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408" r:id="rId5"/>
    <p:sldId id="409" r:id="rId6"/>
    <p:sldId id="410" r:id="rId7"/>
    <p:sldId id="411" r:id="rId8"/>
    <p:sldId id="412" r:id="rId9"/>
    <p:sldId id="413" r:id="rId10"/>
    <p:sldId id="416" r:id="rId11"/>
    <p:sldId id="590" r:id="rId12"/>
    <p:sldId id="456" r:id="rId13"/>
    <p:sldId id="576" r:id="rId14"/>
    <p:sldId id="750" r:id="rId15"/>
    <p:sldId id="654" r:id="rId16"/>
    <p:sldId id="415" r:id="rId17"/>
    <p:sldId id="749" r:id="rId18"/>
    <p:sldId id="494" r:id="rId19"/>
    <p:sldId id="592" r:id="rId20"/>
    <p:sldId id="414" r:id="rId21"/>
    <p:sldId id="757" r:id="rId22"/>
    <p:sldId id="755" r:id="rId23"/>
    <p:sldId id="751" r:id="rId24"/>
    <p:sldId id="747" r:id="rId25"/>
    <p:sldId id="669" r:id="rId26"/>
    <p:sldId id="660" r:id="rId27"/>
    <p:sldId id="589" r:id="rId28"/>
    <p:sldId id="581" r:id="rId29"/>
    <p:sldId id="492" r:id="rId30"/>
    <p:sldId id="535" r:id="rId31"/>
    <p:sldId id="532" r:id="rId32"/>
    <p:sldId id="459" r:id="rId33"/>
    <p:sldId id="748" r:id="rId34"/>
    <p:sldId id="495" r:id="rId35"/>
    <p:sldId id="594" r:id="rId36"/>
    <p:sldId id="458" r:id="rId37"/>
    <p:sldId id="753" r:id="rId38"/>
    <p:sldId id="744" r:id="rId39"/>
    <p:sldId id="661" r:id="rId40"/>
    <p:sldId id="656" r:id="rId41"/>
    <p:sldId id="587" r:id="rId42"/>
    <p:sldId id="585" r:id="rId43"/>
    <p:sldId id="583" r:id="rId44"/>
    <p:sldId id="577" r:id="rId45"/>
    <p:sldId id="752" r:id="rId46"/>
    <p:sldId id="418" r:id="rId47"/>
    <p:sldId id="422" r:id="rId48"/>
    <p:sldId id="756" r:id="rId49"/>
    <p:sldId id="493" r:id="rId50"/>
    <p:sldId id="423" r:id="rId51"/>
    <p:sldId id="754" r:id="rId52"/>
    <p:sldId id="674" r:id="rId53"/>
    <p:sldId id="662" r:id="rId54"/>
    <p:sldId id="591" r:id="rId55"/>
    <p:sldId id="578" r:id="rId56"/>
    <p:sldId id="538" r:id="rId57"/>
    <p:sldId id="421" r:id="rId58"/>
    <p:sldId id="671" r:id="rId59"/>
    <p:sldId id="657" r:id="rId60"/>
    <p:sldId id="579" r:id="rId61"/>
    <p:sldId id="539" r:id="rId62"/>
    <p:sldId id="536" r:id="rId63"/>
    <p:sldId id="420" r:id="rId64"/>
    <p:sldId id="534" r:id="rId65"/>
    <p:sldId id="655" r:id="rId66"/>
    <p:sldId id="659" r:id="rId67"/>
    <p:sldId id="588" r:id="rId68"/>
    <p:sldId id="580" r:id="rId69"/>
    <p:sldId id="584" r:id="rId70"/>
    <p:sldId id="667" r:id="rId71"/>
    <p:sldId id="670" r:id="rId72"/>
    <p:sldId id="673" r:id="rId73"/>
    <p:sldId id="827" r:id="rId74"/>
    <p:sldId id="457" r:id="rId75"/>
    <p:sldId id="758" r:id="rId76"/>
    <p:sldId id="746" r:id="rId77"/>
    <p:sldId id="593" r:id="rId78"/>
    <p:sldId id="582" r:id="rId79"/>
    <p:sldId id="668" r:id="rId80"/>
    <p:sldId id="740" r:id="rId81"/>
    <p:sldId id="273" r:id="rId82"/>
    <p:sldId id="375" r:id="rId83"/>
    <p:sldId id="376" r:id="rId84"/>
    <p:sldId id="377" r:id="rId85"/>
    <p:sldId id="378" r:id="rId86"/>
    <p:sldId id="379" r:id="rId87"/>
    <p:sldId id="380" r:id="rId88"/>
    <p:sldId id="382" r:id="rId89"/>
    <p:sldId id="385" r:id="rId90"/>
    <p:sldId id="387" r:id="rId91"/>
    <p:sldId id="426" r:id="rId92"/>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6600"/>
    <a:srgbClr val="CC0066"/>
    <a:srgbClr val="000066"/>
    <a:srgbClr val="FFFFCC"/>
    <a:srgbClr val="FFCCFF"/>
    <a:srgbClr val="FF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5" d="100"/>
          <a:sy n="65" d="100"/>
        </p:scale>
        <p:origin x="-1536" y="-114"/>
      </p:cViewPr>
      <p:guideLst>
        <p:guide orient="horz" pos="2136"/>
        <p:guide pos="286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bleStyles" Target="tableStyles.xml"/><Relationship Id="rId94" Type="http://schemas.openxmlformats.org/officeDocument/2006/relationships/viewProps" Target="viewProps.xml"/><Relationship Id="rId93" Type="http://schemas.openxmlformats.org/officeDocument/2006/relationships/presProps" Target="presProps.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8" cy="5870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98450" y="228600"/>
            <a:ext cx="6281784" cy="5870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en-US" altLang="x-none" strike="noStrike" noProof="1"/>
          </a:p>
        </p:txBody>
      </p:sp>
      <p:sp>
        <p:nvSpPr>
          <p:cNvPr id="8" name="页脚占位符 7"/>
          <p:cNvSpPr>
            <a:spLocks noGrp="1"/>
          </p:cNvSpPr>
          <p:nvPr>
            <p:ph type="ftr" sz="quarter" idx="11"/>
          </p:nvPr>
        </p:nvSpPr>
        <p:spPr/>
        <p:txBody>
          <a:bodyPr/>
          <a:lstStyle/>
          <a:p>
            <a:pPr lvl="0" eaLnBrk="1" fontAlgn="base" hangingPunct="1"/>
            <a:endParaRPr lang="en-US" altLang="x-none" strike="noStrike" noProof="1"/>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en-US" altLang="x-none" strike="noStrike" noProof="1"/>
          </a:p>
        </p:txBody>
      </p:sp>
      <p:sp>
        <p:nvSpPr>
          <p:cNvPr id="4" name="页脚占位符 3"/>
          <p:cNvSpPr>
            <a:spLocks noGrp="1"/>
          </p:cNvSpPr>
          <p:nvPr>
            <p:ph type="ftr" sz="quarter" idx="11"/>
          </p:nvPr>
        </p:nvSpPr>
        <p:spPr/>
        <p:txBody>
          <a:bodyPr/>
          <a:lstStyle/>
          <a:p>
            <a:pPr lvl="0" eaLnBrk="1" fontAlgn="base" hangingPunct="1"/>
            <a:endParaRPr lang="en-US" altLang="x-none" strike="noStrike" noProof="1"/>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en-US" altLang="x-none" strike="noStrike" noProof="1"/>
          </a:p>
        </p:txBody>
      </p:sp>
      <p:sp>
        <p:nvSpPr>
          <p:cNvPr id="3" name="页脚占位符 2"/>
          <p:cNvSpPr>
            <a:spLocks noGrp="1"/>
          </p:cNvSpPr>
          <p:nvPr>
            <p:ph type="ftr" sz="quarter" idx="11"/>
          </p:nvPr>
        </p:nvSpPr>
        <p:spPr/>
        <p:txBody>
          <a:bodyPr/>
          <a:lstStyle/>
          <a:p>
            <a:pPr lvl="0" eaLnBrk="1" fontAlgn="base" hangingPunct="1"/>
            <a:endParaRPr lang="en-US" altLang="x-none" strike="noStrike" noProof="1"/>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en-US" altLang="x-none" strike="noStrike" noProof="1"/>
          </a:p>
        </p:txBody>
      </p:sp>
      <p:sp>
        <p:nvSpPr>
          <p:cNvPr id="8" name="页脚占位符 7"/>
          <p:cNvSpPr>
            <a:spLocks noGrp="1"/>
          </p:cNvSpPr>
          <p:nvPr>
            <p:ph type="ftr" sz="quarter" idx="11"/>
          </p:nvPr>
        </p:nvSpPr>
        <p:spPr/>
        <p:txBody>
          <a:bodyPr/>
          <a:lstStyle/>
          <a:p>
            <a:pPr lvl="0" eaLnBrk="1" fontAlgn="base" hangingPunct="1"/>
            <a:endParaRPr lang="en-US" altLang="x-none" strike="noStrike" noProof="1"/>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en-US" altLang="x-none" strike="noStrike" noProof="1"/>
          </a:p>
        </p:txBody>
      </p:sp>
      <p:sp>
        <p:nvSpPr>
          <p:cNvPr id="4" name="页脚占位符 3"/>
          <p:cNvSpPr>
            <a:spLocks noGrp="1"/>
          </p:cNvSpPr>
          <p:nvPr>
            <p:ph type="ftr" sz="quarter" idx="11"/>
          </p:nvPr>
        </p:nvSpPr>
        <p:spPr/>
        <p:txBody>
          <a:bodyPr/>
          <a:lstStyle/>
          <a:p>
            <a:pPr lvl="0" eaLnBrk="1" fontAlgn="base" hangingPunct="1"/>
            <a:endParaRPr lang="en-US" altLang="x-none" strike="noStrike" noProof="1"/>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en-US" altLang="x-none" strike="noStrike" noProof="1"/>
          </a:p>
        </p:txBody>
      </p:sp>
      <p:sp>
        <p:nvSpPr>
          <p:cNvPr id="3" name="页脚占位符 2"/>
          <p:cNvSpPr>
            <a:spLocks noGrp="1"/>
          </p:cNvSpPr>
          <p:nvPr>
            <p:ph type="ftr" sz="quarter" idx="11"/>
          </p:nvPr>
        </p:nvSpPr>
        <p:spPr/>
        <p:txBody>
          <a:bodyPr/>
          <a:lstStyle/>
          <a:p>
            <a:pPr lvl="0" eaLnBrk="1" fontAlgn="base" hangingPunct="1"/>
            <a:endParaRPr lang="en-US" altLang="x-none" strike="noStrike" noProof="1"/>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en-US" altLang="x-none" strike="noStrike" noProof="1"/>
          </a:p>
        </p:txBody>
      </p:sp>
      <p:sp>
        <p:nvSpPr>
          <p:cNvPr id="5" name="页脚占位符 4"/>
          <p:cNvSpPr>
            <a:spLocks noGrp="1"/>
          </p:cNvSpPr>
          <p:nvPr>
            <p:ph type="ftr" sz="quarter" idx="11"/>
          </p:nvPr>
        </p:nvSpPr>
        <p:spPr/>
        <p:txBody>
          <a:bodyPr/>
          <a:lstStyle/>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3995166" cy="4498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767834" y="1600200"/>
            <a:ext cx="3995166" cy="4498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en-US" altLang="x-none" strike="noStrike" noProof="1"/>
          </a:p>
        </p:txBody>
      </p:sp>
      <p:sp>
        <p:nvSpPr>
          <p:cNvPr id="8" name="页脚占位符 7"/>
          <p:cNvSpPr>
            <a:spLocks noGrp="1"/>
          </p:cNvSpPr>
          <p:nvPr>
            <p:ph type="ftr" sz="quarter" idx="11"/>
          </p:nvPr>
        </p:nvSpPr>
        <p:spPr/>
        <p:txBody>
          <a:bodyPr/>
          <a:lstStyle/>
          <a:p>
            <a:pPr lvl="0" eaLnBrk="1" fontAlgn="base" hangingPunct="1"/>
            <a:endParaRPr lang="en-US" altLang="x-none" strike="noStrike" noProof="1"/>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en-US" altLang="x-none" strike="noStrike" noProof="1"/>
          </a:p>
        </p:txBody>
      </p:sp>
      <p:sp>
        <p:nvSpPr>
          <p:cNvPr id="4" name="页脚占位符 3"/>
          <p:cNvSpPr>
            <a:spLocks noGrp="1"/>
          </p:cNvSpPr>
          <p:nvPr>
            <p:ph type="ftr" sz="quarter" idx="11"/>
          </p:nvPr>
        </p:nvSpPr>
        <p:spPr/>
        <p:txBody>
          <a:bodyPr/>
          <a:lstStyle/>
          <a:p>
            <a:pPr lvl="0" eaLnBrk="1" fontAlgn="base" hangingPunct="1"/>
            <a:endParaRPr lang="en-US" altLang="x-none" strike="noStrike" noProof="1"/>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en-US" altLang="x-none" strike="noStrike" noProof="1"/>
          </a:p>
        </p:txBody>
      </p:sp>
      <p:sp>
        <p:nvSpPr>
          <p:cNvPr id="3" name="页脚占位符 2"/>
          <p:cNvSpPr>
            <a:spLocks noGrp="1"/>
          </p:cNvSpPr>
          <p:nvPr>
            <p:ph type="ftr" sz="quarter" idx="11"/>
          </p:nvPr>
        </p:nvSpPr>
        <p:spPr/>
        <p:txBody>
          <a:bodyPr/>
          <a:lstStyle/>
          <a:p>
            <a:pPr lvl="0" eaLnBrk="1" fontAlgn="base" hangingPunct="1"/>
            <a:endParaRPr lang="en-US" altLang="x-none" strike="noStrike" noProof="1"/>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eaLnBrk="1" fontAlgn="base" hangingPunct="1"/>
            <a:endParaRPr lang="en-US" altLang="x-none" strike="noStrike" noProof="1"/>
          </a:p>
        </p:txBody>
      </p:sp>
      <p:sp>
        <p:nvSpPr>
          <p:cNvPr id="6" name="页脚占位符 5"/>
          <p:cNvSpPr>
            <a:spLocks noGrp="1"/>
          </p:cNvSpPr>
          <p:nvPr>
            <p:ph type="ftr" sz="quarter" idx="11"/>
          </p:nvPr>
        </p:nvSpPr>
        <p:spPr/>
        <p:txBody>
          <a:bodyPr/>
          <a:lstStyle/>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组合 1025"/>
          <p:cNvGrpSpPr/>
          <p:nvPr/>
        </p:nvGrpSpPr>
        <p:grpSpPr>
          <a:xfrm>
            <a:off x="566738" y="0"/>
            <a:ext cx="7891462" cy="6821488"/>
            <a:chOff x="0" y="0"/>
            <a:chExt cx="4971" cy="4297"/>
          </a:xfrm>
        </p:grpSpPr>
        <p:sp>
          <p:nvSpPr>
            <p:cNvPr id="1027" name="Rectangle 3"/>
            <p:cNvSpPr/>
            <p:nvPr/>
          </p:nvSpPr>
          <p:spPr>
            <a:xfrm>
              <a:off x="35" y="0"/>
              <a:ext cx="21"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28" name="Freeform 4"/>
            <p:cNvSpPr>
              <a:spLocks noEditPoints="1"/>
            </p:cNvSpPr>
            <p:nvPr/>
          </p:nvSpPr>
          <p:spPr>
            <a:xfrm>
              <a:off x="35"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29" name="Freeform 5"/>
            <p:cNvSpPr>
              <a:spLocks noEditPoints="1"/>
            </p:cNvSpPr>
            <p:nvPr/>
          </p:nvSpPr>
          <p:spPr>
            <a:xfrm>
              <a:off x="35"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30" name="Freeform 6"/>
            <p:cNvSpPr>
              <a:spLocks noEditPoints="1"/>
            </p:cNvSpPr>
            <p:nvPr/>
          </p:nvSpPr>
          <p:spPr>
            <a:xfrm>
              <a:off x="35"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31" name="Freeform 7"/>
            <p:cNvSpPr>
              <a:spLocks noEditPoints="1"/>
            </p:cNvSpPr>
            <p:nvPr/>
          </p:nvSpPr>
          <p:spPr>
            <a:xfrm>
              <a:off x="35"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32" name="Freeform 8"/>
            <p:cNvSpPr>
              <a:spLocks noEditPoints="1"/>
            </p:cNvSpPr>
            <p:nvPr/>
          </p:nvSpPr>
          <p:spPr>
            <a:xfrm>
              <a:off x="35"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33" name="Freeform 9"/>
            <p:cNvSpPr>
              <a:spLocks noEditPoints="1"/>
            </p:cNvSpPr>
            <p:nvPr/>
          </p:nvSpPr>
          <p:spPr>
            <a:xfrm>
              <a:off x="35"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34" name="Freeform 10"/>
            <p:cNvSpPr>
              <a:spLocks noEditPoints="1"/>
            </p:cNvSpPr>
            <p:nvPr/>
          </p:nvSpPr>
          <p:spPr>
            <a:xfrm>
              <a:off x="35"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35" name="Freeform 11"/>
            <p:cNvSpPr>
              <a:spLocks noEditPoints="1"/>
            </p:cNvSpPr>
            <p:nvPr/>
          </p:nvSpPr>
          <p:spPr>
            <a:xfrm>
              <a:off x="35"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36" name="Freeform 12"/>
            <p:cNvSpPr>
              <a:spLocks noEditPoints="1"/>
            </p:cNvSpPr>
            <p:nvPr/>
          </p:nvSpPr>
          <p:spPr>
            <a:xfrm>
              <a:off x="35"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37" name="Freeform 13"/>
            <p:cNvSpPr>
              <a:spLocks noEditPoints="1"/>
            </p:cNvSpPr>
            <p:nvPr/>
          </p:nvSpPr>
          <p:spPr>
            <a:xfrm>
              <a:off x="35"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38" name="Rectangle 14"/>
            <p:cNvSpPr/>
            <p:nvPr/>
          </p:nvSpPr>
          <p:spPr>
            <a:xfrm>
              <a:off x="35" y="4246"/>
              <a:ext cx="21"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39" name="Rectangle 15"/>
            <p:cNvSpPr/>
            <p:nvPr/>
          </p:nvSpPr>
          <p:spPr>
            <a:xfrm>
              <a:off x="480" y="0"/>
              <a:ext cx="21"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40" name="Freeform 16"/>
            <p:cNvSpPr>
              <a:spLocks noEditPoints="1"/>
            </p:cNvSpPr>
            <p:nvPr/>
          </p:nvSpPr>
          <p:spPr>
            <a:xfrm>
              <a:off x="480"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41" name="Freeform 17"/>
            <p:cNvSpPr>
              <a:spLocks noEditPoints="1"/>
            </p:cNvSpPr>
            <p:nvPr/>
          </p:nvSpPr>
          <p:spPr>
            <a:xfrm>
              <a:off x="480"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42" name="Freeform 18"/>
            <p:cNvSpPr>
              <a:spLocks noEditPoints="1"/>
            </p:cNvSpPr>
            <p:nvPr/>
          </p:nvSpPr>
          <p:spPr>
            <a:xfrm>
              <a:off x="480"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43" name="Freeform 19"/>
            <p:cNvSpPr>
              <a:spLocks noEditPoints="1"/>
            </p:cNvSpPr>
            <p:nvPr/>
          </p:nvSpPr>
          <p:spPr>
            <a:xfrm>
              <a:off x="480"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44" name="Freeform 20"/>
            <p:cNvSpPr>
              <a:spLocks noEditPoints="1"/>
            </p:cNvSpPr>
            <p:nvPr/>
          </p:nvSpPr>
          <p:spPr>
            <a:xfrm>
              <a:off x="480"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45" name="Freeform 21"/>
            <p:cNvSpPr>
              <a:spLocks noEditPoints="1"/>
            </p:cNvSpPr>
            <p:nvPr/>
          </p:nvSpPr>
          <p:spPr>
            <a:xfrm>
              <a:off x="480"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46" name="Freeform 22"/>
            <p:cNvSpPr>
              <a:spLocks noEditPoints="1"/>
            </p:cNvSpPr>
            <p:nvPr/>
          </p:nvSpPr>
          <p:spPr>
            <a:xfrm>
              <a:off x="480"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47" name="Freeform 23"/>
            <p:cNvSpPr>
              <a:spLocks noEditPoints="1"/>
            </p:cNvSpPr>
            <p:nvPr/>
          </p:nvSpPr>
          <p:spPr>
            <a:xfrm>
              <a:off x="480"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48" name="Freeform 24"/>
            <p:cNvSpPr>
              <a:spLocks noEditPoints="1"/>
            </p:cNvSpPr>
            <p:nvPr/>
          </p:nvSpPr>
          <p:spPr>
            <a:xfrm>
              <a:off x="480"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49" name="Freeform 25"/>
            <p:cNvSpPr>
              <a:spLocks noEditPoints="1"/>
            </p:cNvSpPr>
            <p:nvPr/>
          </p:nvSpPr>
          <p:spPr>
            <a:xfrm>
              <a:off x="480"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50" name="Rectangle 26"/>
            <p:cNvSpPr/>
            <p:nvPr/>
          </p:nvSpPr>
          <p:spPr>
            <a:xfrm>
              <a:off x="480" y="4246"/>
              <a:ext cx="21"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51" name="Rectangle 27"/>
            <p:cNvSpPr/>
            <p:nvPr/>
          </p:nvSpPr>
          <p:spPr>
            <a:xfrm>
              <a:off x="930" y="0"/>
              <a:ext cx="21"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52" name="Freeform 28"/>
            <p:cNvSpPr>
              <a:spLocks noEditPoints="1"/>
            </p:cNvSpPr>
            <p:nvPr/>
          </p:nvSpPr>
          <p:spPr>
            <a:xfrm>
              <a:off x="930"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53" name="Freeform 29"/>
            <p:cNvSpPr>
              <a:spLocks noEditPoints="1"/>
            </p:cNvSpPr>
            <p:nvPr/>
          </p:nvSpPr>
          <p:spPr>
            <a:xfrm>
              <a:off x="930"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54" name="Freeform 30"/>
            <p:cNvSpPr>
              <a:spLocks noEditPoints="1"/>
            </p:cNvSpPr>
            <p:nvPr/>
          </p:nvSpPr>
          <p:spPr>
            <a:xfrm>
              <a:off x="930"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55" name="Freeform 31"/>
            <p:cNvSpPr>
              <a:spLocks noEditPoints="1"/>
            </p:cNvSpPr>
            <p:nvPr/>
          </p:nvSpPr>
          <p:spPr>
            <a:xfrm>
              <a:off x="930"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56" name="Freeform 32"/>
            <p:cNvSpPr>
              <a:spLocks noEditPoints="1"/>
            </p:cNvSpPr>
            <p:nvPr/>
          </p:nvSpPr>
          <p:spPr>
            <a:xfrm>
              <a:off x="930"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57" name="Freeform 33"/>
            <p:cNvSpPr>
              <a:spLocks noEditPoints="1"/>
            </p:cNvSpPr>
            <p:nvPr/>
          </p:nvSpPr>
          <p:spPr>
            <a:xfrm>
              <a:off x="930"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58" name="Freeform 34"/>
            <p:cNvSpPr>
              <a:spLocks noEditPoints="1"/>
            </p:cNvSpPr>
            <p:nvPr/>
          </p:nvSpPr>
          <p:spPr>
            <a:xfrm>
              <a:off x="930"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59" name="Freeform 35"/>
            <p:cNvSpPr>
              <a:spLocks noEditPoints="1"/>
            </p:cNvSpPr>
            <p:nvPr/>
          </p:nvSpPr>
          <p:spPr>
            <a:xfrm>
              <a:off x="930"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60" name="Freeform 36"/>
            <p:cNvSpPr>
              <a:spLocks noEditPoints="1"/>
            </p:cNvSpPr>
            <p:nvPr/>
          </p:nvSpPr>
          <p:spPr>
            <a:xfrm>
              <a:off x="930"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61" name="Freeform 37"/>
            <p:cNvSpPr>
              <a:spLocks noEditPoints="1"/>
            </p:cNvSpPr>
            <p:nvPr/>
          </p:nvSpPr>
          <p:spPr>
            <a:xfrm>
              <a:off x="930"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62" name="Rectangle 38"/>
            <p:cNvSpPr/>
            <p:nvPr/>
          </p:nvSpPr>
          <p:spPr>
            <a:xfrm>
              <a:off x="930" y="4246"/>
              <a:ext cx="21"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63" name="Rectangle 39"/>
            <p:cNvSpPr/>
            <p:nvPr/>
          </p:nvSpPr>
          <p:spPr>
            <a:xfrm>
              <a:off x="1375" y="0"/>
              <a:ext cx="21"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64" name="Freeform 40"/>
            <p:cNvSpPr>
              <a:spLocks noEditPoints="1"/>
            </p:cNvSpPr>
            <p:nvPr/>
          </p:nvSpPr>
          <p:spPr>
            <a:xfrm>
              <a:off x="1375"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65" name="Freeform 41"/>
            <p:cNvSpPr>
              <a:spLocks noEditPoints="1"/>
            </p:cNvSpPr>
            <p:nvPr/>
          </p:nvSpPr>
          <p:spPr>
            <a:xfrm>
              <a:off x="1375"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66" name="Freeform 42"/>
            <p:cNvSpPr>
              <a:spLocks noEditPoints="1"/>
            </p:cNvSpPr>
            <p:nvPr/>
          </p:nvSpPr>
          <p:spPr>
            <a:xfrm>
              <a:off x="1375"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67" name="Freeform 43"/>
            <p:cNvSpPr>
              <a:spLocks noEditPoints="1"/>
            </p:cNvSpPr>
            <p:nvPr/>
          </p:nvSpPr>
          <p:spPr>
            <a:xfrm>
              <a:off x="1375"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68" name="Freeform 44"/>
            <p:cNvSpPr>
              <a:spLocks noEditPoints="1"/>
            </p:cNvSpPr>
            <p:nvPr/>
          </p:nvSpPr>
          <p:spPr>
            <a:xfrm>
              <a:off x="1375"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69" name="Freeform 45"/>
            <p:cNvSpPr>
              <a:spLocks noEditPoints="1"/>
            </p:cNvSpPr>
            <p:nvPr/>
          </p:nvSpPr>
          <p:spPr>
            <a:xfrm>
              <a:off x="1375"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70" name="Freeform 46"/>
            <p:cNvSpPr>
              <a:spLocks noEditPoints="1"/>
            </p:cNvSpPr>
            <p:nvPr/>
          </p:nvSpPr>
          <p:spPr>
            <a:xfrm>
              <a:off x="1375"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71" name="Freeform 47"/>
            <p:cNvSpPr>
              <a:spLocks noEditPoints="1"/>
            </p:cNvSpPr>
            <p:nvPr/>
          </p:nvSpPr>
          <p:spPr>
            <a:xfrm>
              <a:off x="1375"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72" name="Freeform 48"/>
            <p:cNvSpPr>
              <a:spLocks noEditPoints="1"/>
            </p:cNvSpPr>
            <p:nvPr/>
          </p:nvSpPr>
          <p:spPr>
            <a:xfrm>
              <a:off x="1375"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73" name="Freeform 49"/>
            <p:cNvSpPr>
              <a:spLocks noEditPoints="1"/>
            </p:cNvSpPr>
            <p:nvPr/>
          </p:nvSpPr>
          <p:spPr>
            <a:xfrm>
              <a:off x="1375"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74" name="Rectangle 50"/>
            <p:cNvSpPr/>
            <p:nvPr/>
          </p:nvSpPr>
          <p:spPr>
            <a:xfrm>
              <a:off x="1375" y="4246"/>
              <a:ext cx="21"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75" name="Rectangle 51"/>
            <p:cNvSpPr/>
            <p:nvPr/>
          </p:nvSpPr>
          <p:spPr>
            <a:xfrm>
              <a:off x="1820" y="0"/>
              <a:ext cx="21"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76" name="Freeform 52"/>
            <p:cNvSpPr>
              <a:spLocks noEditPoints="1"/>
            </p:cNvSpPr>
            <p:nvPr/>
          </p:nvSpPr>
          <p:spPr>
            <a:xfrm>
              <a:off x="1820" y="202"/>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77" name="Freeform 53"/>
            <p:cNvSpPr>
              <a:spLocks noEditPoints="1"/>
            </p:cNvSpPr>
            <p:nvPr/>
          </p:nvSpPr>
          <p:spPr>
            <a:xfrm>
              <a:off x="1820" y="607"/>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78" name="Freeform 54"/>
            <p:cNvSpPr>
              <a:spLocks noEditPoints="1"/>
            </p:cNvSpPr>
            <p:nvPr/>
          </p:nvSpPr>
          <p:spPr>
            <a:xfrm>
              <a:off x="1820" y="1011"/>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79" name="Freeform 55"/>
            <p:cNvSpPr>
              <a:spLocks noEditPoints="1"/>
            </p:cNvSpPr>
            <p:nvPr/>
          </p:nvSpPr>
          <p:spPr>
            <a:xfrm>
              <a:off x="1820" y="1415"/>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80" name="Freeform 56"/>
            <p:cNvSpPr>
              <a:spLocks noEditPoints="1"/>
            </p:cNvSpPr>
            <p:nvPr/>
          </p:nvSpPr>
          <p:spPr>
            <a:xfrm>
              <a:off x="1820" y="1820"/>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81" name="Freeform 57"/>
            <p:cNvSpPr>
              <a:spLocks noEditPoints="1"/>
            </p:cNvSpPr>
            <p:nvPr/>
          </p:nvSpPr>
          <p:spPr>
            <a:xfrm>
              <a:off x="1820" y="2224"/>
              <a:ext cx="21"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82" name="Freeform 58"/>
            <p:cNvSpPr>
              <a:spLocks noEditPoints="1"/>
            </p:cNvSpPr>
            <p:nvPr/>
          </p:nvSpPr>
          <p:spPr>
            <a:xfrm>
              <a:off x="1820" y="2629"/>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83" name="Freeform 59"/>
            <p:cNvSpPr>
              <a:spLocks noEditPoints="1"/>
            </p:cNvSpPr>
            <p:nvPr/>
          </p:nvSpPr>
          <p:spPr>
            <a:xfrm>
              <a:off x="1820" y="3033"/>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84" name="Freeform 60"/>
            <p:cNvSpPr>
              <a:spLocks noEditPoints="1"/>
            </p:cNvSpPr>
            <p:nvPr/>
          </p:nvSpPr>
          <p:spPr>
            <a:xfrm>
              <a:off x="1820" y="3438"/>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85" name="Freeform 61"/>
            <p:cNvSpPr>
              <a:spLocks noEditPoints="1"/>
            </p:cNvSpPr>
            <p:nvPr/>
          </p:nvSpPr>
          <p:spPr>
            <a:xfrm>
              <a:off x="1820" y="3842"/>
              <a:ext cx="21"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86" name="Rectangle 62"/>
            <p:cNvSpPr/>
            <p:nvPr/>
          </p:nvSpPr>
          <p:spPr>
            <a:xfrm>
              <a:off x="1820" y="4246"/>
              <a:ext cx="21"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87" name="Rectangle 63"/>
            <p:cNvSpPr/>
            <p:nvPr/>
          </p:nvSpPr>
          <p:spPr>
            <a:xfrm>
              <a:off x="2271" y="0"/>
              <a:ext cx="20"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88" name="Freeform 64"/>
            <p:cNvSpPr>
              <a:spLocks noEditPoints="1"/>
            </p:cNvSpPr>
            <p:nvPr/>
          </p:nvSpPr>
          <p:spPr>
            <a:xfrm>
              <a:off x="227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89" name="Freeform 65"/>
            <p:cNvSpPr>
              <a:spLocks noEditPoints="1"/>
            </p:cNvSpPr>
            <p:nvPr/>
          </p:nvSpPr>
          <p:spPr>
            <a:xfrm>
              <a:off x="227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90" name="Freeform 66"/>
            <p:cNvSpPr>
              <a:spLocks noEditPoints="1"/>
            </p:cNvSpPr>
            <p:nvPr/>
          </p:nvSpPr>
          <p:spPr>
            <a:xfrm>
              <a:off x="227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91" name="Freeform 67"/>
            <p:cNvSpPr>
              <a:spLocks noEditPoints="1"/>
            </p:cNvSpPr>
            <p:nvPr/>
          </p:nvSpPr>
          <p:spPr>
            <a:xfrm>
              <a:off x="227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92" name="Freeform 68"/>
            <p:cNvSpPr>
              <a:spLocks noEditPoints="1"/>
            </p:cNvSpPr>
            <p:nvPr/>
          </p:nvSpPr>
          <p:spPr>
            <a:xfrm>
              <a:off x="227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93" name="Freeform 69"/>
            <p:cNvSpPr>
              <a:spLocks noEditPoints="1"/>
            </p:cNvSpPr>
            <p:nvPr/>
          </p:nvSpPr>
          <p:spPr>
            <a:xfrm>
              <a:off x="227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94" name="Freeform 70"/>
            <p:cNvSpPr>
              <a:spLocks noEditPoints="1"/>
            </p:cNvSpPr>
            <p:nvPr/>
          </p:nvSpPr>
          <p:spPr>
            <a:xfrm>
              <a:off x="227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95" name="Freeform 71"/>
            <p:cNvSpPr>
              <a:spLocks noEditPoints="1"/>
            </p:cNvSpPr>
            <p:nvPr/>
          </p:nvSpPr>
          <p:spPr>
            <a:xfrm>
              <a:off x="227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96" name="Freeform 72"/>
            <p:cNvSpPr>
              <a:spLocks noEditPoints="1"/>
            </p:cNvSpPr>
            <p:nvPr/>
          </p:nvSpPr>
          <p:spPr>
            <a:xfrm>
              <a:off x="227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97" name="Freeform 73"/>
            <p:cNvSpPr>
              <a:spLocks noEditPoints="1"/>
            </p:cNvSpPr>
            <p:nvPr/>
          </p:nvSpPr>
          <p:spPr>
            <a:xfrm>
              <a:off x="227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098" name="Rectangle 74"/>
            <p:cNvSpPr/>
            <p:nvPr/>
          </p:nvSpPr>
          <p:spPr>
            <a:xfrm>
              <a:off x="2271" y="4246"/>
              <a:ext cx="20"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099" name="Rectangle 75"/>
            <p:cNvSpPr/>
            <p:nvPr/>
          </p:nvSpPr>
          <p:spPr>
            <a:xfrm>
              <a:off x="2716" y="0"/>
              <a:ext cx="20"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00" name="Freeform 76"/>
            <p:cNvSpPr>
              <a:spLocks noEditPoints="1"/>
            </p:cNvSpPr>
            <p:nvPr/>
          </p:nvSpPr>
          <p:spPr>
            <a:xfrm>
              <a:off x="2716"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01" name="Freeform 77"/>
            <p:cNvSpPr>
              <a:spLocks noEditPoints="1"/>
            </p:cNvSpPr>
            <p:nvPr/>
          </p:nvSpPr>
          <p:spPr>
            <a:xfrm>
              <a:off x="2716"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02" name="Freeform 78"/>
            <p:cNvSpPr>
              <a:spLocks noEditPoints="1"/>
            </p:cNvSpPr>
            <p:nvPr/>
          </p:nvSpPr>
          <p:spPr>
            <a:xfrm>
              <a:off x="2716"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03" name="Freeform 79"/>
            <p:cNvSpPr>
              <a:spLocks noEditPoints="1"/>
            </p:cNvSpPr>
            <p:nvPr/>
          </p:nvSpPr>
          <p:spPr>
            <a:xfrm>
              <a:off x="2716"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04" name="Freeform 80"/>
            <p:cNvSpPr>
              <a:spLocks noEditPoints="1"/>
            </p:cNvSpPr>
            <p:nvPr/>
          </p:nvSpPr>
          <p:spPr>
            <a:xfrm>
              <a:off x="2716"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05" name="Freeform 81"/>
            <p:cNvSpPr>
              <a:spLocks noEditPoints="1"/>
            </p:cNvSpPr>
            <p:nvPr/>
          </p:nvSpPr>
          <p:spPr>
            <a:xfrm>
              <a:off x="2716"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06" name="Freeform 82"/>
            <p:cNvSpPr>
              <a:spLocks noEditPoints="1"/>
            </p:cNvSpPr>
            <p:nvPr/>
          </p:nvSpPr>
          <p:spPr>
            <a:xfrm>
              <a:off x="2716"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07" name="Freeform 83"/>
            <p:cNvSpPr>
              <a:spLocks noEditPoints="1"/>
            </p:cNvSpPr>
            <p:nvPr/>
          </p:nvSpPr>
          <p:spPr>
            <a:xfrm>
              <a:off x="2716"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08" name="Freeform 84"/>
            <p:cNvSpPr>
              <a:spLocks noEditPoints="1"/>
            </p:cNvSpPr>
            <p:nvPr/>
          </p:nvSpPr>
          <p:spPr>
            <a:xfrm>
              <a:off x="2716"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09" name="Freeform 85"/>
            <p:cNvSpPr>
              <a:spLocks noEditPoints="1"/>
            </p:cNvSpPr>
            <p:nvPr/>
          </p:nvSpPr>
          <p:spPr>
            <a:xfrm>
              <a:off x="2716"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10" name="Rectangle 86"/>
            <p:cNvSpPr/>
            <p:nvPr/>
          </p:nvSpPr>
          <p:spPr>
            <a:xfrm>
              <a:off x="2716" y="4246"/>
              <a:ext cx="20"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11" name="Rectangle 87"/>
            <p:cNvSpPr/>
            <p:nvPr/>
          </p:nvSpPr>
          <p:spPr>
            <a:xfrm>
              <a:off x="3161" y="0"/>
              <a:ext cx="20"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12" name="Freeform 88"/>
            <p:cNvSpPr>
              <a:spLocks noEditPoints="1"/>
            </p:cNvSpPr>
            <p:nvPr/>
          </p:nvSpPr>
          <p:spPr>
            <a:xfrm>
              <a:off x="316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13" name="Freeform 89"/>
            <p:cNvSpPr>
              <a:spLocks noEditPoints="1"/>
            </p:cNvSpPr>
            <p:nvPr/>
          </p:nvSpPr>
          <p:spPr>
            <a:xfrm>
              <a:off x="316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14" name="Freeform 90"/>
            <p:cNvSpPr>
              <a:spLocks noEditPoints="1"/>
            </p:cNvSpPr>
            <p:nvPr/>
          </p:nvSpPr>
          <p:spPr>
            <a:xfrm>
              <a:off x="316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15" name="Freeform 91"/>
            <p:cNvSpPr>
              <a:spLocks noEditPoints="1"/>
            </p:cNvSpPr>
            <p:nvPr/>
          </p:nvSpPr>
          <p:spPr>
            <a:xfrm>
              <a:off x="316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16" name="Freeform 92"/>
            <p:cNvSpPr>
              <a:spLocks noEditPoints="1"/>
            </p:cNvSpPr>
            <p:nvPr/>
          </p:nvSpPr>
          <p:spPr>
            <a:xfrm>
              <a:off x="316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17" name="Freeform 93"/>
            <p:cNvSpPr>
              <a:spLocks noEditPoints="1"/>
            </p:cNvSpPr>
            <p:nvPr/>
          </p:nvSpPr>
          <p:spPr>
            <a:xfrm>
              <a:off x="316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18" name="Freeform 94"/>
            <p:cNvSpPr>
              <a:spLocks noEditPoints="1"/>
            </p:cNvSpPr>
            <p:nvPr/>
          </p:nvSpPr>
          <p:spPr>
            <a:xfrm>
              <a:off x="316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19" name="Freeform 95"/>
            <p:cNvSpPr>
              <a:spLocks noEditPoints="1"/>
            </p:cNvSpPr>
            <p:nvPr/>
          </p:nvSpPr>
          <p:spPr>
            <a:xfrm>
              <a:off x="316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20" name="Freeform 96"/>
            <p:cNvSpPr>
              <a:spLocks noEditPoints="1"/>
            </p:cNvSpPr>
            <p:nvPr/>
          </p:nvSpPr>
          <p:spPr>
            <a:xfrm>
              <a:off x="316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21" name="Freeform 97"/>
            <p:cNvSpPr>
              <a:spLocks noEditPoints="1"/>
            </p:cNvSpPr>
            <p:nvPr/>
          </p:nvSpPr>
          <p:spPr>
            <a:xfrm>
              <a:off x="316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22" name="Rectangle 98"/>
            <p:cNvSpPr/>
            <p:nvPr/>
          </p:nvSpPr>
          <p:spPr>
            <a:xfrm>
              <a:off x="3161" y="4246"/>
              <a:ext cx="20"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23" name="Rectangle 99"/>
            <p:cNvSpPr/>
            <p:nvPr/>
          </p:nvSpPr>
          <p:spPr>
            <a:xfrm>
              <a:off x="3611" y="0"/>
              <a:ext cx="20"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24" name="Freeform 100"/>
            <p:cNvSpPr>
              <a:spLocks noEditPoints="1"/>
            </p:cNvSpPr>
            <p:nvPr/>
          </p:nvSpPr>
          <p:spPr>
            <a:xfrm>
              <a:off x="361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25" name="Freeform 101"/>
            <p:cNvSpPr>
              <a:spLocks noEditPoints="1"/>
            </p:cNvSpPr>
            <p:nvPr/>
          </p:nvSpPr>
          <p:spPr>
            <a:xfrm>
              <a:off x="361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26" name="Freeform 102"/>
            <p:cNvSpPr>
              <a:spLocks noEditPoints="1"/>
            </p:cNvSpPr>
            <p:nvPr/>
          </p:nvSpPr>
          <p:spPr>
            <a:xfrm>
              <a:off x="361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27" name="Freeform 103"/>
            <p:cNvSpPr>
              <a:spLocks noEditPoints="1"/>
            </p:cNvSpPr>
            <p:nvPr/>
          </p:nvSpPr>
          <p:spPr>
            <a:xfrm>
              <a:off x="361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28" name="Freeform 104"/>
            <p:cNvSpPr>
              <a:spLocks noEditPoints="1"/>
            </p:cNvSpPr>
            <p:nvPr/>
          </p:nvSpPr>
          <p:spPr>
            <a:xfrm>
              <a:off x="361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29" name="Freeform 105"/>
            <p:cNvSpPr>
              <a:spLocks noEditPoints="1"/>
            </p:cNvSpPr>
            <p:nvPr/>
          </p:nvSpPr>
          <p:spPr>
            <a:xfrm>
              <a:off x="361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30" name="Freeform 106"/>
            <p:cNvSpPr>
              <a:spLocks noEditPoints="1"/>
            </p:cNvSpPr>
            <p:nvPr/>
          </p:nvSpPr>
          <p:spPr>
            <a:xfrm>
              <a:off x="361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31" name="Freeform 107"/>
            <p:cNvSpPr>
              <a:spLocks noEditPoints="1"/>
            </p:cNvSpPr>
            <p:nvPr/>
          </p:nvSpPr>
          <p:spPr>
            <a:xfrm>
              <a:off x="361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32" name="Freeform 108"/>
            <p:cNvSpPr>
              <a:spLocks noEditPoints="1"/>
            </p:cNvSpPr>
            <p:nvPr/>
          </p:nvSpPr>
          <p:spPr>
            <a:xfrm>
              <a:off x="361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33" name="Freeform 109"/>
            <p:cNvSpPr>
              <a:spLocks noEditPoints="1"/>
            </p:cNvSpPr>
            <p:nvPr/>
          </p:nvSpPr>
          <p:spPr>
            <a:xfrm>
              <a:off x="361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34" name="Rectangle 110"/>
            <p:cNvSpPr/>
            <p:nvPr/>
          </p:nvSpPr>
          <p:spPr>
            <a:xfrm>
              <a:off x="3611" y="4246"/>
              <a:ext cx="20"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35" name="Rectangle 111"/>
            <p:cNvSpPr/>
            <p:nvPr/>
          </p:nvSpPr>
          <p:spPr>
            <a:xfrm>
              <a:off x="4056" y="0"/>
              <a:ext cx="20"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36" name="Freeform 112"/>
            <p:cNvSpPr>
              <a:spLocks noEditPoints="1"/>
            </p:cNvSpPr>
            <p:nvPr/>
          </p:nvSpPr>
          <p:spPr>
            <a:xfrm>
              <a:off x="4056"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37" name="Freeform 113"/>
            <p:cNvSpPr>
              <a:spLocks noEditPoints="1"/>
            </p:cNvSpPr>
            <p:nvPr/>
          </p:nvSpPr>
          <p:spPr>
            <a:xfrm>
              <a:off x="4056"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38" name="Freeform 114"/>
            <p:cNvSpPr>
              <a:spLocks noEditPoints="1"/>
            </p:cNvSpPr>
            <p:nvPr/>
          </p:nvSpPr>
          <p:spPr>
            <a:xfrm>
              <a:off x="4056"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39" name="Freeform 115"/>
            <p:cNvSpPr>
              <a:spLocks noEditPoints="1"/>
            </p:cNvSpPr>
            <p:nvPr/>
          </p:nvSpPr>
          <p:spPr>
            <a:xfrm>
              <a:off x="4056"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40" name="Freeform 116"/>
            <p:cNvSpPr>
              <a:spLocks noEditPoints="1"/>
            </p:cNvSpPr>
            <p:nvPr/>
          </p:nvSpPr>
          <p:spPr>
            <a:xfrm>
              <a:off x="4056"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41" name="Freeform 117"/>
            <p:cNvSpPr>
              <a:spLocks noEditPoints="1"/>
            </p:cNvSpPr>
            <p:nvPr/>
          </p:nvSpPr>
          <p:spPr>
            <a:xfrm>
              <a:off x="4056"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42" name="Freeform 118"/>
            <p:cNvSpPr>
              <a:spLocks noEditPoints="1"/>
            </p:cNvSpPr>
            <p:nvPr/>
          </p:nvSpPr>
          <p:spPr>
            <a:xfrm>
              <a:off x="4056"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43" name="Freeform 119"/>
            <p:cNvSpPr>
              <a:spLocks noEditPoints="1"/>
            </p:cNvSpPr>
            <p:nvPr/>
          </p:nvSpPr>
          <p:spPr>
            <a:xfrm>
              <a:off x="4056"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44" name="Freeform 120"/>
            <p:cNvSpPr>
              <a:spLocks noEditPoints="1"/>
            </p:cNvSpPr>
            <p:nvPr/>
          </p:nvSpPr>
          <p:spPr>
            <a:xfrm>
              <a:off x="4056"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45" name="Freeform 121"/>
            <p:cNvSpPr>
              <a:spLocks noEditPoints="1"/>
            </p:cNvSpPr>
            <p:nvPr/>
          </p:nvSpPr>
          <p:spPr>
            <a:xfrm>
              <a:off x="4056"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46" name="Rectangle 122"/>
            <p:cNvSpPr/>
            <p:nvPr/>
          </p:nvSpPr>
          <p:spPr>
            <a:xfrm>
              <a:off x="4056" y="4246"/>
              <a:ext cx="20"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47" name="Rectangle 123"/>
            <p:cNvSpPr/>
            <p:nvPr/>
          </p:nvSpPr>
          <p:spPr>
            <a:xfrm>
              <a:off x="4501" y="0"/>
              <a:ext cx="20"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48" name="Freeform 124"/>
            <p:cNvSpPr>
              <a:spLocks noEditPoints="1"/>
            </p:cNvSpPr>
            <p:nvPr/>
          </p:nvSpPr>
          <p:spPr>
            <a:xfrm>
              <a:off x="450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49" name="Freeform 125"/>
            <p:cNvSpPr>
              <a:spLocks noEditPoints="1"/>
            </p:cNvSpPr>
            <p:nvPr/>
          </p:nvSpPr>
          <p:spPr>
            <a:xfrm>
              <a:off x="450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50" name="Freeform 126"/>
            <p:cNvSpPr>
              <a:spLocks noEditPoints="1"/>
            </p:cNvSpPr>
            <p:nvPr/>
          </p:nvSpPr>
          <p:spPr>
            <a:xfrm>
              <a:off x="450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51" name="Freeform 127"/>
            <p:cNvSpPr>
              <a:spLocks noEditPoints="1"/>
            </p:cNvSpPr>
            <p:nvPr/>
          </p:nvSpPr>
          <p:spPr>
            <a:xfrm>
              <a:off x="450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52" name="Freeform 128"/>
            <p:cNvSpPr>
              <a:spLocks noEditPoints="1"/>
            </p:cNvSpPr>
            <p:nvPr/>
          </p:nvSpPr>
          <p:spPr>
            <a:xfrm>
              <a:off x="450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53" name="Freeform 129"/>
            <p:cNvSpPr>
              <a:spLocks noEditPoints="1"/>
            </p:cNvSpPr>
            <p:nvPr/>
          </p:nvSpPr>
          <p:spPr>
            <a:xfrm>
              <a:off x="450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54" name="Freeform 130"/>
            <p:cNvSpPr>
              <a:spLocks noEditPoints="1"/>
            </p:cNvSpPr>
            <p:nvPr/>
          </p:nvSpPr>
          <p:spPr>
            <a:xfrm>
              <a:off x="450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55" name="Freeform 131"/>
            <p:cNvSpPr>
              <a:spLocks noEditPoints="1"/>
            </p:cNvSpPr>
            <p:nvPr/>
          </p:nvSpPr>
          <p:spPr>
            <a:xfrm>
              <a:off x="450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56" name="Freeform 132"/>
            <p:cNvSpPr>
              <a:spLocks noEditPoints="1"/>
            </p:cNvSpPr>
            <p:nvPr/>
          </p:nvSpPr>
          <p:spPr>
            <a:xfrm>
              <a:off x="450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57" name="Freeform 133"/>
            <p:cNvSpPr>
              <a:spLocks noEditPoints="1"/>
            </p:cNvSpPr>
            <p:nvPr/>
          </p:nvSpPr>
          <p:spPr>
            <a:xfrm>
              <a:off x="450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58" name="Rectangle 134"/>
            <p:cNvSpPr/>
            <p:nvPr/>
          </p:nvSpPr>
          <p:spPr>
            <a:xfrm>
              <a:off x="4501" y="4246"/>
              <a:ext cx="20"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59" name="Rectangle 135"/>
            <p:cNvSpPr/>
            <p:nvPr/>
          </p:nvSpPr>
          <p:spPr>
            <a:xfrm>
              <a:off x="4951" y="0"/>
              <a:ext cx="20" cy="10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60" name="Freeform 136"/>
            <p:cNvSpPr>
              <a:spLocks noEditPoints="1"/>
            </p:cNvSpPr>
            <p:nvPr/>
          </p:nvSpPr>
          <p:spPr>
            <a:xfrm>
              <a:off x="4951" y="202"/>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61" name="Freeform 137"/>
            <p:cNvSpPr>
              <a:spLocks noEditPoints="1"/>
            </p:cNvSpPr>
            <p:nvPr/>
          </p:nvSpPr>
          <p:spPr>
            <a:xfrm>
              <a:off x="4951" y="607"/>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62" name="Freeform 138"/>
            <p:cNvSpPr>
              <a:spLocks noEditPoints="1"/>
            </p:cNvSpPr>
            <p:nvPr/>
          </p:nvSpPr>
          <p:spPr>
            <a:xfrm>
              <a:off x="4951" y="1011"/>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63" name="Freeform 139"/>
            <p:cNvSpPr>
              <a:spLocks noEditPoints="1"/>
            </p:cNvSpPr>
            <p:nvPr/>
          </p:nvSpPr>
          <p:spPr>
            <a:xfrm>
              <a:off x="4951" y="1415"/>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64" name="Freeform 140"/>
            <p:cNvSpPr>
              <a:spLocks noEditPoints="1"/>
            </p:cNvSpPr>
            <p:nvPr/>
          </p:nvSpPr>
          <p:spPr>
            <a:xfrm>
              <a:off x="4951" y="1820"/>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65" name="Freeform 141"/>
            <p:cNvSpPr>
              <a:spLocks noEditPoints="1"/>
            </p:cNvSpPr>
            <p:nvPr/>
          </p:nvSpPr>
          <p:spPr>
            <a:xfrm>
              <a:off x="4951" y="2224"/>
              <a:ext cx="20" cy="304"/>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66" name="Freeform 142"/>
            <p:cNvSpPr>
              <a:spLocks noEditPoints="1"/>
            </p:cNvSpPr>
            <p:nvPr/>
          </p:nvSpPr>
          <p:spPr>
            <a:xfrm>
              <a:off x="4951" y="2629"/>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67" name="Freeform 143"/>
            <p:cNvSpPr>
              <a:spLocks noEditPoints="1"/>
            </p:cNvSpPr>
            <p:nvPr/>
          </p:nvSpPr>
          <p:spPr>
            <a:xfrm>
              <a:off x="4951" y="3033"/>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68" name="Freeform 144"/>
            <p:cNvSpPr>
              <a:spLocks noEditPoints="1"/>
            </p:cNvSpPr>
            <p:nvPr/>
          </p:nvSpPr>
          <p:spPr>
            <a:xfrm>
              <a:off x="4951" y="3438"/>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69" name="Freeform 145"/>
            <p:cNvSpPr>
              <a:spLocks noEditPoints="1"/>
            </p:cNvSpPr>
            <p:nvPr/>
          </p:nvSpPr>
          <p:spPr>
            <a:xfrm>
              <a:off x="4951" y="3842"/>
              <a:ext cx="20" cy="303"/>
            </a:xfrm>
            <a:custGeom>
              <a:avLst/>
              <a:gdLst/>
              <a:ahLst/>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0" b="0"/>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lstStyle/>
            <a:p>
              <a:endParaRPr lang="zh-CN" altLang="en-US"/>
            </a:p>
          </p:txBody>
        </p:sp>
        <p:sp>
          <p:nvSpPr>
            <p:cNvPr id="1170" name="Rectangle 146"/>
            <p:cNvSpPr/>
            <p:nvPr/>
          </p:nvSpPr>
          <p:spPr>
            <a:xfrm>
              <a:off x="4951" y="4246"/>
              <a:ext cx="20" cy="51"/>
            </a:xfrm>
            <a:prstGeom prst="rect">
              <a:avLst/>
            </a:prstGeom>
            <a:solidFill>
              <a:schemeClr val="bg2">
                <a:alpha val="59999"/>
              </a:schemeClr>
            </a:solidFill>
            <a:ln w="9525">
              <a:noFill/>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1171" name="Freeform 147"/>
            <p:cNvSpPr/>
            <p:nvPr/>
          </p:nvSpPr>
          <p:spPr>
            <a:xfrm>
              <a:off x="0" y="3281"/>
              <a:ext cx="20" cy="10"/>
            </a:xfrm>
            <a:custGeom>
              <a:avLst/>
              <a:gdLst/>
              <a:ahLst/>
              <a:cxnLst>
                <a:cxn ang="0">
                  <a:pos x="0" y="1"/>
                </a:cxn>
                <a:cxn ang="0">
                  <a:pos x="0" y="1"/>
                </a:cxn>
              </a:cxnLst>
              <a:rect l="0" t="0" r="0" b="0"/>
              <a:pathLst>
                <a:path w="4" h="2">
                  <a:moveTo>
                    <a:pt x="0" y="1"/>
                  </a:moveTo>
                  <a:cubicBezTo>
                    <a:pt x="1" y="2"/>
                    <a:pt x="4" y="0"/>
                    <a:pt x="0" y="1"/>
                  </a:cubicBezTo>
                  <a:close/>
                </a:path>
              </a:pathLst>
            </a:custGeom>
            <a:solidFill>
              <a:schemeClr val="bg2">
                <a:alpha val="59999"/>
              </a:schemeClr>
            </a:solidFill>
            <a:ln w="9525">
              <a:noFill/>
            </a:ln>
          </p:spPr>
          <p:txBody>
            <a:bodyPr/>
            <a:lstStyle/>
            <a:p>
              <a:endParaRPr lang="zh-CN" altLang="en-US"/>
            </a:p>
          </p:txBody>
        </p:sp>
      </p:grpSp>
      <p:grpSp>
        <p:nvGrpSpPr>
          <p:cNvPr id="1172" name="组合 1171"/>
          <p:cNvGrpSpPr/>
          <p:nvPr/>
        </p:nvGrpSpPr>
        <p:grpSpPr>
          <a:xfrm>
            <a:off x="1066800" y="3444875"/>
            <a:ext cx="533400" cy="492125"/>
            <a:chOff x="0" y="0"/>
            <a:chExt cx="1062" cy="981"/>
          </a:xfrm>
        </p:grpSpPr>
        <p:sp>
          <p:nvSpPr>
            <p:cNvPr id="1173" name="Freeform 149"/>
            <p:cNvSpPr/>
            <p:nvPr userDrawn="1"/>
          </p:nvSpPr>
          <p:spPr>
            <a:xfrm>
              <a:off x="25" y="0"/>
              <a:ext cx="207" cy="81"/>
            </a:xfrm>
            <a:custGeom>
              <a:avLst/>
              <a:gdLst/>
              <a:ahLst/>
              <a:cxnLst>
                <a:cxn ang="0">
                  <a:pos x="30" y="12"/>
                </a:cxn>
                <a:cxn ang="0">
                  <a:pos x="37" y="10"/>
                </a:cxn>
                <a:cxn ang="0">
                  <a:pos x="38" y="9"/>
                </a:cxn>
                <a:cxn ang="0">
                  <a:pos x="31" y="1"/>
                </a:cxn>
                <a:cxn ang="0">
                  <a:pos x="8" y="11"/>
                </a:cxn>
                <a:cxn ang="0">
                  <a:pos x="30" y="12"/>
                </a:cxn>
              </a:cxnLst>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lstStyle/>
            <a:p>
              <a:endParaRPr lang="zh-CN" altLang="en-US"/>
            </a:p>
          </p:txBody>
        </p:sp>
        <p:sp>
          <p:nvSpPr>
            <p:cNvPr id="1174" name="Freeform 150"/>
            <p:cNvSpPr>
              <a:spLocks noEditPoints="1"/>
            </p:cNvSpPr>
            <p:nvPr userDrawn="1"/>
          </p:nvSpPr>
          <p:spPr>
            <a:xfrm>
              <a:off x="0" y="5"/>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lstStyle/>
            <a:p>
              <a:endParaRPr lang="zh-CN" altLang="en-US"/>
            </a:p>
          </p:txBody>
        </p:sp>
        <p:sp>
          <p:nvSpPr>
            <p:cNvPr id="1175" name="Freeform 151"/>
            <p:cNvSpPr/>
            <p:nvPr userDrawn="1"/>
          </p:nvSpPr>
          <p:spPr>
            <a:xfrm>
              <a:off x="252" y="470"/>
              <a:ext cx="86" cy="102"/>
            </a:xfrm>
            <a:custGeom>
              <a:avLst/>
              <a:gdLst/>
              <a:ahLst/>
              <a:cxnLst>
                <a:cxn ang="0">
                  <a:pos x="14" y="5"/>
                </a:cxn>
                <a:cxn ang="0">
                  <a:pos x="9" y="20"/>
                </a:cxn>
                <a:cxn ang="0">
                  <a:pos x="14" y="5"/>
                </a:cxn>
              </a:cxnLst>
              <a:rect l="0" t="0" r="0" b="0"/>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lstStyle/>
            <a:p>
              <a:endParaRPr lang="zh-CN" altLang="en-US"/>
            </a:p>
          </p:txBody>
        </p:sp>
        <p:sp>
          <p:nvSpPr>
            <p:cNvPr id="1176" name="Freeform 152"/>
            <p:cNvSpPr/>
            <p:nvPr userDrawn="1"/>
          </p:nvSpPr>
          <p:spPr>
            <a:xfrm>
              <a:off x="171" y="511"/>
              <a:ext cx="76" cy="136"/>
            </a:xfrm>
            <a:custGeom>
              <a:avLst/>
              <a:gdLst/>
              <a:ahLst/>
              <a:cxnLst>
                <a:cxn ang="0">
                  <a:pos x="7" y="10"/>
                </a:cxn>
                <a:cxn ang="0">
                  <a:pos x="4" y="25"/>
                </a:cxn>
                <a:cxn ang="0">
                  <a:pos x="15" y="16"/>
                </a:cxn>
                <a:cxn ang="0">
                  <a:pos x="13" y="8"/>
                </a:cxn>
                <a:cxn ang="0">
                  <a:pos x="7" y="10"/>
                </a:cxn>
              </a:cxnLst>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lstStyle/>
            <a:p>
              <a:endParaRPr lang="zh-CN" altLang="en-US"/>
            </a:p>
          </p:txBody>
        </p:sp>
        <p:sp>
          <p:nvSpPr>
            <p:cNvPr id="1177" name="Freeform 153"/>
            <p:cNvSpPr/>
            <p:nvPr userDrawn="1"/>
          </p:nvSpPr>
          <p:spPr>
            <a:xfrm>
              <a:off x="126" y="238"/>
              <a:ext cx="243" cy="116"/>
            </a:xfrm>
            <a:custGeom>
              <a:avLst/>
              <a:gdLst/>
              <a:ahLst/>
              <a:cxnLst>
                <a:cxn ang="0">
                  <a:pos x="40" y="2"/>
                </a:cxn>
                <a:cxn ang="0">
                  <a:pos x="9" y="1"/>
                </a:cxn>
                <a:cxn ang="0">
                  <a:pos x="1" y="9"/>
                </a:cxn>
                <a:cxn ang="0">
                  <a:pos x="22" y="21"/>
                </a:cxn>
                <a:cxn ang="0">
                  <a:pos x="34" y="20"/>
                </a:cxn>
                <a:cxn ang="0">
                  <a:pos x="40" y="19"/>
                </a:cxn>
                <a:cxn ang="0">
                  <a:pos x="40" y="2"/>
                </a:cxn>
              </a:cxnLst>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lstStyle/>
            <a:p>
              <a:endParaRPr lang="zh-CN" altLang="en-US"/>
            </a:p>
          </p:txBody>
        </p:sp>
        <p:sp>
          <p:nvSpPr>
            <p:cNvPr id="1178" name="Freeform 154"/>
            <p:cNvSpPr/>
            <p:nvPr userDrawn="1"/>
          </p:nvSpPr>
          <p:spPr>
            <a:xfrm>
              <a:off x="404" y="561"/>
              <a:ext cx="177" cy="187"/>
            </a:xfrm>
            <a:custGeom>
              <a:avLst/>
              <a:gdLst/>
              <a:ahLst/>
              <a:cxnLst>
                <a:cxn ang="0">
                  <a:pos x="24" y="2"/>
                </a:cxn>
                <a:cxn ang="0">
                  <a:pos x="11" y="2"/>
                </a:cxn>
                <a:cxn ang="0">
                  <a:pos x="4" y="20"/>
                </a:cxn>
                <a:cxn ang="0">
                  <a:pos x="28" y="22"/>
                </a:cxn>
                <a:cxn ang="0">
                  <a:pos x="24" y="2"/>
                </a:cxn>
              </a:cxnLst>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lstStyle/>
            <a:p>
              <a:endParaRPr lang="zh-CN" altLang="en-US"/>
            </a:p>
          </p:txBody>
        </p:sp>
        <p:sp>
          <p:nvSpPr>
            <p:cNvPr id="1179" name="Freeform 155"/>
            <p:cNvSpPr/>
            <p:nvPr userDrawn="1"/>
          </p:nvSpPr>
          <p:spPr>
            <a:xfrm>
              <a:off x="809" y="374"/>
              <a:ext cx="177" cy="36"/>
            </a:xfrm>
            <a:custGeom>
              <a:avLst/>
              <a:gdLst/>
              <a:ahLst/>
              <a:cxnLst>
                <a:cxn ang="0">
                  <a:pos x="5" y="0"/>
                </a:cxn>
                <a:cxn ang="0">
                  <a:pos x="14" y="5"/>
                </a:cxn>
                <a:cxn ang="0">
                  <a:pos x="5" y="0"/>
                </a:cxn>
              </a:cxnLst>
              <a:rect l="0" t="0" r="0" b="0"/>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lstStyle/>
            <a:p>
              <a:endParaRPr lang="zh-CN" altLang="en-US"/>
            </a:p>
          </p:txBody>
        </p:sp>
        <p:sp>
          <p:nvSpPr>
            <p:cNvPr id="1180" name="Freeform 156"/>
            <p:cNvSpPr/>
            <p:nvPr userDrawn="1"/>
          </p:nvSpPr>
          <p:spPr>
            <a:xfrm>
              <a:off x="869" y="369"/>
              <a:ext cx="137" cy="81"/>
            </a:xfrm>
            <a:custGeom>
              <a:avLst/>
              <a:gdLst/>
              <a:ahLst/>
              <a:cxnLst>
                <a:cxn ang="0">
                  <a:pos x="7" y="13"/>
                </a:cxn>
                <a:cxn ang="0">
                  <a:pos x="25" y="6"/>
                </a:cxn>
                <a:cxn ang="0">
                  <a:pos x="17" y="1"/>
                </a:cxn>
                <a:cxn ang="0">
                  <a:pos x="7" y="11"/>
                </a:cxn>
                <a:cxn ang="0">
                  <a:pos x="7" y="13"/>
                </a:cxn>
              </a:cxnLst>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lstStyle/>
            <a:p>
              <a:endParaRPr lang="zh-CN" altLang="en-US"/>
            </a:p>
          </p:txBody>
        </p:sp>
        <p:sp>
          <p:nvSpPr>
            <p:cNvPr id="1181" name="Freeform 157"/>
            <p:cNvSpPr/>
            <p:nvPr userDrawn="1"/>
          </p:nvSpPr>
          <p:spPr>
            <a:xfrm>
              <a:off x="864" y="420"/>
              <a:ext cx="177" cy="86"/>
            </a:xfrm>
            <a:custGeom>
              <a:avLst/>
              <a:gdLst/>
              <a:ahLst/>
              <a:cxnLst>
                <a:cxn ang="0">
                  <a:pos x="25" y="6"/>
                </a:cxn>
                <a:cxn ang="0">
                  <a:pos x="8" y="10"/>
                </a:cxn>
                <a:cxn ang="0">
                  <a:pos x="6" y="13"/>
                </a:cxn>
                <a:cxn ang="0">
                  <a:pos x="27" y="12"/>
                </a:cxn>
                <a:cxn ang="0">
                  <a:pos x="25" y="6"/>
                </a:cxn>
              </a:cxnLst>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lstStyle/>
            <a:p>
              <a:endParaRPr lang="zh-CN" altLang="en-US"/>
            </a:p>
          </p:txBody>
        </p:sp>
        <p:sp>
          <p:nvSpPr>
            <p:cNvPr id="1182" name="Freeform 158"/>
            <p:cNvSpPr/>
            <p:nvPr userDrawn="1"/>
          </p:nvSpPr>
          <p:spPr>
            <a:xfrm>
              <a:off x="748" y="501"/>
              <a:ext cx="248" cy="60"/>
            </a:xfrm>
            <a:custGeom>
              <a:avLst/>
              <a:gdLst/>
              <a:ahLst/>
              <a:cxnLst>
                <a:cxn ang="0">
                  <a:pos x="40" y="3"/>
                </a:cxn>
                <a:cxn ang="0">
                  <a:pos x="29" y="1"/>
                </a:cxn>
                <a:cxn ang="0">
                  <a:pos x="7" y="0"/>
                </a:cxn>
                <a:cxn ang="0">
                  <a:pos x="2" y="5"/>
                </a:cxn>
                <a:cxn ang="0">
                  <a:pos x="20" y="8"/>
                </a:cxn>
                <a:cxn ang="0">
                  <a:pos x="41" y="8"/>
                </a:cxn>
                <a:cxn ang="0">
                  <a:pos x="40" y="3"/>
                </a:cxn>
              </a:cxnLst>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lstStyle/>
            <a:p>
              <a:endParaRPr lang="zh-CN" altLang="en-US"/>
            </a:p>
          </p:txBody>
        </p:sp>
        <p:sp>
          <p:nvSpPr>
            <p:cNvPr id="1183" name="Freeform 159"/>
            <p:cNvSpPr/>
            <p:nvPr userDrawn="1"/>
          </p:nvSpPr>
          <p:spPr>
            <a:xfrm>
              <a:off x="773" y="556"/>
              <a:ext cx="203" cy="56"/>
            </a:xfrm>
            <a:custGeom>
              <a:avLst/>
              <a:gdLst/>
              <a:ahLst/>
              <a:cxnLst>
                <a:cxn ang="0">
                  <a:pos x="37" y="2"/>
                </a:cxn>
                <a:cxn ang="0">
                  <a:pos x="26" y="4"/>
                </a:cxn>
                <a:cxn ang="0">
                  <a:pos x="13" y="3"/>
                </a:cxn>
                <a:cxn ang="0">
                  <a:pos x="1" y="2"/>
                </a:cxn>
                <a:cxn ang="0">
                  <a:pos x="35" y="8"/>
                </a:cxn>
                <a:cxn ang="0">
                  <a:pos x="37" y="2"/>
                </a:cxn>
              </a:cxnLst>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lstStyle/>
            <a:p>
              <a:endParaRPr lang="zh-CN" altLang="en-US"/>
            </a:p>
          </p:txBody>
        </p:sp>
        <p:sp>
          <p:nvSpPr>
            <p:cNvPr id="1184" name="Freeform 160"/>
            <p:cNvSpPr/>
            <p:nvPr userDrawn="1"/>
          </p:nvSpPr>
          <p:spPr>
            <a:xfrm>
              <a:off x="763" y="602"/>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lstStyle/>
            <a:p>
              <a:endParaRPr lang="zh-CN" altLang="en-US"/>
            </a:p>
          </p:txBody>
        </p:sp>
        <p:sp>
          <p:nvSpPr>
            <p:cNvPr id="1185" name="Freeform 161"/>
            <p:cNvSpPr/>
            <p:nvPr userDrawn="1"/>
          </p:nvSpPr>
          <p:spPr>
            <a:xfrm>
              <a:off x="900" y="521"/>
              <a:ext cx="126" cy="318"/>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0" b="0"/>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lstStyle/>
            <a:p>
              <a:endParaRPr lang="zh-CN" altLang="en-US"/>
            </a:p>
          </p:txBody>
        </p:sp>
      </p:grpSp>
      <p:grpSp>
        <p:nvGrpSpPr>
          <p:cNvPr id="1186" name="组合 1185"/>
          <p:cNvGrpSpPr/>
          <p:nvPr/>
        </p:nvGrpSpPr>
        <p:grpSpPr>
          <a:xfrm>
            <a:off x="1066800" y="4552950"/>
            <a:ext cx="533400" cy="492125"/>
            <a:chOff x="0" y="0"/>
            <a:chExt cx="1062" cy="981"/>
          </a:xfrm>
        </p:grpSpPr>
        <p:sp>
          <p:nvSpPr>
            <p:cNvPr id="1187" name="Freeform 163"/>
            <p:cNvSpPr/>
            <p:nvPr userDrawn="1"/>
          </p:nvSpPr>
          <p:spPr>
            <a:xfrm>
              <a:off x="25" y="0"/>
              <a:ext cx="207" cy="81"/>
            </a:xfrm>
            <a:custGeom>
              <a:avLst/>
              <a:gdLst/>
              <a:ahLst/>
              <a:cxnLst>
                <a:cxn ang="0">
                  <a:pos x="30" y="12"/>
                </a:cxn>
                <a:cxn ang="0">
                  <a:pos x="37" y="10"/>
                </a:cxn>
                <a:cxn ang="0">
                  <a:pos x="38" y="9"/>
                </a:cxn>
                <a:cxn ang="0">
                  <a:pos x="31" y="1"/>
                </a:cxn>
                <a:cxn ang="0">
                  <a:pos x="8" y="11"/>
                </a:cxn>
                <a:cxn ang="0">
                  <a:pos x="30" y="12"/>
                </a:cxn>
              </a:cxnLst>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lstStyle/>
            <a:p>
              <a:endParaRPr lang="zh-CN" altLang="en-US"/>
            </a:p>
          </p:txBody>
        </p:sp>
        <p:sp>
          <p:nvSpPr>
            <p:cNvPr id="1188" name="Freeform 164"/>
            <p:cNvSpPr>
              <a:spLocks noEditPoints="1"/>
            </p:cNvSpPr>
            <p:nvPr userDrawn="1"/>
          </p:nvSpPr>
          <p:spPr>
            <a:xfrm>
              <a:off x="0" y="5"/>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lstStyle/>
            <a:p>
              <a:endParaRPr lang="zh-CN" altLang="en-US"/>
            </a:p>
          </p:txBody>
        </p:sp>
        <p:sp>
          <p:nvSpPr>
            <p:cNvPr id="1189" name="Freeform 165"/>
            <p:cNvSpPr/>
            <p:nvPr userDrawn="1"/>
          </p:nvSpPr>
          <p:spPr>
            <a:xfrm>
              <a:off x="252" y="470"/>
              <a:ext cx="86" cy="102"/>
            </a:xfrm>
            <a:custGeom>
              <a:avLst/>
              <a:gdLst/>
              <a:ahLst/>
              <a:cxnLst>
                <a:cxn ang="0">
                  <a:pos x="14" y="5"/>
                </a:cxn>
                <a:cxn ang="0">
                  <a:pos x="9" y="20"/>
                </a:cxn>
                <a:cxn ang="0">
                  <a:pos x="14" y="5"/>
                </a:cxn>
              </a:cxnLst>
              <a:rect l="0" t="0" r="0" b="0"/>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lstStyle/>
            <a:p>
              <a:endParaRPr lang="zh-CN" altLang="en-US"/>
            </a:p>
          </p:txBody>
        </p:sp>
        <p:sp>
          <p:nvSpPr>
            <p:cNvPr id="1190" name="Freeform 166"/>
            <p:cNvSpPr/>
            <p:nvPr userDrawn="1"/>
          </p:nvSpPr>
          <p:spPr>
            <a:xfrm>
              <a:off x="171" y="511"/>
              <a:ext cx="76" cy="136"/>
            </a:xfrm>
            <a:custGeom>
              <a:avLst/>
              <a:gdLst/>
              <a:ahLst/>
              <a:cxnLst>
                <a:cxn ang="0">
                  <a:pos x="7" y="10"/>
                </a:cxn>
                <a:cxn ang="0">
                  <a:pos x="4" y="25"/>
                </a:cxn>
                <a:cxn ang="0">
                  <a:pos x="15" y="16"/>
                </a:cxn>
                <a:cxn ang="0">
                  <a:pos x="13" y="8"/>
                </a:cxn>
                <a:cxn ang="0">
                  <a:pos x="7" y="10"/>
                </a:cxn>
              </a:cxnLst>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lstStyle/>
            <a:p>
              <a:endParaRPr lang="zh-CN" altLang="en-US"/>
            </a:p>
          </p:txBody>
        </p:sp>
        <p:sp>
          <p:nvSpPr>
            <p:cNvPr id="1191" name="Freeform 167"/>
            <p:cNvSpPr/>
            <p:nvPr userDrawn="1"/>
          </p:nvSpPr>
          <p:spPr>
            <a:xfrm>
              <a:off x="126" y="238"/>
              <a:ext cx="243" cy="116"/>
            </a:xfrm>
            <a:custGeom>
              <a:avLst/>
              <a:gdLst/>
              <a:ahLst/>
              <a:cxnLst>
                <a:cxn ang="0">
                  <a:pos x="40" y="2"/>
                </a:cxn>
                <a:cxn ang="0">
                  <a:pos x="9" y="1"/>
                </a:cxn>
                <a:cxn ang="0">
                  <a:pos x="1" y="9"/>
                </a:cxn>
                <a:cxn ang="0">
                  <a:pos x="22" y="21"/>
                </a:cxn>
                <a:cxn ang="0">
                  <a:pos x="34" y="20"/>
                </a:cxn>
                <a:cxn ang="0">
                  <a:pos x="40" y="19"/>
                </a:cxn>
                <a:cxn ang="0">
                  <a:pos x="40" y="2"/>
                </a:cxn>
              </a:cxnLst>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lstStyle/>
            <a:p>
              <a:endParaRPr lang="zh-CN" altLang="en-US"/>
            </a:p>
          </p:txBody>
        </p:sp>
        <p:sp>
          <p:nvSpPr>
            <p:cNvPr id="1192" name="Freeform 168"/>
            <p:cNvSpPr/>
            <p:nvPr userDrawn="1"/>
          </p:nvSpPr>
          <p:spPr>
            <a:xfrm>
              <a:off x="404" y="561"/>
              <a:ext cx="177" cy="187"/>
            </a:xfrm>
            <a:custGeom>
              <a:avLst/>
              <a:gdLst/>
              <a:ahLst/>
              <a:cxnLst>
                <a:cxn ang="0">
                  <a:pos x="24" y="2"/>
                </a:cxn>
                <a:cxn ang="0">
                  <a:pos x="11" y="2"/>
                </a:cxn>
                <a:cxn ang="0">
                  <a:pos x="4" y="20"/>
                </a:cxn>
                <a:cxn ang="0">
                  <a:pos x="28" y="22"/>
                </a:cxn>
                <a:cxn ang="0">
                  <a:pos x="24" y="2"/>
                </a:cxn>
              </a:cxnLst>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lstStyle/>
            <a:p>
              <a:endParaRPr lang="zh-CN" altLang="en-US"/>
            </a:p>
          </p:txBody>
        </p:sp>
        <p:sp>
          <p:nvSpPr>
            <p:cNvPr id="1193" name="Freeform 169"/>
            <p:cNvSpPr/>
            <p:nvPr userDrawn="1"/>
          </p:nvSpPr>
          <p:spPr>
            <a:xfrm>
              <a:off x="809" y="374"/>
              <a:ext cx="177" cy="36"/>
            </a:xfrm>
            <a:custGeom>
              <a:avLst/>
              <a:gdLst/>
              <a:ahLst/>
              <a:cxnLst>
                <a:cxn ang="0">
                  <a:pos x="5" y="0"/>
                </a:cxn>
                <a:cxn ang="0">
                  <a:pos x="14" y="5"/>
                </a:cxn>
                <a:cxn ang="0">
                  <a:pos x="5" y="0"/>
                </a:cxn>
              </a:cxnLst>
              <a:rect l="0" t="0" r="0" b="0"/>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lstStyle/>
            <a:p>
              <a:endParaRPr lang="zh-CN" altLang="en-US"/>
            </a:p>
          </p:txBody>
        </p:sp>
        <p:sp>
          <p:nvSpPr>
            <p:cNvPr id="1194" name="Freeform 170"/>
            <p:cNvSpPr/>
            <p:nvPr userDrawn="1"/>
          </p:nvSpPr>
          <p:spPr>
            <a:xfrm>
              <a:off x="869" y="369"/>
              <a:ext cx="137" cy="81"/>
            </a:xfrm>
            <a:custGeom>
              <a:avLst/>
              <a:gdLst/>
              <a:ahLst/>
              <a:cxnLst>
                <a:cxn ang="0">
                  <a:pos x="7" y="13"/>
                </a:cxn>
                <a:cxn ang="0">
                  <a:pos x="25" y="6"/>
                </a:cxn>
                <a:cxn ang="0">
                  <a:pos x="17" y="1"/>
                </a:cxn>
                <a:cxn ang="0">
                  <a:pos x="7" y="11"/>
                </a:cxn>
                <a:cxn ang="0">
                  <a:pos x="7" y="13"/>
                </a:cxn>
              </a:cxnLst>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lstStyle/>
            <a:p>
              <a:endParaRPr lang="zh-CN" altLang="en-US"/>
            </a:p>
          </p:txBody>
        </p:sp>
        <p:sp>
          <p:nvSpPr>
            <p:cNvPr id="1195" name="Freeform 171"/>
            <p:cNvSpPr/>
            <p:nvPr userDrawn="1"/>
          </p:nvSpPr>
          <p:spPr>
            <a:xfrm>
              <a:off x="864" y="420"/>
              <a:ext cx="177" cy="86"/>
            </a:xfrm>
            <a:custGeom>
              <a:avLst/>
              <a:gdLst/>
              <a:ahLst/>
              <a:cxnLst>
                <a:cxn ang="0">
                  <a:pos x="25" y="6"/>
                </a:cxn>
                <a:cxn ang="0">
                  <a:pos x="8" y="10"/>
                </a:cxn>
                <a:cxn ang="0">
                  <a:pos x="6" y="13"/>
                </a:cxn>
                <a:cxn ang="0">
                  <a:pos x="27" y="12"/>
                </a:cxn>
                <a:cxn ang="0">
                  <a:pos x="25" y="6"/>
                </a:cxn>
              </a:cxnLst>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lstStyle/>
            <a:p>
              <a:endParaRPr lang="zh-CN" altLang="en-US"/>
            </a:p>
          </p:txBody>
        </p:sp>
        <p:sp>
          <p:nvSpPr>
            <p:cNvPr id="1196" name="Freeform 172"/>
            <p:cNvSpPr/>
            <p:nvPr userDrawn="1"/>
          </p:nvSpPr>
          <p:spPr>
            <a:xfrm>
              <a:off x="748" y="501"/>
              <a:ext cx="248" cy="60"/>
            </a:xfrm>
            <a:custGeom>
              <a:avLst/>
              <a:gdLst/>
              <a:ahLst/>
              <a:cxnLst>
                <a:cxn ang="0">
                  <a:pos x="40" y="3"/>
                </a:cxn>
                <a:cxn ang="0">
                  <a:pos x="29" y="1"/>
                </a:cxn>
                <a:cxn ang="0">
                  <a:pos x="7" y="0"/>
                </a:cxn>
                <a:cxn ang="0">
                  <a:pos x="2" y="5"/>
                </a:cxn>
                <a:cxn ang="0">
                  <a:pos x="20" y="8"/>
                </a:cxn>
                <a:cxn ang="0">
                  <a:pos x="41" y="8"/>
                </a:cxn>
                <a:cxn ang="0">
                  <a:pos x="40" y="3"/>
                </a:cxn>
              </a:cxnLst>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lstStyle/>
            <a:p>
              <a:endParaRPr lang="zh-CN" altLang="en-US"/>
            </a:p>
          </p:txBody>
        </p:sp>
        <p:sp>
          <p:nvSpPr>
            <p:cNvPr id="1197" name="Freeform 173"/>
            <p:cNvSpPr/>
            <p:nvPr userDrawn="1"/>
          </p:nvSpPr>
          <p:spPr>
            <a:xfrm>
              <a:off x="773" y="556"/>
              <a:ext cx="203" cy="56"/>
            </a:xfrm>
            <a:custGeom>
              <a:avLst/>
              <a:gdLst/>
              <a:ahLst/>
              <a:cxnLst>
                <a:cxn ang="0">
                  <a:pos x="37" y="2"/>
                </a:cxn>
                <a:cxn ang="0">
                  <a:pos x="26" y="4"/>
                </a:cxn>
                <a:cxn ang="0">
                  <a:pos x="13" y="3"/>
                </a:cxn>
                <a:cxn ang="0">
                  <a:pos x="1" y="2"/>
                </a:cxn>
                <a:cxn ang="0">
                  <a:pos x="35" y="8"/>
                </a:cxn>
                <a:cxn ang="0">
                  <a:pos x="37" y="2"/>
                </a:cxn>
              </a:cxnLst>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lstStyle/>
            <a:p>
              <a:endParaRPr lang="zh-CN" altLang="en-US"/>
            </a:p>
          </p:txBody>
        </p:sp>
        <p:sp>
          <p:nvSpPr>
            <p:cNvPr id="1198" name="Freeform 174"/>
            <p:cNvSpPr/>
            <p:nvPr userDrawn="1"/>
          </p:nvSpPr>
          <p:spPr>
            <a:xfrm>
              <a:off x="763" y="602"/>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lstStyle/>
            <a:p>
              <a:endParaRPr lang="zh-CN" altLang="en-US"/>
            </a:p>
          </p:txBody>
        </p:sp>
        <p:sp>
          <p:nvSpPr>
            <p:cNvPr id="1199" name="Freeform 175"/>
            <p:cNvSpPr/>
            <p:nvPr userDrawn="1"/>
          </p:nvSpPr>
          <p:spPr>
            <a:xfrm>
              <a:off x="900" y="521"/>
              <a:ext cx="126" cy="318"/>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0" b="0"/>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lstStyle/>
            <a:p>
              <a:endParaRPr lang="zh-CN" altLang="en-US"/>
            </a:p>
          </p:txBody>
        </p:sp>
      </p:grpSp>
      <p:grpSp>
        <p:nvGrpSpPr>
          <p:cNvPr id="1200" name="组合 1199"/>
          <p:cNvGrpSpPr/>
          <p:nvPr/>
        </p:nvGrpSpPr>
        <p:grpSpPr>
          <a:xfrm>
            <a:off x="1066800" y="5562600"/>
            <a:ext cx="533400" cy="492125"/>
            <a:chOff x="0" y="0"/>
            <a:chExt cx="1062" cy="981"/>
          </a:xfrm>
        </p:grpSpPr>
        <p:sp>
          <p:nvSpPr>
            <p:cNvPr id="1201" name="Freeform 177"/>
            <p:cNvSpPr/>
            <p:nvPr userDrawn="1"/>
          </p:nvSpPr>
          <p:spPr>
            <a:xfrm>
              <a:off x="25" y="0"/>
              <a:ext cx="207" cy="81"/>
            </a:xfrm>
            <a:custGeom>
              <a:avLst/>
              <a:gdLst/>
              <a:ahLst/>
              <a:cxnLst>
                <a:cxn ang="0">
                  <a:pos x="30" y="12"/>
                </a:cxn>
                <a:cxn ang="0">
                  <a:pos x="37" y="10"/>
                </a:cxn>
                <a:cxn ang="0">
                  <a:pos x="38" y="9"/>
                </a:cxn>
                <a:cxn ang="0">
                  <a:pos x="31" y="1"/>
                </a:cxn>
                <a:cxn ang="0">
                  <a:pos x="8" y="11"/>
                </a:cxn>
                <a:cxn ang="0">
                  <a:pos x="30" y="12"/>
                </a:cxn>
              </a:cxnLst>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lstStyle/>
            <a:p>
              <a:endParaRPr lang="zh-CN" altLang="en-US"/>
            </a:p>
          </p:txBody>
        </p:sp>
        <p:sp>
          <p:nvSpPr>
            <p:cNvPr id="1202" name="Freeform 178"/>
            <p:cNvSpPr>
              <a:spLocks noEditPoints="1"/>
            </p:cNvSpPr>
            <p:nvPr userDrawn="1"/>
          </p:nvSpPr>
          <p:spPr>
            <a:xfrm>
              <a:off x="0" y="5"/>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lstStyle/>
            <a:p>
              <a:endParaRPr lang="zh-CN" altLang="en-US"/>
            </a:p>
          </p:txBody>
        </p:sp>
        <p:sp>
          <p:nvSpPr>
            <p:cNvPr id="1203" name="Freeform 179"/>
            <p:cNvSpPr/>
            <p:nvPr userDrawn="1"/>
          </p:nvSpPr>
          <p:spPr>
            <a:xfrm>
              <a:off x="252" y="470"/>
              <a:ext cx="86" cy="102"/>
            </a:xfrm>
            <a:custGeom>
              <a:avLst/>
              <a:gdLst/>
              <a:ahLst/>
              <a:cxnLst>
                <a:cxn ang="0">
                  <a:pos x="14" y="5"/>
                </a:cxn>
                <a:cxn ang="0">
                  <a:pos x="9" y="20"/>
                </a:cxn>
                <a:cxn ang="0">
                  <a:pos x="14" y="5"/>
                </a:cxn>
              </a:cxnLst>
              <a:rect l="0" t="0" r="0" b="0"/>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lstStyle/>
            <a:p>
              <a:endParaRPr lang="zh-CN" altLang="en-US"/>
            </a:p>
          </p:txBody>
        </p:sp>
        <p:sp>
          <p:nvSpPr>
            <p:cNvPr id="1204" name="Freeform 180"/>
            <p:cNvSpPr/>
            <p:nvPr userDrawn="1"/>
          </p:nvSpPr>
          <p:spPr>
            <a:xfrm>
              <a:off x="171" y="511"/>
              <a:ext cx="76" cy="136"/>
            </a:xfrm>
            <a:custGeom>
              <a:avLst/>
              <a:gdLst/>
              <a:ahLst/>
              <a:cxnLst>
                <a:cxn ang="0">
                  <a:pos x="7" y="10"/>
                </a:cxn>
                <a:cxn ang="0">
                  <a:pos x="4" y="25"/>
                </a:cxn>
                <a:cxn ang="0">
                  <a:pos x="15" y="16"/>
                </a:cxn>
                <a:cxn ang="0">
                  <a:pos x="13" y="8"/>
                </a:cxn>
                <a:cxn ang="0">
                  <a:pos x="7" y="10"/>
                </a:cxn>
              </a:cxnLst>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lstStyle/>
            <a:p>
              <a:endParaRPr lang="zh-CN" altLang="en-US"/>
            </a:p>
          </p:txBody>
        </p:sp>
        <p:sp>
          <p:nvSpPr>
            <p:cNvPr id="1205" name="Freeform 181"/>
            <p:cNvSpPr/>
            <p:nvPr userDrawn="1"/>
          </p:nvSpPr>
          <p:spPr>
            <a:xfrm>
              <a:off x="126" y="238"/>
              <a:ext cx="243" cy="116"/>
            </a:xfrm>
            <a:custGeom>
              <a:avLst/>
              <a:gdLst/>
              <a:ahLst/>
              <a:cxnLst>
                <a:cxn ang="0">
                  <a:pos x="40" y="2"/>
                </a:cxn>
                <a:cxn ang="0">
                  <a:pos x="9" y="1"/>
                </a:cxn>
                <a:cxn ang="0">
                  <a:pos x="1" y="9"/>
                </a:cxn>
                <a:cxn ang="0">
                  <a:pos x="22" y="21"/>
                </a:cxn>
                <a:cxn ang="0">
                  <a:pos x="34" y="20"/>
                </a:cxn>
                <a:cxn ang="0">
                  <a:pos x="40" y="19"/>
                </a:cxn>
                <a:cxn ang="0">
                  <a:pos x="40" y="2"/>
                </a:cxn>
              </a:cxnLst>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lstStyle/>
            <a:p>
              <a:endParaRPr lang="zh-CN" altLang="en-US"/>
            </a:p>
          </p:txBody>
        </p:sp>
        <p:sp>
          <p:nvSpPr>
            <p:cNvPr id="1206" name="Freeform 182"/>
            <p:cNvSpPr/>
            <p:nvPr userDrawn="1"/>
          </p:nvSpPr>
          <p:spPr>
            <a:xfrm>
              <a:off x="404" y="561"/>
              <a:ext cx="177" cy="187"/>
            </a:xfrm>
            <a:custGeom>
              <a:avLst/>
              <a:gdLst/>
              <a:ahLst/>
              <a:cxnLst>
                <a:cxn ang="0">
                  <a:pos x="24" y="2"/>
                </a:cxn>
                <a:cxn ang="0">
                  <a:pos x="11" y="2"/>
                </a:cxn>
                <a:cxn ang="0">
                  <a:pos x="4" y="20"/>
                </a:cxn>
                <a:cxn ang="0">
                  <a:pos x="28" y="22"/>
                </a:cxn>
                <a:cxn ang="0">
                  <a:pos x="24" y="2"/>
                </a:cxn>
              </a:cxnLst>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lstStyle/>
            <a:p>
              <a:endParaRPr lang="zh-CN" altLang="en-US"/>
            </a:p>
          </p:txBody>
        </p:sp>
        <p:sp>
          <p:nvSpPr>
            <p:cNvPr id="1207" name="Freeform 183"/>
            <p:cNvSpPr/>
            <p:nvPr userDrawn="1"/>
          </p:nvSpPr>
          <p:spPr>
            <a:xfrm>
              <a:off x="809" y="374"/>
              <a:ext cx="177" cy="36"/>
            </a:xfrm>
            <a:custGeom>
              <a:avLst/>
              <a:gdLst/>
              <a:ahLst/>
              <a:cxnLst>
                <a:cxn ang="0">
                  <a:pos x="5" y="0"/>
                </a:cxn>
                <a:cxn ang="0">
                  <a:pos x="14" y="5"/>
                </a:cxn>
                <a:cxn ang="0">
                  <a:pos x="5" y="0"/>
                </a:cxn>
              </a:cxnLst>
              <a:rect l="0" t="0" r="0" b="0"/>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lstStyle/>
            <a:p>
              <a:endParaRPr lang="zh-CN" altLang="en-US"/>
            </a:p>
          </p:txBody>
        </p:sp>
        <p:sp>
          <p:nvSpPr>
            <p:cNvPr id="1208" name="Freeform 184"/>
            <p:cNvSpPr/>
            <p:nvPr userDrawn="1"/>
          </p:nvSpPr>
          <p:spPr>
            <a:xfrm>
              <a:off x="869" y="369"/>
              <a:ext cx="137" cy="81"/>
            </a:xfrm>
            <a:custGeom>
              <a:avLst/>
              <a:gdLst/>
              <a:ahLst/>
              <a:cxnLst>
                <a:cxn ang="0">
                  <a:pos x="7" y="13"/>
                </a:cxn>
                <a:cxn ang="0">
                  <a:pos x="25" y="6"/>
                </a:cxn>
                <a:cxn ang="0">
                  <a:pos x="17" y="1"/>
                </a:cxn>
                <a:cxn ang="0">
                  <a:pos x="7" y="11"/>
                </a:cxn>
                <a:cxn ang="0">
                  <a:pos x="7" y="13"/>
                </a:cxn>
              </a:cxnLst>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lstStyle/>
            <a:p>
              <a:endParaRPr lang="zh-CN" altLang="en-US"/>
            </a:p>
          </p:txBody>
        </p:sp>
        <p:sp>
          <p:nvSpPr>
            <p:cNvPr id="1209" name="Freeform 185"/>
            <p:cNvSpPr/>
            <p:nvPr userDrawn="1"/>
          </p:nvSpPr>
          <p:spPr>
            <a:xfrm>
              <a:off x="864" y="420"/>
              <a:ext cx="177" cy="86"/>
            </a:xfrm>
            <a:custGeom>
              <a:avLst/>
              <a:gdLst/>
              <a:ahLst/>
              <a:cxnLst>
                <a:cxn ang="0">
                  <a:pos x="25" y="6"/>
                </a:cxn>
                <a:cxn ang="0">
                  <a:pos x="8" y="10"/>
                </a:cxn>
                <a:cxn ang="0">
                  <a:pos x="6" y="13"/>
                </a:cxn>
                <a:cxn ang="0">
                  <a:pos x="27" y="12"/>
                </a:cxn>
                <a:cxn ang="0">
                  <a:pos x="25" y="6"/>
                </a:cxn>
              </a:cxnLst>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lstStyle/>
            <a:p>
              <a:endParaRPr lang="zh-CN" altLang="en-US"/>
            </a:p>
          </p:txBody>
        </p:sp>
        <p:sp>
          <p:nvSpPr>
            <p:cNvPr id="1210" name="Freeform 186"/>
            <p:cNvSpPr/>
            <p:nvPr userDrawn="1"/>
          </p:nvSpPr>
          <p:spPr>
            <a:xfrm>
              <a:off x="748" y="501"/>
              <a:ext cx="248" cy="60"/>
            </a:xfrm>
            <a:custGeom>
              <a:avLst/>
              <a:gdLst/>
              <a:ahLst/>
              <a:cxnLst>
                <a:cxn ang="0">
                  <a:pos x="40" y="3"/>
                </a:cxn>
                <a:cxn ang="0">
                  <a:pos x="29" y="1"/>
                </a:cxn>
                <a:cxn ang="0">
                  <a:pos x="7" y="0"/>
                </a:cxn>
                <a:cxn ang="0">
                  <a:pos x="2" y="5"/>
                </a:cxn>
                <a:cxn ang="0">
                  <a:pos x="20" y="8"/>
                </a:cxn>
                <a:cxn ang="0">
                  <a:pos x="41" y="8"/>
                </a:cxn>
                <a:cxn ang="0">
                  <a:pos x="40" y="3"/>
                </a:cxn>
              </a:cxnLst>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lstStyle/>
            <a:p>
              <a:endParaRPr lang="zh-CN" altLang="en-US"/>
            </a:p>
          </p:txBody>
        </p:sp>
        <p:sp>
          <p:nvSpPr>
            <p:cNvPr id="1211" name="Freeform 187"/>
            <p:cNvSpPr/>
            <p:nvPr userDrawn="1"/>
          </p:nvSpPr>
          <p:spPr>
            <a:xfrm>
              <a:off x="773" y="556"/>
              <a:ext cx="203" cy="56"/>
            </a:xfrm>
            <a:custGeom>
              <a:avLst/>
              <a:gdLst/>
              <a:ahLst/>
              <a:cxnLst>
                <a:cxn ang="0">
                  <a:pos x="37" y="2"/>
                </a:cxn>
                <a:cxn ang="0">
                  <a:pos x="26" y="4"/>
                </a:cxn>
                <a:cxn ang="0">
                  <a:pos x="13" y="3"/>
                </a:cxn>
                <a:cxn ang="0">
                  <a:pos x="1" y="2"/>
                </a:cxn>
                <a:cxn ang="0">
                  <a:pos x="35" y="8"/>
                </a:cxn>
                <a:cxn ang="0">
                  <a:pos x="37" y="2"/>
                </a:cxn>
              </a:cxnLst>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lstStyle/>
            <a:p>
              <a:endParaRPr lang="zh-CN" altLang="en-US"/>
            </a:p>
          </p:txBody>
        </p:sp>
        <p:sp>
          <p:nvSpPr>
            <p:cNvPr id="1212" name="Freeform 188"/>
            <p:cNvSpPr/>
            <p:nvPr userDrawn="1"/>
          </p:nvSpPr>
          <p:spPr>
            <a:xfrm>
              <a:off x="763" y="602"/>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lstStyle/>
            <a:p>
              <a:endParaRPr lang="zh-CN" altLang="en-US"/>
            </a:p>
          </p:txBody>
        </p:sp>
        <p:sp>
          <p:nvSpPr>
            <p:cNvPr id="1213" name="Freeform 189"/>
            <p:cNvSpPr/>
            <p:nvPr userDrawn="1"/>
          </p:nvSpPr>
          <p:spPr>
            <a:xfrm>
              <a:off x="900" y="521"/>
              <a:ext cx="126" cy="318"/>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0" b="0"/>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lstStyle/>
            <a:p>
              <a:endParaRPr lang="zh-CN" altLang="en-US"/>
            </a:p>
          </p:txBody>
        </p:sp>
      </p:grpSp>
      <p:grpSp>
        <p:nvGrpSpPr>
          <p:cNvPr id="1214" name="组合 1213"/>
          <p:cNvGrpSpPr/>
          <p:nvPr/>
        </p:nvGrpSpPr>
        <p:grpSpPr>
          <a:xfrm>
            <a:off x="381000" y="3962400"/>
            <a:ext cx="533400" cy="492125"/>
            <a:chOff x="0" y="0"/>
            <a:chExt cx="1062" cy="981"/>
          </a:xfrm>
        </p:grpSpPr>
        <p:sp>
          <p:nvSpPr>
            <p:cNvPr id="1215" name="Freeform 191"/>
            <p:cNvSpPr/>
            <p:nvPr userDrawn="1"/>
          </p:nvSpPr>
          <p:spPr>
            <a:xfrm>
              <a:off x="25" y="0"/>
              <a:ext cx="207" cy="81"/>
            </a:xfrm>
            <a:custGeom>
              <a:avLst/>
              <a:gdLst/>
              <a:ahLst/>
              <a:cxnLst>
                <a:cxn ang="0">
                  <a:pos x="30" y="12"/>
                </a:cxn>
                <a:cxn ang="0">
                  <a:pos x="37" y="10"/>
                </a:cxn>
                <a:cxn ang="0">
                  <a:pos x="38" y="9"/>
                </a:cxn>
                <a:cxn ang="0">
                  <a:pos x="31" y="1"/>
                </a:cxn>
                <a:cxn ang="0">
                  <a:pos x="8" y="11"/>
                </a:cxn>
                <a:cxn ang="0">
                  <a:pos x="30" y="12"/>
                </a:cxn>
              </a:cxnLst>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lstStyle/>
            <a:p>
              <a:endParaRPr lang="zh-CN" altLang="en-US"/>
            </a:p>
          </p:txBody>
        </p:sp>
        <p:sp>
          <p:nvSpPr>
            <p:cNvPr id="1216" name="Freeform 192"/>
            <p:cNvSpPr>
              <a:spLocks noEditPoints="1"/>
            </p:cNvSpPr>
            <p:nvPr userDrawn="1"/>
          </p:nvSpPr>
          <p:spPr>
            <a:xfrm>
              <a:off x="0" y="5"/>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lstStyle/>
            <a:p>
              <a:endParaRPr lang="zh-CN" altLang="en-US"/>
            </a:p>
          </p:txBody>
        </p:sp>
        <p:sp>
          <p:nvSpPr>
            <p:cNvPr id="1217" name="Freeform 193"/>
            <p:cNvSpPr/>
            <p:nvPr userDrawn="1"/>
          </p:nvSpPr>
          <p:spPr>
            <a:xfrm>
              <a:off x="252" y="470"/>
              <a:ext cx="86" cy="102"/>
            </a:xfrm>
            <a:custGeom>
              <a:avLst/>
              <a:gdLst/>
              <a:ahLst/>
              <a:cxnLst>
                <a:cxn ang="0">
                  <a:pos x="14" y="5"/>
                </a:cxn>
                <a:cxn ang="0">
                  <a:pos x="9" y="20"/>
                </a:cxn>
                <a:cxn ang="0">
                  <a:pos x="14" y="5"/>
                </a:cxn>
              </a:cxnLst>
              <a:rect l="0" t="0" r="0" b="0"/>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lstStyle/>
            <a:p>
              <a:endParaRPr lang="zh-CN" altLang="en-US"/>
            </a:p>
          </p:txBody>
        </p:sp>
        <p:sp>
          <p:nvSpPr>
            <p:cNvPr id="1218" name="Freeform 194"/>
            <p:cNvSpPr/>
            <p:nvPr userDrawn="1"/>
          </p:nvSpPr>
          <p:spPr>
            <a:xfrm>
              <a:off x="171" y="511"/>
              <a:ext cx="76" cy="136"/>
            </a:xfrm>
            <a:custGeom>
              <a:avLst/>
              <a:gdLst/>
              <a:ahLst/>
              <a:cxnLst>
                <a:cxn ang="0">
                  <a:pos x="7" y="10"/>
                </a:cxn>
                <a:cxn ang="0">
                  <a:pos x="4" y="25"/>
                </a:cxn>
                <a:cxn ang="0">
                  <a:pos x="15" y="16"/>
                </a:cxn>
                <a:cxn ang="0">
                  <a:pos x="13" y="8"/>
                </a:cxn>
                <a:cxn ang="0">
                  <a:pos x="7" y="10"/>
                </a:cxn>
              </a:cxnLst>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lstStyle/>
            <a:p>
              <a:endParaRPr lang="zh-CN" altLang="en-US"/>
            </a:p>
          </p:txBody>
        </p:sp>
        <p:sp>
          <p:nvSpPr>
            <p:cNvPr id="1219" name="Freeform 195"/>
            <p:cNvSpPr/>
            <p:nvPr userDrawn="1"/>
          </p:nvSpPr>
          <p:spPr>
            <a:xfrm>
              <a:off x="126" y="238"/>
              <a:ext cx="243" cy="116"/>
            </a:xfrm>
            <a:custGeom>
              <a:avLst/>
              <a:gdLst/>
              <a:ahLst/>
              <a:cxnLst>
                <a:cxn ang="0">
                  <a:pos x="40" y="2"/>
                </a:cxn>
                <a:cxn ang="0">
                  <a:pos x="9" y="1"/>
                </a:cxn>
                <a:cxn ang="0">
                  <a:pos x="1" y="9"/>
                </a:cxn>
                <a:cxn ang="0">
                  <a:pos x="22" y="21"/>
                </a:cxn>
                <a:cxn ang="0">
                  <a:pos x="34" y="20"/>
                </a:cxn>
                <a:cxn ang="0">
                  <a:pos x="40" y="19"/>
                </a:cxn>
                <a:cxn ang="0">
                  <a:pos x="40" y="2"/>
                </a:cxn>
              </a:cxnLst>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lstStyle/>
            <a:p>
              <a:endParaRPr lang="zh-CN" altLang="en-US"/>
            </a:p>
          </p:txBody>
        </p:sp>
        <p:sp>
          <p:nvSpPr>
            <p:cNvPr id="1220" name="Freeform 196"/>
            <p:cNvSpPr/>
            <p:nvPr userDrawn="1"/>
          </p:nvSpPr>
          <p:spPr>
            <a:xfrm>
              <a:off x="404" y="561"/>
              <a:ext cx="177" cy="187"/>
            </a:xfrm>
            <a:custGeom>
              <a:avLst/>
              <a:gdLst/>
              <a:ahLst/>
              <a:cxnLst>
                <a:cxn ang="0">
                  <a:pos x="24" y="2"/>
                </a:cxn>
                <a:cxn ang="0">
                  <a:pos x="11" y="2"/>
                </a:cxn>
                <a:cxn ang="0">
                  <a:pos x="4" y="20"/>
                </a:cxn>
                <a:cxn ang="0">
                  <a:pos x="28" y="22"/>
                </a:cxn>
                <a:cxn ang="0">
                  <a:pos x="24" y="2"/>
                </a:cxn>
              </a:cxnLst>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lstStyle/>
            <a:p>
              <a:endParaRPr lang="zh-CN" altLang="en-US"/>
            </a:p>
          </p:txBody>
        </p:sp>
        <p:sp>
          <p:nvSpPr>
            <p:cNvPr id="1221" name="Freeform 197"/>
            <p:cNvSpPr/>
            <p:nvPr userDrawn="1"/>
          </p:nvSpPr>
          <p:spPr>
            <a:xfrm>
              <a:off x="809" y="374"/>
              <a:ext cx="177" cy="36"/>
            </a:xfrm>
            <a:custGeom>
              <a:avLst/>
              <a:gdLst/>
              <a:ahLst/>
              <a:cxnLst>
                <a:cxn ang="0">
                  <a:pos x="5" y="0"/>
                </a:cxn>
                <a:cxn ang="0">
                  <a:pos x="14" y="5"/>
                </a:cxn>
                <a:cxn ang="0">
                  <a:pos x="5" y="0"/>
                </a:cxn>
              </a:cxnLst>
              <a:rect l="0" t="0" r="0" b="0"/>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lstStyle/>
            <a:p>
              <a:endParaRPr lang="zh-CN" altLang="en-US"/>
            </a:p>
          </p:txBody>
        </p:sp>
        <p:sp>
          <p:nvSpPr>
            <p:cNvPr id="1222" name="Freeform 198"/>
            <p:cNvSpPr/>
            <p:nvPr userDrawn="1"/>
          </p:nvSpPr>
          <p:spPr>
            <a:xfrm>
              <a:off x="869" y="369"/>
              <a:ext cx="137" cy="81"/>
            </a:xfrm>
            <a:custGeom>
              <a:avLst/>
              <a:gdLst/>
              <a:ahLst/>
              <a:cxnLst>
                <a:cxn ang="0">
                  <a:pos x="7" y="13"/>
                </a:cxn>
                <a:cxn ang="0">
                  <a:pos x="25" y="6"/>
                </a:cxn>
                <a:cxn ang="0">
                  <a:pos x="17" y="1"/>
                </a:cxn>
                <a:cxn ang="0">
                  <a:pos x="7" y="11"/>
                </a:cxn>
                <a:cxn ang="0">
                  <a:pos x="7" y="13"/>
                </a:cxn>
              </a:cxnLst>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lstStyle/>
            <a:p>
              <a:endParaRPr lang="zh-CN" altLang="en-US"/>
            </a:p>
          </p:txBody>
        </p:sp>
        <p:sp>
          <p:nvSpPr>
            <p:cNvPr id="1223" name="Freeform 199"/>
            <p:cNvSpPr/>
            <p:nvPr userDrawn="1"/>
          </p:nvSpPr>
          <p:spPr>
            <a:xfrm>
              <a:off x="864" y="420"/>
              <a:ext cx="177" cy="86"/>
            </a:xfrm>
            <a:custGeom>
              <a:avLst/>
              <a:gdLst/>
              <a:ahLst/>
              <a:cxnLst>
                <a:cxn ang="0">
                  <a:pos x="25" y="6"/>
                </a:cxn>
                <a:cxn ang="0">
                  <a:pos x="8" y="10"/>
                </a:cxn>
                <a:cxn ang="0">
                  <a:pos x="6" y="13"/>
                </a:cxn>
                <a:cxn ang="0">
                  <a:pos x="27" y="12"/>
                </a:cxn>
                <a:cxn ang="0">
                  <a:pos x="25" y="6"/>
                </a:cxn>
              </a:cxnLst>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lstStyle/>
            <a:p>
              <a:endParaRPr lang="zh-CN" altLang="en-US"/>
            </a:p>
          </p:txBody>
        </p:sp>
        <p:sp>
          <p:nvSpPr>
            <p:cNvPr id="1224" name="Freeform 200"/>
            <p:cNvSpPr/>
            <p:nvPr userDrawn="1"/>
          </p:nvSpPr>
          <p:spPr>
            <a:xfrm>
              <a:off x="748" y="501"/>
              <a:ext cx="248" cy="60"/>
            </a:xfrm>
            <a:custGeom>
              <a:avLst/>
              <a:gdLst/>
              <a:ahLst/>
              <a:cxnLst>
                <a:cxn ang="0">
                  <a:pos x="40" y="3"/>
                </a:cxn>
                <a:cxn ang="0">
                  <a:pos x="29" y="1"/>
                </a:cxn>
                <a:cxn ang="0">
                  <a:pos x="7" y="0"/>
                </a:cxn>
                <a:cxn ang="0">
                  <a:pos x="2" y="5"/>
                </a:cxn>
                <a:cxn ang="0">
                  <a:pos x="20" y="8"/>
                </a:cxn>
                <a:cxn ang="0">
                  <a:pos x="41" y="8"/>
                </a:cxn>
                <a:cxn ang="0">
                  <a:pos x="40" y="3"/>
                </a:cxn>
              </a:cxnLst>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lstStyle/>
            <a:p>
              <a:endParaRPr lang="zh-CN" altLang="en-US"/>
            </a:p>
          </p:txBody>
        </p:sp>
        <p:sp>
          <p:nvSpPr>
            <p:cNvPr id="1225" name="Freeform 201"/>
            <p:cNvSpPr/>
            <p:nvPr userDrawn="1"/>
          </p:nvSpPr>
          <p:spPr>
            <a:xfrm>
              <a:off x="773" y="556"/>
              <a:ext cx="203" cy="56"/>
            </a:xfrm>
            <a:custGeom>
              <a:avLst/>
              <a:gdLst/>
              <a:ahLst/>
              <a:cxnLst>
                <a:cxn ang="0">
                  <a:pos x="37" y="2"/>
                </a:cxn>
                <a:cxn ang="0">
                  <a:pos x="26" y="4"/>
                </a:cxn>
                <a:cxn ang="0">
                  <a:pos x="13" y="3"/>
                </a:cxn>
                <a:cxn ang="0">
                  <a:pos x="1" y="2"/>
                </a:cxn>
                <a:cxn ang="0">
                  <a:pos x="35" y="8"/>
                </a:cxn>
                <a:cxn ang="0">
                  <a:pos x="37" y="2"/>
                </a:cxn>
              </a:cxnLst>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lstStyle/>
            <a:p>
              <a:endParaRPr lang="zh-CN" altLang="en-US"/>
            </a:p>
          </p:txBody>
        </p:sp>
        <p:sp>
          <p:nvSpPr>
            <p:cNvPr id="1226" name="Freeform 202"/>
            <p:cNvSpPr/>
            <p:nvPr userDrawn="1"/>
          </p:nvSpPr>
          <p:spPr>
            <a:xfrm>
              <a:off x="763" y="602"/>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lstStyle/>
            <a:p>
              <a:endParaRPr lang="zh-CN" altLang="en-US"/>
            </a:p>
          </p:txBody>
        </p:sp>
        <p:sp>
          <p:nvSpPr>
            <p:cNvPr id="1227" name="Freeform 203"/>
            <p:cNvSpPr/>
            <p:nvPr userDrawn="1"/>
          </p:nvSpPr>
          <p:spPr>
            <a:xfrm>
              <a:off x="900" y="521"/>
              <a:ext cx="126" cy="318"/>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0" b="0"/>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lstStyle/>
            <a:p>
              <a:endParaRPr lang="zh-CN" altLang="en-US"/>
            </a:p>
          </p:txBody>
        </p:sp>
      </p:grpSp>
      <p:grpSp>
        <p:nvGrpSpPr>
          <p:cNvPr id="1228" name="组合 1227"/>
          <p:cNvGrpSpPr/>
          <p:nvPr/>
        </p:nvGrpSpPr>
        <p:grpSpPr>
          <a:xfrm>
            <a:off x="381000" y="5070475"/>
            <a:ext cx="533400" cy="492125"/>
            <a:chOff x="0" y="0"/>
            <a:chExt cx="1062" cy="981"/>
          </a:xfrm>
        </p:grpSpPr>
        <p:sp>
          <p:nvSpPr>
            <p:cNvPr id="1229" name="Freeform 205"/>
            <p:cNvSpPr/>
            <p:nvPr userDrawn="1"/>
          </p:nvSpPr>
          <p:spPr>
            <a:xfrm>
              <a:off x="25" y="0"/>
              <a:ext cx="207" cy="81"/>
            </a:xfrm>
            <a:custGeom>
              <a:avLst/>
              <a:gdLst/>
              <a:ahLst/>
              <a:cxnLst>
                <a:cxn ang="0">
                  <a:pos x="30" y="12"/>
                </a:cxn>
                <a:cxn ang="0">
                  <a:pos x="37" y="10"/>
                </a:cxn>
                <a:cxn ang="0">
                  <a:pos x="38" y="9"/>
                </a:cxn>
                <a:cxn ang="0">
                  <a:pos x="31" y="1"/>
                </a:cxn>
                <a:cxn ang="0">
                  <a:pos x="8" y="11"/>
                </a:cxn>
                <a:cxn ang="0">
                  <a:pos x="30" y="12"/>
                </a:cxn>
              </a:cxnLst>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lstStyle/>
            <a:p>
              <a:endParaRPr lang="zh-CN" altLang="en-US"/>
            </a:p>
          </p:txBody>
        </p:sp>
        <p:sp>
          <p:nvSpPr>
            <p:cNvPr id="1230" name="Freeform 206"/>
            <p:cNvSpPr>
              <a:spLocks noEditPoints="1"/>
            </p:cNvSpPr>
            <p:nvPr userDrawn="1"/>
          </p:nvSpPr>
          <p:spPr>
            <a:xfrm>
              <a:off x="0" y="5"/>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lstStyle/>
            <a:p>
              <a:endParaRPr lang="zh-CN" altLang="en-US"/>
            </a:p>
          </p:txBody>
        </p:sp>
        <p:sp>
          <p:nvSpPr>
            <p:cNvPr id="1231" name="Freeform 207"/>
            <p:cNvSpPr/>
            <p:nvPr userDrawn="1"/>
          </p:nvSpPr>
          <p:spPr>
            <a:xfrm>
              <a:off x="252" y="470"/>
              <a:ext cx="86" cy="102"/>
            </a:xfrm>
            <a:custGeom>
              <a:avLst/>
              <a:gdLst/>
              <a:ahLst/>
              <a:cxnLst>
                <a:cxn ang="0">
                  <a:pos x="14" y="5"/>
                </a:cxn>
                <a:cxn ang="0">
                  <a:pos x="9" y="20"/>
                </a:cxn>
                <a:cxn ang="0">
                  <a:pos x="14" y="5"/>
                </a:cxn>
              </a:cxnLst>
              <a:rect l="0" t="0" r="0" b="0"/>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lstStyle/>
            <a:p>
              <a:endParaRPr lang="zh-CN" altLang="en-US"/>
            </a:p>
          </p:txBody>
        </p:sp>
        <p:sp>
          <p:nvSpPr>
            <p:cNvPr id="1232" name="Freeform 208"/>
            <p:cNvSpPr/>
            <p:nvPr userDrawn="1"/>
          </p:nvSpPr>
          <p:spPr>
            <a:xfrm>
              <a:off x="171" y="511"/>
              <a:ext cx="76" cy="136"/>
            </a:xfrm>
            <a:custGeom>
              <a:avLst/>
              <a:gdLst/>
              <a:ahLst/>
              <a:cxnLst>
                <a:cxn ang="0">
                  <a:pos x="7" y="10"/>
                </a:cxn>
                <a:cxn ang="0">
                  <a:pos x="4" y="25"/>
                </a:cxn>
                <a:cxn ang="0">
                  <a:pos x="15" y="16"/>
                </a:cxn>
                <a:cxn ang="0">
                  <a:pos x="13" y="8"/>
                </a:cxn>
                <a:cxn ang="0">
                  <a:pos x="7" y="10"/>
                </a:cxn>
              </a:cxnLst>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lstStyle/>
            <a:p>
              <a:endParaRPr lang="zh-CN" altLang="en-US"/>
            </a:p>
          </p:txBody>
        </p:sp>
        <p:sp>
          <p:nvSpPr>
            <p:cNvPr id="1233" name="Freeform 209"/>
            <p:cNvSpPr/>
            <p:nvPr userDrawn="1"/>
          </p:nvSpPr>
          <p:spPr>
            <a:xfrm>
              <a:off x="126" y="238"/>
              <a:ext cx="243" cy="116"/>
            </a:xfrm>
            <a:custGeom>
              <a:avLst/>
              <a:gdLst/>
              <a:ahLst/>
              <a:cxnLst>
                <a:cxn ang="0">
                  <a:pos x="40" y="2"/>
                </a:cxn>
                <a:cxn ang="0">
                  <a:pos x="9" y="1"/>
                </a:cxn>
                <a:cxn ang="0">
                  <a:pos x="1" y="9"/>
                </a:cxn>
                <a:cxn ang="0">
                  <a:pos x="22" y="21"/>
                </a:cxn>
                <a:cxn ang="0">
                  <a:pos x="34" y="20"/>
                </a:cxn>
                <a:cxn ang="0">
                  <a:pos x="40" y="19"/>
                </a:cxn>
                <a:cxn ang="0">
                  <a:pos x="40" y="2"/>
                </a:cxn>
              </a:cxnLst>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lstStyle/>
            <a:p>
              <a:endParaRPr lang="zh-CN" altLang="en-US"/>
            </a:p>
          </p:txBody>
        </p:sp>
        <p:sp>
          <p:nvSpPr>
            <p:cNvPr id="1234" name="Freeform 210"/>
            <p:cNvSpPr/>
            <p:nvPr userDrawn="1"/>
          </p:nvSpPr>
          <p:spPr>
            <a:xfrm>
              <a:off x="404" y="561"/>
              <a:ext cx="177" cy="187"/>
            </a:xfrm>
            <a:custGeom>
              <a:avLst/>
              <a:gdLst/>
              <a:ahLst/>
              <a:cxnLst>
                <a:cxn ang="0">
                  <a:pos x="24" y="2"/>
                </a:cxn>
                <a:cxn ang="0">
                  <a:pos x="11" y="2"/>
                </a:cxn>
                <a:cxn ang="0">
                  <a:pos x="4" y="20"/>
                </a:cxn>
                <a:cxn ang="0">
                  <a:pos x="28" y="22"/>
                </a:cxn>
                <a:cxn ang="0">
                  <a:pos x="24" y="2"/>
                </a:cxn>
              </a:cxnLst>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lstStyle/>
            <a:p>
              <a:endParaRPr lang="zh-CN" altLang="en-US"/>
            </a:p>
          </p:txBody>
        </p:sp>
        <p:sp>
          <p:nvSpPr>
            <p:cNvPr id="1235" name="Freeform 211"/>
            <p:cNvSpPr/>
            <p:nvPr userDrawn="1"/>
          </p:nvSpPr>
          <p:spPr>
            <a:xfrm>
              <a:off x="809" y="374"/>
              <a:ext cx="177" cy="36"/>
            </a:xfrm>
            <a:custGeom>
              <a:avLst/>
              <a:gdLst/>
              <a:ahLst/>
              <a:cxnLst>
                <a:cxn ang="0">
                  <a:pos x="5" y="0"/>
                </a:cxn>
                <a:cxn ang="0">
                  <a:pos x="14" y="5"/>
                </a:cxn>
                <a:cxn ang="0">
                  <a:pos x="5" y="0"/>
                </a:cxn>
              </a:cxnLst>
              <a:rect l="0" t="0" r="0" b="0"/>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lstStyle/>
            <a:p>
              <a:endParaRPr lang="zh-CN" altLang="en-US"/>
            </a:p>
          </p:txBody>
        </p:sp>
        <p:sp>
          <p:nvSpPr>
            <p:cNvPr id="1236" name="Freeform 212"/>
            <p:cNvSpPr/>
            <p:nvPr userDrawn="1"/>
          </p:nvSpPr>
          <p:spPr>
            <a:xfrm>
              <a:off x="869" y="369"/>
              <a:ext cx="137" cy="81"/>
            </a:xfrm>
            <a:custGeom>
              <a:avLst/>
              <a:gdLst/>
              <a:ahLst/>
              <a:cxnLst>
                <a:cxn ang="0">
                  <a:pos x="7" y="13"/>
                </a:cxn>
                <a:cxn ang="0">
                  <a:pos x="25" y="6"/>
                </a:cxn>
                <a:cxn ang="0">
                  <a:pos x="17" y="1"/>
                </a:cxn>
                <a:cxn ang="0">
                  <a:pos x="7" y="11"/>
                </a:cxn>
                <a:cxn ang="0">
                  <a:pos x="7" y="13"/>
                </a:cxn>
              </a:cxnLst>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lstStyle/>
            <a:p>
              <a:endParaRPr lang="zh-CN" altLang="en-US"/>
            </a:p>
          </p:txBody>
        </p:sp>
        <p:sp>
          <p:nvSpPr>
            <p:cNvPr id="1237" name="Freeform 213"/>
            <p:cNvSpPr/>
            <p:nvPr userDrawn="1"/>
          </p:nvSpPr>
          <p:spPr>
            <a:xfrm>
              <a:off x="864" y="420"/>
              <a:ext cx="177" cy="86"/>
            </a:xfrm>
            <a:custGeom>
              <a:avLst/>
              <a:gdLst/>
              <a:ahLst/>
              <a:cxnLst>
                <a:cxn ang="0">
                  <a:pos x="25" y="6"/>
                </a:cxn>
                <a:cxn ang="0">
                  <a:pos x="8" y="10"/>
                </a:cxn>
                <a:cxn ang="0">
                  <a:pos x="6" y="13"/>
                </a:cxn>
                <a:cxn ang="0">
                  <a:pos x="27" y="12"/>
                </a:cxn>
                <a:cxn ang="0">
                  <a:pos x="25" y="6"/>
                </a:cxn>
              </a:cxnLst>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lstStyle/>
            <a:p>
              <a:endParaRPr lang="zh-CN" altLang="en-US"/>
            </a:p>
          </p:txBody>
        </p:sp>
        <p:sp>
          <p:nvSpPr>
            <p:cNvPr id="1238" name="Freeform 214"/>
            <p:cNvSpPr/>
            <p:nvPr userDrawn="1"/>
          </p:nvSpPr>
          <p:spPr>
            <a:xfrm>
              <a:off x="748" y="501"/>
              <a:ext cx="248" cy="60"/>
            </a:xfrm>
            <a:custGeom>
              <a:avLst/>
              <a:gdLst/>
              <a:ahLst/>
              <a:cxnLst>
                <a:cxn ang="0">
                  <a:pos x="40" y="3"/>
                </a:cxn>
                <a:cxn ang="0">
                  <a:pos x="29" y="1"/>
                </a:cxn>
                <a:cxn ang="0">
                  <a:pos x="7" y="0"/>
                </a:cxn>
                <a:cxn ang="0">
                  <a:pos x="2" y="5"/>
                </a:cxn>
                <a:cxn ang="0">
                  <a:pos x="20" y="8"/>
                </a:cxn>
                <a:cxn ang="0">
                  <a:pos x="41" y="8"/>
                </a:cxn>
                <a:cxn ang="0">
                  <a:pos x="40" y="3"/>
                </a:cxn>
              </a:cxnLst>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lstStyle/>
            <a:p>
              <a:endParaRPr lang="zh-CN" altLang="en-US"/>
            </a:p>
          </p:txBody>
        </p:sp>
        <p:sp>
          <p:nvSpPr>
            <p:cNvPr id="1239" name="Freeform 215"/>
            <p:cNvSpPr/>
            <p:nvPr userDrawn="1"/>
          </p:nvSpPr>
          <p:spPr>
            <a:xfrm>
              <a:off x="773" y="556"/>
              <a:ext cx="203" cy="56"/>
            </a:xfrm>
            <a:custGeom>
              <a:avLst/>
              <a:gdLst/>
              <a:ahLst/>
              <a:cxnLst>
                <a:cxn ang="0">
                  <a:pos x="37" y="2"/>
                </a:cxn>
                <a:cxn ang="0">
                  <a:pos x="26" y="4"/>
                </a:cxn>
                <a:cxn ang="0">
                  <a:pos x="13" y="3"/>
                </a:cxn>
                <a:cxn ang="0">
                  <a:pos x="1" y="2"/>
                </a:cxn>
                <a:cxn ang="0">
                  <a:pos x="35" y="8"/>
                </a:cxn>
                <a:cxn ang="0">
                  <a:pos x="37" y="2"/>
                </a:cxn>
              </a:cxnLst>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lstStyle/>
            <a:p>
              <a:endParaRPr lang="zh-CN" altLang="en-US"/>
            </a:p>
          </p:txBody>
        </p:sp>
        <p:sp>
          <p:nvSpPr>
            <p:cNvPr id="1240" name="Freeform 216"/>
            <p:cNvSpPr/>
            <p:nvPr userDrawn="1"/>
          </p:nvSpPr>
          <p:spPr>
            <a:xfrm>
              <a:off x="763" y="602"/>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lstStyle/>
            <a:p>
              <a:endParaRPr lang="zh-CN" altLang="en-US"/>
            </a:p>
          </p:txBody>
        </p:sp>
        <p:sp>
          <p:nvSpPr>
            <p:cNvPr id="1241" name="Freeform 217"/>
            <p:cNvSpPr/>
            <p:nvPr userDrawn="1"/>
          </p:nvSpPr>
          <p:spPr>
            <a:xfrm>
              <a:off x="900" y="521"/>
              <a:ext cx="126" cy="318"/>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0" b="0"/>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lstStyle/>
            <a:p>
              <a:endParaRPr lang="zh-CN" altLang="en-US"/>
            </a:p>
          </p:txBody>
        </p:sp>
      </p:grpSp>
      <p:grpSp>
        <p:nvGrpSpPr>
          <p:cNvPr id="1242" name="组合 1241"/>
          <p:cNvGrpSpPr/>
          <p:nvPr/>
        </p:nvGrpSpPr>
        <p:grpSpPr>
          <a:xfrm>
            <a:off x="381000" y="6121400"/>
            <a:ext cx="533400" cy="492125"/>
            <a:chOff x="0" y="0"/>
            <a:chExt cx="1062" cy="981"/>
          </a:xfrm>
        </p:grpSpPr>
        <p:sp>
          <p:nvSpPr>
            <p:cNvPr id="1243" name="Freeform 219"/>
            <p:cNvSpPr/>
            <p:nvPr userDrawn="1"/>
          </p:nvSpPr>
          <p:spPr>
            <a:xfrm>
              <a:off x="25" y="0"/>
              <a:ext cx="207" cy="81"/>
            </a:xfrm>
            <a:custGeom>
              <a:avLst/>
              <a:gdLst/>
              <a:ahLst/>
              <a:cxnLst>
                <a:cxn ang="0">
                  <a:pos x="30" y="12"/>
                </a:cxn>
                <a:cxn ang="0">
                  <a:pos x="37" y="10"/>
                </a:cxn>
                <a:cxn ang="0">
                  <a:pos x="38" y="9"/>
                </a:cxn>
                <a:cxn ang="0">
                  <a:pos x="31" y="1"/>
                </a:cxn>
                <a:cxn ang="0">
                  <a:pos x="8" y="11"/>
                </a:cxn>
                <a:cxn ang="0">
                  <a:pos x="30" y="12"/>
                </a:cxn>
              </a:cxnLst>
              <a:rect l="0" t="0" r="0" b="0"/>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lstStyle/>
            <a:p>
              <a:endParaRPr lang="zh-CN" altLang="en-US"/>
            </a:p>
          </p:txBody>
        </p:sp>
        <p:sp>
          <p:nvSpPr>
            <p:cNvPr id="1244" name="Freeform 220"/>
            <p:cNvSpPr>
              <a:spLocks noEditPoints="1"/>
            </p:cNvSpPr>
            <p:nvPr userDrawn="1"/>
          </p:nvSpPr>
          <p:spPr>
            <a:xfrm>
              <a:off x="0" y="5"/>
              <a:ext cx="1062" cy="976"/>
            </a:xfrm>
            <a:custGeom>
              <a:avLst/>
              <a:gdLst/>
              <a:ahLst/>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0" b="0"/>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lstStyle/>
            <a:p>
              <a:endParaRPr lang="zh-CN" altLang="en-US"/>
            </a:p>
          </p:txBody>
        </p:sp>
        <p:sp>
          <p:nvSpPr>
            <p:cNvPr id="1245" name="Freeform 221"/>
            <p:cNvSpPr/>
            <p:nvPr userDrawn="1"/>
          </p:nvSpPr>
          <p:spPr>
            <a:xfrm>
              <a:off x="252" y="470"/>
              <a:ext cx="86" cy="102"/>
            </a:xfrm>
            <a:custGeom>
              <a:avLst/>
              <a:gdLst/>
              <a:ahLst/>
              <a:cxnLst>
                <a:cxn ang="0">
                  <a:pos x="14" y="5"/>
                </a:cxn>
                <a:cxn ang="0">
                  <a:pos x="9" y="20"/>
                </a:cxn>
                <a:cxn ang="0">
                  <a:pos x="14" y="5"/>
                </a:cxn>
              </a:cxnLst>
              <a:rect l="0" t="0" r="0" b="0"/>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lstStyle/>
            <a:p>
              <a:endParaRPr lang="zh-CN" altLang="en-US"/>
            </a:p>
          </p:txBody>
        </p:sp>
        <p:sp>
          <p:nvSpPr>
            <p:cNvPr id="1246" name="Freeform 222"/>
            <p:cNvSpPr/>
            <p:nvPr userDrawn="1"/>
          </p:nvSpPr>
          <p:spPr>
            <a:xfrm>
              <a:off x="171" y="511"/>
              <a:ext cx="76" cy="136"/>
            </a:xfrm>
            <a:custGeom>
              <a:avLst/>
              <a:gdLst/>
              <a:ahLst/>
              <a:cxnLst>
                <a:cxn ang="0">
                  <a:pos x="7" y="10"/>
                </a:cxn>
                <a:cxn ang="0">
                  <a:pos x="4" y="25"/>
                </a:cxn>
                <a:cxn ang="0">
                  <a:pos x="15" y="16"/>
                </a:cxn>
                <a:cxn ang="0">
                  <a:pos x="13" y="8"/>
                </a:cxn>
                <a:cxn ang="0">
                  <a:pos x="7" y="10"/>
                </a:cxn>
              </a:cxnLst>
              <a:rect l="0" t="0" r="0" b="0"/>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lstStyle/>
            <a:p>
              <a:endParaRPr lang="zh-CN" altLang="en-US"/>
            </a:p>
          </p:txBody>
        </p:sp>
        <p:sp>
          <p:nvSpPr>
            <p:cNvPr id="1247" name="Freeform 223"/>
            <p:cNvSpPr/>
            <p:nvPr userDrawn="1"/>
          </p:nvSpPr>
          <p:spPr>
            <a:xfrm>
              <a:off x="126" y="238"/>
              <a:ext cx="243" cy="116"/>
            </a:xfrm>
            <a:custGeom>
              <a:avLst/>
              <a:gdLst/>
              <a:ahLst/>
              <a:cxnLst>
                <a:cxn ang="0">
                  <a:pos x="40" y="2"/>
                </a:cxn>
                <a:cxn ang="0">
                  <a:pos x="9" y="1"/>
                </a:cxn>
                <a:cxn ang="0">
                  <a:pos x="1" y="9"/>
                </a:cxn>
                <a:cxn ang="0">
                  <a:pos x="22" y="21"/>
                </a:cxn>
                <a:cxn ang="0">
                  <a:pos x="34" y="20"/>
                </a:cxn>
                <a:cxn ang="0">
                  <a:pos x="40" y="19"/>
                </a:cxn>
                <a:cxn ang="0">
                  <a:pos x="40" y="2"/>
                </a:cxn>
              </a:cxnLst>
              <a:rect l="0" t="0" r="0" b="0"/>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lstStyle/>
            <a:p>
              <a:endParaRPr lang="zh-CN" altLang="en-US"/>
            </a:p>
          </p:txBody>
        </p:sp>
        <p:sp>
          <p:nvSpPr>
            <p:cNvPr id="1248" name="Freeform 224"/>
            <p:cNvSpPr/>
            <p:nvPr userDrawn="1"/>
          </p:nvSpPr>
          <p:spPr>
            <a:xfrm>
              <a:off x="404" y="561"/>
              <a:ext cx="177" cy="187"/>
            </a:xfrm>
            <a:custGeom>
              <a:avLst/>
              <a:gdLst/>
              <a:ahLst/>
              <a:cxnLst>
                <a:cxn ang="0">
                  <a:pos x="24" y="2"/>
                </a:cxn>
                <a:cxn ang="0">
                  <a:pos x="11" y="2"/>
                </a:cxn>
                <a:cxn ang="0">
                  <a:pos x="4" y="20"/>
                </a:cxn>
                <a:cxn ang="0">
                  <a:pos x="28" y="22"/>
                </a:cxn>
                <a:cxn ang="0">
                  <a:pos x="24" y="2"/>
                </a:cxn>
              </a:cxnLst>
              <a:rect l="0" t="0" r="0" b="0"/>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lstStyle/>
            <a:p>
              <a:endParaRPr lang="zh-CN" altLang="en-US"/>
            </a:p>
          </p:txBody>
        </p:sp>
        <p:sp>
          <p:nvSpPr>
            <p:cNvPr id="1249" name="Freeform 225"/>
            <p:cNvSpPr/>
            <p:nvPr userDrawn="1"/>
          </p:nvSpPr>
          <p:spPr>
            <a:xfrm>
              <a:off x="809" y="374"/>
              <a:ext cx="177" cy="36"/>
            </a:xfrm>
            <a:custGeom>
              <a:avLst/>
              <a:gdLst/>
              <a:ahLst/>
              <a:cxnLst>
                <a:cxn ang="0">
                  <a:pos x="5" y="0"/>
                </a:cxn>
                <a:cxn ang="0">
                  <a:pos x="14" y="5"/>
                </a:cxn>
                <a:cxn ang="0">
                  <a:pos x="5" y="0"/>
                </a:cxn>
              </a:cxnLst>
              <a:rect l="0" t="0" r="0" b="0"/>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lstStyle/>
            <a:p>
              <a:endParaRPr lang="zh-CN" altLang="en-US"/>
            </a:p>
          </p:txBody>
        </p:sp>
        <p:sp>
          <p:nvSpPr>
            <p:cNvPr id="1250" name="Freeform 226"/>
            <p:cNvSpPr/>
            <p:nvPr userDrawn="1"/>
          </p:nvSpPr>
          <p:spPr>
            <a:xfrm>
              <a:off x="869" y="369"/>
              <a:ext cx="137" cy="81"/>
            </a:xfrm>
            <a:custGeom>
              <a:avLst/>
              <a:gdLst/>
              <a:ahLst/>
              <a:cxnLst>
                <a:cxn ang="0">
                  <a:pos x="7" y="13"/>
                </a:cxn>
                <a:cxn ang="0">
                  <a:pos x="25" y="6"/>
                </a:cxn>
                <a:cxn ang="0">
                  <a:pos x="17" y="1"/>
                </a:cxn>
                <a:cxn ang="0">
                  <a:pos x="7" y="11"/>
                </a:cxn>
                <a:cxn ang="0">
                  <a:pos x="7" y="13"/>
                </a:cxn>
              </a:cxnLst>
              <a:rect l="0" t="0" r="0" b="0"/>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lstStyle/>
            <a:p>
              <a:endParaRPr lang="zh-CN" altLang="en-US"/>
            </a:p>
          </p:txBody>
        </p:sp>
        <p:sp>
          <p:nvSpPr>
            <p:cNvPr id="1251" name="Freeform 227"/>
            <p:cNvSpPr/>
            <p:nvPr userDrawn="1"/>
          </p:nvSpPr>
          <p:spPr>
            <a:xfrm>
              <a:off x="864" y="420"/>
              <a:ext cx="177" cy="86"/>
            </a:xfrm>
            <a:custGeom>
              <a:avLst/>
              <a:gdLst/>
              <a:ahLst/>
              <a:cxnLst>
                <a:cxn ang="0">
                  <a:pos x="25" y="6"/>
                </a:cxn>
                <a:cxn ang="0">
                  <a:pos x="8" y="10"/>
                </a:cxn>
                <a:cxn ang="0">
                  <a:pos x="6" y="13"/>
                </a:cxn>
                <a:cxn ang="0">
                  <a:pos x="27" y="12"/>
                </a:cxn>
                <a:cxn ang="0">
                  <a:pos x="25" y="6"/>
                </a:cxn>
              </a:cxnLst>
              <a:rect l="0" t="0" r="0" b="0"/>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lstStyle/>
            <a:p>
              <a:endParaRPr lang="zh-CN" altLang="en-US"/>
            </a:p>
          </p:txBody>
        </p:sp>
        <p:sp>
          <p:nvSpPr>
            <p:cNvPr id="1252" name="Freeform 228"/>
            <p:cNvSpPr/>
            <p:nvPr userDrawn="1"/>
          </p:nvSpPr>
          <p:spPr>
            <a:xfrm>
              <a:off x="748" y="501"/>
              <a:ext cx="248" cy="60"/>
            </a:xfrm>
            <a:custGeom>
              <a:avLst/>
              <a:gdLst/>
              <a:ahLst/>
              <a:cxnLst>
                <a:cxn ang="0">
                  <a:pos x="40" y="3"/>
                </a:cxn>
                <a:cxn ang="0">
                  <a:pos x="29" y="1"/>
                </a:cxn>
                <a:cxn ang="0">
                  <a:pos x="7" y="0"/>
                </a:cxn>
                <a:cxn ang="0">
                  <a:pos x="2" y="5"/>
                </a:cxn>
                <a:cxn ang="0">
                  <a:pos x="20" y="8"/>
                </a:cxn>
                <a:cxn ang="0">
                  <a:pos x="41" y="8"/>
                </a:cxn>
                <a:cxn ang="0">
                  <a:pos x="40" y="3"/>
                </a:cxn>
              </a:cxnLst>
              <a:rect l="0" t="0" r="0" b="0"/>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lstStyle/>
            <a:p>
              <a:endParaRPr lang="zh-CN" altLang="en-US"/>
            </a:p>
          </p:txBody>
        </p:sp>
        <p:sp>
          <p:nvSpPr>
            <p:cNvPr id="1253" name="Freeform 229"/>
            <p:cNvSpPr/>
            <p:nvPr userDrawn="1"/>
          </p:nvSpPr>
          <p:spPr>
            <a:xfrm>
              <a:off x="773" y="556"/>
              <a:ext cx="203" cy="56"/>
            </a:xfrm>
            <a:custGeom>
              <a:avLst/>
              <a:gdLst/>
              <a:ahLst/>
              <a:cxnLst>
                <a:cxn ang="0">
                  <a:pos x="37" y="2"/>
                </a:cxn>
                <a:cxn ang="0">
                  <a:pos x="26" y="4"/>
                </a:cxn>
                <a:cxn ang="0">
                  <a:pos x="13" y="3"/>
                </a:cxn>
                <a:cxn ang="0">
                  <a:pos x="1" y="2"/>
                </a:cxn>
                <a:cxn ang="0">
                  <a:pos x="35" y="8"/>
                </a:cxn>
                <a:cxn ang="0">
                  <a:pos x="37" y="2"/>
                </a:cxn>
              </a:cxnLst>
              <a:rect l="0" t="0" r="0" b="0"/>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lstStyle/>
            <a:p>
              <a:endParaRPr lang="zh-CN" altLang="en-US"/>
            </a:p>
          </p:txBody>
        </p:sp>
        <p:sp>
          <p:nvSpPr>
            <p:cNvPr id="1254" name="Freeform 230"/>
            <p:cNvSpPr/>
            <p:nvPr userDrawn="1"/>
          </p:nvSpPr>
          <p:spPr>
            <a:xfrm>
              <a:off x="763" y="602"/>
              <a:ext cx="207" cy="172"/>
            </a:xfrm>
            <a:custGeom>
              <a:avLst/>
              <a:gdLst/>
              <a:ahLst/>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0" b="0"/>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lstStyle/>
            <a:p>
              <a:endParaRPr lang="zh-CN" altLang="en-US"/>
            </a:p>
          </p:txBody>
        </p:sp>
        <p:sp>
          <p:nvSpPr>
            <p:cNvPr id="1255" name="Freeform 231"/>
            <p:cNvSpPr/>
            <p:nvPr userDrawn="1"/>
          </p:nvSpPr>
          <p:spPr>
            <a:xfrm>
              <a:off x="900" y="521"/>
              <a:ext cx="126" cy="318"/>
            </a:xfrm>
            <a:custGeom>
              <a:avLst/>
              <a:gdLst/>
              <a:ahLst/>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0" b="0"/>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lstStyle/>
            <a:p>
              <a:endParaRPr lang="zh-CN" altLang="en-US"/>
            </a:p>
          </p:txBody>
        </p:sp>
      </p:grpSp>
      <p:grpSp>
        <p:nvGrpSpPr>
          <p:cNvPr id="1256" name="组合 1255"/>
          <p:cNvGrpSpPr/>
          <p:nvPr/>
        </p:nvGrpSpPr>
        <p:grpSpPr>
          <a:xfrm>
            <a:off x="6934200" y="-4762"/>
            <a:ext cx="2317750" cy="2060575"/>
            <a:chOff x="0" y="0"/>
            <a:chExt cx="1748" cy="1556"/>
          </a:xfrm>
        </p:grpSpPr>
        <p:sp>
          <p:nvSpPr>
            <p:cNvPr id="1257" name="Freeform 233"/>
            <p:cNvSpPr/>
            <p:nvPr userDrawn="1"/>
          </p:nvSpPr>
          <p:spPr>
            <a:xfrm>
              <a:off x="81" y="0"/>
              <a:ext cx="1586" cy="1443"/>
            </a:xfrm>
            <a:custGeom>
              <a:avLst/>
              <a:gdLst/>
              <a:ahLst/>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0" b="0"/>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9525">
              <a:noFill/>
            </a:ln>
          </p:spPr>
          <p:txBody>
            <a:bodyPr/>
            <a:lstStyle/>
            <a:p>
              <a:endParaRPr lang="zh-CN" altLang="en-US"/>
            </a:p>
          </p:txBody>
        </p:sp>
        <p:grpSp>
          <p:nvGrpSpPr>
            <p:cNvPr id="1258" name="组合 1257"/>
            <p:cNvGrpSpPr/>
            <p:nvPr userDrawn="1"/>
          </p:nvGrpSpPr>
          <p:grpSpPr>
            <a:xfrm>
              <a:off x="0" y="5"/>
              <a:ext cx="1748" cy="1551"/>
              <a:chOff x="0" y="0"/>
              <a:chExt cx="2958" cy="2699"/>
            </a:xfrm>
          </p:grpSpPr>
          <p:sp>
            <p:nvSpPr>
              <p:cNvPr id="1259" name="Freeform 235"/>
              <p:cNvSpPr/>
              <p:nvPr/>
            </p:nvSpPr>
            <p:spPr>
              <a:xfrm>
                <a:off x="142" y="0"/>
                <a:ext cx="490" cy="187"/>
              </a:xfrm>
              <a:custGeom>
                <a:avLst/>
                <a:gdLst/>
                <a:ahLst/>
                <a:cxnLst>
                  <a:cxn ang="0">
                    <a:pos x="71" y="25"/>
                  </a:cxn>
                  <a:cxn ang="0">
                    <a:pos x="91" y="20"/>
                  </a:cxn>
                  <a:cxn ang="0">
                    <a:pos x="92" y="17"/>
                  </a:cxn>
                  <a:cxn ang="0">
                    <a:pos x="88" y="0"/>
                  </a:cxn>
                  <a:cxn ang="0">
                    <a:pos x="25" y="0"/>
                  </a:cxn>
                  <a:cxn ang="0">
                    <a:pos x="10" y="22"/>
                  </a:cxn>
                  <a:cxn ang="0">
                    <a:pos x="71" y="25"/>
                  </a:cxn>
                </a:cxnLst>
                <a:rect l="0" t="0" r="0" b="0"/>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9525">
                <a:noFill/>
              </a:ln>
            </p:spPr>
            <p:txBody>
              <a:bodyPr/>
              <a:lstStyle/>
              <a:p>
                <a:endParaRPr lang="zh-CN" altLang="en-US"/>
              </a:p>
            </p:txBody>
          </p:sp>
          <p:sp>
            <p:nvSpPr>
              <p:cNvPr id="1260" name="Freeform 236"/>
              <p:cNvSpPr>
                <a:spLocks noEditPoints="1"/>
              </p:cNvSpPr>
              <p:nvPr/>
            </p:nvSpPr>
            <p:spPr>
              <a:xfrm>
                <a:off x="0" y="0"/>
                <a:ext cx="2958" cy="2699"/>
              </a:xfrm>
              <a:custGeom>
                <a:avLst/>
                <a:gdLst/>
                <a:ahLst/>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0" b="0"/>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9525">
                <a:noFill/>
              </a:ln>
            </p:spPr>
            <p:txBody>
              <a:bodyPr/>
              <a:lstStyle/>
              <a:p>
                <a:endParaRPr lang="zh-CN" altLang="en-US"/>
              </a:p>
            </p:txBody>
          </p:sp>
          <p:sp>
            <p:nvSpPr>
              <p:cNvPr id="1261" name="Freeform 237"/>
              <p:cNvSpPr/>
              <p:nvPr/>
            </p:nvSpPr>
            <p:spPr>
              <a:xfrm>
                <a:off x="703" y="1269"/>
                <a:ext cx="238" cy="283"/>
              </a:xfrm>
              <a:custGeom>
                <a:avLst/>
                <a:gdLst/>
                <a:ahLst/>
                <a:cxnLst>
                  <a:cxn ang="0">
                    <a:pos x="40" y="15"/>
                  </a:cxn>
                  <a:cxn ang="0">
                    <a:pos x="27" y="56"/>
                  </a:cxn>
                  <a:cxn ang="0">
                    <a:pos x="40" y="15"/>
                  </a:cxn>
                </a:cxnLst>
                <a:rect l="0" t="0" r="0" b="0"/>
                <a:pathLst>
                  <a:path w="47" h="56">
                    <a:moveTo>
                      <a:pt x="40" y="15"/>
                    </a:moveTo>
                    <a:cubicBezTo>
                      <a:pt x="37" y="0"/>
                      <a:pt x="0" y="23"/>
                      <a:pt x="27" y="56"/>
                    </a:cubicBezTo>
                    <a:cubicBezTo>
                      <a:pt x="27" y="56"/>
                      <a:pt x="47" y="49"/>
                      <a:pt x="40" y="15"/>
                    </a:cubicBezTo>
                    <a:close/>
                  </a:path>
                </a:pathLst>
              </a:custGeom>
              <a:solidFill>
                <a:schemeClr val="bg1"/>
              </a:solidFill>
              <a:ln w="9525">
                <a:noFill/>
              </a:ln>
            </p:spPr>
            <p:txBody>
              <a:bodyPr/>
              <a:lstStyle/>
              <a:p>
                <a:endParaRPr lang="zh-CN" altLang="en-US"/>
              </a:p>
            </p:txBody>
          </p:sp>
          <p:sp>
            <p:nvSpPr>
              <p:cNvPr id="1262" name="Freeform 238"/>
              <p:cNvSpPr/>
              <p:nvPr/>
            </p:nvSpPr>
            <p:spPr>
              <a:xfrm>
                <a:off x="485" y="1385"/>
                <a:ext cx="208" cy="379"/>
              </a:xfrm>
              <a:custGeom>
                <a:avLst/>
                <a:gdLst/>
                <a:ahLst/>
                <a:cxnLst>
                  <a:cxn ang="0">
                    <a:pos x="19" y="27"/>
                  </a:cxn>
                  <a:cxn ang="0">
                    <a:pos x="12" y="69"/>
                  </a:cxn>
                  <a:cxn ang="0">
                    <a:pos x="40" y="45"/>
                  </a:cxn>
                  <a:cxn ang="0">
                    <a:pos x="37" y="24"/>
                  </a:cxn>
                  <a:cxn ang="0">
                    <a:pos x="19" y="27"/>
                  </a:cxn>
                </a:cxnLst>
                <a:rect l="0" t="0" r="0" b="0"/>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9525">
                <a:noFill/>
              </a:ln>
            </p:spPr>
            <p:txBody>
              <a:bodyPr/>
              <a:lstStyle/>
              <a:p>
                <a:endParaRPr lang="zh-CN" altLang="en-US"/>
              </a:p>
            </p:txBody>
          </p:sp>
          <p:sp>
            <p:nvSpPr>
              <p:cNvPr id="1263" name="Freeform 239"/>
              <p:cNvSpPr/>
              <p:nvPr/>
            </p:nvSpPr>
            <p:spPr>
              <a:xfrm>
                <a:off x="354" y="627"/>
                <a:ext cx="683" cy="318"/>
              </a:xfrm>
              <a:custGeom>
                <a:avLst/>
                <a:gdLst/>
                <a:ahLst/>
                <a:cxnLst>
                  <a:cxn ang="0">
                    <a:pos x="112" y="4"/>
                  </a:cxn>
                  <a:cxn ang="0">
                    <a:pos x="24" y="4"/>
                  </a:cxn>
                  <a:cxn ang="0">
                    <a:pos x="2" y="25"/>
                  </a:cxn>
                  <a:cxn ang="0">
                    <a:pos x="60" y="58"/>
                  </a:cxn>
                  <a:cxn ang="0">
                    <a:pos x="96" y="54"/>
                  </a:cxn>
                  <a:cxn ang="0">
                    <a:pos x="113" y="53"/>
                  </a:cxn>
                  <a:cxn ang="0">
                    <a:pos x="112" y="4"/>
                  </a:cxn>
                </a:cxnLst>
                <a:rect l="0" t="0" r="0" b="0"/>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9525">
                <a:noFill/>
              </a:ln>
            </p:spPr>
            <p:txBody>
              <a:bodyPr/>
              <a:lstStyle/>
              <a:p>
                <a:endParaRPr lang="zh-CN" altLang="en-US"/>
              </a:p>
            </p:txBody>
          </p:sp>
          <p:sp>
            <p:nvSpPr>
              <p:cNvPr id="1264" name="Freeform 240"/>
              <p:cNvSpPr/>
              <p:nvPr/>
            </p:nvSpPr>
            <p:spPr>
              <a:xfrm>
                <a:off x="1128" y="1527"/>
                <a:ext cx="490" cy="515"/>
              </a:xfrm>
              <a:custGeom>
                <a:avLst/>
                <a:gdLst/>
                <a:ahLst/>
                <a:cxnLst>
                  <a:cxn ang="0">
                    <a:pos x="67" y="5"/>
                  </a:cxn>
                  <a:cxn ang="0">
                    <a:pos x="31" y="5"/>
                  </a:cxn>
                  <a:cxn ang="0">
                    <a:pos x="12" y="57"/>
                  </a:cxn>
                  <a:cxn ang="0">
                    <a:pos x="79" y="62"/>
                  </a:cxn>
                  <a:cxn ang="0">
                    <a:pos x="67" y="5"/>
                  </a:cxn>
                </a:cxnLst>
                <a:rect l="0" t="0" r="0" b="0"/>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9525">
                <a:noFill/>
              </a:ln>
            </p:spPr>
            <p:txBody>
              <a:bodyPr/>
              <a:lstStyle/>
              <a:p>
                <a:endParaRPr lang="zh-CN" altLang="en-US"/>
              </a:p>
            </p:txBody>
          </p:sp>
          <p:sp>
            <p:nvSpPr>
              <p:cNvPr id="1265" name="Freeform 241"/>
              <p:cNvSpPr/>
              <p:nvPr/>
            </p:nvSpPr>
            <p:spPr>
              <a:xfrm>
                <a:off x="2255" y="1006"/>
                <a:ext cx="501" cy="96"/>
              </a:xfrm>
              <a:custGeom>
                <a:avLst/>
                <a:gdLst/>
                <a:ahLst/>
                <a:cxnLst>
                  <a:cxn ang="0">
                    <a:pos x="15" y="0"/>
                  </a:cxn>
                  <a:cxn ang="0">
                    <a:pos x="40" y="15"/>
                  </a:cxn>
                  <a:cxn ang="0">
                    <a:pos x="15" y="0"/>
                  </a:cxn>
                </a:cxnLst>
                <a:rect l="0" t="0" r="0" b="0"/>
                <a:pathLst>
                  <a:path w="99" h="19">
                    <a:moveTo>
                      <a:pt x="15" y="0"/>
                    </a:moveTo>
                    <a:cubicBezTo>
                      <a:pt x="0" y="0"/>
                      <a:pt x="19" y="19"/>
                      <a:pt x="40" y="15"/>
                    </a:cubicBezTo>
                    <a:cubicBezTo>
                      <a:pt x="99" y="1"/>
                      <a:pt x="15" y="0"/>
                      <a:pt x="15" y="0"/>
                    </a:cubicBezTo>
                    <a:close/>
                  </a:path>
                </a:pathLst>
              </a:custGeom>
              <a:solidFill>
                <a:schemeClr val="bg1"/>
              </a:solidFill>
              <a:ln w="9525">
                <a:noFill/>
              </a:ln>
            </p:spPr>
            <p:txBody>
              <a:bodyPr/>
              <a:lstStyle/>
              <a:p>
                <a:endParaRPr lang="zh-CN" altLang="en-US"/>
              </a:p>
            </p:txBody>
          </p:sp>
          <p:sp>
            <p:nvSpPr>
              <p:cNvPr id="1266" name="Freeform 242"/>
              <p:cNvSpPr/>
              <p:nvPr/>
            </p:nvSpPr>
            <p:spPr>
              <a:xfrm>
                <a:off x="2422" y="986"/>
                <a:ext cx="385" cy="237"/>
              </a:xfrm>
              <a:custGeom>
                <a:avLst/>
                <a:gdLst/>
                <a:ahLst/>
                <a:cxnLst>
                  <a:cxn ang="0">
                    <a:pos x="21" y="37"/>
                  </a:cxn>
                  <a:cxn ang="0">
                    <a:pos x="70" y="17"/>
                  </a:cxn>
                  <a:cxn ang="0">
                    <a:pos x="48" y="3"/>
                  </a:cxn>
                  <a:cxn ang="0">
                    <a:pos x="19" y="32"/>
                  </a:cxn>
                  <a:cxn ang="0">
                    <a:pos x="21" y="37"/>
                  </a:cxn>
                </a:cxnLst>
                <a:rect l="0" t="0" r="0" b="0"/>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9525">
                <a:noFill/>
              </a:ln>
            </p:spPr>
            <p:txBody>
              <a:bodyPr/>
              <a:lstStyle/>
              <a:p>
                <a:endParaRPr lang="zh-CN" altLang="en-US"/>
              </a:p>
            </p:txBody>
          </p:sp>
          <p:sp>
            <p:nvSpPr>
              <p:cNvPr id="1267" name="Freeform 243"/>
              <p:cNvSpPr/>
              <p:nvPr/>
            </p:nvSpPr>
            <p:spPr>
              <a:xfrm>
                <a:off x="2407" y="1183"/>
                <a:ext cx="415" cy="187"/>
              </a:xfrm>
              <a:custGeom>
                <a:avLst/>
                <a:gdLst/>
                <a:ahLst/>
                <a:cxnLst>
                  <a:cxn ang="0">
                    <a:pos x="72" y="6"/>
                  </a:cxn>
                  <a:cxn ang="0">
                    <a:pos x="24" y="17"/>
                  </a:cxn>
                  <a:cxn ang="0">
                    <a:pos x="17" y="26"/>
                  </a:cxn>
                  <a:cxn ang="0">
                    <a:pos x="76" y="23"/>
                  </a:cxn>
                  <a:cxn ang="0">
                    <a:pos x="82" y="20"/>
                  </a:cxn>
                  <a:cxn ang="0">
                    <a:pos x="82" y="0"/>
                  </a:cxn>
                  <a:cxn ang="0">
                    <a:pos x="72" y="6"/>
                  </a:cxn>
                </a:cxnLst>
                <a:rect l="0" t="0" r="0" b="0"/>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9525">
                <a:noFill/>
              </a:ln>
            </p:spPr>
            <p:txBody>
              <a:bodyPr/>
              <a:lstStyle/>
              <a:p>
                <a:endParaRPr lang="zh-CN" altLang="en-US"/>
              </a:p>
            </p:txBody>
          </p:sp>
          <p:sp>
            <p:nvSpPr>
              <p:cNvPr id="1268" name="Freeform 244"/>
              <p:cNvSpPr/>
              <p:nvPr/>
            </p:nvSpPr>
            <p:spPr>
              <a:xfrm>
                <a:off x="2083" y="1360"/>
                <a:ext cx="698" cy="167"/>
              </a:xfrm>
              <a:custGeom>
                <a:avLst/>
                <a:gdLst/>
                <a:ahLst/>
                <a:cxnLst>
                  <a:cxn ang="0">
                    <a:pos x="21" y="1"/>
                  </a:cxn>
                  <a:cxn ang="0">
                    <a:pos x="8" y="14"/>
                  </a:cxn>
                  <a:cxn ang="0">
                    <a:pos x="57" y="22"/>
                  </a:cxn>
                  <a:cxn ang="0">
                    <a:pos x="117" y="23"/>
                  </a:cxn>
                  <a:cxn ang="0">
                    <a:pos x="114" y="8"/>
                  </a:cxn>
                  <a:cxn ang="0">
                    <a:pos x="82" y="3"/>
                  </a:cxn>
                  <a:cxn ang="0">
                    <a:pos x="21" y="1"/>
                  </a:cxn>
                </a:cxnLst>
                <a:rect l="0" t="0" r="0" b="0"/>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9525">
                <a:noFill/>
              </a:ln>
            </p:spPr>
            <p:txBody>
              <a:bodyPr/>
              <a:lstStyle/>
              <a:p>
                <a:endParaRPr lang="zh-CN" altLang="en-US"/>
              </a:p>
            </p:txBody>
          </p:sp>
          <p:sp>
            <p:nvSpPr>
              <p:cNvPr id="1269" name="Freeform 245"/>
              <p:cNvSpPr/>
              <p:nvPr/>
            </p:nvSpPr>
            <p:spPr>
              <a:xfrm>
                <a:off x="2159" y="1522"/>
                <a:ext cx="567" cy="146"/>
              </a:xfrm>
              <a:custGeom>
                <a:avLst/>
                <a:gdLst/>
                <a:ahLst/>
                <a:cxnLst>
                  <a:cxn ang="0">
                    <a:pos x="98" y="19"/>
                  </a:cxn>
                  <a:cxn ang="0">
                    <a:pos x="103" y="4"/>
                  </a:cxn>
                  <a:cxn ang="0">
                    <a:pos x="74" y="10"/>
                  </a:cxn>
                  <a:cxn ang="0">
                    <a:pos x="36" y="6"/>
                  </a:cxn>
                  <a:cxn ang="0">
                    <a:pos x="2" y="4"/>
                  </a:cxn>
                  <a:cxn ang="0">
                    <a:pos x="98" y="19"/>
                  </a:cxn>
                </a:cxnLst>
                <a:rect l="0" t="0" r="0" b="0"/>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9525">
                <a:noFill/>
              </a:ln>
            </p:spPr>
            <p:txBody>
              <a:bodyPr/>
              <a:lstStyle/>
              <a:p>
                <a:endParaRPr lang="zh-CN" altLang="en-US"/>
              </a:p>
            </p:txBody>
          </p:sp>
          <p:sp>
            <p:nvSpPr>
              <p:cNvPr id="1270" name="Freeform 246"/>
              <p:cNvSpPr/>
              <p:nvPr/>
            </p:nvSpPr>
            <p:spPr>
              <a:xfrm>
                <a:off x="2124" y="1638"/>
                <a:ext cx="581" cy="480"/>
              </a:xfrm>
              <a:custGeom>
                <a:avLst/>
                <a:gdLst/>
                <a:ahLst/>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0" b="0"/>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9525">
                <a:noFill/>
              </a:ln>
            </p:spPr>
            <p:txBody>
              <a:bodyPr/>
              <a:lstStyle/>
              <a:p>
                <a:endParaRPr lang="zh-CN" altLang="en-US"/>
              </a:p>
            </p:txBody>
          </p:sp>
          <p:sp>
            <p:nvSpPr>
              <p:cNvPr id="1271" name="Freeform 247"/>
              <p:cNvSpPr/>
              <p:nvPr/>
            </p:nvSpPr>
            <p:spPr>
              <a:xfrm>
                <a:off x="2503" y="1446"/>
                <a:ext cx="329" cy="854"/>
              </a:xfrm>
              <a:custGeom>
                <a:avLst/>
                <a:gdLst/>
                <a:ahLst/>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0" b="0"/>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9525">
                <a:noFill/>
              </a:ln>
            </p:spPr>
            <p:txBody>
              <a:bodyPr/>
              <a:lstStyle/>
              <a:p>
                <a:endParaRPr lang="zh-CN" altLang="en-US"/>
              </a:p>
            </p:txBody>
          </p:sp>
        </p:grpSp>
      </p:grpSp>
      <p:sp>
        <p:nvSpPr>
          <p:cNvPr id="1272" name="Rectangle 248"/>
          <p:cNvSpPr>
            <a:spLocks noGrp="1" noRot="1"/>
          </p:cNvSpPr>
          <p:nvPr>
            <p:ph type="title"/>
          </p:nvPr>
        </p:nvSpPr>
        <p:spPr>
          <a:xfrm>
            <a:off x="298450" y="228600"/>
            <a:ext cx="8540750"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1273" name="Rectangle 249"/>
          <p:cNvSpPr>
            <a:spLocks noGrp="1" noRot="1"/>
          </p:cNvSpPr>
          <p:nvPr>
            <p:ph type="body"/>
          </p:nvPr>
        </p:nvSpPr>
        <p:spPr>
          <a:xfrm>
            <a:off x="609600" y="1600200"/>
            <a:ext cx="8153400" cy="4498975"/>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274" name="Rectangle 250"/>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eaLnBrk="1" fontAlgn="base" hangingPunct="1"/>
            <a:endParaRPr lang="en-US" altLang="x-none" strike="noStrike" noProof="1"/>
          </a:p>
        </p:txBody>
      </p:sp>
      <p:sp>
        <p:nvSpPr>
          <p:cNvPr id="1275" name="Rectangle 251"/>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eaLnBrk="1" fontAlgn="base" hangingPunct="1"/>
            <a:endParaRPr lang="en-US" altLang="x-none" strike="noStrike" noProof="1"/>
          </a:p>
        </p:txBody>
      </p:sp>
      <p:sp>
        <p:nvSpPr>
          <p:cNvPr id="1276" name="Rectangle 252"/>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indefinite" fill="hold">
                                          <p:stCondLst>
                                            <p:cond delay="0"/>
                                          </p:stCondLst>
                                        </p:cTn>
                                        <p:tgtEl>
                                          <p:spTgt spid="1272"/>
                                        </p:tgtEl>
                                        <p:attrNameLst>
                                          <p:attrName>style.visibility</p:attrName>
                                        </p:attrNameLst>
                                      </p:cBhvr>
                                      <p:to>
                                        <p:strVal val="visible"/>
                                      </p:to>
                                    </p:set>
                                    <p:anim calcmode="lin" valueType="num">
                                      <p:cBhvr>
                                        <p:cTn id="7" dur="1000" fill="hold"/>
                                        <p:tgtEl>
                                          <p:spTgt spid="1272"/>
                                        </p:tgtEl>
                                        <p:attrNameLst>
                                          <p:attrName>ppt_x</p:attrName>
                                        </p:attrNameLst>
                                      </p:cBhvr>
                                      <p:tavLst>
                                        <p:tav tm="0">
                                          <p:val>
                                            <p:strVal val="#ppt_x-.2"/>
                                          </p:val>
                                        </p:tav>
                                        <p:tav tm="100000">
                                          <p:val>
                                            <p:strVal val="#ppt_x"/>
                                          </p:val>
                                        </p:tav>
                                      </p:tavLst>
                                    </p:anim>
                                    <p:anim calcmode="lin" valueType="num">
                                      <p:cBhvr>
                                        <p:cTn id="8" dur="1000" fill="hold"/>
                                        <p:tgtEl>
                                          <p:spTgt spid="127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2"/>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entr" presetSubtype="0" fill="hold" grpId="0" nodeType="clickEffect">
                                  <p:stCondLst>
                                    <p:cond delay="0"/>
                                  </p:stCondLst>
                                  <p:childTnLst>
                                    <p:set>
                                      <p:cBhvr>
                                        <p:cTn id="13" dur="indefinite" fill="hold">
                                          <p:stCondLst>
                                            <p:cond delay="0"/>
                                          </p:stCondLst>
                                        </p:cTn>
                                        <p:tgtEl>
                                          <p:spTgt spid="1273">
                                            <p:txEl>
                                              <p:pRg st="0" end="0"/>
                                            </p:txEl>
                                          </p:spTgt>
                                        </p:tgtEl>
                                        <p:attrNameLst>
                                          <p:attrName>style.visibility</p:attrName>
                                        </p:attrNameLst>
                                      </p:cBhvr>
                                      <p:to>
                                        <p:strVal val="visible"/>
                                      </p:to>
                                    </p:set>
                                    <p:animEffect transition="in" filter="fade">
                                      <p:cBhvr>
                                        <p:cTn id="14" dur="500"/>
                                        <p:tgtEl>
                                          <p:spTgt spid="1273">
                                            <p:txEl>
                                              <p:pRg st="0" end="0"/>
                                            </p:txEl>
                                          </p:spTgt>
                                        </p:tgtEl>
                                      </p:cBhvr>
                                    </p:animEffect>
                                    <p:anim calcmode="lin" valueType="num">
                                      <p:cBhvr>
                                        <p:cTn id="15" dur="500" fill="hold"/>
                                        <p:tgtEl>
                                          <p:spTgt spid="1273">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1273">
                                            <p:txEl>
                                              <p:pRg st="0" end="0"/>
                                            </p:txEl>
                                          </p:spTgt>
                                        </p:tgtEl>
                                        <p:attrNameLst>
                                          <p:attrName>ppt_y</p:attrName>
                                        </p:attrNameLst>
                                      </p:cBhvr>
                                      <p:tavLst>
                                        <p:tav tm="0">
                                          <p:val>
                                            <p:strVal val="#ppt_y+.05"/>
                                          </p:val>
                                        </p:tav>
                                        <p:tav tm="100000">
                                          <p:val>
                                            <p:strVal val="#ppt_y"/>
                                          </p:val>
                                        </p:tav>
                                      </p:tavLst>
                                    </p:anim>
                                  </p:childTnLst>
                                </p:cTn>
                              </p:par>
                              <p:par>
                                <p:cTn id="17" presetID="0" presetClass="entr" presetSubtype="0" fill="hold" grpId="0" nodeType="withEffect">
                                  <p:stCondLst>
                                    <p:cond delay="0"/>
                                  </p:stCondLst>
                                  <p:childTnLst>
                                    <p:set>
                                      <p:cBhvr>
                                        <p:cTn id="18" dur="indefinite" fill="hold">
                                          <p:stCondLst>
                                            <p:cond delay="0"/>
                                          </p:stCondLst>
                                        </p:cTn>
                                        <p:tgtEl>
                                          <p:spTgt spid="1273">
                                            <p:txEl>
                                              <p:pRg st="1" end="1"/>
                                            </p:txEl>
                                          </p:spTgt>
                                        </p:tgtEl>
                                        <p:attrNameLst>
                                          <p:attrName>style.visibility</p:attrName>
                                        </p:attrNameLst>
                                      </p:cBhvr>
                                      <p:to>
                                        <p:strVal val="visible"/>
                                      </p:to>
                                    </p:set>
                                    <p:animEffect transition="in" filter="fade">
                                      <p:cBhvr>
                                        <p:cTn id="19" dur="500"/>
                                        <p:tgtEl>
                                          <p:spTgt spid="1273">
                                            <p:txEl>
                                              <p:pRg st="1" end="1"/>
                                            </p:txEl>
                                          </p:spTgt>
                                        </p:tgtEl>
                                      </p:cBhvr>
                                    </p:animEffect>
                                    <p:anim calcmode="lin" valueType="num">
                                      <p:cBhvr>
                                        <p:cTn id="20" dur="500" fill="hold"/>
                                        <p:tgtEl>
                                          <p:spTgt spid="1273">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1273">
                                            <p:txEl>
                                              <p:pRg st="1" end="1"/>
                                            </p:txEl>
                                          </p:spTgt>
                                        </p:tgtEl>
                                        <p:attrNameLst>
                                          <p:attrName>ppt_y</p:attrName>
                                        </p:attrNameLst>
                                      </p:cBhvr>
                                      <p:tavLst>
                                        <p:tav tm="0">
                                          <p:val>
                                            <p:strVal val="#ppt_y+.05"/>
                                          </p:val>
                                        </p:tav>
                                        <p:tav tm="100000">
                                          <p:val>
                                            <p:strVal val="#ppt_y"/>
                                          </p:val>
                                        </p:tav>
                                      </p:tavLst>
                                    </p:anim>
                                  </p:childTnLst>
                                </p:cTn>
                              </p:par>
                              <p:par>
                                <p:cTn id="22" presetID="0" presetClass="entr" presetSubtype="0" fill="hold" grpId="0" nodeType="withEffect">
                                  <p:stCondLst>
                                    <p:cond delay="0"/>
                                  </p:stCondLst>
                                  <p:childTnLst>
                                    <p:set>
                                      <p:cBhvr>
                                        <p:cTn id="23" dur="indefinite" fill="hold">
                                          <p:stCondLst>
                                            <p:cond delay="0"/>
                                          </p:stCondLst>
                                        </p:cTn>
                                        <p:tgtEl>
                                          <p:spTgt spid="1273">
                                            <p:txEl>
                                              <p:pRg st="2" end="2"/>
                                            </p:txEl>
                                          </p:spTgt>
                                        </p:tgtEl>
                                        <p:attrNameLst>
                                          <p:attrName>style.visibility</p:attrName>
                                        </p:attrNameLst>
                                      </p:cBhvr>
                                      <p:to>
                                        <p:strVal val="visible"/>
                                      </p:to>
                                    </p:set>
                                    <p:animEffect transition="in" filter="fade">
                                      <p:cBhvr>
                                        <p:cTn id="24" dur="500"/>
                                        <p:tgtEl>
                                          <p:spTgt spid="1273">
                                            <p:txEl>
                                              <p:pRg st="2" end="2"/>
                                            </p:txEl>
                                          </p:spTgt>
                                        </p:tgtEl>
                                      </p:cBhvr>
                                    </p:animEffect>
                                    <p:anim calcmode="lin" valueType="num">
                                      <p:cBhvr>
                                        <p:cTn id="25" dur="500" fill="hold"/>
                                        <p:tgtEl>
                                          <p:spTgt spid="1273">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1273">
                                            <p:txEl>
                                              <p:pRg st="2" end="2"/>
                                            </p:txEl>
                                          </p:spTgt>
                                        </p:tgtEl>
                                        <p:attrNameLst>
                                          <p:attrName>ppt_y</p:attrName>
                                        </p:attrNameLst>
                                      </p:cBhvr>
                                      <p:tavLst>
                                        <p:tav tm="0">
                                          <p:val>
                                            <p:strVal val="#ppt_y+.05"/>
                                          </p:val>
                                        </p:tav>
                                        <p:tav tm="100000">
                                          <p:val>
                                            <p:strVal val="#ppt_y"/>
                                          </p:val>
                                        </p:tav>
                                      </p:tavLst>
                                    </p:anim>
                                  </p:childTnLst>
                                </p:cTn>
                              </p:par>
                              <p:par>
                                <p:cTn id="27" presetID="0" presetClass="entr" presetSubtype="0" fill="hold" grpId="0" nodeType="withEffect">
                                  <p:stCondLst>
                                    <p:cond delay="0"/>
                                  </p:stCondLst>
                                  <p:childTnLst>
                                    <p:set>
                                      <p:cBhvr>
                                        <p:cTn id="28" dur="indefinite" fill="hold">
                                          <p:stCondLst>
                                            <p:cond delay="0"/>
                                          </p:stCondLst>
                                        </p:cTn>
                                        <p:tgtEl>
                                          <p:spTgt spid="1273">
                                            <p:txEl>
                                              <p:pRg st="3" end="3"/>
                                            </p:txEl>
                                          </p:spTgt>
                                        </p:tgtEl>
                                        <p:attrNameLst>
                                          <p:attrName>style.visibility</p:attrName>
                                        </p:attrNameLst>
                                      </p:cBhvr>
                                      <p:to>
                                        <p:strVal val="visible"/>
                                      </p:to>
                                    </p:set>
                                    <p:animEffect transition="in" filter="fade">
                                      <p:cBhvr>
                                        <p:cTn id="29" dur="500"/>
                                        <p:tgtEl>
                                          <p:spTgt spid="1273">
                                            <p:txEl>
                                              <p:pRg st="3" end="3"/>
                                            </p:txEl>
                                          </p:spTgt>
                                        </p:tgtEl>
                                      </p:cBhvr>
                                    </p:animEffect>
                                    <p:anim calcmode="lin" valueType="num">
                                      <p:cBhvr>
                                        <p:cTn id="30" dur="500" fill="hold"/>
                                        <p:tgtEl>
                                          <p:spTgt spid="1273">
                                            <p:txEl>
                                              <p:pRg st="3" end="3"/>
                                            </p:txEl>
                                          </p:spTgt>
                                        </p:tgtEl>
                                        <p:attrNameLst>
                                          <p:attrName>ppt_x</p:attrName>
                                        </p:attrNameLst>
                                      </p:cBhvr>
                                      <p:tavLst>
                                        <p:tav tm="0">
                                          <p:val>
                                            <p:strVal val="#ppt_x"/>
                                          </p:val>
                                        </p:tav>
                                        <p:tav tm="100000">
                                          <p:val>
                                            <p:strVal val="#ppt_x"/>
                                          </p:val>
                                        </p:tav>
                                      </p:tavLst>
                                    </p:anim>
                                    <p:anim calcmode="lin" valueType="num">
                                      <p:cBhvr>
                                        <p:cTn id="31" dur="500" fill="hold"/>
                                        <p:tgtEl>
                                          <p:spTgt spid="1273">
                                            <p:txEl>
                                              <p:pRg st="3" end="3"/>
                                            </p:txEl>
                                          </p:spTgt>
                                        </p:tgtEl>
                                        <p:attrNameLst>
                                          <p:attrName>ppt_y</p:attrName>
                                        </p:attrNameLst>
                                      </p:cBhvr>
                                      <p:tavLst>
                                        <p:tav tm="0">
                                          <p:val>
                                            <p:strVal val="#ppt_y+.05"/>
                                          </p:val>
                                        </p:tav>
                                        <p:tav tm="100000">
                                          <p:val>
                                            <p:strVal val="#ppt_y"/>
                                          </p:val>
                                        </p:tav>
                                      </p:tavLst>
                                    </p:anim>
                                  </p:childTnLst>
                                </p:cTn>
                              </p:par>
                              <p:par>
                                <p:cTn id="32" presetID="0" presetClass="entr" presetSubtype="0" fill="hold" grpId="0" nodeType="withEffect">
                                  <p:stCondLst>
                                    <p:cond delay="0"/>
                                  </p:stCondLst>
                                  <p:childTnLst>
                                    <p:set>
                                      <p:cBhvr>
                                        <p:cTn id="33" dur="indefinite" fill="hold">
                                          <p:stCondLst>
                                            <p:cond delay="0"/>
                                          </p:stCondLst>
                                        </p:cTn>
                                        <p:tgtEl>
                                          <p:spTgt spid="1273">
                                            <p:txEl>
                                              <p:pRg st="4" end="4"/>
                                            </p:txEl>
                                          </p:spTgt>
                                        </p:tgtEl>
                                        <p:attrNameLst>
                                          <p:attrName>style.visibility</p:attrName>
                                        </p:attrNameLst>
                                      </p:cBhvr>
                                      <p:to>
                                        <p:strVal val="visible"/>
                                      </p:to>
                                    </p:set>
                                    <p:animEffect transition="in" filter="fade">
                                      <p:cBhvr>
                                        <p:cTn id="34" dur="500"/>
                                        <p:tgtEl>
                                          <p:spTgt spid="1273">
                                            <p:txEl>
                                              <p:pRg st="4" end="4"/>
                                            </p:txEl>
                                          </p:spTgt>
                                        </p:tgtEl>
                                      </p:cBhvr>
                                    </p:animEffect>
                                    <p:anim calcmode="lin" valueType="num">
                                      <p:cBhvr>
                                        <p:cTn id="35" dur="500" fill="hold"/>
                                        <p:tgtEl>
                                          <p:spTgt spid="1273">
                                            <p:txEl>
                                              <p:pRg st="4" end="4"/>
                                            </p:txEl>
                                          </p:spTgt>
                                        </p:tgtEl>
                                        <p:attrNameLst>
                                          <p:attrName>ppt_x</p:attrName>
                                        </p:attrNameLst>
                                      </p:cBhvr>
                                      <p:tavLst>
                                        <p:tav tm="0">
                                          <p:val>
                                            <p:strVal val="#ppt_x"/>
                                          </p:val>
                                        </p:tav>
                                        <p:tav tm="100000">
                                          <p:val>
                                            <p:strVal val="#ppt_x"/>
                                          </p:val>
                                        </p:tav>
                                      </p:tavLst>
                                    </p:anim>
                                    <p:anim calcmode="lin" valueType="num">
                                      <p:cBhvr>
                                        <p:cTn id="36" dur="500" fill="hold"/>
                                        <p:tgtEl>
                                          <p:spTgt spid="1273">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2" grpId="0"/>
      <p:bldP spid="1273" grpId="0" build="p">
        <p:tmplLst>
          <p:tmpl lvl="1">
            <p:tnLst>
              <p:par>
                <p:cTn presetID="0" presetClass="entr" presetSubtype="0" fill="hold" nodeType="clickEffect">
                  <p:stCondLst>
                    <p:cond delay="0"/>
                  </p:stCondLst>
                  <p:childTnLst>
                    <p:set>
                      <p:cBhvr>
                        <p:cTn dur="indefinite" fill="hold">
                          <p:stCondLst>
                            <p:cond delay="0"/>
                          </p:stCondLst>
                        </p:cTn>
                        <p:tgtEl>
                          <p:spTgt spid="1273"/>
                        </p:tgtEl>
                        <p:attrNameLst>
                          <p:attrName>style.visibility</p:attrName>
                        </p:attrNameLst>
                      </p:cBhvr>
                      <p:to>
                        <p:strVal val="visible"/>
                      </p:to>
                    </p:set>
                    <p:animEffect transition="in" filter="fade">
                      <p:cBhvr>
                        <p:cTn dur="500"/>
                        <p:tgtEl>
                          <p:spTgt spid="1273"/>
                        </p:tgtEl>
                      </p:cBhvr>
                    </p:animEffect>
                    <p:anim calcmode="lin" valueType="num">
                      <p:cBhvr>
                        <p:cTn dur="500" fill="hold"/>
                        <p:tgtEl>
                          <p:spTgt spid="1273"/>
                        </p:tgtEl>
                        <p:attrNameLst>
                          <p:attrName>ppt_x</p:attrName>
                        </p:attrNameLst>
                      </p:cBhvr>
                      <p:tavLst>
                        <p:tav tm="0">
                          <p:val>
                            <p:strVal val="#ppt_x"/>
                          </p:val>
                        </p:tav>
                        <p:tav tm="100000">
                          <p:val>
                            <p:strVal val="#ppt_x"/>
                          </p:val>
                        </p:tav>
                      </p:tavLst>
                    </p:anim>
                    <p:anim calcmode="lin" valueType="num">
                      <p:cBhvr>
                        <p:cTn dur="500" fill="hold"/>
                        <p:tgtEl>
                          <p:spTgt spid="1273"/>
                        </p:tgtEl>
                        <p:attrNameLst>
                          <p:attrName>ppt_y</p:attrName>
                        </p:attrNameLst>
                      </p:cBhvr>
                      <p:tavLst>
                        <p:tav tm="0">
                          <p:val>
                            <p:strVal val="#ppt_y+.05"/>
                          </p:val>
                        </p:tav>
                        <p:tav tm="100000">
                          <p:val>
                            <p:strVal val="#ppt_y"/>
                          </p:val>
                        </p:tav>
                      </p:tavLst>
                    </p:anim>
                  </p:childTnLst>
                </p:cTn>
              </p:par>
            </p:tnLst>
          </p:tmpl>
          <p:tmpl lvl="2">
            <p:tnLst>
              <p:par>
                <p:cTn presetID="0" presetClass="entr" presetSubtype="0" fill="hold" nodeType="withEffect">
                  <p:stCondLst>
                    <p:cond delay="0"/>
                  </p:stCondLst>
                  <p:childTnLst>
                    <p:set>
                      <p:cBhvr>
                        <p:cTn dur="indefinite" fill="hold">
                          <p:stCondLst>
                            <p:cond delay="0"/>
                          </p:stCondLst>
                        </p:cTn>
                        <p:tgtEl>
                          <p:spTgt spid="1273"/>
                        </p:tgtEl>
                        <p:attrNameLst>
                          <p:attrName>style.visibility</p:attrName>
                        </p:attrNameLst>
                      </p:cBhvr>
                      <p:to>
                        <p:strVal val="visible"/>
                      </p:to>
                    </p:set>
                    <p:animEffect transition="in" filter="fade">
                      <p:cBhvr>
                        <p:cTn dur="500"/>
                        <p:tgtEl>
                          <p:spTgt spid="1273"/>
                        </p:tgtEl>
                      </p:cBhvr>
                    </p:animEffect>
                    <p:anim calcmode="lin" valueType="num">
                      <p:cBhvr>
                        <p:cTn dur="500" fill="hold"/>
                        <p:tgtEl>
                          <p:spTgt spid="1273"/>
                        </p:tgtEl>
                        <p:attrNameLst>
                          <p:attrName>ppt_x</p:attrName>
                        </p:attrNameLst>
                      </p:cBhvr>
                      <p:tavLst>
                        <p:tav tm="0">
                          <p:val>
                            <p:strVal val="#ppt_x"/>
                          </p:val>
                        </p:tav>
                        <p:tav tm="100000">
                          <p:val>
                            <p:strVal val="#ppt_x"/>
                          </p:val>
                        </p:tav>
                      </p:tavLst>
                    </p:anim>
                    <p:anim calcmode="lin" valueType="num">
                      <p:cBhvr>
                        <p:cTn dur="500" fill="hold"/>
                        <p:tgtEl>
                          <p:spTgt spid="1273"/>
                        </p:tgtEl>
                        <p:attrNameLst>
                          <p:attrName>ppt_y</p:attrName>
                        </p:attrNameLst>
                      </p:cBhvr>
                      <p:tavLst>
                        <p:tav tm="0">
                          <p:val>
                            <p:strVal val="#ppt_y+.05"/>
                          </p:val>
                        </p:tav>
                        <p:tav tm="100000">
                          <p:val>
                            <p:strVal val="#ppt_y"/>
                          </p:val>
                        </p:tav>
                      </p:tavLst>
                    </p:anim>
                  </p:childTnLst>
                </p:cTn>
              </p:par>
            </p:tnLst>
          </p:tmpl>
          <p:tmpl lvl="3">
            <p:tnLst>
              <p:par>
                <p:cTn presetID="0" presetClass="entr" presetSubtype="0" fill="hold" nodeType="withEffect">
                  <p:stCondLst>
                    <p:cond delay="0"/>
                  </p:stCondLst>
                  <p:childTnLst>
                    <p:set>
                      <p:cBhvr>
                        <p:cTn dur="indefinite" fill="hold">
                          <p:stCondLst>
                            <p:cond delay="0"/>
                          </p:stCondLst>
                        </p:cTn>
                        <p:tgtEl>
                          <p:spTgt spid="1273"/>
                        </p:tgtEl>
                        <p:attrNameLst>
                          <p:attrName>style.visibility</p:attrName>
                        </p:attrNameLst>
                      </p:cBhvr>
                      <p:to>
                        <p:strVal val="visible"/>
                      </p:to>
                    </p:set>
                    <p:animEffect transition="in" filter="fade">
                      <p:cBhvr>
                        <p:cTn dur="500"/>
                        <p:tgtEl>
                          <p:spTgt spid="1273"/>
                        </p:tgtEl>
                      </p:cBhvr>
                    </p:animEffect>
                    <p:anim calcmode="lin" valueType="num">
                      <p:cBhvr>
                        <p:cTn dur="500" fill="hold"/>
                        <p:tgtEl>
                          <p:spTgt spid="1273"/>
                        </p:tgtEl>
                        <p:attrNameLst>
                          <p:attrName>ppt_x</p:attrName>
                        </p:attrNameLst>
                      </p:cBhvr>
                      <p:tavLst>
                        <p:tav tm="0">
                          <p:val>
                            <p:strVal val="#ppt_x"/>
                          </p:val>
                        </p:tav>
                        <p:tav tm="100000">
                          <p:val>
                            <p:strVal val="#ppt_x"/>
                          </p:val>
                        </p:tav>
                      </p:tavLst>
                    </p:anim>
                    <p:anim calcmode="lin" valueType="num">
                      <p:cBhvr>
                        <p:cTn dur="500" fill="hold"/>
                        <p:tgtEl>
                          <p:spTgt spid="1273"/>
                        </p:tgtEl>
                        <p:attrNameLst>
                          <p:attrName>ppt_y</p:attrName>
                        </p:attrNameLst>
                      </p:cBhvr>
                      <p:tavLst>
                        <p:tav tm="0">
                          <p:val>
                            <p:strVal val="#ppt_y+.05"/>
                          </p:val>
                        </p:tav>
                        <p:tav tm="100000">
                          <p:val>
                            <p:strVal val="#ppt_y"/>
                          </p:val>
                        </p:tav>
                      </p:tavLst>
                    </p:anim>
                  </p:childTnLst>
                </p:cTn>
              </p:par>
            </p:tnLst>
          </p:tmpl>
          <p:tmpl lvl="4">
            <p:tnLst>
              <p:par>
                <p:cTn presetID="0" presetClass="entr" presetSubtype="0" fill="hold" nodeType="withEffect">
                  <p:stCondLst>
                    <p:cond delay="0"/>
                  </p:stCondLst>
                  <p:childTnLst>
                    <p:set>
                      <p:cBhvr>
                        <p:cTn dur="indefinite" fill="hold">
                          <p:stCondLst>
                            <p:cond delay="0"/>
                          </p:stCondLst>
                        </p:cTn>
                        <p:tgtEl>
                          <p:spTgt spid="1273"/>
                        </p:tgtEl>
                        <p:attrNameLst>
                          <p:attrName>style.visibility</p:attrName>
                        </p:attrNameLst>
                      </p:cBhvr>
                      <p:to>
                        <p:strVal val="visible"/>
                      </p:to>
                    </p:set>
                    <p:animEffect transition="in" filter="fade">
                      <p:cBhvr>
                        <p:cTn dur="500"/>
                        <p:tgtEl>
                          <p:spTgt spid="1273"/>
                        </p:tgtEl>
                      </p:cBhvr>
                    </p:animEffect>
                    <p:anim calcmode="lin" valueType="num">
                      <p:cBhvr>
                        <p:cTn dur="500" fill="hold"/>
                        <p:tgtEl>
                          <p:spTgt spid="1273"/>
                        </p:tgtEl>
                        <p:attrNameLst>
                          <p:attrName>ppt_x</p:attrName>
                        </p:attrNameLst>
                      </p:cBhvr>
                      <p:tavLst>
                        <p:tav tm="0">
                          <p:val>
                            <p:strVal val="#ppt_x"/>
                          </p:val>
                        </p:tav>
                        <p:tav tm="100000">
                          <p:val>
                            <p:strVal val="#ppt_x"/>
                          </p:val>
                        </p:tav>
                      </p:tavLst>
                    </p:anim>
                    <p:anim calcmode="lin" valueType="num">
                      <p:cBhvr>
                        <p:cTn dur="500" fill="hold"/>
                        <p:tgtEl>
                          <p:spTgt spid="1273"/>
                        </p:tgtEl>
                        <p:attrNameLst>
                          <p:attrName>ppt_y</p:attrName>
                        </p:attrNameLst>
                      </p:cBhvr>
                      <p:tavLst>
                        <p:tav tm="0">
                          <p:val>
                            <p:strVal val="#ppt_y+.05"/>
                          </p:val>
                        </p:tav>
                        <p:tav tm="100000">
                          <p:val>
                            <p:strVal val="#ppt_y"/>
                          </p:val>
                        </p:tav>
                      </p:tavLst>
                    </p:anim>
                  </p:childTnLst>
                </p:cTn>
              </p:par>
            </p:tnLst>
          </p:tmpl>
          <p:tmpl lvl="5">
            <p:tnLst>
              <p:par>
                <p:cTn presetID="0" presetClass="entr" presetSubtype="0" fill="hold" nodeType="withEffect">
                  <p:stCondLst>
                    <p:cond delay="0"/>
                  </p:stCondLst>
                  <p:childTnLst>
                    <p:set>
                      <p:cBhvr>
                        <p:cTn dur="indefinite" fill="hold">
                          <p:stCondLst>
                            <p:cond delay="0"/>
                          </p:stCondLst>
                        </p:cTn>
                        <p:tgtEl>
                          <p:spTgt spid="1273"/>
                        </p:tgtEl>
                        <p:attrNameLst>
                          <p:attrName>style.visibility</p:attrName>
                        </p:attrNameLst>
                      </p:cBhvr>
                      <p:to>
                        <p:strVal val="visible"/>
                      </p:to>
                    </p:set>
                    <p:animEffect transition="in" filter="fade">
                      <p:cBhvr>
                        <p:cTn dur="500"/>
                        <p:tgtEl>
                          <p:spTgt spid="1273"/>
                        </p:tgtEl>
                      </p:cBhvr>
                    </p:animEffect>
                    <p:anim calcmode="lin" valueType="num">
                      <p:cBhvr>
                        <p:cTn dur="500" fill="hold"/>
                        <p:tgtEl>
                          <p:spTgt spid="1273"/>
                        </p:tgtEl>
                        <p:attrNameLst>
                          <p:attrName>ppt_x</p:attrName>
                        </p:attrNameLst>
                      </p:cBhvr>
                      <p:tavLst>
                        <p:tav tm="0">
                          <p:val>
                            <p:strVal val="#ppt_x"/>
                          </p:val>
                        </p:tav>
                        <p:tav tm="100000">
                          <p:val>
                            <p:strVal val="#ppt_x"/>
                          </p:val>
                        </p:tav>
                      </p:tavLst>
                    </p:anim>
                    <p:anim calcmode="lin" valueType="num">
                      <p:cBhvr>
                        <p:cTn dur="500" fill="hold"/>
                        <p:tgtEl>
                          <p:spTgt spid="1273"/>
                        </p:tgtEl>
                        <p:attrNameLst>
                          <p:attrName>ppt_y</p:attrName>
                        </p:attrNameLst>
                      </p:cBhvr>
                      <p:tavLst>
                        <p:tav tm="0">
                          <p:val>
                            <p:strVal val="#ppt_y+.05"/>
                          </p:val>
                        </p:tav>
                        <p:tav tm="100000">
                          <p:val>
                            <p:strVal val="#ppt_y"/>
                          </p:val>
                        </p:tav>
                      </p:tavLst>
                    </p:anim>
                  </p:childTnLst>
                </p:cTn>
              </p:par>
            </p:tnLst>
          </p:tmpl>
        </p:tmplLst>
      </p:bldP>
    </p:bldLst>
  </p:timing>
  <p:hf sldNum="0" hdr="0" ftr="0" dt="0"/>
  <p:txStyles>
    <p:titleStyle>
      <a:lvl1pPr marL="0" lvl="0" indent="0" algn="ctr" defTabSz="914400" eaLnBrk="0" fontAlgn="base" latinLnBrk="0" hangingPunct="0">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tx2"/>
        </a:buClr>
        <a:buSzPct val="85000"/>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tx2"/>
        </a:buClr>
        <a:buSzPct val="85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2051" name="Rectangle 3"/>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2052" name="Rectangle 4"/>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eaLnBrk="1" fontAlgn="base" hangingPunct="1"/>
            <a:endParaRPr lang="en-US" altLang="x-none" strike="noStrike" noProof="1"/>
          </a:p>
        </p:txBody>
      </p:sp>
      <p:sp>
        <p:nvSpPr>
          <p:cNvPr id="2053" name="Rectangle 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eaLnBrk="1" fontAlgn="base" hangingPunct="1"/>
            <a:endParaRPr lang="en-US" altLang="x-none" strike="noStrike" noProof="1"/>
          </a:p>
        </p:txBody>
      </p:sp>
      <p:sp>
        <p:nvSpPr>
          <p:cNvPr id="2054" name="Rectangle 6"/>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eaLnBrk="0" fontAlgn="base" latinLnBrk="0" hangingPunct="0">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endParaRPr lang="zh-CN" altLang="en-US"/>
          </a:p>
        </p:txBody>
      </p:sp>
      <p:sp>
        <p:nvSpPr>
          <p:cNvPr id="3075" name="Rectangle 3"/>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076" name="Rectangle 4"/>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eaLnBrk="1" fontAlgn="base" hangingPunct="1"/>
            <a:endParaRPr lang="en-US" altLang="x-none" strike="noStrike" noProof="1"/>
          </a:p>
        </p:txBody>
      </p:sp>
      <p:sp>
        <p:nvSpPr>
          <p:cNvPr id="3077" name="Rectangle 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eaLnBrk="1" fontAlgn="base" hangingPunct="1"/>
            <a:endParaRPr lang="en-US" altLang="x-none" strike="noStrike" noProof="1"/>
          </a:p>
        </p:txBody>
      </p:sp>
      <p:sp>
        <p:nvSpPr>
          <p:cNvPr id="3078" name="Rectangle 6"/>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cstate="print"/>
          <a:stretch>
            <a:fillRect/>
          </a:stretch>
        </a:blipFill>
        <a:effectLst/>
      </p:bgPr>
    </p:bg>
    <p:spTree>
      <p:nvGrpSpPr>
        <p:cNvPr id="1" name=""/>
        <p:cNvGrpSpPr/>
        <p:nvPr/>
      </p:nvGrpSpPr>
      <p:grpSpPr>
        <a:xfrm>
          <a:off x="0" y="0"/>
          <a:ext cx="0" cy="0"/>
          <a:chOff x="0" y="0"/>
          <a:chExt cx="0" cy="0"/>
        </a:xfrm>
      </p:grpSpPr>
      <p:sp>
        <p:nvSpPr>
          <p:cNvPr id="5123" name="Rectangle 5"/>
          <p:cNvSpPr/>
          <p:nvPr/>
        </p:nvSpPr>
        <p:spPr>
          <a:xfrm>
            <a:off x="1331913" y="2636838"/>
            <a:ext cx="6699250" cy="1098550"/>
          </a:xfrm>
          <a:prstGeom prst="rect">
            <a:avLst/>
          </a:prstGeom>
          <a:noFill/>
          <a:ln w="9525">
            <a:noFill/>
          </a:ln>
        </p:spPr>
        <p:txBody>
          <a:bodyPr anchor="t">
            <a:spAutoFit/>
          </a:bodyPr>
          <a:lstStyle/>
          <a:p>
            <a:pPr lvl="0" indent="0">
              <a:spcBef>
                <a:spcPct val="50000"/>
              </a:spcBef>
            </a:pPr>
            <a:r>
              <a:rPr lang="zh-CN" altLang="en-US" sz="6600" b="1" dirty="0">
                <a:solidFill>
                  <a:srgbClr val="0000CC"/>
                </a:solidFill>
                <a:latin typeface="Arial" panose="020B0604020202020204" pitchFamily="34" charset="0"/>
                <a:ea typeface="微软雅黑" panose="020B0503020204020204" pitchFamily="34" charset="-122"/>
              </a:rPr>
              <a:t>论述类文本阅读</a:t>
            </a:r>
            <a:endParaRPr lang="zh-CN" altLang="en-US" sz="6600" b="1" dirty="0">
              <a:solidFill>
                <a:srgbClr val="0000CC"/>
              </a:solidFill>
              <a:latin typeface="Arial" panose="020B0604020202020204" pitchFamily="34" charset="0"/>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4495" y="393065"/>
            <a:ext cx="8136255" cy="2553335"/>
          </a:xfrm>
          <a:prstGeom prst="rect">
            <a:avLst/>
          </a:prstGeom>
          <a:noFill/>
          <a:ln>
            <a:solidFill>
              <a:schemeClr val="tx1"/>
            </a:solidFill>
          </a:ln>
        </p:spPr>
        <p:txBody>
          <a:bodyPr wrap="square" rtlCol="0" anchor="t">
            <a:spAutoFit/>
          </a:bodyPr>
          <a:p>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下列关于原文内容的表述，错误的一项是（）</a:t>
            </a:r>
            <a:b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br>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张骞出使西域，开通以长安为起点，经新疆到西亚并连接地中海各国的陆路，这一通道因贩运中国丝绸而称丝绸之路。</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04190" y="4187190"/>
            <a:ext cx="8136255" cy="2061210"/>
          </a:xfrm>
          <a:prstGeom prst="rect">
            <a:avLst/>
          </a:prstGeom>
          <a:noFill/>
          <a:ln>
            <a:solidFill>
              <a:schemeClr val="tx1"/>
            </a:solidFill>
          </a:ln>
        </p:spPr>
        <p:txBody>
          <a:bodyPr wrap="square" rtlCol="0" anchor="t">
            <a:spAutoFit/>
          </a:bodyPr>
          <a:p>
            <a: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原文：前</a:t>
            </a:r>
            <a:r>
              <a:rPr lang="en-US" altLang="zh-CN"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139</a:t>
            </a:r>
            <a: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年张骞奉汉武帝之命出使西域，</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开辟以长安为起点，经甘肃、新疆到中亚、西亚，并连接地中海各国的陆上通道。因这条路上主要贩运中国丝绸，故此得名。</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690" y="198120"/>
            <a:ext cx="8700770" cy="1814830"/>
          </a:xfrm>
          <a:prstGeom prst="rect">
            <a:avLst/>
          </a:prstGeom>
          <a:noFill/>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下列关于原文内容的表述，不正确的一项是</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D．水具有流动性和传递性，视线随着流水放射出去，心中百感也随之生发，范仲淹《苏幕遮》中的情感正是因“水”而生。</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13690" y="2145030"/>
            <a:ext cx="8375650" cy="2306955"/>
          </a:xfrm>
          <a:prstGeom prst="rect">
            <a:avLst/>
          </a:prstGeom>
          <a:noFill/>
        </p:spPr>
        <p:txBody>
          <a:bodyPr wrap="square" rtlCol="0" anchor="t">
            <a:spAutoFit/>
          </a:bodyPr>
          <a:p>
            <a:r>
              <a:rPr lang="zh-CN" altLang="en-US" sz="2800" b="1">
                <a:latin typeface="微软雅黑" panose="020B0503020204020204" pitchFamily="34" charset="-122"/>
                <a:ea typeface="微软雅黑" panose="020B0503020204020204" pitchFamily="34" charset="-122"/>
              </a:rPr>
              <a:t>水具有流动性和传递性，视线随着流水放射出去，心中百感也随之生发、释放。范仲淹的《苏幕遮》由天到地，由黄叶到秋水，接天连地的一江秋水，在带动词人视线移动的同时，更将思乡之情、羁旅之倦吟唱出来</a:t>
            </a:r>
            <a:r>
              <a:rPr lang="zh-CN" altLang="en-US" sz="3200" b="1">
                <a:latin typeface="微软雅黑" panose="020B0503020204020204" pitchFamily="34" charset="-122"/>
                <a:ea typeface="微软雅黑" panose="020B0503020204020204" pitchFamily="34" charset="-122"/>
              </a:rPr>
              <a:t>。</a:t>
            </a:r>
            <a:endParaRPr lang="zh-CN" altLang="en-US" sz="3200" b="1">
              <a:latin typeface="微软雅黑" panose="020B0503020204020204" pitchFamily="34" charset="-122"/>
              <a:ea typeface="微软雅黑" panose="020B0503020204020204" pitchFamily="34" charset="-122"/>
            </a:endParaRPr>
          </a:p>
        </p:txBody>
      </p:sp>
      <p:sp>
        <p:nvSpPr>
          <p:cNvPr id="4" name="文本框 3"/>
          <p:cNvSpPr txBox="1"/>
          <p:nvPr/>
        </p:nvSpPr>
        <p:spPr>
          <a:xfrm>
            <a:off x="405130" y="5031740"/>
            <a:ext cx="8333740" cy="1076325"/>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解析：“情感正是因‘水’而生”，错，除“水”之外还包括“天”“地”“黄叶”。</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7040" y="151765"/>
            <a:ext cx="8470900" cy="2368550"/>
          </a:xfrm>
          <a:prstGeom prst="rect">
            <a:avLst/>
          </a:prstGeom>
          <a:noFill/>
          <a:ln>
            <a:solidFill>
              <a:schemeClr val="tx1"/>
            </a:solidFill>
          </a:ln>
        </p:spPr>
        <p:txBody>
          <a:bodyPr wrap="square" rtlCol="0" anchor="t">
            <a:spAutoFit/>
          </a:bodyPr>
          <a:p>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下列关于原文内容的表述，错误的一项是（）</a:t>
            </a:r>
            <a:endParaRPr lang="zh-CN" altLang="en-US" sz="3200" b="1">
              <a:solidFill>
                <a:schemeClr val="tx1"/>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评点</a:t>
            </a:r>
            <a:r>
              <a:rPr lang="en-US" altLang="zh-CN"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关注的是作品本身，剖析作品的艺术特色，有时也通过分析作者和所处的时代以及文化环境来辅助剖析作品。</a:t>
            </a:r>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47040" y="2842260"/>
            <a:ext cx="8394065" cy="310769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原文：</a:t>
            </a:r>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无论是金圣叹评水浒，还是脂砚斋评红楼，时而把目光聚焦于作品本身，剖析其艺术特色，时而论及作者及其所处的时代，揭示作品背后的社会文化环境，所使用的语言自成特色，三言两语、简短犀利、睿智幽默，常令人掩卷深思或会心一笑。而且，“评点体”紧贴文本展开，既是对原作的再创造又和原作融为一体，为作品经典化做出了重要贡献。</a:t>
            </a:r>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3"/>
          <p:cNvSpPr txBox="1"/>
          <p:nvPr/>
        </p:nvSpPr>
        <p:spPr>
          <a:xfrm>
            <a:off x="34925" y="1716088"/>
            <a:ext cx="9144000" cy="3081338"/>
          </a:xfrm>
          <a:prstGeom prst="rect">
            <a:avLst/>
          </a:prstGeom>
          <a:noFill/>
          <a:ln w="9525">
            <a:solidFill>
              <a:schemeClr val="tx1"/>
            </a:solidFill>
          </a:ln>
        </p:spPr>
        <p:txBody>
          <a:bodyPr>
            <a:spAutoFit/>
          </a:bodyPr>
          <a:lstStyle/>
          <a:p>
            <a:pPr lvl="0" eaLnBrk="0" fontAlgn="base" hangingPunct="0">
              <a:spcBef>
                <a:spcPct val="50000"/>
              </a:spcBef>
            </a:pPr>
            <a:r>
              <a:rPr lang="en-US" altLang="x-none" sz="28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28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胚胎干细胞另一个研究重点是用于产生能分泌胰岛素的胰腺组织，再将这些胰腺组织移植到体内，以根治糖尿病。去年西班牙的研究者就将胰岛素基因转入小白鼠的干细胞中，使之具有分泌胰岛素的能力，再将这些干细胞植入患糖尿病的小白鼠胰腺中，结果小白鼠的糖尿病症状消失了。胚胎干细胞还有多种可能的用途。不过，医学界的美梦还需要一段时间才能变成现实。</a:t>
            </a:r>
            <a:r>
              <a:rPr lang="zh-CN" altLang="en-US" sz="25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endParaRPr lang="zh-CN" altLang="en-US" sz="25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3315" name="Text Box 4"/>
          <p:cNvSpPr txBox="1"/>
          <p:nvPr/>
        </p:nvSpPr>
        <p:spPr>
          <a:xfrm>
            <a:off x="0" y="0"/>
            <a:ext cx="9144000" cy="1430020"/>
          </a:xfrm>
          <a:prstGeom prst="rect">
            <a:avLst/>
          </a:prstGeom>
          <a:noFill/>
          <a:ln w="9525">
            <a:solidFill>
              <a:schemeClr val="tx1"/>
            </a:solidFill>
          </a:ln>
        </p:spPr>
        <p:txBody>
          <a:bodyPr>
            <a:spAutoFit/>
          </a:bodyPr>
          <a:lstStyle/>
          <a:p>
            <a:pPr lvl="0" eaLnBrk="0" fontAlgn="base" hangingPunct="0">
              <a:spcBef>
                <a:spcPct val="50000"/>
              </a:spcBef>
            </a:pPr>
            <a:r>
              <a:rPr lang="zh-CN" altLang="en-US" sz="29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根据本文提供的信息，下列推断不正确的一项是（  ）</a:t>
            </a:r>
            <a:br>
              <a:rPr lang="zh-CN" altLang="en-US" sz="2900" b="1" dirty="0">
                <a:effectLst>
                  <a:outerShdw blurRad="38100" dist="38100" dir="2700000">
                    <a:srgbClr val="C0C0C0"/>
                  </a:outerShdw>
                </a:effectLst>
                <a:latin typeface="Arial" panose="020B0604020202020204" pitchFamily="34" charset="0"/>
                <a:ea typeface="宋体" panose="02010600030101010101" pitchFamily="2" charset="-122"/>
              </a:rPr>
            </a:br>
            <a:r>
              <a:rPr lang="en-US" altLang="x-none" sz="2900" b="1" strike="noStrike" noProof="1">
                <a:solidFill>
                  <a:srgbClr val="000099"/>
                </a:solidFill>
                <a:effectLst>
                  <a:outerShdw blurRad="38100" dist="38100" dir="2700000">
                    <a:srgbClr val="C0C0C0"/>
                  </a:outerShdw>
                </a:effectLst>
                <a:latin typeface="楷体_GB2312" pitchFamily="49" charset="-122"/>
                <a:ea typeface="楷体_GB2312" pitchFamily="49" charset="-122"/>
                <a:cs typeface="+mn-ea"/>
              </a:rPr>
              <a:t>A.</a:t>
            </a:r>
            <a:r>
              <a:rPr lang="zh-CN" altLang="en-US" sz="2900" b="1" strike="noStrike" noProof="1">
                <a:solidFill>
                  <a:srgbClr val="000099"/>
                </a:solidFill>
                <a:effectLst>
                  <a:outerShdw blurRad="38100" dist="38100" dir="2700000">
                    <a:srgbClr val="C0C0C0"/>
                  </a:outerShdw>
                </a:effectLst>
                <a:latin typeface="楷体_GB2312" pitchFamily="49" charset="-122"/>
                <a:ea typeface="楷体_GB2312" pitchFamily="49" charset="-122"/>
                <a:cs typeface="+mn-ea"/>
              </a:rPr>
              <a:t>已经证实，把胰岛素基因转入人类胚胎干细胞可以产生能分泌胰岛素的胰腺组织。</a:t>
            </a:r>
            <a:r>
              <a:rPr lang="zh-CN" altLang="en-US" sz="29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endParaRPr lang="zh-CN" altLang="en-US" sz="2900" b="1" strike="noStrike" noProof="1">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3316" name="Line 5"/>
          <p:cNvSpPr/>
          <p:nvPr/>
        </p:nvSpPr>
        <p:spPr>
          <a:xfrm>
            <a:off x="505778" y="884555"/>
            <a:ext cx="685800" cy="0"/>
          </a:xfrm>
          <a:prstGeom prst="line">
            <a:avLst/>
          </a:prstGeom>
          <a:ln w="38100" cap="flat" cmpd="sng">
            <a:solidFill>
              <a:srgbClr val="FF0000"/>
            </a:solidFill>
            <a:prstDash val="solid"/>
            <a:round/>
            <a:headEnd type="none" w="med" len="med"/>
            <a:tailEnd type="none" w="med" len="med"/>
          </a:ln>
        </p:spPr>
      </p:sp>
      <p:sp>
        <p:nvSpPr>
          <p:cNvPr id="13317" name="Line 6"/>
          <p:cNvSpPr/>
          <p:nvPr/>
        </p:nvSpPr>
        <p:spPr>
          <a:xfrm>
            <a:off x="2377440" y="4724400"/>
            <a:ext cx="685800" cy="0"/>
          </a:xfrm>
          <a:prstGeom prst="line">
            <a:avLst/>
          </a:prstGeom>
          <a:ln w="38100" cap="flat" cmpd="sng">
            <a:solidFill>
              <a:srgbClr val="FF0000"/>
            </a:solidFill>
            <a:prstDash val="solid"/>
            <a:round/>
            <a:headEnd type="none" w="med" len="med"/>
            <a:tailEnd type="none" w="med" len="med"/>
          </a:ln>
        </p:spPr>
      </p:sp>
      <p:sp>
        <p:nvSpPr>
          <p:cNvPr id="13318" name="Line 7"/>
          <p:cNvSpPr/>
          <p:nvPr/>
        </p:nvSpPr>
        <p:spPr>
          <a:xfrm>
            <a:off x="5148263" y="2205038"/>
            <a:ext cx="1219200" cy="0"/>
          </a:xfrm>
          <a:prstGeom prst="line">
            <a:avLst/>
          </a:prstGeom>
          <a:ln w="38100" cap="flat" cmpd="sng">
            <a:solidFill>
              <a:srgbClr val="FF0000"/>
            </a:solidFill>
            <a:prstDash val="solid"/>
            <a:round/>
            <a:headEnd type="none" w="med" len="med"/>
            <a:tailEnd type="none" w="med" len="med"/>
          </a:ln>
        </p:spPr>
      </p:sp>
      <p:sp>
        <p:nvSpPr>
          <p:cNvPr id="13319" name="Text Box 8"/>
          <p:cNvSpPr txBox="1"/>
          <p:nvPr/>
        </p:nvSpPr>
        <p:spPr>
          <a:xfrm>
            <a:off x="140335" y="4818380"/>
            <a:ext cx="8825865" cy="1876425"/>
          </a:xfrm>
          <a:prstGeom prst="rect">
            <a:avLst/>
          </a:prstGeom>
          <a:solidFill>
            <a:srgbClr val="FAFAA4"/>
          </a:solidFill>
          <a:ln w="57150" cap="flat" cmpd="thinThick">
            <a:solidFill>
              <a:srgbClr val="FF00FF"/>
            </a:solidFill>
            <a:prstDash val="solid"/>
            <a:miter/>
            <a:headEnd type="none" w="med" len="med"/>
            <a:tailEnd type="none" w="med" len="med"/>
          </a:ln>
        </p:spPr>
        <p:txBody>
          <a:bodyPr wrap="square">
            <a:spAutoFit/>
          </a:bodyPr>
          <a:lstStyle/>
          <a:p>
            <a:pPr lvl="0" algn="ctr" eaLnBrk="0" fontAlgn="base" hangingPunct="0"/>
            <a:r>
              <a:rPr lang="zh-CN" altLang="en-US" sz="3200" b="1" strike="noStrike" noProof="1">
                <a:solidFill>
                  <a:schemeClr val="tx2"/>
                </a:solidFill>
                <a:effectLst>
                  <a:outerShdw blurRad="38100" dist="38100" dir="2700000">
                    <a:srgbClr val="FFFFFF"/>
                  </a:outerShdw>
                </a:effectLst>
                <a:latin typeface="Arial" panose="020B0604020202020204" pitchFamily="34" charset="0"/>
                <a:ea typeface="宋体" panose="02010600030101010101" pitchFamily="2" charset="-122"/>
                <a:cs typeface="+mn-ea"/>
              </a:rPr>
              <a:t>命题陷阱之三：已然与未然</a:t>
            </a:r>
            <a:r>
              <a:rPr lang="zh-CN" altLang="en-US" sz="3200" b="1" strike="noStrike" noProof="1">
                <a:solidFill>
                  <a:srgbClr val="FF3300"/>
                </a:solidFill>
                <a:latin typeface="Arial Black" panose="020B0A04020102020204" pitchFamily="34" charset="0"/>
                <a:ea typeface="楷体_GB2312" pitchFamily="49" charset="-122"/>
                <a:cs typeface="+mn-ea"/>
              </a:rPr>
              <a:t>（</a:t>
            </a:r>
            <a:r>
              <a:rPr lang="zh-CN" altLang="en-US" sz="3200" b="1" strike="noStrike" noProof="1">
                <a:solidFill>
                  <a:srgbClr val="FF00FF"/>
                </a:solidFill>
                <a:latin typeface="Arial Black" panose="020B0A04020102020204" pitchFamily="34" charset="0"/>
                <a:ea typeface="楷体_GB2312" pitchFamily="49" charset="-122"/>
                <a:cs typeface="+mn-ea"/>
              </a:rPr>
              <a:t>混淆时态</a:t>
            </a:r>
            <a:r>
              <a:rPr lang="zh-CN" altLang="en-US" sz="3200" b="1" strike="noStrike" noProof="1">
                <a:solidFill>
                  <a:srgbClr val="FF3300"/>
                </a:solidFill>
                <a:latin typeface="Arial Black" panose="020B0A04020102020204" pitchFamily="34" charset="0"/>
                <a:ea typeface="楷体_GB2312" pitchFamily="49" charset="-122"/>
                <a:cs typeface="+mn-ea"/>
              </a:rPr>
              <a:t>）</a:t>
            </a:r>
            <a:endParaRPr lang="zh-CN" altLang="en-US" sz="3200" b="1" strike="noStrike" noProof="1">
              <a:solidFill>
                <a:srgbClr val="FF3300"/>
              </a:solidFill>
              <a:latin typeface="Arial Black" panose="020B0A04020102020204" pitchFamily="34" charset="0"/>
              <a:ea typeface="楷体_GB2312" pitchFamily="49" charset="-122"/>
            </a:endParaRPr>
          </a:p>
          <a:p>
            <a:pPr lvl="0" algn="ctr" eaLnBrk="0" fontAlgn="base" hangingPunct="0"/>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“已然”是事物已经产生的情况，“未然”是事物即将出现的情况。命题者设计干扰项时，有时会故意将“</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即将出现的情况</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”表述或推断为“</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已经产生的情况</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317"/>
                                        </p:tgtEl>
                                        <p:attrNameLst>
                                          <p:attrName>style.visibility</p:attrName>
                                        </p:attrNameLst>
                                      </p:cBhvr>
                                      <p:to>
                                        <p:strVal val="visible"/>
                                      </p:to>
                                    </p:set>
                                    <p:anim calcmode="lin" valueType="num">
                                      <p:cBhvr additive="base">
                                        <p:cTn id="7" dur="500" fill="hold"/>
                                        <p:tgtEl>
                                          <p:spTgt spid="13317"/>
                                        </p:tgtEl>
                                        <p:attrNameLst>
                                          <p:attrName>ppt_x</p:attrName>
                                        </p:attrNameLst>
                                      </p:cBhvr>
                                      <p:tavLst>
                                        <p:tav tm="0">
                                          <p:val>
                                            <p:strVal val="0-#ppt_w/2"/>
                                          </p:val>
                                        </p:tav>
                                        <p:tav tm="100000">
                                          <p:val>
                                            <p:strVal val="#ppt_x"/>
                                          </p:val>
                                        </p:tav>
                                      </p:tavLst>
                                    </p:anim>
                                    <p:anim calcmode="lin" valueType="num">
                                      <p:cBhvr additive="base">
                                        <p:cTn id="8" dur="500" fill="hold"/>
                                        <p:tgtEl>
                                          <p:spTgt spid="133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additive="base">
                                        <p:cTn id="13" dur="500" fill="hold"/>
                                        <p:tgtEl>
                                          <p:spTgt spid="13318"/>
                                        </p:tgtEl>
                                        <p:attrNameLst>
                                          <p:attrName>ppt_x</p:attrName>
                                        </p:attrNameLst>
                                      </p:cBhvr>
                                      <p:tavLst>
                                        <p:tav tm="0">
                                          <p:val>
                                            <p:strVal val="0-#ppt_w/2"/>
                                          </p:val>
                                        </p:tav>
                                        <p:tav tm="100000">
                                          <p:val>
                                            <p:strVal val="#ppt_x"/>
                                          </p:val>
                                        </p:tav>
                                      </p:tavLst>
                                    </p:anim>
                                    <p:anim calcmode="lin" valueType="num">
                                      <p:cBhvr additive="base">
                                        <p:cTn id="14" dur="500" fill="hold"/>
                                        <p:tgtEl>
                                          <p:spTgt spid="133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3316"/>
                                        </p:tgtEl>
                                        <p:attrNameLst>
                                          <p:attrName>style.visibility</p:attrName>
                                        </p:attrNameLst>
                                      </p:cBhvr>
                                      <p:to>
                                        <p:strVal val="visible"/>
                                      </p:to>
                                    </p:set>
                                    <p:anim calcmode="lin" valueType="num">
                                      <p:cBhvr additive="base">
                                        <p:cTn id="19" dur="500" fill="hold"/>
                                        <p:tgtEl>
                                          <p:spTgt spid="13316"/>
                                        </p:tgtEl>
                                        <p:attrNameLst>
                                          <p:attrName>ppt_x</p:attrName>
                                        </p:attrNameLst>
                                      </p:cBhvr>
                                      <p:tavLst>
                                        <p:tav tm="0">
                                          <p:val>
                                            <p:strVal val="0-#ppt_w/2"/>
                                          </p:val>
                                        </p:tav>
                                        <p:tav tm="100000">
                                          <p:val>
                                            <p:strVal val="#ppt_x"/>
                                          </p:val>
                                        </p:tav>
                                      </p:tavLst>
                                    </p:anim>
                                    <p:anim calcmode="lin" valueType="num">
                                      <p:cBhvr additive="base">
                                        <p:cTn id="20" dur="500" fill="hold"/>
                                        <p:tgtEl>
                                          <p:spTgt spid="133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319"/>
                                        </p:tgtEl>
                                        <p:attrNameLst>
                                          <p:attrName>style.visibility</p:attrName>
                                        </p:attrNameLst>
                                      </p:cBhvr>
                                      <p:to>
                                        <p:strVal val="visible"/>
                                      </p:to>
                                    </p:set>
                                    <p:anim calcmode="lin" valueType="num">
                                      <p:cBhvr additive="base">
                                        <p:cTn id="25" dur="500" fill="hold"/>
                                        <p:tgtEl>
                                          <p:spTgt spid="13319"/>
                                        </p:tgtEl>
                                        <p:attrNameLst>
                                          <p:attrName>ppt_x</p:attrName>
                                        </p:attrNameLst>
                                      </p:cBhvr>
                                      <p:tavLst>
                                        <p:tav tm="0">
                                          <p:val>
                                            <p:strVal val="0-#ppt_w/2"/>
                                          </p:val>
                                        </p:tav>
                                        <p:tav tm="100000">
                                          <p:val>
                                            <p:strVal val="#ppt_x"/>
                                          </p:val>
                                        </p:tav>
                                      </p:tavLst>
                                    </p:anim>
                                    <p:anim calcmode="lin" valueType="num">
                                      <p:cBhvr additive="base">
                                        <p:cTn id="26" dur="500" fill="hold"/>
                                        <p:tgtEl>
                                          <p:spTgt spid="133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7350" y="261620"/>
            <a:ext cx="8105140" cy="1076325"/>
          </a:xfrm>
          <a:prstGeom prst="rect">
            <a:avLst/>
          </a:prstGeom>
          <a:noFill/>
          <a:ln>
            <a:solidFill>
              <a:schemeClr val="tx1"/>
            </a:solidFill>
          </a:ln>
        </p:spPr>
        <p:txBody>
          <a:bodyPr wrap="square" rtlCol="0" anchor="t">
            <a:spAutoFit/>
          </a:bodyPr>
          <a:p>
            <a:pPr algn="l"/>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根据本文提供的信息，下列推断不正确的一项是（  ）</a:t>
            </a:r>
            <a:endParaRPr lang="zh-CN" altLang="en-US" sz="3200" b="1">
              <a:latin typeface="微软雅黑" panose="020B0503020204020204" pitchFamily="34" charset="-122"/>
              <a:ea typeface="微软雅黑" panose="020B0503020204020204" pitchFamily="34" charset="-122"/>
            </a:endParaRPr>
          </a:p>
        </p:txBody>
      </p:sp>
      <p:sp>
        <p:nvSpPr>
          <p:cNvPr id="3" name="文本框 2"/>
          <p:cNvSpPr txBox="1"/>
          <p:nvPr/>
        </p:nvSpPr>
        <p:spPr>
          <a:xfrm>
            <a:off x="387350" y="1781810"/>
            <a:ext cx="8105140" cy="1568450"/>
          </a:xfrm>
          <a:prstGeom prst="rect">
            <a:avLst/>
          </a:prstGeom>
          <a:noFill/>
          <a:ln>
            <a:solidFill>
              <a:schemeClr val="tx1"/>
            </a:solidFill>
          </a:ln>
        </p:spPr>
        <p:txBody>
          <a:bodyPr wrap="square" rtlCol="0" anchor="t">
            <a:spAutoFit/>
          </a:bodyPr>
          <a:p>
            <a:pPr algn="l"/>
            <a:r>
              <a:rPr lang="en-US" altLang="zh-CN" sz="3200" b="1">
                <a:latin typeface="微软雅黑" panose="020B0503020204020204" pitchFamily="34" charset="-122"/>
                <a:ea typeface="微软雅黑" panose="020B0503020204020204" pitchFamily="34" charset="-122"/>
              </a:rPr>
              <a:t>A</a:t>
            </a:r>
            <a:r>
              <a:rPr lang="zh-CN" altLang="en-US" sz="3200" b="1">
                <a:latin typeface="微软雅黑" panose="020B0503020204020204" pitchFamily="34" charset="-122"/>
                <a:ea typeface="微软雅黑" panose="020B0503020204020204" pitchFamily="34" charset="-122"/>
              </a:rPr>
              <a:t>在魏晋时期政治教化束缚极端化，由于冲破了政治教化的禁锢，魏晋士人们对审美追求变得更疯狂一些了。</a:t>
            </a:r>
            <a:endParaRPr lang="zh-CN" altLang="en-US" sz="3200" b="1">
              <a:latin typeface="微软雅黑" panose="020B0503020204020204" pitchFamily="34" charset="-122"/>
              <a:ea typeface="微软雅黑" panose="020B0503020204020204" pitchFamily="34" charset="-122"/>
            </a:endParaRPr>
          </a:p>
        </p:txBody>
      </p:sp>
      <p:sp>
        <p:nvSpPr>
          <p:cNvPr id="4" name="文本框 3"/>
          <p:cNvSpPr txBox="1"/>
          <p:nvPr/>
        </p:nvSpPr>
        <p:spPr>
          <a:xfrm>
            <a:off x="387350" y="3860800"/>
            <a:ext cx="8105140" cy="2061210"/>
          </a:xfrm>
          <a:prstGeom prst="rect">
            <a:avLst/>
          </a:prstGeom>
          <a:noFill/>
          <a:ln>
            <a:solidFill>
              <a:schemeClr val="tx1"/>
            </a:solidFill>
          </a:ln>
        </p:spPr>
        <p:txBody>
          <a:bodyPr wrap="square" rtlCol="0" anchor="t">
            <a:spAutoFit/>
          </a:bodyPr>
          <a:p>
            <a:pPr algn="l"/>
            <a:r>
              <a:rPr lang="zh-CN" altLang="en-US" sz="3200" b="1">
                <a:latin typeface="微软雅黑" panose="020B0503020204020204" pitchFamily="34" charset="-122"/>
                <a:ea typeface="微软雅黑" panose="020B0503020204020204" pitchFamily="34" charset="-122"/>
              </a:rPr>
              <a:t>原文：</a:t>
            </a:r>
            <a:r>
              <a:rPr lang="zh-CN" altLang="en-US" sz="3200" b="1">
                <a:solidFill>
                  <a:srgbClr val="0000CC"/>
                </a:solidFill>
                <a:latin typeface="微软雅黑" panose="020B0503020204020204" pitchFamily="34" charset="-122"/>
                <a:ea typeface="微软雅黑" panose="020B0503020204020204" pitchFamily="34" charset="-122"/>
              </a:rPr>
              <a:t>政治教化的束缚的是极端的，为了冲破它，魏晋士人对审美的追求也不得不疯狂一些，以致于产生了对形式美的强调和对病态美的欣赏</a:t>
            </a:r>
            <a:endParaRPr lang="zh-CN" altLang="en-US" sz="3200" b="1">
              <a:solidFill>
                <a:srgbClr val="0000CC"/>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8760" y="305435"/>
            <a:ext cx="8672830" cy="1076325"/>
          </a:xfrm>
          <a:prstGeom prst="rect">
            <a:avLst/>
          </a:prstGeom>
          <a:noFill/>
          <a:ln>
            <a:solidFill>
              <a:schemeClr val="tx1"/>
            </a:solidFill>
          </a:ln>
        </p:spPr>
        <p:txBody>
          <a:bodyPr wrap="square" rtlCol="0" anchor="t">
            <a:spAutoFit/>
          </a:bodyPr>
          <a:p>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根据本文提供的信息，下列推断不正确的一项是（  ）</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38760" y="3759200"/>
            <a:ext cx="8672830" cy="1568450"/>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原文：</a:t>
            </a:r>
            <a:r>
              <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一些互联网公司联合成立</a:t>
            </a:r>
            <a:r>
              <a:rPr lang="zh-CN" altLang="en-US" sz="3200" b="1" dirty="0">
                <a:solidFill>
                  <a:srgbClr val="0000CC"/>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广告反欺诈大数据实验室，致力于发现甄别虚假流量及其作弊模式</a:t>
            </a:r>
            <a:endParaRPr lang="zh-CN" altLang="en-US" sz="3200" b="1" dirty="0">
              <a:solidFill>
                <a:srgbClr val="0000CC"/>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238760" y="2032000"/>
            <a:ext cx="8672830" cy="1076325"/>
          </a:xfrm>
          <a:prstGeom prst="rect">
            <a:avLst/>
          </a:prstGeom>
          <a:noFill/>
          <a:ln>
            <a:solidFill>
              <a:schemeClr val="tx1"/>
            </a:solidFill>
          </a:ln>
        </p:spPr>
        <p:txBody>
          <a:bodyPr wrap="square" rtlCol="0" anchor="t">
            <a:spAutoFit/>
          </a:bodyPr>
          <a:p>
            <a:r>
              <a:rPr lang="en-US" altLang="zh-CN"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互联网公司组成的广告反欺诈大数据实验室，能发现甄别虚假流量及其作弊模式</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4665" y="402590"/>
            <a:ext cx="8155305" cy="1322070"/>
          </a:xfrm>
          <a:prstGeom prst="rect">
            <a:avLst/>
          </a:prstGeom>
          <a:noFill/>
          <a:ln>
            <a:solidFill>
              <a:schemeClr val="tx1"/>
            </a:solidFill>
          </a:ln>
        </p:spPr>
        <p:txBody>
          <a:bodyPr wrap="square" rtlCol="0" anchor="t">
            <a:spAutoFit/>
          </a:bodyPr>
          <a:p>
            <a:r>
              <a:rPr lang="zh-CN" altLang="en-US" sz="40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根据本文提供的信息，下列推断不正确的一项是（  ）</a:t>
            </a:r>
            <a:endParaRPr lang="zh-CN" altLang="en-US" sz="4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94665" y="4149090"/>
            <a:ext cx="8153400" cy="2061210"/>
          </a:xfrm>
          <a:prstGeom prst="rect">
            <a:avLst/>
          </a:prstGeom>
          <a:noFill/>
          <a:ln>
            <a:solidFill>
              <a:schemeClr val="tx1"/>
            </a:solidFill>
          </a:ln>
        </p:spPr>
        <p:txBody>
          <a:bodyPr wrap="square" rtlCol="0" anchor="t">
            <a:spAutoFit/>
          </a:bodyPr>
          <a:p>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原文</a:t>
            </a:r>
            <a:r>
              <a:rPr lang="en-US" altLang="zh-CN"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世纪，在娱乐业领域，机器人将以一种全新的形象出现。由于机器人具有极强的可塑性，将使它能完全按照消费者的消费心理和消费意愿选择娱乐产品的形式与内容。</a:t>
            </a:r>
            <a:endPar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94665" y="2004695"/>
            <a:ext cx="8153400" cy="2061210"/>
          </a:xfrm>
          <a:prstGeom prst="rect">
            <a:avLst/>
          </a:prstGeom>
          <a:noFill/>
          <a:ln>
            <a:solidFill>
              <a:schemeClr val="tx1"/>
            </a:solidFill>
          </a:ln>
        </p:spPr>
        <p:txBody>
          <a:bodyPr wrap="square" rtlCol="0" anchor="t">
            <a:spAutoFit/>
          </a:bodyPr>
          <a:p>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A.21</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世纪，机器人正以一种全新的形象出现在娱乐业领域，它已能完全按照消费者的消费心理和消费意愿选择娱乐产品的形式与内容。</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p:nvPr/>
        </p:nvSpPr>
        <p:spPr>
          <a:xfrm>
            <a:off x="0" y="2199005"/>
            <a:ext cx="9144000" cy="1800225"/>
          </a:xfrm>
          <a:prstGeom prst="rect">
            <a:avLst/>
          </a:prstGeom>
          <a:noFill/>
          <a:ln w="9525">
            <a:solidFill>
              <a:schemeClr val="tx1"/>
            </a:solidFill>
          </a:ln>
        </p:spPr>
        <p:txBody>
          <a:bodyPr>
            <a:spAutoFit/>
          </a:bodyPr>
          <a:lstStyle/>
          <a:p>
            <a:pPr lvl="0" eaLnBrk="0" fontAlgn="base" hangingPunct="0">
              <a:spcBef>
                <a:spcPct val="50000"/>
              </a:spcBef>
            </a:pPr>
            <a:r>
              <a:rPr lang="en-US" altLang="x-none" sz="28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28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比如藏医，很长一个时期，它的传授是在寺庙中以隐秘的方式进行的，它用青藏高原所独有的植物、动物、矿物和食物对患者进行治疗，对包括癌症、中风在内的多种令现代医学棘手的疾病有着较好的疗效。 </a:t>
            </a:r>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2291" name="Text Box 3"/>
          <p:cNvSpPr txBox="1"/>
          <p:nvPr/>
        </p:nvSpPr>
        <p:spPr>
          <a:xfrm>
            <a:off x="0" y="0"/>
            <a:ext cx="9144000" cy="2061210"/>
          </a:xfrm>
          <a:prstGeom prst="rect">
            <a:avLst/>
          </a:prstGeom>
          <a:noFill/>
          <a:ln w="9525">
            <a:solidFill>
              <a:schemeClr val="tx1"/>
            </a:solidFill>
          </a:ln>
        </p:spPr>
        <p:txBody>
          <a:bodyPr>
            <a:spAutoFit/>
          </a:bodyPr>
          <a:lstStyle/>
          <a:p>
            <a:pPr lvl="0" eaLnBrk="0" fontAlgn="base" hangingPunct="0">
              <a:spcBef>
                <a:spcPct val="50000"/>
              </a:spcBef>
            </a:pPr>
            <a:r>
              <a:rPr lang="en-US" altLang="x-none" sz="32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32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试题</a:t>
            </a:r>
            <a:r>
              <a:rPr lang="en-US" altLang="x-none" sz="32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32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关于中医学与西医学的比较，下列说法中不符合原文意思的一项是（  ）（）</a:t>
            </a:r>
            <a:br>
              <a:rPr lang="zh-CN" altLang="en-US" sz="3200" b="1" dirty="0">
                <a:effectLst>
                  <a:outerShdw blurRad="38100" dist="38100" dir="2700000">
                    <a:srgbClr val="C0C0C0"/>
                  </a:outerShdw>
                </a:effectLst>
                <a:latin typeface="Arial" panose="020B0604020202020204" pitchFamily="34" charset="0"/>
                <a:ea typeface="宋体" panose="02010600030101010101" pitchFamily="2" charset="-122"/>
              </a:rPr>
            </a:br>
            <a:r>
              <a:rPr lang="en-US" altLang="x-none" sz="3200" b="1" strike="noStrike" noProof="1">
                <a:solidFill>
                  <a:schemeClr val="accent2"/>
                </a:solidFill>
                <a:effectLst>
                  <a:outerShdw blurRad="38100" dist="38100" dir="2700000">
                    <a:srgbClr val="C0C0C0"/>
                  </a:outerShdw>
                </a:effectLst>
                <a:latin typeface="楷体_GB2312" pitchFamily="49" charset="-122"/>
                <a:ea typeface="楷体_GB2312" pitchFamily="49" charset="-122"/>
                <a:cs typeface="+mn-ea"/>
              </a:rPr>
              <a:t>B.</a:t>
            </a:r>
            <a:r>
              <a:rPr lang="zh-CN" altLang="en-US" sz="3200" b="1" strike="noStrike" noProof="1">
                <a:solidFill>
                  <a:schemeClr val="accent2"/>
                </a:solidFill>
                <a:effectLst>
                  <a:outerShdw blurRad="38100" dist="38100" dir="2700000">
                    <a:srgbClr val="C0C0C0"/>
                  </a:outerShdw>
                </a:effectLst>
                <a:latin typeface="楷体_GB2312" pitchFamily="49" charset="-122"/>
                <a:ea typeface="楷体_GB2312" pitchFamily="49" charset="-122"/>
                <a:cs typeface="+mn-ea"/>
              </a:rPr>
              <a:t>中医学能治疗包括中风在内的所有疑难杂症，西医学对这些病则感到束手无策。</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endPar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2292" name="Line 5"/>
          <p:cNvSpPr/>
          <p:nvPr/>
        </p:nvSpPr>
        <p:spPr>
          <a:xfrm>
            <a:off x="827088" y="3998913"/>
            <a:ext cx="685800" cy="0"/>
          </a:xfrm>
          <a:prstGeom prst="line">
            <a:avLst/>
          </a:prstGeom>
          <a:ln w="38100" cap="flat" cmpd="sng">
            <a:solidFill>
              <a:srgbClr val="FF0000"/>
            </a:solidFill>
            <a:prstDash val="solid"/>
            <a:round/>
            <a:headEnd type="none" w="med" len="med"/>
            <a:tailEnd type="none" w="med" len="med"/>
          </a:ln>
        </p:spPr>
      </p:sp>
      <p:sp>
        <p:nvSpPr>
          <p:cNvPr id="12293" name="Line 6"/>
          <p:cNvSpPr/>
          <p:nvPr/>
        </p:nvSpPr>
        <p:spPr>
          <a:xfrm>
            <a:off x="5867400" y="1484313"/>
            <a:ext cx="685800" cy="0"/>
          </a:xfrm>
          <a:prstGeom prst="line">
            <a:avLst/>
          </a:prstGeom>
          <a:ln w="38100" cap="flat" cmpd="sng">
            <a:solidFill>
              <a:srgbClr val="FF0000"/>
            </a:solidFill>
            <a:prstDash val="solid"/>
            <a:round/>
            <a:headEnd type="none" w="med" len="med"/>
            <a:tailEnd type="none" w="med" len="med"/>
          </a:ln>
        </p:spPr>
      </p:sp>
      <p:sp>
        <p:nvSpPr>
          <p:cNvPr id="12294" name="Text Box 7"/>
          <p:cNvSpPr txBox="1"/>
          <p:nvPr/>
        </p:nvSpPr>
        <p:spPr>
          <a:xfrm>
            <a:off x="88900" y="4137660"/>
            <a:ext cx="8952865" cy="2553335"/>
          </a:xfrm>
          <a:prstGeom prst="rect">
            <a:avLst/>
          </a:prstGeom>
          <a:solidFill>
            <a:schemeClr val="bg1"/>
          </a:solidFill>
          <a:ln w="9525">
            <a:solidFill>
              <a:schemeClr val="tx1"/>
            </a:solidFill>
          </a:ln>
          <a:effectLst>
            <a:outerShdw dist="17961" dir="2699999" algn="ctr" rotWithShape="0">
              <a:schemeClr val="bg2"/>
            </a:outerShdw>
          </a:effectLst>
        </p:spPr>
        <p:txBody>
          <a:bodyPr wrap="square">
            <a:spAutoFit/>
          </a:bodyPr>
          <a:lstStyle/>
          <a:p>
            <a:pPr lvl="0" algn="ctr" eaLnBrk="0" fontAlgn="base" hangingPunct="0"/>
            <a:r>
              <a:rPr lang="zh-CN" altLang="en-US" sz="3200" b="1" strike="noStrike" noProof="1">
                <a:solidFill>
                  <a:schemeClr val="tx2"/>
                </a:solidFill>
                <a:effectLst>
                  <a:outerShdw blurRad="38100" dist="38100" dir="2700000">
                    <a:srgbClr val="C0C0C0"/>
                  </a:outerShdw>
                </a:effectLst>
                <a:latin typeface="Arial" panose="020B0604020202020204" pitchFamily="34" charset="0"/>
                <a:ea typeface="宋体" panose="02010600030101010101" pitchFamily="2" charset="-122"/>
                <a:cs typeface="+mn-ea"/>
              </a:rPr>
              <a:t>命题陷阱之四：</a:t>
            </a:r>
            <a:r>
              <a:rPr lang="zh-CN" altLang="en-US" sz="32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部分与整体</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r>
              <a:rPr lang="zh-CN" altLang="en-US" sz="3200" b="1" strike="noStrike" noProof="1">
                <a:solidFill>
                  <a:srgbClr val="0033CC"/>
                </a:solidFill>
                <a:latin typeface="Arial" panose="020B0604020202020204" pitchFamily="34" charset="0"/>
                <a:ea typeface="宋体" panose="02010600030101010101" pitchFamily="2" charset="-122"/>
                <a:cs typeface="+mn-ea"/>
              </a:rPr>
              <a:t>以偏概全</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r>
              <a:rPr lang="zh-CN" altLang="en-US" strike="noStrike" noProof="1">
                <a:latin typeface="Arial" panose="020B0604020202020204" pitchFamily="34" charset="0"/>
                <a:ea typeface="宋体" panose="02010600030101010101" pitchFamily="2" charset="-122"/>
                <a:cs typeface="+mn-ea"/>
              </a:rPr>
              <a:t> </a:t>
            </a:r>
            <a:endParaRPr lang="zh-CN" altLang="en-US" sz="44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endParaRPr>
          </a:p>
          <a:p>
            <a:pPr lvl="0" eaLnBrk="0" fontAlgn="base" hangingPunct="0"/>
            <a:r>
              <a:rPr lang="zh-CN" altLang="en-US" sz="32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命题者设计选项时在事物的</a:t>
            </a:r>
            <a:r>
              <a:rPr lang="zh-CN" altLang="en-US" sz="32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数量范围上</a:t>
            </a:r>
            <a:r>
              <a:rPr lang="zh-CN" altLang="en-US" sz="32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设置干扰，故意将阅读材料中对</a:t>
            </a:r>
            <a:r>
              <a:rPr lang="zh-CN" altLang="en-US" sz="32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部分事物情况</a:t>
            </a:r>
            <a:r>
              <a:rPr lang="zh-CN" altLang="en-US" sz="32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的判断表述为对与其具有某种同类属性的</a:t>
            </a:r>
            <a:r>
              <a:rPr lang="zh-CN" altLang="en-US" sz="32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所有事物情况</a:t>
            </a:r>
            <a:r>
              <a:rPr lang="zh-CN" altLang="en-US" sz="32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的判断。 </a:t>
            </a:r>
            <a:endParaRPr lang="zh-CN" altLang="en-US" sz="32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0-#ppt_w/2"/>
                                          </p:val>
                                        </p:tav>
                                        <p:tav tm="100000">
                                          <p:val>
                                            <p:strVal val="#ppt_x"/>
                                          </p:val>
                                        </p:tav>
                                      </p:tavLst>
                                    </p:anim>
                                    <p:anim calcmode="lin" valueType="num">
                                      <p:cBhvr additive="base">
                                        <p:cTn id="8"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293"/>
                                        </p:tgtEl>
                                        <p:attrNameLst>
                                          <p:attrName>style.visibility</p:attrName>
                                        </p:attrNameLst>
                                      </p:cBhvr>
                                      <p:to>
                                        <p:strVal val="visible"/>
                                      </p:to>
                                    </p:set>
                                    <p:anim calcmode="lin" valueType="num">
                                      <p:cBhvr additive="base">
                                        <p:cTn id="13" dur="500" fill="hold"/>
                                        <p:tgtEl>
                                          <p:spTgt spid="12293"/>
                                        </p:tgtEl>
                                        <p:attrNameLst>
                                          <p:attrName>ppt_x</p:attrName>
                                        </p:attrNameLst>
                                      </p:cBhvr>
                                      <p:tavLst>
                                        <p:tav tm="0">
                                          <p:val>
                                            <p:strVal val="0-#ppt_w/2"/>
                                          </p:val>
                                        </p:tav>
                                        <p:tav tm="100000">
                                          <p:val>
                                            <p:strVal val="#ppt_x"/>
                                          </p:val>
                                        </p:tav>
                                      </p:tavLst>
                                    </p:anim>
                                    <p:anim calcmode="lin" valueType="num">
                                      <p:cBhvr additive="base">
                                        <p:cTn id="14" dur="500" fill="hold"/>
                                        <p:tgtEl>
                                          <p:spTgt spid="1229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4"/>
                                        </p:tgtEl>
                                        <p:attrNameLst>
                                          <p:attrName>style.visibility</p:attrName>
                                        </p:attrNameLst>
                                      </p:cBhvr>
                                      <p:to>
                                        <p:strVal val="visible"/>
                                      </p:to>
                                    </p:set>
                                    <p:anim calcmode="lin" valueType="num">
                                      <p:cBhvr additive="base">
                                        <p:cTn id="19" dur="500" fill="hold"/>
                                        <p:tgtEl>
                                          <p:spTgt spid="12294"/>
                                        </p:tgtEl>
                                        <p:attrNameLst>
                                          <p:attrName>ppt_x</p:attrName>
                                        </p:attrNameLst>
                                      </p:cBhvr>
                                      <p:tavLst>
                                        <p:tav tm="0">
                                          <p:val>
                                            <p:strVal val="0-#ppt_w/2"/>
                                          </p:val>
                                        </p:tav>
                                        <p:tav tm="100000">
                                          <p:val>
                                            <p:strVal val="#ppt_x"/>
                                          </p:val>
                                        </p:tav>
                                      </p:tavLst>
                                    </p:anim>
                                    <p:anim calcmode="lin" valueType="num">
                                      <p:cBhvr additive="base">
                                        <p:cTn id="20" dur="500" fill="hold"/>
                                        <p:tgtEl>
                                          <p:spTgt spid="122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705" y="182245"/>
            <a:ext cx="8785225"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根据原文内容，下列理解和分析不正确的一项是(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C．《西游记》里的各种艺术形象既是艺术虚构的产物，也是意识虚构的产物，它们都来源于神佛故事和各种宗教幻象。</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79705" y="2110740"/>
            <a:ext cx="8785860" cy="396938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西游记》的艺术虚构正是建立在传统艺术经验和这种社会的宗教性观念、风习的基础之上的，但它又以作者融会了传统艺术经验所形成的艺术独创性批判了社会的宗教性观念，或更正确地说，和社会的宗教性观念开了玩笑，对它进行了嘲弄</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说到底，天堂地狱，神佛妖魔这些超人间的幻象全是随着艺术家的意旨转的，是艺术虚构的产物。《西游记》创造了一个神魔世界，同时也就宣告了宗教的创造和作家本人所创造的同样都是一种意识的虚构。</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71755" y="6168390"/>
            <a:ext cx="8785225" cy="583565"/>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rPr>
              <a:t>它们都来源于神佛故事和各种宗教幻象说法绝对。</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0700" y="487045"/>
            <a:ext cx="8101965" cy="224536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根据原文内容，下列理解和分析不正确的一项是(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A．在传统积累型小说中，明朝人所称的四大奇书，以《西游记》最不露集体创作的痕迹，留下了个人风格的印记。</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47040" y="3053080"/>
            <a:ext cx="8449310" cy="181483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原文：明朝人所称的四大奇书，除了稍晚出现的《金瓶梅词话》，其余《三国演义》《水浒传》和《西游记》三部，都是传统积累型小说，是作家在前代民间艺人和文人不断加工的基础上才写定的。</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881380" y="5478145"/>
            <a:ext cx="7087870" cy="583565"/>
          </a:xfrm>
          <a:prstGeom prst="rect">
            <a:avLst/>
          </a:prstGeom>
          <a:noFill/>
          <a:ln>
            <a:solidFill>
              <a:schemeClr val="tx1"/>
            </a:solidFill>
          </a:ln>
        </p:spPr>
        <p:txBody>
          <a:bodyPr wrap="square" rtlCol="0" anchor="t">
            <a:spAutoFit/>
          </a:bodyPr>
          <a:p>
            <a:r>
              <a:rPr lang="zh-CN" altLang="en-US" sz="3200">
                <a:latin typeface="微软雅黑" panose="020B0503020204020204" pitchFamily="34" charset="-122"/>
                <a:ea typeface="微软雅黑" panose="020B0503020204020204" pitchFamily="34" charset="-122"/>
                <a:cs typeface="微软雅黑" panose="020B0503020204020204" pitchFamily="34" charset="-122"/>
              </a:rPr>
              <a:t>A明朝四大奇书不全是传统积累型小说。</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cstate="print"/>
          <a:stretch>
            <a:fillRect/>
          </a:stretch>
        </a:blipFill>
        <a:effectLst/>
      </p:bgPr>
    </p:bg>
    <p:spTree>
      <p:nvGrpSpPr>
        <p:cNvPr id="1" name=""/>
        <p:cNvGrpSpPr/>
        <p:nvPr/>
      </p:nvGrpSpPr>
      <p:grpSpPr>
        <a:xfrm>
          <a:off x="0" y="0"/>
          <a:ext cx="0" cy="0"/>
          <a:chOff x="0" y="0"/>
          <a:chExt cx="0" cy="0"/>
        </a:xfrm>
      </p:grpSpPr>
      <p:sp>
        <p:nvSpPr>
          <p:cNvPr id="7170" name="WordArt 2"/>
          <p:cNvSpPr>
            <a:spLocks noTextEdit="1"/>
          </p:cNvSpPr>
          <p:nvPr/>
        </p:nvSpPr>
        <p:spPr>
          <a:xfrm>
            <a:off x="2484438" y="1916113"/>
            <a:ext cx="4895850" cy="3816350"/>
          </a:xfrm>
          <a:prstGeom prst="rect">
            <a:avLst/>
          </a:prstGeom>
        </p:spPr>
        <p:txBody>
          <a:bodyPr wrap="none" fromWordArt="1">
            <a:prstTxWarp prst="textPlain">
              <a:avLst>
                <a:gd name="adj" fmla="val 50000"/>
              </a:avLst>
            </a:prstTxWarp>
            <a:normAutofit/>
          </a:bodyPr>
          <a:lstStyle/>
          <a:p>
            <a:pPr algn="ctr" eaLnBrk="0" fontAlgn="base" hangingPunct="0"/>
            <a:r>
              <a:rPr lang="zh-CN" altLang="en-US" sz="4800" b="1" i="1" strike="noStrike" noProof="1">
                <a:ln w="9525" cap="rnd" cmpd="sng">
                  <a:solidFill>
                    <a:srgbClr val="000066"/>
                  </a:solidFill>
                  <a:prstDash val="sysDot"/>
                  <a:headEnd type="none" w="med" len="med"/>
                  <a:tailEnd type="none" w="med" len="med"/>
                </a:ln>
                <a:solidFill>
                  <a:srgbClr val="FF0000"/>
                </a:solidFill>
                <a:effectLst>
                  <a:outerShdw dist="35921" dir="2699999" algn="ctr" rotWithShape="0">
                    <a:srgbClr val="808080">
                      <a:alpha val="76999"/>
                    </a:srgbClr>
                  </a:outerShdw>
                </a:effectLst>
                <a:latin typeface="隶书" panose="02010509060101010101" pitchFamily="49" charset="-122"/>
                <a:ea typeface="隶书" panose="02010509060101010101" pitchFamily="49" charset="-122"/>
                <a:cs typeface="+mn-ea"/>
              </a:rPr>
              <a:t>考什么？</a:t>
            </a:r>
            <a:endParaRPr lang="zh-CN" altLang="en-US" sz="4800" b="1" i="1" strike="noStrike" noProof="1">
              <a:ln w="9525" cap="rnd" cmpd="sng">
                <a:solidFill>
                  <a:srgbClr val="000066"/>
                </a:solidFill>
                <a:prstDash val="sysDot"/>
                <a:headEnd type="none" w="med" len="med"/>
                <a:tailEnd type="none" w="med" len="med"/>
              </a:ln>
              <a:solidFill>
                <a:srgbClr val="FF0000"/>
              </a:solidFill>
              <a:effectLst>
                <a:outerShdw dist="35921" dir="2699999" algn="ctr" rotWithShape="0">
                  <a:srgbClr val="808080">
                    <a:alpha val="76999"/>
                  </a:srgbClr>
                </a:outerShdw>
              </a:effectLst>
              <a:latin typeface="隶书" panose="02010509060101010101" pitchFamily="49" charset="-122"/>
              <a:ea typeface="隶书" panose="02010509060101010101" pitchFamily="49" charset="-122"/>
            </a:endParaRPr>
          </a:p>
          <a:p>
            <a:pPr algn="ctr" eaLnBrk="0" fontAlgn="base" hangingPunct="0"/>
            <a:endParaRPr lang="zh-CN" altLang="en-US" sz="4800" b="1" i="1" strike="noStrike" noProof="1">
              <a:ln w="9525" cap="rnd" cmpd="sng">
                <a:solidFill>
                  <a:srgbClr val="000066"/>
                </a:solidFill>
                <a:prstDash val="sysDot"/>
                <a:headEnd type="none" w="med" len="med"/>
                <a:tailEnd type="none" w="med" len="med"/>
              </a:ln>
              <a:solidFill>
                <a:srgbClr val="FF0000"/>
              </a:solidFill>
              <a:effectLst>
                <a:outerShdw dist="35921" dir="2699999" algn="ctr" rotWithShape="0">
                  <a:srgbClr val="808080">
                    <a:alpha val="76999"/>
                  </a:srgbClr>
                </a:outerShdw>
              </a:effectLst>
              <a:latin typeface="隶书" panose="02010509060101010101" pitchFamily="49" charset="-122"/>
              <a:ea typeface="隶书" panose="02010509060101010101" pitchFamily="49" charset="-122"/>
            </a:endParaRPr>
          </a:p>
          <a:p>
            <a:pPr algn="ctr" eaLnBrk="0" fontAlgn="base" hangingPunct="0"/>
            <a:r>
              <a:rPr lang="zh-CN" altLang="en-US" sz="4800" b="1" i="1" strike="noStrike" noProof="1">
                <a:ln w="9525" cap="rnd" cmpd="sng">
                  <a:solidFill>
                    <a:srgbClr val="000066"/>
                  </a:solidFill>
                  <a:prstDash val="sysDot"/>
                  <a:headEnd type="none" w="med" len="med"/>
                  <a:tailEnd type="none" w="med" len="med"/>
                </a:ln>
                <a:solidFill>
                  <a:srgbClr val="FF0000"/>
                </a:solidFill>
                <a:effectLst>
                  <a:outerShdw dist="35921" dir="2699999" algn="ctr" rotWithShape="0">
                    <a:srgbClr val="808080">
                      <a:alpha val="76999"/>
                    </a:srgbClr>
                  </a:outerShdw>
                </a:effectLst>
                <a:latin typeface="隶书" panose="02010509060101010101" pitchFamily="49" charset="-122"/>
                <a:ea typeface="隶书" panose="02010509060101010101" pitchFamily="49" charset="-122"/>
                <a:cs typeface="+mn-ea"/>
              </a:rPr>
              <a:t>怎么考？</a:t>
            </a:r>
            <a:endParaRPr lang="zh-CN" altLang="en-US" sz="4800" b="1" i="1" strike="noStrike" noProof="1">
              <a:ln w="9525" cap="rnd" cmpd="sng">
                <a:solidFill>
                  <a:srgbClr val="000066"/>
                </a:solidFill>
                <a:prstDash val="sysDot"/>
                <a:headEnd type="none" w="med" len="med"/>
                <a:tailEnd type="none" w="med" len="med"/>
              </a:ln>
              <a:solidFill>
                <a:srgbClr val="FF0000"/>
              </a:solidFill>
              <a:effectLst>
                <a:outerShdw dist="35921" dir="2699999" algn="ctr" rotWithShape="0">
                  <a:srgbClr val="808080">
                    <a:alpha val="76999"/>
                  </a:srgbClr>
                </a:outerShdw>
              </a:effectLst>
              <a:latin typeface="隶书" panose="02010509060101010101" pitchFamily="49" charset="-122"/>
              <a:ea typeface="隶书" panose="02010509060101010101" pitchFamily="49" charset="-122"/>
            </a:endParaRPr>
          </a:p>
          <a:p>
            <a:pPr algn="ctr" eaLnBrk="0" fontAlgn="base" hangingPunct="0"/>
            <a:endParaRPr lang="zh-CN" altLang="en-US" sz="4800" b="1" i="1" strike="noStrike" noProof="1">
              <a:ln w="9525" cap="rnd" cmpd="sng">
                <a:solidFill>
                  <a:srgbClr val="000066"/>
                </a:solidFill>
                <a:prstDash val="sysDot"/>
                <a:headEnd type="none" w="med" len="med"/>
                <a:tailEnd type="none" w="med" len="med"/>
              </a:ln>
              <a:solidFill>
                <a:srgbClr val="FF0000"/>
              </a:solidFill>
              <a:effectLst>
                <a:outerShdw dist="35921" dir="2699999" algn="ctr" rotWithShape="0">
                  <a:srgbClr val="808080">
                    <a:alpha val="76999"/>
                  </a:srgbClr>
                </a:outerShdw>
              </a:effectLst>
              <a:latin typeface="隶书" panose="02010509060101010101" pitchFamily="49" charset="-122"/>
              <a:ea typeface="隶书" panose="02010509060101010101" pitchFamily="49" charset="-122"/>
            </a:endParaRPr>
          </a:p>
          <a:p>
            <a:pPr algn="ctr" eaLnBrk="0" fontAlgn="base" hangingPunct="0"/>
            <a:r>
              <a:rPr lang="zh-CN" altLang="en-US" sz="4800" b="1" i="1" strike="noStrike" noProof="1">
                <a:ln w="9525" cap="rnd" cmpd="sng">
                  <a:solidFill>
                    <a:srgbClr val="000066"/>
                  </a:solidFill>
                  <a:prstDash val="sysDot"/>
                  <a:headEnd type="none" w="med" len="med"/>
                  <a:tailEnd type="none" w="med" len="med"/>
                </a:ln>
                <a:solidFill>
                  <a:srgbClr val="FF0000"/>
                </a:solidFill>
                <a:effectLst>
                  <a:outerShdw dist="35921" dir="2699999" algn="ctr" rotWithShape="0">
                    <a:srgbClr val="808080">
                      <a:alpha val="76999"/>
                    </a:srgbClr>
                  </a:outerShdw>
                </a:effectLst>
                <a:latin typeface="隶书" panose="02010509060101010101" pitchFamily="49" charset="-122"/>
                <a:ea typeface="隶书" panose="02010509060101010101" pitchFamily="49" charset="-122"/>
                <a:cs typeface="+mn-ea"/>
              </a:rPr>
              <a:t>怎么办？</a:t>
            </a:r>
            <a:endParaRPr lang="zh-CN" altLang="en-US" sz="4800" b="1" i="1" strike="noStrike" noProof="1">
              <a:ln w="9525" cap="rnd" cmpd="sng">
                <a:solidFill>
                  <a:srgbClr val="000066"/>
                </a:solidFill>
                <a:prstDash val="sysDot"/>
                <a:headEnd type="none" w="med" len="med"/>
                <a:tailEnd type="none" w="med" len="med"/>
              </a:ln>
              <a:solidFill>
                <a:srgbClr val="FF0000"/>
              </a:solidFill>
              <a:effectLst>
                <a:outerShdw dist="35921" dir="2699999" algn="ctr" rotWithShape="0">
                  <a:srgbClr val="808080">
                    <a:alpha val="76999"/>
                  </a:srgbClr>
                </a:outerShdw>
              </a:effectLst>
              <a:latin typeface="隶书" panose="02010509060101010101" pitchFamily="49" charset="-122"/>
              <a:ea typeface="隶书" panose="02010509060101010101" pitchFamily="49" charset="-122"/>
            </a:endParaRPr>
          </a:p>
        </p:txBody>
      </p:sp>
      <p:sp>
        <p:nvSpPr>
          <p:cNvPr id="6147" name="Text Box 3"/>
          <p:cNvSpPr txBox="1"/>
          <p:nvPr/>
        </p:nvSpPr>
        <p:spPr>
          <a:xfrm>
            <a:off x="250825" y="549275"/>
            <a:ext cx="2986088" cy="762000"/>
          </a:xfrm>
          <a:prstGeom prst="rect">
            <a:avLst/>
          </a:prstGeom>
          <a:noFill/>
          <a:ln w="9525">
            <a:noFill/>
          </a:ln>
        </p:spPr>
        <p:txBody>
          <a:bodyPr wrap="none" anchor="t">
            <a:spAutoFit/>
          </a:bodyPr>
          <a:lstStyle/>
          <a:p>
            <a:pPr lvl="0" indent="0"/>
            <a:r>
              <a:rPr lang="zh-CN" altLang="en-US" sz="4400" b="1" dirty="0">
                <a:solidFill>
                  <a:srgbClr val="000066"/>
                </a:solidFill>
                <a:latin typeface="Arial" panose="020B0604020202020204" pitchFamily="34" charset="0"/>
                <a:ea typeface="黑体" panose="02010609060101010101" pitchFamily="2" charset="-122"/>
              </a:rPr>
              <a:t>论述类文本</a:t>
            </a:r>
            <a:endParaRPr lang="zh-CN" altLang="en-US" sz="4400" b="1" dirty="0">
              <a:solidFill>
                <a:srgbClr val="000066"/>
              </a:solidFill>
              <a:latin typeface="Arial" panose="020B060402020202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105" y="29845"/>
            <a:ext cx="8760460" cy="2061210"/>
          </a:xfrm>
          <a:prstGeom prst="rect">
            <a:avLst/>
          </a:prstGeom>
          <a:noFill/>
          <a:ln>
            <a:solidFill>
              <a:schemeClr val="tx1"/>
            </a:solidFill>
          </a:ln>
        </p:spPr>
        <p:txBody>
          <a:bodyPr wrap="square" rtlCol="0" anchor="t">
            <a:spAutoFit/>
          </a:bodyPr>
          <a:p>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2．下列理解和分析，不符合原文意思的一项是</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C．水的流逝极易引起词人的忧伤与感怀，虽说感怀的内容不尽相同，但都会给人以沉重而悲戚的感受。</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30810" y="2327910"/>
            <a:ext cx="8707755" cy="3046095"/>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rPr>
              <a:t>水的流逝还极易引起词人的忧伤与感怀。淡烟流水，轻寒漠漠，心思纤密之人生无端闲愁；逝者如川，春秋代序，多愁善感之人感时伤怀，叹流年似水易逝，红颜如花易陨；滚滚江水，淘尽英雄豪杰，淘尽兴衰荣枯，豪放悲悯之人思接千古，叹世易时移，生故国之思</a:t>
            </a:r>
            <a:r>
              <a:rPr lang="zh-CN" altLang="en-US" sz="2800" b="1">
                <a:latin typeface="微软雅黑" panose="020B0503020204020204" pitchFamily="34" charset="-122"/>
                <a:ea typeface="微软雅黑" panose="020B0503020204020204" pitchFamily="34" charset="-122"/>
              </a:rPr>
              <a:t>。</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252730" y="5611495"/>
            <a:ext cx="8411210" cy="1076325"/>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解析：“都会给人以沉重而悲戚的感受”，以偏概全。</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3525" y="319405"/>
            <a:ext cx="8627745" cy="1383665"/>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3、根据原文内容，下列说法不正确的一项是(3分)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B．中国在鸦片战争之后，各种关于改良的思潮、运动，与其说努力同现代转型，不如说竭力维护道统与治统。</a:t>
            </a:r>
            <a:r>
              <a:rPr lang="zh-CN" altLang="en-US"/>
              <a:t> </a:t>
            </a:r>
            <a:endParaRPr lang="zh-CN" altLang="en-US"/>
          </a:p>
        </p:txBody>
      </p:sp>
      <p:sp>
        <p:nvSpPr>
          <p:cNvPr id="3" name="文本框 2"/>
          <p:cNvSpPr txBox="1"/>
          <p:nvPr/>
        </p:nvSpPr>
        <p:spPr>
          <a:xfrm>
            <a:off x="263525" y="5294630"/>
            <a:ext cx="8529320" cy="1383665"/>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【解析】扩大范围。原文仅就“‘中体西用’思潮和洋务运动”而言，“各种关于改良的思潮、运动”错改了主体。</a:t>
            </a:r>
            <a:r>
              <a:rPr lang="zh-CN" altLang="en-US"/>
              <a:t> </a:t>
            </a:r>
            <a:endParaRPr lang="zh-CN" altLang="en-US"/>
          </a:p>
        </p:txBody>
      </p:sp>
      <p:sp>
        <p:nvSpPr>
          <p:cNvPr id="4" name="文本框 3"/>
          <p:cNvSpPr txBox="1"/>
          <p:nvPr/>
        </p:nvSpPr>
        <p:spPr>
          <a:xfrm>
            <a:off x="307340" y="2091055"/>
            <a:ext cx="8528685" cy="267652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文：近代历史上，早期改良派人物王韬说：“器则取诸西国，道则备自当躬。盖万事而不变者，孔子之道也，儒道也，亦人道也。”这是当时的代表性思潮。此后的“中体西用”思潮和洋务运动，与其说是向现代转型的一种努力，不如说是对“道统”与“治统”的竭力维护。</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0" y="396875"/>
            <a:ext cx="8543290" cy="224536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1．下列关于原文内容的表述，不正确的一项是（ ）（3分）</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A．中国画有别于世界其他造型艺术，就是因为它独一无二地呈现民族文化、精神和特色，构成了中国画的独特价值体系。</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00355" y="2964180"/>
            <a:ext cx="8542655" cy="138366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原文：中国画从形式到理论都自成体系，独一无二地呈现民族文化、民族精神和民族特色，构成了中国画的独特价值体系，从而区别于世界其他造型艺术。</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490855" y="4683760"/>
            <a:ext cx="8352155" cy="181483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【解析】“就是因为”错，原文除“独一无二地呈现民族文化、精神和特色”“构成了中国画的独特价值体系”两点之外，还包括“从形式到理论都自成体系”，选项表述不全面。</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1325" y="486410"/>
            <a:ext cx="8382635" cy="3046095"/>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1．下列关于原文内容的表述，不正确的一项是（）</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A．唐诗含义阔大、形象众生，是开放的，外倾的，色调热烈的，无不喷涌奔腾着昂扬的生命活力。</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41325" y="4318635"/>
            <a:ext cx="8251190" cy="2061210"/>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rPr>
              <a:t>所谓唐型文化，是一种相对开放、外倾、色调热烈的文化类型，李白的诗、张旭的狂草、吴道子的画，无不喷涌奔腾着昂扬的生命活力。</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4025" y="481965"/>
            <a:ext cx="7856855" cy="1814830"/>
          </a:xfrm>
          <a:prstGeom prst="rect">
            <a:avLst/>
          </a:prstGeom>
          <a:noFill/>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试题：根据原文内容，下列理解和分析不正确的一项是</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A．18世纪，欧洲园林中，一座塔、一座桥、一个亭或一组山石等中国园林的片段随处可见。</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60375" y="3114675"/>
            <a:ext cx="8223885" cy="2676525"/>
          </a:xfrm>
          <a:prstGeom prst="rect">
            <a:avLst/>
          </a:prstGeom>
          <a:noFill/>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18世纪开始，东西方园林有了非常广泛的交流。l8世纪英国风景园产生的一个主要原因就是受到中国文化特别是中国园林的影响。</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那时几乎欧洲所有重要的园林中都有中国园林的景致，一座塔、一座桥、一个亭或一组山石，在欧洲的园林中建造中国园林的片段曾是一种时尚。</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1920" y="127000"/>
            <a:ext cx="8916035" cy="2245360"/>
          </a:xfrm>
          <a:prstGeom prst="rect">
            <a:avLst/>
          </a:prstGeom>
          <a:noFill/>
          <a:ln>
            <a:solidFill>
              <a:schemeClr val="tx1"/>
            </a:solidFill>
          </a:ln>
        </p:spPr>
        <p:txBody>
          <a:bodyPr wrap="square" rtlCol="0" anchor="t">
            <a:spAutoFit/>
          </a:bodyPr>
          <a:p>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下列关于原文内容说法中不符合原文意思的一项是（  ）</a:t>
            </a:r>
            <a:endPar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对于消费者来说，每一次的消费行为，也能为自己积累信用，凭借这些累积的信用，消费者也能享用到信用贷款，释放消费潜力，进而获得更好的金融服务和公共服务。</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67335" y="2623185"/>
            <a:ext cx="8645525" cy="353822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除了商业领域的移动支付,贵阳无现金建设还将迈出重要的一步,在公共交通、医疗、社保、教育等其他非税类缴费领域推广无现金方式,让市民少跑腿、少排队,更多享受到“指尖上的公共服务”。“无现金城市”的建设对贵阳人来说,未来只需要带一部手机出门,就能方便地购物、出行、就诊、政务办事。用手机支付每一次的消费,还能为自己积累信用,并将这些信用转化为财富,享受到更好的金融服务和公共服务。</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5930" y="575945"/>
            <a:ext cx="8244205" cy="2306955"/>
          </a:xfrm>
          <a:prstGeom prst="rect">
            <a:avLst/>
          </a:prstGeom>
          <a:noFill/>
          <a:ln>
            <a:solidFill>
              <a:schemeClr val="tx1"/>
            </a:solidFill>
          </a:ln>
        </p:spPr>
        <p:txBody>
          <a:bodyPr wrap="square" rtlCol="0" anchor="t">
            <a:spAutoFit/>
          </a:bodyPr>
          <a:p>
            <a:r>
              <a:rPr lang="zh-CN" altLang="en-US" sz="36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下列关于原文内容说法中不符合原文意思的一项是（  ）</a:t>
            </a:r>
            <a:br>
              <a:rPr lang="zh-CN" altLang="en-US" sz="3600" b="1" dirty="0">
                <a:effectLst>
                  <a:outerShdw blurRad="38100" dist="38100" dir="2700000">
                    <a:srgbClr val="C0C0C0"/>
                  </a:outerShdw>
                </a:effectLst>
                <a:sym typeface="+mn-ea"/>
              </a:rPr>
            </a:br>
            <a:r>
              <a:rPr lang="en-US" altLang="zh-CN" sz="3600" b="1" dirty="0">
                <a:effectLst>
                  <a:outerShdw blurRad="38100" dist="38100" dir="2700000">
                    <a:srgbClr val="C0C0C0"/>
                  </a:outerShdw>
                </a:effectLst>
                <a:sym typeface="+mn-ea"/>
              </a:rPr>
              <a:t>A</a:t>
            </a:r>
            <a:r>
              <a:rPr lang="zh-CN" altLang="en-US" sz="3600" b="1" dirty="0">
                <a:effectLst>
                  <a:outerShdw blurRad="38100" dist="38100" dir="2700000">
                    <a:srgbClr val="C0C0C0"/>
                  </a:outerShdw>
                </a:effectLst>
                <a:sym typeface="+mn-ea"/>
              </a:rPr>
              <a:t>通过刷单来拉高阅读量的工具失效，导致阅读量</a:t>
            </a:r>
            <a:r>
              <a:rPr lang="en-US" altLang="zh-CN" sz="3600" b="1" dirty="0">
                <a:effectLst>
                  <a:outerShdw blurRad="38100" dist="38100" dir="2700000">
                    <a:srgbClr val="C0C0C0"/>
                  </a:outerShdw>
                </a:effectLst>
                <a:sym typeface="+mn-ea"/>
              </a:rPr>
              <a:t>“10</a:t>
            </a:r>
            <a:r>
              <a:rPr lang="zh-CN" altLang="en-US" sz="3600" b="1" dirty="0">
                <a:effectLst>
                  <a:outerShdw blurRad="38100" dist="38100" dir="2700000">
                    <a:srgbClr val="C0C0C0"/>
                  </a:outerShdw>
                </a:effectLst>
                <a:sym typeface="+mn-ea"/>
              </a:rPr>
              <a:t>万</a:t>
            </a:r>
            <a:r>
              <a:rPr lang="en-US" altLang="zh-CN" sz="3600" b="1" dirty="0">
                <a:effectLst>
                  <a:outerShdw blurRad="38100" dist="38100" dir="2700000">
                    <a:srgbClr val="C0C0C0"/>
                  </a:outerShdw>
                </a:effectLst>
                <a:sym typeface="+mn-ea"/>
              </a:rPr>
              <a:t>+”</a:t>
            </a:r>
            <a:r>
              <a:rPr lang="zh-CN" altLang="en-US" sz="3600" b="1" dirty="0">
                <a:effectLst>
                  <a:outerShdw blurRad="38100" dist="38100" dir="2700000">
                    <a:srgbClr val="C0C0C0"/>
                  </a:outerShdw>
                </a:effectLst>
                <a:sym typeface="+mn-ea"/>
              </a:rPr>
              <a:t>的微信号大幅缩水。</a:t>
            </a:r>
            <a:endParaRPr lang="zh-CN" altLang="en-US" sz="3600" b="1" dirty="0">
              <a:effectLst>
                <a:outerShdw blurRad="38100" dist="38100" dir="2700000">
                  <a:srgbClr val="C0C0C0"/>
                </a:outerShdw>
              </a:effectLst>
              <a:sym typeface="+mn-ea"/>
            </a:endParaRPr>
          </a:p>
        </p:txBody>
      </p:sp>
      <p:sp>
        <p:nvSpPr>
          <p:cNvPr id="3" name="文本框 2"/>
          <p:cNvSpPr txBox="1"/>
          <p:nvPr/>
        </p:nvSpPr>
        <p:spPr>
          <a:xfrm>
            <a:off x="742950" y="3905885"/>
            <a:ext cx="7657465" cy="2584450"/>
          </a:xfrm>
          <a:prstGeom prst="rect">
            <a:avLst/>
          </a:prstGeom>
          <a:noFill/>
          <a:ln>
            <a:solidFill>
              <a:schemeClr val="tx1"/>
            </a:solidFill>
          </a:ln>
        </p:spPr>
        <p:txBody>
          <a:bodyPr wrap="square" rtlCol="0" anchor="t">
            <a:spAutoFit/>
          </a:bodyPr>
          <a:p>
            <a:r>
              <a:rPr lang="zh-CN" altLang="en-US" sz="3600" b="1" dirty="0">
                <a:solidFill>
                  <a:schemeClr val="tx1"/>
                </a:solidFill>
                <a:effectLst>
                  <a:outerShdw blurRad="38100" dist="38100" dir="2700000">
                    <a:srgbClr val="C0C0C0"/>
                  </a:outerShdw>
                </a:effectLst>
                <a:uFillTx/>
                <a:ea typeface="微软雅黑" panose="020B0503020204020204" pitchFamily="34" charset="-122"/>
                <a:sym typeface="+mn-ea"/>
              </a:rPr>
              <a:t>原文：去年九月，不少平日里阅读量动辄</a:t>
            </a:r>
            <a:r>
              <a:rPr lang="en-US" altLang="zh-CN" sz="3600" b="1" dirty="0">
                <a:solidFill>
                  <a:schemeClr val="tx1"/>
                </a:solidFill>
                <a:effectLst>
                  <a:outerShdw blurRad="38100" dist="38100" dir="2700000">
                    <a:srgbClr val="C0C0C0"/>
                  </a:outerShdw>
                </a:effectLst>
                <a:uFillTx/>
                <a:ea typeface="微软雅黑" panose="020B0503020204020204" pitchFamily="34" charset="-122"/>
                <a:sym typeface="+mn-ea"/>
              </a:rPr>
              <a:t>“10</a:t>
            </a:r>
            <a:r>
              <a:rPr lang="zh-CN" altLang="en-US" sz="3600" b="1" dirty="0">
                <a:solidFill>
                  <a:schemeClr val="tx1"/>
                </a:solidFill>
                <a:effectLst>
                  <a:outerShdw blurRad="38100" dist="38100" dir="2700000">
                    <a:srgbClr val="C0C0C0"/>
                  </a:outerShdw>
                </a:effectLst>
                <a:uFillTx/>
                <a:ea typeface="微软雅黑" panose="020B0503020204020204" pitchFamily="34" charset="-122"/>
                <a:sym typeface="+mn-ea"/>
              </a:rPr>
              <a:t>万</a:t>
            </a:r>
            <a:r>
              <a:rPr lang="en-US" altLang="zh-CN" sz="3600" b="1" dirty="0">
                <a:solidFill>
                  <a:schemeClr val="tx1"/>
                </a:solidFill>
                <a:effectLst>
                  <a:outerShdw blurRad="38100" dist="38100" dir="2700000">
                    <a:srgbClr val="C0C0C0"/>
                  </a:outerShdw>
                </a:effectLst>
                <a:uFillTx/>
                <a:ea typeface="微软雅黑" panose="020B0503020204020204" pitchFamily="34" charset="-122"/>
                <a:sym typeface="+mn-ea"/>
              </a:rPr>
              <a:t>+”</a:t>
            </a:r>
            <a:r>
              <a:rPr lang="zh-CN" altLang="en-US" sz="3600" b="1" dirty="0">
                <a:solidFill>
                  <a:schemeClr val="tx1"/>
                </a:solidFill>
                <a:effectLst>
                  <a:outerShdw blurRad="38100" dist="38100" dir="2700000">
                    <a:srgbClr val="C0C0C0"/>
                  </a:outerShdw>
                </a:effectLst>
                <a:uFillTx/>
                <a:ea typeface="微软雅黑" panose="020B0503020204020204" pitchFamily="34" charset="-122"/>
                <a:sym typeface="+mn-ea"/>
              </a:rPr>
              <a:t>的微信号大幅缩水，而起因竟是源于某些通过刷单来提高阅读量的工具失效。</a:t>
            </a:r>
            <a:endParaRPr lang="zh-CN" altLang="en-US" b="1" dirty="0">
              <a:solidFill>
                <a:schemeClr val="tx1"/>
              </a:solidFill>
              <a:effectLst>
                <a:outerShdw blurRad="38100" dist="38100" dir="2700000">
                  <a:srgbClr val="C0C0C0"/>
                </a:outerShdw>
              </a:effectLst>
              <a:uFillTx/>
              <a:ea typeface="微软雅黑" panose="020B0503020204020204" pitchFamily="34" charset="-122"/>
              <a:sym typeface="+mn-ea"/>
            </a:endParaRPr>
          </a:p>
          <a:p>
            <a:endParaRPr lang="zh-CN" altLang="en-US" b="1" dirty="0">
              <a:solidFill>
                <a:schemeClr val="tx1"/>
              </a:solidFill>
              <a:effectLst>
                <a:outerShdw blurRad="38100" dist="38100" dir="2700000">
                  <a:srgbClr val="C0C0C0"/>
                </a:outerShdw>
              </a:effectLst>
              <a:uFillTx/>
              <a:ea typeface="微软雅黑" panose="020B0503020204020204" pitchFamily="3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9870" y="147955"/>
            <a:ext cx="8684260" cy="2861310"/>
          </a:xfrm>
          <a:prstGeom prst="rect">
            <a:avLst/>
          </a:prstGeom>
          <a:noFill/>
          <a:ln>
            <a:solidFill>
              <a:schemeClr val="tx1"/>
            </a:solidFill>
          </a:ln>
        </p:spPr>
        <p:txBody>
          <a:bodyPr wrap="square" rtlCol="0" anchor="t">
            <a:spAutoFit/>
          </a:bodyPr>
          <a:p>
            <a:r>
              <a:rPr lang="zh-CN" altLang="en-US" sz="36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下列关于原文内容说法中不符合原文意思的一项是（  ）</a:t>
            </a:r>
            <a:br>
              <a:rPr lang="zh-CN" altLang="en-US" sz="3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br>
            <a:r>
              <a:rPr lang="en-US" altLang="zh-CN" sz="3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D</a:t>
            </a:r>
            <a:r>
              <a:rPr lang="zh-CN" altLang="en-US" sz="3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历史演义和经史之学相比，故事性和趣味性更强，且完全白话，有利于读者通过阅读领悟其中所包含的训诫。</a:t>
            </a:r>
            <a:endParaRPr lang="zh-CN" altLang="en-US" sz="3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229870" y="3282315"/>
            <a:ext cx="8684260" cy="3415030"/>
          </a:xfrm>
          <a:prstGeom prst="rect">
            <a:avLst/>
          </a:prstGeom>
          <a:noFill/>
          <a:ln>
            <a:solidFill>
              <a:schemeClr val="tx1"/>
            </a:solidFill>
          </a:ln>
        </p:spPr>
        <p:txBody>
          <a:bodyPr wrap="square" rtlCol="0" anchor="t">
            <a:spAutoFit/>
          </a:bodyPr>
          <a:p>
            <a:r>
              <a:rPr lang="zh-CN" altLang="en-US" sz="3600" b="1" dirty="0">
                <a:effectLst>
                  <a:outerShdw blurRad="38100" dist="38100" dir="2700000">
                    <a:srgbClr val="C0C0C0"/>
                  </a:outerShdw>
                </a:effectLst>
                <a:latin typeface="微软雅黑" panose="020B0503020204020204" pitchFamily="34" charset="-122"/>
                <a:ea typeface="微软雅黑" panose="020B0503020204020204" pitchFamily="34" charset="-122"/>
                <a:sym typeface="+mn-ea"/>
              </a:rPr>
              <a:t>历史演义用白话或者夹杂白话取代民众难以掌握的文言，调整史传的叙述次序以增强历史事件的故事性，增添必要的细节以增强叙述的生动性，吸引读者通过这种通俗的文学形式学习历史，进而领悟其中所包含的训诫。</a:t>
            </a:r>
            <a:endParaRPr lang="zh-CN" altLang="en-US" sz="3600" b="1" dirty="0">
              <a:effectLst>
                <a:outerShdw blurRad="38100" dist="38100" dir="2700000">
                  <a:srgbClr val="C0C0C0"/>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9075" y="116205"/>
            <a:ext cx="8815705" cy="2553335"/>
          </a:xfrm>
          <a:prstGeom prst="rect">
            <a:avLst/>
          </a:prstGeom>
          <a:noFill/>
          <a:ln>
            <a:solidFill>
              <a:schemeClr val="tx1"/>
            </a:solidFill>
          </a:ln>
        </p:spPr>
        <p:txBody>
          <a:bodyPr wrap="square" rtlCol="0" anchor="t">
            <a:spAutoFit/>
          </a:bodyPr>
          <a:p>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下列关于原文内容说法中不符合原文意思的一项是（  ）</a:t>
            </a:r>
            <a:endPar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文艺作品通常被认为有着宣传教育功能，而小说通俗易懂，有更大的吸引力，因而这种教育功能更显突出。</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08585" y="2741295"/>
            <a:ext cx="8926830" cy="4030980"/>
          </a:xfrm>
          <a:prstGeom prst="rect">
            <a:avLst/>
          </a:prstGeom>
          <a:noFill/>
          <a:ln>
            <a:solidFill>
              <a:schemeClr val="tx1"/>
            </a:solidFill>
          </a:ln>
        </p:spPr>
        <p:txBody>
          <a:bodyPr wrap="square" rtlCol="0" anchor="t">
            <a:spAutoFit/>
          </a:bodyPr>
          <a:p>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原文：</a:t>
            </a:r>
            <a:r>
              <a:rPr lang="zh-CN" altLang="en-US" sz="3200" b="1">
                <a:latin typeface="微软雅黑" panose="020B0503020204020204" pitchFamily="34" charset="-122"/>
                <a:ea typeface="微软雅黑" panose="020B0503020204020204" pitchFamily="34" charset="-122"/>
              </a:rPr>
              <a:t>白话小说作家最重视的，是白话小说对社会的教育功能。他们认为文艺作品通常固然都有着宣传教育功能，白话小说这种文体更有趣味一些，对知识程度不高的读者有更大的吸引力；笔记小说传奇小说也有趣味，但它们使用的是不为大众所掌握的文言。只有白话小说，才能通于俗人，触于里耳，让一般的大众甚至妇女儿童都能理解。</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115" y="9525"/>
            <a:ext cx="9146540" cy="3538220"/>
          </a:xfrm>
          <a:prstGeom prst="rect">
            <a:avLst/>
          </a:prstGeom>
          <a:noFill/>
          <a:ln w="9525">
            <a:solidFill>
              <a:schemeClr val="tx1"/>
            </a:solidFill>
          </a:ln>
        </p:spPr>
        <p:txBody>
          <a:bodyPr wrap="square">
            <a:spAutoFit/>
          </a:bodyPr>
          <a:p>
            <a:pPr indent="266700"/>
            <a:r>
              <a:rPr lang="zh-CN" altLang="en-US" sz="3200" b="1">
                <a:solidFill>
                  <a:srgbClr val="FF0000"/>
                </a:solidFill>
                <a:latin typeface="微软雅黑" panose="020B0503020204020204" pitchFamily="34" charset="-122"/>
                <a:ea typeface="微软雅黑" panose="020B0503020204020204" pitchFamily="34" charset="-122"/>
                <a:cs typeface="楷体" panose="02010609060101010101" charset="-122"/>
              </a:rPr>
              <a:t>例</a:t>
            </a:r>
            <a:r>
              <a:rPr lang="en-US" altLang="zh-CN" sz="3200" b="1">
                <a:solidFill>
                  <a:srgbClr val="FF0000"/>
                </a:solidFill>
                <a:latin typeface="微软雅黑" panose="020B0503020204020204" pitchFamily="34" charset="-122"/>
                <a:ea typeface="微软雅黑" panose="020B0503020204020204" pitchFamily="34" charset="-122"/>
                <a:cs typeface="楷体" panose="02010609060101010101" charset="-122"/>
              </a:rPr>
              <a:t>8</a:t>
            </a:r>
            <a:r>
              <a:rPr lang="zh-CN" altLang="en-US" sz="3200" b="1">
                <a:solidFill>
                  <a:srgbClr val="FF0000"/>
                </a:solidFill>
                <a:latin typeface="微软雅黑" panose="020B0503020204020204" pitchFamily="34" charset="-122"/>
                <a:ea typeface="微软雅黑" panose="020B0503020204020204" pitchFamily="34" charset="-122"/>
                <a:cs typeface="楷体" panose="02010609060101010101" charset="-122"/>
              </a:rPr>
              <a:t>下列表述不正确的一项是（</a:t>
            </a:r>
            <a:r>
              <a:rPr lang="zh-CN" altLang="en-US"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3200" b="1">
                <a:solidFill>
                  <a:srgbClr val="FF0000"/>
                </a:solidFill>
                <a:latin typeface="微软雅黑" panose="020B0503020204020204" pitchFamily="34" charset="-122"/>
                <a:ea typeface="微软雅黑" panose="020B0503020204020204" pitchFamily="34" charset="-122"/>
                <a:cs typeface="楷体" panose="02010609060101010101" charset="-122"/>
              </a:rPr>
              <a:t>）</a:t>
            </a:r>
            <a:endParaRPr lang="zh-CN" altLang="en-US" sz="3200" b="1">
              <a:solidFill>
                <a:srgbClr val="FF0000"/>
              </a:solidFill>
              <a:latin typeface="微软雅黑" panose="020B0503020204020204" pitchFamily="34" charset="-122"/>
              <a:ea typeface="微软雅黑" panose="020B0503020204020204" pitchFamily="34" charset="-122"/>
              <a:cs typeface="楷体" panose="02010609060101010101" charset="-122"/>
            </a:endParaRPr>
          </a:p>
          <a:p>
            <a:pPr indent="266700"/>
            <a:r>
              <a:rPr lang="en-US" altLang="zh-CN" sz="3200" b="1">
                <a:solidFill>
                  <a:srgbClr val="0000CC"/>
                </a:solidFill>
                <a:latin typeface="微软雅黑" panose="020B0503020204020204" pitchFamily="34" charset="-122"/>
                <a:ea typeface="微软雅黑" panose="020B0503020204020204" pitchFamily="34" charset="-122"/>
                <a:cs typeface="楷体" panose="02010609060101010101" charset="-122"/>
              </a:rPr>
              <a:t>A</a:t>
            </a:r>
            <a:r>
              <a:rPr lang="zh-CN" altLang="en-US" sz="3200" b="1">
                <a:solidFill>
                  <a:srgbClr val="0000CC"/>
                </a:solidFill>
                <a:latin typeface="微软雅黑" panose="020B0503020204020204" pitchFamily="34" charset="-122"/>
                <a:ea typeface="微软雅黑" panose="020B0503020204020204" pitchFamily="34" charset="-122"/>
                <a:cs typeface="楷体" panose="02010609060101010101" charset="-122"/>
              </a:rPr>
              <a:t>．我国石油消费依赖进口，需求量不断增大，导致石油能源供给出现危机。</a:t>
            </a:r>
            <a:endParaRPr lang="zh-CN" altLang="en-US" sz="3200" b="1">
              <a:solidFill>
                <a:srgbClr val="0000CC"/>
              </a:solidFill>
              <a:latin typeface="微软雅黑" panose="020B0503020204020204" pitchFamily="34" charset="-122"/>
              <a:ea typeface="微软雅黑" panose="020B0503020204020204" pitchFamily="34" charset="-122"/>
              <a:cs typeface="楷体" panose="02010609060101010101" charset="-122"/>
            </a:endParaRPr>
          </a:p>
          <a:p>
            <a:pPr indent="266700"/>
            <a:r>
              <a:rPr lang="zh-CN" altLang="en-US" sz="3200" b="1">
                <a:solidFill>
                  <a:srgbClr val="FF0000"/>
                </a:solidFill>
                <a:latin typeface="微软雅黑" panose="020B0503020204020204" pitchFamily="34" charset="-122"/>
                <a:ea typeface="微软雅黑" panose="020B0503020204020204" pitchFamily="34" charset="-122"/>
                <a:cs typeface="楷体" panose="02010609060101010101" charset="-122"/>
              </a:rPr>
              <a:t>原文：</a:t>
            </a:r>
            <a:r>
              <a:rPr lang="zh-CN" altLang="en-US" sz="3200" b="1">
                <a:solidFill>
                  <a:srgbClr val="0000CC"/>
                </a:solidFill>
                <a:latin typeface="微软雅黑" panose="020B0503020204020204" pitchFamily="34" charset="-122"/>
                <a:ea typeface="微软雅黑" panose="020B0503020204020204" pitchFamily="34" charset="-122"/>
                <a:cs typeface="楷体" panose="02010609060101010101" charset="-122"/>
              </a:rPr>
              <a:t>随着我国经济的快速发展，国内能源消费的需求量越来越大，由于我国对石油进口的依存度较大，所以国际油价上涨、中东政局变化等因素，都会对我国石油能源安全构成潜在危险。</a:t>
            </a:r>
            <a:endParaRPr lang="zh-CN" altLang="en-US"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31115" y="3547745"/>
            <a:ext cx="9146540" cy="1568450"/>
          </a:xfrm>
          <a:prstGeom prst="rect">
            <a:avLst/>
          </a:prstGeom>
          <a:noFill/>
          <a:ln w="9525">
            <a:solidFill>
              <a:schemeClr val="tx1"/>
            </a:solidFill>
          </a:ln>
        </p:spPr>
        <p:txBody>
          <a:bodyPr wrap="square">
            <a:spAutoFit/>
          </a:bodyPr>
          <a:p>
            <a:pPr indent="266700"/>
            <a:r>
              <a:rPr lang="zh-CN" altLang="en-US"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比对发现，原文说“存在潜在危险”，并没有说“导致石油能源供给出现危机”，</a:t>
            </a:r>
            <a:r>
              <a:rPr lang="zh-CN" altLang="en-US" sz="3200" b="1">
                <a:solidFill>
                  <a:srgbClr val="0000CC"/>
                </a:solidFill>
                <a:latin typeface="微软雅黑" panose="020B0503020204020204" pitchFamily="34" charset="-122"/>
                <a:ea typeface="微软雅黑" panose="020B0503020204020204" pitchFamily="34" charset="-122"/>
                <a:cs typeface="宋体" panose="02010600030101010101" pitchFamily="2" charset="-122"/>
              </a:rPr>
              <a:t>混淆了“或然与必然”之间的关系</a:t>
            </a:r>
            <a:r>
              <a:rPr lang="zh-CN" altLang="en-US"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3200" b="1">
              <a:solidFill>
                <a:srgbClr val="0000CC"/>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 name="文本框 2"/>
          <p:cNvSpPr txBox="1"/>
          <p:nvPr/>
        </p:nvSpPr>
        <p:spPr>
          <a:xfrm>
            <a:off x="31115" y="5170805"/>
            <a:ext cx="9146540" cy="1568450"/>
          </a:xfrm>
          <a:prstGeom prst="rect">
            <a:avLst/>
          </a:prstGeom>
          <a:noFill/>
          <a:ln w="9525">
            <a:solidFill>
              <a:schemeClr val="tx1"/>
            </a:solidFill>
          </a:ln>
        </p:spPr>
        <p:txBody>
          <a:bodyPr wrap="square">
            <a:spAutoFit/>
          </a:bodyPr>
          <a:p>
            <a:pPr indent="266700"/>
            <a:r>
              <a:rPr lang="en-US" altLang="zh-CN"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rPr>
              <a:t>设题陷阱之五  或然与必然</a:t>
            </a:r>
            <a:endParaRPr lang="zh-CN" altLang="en-US" sz="3200" b="1">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p>
            <a:pPr indent="266700"/>
            <a:r>
              <a:rPr lang="zh-CN" altLang="en-US" sz="3200" b="1">
                <a:solidFill>
                  <a:srgbClr val="0000CC"/>
                </a:solidFill>
                <a:latin typeface="微软雅黑" panose="020B0503020204020204" pitchFamily="34" charset="-122"/>
                <a:ea typeface="微软雅黑" panose="020B0503020204020204" pitchFamily="34" charset="-122"/>
                <a:cs typeface="宋体" panose="02010600030101010101" pitchFamily="2" charset="-122"/>
              </a:rPr>
              <a:t>    设题者故意混淆可能与必然这两者的关系，我们把它叫做混淆了“或然与必然”。</a:t>
            </a:r>
            <a:endParaRPr lang="zh-CN" altLang="en-US" sz="3200" b="1">
              <a:solidFill>
                <a:srgbClr val="0000CC"/>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body"/>
          </p:nvPr>
        </p:nvSpPr>
        <p:spPr>
          <a:xfrm>
            <a:off x="0" y="1447800"/>
            <a:ext cx="9144000" cy="5410200"/>
          </a:xfrm>
        </p:spPr>
        <p:txBody>
          <a:bodyPr vert="horz" wrap="square" anchor="t"/>
          <a:lstStyle/>
          <a:p>
            <a:pPr lvl="0" eaLnBrk="1" fontAlgn="base" hangingPunct="1"/>
            <a:r>
              <a:rPr lang="zh-CN" altLang="en-US" sz="2800" b="1" strike="noStrike" noProof="1">
                <a:solidFill>
                  <a:srgbClr val="FF3300"/>
                </a:solidFill>
                <a:effectLst>
                  <a:outerShdw blurRad="38100" dist="38100" dir="2700000">
                    <a:srgbClr val="C0C0C0"/>
                  </a:outerShdw>
                </a:effectLst>
                <a:latin typeface="黑体" panose="02010609060101010101" pitchFamily="2" charset="-122"/>
                <a:ea typeface="黑体" panose="02010609060101010101" pitchFamily="2" charset="-122"/>
              </a:rPr>
              <a:t>阅读一般论述类文章。</a:t>
            </a:r>
            <a:endParaRPr lang="zh-CN" altLang="en-US" sz="2800" b="1" strike="noStrike" noProof="1">
              <a:solidFill>
                <a:srgbClr val="FF3300"/>
              </a:solidFill>
              <a:effectLst>
                <a:outerShdw blurRad="38100" dist="38100" dir="2700000">
                  <a:srgbClr val="C0C0C0"/>
                </a:outerShdw>
              </a:effectLst>
              <a:latin typeface="黑体" panose="02010609060101010101" pitchFamily="2" charset="-122"/>
              <a:ea typeface="黑体" panose="02010609060101010101" pitchFamily="2" charset="-122"/>
            </a:endParaRPr>
          </a:p>
          <a:p>
            <a:pPr lvl="0" eaLnBrk="1" fontAlgn="base" hangingPunct="1"/>
            <a:r>
              <a:rPr lang="en-US" altLang="x-none"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1</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 理解</a:t>
            </a:r>
            <a:endPar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endParaRPr>
          </a:p>
          <a:p>
            <a:pPr lvl="0" eaLnBrk="1" fontAlgn="base" hangingPunct="1"/>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en-US" altLang="x-none"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1</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）理解文中</a:t>
            </a:r>
            <a:r>
              <a:rPr lang="zh-CN" altLang="en-US" sz="2800" b="1" u="sng" strike="noStrike" noProof="1">
                <a:solidFill>
                  <a:srgbClr val="FF3300"/>
                </a:solidFill>
                <a:effectLst>
                  <a:outerShdw blurRad="38100" dist="38100" dir="2700000">
                    <a:srgbClr val="C0C0C0"/>
                  </a:outerShdw>
                </a:effectLst>
                <a:latin typeface="黑体" panose="02010609060101010101" pitchFamily="2" charset="-122"/>
                <a:ea typeface="黑体" panose="02010609060101010101" pitchFamily="2" charset="-122"/>
              </a:rPr>
              <a:t>重要概念</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的含义</a:t>
            </a:r>
            <a:endPar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endParaRPr>
          </a:p>
          <a:p>
            <a:pPr lvl="0" eaLnBrk="1" fontAlgn="base" hangingPunct="1"/>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en-US" altLang="x-none"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2</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）理解文中</a:t>
            </a:r>
            <a:r>
              <a:rPr lang="zh-CN" altLang="en-US" sz="2800" b="1" u="sng" strike="noStrike" noProof="1">
                <a:solidFill>
                  <a:srgbClr val="FF3300"/>
                </a:solidFill>
                <a:effectLst>
                  <a:outerShdw blurRad="38100" dist="38100" dir="2700000">
                    <a:srgbClr val="C0C0C0"/>
                  </a:outerShdw>
                </a:effectLst>
                <a:latin typeface="黑体" panose="02010609060101010101" pitchFamily="2" charset="-122"/>
                <a:ea typeface="黑体" panose="02010609060101010101" pitchFamily="2" charset="-122"/>
              </a:rPr>
              <a:t>重要句子</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的含义</a:t>
            </a:r>
            <a:endPar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endParaRPr>
          </a:p>
          <a:p>
            <a:pPr lvl="0" eaLnBrk="1" fontAlgn="base" hangingPunct="1"/>
            <a:r>
              <a:rPr lang="en-US" altLang="x-none"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2</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 分析综合</a:t>
            </a:r>
            <a:endPar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endParaRPr>
          </a:p>
          <a:p>
            <a:pPr lvl="0" eaLnBrk="1" fontAlgn="base" hangingPunct="1"/>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en-US" altLang="x-none"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1</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2800" b="1" strike="noStrike" noProof="1">
                <a:effectLst>
                  <a:outerShdw blurRad="38100" dist="38100" dir="2700000">
                    <a:srgbClr val="C0C0C0"/>
                  </a:outerShdw>
                </a:effectLst>
                <a:ea typeface="黑体" panose="02010609060101010101" pitchFamily="2" charset="-122"/>
              </a:rPr>
              <a:t> </a:t>
            </a:r>
            <a:r>
              <a:rPr lang="zh-CN" altLang="en-US" sz="280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筛选</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并</a:t>
            </a:r>
            <a:r>
              <a:rPr lang="zh-CN" altLang="en-US" sz="280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整合</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文中</a:t>
            </a:r>
            <a:r>
              <a:rPr lang="zh-CN" altLang="en-US" sz="2800" b="1" u="sng" strike="noStrike" noProof="1">
                <a:effectLst>
                  <a:outerShdw blurRad="38100" dist="38100" dir="2700000">
                    <a:srgbClr val="C0C0C0"/>
                  </a:outerShdw>
                </a:effectLst>
                <a:latin typeface="黑体" panose="02010609060101010101" pitchFamily="2" charset="-122"/>
                <a:ea typeface="黑体" panose="02010609060101010101" pitchFamily="2" charset="-122"/>
              </a:rPr>
              <a:t>信息</a:t>
            </a:r>
            <a:endParaRPr lang="zh-CN" altLang="en-US" sz="2800" b="1" u="sng" strike="noStrike" noProof="1">
              <a:effectLst>
                <a:outerShdw blurRad="38100" dist="38100" dir="2700000">
                  <a:srgbClr val="C0C0C0"/>
                </a:outerShdw>
              </a:effectLst>
              <a:latin typeface="黑体" panose="02010609060101010101" pitchFamily="2" charset="-122"/>
              <a:ea typeface="黑体" panose="02010609060101010101" pitchFamily="2" charset="-122"/>
            </a:endParaRPr>
          </a:p>
          <a:p>
            <a:pPr lvl="0" eaLnBrk="1" fontAlgn="base" hangingPunct="1"/>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en-US" altLang="x-none"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2</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2800" b="1" strike="noStrike" noProof="1">
                <a:effectLst>
                  <a:outerShdw blurRad="38100" dist="38100" dir="2700000">
                    <a:srgbClr val="C0C0C0"/>
                  </a:outerShdw>
                </a:effectLst>
                <a:ea typeface="黑体" panose="02010609060101010101" pitchFamily="2" charset="-122"/>
              </a:rPr>
              <a:t> </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分析</a:t>
            </a:r>
            <a:r>
              <a:rPr lang="zh-CN" altLang="en-US" sz="2800" b="1" u="sng" strike="noStrike" noProof="1">
                <a:effectLst>
                  <a:outerShdw blurRad="38100" dist="38100" dir="2700000">
                    <a:srgbClr val="C0C0C0"/>
                  </a:outerShdw>
                </a:effectLst>
                <a:latin typeface="黑体" panose="02010609060101010101" pitchFamily="2" charset="-122"/>
                <a:ea typeface="黑体" panose="02010609060101010101" pitchFamily="2" charset="-122"/>
              </a:rPr>
              <a:t>文章结构</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，把握文章</a:t>
            </a:r>
            <a:r>
              <a:rPr lang="zh-CN" altLang="en-US" sz="2800" b="1" u="sng" strike="noStrike" noProof="1">
                <a:effectLst>
                  <a:outerShdw blurRad="38100" dist="38100" dir="2700000">
                    <a:srgbClr val="C0C0C0"/>
                  </a:outerShdw>
                </a:effectLst>
                <a:latin typeface="黑体" panose="02010609060101010101" pitchFamily="2" charset="-122"/>
                <a:ea typeface="黑体" panose="02010609060101010101" pitchFamily="2" charset="-122"/>
              </a:rPr>
              <a:t>思路</a:t>
            </a:r>
            <a:endParaRPr lang="zh-CN" altLang="en-US" sz="2800" b="1" u="sng" strike="noStrike" noProof="1">
              <a:effectLst>
                <a:outerShdw blurRad="38100" dist="38100" dir="2700000">
                  <a:srgbClr val="C0C0C0"/>
                </a:outerShdw>
              </a:effectLst>
              <a:latin typeface="黑体" panose="02010609060101010101" pitchFamily="2" charset="-122"/>
              <a:ea typeface="黑体" panose="02010609060101010101" pitchFamily="2" charset="-122"/>
            </a:endParaRPr>
          </a:p>
          <a:p>
            <a:pPr lvl="0" eaLnBrk="1" fontAlgn="base" hangingPunct="1"/>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en-US" altLang="x-none"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3</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2800" b="1" strike="noStrike" noProof="1">
                <a:effectLst>
                  <a:outerShdw blurRad="38100" dist="38100" dir="2700000">
                    <a:srgbClr val="C0C0C0"/>
                  </a:outerShdw>
                </a:effectLst>
                <a:ea typeface="黑体" panose="02010609060101010101" pitchFamily="2" charset="-122"/>
              </a:rPr>
              <a:t> </a:t>
            </a:r>
            <a:r>
              <a:rPr lang="zh-CN" altLang="en-US" sz="280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归纳</a:t>
            </a:r>
            <a:r>
              <a:rPr lang="zh-CN" altLang="en-US" sz="2800" b="1" u="sng" strike="noStrike" noProof="1">
                <a:effectLst>
                  <a:outerShdw blurRad="38100" dist="38100" dir="2700000">
                    <a:srgbClr val="C0C0C0"/>
                  </a:outerShdw>
                </a:effectLst>
                <a:latin typeface="黑体" panose="02010609060101010101" pitchFamily="2" charset="-122"/>
                <a:ea typeface="黑体" panose="02010609060101010101" pitchFamily="2" charset="-122"/>
              </a:rPr>
              <a:t>内容要点</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280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概括</a:t>
            </a:r>
            <a:r>
              <a:rPr lang="zh-CN" altLang="en-US" sz="2800" b="1" u="sng" strike="noStrike" noProof="1">
                <a:effectLst>
                  <a:outerShdw blurRad="38100" dist="38100" dir="2700000">
                    <a:srgbClr val="C0C0C0"/>
                  </a:outerShdw>
                </a:effectLst>
                <a:latin typeface="黑体" panose="02010609060101010101" pitchFamily="2" charset="-122"/>
                <a:ea typeface="黑体" panose="02010609060101010101" pitchFamily="2" charset="-122"/>
              </a:rPr>
              <a:t>中心意思</a:t>
            </a:r>
            <a:endParaRPr lang="zh-CN" altLang="en-US" sz="2800" b="1" u="sng" strike="noStrike" noProof="1">
              <a:effectLst>
                <a:outerShdw blurRad="38100" dist="38100" dir="2700000">
                  <a:srgbClr val="C0C0C0"/>
                </a:outerShdw>
              </a:effectLst>
              <a:latin typeface="黑体" panose="02010609060101010101" pitchFamily="2" charset="-122"/>
              <a:ea typeface="黑体" panose="02010609060101010101" pitchFamily="2" charset="-122"/>
            </a:endParaRPr>
          </a:p>
          <a:p>
            <a:pPr lvl="0" eaLnBrk="1" fontAlgn="base" hangingPunct="1"/>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en-US" altLang="x-none"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4</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2800" b="1" strike="noStrike" noProof="1">
                <a:effectLst>
                  <a:outerShdw blurRad="38100" dist="38100" dir="2700000">
                    <a:srgbClr val="C0C0C0"/>
                  </a:outerShdw>
                </a:effectLst>
                <a:ea typeface="黑体" panose="02010609060101010101" pitchFamily="2" charset="-122"/>
              </a:rPr>
              <a:t> </a:t>
            </a:r>
            <a:r>
              <a:rPr lang="zh-CN" altLang="en-US" sz="2800" b="1" strike="noStrike" noProof="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分析概括</a:t>
            </a:r>
            <a:r>
              <a:rPr lang="zh-CN" altLang="en-US" sz="2800" b="1" u="sng" strike="noStrike" noProof="1">
                <a:effectLst>
                  <a:outerShdw blurRad="38100" dist="38100" dir="2700000">
                    <a:srgbClr val="C0C0C0"/>
                  </a:outerShdw>
                </a:effectLst>
                <a:latin typeface="黑体" panose="02010609060101010101" pitchFamily="2" charset="-122"/>
                <a:ea typeface="黑体" panose="02010609060101010101" pitchFamily="2" charset="-122"/>
              </a:rPr>
              <a:t>作者在文中的</a:t>
            </a:r>
            <a:r>
              <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rPr>
              <a:t>观点态度</a:t>
            </a:r>
            <a:endParaRPr lang="zh-CN" altLang="en-US" sz="2800" b="1" strike="noStrike" noProof="1">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7170" name="Text Box 4"/>
          <p:cNvSpPr txBox="1"/>
          <p:nvPr/>
        </p:nvSpPr>
        <p:spPr>
          <a:xfrm>
            <a:off x="7667625" y="188913"/>
            <a:ext cx="1190625" cy="3962400"/>
          </a:xfrm>
          <a:prstGeom prst="rect">
            <a:avLst/>
          </a:prstGeom>
          <a:noFill/>
          <a:ln w="9525">
            <a:noFill/>
          </a:ln>
        </p:spPr>
        <p:txBody>
          <a:bodyPr vert="eaVert" anchor="t">
            <a:spAutoFit/>
          </a:bodyPr>
          <a:lstStyle/>
          <a:p>
            <a:pPr lvl="0" indent="0">
              <a:spcBef>
                <a:spcPct val="50000"/>
              </a:spcBef>
            </a:pPr>
            <a:r>
              <a:rPr lang="zh-CN" altLang="en-US" sz="6600" b="1" dirty="0">
                <a:solidFill>
                  <a:srgbClr val="FF0000"/>
                </a:solidFill>
                <a:latin typeface="Arial" panose="020B0604020202020204" pitchFamily="34" charset="0"/>
                <a:ea typeface="华文隶书" panose="02010800040101010101" pitchFamily="2" charset="-122"/>
              </a:rPr>
              <a:t>考什么？</a:t>
            </a:r>
            <a:endParaRPr lang="zh-CN" altLang="en-US" sz="6600" b="1" dirty="0">
              <a:solidFill>
                <a:srgbClr val="FF0000"/>
              </a:solidFill>
              <a:latin typeface="Arial" panose="020B0604020202020204" pitchFamily="34" charset="0"/>
              <a:ea typeface="华文隶书" panose="02010800040101010101" pitchFamily="2" charset="-122"/>
            </a:endParaRPr>
          </a:p>
        </p:txBody>
      </p:sp>
      <p:sp>
        <p:nvSpPr>
          <p:cNvPr id="7171" name="Rectangle 5"/>
          <p:cNvSpPr/>
          <p:nvPr/>
        </p:nvSpPr>
        <p:spPr>
          <a:xfrm>
            <a:off x="1476375" y="476250"/>
            <a:ext cx="2435225" cy="771525"/>
          </a:xfrm>
          <a:prstGeom prst="rect">
            <a:avLst/>
          </a:prstGeom>
          <a:solidFill>
            <a:srgbClr val="FAFAA4"/>
          </a:solidFill>
          <a:ln w="9525" cap="flat" cmpd="sng">
            <a:solidFill>
              <a:srgbClr val="FF0000"/>
            </a:solidFill>
            <a:prstDash val="solid"/>
            <a:miter/>
            <a:headEnd type="none" w="med" len="med"/>
            <a:tailEnd type="none" w="med" len="med"/>
          </a:ln>
        </p:spPr>
        <p:txBody>
          <a:bodyPr wrap="none" anchor="t">
            <a:spAutoFit/>
          </a:bodyPr>
          <a:lstStyle/>
          <a:p>
            <a:pPr lvl="0" indent="0"/>
            <a:r>
              <a:rPr lang="zh-CN" altLang="en-US" sz="4400" b="1" dirty="0">
                <a:solidFill>
                  <a:schemeClr val="accent2"/>
                </a:solidFill>
                <a:latin typeface="Arial" panose="020B0604020202020204" pitchFamily="34" charset="0"/>
                <a:ea typeface="宋体" panose="02010600030101010101" pitchFamily="2" charset="-122"/>
              </a:rPr>
              <a:t>考试说明</a:t>
            </a:r>
            <a:endParaRPr lang="zh-CN" altLang="en-US" sz="4400" b="1" dirty="0">
              <a:solidFill>
                <a:schemeClr val="accent2"/>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blinds(horizontal)">
                                      <p:cBhvr>
                                        <p:cTn id="7" dur="500"/>
                                        <p:tgtEl>
                                          <p:spTgt spid="819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194">
                                            <p:txEl>
                                              <p:pRg st="1" end="1"/>
                                            </p:txEl>
                                          </p:spTgt>
                                        </p:tgtEl>
                                        <p:attrNameLst>
                                          <p:attrName>style.visibility</p:attrName>
                                        </p:attrNameLst>
                                      </p:cBhvr>
                                      <p:to>
                                        <p:strVal val="visible"/>
                                      </p:to>
                                    </p:set>
                                    <p:animEffect transition="in" filter="blinds(horizontal)">
                                      <p:cBhvr>
                                        <p:cTn id="10" dur="500"/>
                                        <p:tgtEl>
                                          <p:spTgt spid="819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194">
                                            <p:txEl>
                                              <p:pRg st="2" end="2"/>
                                            </p:txEl>
                                          </p:spTgt>
                                        </p:tgtEl>
                                        <p:attrNameLst>
                                          <p:attrName>style.visibility</p:attrName>
                                        </p:attrNameLst>
                                      </p:cBhvr>
                                      <p:to>
                                        <p:strVal val="visible"/>
                                      </p:to>
                                    </p:set>
                                    <p:animEffect transition="in" filter="blinds(horizontal)">
                                      <p:cBhvr>
                                        <p:cTn id="13" dur="500"/>
                                        <p:tgtEl>
                                          <p:spTgt spid="8194">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8194">
                                            <p:txEl>
                                              <p:pRg st="3" end="3"/>
                                            </p:txEl>
                                          </p:spTgt>
                                        </p:tgtEl>
                                        <p:attrNameLst>
                                          <p:attrName>style.visibility</p:attrName>
                                        </p:attrNameLst>
                                      </p:cBhvr>
                                      <p:to>
                                        <p:strVal val="visible"/>
                                      </p:to>
                                    </p:set>
                                    <p:animEffect transition="in" filter="blinds(horizontal)">
                                      <p:cBhvr>
                                        <p:cTn id="16" dur="500"/>
                                        <p:tgtEl>
                                          <p:spTgt spid="8194">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8194">
                                            <p:txEl>
                                              <p:pRg st="4" end="4"/>
                                            </p:txEl>
                                          </p:spTgt>
                                        </p:tgtEl>
                                        <p:attrNameLst>
                                          <p:attrName>style.visibility</p:attrName>
                                        </p:attrNameLst>
                                      </p:cBhvr>
                                      <p:to>
                                        <p:strVal val="visible"/>
                                      </p:to>
                                    </p:set>
                                    <p:animEffect transition="in" filter="blinds(horizontal)">
                                      <p:cBhvr>
                                        <p:cTn id="19" dur="500"/>
                                        <p:tgtEl>
                                          <p:spTgt spid="8194">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8194">
                                            <p:txEl>
                                              <p:pRg st="5" end="5"/>
                                            </p:txEl>
                                          </p:spTgt>
                                        </p:tgtEl>
                                        <p:attrNameLst>
                                          <p:attrName>style.visibility</p:attrName>
                                        </p:attrNameLst>
                                      </p:cBhvr>
                                      <p:to>
                                        <p:strVal val="visible"/>
                                      </p:to>
                                    </p:set>
                                    <p:animEffect transition="in" filter="blinds(horizontal)">
                                      <p:cBhvr>
                                        <p:cTn id="22" dur="500"/>
                                        <p:tgtEl>
                                          <p:spTgt spid="8194">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8194">
                                            <p:txEl>
                                              <p:pRg st="6" end="6"/>
                                            </p:txEl>
                                          </p:spTgt>
                                        </p:tgtEl>
                                        <p:attrNameLst>
                                          <p:attrName>style.visibility</p:attrName>
                                        </p:attrNameLst>
                                      </p:cBhvr>
                                      <p:to>
                                        <p:strVal val="visible"/>
                                      </p:to>
                                    </p:set>
                                    <p:animEffect transition="in" filter="blinds(horizontal)">
                                      <p:cBhvr>
                                        <p:cTn id="25" dur="500"/>
                                        <p:tgtEl>
                                          <p:spTgt spid="8194">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8194">
                                            <p:txEl>
                                              <p:pRg st="7" end="7"/>
                                            </p:txEl>
                                          </p:spTgt>
                                        </p:tgtEl>
                                        <p:attrNameLst>
                                          <p:attrName>style.visibility</p:attrName>
                                        </p:attrNameLst>
                                      </p:cBhvr>
                                      <p:to>
                                        <p:strVal val="visible"/>
                                      </p:to>
                                    </p:set>
                                    <p:animEffect transition="in" filter="blinds(horizontal)">
                                      <p:cBhvr>
                                        <p:cTn id="28" dur="500"/>
                                        <p:tgtEl>
                                          <p:spTgt spid="8194">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8194">
                                            <p:txEl>
                                              <p:pRg st="8" end="8"/>
                                            </p:txEl>
                                          </p:spTgt>
                                        </p:tgtEl>
                                        <p:attrNameLst>
                                          <p:attrName>style.visibility</p:attrName>
                                        </p:attrNameLst>
                                      </p:cBhvr>
                                      <p:to>
                                        <p:strVal val="visible"/>
                                      </p:to>
                                    </p:set>
                                    <p:animEffect transition="in" filter="blinds(horizontal)">
                                      <p:cBhvr>
                                        <p:cTn id="31" dur="500"/>
                                        <p:tgtEl>
                                          <p:spTgt spid="819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975" y="250825"/>
            <a:ext cx="8553450" cy="4523105"/>
          </a:xfrm>
          <a:prstGeom prst="rect">
            <a:avLst/>
          </a:prstGeom>
          <a:noFill/>
        </p:spPr>
        <p:txBody>
          <a:bodyPr wrap="square" rtlCol="0" anchor="t">
            <a:spAutoFit/>
          </a:bodyPr>
          <a:p>
            <a:r>
              <a:rPr lang="zh-CN" altLang="en-US" sz="3200" b="1">
                <a:solidFill>
                  <a:srgbClr val="FF0000"/>
                </a:solidFill>
                <a:latin typeface="微软雅黑" panose="020B0503020204020204" pitchFamily="34" charset="-122"/>
                <a:ea typeface="微软雅黑" panose="020B0503020204020204" pitchFamily="34" charset="-122"/>
              </a:rPr>
              <a:t>下列说法不符合原文的一项</a:t>
            </a:r>
            <a:endParaRPr lang="zh-CN" altLang="en-US" sz="3200" b="1">
              <a:latin typeface="微软雅黑" panose="020B0503020204020204" pitchFamily="34" charset="-122"/>
              <a:ea typeface="微软雅黑" panose="020B0503020204020204" pitchFamily="34" charset="-122"/>
            </a:endParaRPr>
          </a:p>
          <a:p>
            <a:r>
              <a:rPr lang="zh-CN" altLang="en-US" sz="3200" b="1">
                <a:solidFill>
                  <a:srgbClr val="0000CC"/>
                </a:solidFill>
                <a:latin typeface="微软雅黑" panose="020B0503020204020204" pitchFamily="34" charset="-122"/>
                <a:ea typeface="微软雅黑" panose="020B0503020204020204" pitchFamily="34" charset="-122"/>
              </a:rPr>
              <a:t>乱世总能激活许多东西，如果春秋战国不是乱世，那么诸子百家的治世治国思想是不可能被创造出来的。</a:t>
            </a:r>
            <a:endParaRPr lang="zh-CN" altLang="en-US" sz="3200" b="1">
              <a:solidFill>
                <a:srgbClr val="0000CC"/>
              </a:solidFill>
              <a:latin typeface="微软雅黑" panose="020B0503020204020204" pitchFamily="34" charset="-122"/>
              <a:ea typeface="微软雅黑" panose="020B0503020204020204" pitchFamily="34" charset="-122"/>
            </a:endParaRPr>
          </a:p>
          <a:p>
            <a:endParaRPr lang="zh-CN" altLang="en-US" sz="3200" b="1">
              <a:solidFill>
                <a:srgbClr val="0000CC"/>
              </a:solidFill>
              <a:latin typeface="微软雅黑" panose="020B0503020204020204" pitchFamily="34" charset="-122"/>
              <a:ea typeface="微软雅黑" panose="020B0503020204020204" pitchFamily="34" charset="-122"/>
            </a:endParaRPr>
          </a:p>
          <a:p>
            <a:endParaRPr lang="zh-CN" altLang="en-US" sz="3200" b="1">
              <a:latin typeface="微软雅黑" panose="020B0503020204020204" pitchFamily="34" charset="-122"/>
              <a:ea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sym typeface="+mn-ea"/>
              </a:rPr>
              <a:t>原文：乱世总能激活许多东西。</a:t>
            </a:r>
            <a:r>
              <a:rPr lang="zh-CN" altLang="en-US" sz="3200" b="1">
                <a:solidFill>
                  <a:srgbClr val="FF0000"/>
                </a:solidFill>
                <a:latin typeface="微软雅黑" panose="020B0503020204020204" pitchFamily="34" charset="-122"/>
                <a:ea typeface="微软雅黑" panose="020B0503020204020204" pitchFamily="34" charset="-122"/>
                <a:sym typeface="+mn-ea"/>
              </a:rPr>
              <a:t>春秋战国催生了诸子百家的治世治国思想，</a:t>
            </a:r>
            <a:r>
              <a:rPr lang="zh-CN" altLang="en-US" sz="3200" b="1">
                <a:latin typeface="微软雅黑" panose="020B0503020204020204" pitchFamily="34" charset="-122"/>
                <a:ea typeface="微软雅黑" panose="020B0503020204020204" pitchFamily="34" charset="-122"/>
                <a:sym typeface="+mn-ea"/>
              </a:rPr>
              <a:t>而魏晋时代催生出的却是对个体生命的关怀和对美的极致追求。</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060" y="494030"/>
            <a:ext cx="8061960" cy="1753235"/>
          </a:xfrm>
          <a:prstGeom prst="rect">
            <a:avLst/>
          </a:prstGeom>
          <a:noFill/>
          <a:ln>
            <a:solidFill>
              <a:schemeClr val="tx1"/>
            </a:solidFill>
          </a:ln>
        </p:spPr>
        <p:txBody>
          <a:bodyPr wrap="square" rtlCol="0" anchor="t">
            <a:spAutoFit/>
          </a:bodyPr>
          <a:p>
            <a:pPr algn="l"/>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下列表述不正确的一项是（   ）</a:t>
            </a:r>
            <a:endPar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如果</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sym typeface="+mn-ea"/>
              </a:rPr>
              <a:t>网络</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数据坚守诚信，实事求是，那么劣质产品服务就没有以次充好的机会。</a:t>
            </a:r>
            <a:endParaRPr lang="zh-CN" altLang="en-US" sz="36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60070" y="3322955"/>
            <a:ext cx="7901305" cy="1753235"/>
          </a:xfrm>
          <a:prstGeom prst="rect">
            <a:avLst/>
          </a:prstGeom>
          <a:noFill/>
          <a:ln>
            <a:solidFill>
              <a:schemeClr val="tx1"/>
            </a:solidFill>
          </a:ln>
        </p:spPr>
        <p:txBody>
          <a:bodyPr wrap="square" rtlCol="0" anchor="t">
            <a:spAutoFit/>
          </a:bodyPr>
          <a:p>
            <a:pPr algn="l"/>
            <a:r>
              <a:rPr lang="zh-CN" altLang="en-US" sz="3600" b="1">
                <a:latin typeface="微软雅黑" panose="020B0503020204020204" pitchFamily="34" charset="-122"/>
                <a:ea typeface="微软雅黑" panose="020B0503020204020204" pitchFamily="34" charset="-122"/>
              </a:rPr>
              <a:t>原文：只有</a:t>
            </a:r>
            <a:r>
              <a:rPr lang="zh-CN" altLang="en-US" sz="3600" b="1">
                <a:latin typeface="微软雅黑" panose="020B0503020204020204" pitchFamily="34" charset="-122"/>
                <a:ea typeface="微软雅黑" panose="020B0503020204020204" pitchFamily="34" charset="-122"/>
                <a:sym typeface="+mn-ea"/>
              </a:rPr>
              <a:t>网络</a:t>
            </a:r>
            <a:r>
              <a:rPr lang="zh-CN" altLang="en-US" sz="3600" b="1">
                <a:latin typeface="微软雅黑" panose="020B0503020204020204" pitchFamily="34" charset="-122"/>
                <a:ea typeface="微软雅黑" panose="020B0503020204020204" pitchFamily="34" charset="-122"/>
              </a:rPr>
              <a:t>数据坚守诚信，实事求是，劣质产品服务才没有以次充好的机会。</a:t>
            </a:r>
            <a:endParaRPr lang="zh-CN" altLang="en-US" sz="3600" b="1">
              <a:latin typeface="微软雅黑" panose="020B0503020204020204" pitchFamily="34" charset="-122"/>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6395" y="341630"/>
            <a:ext cx="8411845" cy="2553335"/>
          </a:xfrm>
          <a:prstGeom prst="rect">
            <a:avLst/>
          </a:prstGeom>
          <a:noFill/>
          <a:ln>
            <a:solidFill>
              <a:schemeClr val="tx1"/>
            </a:solidFill>
          </a:ln>
        </p:spPr>
        <p:txBody>
          <a:bodyPr wrap="square" rtlCol="0" anchor="t">
            <a:spAutoFit/>
          </a:bodyPr>
          <a:p>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下列表述不正确的一项是（   ）</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C.21</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世纪，精确、高效和永远不知疲倦的机器人在科学研究和教育领域成为科学实验和辅助教学的极佳助手，这种机器人取代教师成为必然。</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17500" y="3402330"/>
            <a:ext cx="8509635" cy="3046095"/>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原文：</a:t>
            </a:r>
            <a:r>
              <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世纪，在科学和教研领域，精确、高效和永远不知疲倦的机器人在成为科学实验和辅助教学的极佳助手。英国已成功地让两台机器人参与测算人类基因中脱氧核糖核酸（</a:t>
            </a:r>
            <a:r>
              <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mn-ea"/>
              </a:rPr>
              <a:t>DNA</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）序列，并依靠它们建立</a:t>
            </a:r>
            <a:r>
              <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mn-ea"/>
              </a:rPr>
              <a:t>DNA</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数据库。机器人的参与将成为加速人类科技进步的重要原因。</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090" y="73025"/>
            <a:ext cx="9001760" cy="3107690"/>
          </a:xfrm>
          <a:prstGeom prst="rect">
            <a:avLst/>
          </a:prstGeom>
          <a:noFill/>
          <a:ln w="9525">
            <a:solidFill>
              <a:schemeClr val="tx1"/>
            </a:solidFill>
          </a:ln>
        </p:spPr>
        <p:txBody>
          <a:bodyPr wrap="square">
            <a:spAutoFit/>
          </a:bodyPr>
          <a:p>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例</a:t>
            </a:r>
            <a:r>
              <a:rPr lang="en-US" altLang="zh-CN" sz="2800" b="1">
                <a:solidFill>
                  <a:srgbClr val="0000CC"/>
                </a:solidFill>
                <a:latin typeface="微软雅黑" panose="020B0503020204020204" pitchFamily="34" charset="-122"/>
                <a:ea typeface="微软雅黑" panose="020B0503020204020204" pitchFamily="34" charset="-122"/>
                <a:cs typeface="楷体" panose="02010609060101010101" charset="-122"/>
              </a:rPr>
              <a:t>7</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下列说法不符合原文的一项是（</a:t>
            </a:r>
            <a:r>
              <a:rPr lang="zh-CN" altLang="en-US" sz="2800" b="1">
                <a:solidFill>
                  <a:srgbClr val="0000CC"/>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a:t>
            </a:r>
            <a:endPar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endParaRPr>
          </a:p>
          <a:p>
            <a:r>
              <a:rPr lang="en-US" altLang="zh-CN" sz="2800" b="1">
                <a:solidFill>
                  <a:srgbClr val="0000CC"/>
                </a:solidFill>
                <a:latin typeface="微软雅黑" panose="020B0503020204020204" pitchFamily="34" charset="-122"/>
                <a:ea typeface="微软雅黑" panose="020B0503020204020204" pitchFamily="34" charset="-122"/>
                <a:cs typeface="楷体" panose="02010609060101010101" charset="-122"/>
              </a:rPr>
              <a:t>B.</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在东汉许慎的</a:t>
            </a:r>
            <a:r>
              <a:rPr lang="en-US" altLang="zh-CN" sz="2800" b="1">
                <a:solidFill>
                  <a:srgbClr val="0000CC"/>
                </a:solidFill>
                <a:latin typeface="微软雅黑" panose="020B0503020204020204" pitchFamily="34" charset="-122"/>
                <a:ea typeface="微软雅黑" panose="020B0503020204020204" pitchFamily="34" charset="-122"/>
                <a:cs typeface="楷体" panose="02010609060101010101" charset="-122"/>
              </a:rPr>
              <a:t>《</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说文解字</a:t>
            </a:r>
            <a:r>
              <a:rPr lang="en-US" altLang="zh-CN" sz="2800" b="1">
                <a:solidFill>
                  <a:srgbClr val="0000CC"/>
                </a:solidFill>
                <a:latin typeface="微软雅黑" panose="020B0503020204020204" pitchFamily="34" charset="-122"/>
                <a:ea typeface="微软雅黑" panose="020B0503020204020204" pitchFamily="34" charset="-122"/>
                <a:cs typeface="楷体" panose="02010609060101010101" charset="-122"/>
              </a:rPr>
              <a:t>》</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中，作为</a:t>
            </a:r>
            <a:r>
              <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charset="-122"/>
              </a:rPr>
              <a:t>凤属的是跟凫一般大的红眼睛水鸟</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【对应文段】东汉许慎</a:t>
            </a:r>
            <a:r>
              <a:rPr lang="en-US" altLang="zh-CN" sz="2800" b="1">
                <a:solidFill>
                  <a:srgbClr val="0000CC"/>
                </a:solidFill>
                <a:latin typeface="微软雅黑" panose="020B0503020204020204" pitchFamily="34" charset="-122"/>
                <a:ea typeface="微软雅黑" panose="020B0503020204020204" pitchFamily="34" charset="-122"/>
                <a:cs typeface="楷体" panose="02010609060101010101" charset="-122"/>
              </a:rPr>
              <a:t>《</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说文解字</a:t>
            </a:r>
            <a:r>
              <a:rPr lang="en-US" altLang="zh-CN" sz="2800" b="1">
                <a:solidFill>
                  <a:srgbClr val="0000CC"/>
                </a:solidFill>
                <a:latin typeface="微软雅黑" panose="020B0503020204020204" pitchFamily="34" charset="-122"/>
                <a:ea typeface="微软雅黑" panose="020B0503020204020204" pitchFamily="34" charset="-122"/>
                <a:cs typeface="楷体" panose="02010609060101010101" charset="-122"/>
              </a:rPr>
              <a:t>》</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云：“凤属，神鸟也。</a:t>
            </a:r>
            <a:r>
              <a:rPr lang="en-US" altLang="zh-CN" sz="2800" b="1">
                <a:solidFill>
                  <a:srgbClr val="0000CC"/>
                </a:solidFill>
                <a:latin typeface="微软雅黑" panose="020B0503020204020204" pitchFamily="34" charset="-122"/>
                <a:ea typeface="微软雅黑" panose="020B0503020204020204" pitchFamily="34" charset="-122"/>
                <a:cs typeface="楷体" panose="02010609060101010101" charset="-122"/>
              </a:rPr>
              <a:t>……</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江中有，</a:t>
            </a:r>
            <a:r>
              <a:rPr lang="zh-CN" altLang="en-US" sz="2800" b="1">
                <a:solidFill>
                  <a:srgbClr val="FF0000"/>
                </a:solidFill>
                <a:latin typeface="微软雅黑" panose="020B0503020204020204" pitchFamily="34" charset="-122"/>
                <a:ea typeface="微软雅黑" panose="020B0503020204020204" pitchFamily="34" charset="-122"/>
                <a:cs typeface="楷体" panose="02010609060101010101" charset="-122"/>
              </a:rPr>
              <a:t>似凫而大</a:t>
            </a:r>
            <a:r>
              <a:rPr lang="zh-CN" altLang="en-US" sz="2800" b="1">
                <a:solidFill>
                  <a:srgbClr val="0000CC"/>
                </a:solidFill>
                <a:latin typeface="微软雅黑" panose="020B0503020204020204" pitchFamily="34" charset="-122"/>
                <a:ea typeface="微软雅黑" panose="020B0503020204020204" pitchFamily="34" charset="-122"/>
                <a:cs typeface="楷体" panose="02010609060101010101" charset="-122"/>
              </a:rPr>
              <a:t>，赤目。”据此，古代传说中鸣于岐山、兆示周王朝兴起的神鸟凤凰，其原型应该是一种形象普通、类似水鸭的短尾水鸟。</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71120" y="3324225"/>
            <a:ext cx="9001760" cy="953135"/>
          </a:xfrm>
          <a:prstGeom prst="rect">
            <a:avLst/>
          </a:prstGeom>
          <a:noFill/>
          <a:ln w="9525">
            <a:solidFill>
              <a:schemeClr val="tx1"/>
            </a:solidFill>
          </a:ln>
        </p:spPr>
        <p:txBody>
          <a:bodyPr wrap="square">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比对：语句中的“</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似凫而大</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”的意思是</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凤外貌像“凫”但个头比凫大</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，而</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不是</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说“</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跟凫一般大</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5090" y="4391660"/>
            <a:ext cx="9001760" cy="2245360"/>
          </a:xfrm>
          <a:prstGeom prst="rect">
            <a:avLst/>
          </a:prstGeom>
          <a:noFill/>
          <a:ln w="9525">
            <a:solidFill>
              <a:schemeClr val="tx1"/>
            </a:solidFill>
          </a:ln>
        </p:spPr>
        <p:txBody>
          <a:bodyPr wrap="square">
            <a:spAutoFit/>
          </a:bodyPr>
          <a:p>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命题陷阱之六    </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相似与相异</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设题者</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故意模糊某些关键词的意思</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，或者</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忽略本该强调的重点</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，在读者</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不经意间改变了选项</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的意思，使之与原文出现了不相同，这种陷阱我们不妨把它叫做淡化了差别，</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模糊了相似点与相异点</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style.rotation</p:attrName>
                                        </p:attrNameLst>
                                      </p:cBhvr>
                                      <p:tavLst>
                                        <p:tav tm="0">
                                          <p:val>
                                            <p:fltVal val="720"/>
                                          </p:val>
                                        </p:tav>
                                        <p:tav tm="100000">
                                          <p:val>
                                            <p:fltVal val="0"/>
                                          </p:val>
                                        </p:tav>
                                      </p:tavLst>
                                    </p:anim>
                                    <p:anim calcmode="lin" valueType="num">
                                      <p:cBhvr>
                                        <p:cTn id="14" dur="2000" fill="hold"/>
                                        <p:tgtEl>
                                          <p:spTgt spid="3"/>
                                        </p:tgtEl>
                                        <p:attrNameLst>
                                          <p:attrName>ppt_h</p:attrName>
                                        </p:attrNameLst>
                                      </p:cBhvr>
                                      <p:tavLst>
                                        <p:tav tm="0">
                                          <p:val>
                                            <p:fltVal val="0"/>
                                          </p:val>
                                        </p:tav>
                                        <p:tav tm="100000">
                                          <p:val>
                                            <p:strVal val="#ppt_h"/>
                                          </p:val>
                                        </p:tav>
                                      </p:tavLst>
                                    </p:anim>
                                    <p:anim calcmode="lin" valueType="num">
                                      <p:cBhvr>
                                        <p:cTn id="15"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9380" y="59055"/>
            <a:ext cx="8837295" cy="2676525"/>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下列对原文有关内容的分析和概括，不正确的一项是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B． 汪应辰才智绝伦，参加科举考试时写的策论切中时弊，皇帝以为是一老年士子所作,不料是一个18岁的少年所写,于是龙颜大悦,当即要授予官职,但赵鼎认为要按照惯例让他到地方上去磨炼,“养成其材”，于是，授汪应辰为镇东军签判。</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19380" y="2945130"/>
            <a:ext cx="8837295" cy="267652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原文：绍兴五年，进士第一人，年甫十八。御策以吏道、民力、兵势为问，应辰答以为治之要，以至诚为本，在人主反求而已。上览其对，意其为老成之士，及唱第，乃年少子，引见者掖而前，上甚异之。</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上欲即除馆职，赵鼎言：“且令历外任，养成其材。”乃授镇东军签判。故事，殿试第一人无待次者，至是，取一年半阙以归。</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31545" y="5817870"/>
            <a:ext cx="7212330" cy="953135"/>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rPr>
              <a:t>弄反了惯例内容。按照惯例，殿试第一名无须按等级等候。</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8445" y="452755"/>
            <a:ext cx="8627110"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1、下列关于原文内容的表述，不正确的一项是(3分)</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B．道统主要指古代圣君、贤臣、孔孟诸位圣人的思想传统，即儒家的思想；治统主要指体现为一定继承性的政治统治传统。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06070" y="2754630"/>
            <a:ext cx="8532495" cy="181483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何谓“道统”与“治统”？简单来说，前者主要指尧、舜、禹、汤、文、武、周公、孔、孟这些圣人的思想传统，即儒家思想传统。后者主要指体现为一定继承性的政治统治的传统。</a:t>
            </a:r>
            <a:r>
              <a:rPr lang="zh-CN" altLang="en-US"/>
              <a:t> </a:t>
            </a:r>
            <a:endParaRPr lang="zh-CN" altLang="en-US"/>
          </a:p>
        </p:txBody>
      </p:sp>
      <p:sp>
        <p:nvSpPr>
          <p:cNvPr id="4" name="文本框 3"/>
          <p:cNvSpPr txBox="1"/>
          <p:nvPr/>
        </p:nvSpPr>
        <p:spPr>
          <a:xfrm>
            <a:off x="399415" y="4828540"/>
            <a:ext cx="8486140" cy="95313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偷换概念。原文说道统“……即儒家思想传统”，并不是指儒家思想。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4170" y="290830"/>
            <a:ext cx="8174990" cy="3046095"/>
          </a:xfrm>
          <a:prstGeom prst="rect">
            <a:avLst/>
          </a:prstGeom>
          <a:noFill/>
        </p:spPr>
        <p:txBody>
          <a:bodyPr wrap="square" rtlCol="0" anchor="t">
            <a:spAutoFit/>
          </a:bodyPr>
          <a:p>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2．下列理解和分析，不符合原文意思的一项是（）</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A、两宋理学其实是对传统儒学的继承和发展，因此两宋理学与传统儒家学说有着相同的“义利观”。</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29260" y="4324350"/>
            <a:ext cx="8089900" cy="2061210"/>
          </a:xfrm>
          <a:prstGeom prst="rect">
            <a:avLst/>
          </a:prstGeom>
          <a:noFill/>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原文：理学专求“内圣”的经世路线以及“尚礼仪不尚权谋”的致思趋向，则将传统儒学的先义后利发展成为片面的重义轻利观念。</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653415"/>
            <a:ext cx="7968615" cy="2245360"/>
          </a:xfrm>
          <a:prstGeom prst="rect">
            <a:avLst/>
          </a:prstGeom>
          <a:noFill/>
          <a:ln>
            <a:solidFill>
              <a:schemeClr val="tx1"/>
            </a:solidFill>
          </a:ln>
        </p:spPr>
        <p:txBody>
          <a:bodyPr wrap="square" rtlCol="0" anchor="t">
            <a:spAutoFit/>
          </a:bodyPr>
          <a:p>
            <a:pPr algn="l"/>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3.根据原文内容，下列理解和分析不正确的一项是（    ）</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C．“弹幕”有利有弊，一些低劣的评论容易破坏作品本身的美感，更大的弊端是大量的弹幕会影响艺术观赏的完整性。</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71195" y="3803015"/>
            <a:ext cx="7967980" cy="181483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喜的是“弹幕”的出现，提高了欣赏者和消费者在艺术中的主体性；忧的是不受控制以及低水平的“吐槽”，破坏了作品本身的美感以及艺术欣赏的完整性。</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6090" y="148590"/>
            <a:ext cx="8468995" cy="2553335"/>
          </a:xfrm>
          <a:prstGeom prst="rect">
            <a:avLst/>
          </a:prstGeom>
          <a:noFill/>
          <a:ln>
            <a:solidFill>
              <a:schemeClr val="tx1"/>
            </a:solidFill>
          </a:ln>
        </p:spPr>
        <p:txBody>
          <a:bodyPr wrap="square" rtlCol="0" anchor="t">
            <a:spAutoFit/>
          </a:bodyPr>
          <a:p>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3.根据原文内容，下列理解和分析不正确的一项是（    ）</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D．在全球化时代，由于中华饮食文化更多地体现出人类普遍的文化价值特征，从而将被世界各国认可。</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43535" y="3122930"/>
            <a:ext cx="8677275" cy="3538220"/>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rPr>
              <a:t>作为人类饮食文化的一种存在样态，中华饮食文化不仅在物质层面上体现了人对世界和自然的深刻认知与利用，更在精神层面上表达了人对美好事物不懈追求的愿望。</a:t>
            </a:r>
            <a:r>
              <a:rPr lang="zh-CN" altLang="en-US" sz="3200" b="1">
                <a:solidFill>
                  <a:srgbClr val="0000CC"/>
                </a:solidFill>
                <a:latin typeface="微软雅黑" panose="020B0503020204020204" pitchFamily="34" charset="-122"/>
                <a:ea typeface="微软雅黑" panose="020B0503020204020204" pitchFamily="34" charset="-122"/>
              </a:rPr>
              <a:t>在全球化时代，中华饮食文化并不会失去自我，而将在人类普遍的文化价值认同之下进一步为世界各国所认同。</a:t>
            </a:r>
            <a:endParaRPr lang="zh-CN" altLang="en-US" sz="3200" b="1">
              <a:solidFill>
                <a:srgbClr val="0000CC"/>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610" y="201295"/>
            <a:ext cx="8997315" cy="1383665"/>
          </a:xfrm>
          <a:prstGeom prst="rect">
            <a:avLst/>
          </a:prstGeom>
          <a:noFill/>
          <a:ln>
            <a:solidFill>
              <a:schemeClr val="tx1"/>
            </a:solidFill>
          </a:ln>
        </p:spPr>
        <p:txBody>
          <a:bodyPr wrap="square" rtlCol="0" anchor="t">
            <a:spAutoFit/>
          </a:bodyPr>
          <a:p>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例</a:t>
            </a:r>
            <a:r>
              <a:rPr lang="en-US" altLang="zh-CN"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下列说法不符合原文的一项是（      ）</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胡床</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貘盘</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带来了很多便利，自从南北朝时期在中原大范围推广后，推动了中华饮食进餐制度的发展。</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25730" y="1951990"/>
            <a:ext cx="8855075" cy="439991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中华饮食文化历久弥新，还在于不断汲取周边各民族及域外的有益文化元素，进而推动中华饮食文化的变革。如中餐“合餐制”的形成。自先秦两汉至唐代，进食采用“分餐”方式。南北朝时期，胡人用的被称作“胡床”和“貊盘”的器具开始逐步向中原地区流传。“胡床”即现在的马扎，“貊盘”是一种较大的餐桌，它们便于餐者起坐取食。这些饮食器具的大范围推广以及对其进一步的改造创新，打破了跪坐而食的局限，形成了围坐合食的进餐形式。而对“合餐制”的全面接受与文化认同，事实上也建构在“和”文化的理念之上。</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p:nvPr/>
        </p:nvSpPr>
        <p:spPr>
          <a:xfrm>
            <a:off x="0" y="1196975"/>
            <a:ext cx="8642350" cy="5324475"/>
          </a:xfrm>
          <a:prstGeom prst="rect">
            <a:avLst/>
          </a:prstGeom>
          <a:noFill/>
          <a:ln w="9525">
            <a:noFill/>
          </a:ln>
        </p:spPr>
        <p:txBody>
          <a:bodyPr anchor="t">
            <a:spAutoFit/>
          </a:bodyPr>
          <a:lstStyle/>
          <a:p>
            <a:pPr lvl="0" indent="0">
              <a:lnSpc>
                <a:spcPct val="135000"/>
              </a:lnSpc>
            </a:pPr>
            <a:r>
              <a:rPr lang="zh-CN" altLang="en-US" sz="3600" b="1" dirty="0">
                <a:latin typeface="方正大黑简体" pitchFamily="1" charset="-122"/>
                <a:ea typeface="方正大黑简体" pitchFamily="1" charset="-122"/>
              </a:rPr>
              <a:t>坚持一种信念：</a:t>
            </a:r>
            <a:r>
              <a:rPr lang="zh-CN" altLang="en-US" sz="3600" b="1" dirty="0">
                <a:solidFill>
                  <a:srgbClr val="0000CC"/>
                </a:solidFill>
                <a:latin typeface="方正大黑简体" pitchFamily="1" charset="-122"/>
                <a:ea typeface="方正大黑简体" pitchFamily="1" charset="-122"/>
              </a:rPr>
              <a:t>答案就在原文中。</a:t>
            </a:r>
            <a:endParaRPr lang="zh-CN" altLang="en-US" sz="3600" b="1" dirty="0">
              <a:solidFill>
                <a:srgbClr val="0000CC"/>
              </a:solidFill>
              <a:latin typeface="方正大黑简体" pitchFamily="1" charset="-122"/>
              <a:ea typeface="方正大黑简体" pitchFamily="1" charset="-122"/>
            </a:endParaRPr>
          </a:p>
          <a:p>
            <a:pPr lvl="0" indent="0">
              <a:lnSpc>
                <a:spcPct val="135000"/>
              </a:lnSpc>
            </a:pPr>
            <a:endParaRPr lang="zh-CN" altLang="en-US" sz="3600" b="1" dirty="0">
              <a:solidFill>
                <a:srgbClr val="0000CC"/>
              </a:solidFill>
              <a:latin typeface="方正大黑简体" pitchFamily="1" charset="-122"/>
              <a:ea typeface="方正大黑简体" pitchFamily="1" charset="-122"/>
            </a:endParaRPr>
          </a:p>
          <a:p>
            <a:pPr lvl="0" indent="0">
              <a:lnSpc>
                <a:spcPct val="135000"/>
              </a:lnSpc>
            </a:pPr>
            <a:endParaRPr lang="zh-CN" altLang="en-US" sz="3600" b="1" dirty="0">
              <a:latin typeface="方正大黑简体" pitchFamily="1" charset="-122"/>
              <a:ea typeface="方正大黑简体" pitchFamily="1" charset="-122"/>
            </a:endParaRPr>
          </a:p>
          <a:p>
            <a:pPr lvl="0" indent="0">
              <a:lnSpc>
                <a:spcPct val="135000"/>
              </a:lnSpc>
            </a:pPr>
            <a:r>
              <a:rPr lang="zh-CN" altLang="en-US" sz="3600" b="1" dirty="0">
                <a:latin typeface="方正大黑简体" pitchFamily="1" charset="-122"/>
                <a:ea typeface="方正大黑简体" pitchFamily="1" charset="-122"/>
              </a:rPr>
              <a:t>坚持“七</a:t>
            </a:r>
            <a:endParaRPr lang="zh-CN" altLang="en-US" sz="3600" b="1" dirty="0">
              <a:latin typeface="方正大黑简体" pitchFamily="1" charset="-122"/>
              <a:ea typeface="方正大黑简体" pitchFamily="1" charset="-122"/>
            </a:endParaRPr>
          </a:p>
          <a:p>
            <a:pPr lvl="0" indent="0">
              <a:lnSpc>
                <a:spcPct val="135000"/>
              </a:lnSpc>
            </a:pPr>
            <a:r>
              <a:rPr lang="zh-CN" altLang="en-US" sz="3600" b="1" dirty="0">
                <a:latin typeface="方正大黑简体" pitchFamily="1" charset="-122"/>
                <a:ea typeface="方正大黑简体" pitchFamily="1" charset="-122"/>
              </a:rPr>
              <a:t>字方针”</a:t>
            </a:r>
            <a:endParaRPr lang="zh-CN" altLang="en-US" sz="3600" b="1" dirty="0">
              <a:latin typeface="方正大黑简体" pitchFamily="1" charset="-122"/>
              <a:ea typeface="方正大黑简体" pitchFamily="1" charset="-122"/>
            </a:endParaRPr>
          </a:p>
          <a:p>
            <a:pPr lvl="0" indent="0">
              <a:lnSpc>
                <a:spcPct val="135000"/>
              </a:lnSpc>
            </a:pPr>
            <a:endParaRPr lang="zh-CN" altLang="en-US" sz="3600" b="1" dirty="0">
              <a:latin typeface="方正大黑简体" pitchFamily="1" charset="-122"/>
              <a:ea typeface="方正大黑简体" pitchFamily="1" charset="-122"/>
            </a:endParaRPr>
          </a:p>
          <a:p>
            <a:pPr lvl="0" indent="0">
              <a:lnSpc>
                <a:spcPct val="135000"/>
              </a:lnSpc>
            </a:pPr>
            <a:endParaRPr lang="en-US" altLang="x-none" sz="3600" b="1">
              <a:latin typeface="方正大黑简体" pitchFamily="1" charset="-122"/>
              <a:ea typeface="方正大黑简体" pitchFamily="1" charset="-122"/>
            </a:endParaRPr>
          </a:p>
        </p:txBody>
      </p:sp>
      <p:sp>
        <p:nvSpPr>
          <p:cNvPr id="9219" name="AutoShape 15"/>
          <p:cNvSpPr/>
          <p:nvPr/>
        </p:nvSpPr>
        <p:spPr>
          <a:xfrm flipH="1">
            <a:off x="2180590" y="2217420"/>
            <a:ext cx="288925" cy="3515360"/>
          </a:xfrm>
          <a:prstGeom prst="rightBrace">
            <a:avLst>
              <a:gd name="adj1" fmla="val 58053"/>
              <a:gd name="adj2" fmla="val 50000"/>
            </a:avLst>
          </a:prstGeom>
          <a:noFill/>
          <a:ln w="76200" cap="flat" cmpd="sng">
            <a:solidFill>
              <a:srgbClr val="CC0000"/>
            </a:solidFill>
            <a:prstDash val="solid"/>
            <a:round/>
            <a:headEnd type="none" w="med" len="med"/>
            <a:tailEnd type="none" w="med" len="med"/>
          </a:ln>
        </p:spPr>
        <p:txBody>
          <a:bodyPr wrap="none" anchor="ctr"/>
          <a:lstStyle/>
          <a:p>
            <a:pPr lvl="0" indent="0"/>
            <a:endParaRPr lang="zh-CN" altLang="en-US" sz="3600" dirty="0">
              <a:latin typeface="Arial" panose="020B0604020202020204" pitchFamily="34" charset="0"/>
              <a:ea typeface="宋体" panose="02010600030101010101" pitchFamily="2" charset="-122"/>
            </a:endParaRPr>
          </a:p>
        </p:txBody>
      </p:sp>
      <p:sp>
        <p:nvSpPr>
          <p:cNvPr id="8195" name="Rectangle 4"/>
          <p:cNvSpPr/>
          <p:nvPr/>
        </p:nvSpPr>
        <p:spPr>
          <a:xfrm>
            <a:off x="2555240" y="2052320"/>
            <a:ext cx="3855720" cy="3969385"/>
          </a:xfrm>
          <a:prstGeom prst="rect">
            <a:avLst/>
          </a:prstGeom>
          <a:noFill/>
          <a:ln w="9525">
            <a:noFill/>
          </a:ln>
        </p:spPr>
        <p:txBody>
          <a:bodyPr wrap="none" anchor="t">
            <a:spAutoFit/>
          </a:bodyPr>
          <a:lstStyle/>
          <a:p>
            <a:pPr lvl="0" indent="0"/>
            <a:r>
              <a:rPr lang="zh-CN" altLang="en-US" sz="3600" b="1" dirty="0">
                <a:solidFill>
                  <a:srgbClr val="0000CC"/>
                </a:solidFill>
                <a:latin typeface="Arial" panose="020B0604020202020204" pitchFamily="34" charset="0"/>
                <a:ea typeface="方正大黑简体" pitchFamily="1" charset="-122"/>
              </a:rPr>
              <a:t>读（题肢选择）</a:t>
            </a:r>
            <a:endParaRPr lang="zh-CN" altLang="en-US" sz="3600" b="1" dirty="0">
              <a:solidFill>
                <a:srgbClr val="0000CC"/>
              </a:solidFill>
              <a:latin typeface="Arial" panose="020B0604020202020204" pitchFamily="34" charset="0"/>
              <a:ea typeface="方正大黑简体" pitchFamily="1" charset="-122"/>
            </a:endParaRPr>
          </a:p>
          <a:p>
            <a:pPr lvl="0" indent="0"/>
            <a:endParaRPr lang="zh-CN" altLang="en-US" sz="3600" b="1" dirty="0">
              <a:solidFill>
                <a:srgbClr val="0000CC"/>
              </a:solidFill>
              <a:latin typeface="Arial" panose="020B0604020202020204" pitchFamily="34" charset="0"/>
              <a:ea typeface="方正大黑简体" pitchFamily="1" charset="-122"/>
            </a:endParaRPr>
          </a:p>
          <a:p>
            <a:pPr lvl="0" indent="0"/>
            <a:r>
              <a:rPr lang="zh-CN" altLang="en-US" sz="3600" b="1" dirty="0">
                <a:solidFill>
                  <a:srgbClr val="0000CC"/>
                </a:solidFill>
                <a:latin typeface="Arial" panose="020B0604020202020204" pitchFamily="34" charset="0"/>
                <a:ea typeface="方正大黑简体" pitchFamily="1" charset="-122"/>
              </a:rPr>
              <a:t>找（文中信息）</a:t>
            </a:r>
            <a:endParaRPr lang="zh-CN" altLang="en-US" sz="3600" b="1" dirty="0">
              <a:solidFill>
                <a:srgbClr val="0000CC"/>
              </a:solidFill>
              <a:latin typeface="Arial" panose="020B0604020202020204" pitchFamily="34" charset="0"/>
              <a:ea typeface="方正大黑简体" pitchFamily="1" charset="-122"/>
            </a:endParaRPr>
          </a:p>
          <a:p>
            <a:pPr lvl="0" indent="0"/>
            <a:endParaRPr lang="zh-CN" altLang="en-US" sz="3600" b="1" dirty="0">
              <a:solidFill>
                <a:srgbClr val="0000CC"/>
              </a:solidFill>
              <a:latin typeface="Arial" panose="020B0604020202020204" pitchFamily="34" charset="0"/>
              <a:ea typeface="方正大黑简体" pitchFamily="1" charset="-122"/>
            </a:endParaRPr>
          </a:p>
          <a:p>
            <a:pPr lvl="0" indent="0"/>
            <a:r>
              <a:rPr lang="zh-CN" altLang="en-US" sz="3600" b="1" dirty="0">
                <a:solidFill>
                  <a:srgbClr val="0000CC"/>
                </a:solidFill>
                <a:latin typeface="Arial" panose="020B0604020202020204" pitchFamily="34" charset="0"/>
                <a:ea typeface="方正大黑简体" pitchFamily="1" charset="-122"/>
              </a:rPr>
              <a:t>缩（去掉枝叶）</a:t>
            </a:r>
            <a:endParaRPr lang="zh-CN" altLang="en-US" sz="3600" b="1" dirty="0">
              <a:solidFill>
                <a:srgbClr val="0000CC"/>
              </a:solidFill>
              <a:latin typeface="Arial" panose="020B0604020202020204" pitchFamily="34" charset="0"/>
              <a:ea typeface="方正大黑简体" pitchFamily="1" charset="-122"/>
            </a:endParaRPr>
          </a:p>
          <a:p>
            <a:pPr lvl="0" indent="0"/>
            <a:endParaRPr lang="zh-CN" altLang="en-US" sz="3600" b="1" dirty="0">
              <a:solidFill>
                <a:srgbClr val="0000CC"/>
              </a:solidFill>
              <a:latin typeface="Arial" panose="020B0604020202020204" pitchFamily="34" charset="0"/>
              <a:ea typeface="方正大黑简体" pitchFamily="1" charset="-122"/>
            </a:endParaRPr>
          </a:p>
          <a:p>
            <a:pPr lvl="0" indent="0"/>
            <a:r>
              <a:rPr lang="zh-CN" altLang="en-US" sz="3600" b="1" dirty="0">
                <a:solidFill>
                  <a:srgbClr val="0000CC"/>
                </a:solidFill>
                <a:latin typeface="Arial" panose="020B0604020202020204" pitchFamily="34" charset="0"/>
                <a:ea typeface="方正大黑简体" pitchFamily="1" charset="-122"/>
              </a:rPr>
              <a:t>比（选肢和信息）</a:t>
            </a:r>
            <a:endParaRPr lang="zh-CN" altLang="en-US" sz="3600" b="1" dirty="0">
              <a:solidFill>
                <a:srgbClr val="0000CC"/>
              </a:solidFill>
              <a:latin typeface="Arial" panose="020B0604020202020204" pitchFamily="34" charset="0"/>
              <a:ea typeface="方正大黑简体" pitchFamily="1" charset="-122"/>
            </a:endParaRPr>
          </a:p>
        </p:txBody>
      </p:sp>
      <p:sp>
        <p:nvSpPr>
          <p:cNvPr id="8196" name="Rectangle 5"/>
          <p:cNvSpPr/>
          <p:nvPr/>
        </p:nvSpPr>
        <p:spPr>
          <a:xfrm>
            <a:off x="6822123" y="4781550"/>
            <a:ext cx="641350" cy="1739900"/>
          </a:xfrm>
          <a:prstGeom prst="rect">
            <a:avLst/>
          </a:prstGeom>
          <a:noFill/>
          <a:ln w="9525">
            <a:noFill/>
          </a:ln>
        </p:spPr>
        <p:txBody>
          <a:bodyPr wrap="none" anchor="t">
            <a:spAutoFit/>
          </a:bodyPr>
          <a:lstStyle/>
          <a:p>
            <a:pPr lvl="0" indent="0"/>
            <a:r>
              <a:rPr lang="zh-CN" altLang="en-US" sz="3600" b="1" dirty="0">
                <a:solidFill>
                  <a:srgbClr val="0000CC"/>
                </a:solidFill>
                <a:latin typeface="Arial" panose="020B0604020202020204" pitchFamily="34" charset="0"/>
                <a:ea typeface="方正大黑简体" pitchFamily="1" charset="-122"/>
              </a:rPr>
              <a:t>漏</a:t>
            </a:r>
            <a:endParaRPr lang="zh-CN" altLang="en-US" sz="3600" b="1" dirty="0">
              <a:solidFill>
                <a:srgbClr val="0000CC"/>
              </a:solidFill>
              <a:latin typeface="Arial" panose="020B0604020202020204" pitchFamily="34" charset="0"/>
              <a:ea typeface="方正大黑简体" pitchFamily="1" charset="-122"/>
            </a:endParaRPr>
          </a:p>
          <a:p>
            <a:pPr lvl="0" indent="0"/>
            <a:r>
              <a:rPr lang="zh-CN" altLang="en-US" sz="3600" b="1" dirty="0">
                <a:solidFill>
                  <a:srgbClr val="0000CC"/>
                </a:solidFill>
                <a:latin typeface="Arial" panose="020B0604020202020204" pitchFamily="34" charset="0"/>
                <a:ea typeface="方正大黑简体" pitchFamily="1" charset="-122"/>
              </a:rPr>
              <a:t>衍</a:t>
            </a:r>
            <a:endParaRPr lang="zh-CN" altLang="en-US" sz="3600" b="1" dirty="0">
              <a:solidFill>
                <a:srgbClr val="0000CC"/>
              </a:solidFill>
              <a:latin typeface="Arial" panose="020B0604020202020204" pitchFamily="34" charset="0"/>
              <a:ea typeface="方正大黑简体" pitchFamily="1" charset="-122"/>
            </a:endParaRPr>
          </a:p>
          <a:p>
            <a:pPr lvl="0" indent="0"/>
            <a:r>
              <a:rPr lang="zh-CN" altLang="en-US" sz="3600" b="1" dirty="0">
                <a:solidFill>
                  <a:srgbClr val="0000CC"/>
                </a:solidFill>
                <a:latin typeface="Arial" panose="020B0604020202020204" pitchFamily="34" charset="0"/>
                <a:ea typeface="方正大黑简体" pitchFamily="1" charset="-122"/>
              </a:rPr>
              <a:t>换</a:t>
            </a:r>
            <a:endParaRPr lang="zh-CN" altLang="en-US" sz="3600" b="1" dirty="0">
              <a:solidFill>
                <a:srgbClr val="0000CC"/>
              </a:solidFill>
              <a:latin typeface="Arial" panose="020B0604020202020204" pitchFamily="34" charset="0"/>
              <a:ea typeface="方正大黑简体" pitchFamily="1" charset="-122"/>
            </a:endParaRPr>
          </a:p>
        </p:txBody>
      </p:sp>
      <p:sp>
        <p:nvSpPr>
          <p:cNvPr id="9222" name="AutoShape 15"/>
          <p:cNvSpPr/>
          <p:nvPr/>
        </p:nvSpPr>
        <p:spPr>
          <a:xfrm flipH="1">
            <a:off x="6410643" y="4953000"/>
            <a:ext cx="214312" cy="1366838"/>
          </a:xfrm>
          <a:prstGeom prst="rightBrace">
            <a:avLst>
              <a:gd name="adj1" fmla="val 53059"/>
              <a:gd name="adj2" fmla="val 50000"/>
            </a:avLst>
          </a:prstGeom>
          <a:noFill/>
          <a:ln w="76200" cap="flat" cmpd="sng">
            <a:solidFill>
              <a:srgbClr val="CC0000"/>
            </a:solidFill>
            <a:prstDash val="solid"/>
            <a:round/>
            <a:headEnd type="none" w="med" len="med"/>
            <a:tailEnd type="none" w="med" len="med"/>
          </a:ln>
        </p:spPr>
        <p:txBody>
          <a:bodyPr wrap="none" anchor="ctr"/>
          <a:lstStyle/>
          <a:p>
            <a:pPr lvl="0" indent="0"/>
            <a:endParaRPr lang="zh-CN" altLang="en-US" sz="3600" dirty="0">
              <a:latin typeface="Arial" panose="020B0604020202020204" pitchFamily="34" charset="0"/>
              <a:ea typeface="宋体" panose="02010600030101010101" pitchFamily="2" charset="-122"/>
            </a:endParaRPr>
          </a:p>
        </p:txBody>
      </p:sp>
      <p:sp>
        <p:nvSpPr>
          <p:cNvPr id="8198" name="Text Box 17"/>
          <p:cNvSpPr txBox="1"/>
          <p:nvPr/>
        </p:nvSpPr>
        <p:spPr>
          <a:xfrm>
            <a:off x="250825" y="260350"/>
            <a:ext cx="2736850" cy="711200"/>
          </a:xfrm>
          <a:prstGeom prst="rect">
            <a:avLst/>
          </a:prstGeom>
          <a:solidFill>
            <a:schemeClr val="bg1"/>
          </a:solidFill>
          <a:ln w="9525" cap="flat" cmpd="sng">
            <a:solidFill>
              <a:schemeClr val="bg1"/>
            </a:solidFill>
            <a:prstDash val="solid"/>
            <a:miter/>
            <a:headEnd type="none" w="med" len="med"/>
            <a:tailEnd type="none" w="med" len="med"/>
          </a:ln>
        </p:spPr>
        <p:txBody>
          <a:bodyPr anchor="t">
            <a:spAutoFit/>
          </a:bodyPr>
          <a:lstStyle/>
          <a:p>
            <a:pPr lvl="0" indent="0"/>
            <a:r>
              <a:rPr lang="zh-CN" altLang="en-US" sz="4000" b="1" dirty="0">
                <a:solidFill>
                  <a:srgbClr val="FF0000"/>
                </a:solidFill>
                <a:latin typeface="Arial" panose="020B0604020202020204" pitchFamily="34" charset="0"/>
                <a:ea typeface="华文新魏" panose="02010800040101010101" pitchFamily="2" charset="-122"/>
              </a:rPr>
              <a:t>怎样读？</a:t>
            </a:r>
            <a:endParaRPr lang="zh-CN" altLang="en-US" sz="4000" b="1" dirty="0">
              <a:solidFill>
                <a:srgbClr val="FF0000"/>
              </a:solidFill>
              <a:latin typeface="Arial" panose="020B0604020202020204" pitchFamily="34" charset="0"/>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additive="base">
                                        <p:cTn id="7" dur="500" fill="hold"/>
                                        <p:tgtEl>
                                          <p:spTgt spid="9222"/>
                                        </p:tgtEl>
                                        <p:attrNameLst>
                                          <p:attrName>ppt_x</p:attrName>
                                        </p:attrNameLst>
                                      </p:cBhvr>
                                      <p:tavLst>
                                        <p:tav tm="0">
                                          <p:val>
                                            <p:strVal val="0-#ppt_w/2"/>
                                          </p:val>
                                        </p:tav>
                                        <p:tav tm="100000">
                                          <p:val>
                                            <p:strVal val="#ppt_x"/>
                                          </p:val>
                                        </p:tav>
                                      </p:tavLst>
                                    </p:anim>
                                    <p:anim calcmode="lin" valueType="num">
                                      <p:cBhvr additive="base">
                                        <p:cTn id="8" dur="500" fill="hold"/>
                                        <p:tgtEl>
                                          <p:spTgt spid="92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fade">
                                      <p:cBhvr>
                                        <p:cTn id="13" dur="1000"/>
                                        <p:tgtEl>
                                          <p:spTgt spid="9218"/>
                                        </p:tgtEl>
                                      </p:cBhvr>
                                    </p:animEffect>
                                    <p:anim calcmode="lin" valueType="num">
                                      <p:cBhvr>
                                        <p:cTn id="14" dur="1000" fill="hold"/>
                                        <p:tgtEl>
                                          <p:spTgt spid="9218"/>
                                        </p:tgtEl>
                                        <p:attrNameLst>
                                          <p:attrName>ppt_x</p:attrName>
                                        </p:attrNameLst>
                                      </p:cBhvr>
                                      <p:tavLst>
                                        <p:tav tm="0">
                                          <p:val>
                                            <p:strVal val="#ppt_x"/>
                                          </p:val>
                                        </p:tav>
                                        <p:tav tm="100000">
                                          <p:val>
                                            <p:strVal val="#ppt_x"/>
                                          </p:val>
                                        </p:tav>
                                      </p:tavLst>
                                    </p:anim>
                                    <p:anim calcmode="lin" valueType="num">
                                      <p:cBhvr>
                                        <p:cTn id="15" dur="1000" fill="hold"/>
                                        <p:tgtEl>
                                          <p:spTgt spid="92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9219"/>
                                        </p:tgtEl>
                                        <p:attrNameLst>
                                          <p:attrName>style.visibility</p:attrName>
                                        </p:attrNameLst>
                                      </p:cBhvr>
                                      <p:to>
                                        <p:strVal val="visible"/>
                                      </p:to>
                                    </p:set>
                                    <p:anim calcmode="lin" valueType="num">
                                      <p:cBhvr additive="base">
                                        <p:cTn id="19" dur="500" fill="hold"/>
                                        <p:tgtEl>
                                          <p:spTgt spid="9219"/>
                                        </p:tgtEl>
                                        <p:attrNameLst>
                                          <p:attrName>ppt_x</p:attrName>
                                        </p:attrNameLst>
                                      </p:cBhvr>
                                      <p:tavLst>
                                        <p:tav tm="0">
                                          <p:val>
                                            <p:strVal val="0-#ppt_w/2"/>
                                          </p:val>
                                        </p:tav>
                                        <p:tav tm="100000">
                                          <p:val>
                                            <p:strVal val="#ppt_x"/>
                                          </p:val>
                                        </p:tav>
                                      </p:tavLst>
                                    </p:anim>
                                    <p:anim calcmode="lin" valueType="num">
                                      <p:cBhvr additive="base">
                                        <p:cTn id="20"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ldLvl="0" animBg="1"/>
      <p:bldP spid="9222"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5130" y="885190"/>
            <a:ext cx="8333740" cy="2338070"/>
          </a:xfrm>
          <a:prstGeom prst="rect">
            <a:avLst/>
          </a:prstGeom>
          <a:noFill/>
          <a:ln>
            <a:solidFill>
              <a:schemeClr val="tx1"/>
            </a:solidFill>
          </a:ln>
        </p:spPr>
        <p:txBody>
          <a:bodyPr wrap="square" rtlCol="0" anchor="t">
            <a:spAutoFit/>
          </a:bodyPr>
          <a:p>
            <a:pPr algn="l"/>
            <a:r>
              <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试题：下列说法不符合原文的一项是（      ）</a:t>
            </a:r>
            <a:endPar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en-US" altLang="zh-CN"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《姜斋诗话》卷二言“咏物诗，齐梁始多有之”，这说明咏物诗的兴起成熟是与竹文学发展历程相近的。</a:t>
            </a:r>
            <a:endParaRPr lang="zh-CN" altLang="en-US"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lang="zh-CN" altLang="en-US"/>
          </a:p>
        </p:txBody>
      </p:sp>
      <p:sp>
        <p:nvSpPr>
          <p:cNvPr id="3" name="文本框 2"/>
          <p:cNvSpPr txBox="1"/>
          <p:nvPr/>
        </p:nvSpPr>
        <p:spPr>
          <a:xfrm>
            <a:off x="405130" y="3982720"/>
            <a:ext cx="8333740" cy="1568450"/>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《姜斋诗话》卷二言“咏物诗，齐梁始多有之”，正是竹文学初兴之时。可以说，咏物诗的兴起成熟是与竹文学发展历程相近的。</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5935" y="653415"/>
            <a:ext cx="8331835" cy="1568450"/>
          </a:xfrm>
          <a:prstGeom prst="rect">
            <a:avLst/>
          </a:prstGeom>
          <a:noFill/>
        </p:spPr>
        <p:txBody>
          <a:bodyPr wrap="square" rtlCol="0" anchor="t">
            <a:spAutoFit/>
          </a:bodyPr>
          <a:p>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魏征用比喻来阐释法律工具意义，他说国家好比一匹奔马，骑手就是皇帝，皇帝手中拿着鞭子，就是法律。</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93725" y="3898265"/>
            <a:ext cx="8086725" cy="2061210"/>
          </a:xfrm>
          <a:prstGeom prst="rect">
            <a:avLst/>
          </a:prstGeom>
          <a:noFill/>
        </p:spPr>
        <p:txBody>
          <a:bodyPr wrap="square" rtlCol="0" anchor="t">
            <a:spAutoFit/>
          </a:bodyPr>
          <a:p>
            <a:r>
              <a:rPr lang="zh-CN" altLang="en-US" sz="3200" b="1">
                <a:solidFill>
                  <a:srgbClr val="0000CC"/>
                </a:solidFill>
                <a:latin typeface="微软雅黑" panose="020B0503020204020204" pitchFamily="34" charset="-122"/>
                <a:ea typeface="微软雅黑" panose="020B0503020204020204" pitchFamily="34" charset="-122"/>
                <a:cs typeface="楷体" panose="02010609060101010101" charset="-122"/>
                <a:sym typeface="+mn-ea"/>
              </a:rPr>
              <a:t>原文：到唐朝，</a:t>
            </a:r>
            <a:r>
              <a:rPr lang="zh-CN" altLang="en-US" sz="3200" b="1">
                <a:latin typeface="微软雅黑" panose="020B0503020204020204" pitchFamily="34" charset="-122"/>
                <a:ea typeface="微软雅黑" panose="020B0503020204020204" pitchFamily="34" charset="-122"/>
              </a:rPr>
              <a:t>魏征做了一个形象的比喻。他说国家好比一匹奔马，骑手就是皇帝，皇帝手中拿着的鞭子，就是法律。这样就把法律工具意义更加形象化。</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320" y="93345"/>
            <a:ext cx="8664575"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3．根据原文内容，下列理解和分析不正确的一项是</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B．“便做春江都是泪，流不尽，许多愁”和“</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离思迢迢远，一似长江水”</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有异曲同工之妙，生动形象地表现出情感的触动、生发、郁结于心。</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08280" y="2091055"/>
            <a:ext cx="8727440" cy="267652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水的绵绵不断常常带动着忧思情感的传递，水又是没有约束性的，象征着情感的一发不可收。“</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离思迢迢远，一似长江水。去不断，来无际。</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”流水缠绵、源源不绝，激发人绵绵不断的情思，离人的目光、伊人的相思，都可以顺着流水延续千里。流动的水连接两地、贯通两心，分离的人可以以水传情，可以思接千里。</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74320" y="5066030"/>
            <a:ext cx="8543925" cy="1383665"/>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郁结于心</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与</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一发不可收</a:t>
            </a: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混淆了。</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“情感的触动、生发、郁结于心”，错，应该是表现出“情感的一发不可收”。</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3"/>
          <p:cNvSpPr txBox="1"/>
          <p:nvPr/>
        </p:nvSpPr>
        <p:spPr>
          <a:xfrm>
            <a:off x="0" y="1773238"/>
            <a:ext cx="9144000" cy="2227263"/>
          </a:xfrm>
          <a:prstGeom prst="rect">
            <a:avLst/>
          </a:prstGeom>
          <a:noFill/>
          <a:ln w="9525">
            <a:noFill/>
          </a:ln>
        </p:spPr>
        <p:txBody>
          <a:bodyPr>
            <a:spAutoFit/>
          </a:bodyPr>
          <a:lstStyle/>
          <a:p>
            <a:pPr lvl="0" eaLnBrk="0" fontAlgn="base" hangingPunct="0">
              <a:spcBef>
                <a:spcPct val="50000"/>
              </a:spcBef>
            </a:pP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为了防止减压病，必须在出舱前吸纯氧，使体内的氮气逐渐排出。吸纯氧的时间长短，根据密封座舱中氮的含量多少而定</a:t>
            </a: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如果将舱外活动航天服的压力提高到</a:t>
            </a: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380</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毫米汞柱以上，穿上它出舱行走，也不会产生减压病</a:t>
            </a: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endPar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6387" name="Text Box 4"/>
          <p:cNvSpPr txBox="1"/>
          <p:nvPr/>
        </p:nvSpPr>
        <p:spPr>
          <a:xfrm>
            <a:off x="0" y="0"/>
            <a:ext cx="9144000" cy="1798320"/>
          </a:xfrm>
          <a:prstGeom prst="rect">
            <a:avLst/>
          </a:prstGeom>
          <a:noFill/>
          <a:ln w="9525">
            <a:noFill/>
          </a:ln>
        </p:spPr>
        <p:txBody>
          <a:bodyPr>
            <a:spAutoFit/>
          </a:bodyPr>
          <a:lstStyle/>
          <a:p>
            <a:pPr lvl="0" eaLnBrk="0" fontAlgn="base" hangingPunct="0">
              <a:spcBef>
                <a:spcPct val="50000"/>
              </a:spcBef>
            </a:pP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试题</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下列对防止减压病的方法的表述，不符合原文意思的一项是（   ）</a:t>
            </a:r>
            <a:br>
              <a:rPr lang="zh-CN" altLang="en-US" sz="2800" b="1" dirty="0">
                <a:effectLst>
                  <a:outerShdw blurRad="38100" dist="38100" dir="2700000">
                    <a:srgbClr val="C0C0C0"/>
                  </a:outerShdw>
                </a:effectLst>
                <a:latin typeface="Arial" panose="020B0604020202020204" pitchFamily="34" charset="0"/>
                <a:ea typeface="宋体" panose="02010600030101010101" pitchFamily="2" charset="-122"/>
              </a:rPr>
            </a:b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en-US" altLang="x-none" sz="2800" b="1" strike="noStrike" noProof="1">
                <a:effectLst>
                  <a:outerShdw blurRad="38100" dist="38100" dir="2700000">
                    <a:srgbClr val="C0C0C0"/>
                  </a:outerShdw>
                </a:effectLst>
                <a:latin typeface="楷体_GB2312" pitchFamily="49" charset="-122"/>
                <a:ea typeface="楷体_GB2312" pitchFamily="49" charset="-122"/>
                <a:cs typeface="+mn-ea"/>
              </a:rPr>
              <a:t>B.</a:t>
            </a:r>
            <a:r>
              <a:rPr lang="zh-CN" altLang="en-US" sz="2800" b="1" strike="noStrike" noProof="1">
                <a:effectLst>
                  <a:outerShdw blurRad="38100" dist="38100" dir="2700000">
                    <a:srgbClr val="C0C0C0"/>
                  </a:outerShdw>
                </a:effectLst>
                <a:latin typeface="楷体_GB2312" pitchFamily="49" charset="-122"/>
                <a:ea typeface="楷体_GB2312" pitchFamily="49" charset="-122"/>
                <a:cs typeface="+mn-ea"/>
              </a:rPr>
              <a:t>吸纯氧排氮，并且将舱外活动航天服的压力提高到</a:t>
            </a:r>
            <a:r>
              <a:rPr lang="en-US" altLang="x-none" sz="2800" b="1" strike="noStrike" noProof="1">
                <a:effectLst>
                  <a:outerShdw blurRad="38100" dist="38100" dir="2700000">
                    <a:srgbClr val="C0C0C0"/>
                  </a:outerShdw>
                </a:effectLst>
                <a:latin typeface="楷体_GB2312" pitchFamily="49" charset="-122"/>
                <a:ea typeface="楷体_GB2312" pitchFamily="49" charset="-122"/>
                <a:cs typeface="+mn-ea"/>
              </a:rPr>
              <a:t>380</a:t>
            </a:r>
            <a:r>
              <a:rPr lang="zh-CN" altLang="en-US" sz="2800" b="1" strike="noStrike" noProof="1">
                <a:effectLst>
                  <a:outerShdw blurRad="38100" dist="38100" dir="2700000">
                    <a:srgbClr val="C0C0C0"/>
                  </a:outerShdw>
                </a:effectLst>
                <a:latin typeface="楷体_GB2312" pitchFamily="49" charset="-122"/>
                <a:ea typeface="楷体_GB2312" pitchFamily="49" charset="-122"/>
                <a:cs typeface="+mn-ea"/>
              </a:rPr>
              <a:t>毫米汞柱以上。 </a:t>
            </a:r>
            <a:endParaRPr lang="zh-CN" altLang="en-US" sz="2800" b="1" strike="noStrike" noProof="1">
              <a:effectLst>
                <a:outerShdw blurRad="38100" dist="38100" dir="2700000">
                  <a:srgbClr val="C0C0C0"/>
                </a:outerShdw>
              </a:effectLst>
              <a:latin typeface="楷体_GB2312" pitchFamily="49" charset="-122"/>
              <a:ea typeface="楷体_GB2312" pitchFamily="49" charset="-122"/>
            </a:endParaRPr>
          </a:p>
        </p:txBody>
      </p:sp>
      <p:sp>
        <p:nvSpPr>
          <p:cNvPr id="16388" name="Line 5"/>
          <p:cNvSpPr/>
          <p:nvPr/>
        </p:nvSpPr>
        <p:spPr>
          <a:xfrm>
            <a:off x="6804025" y="3500438"/>
            <a:ext cx="381000" cy="0"/>
          </a:xfrm>
          <a:prstGeom prst="line">
            <a:avLst/>
          </a:prstGeom>
          <a:ln w="38100" cap="flat" cmpd="sng">
            <a:solidFill>
              <a:srgbClr val="FF0000"/>
            </a:solidFill>
            <a:prstDash val="solid"/>
            <a:round/>
            <a:headEnd type="none" w="med" len="med"/>
            <a:tailEnd type="none" w="med" len="med"/>
          </a:ln>
        </p:spPr>
      </p:sp>
      <p:sp>
        <p:nvSpPr>
          <p:cNvPr id="16389" name="Line 6"/>
          <p:cNvSpPr/>
          <p:nvPr/>
        </p:nvSpPr>
        <p:spPr>
          <a:xfrm>
            <a:off x="3984308" y="1268413"/>
            <a:ext cx="685800" cy="0"/>
          </a:xfrm>
          <a:prstGeom prst="line">
            <a:avLst/>
          </a:prstGeom>
          <a:ln w="38100" cap="flat" cmpd="sng">
            <a:solidFill>
              <a:srgbClr val="FF0000"/>
            </a:solidFill>
            <a:prstDash val="solid"/>
            <a:round/>
            <a:headEnd type="none" w="med" len="med"/>
            <a:tailEnd type="none" w="med" len="med"/>
          </a:ln>
        </p:spPr>
      </p:sp>
      <p:sp>
        <p:nvSpPr>
          <p:cNvPr id="16390" name="Text Box 7"/>
          <p:cNvSpPr txBox="1"/>
          <p:nvPr/>
        </p:nvSpPr>
        <p:spPr>
          <a:xfrm>
            <a:off x="179388" y="4076700"/>
            <a:ext cx="8713788" cy="2553335"/>
          </a:xfrm>
          <a:prstGeom prst="rect">
            <a:avLst/>
          </a:prstGeom>
          <a:solidFill>
            <a:srgbClr val="FAFAA4"/>
          </a:solidFill>
          <a:ln w="57150" cap="flat" cmpd="thickThin">
            <a:solidFill>
              <a:srgbClr val="FF00FF"/>
            </a:solidFill>
            <a:prstDash val="solid"/>
            <a:miter/>
            <a:headEnd type="none" w="med" len="med"/>
            <a:tailEnd type="none" w="med" len="med"/>
          </a:ln>
        </p:spPr>
        <p:txBody>
          <a:bodyPr>
            <a:spAutoFit/>
          </a:bodyPr>
          <a:lstStyle/>
          <a:p>
            <a:pPr lvl="0" algn="ctr" eaLnBrk="0" fontAlgn="base" hangingPunct="0">
              <a:spcBef>
                <a:spcPct val="50000"/>
              </a:spcBef>
            </a:pPr>
            <a:r>
              <a:rPr lang="zh-CN" altLang="en-US" sz="28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ea"/>
              </a:rPr>
              <a:t>命题陷阱之七：</a:t>
            </a:r>
            <a:r>
              <a:rPr lang="zh-CN" altLang="en-US" sz="2800" b="1">
                <a:effectLst>
                  <a:outerShdw blurRad="38100" dist="38100" dir="2700000">
                    <a:srgbClr val="FFFFFF"/>
                  </a:outerShdw>
                </a:effectLst>
                <a:cs typeface="+mn-ea"/>
                <a:sym typeface="+mn-ea"/>
              </a:rPr>
              <a:t>兼备</a:t>
            </a:r>
            <a:r>
              <a:rPr lang="zh-CN" altLang="en-US" sz="28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ea"/>
              </a:rPr>
              <a:t>与</a:t>
            </a:r>
            <a:r>
              <a:rPr lang="zh-CN" altLang="en-US" sz="2800" b="1">
                <a:effectLst>
                  <a:outerShdw blurRad="38100" dist="38100" dir="2700000">
                    <a:srgbClr val="FFFFFF"/>
                  </a:outerShdw>
                </a:effectLst>
                <a:cs typeface="+mn-ea"/>
                <a:sym typeface="+mn-ea"/>
              </a:rPr>
              <a:t>选择</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a:p>
            <a:pPr lvl="0" eaLnBrk="0" fontAlgn="base" hangingPunct="0">
              <a:spcBef>
                <a:spcPct val="50000"/>
              </a:spcBef>
            </a:pP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事物产生某种结果都有一定的原因或条件，有时这些原因或条件之间是选择关系，</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任何一个原因或条件都可产生这种结果</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；有时这些原因或条件是兼备关系，</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只有同时具备了才会产生这种结果</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。命题者设计干扰项时，有时将“选择”关系表述成“兼备”关系，有时将“兼备”关系表述成“选择”关系。 </a:t>
            </a:r>
            <a:endPar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additive="base">
                                        <p:cTn id="7" dur="500" fill="hold"/>
                                        <p:tgtEl>
                                          <p:spTgt spid="16389"/>
                                        </p:tgtEl>
                                        <p:attrNameLst>
                                          <p:attrName>ppt_x</p:attrName>
                                        </p:attrNameLst>
                                      </p:cBhvr>
                                      <p:tavLst>
                                        <p:tav tm="0">
                                          <p:val>
                                            <p:strVal val="0-#ppt_w/2"/>
                                          </p:val>
                                        </p:tav>
                                        <p:tav tm="100000">
                                          <p:val>
                                            <p:strVal val="#ppt_x"/>
                                          </p:val>
                                        </p:tav>
                                      </p:tavLst>
                                    </p:anim>
                                    <p:anim calcmode="lin" valueType="num">
                                      <p:cBhvr additive="base">
                                        <p:cTn id="8" dur="500" fill="hold"/>
                                        <p:tgtEl>
                                          <p:spTgt spid="163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6388"/>
                                        </p:tgtEl>
                                        <p:attrNameLst>
                                          <p:attrName>style.visibility</p:attrName>
                                        </p:attrNameLst>
                                      </p:cBhvr>
                                      <p:to>
                                        <p:strVal val="visible"/>
                                      </p:to>
                                    </p:set>
                                    <p:anim calcmode="lin" valueType="num">
                                      <p:cBhvr additive="base">
                                        <p:cTn id="13" dur="500" fill="hold"/>
                                        <p:tgtEl>
                                          <p:spTgt spid="16388"/>
                                        </p:tgtEl>
                                        <p:attrNameLst>
                                          <p:attrName>ppt_x</p:attrName>
                                        </p:attrNameLst>
                                      </p:cBhvr>
                                      <p:tavLst>
                                        <p:tav tm="0">
                                          <p:val>
                                            <p:strVal val="0-#ppt_w/2"/>
                                          </p:val>
                                        </p:tav>
                                        <p:tav tm="100000">
                                          <p:val>
                                            <p:strVal val="#ppt_x"/>
                                          </p:val>
                                        </p:tav>
                                      </p:tavLst>
                                    </p:anim>
                                    <p:anim calcmode="lin" valueType="num">
                                      <p:cBhvr additive="base">
                                        <p:cTn id="14"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90"/>
                                        </p:tgtEl>
                                        <p:attrNameLst>
                                          <p:attrName>style.visibility</p:attrName>
                                        </p:attrNameLst>
                                      </p:cBhvr>
                                      <p:to>
                                        <p:strVal val="visible"/>
                                      </p:to>
                                    </p:set>
                                    <p:anim calcmode="lin" valueType="num">
                                      <p:cBhvr additive="base">
                                        <p:cTn id="19" dur="500" fill="hold"/>
                                        <p:tgtEl>
                                          <p:spTgt spid="16390"/>
                                        </p:tgtEl>
                                        <p:attrNameLst>
                                          <p:attrName>ppt_x</p:attrName>
                                        </p:attrNameLst>
                                      </p:cBhvr>
                                      <p:tavLst>
                                        <p:tav tm="0">
                                          <p:val>
                                            <p:strVal val="0-#ppt_w/2"/>
                                          </p:val>
                                        </p:tav>
                                        <p:tav tm="100000">
                                          <p:val>
                                            <p:strVal val="#ppt_x"/>
                                          </p:val>
                                        </p:tav>
                                      </p:tavLst>
                                    </p:anim>
                                    <p:anim calcmode="lin" valueType="num">
                                      <p:cBhvr additive="base">
                                        <p:cTn id="20" dur="500" fill="hold"/>
                                        <p:tgtEl>
                                          <p:spTgt spid="163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p:nvPr/>
        </p:nvSpPr>
        <p:spPr>
          <a:xfrm>
            <a:off x="0" y="2060575"/>
            <a:ext cx="9144000" cy="2227263"/>
          </a:xfrm>
          <a:prstGeom prst="rect">
            <a:avLst/>
          </a:prstGeom>
          <a:noFill/>
          <a:ln w="9525">
            <a:noFill/>
          </a:ln>
        </p:spPr>
        <p:txBody>
          <a:bodyPr>
            <a:spAutoFit/>
          </a:bodyPr>
          <a:lstStyle/>
          <a:p>
            <a:pPr lvl="0" eaLnBrk="0" fontAlgn="base" hangingPunct="0">
              <a:spcBef>
                <a:spcPct val="50000"/>
              </a:spcBef>
            </a:pPr>
            <a:r>
              <a:rPr lang="en-US" altLang="x-none" sz="28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28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在太空中，八面无着，双脚无用武之地，必须靠太空机动器来移动身体的位置。目前用的是喷气设备，安放在舱外活动航天服背部，叫喷气背包，通过三个自由度六个方向上的喷嘴喷气，以达到向任何方向运动的目的。 </a:t>
            </a:r>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20483" name="Text Box 4"/>
          <p:cNvSpPr txBox="1"/>
          <p:nvPr/>
        </p:nvSpPr>
        <p:spPr>
          <a:xfrm>
            <a:off x="0" y="0"/>
            <a:ext cx="9144000" cy="1800225"/>
          </a:xfrm>
          <a:prstGeom prst="rect">
            <a:avLst/>
          </a:prstGeom>
          <a:noFill/>
          <a:ln w="9525">
            <a:noFill/>
          </a:ln>
        </p:spPr>
        <p:txBody>
          <a:bodyPr>
            <a:spAutoFit/>
          </a:bodyPr>
          <a:lstStyle/>
          <a:p>
            <a:pPr lvl="0" eaLnBrk="0" fontAlgn="base" hangingPunct="0">
              <a:spcBef>
                <a:spcPct val="50000"/>
              </a:spcBef>
            </a:pP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试题</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根据原文所提供的信息，下列推断正确的一项是（  ）（湖北卷第</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10</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题）</a:t>
            </a:r>
            <a:br>
              <a:rPr lang="zh-CN" altLang="en-US" sz="2800" b="1" dirty="0">
                <a:effectLst>
                  <a:outerShdw blurRad="38100" dist="38100" dir="2700000">
                    <a:srgbClr val="C0C0C0"/>
                  </a:outerShdw>
                </a:effectLst>
                <a:latin typeface="Arial" panose="020B0604020202020204" pitchFamily="34" charset="0"/>
                <a:ea typeface="宋体" panose="02010600030101010101" pitchFamily="2" charset="-122"/>
              </a:rPr>
            </a:b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en-US" altLang="x-none" sz="2800" b="1" strike="noStrike" noProof="1">
                <a:effectLst>
                  <a:outerShdw blurRad="38100" dist="38100" dir="2700000">
                    <a:srgbClr val="C0C0C0"/>
                  </a:outerShdw>
                </a:effectLst>
                <a:latin typeface="楷体_GB2312" pitchFamily="49" charset="-122"/>
                <a:ea typeface="楷体_GB2312" pitchFamily="49" charset="-122"/>
                <a:cs typeface="+mn-ea"/>
              </a:rPr>
              <a:t>B.</a:t>
            </a:r>
            <a:r>
              <a:rPr lang="zh-CN" altLang="en-US" sz="2800" b="1" strike="noStrike" noProof="1">
                <a:effectLst>
                  <a:outerShdw blurRad="38100" dist="38100" dir="2700000">
                    <a:srgbClr val="C0C0C0"/>
                  </a:outerShdw>
                </a:effectLst>
                <a:latin typeface="楷体_GB2312" pitchFamily="49" charset="-122"/>
                <a:ea typeface="楷体_GB2312" pitchFamily="49" charset="-122"/>
                <a:cs typeface="+mn-ea"/>
              </a:rPr>
              <a:t>在太空中，航天员依靠太空机动器来移动身体，因此可以飘飞到任何想去的地方，行走范围是立体的</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endPar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20484" name="Line 5"/>
          <p:cNvSpPr/>
          <p:nvPr/>
        </p:nvSpPr>
        <p:spPr>
          <a:xfrm>
            <a:off x="5940425" y="3860800"/>
            <a:ext cx="1447800" cy="0"/>
          </a:xfrm>
          <a:prstGeom prst="line">
            <a:avLst/>
          </a:prstGeom>
          <a:ln w="38100" cap="flat" cmpd="sng">
            <a:solidFill>
              <a:srgbClr val="FF0000"/>
            </a:solidFill>
            <a:prstDash val="solid"/>
            <a:round/>
            <a:headEnd type="none" w="med" len="med"/>
            <a:tailEnd type="none" w="med" len="med"/>
          </a:ln>
        </p:spPr>
      </p:sp>
      <p:sp>
        <p:nvSpPr>
          <p:cNvPr id="20485" name="Line 6"/>
          <p:cNvSpPr/>
          <p:nvPr/>
        </p:nvSpPr>
        <p:spPr>
          <a:xfrm>
            <a:off x="2596515" y="1799908"/>
            <a:ext cx="2286000" cy="0"/>
          </a:xfrm>
          <a:prstGeom prst="line">
            <a:avLst/>
          </a:prstGeom>
          <a:ln w="38100" cap="flat" cmpd="sng">
            <a:solidFill>
              <a:srgbClr val="FF0000"/>
            </a:solidFill>
            <a:prstDash val="solid"/>
            <a:round/>
            <a:headEnd type="none" w="med" len="med"/>
            <a:tailEnd type="none" w="med" len="med"/>
          </a:ln>
        </p:spPr>
      </p:sp>
      <p:sp>
        <p:nvSpPr>
          <p:cNvPr id="20486" name="Text Box 7"/>
          <p:cNvSpPr txBox="1"/>
          <p:nvPr/>
        </p:nvSpPr>
        <p:spPr>
          <a:xfrm>
            <a:off x="323850" y="4508500"/>
            <a:ext cx="8569325" cy="1845310"/>
          </a:xfrm>
          <a:prstGeom prst="rect">
            <a:avLst/>
          </a:prstGeom>
          <a:solidFill>
            <a:srgbClr val="FFFF00">
              <a:alpha val="42999"/>
            </a:srgbClr>
          </a:solidFill>
          <a:ln w="57150" cap="flat" cmpd="thickThin">
            <a:solidFill>
              <a:srgbClr val="FF00FF"/>
            </a:solidFill>
            <a:prstDash val="solid"/>
            <a:miter/>
            <a:headEnd type="none" w="med" len="med"/>
            <a:tailEnd type="none" w="med" len="med"/>
          </a:ln>
        </p:spPr>
        <p:txBody>
          <a:bodyPr>
            <a:spAutoFit/>
          </a:bodyPr>
          <a:lstStyle/>
          <a:p>
            <a:pPr lvl="0" algn="ctr" eaLnBrk="0" fontAlgn="base" hangingPunct="0">
              <a:spcBef>
                <a:spcPct val="50000"/>
              </a:spcBef>
            </a:pPr>
            <a:r>
              <a:rPr lang="zh-CN" altLang="en-US" sz="3200" b="1" strike="noStrike" noProof="1">
                <a:solidFill>
                  <a:schemeClr val="tx2"/>
                </a:solidFill>
                <a:effectLst>
                  <a:outerShdw blurRad="38100" dist="38100" dir="2700000">
                    <a:srgbClr val="FFFFFF"/>
                  </a:outerShdw>
                </a:effectLst>
                <a:latin typeface="Arial" panose="020B0604020202020204" pitchFamily="34" charset="0"/>
                <a:ea typeface="宋体" panose="02010600030101010101" pitchFamily="2" charset="-122"/>
                <a:cs typeface="+mn-ea"/>
              </a:rPr>
              <a:t>命题陷阱之八：客观与夸大</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r>
              <a:rPr lang="zh-CN" altLang="en-US" sz="3200" b="1" strike="noStrike" noProof="1">
                <a:solidFill>
                  <a:srgbClr val="0033CC"/>
                </a:solidFill>
                <a:latin typeface="Arial" panose="020B0604020202020204" pitchFamily="34" charset="0"/>
                <a:ea typeface="宋体" panose="02010600030101010101" pitchFamily="2" charset="-122"/>
                <a:cs typeface="+mn-ea"/>
              </a:rPr>
              <a:t>歪曲事实</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endParaRPr lang="zh-CN" altLang="en-US" sz="32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a:p>
            <a:pPr lvl="0" eaLnBrk="0" fontAlgn="base" hangingPunct="0">
              <a:spcBef>
                <a:spcPct val="50000"/>
              </a:spcBef>
            </a:pP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楷体_GB2312" pitchFamily="49" charset="-122"/>
                <a:cs typeface="+mn-ea"/>
              </a:rPr>
              <a:t>命题者设计选项时，不尊重阅读材料中事物的客观性，</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楷体_GB2312" pitchFamily="49" charset="-122"/>
                <a:cs typeface="+mn-ea"/>
              </a:rPr>
              <a:t>故意夸大</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楷体_GB2312" pitchFamily="49" charset="-122"/>
                <a:cs typeface="+mn-ea"/>
              </a:rPr>
              <a:t>事物实有的能力、功能和效用。</a:t>
            </a:r>
            <a:r>
              <a:rPr lang="zh-CN" altLang="en-US" sz="40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40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additive="base">
                                        <p:cTn id="7" dur="500" fill="hold"/>
                                        <p:tgtEl>
                                          <p:spTgt spid="20485"/>
                                        </p:tgtEl>
                                        <p:attrNameLst>
                                          <p:attrName>ppt_x</p:attrName>
                                        </p:attrNameLst>
                                      </p:cBhvr>
                                      <p:tavLst>
                                        <p:tav tm="0">
                                          <p:val>
                                            <p:strVal val="0-#ppt_w/2"/>
                                          </p:val>
                                        </p:tav>
                                        <p:tav tm="100000">
                                          <p:val>
                                            <p:strVal val="#ppt_x"/>
                                          </p:val>
                                        </p:tav>
                                      </p:tavLst>
                                    </p:anim>
                                    <p:anim calcmode="lin" valueType="num">
                                      <p:cBhvr additive="base">
                                        <p:cTn id="8" dur="500" fill="hold"/>
                                        <p:tgtEl>
                                          <p:spTgt spid="2048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0484"/>
                                        </p:tgtEl>
                                        <p:attrNameLst>
                                          <p:attrName>style.visibility</p:attrName>
                                        </p:attrNameLst>
                                      </p:cBhvr>
                                      <p:to>
                                        <p:strVal val="visible"/>
                                      </p:to>
                                    </p:set>
                                    <p:anim calcmode="lin" valueType="num">
                                      <p:cBhvr additive="base">
                                        <p:cTn id="13" dur="500" fill="hold"/>
                                        <p:tgtEl>
                                          <p:spTgt spid="20484"/>
                                        </p:tgtEl>
                                        <p:attrNameLst>
                                          <p:attrName>ppt_x</p:attrName>
                                        </p:attrNameLst>
                                      </p:cBhvr>
                                      <p:tavLst>
                                        <p:tav tm="0">
                                          <p:val>
                                            <p:strVal val="0-#ppt_w/2"/>
                                          </p:val>
                                        </p:tav>
                                        <p:tav tm="100000">
                                          <p:val>
                                            <p:strVal val="#ppt_x"/>
                                          </p:val>
                                        </p:tav>
                                      </p:tavLst>
                                    </p:anim>
                                    <p:anim calcmode="lin" valueType="num">
                                      <p:cBhvr additive="base">
                                        <p:cTn id="14" dur="500" fill="hold"/>
                                        <p:tgtEl>
                                          <p:spTgt spid="204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486"/>
                                        </p:tgtEl>
                                        <p:attrNameLst>
                                          <p:attrName>style.visibility</p:attrName>
                                        </p:attrNameLst>
                                      </p:cBhvr>
                                      <p:to>
                                        <p:strVal val="visible"/>
                                      </p:to>
                                    </p:set>
                                    <p:anim calcmode="lin" valueType="num">
                                      <p:cBhvr additive="base">
                                        <p:cTn id="19" dur="500" fill="hold"/>
                                        <p:tgtEl>
                                          <p:spTgt spid="20486"/>
                                        </p:tgtEl>
                                        <p:attrNameLst>
                                          <p:attrName>ppt_x</p:attrName>
                                        </p:attrNameLst>
                                      </p:cBhvr>
                                      <p:tavLst>
                                        <p:tav tm="0">
                                          <p:val>
                                            <p:strVal val="0-#ppt_w/2"/>
                                          </p:val>
                                        </p:tav>
                                        <p:tav tm="100000">
                                          <p:val>
                                            <p:strVal val="#ppt_x"/>
                                          </p:val>
                                        </p:tav>
                                      </p:tavLst>
                                    </p:anim>
                                    <p:anim calcmode="lin" valueType="num">
                                      <p:cBhvr additive="base">
                                        <p:cTn id="20" dur="500" fill="hold"/>
                                        <p:tgtEl>
                                          <p:spTgt spid="204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2720" y="320040"/>
            <a:ext cx="8627110"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3．下列关于文章内容的表述，不正确的一项是(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B．吴承恩为了抛弃并超越宗教的价值观，彻底揭露宗教的虚伪性，在《西游记》中有意泯除了神与魔的界限，甚至把不少神、魔写成了一家子。</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68300" y="5010150"/>
            <a:ext cx="8406765" cy="95313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吴承恩</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为了抛弃宗教的价值观，彻底揭露宗教的虚伪性</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错，主观意图与客观效果不能划等号。</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173355" y="2620645"/>
            <a:ext cx="8626475" cy="138366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神与魔泯除了界限，受到作者的平等待遇，于是，宗教的价值观就被抛弃，被超越，宗教的虚伪性也在很大程度被揭露了。</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8940" y="643255"/>
            <a:ext cx="8097520" cy="2306955"/>
          </a:xfrm>
          <a:prstGeom prst="rect">
            <a:avLst/>
          </a:prstGeom>
          <a:noFill/>
          <a:ln>
            <a:solidFill>
              <a:schemeClr val="tx1"/>
            </a:solidFill>
          </a:ln>
        </p:spPr>
        <p:txBody>
          <a:bodyPr wrap="square" rtlCol="0" anchor="t">
            <a:spAutoFit/>
          </a:bodyPr>
          <a:p>
            <a:r>
              <a:rPr lang="en-US" altLang="x-none" sz="36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6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36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6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下列说法不符合文意的一项（ ）</a:t>
            </a:r>
            <a:endParaRPr lang="zh-CN" altLang="en-US" sz="36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数据造假掺水使用户</a:t>
            </a: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用脚投票</a:t>
            </a: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的权利成为摆设，使数据应有的标尺作用消失。</a:t>
            </a:r>
            <a:endParaRPr lang="zh-CN" altLang="en-US" sz="36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38175" y="3951605"/>
            <a:ext cx="7868285" cy="1198880"/>
          </a:xfrm>
          <a:prstGeom prst="rect">
            <a:avLst/>
          </a:prstGeom>
          <a:noFill/>
          <a:ln>
            <a:solidFill>
              <a:schemeClr val="tx1"/>
            </a:solidFill>
          </a:ln>
        </p:spPr>
        <p:txBody>
          <a:bodyPr wrap="square" rtlCol="0" anchor="t">
            <a:spAutoFit/>
          </a:bodyPr>
          <a:p>
            <a:pPr algn="l"/>
            <a:r>
              <a:rPr lang="zh-CN" altLang="en-US" sz="3600" b="1">
                <a:latin typeface="微软雅黑" panose="020B0503020204020204" pitchFamily="34" charset="-122"/>
                <a:ea typeface="微软雅黑" panose="020B0503020204020204" pitchFamily="34" charset="-122"/>
              </a:rPr>
              <a:t>原文：然而造假掺水却令</a:t>
            </a:r>
            <a:r>
              <a:rPr lang="zh-CN" altLang="en-US" sz="3600" b="1">
                <a:latin typeface="微软雅黑" panose="020B0503020204020204" pitchFamily="34" charset="-122"/>
                <a:ea typeface="微软雅黑" panose="020B0503020204020204" pitchFamily="34" charset="-122"/>
                <a:sym typeface="+mn-ea"/>
              </a:rPr>
              <a:t>数据</a:t>
            </a:r>
            <a:r>
              <a:rPr lang="zh-CN" altLang="en-US" sz="3600" b="1">
                <a:latin typeface="微软雅黑" panose="020B0503020204020204" pitchFamily="34" charset="-122"/>
                <a:ea typeface="微软雅黑" panose="020B0503020204020204" pitchFamily="34" charset="-122"/>
              </a:rPr>
              <a:t>应有的标尺作用打了折扣。</a:t>
            </a:r>
            <a:endParaRPr lang="zh-CN" altLang="en-US" sz="3600" b="1">
              <a:latin typeface="微软雅黑" panose="020B0503020204020204" pitchFamily="34" charset="-122"/>
              <a:ea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3"/>
          <p:cNvSpPr txBox="1"/>
          <p:nvPr/>
        </p:nvSpPr>
        <p:spPr>
          <a:xfrm>
            <a:off x="0" y="1844675"/>
            <a:ext cx="9144000" cy="2473325"/>
          </a:xfrm>
          <a:prstGeom prst="rect">
            <a:avLst/>
          </a:prstGeom>
          <a:noFill/>
          <a:ln w="9525">
            <a:solidFill>
              <a:schemeClr val="tx1"/>
            </a:solidFill>
          </a:ln>
        </p:spPr>
        <p:txBody>
          <a:bodyPr>
            <a:spAutoFit/>
          </a:bodyPr>
          <a:lstStyle/>
          <a:p>
            <a:pPr lvl="0" eaLnBrk="0" fontAlgn="base" hangingPunct="0">
              <a:spcBef>
                <a:spcPct val="50000"/>
              </a:spcBef>
            </a:pPr>
            <a:r>
              <a:rPr lang="en-US" altLang="x-none" sz="26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6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26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根据世界报业协会发表的全球日报发行量排行榜，中国有</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3</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份报纸进入前</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20</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名：</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参考消息</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以日发行量</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270</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万份排在第</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9</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名，</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人民日报</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以日发行量</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186</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万份排在第</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18</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名，</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羊城晚报</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以日发行量</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150</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万份排在第</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20</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名。中国已成为世界最大的报纸消费国，日销量达</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8200</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万份。仅次于中国的是日本，日销量是</a:t>
            </a:r>
            <a:r>
              <a:rPr lang="en-US" altLang="x-none"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7080</a:t>
            </a:r>
            <a:r>
              <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万份。 </a:t>
            </a:r>
            <a:endParaRPr lang="zh-CN" altLang="en-US" sz="26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21507" name="Text Box 4"/>
          <p:cNvSpPr txBox="1"/>
          <p:nvPr/>
        </p:nvSpPr>
        <p:spPr>
          <a:xfrm>
            <a:off x="0" y="188913"/>
            <a:ext cx="9144000" cy="1373188"/>
          </a:xfrm>
          <a:prstGeom prst="rect">
            <a:avLst/>
          </a:prstGeom>
          <a:noFill/>
          <a:ln w="9525">
            <a:solidFill>
              <a:schemeClr val="tx1"/>
            </a:solidFill>
          </a:ln>
        </p:spPr>
        <p:txBody>
          <a:bodyPr>
            <a:spAutoFit/>
          </a:bodyPr>
          <a:lstStyle/>
          <a:p>
            <a:pPr lvl="0" eaLnBrk="0" fontAlgn="base" hangingPunct="0">
              <a:spcBef>
                <a:spcPct val="50000"/>
              </a:spcBef>
            </a:pPr>
            <a:r>
              <a:rPr lang="en-US" altLang="x-none" sz="26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试题</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下列说法不符合文意的一项（ ）</a:t>
            </a:r>
            <a:r>
              <a:rPr lang="zh-CN" altLang="en-US" sz="20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（上海卷第</a:t>
            </a:r>
            <a:r>
              <a:rPr lang="en-US" altLang="x-none" sz="20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2</a:t>
            </a:r>
            <a:r>
              <a:rPr lang="zh-CN" altLang="en-US" sz="20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题）</a:t>
            </a:r>
            <a:br>
              <a:rPr lang="zh-CN" altLang="en-US" sz="2000" b="1" dirty="0">
                <a:effectLst>
                  <a:outerShdw blurRad="38100" dist="38100" dir="2700000">
                    <a:srgbClr val="C0C0C0"/>
                  </a:outerShdw>
                </a:effectLst>
                <a:latin typeface="Arial" panose="020B0604020202020204" pitchFamily="34" charset="0"/>
                <a:ea typeface="宋体" panose="02010600030101010101" pitchFamily="2" charset="-122"/>
              </a:rPr>
            </a:b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不久前</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参考消息</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等</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3</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份中国报纸以其发行量巨大、国际影响深远而在全球日报发行量统计中名列前茅。</a:t>
            </a:r>
            <a:r>
              <a:rPr lang="zh-CN" altLang="en-US" sz="26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endParaRPr lang="zh-CN" altLang="en-US" sz="2600" b="1" strike="noStrike" noProof="1">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21508" name="Line 5"/>
          <p:cNvSpPr/>
          <p:nvPr/>
        </p:nvSpPr>
        <p:spPr>
          <a:xfrm>
            <a:off x="6443663" y="2276475"/>
            <a:ext cx="2376487" cy="0"/>
          </a:xfrm>
          <a:prstGeom prst="line">
            <a:avLst/>
          </a:prstGeom>
          <a:ln w="38100" cap="flat" cmpd="sng">
            <a:solidFill>
              <a:srgbClr val="FF0000"/>
            </a:solidFill>
            <a:prstDash val="solid"/>
            <a:round/>
            <a:headEnd type="none" w="med" len="med"/>
            <a:tailEnd type="none" w="med" len="med"/>
          </a:ln>
        </p:spPr>
      </p:sp>
      <p:sp>
        <p:nvSpPr>
          <p:cNvPr id="21509" name="Line 6"/>
          <p:cNvSpPr/>
          <p:nvPr/>
        </p:nvSpPr>
        <p:spPr>
          <a:xfrm>
            <a:off x="737553" y="1562418"/>
            <a:ext cx="2016125" cy="0"/>
          </a:xfrm>
          <a:prstGeom prst="line">
            <a:avLst/>
          </a:prstGeom>
          <a:ln w="38100" cap="flat" cmpd="sng">
            <a:solidFill>
              <a:srgbClr val="FF0000"/>
            </a:solidFill>
            <a:prstDash val="solid"/>
            <a:round/>
            <a:headEnd type="none" w="med" len="med"/>
            <a:tailEnd type="none" w="med" len="med"/>
          </a:ln>
        </p:spPr>
      </p:sp>
      <p:sp>
        <p:nvSpPr>
          <p:cNvPr id="21510" name="Text Box 7"/>
          <p:cNvSpPr txBox="1"/>
          <p:nvPr/>
        </p:nvSpPr>
        <p:spPr>
          <a:xfrm>
            <a:off x="395288" y="4652963"/>
            <a:ext cx="8497888" cy="1611630"/>
          </a:xfrm>
          <a:prstGeom prst="rect">
            <a:avLst/>
          </a:prstGeom>
          <a:solidFill>
            <a:srgbClr val="FAFAA4"/>
          </a:solidFill>
          <a:ln w="57150" cap="flat" cmpd="thinThick">
            <a:solidFill>
              <a:srgbClr val="FF00FF"/>
            </a:solidFill>
            <a:prstDash val="solid"/>
            <a:miter/>
            <a:headEnd type="none" w="med" len="med"/>
            <a:tailEnd type="none" w="med" len="med"/>
          </a:ln>
        </p:spPr>
        <p:txBody>
          <a:bodyPr>
            <a:spAutoFit/>
          </a:bodyPr>
          <a:lstStyle/>
          <a:p>
            <a:pPr lvl="0" algn="ctr" eaLnBrk="0" fontAlgn="base" hangingPunct="0">
              <a:spcBef>
                <a:spcPct val="10000"/>
              </a:spcBef>
            </a:pPr>
            <a:r>
              <a:rPr lang="zh-CN" altLang="en-US" sz="3200" b="1" strike="noStrike" noProof="1">
                <a:solidFill>
                  <a:schemeClr val="tx2"/>
                </a:solidFill>
                <a:effectLst>
                  <a:outerShdw blurRad="38100" dist="38100" dir="2700000">
                    <a:srgbClr val="FFFFFF"/>
                  </a:outerShdw>
                </a:effectLst>
                <a:latin typeface="Arial" panose="020B0604020202020204" pitchFamily="34" charset="0"/>
                <a:ea typeface="宋体" panose="02010600030101010101" pitchFamily="2" charset="-122"/>
                <a:cs typeface="+mn-ea"/>
              </a:rPr>
              <a:t>命题陷阱之九：有据与凭空</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r>
              <a:rPr lang="zh-CN" altLang="en-US" sz="3200" b="1" strike="noStrike" noProof="1">
                <a:solidFill>
                  <a:srgbClr val="0033CC"/>
                </a:solidFill>
                <a:latin typeface="Arial" panose="020B0604020202020204" pitchFamily="34" charset="0"/>
                <a:ea typeface="宋体" panose="02010600030101010101" pitchFamily="2" charset="-122"/>
                <a:cs typeface="+mn-ea"/>
              </a:rPr>
              <a:t>无中生有</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r>
              <a:rPr lang="zh-CN" altLang="en-US" sz="40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40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a:p>
            <a:pPr lvl="0" eaLnBrk="0" fontAlgn="base" hangingPunct="0">
              <a:spcBef>
                <a:spcPct val="10000"/>
              </a:spcBef>
            </a:pP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阅读材料中本无此意，而命题者却在设计的选项中</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故意凭空臆造</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出这种说法。 </a:t>
            </a:r>
            <a:endPar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1509"/>
                                        </p:tgtEl>
                                        <p:attrNameLst>
                                          <p:attrName>style.visibility</p:attrName>
                                        </p:attrNameLst>
                                      </p:cBhvr>
                                      <p:to>
                                        <p:strVal val="visible"/>
                                      </p:to>
                                    </p:set>
                                    <p:anim calcmode="lin" valueType="num">
                                      <p:cBhvr additive="base">
                                        <p:cTn id="7" dur="500" fill="hold"/>
                                        <p:tgtEl>
                                          <p:spTgt spid="21509"/>
                                        </p:tgtEl>
                                        <p:attrNameLst>
                                          <p:attrName>ppt_x</p:attrName>
                                        </p:attrNameLst>
                                      </p:cBhvr>
                                      <p:tavLst>
                                        <p:tav tm="0">
                                          <p:val>
                                            <p:strVal val="0-#ppt_w/2"/>
                                          </p:val>
                                        </p:tav>
                                        <p:tav tm="100000">
                                          <p:val>
                                            <p:strVal val="#ppt_x"/>
                                          </p:val>
                                        </p:tav>
                                      </p:tavLst>
                                    </p:anim>
                                    <p:anim calcmode="lin" valueType="num">
                                      <p:cBhvr additive="base">
                                        <p:cTn id="8" dur="500" fill="hold"/>
                                        <p:tgtEl>
                                          <p:spTgt spid="2150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1508"/>
                                        </p:tgtEl>
                                        <p:attrNameLst>
                                          <p:attrName>style.visibility</p:attrName>
                                        </p:attrNameLst>
                                      </p:cBhvr>
                                      <p:to>
                                        <p:strVal val="visible"/>
                                      </p:to>
                                    </p:set>
                                    <p:anim calcmode="lin" valueType="num">
                                      <p:cBhvr additive="base">
                                        <p:cTn id="13" dur="500" fill="hold"/>
                                        <p:tgtEl>
                                          <p:spTgt spid="21508"/>
                                        </p:tgtEl>
                                        <p:attrNameLst>
                                          <p:attrName>ppt_x</p:attrName>
                                        </p:attrNameLst>
                                      </p:cBhvr>
                                      <p:tavLst>
                                        <p:tav tm="0">
                                          <p:val>
                                            <p:strVal val="0-#ppt_w/2"/>
                                          </p:val>
                                        </p:tav>
                                        <p:tav tm="100000">
                                          <p:val>
                                            <p:strVal val="#ppt_x"/>
                                          </p:val>
                                        </p:tav>
                                      </p:tavLst>
                                    </p:anim>
                                    <p:anim calcmode="lin" valueType="num">
                                      <p:cBhvr additive="base">
                                        <p:cTn id="14"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10"/>
                                        </p:tgtEl>
                                        <p:attrNameLst>
                                          <p:attrName>style.visibility</p:attrName>
                                        </p:attrNameLst>
                                      </p:cBhvr>
                                      <p:to>
                                        <p:strVal val="visible"/>
                                      </p:to>
                                    </p:set>
                                    <p:anim calcmode="lin" valueType="num">
                                      <p:cBhvr additive="base">
                                        <p:cTn id="19" dur="500" fill="hold"/>
                                        <p:tgtEl>
                                          <p:spTgt spid="21510"/>
                                        </p:tgtEl>
                                        <p:attrNameLst>
                                          <p:attrName>ppt_x</p:attrName>
                                        </p:attrNameLst>
                                      </p:cBhvr>
                                      <p:tavLst>
                                        <p:tav tm="0">
                                          <p:val>
                                            <p:strVal val="0-#ppt_w/2"/>
                                          </p:val>
                                        </p:tav>
                                        <p:tav tm="100000">
                                          <p:val>
                                            <p:strVal val="#ppt_x"/>
                                          </p:val>
                                        </p:tav>
                                      </p:tavLst>
                                    </p:anim>
                                    <p:anim calcmode="lin" valueType="num">
                                      <p:cBhvr additive="base">
                                        <p:cTn id="20" dur="500" fill="hold"/>
                                        <p:tgtEl>
                                          <p:spTgt spid="215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7160" y="2306320"/>
            <a:ext cx="8783955" cy="2245360"/>
          </a:xfrm>
          <a:prstGeom prst="rect">
            <a:avLst/>
          </a:prstGeom>
          <a:noFill/>
          <a:ln>
            <a:solidFill>
              <a:schemeClr val="tx1"/>
            </a:solidFill>
          </a:ln>
        </p:spPr>
        <p:txBody>
          <a:bodyPr wrap="square" rtlCol="0" anchor="t">
            <a:spAutoFit/>
          </a:bodyPr>
          <a:p>
            <a:r>
              <a:rPr lang="zh-CN" altLang="en-US" sz="2800" b="1">
                <a:solidFill>
                  <a:srgbClr val="0000CC"/>
                </a:solidFill>
                <a:latin typeface="微软雅黑" panose="020B0503020204020204" pitchFamily="34" charset="-122"/>
                <a:ea typeface="微软雅黑" panose="020B0503020204020204" pitchFamily="34" charset="-122"/>
              </a:rPr>
              <a:t>神仙和妖怪是秦汉以来方士、道士然后是艺术家民间艺人和文人的虚构；佛、菩萨、魔则是由印度佛经传入，然后汇入中国超人间故事的体系的。这种本土的和外来的超人间幻象的汇合，自六朝的志怪小说以来已渐次达到密洽无间。</a:t>
            </a:r>
            <a:endParaRPr lang="zh-CN" altLang="en-US" sz="2800" b="1">
              <a:solidFill>
                <a:srgbClr val="0000CC"/>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160" y="141605"/>
            <a:ext cx="8931275"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1．下列对神魔小说产生、发展过程的阐述，不正确的一项是(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B．佛、菩萨、魔自六朝以来汇入中国超人间故事体系后，本土的和外来的超人间幻象逐渐结合得越来越紧密。</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37160" y="4806950"/>
            <a:ext cx="8783955" cy="181483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从公元3世纪初到6世纪末,中国南方先后有孙吴、东晋和宋、齐、梁、陈6个汉族政权在南京建都,史家称为“六朝”。选段无具体时间依据，故不能确定佛、菩萨、魔是自六朝以来汇入中国超人间故事的体系的。</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7820" y="450850"/>
            <a:ext cx="8468360" cy="224536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3．根据原文内容，下列理解和分析不正确的一项是（ ）</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C．唐代商业生活中的很多经济内容，如“契约文书”“诚信思想”“飞钱”等对后代社会的政治经济 生活产生了积极影响。</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63525" y="2815590"/>
            <a:ext cx="8542655" cy="3969385"/>
          </a:xfrm>
          <a:prstGeom prst="rect">
            <a:avLst/>
          </a:prstGeom>
          <a:noFill/>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原文：唐代的契约文书是经济活动中产生纠纷时进行法律裁定的依据，同时也是该时期商业活动中买卖双方诚信从事买卖活动的重要形式。契约文书的出现深刻地影响着后世的经济生活。</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唐代货币流通过程中还出现了一个重要的现象：信用货币“飞钱”的出现。“飞钱”是唐代商家为解决货币流通困难而发明的货币汇兑方法。商人们在外从事经济活动过程中需要大量现钱之时便到各地衙门领取。这对后来历朝历代的经济发展产生了积极的影响。</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cstate="print"/>
          <a:stretch>
            <a:fillRect/>
          </a:stretch>
        </a:blipFill>
        <a:effectLst/>
      </p:bgPr>
    </p:bg>
    <p:spTree>
      <p:nvGrpSpPr>
        <p:cNvPr id="1" name=""/>
        <p:cNvGrpSpPr/>
        <p:nvPr/>
      </p:nvGrpSpPr>
      <p:grpSpPr>
        <a:xfrm>
          <a:off x="0" y="0"/>
          <a:ext cx="0" cy="0"/>
          <a:chOff x="0" y="0"/>
          <a:chExt cx="0" cy="0"/>
        </a:xfrm>
      </p:grpSpPr>
      <p:sp>
        <p:nvSpPr>
          <p:cNvPr id="9218" name="Rectangle 2"/>
          <p:cNvSpPr>
            <a:spLocks noGrp="1"/>
          </p:cNvSpPr>
          <p:nvPr>
            <p:ph type="body"/>
          </p:nvPr>
        </p:nvSpPr>
        <p:spPr>
          <a:xfrm>
            <a:off x="1763713" y="1052513"/>
            <a:ext cx="6191250" cy="936625"/>
          </a:xfrm>
        </p:spPr>
        <p:txBody>
          <a:bodyPr wrap="square" anchor="t"/>
          <a:lstStyle/>
          <a:p>
            <a:pPr lvl="0" indent="-342900" eaLnBrk="1" hangingPunct="1">
              <a:buNone/>
            </a:pPr>
            <a:r>
              <a:rPr lang="en-US" altLang="x-none" sz="4800" b="1">
                <a:ea typeface="黑体" panose="02010609060101010101" pitchFamily="2" charset="-122"/>
              </a:rPr>
              <a:t>  </a:t>
            </a:r>
            <a:r>
              <a:rPr lang="zh-CN" altLang="en-US" sz="4800" b="1" dirty="0">
                <a:ea typeface="黑体" panose="02010609060101010101" pitchFamily="2" charset="-122"/>
              </a:rPr>
              <a:t>高考</a:t>
            </a:r>
            <a:r>
              <a:rPr lang="zh-CN" altLang="en-US" sz="4800" b="1" dirty="0">
                <a:solidFill>
                  <a:schemeClr val="accent2"/>
                </a:solidFill>
                <a:ea typeface="黑体" panose="02010609060101010101" pitchFamily="2" charset="-122"/>
              </a:rPr>
              <a:t>论述文</a:t>
            </a:r>
            <a:r>
              <a:rPr lang="zh-CN" altLang="en-US" sz="4800" b="1" dirty="0">
                <a:ea typeface="黑体" panose="02010609060101010101" pitchFamily="2" charset="-122"/>
              </a:rPr>
              <a:t>阅读题</a:t>
            </a:r>
            <a:endParaRPr lang="zh-CN" altLang="en-US" sz="4800" b="1" dirty="0">
              <a:solidFill>
                <a:srgbClr val="FF00FF"/>
              </a:solidFill>
              <a:ea typeface="黑体" panose="02010609060101010101" pitchFamily="2" charset="-122"/>
            </a:endParaRPr>
          </a:p>
        </p:txBody>
      </p:sp>
      <p:sp>
        <p:nvSpPr>
          <p:cNvPr id="9219" name="WordArt 3"/>
          <p:cNvSpPr>
            <a:spLocks noTextEdit="1"/>
          </p:cNvSpPr>
          <p:nvPr/>
        </p:nvSpPr>
        <p:spPr>
          <a:xfrm>
            <a:off x="2916238" y="2852738"/>
            <a:ext cx="3529012" cy="1366837"/>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8000"/>
                    </a:srgbClr>
                  </a:outerShdw>
                </a:effectLst>
                <a:latin typeface="华文行楷" panose="02010800040101010101" charset="-122"/>
                <a:ea typeface="华文行楷" panose="02010800040101010101" charset="-122"/>
              </a:rPr>
              <a:t>出题陷阱</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8000"/>
                  </a:srgbClr>
                </a:outerShdw>
              </a:effectLst>
              <a:latin typeface="华文行楷" panose="02010800040101010101" charset="-122"/>
              <a:ea typeface="华文行楷" panose="02010800040101010101"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9550" y="800100"/>
            <a:ext cx="8642985"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3．下列根据原文的分析和推断，不正确的一项是（）</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C、由于当时社会环境的影响，宋朝的文人赏玩瓷器时喜爱的类型应该是繁丽丰腴的；他们喜爱的服饰类型也应该是雍容华贵的。</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27635" y="3612515"/>
            <a:ext cx="8724900" cy="224536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原文：所谓唐型文化，是一种相对开放、外倾、色调热烈的文化类型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而宋型文化则是一种相对封闭．内倾．色调淡雅的文化类型。这一时期的各种文化样式无论是哲学、文学、艺术还是社会风习，都在不同程度上浸润着宋型文化的特有风貌。</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8155" y="368935"/>
            <a:ext cx="7991475" cy="2061210"/>
          </a:xfrm>
          <a:prstGeom prst="rect">
            <a:avLst/>
          </a:prstGeom>
          <a:noFill/>
        </p:spPr>
        <p:txBody>
          <a:bodyPr wrap="square" rtlCol="0" anchor="t">
            <a:spAutoFit/>
          </a:bodyPr>
          <a:p>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下列关于中国园林的表述，不正确的一项是</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C、中国传统园林经过魏晋南北朝的发展，在隋唐时进入盛期，在宋朝进入成熟期，到明清进入没落期。</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49885" y="3436620"/>
            <a:ext cx="8248015" cy="2061210"/>
          </a:xfrm>
          <a:prstGeom prst="rect">
            <a:avLst/>
          </a:prstGeom>
          <a:noFill/>
        </p:spPr>
        <p:txBody>
          <a:bodyPr wrap="square" rtlCol="0" anchor="t">
            <a:spAutoFit/>
          </a:bodyPr>
          <a:p>
            <a:r>
              <a:rPr lang="zh-CN" altLang="en-US" sz="3200" b="1">
                <a:latin typeface="微软雅黑" panose="020B0503020204020204" pitchFamily="34" charset="-122"/>
                <a:ea typeface="微软雅黑" panose="020B0503020204020204" pitchFamily="34" charset="-122"/>
              </a:rPr>
              <a:t>中国传统园林从商周的囿、秦汉的宫苑，经过魏晋南北朝的发展，在隋唐时期进入盛期，并在宋朝发展成熟，一直到明清，其造园思想始终一脉相承。</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3050" y="347980"/>
            <a:ext cx="8611870" cy="1383665"/>
          </a:xfrm>
          <a:prstGeom prst="rect">
            <a:avLst/>
          </a:prstGeom>
          <a:noFill/>
          <a:ln>
            <a:solidFill>
              <a:schemeClr val="tx1"/>
            </a:solidFill>
          </a:ln>
        </p:spPr>
        <p:txBody>
          <a:bodyPr wrap="square" rtlCol="0" anchor="t">
            <a:spAutoFit/>
          </a:bodyPr>
          <a:p>
            <a:r>
              <a:rPr lang="en-US" altLang="x-none"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下列说法不符合文意的一项（ ）</a:t>
            </a:r>
            <a:endPar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草原丝路曾称为</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吐谷浑道</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吐蕃道</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回纥道</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，这条丝路先后被吐谷浑、吐蕃和回纥控制过。</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59715" y="2247900"/>
            <a:ext cx="8625205" cy="4399915"/>
          </a:xfrm>
          <a:prstGeom prst="rect">
            <a:avLst/>
          </a:prstGeom>
          <a:noFill/>
          <a:ln>
            <a:solidFill>
              <a:schemeClr val="tx1"/>
            </a:solidFill>
          </a:ln>
        </p:spPr>
        <p:txBody>
          <a:bodyPr wrap="square" rtlCol="0" anchor="t">
            <a:spAutoFit/>
          </a:bodyPr>
          <a:p>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原文：北魏、西夏占据河西走廊后，丝路青海一段，先后为吐谷浑、吐蕃所控制，吐谷浑时为</a:t>
            </a:r>
            <a:r>
              <a:rPr lang="en-US" altLang="zh-CN"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青海道</a:t>
            </a:r>
            <a:r>
              <a:rPr lang="en-US" altLang="zh-CN"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，又称</a:t>
            </a:r>
            <a:r>
              <a:rPr lang="en-US" altLang="zh-CN"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吐谷浑道</a:t>
            </a:r>
            <a:r>
              <a:rPr lang="en-US" altLang="zh-CN"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；吐蕃时为</a:t>
            </a:r>
            <a:r>
              <a:rPr lang="en-US" altLang="zh-CN"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青塘道</a:t>
            </a:r>
            <a:r>
              <a:rPr lang="en-US" altLang="zh-CN"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又称</a:t>
            </a:r>
            <a:r>
              <a:rPr lang="en-US" altLang="zh-CN"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吐蕃道</a:t>
            </a:r>
            <a:r>
              <a:rPr lang="en-US" altLang="zh-CN"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当时成为中原和南方通往西域的通道。唐朝时期，回纥与唐朝贸易，换回绸绢，供贵族享用。还通过“草原道”大量转输到西方。“安史之乱”后，吐蕃完全占据了河西走廊及陇右地区，传统的丝绸之路东段受到阻遏，唐朝和西域各国的交往一度绕道回纥居住地。因此，这一时期的草原丝路有“回纥道”之称。</a:t>
            </a:r>
            <a:endPar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8140" y="297815"/>
            <a:ext cx="8442960" cy="2061210"/>
          </a:xfrm>
          <a:prstGeom prst="rect">
            <a:avLst/>
          </a:prstGeom>
          <a:noFill/>
          <a:ln>
            <a:solidFill>
              <a:schemeClr val="tx1"/>
            </a:solidFill>
          </a:ln>
        </p:spPr>
        <p:txBody>
          <a:bodyPr wrap="square" rtlCol="0" anchor="t">
            <a:spAutoFit/>
          </a:bodyPr>
          <a:p>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下列关于原文的分析与理解，不正确的一项是（      ）</a:t>
            </a:r>
            <a:b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从第二段可知孔子认为爱慕富贵并不难，但要自立发达了，才是被社会承认的达人。</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73075" y="3456305"/>
            <a:ext cx="8442960" cy="3046095"/>
          </a:xfrm>
          <a:prstGeom prst="rect">
            <a:avLst/>
          </a:prstGeom>
          <a:noFill/>
          <a:ln>
            <a:solidFill>
              <a:schemeClr val="tx1"/>
            </a:solidFill>
          </a:ln>
        </p:spPr>
        <p:txBody>
          <a:bodyPr wrap="square" rtlCol="0" anchor="t">
            <a:spAutoFit/>
          </a:bodyPr>
          <a:p>
            <a:r>
              <a:rPr lang="zh-CN" altLang="en-US" sz="3200" b="1">
                <a:effectLst>
                  <a:outerShdw blurRad="38100" dist="38100" dir="2700000">
                    <a:srgbClr val="C0C0C0"/>
                  </a:outerShdw>
                </a:effectLst>
                <a:latin typeface="微软雅黑" panose="020B0503020204020204" pitchFamily="34" charset="-122"/>
                <a:ea typeface="微软雅黑" panose="020B0503020204020204" pitchFamily="34" charset="-122"/>
                <a:cs typeface="+mn-ea"/>
                <a:sym typeface="+mn-ea"/>
              </a:rPr>
              <a:t>原文：仁爱是中国人之首德。爱比你富有高贵的人并不难，爱穷困卑贱者就难一些，所以孔子提倡有等差的泛爱众人，强调己立立人，己达达人，己所不欲勿施于人，仁爱使人和谐相处，促进社会的安定团结，是我们民族的优良传统，今天建构新人格，理应继承发展</a:t>
            </a:r>
            <a: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sym typeface="+mn-ea"/>
              </a:rPr>
              <a:t>。</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3"/>
          <p:cNvSpPr txBox="1"/>
          <p:nvPr/>
        </p:nvSpPr>
        <p:spPr>
          <a:xfrm>
            <a:off x="0" y="2205038"/>
            <a:ext cx="9144000" cy="1554163"/>
          </a:xfrm>
          <a:prstGeom prst="rect">
            <a:avLst/>
          </a:prstGeom>
          <a:noFill/>
          <a:ln w="9525">
            <a:solidFill>
              <a:schemeClr val="tx1"/>
            </a:solidFill>
          </a:ln>
        </p:spPr>
        <p:txBody>
          <a:bodyPr>
            <a:spAutoFit/>
          </a:bodyPr>
          <a:lstStyle/>
          <a:p>
            <a:pPr lvl="0" eaLnBrk="0" fontAlgn="base" hangingPunct="0">
              <a:spcBef>
                <a:spcPct val="50000"/>
              </a:spcBef>
            </a:pPr>
            <a:r>
              <a:rPr lang="en-US" altLang="x-none" sz="32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32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32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32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网格协议使得人们几乎能够链接与计算机有关的其他任何东西：数据库、虚拟和可视化工具，甚至是计算机本身的计算能力。</a:t>
            </a:r>
            <a:endParaRPr lang="zh-CN" altLang="en-US" sz="32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9459" name="Text Box 4"/>
          <p:cNvSpPr txBox="1"/>
          <p:nvPr/>
        </p:nvSpPr>
        <p:spPr>
          <a:xfrm>
            <a:off x="0" y="188913"/>
            <a:ext cx="9144000" cy="1798320"/>
          </a:xfrm>
          <a:prstGeom prst="rect">
            <a:avLst/>
          </a:prstGeom>
          <a:noFill/>
          <a:ln w="9525">
            <a:solidFill>
              <a:schemeClr val="tx1"/>
            </a:solidFill>
          </a:ln>
        </p:spPr>
        <p:txBody>
          <a:bodyPr>
            <a:spAutoFit/>
          </a:bodyPr>
          <a:lstStyle/>
          <a:p>
            <a:pPr lvl="0" eaLnBrk="0" fontAlgn="base" hangingPunct="0">
              <a:spcBef>
                <a:spcPct val="50000"/>
              </a:spcBef>
            </a:pP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试题</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下列有关“网格协议”的理解；不符合原文意思的一项是（  ）（辽宁卷第</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7</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题）</a:t>
            </a:r>
            <a:br>
              <a:rPr lang="zh-CN" altLang="en-US" sz="2800" b="1" dirty="0">
                <a:effectLst>
                  <a:outerShdw blurRad="38100" dist="38100" dir="2700000">
                    <a:srgbClr val="C0C0C0"/>
                  </a:outerShdw>
                </a:effectLst>
                <a:latin typeface="Arial" panose="020B0604020202020204" pitchFamily="34" charset="0"/>
                <a:ea typeface="宋体" panose="02010600030101010101" pitchFamily="2" charset="-122"/>
              </a:rPr>
            </a:b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en-US" altLang="x-none" sz="2800" b="1" strike="noStrike" noProof="1">
                <a:effectLst>
                  <a:outerShdw blurRad="38100" dist="38100" dir="2700000">
                    <a:srgbClr val="C0C0C0"/>
                  </a:outerShdw>
                </a:effectLst>
                <a:latin typeface="楷体_GB2312" pitchFamily="49" charset="-122"/>
                <a:ea typeface="楷体_GB2312" pitchFamily="49" charset="-122"/>
                <a:cs typeface="+mn-ea"/>
              </a:rPr>
              <a:t>D.</a:t>
            </a:r>
            <a:r>
              <a:rPr lang="zh-CN" altLang="en-US" sz="2800" b="1" strike="noStrike" noProof="1">
                <a:effectLst>
                  <a:outerShdw blurRad="38100" dist="38100" dir="2700000">
                    <a:srgbClr val="C0C0C0"/>
                  </a:outerShdw>
                </a:effectLst>
                <a:latin typeface="楷体_GB2312" pitchFamily="49" charset="-122"/>
                <a:ea typeface="楷体_GB2312" pitchFamily="49" charset="-122"/>
                <a:cs typeface="+mn-ea"/>
              </a:rPr>
              <a:t>网格协议能提供标准平台，但与计算机本身的计算能力无关</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endPar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9460" name="Line 5"/>
          <p:cNvSpPr/>
          <p:nvPr/>
        </p:nvSpPr>
        <p:spPr>
          <a:xfrm flipV="1">
            <a:off x="2268538" y="3716338"/>
            <a:ext cx="5184775" cy="73025"/>
          </a:xfrm>
          <a:prstGeom prst="line">
            <a:avLst/>
          </a:prstGeom>
          <a:ln w="38100" cap="flat" cmpd="sng">
            <a:solidFill>
              <a:srgbClr val="FF0000"/>
            </a:solidFill>
            <a:prstDash val="solid"/>
            <a:round/>
            <a:headEnd type="none" w="med" len="med"/>
            <a:tailEnd type="none" w="med" len="med"/>
          </a:ln>
        </p:spPr>
      </p:sp>
      <p:sp>
        <p:nvSpPr>
          <p:cNvPr id="19461" name="Line 6"/>
          <p:cNvSpPr/>
          <p:nvPr/>
        </p:nvSpPr>
        <p:spPr>
          <a:xfrm>
            <a:off x="465773" y="1902143"/>
            <a:ext cx="685800" cy="0"/>
          </a:xfrm>
          <a:prstGeom prst="line">
            <a:avLst/>
          </a:prstGeom>
          <a:ln w="38100" cap="flat" cmpd="sng">
            <a:solidFill>
              <a:srgbClr val="FF0000"/>
            </a:solidFill>
            <a:prstDash val="solid"/>
            <a:round/>
            <a:headEnd type="none" w="med" len="med"/>
            <a:tailEnd type="none" w="med" len="med"/>
          </a:ln>
        </p:spPr>
      </p:sp>
      <p:sp>
        <p:nvSpPr>
          <p:cNvPr id="19462" name="Text Box 7"/>
          <p:cNvSpPr txBox="1"/>
          <p:nvPr/>
        </p:nvSpPr>
        <p:spPr>
          <a:xfrm>
            <a:off x="250825" y="4365625"/>
            <a:ext cx="8642350" cy="1938020"/>
          </a:xfrm>
          <a:prstGeom prst="rect">
            <a:avLst/>
          </a:prstGeom>
          <a:solidFill>
            <a:srgbClr val="FFFF00">
              <a:alpha val="39000"/>
            </a:srgbClr>
          </a:solidFill>
          <a:ln w="57150" cap="flat" cmpd="thinThick">
            <a:solidFill>
              <a:srgbClr val="FF00FF"/>
            </a:solidFill>
            <a:prstDash val="solid"/>
            <a:miter/>
            <a:headEnd type="none" w="med" len="med"/>
            <a:tailEnd type="none" w="med" len="med"/>
          </a:ln>
        </p:spPr>
        <p:txBody>
          <a:bodyPr>
            <a:spAutoFit/>
          </a:bodyPr>
          <a:lstStyle/>
          <a:p>
            <a:pPr lvl="0" algn="ctr" eaLnBrk="0" fontAlgn="base" hangingPunct="0"/>
            <a:r>
              <a:rPr lang="zh-CN" altLang="en-US" sz="3600" b="1" strike="noStrike" noProof="1">
                <a:solidFill>
                  <a:schemeClr val="tx2"/>
                </a:solidFill>
                <a:effectLst>
                  <a:outerShdw blurRad="38100" dist="38100" dir="2700000">
                    <a:srgbClr val="FFFFFF"/>
                  </a:outerShdw>
                </a:effectLst>
                <a:latin typeface="Arial" panose="020B0604020202020204" pitchFamily="34" charset="0"/>
                <a:ea typeface="宋体" panose="02010600030101010101" pitchFamily="2" charset="-122"/>
                <a:cs typeface="+mn-ea"/>
              </a:rPr>
              <a:t>命题陷阱之十：肯定与否定</a:t>
            </a:r>
            <a:r>
              <a:rPr lang="zh-CN" altLang="en-US" sz="36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36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a:p>
            <a:pPr lvl="0" eaLnBrk="0" fontAlgn="base" hangingPunct="0"/>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命题者设计选项时在事物的性质上设置干扰，故意将阅读材料中</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肯定了的事物加以否定</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，或</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将否定了的事物加以肯定</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additive="base">
                                        <p:cTn id="7" dur="500" fill="hold"/>
                                        <p:tgtEl>
                                          <p:spTgt spid="19461"/>
                                        </p:tgtEl>
                                        <p:attrNameLst>
                                          <p:attrName>ppt_x</p:attrName>
                                        </p:attrNameLst>
                                      </p:cBhvr>
                                      <p:tavLst>
                                        <p:tav tm="0">
                                          <p:val>
                                            <p:strVal val="0-#ppt_w/2"/>
                                          </p:val>
                                        </p:tav>
                                        <p:tav tm="100000">
                                          <p:val>
                                            <p:strVal val="#ppt_x"/>
                                          </p:val>
                                        </p:tav>
                                      </p:tavLst>
                                    </p:anim>
                                    <p:anim calcmode="lin" valueType="num">
                                      <p:cBhvr additive="base">
                                        <p:cTn id="8" dur="500" fill="hold"/>
                                        <p:tgtEl>
                                          <p:spTgt spid="1946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9460"/>
                                        </p:tgtEl>
                                        <p:attrNameLst>
                                          <p:attrName>style.visibility</p:attrName>
                                        </p:attrNameLst>
                                      </p:cBhvr>
                                      <p:to>
                                        <p:strVal val="visible"/>
                                      </p:to>
                                    </p:set>
                                    <p:anim calcmode="lin" valueType="num">
                                      <p:cBhvr additive="base">
                                        <p:cTn id="13" dur="500" fill="hold"/>
                                        <p:tgtEl>
                                          <p:spTgt spid="19460"/>
                                        </p:tgtEl>
                                        <p:attrNameLst>
                                          <p:attrName>ppt_x</p:attrName>
                                        </p:attrNameLst>
                                      </p:cBhvr>
                                      <p:tavLst>
                                        <p:tav tm="0">
                                          <p:val>
                                            <p:strVal val="0-#ppt_w/2"/>
                                          </p:val>
                                        </p:tav>
                                        <p:tav tm="100000">
                                          <p:val>
                                            <p:strVal val="#ppt_x"/>
                                          </p:val>
                                        </p:tav>
                                      </p:tavLst>
                                    </p:anim>
                                    <p:anim calcmode="lin" valueType="num">
                                      <p:cBhvr additive="base">
                                        <p:cTn id="14" dur="500" fill="hold"/>
                                        <p:tgtEl>
                                          <p:spTgt spid="1946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462"/>
                                        </p:tgtEl>
                                        <p:attrNameLst>
                                          <p:attrName>style.visibility</p:attrName>
                                        </p:attrNameLst>
                                      </p:cBhvr>
                                      <p:to>
                                        <p:strVal val="visible"/>
                                      </p:to>
                                    </p:set>
                                    <p:anim calcmode="lin" valueType="num">
                                      <p:cBhvr additive="base">
                                        <p:cTn id="19" dur="500" fill="hold"/>
                                        <p:tgtEl>
                                          <p:spTgt spid="19462"/>
                                        </p:tgtEl>
                                        <p:attrNameLst>
                                          <p:attrName>ppt_x</p:attrName>
                                        </p:attrNameLst>
                                      </p:cBhvr>
                                      <p:tavLst>
                                        <p:tav tm="0">
                                          <p:val>
                                            <p:strVal val="0-#ppt_w/2"/>
                                          </p:val>
                                        </p:tav>
                                        <p:tav tm="100000">
                                          <p:val>
                                            <p:strVal val="#ppt_x"/>
                                          </p:val>
                                        </p:tav>
                                      </p:tavLst>
                                    </p:anim>
                                    <p:anim calcmode="lin" valueType="num">
                                      <p:cBhvr additive="base">
                                        <p:cTn id="20" dur="500" fill="hold"/>
                                        <p:tgtEl>
                                          <p:spTgt spid="194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5310" y="339725"/>
            <a:ext cx="8077200" cy="1568450"/>
          </a:xfrm>
          <a:prstGeom prst="rect">
            <a:avLst/>
          </a:prstGeom>
          <a:noFill/>
          <a:ln>
            <a:solidFill>
              <a:schemeClr val="tx1"/>
            </a:solidFill>
          </a:ln>
        </p:spPr>
        <p:txBody>
          <a:bodyPr wrap="square" rtlCol="0" anchor="t">
            <a:spAutoFit/>
          </a:bodyPr>
          <a:p>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根据原文意思，下列说法不符合中国画的民族传统的一项是（ ）（3分）</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 D．“坚强者莫能守,而柔弱者长存焉”</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74675" y="2446020"/>
            <a:ext cx="8077200" cy="1568450"/>
          </a:xfrm>
          <a:prstGeom prst="rect">
            <a:avLst/>
          </a:prstGeom>
          <a:noFill/>
          <a:ln>
            <a:solidFill>
              <a:schemeClr val="tx1"/>
            </a:solidFill>
          </a:ln>
        </p:spPr>
        <p:txBody>
          <a:bodyPr wrap="square" rtlCol="0" anchor="t">
            <a:spAutoFit/>
          </a:bodyPr>
          <a:p>
            <a:r>
              <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原文：“知白守黑”“计白当黑”“虚实相生”“动静相依”“刚柔相济”是中国画“一阴一阳之谓道”的主要表现方式。</a:t>
            </a:r>
            <a:endPar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77520" y="4752340"/>
            <a:ext cx="8272145" cy="138366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【解析】原文说中国画“刚柔相济“，而D项意为“刚强者不能持守，柔弱者可保长存”，强调的是“柔”的一面，对“刚”是否定的。</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7640" y="254635"/>
            <a:ext cx="8762365" cy="2091690"/>
          </a:xfrm>
          <a:prstGeom prst="rect">
            <a:avLst/>
          </a:prstGeom>
          <a:noFill/>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1:下列有关“幸福”的表述，不符合原文意思的一项是</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C．亚当·新密、约翰·穆勒一派认为幸福是身体无痛苦和灵魂无烦恼，而黑格尔等人乃至马克思的主张则与之相反。</a:t>
            </a:r>
            <a:endParaRPr lang="zh-CN" altLang="en-US"/>
          </a:p>
          <a:p>
            <a:endParaRPr lang="zh-CN" altLang="en-US"/>
          </a:p>
        </p:txBody>
      </p:sp>
      <p:sp>
        <p:nvSpPr>
          <p:cNvPr id="3" name="文本框 2"/>
          <p:cNvSpPr txBox="1"/>
          <p:nvPr/>
        </p:nvSpPr>
        <p:spPr>
          <a:xfrm>
            <a:off x="102235" y="2033905"/>
            <a:ext cx="8893175" cy="4399915"/>
          </a:xfrm>
          <a:prstGeom prst="rect">
            <a:avLst/>
          </a:prstGeom>
          <a:noFill/>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原文：</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       亚当·斯密、约翰·穆勒这一派认为，幸福就是快乐。快乐就是身体的无痛苦和灵魂的无烦恼。另一派代表人物是苏格拉底、康德、黑格尔等，包括马克思，他们强调的是人的精神满足。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       这两派有一个共同之处，那就是，都十分强调精神上的满足。如伊壁鸠鲁强调，物质欲望的满足本身不是快乐，物质欲望和生命本身的需要是两码事。生命需要得到满足那是一种快乐，但是超出生命需要的那些欲望反而是造成痛苦的根源。</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390" y="565150"/>
            <a:ext cx="8745855"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试题：依据原文内容，下列说法不正确的一项是（      ）</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商鞅以变法推行改革，使秦国强盛，唐太宗遵守法治，出现了贞观之治，可见法律工具意义是应该继承的古代文化遗产。</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23825" y="2960370"/>
            <a:ext cx="8736330" cy="267652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原文：法律工具主义是人治下的法制，遇到明主确实起到了治世的功能，但是遇到昏君的时候便不能发挥积极作用。法律工具主义不仅影响了整个古代社会，也包括近代社会。想起用法就把法拿出来，不想用法就把法收起来。所以今天我们要牢固树立依法治国的法律权威主义的观念，就必须肃清法律工具主义的残余影响。</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0520" y="456565"/>
            <a:ext cx="8442960" cy="2061210"/>
          </a:xfrm>
          <a:prstGeom prst="rect">
            <a:avLst/>
          </a:prstGeom>
          <a:noFill/>
          <a:ln>
            <a:solidFill>
              <a:schemeClr val="tx1"/>
            </a:solidFill>
          </a:ln>
        </p:spPr>
        <p:txBody>
          <a:bodyPr wrap="square" rtlCol="0" anchor="t">
            <a:spAutoFit/>
          </a:bodyPr>
          <a:p>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下列关于原文的分析与理解，不正确的一项是（      ）</a:t>
            </a:r>
            <a:b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儒家所谓的仁爱与墨家所谓的兼爱是大致相同的，都强调不分厚薄亲疏地泛爱他人。</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73075" y="3456305"/>
            <a:ext cx="8442960" cy="3046095"/>
          </a:xfrm>
          <a:prstGeom prst="rect">
            <a:avLst/>
          </a:prstGeom>
          <a:noFill/>
          <a:ln>
            <a:solidFill>
              <a:schemeClr val="tx1"/>
            </a:solidFill>
          </a:ln>
        </p:spPr>
        <p:txBody>
          <a:bodyPr wrap="square" rtlCol="0" anchor="t">
            <a:spAutoFit/>
          </a:bodyPr>
          <a:p>
            <a:r>
              <a:rPr lang="zh-CN" altLang="en-US" sz="3200" b="1">
                <a:effectLst>
                  <a:outerShdw blurRad="38100" dist="38100" dir="2700000">
                    <a:srgbClr val="C0C0C0"/>
                  </a:outerShdw>
                </a:effectLst>
                <a:latin typeface="微软雅黑" panose="020B0503020204020204" pitchFamily="34" charset="-122"/>
                <a:ea typeface="微软雅黑" panose="020B0503020204020204" pitchFamily="34" charset="-122"/>
                <a:cs typeface="+mn-ea"/>
                <a:sym typeface="+mn-ea"/>
              </a:rPr>
              <a:t>原文：仁爱是中国人之首德。爱比你富有高贵的人并不难，爱穷困卑贱者就难一些，所以孔子提倡有等差的泛爱众人，强调己立立人，己达达人，己所不欲勿施于人，仁爱使人和谐相处，促进社会的安定团结，是我们民族的优良传统，今天建构新人格，理应继承发展</a:t>
            </a:r>
            <a:r>
              <a:rPr lang="zh-CN" altLang="en-US" sz="3200" b="1" dirty="0">
                <a:effectLst>
                  <a:outerShdw blurRad="38100" dist="38100" dir="2700000">
                    <a:srgbClr val="C0C0C0"/>
                  </a:outerShdw>
                </a:effectLst>
                <a:latin typeface="微软雅黑" panose="020B0503020204020204" pitchFamily="34" charset="-122"/>
                <a:ea typeface="微软雅黑" panose="020B0503020204020204" pitchFamily="34" charset="-122"/>
                <a:sym typeface="+mn-ea"/>
              </a:rPr>
              <a:t>。</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075" y="276225"/>
            <a:ext cx="8892540" cy="2553335"/>
          </a:xfrm>
          <a:prstGeom prst="rect">
            <a:avLst/>
          </a:prstGeom>
          <a:noFill/>
          <a:ln>
            <a:solidFill>
              <a:schemeClr val="tx1"/>
            </a:solidFill>
          </a:ln>
        </p:spPr>
        <p:txBody>
          <a:bodyPr wrap="square" rtlCol="0" anchor="t">
            <a:spAutoFit/>
          </a:bodyPr>
          <a:p>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根据原文内容，下列说法不符合原文意思的一项是（  ）</a:t>
            </a:r>
            <a:endParaRPr lang="zh-CN" altLang="en-US" sz="32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从明清时代读者对于白话小说功能的认知，不难发现，当时少有人意识到白话小说有其宗教宣传的功能。</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2075" y="3048635"/>
            <a:ext cx="8892540" cy="3538220"/>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原文：这些议论固然与《西游记》的宗旨不符，但我们仍能从中看到明清时代人们对于白话小说功能的认知。在他们看来，小说可以把传述知识当作自己的目标，包括宗教的修道知识；而且小说的鼻祖笔记小说里就有《搜神记》式的“发明神道之不诬”的一支，用白话小说进行宗教宣传可谓渊源有自。</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2"/>
          <p:cNvSpPr txBox="1"/>
          <p:nvPr/>
        </p:nvSpPr>
        <p:spPr>
          <a:xfrm>
            <a:off x="760413" y="1125538"/>
            <a:ext cx="671512" cy="4508500"/>
          </a:xfrm>
          <a:prstGeom prst="rect">
            <a:avLst/>
          </a:prstGeom>
          <a:noFill/>
          <a:ln w="9525">
            <a:noFill/>
          </a:ln>
        </p:spPr>
        <p:txBody>
          <a:bodyPr vert="eaVert" anchor="t">
            <a:spAutoFit/>
          </a:bodyPr>
          <a:lstStyle/>
          <a:p>
            <a:pPr lvl="0" indent="0" algn="ctr">
              <a:spcBef>
                <a:spcPct val="50000"/>
              </a:spcBef>
            </a:pPr>
            <a:r>
              <a:rPr lang="zh-CN" altLang="en-US" sz="3200" b="1" dirty="0">
                <a:latin typeface="Times New Roman" panose="02020603050405020304" pitchFamily="18" charset="0"/>
                <a:ea typeface="宋体" panose="02010600030101010101" pitchFamily="2" charset="-122"/>
              </a:rPr>
              <a:t>选择题</a:t>
            </a:r>
            <a:r>
              <a:rPr lang="zh-CN" altLang="en-US" sz="3200" b="1" dirty="0">
                <a:solidFill>
                  <a:srgbClr val="FF0000"/>
                </a:solidFill>
                <a:latin typeface="Times New Roman" panose="02020603050405020304" pitchFamily="18" charset="0"/>
                <a:ea typeface="宋体" panose="02010600030101010101" pitchFamily="2" charset="-122"/>
              </a:rPr>
              <a:t>干扰项设置方法</a:t>
            </a:r>
            <a:endParaRPr lang="zh-CN" altLang="en-US" sz="3200" b="1" dirty="0">
              <a:solidFill>
                <a:srgbClr val="FF0000"/>
              </a:solidFill>
              <a:latin typeface="Times New Roman" panose="02020603050405020304" pitchFamily="18" charset="0"/>
              <a:ea typeface="宋体" panose="02010600030101010101" pitchFamily="2" charset="-122"/>
            </a:endParaRPr>
          </a:p>
        </p:txBody>
      </p:sp>
      <p:sp>
        <p:nvSpPr>
          <p:cNvPr id="10242" name="AutoShape 3"/>
          <p:cNvSpPr/>
          <p:nvPr/>
        </p:nvSpPr>
        <p:spPr>
          <a:xfrm>
            <a:off x="1431925" y="547370"/>
            <a:ext cx="504825" cy="5438140"/>
          </a:xfrm>
          <a:prstGeom prst="leftBrace">
            <a:avLst>
              <a:gd name="adj1" fmla="val 79531"/>
              <a:gd name="adj2" fmla="val 50000"/>
            </a:avLst>
          </a:prstGeom>
          <a:noFill/>
          <a:ln w="28575" cap="flat" cmpd="sng">
            <a:solidFill>
              <a:schemeClr val="tx1"/>
            </a:solidFill>
            <a:prstDash val="solid"/>
            <a:round/>
            <a:headEnd type="triangle" w="med" len="med"/>
            <a:tailEnd type="triangle" w="med" len="med"/>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11268" name="Text Box 4"/>
          <p:cNvSpPr txBox="1"/>
          <p:nvPr/>
        </p:nvSpPr>
        <p:spPr>
          <a:xfrm>
            <a:off x="2068830" y="38735"/>
            <a:ext cx="4242435" cy="6682105"/>
          </a:xfrm>
          <a:prstGeom prst="rect">
            <a:avLst/>
          </a:prstGeom>
          <a:noFill/>
          <a:ln w="9525">
            <a:noFill/>
          </a:ln>
        </p:spPr>
        <p:txBody>
          <a:bodyPr wrap="square" anchor="t">
            <a:spAutoFit/>
          </a:bodyPr>
          <a:lstStyle/>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sym typeface="+mn-ea"/>
              </a:rPr>
              <a:t>先</a:t>
            </a:r>
            <a:r>
              <a:rPr lang="zh-CN" altLang="en-US" sz="2800" b="1" dirty="0">
                <a:solidFill>
                  <a:srgbClr val="FF3300"/>
                </a:solidFill>
                <a:latin typeface="黑体" panose="02010609060101010101" pitchFamily="2" charset="-122"/>
                <a:ea typeface="黑体" panose="02010609060101010101" pitchFamily="2" charset="-122"/>
                <a:sym typeface="+mn-ea"/>
              </a:rPr>
              <a:t>期与后期 （</a:t>
            </a:r>
            <a:r>
              <a:rPr lang="zh-CN" altLang="en-US" sz="2800" b="1" dirty="0">
                <a:solidFill>
                  <a:srgbClr val="0033CC"/>
                </a:solidFill>
                <a:latin typeface="黑体" panose="02010609060101010101" pitchFamily="2" charset="-122"/>
                <a:ea typeface="黑体" panose="02010609060101010101" pitchFamily="2" charset="-122"/>
                <a:sym typeface="+mn-ea"/>
              </a:rPr>
              <a:t>混淆时间</a:t>
            </a:r>
            <a:r>
              <a:rPr lang="zh-CN" altLang="en-US" sz="2800" b="1" dirty="0">
                <a:solidFill>
                  <a:srgbClr val="FF3300"/>
                </a:solidFill>
                <a:latin typeface="黑体" panose="02010609060101010101" pitchFamily="2" charset="-122"/>
                <a:ea typeface="黑体" panose="02010609060101010101" pitchFamily="2" charset="-122"/>
                <a:sym typeface="+mn-ea"/>
              </a:rPr>
              <a:t>）</a:t>
            </a:r>
            <a:endParaRPr lang="zh-CN" altLang="en-US" sz="2800" b="1" dirty="0">
              <a:solidFill>
                <a:srgbClr val="FF3300"/>
              </a:solidFill>
              <a:latin typeface="黑体" panose="02010609060101010101" pitchFamily="2" charset="-122"/>
              <a:ea typeface="黑体" panose="02010609060101010101" pitchFamily="2" charset="-122"/>
              <a:sym typeface="+mn-ea"/>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sym typeface="+mn-ea"/>
              </a:rPr>
              <a:t>主</a:t>
            </a:r>
            <a:r>
              <a:rPr lang="zh-CN" altLang="en-US" sz="2800" b="1" dirty="0">
                <a:solidFill>
                  <a:srgbClr val="FF3300"/>
                </a:solidFill>
                <a:latin typeface="黑体" panose="02010609060101010101" pitchFamily="2" charset="-122"/>
                <a:ea typeface="黑体" panose="02010609060101010101" pitchFamily="2" charset="-122"/>
                <a:sym typeface="+mn-ea"/>
              </a:rPr>
              <a:t>要和次要 （</a:t>
            </a:r>
            <a:r>
              <a:rPr lang="zh-CN" altLang="en-US" sz="2800" b="1" dirty="0">
                <a:solidFill>
                  <a:srgbClr val="0033CC"/>
                </a:solidFill>
                <a:latin typeface="黑体" panose="02010609060101010101" pitchFamily="2" charset="-122"/>
                <a:ea typeface="黑体" panose="02010609060101010101" pitchFamily="2" charset="-122"/>
                <a:sym typeface="+mn-ea"/>
              </a:rPr>
              <a:t>主次颠倒</a:t>
            </a:r>
            <a:r>
              <a:rPr lang="zh-CN" altLang="en-US" sz="2800" b="1" dirty="0">
                <a:solidFill>
                  <a:srgbClr val="FF3300"/>
                </a:solidFill>
                <a:latin typeface="黑体" panose="02010609060101010101" pitchFamily="2" charset="-122"/>
                <a:ea typeface="黑体" panose="02010609060101010101" pitchFamily="2" charset="-122"/>
                <a:sym typeface="+mn-ea"/>
              </a:rPr>
              <a:t>）</a:t>
            </a:r>
            <a:endParaRPr lang="zh-CN" altLang="en-US" sz="2800" b="1" dirty="0">
              <a:solidFill>
                <a:srgbClr val="FF3300"/>
              </a:solidFill>
              <a:latin typeface="黑体" panose="02010609060101010101" pitchFamily="2" charset="-122"/>
              <a:ea typeface="黑体" panose="02010609060101010101" pitchFamily="2" charset="-122"/>
              <a:sym typeface="+mn-ea"/>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sym typeface="+mn-ea"/>
              </a:rPr>
              <a:t>已</a:t>
            </a:r>
            <a:r>
              <a:rPr lang="zh-CN" altLang="en-US" sz="2800" b="1" dirty="0">
                <a:solidFill>
                  <a:srgbClr val="FF3300"/>
                </a:solidFill>
                <a:latin typeface="黑体" panose="02010609060101010101" pitchFamily="2" charset="-122"/>
                <a:ea typeface="黑体" panose="02010609060101010101" pitchFamily="2" charset="-122"/>
                <a:sym typeface="+mn-ea"/>
              </a:rPr>
              <a:t>然与未然 （</a:t>
            </a:r>
            <a:r>
              <a:rPr lang="zh-CN" altLang="en-US" sz="2800" b="1" dirty="0">
                <a:solidFill>
                  <a:srgbClr val="0033CC"/>
                </a:solidFill>
                <a:latin typeface="黑体" panose="02010609060101010101" pitchFamily="2" charset="-122"/>
                <a:ea typeface="黑体" panose="02010609060101010101" pitchFamily="2" charset="-122"/>
                <a:sym typeface="+mn-ea"/>
              </a:rPr>
              <a:t>混淆条件</a:t>
            </a:r>
            <a:r>
              <a:rPr lang="zh-CN" altLang="en-US" sz="2800" b="1" dirty="0">
                <a:solidFill>
                  <a:srgbClr val="FF3300"/>
                </a:solidFill>
                <a:latin typeface="黑体" panose="02010609060101010101" pitchFamily="2" charset="-122"/>
                <a:ea typeface="黑体" panose="02010609060101010101" pitchFamily="2" charset="-122"/>
                <a:sym typeface="+mn-ea"/>
              </a:rPr>
              <a:t>）</a:t>
            </a:r>
            <a:endParaRPr lang="zh-CN" altLang="en-US" sz="2800" b="1" dirty="0">
              <a:solidFill>
                <a:srgbClr val="FF3300"/>
              </a:solidFill>
              <a:latin typeface="黑体" panose="02010609060101010101" pitchFamily="2" charset="-122"/>
              <a:ea typeface="黑体" panose="02010609060101010101" pitchFamily="2" charset="-122"/>
              <a:sym typeface="+mn-ea"/>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sym typeface="+mn-ea"/>
              </a:rPr>
              <a:t>部</a:t>
            </a:r>
            <a:r>
              <a:rPr lang="zh-CN" altLang="en-US" sz="2800" b="1" dirty="0">
                <a:solidFill>
                  <a:srgbClr val="FF3300"/>
                </a:solidFill>
                <a:latin typeface="黑体" panose="02010609060101010101" pitchFamily="2" charset="-122"/>
                <a:ea typeface="黑体" panose="02010609060101010101" pitchFamily="2" charset="-122"/>
                <a:sym typeface="+mn-ea"/>
              </a:rPr>
              <a:t>分</a:t>
            </a:r>
            <a:r>
              <a:rPr lang="zh-CN" altLang="en-US" sz="2800" b="1" dirty="0">
                <a:solidFill>
                  <a:srgbClr val="FF3300"/>
                </a:solidFill>
                <a:latin typeface="黑体" panose="02010609060101010101" pitchFamily="2" charset="-122"/>
                <a:ea typeface="黑体" panose="02010609060101010101" pitchFamily="2" charset="-122"/>
              </a:rPr>
              <a:t>与</a:t>
            </a:r>
            <a:r>
              <a:rPr lang="zh-CN" altLang="en-US" sz="2800" b="1" dirty="0">
                <a:solidFill>
                  <a:srgbClr val="FF3300"/>
                </a:solidFill>
                <a:latin typeface="黑体" panose="02010609060101010101" pitchFamily="2" charset="-122"/>
                <a:ea typeface="黑体" panose="02010609060101010101" pitchFamily="2" charset="-122"/>
                <a:sym typeface="+mn-ea"/>
              </a:rPr>
              <a:t>整体</a:t>
            </a:r>
            <a:r>
              <a:rPr lang="zh-CN" altLang="en-US" sz="2800" b="1" dirty="0">
                <a:solidFill>
                  <a:srgbClr val="FF3300"/>
                </a:solidFill>
                <a:latin typeface="黑体" panose="02010609060101010101" pitchFamily="2" charset="-122"/>
                <a:ea typeface="黑体" panose="02010609060101010101" pitchFamily="2" charset="-122"/>
              </a:rPr>
              <a:t> （</a:t>
            </a:r>
            <a:r>
              <a:rPr lang="zh-CN" altLang="en-US" sz="2800" b="1" dirty="0">
                <a:solidFill>
                  <a:srgbClr val="0033CC"/>
                </a:solidFill>
                <a:latin typeface="黑体" panose="02010609060101010101" pitchFamily="2" charset="-122"/>
                <a:ea typeface="黑体" panose="02010609060101010101" pitchFamily="2" charset="-122"/>
              </a:rPr>
              <a:t>以偏概全</a:t>
            </a:r>
            <a:r>
              <a:rPr lang="zh-CN" altLang="en-US" sz="2800" b="1" dirty="0">
                <a:solidFill>
                  <a:srgbClr val="FF3300"/>
                </a:solidFill>
                <a:latin typeface="黑体" panose="02010609060101010101" pitchFamily="2" charset="-122"/>
                <a:ea typeface="黑体" panose="02010609060101010101" pitchFamily="2" charset="-122"/>
              </a:rPr>
              <a:t>） </a:t>
            </a:r>
            <a:endParaRPr lang="zh-CN" altLang="en-US" sz="2800" b="1" dirty="0">
              <a:solidFill>
                <a:srgbClr val="FF3300"/>
              </a:solidFill>
              <a:latin typeface="黑体" panose="02010609060101010101" pitchFamily="2" charset="-122"/>
              <a:ea typeface="黑体" panose="02010609060101010101" pitchFamily="2" charset="-122"/>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rPr>
              <a:t>或</a:t>
            </a:r>
            <a:r>
              <a:rPr lang="zh-CN" altLang="en-US" sz="2800" b="1" dirty="0">
                <a:solidFill>
                  <a:srgbClr val="FF3300"/>
                </a:solidFill>
                <a:latin typeface="黑体" panose="02010609060101010101" pitchFamily="2" charset="-122"/>
                <a:ea typeface="黑体" panose="02010609060101010101" pitchFamily="2" charset="-122"/>
              </a:rPr>
              <a:t>然与必然 （</a:t>
            </a:r>
            <a:r>
              <a:rPr lang="zh-CN" altLang="en-US" sz="2800" b="1" dirty="0">
                <a:solidFill>
                  <a:srgbClr val="0000CC"/>
                </a:solidFill>
                <a:latin typeface="黑体" panose="02010609060101010101" pitchFamily="2" charset="-122"/>
                <a:ea typeface="黑体" panose="02010609060101010101" pitchFamily="2" charset="-122"/>
              </a:rPr>
              <a:t>混淆趋势</a:t>
            </a:r>
            <a:r>
              <a:rPr lang="zh-CN" altLang="en-US" sz="2800" b="1" dirty="0">
                <a:solidFill>
                  <a:srgbClr val="FF3300"/>
                </a:solidFill>
                <a:latin typeface="黑体" panose="02010609060101010101" pitchFamily="2" charset="-122"/>
                <a:ea typeface="黑体" panose="02010609060101010101" pitchFamily="2" charset="-122"/>
              </a:rPr>
              <a:t>）</a:t>
            </a:r>
            <a:endParaRPr lang="zh-CN" altLang="en-US" sz="2800" b="1" dirty="0">
              <a:solidFill>
                <a:srgbClr val="FF3300"/>
              </a:solidFill>
              <a:latin typeface="黑体" panose="02010609060101010101" pitchFamily="2" charset="-122"/>
              <a:ea typeface="黑体" panose="02010609060101010101" pitchFamily="2" charset="-122"/>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rPr>
              <a:t>相</a:t>
            </a:r>
            <a:r>
              <a:rPr lang="zh-CN" altLang="en-US" sz="2800" b="1" dirty="0">
                <a:solidFill>
                  <a:srgbClr val="FF3300"/>
                </a:solidFill>
                <a:latin typeface="黑体" panose="02010609060101010101" pitchFamily="2" charset="-122"/>
                <a:ea typeface="黑体" panose="02010609060101010101" pitchFamily="2" charset="-122"/>
              </a:rPr>
              <a:t>似与相关 </a:t>
            </a:r>
            <a:r>
              <a:rPr lang="zh-CN" altLang="en-US" sz="2800" b="1" dirty="0">
                <a:solidFill>
                  <a:srgbClr val="FF3300"/>
                </a:solidFill>
                <a:latin typeface="黑体" panose="02010609060101010101" pitchFamily="2" charset="-122"/>
                <a:ea typeface="黑体" panose="02010609060101010101" pitchFamily="2" charset="-122"/>
                <a:sym typeface="+mn-ea"/>
              </a:rPr>
              <a:t>（</a:t>
            </a:r>
            <a:r>
              <a:rPr lang="zh-CN" altLang="en-US" sz="2800" b="1" dirty="0">
                <a:solidFill>
                  <a:srgbClr val="0000CC"/>
                </a:solidFill>
                <a:latin typeface="黑体" panose="02010609060101010101" pitchFamily="2" charset="-122"/>
                <a:ea typeface="黑体" panose="02010609060101010101" pitchFamily="2" charset="-122"/>
                <a:sym typeface="+mn-ea"/>
              </a:rPr>
              <a:t>混淆异同</a:t>
            </a:r>
            <a:r>
              <a:rPr lang="zh-CN" altLang="en-US" sz="2800" b="1" dirty="0">
                <a:solidFill>
                  <a:srgbClr val="FF3300"/>
                </a:solidFill>
                <a:latin typeface="黑体" panose="02010609060101010101" pitchFamily="2" charset="-122"/>
                <a:ea typeface="黑体" panose="02010609060101010101" pitchFamily="2" charset="-122"/>
                <a:sym typeface="+mn-ea"/>
              </a:rPr>
              <a:t>）</a:t>
            </a:r>
            <a:endParaRPr lang="zh-CN" altLang="en-US" sz="2800" b="1" dirty="0">
              <a:solidFill>
                <a:srgbClr val="FF3300"/>
              </a:solidFill>
              <a:latin typeface="黑体" panose="02010609060101010101" pitchFamily="2" charset="-122"/>
              <a:ea typeface="黑体" panose="02010609060101010101" pitchFamily="2" charset="-122"/>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rPr>
              <a:t>兼</a:t>
            </a:r>
            <a:r>
              <a:rPr lang="zh-CN" altLang="en-US" sz="2800" b="1" dirty="0">
                <a:solidFill>
                  <a:srgbClr val="FF3300"/>
                </a:solidFill>
                <a:latin typeface="黑体" panose="02010609060101010101" pitchFamily="2" charset="-122"/>
                <a:ea typeface="黑体" panose="02010609060101010101" pitchFamily="2" charset="-122"/>
              </a:rPr>
              <a:t>有与选择 （</a:t>
            </a:r>
            <a:r>
              <a:rPr lang="zh-CN" altLang="en-US" sz="2800" b="1" dirty="0">
                <a:solidFill>
                  <a:srgbClr val="0000CC"/>
                </a:solidFill>
                <a:latin typeface="黑体" panose="02010609060101010101" pitchFamily="2" charset="-122"/>
                <a:ea typeface="黑体" panose="02010609060101010101" pitchFamily="2" charset="-122"/>
              </a:rPr>
              <a:t>混淆数量</a:t>
            </a:r>
            <a:r>
              <a:rPr lang="zh-CN" altLang="en-US" sz="2800" b="1" dirty="0">
                <a:solidFill>
                  <a:srgbClr val="FF3300"/>
                </a:solidFill>
                <a:latin typeface="黑体" panose="02010609060101010101" pitchFamily="2" charset="-122"/>
                <a:ea typeface="黑体" panose="02010609060101010101" pitchFamily="2" charset="-122"/>
              </a:rPr>
              <a:t>）</a:t>
            </a:r>
            <a:endParaRPr lang="zh-CN" altLang="en-US" sz="2800" b="1" dirty="0">
              <a:solidFill>
                <a:srgbClr val="FF3300"/>
              </a:solidFill>
              <a:latin typeface="黑体" panose="02010609060101010101" pitchFamily="2" charset="-122"/>
              <a:ea typeface="黑体" panose="02010609060101010101" pitchFamily="2" charset="-122"/>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sym typeface="+mn-ea"/>
              </a:rPr>
              <a:t>客</a:t>
            </a:r>
            <a:r>
              <a:rPr lang="zh-CN" altLang="en-US" sz="2800" b="1" dirty="0">
                <a:solidFill>
                  <a:srgbClr val="FF3300"/>
                </a:solidFill>
                <a:latin typeface="黑体" panose="02010609060101010101" pitchFamily="2" charset="-122"/>
                <a:ea typeface="黑体" panose="02010609060101010101" pitchFamily="2" charset="-122"/>
                <a:sym typeface="+mn-ea"/>
              </a:rPr>
              <a:t>观与夸大 （</a:t>
            </a:r>
            <a:r>
              <a:rPr lang="zh-CN" altLang="en-US" sz="2800" b="1" dirty="0">
                <a:solidFill>
                  <a:srgbClr val="0033CC"/>
                </a:solidFill>
                <a:latin typeface="黑体" panose="02010609060101010101" pitchFamily="2" charset="-122"/>
                <a:ea typeface="黑体" panose="02010609060101010101" pitchFamily="2" charset="-122"/>
                <a:sym typeface="+mn-ea"/>
              </a:rPr>
              <a:t>歪曲事实</a:t>
            </a:r>
            <a:r>
              <a:rPr lang="zh-CN" altLang="en-US" sz="2800" b="1" dirty="0">
                <a:solidFill>
                  <a:srgbClr val="FF3300"/>
                </a:solidFill>
                <a:latin typeface="黑体" panose="02010609060101010101" pitchFamily="2" charset="-122"/>
                <a:ea typeface="黑体" panose="02010609060101010101" pitchFamily="2" charset="-122"/>
                <a:sym typeface="+mn-ea"/>
              </a:rPr>
              <a:t>）</a:t>
            </a:r>
            <a:endParaRPr lang="zh-CN" altLang="en-US" sz="2800" b="1" dirty="0">
              <a:solidFill>
                <a:srgbClr val="FF3300"/>
              </a:solidFill>
              <a:latin typeface="黑体" panose="02010609060101010101" pitchFamily="2" charset="-122"/>
              <a:ea typeface="黑体" panose="02010609060101010101" pitchFamily="2" charset="-122"/>
              <a:sym typeface="+mn-ea"/>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sym typeface="+mn-ea"/>
              </a:rPr>
              <a:t>有</a:t>
            </a:r>
            <a:r>
              <a:rPr lang="zh-CN" altLang="en-US" sz="2800" b="1" dirty="0">
                <a:solidFill>
                  <a:srgbClr val="FF3300"/>
                </a:solidFill>
                <a:latin typeface="黑体" panose="02010609060101010101" pitchFamily="2" charset="-122"/>
                <a:ea typeface="黑体" panose="02010609060101010101" pitchFamily="2" charset="-122"/>
                <a:sym typeface="+mn-ea"/>
              </a:rPr>
              <a:t>据与凭空 （</a:t>
            </a:r>
            <a:r>
              <a:rPr lang="zh-CN" altLang="en-US" sz="2800" b="1" dirty="0">
                <a:solidFill>
                  <a:srgbClr val="0033CC"/>
                </a:solidFill>
                <a:latin typeface="黑体" panose="02010609060101010101" pitchFamily="2" charset="-122"/>
                <a:ea typeface="黑体" panose="02010609060101010101" pitchFamily="2" charset="-122"/>
                <a:sym typeface="+mn-ea"/>
              </a:rPr>
              <a:t>无中生有</a:t>
            </a:r>
            <a:r>
              <a:rPr lang="zh-CN" altLang="en-US" sz="2800" b="1" dirty="0">
                <a:solidFill>
                  <a:srgbClr val="FF3300"/>
                </a:solidFill>
                <a:latin typeface="黑体" panose="02010609060101010101" pitchFamily="2" charset="-122"/>
                <a:ea typeface="黑体" panose="02010609060101010101" pitchFamily="2" charset="-122"/>
                <a:sym typeface="+mn-ea"/>
              </a:rPr>
              <a:t>）</a:t>
            </a:r>
            <a:endParaRPr lang="zh-CN" altLang="en-US" sz="2800" b="1" dirty="0">
              <a:solidFill>
                <a:srgbClr val="FF3300"/>
              </a:solidFill>
              <a:latin typeface="黑体" panose="02010609060101010101" pitchFamily="2" charset="-122"/>
              <a:ea typeface="黑体" panose="02010609060101010101" pitchFamily="2" charset="-122"/>
              <a:sym typeface="+mn-ea"/>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sym typeface="+mn-ea"/>
              </a:rPr>
              <a:t>肯</a:t>
            </a:r>
            <a:r>
              <a:rPr lang="zh-CN" altLang="en-US" sz="2800" b="1" dirty="0">
                <a:solidFill>
                  <a:srgbClr val="FF3300"/>
                </a:solidFill>
                <a:latin typeface="黑体" panose="02010609060101010101" pitchFamily="2" charset="-122"/>
                <a:ea typeface="黑体" panose="02010609060101010101" pitchFamily="2" charset="-122"/>
                <a:sym typeface="+mn-ea"/>
              </a:rPr>
              <a:t>定与否定 （</a:t>
            </a:r>
            <a:r>
              <a:rPr lang="zh-CN" altLang="en-US" sz="2800" b="1" dirty="0">
                <a:solidFill>
                  <a:srgbClr val="0000CC"/>
                </a:solidFill>
                <a:latin typeface="黑体" panose="02010609060101010101" pitchFamily="2" charset="-122"/>
                <a:ea typeface="黑体" panose="02010609060101010101" pitchFamily="2" charset="-122"/>
                <a:sym typeface="+mn-ea"/>
              </a:rPr>
              <a:t>模糊态度</a:t>
            </a:r>
            <a:r>
              <a:rPr lang="zh-CN" altLang="en-US" sz="2800" b="1" dirty="0">
                <a:solidFill>
                  <a:srgbClr val="FF3300"/>
                </a:solidFill>
                <a:latin typeface="黑体" panose="02010609060101010101" pitchFamily="2" charset="-122"/>
                <a:ea typeface="黑体" panose="02010609060101010101" pitchFamily="2" charset="-122"/>
                <a:sym typeface="+mn-ea"/>
              </a:rPr>
              <a:t>）</a:t>
            </a:r>
            <a:endParaRPr lang="zh-CN" altLang="en-US" sz="2800" b="1" dirty="0">
              <a:solidFill>
                <a:srgbClr val="FF3300"/>
              </a:solidFill>
              <a:latin typeface="黑体" panose="02010609060101010101" pitchFamily="2" charset="-122"/>
              <a:ea typeface="黑体" panose="02010609060101010101" pitchFamily="2" charset="-122"/>
            </a:endParaRPr>
          </a:p>
          <a:p>
            <a:pPr lvl="0" indent="0">
              <a:spcBef>
                <a:spcPct val="10000"/>
              </a:spcBef>
            </a:pPr>
            <a:r>
              <a:rPr lang="zh-CN" altLang="en-US" sz="2800" b="1" dirty="0">
                <a:solidFill>
                  <a:srgbClr val="0000CC"/>
                </a:solidFill>
                <a:latin typeface="黑体" panose="02010609060101010101" pitchFamily="2" charset="-122"/>
                <a:ea typeface="黑体" panose="02010609060101010101" pitchFamily="2" charset="-122"/>
                <a:sym typeface="+mn-ea"/>
              </a:rPr>
              <a:t>言</a:t>
            </a:r>
            <a:r>
              <a:rPr lang="zh-CN" altLang="en-US" sz="2800" b="1" dirty="0">
                <a:solidFill>
                  <a:srgbClr val="FF3300"/>
                </a:solidFill>
                <a:latin typeface="黑体" panose="02010609060101010101" pitchFamily="2" charset="-122"/>
                <a:ea typeface="黑体" panose="02010609060101010101" pitchFamily="2" charset="-122"/>
                <a:sym typeface="+mn-ea"/>
              </a:rPr>
              <a:t>此与言</a:t>
            </a:r>
            <a:r>
              <a:rPr lang="zh-CN" altLang="en-US" sz="2800" b="1" dirty="0">
                <a:solidFill>
                  <a:srgbClr val="FF3300"/>
                </a:solidFill>
                <a:latin typeface="黑体" panose="02010609060101010101" pitchFamily="2" charset="-122"/>
                <a:ea typeface="黑体" panose="02010609060101010101" pitchFamily="2" charset="-122"/>
              </a:rPr>
              <a:t>彼 （</a:t>
            </a:r>
            <a:r>
              <a:rPr lang="zh-CN" altLang="en-US" sz="2800" b="1" dirty="0">
                <a:solidFill>
                  <a:srgbClr val="0033CC"/>
                </a:solidFill>
                <a:latin typeface="黑体" panose="02010609060101010101" pitchFamily="2" charset="-122"/>
                <a:ea typeface="黑体" panose="02010609060101010101" pitchFamily="2" charset="-122"/>
              </a:rPr>
              <a:t>张冠李戴</a:t>
            </a:r>
            <a:r>
              <a:rPr lang="zh-CN" altLang="en-US" sz="2800" b="1" dirty="0">
                <a:solidFill>
                  <a:srgbClr val="FF3300"/>
                </a:solidFill>
                <a:latin typeface="黑体" panose="02010609060101010101" pitchFamily="2" charset="-122"/>
                <a:ea typeface="黑体" panose="02010609060101010101" pitchFamily="2" charset="-122"/>
              </a:rPr>
              <a:t>）</a:t>
            </a:r>
            <a:endParaRPr lang="zh-CN" altLang="en-US" sz="2800" b="1" dirty="0">
              <a:solidFill>
                <a:srgbClr val="FF3300"/>
              </a:solidFill>
              <a:latin typeface="黑体" panose="02010609060101010101" pitchFamily="2" charset="-122"/>
              <a:ea typeface="黑体" panose="02010609060101010101" pitchFamily="2" charset="-122"/>
            </a:endParaRPr>
          </a:p>
          <a:p>
            <a:pPr lvl="0" indent="0">
              <a:spcBef>
                <a:spcPct val="10000"/>
              </a:spcBef>
            </a:pPr>
            <a:r>
              <a:rPr lang="zh-CN" altLang="en-US" sz="2800" b="1" dirty="0">
                <a:solidFill>
                  <a:srgbClr val="FF3300"/>
                </a:solidFill>
                <a:latin typeface="黑体" panose="02010609060101010101" pitchFamily="2" charset="-122"/>
                <a:ea typeface="黑体" panose="02010609060101010101" pitchFamily="2" charset="-122"/>
              </a:rPr>
              <a:t>            </a:t>
            </a:r>
            <a:r>
              <a:rPr lang="en-US" altLang="zh-CN" sz="2800" b="1" dirty="0">
                <a:solidFill>
                  <a:srgbClr val="FF3300"/>
                </a:solidFill>
                <a:latin typeface="黑体" panose="02010609060101010101" pitchFamily="2" charset="-122"/>
                <a:ea typeface="黑体" panose="02010609060101010101" pitchFamily="2" charset="-122"/>
              </a:rPr>
              <a:t>(</a:t>
            </a:r>
            <a:r>
              <a:rPr lang="zh-CN" altLang="en-US" sz="2800" b="1" dirty="0">
                <a:solidFill>
                  <a:srgbClr val="0000CC"/>
                </a:solidFill>
                <a:latin typeface="黑体" panose="02010609060101010101" pitchFamily="2" charset="-122"/>
                <a:ea typeface="黑体" panose="02010609060101010101" pitchFamily="2" charset="-122"/>
              </a:rPr>
              <a:t>文不对题</a:t>
            </a:r>
            <a:r>
              <a:rPr lang="en-US" altLang="zh-CN" sz="2800" b="1" dirty="0">
                <a:solidFill>
                  <a:srgbClr val="FF3300"/>
                </a:solidFill>
                <a:latin typeface="黑体" panose="02010609060101010101" pitchFamily="2" charset="-122"/>
                <a:ea typeface="黑体" panose="02010609060101010101" pitchFamily="2" charset="-122"/>
              </a:rPr>
              <a:t>)</a:t>
            </a:r>
            <a:endParaRPr lang="en-US" altLang="zh-CN" sz="2800" b="1" dirty="0">
              <a:solidFill>
                <a:srgbClr val="FF3300"/>
              </a:solidFill>
              <a:latin typeface="黑体" panose="02010609060101010101" pitchFamily="2" charset="-122"/>
              <a:ea typeface="黑体" panose="02010609060101010101" pitchFamily="2" charset="-122"/>
            </a:endParaRPr>
          </a:p>
          <a:p>
            <a:pPr lvl="0" indent="0">
              <a:spcBef>
                <a:spcPct val="10000"/>
              </a:spcBef>
            </a:pPr>
            <a:r>
              <a:rPr lang="zh-CN" altLang="en-US" sz="2800" b="1" dirty="0">
                <a:solidFill>
                  <a:srgbClr val="FF3300"/>
                </a:solidFill>
                <a:latin typeface="黑体" panose="02010609060101010101" pitchFamily="2" charset="-122"/>
                <a:ea typeface="黑体" panose="02010609060101010101" pitchFamily="2" charset="-122"/>
                <a:sym typeface="+mn-ea"/>
              </a:rPr>
              <a:t>原</a:t>
            </a:r>
            <a:r>
              <a:rPr lang="zh-CN" altLang="en-US" sz="2800" b="1" dirty="0">
                <a:solidFill>
                  <a:srgbClr val="0000CC"/>
                </a:solidFill>
                <a:latin typeface="黑体" panose="02010609060101010101" pitchFamily="2" charset="-122"/>
                <a:ea typeface="黑体" panose="02010609060101010101" pitchFamily="2" charset="-122"/>
                <a:sym typeface="+mn-ea"/>
              </a:rPr>
              <a:t>因</a:t>
            </a:r>
            <a:r>
              <a:rPr lang="zh-CN" altLang="en-US" sz="2800" b="1" dirty="0">
                <a:solidFill>
                  <a:srgbClr val="FF3300"/>
                </a:solidFill>
                <a:latin typeface="黑体" panose="02010609060101010101" pitchFamily="2" charset="-122"/>
                <a:ea typeface="黑体" panose="02010609060101010101" pitchFamily="2" charset="-122"/>
                <a:sym typeface="+mn-ea"/>
              </a:rPr>
              <a:t>与结果 （因果</a:t>
            </a:r>
            <a:r>
              <a:rPr lang="zh-CN" altLang="en-US" sz="2800" b="1" dirty="0">
                <a:solidFill>
                  <a:srgbClr val="0000CC"/>
                </a:solidFill>
                <a:latin typeface="黑体" panose="02010609060101010101" pitchFamily="2" charset="-122"/>
                <a:ea typeface="黑体" panose="02010609060101010101" pitchFamily="2" charset="-122"/>
                <a:sym typeface="+mn-ea"/>
              </a:rPr>
              <a:t>颠倒</a:t>
            </a:r>
            <a:r>
              <a:rPr lang="zh-CN" altLang="en-US" sz="2800" b="1" dirty="0">
                <a:solidFill>
                  <a:srgbClr val="FF3300"/>
                </a:solidFill>
                <a:latin typeface="黑体" panose="02010609060101010101" pitchFamily="2" charset="-122"/>
                <a:ea typeface="黑体" panose="02010609060101010101" pitchFamily="2" charset="-122"/>
                <a:sym typeface="+mn-ea"/>
              </a:rPr>
              <a:t>）</a:t>
            </a:r>
            <a:endParaRPr lang="zh-CN" altLang="en-US" sz="2800" b="1" dirty="0">
              <a:solidFill>
                <a:srgbClr val="FF3300"/>
              </a:solidFill>
              <a:latin typeface="黑体" panose="02010609060101010101" pitchFamily="2" charset="-122"/>
              <a:ea typeface="黑体" panose="02010609060101010101" pitchFamily="2" charset="-122"/>
              <a:sym typeface="+mn-ea"/>
            </a:endParaRPr>
          </a:p>
          <a:p>
            <a:pPr lvl="0" indent="0">
              <a:spcBef>
                <a:spcPct val="10000"/>
              </a:spcBef>
            </a:pPr>
            <a:r>
              <a:rPr lang="zh-CN" altLang="en-US" sz="2800" dirty="0">
                <a:solidFill>
                  <a:schemeClr val="tx2"/>
                </a:solidFill>
                <a:latin typeface="黑体" panose="02010609060101010101" pitchFamily="2" charset="-122"/>
                <a:ea typeface="黑体" panose="02010609060101010101" pitchFamily="2" charset="-122"/>
              </a:rPr>
              <a:t>           </a:t>
            </a:r>
            <a:r>
              <a:rPr lang="zh-CN" altLang="en-US" sz="2800" dirty="0">
                <a:solidFill>
                  <a:srgbClr val="FF0000"/>
                </a:solidFill>
                <a:latin typeface="黑体" panose="02010609060101010101" pitchFamily="2" charset="-122"/>
                <a:ea typeface="黑体" panose="02010609060101010101" pitchFamily="2" charset="-122"/>
              </a:rPr>
              <a:t>（</a:t>
            </a:r>
            <a:r>
              <a:rPr lang="zh-CN" altLang="en-US" sz="2800" b="1" dirty="0">
                <a:solidFill>
                  <a:srgbClr val="0000CC"/>
                </a:solidFill>
                <a:latin typeface="黑体" panose="02010609060101010101" pitchFamily="2" charset="-122"/>
                <a:ea typeface="黑体" panose="02010609060101010101" pitchFamily="2" charset="-122"/>
              </a:rPr>
              <a:t>强加</a:t>
            </a:r>
            <a:r>
              <a:rPr lang="zh-CN" altLang="en-US" sz="2800" dirty="0">
                <a:solidFill>
                  <a:srgbClr val="FF0000"/>
                </a:solidFill>
                <a:latin typeface="黑体" panose="02010609060101010101" pitchFamily="2" charset="-122"/>
                <a:ea typeface="黑体" panose="02010609060101010101" pitchFamily="2" charset="-122"/>
              </a:rPr>
              <a:t>因果）</a:t>
            </a:r>
            <a:endParaRPr lang="zh-CN" altLang="en-US" sz="2800" dirty="0">
              <a:solidFill>
                <a:srgbClr val="FF0000"/>
              </a:solidFill>
              <a:latin typeface="黑体" panose="02010609060101010101" pitchFamily="2" charset="-122"/>
              <a:ea typeface="黑体" panose="02010609060101010101" pitchFamily="2" charset="-122"/>
            </a:endParaRPr>
          </a:p>
        </p:txBody>
      </p:sp>
      <p:sp>
        <p:nvSpPr>
          <p:cNvPr id="11269" name="AutoShape 5"/>
          <p:cNvSpPr/>
          <p:nvPr/>
        </p:nvSpPr>
        <p:spPr>
          <a:xfrm>
            <a:off x="6084570" y="140335"/>
            <a:ext cx="359410" cy="6213475"/>
          </a:xfrm>
          <a:prstGeom prst="rightBrace">
            <a:avLst>
              <a:gd name="adj1" fmla="val 191469"/>
              <a:gd name="adj2" fmla="val 50000"/>
            </a:avLst>
          </a:prstGeom>
          <a:noFill/>
          <a:ln w="28575" cap="flat" cmpd="sng">
            <a:solidFill>
              <a:schemeClr val="tx1"/>
            </a:solidFill>
            <a:prstDash val="solid"/>
            <a:round/>
            <a:headEnd type="triangle" w="med" len="med"/>
            <a:tailEnd type="triangle" w="med" len="med"/>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11270" name="Text Box 6"/>
          <p:cNvSpPr txBox="1"/>
          <p:nvPr/>
        </p:nvSpPr>
        <p:spPr>
          <a:xfrm>
            <a:off x="6907530" y="1410335"/>
            <a:ext cx="673735" cy="3476625"/>
          </a:xfrm>
          <a:prstGeom prst="rect">
            <a:avLst/>
          </a:prstGeom>
          <a:noFill/>
          <a:ln w="9525">
            <a:noFill/>
          </a:ln>
        </p:spPr>
        <p:txBody>
          <a:bodyPr wrap="square" anchor="t">
            <a:spAutoFit/>
          </a:bodyPr>
          <a:lstStyle/>
          <a:p>
            <a:pPr lvl="0" indent="0" algn="ctr">
              <a:spcBef>
                <a:spcPct val="50000"/>
              </a:spcBef>
            </a:pPr>
            <a:r>
              <a:rPr lang="zh-CN" altLang="en-US" sz="4000" b="1" dirty="0">
                <a:solidFill>
                  <a:srgbClr val="0033CC"/>
                </a:solidFill>
                <a:latin typeface="Times New Roman" panose="02020603050405020304" pitchFamily="18" charset="0"/>
                <a:ea typeface="宋体" panose="02010600030101010101" pitchFamily="2" charset="-122"/>
              </a:rPr>
              <a:t>比</a:t>
            </a:r>
            <a:endParaRPr lang="zh-CN" altLang="en-US" sz="4000" b="1" dirty="0">
              <a:solidFill>
                <a:srgbClr val="0033CC"/>
              </a:solidFill>
              <a:latin typeface="Times New Roman" panose="02020603050405020304" pitchFamily="18" charset="0"/>
              <a:ea typeface="宋体" panose="02010600030101010101" pitchFamily="2" charset="-122"/>
            </a:endParaRPr>
          </a:p>
          <a:p>
            <a:pPr lvl="0" indent="0" algn="ctr">
              <a:spcBef>
                <a:spcPct val="50000"/>
              </a:spcBef>
            </a:pPr>
            <a:r>
              <a:rPr lang="zh-CN" altLang="en-US" sz="4000" b="1" dirty="0">
                <a:solidFill>
                  <a:srgbClr val="0033CC"/>
                </a:solidFill>
                <a:latin typeface="Times New Roman" panose="02020603050405020304" pitchFamily="18" charset="0"/>
                <a:ea typeface="宋体" panose="02010600030101010101" pitchFamily="2" charset="-122"/>
              </a:rPr>
              <a:t>对</a:t>
            </a:r>
            <a:endParaRPr lang="zh-CN" altLang="en-US" sz="4000" b="1" dirty="0">
              <a:solidFill>
                <a:srgbClr val="0033CC"/>
              </a:solidFill>
              <a:latin typeface="Times New Roman" panose="02020603050405020304" pitchFamily="18" charset="0"/>
              <a:ea typeface="宋体" panose="02010600030101010101" pitchFamily="2" charset="-122"/>
            </a:endParaRPr>
          </a:p>
          <a:p>
            <a:pPr lvl="0" indent="0" algn="ctr">
              <a:spcBef>
                <a:spcPct val="50000"/>
              </a:spcBef>
            </a:pPr>
            <a:r>
              <a:rPr lang="zh-CN" altLang="en-US" sz="4000" b="1" dirty="0">
                <a:solidFill>
                  <a:srgbClr val="0033CC"/>
                </a:solidFill>
                <a:latin typeface="Times New Roman" panose="02020603050405020304" pitchFamily="18" charset="0"/>
                <a:ea typeface="宋体" panose="02010600030101010101" pitchFamily="2" charset="-122"/>
              </a:rPr>
              <a:t>原</a:t>
            </a:r>
            <a:endParaRPr lang="zh-CN" altLang="en-US" sz="4000" b="1" dirty="0">
              <a:solidFill>
                <a:srgbClr val="0033CC"/>
              </a:solidFill>
              <a:latin typeface="Times New Roman" panose="02020603050405020304" pitchFamily="18" charset="0"/>
              <a:ea typeface="宋体" panose="02010600030101010101" pitchFamily="2" charset="-122"/>
            </a:endParaRPr>
          </a:p>
          <a:p>
            <a:pPr lvl="0" indent="0" algn="ctr">
              <a:spcBef>
                <a:spcPct val="50000"/>
              </a:spcBef>
            </a:pPr>
            <a:r>
              <a:rPr lang="zh-CN" altLang="en-US" sz="4000" b="1" dirty="0">
                <a:solidFill>
                  <a:srgbClr val="0033CC"/>
                </a:solidFill>
                <a:latin typeface="Times New Roman" panose="02020603050405020304" pitchFamily="18" charset="0"/>
                <a:ea typeface="宋体" panose="02010600030101010101" pitchFamily="2" charset="-122"/>
              </a:rPr>
              <a:t>文</a:t>
            </a:r>
            <a:endParaRPr lang="zh-CN" altLang="en-US" sz="4000" b="1" dirty="0">
              <a:solidFill>
                <a:srgbClr val="0033CC"/>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0-#ppt_w/2"/>
                                          </p:val>
                                        </p:tav>
                                        <p:tav tm="100000">
                                          <p:val>
                                            <p:strVal val="#ppt_x"/>
                                          </p:val>
                                        </p:tav>
                                      </p:tavLst>
                                    </p:anim>
                                    <p:anim calcmode="lin" valueType="num">
                                      <p:cBhvr additive="base">
                                        <p:cTn id="8" dur="500" fill="hold"/>
                                        <p:tgtEl>
                                          <p:spTgt spid="1126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69"/>
                                        </p:tgtEl>
                                        <p:attrNameLst>
                                          <p:attrName>style.visibility</p:attrName>
                                        </p:attrNameLst>
                                      </p:cBhvr>
                                      <p:to>
                                        <p:strVal val="visible"/>
                                      </p:to>
                                    </p:set>
                                    <p:anim calcmode="lin" valueType="num">
                                      <p:cBhvr additive="base">
                                        <p:cTn id="13" dur="500" fill="hold"/>
                                        <p:tgtEl>
                                          <p:spTgt spid="11269"/>
                                        </p:tgtEl>
                                        <p:attrNameLst>
                                          <p:attrName>ppt_x</p:attrName>
                                        </p:attrNameLst>
                                      </p:cBhvr>
                                      <p:tavLst>
                                        <p:tav tm="0">
                                          <p:val>
                                            <p:strVal val="0-#ppt_w/2"/>
                                          </p:val>
                                        </p:tav>
                                        <p:tav tm="100000">
                                          <p:val>
                                            <p:strVal val="#ppt_x"/>
                                          </p:val>
                                        </p:tav>
                                      </p:tavLst>
                                    </p:anim>
                                    <p:anim calcmode="lin" valueType="num">
                                      <p:cBhvr additive="base">
                                        <p:cTn id="14" dur="500" fill="hold"/>
                                        <p:tgtEl>
                                          <p:spTgt spid="1126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270"/>
                                        </p:tgtEl>
                                        <p:attrNameLst>
                                          <p:attrName>style.visibility</p:attrName>
                                        </p:attrNameLst>
                                      </p:cBhvr>
                                      <p:to>
                                        <p:strVal val="visible"/>
                                      </p:to>
                                    </p:set>
                                    <p:anim calcmode="lin" valueType="num">
                                      <p:cBhvr additive="base">
                                        <p:cTn id="19" dur="500" fill="hold"/>
                                        <p:tgtEl>
                                          <p:spTgt spid="11270"/>
                                        </p:tgtEl>
                                        <p:attrNameLst>
                                          <p:attrName>ppt_x</p:attrName>
                                        </p:attrNameLst>
                                      </p:cBhvr>
                                      <p:tavLst>
                                        <p:tav tm="0">
                                          <p:val>
                                            <p:strVal val="0-#ppt_w/2"/>
                                          </p:val>
                                        </p:tav>
                                        <p:tav tm="100000">
                                          <p:val>
                                            <p:strVal val="#ppt_x"/>
                                          </p:val>
                                        </p:tav>
                                      </p:tavLst>
                                    </p:anim>
                                    <p:anim calcmode="lin" valueType="num">
                                      <p:cBhvr additive="base">
                                        <p:cTn id="20" dur="500" fill="hold"/>
                                        <p:tgtEl>
                                          <p:spTgt spid="112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1269" grpId="0" bldLvl="0" animBg="1"/>
      <p:bldP spid="1127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3"/>
          <p:cNvSpPr txBox="1"/>
          <p:nvPr/>
        </p:nvSpPr>
        <p:spPr>
          <a:xfrm>
            <a:off x="0" y="1628775"/>
            <a:ext cx="9144000" cy="3013075"/>
          </a:xfrm>
          <a:prstGeom prst="rect">
            <a:avLst/>
          </a:prstGeom>
          <a:noFill/>
          <a:ln w="9525">
            <a:solidFill>
              <a:schemeClr val="tx1"/>
            </a:solidFill>
          </a:ln>
        </p:spPr>
        <p:txBody>
          <a:bodyPr>
            <a:spAutoFit/>
          </a:bodyPr>
          <a:lstStyle/>
          <a:p>
            <a:pPr lvl="0" eaLnBrk="0" fontAlgn="base" hangingPunct="0">
              <a:spcBef>
                <a:spcPct val="50000"/>
              </a:spcBef>
            </a:pPr>
            <a:r>
              <a:rPr lang="en-US" altLang="x-none"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en-US" altLang="x-none" sz="24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4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2400" b="1" strike="noStrike" noProof="1">
                <a:solidFill>
                  <a:srgbClr val="FF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宋朝统治者为什么如此重视“茶马互市”呢？</a:t>
            </a:r>
            <a:r>
              <a:rPr lang="en-US" altLang="x-none"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迫使朝廷同西南地区少数民族保持友好关系，以便集中力量与西北少数民族政权杭衡。“茶马互市”除了为朝廷提供一笔巨额茶利收入补充军费之需外，更重要的是，既满足了国家对战马的需要，又维护了宋朝西南边境的安全。</a:t>
            </a:r>
            <a:br>
              <a:rPr lang="zh-CN" altLang="en-US" sz="2400" b="1" dirty="0">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rPr>
            </a:br>
            <a:r>
              <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那么，藏族为什么也很重视“茶马互市”呢？因为藏族非常喜欢饮茶</a:t>
            </a:r>
            <a:r>
              <a:rPr lang="en-US" altLang="x-none"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对于长期以自给自足的自然经济为主的藏族来说，他们并不需要外界供给很多东西，但茶叶却是绝对不可缺少的。 </a:t>
            </a:r>
            <a:endParaRPr lang="zh-CN" altLang="en-US" sz="24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8435" name="Text Box 4"/>
          <p:cNvSpPr txBox="1"/>
          <p:nvPr/>
        </p:nvSpPr>
        <p:spPr>
          <a:xfrm>
            <a:off x="0" y="0"/>
            <a:ext cx="9144000" cy="1798320"/>
          </a:xfrm>
          <a:prstGeom prst="rect">
            <a:avLst/>
          </a:prstGeom>
          <a:noFill/>
          <a:ln w="9525">
            <a:noFill/>
          </a:ln>
        </p:spPr>
        <p:txBody>
          <a:bodyPr>
            <a:spAutoFit/>
          </a:bodyPr>
          <a:lstStyle/>
          <a:p>
            <a:pPr lvl="0" eaLnBrk="0" fontAlgn="base" hangingPunct="0">
              <a:spcBef>
                <a:spcPct val="50000"/>
              </a:spcBef>
            </a:pP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试题</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关于宋朝统治者重视“茶马互市”的目的，下列表述错误的一项是（  ）</a:t>
            </a:r>
            <a:br>
              <a:rPr lang="zh-CN" altLang="en-US" sz="2800" b="1" dirty="0">
                <a:effectLst>
                  <a:outerShdw blurRad="38100" dist="38100" dir="2700000">
                    <a:srgbClr val="C0C0C0"/>
                  </a:outerShdw>
                </a:effectLst>
                <a:latin typeface="Arial" panose="020B0604020202020204" pitchFamily="34" charset="0"/>
                <a:ea typeface="宋体" panose="02010600030101010101" pitchFamily="2" charset="-122"/>
              </a:rPr>
            </a:b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D.</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藏族非常喜欢饮茶，以马易茶可以满足他们对茶叶的需求。 </a:t>
            </a:r>
            <a:endPar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8436" name="Line 5"/>
          <p:cNvSpPr/>
          <p:nvPr/>
        </p:nvSpPr>
        <p:spPr>
          <a:xfrm>
            <a:off x="2209800" y="2060575"/>
            <a:ext cx="5181600" cy="0"/>
          </a:xfrm>
          <a:prstGeom prst="line">
            <a:avLst/>
          </a:prstGeom>
          <a:ln w="38100" cap="flat" cmpd="sng">
            <a:solidFill>
              <a:srgbClr val="FF0000"/>
            </a:solidFill>
            <a:prstDash val="solid"/>
            <a:round/>
            <a:headEnd type="none" w="med" len="med"/>
            <a:tailEnd type="none" w="med" len="med"/>
          </a:ln>
        </p:spPr>
      </p:sp>
      <p:sp>
        <p:nvSpPr>
          <p:cNvPr id="18437" name="Line 6"/>
          <p:cNvSpPr/>
          <p:nvPr/>
        </p:nvSpPr>
        <p:spPr>
          <a:xfrm>
            <a:off x="1371600" y="3860800"/>
            <a:ext cx="4648200" cy="0"/>
          </a:xfrm>
          <a:prstGeom prst="line">
            <a:avLst/>
          </a:prstGeom>
          <a:ln w="38100" cap="flat" cmpd="sng">
            <a:solidFill>
              <a:srgbClr val="FF0000"/>
            </a:solidFill>
            <a:prstDash val="solid"/>
            <a:round/>
            <a:headEnd type="none" w="med" len="med"/>
            <a:tailEnd type="none" w="med" len="med"/>
          </a:ln>
        </p:spPr>
      </p:sp>
      <p:sp>
        <p:nvSpPr>
          <p:cNvPr id="18438" name="Text Box 7"/>
          <p:cNvSpPr txBox="1"/>
          <p:nvPr/>
        </p:nvSpPr>
        <p:spPr>
          <a:xfrm>
            <a:off x="71438" y="4797425"/>
            <a:ext cx="8964613" cy="2061210"/>
          </a:xfrm>
          <a:prstGeom prst="rect">
            <a:avLst/>
          </a:prstGeom>
          <a:solidFill>
            <a:srgbClr val="FAFAA4"/>
          </a:solidFill>
          <a:ln w="57150" cap="flat" cmpd="thickThin">
            <a:solidFill>
              <a:srgbClr val="FF00FF"/>
            </a:solidFill>
            <a:prstDash val="solid"/>
            <a:miter/>
            <a:headEnd type="none" w="med" len="med"/>
            <a:tailEnd type="none" w="med" len="med"/>
          </a:ln>
        </p:spPr>
        <p:txBody>
          <a:bodyPr>
            <a:spAutoFit/>
          </a:bodyPr>
          <a:lstStyle/>
          <a:p>
            <a:pPr lvl="0" algn="ctr" eaLnBrk="0" fontAlgn="base" hangingPunct="0"/>
            <a:r>
              <a:rPr lang="zh-CN" altLang="en-US" sz="3200" b="1" strike="noStrike" noProof="1">
                <a:solidFill>
                  <a:schemeClr val="tx2"/>
                </a:solidFill>
                <a:effectLst>
                  <a:outerShdw blurRad="38100" dist="38100" dir="2700000">
                    <a:srgbClr val="FFFFFF"/>
                  </a:outerShdw>
                </a:effectLst>
                <a:latin typeface="Arial" panose="020B0604020202020204" pitchFamily="34" charset="0"/>
                <a:ea typeface="宋体" panose="02010600030101010101" pitchFamily="2" charset="-122"/>
                <a:cs typeface="+mn-ea"/>
              </a:rPr>
              <a:t>命题陷阱之十一：言此与言彼</a:t>
            </a:r>
            <a:r>
              <a:rPr lang="zh-CN" altLang="en-US" sz="3200" b="1" strike="noStrike" noProof="1">
                <a:solidFill>
                  <a:srgbClr val="FF3300"/>
                </a:solidFill>
                <a:latin typeface="Arial" panose="020B0604020202020204" pitchFamily="34" charset="0"/>
                <a:ea typeface="宋体" panose="02010600030101010101" pitchFamily="2" charset="-122"/>
                <a:cs typeface="+mn-ea"/>
              </a:rPr>
              <a:t>（文不对题）</a:t>
            </a:r>
            <a:r>
              <a:rPr lang="zh-CN" altLang="en-US" sz="32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32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a:p>
            <a:pPr lvl="0" eaLnBrk="0" fontAlgn="base" hangingPunct="0"/>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命题者设计选项时在表述对象上设置干扰，有时题干要求</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从“此”对象入手作分析</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，而</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错项却从“彼”对象入手分析</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；有时题干要求</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从事物“此”方面入手作分析</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，而</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错项却从“彼”方面入手分析</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18439" name="Line 9"/>
          <p:cNvSpPr/>
          <p:nvPr/>
        </p:nvSpPr>
        <p:spPr>
          <a:xfrm>
            <a:off x="2268538" y="476250"/>
            <a:ext cx="1582737" cy="0"/>
          </a:xfrm>
          <a:prstGeom prst="line">
            <a:avLst/>
          </a:prstGeom>
          <a:ln w="38100" cap="flat" cmpd="sng">
            <a:solidFill>
              <a:srgbClr val="FF0000"/>
            </a:solidFill>
            <a:prstDash val="solid"/>
            <a:round/>
            <a:headEnd type="none" w="med" len="med"/>
            <a:tailEnd type="none" w="med" len="med"/>
          </a:ln>
        </p:spPr>
      </p:sp>
      <p:sp>
        <p:nvSpPr>
          <p:cNvPr id="18440" name="Line 10"/>
          <p:cNvSpPr/>
          <p:nvPr/>
        </p:nvSpPr>
        <p:spPr>
          <a:xfrm>
            <a:off x="827088" y="1268413"/>
            <a:ext cx="576262" cy="0"/>
          </a:xfrm>
          <a:prstGeom prst="line">
            <a:avLst/>
          </a:prstGeom>
          <a:ln w="38100" cap="flat" cmpd="sng">
            <a:solidFill>
              <a:srgbClr val="FF0000"/>
            </a:solidFill>
            <a:prstDash val="solid"/>
            <a:roun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500" fill="hold"/>
                                        <p:tgtEl>
                                          <p:spTgt spid="18437"/>
                                        </p:tgtEl>
                                        <p:attrNameLst>
                                          <p:attrName>ppt_x</p:attrName>
                                        </p:attrNameLst>
                                      </p:cBhvr>
                                      <p:tavLst>
                                        <p:tav tm="0">
                                          <p:val>
                                            <p:strVal val="0-#ppt_w/2"/>
                                          </p:val>
                                        </p:tav>
                                        <p:tav tm="100000">
                                          <p:val>
                                            <p:strVal val="#ppt_x"/>
                                          </p:val>
                                        </p:tav>
                                      </p:tavLst>
                                    </p:anim>
                                    <p:anim calcmode="lin" valueType="num">
                                      <p:cBhvr additive="base">
                                        <p:cTn id="8" dur="500" fill="hold"/>
                                        <p:tgtEl>
                                          <p:spTgt spid="184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additive="base">
                                        <p:cTn id="13" dur="500" fill="hold"/>
                                        <p:tgtEl>
                                          <p:spTgt spid="18436"/>
                                        </p:tgtEl>
                                        <p:attrNameLst>
                                          <p:attrName>ppt_x</p:attrName>
                                        </p:attrNameLst>
                                      </p:cBhvr>
                                      <p:tavLst>
                                        <p:tav tm="0">
                                          <p:val>
                                            <p:strVal val="0-#ppt_w/2"/>
                                          </p:val>
                                        </p:tav>
                                        <p:tav tm="100000">
                                          <p:val>
                                            <p:strVal val="#ppt_x"/>
                                          </p:val>
                                        </p:tav>
                                      </p:tavLst>
                                    </p:anim>
                                    <p:anim calcmode="lin" valueType="num">
                                      <p:cBhvr additive="base">
                                        <p:cTn id="14" dur="500" fill="hold"/>
                                        <p:tgtEl>
                                          <p:spTgt spid="184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8438"/>
                                        </p:tgtEl>
                                        <p:attrNameLst>
                                          <p:attrName>style.visibility</p:attrName>
                                        </p:attrNameLst>
                                      </p:cBhvr>
                                      <p:to>
                                        <p:strVal val="visible"/>
                                      </p:to>
                                    </p:set>
                                    <p:anim calcmode="lin" valueType="num">
                                      <p:cBhvr additive="base">
                                        <p:cTn id="19" dur="500" fill="hold"/>
                                        <p:tgtEl>
                                          <p:spTgt spid="18438"/>
                                        </p:tgtEl>
                                        <p:attrNameLst>
                                          <p:attrName>ppt_x</p:attrName>
                                        </p:attrNameLst>
                                      </p:cBhvr>
                                      <p:tavLst>
                                        <p:tav tm="0">
                                          <p:val>
                                            <p:strVal val="0-#ppt_w/2"/>
                                          </p:val>
                                        </p:tav>
                                        <p:tav tm="100000">
                                          <p:val>
                                            <p:strVal val="#ppt_x"/>
                                          </p:val>
                                        </p:tav>
                                      </p:tavLst>
                                    </p:anim>
                                    <p:anim calcmode="lin" valueType="num">
                                      <p:cBhvr additive="base">
                                        <p:cTn id="20" dur="500" fill="hold"/>
                                        <p:tgtEl>
                                          <p:spTgt spid="1843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8439"/>
                                        </p:tgtEl>
                                        <p:attrNameLst>
                                          <p:attrName>style.visibility</p:attrName>
                                        </p:attrNameLst>
                                      </p:cBhvr>
                                      <p:to>
                                        <p:strVal val="visible"/>
                                      </p:to>
                                    </p:set>
                                    <p:anim calcmode="lin" valueType="num">
                                      <p:cBhvr additive="base">
                                        <p:cTn id="25" dur="500" fill="hold"/>
                                        <p:tgtEl>
                                          <p:spTgt spid="18439"/>
                                        </p:tgtEl>
                                        <p:attrNameLst>
                                          <p:attrName>ppt_x</p:attrName>
                                        </p:attrNameLst>
                                      </p:cBhvr>
                                      <p:tavLst>
                                        <p:tav tm="0">
                                          <p:val>
                                            <p:strVal val="0-#ppt_w/2"/>
                                          </p:val>
                                        </p:tav>
                                        <p:tav tm="100000">
                                          <p:val>
                                            <p:strVal val="#ppt_x"/>
                                          </p:val>
                                        </p:tav>
                                      </p:tavLst>
                                    </p:anim>
                                    <p:anim calcmode="lin" valueType="num">
                                      <p:cBhvr additive="base">
                                        <p:cTn id="26" dur="500" fill="hold"/>
                                        <p:tgtEl>
                                          <p:spTgt spid="1843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8440"/>
                                        </p:tgtEl>
                                        <p:attrNameLst>
                                          <p:attrName>style.visibility</p:attrName>
                                        </p:attrNameLst>
                                      </p:cBhvr>
                                      <p:to>
                                        <p:strVal val="visible"/>
                                      </p:to>
                                    </p:set>
                                    <p:anim calcmode="lin" valueType="num">
                                      <p:cBhvr additive="base">
                                        <p:cTn id="31" dur="500" fill="hold"/>
                                        <p:tgtEl>
                                          <p:spTgt spid="18440"/>
                                        </p:tgtEl>
                                        <p:attrNameLst>
                                          <p:attrName>ppt_x</p:attrName>
                                        </p:attrNameLst>
                                      </p:cBhvr>
                                      <p:tavLst>
                                        <p:tav tm="0">
                                          <p:val>
                                            <p:strVal val="0-#ppt_w/2"/>
                                          </p:val>
                                        </p:tav>
                                        <p:tav tm="100000">
                                          <p:val>
                                            <p:strVal val="#ppt_x"/>
                                          </p:val>
                                        </p:tav>
                                      </p:tavLst>
                                    </p:anim>
                                    <p:anim calcmode="lin" valueType="num">
                                      <p:cBhvr additive="base">
                                        <p:cTn id="32" dur="500" fill="hold"/>
                                        <p:tgtEl>
                                          <p:spTgt spid="184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9075" y="116205"/>
            <a:ext cx="8815705" cy="2553335"/>
          </a:xfrm>
          <a:prstGeom prst="rect">
            <a:avLst/>
          </a:prstGeom>
          <a:noFill/>
          <a:ln>
            <a:solidFill>
              <a:schemeClr val="tx1"/>
            </a:solidFill>
          </a:ln>
        </p:spPr>
        <p:txBody>
          <a:bodyPr wrap="square" rtlCol="0" anchor="t">
            <a:spAutoFit/>
          </a:bodyPr>
          <a:p>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下列关于原文内容说法中不符合原文意思的一项是（  ）</a:t>
            </a:r>
            <a:endPar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白话小说教化大众的功能衍生出普及历史知识、报道当代政情诸功能，明清</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士</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人借此把经史之学输入到民众中。</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19075" y="3059430"/>
            <a:ext cx="8815705" cy="1568450"/>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白话小说教化大众的功能衍生出普及历史知识、报道当代政情诸功能，明清小说家希望通过小说把陶冶士人的经史之学向下输入到民众中。</a:t>
            </a:r>
            <a:endParaRPr lang="zh-CN" altLang="en-US" sz="3200"/>
          </a:p>
        </p:txBody>
      </p:sp>
      <p:sp>
        <p:nvSpPr>
          <p:cNvPr id="18438" name="Text Box 7"/>
          <p:cNvSpPr txBox="1"/>
          <p:nvPr/>
        </p:nvSpPr>
        <p:spPr>
          <a:xfrm>
            <a:off x="71438" y="4797425"/>
            <a:ext cx="8964613" cy="2061210"/>
          </a:xfrm>
          <a:prstGeom prst="rect">
            <a:avLst/>
          </a:prstGeom>
          <a:solidFill>
            <a:srgbClr val="FAFAA4"/>
          </a:solidFill>
          <a:ln w="57150" cap="flat" cmpd="thickThin">
            <a:solidFill>
              <a:srgbClr val="FF00FF"/>
            </a:solidFill>
            <a:prstDash val="solid"/>
            <a:miter/>
            <a:headEnd type="none" w="med" len="med"/>
            <a:tailEnd type="none" w="med" len="med"/>
          </a:ln>
        </p:spPr>
        <p:txBody>
          <a:bodyPr>
            <a:spAutoFit/>
          </a:bodyPr>
          <a:p>
            <a:pPr lvl="0" algn="ctr" eaLnBrk="0" fontAlgn="base" hangingPunct="0"/>
            <a:r>
              <a:rPr lang="zh-CN" altLang="en-US" sz="3200" b="1" strike="noStrike" noProof="1">
                <a:solidFill>
                  <a:schemeClr val="tx2"/>
                </a:solidFill>
                <a:effectLst>
                  <a:outerShdw blurRad="38100" dist="38100" dir="2700000">
                    <a:srgbClr val="FFFFFF"/>
                  </a:outerShdw>
                </a:effectLst>
                <a:latin typeface="Arial" panose="020B0604020202020204" pitchFamily="34" charset="0"/>
                <a:ea typeface="宋体" panose="02010600030101010101" pitchFamily="2" charset="-122"/>
                <a:cs typeface="+mn-ea"/>
              </a:rPr>
              <a:t>命题陷阱之十一：言此与言彼</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r>
              <a:rPr lang="zh-CN" altLang="en-US" sz="3200" b="1" strike="noStrike" noProof="1">
                <a:solidFill>
                  <a:srgbClr val="0033CC"/>
                </a:solidFill>
                <a:latin typeface="Arial" panose="020B0604020202020204" pitchFamily="34" charset="0"/>
                <a:ea typeface="宋体" panose="02010600030101010101" pitchFamily="2" charset="-122"/>
                <a:cs typeface="+mn-ea"/>
              </a:rPr>
              <a:t>张冠李戴</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r>
              <a:rPr lang="zh-CN" altLang="en-US" sz="32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32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a:p>
            <a:pPr lvl="0" eaLnBrk="0" fontAlgn="base" hangingPunct="0"/>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命题者设计选项时在表述对象上设置干扰，有时题干要求</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从“此”对象入手作分析</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，而</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错项却从“彼”对象入手分析</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；有时题干要求</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从事物“此”方面入手作分析</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，而</a:t>
            </a:r>
            <a:r>
              <a:rPr lang="zh-CN" altLang="en-US" sz="24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错项却从“彼”方面入手分析</a:t>
            </a:r>
            <a:r>
              <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24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additive="base">
                                        <p:cTn id="7" dur="500" fill="hold"/>
                                        <p:tgtEl>
                                          <p:spTgt spid="18438"/>
                                        </p:tgtEl>
                                        <p:attrNameLst>
                                          <p:attrName>ppt_x</p:attrName>
                                        </p:attrNameLst>
                                      </p:cBhvr>
                                      <p:tavLst>
                                        <p:tav tm="0">
                                          <p:val>
                                            <p:strVal val="0-#ppt_w/2"/>
                                          </p:val>
                                        </p:tav>
                                        <p:tav tm="100000">
                                          <p:val>
                                            <p:strVal val="#ppt_x"/>
                                          </p:val>
                                        </p:tav>
                                      </p:tavLst>
                                    </p:anim>
                                    <p:anim calcmode="lin" valueType="num">
                                      <p:cBhvr additive="base">
                                        <p:cTn id="8" dur="500" fill="hold"/>
                                        <p:tgtEl>
                                          <p:spTgt spid="184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1950" y="527050"/>
            <a:ext cx="8419465" cy="2245360"/>
          </a:xfrm>
          <a:prstGeom prst="rect">
            <a:avLst/>
          </a:prstGeom>
          <a:noFill/>
          <a:ln>
            <a:solidFill>
              <a:schemeClr val="tx1"/>
            </a:solidFill>
          </a:ln>
        </p:spPr>
        <p:txBody>
          <a:bodyPr wrap="square" rtlCol="0" anchor="t">
            <a:spAutoFit/>
          </a:bodyPr>
          <a:p>
            <a:pPr algn="l"/>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根据原文内容，下列理解和分析不正确的一项是（    ）</a:t>
            </a:r>
            <a:endPar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B．弹幕时代的“金圣叹”们也是“文化搬运工”，负责将作品化难为易，使得欣赏者能更有效地欣赏作品。</a:t>
            </a:r>
            <a:endPar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361950" y="3286760"/>
            <a:ext cx="8419465" cy="267652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文：此外，不少弹幕时代的“金圣叹”还承担着“文化搬运工”的使命，把学院派、理论化的文艺评论转化为大众愿意听、听得懂的格言警句，让评论者与创作者的对话更加直接，评论者对欣赏者的引导更加有效，进而使评论以前所未有的深度介入到文艺创作生产、欣赏消费、传播反馈的全链条之中。</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8300" y="157480"/>
            <a:ext cx="8479155"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3:根据原文的内容，下列理解和分析不正确的一项是</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B．中国哲学强调生命本身的快乐，也强调精神自由的快乐，以庄子为代表的道家思想属于“快乐主义”，庄子认为与天地精神往来快乐无限。</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32105" y="2547620"/>
            <a:ext cx="8479155" cy="1383665"/>
          </a:xfrm>
          <a:prstGeom prst="rect">
            <a:avLst/>
          </a:prstGeom>
          <a:noFill/>
          <a:ln>
            <a:solidFill>
              <a:schemeClr val="tx1"/>
            </a:solidFill>
          </a:ln>
        </p:spPr>
        <p:txBody>
          <a:bodyPr wrap="square" rtlCol="0" anchor="t">
            <a:spAutoFit/>
          </a:bodyPr>
          <a:p>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原文：在</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中国哲学</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里，我感觉，道家比较接近“快乐主义”，尤其是</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庄子强调</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生命本身的快乐，还强调精神自由的快乐，与天地精神相往来的快乐。</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32105" y="4337050"/>
            <a:ext cx="8479155" cy="1814830"/>
          </a:xfrm>
          <a:prstGeom prst="rect">
            <a:avLst/>
          </a:prstGeom>
          <a:noFill/>
          <a:ln>
            <a:solidFill>
              <a:schemeClr val="tx1"/>
            </a:solidFill>
          </a:ln>
        </p:spPr>
        <p:txBody>
          <a:bodyPr wrap="square" rtlCol="0" anchor="t">
            <a:spAutoFit/>
          </a:bodyPr>
          <a:p>
            <a:r>
              <a:rPr sz="2800" b="1">
                <a:latin typeface="微软雅黑" panose="020B0503020204020204" pitchFamily="34" charset="-122"/>
                <a:ea typeface="微软雅黑" panose="020B0503020204020204" pitchFamily="34" charset="-122"/>
                <a:cs typeface="微软雅黑" panose="020B0503020204020204" pitchFamily="34" charset="-122"/>
              </a:rPr>
              <a:t>原文说“道家比较接近‘快乐主义’，尤其是庄子强调生命本身的快乐，还强调精神自由的快乐”，</a:t>
            </a:r>
            <a:r>
              <a:rPr lang="zh-CN" sz="2800" b="1">
                <a:latin typeface="微软雅黑" panose="020B0503020204020204" pitchFamily="34" charset="-122"/>
                <a:ea typeface="微软雅黑" panose="020B0503020204020204" pitchFamily="34" charset="-122"/>
                <a:cs typeface="微软雅黑" panose="020B0503020204020204" pitchFamily="34" charset="-122"/>
              </a:rPr>
              <a:t>而</a:t>
            </a:r>
            <a:r>
              <a:rPr sz="2800" b="1">
                <a:latin typeface="微软雅黑" panose="020B0503020204020204" pitchFamily="34" charset="-122"/>
                <a:ea typeface="微软雅黑" panose="020B0503020204020204" pitchFamily="34" charset="-122"/>
                <a:cs typeface="微软雅黑" panose="020B0503020204020204" pitchFamily="34" charset="-122"/>
              </a:rPr>
              <a:t>选项中“中国哲学强调生命本身的快乐，也强调精神自由的快乐”</a:t>
            </a:r>
            <a:r>
              <a:rPr lang="zh-CN" sz="2800" b="1">
                <a:latin typeface="微软雅黑" panose="020B0503020204020204" pitchFamily="34" charset="-122"/>
                <a:ea typeface="微软雅黑" panose="020B0503020204020204" pitchFamily="34" charset="-122"/>
                <a:cs typeface="微软雅黑" panose="020B0503020204020204" pitchFamily="34" charset="-122"/>
              </a:rPr>
              <a:t>犯了张冠李戴的</a:t>
            </a:r>
            <a:r>
              <a:rPr sz="2800" b="1">
                <a:latin typeface="微软雅黑" panose="020B0503020204020204" pitchFamily="34" charset="-122"/>
                <a:ea typeface="微软雅黑" panose="020B0503020204020204" pitchFamily="34" charset="-122"/>
                <a:cs typeface="微软雅黑" panose="020B0503020204020204" pitchFamily="34" charset="-122"/>
              </a:rPr>
              <a:t>错误。</a:t>
            </a:r>
            <a:endParaRPr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5125" y="213995"/>
            <a:ext cx="8413115" cy="1814830"/>
          </a:xfrm>
          <a:prstGeom prst="rect">
            <a:avLst/>
          </a:prstGeom>
          <a:noFill/>
          <a:ln>
            <a:solidFill>
              <a:schemeClr val="tx1"/>
            </a:solidFill>
          </a:ln>
        </p:spPr>
        <p:txBody>
          <a:bodyPr wrap="square" rtlCol="0" anchor="t">
            <a:spAutoFit/>
          </a:bodyPr>
          <a:p>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下列关于原文内容说法中不符合原文意思的一项是（  ）</a:t>
            </a:r>
            <a:endPar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中西园林在创作过程中，追求小中见大，寓情于景寓意于物，以物比德，展现心中的世外桃源。</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55905" y="2303145"/>
            <a:ext cx="8827135" cy="3538220"/>
          </a:xfrm>
          <a:prstGeom prst="rect">
            <a:avLst/>
          </a:prstGeom>
          <a:noFill/>
          <a:ln>
            <a:solidFill>
              <a:schemeClr val="tx1"/>
            </a:solidFill>
          </a:ln>
        </p:spPr>
        <p:txBody>
          <a:bodyPr wrap="square" rtlCol="0" anchor="t">
            <a:spAutoFit/>
          </a:bodyPr>
          <a:p>
            <a:r>
              <a:rPr lang="zh-CN" altLang="en-US" sz="2800" b="1">
                <a:solidFill>
                  <a:schemeClr val="tx1"/>
                </a:solidFill>
                <a:latin typeface="微软雅黑" panose="020B0503020204020204" pitchFamily="34" charset="-122"/>
                <a:ea typeface="微软雅黑" panose="020B0503020204020204" pitchFamily="34" charset="-122"/>
              </a:rPr>
              <a:t>中国园林试图以象征的手法展示这种自然的本质，追求小中见大，将大千世界的宏观景物微缩到小巧玲珑的壶中天地。中国传统园林从商周的囿、秦汉的宫苑，经过魏晋南北朝的发展，在隋唐时期进入盛期，并在宋朝发展成熟，一直到明清，其造园思想始终一脉相承，</a:t>
            </a:r>
            <a:r>
              <a:rPr lang="zh-CN" altLang="en-US" sz="2800" b="1">
                <a:solidFill>
                  <a:srgbClr val="0000CC"/>
                </a:solidFill>
                <a:latin typeface="微软雅黑" panose="020B0503020204020204" pitchFamily="34" charset="-122"/>
                <a:ea typeface="微软雅黑" panose="020B0503020204020204" pitchFamily="34" charset="-122"/>
              </a:rPr>
              <a:t>在园林创作过程中强调意境，追求诗情画意，寓情于景，寓意于物。以物比德，园林经常作为隐逸文化的载体，反映园主的情操和思想，展现心中的世外桃源。</a:t>
            </a:r>
            <a:endParaRPr lang="zh-CN" altLang="en-US" sz="2800" b="1">
              <a:solidFill>
                <a:srgbClr val="0000CC"/>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65125" y="5930265"/>
            <a:ext cx="8549005" cy="521970"/>
          </a:xfrm>
          <a:prstGeom prst="rect">
            <a:avLst/>
          </a:prstGeom>
          <a:noFill/>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D项，说的是中国园林创造过程中的特点。</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9855" y="103505"/>
            <a:ext cx="8889365" cy="1814830"/>
          </a:xfrm>
          <a:prstGeom prst="rect">
            <a:avLst/>
          </a:prstGeom>
          <a:noFill/>
          <a:ln>
            <a:solidFill>
              <a:schemeClr val="tx1"/>
            </a:solidFill>
          </a:ln>
        </p:spPr>
        <p:txBody>
          <a:bodyPr wrap="square" rtlCol="0" anchor="t">
            <a:spAutoFit/>
          </a:bodyPr>
          <a:p>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下列关于原文内容说法中不符合原文意思的一项是（  ）</a:t>
            </a:r>
            <a:endPar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戴胄能够依法断案，没有判假冒履历的官员的死刑，他认为</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法乃天下之法</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，非皇帝一人之法，不能随意变更。</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9220" y="2127250"/>
            <a:ext cx="8890000" cy="396938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当时，针对官吏假冒伪造履历，唐太宗说了一句话，以后再遇到假冒履历的官员必死不赦。不久，又发现了假冒履历的事情，大理寺少卿戴胄据法断案，没有断死刑，唐太宗就非常不高兴，说我说过以后再有一定要处死。这时戴胄讲了一句话，他说什么是法，法是“国家布大信于天下”，不能因为皇帝一时喜怒的意见，使法丧失了大信，这样说服了唐太宗。唐太宗说了一句话，法乃天下之法非朕一人之法。所以皇帝也遵法了，这就发挥了法律的工具主义的作用，这是遇到了明主。</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2585" y="396240"/>
            <a:ext cx="8418195" cy="2245360"/>
          </a:xfrm>
          <a:prstGeom prst="rect">
            <a:avLst/>
          </a:prstGeom>
          <a:noFill/>
          <a:ln>
            <a:solidFill>
              <a:schemeClr val="tx1"/>
            </a:solidFill>
          </a:ln>
        </p:spPr>
        <p:txBody>
          <a:bodyPr wrap="square" rtlCol="0" anchor="t">
            <a:spAutoFit/>
          </a:bodyPr>
          <a:p>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试题：下列关于原文内容的理解分析不正确的一项是（  ）</a:t>
            </a:r>
            <a:endPar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作者认为宋玉的《笛赋》是真实的，宋玉之作与马融之作都描绘了竹产于高山绝岩，奇条异千气势不凡，所制笛音精妙合律，这并非偶然。</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80365" y="3689350"/>
            <a:ext cx="8400415" cy="181483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近年有论者据曾侯乙墓出土的七孔竹笛，认为宋玉《笛赋》是真实的，而宋玉之作直启马融《长笛赋》，两篇作品均描绘竹产于高山绝岩，奇条异千，气势不凡，所制笛音精妙合律，这都并非偶然。</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9885" y="180975"/>
            <a:ext cx="8444230" cy="224536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3．根据原文内容，下列理解和分析不正确的一项是（3分）</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D．春秋笔法以合乎礼法为标准，是非分明而又简约含蓄地表现对历史人物和事件的道德评判，以达到惩恶劝善的目的，这使乱臣贼子害怕。</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49885" y="2686050"/>
            <a:ext cx="8539480" cy="2676525"/>
          </a:xfrm>
          <a:prstGeom prst="rect">
            <a:avLst/>
          </a:prstGeom>
          <a:noFill/>
          <a:ln>
            <a:solidFill>
              <a:schemeClr val="tx1"/>
            </a:solidFill>
          </a:ln>
        </p:spPr>
        <p:txBody>
          <a:bodyPr wrap="square" rtlCol="0" anchor="t">
            <a:spAutoFit/>
          </a:bodyPr>
          <a:p>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原文：孔夫子写《春秋》，本来是要用“直笔”来使“乱臣贼子”害怕的，但是写来写去，他竟写出那么多的“曲笔”，可见写“直笔”是多么不容易！春秋笔法其实是一种妥协，是一种无奈！这种办法写出的史书开创了写史服务于政治的先河，为后世考证增加了难度。</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41960" y="5571490"/>
            <a:ext cx="8447405" cy="95313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【解析】根据原文可知，使“乱臣贼子”害怕，是孔子写《春秋》的目的，而不是“春秋笔法”的作用。</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5570" y="180975"/>
            <a:ext cx="8806815"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3．根据原文内容，下列说法不正确的一项是（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C．齐白石指出中国画意象、兴象的意义，主张“作画妙在似与不似之间”，强调主观意识以及自我心灵与山水灵性的结合。</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41935" y="2286000"/>
            <a:ext cx="8554085" cy="267652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原文：</a:t>
            </a:r>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齐白石精辟地指出中国画意象、兴象的意义，“作画妙在似与不似之间，太似为媚俗，不似为欺世”“古人作画，不似之似，天趣自然，因曰神品”。由于中国画是强调主观意识的绘画，山水画需要自我心灵与山水灵性的结合，需要思想情感与山水灵性的结合，意象、兴象理念赋予中国山水画抒情诗的意境。</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41935" y="5063490"/>
            <a:ext cx="8554720" cy="138366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【解析】“强调主观意识” “自我心灵与山水灵性的结合”不是齐白石的意思。且“自我心灵与山水灵性的结合”是山水画的要求，并非指整个“中国画”。</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7325" y="104775"/>
            <a:ext cx="8624570" cy="2061210"/>
          </a:xfrm>
          <a:prstGeom prst="rect">
            <a:avLst/>
          </a:prstGeom>
          <a:noFill/>
          <a:ln>
            <a:solidFill>
              <a:schemeClr val="tx1"/>
            </a:solidFill>
          </a:ln>
        </p:spPr>
        <p:txBody>
          <a:bodyPr wrap="square" rtlCol="0" anchor="t">
            <a:spAutoFit/>
          </a:bodyPr>
          <a:p>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2．下列理解和分析，不符合原文意思的一项是</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D．在“开放兼容”“平等”等思想的影响下，很多胡商到中原并拥有了宅子、田地。这反映出唐人对 胡商“以诚相待”的心理。</a:t>
            </a:r>
            <a:endParaRPr lang="zh-CN" altLang="en-US"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87960" y="2306320"/>
            <a:ext cx="8623935" cy="224536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文：唐代不仅汉人之间的商业来往中诚信相待，同时以开放兼容的姿态平等对待胡商和外国商人，不少胡商不仅在中原有宅子、田地；而且政府部门遵照相关规定“以诚相处”，胡商在危难之时还可踏实地从官府中获得优待，这说明了唐人以诚信对待胡商。</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22250" y="4792345"/>
            <a:ext cx="8699500" cy="181483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指代有误。原文“这说明了唐人以诚信对待胡商”中的“这”主要指的应是“胡商在危难之时还可踏实地从官府中获得优待”，并非D选项中的“很多胡商来到中原并拥有了宅子、田地”。</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3"/>
          <p:cNvSpPr txBox="1"/>
          <p:nvPr/>
        </p:nvSpPr>
        <p:spPr>
          <a:xfrm>
            <a:off x="0" y="1981200"/>
            <a:ext cx="9144000" cy="2227263"/>
          </a:xfrm>
          <a:prstGeom prst="rect">
            <a:avLst/>
          </a:prstGeom>
          <a:noFill/>
          <a:ln w="9525">
            <a:noFill/>
          </a:ln>
        </p:spPr>
        <p:txBody>
          <a:bodyPr>
            <a:spAutoFit/>
          </a:bodyPr>
          <a:lstStyle/>
          <a:p>
            <a:pPr lvl="0" eaLnBrk="0" fontAlgn="base" hangingPunct="0">
              <a:spcBef>
                <a:spcPct val="50000"/>
              </a:spcBef>
            </a:pPr>
            <a:r>
              <a:rPr lang="en-US" altLang="x-none" sz="25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en-US" altLang="x-none" sz="28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28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因为水由氢和氧原子构成，氢原子核能够起到类似显微指南针的作用。在身体暴露于一个强磁场，无线电波的脉冲传递到位后，原子核的能量便开始改变。在脉冲之后，原子核返回先前的状态，一个共振波便发射出来。这样，原子核振荡的微小变化就可以探测出来。</a:t>
            </a:r>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4339" name="Text Box 4"/>
          <p:cNvSpPr txBox="1"/>
          <p:nvPr/>
        </p:nvSpPr>
        <p:spPr>
          <a:xfrm>
            <a:off x="-71120" y="58738"/>
            <a:ext cx="9144000" cy="2153285"/>
          </a:xfrm>
          <a:prstGeom prst="rect">
            <a:avLst/>
          </a:prstGeom>
          <a:noFill/>
          <a:ln w="9525">
            <a:noFill/>
          </a:ln>
        </p:spPr>
        <p:txBody>
          <a:bodyPr>
            <a:spAutoFit/>
          </a:bodyPr>
          <a:lstStyle/>
          <a:p>
            <a:pPr lvl="0" eaLnBrk="0" fontAlgn="base" hangingPunct="0">
              <a:spcBef>
                <a:spcPct val="50000"/>
              </a:spcBef>
            </a:pP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试题</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下列对“氢原子核能够起到类似显微指南针的作用”这句话的理解，不正确的一项是（      ）</a:t>
            </a:r>
            <a:br>
              <a:rPr lang="zh-CN" altLang="en-US" sz="2800" b="1" dirty="0">
                <a:effectLst>
                  <a:outerShdw blurRad="38100" dist="38100" dir="2700000">
                    <a:srgbClr val="C0C0C0"/>
                  </a:outerShdw>
                </a:effectLst>
                <a:latin typeface="Arial" panose="020B0604020202020204" pitchFamily="34" charset="0"/>
                <a:ea typeface="宋体" panose="02010600030101010101" pitchFamily="2" charset="-122"/>
              </a:rPr>
            </a:br>
            <a:r>
              <a:rPr lang="en-US" altLang="x-none" sz="2600" b="1" strike="noStrike" noProof="1">
                <a:solidFill>
                  <a:srgbClr val="000099"/>
                </a:solidFill>
                <a:effectLst>
                  <a:outerShdw blurRad="38100" dist="38100" dir="2700000">
                    <a:srgbClr val="C0C0C0"/>
                  </a:outerShdw>
                </a:effectLst>
                <a:latin typeface="楷体_GB2312" pitchFamily="49" charset="-122"/>
                <a:ea typeface="楷体_GB2312" pitchFamily="49" charset="-122"/>
                <a:cs typeface="+mn-ea"/>
              </a:rPr>
              <a:t>C.</a:t>
            </a:r>
            <a:r>
              <a:rPr lang="zh-CN" altLang="en-US" sz="2600" b="1" strike="noStrike" noProof="1">
                <a:solidFill>
                  <a:srgbClr val="000099"/>
                </a:solidFill>
                <a:effectLst>
                  <a:outerShdw blurRad="38100" dist="38100" dir="2700000">
                    <a:srgbClr val="C0C0C0"/>
                  </a:outerShdw>
                </a:effectLst>
                <a:latin typeface="楷体_GB2312" pitchFamily="49" charset="-122"/>
                <a:ea typeface="楷体_GB2312" pitchFamily="49" charset="-122"/>
                <a:cs typeface="+mn-ea"/>
              </a:rPr>
              <a:t>在人体于特殊磁场中接受无线电射频脉冲的前后，体内氢原子核便会产生微小振荡，发射出共振波。</a:t>
            </a:r>
            <a:br>
              <a:rPr lang="zh-CN" altLang="en-US" sz="2600" b="1" dirty="0">
                <a:solidFill>
                  <a:srgbClr val="000099"/>
                </a:solidFill>
                <a:effectLst>
                  <a:outerShdw blurRad="38100" dist="38100" dir="2700000">
                    <a:srgbClr val="C0C0C0"/>
                  </a:outerShdw>
                </a:effectLst>
                <a:latin typeface="楷体_GB2312" pitchFamily="49" charset="-122"/>
                <a:ea typeface="楷体_GB2312" pitchFamily="49" charset="-122"/>
              </a:rPr>
            </a:br>
            <a:r>
              <a:rPr lang="zh-CN" altLang="en-US" sz="2600" b="1" strike="noStrike" noProof="1">
                <a:solidFill>
                  <a:srgbClr val="000099"/>
                </a:solidFill>
                <a:effectLst>
                  <a:outerShdw blurRad="38100" dist="38100" dir="2700000">
                    <a:srgbClr val="C0C0C0"/>
                  </a:outerShdw>
                </a:effectLst>
                <a:latin typeface="Arial" panose="020B0604020202020204" pitchFamily="34" charset="0"/>
                <a:ea typeface="楷体_GB2312" pitchFamily="49" charset="-122"/>
                <a:cs typeface="+mn-ea"/>
              </a:rPr>
              <a:t>    </a:t>
            </a:r>
            <a:endParaRPr lang="zh-CN" altLang="en-US" sz="2600" b="1" strike="noStrike" noProof="1">
              <a:solidFill>
                <a:srgbClr val="000099"/>
              </a:solidFill>
              <a:effectLst>
                <a:outerShdw blurRad="38100" dist="38100" dir="2700000">
                  <a:srgbClr val="C0C0C0"/>
                </a:outerShdw>
              </a:effectLst>
              <a:latin typeface="楷体_GB2312" pitchFamily="49" charset="-122"/>
              <a:ea typeface="楷体_GB2312" pitchFamily="49" charset="-122"/>
            </a:endParaRPr>
          </a:p>
        </p:txBody>
      </p:sp>
      <p:sp>
        <p:nvSpPr>
          <p:cNvPr id="14340" name="Line 5"/>
          <p:cNvSpPr/>
          <p:nvPr/>
        </p:nvSpPr>
        <p:spPr>
          <a:xfrm>
            <a:off x="179705" y="3707130"/>
            <a:ext cx="1828800" cy="0"/>
          </a:xfrm>
          <a:prstGeom prst="line">
            <a:avLst/>
          </a:prstGeom>
          <a:ln w="38100" cap="flat" cmpd="sng">
            <a:solidFill>
              <a:srgbClr val="FF0000"/>
            </a:solidFill>
            <a:prstDash val="solid"/>
            <a:round/>
            <a:headEnd type="none" w="med" len="med"/>
            <a:tailEnd type="none" w="med" len="med"/>
          </a:ln>
        </p:spPr>
      </p:sp>
      <p:sp>
        <p:nvSpPr>
          <p:cNvPr id="14342" name="Line 7"/>
          <p:cNvSpPr/>
          <p:nvPr/>
        </p:nvSpPr>
        <p:spPr>
          <a:xfrm>
            <a:off x="6736398" y="1353503"/>
            <a:ext cx="685800" cy="0"/>
          </a:xfrm>
          <a:prstGeom prst="line">
            <a:avLst/>
          </a:prstGeom>
          <a:ln w="38100" cap="flat" cmpd="sng">
            <a:solidFill>
              <a:srgbClr val="FF0000"/>
            </a:solidFill>
            <a:prstDash val="solid"/>
            <a:round/>
            <a:headEnd type="none" w="med" len="med"/>
            <a:tailEnd type="none" w="med" len="med"/>
          </a:ln>
        </p:spPr>
      </p:sp>
      <p:sp>
        <p:nvSpPr>
          <p:cNvPr id="14343" name="Text Box 8"/>
          <p:cNvSpPr txBox="1"/>
          <p:nvPr/>
        </p:nvSpPr>
        <p:spPr>
          <a:xfrm>
            <a:off x="179388" y="4572635"/>
            <a:ext cx="8642350" cy="1980565"/>
          </a:xfrm>
          <a:prstGeom prst="rect">
            <a:avLst/>
          </a:prstGeom>
          <a:solidFill>
            <a:srgbClr val="FAFAA4"/>
          </a:solidFill>
          <a:ln w="57150" cap="flat" cmpd="thinThick">
            <a:solidFill>
              <a:srgbClr val="FF00FF"/>
            </a:solidFill>
            <a:prstDash val="solid"/>
            <a:miter/>
            <a:headEnd type="none" w="med" len="med"/>
            <a:tailEnd type="none" w="med" len="med"/>
          </a:ln>
        </p:spPr>
        <p:txBody>
          <a:bodyPr>
            <a:spAutoFit/>
          </a:bodyPr>
          <a:lstStyle/>
          <a:p>
            <a:pPr lvl="0" algn="ctr" eaLnBrk="0" fontAlgn="base" hangingPunct="0">
              <a:spcBef>
                <a:spcPct val="10000"/>
              </a:spcBef>
            </a:pPr>
            <a:r>
              <a:rPr lang="zh-CN" altLang="en-US" sz="3600" b="1" strike="noStrike" noProof="1">
                <a:solidFill>
                  <a:schemeClr val="tx2"/>
                </a:solidFill>
                <a:effectLst>
                  <a:outerShdw blurRad="38100" dist="38100" dir="2700000">
                    <a:srgbClr val="FFFFFF"/>
                  </a:outerShdw>
                </a:effectLst>
                <a:latin typeface="Arial" panose="020B0604020202020204" pitchFamily="34" charset="0"/>
                <a:ea typeface="黑体" panose="02010609060101010101" pitchFamily="2" charset="-122"/>
                <a:cs typeface="+mn-ea"/>
              </a:rPr>
              <a:t>命题陷阱之一：先期与后期（</a:t>
            </a:r>
            <a:r>
              <a:rPr lang="zh-CN" altLang="en-US" sz="2800" b="1" strike="noStrike" noProof="1">
                <a:solidFill>
                  <a:srgbClr val="FF00FF"/>
                </a:solidFill>
                <a:latin typeface="Arial Black" panose="020B0A04020102020204" pitchFamily="34" charset="0"/>
                <a:ea typeface="楷体_GB2312" pitchFamily="49" charset="-122"/>
                <a:cs typeface="+mn-ea"/>
              </a:rPr>
              <a:t>混淆时间</a:t>
            </a:r>
            <a:r>
              <a:rPr lang="zh-CN" altLang="en-US" sz="3600" b="1" strike="noStrike" noProof="1">
                <a:solidFill>
                  <a:schemeClr val="tx2"/>
                </a:solidFill>
                <a:effectLst>
                  <a:outerShdw blurRad="38100" dist="38100" dir="2700000">
                    <a:srgbClr val="FFFFFF"/>
                  </a:outerShdw>
                </a:effectLst>
                <a:latin typeface="Arial" panose="020B0604020202020204" pitchFamily="34" charset="0"/>
                <a:ea typeface="黑体" panose="02010609060101010101" pitchFamily="2" charset="-122"/>
                <a:cs typeface="+mn-ea"/>
              </a:rPr>
              <a:t>）</a:t>
            </a:r>
            <a:endParaRPr lang="zh-CN" altLang="en-US" sz="3600" b="1" strike="noStrike" noProof="1">
              <a:solidFill>
                <a:schemeClr val="tx2"/>
              </a:solidFill>
              <a:effectLst>
                <a:outerShdw blurRad="38100" dist="38100" dir="2700000">
                  <a:srgbClr val="FFFFFF"/>
                </a:outerShdw>
              </a:effectLst>
              <a:latin typeface="Arial" panose="020B0604020202020204" pitchFamily="34" charset="0"/>
              <a:ea typeface="黑体" panose="02010609060101010101" pitchFamily="2" charset="-122"/>
            </a:endParaRPr>
          </a:p>
          <a:p>
            <a:pPr lvl="0" eaLnBrk="0" fontAlgn="base" hangingPunct="0">
              <a:spcBef>
                <a:spcPct val="10000"/>
              </a:spcBef>
            </a:pP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命题者在事物、现象产生、出现的</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时间</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上设置干扰，他们有时将</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先期表述为后期</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，有时将</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后期表述为先期</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，有时将</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先期或后期</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表述为“</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先期和后期</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342"/>
                                        </p:tgtEl>
                                        <p:attrNameLst>
                                          <p:attrName>style.visibility</p:attrName>
                                        </p:attrNameLst>
                                      </p:cBhvr>
                                      <p:to>
                                        <p:strVal val="visible"/>
                                      </p:to>
                                    </p:set>
                                    <p:anim calcmode="lin" valueType="num">
                                      <p:cBhvr additive="base">
                                        <p:cTn id="7" dur="500" fill="hold"/>
                                        <p:tgtEl>
                                          <p:spTgt spid="14342"/>
                                        </p:tgtEl>
                                        <p:attrNameLst>
                                          <p:attrName>ppt_x</p:attrName>
                                        </p:attrNameLst>
                                      </p:cBhvr>
                                      <p:tavLst>
                                        <p:tav tm="0">
                                          <p:val>
                                            <p:strVal val="0-#ppt_w/2"/>
                                          </p:val>
                                        </p:tav>
                                        <p:tav tm="100000">
                                          <p:val>
                                            <p:strVal val="#ppt_x"/>
                                          </p:val>
                                        </p:tav>
                                      </p:tavLst>
                                    </p:anim>
                                    <p:anim calcmode="lin" valueType="num">
                                      <p:cBhvr additive="base">
                                        <p:cTn id="8"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4340"/>
                                        </p:tgtEl>
                                        <p:attrNameLst>
                                          <p:attrName>style.visibility</p:attrName>
                                        </p:attrNameLst>
                                      </p:cBhvr>
                                      <p:to>
                                        <p:strVal val="visible"/>
                                      </p:to>
                                    </p:set>
                                    <p:anim calcmode="lin" valueType="num">
                                      <p:cBhvr additive="base">
                                        <p:cTn id="13" dur="500" fill="hold"/>
                                        <p:tgtEl>
                                          <p:spTgt spid="14340"/>
                                        </p:tgtEl>
                                        <p:attrNameLst>
                                          <p:attrName>ppt_x</p:attrName>
                                        </p:attrNameLst>
                                      </p:cBhvr>
                                      <p:tavLst>
                                        <p:tav tm="0">
                                          <p:val>
                                            <p:strVal val="0-#ppt_w/2"/>
                                          </p:val>
                                        </p:tav>
                                        <p:tav tm="100000">
                                          <p:val>
                                            <p:strVal val="#ppt_x"/>
                                          </p:val>
                                        </p:tav>
                                      </p:tavLst>
                                    </p:anim>
                                    <p:anim calcmode="lin" valueType="num">
                                      <p:cBhvr additive="base">
                                        <p:cTn id="14"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343"/>
                                        </p:tgtEl>
                                        <p:attrNameLst>
                                          <p:attrName>style.visibility</p:attrName>
                                        </p:attrNameLst>
                                      </p:cBhvr>
                                      <p:to>
                                        <p:strVal val="visible"/>
                                      </p:to>
                                    </p:set>
                                    <p:anim calcmode="lin" valueType="num">
                                      <p:cBhvr additive="base">
                                        <p:cTn id="19" dur="500" fill="hold"/>
                                        <p:tgtEl>
                                          <p:spTgt spid="14343"/>
                                        </p:tgtEl>
                                        <p:attrNameLst>
                                          <p:attrName>ppt_x</p:attrName>
                                        </p:attrNameLst>
                                      </p:cBhvr>
                                      <p:tavLst>
                                        <p:tav tm="0">
                                          <p:val>
                                            <p:strVal val="0-#ppt_w/2"/>
                                          </p:val>
                                        </p:tav>
                                        <p:tav tm="100000">
                                          <p:val>
                                            <p:strVal val="#ppt_x"/>
                                          </p:val>
                                        </p:tav>
                                      </p:tavLst>
                                    </p:anim>
                                    <p:anim calcmode="lin" valueType="num">
                                      <p:cBhvr additive="base">
                                        <p:cTn id="20" dur="500" fill="hold"/>
                                        <p:tgtEl>
                                          <p:spTgt spid="143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1310" y="249555"/>
            <a:ext cx="8502015" cy="2245360"/>
          </a:xfrm>
          <a:prstGeom prst="rect">
            <a:avLst/>
          </a:prstGeom>
          <a:noFill/>
          <a:ln w="9525">
            <a:solidFill>
              <a:schemeClr val="tx1"/>
            </a:solidFill>
          </a:ln>
        </p:spPr>
        <p:txBody>
          <a:bodyPr wrap="square">
            <a:spAutoFit/>
          </a:bodyPr>
          <a:p>
            <a:r>
              <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12.下列对原文有关内容的概括和分析，不正确的一项是（3分）</a:t>
            </a:r>
            <a:endPar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B. 鲁芝倾心革新，治政卓有成效。任天水太守时，蜀地饱受侵扰，人口减少，他全力守卫，修建城市，恢复旧境；离任时，天水各族百姓均请求让他留任。</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321310" y="2924810"/>
            <a:ext cx="8392795" cy="1814830"/>
          </a:xfrm>
          <a:prstGeom prst="rect">
            <a:avLst/>
          </a:prstGeom>
          <a:noFill/>
          <a:ln w="9525">
            <a:solidFill>
              <a:schemeClr val="tx1"/>
            </a:solidFill>
          </a:ln>
        </p:spPr>
        <p:txBody>
          <a:bodyPr wrap="square">
            <a:spAutoFit/>
          </a:bodyPr>
          <a:p>
            <a:r>
              <a:rPr lang="zh-CN" sz="2800" b="1">
                <a:solidFill>
                  <a:srgbClr val="000000"/>
                </a:solidFill>
                <a:latin typeface="微软雅黑" panose="020B0503020204020204" pitchFamily="34" charset="-122"/>
                <a:ea typeface="微软雅黑" panose="020B0503020204020204" pitchFamily="34" charset="-122"/>
              </a:rPr>
              <a:t>（鲁芝）转</a:t>
            </a:r>
            <a:r>
              <a:rPr lang="zh-CN" sz="2800" b="1">
                <a:solidFill>
                  <a:srgbClr val="0000FF"/>
                </a:solidFill>
                <a:latin typeface="微软雅黑" panose="020B0503020204020204" pitchFamily="34" charset="-122"/>
                <a:ea typeface="微软雅黑" panose="020B0503020204020204" pitchFamily="34" charset="-122"/>
              </a:rPr>
              <a:t>天水太守。郡邻于蜀，数被侵掠，户口减削，寇盗充斥，芝</a:t>
            </a:r>
            <a:r>
              <a:rPr lang="zh-CN" sz="2800" b="1">
                <a:solidFill>
                  <a:srgbClr val="000000"/>
                </a:solidFill>
                <a:latin typeface="微软雅黑" panose="020B0503020204020204" pitchFamily="34" charset="-122"/>
                <a:ea typeface="微软雅黑" panose="020B0503020204020204" pitchFamily="34" charset="-122"/>
              </a:rPr>
              <a:t>倾心</a:t>
            </a:r>
            <a:r>
              <a:rPr lang="zh-CN" sz="2800" b="1">
                <a:solidFill>
                  <a:srgbClr val="0000FF"/>
                </a:solidFill>
                <a:latin typeface="微软雅黑" panose="020B0503020204020204" pitchFamily="34" charset="-122"/>
                <a:ea typeface="微软雅黑" panose="020B0503020204020204" pitchFamily="34" charset="-122"/>
              </a:rPr>
              <a:t>镇卫，</a:t>
            </a:r>
            <a:r>
              <a:rPr lang="zh-CN" sz="2800" b="1">
                <a:solidFill>
                  <a:srgbClr val="000000"/>
                </a:solidFill>
                <a:latin typeface="微软雅黑" panose="020B0503020204020204" pitchFamily="34" charset="-122"/>
                <a:ea typeface="微软雅黑" panose="020B0503020204020204" pitchFamily="34" charset="-122"/>
              </a:rPr>
              <a:t>更造</a:t>
            </a:r>
            <a:r>
              <a:rPr lang="zh-CN" sz="2800" b="1">
                <a:solidFill>
                  <a:srgbClr val="0000FF"/>
                </a:solidFill>
                <a:latin typeface="微软雅黑" panose="020B0503020204020204" pitchFamily="34" charset="-122"/>
                <a:ea typeface="微软雅黑" panose="020B0503020204020204" pitchFamily="34" charset="-122"/>
              </a:rPr>
              <a:t>城市，数年间旧境</a:t>
            </a:r>
            <a:r>
              <a:rPr lang="zh-CN" sz="2800" b="1">
                <a:solidFill>
                  <a:srgbClr val="000000"/>
                </a:solidFill>
                <a:latin typeface="微软雅黑" panose="020B0503020204020204" pitchFamily="34" charset="-122"/>
                <a:ea typeface="微软雅黑" panose="020B0503020204020204" pitchFamily="34" charset="-122"/>
              </a:rPr>
              <a:t>悉复</a:t>
            </a:r>
            <a:r>
              <a:rPr lang="zh-CN" sz="2800" b="1">
                <a:solidFill>
                  <a:srgbClr val="0000FF"/>
                </a:solidFill>
                <a:latin typeface="微软雅黑" panose="020B0503020204020204" pitchFamily="34" charset="-122"/>
                <a:ea typeface="微软雅黑" panose="020B0503020204020204" pitchFamily="34" charset="-122"/>
              </a:rPr>
              <a:t>。</a:t>
            </a:r>
            <a:r>
              <a:rPr lang="zh-CN" sz="2800" b="1">
                <a:solidFill>
                  <a:srgbClr val="000000"/>
                </a:solidFill>
                <a:latin typeface="微软雅黑" panose="020B0503020204020204" pitchFamily="34" charset="-122"/>
                <a:ea typeface="微软雅黑" panose="020B0503020204020204" pitchFamily="34" charset="-122"/>
              </a:rPr>
              <a:t>迁</a:t>
            </a:r>
            <a:r>
              <a:rPr lang="zh-CN" sz="2800" b="1">
                <a:solidFill>
                  <a:srgbClr val="0000FF"/>
                </a:solidFill>
                <a:latin typeface="微软雅黑" panose="020B0503020204020204" pitchFamily="34" charset="-122"/>
                <a:ea typeface="微软雅黑" panose="020B0503020204020204" pitchFamily="34" charset="-122"/>
              </a:rPr>
              <a:t>广平太守。天水</a:t>
            </a:r>
            <a:r>
              <a:rPr lang="zh-CN" sz="2800" b="1">
                <a:solidFill>
                  <a:srgbClr val="000000"/>
                </a:solidFill>
                <a:latin typeface="微软雅黑" panose="020B0503020204020204" pitchFamily="34" charset="-122"/>
                <a:ea typeface="微软雅黑" panose="020B0503020204020204" pitchFamily="34" charset="-122"/>
              </a:rPr>
              <a:t>夷夏</a:t>
            </a:r>
            <a:r>
              <a:rPr lang="zh-CN" sz="2800" b="1">
                <a:solidFill>
                  <a:srgbClr val="0000FF"/>
                </a:solidFill>
                <a:latin typeface="微软雅黑" panose="020B0503020204020204" pitchFamily="34" charset="-122"/>
                <a:ea typeface="微软雅黑" panose="020B0503020204020204" pitchFamily="34" charset="-122"/>
              </a:rPr>
              <a:t>慕德，老幼赴</a:t>
            </a:r>
            <a:r>
              <a:rPr lang="zh-CN" sz="2800" b="1">
                <a:solidFill>
                  <a:srgbClr val="000000"/>
                </a:solidFill>
                <a:latin typeface="微软雅黑" panose="020B0503020204020204" pitchFamily="34" charset="-122"/>
                <a:ea typeface="微软雅黑" panose="020B0503020204020204" pitchFamily="34" charset="-122"/>
              </a:rPr>
              <a:t>阙</a:t>
            </a:r>
            <a:r>
              <a:rPr lang="zh-CN" sz="2800" b="1">
                <a:solidFill>
                  <a:srgbClr val="0000FF"/>
                </a:solidFill>
                <a:latin typeface="微软雅黑" panose="020B0503020204020204" pitchFamily="34" charset="-122"/>
                <a:ea typeface="微软雅黑" panose="020B0503020204020204" pitchFamily="34" charset="-122"/>
              </a:rPr>
              <a:t>献书，乞留芝。魏明帝</a:t>
            </a:r>
            <a:r>
              <a:rPr lang="zh-CN" sz="2800" b="1">
                <a:solidFill>
                  <a:srgbClr val="000000"/>
                </a:solidFill>
                <a:latin typeface="微软雅黑" panose="020B0503020204020204" pitchFamily="34" charset="-122"/>
                <a:ea typeface="微软雅黑" panose="020B0503020204020204" pitchFamily="34" charset="-122"/>
              </a:rPr>
              <a:t>许</a:t>
            </a:r>
            <a:r>
              <a:rPr lang="zh-CN" sz="2800" b="1">
                <a:solidFill>
                  <a:srgbClr val="0000FF"/>
                </a:solidFill>
                <a:latin typeface="微软雅黑" panose="020B0503020204020204" pitchFamily="34" charset="-122"/>
                <a:ea typeface="微软雅黑" panose="020B0503020204020204" pitchFamily="34" charset="-122"/>
              </a:rPr>
              <a:t>焉。</a:t>
            </a:r>
            <a:endParaRPr lang="zh-CN" altLang="en-US" sz="2800">
              <a:latin typeface="微软雅黑" panose="020B0503020204020204" pitchFamily="34" charset="-122"/>
              <a:ea typeface="微软雅黑" panose="020B0503020204020204" pitchFamily="34" charset="-122"/>
            </a:endParaRPr>
          </a:p>
        </p:txBody>
      </p:sp>
      <p:sp>
        <p:nvSpPr>
          <p:cNvPr id="3" name="文本框 2"/>
          <p:cNvSpPr txBox="1"/>
          <p:nvPr/>
        </p:nvSpPr>
        <p:spPr>
          <a:xfrm>
            <a:off x="454660" y="5353685"/>
            <a:ext cx="8258810" cy="1076325"/>
          </a:xfrm>
          <a:prstGeom prst="rect">
            <a:avLst/>
          </a:prstGeom>
          <a:noFill/>
          <a:ln>
            <a:solidFill>
              <a:schemeClr val="tx1"/>
            </a:solidFill>
          </a:ln>
        </p:spPr>
        <p:txBody>
          <a:bodyPr wrap="square" rtlCol="0" anchor="t">
            <a:spAutoFit/>
          </a:bodyPr>
          <a:p>
            <a:r>
              <a:rPr lang="zh-CN" sz="3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解析：蜀地饱受侵扰不对，是天水郡屡次受到侵扰，属于张冠李戴。</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p:nvPr/>
        </p:nvSpPr>
        <p:spPr>
          <a:xfrm>
            <a:off x="-635" y="2220913"/>
            <a:ext cx="9144000" cy="2245360"/>
          </a:xfrm>
          <a:prstGeom prst="rect">
            <a:avLst/>
          </a:prstGeom>
          <a:noFill/>
          <a:ln w="9525">
            <a:solidFill>
              <a:schemeClr val="tx1"/>
            </a:solidFill>
          </a:ln>
        </p:spPr>
        <p:txBody>
          <a:bodyPr>
            <a:spAutoFit/>
          </a:bodyPr>
          <a:lstStyle/>
          <a:p>
            <a:pPr lvl="0" eaLnBrk="0" fontAlgn="base" hangingPunct="0">
              <a:spcBef>
                <a:spcPct val="50000"/>
              </a:spcBef>
            </a:pP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微软雅黑" panose="020B0503020204020204" pitchFamily="34" charset="-122"/>
                <a:ea typeface="微软雅黑" panose="020B0503020204020204" pitchFamily="34" charset="-122"/>
                <a:cs typeface="+mn-ea"/>
              </a:rPr>
              <a:t>在我国，茶叶可依据制作过程中多酚类物质氧化程度的不同，分为红茶、绿茶、青茶、黄茶、白茶和黑茶六大类</a:t>
            </a:r>
            <a:r>
              <a:rPr lang="en-US" altLang="x-none" sz="2800" b="1" strike="noStrike" noProof="1">
                <a:solidFill>
                  <a:srgbClr val="0000FF"/>
                </a:solidFill>
                <a:effectLst>
                  <a:outerShdw blurRad="38100" dist="38100" dir="2700000">
                    <a:srgbClr val="C0C0C0"/>
                  </a:outerShdw>
                </a:effectLst>
                <a:latin typeface="微软雅黑" panose="020B0503020204020204" pitchFamily="34" charset="-122"/>
                <a:ea typeface="微软雅黑" panose="020B0503020204020204" pitchFamily="34" charset="-122"/>
                <a:cs typeface="+mn-ea"/>
              </a:rPr>
              <a:t>……</a:t>
            </a:r>
            <a:r>
              <a:rPr lang="zh-CN" altLang="en-US" sz="2800" b="1" strike="noStrike" noProof="1">
                <a:solidFill>
                  <a:srgbClr val="0000FF"/>
                </a:solidFill>
                <a:effectLst>
                  <a:outerShdw blurRad="38100" dist="38100" dir="2700000">
                    <a:srgbClr val="C0C0C0"/>
                  </a:outerShdw>
                </a:effectLst>
                <a:latin typeface="微软雅黑" panose="020B0503020204020204" pitchFamily="34" charset="-122"/>
                <a:ea typeface="微软雅黑" panose="020B0503020204020204" pitchFamily="34" charset="-122"/>
                <a:cs typeface="+mn-ea"/>
              </a:rPr>
              <a:t>绿茶在制作过程中尽量减少多酚类物质的氧化，保持鲜叶的原色，</a:t>
            </a:r>
            <a:r>
              <a:rPr lang="zh-CN" altLang="en-US" sz="2800" b="1" strike="noStrike" noProof="1">
                <a:solidFill>
                  <a:srgbClr val="FF33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mn-ea"/>
              </a:rPr>
              <a:t>富含维生素</a:t>
            </a:r>
            <a:r>
              <a:rPr lang="zh-CN" altLang="en-US" sz="2800" b="1" strike="noStrike" noProof="1">
                <a:solidFill>
                  <a:srgbClr val="0000FF"/>
                </a:solidFill>
                <a:effectLst>
                  <a:outerShdw blurRad="38100" dist="38100" dir="2700000">
                    <a:srgbClr val="C0C0C0"/>
                  </a:outerShdw>
                </a:effectLst>
                <a:latin typeface="微软雅黑" panose="020B0503020204020204" pitchFamily="34" charset="-122"/>
                <a:ea typeface="微软雅黑" panose="020B0503020204020204" pitchFamily="34" charset="-122"/>
                <a:cs typeface="+mn-ea"/>
              </a:rPr>
              <a:t>，称作不发酵茶，如产于黄山市的“屯绿”、苏州的“碧螺春”。</a:t>
            </a:r>
            <a:r>
              <a:rPr lang="zh-CN" altLang="en-US" sz="27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 </a:t>
            </a:r>
            <a:endParaRPr lang="zh-CN" altLang="en-US" sz="27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7411" name="Text Box 4"/>
          <p:cNvSpPr txBox="1"/>
          <p:nvPr/>
        </p:nvSpPr>
        <p:spPr>
          <a:xfrm>
            <a:off x="0" y="107315"/>
            <a:ext cx="9144000" cy="1814830"/>
          </a:xfrm>
          <a:prstGeom prst="rect">
            <a:avLst/>
          </a:prstGeom>
          <a:noFill/>
          <a:ln w="9525">
            <a:noFill/>
          </a:ln>
        </p:spPr>
        <p:txBody>
          <a:bodyPr>
            <a:spAutoFit/>
          </a:bodyPr>
          <a:lstStyle/>
          <a:p>
            <a:pPr lvl="0" eaLnBrk="0" fontAlgn="base" hangingPunct="0">
              <a:spcBef>
                <a:spcPct val="50000"/>
              </a:spcBef>
            </a:pP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试题</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根据原文所提供的信息，以下推断不正确的一项是（  ）</a:t>
            </a:r>
            <a:br>
              <a:rPr lang="zh-CN" altLang="en-US" sz="2800" b="1" dirty="0">
                <a:effectLst>
                  <a:outerShdw blurRad="38100" dist="38100" dir="2700000">
                    <a:srgbClr val="C0C0C0"/>
                  </a:outerShdw>
                </a:effectLst>
                <a:latin typeface="Arial" panose="020B0604020202020204" pitchFamily="34" charset="0"/>
                <a:ea typeface="宋体" panose="02010600030101010101" pitchFamily="2" charset="-122"/>
              </a:rPr>
            </a:b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en-US" altLang="x-none" sz="2800" b="1" strike="noStrike" noProof="1">
                <a:effectLst>
                  <a:outerShdw blurRad="38100" dist="38100" dir="2700000">
                    <a:srgbClr val="C0C0C0"/>
                  </a:outerShdw>
                </a:effectLst>
                <a:latin typeface="微软雅黑" panose="020B0503020204020204" pitchFamily="34" charset="-122"/>
                <a:ea typeface="微软雅黑" panose="020B0503020204020204" pitchFamily="34" charset="-122"/>
                <a:cs typeface="+mn-ea"/>
              </a:rPr>
              <a:t>A.</a:t>
            </a:r>
            <a:r>
              <a:rPr lang="zh-CN" altLang="en-US" sz="2800" b="1" strike="noStrike" noProof="1">
                <a:effectLst>
                  <a:outerShdw blurRad="38100" dist="38100" dir="2700000">
                    <a:srgbClr val="C0C0C0"/>
                  </a:outerShdw>
                </a:effectLst>
                <a:latin typeface="微软雅黑" panose="020B0503020204020204" pitchFamily="34" charset="-122"/>
                <a:ea typeface="微软雅黑" panose="020B0503020204020204" pitchFamily="34" charset="-122"/>
                <a:cs typeface="+mn-ea"/>
              </a:rPr>
              <a:t>茶被称为绿色保健饮料，而绿茶在制作过程中又保留了鲜叶的原色，因而绿茶是茶叶中的精品。</a:t>
            </a:r>
            <a:r>
              <a:rPr lang="zh-CN" altLang="en-US" sz="2800" b="1" strike="noStrike" noProof="1">
                <a:effectLst>
                  <a:outerShdw blurRad="38100" dist="38100" dir="2700000">
                    <a:srgbClr val="C0C0C0"/>
                  </a:outerShdw>
                </a:effectLst>
                <a:latin typeface="楷体_GB2312" pitchFamily="49" charset="-122"/>
                <a:ea typeface="楷体_GB2312" pitchFamily="49" charset="-122"/>
                <a:cs typeface="+mn-ea"/>
              </a:rPr>
              <a:t> </a:t>
            </a:r>
            <a:endParaRPr lang="zh-CN" altLang="en-US" sz="2800" b="1" strike="noStrike" noProof="1">
              <a:effectLst>
                <a:outerShdw blurRad="38100" dist="38100" dir="2700000">
                  <a:srgbClr val="C0C0C0"/>
                </a:outerShdw>
              </a:effectLst>
              <a:latin typeface="楷体_GB2312" pitchFamily="49" charset="-122"/>
              <a:ea typeface="楷体_GB2312" pitchFamily="49" charset="-122"/>
            </a:endParaRPr>
          </a:p>
        </p:txBody>
      </p:sp>
      <p:sp>
        <p:nvSpPr>
          <p:cNvPr id="17412" name="Line 5"/>
          <p:cNvSpPr/>
          <p:nvPr/>
        </p:nvSpPr>
        <p:spPr>
          <a:xfrm>
            <a:off x="2593340" y="1720533"/>
            <a:ext cx="685800" cy="0"/>
          </a:xfrm>
          <a:prstGeom prst="line">
            <a:avLst/>
          </a:prstGeom>
          <a:ln w="38100" cap="flat" cmpd="sng">
            <a:solidFill>
              <a:srgbClr val="FF0000"/>
            </a:solidFill>
            <a:prstDash val="solid"/>
            <a:round/>
            <a:headEnd type="none" w="med" len="med"/>
            <a:tailEnd type="none" w="med" len="med"/>
          </a:ln>
        </p:spPr>
      </p:sp>
      <p:sp>
        <p:nvSpPr>
          <p:cNvPr id="17413" name="Text Box 6"/>
          <p:cNvSpPr txBox="1"/>
          <p:nvPr/>
        </p:nvSpPr>
        <p:spPr>
          <a:xfrm>
            <a:off x="214313" y="4886960"/>
            <a:ext cx="8713788" cy="1570990"/>
          </a:xfrm>
          <a:prstGeom prst="rect">
            <a:avLst/>
          </a:prstGeom>
          <a:solidFill>
            <a:srgbClr val="FAFAA4"/>
          </a:solidFill>
          <a:ln w="57150" cap="flat" cmpd="thickThin">
            <a:solidFill>
              <a:srgbClr val="FF00FF"/>
            </a:solidFill>
            <a:prstDash val="solid"/>
            <a:miter/>
            <a:headEnd type="none" w="med" len="med"/>
            <a:tailEnd type="none" w="med" len="med"/>
          </a:ln>
        </p:spPr>
        <p:txBody>
          <a:bodyPr>
            <a:spAutoFit/>
          </a:bodyPr>
          <a:lstStyle/>
          <a:p>
            <a:pPr lvl="0" algn="ctr" eaLnBrk="0" fontAlgn="base" hangingPunct="0">
              <a:spcBef>
                <a:spcPct val="15000"/>
              </a:spcBef>
            </a:pPr>
            <a:r>
              <a:rPr lang="zh-CN" altLang="en-US" sz="3200" b="1" strike="noStrike" noProof="1">
                <a:solidFill>
                  <a:schemeClr val="tx2"/>
                </a:solidFill>
                <a:effectLst>
                  <a:outerShdw blurRad="38100" dist="38100" dir="2700000">
                    <a:srgbClr val="FFFFFF"/>
                  </a:outerShdw>
                </a:effectLst>
                <a:latin typeface="Arial" panose="020B0604020202020204" pitchFamily="34" charset="0"/>
                <a:ea typeface="宋体" panose="02010600030101010101" pitchFamily="2" charset="-122"/>
                <a:cs typeface="+mn-ea"/>
              </a:rPr>
              <a:t>命题陷阱之十二：原因与结果</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r>
              <a:rPr lang="zh-CN" altLang="en-US" sz="3200" b="1" strike="noStrike" noProof="1">
                <a:solidFill>
                  <a:srgbClr val="0033CC"/>
                </a:solidFill>
                <a:latin typeface="Arial" panose="020B0604020202020204" pitchFamily="34" charset="0"/>
                <a:ea typeface="宋体" panose="02010600030101010101" pitchFamily="2" charset="-122"/>
                <a:cs typeface="+mn-ea"/>
              </a:rPr>
              <a:t>因果混乱</a:t>
            </a:r>
            <a:r>
              <a:rPr lang="zh-CN" altLang="en-US" sz="3200" b="1" strike="noStrike" noProof="1">
                <a:solidFill>
                  <a:srgbClr val="FF3300"/>
                </a:solidFill>
                <a:latin typeface="Arial" panose="020B0604020202020204" pitchFamily="34" charset="0"/>
                <a:ea typeface="宋体" panose="02010600030101010101" pitchFamily="2" charset="-122"/>
                <a:cs typeface="+mn-ea"/>
              </a:rPr>
              <a:t>）</a:t>
            </a:r>
            <a:r>
              <a:rPr lang="zh-CN" altLang="en-US" sz="36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36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a:p>
            <a:pPr lvl="0" eaLnBrk="0" fontAlgn="base" hangingPunct="0">
              <a:spcBef>
                <a:spcPct val="15000"/>
              </a:spcBef>
            </a:pP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命题者设计选项时在事物的因果关系上设置干扰，或将</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因果关系颠倒</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，或</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强加因果关系</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0-#ppt_w/2"/>
                                          </p:val>
                                        </p:tav>
                                        <p:tav tm="100000">
                                          <p:val>
                                            <p:strVal val="#ppt_x"/>
                                          </p:val>
                                        </p:tav>
                                      </p:tavLst>
                                    </p:anim>
                                    <p:anim calcmode="lin" valueType="num">
                                      <p:cBhvr additive="base">
                                        <p:cTn id="8" dur="500" fill="hold"/>
                                        <p:tgtEl>
                                          <p:spTgt spid="174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3"/>
                                        </p:tgtEl>
                                        <p:attrNameLst>
                                          <p:attrName>style.visibility</p:attrName>
                                        </p:attrNameLst>
                                      </p:cBhvr>
                                      <p:to>
                                        <p:strVal val="visible"/>
                                      </p:to>
                                    </p:set>
                                    <p:anim calcmode="lin" valueType="num">
                                      <p:cBhvr additive="base">
                                        <p:cTn id="13" dur="500" fill="hold"/>
                                        <p:tgtEl>
                                          <p:spTgt spid="17413"/>
                                        </p:tgtEl>
                                        <p:attrNameLst>
                                          <p:attrName>ppt_x</p:attrName>
                                        </p:attrNameLst>
                                      </p:cBhvr>
                                      <p:tavLst>
                                        <p:tav tm="0">
                                          <p:val>
                                            <p:strVal val="0-#ppt_w/2"/>
                                          </p:val>
                                        </p:tav>
                                        <p:tav tm="100000">
                                          <p:val>
                                            <p:strVal val="#ppt_x"/>
                                          </p:val>
                                        </p:tav>
                                      </p:tavLst>
                                    </p:anim>
                                    <p:anim calcmode="lin" valueType="num">
                                      <p:cBhvr additive="base">
                                        <p:cTn id="14" dur="500" fill="hold"/>
                                        <p:tgtEl>
                                          <p:spTgt spid="174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1765" y="320040"/>
            <a:ext cx="8549640"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3．下列关于文章内容的表述，不正确的一项是(　　)</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B．因为吴承恩对神与魔一视同仁，颠覆了神的神圣，所以人们不再认为神与魔是正与邪、是与非、顺与逆、善与恶、光明与黑暗的象征。</a:t>
            </a:r>
            <a:endParaRPr lang="zh-CN" altLang="en-US" sz="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20040" y="5926455"/>
            <a:ext cx="8663305" cy="52197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吴承恩的态度不能决定人们对神魔的看法，强加因果</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240665" y="2650490"/>
            <a:ext cx="8662670" cy="267652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在宗教观念和社会意识中，神与魔是正与邪、是与非、顺与逆、善与恶、光明与黑暗的象征，前者应予肯定，后者应被否定。但《西游记》不与宗教观念和社会意识认同，吴承恩对神与魔一视同仁，神与魔泯除了界限，受到作者的平等待遇，于是，宗教的价值观就被抛弃，被超越，宗教的虚伪性也在很大程度被揭露了。</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5890" y="33655"/>
            <a:ext cx="8908415" cy="1814830"/>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2．下列理解和分析，不符合原文意思的一项是(3分)</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A．为巩固统治，历代帝王均对承继道统极为看重，在此基础上，形成“天下以道而治”的共识， 因此，道统与治统根深蒂固。</a:t>
            </a:r>
            <a:endParaRPr lang="zh-CN" altLang="en-US"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96850" y="2166620"/>
            <a:ext cx="8749665" cy="2676525"/>
          </a:xfrm>
          <a:prstGeom prst="rect">
            <a:avLst/>
          </a:prstGeom>
          <a:noFill/>
          <a:ln>
            <a:solidFill>
              <a:schemeClr val="tx1"/>
            </a:solidFill>
          </a:ln>
        </p:spPr>
        <p:txBody>
          <a:bodyPr wrap="square" rtlCol="0" anchor="t">
            <a:spAutoFit/>
          </a:bodyPr>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儒家思想自有真理的闪光点和恒久的魅力，</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但历代帝王看重的是</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它所宣扬的仁义道德等对封建专制统治合法性的诠释，</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倚重的是</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它所宣扬的“君君、臣臣、父父、子子”对封建专制统治秩序的巩固，</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从而形成“天下以道而治”的共识。因此，历代帝王都把“继道统”作为巩固自己统治的重中之重。</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中国历史上，“道统”与“治统”根深蒂固，强大到把入主中原的少数民族政权纳入自己的发展轨道，强大到在西方列强不断的侵略下始终没有瓦解。</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35890" y="5161280"/>
            <a:ext cx="8822055" cy="1568450"/>
          </a:xfrm>
          <a:prstGeom prst="rect">
            <a:avLst/>
          </a:prstGeom>
          <a:noFill/>
          <a:ln>
            <a:solidFill>
              <a:schemeClr val="tx1"/>
            </a:solidFill>
          </a:ln>
        </p:spPr>
        <p:txBody>
          <a:bodyPr wrap="square" rtlCol="0" anchor="t">
            <a:spAutoFit/>
          </a:bodyPr>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解析】因果倒置。原文说“……从而形成‘天下以道而治’的共识。因此，历代帝王都把‘继道统’作为巩固自己统治的重中之重”，“历代帝王均对承继道统极为看重，在此基础上，形成‘天下以道而治’的共识”错。</a:t>
            </a:r>
            <a:r>
              <a:rPr lang="zh-CN" altLang="en-US" sz="2400"/>
              <a:t> </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3535" y="347345"/>
            <a:ext cx="8456295" cy="2553335"/>
          </a:xfrm>
          <a:prstGeom prst="rect">
            <a:avLst/>
          </a:prstGeom>
          <a:noFill/>
          <a:ln>
            <a:solidFill>
              <a:schemeClr val="tx1"/>
            </a:solidFill>
          </a:ln>
        </p:spPr>
        <p:txBody>
          <a:bodyPr wrap="square" rtlCol="0" anchor="t">
            <a:spAutoFit/>
          </a:bodyPr>
          <a:p>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32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根据原文所提供的信息，以下推断不正确的一项是（  ）</a:t>
            </a:r>
            <a:endParaRPr lang="zh-CN" altLang="en-US" sz="32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世纪大显身手的机器人会悄悄改变我们的社会结构和生存环境，因而，它也会改变我们的传统观念和思维方式。</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52755" y="4292600"/>
            <a:ext cx="8347075" cy="1568450"/>
          </a:xfrm>
          <a:prstGeom prst="rect">
            <a:avLst/>
          </a:prstGeom>
          <a:noFill/>
          <a:ln>
            <a:solidFill>
              <a:schemeClr val="tx1"/>
            </a:solidFill>
          </a:ln>
        </p:spPr>
        <p:txBody>
          <a:bodyPr wrap="square" rtlCol="0" anchor="t">
            <a:spAutoFit/>
          </a:bodyPr>
          <a:p>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原文：无疑，走进</a:t>
            </a:r>
            <a:r>
              <a:rPr lang="en-US" altLang="zh-CN" sz="3200" b="1">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sym typeface="+mn-ea"/>
              </a:rPr>
              <a:t>世纪的机器人会悄悄改变我们的社会结构和生存环境，甚至会改变我们的传统观念和思维方式。</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0980" y="177165"/>
            <a:ext cx="8482965" cy="1814830"/>
          </a:xfrm>
          <a:prstGeom prst="rect">
            <a:avLst/>
          </a:prstGeom>
          <a:noFill/>
          <a:ln>
            <a:solidFill>
              <a:schemeClr val="tx1"/>
            </a:solidFill>
          </a:ln>
        </p:spPr>
        <p:txBody>
          <a:bodyPr wrap="square" rtlCol="0" anchor="t">
            <a:spAutoFit/>
          </a:bodyPr>
          <a:p>
            <a:r>
              <a:rPr lang="en-US" altLang="x-none"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根据原文所提供的信息，以下推断不正确的一项是（  ）</a:t>
            </a:r>
            <a:endParaRPr lang="zh-CN" altLang="en-US" sz="2800" b="1">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竹文化全方位地构建了中国文人的审美情趣，因此，多渠道地渗透到了文人的心灵深处。</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20980" y="2303780"/>
            <a:ext cx="8809990" cy="439991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竹文学所扭结并散发的巨大审美——文化效应，不仅得力于其意象系统多维多重的整体性及动态性的表意功能极为契合中国文人的多种价值追求，还在于该系统具有沟通文学自身的理论层面及音乐、绘画等艺术领域的特殊机制，由此而全方位地建构了中国文人的审美情趣。</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表现技巧上的诗画相通正缘其创作主体心灵相通。中国画重写意，诗重言志，二者都注重以形写神，以少总多，讲究神韵空灵、意在象外。而古代文人又多为琴棋书画兼通，竹文化也就多渠道地渗透到文人心灵深处。</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9740" y="346710"/>
            <a:ext cx="8223885" cy="1814830"/>
          </a:xfrm>
          <a:prstGeom prst="rect">
            <a:avLst/>
          </a:prstGeom>
          <a:noFill/>
          <a:ln>
            <a:solidFill>
              <a:schemeClr val="tx1"/>
            </a:solidFill>
          </a:ln>
        </p:spPr>
        <p:txBody>
          <a:bodyPr wrap="square" rtlCol="0" anchor="t">
            <a:spAutoFit/>
          </a:bodyPr>
          <a:p>
            <a:r>
              <a:rPr lang="en-US" altLang="x-none"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试题</a:t>
            </a:r>
            <a:r>
              <a:rPr lang="en-US" altLang="x-none"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下列说法不符合文意的一项（ ）</a:t>
            </a:r>
            <a:endParaRPr lang="zh-CN" altLang="en-US" sz="2800" b="1">
              <a:solidFill>
                <a:srgbClr val="FF0000"/>
              </a:solidFill>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D．左丘明最先对“春秋笔法”做了精当的解说，但他对“春秋笔法”的解说还有些朦胧，我们只能看到他思考问题的结果，而看不到思考过程。</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59740" y="2287270"/>
            <a:ext cx="8223250" cy="3107690"/>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原文：左丘明发微探幽，最先对这种笔法作了精当的概括：“《春秋》之称，微而显，志而晦，婉而成章，尽而不污，惩恶而劝善，非贤人谁能修之？”</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遗憾的是，限于体例，左丘明没有充分地展开，我们只能看到他思考问题的结果，而看不到他思考问题的过程，因而“春秋笔法”在这个时期还显得有些朦胧。</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59130" y="5666105"/>
            <a:ext cx="7825740" cy="953135"/>
          </a:xfrm>
          <a:prstGeom prst="rect">
            <a:avLst/>
          </a:prstGeom>
          <a:noFill/>
          <a:ln>
            <a:solidFill>
              <a:schemeClr val="tx1"/>
            </a:solidFill>
          </a:ln>
        </p:spPr>
        <p:txBody>
          <a:bodyPr wrap="square" rtlCol="0" anchor="t">
            <a:spAutoFit/>
          </a:bodyPr>
          <a:p>
            <a:pPr algn="l"/>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他对</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“春秋笔法”的解说</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还有些朦胧，区别于</a:t>
            </a: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“春秋笔法”</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在这个时期还显得有些朦胧。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4985" y="386715"/>
            <a:ext cx="8382000" cy="2245360"/>
          </a:xfrm>
          <a:prstGeom prst="rect">
            <a:avLst/>
          </a:prstGeom>
          <a:noFill/>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（1）下列对材料有关内容的分析和概括，有错误的是（5分）</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D．赵九章仅用三年时间就获得了柏林大学的博士学位，体现了中国人特有的勤劳与智慧，因为成就卓著，他被任命为中央气象研究所所长。</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16230" y="2632075"/>
            <a:ext cx="8512175" cy="3538220"/>
          </a:xfrm>
          <a:prstGeom prst="rect">
            <a:avLst/>
          </a:prstGeom>
          <a:noFill/>
        </p:spPr>
        <p:txBody>
          <a:bodyPr wrap="square" rtlCol="0" anchor="t">
            <a:spAutoFit/>
          </a:bodyPr>
          <a:p>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赵九章以中国人特有的勤劳与智慧，仅用三年时间就获得了柏林大学的博士学位。</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      1945年，赵九章率先以大气长波的临界波长理论，提出了行星波斜压不稳定概念，成为现代天气预报的理论基础之一。</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      1946年，赵九章正式担任中央气象研究所所长职务。</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ssh3-5a"/>
          <p:cNvPicPr>
            <a:picLocks noChangeAspect="1"/>
          </p:cNvPicPr>
          <p:nvPr/>
        </p:nvPicPr>
        <p:blipFill>
          <a:blip r:embed="rId1" cstate="print"/>
          <a:stretch>
            <a:fillRect/>
          </a:stretch>
        </p:blipFill>
        <p:spPr>
          <a:xfrm>
            <a:off x="7153275" y="6153150"/>
            <a:ext cx="1990725" cy="704850"/>
          </a:xfrm>
          <a:prstGeom prst="rect">
            <a:avLst/>
          </a:prstGeom>
          <a:noFill/>
          <a:ln w="9525">
            <a:noFill/>
          </a:ln>
        </p:spPr>
      </p:pic>
      <p:sp>
        <p:nvSpPr>
          <p:cNvPr id="25602" name="Rectangle 3"/>
          <p:cNvSpPr>
            <a:spLocks noGrp="1" noRot="1"/>
          </p:cNvSpPr>
          <p:nvPr>
            <p:ph type="title"/>
          </p:nvPr>
        </p:nvSpPr>
        <p:spPr>
          <a:xfrm>
            <a:off x="298450" y="115888"/>
            <a:ext cx="8540750" cy="1143000"/>
          </a:xfrm>
        </p:spPr>
        <p:txBody>
          <a:bodyPr wrap="square" anchor="ctr"/>
          <a:lstStyle/>
          <a:p>
            <a:pPr lvl="0" indent="0" eaLnBrk="1" hangingPunct="1"/>
            <a:r>
              <a:rPr lang="zh-CN" altLang="en-US" dirty="0">
                <a:ea typeface="宋体" panose="02010600030101010101" pitchFamily="2" charset="-122"/>
              </a:rPr>
              <a:t>“论述类文本</a:t>
            </a:r>
            <a:r>
              <a:rPr lang="en-US" altLang="x-none"/>
              <a:t>”的</a:t>
            </a:r>
            <a:r>
              <a:rPr lang="zh-CN" altLang="en-US" u="sng" dirty="0">
                <a:solidFill>
                  <a:srgbClr val="FF3300"/>
                </a:solidFill>
                <a:ea typeface="宋体" panose="02010600030101010101" pitchFamily="2" charset="-122"/>
              </a:rPr>
              <a:t>四步解题法</a:t>
            </a:r>
            <a:r>
              <a:rPr lang="zh-CN" altLang="en-US" dirty="0">
                <a:ea typeface="宋体" panose="02010600030101010101" pitchFamily="2" charset="-122"/>
              </a:rPr>
              <a:t>：</a:t>
            </a:r>
            <a:r>
              <a:rPr lang="zh-CN" altLang="en-US" b="1" dirty="0">
                <a:ea typeface="华文新魏" panose="02010800040101010101" pitchFamily="2" charset="-122"/>
              </a:rPr>
              <a:t> </a:t>
            </a:r>
            <a:endParaRPr lang="zh-CN" altLang="en-US" b="1" dirty="0">
              <a:ea typeface="华文新魏" panose="02010800040101010101" pitchFamily="2" charset="-122"/>
            </a:endParaRPr>
          </a:p>
        </p:txBody>
      </p:sp>
      <p:sp>
        <p:nvSpPr>
          <p:cNvPr id="25603" name="Rectangle 4"/>
          <p:cNvSpPr>
            <a:spLocks noGrp="1" noRot="1"/>
          </p:cNvSpPr>
          <p:nvPr>
            <p:ph type="body"/>
          </p:nvPr>
        </p:nvSpPr>
        <p:spPr>
          <a:xfrm>
            <a:off x="250825" y="1052513"/>
            <a:ext cx="8713788" cy="6048375"/>
          </a:xfrm>
        </p:spPr>
        <p:txBody>
          <a:bodyPr wrap="square" anchor="t"/>
          <a:lstStyle/>
          <a:p>
            <a:pPr lvl="0" indent="-342900" eaLnBrk="1" hangingPunct="1"/>
            <a:r>
              <a:rPr lang="zh-CN" altLang="en-US" sz="4400" b="1" dirty="0">
                <a:solidFill>
                  <a:srgbClr val="FF3300"/>
                </a:solidFill>
                <a:ea typeface="楷体_GB2312" pitchFamily="49" charset="-122"/>
              </a:rPr>
              <a:t>泛读全文</a:t>
            </a:r>
            <a:endParaRPr lang="zh-CN" altLang="en-US" sz="4400" b="1" dirty="0">
              <a:solidFill>
                <a:srgbClr val="FF3300"/>
              </a:solidFill>
              <a:ea typeface="楷体_GB2312" pitchFamily="49" charset="-122"/>
            </a:endParaRPr>
          </a:p>
          <a:p>
            <a:pPr lvl="0" indent="-342900" eaLnBrk="1" hangingPunct="1"/>
            <a:r>
              <a:rPr lang="zh-CN" altLang="en-US" sz="4400" b="1" dirty="0">
                <a:solidFill>
                  <a:srgbClr val="FF3300"/>
                </a:solidFill>
                <a:ea typeface="楷体_GB2312" pitchFamily="49" charset="-122"/>
              </a:rPr>
              <a:t>审读题干</a:t>
            </a:r>
            <a:endParaRPr lang="en-US" altLang="x-none" sz="4400" b="1">
              <a:solidFill>
                <a:srgbClr val="FF3300"/>
              </a:solidFill>
              <a:ea typeface="楷体_GB2312" pitchFamily="49" charset="-122"/>
            </a:endParaRPr>
          </a:p>
          <a:p>
            <a:pPr lvl="0" indent="-342900" eaLnBrk="1" hangingPunct="1"/>
            <a:r>
              <a:rPr lang="zh-CN" altLang="en-US" sz="4400" b="1" dirty="0">
                <a:solidFill>
                  <a:srgbClr val="FF3300"/>
                </a:solidFill>
                <a:ea typeface="楷体_GB2312" pitchFamily="49" charset="-122"/>
              </a:rPr>
              <a:t>找信息区间</a:t>
            </a:r>
            <a:endParaRPr lang="zh-CN" altLang="en-US" sz="4400" b="1" dirty="0">
              <a:solidFill>
                <a:srgbClr val="FF3300"/>
              </a:solidFill>
              <a:ea typeface="楷体_GB2312" pitchFamily="49" charset="-122"/>
            </a:endParaRPr>
          </a:p>
          <a:p>
            <a:pPr lvl="0" indent="-342900" eaLnBrk="1" hangingPunct="1"/>
            <a:r>
              <a:rPr lang="zh-CN" altLang="en-US" sz="4400" b="1" dirty="0">
                <a:solidFill>
                  <a:srgbClr val="FF3300"/>
                </a:solidFill>
                <a:ea typeface="楷体_GB2312" pitchFamily="49" charset="-122"/>
              </a:rPr>
              <a:t>文题比对。</a:t>
            </a:r>
            <a:endParaRPr lang="zh-CN" altLang="en-US" sz="4400" b="1" dirty="0">
              <a:solidFill>
                <a:srgbClr val="FF3300"/>
              </a:solidFill>
              <a:ea typeface="楷体_GB2312" pitchFamily="49" charset="-122"/>
            </a:endParaRPr>
          </a:p>
          <a:p>
            <a:pPr lvl="0" indent="-342900" eaLnBrk="1" hangingPunct="1"/>
            <a:r>
              <a:rPr lang="zh-CN" altLang="en-US" sz="4400" b="1" dirty="0">
                <a:solidFill>
                  <a:srgbClr val="FF3300"/>
                </a:solidFill>
                <a:ea typeface="楷体_GB2312" pitchFamily="49" charset="-122"/>
              </a:rPr>
              <a:t>简称：读</a:t>
            </a:r>
            <a:r>
              <a:rPr lang="en-US" altLang="x-none" sz="4400" b="1">
                <a:solidFill>
                  <a:srgbClr val="FF3300"/>
                </a:solidFill>
                <a:ea typeface="楷体_GB2312" pitchFamily="49" charset="-122"/>
              </a:rPr>
              <a:t>→</a:t>
            </a:r>
            <a:r>
              <a:rPr lang="zh-CN" altLang="en-US" sz="4400" b="1" dirty="0">
                <a:solidFill>
                  <a:srgbClr val="FF3300"/>
                </a:solidFill>
                <a:ea typeface="楷体_GB2312" pitchFamily="49" charset="-122"/>
              </a:rPr>
              <a:t>审</a:t>
            </a:r>
            <a:r>
              <a:rPr lang="en-US" altLang="x-none" sz="4400" b="1">
                <a:solidFill>
                  <a:srgbClr val="FF3300"/>
                </a:solidFill>
                <a:ea typeface="楷体_GB2312" pitchFamily="49" charset="-122"/>
              </a:rPr>
              <a:t>→</a:t>
            </a:r>
            <a:r>
              <a:rPr lang="zh-CN" altLang="en-US" sz="4400" b="1" dirty="0">
                <a:solidFill>
                  <a:srgbClr val="FF3300"/>
                </a:solidFill>
                <a:ea typeface="楷体_GB2312" pitchFamily="49" charset="-122"/>
              </a:rPr>
              <a:t>找</a:t>
            </a:r>
            <a:r>
              <a:rPr lang="en-US" altLang="x-none" sz="4400" b="1">
                <a:solidFill>
                  <a:srgbClr val="FF3300"/>
                </a:solidFill>
                <a:ea typeface="楷体_GB2312" pitchFamily="49" charset="-122"/>
              </a:rPr>
              <a:t>→</a:t>
            </a:r>
            <a:r>
              <a:rPr lang="zh-CN" altLang="en-US" sz="4400" b="1" dirty="0">
                <a:solidFill>
                  <a:srgbClr val="FF3300"/>
                </a:solidFill>
                <a:ea typeface="楷体_GB2312" pitchFamily="49" charset="-122"/>
              </a:rPr>
              <a:t>比。</a:t>
            </a:r>
            <a:endParaRPr lang="zh-CN" altLang="en-US" b="1" u="sng" dirty="0">
              <a:solidFill>
                <a:srgbClr val="006600"/>
              </a:solidFill>
              <a:ea typeface="宋体" panose="02010600030101010101" pitchFamily="2" charset="-122"/>
            </a:endParaRPr>
          </a:p>
        </p:txBody>
      </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p:cNvSpPr>
          <p:nvPr>
            <p:ph type="title"/>
          </p:nvPr>
        </p:nvSpPr>
        <p:spPr/>
        <p:txBody>
          <a:bodyPr wrap="square" anchor="ctr"/>
          <a:lstStyle/>
          <a:p>
            <a:pPr lvl="0" indent="0" eaLnBrk="1" hangingPunct="1"/>
            <a:r>
              <a:rPr lang="zh-CN" altLang="en-US" b="1" dirty="0">
                <a:latin typeface="黑体" panose="02010609060101010101" pitchFamily="2" charset="-122"/>
                <a:ea typeface="黑体" panose="02010609060101010101" pitchFamily="2" charset="-122"/>
              </a:rPr>
              <a:t>第一步  速读文本</a:t>
            </a:r>
            <a:endParaRPr lang="zh-CN" altLang="en-US" b="1" dirty="0">
              <a:latin typeface="黑体" panose="02010609060101010101" pitchFamily="2" charset="-122"/>
              <a:ea typeface="黑体" panose="02010609060101010101" pitchFamily="2" charset="-122"/>
            </a:endParaRPr>
          </a:p>
        </p:txBody>
      </p:sp>
      <p:sp>
        <p:nvSpPr>
          <p:cNvPr id="26626" name="Rectangle 3"/>
          <p:cNvSpPr>
            <a:spLocks noGrp="1" noRot="1"/>
          </p:cNvSpPr>
          <p:nvPr>
            <p:ph type="body"/>
          </p:nvPr>
        </p:nvSpPr>
        <p:spPr/>
        <p:txBody>
          <a:bodyPr wrap="square" anchor="t"/>
          <a:lstStyle/>
          <a:p>
            <a:pPr lvl="0" indent="-342900" eaLnBrk="1" hangingPunct="1"/>
            <a:r>
              <a:rPr lang="zh-CN" altLang="en-US" sz="4000" b="1" dirty="0">
                <a:solidFill>
                  <a:srgbClr val="FF0000"/>
                </a:solidFill>
                <a:ea typeface="宋体" panose="02010600030101010101" pitchFamily="2" charset="-122"/>
              </a:rPr>
              <a:t>（一）阅读前可提出设问</a:t>
            </a:r>
            <a:endParaRPr lang="zh-CN" altLang="en-US" sz="4000" b="1" dirty="0">
              <a:solidFill>
                <a:srgbClr val="FF0000"/>
              </a:solidFill>
              <a:ea typeface="宋体" panose="02010600030101010101" pitchFamily="2" charset="-122"/>
            </a:endParaRPr>
          </a:p>
          <a:p>
            <a:pPr lvl="0" indent="-342900" eaLnBrk="1" hangingPunct="1"/>
            <a:r>
              <a:rPr lang="zh-CN" altLang="en-US" sz="4000" b="1" dirty="0">
                <a:ea typeface="宋体" panose="02010600030101010101" pitchFamily="2" charset="-122"/>
              </a:rPr>
              <a:t>（</a:t>
            </a:r>
            <a:r>
              <a:rPr lang="en-US" altLang="x-none" sz="4000" b="1"/>
              <a:t>1</a:t>
            </a:r>
            <a:r>
              <a:rPr lang="zh-CN" altLang="en-US" sz="4000" b="1" dirty="0">
                <a:ea typeface="宋体" panose="02010600030101010101" pitchFamily="2" charset="-122"/>
              </a:rPr>
              <a:t>）文章论述的是什么问题？</a:t>
            </a:r>
            <a:endParaRPr lang="zh-CN" altLang="en-US" sz="4000" b="1" dirty="0">
              <a:ea typeface="宋体" panose="02010600030101010101" pitchFamily="2" charset="-122"/>
            </a:endParaRPr>
          </a:p>
          <a:p>
            <a:pPr lvl="0" indent="-342900" eaLnBrk="1" hangingPunct="1"/>
            <a:r>
              <a:rPr lang="zh-CN" altLang="en-US" sz="4000" b="1" dirty="0">
                <a:ea typeface="宋体" panose="02010600030101010101" pitchFamily="2" charset="-122"/>
              </a:rPr>
              <a:t>（</a:t>
            </a:r>
            <a:r>
              <a:rPr lang="en-US" altLang="x-none" sz="4000" b="1"/>
              <a:t>2</a:t>
            </a:r>
            <a:r>
              <a:rPr lang="zh-CN" altLang="en-US" sz="4000" b="1" dirty="0">
                <a:ea typeface="宋体" panose="02010600030101010101" pitchFamily="2" charset="-122"/>
              </a:rPr>
              <a:t>）作者的基本立场、观点、情感和态度是怎样的？</a:t>
            </a:r>
            <a:endParaRPr lang="zh-CN" altLang="en-US" sz="4000" b="1" dirty="0">
              <a:ea typeface="宋体" panose="02010600030101010101" pitchFamily="2" charset="-122"/>
            </a:endParaRPr>
          </a:p>
          <a:p>
            <a:pPr lvl="0" indent="-342900" eaLnBrk="1" hangingPunct="1"/>
            <a:r>
              <a:rPr lang="zh-CN" altLang="en-US" sz="4000" b="1" dirty="0">
                <a:ea typeface="宋体" panose="02010600030101010101" pitchFamily="2" charset="-122"/>
              </a:rPr>
              <a:t>（</a:t>
            </a:r>
            <a:r>
              <a:rPr lang="en-US" altLang="x-none" sz="4000" b="1"/>
              <a:t>3</a:t>
            </a:r>
            <a:r>
              <a:rPr lang="zh-CN" altLang="en-US" sz="4000" b="1" dirty="0">
                <a:ea typeface="宋体" panose="02010600030101010101" pitchFamily="2" charset="-122"/>
              </a:rPr>
              <a:t>）本文为凸显立意主要运用了哪些手段和材料？</a:t>
            </a:r>
            <a:endParaRPr lang="zh-CN" altLang="en-US" sz="4000" b="1" dirty="0">
              <a:ea typeface="宋体" panose="02010600030101010101" pitchFamily="2" charset="-122"/>
            </a:endParaRPr>
          </a:p>
          <a:p>
            <a:pPr lvl="0" indent="-342900" eaLnBrk="1" hangingPunct="1"/>
            <a:endParaRPr lang="zh-CN" altLang="en-US" sz="4000" b="1" dirty="0">
              <a:ea typeface="宋体" panose="02010600030101010101" pitchFamily="2" charset="-122"/>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3535" y="580390"/>
            <a:ext cx="8602980" cy="138366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根据原文内容，下列理解和分析不正确的一项是</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B．东方园林和西方园林从它们形成之日起就相互影响，到了现在更是相互融合，你中有我，我中有你。</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43535" y="2458085"/>
            <a:ext cx="8088630" cy="1383665"/>
          </a:xfrm>
          <a:prstGeom prst="rect">
            <a:avLst/>
          </a:prstGeom>
          <a:noFill/>
          <a:ln>
            <a:solidFill>
              <a:schemeClr val="tx1"/>
            </a:solidFill>
          </a:ln>
        </p:spPr>
        <p:txBody>
          <a:bodyPr wrap="square" rtlCol="0" anchor="t">
            <a:spAutoFit/>
          </a:bodyPr>
          <a:p>
            <a:r>
              <a:rPr lang="zh-CN" altLang="en-US" sz="2800" b="1">
                <a:latin typeface="微软雅黑" panose="020B0503020204020204" pitchFamily="34" charset="-122"/>
                <a:ea typeface="微软雅黑" panose="020B0503020204020204" pitchFamily="34" charset="-122"/>
              </a:rPr>
              <a:t>东方园林和西方园林是世界园林体系中最重要的两大瑰宝，它们在形成与发展过程中曾各自独立，后来又相互影响，到了现在更是互相融合。</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698500" y="4565650"/>
            <a:ext cx="7734300" cy="953135"/>
          </a:xfrm>
          <a:prstGeom prst="rect">
            <a:avLst/>
          </a:prstGeom>
          <a:noFill/>
          <a:ln>
            <a:solidFill>
              <a:schemeClr val="tx1"/>
            </a:solidFill>
          </a:ln>
        </p:spPr>
        <p:txBody>
          <a:bodyPr wrap="square" rtlCol="0" anchor="t">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C项，从它们形成之日起就相互影响错，原文中说它们在形成与发展过程中曾各自独立。</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p:cNvSpPr>
          <p:nvPr>
            <p:ph type="title"/>
          </p:nvPr>
        </p:nvSpPr>
        <p:spPr>
          <a:xfrm>
            <a:off x="480695" y="76835"/>
            <a:ext cx="8385175" cy="727710"/>
          </a:xfrm>
          <a:ln>
            <a:solidFill>
              <a:schemeClr val="tx1"/>
            </a:solidFill>
          </a:ln>
        </p:spPr>
        <p:txBody>
          <a:bodyPr wrap="square" anchor="ctr"/>
          <a:lstStyle/>
          <a:p>
            <a:pPr lvl="0" indent="0" eaLnBrk="1" hangingPunct="1"/>
            <a:r>
              <a:rPr lang="zh-CN" altLang="en-US" b="1">
                <a:ea typeface="宋体" panose="02010600030101010101" pitchFamily="2" charset="-122"/>
              </a:rPr>
              <a:t>（二）画关键词句</a:t>
            </a:r>
            <a:endParaRPr lang="zh-CN" altLang="en-US" b="1">
              <a:ea typeface="宋体" panose="02010600030101010101" pitchFamily="2" charset="-122"/>
            </a:endParaRPr>
          </a:p>
        </p:txBody>
      </p:sp>
      <p:sp>
        <p:nvSpPr>
          <p:cNvPr id="27650" name="Rectangle 3"/>
          <p:cNvSpPr>
            <a:spLocks noGrp="1" noRot="1"/>
          </p:cNvSpPr>
          <p:nvPr>
            <p:ph type="body"/>
          </p:nvPr>
        </p:nvSpPr>
        <p:spPr>
          <a:xfrm>
            <a:off x="0" y="836930"/>
            <a:ext cx="9144000" cy="5897880"/>
          </a:xfrm>
          <a:ln>
            <a:solidFill>
              <a:schemeClr val="tx1"/>
            </a:solidFill>
          </a:ln>
        </p:spPr>
        <p:txBody>
          <a:bodyPr wrap="square" anchor="t"/>
          <a:lstStyle/>
          <a:p>
            <a:pPr lvl="0" indent="-342900" eaLnBrk="1" hangingPunct="1">
              <a:lnSpc>
                <a:spcPct val="90000"/>
              </a:lnSpc>
              <a:buNone/>
            </a:pPr>
            <a:r>
              <a:rPr lang="en-US" altLang="x-none" sz="3600" b="1"/>
              <a:t>1</a:t>
            </a:r>
            <a:r>
              <a:rPr lang="zh-CN" altLang="en-US" sz="3600" b="1" dirty="0">
                <a:ea typeface="宋体" panose="02010600030101010101" pitchFamily="2" charset="-122"/>
              </a:rPr>
              <a:t>.有助于理解文章内容、提示信息的词语</a:t>
            </a:r>
            <a:endParaRPr lang="zh-CN" altLang="en-US" sz="3600" b="1" dirty="0">
              <a:ea typeface="宋体" panose="02010600030101010101" pitchFamily="2" charset="-122"/>
            </a:endParaRPr>
          </a:p>
          <a:p>
            <a:pPr lvl="0" indent="-342900" eaLnBrk="1" hangingPunct="1">
              <a:lnSpc>
                <a:spcPct val="90000"/>
              </a:lnSpc>
              <a:buNone/>
            </a:pPr>
            <a:r>
              <a:rPr lang="zh-CN" altLang="en-US" sz="3600" b="1" dirty="0">
                <a:ea typeface="宋体" panose="02010600030101010101" pitchFamily="2" charset="-122"/>
              </a:rPr>
              <a:t>（</a:t>
            </a:r>
            <a:r>
              <a:rPr lang="en-US" altLang="x-none" sz="3600" b="1"/>
              <a:t>1</a:t>
            </a:r>
            <a:r>
              <a:rPr lang="zh-CN" altLang="en-US" sz="3600" b="1" dirty="0">
                <a:ea typeface="宋体" panose="02010600030101010101" pitchFamily="2" charset="-122"/>
              </a:rPr>
              <a:t>）</a:t>
            </a:r>
            <a:r>
              <a:rPr lang="zh-CN" altLang="en-US" sz="3600" b="1" dirty="0">
                <a:solidFill>
                  <a:srgbClr val="FF0000"/>
                </a:solidFill>
                <a:ea typeface="宋体" panose="02010600030101010101" pitchFamily="2" charset="-122"/>
              </a:rPr>
              <a:t>年代时间、数据及其概括语</a:t>
            </a:r>
            <a:r>
              <a:rPr lang="zh-CN" altLang="en-US" sz="3600" b="1" dirty="0">
                <a:ea typeface="宋体" panose="02010600030101010101" pitchFamily="2" charset="-122"/>
              </a:rPr>
              <a:t>。如：多数、少量、部分、凡、凡是、所有、都、全、几乎、仅仅等表范围的词语。</a:t>
            </a:r>
            <a:endParaRPr lang="zh-CN" altLang="en-US" sz="3600" b="1" dirty="0">
              <a:ea typeface="宋体" panose="02010600030101010101" pitchFamily="2" charset="-122"/>
            </a:endParaRPr>
          </a:p>
          <a:p>
            <a:pPr lvl="0" indent="-342900" eaLnBrk="1" hangingPunct="1">
              <a:lnSpc>
                <a:spcPct val="90000"/>
              </a:lnSpc>
              <a:buNone/>
            </a:pPr>
            <a:r>
              <a:rPr lang="zh-CN" altLang="en-US" sz="3600" b="1" dirty="0">
                <a:ea typeface="宋体" panose="02010600030101010101" pitchFamily="2" charset="-122"/>
              </a:rPr>
              <a:t>（</a:t>
            </a:r>
            <a:r>
              <a:rPr lang="en-US" altLang="x-none" sz="3600" b="1"/>
              <a:t>2</a:t>
            </a:r>
            <a:r>
              <a:rPr lang="zh-CN" altLang="en-US" sz="3600" b="1" dirty="0">
                <a:ea typeface="宋体" panose="02010600030101010101" pitchFamily="2" charset="-122"/>
              </a:rPr>
              <a:t>）</a:t>
            </a:r>
            <a:r>
              <a:rPr lang="zh-CN" altLang="en-US" sz="3600" b="1" dirty="0">
                <a:solidFill>
                  <a:srgbClr val="FF0000"/>
                </a:solidFill>
                <a:ea typeface="宋体" panose="02010600030101010101" pitchFamily="2" charset="-122"/>
              </a:rPr>
              <a:t>重要的修饰限制词</a:t>
            </a:r>
            <a:r>
              <a:rPr lang="zh-CN" altLang="en-US" sz="3600" b="1" dirty="0">
                <a:ea typeface="宋体" panose="02010600030101010101" pitchFamily="2" charset="-122"/>
              </a:rPr>
              <a:t>语。如：基本、根本、重要、最、十分、非常、总共等表示程度的词语。</a:t>
            </a:r>
            <a:endParaRPr lang="zh-CN" altLang="en-US" sz="3600" b="1" dirty="0">
              <a:ea typeface="宋体" panose="02010600030101010101" pitchFamily="2" charset="-122"/>
            </a:endParaRPr>
          </a:p>
          <a:p>
            <a:pPr lvl="0" indent="-342900" eaLnBrk="1" hangingPunct="1">
              <a:lnSpc>
                <a:spcPct val="90000"/>
              </a:lnSpc>
              <a:buNone/>
            </a:pPr>
            <a:r>
              <a:rPr lang="zh-CN" altLang="en-US" sz="3600" b="1" dirty="0">
                <a:ea typeface="宋体" panose="02010600030101010101" pitchFamily="2" charset="-122"/>
              </a:rPr>
              <a:t>（</a:t>
            </a:r>
            <a:r>
              <a:rPr lang="en-US" altLang="x-none" sz="3600" b="1"/>
              <a:t>3</a:t>
            </a:r>
            <a:r>
              <a:rPr lang="zh-CN" altLang="en-US" sz="3600" b="1" dirty="0">
                <a:ea typeface="宋体" panose="02010600030101010101" pitchFamily="2" charset="-122"/>
              </a:rPr>
              <a:t>）</a:t>
            </a:r>
            <a:r>
              <a:rPr lang="zh-CN" altLang="en-US" sz="3600" b="1" dirty="0">
                <a:solidFill>
                  <a:srgbClr val="FF0000"/>
                </a:solidFill>
                <a:ea typeface="宋体" panose="02010600030101010101" pitchFamily="2" charset="-122"/>
              </a:rPr>
              <a:t>已然未然</a:t>
            </a:r>
            <a:r>
              <a:rPr lang="zh-CN" altLang="en-US" sz="3600" b="1" dirty="0">
                <a:ea typeface="宋体" panose="02010600030101010101" pitchFamily="2" charset="-122"/>
              </a:rPr>
              <a:t>。如：迄今为止，到目前为止，现在所见的等表时间的词语。</a:t>
            </a:r>
            <a:endParaRPr lang="zh-CN" altLang="en-US" sz="3600" b="1" dirty="0">
              <a:ea typeface="宋体" panose="02010600030101010101" pitchFamily="2" charset="-122"/>
            </a:endParaRPr>
          </a:p>
          <a:p>
            <a:pPr lvl="0" indent="-342900" eaLnBrk="1" hangingPunct="1">
              <a:lnSpc>
                <a:spcPct val="90000"/>
              </a:lnSpc>
              <a:buNone/>
            </a:pPr>
            <a:r>
              <a:rPr lang="zh-CN" altLang="en-US" sz="3600" b="1" dirty="0">
                <a:ea typeface="宋体" panose="02010600030101010101" pitchFamily="2" charset="-122"/>
              </a:rPr>
              <a:t>（</a:t>
            </a:r>
            <a:r>
              <a:rPr lang="en-US" altLang="x-none" sz="3600" b="1"/>
              <a:t>4</a:t>
            </a:r>
            <a:r>
              <a:rPr lang="zh-CN" altLang="en-US" sz="3600" b="1" dirty="0">
                <a:ea typeface="宋体" panose="02010600030101010101" pitchFamily="2" charset="-122"/>
              </a:rPr>
              <a:t>）</a:t>
            </a:r>
            <a:r>
              <a:rPr lang="zh-CN" altLang="en-US" sz="3600" b="1" dirty="0">
                <a:solidFill>
                  <a:srgbClr val="FF0000"/>
                </a:solidFill>
                <a:ea typeface="宋体" panose="02010600030101010101" pitchFamily="2" charset="-122"/>
              </a:rPr>
              <a:t>或然必然</a:t>
            </a:r>
            <a:r>
              <a:rPr lang="zh-CN" altLang="en-US" sz="3600" b="1" dirty="0">
                <a:ea typeface="宋体" panose="02010600030101010101" pitchFamily="2" charset="-122"/>
              </a:rPr>
              <a:t>。如：如果、可能、也许、一定、必然等表判断的词语。</a:t>
            </a:r>
            <a:endParaRPr lang="zh-CN" altLang="en-US" sz="3600" b="1" dirty="0">
              <a:ea typeface="宋体" panose="02010600030101010101" pitchFamily="2" charset="-122"/>
            </a:endParaRPr>
          </a:p>
        </p:txBody>
      </p:sp>
    </p:spTree>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p:cNvSpPr>
          <p:nvPr>
            <p:ph type="title"/>
          </p:nvPr>
        </p:nvSpPr>
        <p:spPr>
          <a:xfrm>
            <a:off x="379095" y="461010"/>
            <a:ext cx="8385175" cy="826770"/>
          </a:xfrm>
          <a:ln>
            <a:solidFill>
              <a:schemeClr val="tx1"/>
            </a:solidFill>
          </a:ln>
        </p:spPr>
        <p:txBody>
          <a:bodyPr wrap="square" anchor="ctr"/>
          <a:lstStyle/>
          <a:p>
            <a:pPr lvl="0" indent="0" eaLnBrk="1" hangingPunct="1"/>
            <a:r>
              <a:rPr lang="en-US" altLang="x-none" b="1"/>
              <a:t>2</a:t>
            </a:r>
            <a:r>
              <a:rPr lang="zh-CN" altLang="en-US" b="1" dirty="0">
                <a:ea typeface="宋体" panose="02010600030101010101" pitchFamily="2" charset="-122"/>
              </a:rPr>
              <a:t>、理清思路，避免逻辑错误</a:t>
            </a:r>
            <a:endParaRPr lang="zh-CN" altLang="en-US" b="1" dirty="0">
              <a:ea typeface="宋体" panose="02010600030101010101" pitchFamily="2" charset="-122"/>
            </a:endParaRPr>
          </a:p>
        </p:txBody>
      </p:sp>
      <p:sp>
        <p:nvSpPr>
          <p:cNvPr id="28674" name="Rectangle 3"/>
          <p:cNvSpPr>
            <a:spLocks noGrp="1" noRot="1"/>
          </p:cNvSpPr>
          <p:nvPr>
            <p:ph type="body"/>
          </p:nvPr>
        </p:nvSpPr>
        <p:spPr>
          <a:xfrm>
            <a:off x="0" y="1557655"/>
            <a:ext cx="9144000" cy="4612640"/>
          </a:xfrm>
          <a:ln>
            <a:solidFill>
              <a:schemeClr val="tx1"/>
            </a:solidFill>
          </a:ln>
        </p:spPr>
        <p:txBody>
          <a:bodyPr wrap="square" anchor="t"/>
          <a:lstStyle/>
          <a:p>
            <a:pPr marL="0" lvl="0" indent="0" eaLnBrk="1" hangingPunct="1">
              <a:buNone/>
            </a:pPr>
            <a:r>
              <a:rPr lang="zh-CN" altLang="en-US" sz="3600" b="1" dirty="0">
                <a:ea typeface="宋体" panose="02010600030101010101" pitchFamily="2" charset="-122"/>
              </a:rPr>
              <a:t>（</a:t>
            </a:r>
            <a:r>
              <a:rPr lang="en-US" altLang="x-none" sz="3600" b="1"/>
              <a:t>1</a:t>
            </a:r>
            <a:r>
              <a:rPr lang="zh-CN" altLang="en-US" sz="3600" b="1" dirty="0">
                <a:ea typeface="宋体" panose="02010600030101010101" pitchFamily="2" charset="-122"/>
              </a:rPr>
              <a:t>）</a:t>
            </a:r>
            <a:r>
              <a:rPr lang="zh-CN" altLang="en-US" sz="3600" b="1" dirty="0">
                <a:solidFill>
                  <a:srgbClr val="0000CC"/>
                </a:solidFill>
                <a:ea typeface="宋体" panose="02010600030101010101" pitchFamily="2" charset="-122"/>
              </a:rPr>
              <a:t>因果</a:t>
            </a:r>
            <a:r>
              <a:rPr lang="zh-CN" altLang="en-US" sz="3600" b="1" dirty="0">
                <a:ea typeface="宋体" panose="02010600030101010101" pitchFamily="2" charset="-122"/>
              </a:rPr>
              <a:t>（因为、因此</a:t>
            </a:r>
            <a:r>
              <a:rPr lang="en-US" altLang="x-none" sz="3600" b="1"/>
              <a:t>……</a:t>
            </a:r>
            <a:r>
              <a:rPr lang="zh-CN" altLang="en-US" sz="3600" b="1" dirty="0">
                <a:ea typeface="宋体" panose="02010600030101010101" pitchFamily="2" charset="-122"/>
              </a:rPr>
              <a:t>的原因是、因而、由于、从而）。</a:t>
            </a:r>
            <a:endParaRPr lang="zh-CN" altLang="en-US" sz="3600" b="1" dirty="0">
              <a:ea typeface="宋体" panose="02010600030101010101" pitchFamily="2" charset="-122"/>
            </a:endParaRPr>
          </a:p>
          <a:p>
            <a:pPr marL="0" lvl="0" indent="0" eaLnBrk="1" hangingPunct="1">
              <a:buNone/>
            </a:pPr>
            <a:r>
              <a:rPr lang="zh-CN" altLang="en-US" sz="3600" b="1" dirty="0">
                <a:ea typeface="宋体" panose="02010600030101010101" pitchFamily="2" charset="-122"/>
              </a:rPr>
              <a:t>（</a:t>
            </a:r>
            <a:r>
              <a:rPr lang="en-US" altLang="x-none" sz="3600" b="1"/>
              <a:t>2</a:t>
            </a:r>
            <a:r>
              <a:rPr lang="zh-CN" altLang="en-US" sz="3600" b="1" dirty="0">
                <a:ea typeface="宋体" panose="02010600030101010101" pitchFamily="2" charset="-122"/>
              </a:rPr>
              <a:t>）</a:t>
            </a:r>
            <a:r>
              <a:rPr lang="zh-CN" altLang="en-US" sz="3600" b="1" dirty="0">
                <a:solidFill>
                  <a:srgbClr val="0000CC"/>
                </a:solidFill>
                <a:ea typeface="宋体" panose="02010600030101010101" pitchFamily="2" charset="-122"/>
              </a:rPr>
              <a:t>转折</a:t>
            </a:r>
            <a:r>
              <a:rPr lang="zh-CN" altLang="en-US" sz="3600" b="1" dirty="0">
                <a:ea typeface="宋体" panose="02010600030101010101" pitchFamily="2" charset="-122"/>
              </a:rPr>
              <a:t>（但是、反而、其实、实际上）。</a:t>
            </a:r>
            <a:endParaRPr lang="zh-CN" altLang="en-US" sz="3600" b="1" dirty="0">
              <a:ea typeface="宋体" panose="02010600030101010101" pitchFamily="2" charset="-122"/>
            </a:endParaRPr>
          </a:p>
          <a:p>
            <a:pPr marL="0" lvl="0" indent="0" eaLnBrk="1" hangingPunct="1">
              <a:buNone/>
            </a:pPr>
            <a:r>
              <a:rPr lang="zh-CN" altLang="en-US" sz="3600" b="1" dirty="0">
                <a:ea typeface="宋体" panose="02010600030101010101" pitchFamily="2" charset="-122"/>
              </a:rPr>
              <a:t>（</a:t>
            </a:r>
            <a:r>
              <a:rPr lang="en-US" altLang="x-none" sz="3600" b="1"/>
              <a:t>3</a:t>
            </a:r>
            <a:r>
              <a:rPr lang="zh-CN" altLang="en-US" sz="3600" b="1" dirty="0">
                <a:ea typeface="宋体" panose="02010600030101010101" pitchFamily="2" charset="-122"/>
              </a:rPr>
              <a:t>）</a:t>
            </a:r>
            <a:r>
              <a:rPr lang="zh-CN" altLang="en-US" sz="3600" b="1" dirty="0">
                <a:solidFill>
                  <a:srgbClr val="0000CC"/>
                </a:solidFill>
                <a:ea typeface="宋体" panose="02010600030101010101" pitchFamily="2" charset="-122"/>
              </a:rPr>
              <a:t>并列或递进</a:t>
            </a:r>
            <a:r>
              <a:rPr lang="zh-CN" altLang="en-US" sz="3600" b="1" dirty="0">
                <a:ea typeface="宋体" panose="02010600030101010101" pitchFamily="2" charset="-122"/>
              </a:rPr>
              <a:t>（也、又、不再是</a:t>
            </a:r>
            <a:r>
              <a:rPr lang="en-US" altLang="x-none" sz="3600" b="1"/>
              <a:t>……</a:t>
            </a:r>
            <a:r>
              <a:rPr lang="zh-CN" altLang="en-US" sz="3600" b="1" dirty="0">
                <a:ea typeface="宋体" panose="02010600030101010101" pitchFamily="2" charset="-122"/>
              </a:rPr>
              <a:t>而是</a:t>
            </a:r>
            <a:r>
              <a:rPr lang="en-US" altLang="x-none" sz="3600" b="1"/>
              <a:t>……</a:t>
            </a:r>
            <a:r>
              <a:rPr lang="zh-CN" altLang="en-US" sz="3600" b="1" dirty="0">
                <a:ea typeface="宋体" panose="02010600030101010101" pitchFamily="2" charset="-122"/>
              </a:rPr>
              <a:t>、不仅</a:t>
            </a:r>
            <a:r>
              <a:rPr lang="en-US" altLang="x-none" sz="3600" b="1"/>
              <a:t>……</a:t>
            </a:r>
            <a:r>
              <a:rPr lang="zh-CN" altLang="en-US" sz="3600" b="1" dirty="0">
                <a:ea typeface="宋体" panose="02010600030101010101" pitchFamily="2" charset="-122"/>
              </a:rPr>
              <a:t>还</a:t>
            </a:r>
            <a:r>
              <a:rPr lang="en-US" altLang="x-none" sz="3600" b="1"/>
              <a:t>……</a:t>
            </a:r>
            <a:r>
              <a:rPr lang="zh-CN" altLang="en-US" sz="3600" b="1" dirty="0">
                <a:ea typeface="宋体" panose="02010600030101010101" pitchFamily="2" charset="-122"/>
              </a:rPr>
              <a:t>）。</a:t>
            </a:r>
            <a:endParaRPr lang="zh-CN" altLang="en-US" sz="3600" b="1" dirty="0">
              <a:ea typeface="宋体" panose="02010600030101010101" pitchFamily="2" charset="-122"/>
            </a:endParaRPr>
          </a:p>
          <a:p>
            <a:pPr marL="0" lvl="0" indent="0" eaLnBrk="1" hangingPunct="1">
              <a:buNone/>
            </a:pPr>
            <a:r>
              <a:rPr lang="zh-CN" altLang="en-US" sz="3600" b="1" dirty="0">
                <a:ea typeface="宋体" panose="02010600030101010101" pitchFamily="2" charset="-122"/>
              </a:rPr>
              <a:t>（</a:t>
            </a:r>
            <a:r>
              <a:rPr lang="en-US" altLang="x-none" sz="3600" b="1"/>
              <a:t>4</a:t>
            </a:r>
            <a:r>
              <a:rPr lang="zh-CN" altLang="en-US" sz="3600" b="1" dirty="0">
                <a:ea typeface="宋体" panose="02010600030101010101" pitchFamily="2" charset="-122"/>
              </a:rPr>
              <a:t>）</a:t>
            </a:r>
            <a:r>
              <a:rPr lang="zh-CN" altLang="en-US" sz="3600" b="1" dirty="0">
                <a:solidFill>
                  <a:srgbClr val="0000CC"/>
                </a:solidFill>
                <a:ea typeface="宋体" panose="02010600030101010101" pitchFamily="2" charset="-122"/>
              </a:rPr>
              <a:t>分类分层</a:t>
            </a:r>
            <a:r>
              <a:rPr lang="zh-CN" altLang="en-US" sz="3600" b="1" dirty="0">
                <a:ea typeface="宋体" panose="02010600030101010101" pitchFamily="2" charset="-122"/>
              </a:rPr>
              <a:t>（首先、其次、“：”等等）</a:t>
            </a:r>
            <a:endParaRPr lang="zh-CN" altLang="en-US" sz="3600" b="1" dirty="0">
              <a:ea typeface="宋体" panose="02010600030101010101" pitchFamily="2" charset="-122"/>
            </a:endParaRPr>
          </a:p>
          <a:p>
            <a:pPr marL="0" lvl="0" indent="0" eaLnBrk="1" hangingPunct="1">
              <a:buNone/>
            </a:pPr>
            <a:r>
              <a:rPr lang="zh-CN" altLang="en-US" sz="3600" b="1" dirty="0">
                <a:ea typeface="宋体" panose="02010600030101010101" pitchFamily="2" charset="-122"/>
              </a:rPr>
              <a:t>（</a:t>
            </a:r>
            <a:r>
              <a:rPr lang="en-US" altLang="x-none" sz="3600" b="1"/>
              <a:t>5</a:t>
            </a:r>
            <a:r>
              <a:rPr lang="zh-CN" altLang="en-US" sz="3600" b="1" dirty="0">
                <a:ea typeface="宋体" panose="02010600030101010101" pitchFamily="2" charset="-122"/>
              </a:rPr>
              <a:t>）</a:t>
            </a:r>
            <a:r>
              <a:rPr lang="zh-CN" altLang="en-US" sz="3600" b="1" dirty="0">
                <a:solidFill>
                  <a:srgbClr val="0000CC"/>
                </a:solidFill>
                <a:ea typeface="宋体" panose="02010600030101010101" pitchFamily="2" charset="-122"/>
              </a:rPr>
              <a:t>举例子</a:t>
            </a:r>
            <a:r>
              <a:rPr lang="zh-CN" altLang="en-US" sz="3600" b="1" dirty="0">
                <a:ea typeface="宋体" panose="02010600030101010101" pitchFamily="2" charset="-122"/>
              </a:rPr>
              <a:t>（例如、如、人名）。</a:t>
            </a:r>
            <a:endParaRPr lang="zh-CN" altLang="en-US" sz="3600" b="1" dirty="0">
              <a:ea typeface="宋体" panose="02010600030101010101" pitchFamily="2" charset="-122"/>
            </a:endParaRPr>
          </a:p>
        </p:txBody>
      </p:sp>
    </p:spTree>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p:cNvSpPr>
          <p:nvPr>
            <p:ph type="title"/>
          </p:nvPr>
        </p:nvSpPr>
        <p:spPr>
          <a:xfrm>
            <a:off x="219710" y="197485"/>
            <a:ext cx="8385175" cy="768985"/>
          </a:xfrm>
        </p:spPr>
        <p:txBody>
          <a:bodyPr wrap="square" anchor="ctr"/>
          <a:lstStyle/>
          <a:p>
            <a:pPr lvl="0" indent="0" eaLnBrk="1" hangingPunct="1"/>
            <a:r>
              <a:rPr lang="zh-CN" altLang="en-US" sz="4000" b="1">
                <a:ea typeface="黑体" panose="02010609060101010101" pitchFamily="2" charset="-122"/>
              </a:rPr>
              <a:t>温馨提醒     抓住关键词语要注意</a:t>
            </a:r>
            <a:endParaRPr lang="zh-CN" altLang="en-US" sz="4000" b="1">
              <a:ea typeface="黑体" panose="02010609060101010101" pitchFamily="2" charset="-122"/>
            </a:endParaRPr>
          </a:p>
        </p:txBody>
      </p:sp>
      <p:sp>
        <p:nvSpPr>
          <p:cNvPr id="29698" name="Rectangle 3"/>
          <p:cNvSpPr>
            <a:spLocks noGrp="1" noRot="1"/>
          </p:cNvSpPr>
          <p:nvPr>
            <p:ph type="body"/>
          </p:nvPr>
        </p:nvSpPr>
        <p:spPr>
          <a:xfrm>
            <a:off x="0" y="966153"/>
            <a:ext cx="9144000" cy="5300662"/>
          </a:xfrm>
        </p:spPr>
        <p:txBody>
          <a:bodyPr wrap="square" anchor="t"/>
          <a:lstStyle/>
          <a:p>
            <a:pPr marL="0" lvl="0" indent="0" eaLnBrk="1" hangingPunct="1">
              <a:buNone/>
            </a:pPr>
            <a:r>
              <a:rPr lang="en-US" altLang="x-none" sz="3600" b="1"/>
              <a:t>1</a:t>
            </a:r>
            <a:r>
              <a:rPr lang="zh-CN" altLang="en-US" sz="3600" b="1" dirty="0">
                <a:ea typeface="宋体" panose="02010600030101010101" pitchFamily="2" charset="-122"/>
              </a:rPr>
              <a:t>、尽量落实到</a:t>
            </a:r>
            <a:r>
              <a:rPr lang="zh-CN" altLang="en-US" sz="3600" b="1" dirty="0">
                <a:solidFill>
                  <a:schemeClr val="tx2"/>
                </a:solidFill>
                <a:ea typeface="宋体" panose="02010600030101010101" pitchFamily="2" charset="-122"/>
              </a:rPr>
              <a:t>词</a:t>
            </a:r>
            <a:r>
              <a:rPr lang="zh-CN" altLang="en-US" sz="3600" b="1" dirty="0">
                <a:ea typeface="宋体" panose="02010600030101010101" pitchFamily="2" charset="-122"/>
              </a:rPr>
              <a:t>，集中注意点。</a:t>
            </a:r>
            <a:endParaRPr lang="zh-CN" altLang="en-US" sz="3600" b="1" dirty="0">
              <a:ea typeface="宋体" panose="02010600030101010101" pitchFamily="2" charset="-122"/>
            </a:endParaRPr>
          </a:p>
          <a:p>
            <a:pPr marL="0" lvl="0" indent="0" eaLnBrk="1" hangingPunct="1">
              <a:buNone/>
            </a:pPr>
            <a:r>
              <a:rPr lang="en-US" altLang="x-none" sz="3600" b="1"/>
              <a:t>2</a:t>
            </a:r>
            <a:r>
              <a:rPr lang="zh-CN" altLang="en-US" sz="3600" b="1" dirty="0">
                <a:ea typeface="宋体" panose="02010600030101010101" pitchFamily="2" charset="-122"/>
              </a:rPr>
              <a:t>、可以用</a:t>
            </a:r>
            <a:r>
              <a:rPr lang="zh-CN" altLang="en-US" sz="3600" b="1" dirty="0">
                <a:solidFill>
                  <a:schemeClr val="tx2"/>
                </a:solidFill>
                <a:ea typeface="宋体" panose="02010600030101010101" pitchFamily="2" charset="-122"/>
              </a:rPr>
              <a:t>符号</a:t>
            </a:r>
            <a:r>
              <a:rPr lang="zh-CN" altLang="en-US" sz="3600" b="1" dirty="0">
                <a:ea typeface="宋体" panose="02010600030101010101" pitchFamily="2" charset="-122"/>
              </a:rPr>
              <a:t>将有用信息做好标记</a:t>
            </a:r>
            <a:endParaRPr lang="zh-CN" altLang="en-US" sz="3600" b="1" dirty="0">
              <a:ea typeface="宋体" panose="02010600030101010101" pitchFamily="2" charset="-122"/>
            </a:endParaRPr>
          </a:p>
          <a:p>
            <a:pPr marL="0" lvl="0" indent="0" eaLnBrk="1" hangingPunct="1">
              <a:buNone/>
            </a:pPr>
            <a:r>
              <a:rPr lang="en-US" altLang="x-none" sz="3600" b="1"/>
              <a:t>3</a:t>
            </a:r>
            <a:r>
              <a:rPr lang="zh-CN" altLang="en-US" sz="3600" b="1" dirty="0">
                <a:ea typeface="宋体" panose="02010600030101010101" pitchFamily="2" charset="-122"/>
              </a:rPr>
              <a:t>、若有</a:t>
            </a:r>
            <a:r>
              <a:rPr lang="zh-CN" altLang="en-US" sz="3600" b="1" dirty="0">
                <a:solidFill>
                  <a:schemeClr val="tx2"/>
                </a:solidFill>
                <a:ea typeface="宋体" panose="02010600030101010101" pitchFamily="2" charset="-122"/>
              </a:rPr>
              <a:t>题目</a:t>
            </a:r>
            <a:r>
              <a:rPr lang="zh-CN" altLang="en-US" sz="3600" b="1" dirty="0">
                <a:ea typeface="宋体" panose="02010600030101010101" pitchFamily="2" charset="-122"/>
              </a:rPr>
              <a:t>，根据题目把握全文的中心，若没有题目，找出出现频率较高的词，尽快弄清文章的</a:t>
            </a:r>
            <a:r>
              <a:rPr lang="zh-CN" altLang="en-US" sz="3600" b="1" dirty="0">
                <a:solidFill>
                  <a:schemeClr val="tx2"/>
                </a:solidFill>
                <a:ea typeface="宋体" panose="02010600030101010101" pitchFamily="2" charset="-122"/>
              </a:rPr>
              <a:t>论题及观点</a:t>
            </a:r>
            <a:r>
              <a:rPr lang="zh-CN" altLang="en-US" sz="3600" b="1" dirty="0">
                <a:ea typeface="宋体" panose="02010600030101010101" pitchFamily="2" charset="-122"/>
              </a:rPr>
              <a:t>。</a:t>
            </a:r>
            <a:endParaRPr lang="zh-CN" altLang="en-US" sz="3600" b="1" dirty="0">
              <a:ea typeface="宋体" panose="02010600030101010101" pitchFamily="2" charset="-122"/>
            </a:endParaRPr>
          </a:p>
          <a:p>
            <a:pPr marL="0" lvl="0" indent="0" eaLnBrk="1" hangingPunct="1">
              <a:buNone/>
            </a:pPr>
            <a:r>
              <a:rPr lang="en-US" altLang="x-none" sz="3600" b="1"/>
              <a:t>4</a:t>
            </a:r>
            <a:r>
              <a:rPr lang="zh-CN" altLang="en-US" sz="3600" b="1" dirty="0">
                <a:ea typeface="宋体" panose="02010600030101010101" pitchFamily="2" charset="-122"/>
              </a:rPr>
              <a:t>、注意把握全文的</a:t>
            </a:r>
            <a:r>
              <a:rPr lang="zh-CN" altLang="en-US" sz="3600" b="1" dirty="0">
                <a:solidFill>
                  <a:schemeClr val="tx2"/>
                </a:solidFill>
                <a:ea typeface="宋体" panose="02010600030101010101" pitchFamily="2" charset="-122"/>
              </a:rPr>
              <a:t>顺序</a:t>
            </a:r>
            <a:r>
              <a:rPr lang="zh-CN" altLang="en-US" sz="3600" b="1" dirty="0">
                <a:ea typeface="宋体" panose="02010600030101010101" pitchFamily="2" charset="-122"/>
              </a:rPr>
              <a:t>，边读边理清</a:t>
            </a:r>
            <a:r>
              <a:rPr lang="zh-CN" altLang="en-US" sz="3600" b="1" dirty="0">
                <a:solidFill>
                  <a:schemeClr val="tx2"/>
                </a:solidFill>
                <a:ea typeface="宋体" panose="02010600030101010101" pitchFamily="2" charset="-122"/>
              </a:rPr>
              <a:t>思路</a:t>
            </a:r>
            <a:r>
              <a:rPr lang="zh-CN" altLang="en-US" sz="3600" b="1" dirty="0">
                <a:ea typeface="宋体" panose="02010600030101010101" pitchFamily="2" charset="-122"/>
              </a:rPr>
              <a:t>，读完全文要整理出全文的</a:t>
            </a:r>
            <a:r>
              <a:rPr lang="zh-CN" altLang="en-US" sz="3600" b="1" dirty="0">
                <a:solidFill>
                  <a:schemeClr val="tx2"/>
                </a:solidFill>
                <a:ea typeface="宋体" panose="02010600030101010101" pitchFamily="2" charset="-122"/>
              </a:rPr>
              <a:t>中心主旨</a:t>
            </a:r>
            <a:r>
              <a:rPr lang="zh-CN" altLang="en-US" sz="3600" b="1" dirty="0">
                <a:ea typeface="宋体" panose="02010600030101010101" pitchFamily="2" charset="-122"/>
              </a:rPr>
              <a:t>。</a:t>
            </a:r>
            <a:endParaRPr lang="en-US" altLang="x-none" sz="3600" b="1"/>
          </a:p>
          <a:p>
            <a:pPr marL="0" lvl="0" indent="0" eaLnBrk="1" hangingPunct="1">
              <a:buNone/>
            </a:pPr>
            <a:r>
              <a:rPr lang="en-US" altLang="x-none" sz="3600" b="1"/>
              <a:t>5</a:t>
            </a:r>
            <a:r>
              <a:rPr lang="zh-CN" altLang="en-US" sz="3600" b="1" dirty="0">
                <a:ea typeface="宋体" panose="02010600030101010101" pitchFamily="2" charset="-122"/>
              </a:rPr>
              <a:t>、</a:t>
            </a:r>
            <a:r>
              <a:rPr lang="zh-CN" altLang="en-US" sz="3600" b="1" dirty="0">
                <a:solidFill>
                  <a:srgbClr val="FF0000"/>
                </a:solidFill>
                <a:latin typeface="宋体" panose="02010600030101010101" pitchFamily="2" charset="-122"/>
                <a:ea typeface="宋体" panose="02010600030101010101" pitchFamily="2" charset="-122"/>
              </a:rPr>
              <a:t>去掉文本中作为材料的内容</a:t>
            </a:r>
            <a:r>
              <a:rPr lang="zh-CN" altLang="en-US" sz="3600" b="1" dirty="0">
                <a:latin typeface="宋体" panose="02010600030101010101" pitchFamily="2" charset="-122"/>
                <a:ea typeface="宋体" panose="02010600030101010101" pitchFamily="2" charset="-122"/>
              </a:rPr>
              <a:t>，挖掘出所要论证的话。</a:t>
            </a:r>
            <a:endParaRPr lang="zh-CN" altLang="en-US" sz="3600" b="1" dirty="0">
              <a:latin typeface="宋体" panose="02010600030101010101" pitchFamily="2" charset="-122"/>
              <a:ea typeface="宋体" panose="02010600030101010101" pitchFamily="2" charset="-122"/>
            </a:endParaRPr>
          </a:p>
          <a:p>
            <a:pPr lvl="0" indent="-342900" eaLnBrk="1" hangingPunct="1"/>
            <a:endParaRPr lang="zh-CN" altLang="en-US" sz="3600" b="1" dirty="0">
              <a:ea typeface="宋体" panose="02010600030101010101" pitchFamily="2" charset="-122"/>
            </a:endParaRPr>
          </a:p>
        </p:txBody>
      </p:sp>
    </p:spTree>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p:cNvSpPr>
          <p:nvPr>
            <p:ph type="title"/>
          </p:nvPr>
        </p:nvSpPr>
        <p:spPr>
          <a:xfrm>
            <a:off x="250190" y="530860"/>
            <a:ext cx="8893810" cy="847725"/>
          </a:xfrm>
        </p:spPr>
        <p:txBody>
          <a:bodyPr wrap="square" anchor="ctr"/>
          <a:lstStyle/>
          <a:p>
            <a:pPr lvl="0" indent="0" eaLnBrk="1" hangingPunct="1"/>
            <a:r>
              <a:rPr lang="zh-CN" altLang="en-US" sz="4000" b="1" dirty="0">
                <a:ea typeface="黑体" panose="02010609060101010101" pitchFamily="2" charset="-122"/>
              </a:rPr>
              <a:t>第二步  审</a:t>
            </a:r>
            <a:r>
              <a:rPr lang="en-US" altLang="x-none" sz="4000" b="1">
                <a:ea typeface="黑体" panose="02010609060101010101" pitchFamily="2" charset="-122"/>
              </a:rPr>
              <a:t>—</a:t>
            </a:r>
            <a:r>
              <a:rPr lang="zh-CN" altLang="en-US" sz="4000" b="1" dirty="0">
                <a:ea typeface="黑体" panose="02010609060101010101" pitchFamily="2" charset="-122"/>
              </a:rPr>
              <a:t>审读题干，圈定答题区间</a:t>
            </a:r>
            <a:endParaRPr lang="zh-CN" altLang="en-US" sz="4000" b="1" dirty="0">
              <a:ea typeface="黑体" panose="02010609060101010101" pitchFamily="2" charset="-122"/>
            </a:endParaRPr>
          </a:p>
        </p:txBody>
      </p:sp>
      <p:sp>
        <p:nvSpPr>
          <p:cNvPr id="30722" name="Rectangle 3"/>
          <p:cNvSpPr>
            <a:spLocks noGrp="1" noRot="1"/>
          </p:cNvSpPr>
          <p:nvPr>
            <p:ph type="body"/>
          </p:nvPr>
        </p:nvSpPr>
        <p:spPr>
          <a:xfrm>
            <a:off x="0" y="2112010"/>
            <a:ext cx="9144000" cy="3927475"/>
          </a:xfrm>
        </p:spPr>
        <p:txBody>
          <a:bodyPr wrap="square" anchor="t"/>
          <a:lstStyle/>
          <a:p>
            <a:pPr marL="0" lvl="0" indent="0" eaLnBrk="1" hangingPunct="1">
              <a:buNone/>
            </a:pPr>
            <a:r>
              <a:rPr lang="zh-CN" altLang="en-US" sz="4000" b="1" dirty="0">
                <a:solidFill>
                  <a:srgbClr val="FF3300"/>
                </a:solidFill>
                <a:latin typeface="微软雅黑" panose="020B0503020204020204" pitchFamily="34" charset="-122"/>
                <a:ea typeface="微软雅黑" panose="020B0503020204020204" pitchFamily="34" charset="-122"/>
              </a:rPr>
              <a:t>明确题干要求及陈述对象。</a:t>
            </a:r>
            <a:endParaRPr lang="zh-CN" altLang="en-US" sz="4000" b="1" dirty="0">
              <a:solidFill>
                <a:srgbClr val="FF3300"/>
              </a:solidFill>
              <a:latin typeface="微软雅黑" panose="020B0503020204020204" pitchFamily="34" charset="-122"/>
              <a:ea typeface="微软雅黑" panose="020B0503020204020204" pitchFamily="34" charset="-122"/>
            </a:endParaRPr>
          </a:p>
          <a:p>
            <a:pPr marL="0" lvl="0" indent="0" eaLnBrk="1" hangingPunct="1">
              <a:buNone/>
            </a:pPr>
            <a:r>
              <a:rPr lang="zh-CN" altLang="en-US" sz="4000" b="1" dirty="0">
                <a:solidFill>
                  <a:srgbClr val="0000CC"/>
                </a:solidFill>
                <a:latin typeface="微软雅黑" panose="020B0503020204020204" pitchFamily="34" charset="-122"/>
                <a:ea typeface="微软雅黑" panose="020B0503020204020204" pitchFamily="34" charset="-122"/>
              </a:rPr>
              <a:t>（</a:t>
            </a:r>
            <a:r>
              <a:rPr lang="en-US" altLang="x-none" sz="4000" b="1">
                <a:solidFill>
                  <a:srgbClr val="0000CC"/>
                </a:solidFill>
                <a:latin typeface="微软雅黑" panose="020B0503020204020204" pitchFamily="34" charset="-122"/>
                <a:ea typeface="微软雅黑" panose="020B0503020204020204" pitchFamily="34" charset="-122"/>
              </a:rPr>
              <a:t>1</a:t>
            </a:r>
            <a:r>
              <a:rPr lang="zh-CN" altLang="en-US" sz="4000" b="1" dirty="0">
                <a:solidFill>
                  <a:srgbClr val="0000CC"/>
                </a:solidFill>
                <a:latin typeface="微软雅黑" panose="020B0503020204020204" pitchFamily="34" charset="-122"/>
                <a:ea typeface="微软雅黑" panose="020B0503020204020204" pitchFamily="34" charset="-122"/>
              </a:rPr>
              <a:t>）选择“正确的”还是“错误的”。</a:t>
            </a:r>
            <a:endParaRPr lang="zh-CN" altLang="en-US" sz="4000" b="1" dirty="0">
              <a:solidFill>
                <a:srgbClr val="0000CC"/>
              </a:solidFill>
              <a:latin typeface="微软雅黑" panose="020B0503020204020204" pitchFamily="34" charset="-122"/>
              <a:ea typeface="微软雅黑" panose="020B0503020204020204" pitchFamily="34" charset="-122"/>
            </a:endParaRPr>
          </a:p>
          <a:p>
            <a:pPr marL="0" lvl="0" indent="0" eaLnBrk="1" hangingPunct="1">
              <a:buNone/>
            </a:pPr>
            <a:r>
              <a:rPr lang="zh-CN" altLang="en-US" sz="4000" b="1" dirty="0">
                <a:solidFill>
                  <a:srgbClr val="0000CC"/>
                </a:solidFill>
                <a:latin typeface="微软雅黑" panose="020B0503020204020204" pitchFamily="34" charset="-122"/>
                <a:ea typeface="微软雅黑" panose="020B0503020204020204" pitchFamily="34" charset="-122"/>
              </a:rPr>
              <a:t>（</a:t>
            </a:r>
            <a:r>
              <a:rPr lang="en-US" altLang="x-none" sz="4000" b="1">
                <a:solidFill>
                  <a:srgbClr val="0000CC"/>
                </a:solidFill>
                <a:latin typeface="微软雅黑" panose="020B0503020204020204" pitchFamily="34" charset="-122"/>
                <a:ea typeface="微软雅黑" panose="020B0503020204020204" pitchFamily="34" charset="-122"/>
              </a:rPr>
              <a:t>2</a:t>
            </a:r>
            <a:r>
              <a:rPr lang="zh-CN" altLang="en-US" sz="4000" b="1" dirty="0">
                <a:solidFill>
                  <a:srgbClr val="0000CC"/>
                </a:solidFill>
                <a:latin typeface="微软雅黑" panose="020B0503020204020204" pitchFamily="34" charset="-122"/>
                <a:ea typeface="微软雅黑" panose="020B0503020204020204" pitchFamily="34" charset="-122"/>
              </a:rPr>
              <a:t>）选择“符合”的还是“不符合”的。</a:t>
            </a:r>
            <a:endParaRPr lang="zh-CN" altLang="en-US" sz="4000" b="1" dirty="0">
              <a:solidFill>
                <a:srgbClr val="0000CC"/>
              </a:solidFill>
              <a:latin typeface="微软雅黑" panose="020B0503020204020204" pitchFamily="34" charset="-122"/>
              <a:ea typeface="微软雅黑" panose="020B0503020204020204" pitchFamily="34" charset="-122"/>
            </a:endParaRPr>
          </a:p>
          <a:p>
            <a:pPr marL="0" lvl="0" indent="0" eaLnBrk="1" hangingPunct="1">
              <a:buNone/>
            </a:pPr>
            <a:r>
              <a:rPr lang="zh-CN" altLang="en-US" sz="4000" b="1" dirty="0">
                <a:solidFill>
                  <a:srgbClr val="0000CC"/>
                </a:solidFill>
                <a:latin typeface="微软雅黑" panose="020B0503020204020204" pitchFamily="34" charset="-122"/>
                <a:ea typeface="微软雅黑" panose="020B0503020204020204" pitchFamily="34" charset="-122"/>
              </a:rPr>
              <a:t>（</a:t>
            </a:r>
            <a:r>
              <a:rPr lang="en-US" altLang="x-none" sz="4000" b="1">
                <a:solidFill>
                  <a:srgbClr val="0000CC"/>
                </a:solidFill>
                <a:latin typeface="微软雅黑" panose="020B0503020204020204" pitchFamily="34" charset="-122"/>
                <a:ea typeface="微软雅黑" panose="020B0503020204020204" pitchFamily="34" charset="-122"/>
              </a:rPr>
              <a:t>3</a:t>
            </a:r>
            <a:r>
              <a:rPr lang="zh-CN" altLang="en-US" sz="4000" b="1" dirty="0">
                <a:solidFill>
                  <a:srgbClr val="0000CC"/>
                </a:solidFill>
                <a:latin typeface="微软雅黑" panose="020B0503020204020204" pitchFamily="34" charset="-122"/>
                <a:ea typeface="微软雅黑" panose="020B0503020204020204" pitchFamily="34" charset="-122"/>
              </a:rPr>
              <a:t>）选择“属于”的还是“不属于”的。</a:t>
            </a:r>
            <a:r>
              <a:rPr lang="ko-KR" altLang="en-US" sz="4000" dirty="0">
                <a:solidFill>
                  <a:srgbClr val="0000CC"/>
                </a:solidFill>
                <a:latin typeface="微软雅黑" panose="020B0503020204020204" pitchFamily="34" charset="-122"/>
                <a:ea typeface="微软雅黑" panose="020B0503020204020204" pitchFamily="34" charset="-122"/>
              </a:rPr>
              <a:t> </a:t>
            </a:r>
            <a:endParaRPr lang="ko-KR" altLang="en-US" sz="4000" dirty="0">
              <a:solidFill>
                <a:srgbClr val="0000CC"/>
              </a:solidFill>
              <a:latin typeface="微软雅黑" panose="020B0503020204020204" pitchFamily="34" charset="-122"/>
              <a:ea typeface="微软雅黑" panose="020B0503020204020204" pitchFamily="34" charset="-122"/>
            </a:endParaRPr>
          </a:p>
          <a:p>
            <a:pPr marL="0" lvl="0" indent="0" eaLnBrk="1" hangingPunct="1">
              <a:buNone/>
            </a:pPr>
            <a:r>
              <a:rPr lang="zh-CN" altLang="en-US" sz="4000" b="1" dirty="0">
                <a:solidFill>
                  <a:srgbClr val="0000CC"/>
                </a:solidFill>
                <a:latin typeface="微软雅黑" panose="020B0503020204020204" pitchFamily="34" charset="-122"/>
                <a:ea typeface="微软雅黑" panose="020B0503020204020204" pitchFamily="34" charset="-122"/>
              </a:rPr>
              <a:t>（</a:t>
            </a:r>
            <a:r>
              <a:rPr lang="en-US" altLang="x-none" sz="4000" b="1">
                <a:solidFill>
                  <a:srgbClr val="0000CC"/>
                </a:solidFill>
                <a:latin typeface="微软雅黑" panose="020B0503020204020204" pitchFamily="34" charset="-122"/>
                <a:ea typeface="微软雅黑" panose="020B0503020204020204" pitchFamily="34" charset="-122"/>
              </a:rPr>
              <a:t>4</a:t>
            </a:r>
            <a:r>
              <a:rPr lang="zh-CN" altLang="en-US" sz="4000" b="1" dirty="0">
                <a:solidFill>
                  <a:srgbClr val="0000CC"/>
                </a:solidFill>
                <a:latin typeface="微软雅黑" panose="020B0503020204020204" pitchFamily="34" charset="-122"/>
                <a:ea typeface="微软雅黑" panose="020B0503020204020204" pitchFamily="34" charset="-122"/>
              </a:rPr>
              <a:t>）是理解题还是分析概括题。</a:t>
            </a:r>
            <a:endParaRPr lang="zh-CN" altLang="en-US" sz="4000" b="1" dirty="0">
              <a:solidFill>
                <a:srgbClr val="0000CC"/>
              </a:solidFill>
              <a:latin typeface="微软雅黑" panose="020B0503020204020204" pitchFamily="34" charset="-122"/>
              <a:ea typeface="微软雅黑" panose="020B0503020204020204" pitchFamily="34" charset="-122"/>
            </a:endParaRPr>
          </a:p>
          <a:p>
            <a:pPr lvl="0" indent="-342900" eaLnBrk="1" hangingPunct="1"/>
            <a:endParaRPr lang="zh-CN" altLang="en-US" sz="4000" b="1" dirty="0">
              <a:solidFill>
                <a:srgbClr val="0000CC"/>
              </a:solidFill>
              <a:ea typeface="宋体" panose="02010600030101010101" pitchFamily="2" charset="-122"/>
            </a:endParaRPr>
          </a:p>
        </p:txBody>
      </p:sp>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p:cNvSpPr>
          <p:nvPr>
            <p:ph type="title"/>
          </p:nvPr>
        </p:nvSpPr>
        <p:spPr>
          <a:xfrm>
            <a:off x="298450" y="228600"/>
            <a:ext cx="8540750" cy="1277620"/>
          </a:xfrm>
          <a:ln>
            <a:solidFill>
              <a:schemeClr val="tx1"/>
            </a:solidFill>
          </a:ln>
        </p:spPr>
        <p:txBody>
          <a:bodyPr wrap="square" anchor="ctr"/>
          <a:lstStyle/>
          <a:p>
            <a:pPr lvl="0" indent="0" eaLnBrk="1" hangingPunct="1"/>
            <a:r>
              <a:rPr lang="zh-CN" altLang="en-US" b="1" dirty="0">
                <a:ea typeface="黑体" panose="02010609060101010101" pitchFamily="2" charset="-122"/>
              </a:rPr>
              <a:t>第三步</a:t>
            </a:r>
            <a:br>
              <a:rPr lang="zh-CN" altLang="en-US" b="1" dirty="0">
                <a:ea typeface="黑体" panose="02010609060101010101" pitchFamily="2" charset="-122"/>
              </a:rPr>
            </a:br>
            <a:r>
              <a:rPr lang="zh-CN" altLang="en-US" b="1" dirty="0">
                <a:ea typeface="黑体" panose="02010609060101010101" pitchFamily="2" charset="-122"/>
              </a:rPr>
              <a:t>找</a:t>
            </a:r>
            <a:r>
              <a:rPr lang="en-US" altLang="x-none" b="1">
                <a:ea typeface="黑体" panose="02010609060101010101" pitchFamily="2" charset="-122"/>
              </a:rPr>
              <a:t>—</a:t>
            </a:r>
            <a:r>
              <a:rPr lang="zh-CN" altLang="en-US" b="1" dirty="0">
                <a:ea typeface="黑体" panose="02010609060101010101" pitchFamily="2" charset="-122"/>
              </a:rPr>
              <a:t>扣住问题，细心查找信息</a:t>
            </a:r>
            <a:endParaRPr lang="zh-CN" altLang="en-US" b="1" dirty="0">
              <a:ea typeface="黑体" panose="02010609060101010101" pitchFamily="2" charset="-122"/>
            </a:endParaRPr>
          </a:p>
        </p:txBody>
      </p:sp>
      <p:sp>
        <p:nvSpPr>
          <p:cNvPr id="33794" name="Rectangle 3"/>
          <p:cNvSpPr>
            <a:spLocks noGrp="1" noRot="1"/>
          </p:cNvSpPr>
          <p:nvPr>
            <p:ph type="body"/>
          </p:nvPr>
        </p:nvSpPr>
        <p:spPr>
          <a:xfrm>
            <a:off x="0" y="1733550"/>
            <a:ext cx="9144000" cy="4770120"/>
          </a:xfrm>
          <a:ln>
            <a:solidFill>
              <a:schemeClr val="tx1"/>
            </a:solidFill>
          </a:ln>
        </p:spPr>
        <p:txBody>
          <a:bodyPr wrap="square" anchor="t"/>
          <a:lstStyle/>
          <a:p>
            <a:pPr marL="0" lvl="0" indent="0" eaLnBrk="1" hangingPunct="1">
              <a:buNone/>
            </a:pPr>
            <a:r>
              <a:rPr lang="en-US" altLang="x-none" sz="3600" b="1"/>
              <a:t>1</a:t>
            </a:r>
            <a:r>
              <a:rPr lang="zh-CN" altLang="en-US" sz="3600" b="1" dirty="0">
                <a:ea typeface="宋体" panose="02010600030101010101" pitchFamily="2" charset="-122"/>
              </a:rPr>
              <a:t>、查找角度</a:t>
            </a:r>
            <a:endParaRPr lang="zh-CN" altLang="en-US" sz="3600" b="1" dirty="0">
              <a:ea typeface="宋体" panose="02010600030101010101" pitchFamily="2" charset="-122"/>
            </a:endParaRPr>
          </a:p>
          <a:p>
            <a:pPr marL="0" lvl="0" indent="0" eaLnBrk="1" hangingPunct="1">
              <a:buNone/>
            </a:pPr>
            <a:r>
              <a:rPr lang="zh-CN" altLang="en-US" sz="3600" b="1" dirty="0">
                <a:ea typeface="宋体" panose="02010600030101010101" pitchFamily="2" charset="-122"/>
              </a:rPr>
              <a:t>（</a:t>
            </a:r>
            <a:r>
              <a:rPr lang="en-US" altLang="x-none" sz="3600" b="1"/>
              <a:t>1</a:t>
            </a:r>
            <a:r>
              <a:rPr lang="zh-CN" altLang="en-US" sz="3600" b="1" dirty="0">
                <a:ea typeface="宋体" panose="02010600030101010101" pitchFamily="2" charset="-122"/>
              </a:rPr>
              <a:t>）找</a:t>
            </a:r>
            <a:r>
              <a:rPr lang="zh-CN" altLang="en-US" sz="3600" b="1" dirty="0">
                <a:solidFill>
                  <a:schemeClr val="tx2"/>
                </a:solidFill>
                <a:ea typeface="宋体" panose="02010600030101010101" pitchFamily="2" charset="-122"/>
              </a:rPr>
              <a:t>区位</a:t>
            </a:r>
            <a:r>
              <a:rPr lang="zh-CN" altLang="en-US" sz="3600" b="1" dirty="0">
                <a:ea typeface="宋体" panose="02010600030101010101" pitchFamily="2" charset="-122"/>
              </a:rPr>
              <a:t>。即阅读每一选项，并从原文中找到相对应的区位。</a:t>
            </a:r>
            <a:endParaRPr lang="zh-CN" altLang="en-US" sz="3600" b="1" dirty="0">
              <a:ea typeface="宋体" panose="02010600030101010101" pitchFamily="2" charset="-122"/>
            </a:endParaRPr>
          </a:p>
          <a:p>
            <a:pPr marL="0" lvl="0" indent="0" eaLnBrk="1" hangingPunct="1">
              <a:buNone/>
            </a:pPr>
            <a:r>
              <a:rPr lang="zh-CN" altLang="en-US" sz="3600" b="1" dirty="0">
                <a:ea typeface="宋体" panose="02010600030101010101" pitchFamily="2" charset="-122"/>
              </a:rPr>
              <a:t>（</a:t>
            </a:r>
            <a:r>
              <a:rPr lang="en-US" altLang="x-none" sz="3600" b="1"/>
              <a:t>2</a:t>
            </a:r>
            <a:r>
              <a:rPr lang="zh-CN" altLang="en-US" sz="3600" b="1" dirty="0">
                <a:ea typeface="宋体" panose="02010600030101010101" pitchFamily="2" charset="-122"/>
              </a:rPr>
              <a:t>）找</a:t>
            </a:r>
            <a:r>
              <a:rPr lang="zh-CN" altLang="en-US" sz="3600" b="1" dirty="0">
                <a:solidFill>
                  <a:schemeClr val="tx2"/>
                </a:solidFill>
                <a:ea typeface="宋体" panose="02010600030101010101" pitchFamily="2" charset="-122"/>
              </a:rPr>
              <a:t>差别</a:t>
            </a:r>
            <a:r>
              <a:rPr lang="zh-CN" altLang="en-US" sz="3600" b="1" dirty="0">
                <a:ea typeface="宋体" panose="02010600030101010101" pitchFamily="2" charset="-122"/>
              </a:rPr>
              <a:t>。包括内查语意和外查关系。</a:t>
            </a:r>
            <a:endParaRPr lang="zh-CN" altLang="en-US" sz="3600" b="1" dirty="0">
              <a:ea typeface="宋体" panose="02010600030101010101" pitchFamily="2" charset="-122"/>
            </a:endParaRPr>
          </a:p>
          <a:p>
            <a:pPr marL="0" lvl="0" indent="0" eaLnBrk="1" hangingPunct="1">
              <a:buNone/>
            </a:pPr>
            <a:r>
              <a:rPr lang="zh-CN" altLang="en-US" sz="3600" b="1" dirty="0">
                <a:solidFill>
                  <a:schemeClr val="tx2"/>
                </a:solidFill>
                <a:ea typeface="宋体" panose="02010600030101010101" pitchFamily="2" charset="-122"/>
              </a:rPr>
              <a:t>内查语意</a:t>
            </a:r>
            <a:r>
              <a:rPr lang="zh-CN" altLang="en-US" sz="3600" b="1" dirty="0">
                <a:ea typeface="宋体" panose="02010600030101010101" pitchFamily="2" charset="-122"/>
              </a:rPr>
              <a:t>：对照原文精度相应文字，查找区位的相关叙述与选项有没有意思上的差别，尤其是一些细微的差别，如程度、范围、角度、先后顺序等</a:t>
            </a:r>
            <a:endParaRPr lang="zh-CN" altLang="en-US" sz="3600" b="1" dirty="0">
              <a:ea typeface="宋体" panose="02010600030101010101" pitchFamily="2" charset="-122"/>
            </a:endParaRPr>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p:cNvSpPr>
          <p:nvPr>
            <p:ph type="title"/>
          </p:nvPr>
        </p:nvSpPr>
        <p:spPr>
          <a:xfrm>
            <a:off x="298450" y="106680"/>
            <a:ext cx="8540750" cy="1264920"/>
          </a:xfrm>
          <a:ln>
            <a:solidFill>
              <a:schemeClr val="tx1"/>
            </a:solidFill>
          </a:ln>
        </p:spPr>
        <p:txBody>
          <a:bodyPr wrap="square" anchor="ctr"/>
          <a:lstStyle/>
          <a:p>
            <a:pPr lvl="0" indent="0" algn="l" eaLnBrk="1" hangingPunct="1"/>
            <a:r>
              <a:rPr lang="zh-CN" altLang="en-US" b="1">
                <a:latin typeface="微软雅黑" panose="020B0503020204020204" pitchFamily="34" charset="-122"/>
                <a:ea typeface="微软雅黑" panose="020B0503020204020204" pitchFamily="34" charset="-122"/>
                <a:cs typeface="微软雅黑" panose="020B0503020204020204" pitchFamily="34" charset="-122"/>
              </a:rPr>
              <a:t>温馨提醒：</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选择题选项的设置上的特点</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842" name="Rectangle 3"/>
          <p:cNvSpPr>
            <a:spLocks noGrp="1" noRot="1"/>
          </p:cNvSpPr>
          <p:nvPr>
            <p:ph type="body"/>
          </p:nvPr>
        </p:nvSpPr>
        <p:spPr>
          <a:xfrm>
            <a:off x="377190" y="1857375"/>
            <a:ext cx="8461375" cy="4388485"/>
          </a:xfrm>
          <a:ln>
            <a:solidFill>
              <a:schemeClr val="tx1"/>
            </a:solidFill>
          </a:ln>
        </p:spPr>
        <p:txBody>
          <a:bodyPr wrap="square" anchor="t"/>
          <a:lstStyle/>
          <a:p>
            <a:pPr marL="0" lvl="0" indent="0" eaLnBrk="1" hangingPunct="1">
              <a:lnSpc>
                <a:spcPct val="80000"/>
              </a:lnSpc>
              <a:buNone/>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x-none"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）选项的部分内容是原文的相关内容的</a:t>
            </a:r>
            <a:r>
              <a:rPr lang="zh-CN" altLang="en-US"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直接转换。</a:t>
            </a:r>
            <a:endParaRPr lang="zh-CN" altLang="en-US"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eaLnBrk="1" hangingPunct="1">
              <a:lnSpc>
                <a:spcPct val="80000"/>
              </a:lnSpc>
              <a:buNone/>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x-none"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）不少选项的叙述</a:t>
            </a:r>
            <a:r>
              <a:rPr lang="zh-CN" altLang="en-US"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不再是较多的照搬原文或稍加改造</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不再纠缠于考察局部的、字面上词语概念内涵的细微差别辨析</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，更多的是</a:t>
            </a:r>
            <a:r>
              <a:rPr lang="zh-CN" altLang="en-US"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着眼于文本内容的整体理解，着眼于繁杂信息的把握、筛选。</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采用一种有一定跨度的信息筛选整合方式，语言表达形式的转换中常常还包括了一定的因果推断意味，隐含了一定的能力迁移要求，这种能力迁移可以看作是</a:t>
            </a:r>
            <a:r>
              <a:rPr lang="zh-CN" altLang="en-US"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以文本为核心</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的依据</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Rot="1"/>
          </p:cNvSpPr>
          <p:nvPr>
            <p:ph type="body"/>
          </p:nvPr>
        </p:nvSpPr>
        <p:spPr>
          <a:xfrm>
            <a:off x="0" y="333375"/>
            <a:ext cx="8820150" cy="5975350"/>
          </a:xfrm>
        </p:spPr>
        <p:txBody>
          <a:bodyPr wrap="square" anchor="t"/>
          <a:lstStyle/>
          <a:p>
            <a:pPr lvl="0" indent="-342900" eaLnBrk="1" hangingPunct="1"/>
            <a:r>
              <a:rPr lang="zh-CN" altLang="en-US" sz="3600" b="1" dirty="0">
                <a:ea typeface="宋体" panose="02010600030101010101" pitchFamily="2" charset="-122"/>
              </a:rPr>
              <a:t>（</a:t>
            </a:r>
            <a:r>
              <a:rPr lang="en-US" altLang="x-none" sz="3600" b="1"/>
              <a:t>2</a:t>
            </a:r>
            <a:r>
              <a:rPr lang="zh-CN" altLang="en-US" sz="3600" b="1" dirty="0">
                <a:ea typeface="宋体" panose="02010600030101010101" pitchFamily="2" charset="-122"/>
              </a:rPr>
              <a:t>）借助“标志语”</a:t>
            </a:r>
            <a:endParaRPr lang="zh-CN" altLang="en-US" sz="3600" b="1" dirty="0">
              <a:ea typeface="宋体" panose="02010600030101010101" pitchFamily="2" charset="-122"/>
            </a:endParaRPr>
          </a:p>
          <a:p>
            <a:pPr lvl="0" indent="-342900" eaLnBrk="1" hangingPunct="1"/>
            <a:r>
              <a:rPr lang="zh-CN" altLang="en-US" sz="3600" b="1" dirty="0">
                <a:ea typeface="宋体" panose="02010600030101010101" pitchFamily="2" charset="-122"/>
              </a:rPr>
              <a:t>第一、借助“角度性标志语”。即从哪个方面发表对问题的见解或介绍对象的特点。如”为什么、怎样、如何、认为等</a:t>
            </a:r>
            <a:endParaRPr lang="zh-CN" altLang="en-US" sz="3600" b="1" dirty="0">
              <a:ea typeface="宋体" panose="02010600030101010101" pitchFamily="2" charset="-122"/>
            </a:endParaRPr>
          </a:p>
          <a:p>
            <a:pPr lvl="0" indent="-342900" eaLnBrk="1" hangingPunct="1"/>
            <a:r>
              <a:rPr lang="zh-CN" altLang="en-US" sz="3600" b="1" dirty="0">
                <a:ea typeface="宋体" panose="02010600030101010101" pitchFamily="2" charset="-122"/>
              </a:rPr>
              <a:t>第二、借助“结构性标志语”。即表明层次、段落、角度、内容等照应、转换、提起、总结的语句，如：首先、其次、此外、不过、但是、那么、所以、不仅、又、前面所说的、在这种情况下、也、同时等。</a:t>
            </a:r>
            <a:endParaRPr lang="zh-CN" altLang="en-US" sz="3600" b="1" dirty="0">
              <a:ea typeface="宋体" panose="02010600030101010101" pitchFamily="2" charset="-122"/>
            </a:endParaRPr>
          </a:p>
        </p:txBody>
      </p:sp>
    </p:spTree>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p:cNvSpPr>
          <p:nvPr>
            <p:ph type="title"/>
          </p:nvPr>
        </p:nvSpPr>
        <p:spPr>
          <a:xfrm>
            <a:off x="323850" y="0"/>
            <a:ext cx="8540750" cy="1143000"/>
          </a:xfrm>
        </p:spPr>
        <p:txBody>
          <a:bodyPr wrap="square" anchor="ctr"/>
          <a:lstStyle/>
          <a:p>
            <a:pPr lvl="0" indent="0" eaLnBrk="1" hangingPunct="1"/>
            <a:r>
              <a:rPr lang="zh-CN" altLang="en-US" b="1">
                <a:ea typeface="黑体" panose="02010609060101010101" pitchFamily="2" charset="-122"/>
              </a:rPr>
              <a:t>温馨提醒</a:t>
            </a:r>
            <a:endParaRPr lang="zh-CN" altLang="en-US" b="1">
              <a:ea typeface="黑体" panose="02010609060101010101" pitchFamily="2" charset="-122"/>
            </a:endParaRPr>
          </a:p>
        </p:txBody>
      </p:sp>
      <p:sp>
        <p:nvSpPr>
          <p:cNvPr id="39938" name="Rectangle 3"/>
          <p:cNvSpPr>
            <a:spLocks noGrp="1" noRot="1"/>
          </p:cNvSpPr>
          <p:nvPr>
            <p:ph type="body"/>
          </p:nvPr>
        </p:nvSpPr>
        <p:spPr>
          <a:xfrm>
            <a:off x="611188" y="1196975"/>
            <a:ext cx="8153400" cy="5257800"/>
          </a:xfrm>
        </p:spPr>
        <p:txBody>
          <a:bodyPr wrap="square" anchor="t"/>
          <a:lstStyle/>
          <a:p>
            <a:pPr lvl="0" indent="-342900" eaLnBrk="1" hangingPunct="1">
              <a:lnSpc>
                <a:spcPct val="80000"/>
              </a:lnSpc>
            </a:pPr>
            <a:r>
              <a:rPr lang="zh-CN" altLang="en-US" b="1" dirty="0">
                <a:ea typeface="宋体" panose="02010600030101010101" pitchFamily="2" charset="-122"/>
              </a:rPr>
              <a:t>比对过程中，发现</a:t>
            </a:r>
            <a:endParaRPr lang="zh-CN" altLang="en-US" b="1" dirty="0">
              <a:ea typeface="宋体" panose="02010600030101010101" pitchFamily="2" charset="-122"/>
            </a:endParaRPr>
          </a:p>
          <a:p>
            <a:pPr lvl="0" indent="-342900" eaLnBrk="1" hangingPunct="1">
              <a:lnSpc>
                <a:spcPct val="80000"/>
              </a:lnSpc>
            </a:pPr>
            <a:r>
              <a:rPr lang="en-US" altLang="x-none" b="1"/>
              <a:t>1</a:t>
            </a:r>
            <a:r>
              <a:rPr lang="zh-CN" altLang="en-US" b="1" dirty="0">
                <a:ea typeface="宋体" panose="02010600030101010101" pitchFamily="2" charset="-122"/>
              </a:rPr>
              <a:t>、有的变化是形式上的，其核心内容没有变化；</a:t>
            </a:r>
            <a:endParaRPr lang="zh-CN" altLang="en-US" b="1" dirty="0">
              <a:ea typeface="宋体" panose="02010600030101010101" pitchFamily="2" charset="-122"/>
            </a:endParaRPr>
          </a:p>
          <a:p>
            <a:pPr lvl="0" indent="-342900" eaLnBrk="1" hangingPunct="1">
              <a:lnSpc>
                <a:spcPct val="80000"/>
              </a:lnSpc>
            </a:pPr>
            <a:r>
              <a:rPr lang="en-US" altLang="x-none" b="1"/>
              <a:t>2</a:t>
            </a:r>
            <a:r>
              <a:rPr lang="zh-CN" altLang="en-US" b="1" dirty="0">
                <a:ea typeface="宋体" panose="02010600030101010101" pitchFamily="2" charset="-122"/>
              </a:rPr>
              <a:t>、有的变化是本质上的，如</a:t>
            </a:r>
            <a:r>
              <a:rPr lang="zh-CN" altLang="en-US" b="1" dirty="0">
                <a:solidFill>
                  <a:schemeClr val="tx2"/>
                </a:solidFill>
                <a:ea typeface="宋体" panose="02010600030101010101" pitchFamily="2" charset="-122"/>
              </a:rPr>
              <a:t>张冠李戴、偷换概念、以偏概全，</a:t>
            </a:r>
            <a:r>
              <a:rPr lang="zh-CN" altLang="en-US" b="1" dirty="0">
                <a:ea typeface="宋体" panose="02010600030101010101" pitchFamily="2" charset="-122"/>
              </a:rPr>
              <a:t>其表述内容与原文不同。</a:t>
            </a:r>
            <a:endParaRPr lang="zh-CN" altLang="en-US" b="1" dirty="0">
              <a:ea typeface="宋体" panose="02010600030101010101" pitchFamily="2" charset="-122"/>
            </a:endParaRPr>
          </a:p>
          <a:p>
            <a:pPr lvl="0" indent="-342900" eaLnBrk="1" hangingPunct="1">
              <a:lnSpc>
                <a:spcPct val="80000"/>
              </a:lnSpc>
            </a:pPr>
            <a:r>
              <a:rPr lang="en-US" altLang="x-none" b="1"/>
              <a:t>3</a:t>
            </a:r>
            <a:r>
              <a:rPr lang="zh-CN" altLang="en-US" b="1" dirty="0">
                <a:ea typeface="宋体" panose="02010600030101010101" pitchFamily="2" charset="-122"/>
              </a:rPr>
              <a:t>、需要特别注意的有些选项在原文中找不到相关的语句，需要仔细辨别是</a:t>
            </a:r>
            <a:r>
              <a:rPr lang="zh-CN" altLang="en-US" b="1" dirty="0">
                <a:solidFill>
                  <a:schemeClr val="tx2"/>
                </a:solidFill>
                <a:ea typeface="宋体" panose="02010600030101010101" pitchFamily="2" charset="-122"/>
              </a:rPr>
              <a:t>无中生有</a:t>
            </a:r>
            <a:r>
              <a:rPr lang="zh-CN" altLang="en-US" b="1" dirty="0">
                <a:ea typeface="宋体" panose="02010600030101010101" pitchFamily="2" charset="-122"/>
              </a:rPr>
              <a:t>，还是</a:t>
            </a:r>
            <a:r>
              <a:rPr lang="zh-CN" altLang="en-US" b="1" dirty="0">
                <a:solidFill>
                  <a:schemeClr val="tx2"/>
                </a:solidFill>
                <a:ea typeface="宋体" panose="02010600030101010101" pitchFamily="2" charset="-122"/>
              </a:rPr>
              <a:t>合理的分析与判断</a:t>
            </a:r>
            <a:r>
              <a:rPr lang="zh-CN" altLang="en-US" b="1" dirty="0">
                <a:ea typeface="宋体" panose="02010600030101010101" pitchFamily="2" charset="-122"/>
              </a:rPr>
              <a:t>。</a:t>
            </a:r>
            <a:endParaRPr lang="zh-CN" altLang="en-US" b="1" dirty="0">
              <a:ea typeface="宋体" panose="02010600030101010101" pitchFamily="2" charset="-122"/>
            </a:endParaRPr>
          </a:p>
          <a:p>
            <a:pPr lvl="0" indent="-342900" eaLnBrk="1" hangingPunct="1">
              <a:lnSpc>
                <a:spcPct val="80000"/>
              </a:lnSpc>
            </a:pPr>
            <a:r>
              <a:rPr lang="en-US" altLang="x-none" b="1"/>
              <a:t>4</a:t>
            </a:r>
            <a:r>
              <a:rPr lang="zh-CN" altLang="en-US" b="1" dirty="0">
                <a:ea typeface="宋体" panose="02010600030101010101" pitchFamily="2" charset="-122"/>
              </a:rPr>
              <a:t>、切记：</a:t>
            </a:r>
            <a:r>
              <a:rPr lang="zh-CN" altLang="en-US" b="1" dirty="0">
                <a:solidFill>
                  <a:srgbClr val="FF3300"/>
                </a:solidFill>
                <a:latin typeface="宋体" panose="02010600030101010101" pitchFamily="2" charset="-122"/>
                <a:ea typeface="宋体" panose="02010600030101010101" pitchFamily="2" charset="-122"/>
              </a:rPr>
              <a:t>每个错误项都是可以从原文中找出依据排除的。</a:t>
            </a:r>
            <a:endParaRPr lang="zh-CN" altLang="en-US" b="1" dirty="0">
              <a:solidFill>
                <a:srgbClr val="FF3300"/>
              </a:solidFill>
              <a:latin typeface="宋体" panose="02010600030101010101" pitchFamily="2" charset="-122"/>
              <a:ea typeface="宋体" panose="02010600030101010101" pitchFamily="2" charset="-122"/>
            </a:endParaRPr>
          </a:p>
          <a:p>
            <a:pPr lvl="0" indent="-342900" eaLnBrk="1" hangingPunct="1">
              <a:lnSpc>
                <a:spcPct val="80000"/>
              </a:lnSpc>
            </a:pPr>
            <a:endParaRPr lang="zh-CN" altLang="en-US" b="1" dirty="0">
              <a:solidFill>
                <a:srgbClr val="FF3300"/>
              </a:solidFill>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bg>
      <p:bgPr>
        <a:blipFill rotWithShape="0">
          <a:blip r:embed="rId1" cstate="print"/>
          <a:stretch>
            <a:fillRect/>
          </a:stretch>
        </a:blipFill>
        <a:effectLst/>
      </p:bgPr>
    </p:bg>
    <p:spTree>
      <p:nvGrpSpPr>
        <p:cNvPr id="1" name=""/>
        <p:cNvGrpSpPr/>
        <p:nvPr/>
      </p:nvGrpSpPr>
      <p:grpSpPr>
        <a:xfrm>
          <a:off x="0" y="0"/>
          <a:ext cx="0" cy="0"/>
          <a:chOff x="0" y="0"/>
          <a:chExt cx="0" cy="0"/>
        </a:xfrm>
      </p:grpSpPr>
      <p:sp>
        <p:nvSpPr>
          <p:cNvPr id="43010" name="Rectangle 2"/>
          <p:cNvSpPr>
            <a:spLocks noGrp="1"/>
          </p:cNvSpPr>
          <p:nvPr>
            <p:ph type="title"/>
          </p:nvPr>
        </p:nvSpPr>
        <p:spPr>
          <a:xfrm>
            <a:off x="304800" y="381000"/>
            <a:ext cx="8540750" cy="685800"/>
          </a:xfrm>
        </p:spPr>
        <p:txBody>
          <a:bodyPr wrap="square" anchor="ctr"/>
          <a:lstStyle/>
          <a:p>
            <a:pPr lvl="0" indent="0"/>
            <a:r>
              <a:rPr lang="zh-CN" altLang="en-US" sz="4800" b="1">
                <a:solidFill>
                  <a:srgbClr val="FF3300"/>
                </a:solidFill>
                <a:ea typeface="隶书" panose="02010509060101010101" pitchFamily="49" charset="-122"/>
              </a:rPr>
              <a:t>科技文阅读的解题步骤</a:t>
            </a:r>
            <a:endParaRPr lang="zh-CN" altLang="en-US" sz="4800" b="1">
              <a:solidFill>
                <a:srgbClr val="FF3300"/>
              </a:solidFill>
              <a:ea typeface="隶书" panose="02010509060101010101" pitchFamily="49" charset="-122"/>
            </a:endParaRPr>
          </a:p>
        </p:txBody>
      </p:sp>
      <p:sp>
        <p:nvSpPr>
          <p:cNvPr id="43011" name="Rectangle 3"/>
          <p:cNvSpPr>
            <a:spLocks noGrp="1"/>
          </p:cNvSpPr>
          <p:nvPr>
            <p:ph type="body"/>
          </p:nvPr>
        </p:nvSpPr>
        <p:spPr>
          <a:xfrm>
            <a:off x="0" y="1557338"/>
            <a:ext cx="9144000" cy="4572000"/>
          </a:xfrm>
          <a:solidFill>
            <a:schemeClr val="bg1"/>
          </a:solidFill>
        </p:spPr>
        <p:txBody>
          <a:bodyPr wrap="square" anchor="t"/>
          <a:lstStyle/>
          <a:p>
            <a:pPr lvl="0" indent="-342900"/>
            <a:r>
              <a:rPr lang="zh-CN" altLang="en-US" sz="4000" b="1">
                <a:solidFill>
                  <a:srgbClr val="0000FF"/>
                </a:solidFill>
                <a:latin typeface="黑体" panose="02010609060101010101" pitchFamily="2" charset="-122"/>
                <a:ea typeface="黑体" panose="02010609060101010101" pitchFamily="2" charset="-122"/>
              </a:rPr>
              <a:t>咬住原文不放松，答案就在文章中。</a:t>
            </a:r>
            <a:endParaRPr lang="zh-CN" altLang="en-US" sz="4000" b="1">
              <a:solidFill>
                <a:srgbClr val="0000FF"/>
              </a:solidFill>
              <a:latin typeface="黑体" panose="02010609060101010101" pitchFamily="2" charset="-122"/>
              <a:ea typeface="黑体" panose="02010609060101010101" pitchFamily="2" charset="-122"/>
            </a:endParaRPr>
          </a:p>
          <a:p>
            <a:pPr lvl="0" indent="-342900"/>
            <a:r>
              <a:rPr lang="zh-CN" altLang="en-US" sz="4000" b="1">
                <a:solidFill>
                  <a:srgbClr val="0000FF"/>
                </a:solidFill>
                <a:latin typeface="黑体" panose="02010609060101010101" pitchFamily="2" charset="-122"/>
                <a:ea typeface="黑体" panose="02010609060101010101" pitchFamily="2" charset="-122"/>
              </a:rPr>
              <a:t>先读全文做标记，依据特点通大意；</a:t>
            </a:r>
            <a:endParaRPr lang="zh-CN" altLang="en-US" sz="4000" b="1">
              <a:solidFill>
                <a:srgbClr val="0000FF"/>
              </a:solidFill>
              <a:latin typeface="黑体" panose="02010609060101010101" pitchFamily="2" charset="-122"/>
              <a:ea typeface="黑体" panose="02010609060101010101" pitchFamily="2" charset="-122"/>
            </a:endParaRPr>
          </a:p>
          <a:p>
            <a:pPr lvl="0" indent="-342900"/>
            <a:r>
              <a:rPr lang="zh-CN" altLang="en-US" sz="4000" b="1">
                <a:solidFill>
                  <a:srgbClr val="0000FF"/>
                </a:solidFill>
                <a:latin typeface="黑体" panose="02010609060101010101" pitchFamily="2" charset="-122"/>
                <a:ea typeface="黑体" panose="02010609060101010101" pitchFamily="2" charset="-122"/>
              </a:rPr>
              <a:t>再读题干明方向，落实原文对应句；</a:t>
            </a:r>
            <a:endParaRPr lang="zh-CN" altLang="en-US" sz="4000" b="1">
              <a:solidFill>
                <a:srgbClr val="0000FF"/>
              </a:solidFill>
              <a:latin typeface="黑体" panose="02010609060101010101" pitchFamily="2" charset="-122"/>
              <a:ea typeface="黑体" panose="02010609060101010101" pitchFamily="2" charset="-122"/>
            </a:endParaRPr>
          </a:p>
          <a:p>
            <a:pPr lvl="0" indent="-342900"/>
            <a:r>
              <a:rPr lang="zh-CN" altLang="en-US" sz="4000" b="1">
                <a:solidFill>
                  <a:srgbClr val="0000FF"/>
                </a:solidFill>
                <a:latin typeface="黑体" panose="02010609060101010101" pitchFamily="2" charset="-122"/>
                <a:ea typeface="黑体" panose="02010609060101010101" pitchFamily="2" charset="-122"/>
              </a:rPr>
              <a:t>最后</a:t>
            </a:r>
            <a:r>
              <a:rPr lang="zh-CN" altLang="en-US" sz="4400" b="1">
                <a:solidFill>
                  <a:srgbClr val="CC3300"/>
                </a:solidFill>
                <a:latin typeface="隶书" panose="02010509060101010101" pitchFamily="49" charset="-122"/>
                <a:ea typeface="隶书" panose="02010509060101010101" pitchFamily="49" charset="-122"/>
              </a:rPr>
              <a:t>巧比</a:t>
            </a:r>
            <a:r>
              <a:rPr lang="zh-CN" altLang="en-US" sz="4000" b="1">
                <a:solidFill>
                  <a:srgbClr val="0000FF"/>
                </a:solidFill>
                <a:latin typeface="黑体" panose="02010609060101010101" pitchFamily="2" charset="-122"/>
                <a:ea typeface="黑体" panose="02010609060101010101" pitchFamily="2" charset="-122"/>
              </a:rPr>
              <a:t>看差异，得出答案较容易。</a:t>
            </a:r>
            <a:endParaRPr lang="zh-CN" altLang="en-US" sz="4000" b="1">
              <a:solidFill>
                <a:srgbClr val="0000FF"/>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500" fill="hold"/>
                                        <p:tgtEl>
                                          <p:spTgt spid="43010"/>
                                        </p:tgtEl>
                                        <p:attrNameLst>
                                          <p:attrName>ppt_x</p:attrName>
                                        </p:attrNameLst>
                                      </p:cBhvr>
                                      <p:tavLst>
                                        <p:tav tm="0">
                                          <p:val>
                                            <p:strVal val="#ppt_x"/>
                                          </p:val>
                                        </p:tav>
                                        <p:tav tm="100000">
                                          <p:val>
                                            <p:strVal val="#ppt_x"/>
                                          </p:val>
                                        </p:tav>
                                      </p:tavLst>
                                    </p:anim>
                                    <p:anim calcmode="lin" valueType="num">
                                      <p:cBhvr additive="base">
                                        <p:cTn id="8" dur="500" fill="hold"/>
                                        <p:tgtEl>
                                          <p:spTgt spid="430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43011">
                                            <p:txEl>
                                              <p:pRg st="0" end="0"/>
                                            </p:txEl>
                                          </p:spTgt>
                                        </p:tgtEl>
                                        <p:attrNameLst>
                                          <p:attrName>style.visibility</p:attrName>
                                        </p:attrNameLst>
                                      </p:cBhvr>
                                      <p:to>
                                        <p:strVal val="visible"/>
                                      </p:to>
                                    </p:set>
                                    <p:animEffect transition="in" filter="diamond(in)">
                                      <p:cBhvr>
                                        <p:cTn id="13" dur="2000"/>
                                        <p:tgtEl>
                                          <p:spTgt spid="43011">
                                            <p:txEl>
                                              <p:pRg st="0" end="0"/>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43011">
                                            <p:txEl>
                                              <p:pRg st="1" end="1"/>
                                            </p:txEl>
                                          </p:spTgt>
                                        </p:tgtEl>
                                        <p:attrNameLst>
                                          <p:attrName>style.visibility</p:attrName>
                                        </p:attrNameLst>
                                      </p:cBhvr>
                                      <p:to>
                                        <p:strVal val="visible"/>
                                      </p:to>
                                    </p:set>
                                    <p:animEffect transition="in" filter="diamond(in)">
                                      <p:cBhvr>
                                        <p:cTn id="16" dur="2000"/>
                                        <p:tgtEl>
                                          <p:spTgt spid="43011">
                                            <p:txEl>
                                              <p:pRg st="1" end="1"/>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43011">
                                            <p:txEl>
                                              <p:pRg st="2" end="2"/>
                                            </p:txEl>
                                          </p:spTgt>
                                        </p:tgtEl>
                                        <p:attrNameLst>
                                          <p:attrName>style.visibility</p:attrName>
                                        </p:attrNameLst>
                                      </p:cBhvr>
                                      <p:to>
                                        <p:strVal val="visible"/>
                                      </p:to>
                                    </p:set>
                                    <p:animEffect transition="in" filter="diamond(in)">
                                      <p:cBhvr>
                                        <p:cTn id="19" dur="2000"/>
                                        <p:tgtEl>
                                          <p:spTgt spid="43011">
                                            <p:txEl>
                                              <p:pRg st="2" end="2"/>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43011">
                                            <p:txEl>
                                              <p:pRg st="3" end="3"/>
                                            </p:txEl>
                                          </p:spTgt>
                                        </p:tgtEl>
                                        <p:attrNameLst>
                                          <p:attrName>style.visibility</p:attrName>
                                        </p:attrNameLst>
                                      </p:cBhvr>
                                      <p:to>
                                        <p:strVal val="visible"/>
                                      </p:to>
                                    </p:set>
                                    <p:animEffect transition="in" filter="diamond(in)">
                                      <p:cBhvr>
                                        <p:cTn id="22" dur="2000"/>
                                        <p:tgtEl>
                                          <p:spTgt spid="430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3"/>
          <p:cNvSpPr txBox="1"/>
          <p:nvPr/>
        </p:nvSpPr>
        <p:spPr>
          <a:xfrm>
            <a:off x="0" y="1916113"/>
            <a:ext cx="9144000" cy="1800225"/>
          </a:xfrm>
          <a:prstGeom prst="rect">
            <a:avLst/>
          </a:prstGeom>
          <a:noFill/>
          <a:ln w="9525">
            <a:noFill/>
          </a:ln>
        </p:spPr>
        <p:txBody>
          <a:bodyPr>
            <a:spAutoFit/>
          </a:bodyPr>
          <a:lstStyle/>
          <a:p>
            <a:pPr lvl="0" eaLnBrk="0" fontAlgn="base" hangingPunct="0">
              <a:spcBef>
                <a:spcPct val="50000"/>
              </a:spcBef>
            </a:pP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对应文段</a:t>
            </a: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到宋代</a:t>
            </a:r>
            <a:r>
              <a:rPr lang="en-US" altLang="x-none"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cs typeface="+mn-ea"/>
              </a:rPr>
              <a:t>在这种情况下，“茶马互市”除了为朝廷提供一笔巨额茶利收入补充军费之需外，更重要的是，既满足了国家对战马的需要，又维护了宋朝西南边境的安全。</a:t>
            </a:r>
            <a:endParaRPr lang="zh-CN" altLang="en-US" sz="2800" b="1" strike="noStrike" noProof="1">
              <a:solidFill>
                <a:srgbClr val="0000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5363" name="Text Box 4"/>
          <p:cNvSpPr txBox="1"/>
          <p:nvPr/>
        </p:nvSpPr>
        <p:spPr>
          <a:xfrm>
            <a:off x="0" y="260350"/>
            <a:ext cx="9144000" cy="1373188"/>
          </a:xfrm>
          <a:prstGeom prst="rect">
            <a:avLst/>
          </a:prstGeom>
          <a:noFill/>
          <a:ln w="9525">
            <a:noFill/>
          </a:ln>
        </p:spPr>
        <p:txBody>
          <a:bodyPr>
            <a:spAutoFit/>
          </a:bodyPr>
          <a:lstStyle/>
          <a:p>
            <a:pPr lvl="0" eaLnBrk="0" fontAlgn="base" hangingPunct="0">
              <a:spcBef>
                <a:spcPct val="50000"/>
              </a:spcBef>
            </a:pP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试题</a:t>
            </a:r>
            <a:r>
              <a:rPr lang="en-US" altLang="x-none"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下列关于“茶马古道”的表述，错误的一项是（）</a:t>
            </a:r>
            <a:br>
              <a:rPr lang="zh-CN" altLang="en-US" sz="2800" b="1" dirty="0">
                <a:effectLst>
                  <a:outerShdw blurRad="38100" dist="38100" dir="2700000">
                    <a:srgbClr val="C0C0C0"/>
                  </a:outerShdw>
                </a:effectLst>
                <a:latin typeface="Arial" panose="020B0604020202020204" pitchFamily="34" charset="0"/>
                <a:ea typeface="宋体" panose="02010600030101010101" pitchFamily="2" charset="-122"/>
              </a:rPr>
            </a:b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ea"/>
              </a:rPr>
              <a:t>     </a:t>
            </a:r>
            <a:r>
              <a:rPr lang="en-US" altLang="x-none" sz="2800" b="1" strike="noStrike" noProof="1">
                <a:effectLst>
                  <a:outerShdw blurRad="38100" dist="38100" dir="2700000">
                    <a:srgbClr val="C0C0C0"/>
                  </a:outerShdw>
                </a:effectLst>
                <a:latin typeface="楷体_GB2312" pitchFamily="49" charset="-122"/>
                <a:ea typeface="楷体_GB2312" pitchFamily="49" charset="-122"/>
                <a:cs typeface="+mn-ea"/>
              </a:rPr>
              <a:t>B.</a:t>
            </a:r>
            <a:r>
              <a:rPr lang="zh-CN" altLang="en-US" sz="2800" b="1" strike="noStrike" noProof="1">
                <a:effectLst>
                  <a:outerShdw blurRad="38100" dist="38100" dir="2700000">
                    <a:srgbClr val="C0C0C0"/>
                  </a:outerShdw>
                </a:effectLst>
                <a:latin typeface="楷体_GB2312" pitchFamily="49" charset="-122"/>
                <a:ea typeface="楷体_GB2312" pitchFamily="49" charset="-122"/>
                <a:cs typeface="+mn-ea"/>
              </a:rPr>
              <a:t>在宋代，</a:t>
            </a:r>
            <a:r>
              <a:rPr lang="zh-CN" altLang="en-US" sz="2800" b="1" strike="noStrike" noProof="1">
                <a:effectLst>
                  <a:outerShdw blurRad="38100" dist="38100" dir="2700000">
                    <a:srgbClr val="C0C0C0"/>
                  </a:outerShdw>
                </a:effectLst>
                <a:latin typeface="Arial" panose="020B0604020202020204" pitchFamily="34" charset="0"/>
                <a:ea typeface="楷体_GB2312" pitchFamily="49" charset="-122"/>
                <a:cs typeface="+mn-ea"/>
              </a:rPr>
              <a:t>“</a:t>
            </a:r>
            <a:r>
              <a:rPr lang="zh-CN" altLang="en-US" sz="2800" b="1" strike="noStrike" noProof="1">
                <a:effectLst>
                  <a:outerShdw blurRad="38100" dist="38100" dir="2700000">
                    <a:srgbClr val="C0C0C0"/>
                  </a:outerShdw>
                </a:effectLst>
                <a:latin typeface="楷体_GB2312" pitchFamily="49" charset="-122"/>
                <a:ea typeface="楷体_GB2312" pitchFamily="49" charset="-122"/>
                <a:cs typeface="+mn-ea"/>
              </a:rPr>
              <a:t>茶马古道</a:t>
            </a:r>
            <a:r>
              <a:rPr lang="zh-CN" altLang="en-US" sz="2800" b="1" strike="noStrike" noProof="1">
                <a:effectLst>
                  <a:outerShdw blurRad="38100" dist="38100" dir="2700000">
                    <a:srgbClr val="C0C0C0"/>
                  </a:outerShdw>
                </a:effectLst>
                <a:latin typeface="Arial" panose="020B0604020202020204" pitchFamily="34" charset="0"/>
                <a:ea typeface="楷体_GB2312" pitchFamily="49" charset="-122"/>
                <a:cs typeface="+mn-ea"/>
              </a:rPr>
              <a:t>”</a:t>
            </a:r>
            <a:r>
              <a:rPr lang="zh-CN" altLang="en-US" sz="2800" b="1" strike="noStrike" noProof="1">
                <a:effectLst>
                  <a:outerShdw blurRad="38100" dist="38100" dir="2700000">
                    <a:srgbClr val="C0C0C0"/>
                  </a:outerShdw>
                </a:effectLst>
                <a:latin typeface="楷体_GB2312" pitchFamily="49" charset="-122"/>
                <a:ea typeface="楷体_GB2312" pitchFamily="49" charset="-122"/>
                <a:cs typeface="+mn-ea"/>
              </a:rPr>
              <a:t>上的巨额茶利收入是当时全国军费的主要来源。</a:t>
            </a:r>
            <a:endParaRPr lang="zh-CN" altLang="en-US" sz="2800" b="1" strike="noStrike" noProof="1">
              <a:effectLst>
                <a:outerShdw blurRad="38100" dist="38100" dir="2700000">
                  <a:srgbClr val="C0C0C0"/>
                </a:outerShdw>
              </a:effectLst>
              <a:latin typeface="楷体_GB2312" pitchFamily="49" charset="-122"/>
              <a:ea typeface="楷体_GB2312" pitchFamily="49" charset="-122"/>
            </a:endParaRPr>
          </a:p>
        </p:txBody>
      </p:sp>
      <p:sp>
        <p:nvSpPr>
          <p:cNvPr id="15364" name="Line 5"/>
          <p:cNvSpPr/>
          <p:nvPr/>
        </p:nvSpPr>
        <p:spPr>
          <a:xfrm>
            <a:off x="1562735" y="1916430"/>
            <a:ext cx="685800" cy="0"/>
          </a:xfrm>
          <a:prstGeom prst="line">
            <a:avLst/>
          </a:prstGeom>
          <a:ln w="38100" cap="flat" cmpd="sng">
            <a:solidFill>
              <a:srgbClr val="FF0000"/>
            </a:solidFill>
            <a:prstDash val="solid"/>
            <a:round/>
            <a:headEnd type="none" w="med" len="med"/>
            <a:tailEnd type="none" w="med" len="med"/>
          </a:ln>
        </p:spPr>
      </p:sp>
      <p:sp>
        <p:nvSpPr>
          <p:cNvPr id="15365" name="Line 6"/>
          <p:cNvSpPr/>
          <p:nvPr/>
        </p:nvSpPr>
        <p:spPr>
          <a:xfrm>
            <a:off x="5154295" y="2816543"/>
            <a:ext cx="685800" cy="0"/>
          </a:xfrm>
          <a:prstGeom prst="line">
            <a:avLst/>
          </a:prstGeom>
          <a:ln w="38100" cap="flat" cmpd="sng">
            <a:solidFill>
              <a:srgbClr val="FF0000"/>
            </a:solidFill>
            <a:prstDash val="solid"/>
            <a:round/>
            <a:headEnd type="none" w="med" len="med"/>
            <a:tailEnd type="none" w="med" len="med"/>
          </a:ln>
        </p:spPr>
      </p:sp>
      <p:sp>
        <p:nvSpPr>
          <p:cNvPr id="15366" name="Text Box 7"/>
          <p:cNvSpPr txBox="1"/>
          <p:nvPr/>
        </p:nvSpPr>
        <p:spPr>
          <a:xfrm>
            <a:off x="395288" y="4292600"/>
            <a:ext cx="8497888" cy="2136775"/>
          </a:xfrm>
          <a:prstGeom prst="rect">
            <a:avLst/>
          </a:prstGeom>
          <a:solidFill>
            <a:srgbClr val="FAFAA4"/>
          </a:solidFill>
          <a:ln w="57150" cap="flat" cmpd="thinThick">
            <a:solidFill>
              <a:srgbClr val="FF00FF"/>
            </a:solidFill>
            <a:prstDash val="solid"/>
            <a:miter/>
            <a:headEnd type="none" w="med" len="med"/>
            <a:tailEnd type="none" w="med" len="med"/>
          </a:ln>
        </p:spPr>
        <p:txBody>
          <a:bodyPr>
            <a:spAutoFit/>
          </a:bodyPr>
          <a:lstStyle/>
          <a:p>
            <a:pPr lvl="0" algn="ctr" eaLnBrk="0" fontAlgn="base" hangingPunct="0">
              <a:lnSpc>
                <a:spcPct val="95000"/>
              </a:lnSpc>
            </a:pPr>
            <a:r>
              <a:rPr lang="zh-CN" altLang="en-US" sz="2800" b="1" strike="noStrike" noProof="1">
                <a:solidFill>
                  <a:schemeClr val="tx2"/>
                </a:solidFill>
                <a:effectLst>
                  <a:outerShdw blurRad="38100" dist="38100" dir="2700000">
                    <a:srgbClr val="FFFFFF"/>
                  </a:outerShdw>
                </a:effectLst>
                <a:latin typeface="Arial" panose="020B0604020202020204" pitchFamily="34" charset="0"/>
                <a:ea typeface="宋体" panose="02010600030101010101" pitchFamily="2" charset="-122"/>
                <a:cs typeface="+mn-ea"/>
              </a:rPr>
              <a:t>命题陷阱之二：主要与次要</a:t>
            </a:r>
            <a:r>
              <a:rPr lang="zh-CN" altLang="en-US" sz="2800" b="1" strike="noStrike" noProof="1">
                <a:solidFill>
                  <a:srgbClr val="FF3300"/>
                </a:solidFill>
                <a:latin typeface="Arial" panose="020B0604020202020204" pitchFamily="34" charset="0"/>
                <a:ea typeface="宋体" panose="02010600030101010101" pitchFamily="2" charset="-122"/>
                <a:cs typeface="+mn-ea"/>
              </a:rPr>
              <a:t>（</a:t>
            </a:r>
            <a:r>
              <a:rPr lang="zh-CN" altLang="en-US" sz="2800" b="1" strike="noStrike" noProof="1">
                <a:solidFill>
                  <a:srgbClr val="0033CC"/>
                </a:solidFill>
                <a:latin typeface="Arial" panose="020B0604020202020204" pitchFamily="34" charset="0"/>
                <a:ea typeface="宋体" panose="02010600030101010101" pitchFamily="2" charset="-122"/>
                <a:cs typeface="+mn-ea"/>
              </a:rPr>
              <a:t>主次颠倒</a:t>
            </a:r>
            <a:r>
              <a:rPr lang="zh-CN" altLang="en-US" sz="2800" b="1" strike="noStrike" noProof="1">
                <a:solidFill>
                  <a:srgbClr val="FF3300"/>
                </a:solidFill>
                <a:latin typeface="Arial" panose="020B0604020202020204" pitchFamily="34" charset="0"/>
                <a:ea typeface="宋体" panose="02010600030101010101" pitchFamily="2" charset="-122"/>
                <a:cs typeface="+mn-ea"/>
              </a:rPr>
              <a:t>）</a:t>
            </a:r>
            <a:r>
              <a:rPr lang="zh-CN" altLang="en-US" strike="noStrike" noProof="1">
                <a:latin typeface="Arial" panose="020B0604020202020204" pitchFamily="34" charset="0"/>
                <a:ea typeface="宋体" panose="02010600030101010101" pitchFamily="2" charset="-122"/>
                <a:cs typeface="+mn-ea"/>
              </a:rPr>
              <a:t> </a:t>
            </a:r>
            <a:r>
              <a:rPr lang="zh-CN" altLang="en-US" sz="2800" b="1" strike="noStrike" noProof="1">
                <a:solidFill>
                  <a:schemeClr val="tx2"/>
                </a:solidFill>
                <a:effectLst>
                  <a:outerShdw blurRad="38100" dist="38100" dir="2700000">
                    <a:srgbClr val="FFFFFF"/>
                  </a:outerShdw>
                </a:effectLst>
                <a:latin typeface="Arial" panose="020B0604020202020204" pitchFamily="34" charset="0"/>
                <a:ea typeface="宋体" panose="02010600030101010101" pitchFamily="2" charset="-122"/>
                <a:cs typeface="+mn-ea"/>
              </a:rPr>
              <a:t>。</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 </a:t>
            </a:r>
            <a:endPar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a:p>
            <a:pPr lvl="0" eaLnBrk="0" fontAlgn="base" hangingPunct="0">
              <a:lnSpc>
                <a:spcPct val="95000"/>
              </a:lnSpc>
            </a:pP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事物的变化发展就矛盾而言有</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主要矛盾</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和</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次要矛盾</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，就原因而言有</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主要原因</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和</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次要原因</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，就表现而言有</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主要方面</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和</a:t>
            </a:r>
            <a:r>
              <a:rPr lang="zh-CN" altLang="en-US" sz="2800" b="1" strike="noStrike" noProof="1">
                <a:solidFill>
                  <a:srgbClr val="0000FF"/>
                </a:solidFill>
                <a:effectLst>
                  <a:outerShdw blurRad="38100" dist="38100" dir="2700000">
                    <a:srgbClr val="000000"/>
                  </a:outerShdw>
                </a:effectLst>
                <a:latin typeface="Arial" panose="020B0604020202020204" pitchFamily="34" charset="0"/>
                <a:ea typeface="宋体" panose="02010600030101010101" pitchFamily="2" charset="-122"/>
                <a:cs typeface="+mn-ea"/>
              </a:rPr>
              <a:t>次要方面</a:t>
            </a:r>
            <a:r>
              <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cs typeface="+mn-ea"/>
              </a:rPr>
              <a:t>。命题人设计干扰项时，有时会将这些“主要”的一面和“次要”的一面倒置。 </a:t>
            </a:r>
            <a:endParaRPr lang="zh-CN" altLang="en-US" sz="2800" b="1" strike="noStrike" noProof="1">
              <a:solidFill>
                <a:srgbClr val="FF00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additive="base">
                                        <p:cTn id="7" dur="500" fill="hold"/>
                                        <p:tgtEl>
                                          <p:spTgt spid="15365"/>
                                        </p:tgtEl>
                                        <p:attrNameLst>
                                          <p:attrName>ppt_x</p:attrName>
                                        </p:attrNameLst>
                                      </p:cBhvr>
                                      <p:tavLst>
                                        <p:tav tm="0">
                                          <p:val>
                                            <p:strVal val="0-#ppt_w/2"/>
                                          </p:val>
                                        </p:tav>
                                        <p:tav tm="100000">
                                          <p:val>
                                            <p:strVal val="#ppt_x"/>
                                          </p:val>
                                        </p:tav>
                                      </p:tavLst>
                                    </p:anim>
                                    <p:anim calcmode="lin" valueType="num">
                                      <p:cBhvr additive="base">
                                        <p:cTn id="8" dur="500" fill="hold"/>
                                        <p:tgtEl>
                                          <p:spTgt spid="1536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additive="base">
                                        <p:cTn id="13" dur="500" fill="hold"/>
                                        <p:tgtEl>
                                          <p:spTgt spid="15364"/>
                                        </p:tgtEl>
                                        <p:attrNameLst>
                                          <p:attrName>ppt_x</p:attrName>
                                        </p:attrNameLst>
                                      </p:cBhvr>
                                      <p:tavLst>
                                        <p:tav tm="0">
                                          <p:val>
                                            <p:strVal val="0-#ppt_w/2"/>
                                          </p:val>
                                        </p:tav>
                                        <p:tav tm="100000">
                                          <p:val>
                                            <p:strVal val="#ppt_x"/>
                                          </p:val>
                                        </p:tav>
                                      </p:tavLst>
                                    </p:anim>
                                    <p:anim calcmode="lin" valueType="num">
                                      <p:cBhvr additive="base">
                                        <p:cTn id="14"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66"/>
                                        </p:tgtEl>
                                        <p:attrNameLst>
                                          <p:attrName>style.visibility</p:attrName>
                                        </p:attrNameLst>
                                      </p:cBhvr>
                                      <p:to>
                                        <p:strVal val="visible"/>
                                      </p:to>
                                    </p:set>
                                    <p:anim calcmode="lin" valueType="num">
                                      <p:cBhvr additive="base">
                                        <p:cTn id="19" dur="500" fill="hold"/>
                                        <p:tgtEl>
                                          <p:spTgt spid="15366"/>
                                        </p:tgtEl>
                                        <p:attrNameLst>
                                          <p:attrName>ppt_x</p:attrName>
                                        </p:attrNameLst>
                                      </p:cBhvr>
                                      <p:tavLst>
                                        <p:tav tm="0">
                                          <p:val>
                                            <p:strVal val="0-#ppt_w/2"/>
                                          </p:val>
                                        </p:tav>
                                        <p:tav tm="100000">
                                          <p:val>
                                            <p:strVal val="#ppt_x"/>
                                          </p:val>
                                        </p:tav>
                                      </p:tavLst>
                                    </p:anim>
                                    <p:anim calcmode="lin" valueType="num">
                                      <p:cBhvr additive="base">
                                        <p:cTn id="20" dur="500" fill="hold"/>
                                        <p:tgtEl>
                                          <p:spTgt spid="15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bldLvl="0" animBg="1"/>
    </p:bldLst>
  </p:timing>
</p:sld>
</file>

<file path=ppt/theme/theme1.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17632</Words>
  <Application>WPS 演示</Application>
  <PresentationFormat>全屏显示(4:3)</PresentationFormat>
  <Paragraphs>593</Paragraphs>
  <Slides>88</Slides>
  <Notes>0</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88</vt:i4>
      </vt:variant>
    </vt:vector>
  </HeadingPairs>
  <TitlesOfParts>
    <vt:vector size="110" baseType="lpstr">
      <vt:lpstr>Arial</vt:lpstr>
      <vt:lpstr>宋体</vt:lpstr>
      <vt:lpstr>Wingdings</vt:lpstr>
      <vt:lpstr>Wingdings 2</vt:lpstr>
      <vt:lpstr>微软雅黑</vt:lpstr>
      <vt:lpstr>隶书</vt:lpstr>
      <vt:lpstr>黑体</vt:lpstr>
      <vt:lpstr>华文隶书</vt:lpstr>
      <vt:lpstr>方正大黑简体</vt:lpstr>
      <vt:lpstr>华文新魏</vt:lpstr>
      <vt:lpstr>华文行楷</vt:lpstr>
      <vt:lpstr>Times New Roman</vt:lpstr>
      <vt:lpstr>楷体_GB2312</vt:lpstr>
      <vt:lpstr>新宋体</vt:lpstr>
      <vt:lpstr>Arial Black</vt:lpstr>
      <vt:lpstr>Arial Unicode MS</vt:lpstr>
      <vt:lpstr>Calibri</vt:lpstr>
      <vt:lpstr>楷体</vt:lpstr>
      <vt:lpstr>Wingdings</vt:lpstr>
      <vt:lpstr>吉祥如意</vt: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“论述类文本”的四步解题法： </vt:lpstr>
      <vt:lpstr>第一步  速读文本</vt:lpstr>
      <vt:lpstr>（二）画关键词句</vt:lpstr>
      <vt:lpstr>2、理清思路，避免逻辑错误</vt:lpstr>
      <vt:lpstr>温馨提醒     抓住关键词语要注意</vt:lpstr>
      <vt:lpstr>第二步  审—审读题干，圈定答题区间</vt:lpstr>
      <vt:lpstr>第三步 找—扣住问题，细心查找信息</vt:lpstr>
      <vt:lpstr>温馨提醒：选择题选项的设置上的特点</vt:lpstr>
      <vt:lpstr>PowerPoint 演示文稿</vt:lpstr>
      <vt:lpstr>温馨提醒</vt:lpstr>
      <vt:lpstr>科技文阅读的解题步骤</vt:lpstr>
    </vt:vector>
  </TitlesOfParts>
  <Company>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 User</dc:creator>
  <cp:lastModifiedBy>张永红</cp:lastModifiedBy>
  <cp:revision>192</cp:revision>
  <dcterms:created xsi:type="dcterms:W3CDTF">2006-09-21T11:22:00Z</dcterms:created>
  <dcterms:modified xsi:type="dcterms:W3CDTF">2019-08-17T13:29:52Z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