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tags/tag45.xml" ContentType="application/vnd.openxmlformats-officedocument.presentationml.tags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tags/tag54.xml" ContentType="application/vnd.openxmlformats-officedocument.presentationml.tags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tags/tag57.xml" ContentType="application/vnd.openxmlformats-officedocument.presentationml.tags+xml"/>
  <Override PartName="/ppt/tags/tag58.xml" ContentType="application/vnd.openxmlformats-officedocument.presentationml.tags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tags/tag61.xml" ContentType="application/vnd.openxmlformats-officedocument.presentationml.tags+xml"/>
  <Override PartName="/ppt/tags/tag62.xml" ContentType="application/vnd.openxmlformats-officedocument.presentationml.tags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tags/tag68.xml" ContentType="application/vnd.openxmlformats-officedocument.presentationml.tags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tags/tag71.xml" ContentType="application/vnd.openxmlformats-officedocument.presentationml.tags+xml"/>
  <Override PartName="/ppt/tags/tag72.xml" ContentType="application/vnd.openxmlformats-officedocument.presentationml.tags+xml"/>
  <Override PartName="/ppt/tags/tag73.xml" ContentType="application/vnd.openxmlformats-officedocument.presentationml.tags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tags/tag78.xml" ContentType="application/vnd.openxmlformats-officedocument.presentationml.tags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tags/tag81.xml" ContentType="application/vnd.openxmlformats-officedocument.presentationml.tags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tags/tag84.xml" ContentType="application/vnd.openxmlformats-officedocument.presentationml.tags+xml"/>
  <Override PartName="/ppt/tags/tag85.xml" ContentType="application/vnd.openxmlformats-officedocument.presentationml.tags+xml"/>
  <Override PartName="/ppt/tags/tag86.xml" ContentType="application/vnd.openxmlformats-officedocument.presentationml.tags+xml"/>
  <Override PartName="/ppt/tags/tag87.xml" ContentType="application/vnd.openxmlformats-officedocument.presentationml.tags+xml"/>
  <Override PartName="/ppt/tags/tag88.xml" ContentType="application/vnd.openxmlformats-officedocument.presentationml.tags+xml"/>
  <Override PartName="/ppt/tags/tag89.xml" ContentType="application/vnd.openxmlformats-officedocument.presentationml.tags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410" r:id="rId2"/>
    <p:sldId id="482" r:id="rId3"/>
    <p:sldId id="483" r:id="rId4"/>
    <p:sldId id="484" r:id="rId5"/>
    <p:sldId id="485" r:id="rId6"/>
    <p:sldId id="486" r:id="rId7"/>
    <p:sldId id="487" r:id="rId8"/>
    <p:sldId id="488" r:id="rId9"/>
    <p:sldId id="489" r:id="rId10"/>
    <p:sldId id="490" r:id="rId11"/>
    <p:sldId id="491" r:id="rId12"/>
    <p:sldId id="492" r:id="rId13"/>
    <p:sldId id="493" r:id="rId14"/>
    <p:sldId id="494" r:id="rId15"/>
    <p:sldId id="495" r:id="rId16"/>
    <p:sldId id="496" r:id="rId17"/>
    <p:sldId id="497" r:id="rId18"/>
    <p:sldId id="498" r:id="rId19"/>
    <p:sldId id="499" r:id="rId20"/>
    <p:sldId id="500" r:id="rId21"/>
    <p:sldId id="501" r:id="rId22"/>
    <p:sldId id="502" r:id="rId23"/>
    <p:sldId id="503" r:id="rId24"/>
    <p:sldId id="504" r:id="rId25"/>
    <p:sldId id="505" r:id="rId26"/>
    <p:sldId id="506" r:id="rId27"/>
    <p:sldId id="432" r:id="rId28"/>
    <p:sldId id="434" r:id="rId29"/>
    <p:sldId id="439" r:id="rId30"/>
    <p:sldId id="435" r:id="rId31"/>
    <p:sldId id="436" r:id="rId32"/>
    <p:sldId id="437" r:id="rId33"/>
    <p:sldId id="438" r:id="rId34"/>
    <p:sldId id="441" r:id="rId35"/>
    <p:sldId id="442" r:id="rId36"/>
    <p:sldId id="443" r:id="rId37"/>
    <p:sldId id="444" r:id="rId38"/>
    <p:sldId id="445" r:id="rId39"/>
    <p:sldId id="446" r:id="rId40"/>
    <p:sldId id="447" r:id="rId41"/>
    <p:sldId id="448" r:id="rId42"/>
    <p:sldId id="450" r:id="rId43"/>
    <p:sldId id="449" r:id="rId44"/>
    <p:sldId id="451" r:id="rId45"/>
    <p:sldId id="452" r:id="rId46"/>
    <p:sldId id="453" r:id="rId47"/>
    <p:sldId id="455" r:id="rId48"/>
    <p:sldId id="456" r:id="rId49"/>
  </p:sldIdLst>
  <p:sldSz cx="12192000" cy="6858000"/>
  <p:notesSz cx="6858000" cy="9144000"/>
  <p:custDataLst>
    <p:tags r:id="rId5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FF"/>
    <a:srgbClr val="DCDCDC"/>
    <a:srgbClr val="F0F0F0"/>
    <a:srgbClr val="E6E6E6"/>
    <a:srgbClr val="C8C8C8"/>
    <a:srgbClr val="FAFAFA"/>
    <a:srgbClr val="BEBEB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3778" autoAdjust="0"/>
    <p:restoredTop sz="94660"/>
  </p:normalViewPr>
  <p:slideViewPr>
    <p:cSldViewPr snapToGrid="0">
      <p:cViewPr varScale="1">
        <p:scale>
          <a:sx n="64" d="100"/>
          <a:sy n="64" d="100"/>
        </p:scale>
        <p:origin x="-138" y="-516"/>
      </p:cViewPr>
      <p:guideLst>
        <p:guide orient="horz" pos="2160"/>
        <p:guide pos="3840"/>
      </p:guideLst>
    </p:cSldViewPr>
  </p:slideViewPr>
  <p:notesTextViewPr>
    <p:cViewPr>
      <p:scale>
        <a:sx n="3" d="2"/>
        <a:sy n="3" d="2"/>
      </p:scale>
      <p:origin x="0" y="0"/>
    </p:cViewPr>
  </p:notesTextViewPr>
  <p:notesViewPr>
    <p:cSldViewPr snapToGrid="0">
      <p:cViewPr varScale="1">
        <p:scale>
          <a:sx n="92" d="100"/>
          <a:sy n="92" d="100"/>
        </p:scale>
        <p:origin x="2550" y="10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8" Type="http://schemas.openxmlformats.org/officeDocument/2006/relationships/slide" Target="slides/slide7.xml"/><Relationship Id="rId51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10.xml"/><Relationship Id="rId7" Type="http://schemas.openxmlformats.org/officeDocument/2006/relationships/tags" Target="../tags/tag14.xml"/><Relationship Id="rId2" Type="http://schemas.openxmlformats.org/officeDocument/2006/relationships/tags" Target="../tags/tag9.xml"/><Relationship Id="rId1" Type="http://schemas.openxmlformats.org/officeDocument/2006/relationships/tags" Target="../tags/tag8.xml"/><Relationship Id="rId6" Type="http://schemas.openxmlformats.org/officeDocument/2006/relationships/tags" Target="../tags/tag13.xml"/><Relationship Id="rId5" Type="http://schemas.openxmlformats.org/officeDocument/2006/relationships/tags" Target="../tags/tag12.xml"/><Relationship Id="rId10" Type="http://schemas.openxmlformats.org/officeDocument/2006/relationships/image" Target="../media/image2.png"/><Relationship Id="rId4" Type="http://schemas.openxmlformats.org/officeDocument/2006/relationships/tags" Target="../tags/tag11.xml"/><Relationship Id="rId9" Type="http://schemas.openxmlformats.org/officeDocument/2006/relationships/image" Target="../media/image1.png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7" Type="http://schemas.openxmlformats.org/officeDocument/2006/relationships/image" Target="../media/image3.png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69.xml"/><Relationship Id="rId4" Type="http://schemas.openxmlformats.org/officeDocument/2006/relationships/tags" Target="../tags/tag68.xml"/></Relationships>
</file>

<file path=ppt/slideLayouts/_rels/slideLayout11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5" Type="http://schemas.openxmlformats.org/officeDocument/2006/relationships/tags" Target="../tags/tag74.xml"/><Relationship Id="rId10" Type="http://schemas.openxmlformats.org/officeDocument/2006/relationships/image" Target="../media/image2.png"/><Relationship Id="rId4" Type="http://schemas.openxmlformats.org/officeDocument/2006/relationships/tags" Target="../tags/tag73.xml"/><Relationship Id="rId9" Type="http://schemas.openxmlformats.org/officeDocument/2006/relationships/image" Target="../media/image1.pn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79.xml"/><Relationship Id="rId7" Type="http://schemas.openxmlformats.org/officeDocument/2006/relationships/image" Target="../media/image3.png"/><Relationship Id="rId2" Type="http://schemas.openxmlformats.org/officeDocument/2006/relationships/tags" Target="../tags/tag78.xml"/><Relationship Id="rId1" Type="http://schemas.openxmlformats.org/officeDocument/2006/relationships/tags" Target="../tags/tag77.xml"/><Relationship Id="rId6" Type="http://schemas.openxmlformats.org/officeDocument/2006/relationships/slideMaster" Target="../slideMasters/slideMaster1.xml"/><Relationship Id="rId5" Type="http://schemas.openxmlformats.org/officeDocument/2006/relationships/tags" Target="../tags/tag81.xml"/><Relationship Id="rId4" Type="http://schemas.openxmlformats.org/officeDocument/2006/relationships/tags" Target="../tags/tag80.xml"/></Relationships>
</file>

<file path=ppt/slideLayouts/_rels/slideLayout13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84.xml"/><Relationship Id="rId7" Type="http://schemas.openxmlformats.org/officeDocument/2006/relationships/tags" Target="../tags/tag88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6" Type="http://schemas.openxmlformats.org/officeDocument/2006/relationships/tags" Target="../tags/tag87.xml"/><Relationship Id="rId5" Type="http://schemas.openxmlformats.org/officeDocument/2006/relationships/tags" Target="../tags/tag86.xml"/><Relationship Id="rId4" Type="http://schemas.openxmlformats.org/officeDocument/2006/relationships/tags" Target="../tags/tag85.xml"/><Relationship Id="rId9" Type="http://schemas.openxmlformats.org/officeDocument/2006/relationships/image" Target="../media/image3.png"/></Relationships>
</file>

<file path=ppt/slideLayouts/_rels/slideLayout14.xml.rels><?xml version="1.0" encoding="UTF-8" standalone="yes"?>
<Relationships xmlns="http://schemas.openxmlformats.org/package/2006/relationships"><Relationship Id="rId8" Type="http://schemas.openxmlformats.org/officeDocument/2006/relationships/tags" Target="../tags/tag96.xml"/><Relationship Id="rId3" Type="http://schemas.openxmlformats.org/officeDocument/2006/relationships/tags" Target="../tags/tag91.xml"/><Relationship Id="rId7" Type="http://schemas.openxmlformats.org/officeDocument/2006/relationships/tags" Target="../tags/tag95.xml"/><Relationship Id="rId2" Type="http://schemas.openxmlformats.org/officeDocument/2006/relationships/tags" Target="../tags/tag90.xml"/><Relationship Id="rId1" Type="http://schemas.openxmlformats.org/officeDocument/2006/relationships/tags" Target="../tags/tag89.xml"/><Relationship Id="rId6" Type="http://schemas.openxmlformats.org/officeDocument/2006/relationships/tags" Target="../tags/tag94.xml"/><Relationship Id="rId5" Type="http://schemas.openxmlformats.org/officeDocument/2006/relationships/tags" Target="../tags/tag93.xml"/><Relationship Id="rId10" Type="http://schemas.openxmlformats.org/officeDocument/2006/relationships/image" Target="../media/image2.png"/><Relationship Id="rId4" Type="http://schemas.openxmlformats.org/officeDocument/2006/relationships/tags" Target="../tags/tag92.xml"/><Relationship Id="rId9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8" Type="http://schemas.openxmlformats.org/officeDocument/2006/relationships/tags" Target="../tags/tag104.xml"/><Relationship Id="rId3" Type="http://schemas.openxmlformats.org/officeDocument/2006/relationships/tags" Target="../tags/tag99.xml"/><Relationship Id="rId7" Type="http://schemas.openxmlformats.org/officeDocument/2006/relationships/tags" Target="../tags/tag103.xml"/><Relationship Id="rId12" Type="http://schemas.openxmlformats.org/officeDocument/2006/relationships/image" Target="../media/image3.png"/><Relationship Id="rId2" Type="http://schemas.openxmlformats.org/officeDocument/2006/relationships/tags" Target="../tags/tag98.xml"/><Relationship Id="rId1" Type="http://schemas.openxmlformats.org/officeDocument/2006/relationships/tags" Target="../tags/tag97.xml"/><Relationship Id="rId6" Type="http://schemas.openxmlformats.org/officeDocument/2006/relationships/tags" Target="../tags/tag102.xml"/><Relationship Id="rId11" Type="http://schemas.openxmlformats.org/officeDocument/2006/relationships/image" Target="../media/image2.png"/><Relationship Id="rId5" Type="http://schemas.openxmlformats.org/officeDocument/2006/relationships/tags" Target="../tags/tag101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0.xml"/><Relationship Id="rId9" Type="http://schemas.openxmlformats.org/officeDocument/2006/relationships/tags" Target="../tags/tag105.xml"/></Relationships>
</file>

<file path=ppt/slideLayouts/_rels/slideLayout16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12" Type="http://schemas.openxmlformats.org/officeDocument/2006/relationships/image" Target="../media/image3.png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2.png"/><Relationship Id="rId5" Type="http://schemas.openxmlformats.org/officeDocument/2006/relationships/tags" Target="../tags/tag110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109.xml"/><Relationship Id="rId9" Type="http://schemas.openxmlformats.org/officeDocument/2006/relationships/tags" Target="../tags/tag114.xml"/></Relationships>
</file>

<file path=ppt/slideLayouts/_rels/slideLayout17.xml.rels><?xml version="1.0" encoding="UTF-8" standalone="yes"?>
<Relationships xmlns="http://schemas.openxmlformats.org/package/2006/relationships"><Relationship Id="rId8" Type="http://schemas.openxmlformats.org/officeDocument/2006/relationships/tags" Target="../tags/tag122.xml"/><Relationship Id="rId13" Type="http://schemas.openxmlformats.org/officeDocument/2006/relationships/image" Target="../media/image3.png"/><Relationship Id="rId3" Type="http://schemas.openxmlformats.org/officeDocument/2006/relationships/tags" Target="../tags/tag117.xml"/><Relationship Id="rId7" Type="http://schemas.openxmlformats.org/officeDocument/2006/relationships/tags" Target="../tags/tag121.xml"/><Relationship Id="rId12" Type="http://schemas.openxmlformats.org/officeDocument/2006/relationships/slideMaster" Target="../slideMasters/slideMaster1.xml"/><Relationship Id="rId2" Type="http://schemas.openxmlformats.org/officeDocument/2006/relationships/tags" Target="../tags/tag116.xml"/><Relationship Id="rId1" Type="http://schemas.openxmlformats.org/officeDocument/2006/relationships/tags" Target="../tags/tag115.xml"/><Relationship Id="rId6" Type="http://schemas.openxmlformats.org/officeDocument/2006/relationships/tags" Target="../tags/tag120.xml"/><Relationship Id="rId11" Type="http://schemas.openxmlformats.org/officeDocument/2006/relationships/tags" Target="../tags/tag125.xml"/><Relationship Id="rId5" Type="http://schemas.openxmlformats.org/officeDocument/2006/relationships/tags" Target="../tags/tag119.xml"/><Relationship Id="rId10" Type="http://schemas.openxmlformats.org/officeDocument/2006/relationships/tags" Target="../tags/tag124.xml"/><Relationship Id="rId4" Type="http://schemas.openxmlformats.org/officeDocument/2006/relationships/tags" Target="../tags/tag118.xml"/><Relationship Id="rId9" Type="http://schemas.openxmlformats.org/officeDocument/2006/relationships/tags" Target="../tags/tag123.xml"/></Relationships>
</file>

<file path=ppt/slideLayouts/_rels/slideLayout18.xml.rels><?xml version="1.0" encoding="UTF-8" standalone="yes"?>
<Relationships xmlns="http://schemas.openxmlformats.org/package/2006/relationships"><Relationship Id="rId8" Type="http://schemas.openxmlformats.org/officeDocument/2006/relationships/tags" Target="../tags/tag133.xml"/><Relationship Id="rId3" Type="http://schemas.openxmlformats.org/officeDocument/2006/relationships/tags" Target="../tags/tag128.xml"/><Relationship Id="rId7" Type="http://schemas.openxmlformats.org/officeDocument/2006/relationships/tags" Target="../tags/tag132.xml"/><Relationship Id="rId2" Type="http://schemas.openxmlformats.org/officeDocument/2006/relationships/tags" Target="../tags/tag127.xml"/><Relationship Id="rId1" Type="http://schemas.openxmlformats.org/officeDocument/2006/relationships/tags" Target="../tags/tag126.xml"/><Relationship Id="rId6" Type="http://schemas.openxmlformats.org/officeDocument/2006/relationships/tags" Target="../tags/tag131.xml"/><Relationship Id="rId11" Type="http://schemas.openxmlformats.org/officeDocument/2006/relationships/image" Target="../media/image3.png"/><Relationship Id="rId5" Type="http://schemas.openxmlformats.org/officeDocument/2006/relationships/tags" Target="../tags/tag130.xml"/><Relationship Id="rId10" Type="http://schemas.openxmlformats.org/officeDocument/2006/relationships/image" Target="../media/image2.png"/><Relationship Id="rId4" Type="http://schemas.openxmlformats.org/officeDocument/2006/relationships/tags" Target="../tags/tag129.xml"/><Relationship Id="rId9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17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tags" Target="../tags/tag20.xml"/><Relationship Id="rId5" Type="http://schemas.openxmlformats.org/officeDocument/2006/relationships/tags" Target="../tags/tag19.xml"/><Relationship Id="rId4" Type="http://schemas.openxmlformats.org/officeDocument/2006/relationships/tags" Target="../tags/tag18.xml"/></Relationships>
</file>

<file path=ppt/slideLayouts/_rels/slideLayout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23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tags" Target="../tags/tag26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Layouts/_rels/slideLayout4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2" Type="http://schemas.openxmlformats.org/officeDocument/2006/relationships/tags" Target="../tags/tag28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5" Type="http://schemas.openxmlformats.org/officeDocument/2006/relationships/tags" Target="../tags/tag31.xml"/><Relationship Id="rId4" Type="http://schemas.openxmlformats.org/officeDocument/2006/relationships/tags" Target="../tags/tag30.xml"/><Relationship Id="rId9" Type="http://schemas.openxmlformats.org/officeDocument/2006/relationships/image" Target="../media/image3.png"/></Relationships>
</file>

<file path=ppt/slideLayouts/_rels/slideLayout5.xml.rels><?xml version="1.0" encoding="UTF-8" standalone="yes"?>
<Relationships xmlns="http://schemas.openxmlformats.org/package/2006/relationships"><Relationship Id="rId8" Type="http://schemas.openxmlformats.org/officeDocument/2006/relationships/tags" Target="../tags/tag41.xml"/><Relationship Id="rId3" Type="http://schemas.openxmlformats.org/officeDocument/2006/relationships/tags" Target="../tags/tag36.xml"/><Relationship Id="rId7" Type="http://schemas.openxmlformats.org/officeDocument/2006/relationships/tags" Target="../tags/tag40.xml"/><Relationship Id="rId2" Type="http://schemas.openxmlformats.org/officeDocument/2006/relationships/tags" Target="../tags/tag35.xml"/><Relationship Id="rId1" Type="http://schemas.openxmlformats.org/officeDocument/2006/relationships/tags" Target="../tags/tag34.xml"/><Relationship Id="rId6" Type="http://schemas.openxmlformats.org/officeDocument/2006/relationships/tags" Target="../tags/tag39.xml"/><Relationship Id="rId11" Type="http://schemas.openxmlformats.org/officeDocument/2006/relationships/image" Target="../media/image3.png"/><Relationship Id="rId5" Type="http://schemas.openxmlformats.org/officeDocument/2006/relationships/tags" Target="../tags/tag38.xml"/><Relationship Id="rId10" Type="http://schemas.openxmlformats.org/officeDocument/2006/relationships/slideMaster" Target="../slideMasters/slideMaster1.xml"/><Relationship Id="rId4" Type="http://schemas.openxmlformats.org/officeDocument/2006/relationships/tags" Target="../tags/tag37.xml"/><Relationship Id="rId9" Type="http://schemas.openxmlformats.org/officeDocument/2006/relationships/tags" Target="../tags/tag42.xml"/></Relationships>
</file>

<file path=ppt/slideLayouts/_rels/slideLayout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.png"/><Relationship Id="rId3" Type="http://schemas.openxmlformats.org/officeDocument/2006/relationships/tags" Target="../tags/tag45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tags" Target="../tags/tag48.xml"/><Relationship Id="rId5" Type="http://schemas.openxmlformats.org/officeDocument/2006/relationships/tags" Target="../tags/tag47.xml"/><Relationship Id="rId4" Type="http://schemas.openxmlformats.org/officeDocument/2006/relationships/tags" Target="../tags/tag46.xml"/><Relationship Id="rId9" Type="http://schemas.openxmlformats.org/officeDocument/2006/relationships/image" Target="../media/image3.png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tags" Target="../tags/tag51.xml"/><Relationship Id="rId2" Type="http://schemas.openxmlformats.org/officeDocument/2006/relationships/tags" Target="../tags/tag50.xml"/><Relationship Id="rId1" Type="http://schemas.openxmlformats.org/officeDocument/2006/relationships/tags" Target="../tags/tag49.xml"/><Relationship Id="rId4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8" Type="http://schemas.openxmlformats.org/officeDocument/2006/relationships/slideMaster" Target="../slideMasters/slideMaster1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5" Type="http://schemas.openxmlformats.org/officeDocument/2006/relationships/tags" Target="../tags/tag56.xml"/><Relationship Id="rId4" Type="http://schemas.openxmlformats.org/officeDocument/2006/relationships/tags" Target="../tags/tag55.xml"/><Relationship Id="rId9" Type="http://schemas.openxmlformats.org/officeDocument/2006/relationships/image" Target="../media/image3.png"/></Relationships>
</file>

<file path=ppt/slideLayouts/_rels/slideLayout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61.xml"/><Relationship Id="rId7" Type="http://schemas.openxmlformats.org/officeDocument/2006/relationships/slideMaster" Target="../slideMasters/slideMaster1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4" Type="http://schemas.openxmlformats.org/officeDocument/2006/relationships/tags" Target="../tags/tag6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1"/>
            </p:custDataLst>
          </p:nvPr>
        </p:nvSpPr>
        <p:spPr>
          <a:xfrm>
            <a:off x="6467061" y="1696915"/>
            <a:ext cx="5055058" cy="1785093"/>
          </a:xfrm>
        </p:spPr>
        <p:txBody>
          <a:bodyPr lIns="101600" tIns="38100" rIns="25400" bIns="38100" anchor="b" anchorCtr="0">
            <a:normAutofit/>
          </a:bodyPr>
          <a:lstStyle>
            <a:lvl1pPr algn="l">
              <a:defRPr sz="4800" spc="700" baseline="0"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2"/>
            </p:custDataLst>
          </p:nvPr>
        </p:nvSpPr>
        <p:spPr>
          <a:xfrm>
            <a:off x="6467061" y="3587915"/>
            <a:ext cx="5055058" cy="440747"/>
          </a:xfrm>
        </p:spPr>
        <p:txBody>
          <a:bodyPr lIns="101600" tIns="38100" rIns="76200" bIns="38100" anchor="ctr">
            <a:normAutofit/>
          </a:bodyPr>
          <a:lstStyle>
            <a:lvl1pPr marL="0" indent="0" algn="l" eaLnBrk="1" fontAlgn="auto" latinLnBrk="0" hangingPunct="1">
              <a:lnSpc>
                <a:spcPct val="100000"/>
              </a:lnSpc>
              <a:buNone/>
              <a:defRPr sz="20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6"/>
          <p:cNvPicPr/>
          <p:nvPr userDrawn="1">
            <p:custDataLst>
              <p:tags r:id="rId6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735096"/>
            <a:ext cx="5486400" cy="5387807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7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69930" y="952508"/>
            <a:ext cx="10852237" cy="5388907"/>
          </a:xfrm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末尾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735096"/>
            <a:ext cx="5486400" cy="5387807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idx="13" hasCustomPrompt="1"/>
            <p:custDataLst>
              <p:tags r:id="rId6"/>
            </p:custDataLst>
          </p:nvPr>
        </p:nvSpPr>
        <p:spPr>
          <a:xfrm>
            <a:off x="888982" y="2343849"/>
            <a:ext cx="4572036" cy="1172210"/>
          </a:xfrm>
        </p:spPr>
        <p:txBody>
          <a:bodyPr vert="horz" lIns="0" tIns="0" rIns="0" bIns="0" rtlCol="0" anchor="b" anchorCtr="0">
            <a:normAutofit/>
          </a:bodyPr>
          <a:lstStyle>
            <a:lvl1pPr algn="l">
              <a:defRPr lang="zh-CN" altLang="en-US" sz="6600" b="0" spc="700" baseline="0">
                <a:ln>
                  <a:noFill/>
                </a:ln>
                <a:solidFill>
                  <a:schemeClr val="tx1">
                    <a:lumMod val="85000"/>
                    <a:lumOff val="15000"/>
                  </a:schemeClr>
                </a:solidFill>
                <a:effectLst/>
                <a:uLnTx/>
                <a:latin typeface="Arial" pitchFamily="34" charset="0"/>
                <a:ea typeface="汉仪尚巍手书W" panose="00020600040101010101" pitchFamily="18" charset="-122"/>
              </a:defRPr>
            </a:lvl1pPr>
          </a:lstStyle>
          <a:p>
            <a:pPr marL="0" lvl="0">
              <a:spcAft>
                <a:spcPct val="0"/>
              </a:spcAft>
              <a:buClrTx/>
              <a:buSzTx/>
              <a:buFontTx/>
            </a:pPr>
            <a:r>
              <a:rPr lang="zh-CN" altLang="en-US"/>
              <a:t>编辑标题</a:t>
            </a:r>
          </a:p>
        </p:txBody>
      </p:sp>
      <p:sp>
        <p:nvSpPr>
          <p:cNvPr id="8" name="文本占位符 7"/>
          <p:cNvSpPr>
            <a:spLocks noGrp="1"/>
          </p:cNvSpPr>
          <p:nvPr>
            <p:ph type="body" idx="14" hasCustomPrompt="1"/>
            <p:custDataLst>
              <p:tags r:id="rId7"/>
            </p:custDataLst>
          </p:nvPr>
        </p:nvSpPr>
        <p:spPr>
          <a:xfrm>
            <a:off x="888982" y="3720529"/>
            <a:ext cx="4572036" cy="370205"/>
          </a:xfrm>
        </p:spPr>
        <p:txBody>
          <a:bodyPr vert="horz" lIns="0" tIns="0" rIns="0" bIns="0" rtlCol="0">
            <a:normAutofit/>
          </a:bodyPr>
          <a:lstStyle>
            <a:lvl1pPr marL="0" indent="0" algn="l">
              <a:buNone/>
              <a:defRPr kumimoji="0" lang="zh-CN" altLang="en-US" sz="2000" b="0" i="0" spc="200">
                <a:ln>
                  <a:noFill/>
                </a:ln>
                <a:solidFill>
                  <a:schemeClr val="tx1">
                    <a:lumMod val="65000"/>
                    <a:lumOff val="35000"/>
                  </a:schemeClr>
                </a:solidFill>
                <a:effectLst/>
                <a:uLnTx/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marL="228600" marR="0" lvl="0" indent="-228600">
              <a:lnSpc>
                <a:spcPct val="100000"/>
              </a:lnSpc>
              <a:spcAft>
                <a:spcPct val="0"/>
              </a:spcAft>
              <a:buClrTx/>
              <a:buSzTx/>
            </a:pPr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通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/>
          <p:nvPr userDrawn="1">
            <p:custDataLst>
              <p:tags r:id="rId1"/>
            </p:custDataLst>
          </p:nvPr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相框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 userDrawn="1">
            <p:custDataLst>
              <p:tags r:id="rId1"/>
            </p:custDataLst>
          </p:nvPr>
        </p:nvSpPr>
        <p:spPr>
          <a:xfrm>
            <a:off x="292075" y="303809"/>
            <a:ext cx="11607851" cy="6250382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1281600" y="1249200"/>
            <a:ext cx="9626400" cy="723600"/>
          </a:xfrm>
        </p:spPr>
        <p:txBody>
          <a:bodyPr anchor="ctr"/>
          <a:lstStyle>
            <a:lvl1pPr>
              <a:defRPr sz="3200"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4"/>
            </p:custDataLst>
          </p:nvPr>
        </p:nvSpPr>
        <p:spPr>
          <a:xfrm>
            <a:off x="1281113" y="2163600"/>
            <a:ext cx="9626600" cy="3445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左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4824603" cy="68580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/>
          <p:nvPr userDrawn="1">
            <p:custDataLst>
              <p:tags r:id="rId2"/>
            </p:custDataLst>
          </p:nvPr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2009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3"/>
            </p:custDataLst>
          </p:nvPr>
        </p:nvSpPr>
        <p:spPr>
          <a:xfrm>
            <a:off x="583200" y="770400"/>
            <a:ext cx="3960000" cy="882000"/>
          </a:xfrm>
        </p:spPr>
        <p:txBody>
          <a:bodyPr anchor="ctr" anchorCtr="0"/>
          <a:lstStyle>
            <a:lvl1pPr>
              <a:defRPr sz="3600"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7"/>
            </p:custDataLst>
          </p:nvPr>
        </p:nvSpPr>
        <p:spPr>
          <a:xfrm>
            <a:off x="586800" y="1764000"/>
            <a:ext cx="3956400" cy="4093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8"/>
            </p:custDataLst>
          </p:nvPr>
        </p:nvSpPr>
        <p:spPr>
          <a:xfrm>
            <a:off x="5101200" y="769938"/>
            <a:ext cx="6480000" cy="5087937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上下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2664333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12000" y="781200"/>
            <a:ext cx="10976400" cy="626400"/>
          </a:xfrm>
        </p:spPr>
        <p:txBody>
          <a:bodyPr anchor="ctr"/>
          <a:lstStyle>
            <a:lvl1pPr algn="ctr">
              <a:defRPr sz="3600"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612000" y="1659600"/>
            <a:ext cx="10975975" cy="828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12775" y="2808000"/>
            <a:ext cx="10965600" cy="34308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</p:cSld>
  <p:clrMapOvr>
    <a:masterClrMapping/>
  </p:clrMapOvr>
  <p:transition/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下上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 userDrawn="1">
            <p:custDataLst>
              <p:tags r:id="rId1"/>
            </p:custDataLst>
          </p:nvPr>
        </p:nvSpPr>
        <p:spPr>
          <a:xfrm>
            <a:off x="0" y="5028971"/>
            <a:ext cx="12192000" cy="1829029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图片 9"/>
          <p:cNvPicPr/>
          <p:nvPr userDrawn="1">
            <p:custDataLst>
              <p:tags r:id="rId2"/>
            </p:custDataLst>
          </p:nvPr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720090" cy="720090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0"/>
            <a:ext cx="720090" cy="713105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604800" y="669600"/>
            <a:ext cx="10976400" cy="565200"/>
          </a:xfrm>
        </p:spPr>
        <p:txBody>
          <a:bodyPr anchor="ctr" anchorCtr="0"/>
          <a:lstStyle>
            <a:lvl1pPr algn="ctr">
              <a:defRPr sz="3200"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604837" y="1681200"/>
            <a:ext cx="10990800" cy="321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4"/>
            <p:custDataLst>
              <p:tags r:id="rId9"/>
            </p:custDataLst>
          </p:nvPr>
        </p:nvSpPr>
        <p:spPr>
          <a:xfrm>
            <a:off x="594000" y="5180400"/>
            <a:ext cx="11001600" cy="10116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导航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矩形 13"/>
          <p:cNvSpPr/>
          <p:nvPr userDrawn="1">
            <p:custDataLst>
              <p:tags r:id="rId1"/>
            </p:custDataLst>
          </p:nvPr>
        </p:nvSpPr>
        <p:spPr>
          <a:xfrm>
            <a:off x="0" y="0"/>
            <a:ext cx="12192000" cy="914400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图片 11"/>
          <p:cNvPicPr/>
          <p:nvPr userDrawn="1">
            <p:custDataLst>
              <p:tags r:id="rId2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895"/>
            <a:ext cx="720090" cy="713105"/>
          </a:xfrm>
          <a:prstGeom prst="rect">
            <a:avLst/>
          </a:prstGeom>
        </p:spPr>
      </p:pic>
      <p:pic>
        <p:nvPicPr>
          <p:cNvPr id="10" name="图片 9"/>
          <p:cNvPicPr/>
          <p:nvPr userDrawn="1">
            <p:custDataLst>
              <p:tags r:id="rId3"/>
            </p:custDataLst>
          </p:nvPr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68710" y="0"/>
            <a:ext cx="923290" cy="91440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4"/>
            </p:custDataLst>
          </p:nvPr>
        </p:nvSpPr>
        <p:spPr>
          <a:xfrm>
            <a:off x="579600" y="237600"/>
            <a:ext cx="11037600" cy="441964"/>
          </a:xfrm>
        </p:spPr>
        <p:txBody>
          <a:bodyPr/>
          <a:lstStyle>
            <a:lvl1pPr>
              <a:defRPr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8"/>
            </p:custDataLst>
          </p:nvPr>
        </p:nvSpPr>
        <p:spPr>
          <a:xfrm>
            <a:off x="579600" y="1663200"/>
            <a:ext cx="53424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" name="内容占位符 8"/>
          <p:cNvSpPr>
            <a:spLocks noGrp="1"/>
          </p:cNvSpPr>
          <p:nvPr>
            <p:ph sz="quarter" idx="14"/>
            <p:custDataLst>
              <p:tags r:id="rId9"/>
            </p:custDataLst>
          </p:nvPr>
        </p:nvSpPr>
        <p:spPr>
          <a:xfrm>
            <a:off x="6242400" y="1663200"/>
            <a:ext cx="5367600" cy="28944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11" name="文本占位符 10"/>
          <p:cNvSpPr>
            <a:spLocks noGrp="1"/>
          </p:cNvSpPr>
          <p:nvPr>
            <p:ph type="body" sz="quarter" idx="15"/>
            <p:custDataLst>
              <p:tags r:id="rId10"/>
            </p:custDataLst>
          </p:nvPr>
        </p:nvSpPr>
        <p:spPr>
          <a:xfrm>
            <a:off x="572400" y="4816800"/>
            <a:ext cx="53424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13" name="文本占位符 12"/>
          <p:cNvSpPr>
            <a:spLocks noGrp="1"/>
          </p:cNvSpPr>
          <p:nvPr>
            <p:ph type="body" sz="quarter" idx="16"/>
            <p:custDataLst>
              <p:tags r:id="rId11"/>
            </p:custDataLst>
          </p:nvPr>
        </p:nvSpPr>
        <p:spPr>
          <a:xfrm>
            <a:off x="6253200" y="4813200"/>
            <a:ext cx="5367600" cy="781200"/>
          </a:xfrm>
        </p:spPr>
        <p:txBody>
          <a:bodyPr/>
          <a:lstStyle>
            <a:lvl1pPr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腰带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矩形 9"/>
          <p:cNvSpPr/>
          <p:nvPr userDrawn="1">
            <p:custDataLst>
              <p:tags r:id="rId1"/>
            </p:custDataLst>
          </p:nvPr>
        </p:nvSpPr>
        <p:spPr>
          <a:xfrm>
            <a:off x="0" y="953691"/>
            <a:ext cx="12192000" cy="4950618"/>
          </a:xfrm>
          <a:prstGeom prst="rect">
            <a:avLst/>
          </a:prstGeom>
          <a:solidFill>
            <a:schemeClr val="tx2"/>
          </a:solidFill>
          <a:ln w="12700" cap="flat" cmpd="sng" algn="ctr">
            <a:solidFill>
              <a:schemeClr val="accent1">
                <a:shade val="50000"/>
                <a:alpha val="0"/>
              </a:schemeClr>
            </a:solidFill>
            <a:prstDash val="solid"/>
            <a:miter lim="800000"/>
            <a:headEnd type="none" w="med" len="med"/>
            <a:tailEnd type="none" w="med" len="med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图片 8"/>
          <p:cNvPicPr/>
          <p:nvPr userDrawn="1">
            <p:custDataLst>
              <p:tags r:id="rId2"/>
            </p:custDataLst>
          </p:nvPr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619885" cy="1619885"/>
          </a:xfrm>
          <a:prstGeom prst="rect">
            <a:avLst/>
          </a:prstGeom>
        </p:spPr>
      </p:pic>
      <p:pic>
        <p:nvPicPr>
          <p:cNvPr id="8" name="图片 7"/>
          <p:cNvPicPr/>
          <p:nvPr userDrawn="1">
            <p:custDataLst>
              <p:tags r:id="rId3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71480" y="5252720"/>
            <a:ext cx="1619885" cy="160528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1522800" y="1339200"/>
            <a:ext cx="9144000" cy="2386800"/>
          </a:xfrm>
        </p:spPr>
        <p:txBody>
          <a:bodyPr anchor="b"/>
          <a:lstStyle>
            <a:lvl1pPr algn="ctr">
              <a:defRPr sz="6000" b="0"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8"/>
            </p:custDataLst>
          </p:nvPr>
        </p:nvSpPr>
        <p:spPr>
          <a:xfrm>
            <a:off x="1522413" y="3862800"/>
            <a:ext cx="9144000" cy="1656000"/>
          </a:xfrm>
        </p:spPr>
        <p:txBody>
          <a:bodyPr/>
          <a:lstStyle>
            <a:lvl1pPr algn="ctr">
              <a:defRPr baseline="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</p:cSld>
  <p:clrMapOvr>
    <a:masterClrMapping/>
  </p:clrMapOvr>
  <p:transition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69882" y="952508"/>
            <a:ext cx="10852237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122816" y="1397000"/>
            <a:ext cx="2069184" cy="4064000"/>
          </a:xfrm>
          <a:prstGeom prst="rect">
            <a:avLst/>
          </a:prstGeom>
        </p:spPr>
      </p:pic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3916963" y="2161808"/>
            <a:ext cx="4329668" cy="1366570"/>
          </a:xfrm>
        </p:spPr>
        <p:txBody>
          <a:bodyPr anchor="b">
            <a:normAutofit/>
          </a:bodyPr>
          <a:lstStyle>
            <a:lvl1pPr>
              <a:defRPr sz="6000" baseline="0">
                <a:solidFill>
                  <a:schemeClr val="tx1">
                    <a:lumMod val="85000"/>
                    <a:lumOff val="15000"/>
                  </a:schemeClr>
                </a:solidFill>
                <a:ea typeface="汉仪尚巍手书W" panose="00020600040101010101" pitchFamily="18" charset="-122"/>
              </a:defRPr>
            </a:lvl1pPr>
          </a:lstStyle>
          <a:p>
            <a:r>
              <a:rPr lang="zh-CN" altLang="en-US"/>
              <a:t>编辑标题</a:t>
            </a:r>
          </a:p>
        </p:txBody>
      </p:sp>
      <p:sp>
        <p:nvSpPr>
          <p:cNvPr id="9" name="文本占位符 8"/>
          <p:cNvSpPr>
            <a:spLocks noGrp="1"/>
          </p:cNvSpPr>
          <p:nvPr>
            <p:ph type="body" sz="quarter" idx="13" hasCustomPrompt="1"/>
            <p:custDataLst>
              <p:tags r:id="rId6"/>
            </p:custDataLst>
          </p:nvPr>
        </p:nvSpPr>
        <p:spPr>
          <a:xfrm>
            <a:off x="3916963" y="3639662"/>
            <a:ext cx="4329113" cy="976312"/>
          </a:xfrm>
        </p:spPr>
        <p:txBody>
          <a:bodyPr>
            <a:normAutofit/>
          </a:bodyPr>
          <a:lstStyle>
            <a:lvl1pPr marL="0" indent="0">
              <a:buNone/>
              <a:defRPr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/>
            </a:lvl2pPr>
            <a:lvl3pPr marL="914400" indent="0">
              <a:buNone/>
              <a:defRPr/>
            </a:lvl3pPr>
            <a:lvl4pPr marL="1371600" indent="0">
              <a:buNone/>
              <a:defRPr/>
            </a:lvl4pPr>
            <a:lvl5pPr marL="1828800" indent="0">
              <a:buNone/>
              <a:defRPr/>
            </a:lvl5pPr>
          </a:lstStyle>
          <a:p>
            <a:pPr lvl="0"/>
            <a:r>
              <a:rPr lang="zh-CN" altLang="en-US"/>
              <a:t>单击此处编辑文本</a:t>
            </a:r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238877" y="952508"/>
            <a:ext cx="5283242" cy="5388907"/>
          </a:xfrm>
        </p:spPr>
        <p:txBody>
          <a:bodyPr lIns="90170" tIns="46990" rIns="90170" bIns="46990">
            <a:normAutofit/>
          </a:bodyPr>
          <a:lstStyle>
            <a:lvl1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eaLnBrk="1" fontAlgn="auto" latinLnBrk="0" hangingPunct="1">
              <a:defRPr sz="1600"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/>
          <p:nvPr userDrawn="1">
            <p:custDataLst>
              <p:tags r:id="rId1"/>
            </p:custDataLst>
          </p:nvPr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882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69930" y="952508"/>
            <a:ext cx="5283242" cy="381003"/>
          </a:xfrm>
        </p:spPr>
        <p:txBody>
          <a:bodyPr lIns="90170" tIns="46990" rIns="90170" bIns="46990" anchor="ctr" anchorCtr="0">
            <a:no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0" u="none" strike="noStrike" kern="1200" cap="none" spc="200" normalizeH="0" baseline="0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69925" y="1406525"/>
            <a:ext cx="5283200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952508"/>
            <a:ext cx="5283242" cy="381003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itchFamily="34" charset="0"/>
              <a:buNone/>
              <a:defRPr kumimoji="0" lang="zh-CN" altLang="en-US" sz="20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406525"/>
            <a:ext cx="5283242" cy="4934752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73877"/>
            <a:ext cx="4389120" cy="4310246"/>
          </a:xfrm>
          <a:prstGeom prst="rect">
            <a:avLst/>
          </a:prstGeom>
        </p:spPr>
      </p:pic>
      <p:pic>
        <p:nvPicPr>
          <p:cNvPr id="6" name="图片 5"/>
          <p:cNvPicPr/>
          <p:nvPr userDrawn="1">
            <p:custDataLst>
              <p:tags r:id="rId2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191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1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2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3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/>
          <p:nvPr userDrawn="1">
            <p:custDataLst>
              <p:tags r:id="rId1"/>
            </p:custDataLst>
          </p:nvPr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69930" y="443234"/>
            <a:ext cx="10852237" cy="441964"/>
          </a:xfrm>
        </p:spPr>
        <p:txBody>
          <a:bodyPr vert="horz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669930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微软雅黑" pitchFamily="34" charset="-122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4"/>
            </p:custDataLst>
          </p:nvPr>
        </p:nvSpPr>
        <p:spPr>
          <a:xfrm>
            <a:off x="6238925" y="952508"/>
            <a:ext cx="5283242" cy="5388907"/>
          </a:xfrm>
        </p:spPr>
        <p:txBody>
          <a:bodyPr vert="horz" lIns="90170" tIns="46990" rIns="90170" bIns="4699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n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9EFD9D74-47D9-4702-A33C-335B63B48DBF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FABC47A4-756D-490B-A52F-7D9E2C9FC05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/>
          <p:nvPr userDrawn="1">
            <p:custDataLst>
              <p:tags r:id="rId1"/>
            </p:custDataLst>
          </p:nvPr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6144640"/>
            <a:ext cx="720090" cy="713360"/>
          </a:xfrm>
          <a:prstGeom prst="rect">
            <a:avLst/>
          </a:prstGeom>
        </p:spPr>
      </p:pic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10571135" y="952508"/>
            <a:ext cx="950984" cy="5388907"/>
          </a:xfrm>
        </p:spPr>
        <p:txBody>
          <a:bodyPr vert="eaVert" lIns="90170" tIns="46990" rIns="90170" bIns="46990" rtlCol="0" anchor="ctr" anchorCtr="0">
            <a:no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400" b="0" i="0" u="none" strike="noStrike" kern="1200" cap="none" spc="200" normalizeH="0" baseline="0" noProof="1">
                <a:solidFill>
                  <a:schemeClr val="tx1"/>
                </a:solidFill>
                <a:uFillTx/>
                <a:latin typeface="Arial" pitchFamily="34" charset="0"/>
                <a:ea typeface="隶书" panose="02010509060101010101" pitchFamily="49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69925" y="952500"/>
            <a:ext cx="9828101" cy="5388907"/>
          </a:xfrm>
        </p:spPr>
        <p:txBody>
          <a:bodyPr vert="eaVert"/>
          <a:lstStyle>
            <a:lvl1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1pPr>
            <a:lvl2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2pPr>
            <a:lvl3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3pPr>
            <a:lvl4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4pPr>
            <a:lvl5pPr indent="0" eaLnBrk="1" fontAlgn="auto" latinLnBrk="0" hangingPunct="1">
              <a:defRPr>
                <a:solidFill>
                  <a:schemeClr val="tx1"/>
                </a:solidFill>
                <a:latin typeface="Arial" pitchFamily="34" charset="0"/>
                <a:ea typeface="隶书" panose="02010509060101010101" pitchFamily="49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>
            <a:lvl1pPr>
              <a:defRPr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tags" Target="../tags/tag7.xml"/><Relationship Id="rId3" Type="http://schemas.openxmlformats.org/officeDocument/2006/relationships/slideLayout" Target="../slideLayouts/slideLayout3.xml"/><Relationship Id="rId21" Type="http://schemas.openxmlformats.org/officeDocument/2006/relationships/tags" Target="../tags/tag2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tags" Target="../tags/tag6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24" Type="http://schemas.openxmlformats.org/officeDocument/2006/relationships/tags" Target="../tags/tag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tags" Target="../tags/tag4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tags" Target="../tags/tag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21"/>
            </p:custDataLst>
          </p:nvPr>
        </p:nvSpPr>
        <p:spPr>
          <a:xfrm>
            <a:off x="669882" y="443230"/>
            <a:ext cx="10852237" cy="441964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22"/>
            </p:custDataLst>
          </p:nvPr>
        </p:nvSpPr>
        <p:spPr>
          <a:xfrm>
            <a:off x="669882" y="961398"/>
            <a:ext cx="10852237" cy="5388907"/>
          </a:xfrm>
          <a:prstGeom prst="rect">
            <a:avLst/>
          </a:prstGeom>
        </p:spPr>
        <p:txBody>
          <a:bodyPr vert="horz" lIns="90170" tIns="46990" rIns="90170" bIns="4699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23"/>
            </p:custDataLst>
          </p:nvPr>
        </p:nvSpPr>
        <p:spPr>
          <a:xfrm>
            <a:off x="879742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760FBDFE-C587-4B4C-A407-44438C67B59E}" type="datetimeFigureOut">
              <a:rPr lang="zh-CN" altLang="en-US" smtClean="0"/>
              <a:t>2020-12-7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24"/>
            </p:custDataLst>
          </p:nvPr>
        </p:nvSpPr>
        <p:spPr>
          <a:xfrm>
            <a:off x="4116000" y="6349833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25"/>
            </p:custDataLst>
          </p:nvPr>
        </p:nvSpPr>
        <p:spPr>
          <a:xfrm>
            <a:off x="8610600" y="6349833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Arial" pitchFamily="34" charset="0"/>
                <a:ea typeface="隶书" panose="02010509060101010101" pitchFamily="49" charset="-122"/>
              </a:defRPr>
            </a:lvl1pPr>
          </a:lstStyle>
          <a:p>
            <a:fld id="{49AE70B2-8BF9-45C0-BB95-33D1B9D3A854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KSO_TEMPLATE" hidden="1"/>
          <p:cNvSpPr/>
          <p:nvPr userDrawn="1">
            <p:custDataLst>
              <p:tags r:id="rId26"/>
            </p:custDataLst>
          </p:nvPr>
        </p:nvSpPr>
        <p:spPr>
          <a:xfrm flipH="1"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</p:sldLayoutIdLst>
  <p:transition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2400" b="0" u="none" strike="noStrike" kern="1200" cap="none" spc="20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tabLst>
          <a:tab pos="1609725" algn="l"/>
        </a:tabLst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itchFamily="34" charset="0"/>
        <a:buChar char="•"/>
        <a:defRPr sz="1600" u="none" strike="noStrike" kern="1200" cap="none" spc="150" normalizeH="0" baseline="0">
          <a:solidFill>
            <a:schemeClr val="tx1"/>
          </a:solidFill>
          <a:uFillTx/>
          <a:latin typeface="Arial" pitchFamily="34" charset="0"/>
          <a:ea typeface="隶书" panose="02010509060101010101" pitchFamily="49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36.xml"/><Relationship Id="rId2" Type="http://schemas.openxmlformats.org/officeDocument/2006/relationships/tags" Target="../tags/tag135.xml"/><Relationship Id="rId1" Type="http://schemas.openxmlformats.org/officeDocument/2006/relationships/tags" Target="../tags/tag134.xml"/><Relationship Id="rId4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3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3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5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6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.xml"/><Relationship Id="rId1" Type="http://schemas.openxmlformats.org/officeDocument/2006/relationships/tags" Target="../tags/tag148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9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9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8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0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9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标题 7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诗歌鉴赏九讲</a:t>
            </a:r>
          </a:p>
        </p:txBody>
      </p:sp>
      <p:sp>
        <p:nvSpPr>
          <p:cNvPr id="10" name="文本占位符 9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6211570" y="3864610"/>
            <a:ext cx="5565140" cy="695325"/>
          </a:xfrm>
        </p:spPr>
        <p:txBody>
          <a:bodyPr>
            <a:noAutofit/>
          </a:bodyPr>
          <a:lstStyle/>
          <a:p>
            <a:r>
              <a:rPr lang="zh-CN" altLang="en-US" sz="3600" dirty="0">
                <a:solidFill>
                  <a:srgbClr val="FF0000"/>
                </a:solidFill>
              </a:rPr>
              <a:t>第七讲  描写与抒情</a:t>
            </a:r>
          </a:p>
        </p:txBody>
      </p:sp>
    </p:spTree>
    <p:custDataLst>
      <p:tags r:id="rId1"/>
    </p:custDataLst>
  </p:cSld>
  <p:clrMapOvr>
    <a:masterClrMapping/>
  </p:clrMapOvr>
  <p:transition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6040" y="184150"/>
            <a:ext cx="104749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景物描写常见的角度（手法）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484505" y="1067435"/>
            <a:ext cx="11521440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①动静结合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静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即静止的景物，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动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即动态的景物。②虚实结合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实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即眼前现实的景象，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虚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过去、想象中或梦中的景象。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③点面结合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点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是指对某个事物或多个事物的详细描写，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面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就是对多个事物的概括描写。点面结合即详写和略写相结合。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④角度变换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感官角度：视、听、味、嗅、触（通感）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            观察角度：远近高低、俯仰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⑤白描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用最简练、朴素的文字描摹对象。</a:t>
            </a:r>
          </a:p>
          <a:p>
            <a:pPr fontAlgn="auto">
              <a:lnSpc>
                <a:spcPct val="100000"/>
              </a:lnSpc>
            </a:pP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⑥渲染</a:t>
            </a:r>
            <a:r>
              <a:rPr lang="en-US" altLang="zh-CN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——</a:t>
            </a:r>
            <a:r>
              <a:rPr lang="zh-CN" altLang="en-US" sz="32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对环境、景物做多方面的正面描写。</a:t>
            </a:r>
          </a:p>
          <a:p>
            <a:endParaRPr lang="zh-CN" altLang="en-US" sz="32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 nodeType="clickPar">
                      <p:stCondLst>
                        <p:cond delay="indefinite"/>
                      </p:stCondLst>
                      <p:childTnLst>
                        <p:par>
                          <p:cTn id="30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1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 nodeType="clickPar">
                      <p:stCondLst>
                        <p:cond delay="indefinite"/>
                      </p:stCondLst>
                      <p:childTnLst>
                        <p:par>
                          <p:cTn id="3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3" name="标题 3"/>
          <p:cNvSpPr>
            <a:spLocks noGrp="1"/>
          </p:cNvSpPr>
          <p:nvPr>
            <p:ph type="title"/>
          </p:nvPr>
        </p:nvSpPr>
        <p:spPr>
          <a:xfrm>
            <a:off x="268288" y="122238"/>
            <a:ext cx="9702800" cy="1325562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描写方式或角度：②虚实结合</a:t>
            </a:r>
          </a:p>
        </p:txBody>
      </p:sp>
      <p:sp>
        <p:nvSpPr>
          <p:cNvPr id="8194" name="内容占位符 5"/>
          <p:cNvSpPr>
            <a:spLocks noGrp="1"/>
          </p:cNvSpPr>
          <p:nvPr>
            <p:ph idx="1"/>
          </p:nvPr>
        </p:nvSpPr>
        <p:spPr>
          <a:xfrm>
            <a:off x="41275" y="1284288"/>
            <a:ext cx="11934825" cy="2805112"/>
          </a:xfrm>
        </p:spPr>
        <p:txBody>
          <a:bodyPr lIns="91440" tIns="45720" rIns="91440" bIns="45720" anchor="t">
            <a:normAutofit lnSpcReduction="10000"/>
          </a:bodyPr>
          <a:lstStyle/>
          <a:p>
            <a:pPr marL="0" indent="0">
              <a:lnSpc>
                <a:spcPct val="80000"/>
              </a:lnSpc>
              <a:buNone/>
            </a:pPr>
            <a:r>
              <a:rPr lang="en-US" altLang="zh-CN" sz="6000" b="1"/>
              <a:t> </a:t>
            </a:r>
            <a:r>
              <a:rPr lang="en-US" altLang="zh-CN" sz="4800" b="1"/>
              <a:t>                           </a:t>
            </a:r>
            <a:r>
              <a:rPr lang="zh-CN" altLang="en-US" sz="4400" b="1"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《题都城南庄》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400" b="1">
                <a:latin typeface="Arial" pitchFamily="34" charset="0"/>
                <a:ea typeface="宋体" pitchFamily="2" charset="-122"/>
                <a:sym typeface="宋体" pitchFamily="2" charset="-122"/>
              </a:rPr>
              <a:t>                                     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崔护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400" b="1">
                <a:latin typeface="Arial" pitchFamily="34" charset="0"/>
                <a:ea typeface="宋体" pitchFamily="2" charset="-122"/>
                <a:sym typeface="宋体" pitchFamily="2" charset="-122"/>
              </a:rPr>
              <a:t>           </a:t>
            </a:r>
            <a:r>
              <a:rPr lang="zh-CN" altLang="en-US" sz="44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去年今日此门中， 人面桃花相映红。                                   </a:t>
            </a:r>
          </a:p>
          <a:p>
            <a:pPr marL="0" indent="0">
              <a:lnSpc>
                <a:spcPct val="80000"/>
              </a:lnSpc>
              <a:buNone/>
            </a:pPr>
            <a:r>
              <a:rPr lang="zh-CN" altLang="en-US" sz="44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     人面不知何处去， 桃花依旧笑春风。</a:t>
            </a:r>
            <a:endParaRPr lang="zh-CN" altLang="en-US" sz="4800" b="1">
              <a:latin typeface="宋体" pitchFamily="2" charset="-122"/>
              <a:sym typeface="宋体" pitchFamily="2" charset="-122"/>
            </a:endParaRPr>
          </a:p>
        </p:txBody>
      </p:sp>
      <p:sp>
        <p:nvSpPr>
          <p:cNvPr id="2" name="内容占位符 5"/>
          <p:cNvSpPr>
            <a:spLocks noGrp="1"/>
          </p:cNvSpPr>
          <p:nvPr/>
        </p:nvSpPr>
        <p:spPr>
          <a:xfrm>
            <a:off x="128588" y="3943350"/>
            <a:ext cx="11934825" cy="280987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r>
              <a:rPr lang="en-US" altLang="zh-CN" sz="6000" b="1">
                <a:latin typeface="Calibri"/>
              </a:rPr>
              <a:t> </a:t>
            </a:r>
            <a:r>
              <a:rPr lang="en-US" altLang="zh-CN" sz="4800" b="1">
                <a:latin typeface="Calibri"/>
              </a:rPr>
              <a:t>  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“去年今日”是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虚景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，“今年今日”是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实景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。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虚景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“人面桃花相映红”，十全十美；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实景空余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“桃花依旧笑春风”，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怅惘顿生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。</a:t>
            </a:r>
            <a:r>
              <a:rPr lang="zh-CN" altLang="en-US" sz="4000">
                <a:solidFill>
                  <a:srgbClr val="FF0000"/>
                </a:solidFill>
                <a:latin typeface="宋体" pitchFamily="2" charset="-122"/>
                <a:sym typeface="宋体" pitchFamily="2" charset="-122"/>
              </a:rPr>
              <a:t>以虚衬实</a:t>
            </a:r>
            <a:r>
              <a:rPr lang="zh-CN" altLang="en-US" sz="4000">
                <a:latin typeface="宋体" pitchFamily="2" charset="-122"/>
                <a:sym typeface="宋体" pitchFamily="2" charset="-122"/>
              </a:rPr>
              <a:t>，把读者带入无限凄美的意境中去。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标题 1"/>
          <p:cNvSpPr>
            <a:spLocks noGrp="1"/>
          </p:cNvSpPr>
          <p:nvPr>
            <p:ph type="title"/>
          </p:nvPr>
        </p:nvSpPr>
        <p:spPr>
          <a:xfrm>
            <a:off x="152400" y="44450"/>
            <a:ext cx="10515600" cy="1325563"/>
          </a:xfrm>
        </p:spPr>
        <p:txBody>
          <a:bodyPr lIns="91440" tIns="45720" rIns="91440" bIns="45720" anchor="ctr"/>
          <a:lstStyle/>
          <a:p>
            <a:r>
              <a:rPr lang="zh-CN" altLang="en-US" sz="4800" b="1" u="sng">
                <a:solidFill>
                  <a:srgbClr val="0000FF"/>
                </a:solidFill>
                <a:sym typeface="宋体" pitchFamily="2" charset="-122"/>
              </a:rPr>
              <a:t>诗歌中的“虚”包括以下三类：</a:t>
            </a:r>
          </a:p>
        </p:txBody>
      </p:sp>
      <p:sp>
        <p:nvSpPr>
          <p:cNvPr id="9218" name="内容占位符 2"/>
          <p:cNvSpPr>
            <a:spLocks noGrp="1"/>
          </p:cNvSpPr>
          <p:nvPr>
            <p:ph idx="1"/>
          </p:nvPr>
        </p:nvSpPr>
        <p:spPr>
          <a:xfrm>
            <a:off x="349250" y="1228725"/>
            <a:ext cx="11657013" cy="5616575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zh-CN" altLang="en-US" sz="4000" b="1"/>
              <a:t>(1)    神仙鬼怪世界和梦境。诗人往往借助这类虚无的境界来反衬现实。</a:t>
            </a:r>
          </a:p>
          <a:p>
            <a:pPr marL="0" indent="0">
              <a:buNone/>
            </a:pPr>
            <a:r>
              <a:rPr lang="zh-CN" altLang="en-US" sz="4000" b="1"/>
              <a:t>(2)    已逝之景之境。这类虚景是作者经历过或历史上曾经发生过的景象，但是现时却不在眼前。</a:t>
            </a:r>
          </a:p>
          <a:p>
            <a:pPr marL="0" indent="0">
              <a:buNone/>
            </a:pPr>
            <a:r>
              <a:rPr lang="zh-CN" altLang="en-US" sz="4000" b="1"/>
              <a:t>(3)    设想的未来之境。这类虚境是还没有发生的，它表现的情将一直延伸到未来而不断绝。</a:t>
            </a: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1" name="内容占位符 2"/>
          <p:cNvSpPr>
            <a:spLocks noGrp="1"/>
          </p:cNvSpPr>
          <p:nvPr>
            <p:ph idx="1"/>
          </p:nvPr>
        </p:nvSpPr>
        <p:spPr>
          <a:xfrm>
            <a:off x="201613" y="854710"/>
            <a:ext cx="11653837" cy="4992688"/>
          </a:xfrm>
        </p:spPr>
        <p:txBody>
          <a:bodyPr lIns="91440" tIns="45720" rIns="91440" bIns="45720" anchor="t">
            <a:normAutofit fontScale="97500" lnSpcReduction="10000"/>
          </a:bodyPr>
          <a:lstStyle/>
          <a:p>
            <a:pPr marL="0" indent="0"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    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候馆梅残，溪桥柳细，草薰风暖摇征辔。离愁渐远渐无穷，迢迢不断如春水。     寸寸柔肠，盈盈粉泪，楼高莫近危阑倚。平芜尽处是春山，行人更在春山外。</a:t>
            </a:r>
            <a:endParaRPr lang="zh-CN" altLang="en-US" sz="4000" b="1">
              <a:latin typeface="楷体" panose="02010609060101010101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sz="4000" u="sng">
                <a:solidFill>
                  <a:srgbClr val="0000FF"/>
                </a:solidFill>
              </a:rPr>
              <a:t>上阙写实</a:t>
            </a:r>
            <a:r>
              <a:rPr lang="zh-CN" altLang="en-US" sz="4000"/>
              <a:t>，通过初春景象反衬“行人”的离愁别绪。</a:t>
            </a:r>
            <a:r>
              <a:rPr lang="zh-CN" altLang="en-US" sz="4000" u="sng">
                <a:solidFill>
                  <a:srgbClr val="0000FF"/>
                </a:solidFill>
              </a:rPr>
              <a:t>下阙虚写。</a:t>
            </a:r>
            <a:r>
              <a:rPr lang="zh-CN" altLang="en-US" sz="4000"/>
              <a:t>通过 “行人”设想他的妻子凭栏远望、思念“行人”的愁苦情形，来写愁思。妻思夫，夫想妻。</a:t>
            </a:r>
            <a:r>
              <a:rPr lang="zh-CN" altLang="en-US" sz="4000">
                <a:solidFill>
                  <a:srgbClr val="FF0000"/>
                </a:solidFill>
              </a:rPr>
              <a:t>虚实相生</a:t>
            </a:r>
            <a:r>
              <a:rPr lang="zh-CN" altLang="en-US" sz="4000"/>
              <a:t>，从而将离愁别绪抒发得淋漓尽致。</a:t>
            </a:r>
          </a:p>
        </p:txBody>
      </p:sp>
      <p:sp>
        <p:nvSpPr>
          <p:cNvPr id="10242" name="标题 3"/>
          <p:cNvSpPr>
            <a:spLocks noGrp="1"/>
          </p:cNvSpPr>
          <p:nvPr>
            <p:ph type="title"/>
          </p:nvPr>
        </p:nvSpPr>
        <p:spPr>
          <a:xfrm>
            <a:off x="3209925" y="-73025"/>
            <a:ext cx="6116638" cy="1327150"/>
          </a:xfrm>
        </p:spPr>
        <p:txBody>
          <a:bodyPr lIns="91440" tIns="45720" rIns="91440" bIns="45720" anchor="ctr"/>
          <a:lstStyle/>
          <a:p>
            <a:r>
              <a:rPr lang="en-US" altLang="zh-CN" b="1">
                <a:sym typeface="宋体" pitchFamily="2" charset="-122"/>
              </a:rPr>
              <a:t>     </a:t>
            </a:r>
            <a:r>
              <a:rPr lang="zh-CN" altLang="en-US" b="1">
                <a:sym typeface="宋体" pitchFamily="2" charset="-122"/>
              </a:rPr>
              <a:t>《踏莎行》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欧阳修</a:t>
            </a:r>
          </a:p>
        </p:txBody>
      </p: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标题 3"/>
          <p:cNvSpPr>
            <a:spLocks noGrp="1"/>
          </p:cNvSpPr>
          <p:nvPr>
            <p:ph type="title"/>
          </p:nvPr>
        </p:nvSpPr>
        <p:spPr>
          <a:xfrm>
            <a:off x="193675" y="-41275"/>
            <a:ext cx="9577388" cy="1325563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描写方式或角度：③白描</a:t>
            </a:r>
            <a:r>
              <a:rPr lang="zh-CN" altLang="en-US" sz="4400">
                <a:solidFill>
                  <a:srgbClr val="FF0000"/>
                </a:solidFill>
                <a:sym typeface="宋体" pitchFamily="2" charset="-122"/>
              </a:rPr>
              <a:t> </a:t>
            </a:r>
            <a:endParaRPr lang="zh-CN" altLang="en-US" sz="4400" b="1">
              <a:solidFill>
                <a:srgbClr val="FF0000"/>
              </a:solidFill>
              <a:sym typeface="宋体" pitchFamily="2" charset="-122"/>
            </a:endParaRPr>
          </a:p>
        </p:txBody>
      </p:sp>
      <p:sp>
        <p:nvSpPr>
          <p:cNvPr id="11266" name="内容占位符 5"/>
          <p:cNvSpPr>
            <a:spLocks noGrp="1"/>
          </p:cNvSpPr>
          <p:nvPr>
            <p:ph idx="1"/>
          </p:nvPr>
        </p:nvSpPr>
        <p:spPr>
          <a:xfrm>
            <a:off x="287655" y="958850"/>
            <a:ext cx="11612880" cy="2454275"/>
          </a:xfrm>
        </p:spPr>
        <p:txBody>
          <a:bodyPr lIns="91440" tIns="45720" rIns="91440" bIns="45720" anchor="t">
            <a:normAutofit lnSpcReduction="10000"/>
          </a:bodyPr>
          <a:lstStyle/>
          <a:p>
            <a:pPr marL="0" indent="0">
              <a:buNone/>
            </a:pPr>
            <a:r>
              <a:rPr lang="en-US" altLang="zh-CN" sz="3600" b="1"/>
              <a:t>                                    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《天净沙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.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秋思》</a:t>
            </a:r>
          </a:p>
          <a:p>
            <a:pPr marL="0" indent="0">
              <a:buNone/>
            </a:pPr>
            <a:r>
              <a:rPr lang="zh-CN" altLang="en-US" sz="3600" b="1"/>
              <a:t>                       </a:t>
            </a: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枯藤老树昏鸦，小桥流水人家。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          古道西风瘦马，夕阳西下，断肠人在天涯。</a:t>
            </a:r>
            <a:endParaRPr lang="zh-CN" altLang="en-US" sz="4000" b="1"/>
          </a:p>
        </p:txBody>
      </p:sp>
      <p:sp>
        <p:nvSpPr>
          <p:cNvPr id="2" name="内容占位符 5"/>
          <p:cNvSpPr>
            <a:spLocks noGrp="1"/>
          </p:cNvSpPr>
          <p:nvPr/>
        </p:nvSpPr>
        <p:spPr>
          <a:xfrm>
            <a:off x="193040" y="3559810"/>
            <a:ext cx="11998325" cy="285940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r>
              <a:rPr lang="en-US" altLang="zh-CN" sz="3600" b="1">
                <a:latin typeface="Calibri"/>
              </a:rPr>
              <a:t> </a:t>
            </a:r>
            <a:r>
              <a:rPr lang="zh-CN" altLang="en-US" sz="3600" b="1">
                <a:latin typeface="Calibri"/>
              </a:rPr>
              <a:t>          </a:t>
            </a:r>
            <a:r>
              <a:rPr lang="zh-CN" altLang="en-US" sz="3200" b="1">
                <a:latin typeface="Calibri"/>
              </a:rPr>
              <a:t>这首词全用</a:t>
            </a:r>
            <a:r>
              <a:rPr lang="zh-CN" altLang="en-US" sz="3200" b="1" u="sng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白描</a:t>
            </a:r>
            <a:r>
              <a:rPr lang="zh-CN" altLang="en-US" sz="3200" b="1">
                <a:latin typeface="宋体" pitchFamily="2" charset="-122"/>
              </a:rPr>
              <a:t>手法</a:t>
            </a:r>
            <a:r>
              <a:rPr lang="zh-CN" altLang="en-US" sz="3200" b="1">
                <a:latin typeface="Calibri"/>
              </a:rPr>
              <a:t>，不加任何渲染烘托，通过纯客观的景物 组成有主观色彩的意境。</a:t>
            </a:r>
            <a:r>
              <a:rPr lang="zh-CN" altLang="en-US" sz="3200" b="1">
                <a:latin typeface="Calibri"/>
                <a:ea typeface="宋体" pitchFamily="2" charset="-122"/>
                <a:sym typeface="宋体" pitchFamily="2" charset="-122"/>
              </a:rPr>
              <a:t>“枯藤”“老树”“昏鸦”“小桥”“流水”“人家”“古道”“西风”“瘦马”九个意象，不尚华丽，务求朴实，却够成了一幅苍凉寂寥的秋景图，表现出浓烈的思乡之情。诗人不著一个哀字，但是悠悠哀愁在这样萧瑟苍凉的暮景中尽露无遗。</a:t>
            </a:r>
            <a:endParaRPr lang="zh-CN" altLang="en-US" sz="3200" b="1">
              <a:latin typeface="Calibri"/>
            </a:endParaRPr>
          </a:p>
          <a:p>
            <a:pPr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endParaRPr lang="zh-CN" altLang="en-US" sz="3200" b="1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89" name="标题 3"/>
          <p:cNvSpPr>
            <a:spLocks noGrp="1"/>
          </p:cNvSpPr>
          <p:nvPr>
            <p:ph type="title"/>
          </p:nvPr>
        </p:nvSpPr>
        <p:spPr>
          <a:xfrm>
            <a:off x="184150" y="34925"/>
            <a:ext cx="11693525" cy="1327150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描写方式或角度：④细节描写</a:t>
            </a:r>
          </a:p>
        </p:txBody>
      </p:sp>
      <p:sp>
        <p:nvSpPr>
          <p:cNvPr id="12290" name="内容占位符 5"/>
          <p:cNvSpPr>
            <a:spLocks noGrp="1"/>
          </p:cNvSpPr>
          <p:nvPr>
            <p:ph idx="1"/>
          </p:nvPr>
        </p:nvSpPr>
        <p:spPr>
          <a:xfrm>
            <a:off x="318770" y="1190625"/>
            <a:ext cx="10813415" cy="2911475"/>
          </a:xfrm>
        </p:spPr>
        <p:txBody>
          <a:bodyPr lIns="91440" tIns="45720" rIns="91440" bIns="45720" anchor="t">
            <a:normAutofit fontScale="90000" lnSpcReduction="20000"/>
          </a:bodyPr>
          <a:lstStyle/>
          <a:p>
            <a:pPr marL="0" indent="0">
              <a:buNone/>
            </a:pPr>
            <a:r>
              <a:rPr lang="zh-CN" altLang="en-US"/>
              <a:t>                                                     </a:t>
            </a:r>
            <a:r>
              <a:rPr lang="zh-CN" altLang="en-US" sz="4800" b="1"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《秋思》</a:t>
            </a:r>
            <a:r>
              <a:rPr lang="zh-CN" altLang="en-US" sz="3200">
                <a:sym typeface="宋体" pitchFamily="2" charset="-122"/>
              </a:rPr>
              <a:t>  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</a:t>
            </a: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                     张籍</a:t>
            </a:r>
            <a:endParaRPr lang="zh-CN" altLang="en-US" sz="3200" b="1">
              <a:latin typeface="楷体" panose="02010609060101010101" pitchFamily="49" charset="-122"/>
              <a:ea typeface="楷体" pitchFamily="49" charset="-122"/>
            </a:endParaRP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     洛阳城里见秋风，欲作家书意万重。</a:t>
            </a: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     复恐匆匆说不尽，行人临发又开封。</a:t>
            </a:r>
            <a:r>
              <a:rPr lang="zh-CN" altLang="en-US" sz="4800" b="1"/>
              <a:t> </a:t>
            </a:r>
          </a:p>
        </p:txBody>
      </p:sp>
      <p:sp>
        <p:nvSpPr>
          <p:cNvPr id="2" name="内容占位符 5"/>
          <p:cNvSpPr>
            <a:spLocks noGrp="1"/>
          </p:cNvSpPr>
          <p:nvPr/>
        </p:nvSpPr>
        <p:spPr>
          <a:xfrm>
            <a:off x="248920" y="4012565"/>
            <a:ext cx="11693525" cy="249110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r>
              <a:rPr lang="zh-CN" altLang="en-US" sz="4800" b="1">
                <a:latin typeface="Calibri"/>
              </a:rPr>
              <a:t>     </a:t>
            </a:r>
            <a:r>
              <a:rPr lang="zh-CN" altLang="en-US" sz="4000">
                <a:solidFill>
                  <a:srgbClr val="0000FF"/>
                </a:solidFill>
                <a:latin typeface="楷体" panose="02010609060101010101" pitchFamily="49" charset="-122"/>
                <a:ea typeface="楷体" pitchFamily="49" charset="-122"/>
              </a:rPr>
              <a:t>“临发又开封”</a:t>
            </a:r>
            <a:r>
              <a:rPr lang="zh-CN" altLang="en-US" sz="4000">
                <a:latin typeface="Calibri"/>
              </a:rPr>
              <a:t>既是一个心理的细节描写，又是一个行动的细节描写。</a:t>
            </a:r>
            <a:r>
              <a:rPr lang="zh-CN" altLang="en-US" sz="4000">
                <a:solidFill>
                  <a:srgbClr val="0000FF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显示出作者对这封“意万重”的家书的重视和对亲人的深切思念</a:t>
            </a:r>
            <a:r>
              <a:rPr lang="en-US" altLang="zh-CN" sz="4000">
                <a:solidFill>
                  <a:srgbClr val="0000FF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——</a:t>
            </a:r>
            <a:r>
              <a:rPr lang="zh-CN" altLang="en-US" sz="4000">
                <a:solidFill>
                  <a:srgbClr val="0000FF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千言万语，唯恐遗漏了一句。</a:t>
            </a:r>
            <a:endParaRPr lang="zh-CN" altLang="en-US" sz="4000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标题 3"/>
          <p:cNvSpPr>
            <a:spLocks noGrp="1"/>
          </p:cNvSpPr>
          <p:nvPr>
            <p:ph type="title"/>
          </p:nvPr>
        </p:nvSpPr>
        <p:spPr>
          <a:xfrm>
            <a:off x="184150" y="-3175"/>
            <a:ext cx="12118975" cy="1327150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描写方式或角度：⑤动静结合</a:t>
            </a:r>
            <a:endParaRPr lang="zh-CN" altLang="en-US" sz="3600" b="1">
              <a:solidFill>
                <a:srgbClr val="FF0000"/>
              </a:solidFill>
              <a:latin typeface="黑体" panose="02010609060101010101" pitchFamily="2" charset="-122"/>
              <a:ea typeface="黑体" panose="02010609060101010101" pitchFamily="2" charset="-122"/>
              <a:sym typeface="宋体" pitchFamily="2" charset="-122"/>
            </a:endParaRPr>
          </a:p>
        </p:txBody>
      </p:sp>
      <p:sp>
        <p:nvSpPr>
          <p:cNvPr id="14338" name="内容占位符 5"/>
          <p:cNvSpPr>
            <a:spLocks noGrp="1"/>
          </p:cNvSpPr>
          <p:nvPr>
            <p:ph idx="1"/>
          </p:nvPr>
        </p:nvSpPr>
        <p:spPr>
          <a:xfrm>
            <a:off x="184150" y="1012825"/>
            <a:ext cx="11739563" cy="2832100"/>
          </a:xfrm>
        </p:spPr>
        <p:txBody>
          <a:bodyPr lIns="91440" tIns="45720" rIns="91440" bIns="45720" anchor="t">
            <a:normAutofit fontScale="92500"/>
          </a:bodyPr>
          <a:lstStyle/>
          <a:p>
            <a:pPr marL="0" indent="0">
              <a:buNone/>
            </a:pPr>
            <a:r>
              <a:rPr lang="en-US" altLang="zh-CN" sz="4000"/>
              <a:t>             </a:t>
            </a:r>
            <a:r>
              <a:rPr lang="en-US" altLang="zh-CN" sz="3600">
                <a:solidFill>
                  <a:srgbClr val="FF0000"/>
                </a:solidFill>
              </a:rPr>
              <a:t> [</a:t>
            </a:r>
            <a:r>
              <a:rPr altLang="zh-CN" sz="3600">
                <a:solidFill>
                  <a:srgbClr val="FF0000"/>
                </a:solidFill>
              </a:rPr>
              <a:t>例】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en-US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漫成一首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》</a:t>
            </a:r>
          </a:p>
          <a:p>
            <a:pPr marL="0" indent="0">
              <a:buNone/>
            </a:pPr>
            <a:r>
              <a:rPr lang="zh-CN" altLang="en-US" sz="3200" b="1">
                <a:latin typeface="Arial" pitchFamily="34" charset="0"/>
                <a:ea typeface="PMingLiU" panose="02020500000000000000" pitchFamily="18" charset="-120"/>
                <a:sym typeface="宋体" pitchFamily="2" charset="-122"/>
              </a:rPr>
              <a:t>                                      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杜甫</a:t>
            </a:r>
          </a:p>
          <a:p>
            <a:pPr marL="0" indent="0">
              <a:buNone/>
            </a:pPr>
            <a:r>
              <a:rPr lang="en-US" altLang="en-US" sz="3200" b="1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             </a:t>
            </a:r>
            <a:r>
              <a:rPr lang="en-US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江月去人只数尺，风灯照夜欲三更。</a:t>
            </a:r>
          </a:p>
          <a:p>
            <a:pPr marL="0" indent="0">
              <a:buNone/>
            </a:pPr>
            <a:r>
              <a:rPr lang="en-US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      沙头宿鹭联拳静，船尾跳鱼拨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剌</a:t>
            </a:r>
            <a:r>
              <a:rPr lang="en-US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鸣。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</a:t>
            </a:r>
            <a:endParaRPr lang="zh-CN" altLang="en-US" sz="3200" b="1"/>
          </a:p>
        </p:txBody>
      </p:sp>
      <p:sp>
        <p:nvSpPr>
          <p:cNvPr id="2" name="内容占位符 5"/>
          <p:cNvSpPr>
            <a:spLocks noGrp="1"/>
          </p:cNvSpPr>
          <p:nvPr/>
        </p:nvSpPr>
        <p:spPr>
          <a:xfrm>
            <a:off x="268288" y="3844925"/>
            <a:ext cx="11739562" cy="3103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 eaLnBrk="0" hangingPunct="0"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r>
              <a:rPr lang="zh-CN" altLang="en-US" sz="4000">
                <a:latin typeface="Calibri"/>
              </a:rPr>
              <a:t>       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诗人采用了</a:t>
            </a: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动静结合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的方法来写景</a:t>
            </a:r>
            <a:r>
              <a:rPr lang="zh-CN" altLang="en-US" sz="3600">
                <a:latin typeface="Arial" pitchFamily="34" charset="0"/>
                <a:ea typeface="宋体" pitchFamily="2" charset="-122"/>
                <a:sym typeface="宋体" pitchFamily="2" charset="-122"/>
              </a:rPr>
              <a:t>。</a:t>
            </a:r>
            <a:r>
              <a:rPr lang="en-US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夜宿的白鹭屈曲着身子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，</a:t>
            </a:r>
            <a:r>
              <a:rPr lang="zh-CN" altLang="en-US" sz="3600">
                <a:solidFill>
                  <a:srgbClr val="0000FF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恬静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地躺在月照的沙滩，船尾大鱼跃出水面而发出</a:t>
            </a:r>
            <a:r>
              <a:rPr lang="en-US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拨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剌的响声，一</a:t>
            </a: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动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一</a:t>
            </a: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静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构成了</a:t>
            </a:r>
            <a:r>
              <a:rPr lang="zh-CN" altLang="en-US" sz="3600">
                <a:solidFill>
                  <a:srgbClr val="0000FF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江上月夜宁静</a:t>
            </a:r>
            <a:r>
              <a:rPr lang="zh-CN" altLang="en-US" sz="3600"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的美景，诗句中洋溢着诗人对自由和平生活的</a:t>
            </a:r>
            <a:r>
              <a:rPr lang="zh-CN" altLang="en-US" sz="3600">
                <a:solidFill>
                  <a:srgbClr val="FF0000"/>
                </a:solidFill>
                <a:latin typeface="Arial" pitchFamily="34" charset="0"/>
                <a:ea typeface="黑体" panose="02010609060101010101" pitchFamily="2" charset="-122"/>
                <a:sym typeface="宋体" pitchFamily="2" charset="-122"/>
              </a:rPr>
              <a:t>向往和对于自然界小生命的热爱。</a:t>
            </a:r>
            <a:endParaRPr lang="zh-CN" altLang="en-US" sz="3600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内容占位符 2"/>
          <p:cNvSpPr>
            <a:spLocks noGrp="1"/>
          </p:cNvSpPr>
          <p:nvPr>
            <p:ph idx="1"/>
          </p:nvPr>
        </p:nvSpPr>
        <p:spPr>
          <a:xfrm>
            <a:off x="200025" y="1012825"/>
            <a:ext cx="11752263" cy="2355850"/>
          </a:xfrm>
        </p:spPr>
        <p:txBody>
          <a:bodyPr lIns="91440" tIns="45720" rIns="91440" bIns="45720" anchor="t">
            <a:normAutofit lnSpcReduction="10000"/>
          </a:bodyPr>
          <a:lstStyle/>
          <a:p>
            <a:pPr marL="0" indent="0">
              <a:buNone/>
            </a:pPr>
            <a:r>
              <a:rPr lang="zh-CN" altLang="en-US"/>
              <a:t>               </a:t>
            </a:r>
            <a:r>
              <a:rPr lang="zh-CN" altLang="en-US" sz="4000" b="1">
                <a:latin typeface="黑体" panose="02010609060101010101" pitchFamily="2" charset="-122"/>
                <a:ea typeface="黑体" panose="02010609060101010101" pitchFamily="2" charset="-122"/>
              </a:rPr>
              <a:t>         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《江雪》</a:t>
            </a:r>
            <a:r>
              <a:rPr lang="zh-CN" altLang="en-US" sz="3200"/>
              <a:t> </a:t>
            </a:r>
            <a:r>
              <a:rPr lang="zh-CN" altLang="en-US" sz="3200">
                <a:latin typeface="楷体" panose="02010609060101010101" pitchFamily="49" charset="-122"/>
                <a:ea typeface="楷体" pitchFamily="49" charset="-122"/>
              </a:rPr>
              <a:t>柳宗元</a:t>
            </a: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            千山鸟飞绝，万径人踪灭。</a:t>
            </a:r>
          </a:p>
          <a:p>
            <a:pPr marL="0" indent="0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            孤舟蓑笠翁，独钓寒江雪。</a:t>
            </a:r>
            <a:endParaRPr lang="zh-CN" altLang="en-US" sz="3200" b="1">
              <a:solidFill>
                <a:srgbClr val="0000FF"/>
              </a:solidFill>
              <a:latin typeface="楷体" panose="02010609060101010101" pitchFamily="49" charset="-122"/>
              <a:ea typeface="楷体" pitchFamily="49" charset="-122"/>
            </a:endParaRPr>
          </a:p>
        </p:txBody>
      </p:sp>
      <p:sp>
        <p:nvSpPr>
          <p:cNvPr id="15362" name="标题 3"/>
          <p:cNvSpPr>
            <a:spLocks noGrp="1"/>
          </p:cNvSpPr>
          <p:nvPr>
            <p:ph type="title"/>
          </p:nvPr>
        </p:nvSpPr>
        <p:spPr>
          <a:xfrm>
            <a:off x="877888" y="-98425"/>
            <a:ext cx="10156825" cy="1325563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描写方式或角度：⑥点面结合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85090" y="3520440"/>
            <a:ext cx="12021820" cy="306133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81000"/>
              </a:lnSpc>
              <a:spcBef>
                <a:spcPts val="900"/>
              </a:spcBef>
              <a:buFont typeface="Arial" pitchFamily="34" charset="0"/>
            </a:pPr>
            <a:r>
              <a:rPr lang="zh-CN" altLang="en-US" sz="4800" b="1">
                <a:latin typeface="Calibri"/>
              </a:rPr>
              <a:t>        </a:t>
            </a:r>
            <a:r>
              <a:rPr lang="zh-CN" altLang="en-US" sz="3600">
                <a:latin typeface="Calibri"/>
              </a:rPr>
              <a:t> 点面结合。</a:t>
            </a:r>
            <a:r>
              <a:rPr lang="zh-CN" altLang="en-US" sz="3600" u="sng">
                <a:solidFill>
                  <a:srgbClr val="0000FF"/>
                </a:solidFill>
                <a:latin typeface="楷体" panose="02010609060101010101" pitchFamily="49" charset="-122"/>
                <a:ea typeface="楷体" pitchFamily="49" charset="-122"/>
              </a:rPr>
              <a:t>“蓑笠翁”</a:t>
            </a:r>
            <a:r>
              <a:rPr lang="zh-CN" altLang="en-US" sz="3600">
                <a:latin typeface="Calibri"/>
              </a:rPr>
              <a:t>在画面上显得比较小，但非常显眼，是诗的中心，是点的描绘，</a:t>
            </a:r>
            <a:r>
              <a:rPr lang="zh-CN" altLang="en-US" sz="3600">
                <a:solidFill>
                  <a:srgbClr val="0000FF"/>
                </a:solidFill>
                <a:latin typeface="楷体" panose="02010609060101010101" pitchFamily="49" charset="-122"/>
                <a:ea typeface="楷体" pitchFamily="49" charset="-122"/>
              </a:rPr>
              <a:t>“千山鸟飞绝，万径人踪灭”</a:t>
            </a:r>
            <a:r>
              <a:rPr lang="zh-CN" altLang="en-US" sz="3600">
                <a:latin typeface="Calibri"/>
              </a:rPr>
              <a:t>是面的铺陈，“鸟飞绝”“人踪灭”写尽了人物处境的苦寒与孤寂，在“山”“径”前冠以数量词“千”“万”，突显了人物坚忍不拔、卓然而立的品格。</a:t>
            </a:r>
            <a:endParaRPr lang="zh-CN" altLang="en-US" sz="3600">
              <a:solidFill>
                <a:srgbClr val="0000FF"/>
              </a:solidFill>
              <a:latin typeface="楷体" panose="02010609060101010101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内容占位符 2"/>
          <p:cNvSpPr>
            <a:spLocks noGrp="1"/>
          </p:cNvSpPr>
          <p:nvPr>
            <p:ph idx="1"/>
          </p:nvPr>
        </p:nvSpPr>
        <p:spPr>
          <a:xfrm>
            <a:off x="184785" y="1007110"/>
            <a:ext cx="11848465" cy="2100580"/>
          </a:xfrm>
        </p:spPr>
        <p:txBody>
          <a:bodyPr lIns="91440" tIns="45720" rIns="91440" bIns="45720" anchor="t">
            <a:normAutofit fontScale="90000" lnSpcReduction="20000"/>
          </a:bodyPr>
          <a:lstStyle/>
          <a:p>
            <a:pPr marL="0" indent="0">
              <a:buNone/>
            </a:pPr>
            <a:r>
              <a:rPr lang="en-US" altLang="zh-CN" sz="4000"/>
              <a:t>                            </a:t>
            </a:r>
            <a:r>
              <a:rPr lang="zh-CN" altLang="en-US" sz="3600" b="1"/>
              <a:t>《</a:t>
            </a:r>
            <a:r>
              <a:rPr lang="en-US" altLang="zh-CN" sz="3600" b="1"/>
              <a:t>题西林壁</a:t>
            </a:r>
            <a:r>
              <a:rPr lang="zh-CN" altLang="en-US" sz="3600" b="1"/>
              <a:t>》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        横看成岭侧成峰，远近高低各不同。</a:t>
            </a:r>
          </a:p>
          <a:p>
            <a:pPr marL="0" indent="0">
              <a:buNone/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        不识庐山真面目，只缘身在此山中。</a:t>
            </a:r>
            <a:endParaRPr lang="zh-CN" altLang="en-US" sz="3600" b="1"/>
          </a:p>
        </p:txBody>
      </p:sp>
      <p:sp>
        <p:nvSpPr>
          <p:cNvPr id="16386" name="标题 3"/>
          <p:cNvSpPr>
            <a:spLocks noGrp="1"/>
          </p:cNvSpPr>
          <p:nvPr>
            <p:ph type="title"/>
          </p:nvPr>
        </p:nvSpPr>
        <p:spPr>
          <a:xfrm>
            <a:off x="184150" y="135255"/>
            <a:ext cx="10750550" cy="972820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描写角度：⑦远近、高低、俯仰</a:t>
            </a:r>
          </a:p>
        </p:txBody>
      </p:sp>
      <p:sp>
        <p:nvSpPr>
          <p:cNvPr id="2" name="内容占位符 2"/>
          <p:cNvSpPr>
            <a:spLocks noGrp="1"/>
          </p:cNvSpPr>
          <p:nvPr/>
        </p:nvSpPr>
        <p:spPr>
          <a:xfrm>
            <a:off x="183515" y="3589655"/>
            <a:ext cx="11850370" cy="2998470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/>
          <a:lstStyle/>
          <a:p>
            <a:pPr>
              <a:lnSpc>
                <a:spcPct val="90000"/>
              </a:lnSpc>
              <a:spcBef>
                <a:spcPts val="1000"/>
              </a:spcBef>
              <a:buFont typeface="Arial" pitchFamily="34" charset="0"/>
            </a:pPr>
            <a:r>
              <a:rPr lang="en-US" altLang="zh-CN" sz="4000">
                <a:latin typeface="Calibri"/>
              </a:rPr>
              <a:t>       </a:t>
            </a:r>
            <a:r>
              <a:rPr lang="en-US" altLang="zh-CN" sz="3600">
                <a:latin typeface="Calibri"/>
              </a:rPr>
              <a:t>  </a:t>
            </a:r>
            <a:r>
              <a:rPr lang="zh-CN" altLang="en-US" sz="3600">
                <a:latin typeface="Calibri"/>
              </a:rPr>
              <a:t>看同一景物，观察者所处的方位不同，角度不同，俯视，仰视，远眺，近看，视觉形象会呈现千姿百态，变化万千。</a:t>
            </a:r>
            <a:r>
              <a:rPr lang="zh-CN" altLang="en-US" sz="3600">
                <a:solidFill>
                  <a:srgbClr val="0000FF"/>
                </a:solidFill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“横看成岭侧成峰，远近高低各不同。”</a:t>
            </a:r>
            <a:r>
              <a:rPr lang="zh-CN" altLang="en-US" sz="3600">
                <a:latin typeface="宋体" pitchFamily="2" charset="-122"/>
                <a:sym typeface="宋体" pitchFamily="2" charset="-122"/>
              </a:rPr>
              <a:t>正表现了</a:t>
            </a:r>
            <a:r>
              <a:rPr lang="zh-CN" altLang="en-US" sz="3600">
                <a:latin typeface="Calibri"/>
              </a:rPr>
              <a:t>从不同角度观看，对所描写的景物会产生更加全面的认识，获得更完美的感受。</a:t>
            </a:r>
            <a:r>
              <a:rPr lang="zh-CN" altLang="en-US" sz="4000" b="1">
                <a:latin typeface="Calibri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944245" y="2047240"/>
            <a:ext cx="10515600" cy="4093210"/>
          </a:xfrm>
        </p:spPr>
        <p:txBody>
          <a:bodyPr lIns="91440" tIns="45720" rIns="91440" bIns="45720" anchor="t"/>
          <a:lstStyle/>
          <a:p>
            <a:pPr marL="0" indent="0">
              <a:buNone/>
            </a:pPr>
            <a:r>
              <a:rPr lang="zh-CN" altLang="en-US" sz="4800" b="1"/>
              <a:t>如：《念奴娇·赤壁怀古》描写赤壁壮丽景色的句子</a:t>
            </a:r>
            <a:r>
              <a:rPr lang="zh-CN" altLang="en-US" sz="4800" b="1">
                <a:solidFill>
                  <a:srgbClr val="0000FF"/>
                </a:solidFill>
                <a:latin typeface="楷体" panose="02010609060101010101" pitchFamily="49" charset="-122"/>
                <a:ea typeface="楷体" pitchFamily="49" charset="-122"/>
              </a:rPr>
              <a:t>“乱石穿空，惊涛拍岸，卷起千堆雪”</a:t>
            </a:r>
            <a:r>
              <a:rPr lang="zh-CN" altLang="en-US" sz="4800" b="1"/>
              <a:t>就从视觉、听觉角度来绘形、绘声、绘色。</a:t>
            </a:r>
          </a:p>
        </p:txBody>
      </p:sp>
      <p:sp>
        <p:nvSpPr>
          <p:cNvPr id="17410" name="标题 3"/>
          <p:cNvSpPr>
            <a:spLocks noGrp="1"/>
          </p:cNvSpPr>
          <p:nvPr>
            <p:ph type="title"/>
          </p:nvPr>
        </p:nvSpPr>
        <p:spPr>
          <a:xfrm>
            <a:off x="133350" y="441325"/>
            <a:ext cx="12138025" cy="1325563"/>
          </a:xfrm>
        </p:spPr>
        <p:txBody>
          <a:bodyPr lIns="91440" tIns="45720" rIns="91440" bIns="45720" anchor="ctr"/>
          <a:lstStyle/>
          <a:p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描写角度：⑧通过听觉、视觉、嗅觉、触觉（绘形、绘声、绘色）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9540" y="2312670"/>
            <a:ext cx="3992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000" b="1">
                <a:solidFill>
                  <a:srgbClr val="FF3300"/>
                </a:solidFill>
                <a:latin typeface="Arial" pitchFamily="34" charset="0"/>
                <a:ea typeface="隶书" panose="02010509060101010101" pitchFamily="49" charset="-122"/>
                <a:sym typeface="+mn-ea"/>
              </a:rPr>
              <a:t>诗歌鉴赏之</a:t>
            </a:r>
          </a:p>
          <a:p>
            <a:pPr algn="l"/>
            <a:r>
              <a:rPr lang="zh-CN" altLang="en-US" sz="6000" b="1">
                <a:solidFill>
                  <a:srgbClr val="0000FF"/>
                </a:solidFill>
                <a:latin typeface="Arial" pitchFamily="34" charset="0"/>
                <a:ea typeface="隶书" panose="02010509060101010101" pitchFamily="49" charset="-122"/>
                <a:sym typeface="+mn-ea"/>
              </a:rPr>
              <a:t>  描写手法</a:t>
            </a:r>
            <a:endParaRPr lang="zh-CN" altLang="en-US" sz="6000"/>
          </a:p>
        </p:txBody>
      </p:sp>
    </p:spTree>
    <p:custDataLst>
      <p:tags r:id="rId1"/>
    </p:custDataLst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7480" y="34480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模拟练习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676910" y="1363345"/>
            <a:ext cx="1096327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zh-CN" altLang="en-US" sz="2800" b="1">
                <a:latin typeface="宋体" pitchFamily="2" charset="-122"/>
                <a:ea typeface="宋体" pitchFamily="2" charset="-122"/>
                <a:cs typeface="华文楷体" panose="02010600040101010101" charset="-122"/>
              </a:rPr>
              <a:t>阅读下面这首唐诗，回答后面的问题。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听蜀僧弹琴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唐</a:t>
            </a:r>
            <a:r>
              <a:rPr lang="en-US" altLang="zh-CN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李白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蜀僧抱绿绮①，西下峨眉峰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为我一挥手，如听万壑松。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客心洗流水②，余响入霜钟③。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不觉碧山暮，秋云暗几重。</a:t>
            </a:r>
          </a:p>
          <a:p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注：①绿绮：古代名琴。②流水：借用“高山流水”典故。③霜钟：《山海经·中山经》载，丰山有九钟，霜降而鸣。</a:t>
            </a:r>
          </a:p>
          <a:p>
            <a:r>
              <a:rPr lang="en-US" altLang="zh-CN" sz="2800"/>
              <a:t>1</a:t>
            </a:r>
            <a:r>
              <a:rPr lang="zh-CN" altLang="en-US" sz="2800"/>
              <a:t>、这首歌是如何表现蜀僧弹琴技艺之高超的？请简要分析。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文本框 4"/>
          <p:cNvSpPr txBox="1"/>
          <p:nvPr/>
        </p:nvSpPr>
        <p:spPr>
          <a:xfrm>
            <a:off x="1322070" y="65468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参考答案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1076325" y="1689100"/>
            <a:ext cx="10451465" cy="46158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①正面描写（动作描写）</a:t>
            </a:r>
            <a:r>
              <a:rPr lang="zh-CN" altLang="en-US" sz="2800"/>
              <a:t>，</a:t>
            </a:r>
            <a:r>
              <a:rPr lang="en-US" altLang="zh-CN" sz="2800"/>
              <a:t>“</a:t>
            </a:r>
            <a:r>
              <a:rPr lang="zh-CN" altLang="en-US" sz="2800"/>
              <a:t>为我一挥手</a:t>
            </a:r>
            <a:r>
              <a:rPr lang="en-US" altLang="zh-CN" sz="2800"/>
              <a:t>”</a:t>
            </a:r>
            <a:r>
              <a:rPr lang="zh-CN" altLang="en-US" sz="2800"/>
              <a:t>写蜀僧弹琴时从容的动作，表现了他技艺的娴熟；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②侧面烘托，</a:t>
            </a:r>
            <a:r>
              <a:rPr lang="en-US" altLang="zh-CN" sz="2800"/>
              <a:t>“</a:t>
            </a:r>
            <a:r>
              <a:rPr lang="zh-CN" altLang="en-US" sz="2800"/>
              <a:t>如听万壑松</a:t>
            </a:r>
            <a:r>
              <a:rPr lang="en-US" altLang="zh-CN" sz="2800"/>
              <a:t>”“</a:t>
            </a:r>
            <a:r>
              <a:rPr lang="zh-CN" altLang="en-US" sz="2800"/>
              <a:t>客心洗流水</a:t>
            </a:r>
            <a:r>
              <a:rPr lang="en-US" altLang="zh-CN" sz="2800"/>
              <a:t>”</a:t>
            </a:r>
            <a:r>
              <a:rPr lang="zh-CN" altLang="en-US" sz="2800"/>
              <a:t>写诗人仿佛身临其境，身心如洗的听琴感受，侧面烘托了蜀僧琴艺的高超；</a:t>
            </a:r>
          </a:p>
          <a:p>
            <a:pPr fontAlgn="auto">
              <a:lnSpc>
                <a:spcPct val="150000"/>
              </a:lnSpc>
            </a:pPr>
            <a:r>
              <a:rPr lang="zh-CN" altLang="en-US" sz="2800">
                <a:solidFill>
                  <a:srgbClr val="FF0000"/>
                </a:solidFill>
              </a:rPr>
              <a:t>③环境烘托，</a:t>
            </a:r>
            <a:r>
              <a:rPr lang="en-US" altLang="zh-CN" sz="2800"/>
              <a:t>“</a:t>
            </a:r>
            <a:r>
              <a:rPr lang="zh-CN" altLang="en-US" sz="2800"/>
              <a:t>不觉暮山碧，秋云暗几重</a:t>
            </a:r>
            <a:r>
              <a:rPr lang="en-US" altLang="zh-CN" sz="2800"/>
              <a:t>”</a:t>
            </a:r>
            <a:r>
              <a:rPr lang="zh-CN" altLang="en-US" sz="2800"/>
              <a:t>写弹琴结束后的时间和天气，表明诗人陶醉琴声不知时间流逝，含蓄表现了蜀僧高超的弹奏技艺。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554480" y="26479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  <a:sym typeface="+mn-ea"/>
              </a:rPr>
              <a:t>模拟练习</a:t>
            </a:r>
            <a:endParaRPr lang="zh-CN" altLang="en-US" sz="4400" b="1">
              <a:solidFill>
                <a:srgbClr val="3D718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3" name="文本框 2"/>
          <p:cNvSpPr txBox="1"/>
          <p:nvPr/>
        </p:nvSpPr>
        <p:spPr>
          <a:xfrm>
            <a:off x="746760" y="1156335"/>
            <a:ext cx="10880725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2015</a:t>
            </a:r>
            <a:r>
              <a:rPr lang="zh-CN" altLang="en-US" sz="2800"/>
              <a:t>全国卷</a:t>
            </a:r>
            <a:r>
              <a:rPr lang="en-US" altLang="zh-CN" sz="2800"/>
              <a:t>1</a:t>
            </a:r>
            <a:r>
              <a:rPr lang="zh-CN" altLang="en-US" sz="2800"/>
              <a:t>）阅读下面这首唐诗，完成下列各题。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发临洮将赴北庭留别</a:t>
            </a:r>
            <a:r>
              <a:rPr lang="zh-CN" altLang="en-US" sz="280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①</a:t>
            </a:r>
            <a:endParaRPr lang="zh-CN" altLang="en-US" sz="280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</a:endParaRP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岑参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闻说轮台路</a:t>
            </a:r>
            <a:r>
              <a:rPr lang="zh-CN" altLang="en-US" sz="280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②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，连年见雪飞。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春风不曾到，汉使亦应稀。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白草通疏勒，青山过武威。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勤王敢道迟，私向梦中归。</a:t>
            </a:r>
          </a:p>
          <a:p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</a:rPr>
              <a:t>【注】①临洮：在今甘肃临潭西。北庭：唐六都护府之一，治所为庭州（今新疆吉木萨尔北。②轮台：庭州厲县。在今新疆乌鲁木齐。</a:t>
            </a:r>
          </a:p>
          <a:p>
            <a:r>
              <a:rPr lang="zh-CN" altLang="en-US" sz="2800"/>
              <a:t>（1）与《白雪歌送武判官归京》相比，本诗描写塞外景物的角度有何不同？请简要分析。</a:t>
            </a: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193165" y="322008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参考答案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193165" y="1329055"/>
            <a:ext cx="100387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①明手法。</a:t>
            </a:r>
            <a:r>
              <a:rPr lang="zh-CN" altLang="en-US" sz="2800">
                <a:solidFill>
                  <a:schemeClr val="tx1"/>
                </a:solidFill>
              </a:rPr>
              <a:t>指出作者描写时所运用的具体手法；</a:t>
            </a:r>
            <a:endParaRPr lang="zh-CN" altLang="en-US" sz="2800">
              <a:solidFill>
                <a:srgbClr val="FF0000"/>
              </a:solidFill>
            </a:endParaRPr>
          </a:p>
          <a:p>
            <a:r>
              <a:rPr lang="zh-CN" altLang="en-US" sz="2800">
                <a:solidFill>
                  <a:srgbClr val="FF0000"/>
                </a:solidFill>
              </a:rPr>
              <a:t>②扣文本。</a:t>
            </a:r>
            <a:r>
              <a:rPr lang="zh-CN" altLang="en-US" sz="2800"/>
              <a:t>结合诗歌中的相关词句或内容，具体分析这种手法是怎样运用的；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③谈效果。</a:t>
            </a:r>
            <a:r>
              <a:rPr lang="zh-CN" altLang="en-US" sz="2800"/>
              <a:t>简要交待这种描写手法的作用。</a:t>
            </a:r>
          </a:p>
          <a:p>
            <a:endParaRPr lang="zh-CN" altLang="en-US" sz="2800"/>
          </a:p>
        </p:txBody>
      </p:sp>
      <p:sp>
        <p:nvSpPr>
          <p:cNvPr id="3" name="文本框 2"/>
          <p:cNvSpPr txBox="1"/>
          <p:nvPr/>
        </p:nvSpPr>
        <p:spPr>
          <a:xfrm>
            <a:off x="1193165" y="56070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答题规范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1126490" y="4020185"/>
            <a:ext cx="10041255" cy="26765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  <a:sym typeface="+mn-ea"/>
              </a:rPr>
              <a:t>本诗写景角度为虚写</a:t>
            </a:r>
            <a:r>
              <a:rPr lang="zh-CN" altLang="en-US" sz="2800">
                <a:sym typeface="+mn-ea"/>
              </a:rPr>
              <a:t>，从标题可以看出，作者此时尚处于前往边塞的途中；开头“闻说”二字也表明的一面的描写是凭听闻所得，表明本诗描写的边塞风光并非作者亲眼所见，而是出于想象．而《白雪歌送武判官归京》一诗中的写景角度为实写，描绘的都是作者所见的景象。</a:t>
            </a:r>
            <a:endParaRPr lang="zh-CN" altLang="en-US" sz="2800"/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5" grpId="2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矩形 1"/>
          <p:cNvSpPr/>
          <p:nvPr/>
        </p:nvSpPr>
        <p:spPr>
          <a:xfrm>
            <a:off x="1222375" y="100013"/>
            <a:ext cx="9371013" cy="253523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en-US" altLang="zh-CN" sz="4000" b="1">
                <a:latin typeface="Calibri"/>
                <a:ea typeface="宋体" pitchFamily="2" charset="-122"/>
              </a:rPr>
              <a:t>                           《</a:t>
            </a:r>
            <a:r>
              <a:rPr lang="zh-CN" altLang="en-US" sz="4000" b="1">
                <a:latin typeface="Calibri"/>
                <a:ea typeface="宋体" pitchFamily="2" charset="-122"/>
              </a:rPr>
              <a:t>田家</a:t>
            </a:r>
            <a:r>
              <a:rPr lang="en-US" altLang="zh-CN" sz="4000" b="1">
                <a:latin typeface="Calibri"/>
                <a:ea typeface="宋体" pitchFamily="2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聂夷中</a:t>
            </a:r>
          </a:p>
          <a:p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       父耕原上田，子属山下荒；</a:t>
            </a:r>
          </a:p>
          <a:p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       六月禾未秀，官家已修仓。</a:t>
            </a:r>
          </a:p>
          <a:p>
            <a:r>
              <a:rPr lang="zh-CN" altLang="en-US" sz="4000" b="1">
                <a:latin typeface="Calibri"/>
                <a:ea typeface="宋体" pitchFamily="2" charset="-122"/>
              </a:rPr>
              <a:t>                   </a:t>
            </a:r>
            <a:r>
              <a:rPr lang="zh-CN" altLang="en-US" sz="4000" b="1">
                <a:solidFill>
                  <a:srgbClr val="0000FF"/>
                </a:solidFill>
                <a:latin typeface="Calibri"/>
                <a:ea typeface="宋体" pitchFamily="2" charset="-122"/>
              </a:rPr>
              <a:t>请赏析诗中的艺术手法。</a:t>
            </a:r>
          </a:p>
        </p:txBody>
      </p:sp>
      <p:sp>
        <p:nvSpPr>
          <p:cNvPr id="2" name="矩形 1"/>
          <p:cNvSpPr/>
          <p:nvPr/>
        </p:nvSpPr>
        <p:spPr>
          <a:xfrm>
            <a:off x="6350" y="2651125"/>
            <a:ext cx="12185650" cy="396938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答：这首诗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用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白描的手法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来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表现田家的悲苦命运。用语简炼：父亲在原田上耕种，儿子在山边开垦荒地，他们不惜流血流汗，想尽办法扩大耕种，增加收获，以维持生计，图个日子过得好一点。然而，在青黄不接的六月，田地里的庄稼还没有成熟，“官家”早已迫不及待地修缮粮仓，张开血盆大口，只等着禾苗成熟，便如数搜刮进自己的仓里。全诗没有半句议论与抒情，却深刻地提示了农民深受苦难的根源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7480" y="264795"/>
            <a:ext cx="71310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模拟练习</a:t>
            </a:r>
            <a:r>
              <a:rPr lang="en-US" altLang="zh-CN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1</a:t>
            </a: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（多种手法类）</a:t>
            </a: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557530" y="1346200"/>
            <a:ext cx="11322050" cy="487807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altLang="en-US" sz="2800" b="1">
                <a:latin typeface="宋体" pitchFamily="2" charset="-122"/>
                <a:ea typeface="宋体" pitchFamily="2" charset="-122"/>
                <a:cs typeface="华文楷体" panose="02010600040101010101" charset="-122"/>
              </a:rPr>
              <a:t>阅读下面这首宋词，完成后面的题目</a:t>
            </a:r>
          </a:p>
          <a:p>
            <a:pPr algn="ctr"/>
            <a:r>
              <a:rPr lang="zh-CN" altLang="en-US" sz="28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鹧鸪天</a:t>
            </a:r>
            <a:r>
              <a:rPr lang="en-US" altLang="zh-CN" sz="28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sz="28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苏轼</a:t>
            </a:r>
          </a:p>
          <a:p>
            <a:pPr algn="ctr"/>
            <a:r>
              <a:rPr sz="28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林断山明竹隐，乱蝉衰草小池塘。翻空白鸟时时见，照水红蕖细细香。</a:t>
            </a:r>
          </a:p>
          <a:p>
            <a:pPr algn="ctr"/>
            <a:r>
              <a:rPr sz="2800" b="1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村舍外，古城旁，杖藜徐步转斜阳。殷勤昨夜三更雨，又得浮生一日凉。</a:t>
            </a:r>
            <a:endParaRPr sz="280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问：请简要分析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翻空白鸟时时见，照水红蕖细细香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一句在景物描写方面的特点。</a:t>
            </a:r>
          </a:p>
          <a:p>
            <a:endParaRPr lang="en-US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1115" y="48323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参考答案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716915" y="2488565"/>
            <a:ext cx="10720070" cy="39693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①视觉嗅觉结合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白鸟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红蕖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写鸟和花的颜色，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细细香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写荷花绵长的香气，写景形象细致；</a:t>
            </a:r>
          </a:p>
          <a:p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②动静结合。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白鸟在空中翻飞是静景，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照水红蕖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是静景，使画面生动可感；</a:t>
            </a:r>
          </a:p>
          <a:p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③远近结合</a:t>
            </a:r>
            <a:r>
              <a:rPr 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翻飞白鸟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写远景，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“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照水红渠</a:t>
            </a:r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”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是静景，写景层次分明；</a:t>
            </a:r>
          </a:p>
          <a:p>
            <a:r>
              <a:rPr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④渲染</a:t>
            </a:r>
            <a:r>
              <a:rPr lang="zh-CN" sz="2800" b="1">
                <a:solidFill>
                  <a:srgbClr val="FF0000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。</a:t>
            </a:r>
            <a:r>
              <a:rPr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  <a:sym typeface="+mn-ea"/>
              </a:rPr>
              <a:t>白色的鸟、红色的花，渲染出一种清新明艳的氛围。</a:t>
            </a:r>
          </a:p>
          <a:p>
            <a:r>
              <a:rPr lang="en-US" altLang="zh-CN" sz="2800">
                <a:solidFill>
                  <a:schemeClr val="tx1"/>
                </a:solidFill>
                <a:latin typeface="宋体" pitchFamily="2" charset="-122"/>
                <a:ea typeface="宋体" pitchFamily="2" charset="-122"/>
                <a:cs typeface="宋体" panose="02010600030101010101" pitchFamily="2" charset="-122"/>
              </a:rPr>
              <a:t>（答出3条即可）</a:t>
            </a:r>
          </a:p>
          <a:p>
            <a:endParaRPr lang="en-US" altLang="zh-CN" sz="2800">
              <a:solidFill>
                <a:schemeClr val="tx1"/>
              </a:solidFill>
              <a:latin typeface="宋体" pitchFamily="2" charset="-122"/>
              <a:ea typeface="宋体" pitchFamily="2" charset="-122"/>
              <a:cs typeface="宋体" panose="0201060003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16915" y="1251585"/>
            <a:ext cx="1121791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答题规范：①点明手法；②扣文本，找到相关内容具体分析该手法；③简要点出效果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  <p:bldP spid="4" grpId="2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5209540" y="2312670"/>
            <a:ext cx="3992880" cy="1938020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 algn="l"/>
            <a:r>
              <a:rPr lang="zh-CN" altLang="en-US" sz="6000" b="1">
                <a:solidFill>
                  <a:srgbClr val="FF3300"/>
                </a:solidFill>
                <a:latin typeface="Arial" pitchFamily="34" charset="0"/>
                <a:ea typeface="隶书" panose="02010509060101010101" pitchFamily="49" charset="-122"/>
                <a:sym typeface="+mn-ea"/>
              </a:rPr>
              <a:t>诗歌鉴赏之</a:t>
            </a:r>
          </a:p>
          <a:p>
            <a:pPr algn="l"/>
            <a:r>
              <a:rPr lang="zh-CN" altLang="en-US" sz="6000" b="1">
                <a:solidFill>
                  <a:srgbClr val="0000FF"/>
                </a:solidFill>
                <a:latin typeface="Arial" pitchFamily="34" charset="0"/>
                <a:ea typeface="隶书" panose="02010509060101010101" pitchFamily="49" charset="-122"/>
                <a:sym typeface="+mn-ea"/>
              </a:rPr>
              <a:t>  抒情手法</a:t>
            </a:r>
            <a:endParaRPr lang="zh-CN" altLang="en-US" sz="6000"/>
          </a:p>
        </p:txBody>
      </p:sp>
    </p:spTree>
    <p:custDataLst>
      <p:tags r:id="rId1"/>
    </p:custDataLst>
  </p:cSld>
  <p:clrMapOvr>
    <a:masterClrMapping/>
  </p:clrMapOvr>
  <p:transition/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-35581" y="2964873"/>
            <a:ext cx="3764495" cy="11079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zh-CN" altLang="en-US" sz="66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endParaRPr lang="zh-CN" altLang="en-US" sz="66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033696" y="1874858"/>
            <a:ext cx="5446067" cy="1938992"/>
          </a:xfrm>
          <a:prstGeom prst="rect">
            <a:avLst/>
          </a:prstGeom>
          <a:solidFill>
            <a:schemeClr val="accent6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2000">
                <a:solidFill>
                  <a:srgbClr val="FF0000"/>
                </a:solidFill>
              </a:rPr>
              <a:t>（</a:t>
            </a:r>
            <a:r>
              <a:rPr lang="en-US" altLang="zh-CN" sz="2000">
                <a:solidFill>
                  <a:srgbClr val="FF0000"/>
                </a:solidFill>
              </a:rPr>
              <a:t>1</a:t>
            </a:r>
            <a:r>
              <a:rPr lang="zh-CN" altLang="en-US" sz="2000">
                <a:solidFill>
                  <a:srgbClr val="FF0000"/>
                </a:solidFill>
              </a:rPr>
              <a:t>）景情角度：</a:t>
            </a:r>
            <a:r>
              <a:rPr lang="zh-CN" altLang="en-US" sz="2000">
                <a:solidFill>
                  <a:srgbClr val="0000CC"/>
                </a:solidFill>
              </a:rPr>
              <a:t>借景抒情、触景生情</a:t>
            </a:r>
            <a:r>
              <a:rPr lang="zh-CN" altLang="en-US" sz="2000" smtClean="0">
                <a:solidFill>
                  <a:srgbClr val="0000CC"/>
                </a:solidFill>
              </a:rPr>
              <a:t>、以</a:t>
            </a:r>
            <a:r>
              <a:rPr lang="zh-CN" altLang="en-US" sz="2000">
                <a:solidFill>
                  <a:srgbClr val="0000CC"/>
                </a:solidFill>
              </a:rPr>
              <a:t>景衬情、寓情于景；乐景写乐情、哀景写哀情、乐景衬哀情、哀景衬乐情。</a:t>
            </a:r>
            <a:endParaRPr lang="en-US" altLang="zh-CN" sz="2000">
              <a:solidFill>
                <a:srgbClr val="0000CC"/>
              </a:solidFill>
            </a:endParaRPr>
          </a:p>
          <a:p>
            <a:pPr>
              <a:defRPr/>
            </a:pPr>
            <a:r>
              <a:rPr lang="zh-CN" altLang="en-US" sz="2000">
                <a:solidFill>
                  <a:srgbClr val="FF0000"/>
                </a:solidFill>
              </a:rPr>
              <a:t>（</a:t>
            </a:r>
            <a:r>
              <a:rPr lang="en-US" altLang="zh-CN" sz="2000">
                <a:solidFill>
                  <a:srgbClr val="FF0000"/>
                </a:solidFill>
              </a:rPr>
              <a:t>2</a:t>
            </a:r>
            <a:r>
              <a:rPr lang="zh-CN" altLang="en-US" sz="2000">
                <a:solidFill>
                  <a:srgbClr val="FF0000"/>
                </a:solidFill>
              </a:rPr>
              <a:t>）物情关系：</a:t>
            </a:r>
            <a:r>
              <a:rPr lang="zh-CN" altLang="en-US" sz="2000">
                <a:solidFill>
                  <a:srgbClr val="0000CC"/>
                </a:solidFill>
              </a:rPr>
              <a:t>借物抒怀、托物言志  </a:t>
            </a:r>
            <a:endParaRPr lang="en-US" altLang="zh-CN" sz="2000">
              <a:solidFill>
                <a:srgbClr val="0000CC"/>
              </a:solidFill>
            </a:endParaRPr>
          </a:p>
          <a:p>
            <a:pPr>
              <a:defRPr/>
            </a:pPr>
            <a:r>
              <a:rPr lang="zh-CN" altLang="en-US" sz="2000">
                <a:solidFill>
                  <a:srgbClr val="FF0000"/>
                </a:solidFill>
              </a:rPr>
              <a:t>（</a:t>
            </a:r>
            <a:r>
              <a:rPr lang="en-US" altLang="zh-CN" sz="2000">
                <a:solidFill>
                  <a:srgbClr val="FF0000"/>
                </a:solidFill>
              </a:rPr>
              <a:t>3</a:t>
            </a:r>
            <a:r>
              <a:rPr lang="zh-CN" altLang="en-US" sz="2000">
                <a:solidFill>
                  <a:srgbClr val="FF0000"/>
                </a:solidFill>
              </a:rPr>
              <a:t>）事情关系：</a:t>
            </a:r>
            <a:r>
              <a:rPr lang="zh-CN" altLang="en-US" sz="2000">
                <a:solidFill>
                  <a:srgbClr val="0000CC"/>
                </a:solidFill>
              </a:rPr>
              <a:t>借古讽（伤）今、怀古伤今、用典抒情、即事抒</a:t>
            </a:r>
            <a:r>
              <a:rPr lang="zh-CN" altLang="en-US" smtClean="0">
                <a:solidFill>
                  <a:srgbClr val="0000CC"/>
                </a:solidFill>
              </a:rPr>
              <a:t>怀</a:t>
            </a:r>
            <a:endParaRPr lang="zh-CN" altLang="en-US">
              <a:solidFill>
                <a:srgbClr val="0000CC"/>
              </a:solidFill>
            </a:endParaRPr>
          </a:p>
        </p:txBody>
      </p:sp>
      <p:sp>
        <p:nvSpPr>
          <p:cNvPr id="7" name="AutoShape 1043"/>
          <p:cNvSpPr/>
          <p:nvPr/>
        </p:nvSpPr>
        <p:spPr bwMode="auto">
          <a:xfrm>
            <a:off x="3546819" y="2777946"/>
            <a:ext cx="460155" cy="1926853"/>
          </a:xfrm>
          <a:prstGeom prst="leftBrace">
            <a:avLst>
              <a:gd name="adj1" fmla="val 15811"/>
              <a:gd name="adj2" fmla="val 50000"/>
            </a:avLst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  <p:sp>
        <p:nvSpPr>
          <p:cNvPr id="8" name="Rectangle 1044"/>
          <p:cNvSpPr>
            <a:spLocks noChangeArrowheads="1"/>
          </p:cNvSpPr>
          <p:nvPr/>
        </p:nvSpPr>
        <p:spPr bwMode="auto">
          <a:xfrm>
            <a:off x="4100768" y="4725045"/>
            <a:ext cx="4011023" cy="11079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6600" smtClean="0">
                <a:solidFill>
                  <a:srgbClr val="0000CC"/>
                </a:solidFill>
              </a:rPr>
              <a:t>直</a:t>
            </a:r>
            <a:r>
              <a:rPr lang="zh-CN" altLang="en-US" sz="6600">
                <a:solidFill>
                  <a:srgbClr val="0000CC"/>
                </a:solidFill>
              </a:rPr>
              <a:t>抒胸</a:t>
            </a:r>
            <a:r>
              <a:rPr lang="zh-CN" altLang="en-US" sz="6600" smtClean="0">
                <a:solidFill>
                  <a:srgbClr val="0000CC"/>
                </a:solidFill>
              </a:rPr>
              <a:t>臆</a:t>
            </a:r>
            <a:endParaRPr lang="zh-CN" altLang="en-US" sz="6600">
              <a:solidFill>
                <a:srgbClr val="0000CC"/>
              </a:solidFill>
            </a:endParaRPr>
          </a:p>
        </p:txBody>
      </p:sp>
      <p:sp>
        <p:nvSpPr>
          <p:cNvPr id="9" name="Rectangle 1045"/>
          <p:cNvSpPr>
            <a:spLocks noChangeArrowheads="1"/>
          </p:cNvSpPr>
          <p:nvPr/>
        </p:nvSpPr>
        <p:spPr bwMode="auto">
          <a:xfrm>
            <a:off x="4172984" y="2475021"/>
            <a:ext cx="1181652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>
                <a:solidFill>
                  <a:srgbClr val="FF0000"/>
                </a:solidFill>
              </a:rPr>
              <a:t>间接抒</a:t>
            </a:r>
            <a:r>
              <a:rPr lang="zh-CN" altLang="en-US" sz="3600" smtClean="0">
                <a:solidFill>
                  <a:srgbClr val="FF0000"/>
                </a:solidFill>
              </a:rPr>
              <a:t>情</a:t>
            </a:r>
            <a:endParaRPr lang="zh-CN" altLang="en-US" sz="3600">
              <a:solidFill>
                <a:srgbClr val="FF0000"/>
              </a:solidFill>
            </a:endParaRPr>
          </a:p>
        </p:txBody>
      </p:sp>
      <p:sp>
        <p:nvSpPr>
          <p:cNvPr id="10" name="AutoShape 1043"/>
          <p:cNvSpPr/>
          <p:nvPr/>
        </p:nvSpPr>
        <p:spPr bwMode="auto">
          <a:xfrm>
            <a:off x="5295088" y="2060607"/>
            <a:ext cx="572598" cy="1567493"/>
          </a:xfrm>
          <a:prstGeom prst="leftBrace">
            <a:avLst>
              <a:gd name="adj1" fmla="val 15811"/>
              <a:gd name="adj2" fmla="val 50000"/>
            </a:avLst>
          </a:prstGeom>
          <a:noFill/>
          <a:ln w="57150">
            <a:solidFill>
              <a:srgbClr val="FF3300"/>
            </a:solidFill>
            <a:rou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1pPr>
            <a:lvl2pPr marL="742950" indent="-28575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2pPr>
            <a:lvl3pPr marL="11430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3pPr>
            <a:lvl4pPr marL="16002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4pPr>
            <a:lvl5pPr marL="2057400" indent="-228600" eaLnBrk="0" hangingPunct="0"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2400" b="1">
                <a:solidFill>
                  <a:schemeClr val="tx1"/>
                </a:solidFill>
                <a:latin typeface="Times New Roman" pitchFamily="18" charset="0"/>
                <a:ea typeface="宋体" pitchFamily="2" charset="-122"/>
              </a:defRPr>
            </a:lvl9pPr>
          </a:lstStyle>
          <a:p>
            <a:pPr eaLnBrk="1" hangingPunct="1"/>
            <a:endParaRPr lang="zh-CN" altLang="en-US"/>
          </a:p>
        </p:txBody>
      </p:sp>
    </p:spTree>
  </p:cSld>
  <p:clrMapOvr>
    <a:masterClrMapping/>
  </p:clrMapOvr>
  <p:transition/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289685" y="264160"/>
            <a:ext cx="667067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一、</a:t>
            </a: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  <a:sym typeface="+mn-ea"/>
              </a:rPr>
              <a:t>直抒胸臆</a:t>
            </a:r>
            <a:endParaRPr lang="zh-CN" altLang="en-US" sz="4400" b="1">
              <a:solidFill>
                <a:srgbClr val="3D718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758825" y="1134110"/>
            <a:ext cx="11086465" cy="55079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auto">
              <a:lnSpc>
                <a:spcPct val="150000"/>
              </a:lnSpc>
            </a:pPr>
            <a:r>
              <a:rPr lang="en-US" altLang="zh-CN" sz="3200"/>
              <a:t>      </a:t>
            </a:r>
            <a:r>
              <a:rPr lang="zh-CN" altLang="en-US" sz="3200"/>
              <a:t>直接抒情又叫直抒胸臆。即直白地表达诗人的思想感情。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/>
              <a:t>      例：</a:t>
            </a: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安能摧眉折腰事权贵，使我不得开心颜。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这次第，怎一个愁字了得。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        会当凌绝顶，一览众山小。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</a:t>
            </a: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念天地之悠悠，独怆然而涕下。</a:t>
            </a:r>
          </a:p>
          <a:p>
            <a:pPr fontAlgn="auto">
              <a:lnSpc>
                <a:spcPct val="150000"/>
              </a:lnSpc>
            </a:pP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</a:t>
            </a:r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自古逢秋悲寂寥，我言秋日胜春朝。</a:t>
            </a:r>
          </a:p>
          <a:p>
            <a:endParaRPr lang="zh-CN" altLang="en-US" sz="320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sz="32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                </a:t>
            </a:r>
            <a:endParaRPr lang="zh-CN" altLang="en-US" sz="320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746" name="组合 21505"/>
          <p:cNvGrpSpPr/>
          <p:nvPr/>
        </p:nvGrpSpPr>
        <p:grpSpPr>
          <a:xfrm>
            <a:off x="2230438" y="2351088"/>
            <a:ext cx="1044575" cy="952500"/>
            <a:chOff x="0" y="0"/>
            <a:chExt cx="658" cy="600"/>
          </a:xfrm>
        </p:grpSpPr>
        <p:sp>
          <p:nvSpPr>
            <p:cNvPr id="31747" name="椭圆 21506"/>
            <p:cNvSpPr/>
            <p:nvPr/>
          </p:nvSpPr>
          <p:spPr>
            <a:xfrm>
              <a:off x="0" y="0"/>
              <a:ext cx="658" cy="600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48" name="文本框 21507"/>
            <p:cNvSpPr/>
            <p:nvPr/>
          </p:nvSpPr>
          <p:spPr>
            <a:xfrm>
              <a:off x="45" y="72"/>
              <a:ext cx="571" cy="442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sz="2000" b="1">
                  <a:ea typeface="黑体" panose="02010609060101010101" pitchFamily="2" charset="-122"/>
                  <a:sym typeface="Arial" pitchFamily="34" charset="0"/>
                </a:rPr>
                <a:t>描写方法</a:t>
              </a:r>
              <a:endParaRPr lang="zh-CN" altLang="en-US"/>
            </a:p>
          </p:txBody>
        </p:sp>
      </p:grpSp>
      <p:cxnSp>
        <p:nvCxnSpPr>
          <p:cNvPr id="31749" name="直接箭头连接符 21508"/>
          <p:cNvCxnSpPr/>
          <p:nvPr/>
        </p:nvCxnSpPr>
        <p:spPr>
          <a:xfrm flipV="1">
            <a:off x="3276600" y="600075"/>
            <a:ext cx="560388" cy="2259013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50" name="组合 21509"/>
          <p:cNvGrpSpPr/>
          <p:nvPr/>
        </p:nvGrpSpPr>
        <p:grpSpPr>
          <a:xfrm>
            <a:off x="3148013" y="136525"/>
            <a:ext cx="1592262" cy="463550"/>
            <a:chOff x="0" y="0"/>
            <a:chExt cx="1254" cy="730"/>
          </a:xfrm>
        </p:grpSpPr>
        <p:sp>
          <p:nvSpPr>
            <p:cNvPr id="31751" name="椭圆 21510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52" name="文本框 21511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正侧结合</a:t>
              </a:r>
              <a:endParaRPr lang="zh-CN" altLang="en-US"/>
            </a:p>
          </p:txBody>
        </p:sp>
      </p:grpSp>
      <p:cxnSp>
        <p:nvCxnSpPr>
          <p:cNvPr id="31753" name="直接箭头连接符 21512"/>
          <p:cNvCxnSpPr>
            <a:stCxn id="31747" idx="7"/>
            <a:endCxn id="31755" idx="4"/>
          </p:cNvCxnSpPr>
          <p:nvPr/>
        </p:nvCxnSpPr>
        <p:spPr>
          <a:xfrm flipV="1">
            <a:off x="3275013" y="1363663"/>
            <a:ext cx="1127125" cy="1463675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54" name="组合 21513"/>
          <p:cNvGrpSpPr/>
          <p:nvPr/>
        </p:nvGrpSpPr>
        <p:grpSpPr>
          <a:xfrm>
            <a:off x="4121150" y="968375"/>
            <a:ext cx="1593850" cy="463550"/>
            <a:chOff x="0" y="0"/>
            <a:chExt cx="1254" cy="730"/>
          </a:xfrm>
        </p:grpSpPr>
        <p:sp>
          <p:nvSpPr>
            <p:cNvPr id="31755" name="椭圆 21514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56" name="文本框 21515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虚实结合</a:t>
              </a:r>
            </a:p>
          </p:txBody>
        </p:sp>
      </p:grpSp>
      <p:cxnSp>
        <p:nvCxnSpPr>
          <p:cNvPr id="31757" name="直接箭头连接符 21516"/>
          <p:cNvCxnSpPr>
            <a:stCxn id="31747" idx="7"/>
            <a:endCxn id="31760" idx="1"/>
          </p:cNvCxnSpPr>
          <p:nvPr/>
        </p:nvCxnSpPr>
        <p:spPr>
          <a:xfrm flipV="1">
            <a:off x="3275013" y="2446338"/>
            <a:ext cx="1011237" cy="3810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58" name="组合 21517"/>
          <p:cNvGrpSpPr/>
          <p:nvPr/>
        </p:nvGrpSpPr>
        <p:grpSpPr>
          <a:xfrm>
            <a:off x="4286250" y="2216150"/>
            <a:ext cx="1593850" cy="463550"/>
            <a:chOff x="0" y="0"/>
            <a:chExt cx="1254" cy="730"/>
          </a:xfrm>
        </p:grpSpPr>
        <p:sp>
          <p:nvSpPr>
            <p:cNvPr id="31759" name="椭圆 21518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60" name="文本框 21519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动静结合</a:t>
              </a:r>
            </a:p>
          </p:txBody>
        </p:sp>
      </p:grpSp>
      <p:cxnSp>
        <p:nvCxnSpPr>
          <p:cNvPr id="31761" name="直接箭头连接符 21520"/>
          <p:cNvCxnSpPr>
            <a:stCxn id="31747" idx="7"/>
            <a:endCxn id="31763" idx="3"/>
          </p:cNvCxnSpPr>
          <p:nvPr/>
        </p:nvCxnSpPr>
        <p:spPr>
          <a:xfrm>
            <a:off x="3275013" y="2827338"/>
            <a:ext cx="1073150" cy="477837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62" name="组合 21521"/>
          <p:cNvGrpSpPr/>
          <p:nvPr/>
        </p:nvGrpSpPr>
        <p:grpSpPr>
          <a:xfrm>
            <a:off x="4286250" y="3071813"/>
            <a:ext cx="1593850" cy="463550"/>
            <a:chOff x="0" y="0"/>
            <a:chExt cx="1254" cy="730"/>
          </a:xfrm>
        </p:grpSpPr>
        <p:sp>
          <p:nvSpPr>
            <p:cNvPr id="31763" name="椭圆 21522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64" name="文本框 21523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细节描写</a:t>
              </a:r>
            </a:p>
          </p:txBody>
        </p:sp>
      </p:grpSp>
      <p:cxnSp>
        <p:nvCxnSpPr>
          <p:cNvPr id="31765" name="直接箭头连接符 21524"/>
          <p:cNvCxnSpPr>
            <a:stCxn id="31747" idx="7"/>
            <a:endCxn id="31767" idx="2"/>
          </p:cNvCxnSpPr>
          <p:nvPr/>
        </p:nvCxnSpPr>
        <p:spPr>
          <a:xfrm>
            <a:off x="3275013" y="2827338"/>
            <a:ext cx="1127125" cy="1422400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66" name="组合 21525"/>
          <p:cNvGrpSpPr/>
          <p:nvPr/>
        </p:nvGrpSpPr>
        <p:grpSpPr>
          <a:xfrm>
            <a:off x="4121150" y="4181475"/>
            <a:ext cx="1593850" cy="463550"/>
            <a:chOff x="0" y="0"/>
            <a:chExt cx="1254" cy="730"/>
          </a:xfrm>
        </p:grpSpPr>
        <p:sp>
          <p:nvSpPr>
            <p:cNvPr id="31767" name="椭圆 21526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68" name="文本框 21527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白描</a:t>
              </a:r>
              <a:endParaRPr lang="zh-CN" altLang="en-US"/>
            </a:p>
          </p:txBody>
        </p:sp>
      </p:grpSp>
      <p:cxnSp>
        <p:nvCxnSpPr>
          <p:cNvPr id="31769" name="直接箭头连接符 21528"/>
          <p:cNvCxnSpPr>
            <a:endCxn id="31771" idx="1"/>
          </p:cNvCxnSpPr>
          <p:nvPr/>
        </p:nvCxnSpPr>
        <p:spPr>
          <a:xfrm>
            <a:off x="3275013" y="2827338"/>
            <a:ext cx="1066800" cy="2281237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70" name="组合 21529"/>
          <p:cNvGrpSpPr/>
          <p:nvPr/>
        </p:nvGrpSpPr>
        <p:grpSpPr>
          <a:xfrm>
            <a:off x="3530600" y="5108575"/>
            <a:ext cx="1593850" cy="463550"/>
            <a:chOff x="0" y="0"/>
            <a:chExt cx="1254" cy="730"/>
          </a:xfrm>
        </p:grpSpPr>
        <p:sp>
          <p:nvSpPr>
            <p:cNvPr id="31771" name="椭圆 21530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72" name="文本框 21531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渲染烘托</a:t>
              </a:r>
              <a:endParaRPr lang="zh-CN" altLang="en-US"/>
            </a:p>
          </p:txBody>
        </p:sp>
      </p:grpSp>
      <p:cxnSp>
        <p:nvCxnSpPr>
          <p:cNvPr id="31773" name="直接箭头连接符 21532"/>
          <p:cNvCxnSpPr>
            <a:endCxn id="31776" idx="0"/>
          </p:cNvCxnSpPr>
          <p:nvPr/>
        </p:nvCxnSpPr>
        <p:spPr>
          <a:xfrm>
            <a:off x="3276600" y="2860675"/>
            <a:ext cx="185738" cy="3106738"/>
          </a:xfrm>
          <a:prstGeom prst="line">
            <a:avLst/>
          </a:prstGeom>
          <a:ln w="38100" cap="flat" cmpd="sng">
            <a:solidFill>
              <a:srgbClr val="0000FF"/>
            </a:solidFill>
            <a:prstDash val="sysDot"/>
            <a:headEnd type="none" w="med" len="med"/>
            <a:tailEnd type="stealth" w="lg" len="lg"/>
          </a:ln>
        </p:spPr>
      </p:cxnSp>
      <p:grpSp>
        <p:nvGrpSpPr>
          <p:cNvPr id="31774" name="组合 21533"/>
          <p:cNvGrpSpPr/>
          <p:nvPr/>
        </p:nvGrpSpPr>
        <p:grpSpPr>
          <a:xfrm>
            <a:off x="2667000" y="5919788"/>
            <a:ext cx="1592263" cy="463550"/>
            <a:chOff x="0" y="0"/>
            <a:chExt cx="1254" cy="730"/>
          </a:xfrm>
        </p:grpSpPr>
        <p:sp>
          <p:nvSpPr>
            <p:cNvPr id="31775" name="椭圆 21534"/>
            <p:cNvSpPr/>
            <p:nvPr/>
          </p:nvSpPr>
          <p:spPr>
            <a:xfrm>
              <a:off x="48" y="0"/>
              <a:ext cx="1180" cy="731"/>
            </a:xfrm>
            <a:prstGeom prst="ellipse">
              <a:avLst/>
            </a:prstGeom>
            <a:noFill/>
            <a:ln w="9525" cap="flat" cmpd="sng">
              <a:solidFill>
                <a:srgbClr val="FF0000"/>
              </a:solidFill>
              <a:prstDash val="solid"/>
              <a:headEnd type="none" w="med" len="med"/>
              <a:tailEnd type="none" w="med" len="med"/>
            </a:ln>
          </p:spPr>
          <p:txBody>
            <a:bodyPr/>
            <a:lstStyle/>
            <a:p>
              <a:endParaRPr/>
            </a:p>
          </p:txBody>
        </p:sp>
        <p:sp>
          <p:nvSpPr>
            <p:cNvPr id="31776" name="文本框 21535"/>
            <p:cNvSpPr/>
            <p:nvPr/>
          </p:nvSpPr>
          <p:spPr>
            <a:xfrm>
              <a:off x="0" y="75"/>
              <a:ext cx="1254" cy="576"/>
            </a:xfrm>
            <a:prstGeom prst="rect">
              <a:avLst/>
            </a:prstGeom>
            <a:noFill/>
            <a:ln w="9525">
              <a:noFill/>
            </a:ln>
          </p:spPr>
          <p:txBody>
            <a:bodyPr/>
            <a:lstStyle/>
            <a:p>
              <a:pPr algn="ctr"/>
              <a:r>
                <a:rPr lang="zh-CN" altLang="en-US" b="1">
                  <a:ea typeface="黑体" panose="02010609060101010101" pitchFamily="2" charset="-122"/>
                  <a:sym typeface="Arial" pitchFamily="34" charset="0"/>
                </a:rPr>
                <a:t>视角变换</a:t>
              </a:r>
              <a:endParaRPr lang="zh-CN" altLang="en-US"/>
            </a:p>
          </p:txBody>
        </p:sp>
      </p:grpSp>
      <p:sp>
        <p:nvSpPr>
          <p:cNvPr id="31777" name="文本框 21536"/>
          <p:cNvSpPr/>
          <p:nvPr/>
        </p:nvSpPr>
        <p:spPr>
          <a:xfrm>
            <a:off x="6267450" y="1835150"/>
            <a:ext cx="3768725" cy="1090613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1.化动为静，以静写动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2.化静为动，以动写静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3.以动衬静4.以静衬动5.动静结合</a:t>
            </a:r>
          </a:p>
        </p:txBody>
      </p:sp>
      <p:cxnSp>
        <p:nvCxnSpPr>
          <p:cNvPr id="31778" name="箭头 63"/>
          <p:cNvCxnSpPr/>
          <p:nvPr/>
        </p:nvCxnSpPr>
        <p:spPr>
          <a:xfrm flipV="1">
            <a:off x="5832475" y="3303588"/>
            <a:ext cx="360363" cy="15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79" name="文本框 21538"/>
          <p:cNvSpPr/>
          <p:nvPr/>
        </p:nvSpPr>
        <p:spPr>
          <a:xfrm>
            <a:off x="6192838" y="3021013"/>
            <a:ext cx="4017962" cy="760412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1.烘托环境气氛2.刻画人物性格和心理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3.揭示主题思想</a:t>
            </a:r>
          </a:p>
        </p:txBody>
      </p:sp>
      <p:cxnSp>
        <p:nvCxnSpPr>
          <p:cNvPr id="31780" name="箭头 63"/>
          <p:cNvCxnSpPr/>
          <p:nvPr/>
        </p:nvCxnSpPr>
        <p:spPr>
          <a:xfrm flipV="1">
            <a:off x="5648325" y="4452938"/>
            <a:ext cx="288925" cy="11112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81" name="文本框 21540"/>
          <p:cNvSpPr/>
          <p:nvPr/>
        </p:nvSpPr>
        <p:spPr>
          <a:xfrm>
            <a:off x="5937250" y="3902075"/>
            <a:ext cx="3835400" cy="10890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1.刻画人物，不描绘背景，突出主体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2.叙述事件，不求细致，只求简明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3.描写景物，不尚华丽，务求朴实</a:t>
            </a:r>
          </a:p>
        </p:txBody>
      </p:sp>
      <p:cxnSp>
        <p:nvCxnSpPr>
          <p:cNvPr id="31782" name="箭头 63"/>
          <p:cNvCxnSpPr/>
          <p:nvPr/>
        </p:nvCxnSpPr>
        <p:spPr>
          <a:xfrm flipV="1">
            <a:off x="5080000" y="5327650"/>
            <a:ext cx="504825" cy="25400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83" name="文本框 21542"/>
          <p:cNvSpPr/>
          <p:nvPr/>
        </p:nvSpPr>
        <p:spPr>
          <a:xfrm>
            <a:off x="5545138" y="5108575"/>
            <a:ext cx="4946650" cy="404813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10000"/>
              </a:lnSpc>
            </a:pPr>
            <a:r>
              <a:rPr lang="zh-CN" altLang="en-US" b="1">
                <a:ea typeface="楷体_GB2312" pitchFamily="1" charset="-122"/>
              </a:rPr>
              <a:t>1.渲染气氛，表达感情2.侧面描写，突出主体</a:t>
            </a:r>
            <a:endParaRPr lang="zh-CN" altLang="en-US"/>
          </a:p>
        </p:txBody>
      </p:sp>
      <p:cxnSp>
        <p:nvCxnSpPr>
          <p:cNvPr id="31784" name="箭头 63"/>
          <p:cNvCxnSpPr/>
          <p:nvPr/>
        </p:nvCxnSpPr>
        <p:spPr>
          <a:xfrm flipV="1">
            <a:off x="4202113" y="6161088"/>
            <a:ext cx="538162" cy="15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85" name="文本框 21544"/>
          <p:cNvSpPr/>
          <p:nvPr/>
        </p:nvSpPr>
        <p:spPr>
          <a:xfrm>
            <a:off x="4740275" y="5732463"/>
            <a:ext cx="4757738" cy="706437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10000"/>
              </a:lnSpc>
            </a:pPr>
            <a:r>
              <a:rPr lang="zh-CN" altLang="en-US" b="1">
                <a:ea typeface="楷体_GB2312" pitchFamily="1" charset="-122"/>
              </a:rPr>
              <a:t>1.五官齐放2.视角变化（远近高低俯仰里外）</a:t>
            </a:r>
          </a:p>
          <a:p>
            <a:pPr>
              <a:lnSpc>
                <a:spcPct val="110000"/>
              </a:lnSpc>
            </a:pPr>
            <a:r>
              <a:rPr lang="zh-CN" altLang="en-US" b="1">
                <a:ea typeface="楷体_GB2312" pitchFamily="1" charset="-122"/>
              </a:rPr>
              <a:t>2.时间变化4.色彩斑斓5.点面结合</a:t>
            </a:r>
          </a:p>
        </p:txBody>
      </p:sp>
      <p:cxnSp>
        <p:nvCxnSpPr>
          <p:cNvPr id="31786" name="箭头 63"/>
          <p:cNvCxnSpPr/>
          <p:nvPr/>
        </p:nvCxnSpPr>
        <p:spPr>
          <a:xfrm>
            <a:off x="4692650" y="379413"/>
            <a:ext cx="431800" cy="15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87" name="文本框 21546"/>
          <p:cNvSpPr/>
          <p:nvPr/>
        </p:nvSpPr>
        <p:spPr>
          <a:xfrm>
            <a:off x="5124450" y="200025"/>
            <a:ext cx="3756025" cy="377825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r>
              <a:rPr lang="zh-CN" altLang="en-US" b="1">
                <a:ea typeface="楷体_GB2312" pitchFamily="1" charset="-122"/>
              </a:rPr>
              <a:t>使表现的内容更具体、生动、形象</a:t>
            </a:r>
            <a:endParaRPr lang="zh-CN" altLang="en-US"/>
          </a:p>
        </p:txBody>
      </p:sp>
      <p:cxnSp>
        <p:nvCxnSpPr>
          <p:cNvPr id="31788" name="箭头 63"/>
          <p:cNvCxnSpPr/>
          <p:nvPr/>
        </p:nvCxnSpPr>
        <p:spPr>
          <a:xfrm flipV="1">
            <a:off x="5648325" y="1223963"/>
            <a:ext cx="288925" cy="1587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  <p:sp>
        <p:nvSpPr>
          <p:cNvPr id="31789" name="文本框 21548"/>
          <p:cNvSpPr/>
          <p:nvPr/>
        </p:nvSpPr>
        <p:spPr>
          <a:xfrm>
            <a:off x="5937250" y="844550"/>
            <a:ext cx="3884613" cy="760413"/>
          </a:xfrm>
          <a:prstGeom prst="rect">
            <a:avLst/>
          </a:prstGeom>
          <a:solidFill>
            <a:srgbClr val="FF99CC">
              <a:alpha val="14999"/>
            </a:srgbClr>
          </a:solidFill>
          <a:ln w="9525" cap="flat" cmpd="sng">
            <a:solidFill>
              <a:srgbClr val="0000FF"/>
            </a:solidFill>
            <a:prstDash val="solid"/>
            <a:miter/>
            <a:headEnd type="none" w="med" len="med"/>
            <a:tailEnd type="none" w="med" len="med"/>
          </a:ln>
        </p:spPr>
        <p:txBody>
          <a:bodyPr lIns="90170" tIns="46990" rIns="90170" bIns="46990"/>
          <a:lstStyle/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1.追忆过往之景2.设想未来之镜</a:t>
            </a:r>
          </a:p>
          <a:p>
            <a:pPr>
              <a:lnSpc>
                <a:spcPct val="120000"/>
              </a:lnSpc>
            </a:pPr>
            <a:r>
              <a:rPr lang="zh-CN" altLang="en-US" b="1">
                <a:ea typeface="楷体_GB2312" pitchFamily="1" charset="-122"/>
              </a:rPr>
              <a:t>3.从对方角度写4.梦境、仙境、幻境</a:t>
            </a:r>
          </a:p>
        </p:txBody>
      </p:sp>
      <p:cxnSp>
        <p:nvCxnSpPr>
          <p:cNvPr id="31790" name="箭头 63"/>
          <p:cNvCxnSpPr/>
          <p:nvPr/>
        </p:nvCxnSpPr>
        <p:spPr>
          <a:xfrm>
            <a:off x="5832475" y="2436813"/>
            <a:ext cx="434975" cy="11112"/>
          </a:xfrm>
          <a:prstGeom prst="line">
            <a:avLst/>
          </a:prstGeom>
          <a:ln w="41275" cap="flat" cmpd="sng">
            <a:solidFill>
              <a:srgbClr val="0000FF"/>
            </a:solidFill>
            <a:prstDash val="solid"/>
            <a:headEnd type="none" w="med" len="med"/>
            <a:tailEnd type="triangle" w="med" len="med"/>
          </a:ln>
        </p:spPr>
      </p:cxn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 fill="hold"/>
                                        <p:tgtEl>
                                          <p:spTgt spid="317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 fill="hold"/>
                                        <p:tgtEl>
                                          <p:spTgt spid="317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 fill="hold"/>
                                        <p:tgtEl>
                                          <p:spTgt spid="317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 fill="hold"/>
                                        <p:tgtEl>
                                          <p:spTgt spid="317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 fill="hold"/>
                                        <p:tgtEl>
                                          <p:spTgt spid="317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 fill="hold"/>
                                        <p:tgtEl>
                                          <p:spTgt spid="317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 fill="hold"/>
                                        <p:tgtEl>
                                          <p:spTgt spid="317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 fill="hold"/>
                                        <p:tgtEl>
                                          <p:spTgt spid="317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 fill="hold"/>
                                        <p:tgtEl>
                                          <p:spTgt spid="317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43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 fill="hold"/>
                                        <p:tgtEl>
                                          <p:spTgt spid="317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6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8" dur="500" fill="hold"/>
                                        <p:tgtEl>
                                          <p:spTgt spid="317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50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 fill="hold"/>
                                        <p:tgtEl>
                                          <p:spTgt spid="31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 fill="hold"/>
                                        <p:tgtEl>
                                          <p:spTgt spid="31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57" presetID="10" presetClass="entr" presetSubtype="0" fill="hold" nodeType="afterEffect"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 fill="hold"/>
                                        <p:tgtEl>
                                          <p:spTgt spid="31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 nodeType="clickPar">
                      <p:stCondLst>
                        <p:cond delay="indefinite"/>
                      </p:stCondLst>
                      <p:childTnLst>
                        <p:par>
                          <p:cTn id="6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6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 fill="hold"/>
                                        <p:tgtEl>
                                          <p:spTgt spid="317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 nodeType="withGroup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 fill="hold"/>
                                        <p:tgtEl>
                                          <p:spTgt spid="317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2" dur="500" fill="hold"/>
                                        <p:tgtEl>
                                          <p:spTgt spid="317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 nodeType="withGroup">
                            <p:stCondLst>
                              <p:cond delay="1000"/>
                            </p:stCondLst>
                            <p:childTnLst>
                              <p:par>
                                <p:cTn id="74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6" dur="500" fill="hold"/>
                                        <p:tgtEl>
                                          <p:spTgt spid="317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 fill="hold"/>
                                        <p:tgtEl>
                                          <p:spTgt spid="317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 nodeType="withGroup">
                            <p:stCondLst>
                              <p:cond delay="1500"/>
                            </p:stCondLst>
                            <p:childTnLst>
                              <p:par>
                                <p:cTn id="81" presetID="22" presetClass="entr" presetSubtype="8" fill="hold" grpId="0" nodeType="afterEffect"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3" dur="500" fill="hold"/>
                                        <p:tgtEl>
                                          <p:spTgt spid="31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6" dur="500" fill="hold"/>
                                        <p:tgtEl>
                                          <p:spTgt spid="31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7" fill="hold" nodeType="withGroup">
                            <p:stCondLst>
                              <p:cond delay="2000"/>
                            </p:stCondLst>
                            <p:childTnLst>
                              <p:par>
                                <p:cTn id="88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0" dur="500" fill="hold"/>
                                        <p:tgtEl>
                                          <p:spTgt spid="31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1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3" dur="500" fill="hold"/>
                                        <p:tgtEl>
                                          <p:spTgt spid="31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 nodeType="withGroup">
                            <p:stCondLst>
                              <p:cond delay="2500"/>
                            </p:stCondLst>
                            <p:childTnLst>
                              <p:par>
                                <p:cTn id="95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7" dur="500" fill="hold"/>
                                        <p:tgtEl>
                                          <p:spTgt spid="317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0" dur="500" fill="hold"/>
                                        <p:tgtEl>
                                          <p:spTgt spid="31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 nodeType="withGroup">
                            <p:stCondLst>
                              <p:cond delay="3000"/>
                            </p:stCondLst>
                            <p:childTnLst>
                              <p:par>
                                <p:cTn id="102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4" dur="500" fill="hold"/>
                                        <p:tgtEl>
                                          <p:spTgt spid="31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8" fill="hold" nodeType="withEffect"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 fill="hold"/>
                                        <p:tgtEl>
                                          <p:spTgt spid="31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 nodeType="withGroup">
                            <p:stCondLst>
                              <p:cond delay="3500"/>
                            </p:stCondLst>
                            <p:childTnLst>
                              <p:par>
                                <p:cTn id="109" presetID="22" presetClass="entr" presetSubtype="8" fill="hold" nodeType="afterEffect"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1" dur="500" fill="hold"/>
                                        <p:tgtEl>
                                          <p:spTgt spid="31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1777" grpId="0" animBg="1"/>
      <p:bldP spid="31779" grpId="1"/>
      <p:bldP spid="31781" grpId="2"/>
      <p:bldP spid="31783" grpId="3"/>
      <p:bldP spid="31785" grpId="4"/>
      <p:bldP spid="31787" grpId="5"/>
      <p:bldP spid="31789" grpId="6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292935" cy="1077218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——(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直抒胸臆</a:t>
            </a:r>
          </a:p>
          <a:p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356" y="1340768"/>
            <a:ext cx="6120680" cy="37240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3600" smtClean="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3600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军行</a:t>
            </a:r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  杨炯</a:t>
            </a:r>
          </a:p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烽火照西京，心中自不平。</a:t>
            </a:r>
          </a:p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牙璋辞凤阙，铁骑绕龙城。</a:t>
            </a:r>
          </a:p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雪暗凋旗画，风多杂鼓声。</a:t>
            </a:r>
          </a:p>
          <a:p>
            <a:pPr algn="ctr"/>
            <a:r>
              <a:rPr lang="zh-CN" altLang="en-US" sz="3600">
                <a:latin typeface="黑体" panose="02010609060101010101" pitchFamily="2" charset="-122"/>
                <a:ea typeface="黑体" panose="02010609060101010101" pitchFamily="2" charset="-122"/>
              </a:rPr>
              <a:t>宁为百夫长，胜作一书生。</a:t>
            </a:r>
          </a:p>
          <a:p>
            <a:pPr indent="457200"/>
            <a:r>
              <a:rPr lang="zh-CN" altLang="en-US" sz="2800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这首诗最后两句是怎样抒情的？请加以鉴赏。</a:t>
            </a:r>
          </a:p>
        </p:txBody>
      </p:sp>
      <p:sp>
        <p:nvSpPr>
          <p:cNvPr id="5" name="矩形 4"/>
          <p:cNvSpPr/>
          <p:nvPr/>
        </p:nvSpPr>
        <p:spPr>
          <a:xfrm>
            <a:off x="6672064" y="2204864"/>
            <a:ext cx="5292588" cy="4031873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报警的烽火传到了长安，</a:t>
            </a:r>
            <a:endParaRPr lang="en-US" altLang="zh-CN" sz="32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壮士的心怀哪能够平静。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调兵的符令刚出了宫门，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将军的骑士就直捣龙城。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雪搅昏天军旗褪了彩色，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风狂刮的声音裹着鼓声。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我宁作百夫长冲锋陷阵，</a:t>
            </a:r>
          </a:p>
          <a:p>
            <a:pPr algn="ctr"/>
            <a:r>
              <a:rPr lang="zh-CN" altLang="en-US" sz="3200">
                <a:latin typeface="黑体" panose="02010609060101010101" pitchFamily="2" charset="-122"/>
                <a:ea typeface="黑体" panose="02010609060101010101" pitchFamily="2" charset="-122"/>
              </a:rPr>
              <a:t>也不耐守笔砚做个书生。</a:t>
            </a:r>
          </a:p>
        </p:txBody>
      </p:sp>
      <p:sp>
        <p:nvSpPr>
          <p:cNvPr id="6" name="椭圆 5"/>
          <p:cNvSpPr/>
          <p:nvPr/>
        </p:nvSpPr>
        <p:spPr>
          <a:xfrm>
            <a:off x="8256240" y="1340768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翻</a:t>
            </a:r>
          </a:p>
        </p:txBody>
      </p:sp>
      <p:sp>
        <p:nvSpPr>
          <p:cNvPr id="7" name="椭圆 6"/>
          <p:cNvSpPr/>
          <p:nvPr/>
        </p:nvSpPr>
        <p:spPr>
          <a:xfrm>
            <a:off x="9768408" y="1340768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译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184232" y="2037080"/>
            <a:ext cx="228048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——(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直抒胸臆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99356" y="1846993"/>
            <a:ext cx="6120680" cy="310854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 sz="2800" smtClean="0">
                <a:latin typeface="黑体" panose="02010609060101010101" pitchFamily="2" charset="-122"/>
                <a:ea typeface="黑体" panose="02010609060101010101" pitchFamily="2" charset="-122"/>
              </a:rPr>
              <a:t>从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军行  杨炯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烽火照西京，心中自不平。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牙璋辞凤阙，铁骑绕龙城。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雪暗凋旗画，风多杂鼓声。</a:t>
            </a:r>
          </a:p>
          <a:p>
            <a:pPr algn="ctr"/>
            <a:r>
              <a:rPr lang="zh-CN" altLang="en-US" sz="28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宁为百夫长，胜作一书生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  <a:p>
            <a:pPr indent="457200"/>
            <a:r>
              <a:rPr lang="zh-CN" altLang="en-US" sz="2800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这首诗最后两句是怎样抒情的？请加以鉴赏。</a:t>
            </a:r>
          </a:p>
        </p:txBody>
      </p:sp>
      <p:sp>
        <p:nvSpPr>
          <p:cNvPr id="5" name="矩形 4"/>
          <p:cNvSpPr/>
          <p:nvPr/>
        </p:nvSpPr>
        <p:spPr>
          <a:xfrm>
            <a:off x="6672064" y="2708920"/>
            <a:ext cx="5292588" cy="35394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ctr"/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  最后两句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直抒胸臆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。既表现了作者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忠君报国和建功立业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的思想，也反映了当时唐王朝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强盛国势下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，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举国上下尚武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好战的一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往无前、战无不胜的民族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心态，读来令人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豪情满怀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sp>
        <p:nvSpPr>
          <p:cNvPr id="6" name="椭圆 5"/>
          <p:cNvSpPr/>
          <p:nvPr/>
        </p:nvSpPr>
        <p:spPr>
          <a:xfrm>
            <a:off x="8256240" y="184482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</a:p>
        </p:txBody>
      </p:sp>
      <p:sp>
        <p:nvSpPr>
          <p:cNvPr id="7" name="椭圆 6"/>
          <p:cNvSpPr/>
          <p:nvPr/>
        </p:nvSpPr>
        <p:spPr>
          <a:xfrm>
            <a:off x="9768408" y="184482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案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184232" y="2541136"/>
            <a:ext cx="228048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——(</a:t>
            </a:r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一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)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直抒胸臆与间接抒情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6" name="椭圆 5"/>
          <p:cNvSpPr/>
          <p:nvPr/>
        </p:nvSpPr>
        <p:spPr>
          <a:xfrm>
            <a:off x="8164404" y="85975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答</a:t>
            </a:r>
          </a:p>
        </p:txBody>
      </p:sp>
      <p:sp>
        <p:nvSpPr>
          <p:cNvPr id="7" name="椭圆 6"/>
          <p:cNvSpPr/>
          <p:nvPr/>
        </p:nvSpPr>
        <p:spPr>
          <a:xfrm>
            <a:off x="9768408" y="859754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案</a:t>
            </a:r>
          </a:p>
        </p:txBody>
      </p:sp>
      <p:cxnSp>
        <p:nvCxnSpPr>
          <p:cNvPr id="8" name="直接连接符 7"/>
          <p:cNvCxnSpPr/>
          <p:nvPr/>
        </p:nvCxnSpPr>
        <p:spPr>
          <a:xfrm>
            <a:off x="8184232" y="2541136"/>
            <a:ext cx="228048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sp>
        <p:nvSpPr>
          <p:cNvPr id="9" name="矩形 8"/>
          <p:cNvSpPr/>
          <p:nvPr/>
        </p:nvSpPr>
        <p:spPr>
          <a:xfrm>
            <a:off x="244055" y="1435640"/>
            <a:ext cx="6215062" cy="47089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zh-CN" altLang="en-US"/>
              <a:t> </a:t>
            </a:r>
            <a:r>
              <a:rPr lang="zh-CN" altLang="en-US" sz="4000" smtClean="0">
                <a:latin typeface="楷体" panose="02010609060101010101" pitchFamily="49" charset="-122"/>
                <a:ea typeface="楷体" pitchFamily="49" charset="-122"/>
              </a:rPr>
              <a:t>送</a:t>
            </a:r>
            <a:r>
              <a:rPr lang="zh-CN" altLang="en-US" sz="4000">
                <a:latin typeface="楷体" panose="02010609060101010101" pitchFamily="49" charset="-122"/>
                <a:ea typeface="楷体" pitchFamily="49" charset="-122"/>
              </a:rPr>
              <a:t>温台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        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朱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放       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渺渺天涯君去时，浮云流水自相随。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人生一世长如客，何必今朝是别离！       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4400" smtClean="0">
                <a:latin typeface="楷体" panose="02010609060101010101" pitchFamily="49" charset="-122"/>
                <a:ea typeface="楷体" pitchFamily="49" charset="-122"/>
              </a:rPr>
              <a:t>雨夜 </a:t>
            </a:r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       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张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咏       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帘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幕萧萧竹院深，客怀孤寂伴灯</a:t>
            </a:r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吟。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pPr algn="ctr"/>
            <a:r>
              <a:rPr lang="zh-CN" altLang="en-US" sz="2400" smtClean="0">
                <a:latin typeface="楷体" panose="02010609060101010101" pitchFamily="49" charset="-122"/>
                <a:ea typeface="楷体" pitchFamily="49" charset="-122"/>
              </a:rPr>
              <a:t>无</a:t>
            </a:r>
            <a:r>
              <a:rPr lang="zh-CN" altLang="en-US" sz="2400">
                <a:latin typeface="楷体" panose="02010609060101010101" pitchFamily="49" charset="-122"/>
                <a:ea typeface="楷体" pitchFamily="49" charset="-122"/>
              </a:rPr>
              <a:t>端一夜空阶雨，滴破思乡万里心。         </a:t>
            </a:r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endParaRPr lang="en-US" altLang="zh-CN" sz="2400" smtClean="0">
              <a:latin typeface="楷体" panose="02010609060101010101" pitchFamily="49" charset="-122"/>
              <a:ea typeface="楷体" pitchFamily="49" charset="-122"/>
            </a:endParaRPr>
          </a:p>
          <a:p>
            <a:r>
              <a:rPr lang="zh-CN" altLang="en-US" sz="2400" b="1" smtClean="0">
                <a:latin typeface="楷体" panose="02010609060101010101" pitchFamily="49" charset="-122"/>
                <a:ea typeface="楷体" pitchFamily="49" charset="-122"/>
              </a:rPr>
              <a:t>两</a:t>
            </a:r>
            <a:r>
              <a:rPr lang="zh-CN" altLang="en-US" sz="2400" b="1">
                <a:latin typeface="楷体" panose="02010609060101010101" pitchFamily="49" charset="-122"/>
                <a:ea typeface="楷体" pitchFamily="49" charset="-122"/>
              </a:rPr>
              <a:t>首诗的结尾两句抒情方式有何异同？请结合作品简要分析。</a:t>
            </a:r>
            <a:r>
              <a:rPr lang="zh-CN" altLang="en-US" b="1"/>
              <a:t>       </a:t>
            </a:r>
          </a:p>
        </p:txBody>
      </p:sp>
      <p:sp>
        <p:nvSpPr>
          <p:cNvPr id="10" name="矩形 9"/>
          <p:cNvSpPr/>
          <p:nvPr/>
        </p:nvSpPr>
        <p:spPr>
          <a:xfrm>
            <a:off x="7444429" y="1589529"/>
            <a:ext cx="4432155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答：同：都运用了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anose="020B0503020204020204" pitchFamily="34" charset="-122"/>
              </a:rPr>
              <a:t>直抒胸臆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的抒情方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式，第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一首“何必”表达了面对别离的豁达，对朋友的宽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慰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；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第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二首“无端”表现幽怨之情，“思乡万里心”表现思乡之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情。</a:t>
            </a:r>
            <a:endParaRPr lang="en-US" altLang="zh-CN" sz="2800" smtClean="0">
              <a:solidFill>
                <a:srgbClr val="3F3F3C"/>
              </a:solidFill>
              <a:latin typeface="微软雅黑" pitchFamily="34" charset="-122"/>
              <a:ea typeface="微软雅黑" panose="020B0503020204020204" pitchFamily="34" charset="-122"/>
            </a:endParaRPr>
          </a:p>
          <a:p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异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：第二首还运用了</a:t>
            </a:r>
            <a:r>
              <a:rPr lang="zh-CN" altLang="en-US" sz="2800">
                <a:solidFill>
                  <a:srgbClr val="FF0000"/>
                </a:solidFill>
                <a:latin typeface="微软雅黑" pitchFamily="34" charset="-122"/>
                <a:ea typeface="微软雅黑" panose="020B0503020204020204" pitchFamily="34" charset="-122"/>
              </a:rPr>
              <a:t>间接抒情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的方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式，</a:t>
            </a:r>
            <a:r>
              <a:rPr lang="zh-CN" altLang="en-US" sz="280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“一夜空阶雨”烘托思乡之</a:t>
            </a:r>
            <a:r>
              <a:rPr lang="zh-CN" altLang="en-US" sz="2800" smtClean="0">
                <a:solidFill>
                  <a:srgbClr val="3F3F3C"/>
                </a:solidFill>
                <a:latin typeface="微软雅黑" pitchFamily="34" charset="-122"/>
                <a:ea typeface="微软雅黑" panose="020B0503020204020204" pitchFamily="34" charset="-122"/>
              </a:rPr>
              <a:t>情。</a:t>
            </a:r>
            <a:endParaRPr lang="zh-CN" altLang="en-US" sz="2800"/>
          </a:p>
        </p:txBody>
      </p:sp>
    </p:spTree>
  </p:cSld>
  <p:clrMapOvr>
    <a:masterClrMapping/>
  </p:clrMapOvr>
  <p:transition/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43345" y="2405575"/>
            <a:ext cx="11568546" cy="341632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</a:rPr>
              <a:t>1</a:t>
            </a:r>
            <a:r>
              <a:rPr lang="zh-CN" altLang="en-US" sz="3600">
                <a:solidFill>
                  <a:srgbClr val="FF0000"/>
                </a:solidFill>
              </a:rPr>
              <a:t>）景情角度：</a:t>
            </a:r>
            <a:r>
              <a:rPr lang="zh-CN" altLang="en-US" sz="3600">
                <a:solidFill>
                  <a:srgbClr val="0000CC"/>
                </a:solidFill>
              </a:rPr>
              <a:t>借景抒情、触景生情</a:t>
            </a:r>
            <a:r>
              <a:rPr lang="zh-CN" altLang="en-US" sz="3600" smtClean="0">
                <a:solidFill>
                  <a:srgbClr val="0000CC"/>
                </a:solidFill>
              </a:rPr>
              <a:t>、以</a:t>
            </a:r>
            <a:r>
              <a:rPr lang="zh-CN" altLang="en-US" sz="3600">
                <a:solidFill>
                  <a:srgbClr val="0000CC"/>
                </a:solidFill>
              </a:rPr>
              <a:t>景衬情、寓情于景；乐景写乐情、哀景写哀情、乐景衬哀情、哀景衬乐情。</a:t>
            </a:r>
            <a:endParaRPr lang="en-US" altLang="zh-CN" sz="3600">
              <a:solidFill>
                <a:srgbClr val="0000CC"/>
              </a:solidFill>
            </a:endParaRPr>
          </a:p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</a:rPr>
              <a:t>2</a:t>
            </a:r>
            <a:r>
              <a:rPr lang="zh-CN" altLang="en-US" sz="3600">
                <a:solidFill>
                  <a:srgbClr val="FF0000"/>
                </a:solidFill>
              </a:rPr>
              <a:t>）物情关系：</a:t>
            </a:r>
            <a:r>
              <a:rPr lang="zh-CN" altLang="en-US" sz="3600">
                <a:solidFill>
                  <a:srgbClr val="0000CC"/>
                </a:solidFill>
              </a:rPr>
              <a:t>借物抒怀、托物言志  </a:t>
            </a:r>
            <a:endParaRPr lang="en-US" altLang="zh-CN" sz="3600">
              <a:solidFill>
                <a:srgbClr val="0000CC"/>
              </a:solidFill>
            </a:endParaRPr>
          </a:p>
          <a:p>
            <a:pPr>
              <a:defRPr/>
            </a:pPr>
            <a:r>
              <a:rPr lang="zh-CN" altLang="en-US" sz="3600">
                <a:solidFill>
                  <a:srgbClr val="FF0000"/>
                </a:solidFill>
              </a:rPr>
              <a:t>（</a:t>
            </a:r>
            <a:r>
              <a:rPr lang="en-US" altLang="zh-CN" sz="3600">
                <a:solidFill>
                  <a:srgbClr val="FF0000"/>
                </a:solidFill>
              </a:rPr>
              <a:t>3</a:t>
            </a:r>
            <a:r>
              <a:rPr lang="zh-CN" altLang="en-US" sz="3600">
                <a:solidFill>
                  <a:srgbClr val="FF0000"/>
                </a:solidFill>
              </a:rPr>
              <a:t>）事情关系：</a:t>
            </a:r>
            <a:r>
              <a:rPr lang="zh-CN" altLang="en-US" sz="3600">
                <a:solidFill>
                  <a:srgbClr val="0000CC"/>
                </a:solidFill>
              </a:rPr>
              <a:t>借古讽（伤）今、怀古伤今、用典抒情、即事抒</a:t>
            </a:r>
            <a:r>
              <a:rPr lang="zh-CN" altLang="en-US" sz="3200" smtClean="0">
                <a:solidFill>
                  <a:srgbClr val="0000CC"/>
                </a:solidFill>
              </a:rPr>
              <a:t>怀</a:t>
            </a:r>
            <a:endParaRPr lang="zh-CN" altLang="en-US" sz="3200">
              <a:solidFill>
                <a:srgbClr val="0000CC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1216692" y="191840"/>
            <a:ext cx="7213567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  <a:sym typeface="+mn-ea"/>
              </a:rPr>
              <a:t>二、间接抒情</a:t>
            </a:r>
            <a:endParaRPr lang="zh-CN" altLang="en-US" sz="44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4" name="文本框 3"/>
          <p:cNvSpPr txBox="1"/>
          <p:nvPr/>
        </p:nvSpPr>
        <p:spPr>
          <a:xfrm>
            <a:off x="703580" y="1115060"/>
            <a:ext cx="1111059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600">
                <a:sym typeface="+mn-ea"/>
              </a:rPr>
              <a:t>间接抒情就是诗人把自己的感情借其他对象（景、物、人、事）表现出来。</a:t>
            </a:r>
            <a:endParaRPr lang="zh-CN" altLang="en-US" sz="3600"/>
          </a:p>
        </p:txBody>
      </p:sp>
    </p:spTree>
  </p:cSld>
  <p:clrMapOvr>
    <a:masterClrMapping/>
  </p:clrMapOvr>
  <p:transition/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14339"/>
          <p:cNvSpPr txBox="1"/>
          <p:nvPr/>
        </p:nvSpPr>
        <p:spPr>
          <a:xfrm>
            <a:off x="690563" y="1533525"/>
            <a:ext cx="10841037" cy="405447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marL="342900" indent="-342900">
              <a:spcBef>
                <a:spcPct val="50000"/>
              </a:spcBef>
              <a:buAutoNum type="arabicPeriod"/>
            </a:pP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触景生情：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又称“由景及情”、“情因景生”，是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先有景后有情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。</a:t>
            </a: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“景乃诗之媒”（谢榛语）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，人物一开始心情比较平静，由于受到外界景物的刺激，油然而引出的某种情感的抒发，所以称为“触景生情”。</a:t>
            </a:r>
          </a:p>
          <a:p>
            <a:pPr marL="342900" indent="-342900">
              <a:spcBef>
                <a:spcPct val="50000"/>
              </a:spcBef>
            </a:pP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  杜甫的</a:t>
            </a:r>
            <a:r>
              <a:rPr lang="en-US" altLang="zh-CN" sz="4000" b="1">
                <a:latin typeface="Arial" pitchFamily="34" charset="0"/>
                <a:ea typeface="楷体_GB2312" pitchFamily="1" charset="-122"/>
              </a:rPr>
              <a:t>《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登高</a:t>
            </a:r>
            <a:r>
              <a:rPr lang="en-US" altLang="zh-CN" sz="4000" b="1">
                <a:latin typeface="Arial" pitchFamily="34" charset="0"/>
                <a:ea typeface="楷体_GB2312" pitchFamily="1" charset="-122"/>
              </a:rPr>
              <a:t>》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一诗就是典型的触景生情之作。</a:t>
            </a:r>
          </a:p>
        </p:txBody>
      </p:sp>
      <p:sp>
        <p:nvSpPr>
          <p:cNvPr id="7170" name="文本框 14341"/>
          <p:cNvSpPr txBox="1"/>
          <p:nvPr/>
        </p:nvSpPr>
        <p:spPr>
          <a:xfrm>
            <a:off x="325438" y="577850"/>
            <a:ext cx="6600825" cy="822325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u="sng">
                <a:solidFill>
                  <a:srgbClr val="0000FF"/>
                </a:solidFill>
                <a:latin typeface="Arial" pitchFamily="34" charset="0"/>
                <a:ea typeface="楷体_GB2312" pitchFamily="1" charset="-122"/>
              </a:rPr>
              <a:t>一、景与情的结构关系</a:t>
            </a:r>
          </a:p>
        </p:txBody>
      </p:sp>
    </p:spTree>
  </p:cSld>
  <p:clrMapOvr>
    <a:masterClrMapping/>
  </p:clrMapOvr>
  <p:transition/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触景生情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5" name="椭圆 4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448948" y="1886218"/>
            <a:ext cx="5908990" cy="193899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algn="ctr"/>
            <a:r>
              <a:rPr kumimoji="1" lang="zh-CN" altLang="en-US" sz="24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题菊花      黄巢</a:t>
            </a:r>
          </a:p>
          <a:p>
            <a:pPr algn="ctr"/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飒飒西风满院栽， 蕊寒香冷蝶难来。</a:t>
            </a:r>
          </a:p>
          <a:p>
            <a:pPr algn="ctr"/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他年我若为青帝， 报与桃花一处开。</a:t>
            </a:r>
          </a:p>
          <a:p>
            <a:pPr algn="ctr"/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（注）青帝：司春之神。</a:t>
            </a:r>
          </a:p>
          <a:p>
            <a:pPr algn="ctr"/>
            <a:r>
              <a:rPr kumimoji="1" lang="zh-CN" altLang="en-US" sz="24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问：这首诗在</a:t>
            </a:r>
            <a:r>
              <a:rPr kumimoji="1"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情与景的表现</a:t>
            </a:r>
            <a:r>
              <a:rPr kumimoji="1" lang="zh-CN" altLang="en-US" sz="24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上有何特色？</a:t>
            </a:r>
            <a:r>
              <a:rPr kumimoji="1" lang="zh-CN" altLang="en-US" sz="2400" b="1" u="sng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357938" y="1909946"/>
            <a:ext cx="5631623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2400" b="1" smtClean="0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这</a:t>
            </a:r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首诗运用了</a:t>
            </a:r>
            <a:r>
              <a:rPr kumimoji="1"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触景生情</a:t>
            </a:r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和</a:t>
            </a:r>
            <a:r>
              <a:rPr kumimoji="1"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虚实结合</a:t>
            </a:r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的手法</a:t>
            </a:r>
            <a:r>
              <a:rPr kumimoji="1" lang="zh-CN" altLang="en-US" sz="2400" b="1" smtClean="0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，因</a:t>
            </a:r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见到菊花在秋天开放时冷寂，蝴蝶也难得飞来采掇菊花的幽芳。发挥想像自己若做了青帝就要改变菊花处境，让它在春天同桃花一齐开放</a:t>
            </a:r>
            <a:r>
              <a:rPr kumimoji="1" lang="zh-CN" altLang="en-US" sz="2400" b="1" smtClean="0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kumimoji="1" lang="en-US" altLang="zh-CN" sz="2400" b="1" smtClean="0">
              <a:solidFill>
                <a:schemeClr val="bg2">
                  <a:lumMod val="10000"/>
                </a:schemeClr>
              </a:solidFill>
              <a:latin typeface="楷体_GB2312"/>
              <a:ea typeface="楷体_GB2312"/>
              <a:cs typeface="楷体_GB2312"/>
            </a:endParaRPr>
          </a:p>
          <a:p>
            <a:r>
              <a:rPr kumimoji="1" lang="zh-CN" altLang="en-US" sz="2400" b="1" smtClean="0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抒</a:t>
            </a:r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发了对菊花开不逢时的惋惜和不平之情</a:t>
            </a:r>
            <a:r>
              <a:rPr kumimoji="1" lang="zh-CN" altLang="en-US" sz="2400" b="1" smtClean="0">
                <a:solidFill>
                  <a:schemeClr val="bg2">
                    <a:lumMod val="10000"/>
                  </a:schemeClr>
                </a:solidFill>
                <a:latin typeface="楷体_GB2312"/>
                <a:ea typeface="楷体_GB2312"/>
                <a:cs typeface="楷体_GB2312"/>
              </a:rPr>
              <a:t>。</a:t>
            </a:r>
            <a:endParaRPr kumimoji="1" lang="zh-CN" altLang="en-US" sz="2400" b="1" u="sng">
              <a:solidFill>
                <a:schemeClr val="bg2">
                  <a:lumMod val="10000"/>
                </a:schemeClr>
              </a:solidFill>
              <a:latin typeface="楷体_GB2312"/>
              <a:ea typeface="楷体_GB2312"/>
              <a:cs typeface="楷体_GB2312"/>
            </a:endParaRPr>
          </a:p>
        </p:txBody>
      </p: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798403" y="4683749"/>
            <a:ext cx="5559535" cy="156966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anchor="ctr">
            <a:spAutoFit/>
          </a:bodyPr>
          <a:lstStyle/>
          <a:p>
            <a:pPr indent="266700" algn="ctr"/>
            <a:r>
              <a:rPr kumimoji="1" lang="zh-CN" altLang="en-US" sz="24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春夜洛城闻笛    李白</a:t>
            </a:r>
          </a:p>
          <a:p>
            <a:pPr indent="266700" algn="ctr"/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谁家玉笛暗飞声，散入春风满洛城。</a:t>
            </a:r>
          </a:p>
          <a:p>
            <a:pPr indent="266700" algn="ctr"/>
            <a:r>
              <a:rPr kumimoji="1" lang="zh-CN" altLang="en-US" sz="2400" b="1">
                <a:solidFill>
                  <a:schemeClr val="bg2">
                    <a:lumMod val="10000"/>
                  </a:schemeClr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此夜曲中闻折柳，何人不起故园情！</a:t>
            </a:r>
          </a:p>
          <a:p>
            <a:pPr indent="266700" algn="ctr"/>
            <a:r>
              <a:rPr kumimoji="1" lang="zh-CN" altLang="en-US" sz="2400" b="1">
                <a:solidFill>
                  <a:srgbClr val="009900"/>
                </a:solidFill>
                <a:latin typeface="Times New Roman" pitchFamily="18" charset="0"/>
                <a:ea typeface="楷体_GB2312"/>
                <a:cs typeface="楷体_GB2312"/>
              </a:rPr>
              <a:t>这首诗在</a:t>
            </a:r>
            <a:r>
              <a:rPr kumimoji="1" lang="zh-CN" altLang="en-US" sz="2400" b="1">
                <a:solidFill>
                  <a:srgbClr val="FF0000"/>
                </a:solidFill>
                <a:latin typeface="Times New Roman" pitchFamily="18" charset="0"/>
                <a:ea typeface="楷体_GB2312"/>
                <a:cs typeface="楷体_GB2312"/>
              </a:rPr>
              <a:t>情与景的抒写</a:t>
            </a:r>
            <a:r>
              <a:rPr kumimoji="1" lang="zh-CN" altLang="en-US" sz="2400" b="1">
                <a:solidFill>
                  <a:srgbClr val="009900"/>
                </a:solidFill>
                <a:latin typeface="Times New Roman" pitchFamily="18" charset="0"/>
                <a:ea typeface="楷体_GB2312"/>
                <a:cs typeface="楷体_GB2312"/>
              </a:rPr>
              <a:t>上有何特色</a:t>
            </a:r>
            <a:r>
              <a:rPr kumimoji="1" lang="zh-CN" altLang="en-US" sz="2400" b="1" smtClean="0">
                <a:solidFill>
                  <a:srgbClr val="009900"/>
                </a:solidFill>
                <a:latin typeface="Times New Roman" pitchFamily="18" charset="0"/>
                <a:ea typeface="楷体_GB2312"/>
                <a:cs typeface="楷体_GB2312"/>
              </a:rPr>
              <a:t>？</a:t>
            </a:r>
            <a:endParaRPr kumimoji="1" lang="zh-CN" altLang="en-US" sz="2400" b="1" u="sng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2" name="Rectangle 4"/>
          <p:cNvSpPr>
            <a:spLocks noChangeArrowheads="1"/>
          </p:cNvSpPr>
          <p:nvPr/>
        </p:nvSpPr>
        <p:spPr bwMode="auto">
          <a:xfrm>
            <a:off x="6631067" y="5234391"/>
            <a:ext cx="4017962" cy="8309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indent="266700" algn="ctr"/>
            <a:r>
              <a:rPr kumimoji="1"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触景生情</a:t>
            </a:r>
          </a:p>
          <a:p>
            <a:pPr indent="266700" algn="ctr"/>
            <a:r>
              <a:rPr kumimoji="1" lang="zh-CN" altLang="en-US" sz="24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听到笛声而想到故园情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3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3" animBg="1"/>
      <p:bldP spid="3" grpId="4"/>
      <p:bldP spid="9" grpId="0"/>
      <p:bldP spid="11" grpId="1"/>
      <p:bldP spid="12" grpId="2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7" name="文本框 5123"/>
          <p:cNvSpPr txBox="1"/>
          <p:nvPr/>
        </p:nvSpPr>
        <p:spPr>
          <a:xfrm>
            <a:off x="1524000" y="0"/>
            <a:ext cx="7010400" cy="63976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sz="36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9218" name="文本框 5124"/>
          <p:cNvSpPr txBox="1"/>
          <p:nvPr/>
        </p:nvSpPr>
        <p:spPr>
          <a:xfrm>
            <a:off x="922338" y="1057275"/>
            <a:ext cx="10850562" cy="44196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2</a:t>
            </a:r>
            <a:r>
              <a:rPr lang="zh-CN" altLang="en-US" sz="4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、借景抒情：</a:t>
            </a:r>
            <a:r>
              <a:rPr lang="zh-CN" altLang="en-US" sz="4400" b="1">
                <a:latin typeface="楷体_GB2312" pitchFamily="1" charset="-122"/>
                <a:ea typeface="楷体_GB2312" pitchFamily="1" charset="-122"/>
              </a:rPr>
              <a:t> 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又称“缘情写景”“由情及景”，是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情在景先，先有情后有景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，是“以我观物，故物皆著我之色彩”（王国维</a:t>
            </a:r>
            <a:r>
              <a:rPr lang="en-US" altLang="zh-CN" sz="4000" b="1">
                <a:latin typeface="楷体_GB2312" pitchFamily="1" charset="-122"/>
                <a:ea typeface="楷体_GB2312" pitchFamily="1" charset="-122"/>
              </a:rPr>
              <a:t>《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人间词话</a:t>
            </a:r>
            <a:r>
              <a:rPr lang="en-US" altLang="zh-CN" sz="4000" b="1">
                <a:latin typeface="楷体_GB2312" pitchFamily="1" charset="-122"/>
                <a:ea typeface="楷体_GB2312" pitchFamily="1" charset="-122"/>
              </a:rPr>
              <a:t>》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）。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景的设置总是以情为转移的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，所谓</a:t>
            </a: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“情哀则景哀，情乐则景乐”（吴乔</a:t>
            </a:r>
            <a:r>
              <a:rPr lang="en-US" altLang="zh-CN" sz="4000" b="1">
                <a:latin typeface="楷体" panose="02010609060101010101" pitchFamily="49" charset="-122"/>
                <a:ea typeface="楷体" pitchFamily="49" charset="-122"/>
              </a:rPr>
              <a:t>《</a:t>
            </a: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围炉诗话</a:t>
            </a:r>
            <a:r>
              <a:rPr lang="en-US" altLang="zh-CN" sz="4000" b="1">
                <a:latin typeface="楷体" panose="02010609060101010101" pitchFamily="49" charset="-122"/>
                <a:ea typeface="楷体" pitchFamily="49" charset="-122"/>
              </a:rPr>
              <a:t>》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）。 “借景抒情” 表达感情比较直接，读完诗歌后的感受是</a:t>
            </a:r>
            <a:r>
              <a:rPr lang="zh-CN" altLang="en-US" sz="40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见“情”不见“景”</a:t>
            </a: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。</a:t>
            </a:r>
          </a:p>
        </p:txBody>
      </p:sp>
    </p:spTree>
  </p:cSld>
  <p:clrMapOvr>
    <a:masterClrMapping/>
  </p:clrMapOvr>
  <p:transition/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427" y="980728"/>
            <a:ext cx="6840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．阅读下面这首宋词，然后回答问题。 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渔家傲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朱　服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小雨纤纤风细细，万家杨柳青烟里。恋树湿花飞不起，愁无比，和春付与东流水。　九十光阴能有几？金龟解尽留无计。寄语东城沽酒市，拚一醉，而今乐事他年泪。</a:t>
            </a:r>
          </a:p>
          <a:p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请从景情关系的角度，赏析本词上阕是如何表现作者的情感的。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7177658" y="979825"/>
            <a:ext cx="4827469" cy="5262979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/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小雨线线，和风细细，万家掩映在杨柳青烟里。花儿对枝情意深深，然落花粘湿土，再不能飞起，怎能回到故枝。多愁无边无际，温和的春天呵，将随东流水而去。</a:t>
            </a:r>
          </a:p>
          <a:p>
            <a:pPr indent="457200"/>
            <a:r>
              <a:rPr lang="zh-CN" altLang="en-US" sz="28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三春美景能有几？就是将三品官佩，金龟换尽，也留春无计。寄语东阳的酒肆，我要拚却一醉，酩酊大醉神仙事，一声叹，而今一时快乐，化作他年伤心泪。</a:t>
            </a:r>
          </a:p>
        </p:txBody>
      </p:sp>
      <p:sp>
        <p:nvSpPr>
          <p:cNvPr id="5" name="椭圆 4"/>
          <p:cNvSpPr/>
          <p:nvPr/>
        </p:nvSpPr>
        <p:spPr>
          <a:xfrm>
            <a:off x="8544272" y="188640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翻</a:t>
            </a:r>
          </a:p>
        </p:txBody>
      </p:sp>
      <p:sp>
        <p:nvSpPr>
          <p:cNvPr id="6" name="椭圆 5"/>
          <p:cNvSpPr/>
          <p:nvPr/>
        </p:nvSpPr>
        <p:spPr>
          <a:xfrm>
            <a:off x="10056440" y="188640"/>
            <a:ext cx="696312" cy="696312"/>
          </a:xfrm>
          <a:prstGeom prst="ellipse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zh-CN" altLang="en-US" sz="320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译</a:t>
            </a:r>
          </a:p>
        </p:txBody>
      </p:sp>
      <p:cxnSp>
        <p:nvCxnSpPr>
          <p:cNvPr id="7" name="直接连接符 6"/>
          <p:cNvCxnSpPr/>
          <p:nvPr/>
        </p:nvCxnSpPr>
        <p:spPr>
          <a:xfrm>
            <a:off x="8472264" y="884952"/>
            <a:ext cx="2280488" cy="0"/>
          </a:xfrm>
          <a:prstGeom prst="line">
            <a:avLst/>
          </a:prstGeom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</p:spTree>
  </p:cSld>
  <p:clrMapOvr>
    <a:masterClrMapping/>
  </p:clrMapOvr>
  <p:transition/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332427" y="980728"/>
            <a:ext cx="6840760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>
                <a:latin typeface="黑体" panose="02010609060101010101" pitchFamily="2" charset="-122"/>
                <a:ea typeface="黑体" panose="02010609060101010101" pitchFamily="2" charset="-122"/>
              </a:rPr>
              <a:t>8</a:t>
            </a:r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．阅读下面这首宋词，然后回答问题。 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渔家傲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朱　服</a:t>
            </a:r>
          </a:p>
          <a:p>
            <a:pPr algn="ctr"/>
            <a:r>
              <a:rPr lang="zh-CN" altLang="en-US" sz="2800">
                <a:latin typeface="黑体" panose="02010609060101010101" pitchFamily="2" charset="-122"/>
                <a:ea typeface="黑体" panose="02010609060101010101" pitchFamily="2" charset="-122"/>
              </a:rPr>
              <a:t>小雨纤纤风细细，万家杨柳青烟里。恋树湿花飞不起，愁无比，和春付与东流水。　九十光阴能有几？金龟解尽留无计。寄语东城沽酒市，拚一醉，而今乐事他年泪。</a:t>
            </a:r>
          </a:p>
          <a:p>
            <a:endParaRPr lang="en-US" altLang="zh-CN" sz="2800">
              <a:latin typeface="黑体" panose="02010609060101010101" pitchFamily="2" charset="-122"/>
              <a:ea typeface="黑体" panose="02010609060101010101" pitchFamily="2" charset="-122"/>
            </a:endParaRPr>
          </a:p>
          <a:p>
            <a:r>
              <a:rPr lang="en-US" altLang="zh-CN" sz="280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   </a:t>
            </a:r>
            <a:r>
              <a:rPr lang="zh-CN" altLang="en-US" sz="2800">
                <a:solidFill>
                  <a:srgbClr val="FF0000"/>
                </a:solidFill>
                <a:highlight>
                  <a:srgbClr val="FFFF00"/>
                </a:highlight>
                <a:latin typeface="黑体" panose="02010609060101010101" pitchFamily="2" charset="-122"/>
                <a:ea typeface="黑体" panose="02010609060101010101" pitchFamily="2" charset="-122"/>
              </a:rPr>
              <a:t>请从景情关系的角度，赏析本词上阕是如何表现作者的情感的。</a:t>
            </a:r>
          </a:p>
        </p:txBody>
      </p:sp>
      <p:sp>
        <p:nvSpPr>
          <p:cNvPr id="4" name="矩形 3"/>
          <p:cNvSpPr/>
          <p:nvPr/>
        </p:nvSpPr>
        <p:spPr>
          <a:xfrm>
            <a:off x="7173187" y="1206203"/>
            <a:ext cx="4827469" cy="452431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indent="457200"/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上阕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借景抒情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。写暮春时节，纤风细雨，烟笼杨柳，郁郁葱葱，万家屋舍，掩映在杨柳的青烟绿雾中</a:t>
            </a:r>
            <a:r>
              <a:rPr lang="en-US" altLang="zh-CN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景</a:t>
            </a:r>
            <a:r>
              <a:rPr lang="en-US" altLang="zh-CN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；水流花落，春光将尽，惹人愁思，借湿花恋树寄寓人的恋春惜春，表现了诗人的感伤情绪</a:t>
            </a:r>
            <a:r>
              <a:rPr lang="en-US" altLang="zh-CN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【</a:t>
            </a:r>
            <a:r>
              <a:rPr lang="zh-CN" altLang="en-US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情</a:t>
            </a:r>
            <a:r>
              <a:rPr lang="en-US" altLang="zh-CN" sz="3200" b="1" u="sng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】</a:t>
            </a:r>
            <a:r>
              <a:rPr lang="zh-CN" altLang="en-US" sz="3200">
                <a:solidFill>
                  <a:srgbClr val="0000FF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5" name="椭圆 4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</p:spTree>
  </p:cSld>
  <p:clrMapOvr>
    <a:masterClrMapping/>
  </p:clrMapOvr>
  <p:transition/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5" name="文本框 6147"/>
          <p:cNvSpPr txBox="1"/>
          <p:nvPr/>
        </p:nvSpPr>
        <p:spPr>
          <a:xfrm>
            <a:off x="730250" y="1473200"/>
            <a:ext cx="10923588" cy="28400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50000"/>
              </a:spcBef>
            </a:pPr>
            <a:r>
              <a:rPr lang="en-US" altLang="zh-CN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 3</a:t>
            </a:r>
            <a:r>
              <a:rPr lang="zh-CN" altLang="en-US" sz="40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、</a:t>
            </a:r>
            <a:r>
              <a:rPr lang="zh-CN" altLang="en-US" sz="4400" b="1">
                <a:solidFill>
                  <a:srgbClr val="FF0000"/>
                </a:solidFill>
                <a:latin typeface="楷体_GB2312" pitchFamily="1" charset="-122"/>
                <a:ea typeface="楷体_GB2312" pitchFamily="1" charset="-122"/>
              </a:rPr>
              <a:t>寓情于景</a:t>
            </a:r>
            <a:r>
              <a:rPr lang="en-US" altLang="zh-CN" sz="4400" b="1">
                <a:latin typeface="楷体_GB2312" pitchFamily="1" charset="-122"/>
                <a:ea typeface="楷体_GB2312" pitchFamily="1" charset="-122"/>
              </a:rPr>
              <a:t>: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表达感情时正面不着一字，读完诗歌后的感受是</a:t>
            </a:r>
            <a:r>
              <a:rPr lang="zh-CN" altLang="en-US" sz="4000" b="1">
                <a:solidFill>
                  <a:srgbClr val="FF0000"/>
                </a:solidFill>
                <a:latin typeface="Arial" pitchFamily="34" charset="0"/>
                <a:ea typeface="楷体_GB2312" pitchFamily="1" charset="-122"/>
              </a:rPr>
              <a:t>见“景”不见“情”</a:t>
            </a:r>
            <a:r>
              <a:rPr lang="zh-CN" altLang="en-US" sz="4000" b="1">
                <a:latin typeface="Arial" pitchFamily="34" charset="0"/>
                <a:ea typeface="楷体_GB2312" pitchFamily="1" charset="-122"/>
              </a:rPr>
              <a:t>，但是仔细分析后却发现诗人的感情全部寓于眼前的自然景色之中，一切景语皆情语。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1115" y="483235"/>
            <a:ext cx="807466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人物描写的手法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917575" y="1606550"/>
            <a:ext cx="251587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正面描写</a:t>
            </a:r>
          </a:p>
        </p:txBody>
      </p:sp>
      <p:sp>
        <p:nvSpPr>
          <p:cNvPr id="5" name="文本框 4"/>
          <p:cNvSpPr txBox="1"/>
          <p:nvPr/>
        </p:nvSpPr>
        <p:spPr>
          <a:xfrm>
            <a:off x="605790" y="5034915"/>
            <a:ext cx="2566670" cy="107632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200"/>
              <a:t>侧面描写</a:t>
            </a:r>
          </a:p>
          <a:p>
            <a:pPr algn="ctr"/>
            <a:endParaRPr lang="zh-CN" altLang="en-US" sz="3200"/>
          </a:p>
        </p:txBody>
      </p:sp>
      <p:sp>
        <p:nvSpPr>
          <p:cNvPr id="6" name="文本框 5"/>
          <p:cNvSpPr txBox="1"/>
          <p:nvPr/>
        </p:nvSpPr>
        <p:spPr>
          <a:xfrm>
            <a:off x="3799205" y="1421765"/>
            <a:ext cx="573024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动作描写、语言描写、神态描写、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肖像描写、心理描写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584325" y="2740025"/>
            <a:ext cx="609600" cy="2061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>
                <a:solidFill>
                  <a:srgbClr val="FF0000"/>
                </a:solidFill>
              </a:rPr>
              <a:t>细节描写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3668395" y="4665345"/>
            <a:ext cx="355028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借他人烘托；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借环境烘托；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借物象衬托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647055" y="4758690"/>
            <a:ext cx="6154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忽闻水上琵琶声，主人忘归客不发。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</a:p>
        </p:txBody>
      </p:sp>
      <p:sp>
        <p:nvSpPr>
          <p:cNvPr id="10" name="文本框 9"/>
          <p:cNvSpPr txBox="1"/>
          <p:nvPr/>
        </p:nvSpPr>
        <p:spPr>
          <a:xfrm>
            <a:off x="3799205" y="2374900"/>
            <a:ext cx="7545070" cy="95313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指如削葱根，口如含朱丹。纤纤作细步，精妙世无双。——《孔雀东南飞》</a:t>
            </a:r>
          </a:p>
        </p:txBody>
      </p:sp>
      <p:sp>
        <p:nvSpPr>
          <p:cNvPr id="11" name="文本框 10"/>
          <p:cNvSpPr txBox="1"/>
          <p:nvPr/>
        </p:nvSpPr>
        <p:spPr>
          <a:xfrm>
            <a:off x="5647055" y="5219065"/>
            <a:ext cx="6154420" cy="4603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群山万壑赴荆门，生长明妃尚有村。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</a:p>
        </p:txBody>
      </p:sp>
      <p:sp>
        <p:nvSpPr>
          <p:cNvPr id="12" name="文本框 11"/>
          <p:cNvSpPr txBox="1"/>
          <p:nvPr/>
        </p:nvSpPr>
        <p:spPr>
          <a:xfrm>
            <a:off x="5647055" y="5679440"/>
            <a:ext cx="6154420" cy="8299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“</a:t>
            </a:r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桑之未落，其叶沃若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......</a:t>
            </a:r>
          </a:p>
          <a:p>
            <a:r>
              <a:rPr lang="zh-CN" altLang="en-US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桑之落矣，其黄而陨。</a:t>
            </a:r>
            <a:r>
              <a:rPr lang="en-US" altLang="zh-CN" sz="2400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”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 nodeType="clickPar">
                      <p:stCondLst>
                        <p:cond delay="indefinite"/>
                      </p:stCondLst>
                      <p:childTnLst>
                        <p:par>
                          <p:cTn id="2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1"/>
      <p:bldP spid="6" grpId="2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寓情于景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5" name="椭圆 4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1227445" y="2299788"/>
            <a:ext cx="3516026" cy="255454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滁洲西涧 韦应物</a:t>
            </a:r>
          </a:p>
          <a:p>
            <a:pPr algn="ctr"/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独怜幽草涧边生，上有黄鹂深树鸣。</a:t>
            </a:r>
          </a:p>
          <a:p>
            <a:pPr algn="ctr"/>
            <a:r>
              <a:rPr kumimoji="1"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春潮带雨晚来急，野渡无人舟自横</a:t>
            </a:r>
            <a:r>
              <a:rPr kumimoji="1" lang="zh-CN" altLang="en-US" sz="3200" b="1" smtClean="0">
                <a:latin typeface="黑体" panose="02010609060101010101" pitchFamily="2" charset="-122"/>
                <a:ea typeface="黑体" panose="02010609060101010101" pitchFamily="2" charset="-122"/>
              </a:rPr>
              <a:t>。</a:t>
            </a:r>
            <a:endParaRPr kumimoji="1" lang="zh-CN" altLang="en-US" sz="3200" b="1"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4"/>
          <p:cNvSpPr>
            <a:spLocks noChangeArrowheads="1"/>
          </p:cNvSpPr>
          <p:nvPr/>
        </p:nvSpPr>
        <p:spPr bwMode="auto">
          <a:xfrm>
            <a:off x="6103017" y="2053566"/>
            <a:ext cx="4930045" cy="30469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2400" b="1" smtClean="0">
                <a:latin typeface="楷体_GB2312"/>
                <a:ea typeface="楷体_GB2312"/>
                <a:cs typeface="楷体_GB2312"/>
              </a:rPr>
              <a:t>诗</a:t>
            </a:r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人运用了</a:t>
            </a:r>
            <a:r>
              <a:rPr kumimoji="1" lang="zh-CN" altLang="en-US" sz="24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寓情于景</a:t>
            </a:r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的手法。（叙）</a:t>
            </a:r>
          </a:p>
          <a:p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诗人独爱自甘寂寞安贫守节的涧边幽草，无意居高媚时的黄鹂。郊野渡口一副水急舟横的悠闲景象。（析）</a:t>
            </a:r>
          </a:p>
          <a:p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表露出诗人恬淡的胸襟以及不在其位，不得其用的无奈而忧伤的情怀。（评）</a:t>
            </a:r>
            <a:r>
              <a:rPr kumimoji="1" lang="zh-CN" altLang="en-US" sz="2400" b="1" u="sng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 </a:t>
            </a:r>
          </a:p>
        </p:txBody>
      </p:sp>
      <p:sp>
        <p:nvSpPr>
          <p:cNvPr id="2" name="矩形 1"/>
          <p:cNvSpPr/>
          <p:nvPr/>
        </p:nvSpPr>
        <p:spPr>
          <a:xfrm>
            <a:off x="776539" y="5540376"/>
            <a:ext cx="10071989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kumimoji="1" lang="zh-CN" altLang="en-US" sz="3200" b="1">
                <a:solidFill>
                  <a:srgbClr val="009900"/>
                </a:solidFill>
                <a:latin typeface="楷体" panose="02010609060101010101" pitchFamily="49" charset="-122"/>
                <a:ea typeface="楷体" pitchFamily="49" charset="-122"/>
                <a:cs typeface="楷体_GB2312"/>
              </a:rPr>
              <a:t>问：这首诗在</a:t>
            </a:r>
            <a:r>
              <a:rPr kumimoji="1"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itchFamily="49" charset="-122"/>
                <a:cs typeface="楷体_GB2312"/>
              </a:rPr>
              <a:t>情与景的抒写</a:t>
            </a:r>
            <a:r>
              <a:rPr kumimoji="1" lang="zh-CN" altLang="en-US" sz="3200" b="1">
                <a:solidFill>
                  <a:srgbClr val="009900"/>
                </a:solidFill>
                <a:latin typeface="楷体" panose="02010609060101010101" pitchFamily="49" charset="-122"/>
                <a:ea typeface="楷体" pitchFamily="49" charset="-122"/>
                <a:cs typeface="楷体_GB2312"/>
              </a:rPr>
              <a:t>上有何特色？试略作分析。</a:t>
            </a:r>
            <a:endParaRPr kumimoji="1" lang="zh-CN" altLang="en-US" sz="3200" b="1" u="sng">
              <a:latin typeface="楷体" panose="02010609060101010101" pitchFamily="49" charset="-122"/>
              <a:ea typeface="楷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539" name="矩形 65538"/>
          <p:cNvSpPr/>
          <p:nvPr/>
        </p:nvSpPr>
        <p:spPr>
          <a:xfrm>
            <a:off x="1919288" y="404813"/>
            <a:ext cx="8569325" cy="587756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情景交融</a:t>
            </a:r>
          </a:p>
          <a:p>
            <a:endParaRPr lang="zh-CN" altLang="en-US" sz="3200" b="1">
              <a:solidFill>
                <a:srgbClr val="FF33CC"/>
              </a:solidFill>
              <a:latin typeface="Arial" pitchFamily="34" charset="0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Arial" pitchFamily="34" charset="0"/>
              </a:rPr>
              <a:t>       作品中景物的描写或环境的渲染同抒发人物的感情紧密结合。</a:t>
            </a:r>
          </a:p>
          <a:p>
            <a:endParaRPr lang="zh-CN" altLang="en-US" sz="2400" b="1">
              <a:solidFill>
                <a:srgbClr val="FF0000"/>
              </a:solidFill>
              <a:latin typeface="Arial" pitchFamily="34" charset="0"/>
            </a:endParaRPr>
          </a:p>
          <a:p>
            <a:r>
              <a:rPr lang="zh-CN" altLang="en-US" sz="2400" b="1">
                <a:latin typeface="Arial" pitchFamily="34" charset="0"/>
              </a:rPr>
              <a:t>       </a:t>
            </a:r>
            <a:r>
              <a:rPr lang="zh-CN" altLang="en-US" sz="2800" b="1">
                <a:latin typeface="宋体" pitchFamily="2" charset="-122"/>
              </a:rPr>
              <a:t>例：杜甫的“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好雨知时节，当春乃发生。随风潜入夜，润物细无声</a:t>
            </a:r>
            <a:r>
              <a:rPr lang="zh-CN" altLang="en-US" sz="2800" b="1">
                <a:latin typeface="宋体" pitchFamily="2" charset="-122"/>
              </a:rPr>
              <a:t>”，写景之中包含着对春雨的喜悦之情；</a:t>
            </a:r>
          </a:p>
          <a:p>
            <a:endParaRPr lang="zh-CN" altLang="en-US" sz="2800" b="1">
              <a:latin typeface="宋体" pitchFamily="2" charset="-122"/>
            </a:endParaRPr>
          </a:p>
          <a:p>
            <a:r>
              <a:rPr lang="zh-CN" altLang="en-US" sz="2800" b="1">
                <a:latin typeface="宋体" pitchFamily="2" charset="-122"/>
              </a:rPr>
              <a:t>       柳永的“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今宵酒醒何处，杨柳岸，晓风残月</a:t>
            </a:r>
            <a:r>
              <a:rPr lang="zh-CN" altLang="en-US" sz="2800" b="1">
                <a:latin typeface="宋体" pitchFamily="2" charset="-122"/>
              </a:rPr>
              <a:t>”，场景描写之中，寄寓着诗人的离愁别恨。</a:t>
            </a:r>
            <a:br>
              <a:rPr lang="zh-CN" altLang="en-US" sz="2800" b="1">
                <a:latin typeface="宋体" pitchFamily="2" charset="-122"/>
              </a:rPr>
            </a:b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/>
            </a:r>
            <a:b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</a:br>
            <a:endParaRPr lang="zh-CN" altLang="en-US" sz="2800" b="1">
              <a:solidFill>
                <a:srgbClr val="FF0000"/>
              </a:solidFill>
              <a:latin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7" dur="500"/>
                                        <p:tgtEl>
                                          <p:spTgt spid="6553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3" dur="500"/>
                                        <p:tgtEl>
                                          <p:spTgt spid="6553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19" dur="500"/>
                                        <p:tgtEl>
                                          <p:spTgt spid="6553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5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vertical)">
                                      <p:cBhvr>
                                        <p:cTn id="25" dur="500"/>
                                        <p:tgtEl>
                                          <p:spTgt spid="6553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5539" grpId="0" uiExpand="1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示例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5" name="椭圆 4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11" name="Rectangle 3"/>
          <p:cNvSpPr>
            <a:spLocks noChangeArrowheads="1"/>
          </p:cNvSpPr>
          <p:nvPr/>
        </p:nvSpPr>
        <p:spPr bwMode="auto">
          <a:xfrm>
            <a:off x="299356" y="1893553"/>
            <a:ext cx="5970587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anchor="ctr">
            <a:spAutoFit/>
          </a:bodyPr>
          <a:lstStyle/>
          <a:p>
            <a:pPr algn="ctr"/>
            <a:r>
              <a:rPr lang="zh-CN" altLang="en-US" sz="2800">
                <a:solidFill>
                  <a:srgbClr val="FF0000"/>
                </a:solidFill>
              </a:rPr>
              <a:t>春江晚景   </a:t>
            </a:r>
            <a:r>
              <a:rPr lang="zh-CN" altLang="en-US" sz="2000"/>
              <a:t>张九龄</a:t>
            </a:r>
          </a:p>
          <a:p>
            <a:pPr algn="ctr"/>
            <a:r>
              <a:rPr lang="zh-CN" altLang="en-US" sz="2800"/>
              <a:t>江林皆秀发，云日复相鲜。</a:t>
            </a:r>
          </a:p>
          <a:p>
            <a:pPr algn="ctr"/>
            <a:r>
              <a:rPr lang="zh-CN" altLang="en-US" sz="2800"/>
              <a:t>征路那①逢此，春心益渺然②。</a:t>
            </a:r>
          </a:p>
          <a:p>
            <a:pPr algn="ctr"/>
            <a:r>
              <a:rPr lang="zh-CN" altLang="en-US" sz="2800"/>
              <a:t>兴来只自得，佳处莫能传。</a:t>
            </a:r>
          </a:p>
          <a:p>
            <a:pPr algn="ctr"/>
            <a:r>
              <a:rPr lang="zh-CN" altLang="en-US" sz="2800"/>
              <a:t>薄暮津亭下，余花满客船。</a:t>
            </a:r>
          </a:p>
          <a:p>
            <a:r>
              <a:rPr lang="zh-CN" altLang="en-US" sz="2800"/>
              <a:t>[注]　①那：同“哪”。②渺然：广阔辽远的样子。</a:t>
            </a:r>
          </a:p>
          <a:p>
            <a:r>
              <a:rPr lang="zh-CN" altLang="en-US" sz="2800" b="1">
                <a:solidFill>
                  <a:srgbClr val="FF0000"/>
                </a:solidFill>
              </a:rPr>
              <a:t>从情景关系的角度，赏析本诗前两联是如何表达作者情感的。</a:t>
            </a:r>
          </a:p>
        </p:txBody>
      </p:sp>
      <p:sp>
        <p:nvSpPr>
          <p:cNvPr id="12" name="Rectangle 6"/>
          <p:cNvSpPr>
            <a:spLocks noChangeArrowheads="1"/>
          </p:cNvSpPr>
          <p:nvPr/>
        </p:nvSpPr>
        <p:spPr bwMode="auto">
          <a:xfrm>
            <a:off x="6968836" y="2251497"/>
            <a:ext cx="4772438" cy="2677656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lang="zh-CN" altLang="en-US" sz="2400" b="1"/>
              <a:t>本诗首联描绘了树木繁茂、落霞与夕阳交相辉映的春江晚景，色彩艳丽，含蓄地传达出作者喜悦的心情。        </a:t>
            </a:r>
          </a:p>
          <a:p>
            <a:r>
              <a:rPr lang="zh-CN" altLang="en-US" sz="2400" b="1" smtClean="0"/>
              <a:t>颔</a:t>
            </a:r>
            <a:r>
              <a:rPr lang="zh-CN" altLang="en-US" sz="2400" b="1"/>
              <a:t>联则直接抒发作者在征路上见到美景时喜出望外的心情。</a:t>
            </a:r>
          </a:p>
          <a:p>
            <a:r>
              <a:rPr lang="zh-CN" altLang="en-US" sz="2400" b="1" smtClean="0"/>
              <a:t>两</a:t>
            </a:r>
            <a:r>
              <a:rPr lang="zh-CN" altLang="en-US" sz="2400" b="1"/>
              <a:t>联景中有情，情中有景，情景交融。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563" name="矩形 66562"/>
          <p:cNvSpPr/>
          <p:nvPr/>
        </p:nvSpPr>
        <p:spPr>
          <a:xfrm>
            <a:off x="1774825" y="0"/>
            <a:ext cx="8893175" cy="495427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乐景哀情，或哀景乐情</a:t>
            </a:r>
            <a:endParaRPr lang="zh-CN" altLang="en-US" sz="4000" b="1">
              <a:solidFill>
                <a:schemeClr val="accent2"/>
              </a:solidFill>
              <a:latin typeface="Arial" pitchFamily="34" charset="0"/>
            </a:endParaRPr>
          </a:p>
          <a:p>
            <a:endParaRPr lang="zh-CN" altLang="en-US" sz="2400" b="1">
              <a:latin typeface="Arial" pitchFamily="34" charset="0"/>
            </a:endParaRPr>
          </a:p>
          <a:p>
            <a:r>
              <a:rPr lang="zh-CN" altLang="en-US" sz="2800" b="1">
                <a:latin typeface="宋体" pitchFamily="2" charset="-122"/>
              </a:rPr>
              <a:t>例：唐代谢浑</a:t>
            </a:r>
            <a:r>
              <a:rPr lang="en-US" altLang="zh-CN" sz="2800" b="1">
                <a:latin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</a:rPr>
              <a:t>谢亭送别</a:t>
            </a:r>
            <a:r>
              <a:rPr lang="en-US" altLang="zh-CN" sz="2800" b="1">
                <a:latin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</a:rPr>
              <a:t>：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    劳歌一曲解行舟，红叶青山急水流。</a:t>
            </a:r>
          </a:p>
          <a:p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    日暮酒醒人已远，满天风雨下西楼</a:t>
            </a:r>
            <a:r>
              <a:rPr lang="zh-CN" altLang="en-US" sz="2800" b="1">
                <a:latin typeface="宋体" pitchFamily="2" charset="-122"/>
              </a:rPr>
              <a:t>。</a:t>
            </a:r>
          </a:p>
          <a:p>
            <a:r>
              <a:rPr lang="zh-CN" altLang="en-US" sz="2800" b="1">
                <a:latin typeface="宋体" pitchFamily="2" charset="-122"/>
              </a:rPr>
              <a:t>    上联以“红叶青山”这样亮丽诗意的景色，反衬诗人离愁别恨。</a:t>
            </a:r>
          </a:p>
          <a:p>
            <a:endParaRPr lang="zh-CN" altLang="en-US" sz="2800" b="1">
              <a:solidFill>
                <a:srgbClr val="FF0000"/>
              </a:solidFill>
              <a:latin typeface="宋体" pitchFamily="2" charset="-122"/>
            </a:endParaRPr>
          </a:p>
          <a:p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以哀景写乐情</a:t>
            </a:r>
          </a:p>
          <a:p>
            <a:r>
              <a:rPr lang="zh-CN" altLang="en-US" sz="2800" b="1">
                <a:latin typeface="宋体" pitchFamily="2" charset="-122"/>
              </a:rPr>
              <a:t>例：</a:t>
            </a:r>
            <a:r>
              <a:rPr lang="zh-CN" altLang="en-US" sz="2800" b="1">
                <a:solidFill>
                  <a:srgbClr val="0000CC"/>
                </a:solidFill>
                <a:latin typeface="宋体" pitchFamily="2" charset="-122"/>
              </a:rPr>
              <a:t>落日心犹壮，秋风病欲苏</a:t>
            </a:r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。</a:t>
            </a:r>
          </a:p>
          <a:p>
            <a:r>
              <a:rPr lang="zh-CN" altLang="en-US" sz="2800" b="1">
                <a:solidFill>
                  <a:srgbClr val="000000"/>
                </a:solidFill>
                <a:latin typeface="宋体" pitchFamily="2" charset="-122"/>
              </a:rPr>
              <a:t>    古来存老马，不必去长途。</a:t>
            </a:r>
            <a:endParaRPr lang="zh-CN" altLang="en-US" sz="2800" b="1">
              <a:latin typeface="宋体" pitchFamily="2" charset="-122"/>
            </a:endParaRPr>
          </a:p>
        </p:txBody>
      </p:sp>
      <p:sp>
        <p:nvSpPr>
          <p:cNvPr id="66565" name="矩形 66564"/>
          <p:cNvSpPr/>
          <p:nvPr/>
        </p:nvSpPr>
        <p:spPr>
          <a:xfrm>
            <a:off x="1919288" y="5229225"/>
            <a:ext cx="8748712" cy="95313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800" b="1">
                <a:latin typeface="宋体" pitchFamily="2" charset="-122"/>
              </a:rPr>
              <a:t>《</a:t>
            </a:r>
            <a:r>
              <a:rPr lang="zh-CN" altLang="en-US" sz="2800" b="1">
                <a:latin typeface="宋体" pitchFamily="2" charset="-122"/>
              </a:rPr>
              <a:t>姜斋诗话</a:t>
            </a:r>
            <a:r>
              <a:rPr lang="en-US" altLang="zh-CN" sz="2800" b="1">
                <a:latin typeface="宋体" pitchFamily="2" charset="-122"/>
              </a:rPr>
              <a:t>》</a:t>
            </a:r>
            <a:r>
              <a:rPr lang="zh-CN" altLang="en-US" sz="2800" b="1">
                <a:latin typeface="宋体" pitchFamily="2" charset="-122"/>
              </a:rPr>
              <a:t>说：“</a:t>
            </a:r>
            <a:r>
              <a:rPr lang="zh-CN" altLang="en-US" sz="2800" b="1">
                <a:solidFill>
                  <a:srgbClr val="FF0000"/>
                </a:solidFill>
                <a:latin typeface="宋体" pitchFamily="2" charset="-122"/>
              </a:rPr>
              <a:t>以乐景写哀，以哀景写乐，倍增其哀乐</a:t>
            </a:r>
            <a:r>
              <a:rPr lang="zh-CN" altLang="en-US" sz="2800" b="1">
                <a:latin typeface="宋体" pitchFamily="2" charset="-122"/>
              </a:rPr>
              <a:t>。”</a:t>
            </a:r>
            <a:r>
              <a:rPr lang="zh-CN" altLang="en-US" sz="2800">
                <a:latin typeface="宋体" pitchFamily="2" charset="-12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0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3" dur="500"/>
                                        <p:tgtEl>
                                          <p:spTgt spid="6656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 nodeType="clickPar">
                      <p:stCondLst>
                        <p:cond delay="indefinite"/>
                      </p:stCondLst>
                      <p:childTnLst>
                        <p:par>
                          <p:cTn id="25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6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 nodeType="clickPar">
                      <p:stCondLst>
                        <p:cond delay="indefinite"/>
                      </p:stCondLst>
                      <p:childTnLst>
                        <p:par>
                          <p:cTn id="3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5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65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6565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文本占位符 37890"/>
          <p:cNvSpPr>
            <a:spLocks noGrp="1"/>
          </p:cNvSpPr>
          <p:nvPr>
            <p:ph idx="1"/>
          </p:nvPr>
        </p:nvSpPr>
        <p:spPr>
          <a:xfrm>
            <a:off x="2060575" y="1041400"/>
            <a:ext cx="8785225" cy="2986088"/>
          </a:xfrm>
        </p:spPr>
        <p:txBody>
          <a:bodyPr lIns="91440" tIns="45720" rIns="91440" bIns="45720" anchor="t">
            <a:normAutofit fontScale="92500" lnSpcReduction="20000"/>
          </a:bodyPr>
          <a:lstStyle/>
          <a:p>
            <a:pPr algn="ctr">
              <a:buNone/>
            </a:pPr>
            <a:r>
              <a:rPr lang="zh-CN" altLang="en-US" sz="4000" b="1">
                <a:latin typeface="楷体_GB2312" pitchFamily="1" charset="-122"/>
                <a:ea typeface="楷体_GB2312" pitchFamily="1" charset="-122"/>
              </a:rPr>
              <a:t>《绝  句》  </a:t>
            </a:r>
          </a:p>
          <a:p>
            <a:pPr algn="ctr">
              <a:buNone/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</a:rPr>
              <a:t>杜甫</a:t>
            </a:r>
          </a:p>
          <a:p>
            <a:pPr algn="ctr"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江碧鸟逾白</a:t>
            </a:r>
            <a:r>
              <a:rPr lang="en-US" altLang="zh-CN" sz="4000" b="1">
                <a:latin typeface="楷体" panose="02010609060101010101" pitchFamily="49" charset="-122"/>
                <a:ea typeface="楷体" pitchFamily="49" charset="-122"/>
              </a:rPr>
              <a:t>,</a:t>
            </a: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山青花欲燃。</a:t>
            </a:r>
          </a:p>
          <a:p>
            <a:pPr algn="ctr">
              <a:buNone/>
            </a:pP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今春看又过</a:t>
            </a:r>
            <a:r>
              <a:rPr lang="en-US" altLang="zh-CN" sz="4000" b="1">
                <a:latin typeface="楷体" panose="02010609060101010101" pitchFamily="49" charset="-122"/>
                <a:ea typeface="楷体" pitchFamily="49" charset="-122"/>
              </a:rPr>
              <a:t>,</a:t>
            </a:r>
            <a:r>
              <a:rPr lang="zh-CN" altLang="en-US" sz="4000" b="1">
                <a:latin typeface="楷体" panose="02010609060101010101" pitchFamily="49" charset="-122"/>
                <a:ea typeface="楷体" pitchFamily="49" charset="-122"/>
              </a:rPr>
              <a:t>何日是归年？</a:t>
            </a:r>
          </a:p>
        </p:txBody>
      </p:sp>
      <p:sp>
        <p:nvSpPr>
          <p:cNvPr id="21506" name="文本框 37892"/>
          <p:cNvSpPr txBox="1"/>
          <p:nvPr/>
        </p:nvSpPr>
        <p:spPr>
          <a:xfrm>
            <a:off x="357188" y="4071938"/>
            <a:ext cx="11479212" cy="230346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lnSpc>
                <a:spcPct val="110000"/>
              </a:lnSpc>
              <a:spcBef>
                <a:spcPct val="20000"/>
              </a:spcBef>
            </a:pPr>
            <a:r>
              <a:rPr lang="en-US" altLang="zh-CN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    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全诗抒发了羁旅异乡的感慨</a:t>
            </a:r>
            <a:r>
              <a:rPr lang="en-US" altLang="zh-CN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诗人借清新美好的春光景色的描写</a:t>
            </a:r>
            <a:r>
              <a:rPr lang="en-US" altLang="zh-CN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透露出了思归的感伤</a:t>
            </a:r>
            <a:r>
              <a:rPr lang="en-US" altLang="zh-CN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以乐景写哀情</a:t>
            </a:r>
            <a:r>
              <a:rPr lang="en-US" altLang="zh-CN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,</a:t>
            </a:r>
            <a:r>
              <a:rPr lang="zh-CN" altLang="en-US" sz="4400" b="1">
                <a:solidFill>
                  <a:srgbClr val="0000FF"/>
                </a:solidFill>
                <a:latin typeface="楷体_GB2312" pitchFamily="1" charset="-122"/>
                <a:ea typeface="楷体_GB2312" pitchFamily="1" charset="-122"/>
              </a:rPr>
              <a:t>别具韵致。</a:t>
            </a:r>
          </a:p>
        </p:txBody>
      </p:sp>
      <p:sp>
        <p:nvSpPr>
          <p:cNvPr id="21507" name="文本框 2"/>
          <p:cNvSpPr txBox="1"/>
          <p:nvPr/>
        </p:nvSpPr>
        <p:spPr>
          <a:xfrm>
            <a:off x="288925" y="423863"/>
            <a:ext cx="4165600" cy="1004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u="sng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sym typeface="宋体" pitchFamily="2" charset="-122"/>
              </a:rPr>
              <a:t>乐景哀情</a:t>
            </a:r>
            <a:r>
              <a:rPr lang="zh-CN" altLang="en-US" sz="60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：</a:t>
            </a:r>
          </a:p>
        </p:txBody>
      </p:sp>
    </p:spTree>
  </p:cSld>
  <p:clrMapOvr>
    <a:masterClrMapping/>
  </p:clrMapOvr>
  <p:transition/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文本占位符 36866"/>
          <p:cNvSpPr>
            <a:spLocks noGrp="1"/>
          </p:cNvSpPr>
          <p:nvPr>
            <p:ph idx="1"/>
          </p:nvPr>
        </p:nvSpPr>
        <p:spPr>
          <a:xfrm>
            <a:off x="2014538" y="1428750"/>
            <a:ext cx="8785225" cy="2581275"/>
          </a:xfrm>
        </p:spPr>
        <p:txBody>
          <a:bodyPr lIns="91440" tIns="45720" rIns="91440" bIns="45720" anchor="t">
            <a:normAutofit fontScale="37500" lnSpcReduction="10000"/>
          </a:bodyPr>
          <a:lstStyle/>
          <a:p>
            <a:pPr algn="ctr">
              <a:buNone/>
            </a:pPr>
            <a:r>
              <a:rPr lang="zh-CN" altLang="en-US" sz="7200" b="1">
                <a:latin typeface="楷体_GB2312" pitchFamily="1" charset="-122"/>
                <a:ea typeface="楷体_GB2312" pitchFamily="1" charset="-122"/>
              </a:rPr>
              <a:t>《江  汉》  </a:t>
            </a:r>
          </a:p>
          <a:p>
            <a:pPr algn="ctr">
              <a:buNone/>
            </a:pPr>
            <a:r>
              <a:rPr lang="zh-CN" altLang="en-US" sz="7200" b="1">
                <a:latin typeface="楷体" panose="02010609060101010101" pitchFamily="49" charset="-122"/>
                <a:ea typeface="楷体" pitchFamily="49" charset="-122"/>
              </a:rPr>
              <a:t>杜甫</a:t>
            </a:r>
          </a:p>
          <a:p>
            <a:pPr algn="ctr">
              <a:buNone/>
            </a:pPr>
            <a:r>
              <a:rPr lang="zh-CN" altLang="en-US" sz="7200" b="1">
                <a:latin typeface="楷体" panose="02010609060101010101" pitchFamily="49" charset="-122"/>
                <a:ea typeface="楷体" pitchFamily="49" charset="-122"/>
              </a:rPr>
              <a:t>落日心犹壮，秋风病欲苏。</a:t>
            </a:r>
          </a:p>
          <a:p>
            <a:pPr algn="ctr">
              <a:buNone/>
            </a:pPr>
            <a:r>
              <a:rPr lang="zh-CN" altLang="en-US" sz="7200" b="1">
                <a:latin typeface="楷体" panose="02010609060101010101" pitchFamily="49" charset="-122"/>
                <a:ea typeface="楷体" pitchFamily="49" charset="-122"/>
              </a:rPr>
              <a:t>古来有老马，不必取长途。</a:t>
            </a:r>
          </a:p>
          <a:p>
            <a:endParaRPr lang="zh-CN" altLang="en-US" sz="4000" b="1">
              <a:latin typeface="楷体_GB2312" pitchFamily="1" charset="-122"/>
              <a:ea typeface="楷体_GB2312" pitchFamily="1" charset="-122"/>
            </a:endParaRPr>
          </a:p>
          <a:p>
            <a:endParaRPr lang="zh-CN" altLang="en-US"/>
          </a:p>
        </p:txBody>
      </p:sp>
      <p:sp>
        <p:nvSpPr>
          <p:cNvPr id="22530" name="文本框 36870"/>
          <p:cNvSpPr txBox="1"/>
          <p:nvPr/>
        </p:nvSpPr>
        <p:spPr>
          <a:xfrm>
            <a:off x="288608" y="4283075"/>
            <a:ext cx="11604625" cy="2103438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000" b="1">
                <a:solidFill>
                  <a:srgbClr val="6600FF"/>
                </a:solidFill>
                <a:latin typeface="Arial" pitchFamily="34" charset="0"/>
                <a:ea typeface="楷体_GB2312" pitchFamily="1" charset="-122"/>
              </a:rPr>
              <a:t>       </a:t>
            </a:r>
            <a:r>
              <a:rPr lang="zh-CN" altLang="en-US" sz="4400" b="1">
                <a:solidFill>
                  <a:srgbClr val="0000FF"/>
                </a:solidFill>
                <a:latin typeface="Arial" pitchFamily="34" charset="0"/>
                <a:ea typeface="楷体_GB2312" pitchFamily="1" charset="-122"/>
              </a:rPr>
              <a:t>落日、秋风是一种凄凉的感觉，但却比喻了诗人正处暮年，并以“老马”自喻表现了积极入世的精神及老当益壮的情怀。</a:t>
            </a:r>
          </a:p>
        </p:txBody>
      </p:sp>
      <p:sp>
        <p:nvSpPr>
          <p:cNvPr id="22531" name="文本框 2"/>
          <p:cNvSpPr txBox="1"/>
          <p:nvPr/>
        </p:nvSpPr>
        <p:spPr>
          <a:xfrm>
            <a:off x="288925" y="423863"/>
            <a:ext cx="4165600" cy="1004887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6000" b="1" u="sng">
                <a:solidFill>
                  <a:srgbClr val="FF0000"/>
                </a:solidFill>
                <a:latin typeface="Arial" pitchFamily="34" charset="0"/>
                <a:ea typeface="楷体_GB2312" pitchFamily="1" charset="-122"/>
                <a:sym typeface="宋体" pitchFamily="2" charset="-122"/>
              </a:rPr>
              <a:t>哀景乐情</a:t>
            </a:r>
            <a:r>
              <a:rPr lang="zh-CN" altLang="en-US" sz="6000" b="1">
                <a:solidFill>
                  <a:srgbClr val="FF0000"/>
                </a:solidFill>
                <a:latin typeface="Arial" pitchFamily="34" charset="0"/>
                <a:ea typeface="宋体" pitchFamily="2" charset="-122"/>
                <a:sym typeface="宋体" pitchFamily="2" charset="-122"/>
              </a:rPr>
              <a:t>：</a:t>
            </a:r>
          </a:p>
        </p:txBody>
      </p:sp>
    </p:spTree>
  </p:cSld>
  <p:clrMapOvr>
    <a:masterClrMapping/>
  </p:clrMapOvr>
  <p:transition/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299356" y="47368"/>
            <a:ext cx="7308812" cy="584775"/>
          </a:xfrm>
          <a:prstGeom prst="rect">
            <a:avLst/>
          </a:prstGeom>
          <a:ln>
            <a:noFill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如何抒情</a:t>
            </a:r>
            <a:r>
              <a:rPr lang="en-US" altLang="zh-CN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——</a:t>
            </a:r>
            <a:r>
              <a:rPr lang="zh-CN" altLang="en-US" sz="3200" b="1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anose="02010609060101010101" pitchFamily="2" charset="-122"/>
                <a:ea typeface="黑体" panose="02010609060101010101" pitchFamily="2" charset="-122"/>
              </a:rPr>
              <a:t>乐哀关系</a:t>
            </a:r>
            <a:endParaRPr lang="zh-CN" altLang="en-US" sz="3200" b="1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grpSp>
        <p:nvGrpSpPr>
          <p:cNvPr id="8" name="组合 7"/>
          <p:cNvGrpSpPr/>
          <p:nvPr/>
        </p:nvGrpSpPr>
        <p:grpSpPr>
          <a:xfrm>
            <a:off x="8568040" y="332656"/>
            <a:ext cx="2280488" cy="696312"/>
            <a:chOff x="8568040" y="332656"/>
            <a:chExt cx="2280488" cy="696312"/>
          </a:xfrm>
        </p:grpSpPr>
        <p:sp>
          <p:nvSpPr>
            <p:cNvPr id="5" name="椭圆 4"/>
            <p:cNvSpPr/>
            <p:nvPr/>
          </p:nvSpPr>
          <p:spPr>
            <a:xfrm>
              <a:off x="8640048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答</a:t>
              </a:r>
            </a:p>
          </p:txBody>
        </p:sp>
        <p:sp>
          <p:nvSpPr>
            <p:cNvPr id="6" name="椭圆 5"/>
            <p:cNvSpPr/>
            <p:nvPr/>
          </p:nvSpPr>
          <p:spPr>
            <a:xfrm>
              <a:off x="10152216" y="332656"/>
              <a:ext cx="696312" cy="696312"/>
            </a:xfrm>
            <a:prstGeom prst="ellipse">
              <a:avLst/>
            </a:prstGeom>
          </p:spPr>
          <p:style>
            <a:lnRef idx="0">
              <a:schemeClr val="accent3"/>
            </a:lnRef>
            <a:fillRef idx="3">
              <a:schemeClr val="accent3"/>
            </a:fillRef>
            <a:effectRef idx="3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zh-CN" altLang="en-US" sz="3200">
                  <a:solidFill>
                    <a:srgbClr val="FF0000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黑体" panose="02010609060101010101" pitchFamily="2" charset="-122"/>
                  <a:ea typeface="黑体" panose="02010609060101010101" pitchFamily="2" charset="-122"/>
                </a:rPr>
                <a:t>案</a:t>
              </a:r>
            </a:p>
          </p:txBody>
        </p:sp>
        <p:cxnSp>
          <p:nvCxnSpPr>
            <p:cNvPr id="7" name="直接连接符 6"/>
            <p:cNvCxnSpPr/>
            <p:nvPr/>
          </p:nvCxnSpPr>
          <p:spPr>
            <a:xfrm>
              <a:off x="8568040" y="1028968"/>
              <a:ext cx="2280488" cy="0"/>
            </a:xfrm>
            <a:prstGeom prst="line">
              <a:avLst/>
            </a:prstGeom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</p:cxnSp>
      </p:grp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27582" y="1505116"/>
            <a:ext cx="5679254" cy="427809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pPr algn="ctr"/>
            <a:r>
              <a:rPr kumimoji="1" lang="zh-CN" altLang="en-US" sz="2800" b="1">
                <a:solidFill>
                  <a:srgbClr val="CC00CC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闽中秋思  杜荀鹤</a:t>
            </a:r>
          </a:p>
          <a:p>
            <a:pPr algn="ctr"/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雨匀紫菊丛丛色，风弄红蕉叶叶声。</a:t>
            </a:r>
          </a:p>
          <a:p>
            <a:pPr algn="ctr"/>
            <a:r>
              <a:rPr kumimoji="1" lang="zh-CN" altLang="en-US" sz="2800" b="1">
                <a:latin typeface="黑体" panose="02010609060101010101" pitchFamily="2" charset="-122"/>
                <a:ea typeface="黑体" panose="02010609060101010101" pitchFamily="2" charset="-122"/>
              </a:rPr>
              <a:t>北畔是山南畔海，只堪图画不堪行。</a:t>
            </a:r>
          </a:p>
          <a:p>
            <a:r>
              <a:rPr kumimoji="1" lang="zh-CN" altLang="en-US" sz="2400" b="1">
                <a:latin typeface="楷体_GB2312"/>
                <a:ea typeface="楷体_GB2312"/>
                <a:cs typeface="楷体_GB2312"/>
              </a:rPr>
              <a:t>注：杜荀鹤，晚唐诗人。此诗是作者客居福建所作，后人评价极高</a:t>
            </a:r>
            <a:r>
              <a:rPr kumimoji="1" lang="zh-CN" altLang="en-US" sz="2400" b="1" smtClean="0">
                <a:latin typeface="楷体_GB2312"/>
                <a:ea typeface="楷体_GB2312"/>
                <a:cs typeface="楷体_GB2312"/>
              </a:rPr>
              <a:t>。</a:t>
            </a:r>
            <a:endParaRPr kumimoji="1" lang="en-US" altLang="zh-CN" sz="2400" b="1" smtClean="0">
              <a:latin typeface="楷体_GB2312"/>
              <a:ea typeface="楷体_GB2312"/>
              <a:cs typeface="楷体_GB2312"/>
            </a:endParaRPr>
          </a:p>
          <a:p>
            <a:r>
              <a:rPr kumimoji="1" lang="zh-CN" altLang="en-US" sz="2800" b="1">
                <a:solidFill>
                  <a:srgbClr val="009900"/>
                </a:solidFill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8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不着一字，尽得风流</a:t>
            </a:r>
            <a:r>
              <a:rPr kumimoji="1" lang="zh-CN" altLang="en-US" sz="2800" b="1">
                <a:solidFill>
                  <a:srgbClr val="009900"/>
                </a:solidFill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8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是诗人表情达意的最高境界。本诗的</a:t>
            </a:r>
            <a:r>
              <a:rPr kumimoji="1"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抒情方面</a:t>
            </a:r>
            <a:r>
              <a:rPr kumimoji="1" lang="zh-CN" altLang="en-US" sz="28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即有此特点，试结合全诗，加以分析。（</a:t>
            </a:r>
            <a:r>
              <a:rPr kumimoji="1" lang="en-US" altLang="zh-CN" sz="28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4</a:t>
            </a:r>
            <a:r>
              <a:rPr kumimoji="1" lang="zh-CN" altLang="en-US" sz="2800" b="1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分）</a:t>
            </a:r>
            <a:r>
              <a:rPr kumimoji="1" lang="zh-CN" altLang="en-US" sz="2800" b="1" u="sng">
                <a:solidFill>
                  <a:srgbClr val="009900"/>
                </a:solidFill>
                <a:latin typeface="楷体_GB2312"/>
                <a:ea typeface="楷体_GB2312"/>
                <a:cs typeface="楷体_GB2312"/>
              </a:rPr>
              <a:t> </a:t>
            </a:r>
          </a:p>
          <a:p>
            <a:r>
              <a:rPr kumimoji="1" lang="zh-CN" altLang="en-US" sz="2800" b="1" u="sng" smtClean="0">
                <a:solidFill>
                  <a:schemeClr val="accent2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 </a:t>
            </a:r>
            <a:endParaRPr kumimoji="1" lang="zh-CN" altLang="en-US" sz="2800" b="1" u="sng">
              <a:solidFill>
                <a:schemeClr val="accent2"/>
              </a:solidFill>
              <a:latin typeface="黑体" panose="02010609060101010101" pitchFamily="2" charset="-122"/>
              <a:ea typeface="黑体" panose="02010609060101010101" pitchFamily="2" charset="-122"/>
            </a:endParaRPr>
          </a:p>
        </p:txBody>
      </p:sp>
      <p:sp>
        <p:nvSpPr>
          <p:cNvPr id="10" name="Rectangle 7"/>
          <p:cNvSpPr>
            <a:spLocks noChangeArrowheads="1"/>
          </p:cNvSpPr>
          <p:nvPr/>
        </p:nvSpPr>
        <p:spPr bwMode="auto">
          <a:xfrm>
            <a:off x="6747935" y="1659004"/>
            <a:ext cx="4899757" cy="397031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anchor="ctr">
            <a:spAutoFit/>
          </a:bodyPr>
          <a:lstStyle/>
          <a:p>
            <a:r>
              <a:rPr kumimoji="1" lang="zh-CN" altLang="en-US" sz="2800" b="1" smtClean="0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本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诗</a:t>
            </a:r>
            <a:r>
              <a:rPr kumimoji="1" lang="zh-CN" altLang="en-US" sz="2800" b="1">
                <a:solidFill>
                  <a:srgbClr val="FF0000"/>
                </a:solidFill>
                <a:latin typeface="楷体_GB2312"/>
                <a:ea typeface="楷体_GB2312"/>
                <a:cs typeface="楷体_GB2312"/>
              </a:rPr>
              <a:t>以乐景写哀情</a:t>
            </a:r>
            <a:r>
              <a:rPr kumimoji="1" lang="zh-CN" altLang="en-US" sz="2800" b="1">
                <a:solidFill>
                  <a:schemeClr val="accent2"/>
                </a:solidFill>
                <a:latin typeface="楷体_GB2312"/>
                <a:ea typeface="楷体_GB2312"/>
                <a:cs typeface="楷体_GB2312"/>
              </a:rPr>
              <a:t>。</a:t>
            </a:r>
            <a:r>
              <a:rPr kumimoji="1" lang="zh-CN" altLang="en-US" sz="2800" b="1">
                <a:latin typeface="楷体_GB2312"/>
                <a:ea typeface="楷体_GB2312"/>
                <a:cs typeface="楷体_GB2312"/>
              </a:rPr>
              <a:t>前三句写景，极尽明丽欢愉，与气象开阔之能事，全无北国秋天之萧瑟。末一句两个</a:t>
            </a:r>
            <a:r>
              <a:rPr kumimoji="1" lang="zh-CN" altLang="en-US" sz="2800" b="1">
                <a:latin typeface="Times New Roman" pitchFamily="18" charset="0"/>
                <a:ea typeface="楷体_GB2312"/>
                <a:cs typeface="楷体_GB2312"/>
              </a:rPr>
              <a:t>“</a:t>
            </a:r>
            <a:r>
              <a:rPr kumimoji="1" lang="zh-CN" altLang="en-US" sz="2800" b="1">
                <a:latin typeface="楷体_GB2312"/>
                <a:ea typeface="楷体_GB2312"/>
                <a:cs typeface="楷体_GB2312"/>
              </a:rPr>
              <a:t>堪</a:t>
            </a:r>
            <a:r>
              <a:rPr kumimoji="1" lang="zh-CN" altLang="en-US" sz="2800" b="1">
                <a:latin typeface="Times New Roman" pitchFamily="18" charset="0"/>
                <a:ea typeface="楷体_GB2312"/>
                <a:cs typeface="楷体_GB2312"/>
              </a:rPr>
              <a:t>”</a:t>
            </a:r>
            <a:r>
              <a:rPr kumimoji="1" lang="zh-CN" altLang="en-US" sz="2800" b="1">
                <a:latin typeface="楷体_GB2312"/>
                <a:ea typeface="楷体_GB2312"/>
                <a:cs typeface="楷体_GB2312"/>
              </a:rPr>
              <a:t>字，则构成心绪的对比。作者客居福建，他乡虽美，但只堪图画，不能慰解思乡之苦，诗歌无一句明言思乡、思乡之情却表现的淋漓尽致。</a:t>
            </a:r>
            <a:r>
              <a:rPr kumimoji="1" lang="zh-CN" altLang="en-US" sz="2800" b="1" u="sng">
                <a:latin typeface="楷体_GB2312"/>
                <a:ea typeface="楷体_GB2312"/>
                <a:cs typeface="楷体_GB2312"/>
              </a:rPr>
              <a:t>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27480" y="264795"/>
            <a:ext cx="832739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模拟练习</a:t>
            </a:r>
            <a:r>
              <a:rPr lang="en-US" altLang="zh-CN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2</a:t>
            </a:r>
            <a:endParaRPr lang="zh-CN" altLang="en-US" sz="4400" b="1">
              <a:solidFill>
                <a:srgbClr val="3D7183"/>
              </a:solidFill>
              <a:latin typeface="宋体" pitchFamily="2" charset="-122"/>
              <a:ea typeface="宋体" pitchFamily="2" charset="-122"/>
            </a:endParaRPr>
          </a:p>
        </p:txBody>
      </p:sp>
      <p:sp>
        <p:nvSpPr>
          <p:cNvPr id="4" name="内容占位符 2"/>
          <p:cNvSpPr>
            <a:spLocks noGrp="1"/>
          </p:cNvSpPr>
          <p:nvPr/>
        </p:nvSpPr>
        <p:spPr>
          <a:xfrm>
            <a:off x="730250" y="1226820"/>
            <a:ext cx="11095355" cy="5368290"/>
          </a:xfrm>
          <a:prstGeom prst="rect">
            <a:avLst/>
          </a:prstGeom>
        </p:spPr>
        <p:txBody>
          <a:bodyPr vert="horz" lIns="90000" tIns="46800" rIns="90000" bIns="46800" rtlCol="0">
            <a:normAutofit fontScale="9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sz="3110" b="1">
                <a:latin typeface="宋体" pitchFamily="2" charset="-122"/>
                <a:ea typeface="宋体" pitchFamily="2" charset="-122"/>
                <a:cs typeface="华文楷体" panose="02010600040101010101" charset="-122"/>
                <a:sym typeface="+mn-ea"/>
              </a:rPr>
              <a:t>阅读下面这首</a:t>
            </a:r>
            <a:r>
              <a:rPr sz="3200" b="1">
                <a:latin typeface="宋体" pitchFamily="2" charset="-122"/>
                <a:ea typeface="宋体" pitchFamily="2" charset="-122"/>
                <a:cs typeface="华文楷体" panose="02010600040101010101" charset="-122"/>
                <a:sym typeface="+mn-ea"/>
              </a:rPr>
              <a:t>唐诗</a:t>
            </a:r>
            <a:r>
              <a:rPr sz="3110" b="1">
                <a:latin typeface="宋体" pitchFamily="2" charset="-122"/>
                <a:ea typeface="宋体" pitchFamily="2" charset="-122"/>
                <a:cs typeface="华文楷体" panose="02010600040101010101" charset="-122"/>
                <a:sym typeface="+mn-ea"/>
              </a:rPr>
              <a:t>，回答后面的问题</a:t>
            </a:r>
          </a:p>
          <a:p>
            <a:pPr algn="ctr"/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出  还</a:t>
            </a:r>
            <a:r>
              <a:rPr sz="311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①</a:t>
            </a:r>
            <a:r>
              <a:rPr lang="en-US" altLang="zh-CN"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·</a:t>
            </a:r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韦应物</a:t>
            </a:r>
            <a:endParaRPr lang="zh-CN" altLang="en-US" sz="311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昔出喜还家，今还独伤意。入室掩无光，衔哀写虚位。</a:t>
            </a:r>
            <a:endParaRPr lang="zh-CN" altLang="en-US" sz="311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凄凄动幽幔，寂寂惊寒吹。幼女复何知，时来庭下戏。</a:t>
            </a:r>
            <a:endParaRPr lang="zh-CN" altLang="en-US" sz="311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ctr"/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咨嗟日复老，错莫身如寄。家人劝我餐，对案空垂泪。</a:t>
            </a:r>
            <a:endParaRPr lang="zh-CN" altLang="en-US" sz="3110">
              <a:solidFill>
                <a:srgbClr val="1D41D5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sz="311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  <a:sym typeface="+mn-ea"/>
              </a:rPr>
              <a:t>注：①出还：外出还家。这首诗是作者在妻子杨氏亡故后归家所作。</a:t>
            </a:r>
            <a:endParaRPr lang="zh-CN" altLang="en-US" sz="3110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pPr algn="l"/>
            <a:r>
              <a:rPr sz="3110">
                <a:solidFill>
                  <a:schemeClr val="tx1"/>
                </a:solidFill>
                <a:sym typeface="+mn-ea"/>
              </a:rPr>
              <a:t>问：这首诗歌中的衬托手法历来为人所称道，请简要赏析。</a:t>
            </a:r>
            <a:endParaRPr lang="zh-CN" altLang="en-US" sz="2400">
              <a:solidFill>
                <a:schemeClr val="tx1"/>
              </a:solidFill>
            </a:endParaRPr>
          </a:p>
          <a:p>
            <a:r>
              <a:rPr lang="zh-CN" altLang="en-US"/>
              <a:t>、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01115" y="48323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参考答案</a:t>
            </a:r>
          </a:p>
        </p:txBody>
      </p:sp>
      <p:sp>
        <p:nvSpPr>
          <p:cNvPr id="3" name="内容占位符 2"/>
          <p:cNvSpPr>
            <a:spLocks noGrp="1"/>
          </p:cNvSpPr>
          <p:nvPr/>
        </p:nvSpPr>
        <p:spPr>
          <a:xfrm>
            <a:off x="746760" y="1525270"/>
            <a:ext cx="10543540" cy="4759325"/>
          </a:xfrm>
          <a:prstGeom prst="rect">
            <a:avLst/>
          </a:prstGeom>
        </p:spPr>
        <p:txBody>
          <a:bodyPr vert="horz" lIns="90000" tIns="46800" rIns="90000" bIns="46800" rtlCol="0">
            <a:normAutofit fontScale="90000"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marR="0" lvl="1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tabLst>
                <a:tab pos="1609725" algn="l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914400" marR="0" lvl="2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371600" marR="0" lvl="3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1828800" marR="0" lvl="4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en-US" altLang="zh-CN" sz="2800">
                <a:solidFill>
                  <a:srgbClr val="3237FA"/>
                </a:solidFill>
                <a:sym typeface="+mn-ea"/>
              </a:rPr>
              <a:t> </a:t>
            </a:r>
            <a:r>
              <a:rPr sz="3200">
                <a:sym typeface="+mn-ea"/>
              </a:rPr>
              <a:t>①以昔衬今，开头两句今昔对比，以“昔出”之喜衬托“今还”之哀，鲜明地表现了诗人内心的痛苦与悲凉；</a:t>
            </a:r>
            <a:endParaRPr lang="zh-CN" altLang="en-US" sz="3200"/>
          </a:p>
          <a:p>
            <a:pPr algn="l"/>
            <a:r>
              <a:rPr sz="3200">
                <a:sym typeface="+mn-ea"/>
              </a:rPr>
              <a:t>②以哀景衬哀情，作者冬日寒风吹动室内的帐缦幔，用“凄凄”“寂寂”渲染凄切空寂的氛围和感受，衬托作者内心的凄寒；</a:t>
            </a:r>
            <a:endParaRPr lang="zh-CN" altLang="en-US" sz="3200"/>
          </a:p>
          <a:p>
            <a:pPr algn="l"/>
            <a:r>
              <a:rPr sz="3200">
                <a:sym typeface="+mn-ea"/>
              </a:rPr>
              <a:t>③以乐景衬哀情，幼小的女儿不懂得失母的悲哀，时不时地在庭院中戏耍玩乐，以孩童的懵懂和玩乐，衬托作者丧偶的无限痛苦和对女儿的深沉怜爱。</a:t>
            </a:r>
            <a:endParaRPr lang="zh-CN" altLang="en-US" sz="3200"/>
          </a:p>
          <a:p>
            <a:pPr algn="l"/>
            <a:endParaRPr lang="zh-CN" altLang="en-US" sz="3200">
              <a:solidFill>
                <a:schemeClr val="tx1"/>
              </a:solidFill>
              <a:effectLst/>
              <a:latin typeface="宋体" pitchFamily="2" charset="-122"/>
              <a:ea typeface="宋体" pitchFamily="2" charset="-122"/>
              <a:cs typeface="宋体" panose="02010600030101010101" pitchFamily="2" charset="-122"/>
              <a:sym typeface="+mn-ea"/>
            </a:endParaRP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文本框 19458"/>
          <p:cNvSpPr txBox="1"/>
          <p:nvPr/>
        </p:nvSpPr>
        <p:spPr>
          <a:xfrm>
            <a:off x="1847850" y="1125538"/>
            <a:ext cx="8820150" cy="532320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zh-CN" sz="2400" b="1">
                <a:solidFill>
                  <a:srgbClr val="0000CC"/>
                </a:solidFill>
                <a:latin typeface="宋体" pitchFamily="2" charset="-122"/>
                <a:cs typeface="Times New Roman" pitchFamily="18" charset="0"/>
              </a:rPr>
              <a:t>1</a:t>
            </a:r>
            <a:r>
              <a:rPr lang="zh-CN" altLang="en-US" sz="2400" b="1">
                <a:solidFill>
                  <a:srgbClr val="0000CC"/>
                </a:solidFill>
                <a:latin typeface="宋体" pitchFamily="2" charset="-122"/>
                <a:cs typeface="Times New Roman" pitchFamily="18" charset="0"/>
              </a:rPr>
              <a:t>，动静结合：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人闲桂花落，夜静春山空。月出惊山鸟，时鸣春涧中。 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（画面生动、活泼，有情趣；景色富有生气）</a:t>
            </a:r>
          </a:p>
          <a:p>
            <a:endParaRPr lang="zh-CN" altLang="en-US" sz="2400" b="1">
              <a:solidFill>
                <a:schemeClr val="accent2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en-US" altLang="zh-CN" sz="2400" b="1">
                <a:solidFill>
                  <a:srgbClr val="0000CC"/>
                </a:solidFill>
                <a:latin typeface="宋体" pitchFamily="2" charset="-122"/>
                <a:cs typeface="Times New Roman" pitchFamily="18" charset="0"/>
              </a:rPr>
              <a:t>2</a:t>
            </a:r>
            <a:r>
              <a:rPr lang="zh-CN" altLang="en-US" sz="2400" b="1">
                <a:solidFill>
                  <a:srgbClr val="0000CC"/>
                </a:solidFill>
                <a:latin typeface="宋体" pitchFamily="2" charset="-122"/>
                <a:cs typeface="Times New Roman" pitchFamily="18" charset="0"/>
              </a:rPr>
              <a:t>，以动衬静：</a:t>
            </a:r>
          </a:p>
          <a:p>
            <a:r>
              <a:rPr lang="zh-CN" altLang="en-US" sz="2400" b="1">
                <a:solidFill>
                  <a:srgbClr val="FF0000"/>
                </a:solidFill>
                <a:latin typeface="宋体" pitchFamily="2" charset="-122"/>
                <a:cs typeface="Times New Roman" pitchFamily="18" charset="0"/>
              </a:rPr>
              <a:t>蝉噪林愈静，鸟鸣山更幽。</a:t>
            </a:r>
          </a:p>
          <a:p>
            <a:r>
              <a:rPr lang="zh-CN" altLang="en-US" sz="24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（突出特点，加深印象）</a:t>
            </a:r>
          </a:p>
          <a:p>
            <a:endParaRPr lang="zh-CN" altLang="en-US" sz="2400" b="1">
              <a:solidFill>
                <a:srgbClr val="000000"/>
              </a:solidFill>
              <a:latin typeface="宋体" pitchFamily="2" charset="-122"/>
              <a:cs typeface="Times New Roman" pitchFamily="18" charset="0"/>
            </a:endParaRPr>
          </a:p>
          <a:p>
            <a:r>
              <a:rPr lang="zh-CN" altLang="en-US" sz="2400" b="1">
                <a:solidFill>
                  <a:srgbClr val="000066"/>
                </a:solidFill>
                <a:latin typeface="宋体" pitchFamily="2" charset="-122"/>
              </a:rPr>
              <a:t>诗人将静与动巧妙地统一在一起，构成动人的意境，颇有艺术辩证法。下列唐人诗句中没有运用动静相衬手法的一项是：</a:t>
            </a:r>
          </a:p>
          <a:p>
            <a:r>
              <a:rPr lang="en-US" altLang="zh-CN" sz="2400" b="1">
                <a:latin typeface="宋体" pitchFamily="2" charset="-122"/>
              </a:rPr>
              <a:t>A</a:t>
            </a:r>
            <a:r>
              <a:rPr lang="zh-CN" altLang="en-US" sz="2400" b="1">
                <a:latin typeface="宋体" pitchFamily="2" charset="-122"/>
              </a:rPr>
              <a:t>、桥响犬遥吠，庭空人散眠。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许浑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夜归丁卯桥村舍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》</a:t>
            </a:r>
          </a:p>
          <a:p>
            <a:r>
              <a:rPr lang="en-US" altLang="zh-CN" sz="2400" b="1">
                <a:latin typeface="宋体" pitchFamily="2" charset="-122"/>
              </a:rPr>
              <a:t>B</a:t>
            </a:r>
            <a:r>
              <a:rPr lang="zh-CN" altLang="en-US" sz="2400" b="1">
                <a:latin typeface="宋体" pitchFamily="2" charset="-122"/>
              </a:rPr>
              <a:t>、炉火照天地，红星乱紫烟。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李白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秋浦歌其一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》</a:t>
            </a:r>
          </a:p>
          <a:p>
            <a:r>
              <a:rPr lang="en-US" altLang="zh-CN" sz="2400" b="1">
                <a:latin typeface="宋体" pitchFamily="2" charset="-122"/>
              </a:rPr>
              <a:t>C</a:t>
            </a:r>
            <a:r>
              <a:rPr lang="zh-CN" altLang="en-US" sz="2400" b="1">
                <a:latin typeface="宋体" pitchFamily="2" charset="-122"/>
              </a:rPr>
              <a:t>、寒树鸟初动，霜桥人未行。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刘禹锡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途中早发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》</a:t>
            </a:r>
          </a:p>
          <a:p>
            <a:r>
              <a:rPr lang="en-US" altLang="zh-CN" sz="2400" b="1">
                <a:latin typeface="宋体" pitchFamily="2" charset="-122"/>
              </a:rPr>
              <a:t>D</a:t>
            </a:r>
            <a:r>
              <a:rPr lang="zh-CN" altLang="en-US" sz="2400" b="1">
                <a:latin typeface="宋体" pitchFamily="2" charset="-122"/>
              </a:rPr>
              <a:t>、鹤鸣楚山静，露白秋江晓。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柳宗元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《</a:t>
            </a:r>
            <a:r>
              <a:rPr lang="zh-CN" altLang="en-US" sz="2400" b="1">
                <a:solidFill>
                  <a:schemeClr val="accent2"/>
                </a:solidFill>
                <a:latin typeface="宋体" pitchFamily="2" charset="-122"/>
              </a:rPr>
              <a:t>与崔策登西山</a:t>
            </a:r>
            <a:r>
              <a:rPr lang="en-US" altLang="zh-CN" sz="2400" b="1">
                <a:solidFill>
                  <a:schemeClr val="accent2"/>
                </a:solidFill>
                <a:latin typeface="宋体" pitchFamily="2" charset="-122"/>
              </a:rPr>
              <a:t>》</a:t>
            </a:r>
            <a:r>
              <a:rPr lang="en-US" altLang="zh-CN" sz="2800" b="1">
                <a:solidFill>
                  <a:srgbClr val="000000"/>
                </a:solidFill>
                <a:latin typeface="宋体" pitchFamily="2" charset="-122"/>
                <a:cs typeface="Times New Roman" pitchFamily="18" charset="0"/>
              </a:rPr>
              <a:t>       </a:t>
            </a:r>
            <a:endParaRPr lang="en-US" altLang="zh-CN" sz="2800" b="1">
              <a:solidFill>
                <a:srgbClr val="000000"/>
              </a:solidFill>
              <a:latin typeface="宋体" pitchFamily="2" charset="-122"/>
              <a:ea typeface="Times New Roman" panose="02020603050405020304" pitchFamily="18" charset="0"/>
            </a:endParaRPr>
          </a:p>
        </p:txBody>
      </p:sp>
      <p:sp>
        <p:nvSpPr>
          <p:cNvPr id="19461" name="文本框 19460"/>
          <p:cNvSpPr txBox="1"/>
          <p:nvPr/>
        </p:nvSpPr>
        <p:spPr>
          <a:xfrm>
            <a:off x="9625013" y="5445125"/>
            <a:ext cx="513080" cy="645160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Arial" pitchFamily="34" charset="0"/>
              </a:rPr>
              <a:t>B</a:t>
            </a:r>
          </a:p>
        </p:txBody>
      </p:sp>
      <p:sp>
        <p:nvSpPr>
          <p:cNvPr id="19462" name="矩形 19461"/>
          <p:cNvSpPr/>
          <p:nvPr/>
        </p:nvSpPr>
        <p:spPr>
          <a:xfrm>
            <a:off x="4872038" y="0"/>
            <a:ext cx="3816350" cy="70675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zh-CN" altLang="en-US" sz="4000" b="1">
                <a:solidFill>
                  <a:srgbClr val="FF0000"/>
                </a:solidFill>
                <a:latin typeface="Arial" pitchFamily="34" charset="0"/>
              </a:rPr>
              <a:t>动静结合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945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5" dur="500"/>
                                        <p:tgtEl>
                                          <p:spTgt spid="1945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 nodeType="clickPar">
                      <p:stCondLst>
                        <p:cond delay="indefinite"/>
                      </p:stCondLst>
                      <p:childTnLst>
                        <p:par>
                          <p:cTn id="17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8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23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4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6" dur="500"/>
                                        <p:tgtEl>
                                          <p:spTgt spid="19459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19459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32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9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 nodeType="clickPar">
                      <p:stCondLst>
                        <p:cond delay="indefinite"/>
                      </p:stCondLst>
                      <p:childTnLst>
                        <p:par>
                          <p:cTn id="44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45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4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4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5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5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461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5" name="文本框 26627"/>
          <p:cNvSpPr txBox="1"/>
          <p:nvPr/>
        </p:nvSpPr>
        <p:spPr>
          <a:xfrm>
            <a:off x="2781300" y="1027113"/>
            <a:ext cx="6627813" cy="31623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 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《</a:t>
            </a:r>
            <a:r>
              <a:rPr lang="zh-CN" altLang="en-US" sz="3600" b="1">
                <a:latin typeface="黑体" panose="02010609060101010101" pitchFamily="2" charset="-122"/>
                <a:ea typeface="黑体" panose="02010609060101010101" pitchFamily="2" charset="-122"/>
              </a:rPr>
              <a:t>早寒有怀</a:t>
            </a:r>
            <a:r>
              <a:rPr lang="en-US" altLang="zh-CN" sz="3600" b="1">
                <a:latin typeface="黑体" panose="02010609060101010101" pitchFamily="2" charset="-122"/>
                <a:ea typeface="黑体" panose="02010609060101010101" pitchFamily="2" charset="-122"/>
              </a:rPr>
              <a:t>》</a:t>
            </a:r>
            <a:r>
              <a:rPr lang="zh-CN" altLang="en-US" sz="28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孟浩然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木落雁南度，北风江上寒。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我家湘水曲，遥隔楚云端。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乡泪客中尽，归帆天际看。</a:t>
            </a:r>
          </a:p>
          <a:p>
            <a:pPr>
              <a:lnSpc>
                <a:spcPct val="65000"/>
              </a:lnSpc>
              <a:spcBef>
                <a:spcPct val="50000"/>
              </a:spcBef>
            </a:pPr>
            <a:r>
              <a:rPr lang="zh-CN" altLang="en-US" sz="3600" b="1">
                <a:latin typeface="楷体" panose="02010609060101010101" pitchFamily="49" charset="-122"/>
                <a:ea typeface="楷体" pitchFamily="49" charset="-122"/>
              </a:rPr>
              <a:t>迷津欲有问，平海夕漫漫。</a:t>
            </a:r>
          </a:p>
        </p:txBody>
      </p:sp>
      <p:sp>
        <p:nvSpPr>
          <p:cNvPr id="26630" name="圆角矩形标注 26629"/>
          <p:cNvSpPr/>
          <p:nvPr/>
        </p:nvSpPr>
        <p:spPr>
          <a:xfrm>
            <a:off x="41275" y="4098925"/>
            <a:ext cx="11992610" cy="2794000"/>
          </a:xfrm>
          <a:prstGeom prst="wedgeRoundRectCallout">
            <a:avLst>
              <a:gd name="adj1" fmla="val -43745"/>
              <a:gd name="adj2" fmla="val -40542"/>
              <a:gd name="adj3" fmla="val 16667"/>
            </a:avLst>
          </a:prstGeom>
          <a:noFill/>
          <a:ln w="9525">
            <a:noFill/>
          </a:ln>
        </p:spPr>
        <p:txBody>
          <a:bodyPr anchor="t"/>
          <a:lstStyle/>
          <a:p>
            <a:r>
              <a:rPr lang="en-US" altLang="zh-CN" sz="4000" b="1">
                <a:latin typeface="Arial" pitchFamily="34" charset="0"/>
                <a:ea typeface="宋体" pitchFamily="2" charset="-122"/>
              </a:rPr>
              <a:t>       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写出深秋时节的景象。木叶渐脱，北雁南飞，北风呼啸，渲染出秋天寒冷，凄飒的气氛。诗人抓住最有代表性的事物从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正面极力描写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秋寒，这是</a:t>
            </a:r>
            <a:r>
              <a:rPr lang="zh-CN" altLang="en-US" sz="3600" b="1">
                <a:solidFill>
                  <a:srgbClr val="FF0000"/>
                </a:solidFill>
                <a:latin typeface="Arial" pitchFamily="34" charset="0"/>
                <a:ea typeface="宋体" pitchFamily="2" charset="-122"/>
              </a:rPr>
              <a:t>渲染</a:t>
            </a:r>
            <a:r>
              <a:rPr lang="zh-CN" altLang="en-US" sz="3600" b="1">
                <a:latin typeface="Arial" pitchFamily="34" charset="0"/>
                <a:ea typeface="宋体" pitchFamily="2" charset="-122"/>
              </a:rPr>
              <a:t>的手法。表现了</a:t>
            </a:r>
            <a:r>
              <a:rPr lang="zh-CN" altLang="en-US" sz="3600" b="1">
                <a:latin typeface="Arial" pitchFamily="34" charset="0"/>
                <a:ea typeface="宋体" pitchFamily="2" charset="-122"/>
                <a:sym typeface="宋体" pitchFamily="2" charset="-122"/>
              </a:rPr>
              <a:t>诗人思乡的悲愁和对前途的迷惘。</a:t>
            </a:r>
            <a:endParaRPr lang="zh-CN" altLang="en-US" sz="4000" b="1">
              <a:latin typeface="Arial" pitchFamily="34" charset="0"/>
              <a:ea typeface="MS PGothic" panose="020B0600070205080204" pitchFamily="34" charset="-128"/>
            </a:endParaRPr>
          </a:p>
          <a:p>
            <a:pPr algn="ctr"/>
            <a:r>
              <a:rPr lang="zh-CN" altLang="en-US" sz="2800">
                <a:latin typeface="Arial" pitchFamily="34" charset="0"/>
                <a:ea typeface="宋体" pitchFamily="2" charset="-122"/>
              </a:rPr>
              <a:t> </a:t>
            </a:r>
            <a:endParaRPr lang="zh-CN" altLang="en-US" sz="2800" b="1">
              <a:latin typeface="Arial" pitchFamily="34" charset="0"/>
              <a:ea typeface="宋体" pitchFamily="2" charset="-122"/>
            </a:endParaRPr>
          </a:p>
        </p:txBody>
      </p:sp>
      <p:sp>
        <p:nvSpPr>
          <p:cNvPr id="6147" name="标题 1"/>
          <p:cNvSpPr>
            <a:spLocks noGrp="1"/>
          </p:cNvSpPr>
          <p:nvPr/>
        </p:nvSpPr>
        <p:spPr>
          <a:xfrm>
            <a:off x="355600" y="-12700"/>
            <a:ext cx="9712325" cy="1325563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描写方式或角度：①正面渲染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6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66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630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69" name="文本框 28675"/>
          <p:cNvSpPr txBox="1"/>
          <p:nvPr/>
        </p:nvSpPr>
        <p:spPr>
          <a:xfrm>
            <a:off x="3143250" y="476250"/>
            <a:ext cx="4321175" cy="517525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>
              <a:spcBef>
                <a:spcPct val="50000"/>
              </a:spcBef>
            </a:pPr>
            <a:endParaRPr sz="2800">
              <a:latin typeface="Arial" pitchFamily="34" charset="0"/>
              <a:ea typeface="MS PGothic" panose="020B0600070205080204" pitchFamily="34" charset="-128"/>
            </a:endParaRPr>
          </a:p>
        </p:txBody>
      </p:sp>
      <p:sp>
        <p:nvSpPr>
          <p:cNvPr id="28678" name="圆角矩形标注 28677"/>
          <p:cNvSpPr/>
          <p:nvPr/>
        </p:nvSpPr>
        <p:spPr>
          <a:xfrm>
            <a:off x="74613" y="4202113"/>
            <a:ext cx="12090400" cy="2654300"/>
          </a:xfrm>
          <a:prstGeom prst="wedgeRoundRectCallout">
            <a:avLst>
              <a:gd name="adj1" fmla="val -41083"/>
              <a:gd name="adj2" fmla="val 34981"/>
              <a:gd name="adj3" fmla="val 16667"/>
            </a:avLst>
          </a:prstGeom>
          <a:noFill/>
          <a:ln w="9525">
            <a:noFill/>
          </a:ln>
        </p:spPr>
        <p:txBody>
          <a:bodyPr anchor="t"/>
          <a:lstStyle/>
          <a:p>
            <a:r>
              <a:rPr lang="en-US" altLang="zh-CN" sz="3200" b="1">
                <a:latin typeface="黑体" panose="02010609060101010101" pitchFamily="2" charset="-122"/>
                <a:ea typeface="黑体" panose="02010609060101010101" pitchFamily="2" charset="-122"/>
              </a:rPr>
              <a:t>    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首联从大处落笔，写深秋的萧杀凄凉景象，颔联写天上地下，江间关塞，到处惊风骇浪，动荡不安，萧条阴晦，这种景象使诗人翻腾起伏的忧思和胸中的郁郁不平形象地表现出来。这些景物描写是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从侧面着意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，用笔墨于景物，实则形象地衬出诗人的思想情感的，</a:t>
            </a:r>
            <a:r>
              <a:rPr lang="zh-CN" altLang="en-US" sz="32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</a:rPr>
              <a:t>是烘托手法</a:t>
            </a:r>
            <a:r>
              <a:rPr lang="zh-CN" altLang="en-US" sz="3200" b="1">
                <a:latin typeface="黑体" panose="02010609060101010101" pitchFamily="2" charset="-122"/>
                <a:ea typeface="黑体" panose="02010609060101010101" pitchFamily="2" charset="-122"/>
              </a:rPr>
              <a:t>。 </a:t>
            </a:r>
          </a:p>
        </p:txBody>
      </p:sp>
      <p:sp>
        <p:nvSpPr>
          <p:cNvPr id="7171" name="标题 1"/>
          <p:cNvSpPr>
            <a:spLocks noGrp="1"/>
          </p:cNvSpPr>
          <p:nvPr/>
        </p:nvSpPr>
        <p:spPr>
          <a:xfrm>
            <a:off x="180975" y="-138112"/>
            <a:ext cx="10979150" cy="1325562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ctr"/>
          <a:lstStyle/>
          <a:p>
            <a:pPr>
              <a:lnSpc>
                <a:spcPct val="90000"/>
              </a:lnSpc>
            </a:pPr>
            <a:r>
              <a:rPr lang="zh-CN" altLang="en-US" sz="4400" b="1">
                <a:solidFill>
                  <a:srgbClr val="FF0000"/>
                </a:solidFill>
                <a:latin typeface="黑体" panose="02010609060101010101" pitchFamily="2" charset="-122"/>
                <a:ea typeface="黑体" panose="02010609060101010101" pitchFamily="2" charset="-122"/>
                <a:sym typeface="宋体" pitchFamily="2" charset="-122"/>
              </a:rPr>
              <a:t>描写方式或角度：①侧面烘托</a:t>
            </a:r>
          </a:p>
        </p:txBody>
      </p:sp>
      <p:sp>
        <p:nvSpPr>
          <p:cNvPr id="7172" name="文本框 2"/>
          <p:cNvSpPr txBox="1"/>
          <p:nvPr/>
        </p:nvSpPr>
        <p:spPr>
          <a:xfrm>
            <a:off x="2481263" y="869950"/>
            <a:ext cx="7159625" cy="3505200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   《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秋兴八首（其一）</a:t>
            </a:r>
            <a:r>
              <a:rPr lang="en-US" altLang="zh-CN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》</a:t>
            </a: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杜甫</a:t>
            </a:r>
            <a:endParaRPr lang="en-US" altLang="zh-CN" sz="3200" b="1">
              <a:latin typeface="楷体" panose="02010609060101010101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玉露凋伤枫树林，巫山巫峡气萧森。</a:t>
            </a: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江间波浪兼天涌，塞上风云接地阴。</a:t>
            </a:r>
            <a:endParaRPr lang="zh-CN" altLang="en-US" sz="3200" b="1">
              <a:latin typeface="楷体" panose="02010609060101010101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丛菊两开他日泪，孤舟一系故园心。</a:t>
            </a:r>
            <a:endParaRPr lang="zh-CN" altLang="en-US" sz="3200" b="1">
              <a:latin typeface="楷体" panose="02010609060101010101" pitchFamily="49" charset="-122"/>
              <a:ea typeface="楷体" pitchFamily="49" charset="-122"/>
            </a:endParaRPr>
          </a:p>
          <a:p>
            <a:pPr>
              <a:spcBef>
                <a:spcPct val="50000"/>
              </a:spcBef>
            </a:pPr>
            <a:r>
              <a:rPr lang="zh-CN" altLang="en-US" sz="3200" b="1">
                <a:latin typeface="楷体" panose="02010609060101010101" pitchFamily="49" charset="-122"/>
                <a:ea typeface="楷体" pitchFamily="49" charset="-122"/>
                <a:sym typeface="宋体" pitchFamily="2" charset="-122"/>
              </a:rPr>
              <a:t>寒衣处处催刀尺，白帝城高急暮砧。</a:t>
            </a:r>
            <a:endParaRPr lang="zh-CN" altLang="en-US" sz="3200">
              <a:latin typeface="Calibri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867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67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416050" y="184150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真题直击</a:t>
            </a:r>
          </a:p>
        </p:txBody>
      </p:sp>
      <p:sp>
        <p:nvSpPr>
          <p:cNvPr id="3" name="文本框 2"/>
          <p:cNvSpPr txBox="1"/>
          <p:nvPr/>
        </p:nvSpPr>
        <p:spPr>
          <a:xfrm>
            <a:off x="663575" y="1113790"/>
            <a:ext cx="11059160" cy="52622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/>
              <a:t>（</a:t>
            </a:r>
            <a:r>
              <a:rPr lang="en-US" altLang="zh-CN" sz="2800"/>
              <a:t>2015</a:t>
            </a:r>
            <a:r>
              <a:rPr lang="zh-CN" altLang="en-US" sz="2800"/>
              <a:t>浙江卷）阅读下面这首词，完成后面的题目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木兰花慢</a:t>
            </a:r>
            <a:r>
              <a:rPr lang="en-US" altLang="zh-CN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·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赠弹琵琶者</a:t>
            </a:r>
          </a:p>
          <a:p>
            <a:pPr algn="ctr"/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【元】张伯淳</a:t>
            </a:r>
          </a:p>
          <a:p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       爱当垆年少，将雅调，寄幽情。尽百喙春和，群喧夜寂，老凤孤鸣。都来四条弦里，有无穷、旧谱与新声。写出天然律吕</a:t>
            </a:r>
            <a:r>
              <a:rPr lang="zh-CN" altLang="en-US" sz="280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①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，扫空眼底蓁筝</a:t>
            </a:r>
            <a:r>
              <a:rPr lang="zh-CN" altLang="en-US" sz="280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②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。</a:t>
            </a:r>
          </a:p>
          <a:p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落红。天气暖犹轻。洗耳为渠听。想关塞风寒，浔阳月色，似醉还醒。轩窗静来偏好，到曲终、怀抱转分明。相见今朝何处，语溪</a:t>
            </a:r>
            <a:r>
              <a:rPr lang="zh-CN" altLang="en-US" sz="2800" baseline="300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③</a:t>
            </a:r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乍雨初晴。</a:t>
            </a:r>
          </a:p>
          <a:p>
            <a:r>
              <a:rPr lang="zh-CN" altLang="en-US" sz="2800">
                <a:solidFill>
                  <a:srgbClr val="1D41D5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　　注：①律吕，此指乐律或音律。②蓁，一种弦乐器，如筝。 ③语溪，溪水名，在今浙江桐乡。</a:t>
            </a:r>
          </a:p>
          <a:p>
            <a:r>
              <a:rPr lang="en-US" altLang="zh-CN" sz="2800"/>
              <a:t>1</a:t>
            </a:r>
            <a:r>
              <a:rPr lang="zh-CN" altLang="en-US" sz="2800"/>
              <a:t>、分析上片与下面对琵琶弹奏描写角度的差异。</a:t>
            </a:r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1330960" y="262255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答题规范</a:t>
            </a:r>
          </a:p>
        </p:txBody>
      </p:sp>
      <p:sp>
        <p:nvSpPr>
          <p:cNvPr id="4" name="文本框 3"/>
          <p:cNvSpPr txBox="1"/>
          <p:nvPr/>
        </p:nvSpPr>
        <p:spPr>
          <a:xfrm>
            <a:off x="1330960" y="961390"/>
            <a:ext cx="100387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①明手法。</a:t>
            </a:r>
            <a:r>
              <a:rPr lang="zh-CN" altLang="en-US" sz="2800"/>
              <a:t>指出作者描写时所运用的具体手法；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②扣文本。</a:t>
            </a:r>
            <a:r>
              <a:rPr lang="zh-CN" altLang="en-US" sz="2800"/>
              <a:t>结合诗歌中的相关词句或内容，具体分析这种手法是怎样运用的；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③谈效果。</a:t>
            </a:r>
            <a:r>
              <a:rPr lang="zh-CN" altLang="en-US" sz="2800"/>
              <a:t>简要交待这种描写手法的作用。</a:t>
            </a:r>
          </a:p>
          <a:p>
            <a:endParaRPr lang="zh-CN" altLang="en-US" sz="2800"/>
          </a:p>
        </p:txBody>
      </p:sp>
      <p:sp>
        <p:nvSpPr>
          <p:cNvPr id="5" name="文本框 4"/>
          <p:cNvSpPr txBox="1"/>
          <p:nvPr/>
        </p:nvSpPr>
        <p:spPr>
          <a:xfrm>
            <a:off x="1233805" y="2895600"/>
            <a:ext cx="3531235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>
              <a:buClrTx/>
              <a:buSzTx/>
              <a:buFontTx/>
              <a:defRPr/>
            </a:pPr>
            <a:r>
              <a:rPr lang="zh-CN" altLang="en-US" sz="4400" b="1">
                <a:solidFill>
                  <a:srgbClr val="3D7183"/>
                </a:solidFill>
                <a:latin typeface="宋体" pitchFamily="2" charset="-122"/>
                <a:ea typeface="宋体" pitchFamily="2" charset="-122"/>
              </a:rPr>
              <a:t>参考答案</a:t>
            </a:r>
          </a:p>
        </p:txBody>
      </p:sp>
      <p:sp>
        <p:nvSpPr>
          <p:cNvPr id="6" name="文本框 5"/>
          <p:cNvSpPr txBox="1"/>
          <p:nvPr/>
        </p:nvSpPr>
        <p:spPr>
          <a:xfrm>
            <a:off x="1076325" y="3663950"/>
            <a:ext cx="10038715" cy="22453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solidFill>
                  <a:srgbClr val="FF0000"/>
                </a:solidFill>
              </a:rPr>
              <a:t>①上片侧重正面描写</a:t>
            </a:r>
            <a:r>
              <a:rPr lang="zh-CN" altLang="en-US" sz="2800"/>
              <a:t>，从乐曲演奏者、乐曲旋律的复杂变化、乐曲声律的高雅等角度直接刻画琵琶弹奏；</a:t>
            </a:r>
          </a:p>
          <a:p>
            <a:r>
              <a:rPr lang="zh-CN" altLang="en-US" sz="2800">
                <a:solidFill>
                  <a:srgbClr val="FF0000"/>
                </a:solidFill>
              </a:rPr>
              <a:t>②下片侧重侧面描写</a:t>
            </a:r>
            <a:r>
              <a:rPr lang="zh-CN" altLang="en-US" sz="2800"/>
              <a:t>，</a:t>
            </a:r>
            <a:r>
              <a:rPr lang="en-US" sz="2800"/>
              <a:t>“</a:t>
            </a:r>
            <a:r>
              <a:rPr lang="zh-CN" altLang="en-US" sz="2800"/>
              <a:t>关塞风寒</a:t>
            </a:r>
            <a:r>
              <a:rPr lang="en-US" sz="2800"/>
              <a:t>”“</a:t>
            </a:r>
            <a:r>
              <a:rPr lang="zh-CN" altLang="en-US" sz="2800"/>
              <a:t>浔阳夜色</a:t>
            </a:r>
            <a:r>
              <a:rPr lang="en-US" sz="2800"/>
              <a:t>”</a:t>
            </a:r>
            <a:r>
              <a:rPr lang="zh-CN" altLang="en-US" sz="2800"/>
              <a:t>等景色，以听者仿佛身临其境的想象和感受，间接表现了琵琶弹奏的高妙。</a:t>
            </a:r>
          </a:p>
          <a:p>
            <a:endParaRPr lang="zh-CN" altLang="en-US" sz="2800"/>
          </a:p>
        </p:txBody>
      </p:sp>
    </p:spTree>
    <p:custDataLst>
      <p:tags r:id="rId1"/>
    </p:custData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 nodeType="clickPar">
                      <p:stCondLst>
                        <p:cond delay="indefinite"/>
                      </p:stCondLst>
                      <p:childTnLst>
                        <p:par>
                          <p:cTn id="13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 nodeType="withGroup">
                            <p:stCondLst>
                              <p:cond delay="indefinite"/>
                            </p:stCondLst>
                          </p:cTn>
                        </p:par>
                        <p:par>
                          <p:cTn id="19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20" presetID="1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1"/>
      <p:bldP spid="6" grpId="2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OS" val="Unix 3.10 unknown"/>
  <p:tag name="AS_RELEASE_DATE" val="2017.06.20"/>
  <p:tag name="AS_TITLE" val="Aspose.Slides for Java"/>
  <p:tag name="AS_VERSION" val="17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6*i*0"/>
  <p:tag name="KSO_WM_UNIT_INDEX" val="0"/>
  <p:tag name="KSO_WM_UNIT_LAYERLEVEL" val="1"/>
  <p:tag name="KSO_WM_UNIT_SUBTYPE" val="h"/>
  <p:tag name="KSO_WM_UNIT_TYPE" val="i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ottomTop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6**"/>
  <p:tag name="KSO_WM_UNIT_LAYERLEVEL" val="1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7*i*0"/>
  <p:tag name="KSO_WM_UNIT_INDEX" val="0"/>
  <p:tag name="KSO_WM_UNIT_LAYERLEVEL" val="1"/>
  <p:tag name="KSO_WM_UNIT_SUBTYPE" val="h"/>
  <p:tag name="KSO_WM_UNIT_TYPE" val="i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navigation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7**"/>
  <p:tag name="KSO_WM_UNIT_LAYERLEVEL" val="1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8*i*0"/>
  <p:tag name="KSO_WM_UNIT_INDEX" val="0"/>
  <p:tag name="KSO_WM_UNIT_LAYERLEVEL" val="1"/>
  <p:tag name="KSO_WM_UNIT_SUBTYPE" val="h"/>
  <p:tag name="KSO_WM_UNIT_TYPE" val="i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bel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8**"/>
  <p:tag name="KSO_WM_UNIT_LAYERLEVEL" val="1"/>
</p:tagLst>
</file>

<file path=ppt/tags/tag1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ID" val="custom20204120_1"/>
  <p:tag name="KSO_WM_SLIDE_INDEX" val="1"/>
  <p:tag name="KSO_WM_SLIDE_ITEM_CNT" val="0"/>
  <p:tag name="KSO_WM_SLIDE_LAYOUT" val="a_b"/>
  <p:tag name="KSO_WM_SLIDE_LAYOUT_CNT" val="1_1"/>
  <p:tag name="KSO_WM_SLIDE_SUBTYPE" val="pureTxt"/>
  <p:tag name="KSO_WM_SLIDE_TYPE" val="title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1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a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中国风通用模板"/>
  <p:tag name="KSO_WM_UNIT_TYPE" val="a"/>
  <p:tag name="KSO_WM_UNIT_VALUE" val="16"/>
</p:tagLst>
</file>

<file path=ppt/tags/tag1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custom20204120_1*b*1"/>
  <p:tag name="KSO_WM_UNIT_INDEX" val="1"/>
  <p:tag name="KSO_WM_UNIT_ISCONTENTSTITLE" val="0"/>
  <p:tag name="KSO_WM_UNIT_ISNUMDGMTITLE" val="0"/>
  <p:tag name="KSO_WM_UNIT_LAYERLEVEL" val="1"/>
  <p:tag name="KSO_WM_UNIT_NOCLEAR" val="0"/>
  <p:tag name="KSO_WM_UNIT_PRESET_TEXT" val="单击此处添加副标题内容"/>
  <p:tag name="KSO_WM_UNIT_TYPE" val="b"/>
  <p:tag name="KSO_WM_UNIT_VALUE" val="21"/>
</p:tagLst>
</file>

<file path=ppt/tags/tag1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EMPLATE_CATEGORY" val="custom"/>
  <p:tag name="KSO_WM_TEMPLATE_INDEX" val="20204120"/>
</p:tagLst>
</file>

<file path=ppt/tags/tag1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PECIAL_SOURCE" val="bdnull"/>
  <p:tag name="KSO_WM_TEMPLATE_CATEGORY" val="custom"/>
  <p:tag name="KSO_WM_TEMPLATE_INDEX" val="20187308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INDEX" val="2020412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4120"/>
  <p:tag name="KSO_WM_TEMPLATE_MASTER_THUMB_INDEX" val="12"/>
  <p:tag name="KSO_WM_TEMPLATE_MASTER_TYPE" val="1"/>
  <p:tag name="KSO_WM_TEMPLATE_SUBCATEGORY" val="0"/>
  <p:tag name="KSO_WM_TEMPLATE_THUMBS_INDEX" val="1、4、7、8、9、10、15、17、21、24、25、26、27、30、33、38、4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general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2**"/>
  <p:tag name="KSO_WM_UNIT_LAYERLEVEL" val="1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3*i*0"/>
  <p:tag name="KSO_WM_UNIT_INDEX" val="0"/>
  <p:tag name="KSO_WM_UNIT_LAYERLEVEL" val="1"/>
  <p:tag name="KSO_WM_UNIT_SUBTYPE" val="h"/>
  <p:tag name="KSO_WM_UNIT_TYPE" val="i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frame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3**"/>
  <p:tag name="KSO_WM_UNIT_LAYERLEVEL" val="1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4*i*0"/>
  <p:tag name="KSO_WM_UNIT_INDEX" val="0"/>
  <p:tag name="KSO_WM_UNIT_LAYERLEVEL" val="1"/>
  <p:tag name="KSO_WM_UNIT_SUBTYPE" val="h"/>
  <p:tag name="KSO_WM_UNIT_TYPE" val="i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MASK_FLAG" val="1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leftRight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4**"/>
  <p:tag name="KSO_WM_UNIT_LAYERLEVEL" val="1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BK_DARK_LIGHT" val="2"/>
  <p:tag name="KSO_WM_UNIT_COMPATIBLE" val="0"/>
  <p:tag name="KSO_WM_UNIT_DIAGRAM_ISNUMVISUAL" val="0"/>
  <p:tag name="KSO_WM_UNIT_DIAGRAM_ISREFERUNIT" val="0"/>
  <p:tag name="KSO_WM_UNIT_HIGHLIGHT" val="0"/>
  <p:tag name="KSO_WM_UNIT_ID" val="_15*i*0"/>
  <p:tag name="KSO_WM_UNIT_INDEX" val="0"/>
  <p:tag name="KSO_WM_UNIT_LAYERLEVEL" val="1"/>
  <p:tag name="KSO_WM_UNIT_SUBTYPE" val="h"/>
  <p:tag name="KSO_WM_UNIT_TYPE" val="i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BEAUTIFY_FLAG" val="#wm#"/>
  <p:tag name="KSO_WM_SLIDE_BACKGROUND_TYPE" val="topBottom"/>
  <p:tag name="KSO_WM_SLIDE_BK_DARK_LIGHT" val="2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5**"/>
  <p:tag name="KSO_WM_UNIT_LAYERLEVEL" val="1"/>
</p:tagLst>
</file>

<file path=ppt/theme/theme1.xml><?xml version="1.0" encoding="utf-8"?>
<a:theme xmlns:a="http://schemas.openxmlformats.org/drawingml/2006/main" name="1_Office 主题​​">
  <a:themeElements>
    <a:clrScheme name="自定义 86">
      <a:dk1>
        <a:srgbClr val="000000"/>
      </a:dk1>
      <a:lt1>
        <a:srgbClr val="FFFFFF"/>
      </a:lt1>
      <a:dk2>
        <a:srgbClr val="EFEAEB"/>
      </a:dk2>
      <a:lt2>
        <a:srgbClr val="FCFBFB"/>
      </a:lt2>
      <a:accent1>
        <a:srgbClr val="CD5A7C"/>
      </a:accent1>
      <a:accent2>
        <a:srgbClr val="A26DC9"/>
      </a:accent2>
      <a:accent3>
        <a:srgbClr val="568CFF"/>
      </a:accent3>
      <a:accent4>
        <a:srgbClr val="21ADF7"/>
      </a:accent4>
      <a:accent5>
        <a:srgbClr val="22C3B5"/>
      </a:accent5>
      <a:accent6>
        <a:srgbClr val="59CC6E"/>
      </a:accent6>
      <a:hlink>
        <a:srgbClr val="0563C1"/>
      </a:hlink>
      <a:folHlink>
        <a:srgbClr val="954F72"/>
      </a:folHlink>
    </a:clrScheme>
    <a:fontScheme name="自定义 9">
      <a:majorFont>
        <a:latin typeface="Arial"/>
        <a:ea typeface="微软雅黑" charset="-122"/>
        <a:cs typeface="Arial"/>
      </a:majorFont>
      <a:minorFont>
        <a:latin typeface="Arial"/>
        <a:ea typeface="微软雅黑" charset="-122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:r="http://schemas.openxmlformats.org/officeDocument/2006/relationships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4686</Words>
  <Application>Microsoft Office PowerPoint</Application>
  <PresentationFormat>自定义</PresentationFormat>
  <Paragraphs>364</Paragraphs>
  <Slides>48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48</vt:i4>
      </vt:variant>
    </vt:vector>
  </HeadingPairs>
  <TitlesOfParts>
    <vt:vector size="49" baseType="lpstr">
      <vt:lpstr>1_Office 主题​​</vt:lpstr>
      <vt:lpstr>诗歌鉴赏九讲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描写方式或角度：②虚实结合</vt:lpstr>
      <vt:lpstr>诗歌中的“虚”包括以下三类：</vt:lpstr>
      <vt:lpstr>     《踏莎行》欧阳修</vt:lpstr>
      <vt:lpstr>描写方式或角度：③白描 </vt:lpstr>
      <vt:lpstr>描写方式或角度：④细节描写</vt:lpstr>
      <vt:lpstr>描写方式或角度：⑤动静结合</vt:lpstr>
      <vt:lpstr>描写方式或角度：⑥点面结合</vt:lpstr>
      <vt:lpstr>描写角度：⑦远近、高低、俯仰</vt:lpstr>
      <vt:lpstr>描写角度：⑧通过听觉、视觉、嗅觉、触觉（绘形、绘声、绘色）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学科网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诗歌鉴赏九讲</dc:title>
  <dc:creator>rbm.xkw.com</dc:creator>
  <cp:lastModifiedBy>hj</cp:lastModifiedBy>
  <cp:revision>2</cp:revision>
  <cp:lastPrinted>2020-11-20T10:19:57Z</cp:lastPrinted>
  <dcterms:created xsi:type="dcterms:W3CDTF">2020-11-20T10:19:57Z</dcterms:created>
  <dcterms:modified xsi:type="dcterms:W3CDTF">2020-12-07T07:27:12Z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