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3.&#12298;&#32972;&#24433;&#12299;&#36873;&#27573;.docx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4.&#12298;&#21464;&#33394;&#40857;&#12299;&#36873;&#27573;.docx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1.&#12298;&#28316;&#32034;&#12299;&#36873;&#27573;.docx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2.&#12298;&#33970;&#26611;&#20154;&#23478;&#12299;&#36873;&#27573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84185" y="2613006"/>
            <a:ext cx="5345189" cy="1026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考点</a:t>
            </a:r>
            <a:r>
              <a:rPr lang="en-US" altLang="zh-CN" sz="405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9 </a:t>
            </a:r>
            <a:r>
              <a:rPr lang="zh-CN" altLang="en-US" sz="405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</a:t>
            </a:r>
            <a:r>
              <a:rPr lang="zh-CN" altLang="en-US" sz="4050" b="1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内记叙文阅读</a:t>
            </a:r>
            <a:endParaRPr lang="zh-CN" altLang="zh-CN" sz="4050" b="1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606" y="1493947"/>
            <a:ext cx="8068236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指出选文第②段中画线短语“捅了马蜂窝”的结构类型并解释其意思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动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宾短语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惹了大麻烦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4606" y="3058138"/>
            <a:ext cx="8068236" cy="106045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本题考查理解短语结构及意思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捅了马蜂窝”是“动词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名词”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是动宾短语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捅马蜂窝”比喻闯祸或敢于得罪厉害的人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5224" y="1468782"/>
            <a:ext cx="8085952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选文主要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运用</a:t>
            </a:r>
            <a:r>
              <a:rPr lang="en-US" altLang="zh-CN" sz="2100" u="sng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､		､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描写方法来刻画一丈青大娘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2941" y="2507528"/>
            <a:ext cx="8068236" cy="299974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本题考查分析描写方法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大高个儿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一双大脚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青铜肤色”是对一丈青大娘进行肖像描写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骂人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就像雨打芭蕉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长短句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四六体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鼓点似的骂一天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一气呵成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也不倒嗓子”“都给我穿上裤子”“不能叫你们腌臜了我们大姑娘小媳妇的眼睛”是对一丈青大娘进行语言描写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老大一个耳刮子抡圆了扇过去”“折断了一棵茶碗口粗细的河柳”等都是从动作这个角度来描写一丈青大娘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44368" y="1520935"/>
            <a:ext cx="716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肖像</a:t>
            </a:r>
            <a:endParaRPr lang="zh-CN" altLang="en-US" sz="21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69011" y="1567103"/>
            <a:ext cx="716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动作</a:t>
            </a:r>
            <a:endParaRPr lang="zh-CN" altLang="en-US" sz="21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30621" y="1548491"/>
            <a:ext cx="7162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语言</a:t>
            </a:r>
            <a:endParaRPr lang="zh-CN" altLang="en-US" sz="21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606" y="1493947"/>
            <a:ext cx="8000680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选文刻画了一个怎样的一丈青大娘形象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刻画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了疾恶如仇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泼辣大胆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爱孙如命的一丈青大娘形象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4606" y="2475418"/>
            <a:ext cx="8098492" cy="348424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本题考查分析人物形象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抓住文中描写一丈青大娘言行的语句进行分析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比如“一丈青大娘骂人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就像雨打芭蕉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长短句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四六体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鼓点似的骂一天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一气呵成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也不倒嗓子”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这句话用比喻的修辞手法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写出了一丈青大娘的性情直爽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是非分明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却显得有些泼辣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她也能打架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动起手来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别看五六十岁了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三五个大小伙子不够她打一锅的”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这句话描写一丈青大娘泼辣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豪爽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爱打抱不平的性格特点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又由第④⑤两段得出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一丈青大娘爱孙如命的形象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606" y="1559260"/>
            <a:ext cx="800068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结合选文第②段和第⑤段中画波浪线的句子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从词语的选择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修辞的运用和语言风格方面分析选文的语言特点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词语的选择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示例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选用一系列生动传神的动词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或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短语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如“抡圆了”“扇过去”充分写出了一丈青大娘的怒气和力气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或如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纤夫“转了三转”“拧了三圈儿”“栽倒”“捯气”“呻吟”则写出了一丈青大娘这一巴掌的威力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读来让人如闻其声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如见其人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｡)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修辞的运用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示例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采用比喻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如“年轻的纤夫就像风吹乍蓬”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写出了一丈青大娘这一巴掌的威力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读来让人如见其人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606" y="1559260"/>
            <a:ext cx="800068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示例二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采用排比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如“心尖子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肺叶子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眼珠子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命根子”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写出了何满子在奶奶心目中的地位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凸现了一位爱孙如命的奶奶形象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语言风格方面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示例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以活灵活现的民间口语与俗语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用词活泼简洁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凝练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生动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传神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充满乡土气息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示例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继承说唱艺术的特点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注意音韵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(“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紧一口慢一口捯气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高一声低一声呻吟”等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读来抑扬顿挫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很有节奏感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520" y="1563521"/>
            <a:ext cx="8098492" cy="348424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本题考查赏析文章语言特色的能力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先审清题干明确从词语的选择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修辞的运用和语言风格方面进行赏析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第②段画波浪线的句子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可抓住其中的一些动词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侧重赏析动词如何生动形象地表现一丈青大娘形象上的作用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第⑤段画波浪线的句子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可考虑修辞运用的角度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此句中“心尖子”“肺叶子”“眼珠子”“命根子”是喻体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同时短句又构成了排比句式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且又是一些民间口语与俗语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突出了一丈青大娘爱孙如命的形象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活泼简洁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充满乡土气息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6967" y="1574399"/>
            <a:ext cx="2326481" cy="575786"/>
            <a:chOff x="608" y="1180"/>
            <a:chExt cx="4885" cy="1209"/>
          </a:xfrm>
        </p:grpSpPr>
        <p:sp>
          <p:nvSpPr>
            <p:cNvPr id="5" name="矩形 4"/>
            <p:cNvSpPr/>
            <p:nvPr/>
          </p:nvSpPr>
          <p:spPr>
            <a:xfrm>
              <a:off x="608" y="1180"/>
              <a:ext cx="4885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考向研析</a:t>
              </a:r>
              <a:endParaRPr lang="en-US" altLang="zh-CN" sz="2100" b="1" kern="100" dirty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7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652" y="2330755"/>
            <a:ext cx="8109983" cy="2456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02053" y="2901852"/>
            <a:ext cx="5143501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课堂变式练</a:t>
            </a:r>
            <a:endParaRPr lang="zh-CN" altLang="zh-CN" sz="3375" b="1" dirty="0">
              <a:solidFill>
                <a:srgbClr val="70C0B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5223" y="1572166"/>
            <a:ext cx="818423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阅读朱自清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背影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1" action="ppaction://hlinkfile"/>
          </p:cNvPr>
          <p:cNvSpPr/>
          <p:nvPr/>
        </p:nvSpPr>
        <p:spPr>
          <a:xfrm>
            <a:off x="2999972" y="3181644"/>
            <a:ext cx="3272790" cy="714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背影</a:t>
            </a:r>
            <a:r>
              <a:rPr lang="en-US" altLang="zh-CN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选段</a:t>
            </a:r>
            <a:endParaRPr lang="zh-CN" altLang="en-US" sz="405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605" y="1493947"/>
            <a:ext cx="814219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结合语境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解释下列加点的词语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但他终于不放心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怕茶房不妥帖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颇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踌躇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了一会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踌躇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犹豫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他嘱我路上小心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夜里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警醒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不要受凉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警醒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睡眠时容易醒来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这里是不要睡得太沉的意思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作者是怎样详写父亲爬铁道买橘子的背影的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为什么要详写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运用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连续的动词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详写父亲爬铁道买橘子的背影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详写的原因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这个背影最让“我”感动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最能体现父亲对“我”的关爱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10166" y="2901852"/>
            <a:ext cx="3819843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内江考什么</a:t>
            </a:r>
            <a:endParaRPr lang="zh-CN" altLang="zh-CN" sz="3375" b="1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6109" y="1555868"/>
            <a:ext cx="8085952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我那时真是聪明过分”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谈谈你对这句话的理解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句话运用反语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表现出“我”回首往事时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因自己当初的无知而对父亲不理解的自责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表达了对作者对父亲的感激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怀念之情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选文中两次写到流泪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分别表达了作者怎样的感情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第一次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流泪表达了对父亲爱子之心的感动和理解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是感激的泪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二次流泪表达了对父亲的依依不舍之情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是惜别的泪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5223" y="1572166"/>
            <a:ext cx="818423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阅读契诃夫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变色龙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1" action="ppaction://hlinkfile"/>
          </p:cNvPr>
          <p:cNvSpPr/>
          <p:nvPr/>
        </p:nvSpPr>
        <p:spPr>
          <a:xfrm>
            <a:off x="2740285" y="3116330"/>
            <a:ext cx="3787775" cy="714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变色龙</a:t>
            </a:r>
            <a:r>
              <a:rPr lang="en-US" altLang="zh-CN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选段</a:t>
            </a:r>
            <a:endParaRPr lang="zh-CN" altLang="en-US" sz="405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605" y="1559260"/>
            <a:ext cx="814219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首段画线句子属于什么描写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有什么作用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作用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暗示俄国人民饥饿贫困的生活状况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渲染社会经济萧条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死气沉沉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的氛围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为下文“狗咬人”事件作铺垫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首段开头说“警官奥楚蔑洛夫穿着新的军大衣”中的“军大衣”在开篇处的作用是什么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军大衣”交代了奥楚蔑洛夫的身份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它是沙皇警官的标志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也是他装腔作势用以吓人的工具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6109" y="1555868"/>
            <a:ext cx="8085952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结合文章内容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赏析下列句子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就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连那手指头也像是一面胜利的旗帜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句话运用比喻的修辞手法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形象生动地写出了赫留金把受伤的手指头举得高高的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表现了他得意洋洋的样子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说明了他品行的低俗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在处理“狗咬人”事件时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警官奥楚蔑洛夫多次变色的原因是什么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从奥楚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蔑洛夫不断变化的态度中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可以看出他是怎样的一个人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他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既不想得罪权贵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又想在百姓面前表现出自己的威严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奥楚蔑洛夫是一个溜须拍马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谄上欺下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见风使舵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趋炎附势的小人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0597" y="2639676"/>
            <a:ext cx="8639033" cy="1546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40000"/>
              </a:lnSpc>
            </a:pPr>
            <a:r>
              <a:rPr lang="zh-CN" altLang="en-US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请完成</a:t>
            </a:r>
            <a:r>
              <a:rPr lang="en-US" altLang="zh-CN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练测本</a:t>
            </a:r>
            <a:r>
              <a:rPr lang="en-US" altLang="zh-CN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</a:t>
            </a:r>
            <a:r>
              <a:rPr lang="zh-CN" altLang="en-US" sz="3375" b="1" dirty="0" smtClean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endParaRPr lang="en-US" altLang="zh-CN" sz="3375" b="1" dirty="0" smtClean="0">
              <a:solidFill>
                <a:srgbClr val="F4734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ct val="140000"/>
              </a:lnSpc>
            </a:pPr>
            <a:r>
              <a:rPr lang="zh-CN" altLang="en-US" sz="3375" b="1" dirty="0" smtClean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考点过关训练十三</a:t>
            </a:r>
            <a:r>
              <a:rPr lang="en-US" altLang="zh-CN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､</a:t>
            </a:r>
            <a:r>
              <a:rPr lang="zh-CN" altLang="en-US" sz="3375" b="1" dirty="0">
                <a:solidFill>
                  <a:srgbClr val="F4734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十四”</a:t>
            </a:r>
            <a:endParaRPr lang="en-US" altLang="zh-CN" sz="3375" b="1" dirty="0">
              <a:solidFill>
                <a:srgbClr val="F4734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5223" y="2029366"/>
            <a:ext cx="818423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阅读阿城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溜索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5223" y="1573306"/>
            <a:ext cx="8515826" cy="511175"/>
            <a:chOff x="340995" y="914400"/>
            <a:chExt cx="11354435" cy="681567"/>
          </a:xfrm>
        </p:grpSpPr>
        <p:sp>
          <p:nvSpPr>
            <p:cNvPr id="5" name="矩形 4"/>
            <p:cNvSpPr/>
            <p:nvPr/>
          </p:nvSpPr>
          <p:spPr>
            <a:xfrm>
              <a:off x="340995" y="914400"/>
              <a:ext cx="11354435" cy="6815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10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Shape 16870"/>
            <p:cNvSpPr/>
            <p:nvPr/>
          </p:nvSpPr>
          <p:spPr>
            <a:xfrm>
              <a:off x="340995" y="1036275"/>
              <a:ext cx="510379" cy="447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algn="just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矩形 3">
            <a:hlinkClick r:id="rId1" action="ppaction://hlinkfile"/>
          </p:cNvPr>
          <p:cNvSpPr/>
          <p:nvPr/>
        </p:nvSpPr>
        <p:spPr>
          <a:xfrm>
            <a:off x="2999972" y="3214301"/>
            <a:ext cx="3272790" cy="714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溜索</a:t>
            </a:r>
            <a:r>
              <a:rPr lang="en-US" altLang="zh-CN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选段</a:t>
            </a:r>
            <a:endParaRPr lang="zh-CN" altLang="en-US" sz="405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606" y="1493947"/>
            <a:ext cx="806823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文中加点的两个“懒懒”各有什么含义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雷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总不停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才渐渐生疑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懒懒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问了一句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首领也只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懒懒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说是怒江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要过溜索了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第一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处“懒懒”写出了“我”的漫不经心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还没有完全意识到危险的来临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第二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处“懒懒”表现出首领的从容不迫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胸有成竹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意近即可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606" y="3986937"/>
            <a:ext cx="8098492" cy="203009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本题考查赏析文中重点词语的含义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懒懒”是慵懒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提不起精神的意思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结合前文可知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两个“懒懒”在文中的意义不同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第一处写出了“我”的漫不经心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第二处则表现了马帮首领的处变不惊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606" y="1493947"/>
            <a:ext cx="8068236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从修辞的角度赏析文中画线句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马帮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如极稠的粥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慢慢流向那个山口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比喻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将马帮缓慢行进的状态比作“极稠的粥”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生动形象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新颖别致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地描写出牛群极不愿向前行进的状态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4606" y="3444914"/>
            <a:ext cx="8068236" cy="203009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本题考查对文中重要语句的赏析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按照题干要求从修辞的角度赏析即可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画线句将马帮缓慢行进的状态比作“极稠的粥”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运用了比喻的修辞手法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写出牛群不愿前行的状态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为下文过江的艰险埋下伏笔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5224" y="1555866"/>
            <a:ext cx="8085952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选文开头结尾都写到了鹰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各有何用意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开头为写怒江溜索的凶险蓄势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结尾与开头呼应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给读者留下想象的空间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2941" y="3079360"/>
            <a:ext cx="8068236" cy="2515235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本题考查文章的结构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文章开头关于鹰的描写“一只大鹰旋了半圈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忽然一歪身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扎进山那侧的声音里”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点出了环境的险要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为下文马帮的出现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过江作了铺垫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也为写怒江溜索的凶险蓄势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结尾关于鹰的描写“俯在马上再看怒江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干干地咽一咽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寻不着那鹰”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突出了马帮过江的勇敢无畏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照应开头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并使文章留有余味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606" y="1559260"/>
            <a:ext cx="8068236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小说从头到尾没有出现“我”字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但处处通过“我”的观察和感受来写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分析“我”这个隐形形象在文中所起的作用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我”是这个故事的亲历者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增强故事的真实感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我”是故事的叙述者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起到了线索作用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用“我”的见闻感受串联故事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使情节更加集中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简练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我”是过溜索的参与者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以“我”的表现烘托环境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反衬马帮首领及众汉子的勇敢无畏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520" y="1563521"/>
            <a:ext cx="8098492" cy="1545590"/>
          </a:xfrm>
          <a:prstGeom prst="rect">
            <a:avLst/>
          </a:prstGeom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本题考查文章的写作技巧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小说运用第一人称的叙述角度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我”是故事的亲历者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叙述者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也是过溜索的参与者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从而使小说情境更为真实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缩小了作者与读者的距离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5223" y="1572166"/>
            <a:ext cx="8184234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(2016•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蒲柳人家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1" action="ppaction://hlinkfile"/>
          </p:cNvPr>
          <p:cNvSpPr/>
          <p:nvPr/>
        </p:nvSpPr>
        <p:spPr>
          <a:xfrm>
            <a:off x="2480599" y="3192530"/>
            <a:ext cx="4302760" cy="714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蒲柳人家</a:t>
            </a:r>
            <a:r>
              <a:rPr lang="en-US" altLang="zh-CN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选段</a:t>
            </a:r>
            <a:endParaRPr lang="zh-CN" altLang="en-US" sz="405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2891</Words>
  <Application>WPS 演示</Application>
  <PresentationFormat>在屏幕上显示</PresentationFormat>
  <Paragraphs>114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2020-02-24T05:05:59Z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