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409" r:id="rId2"/>
    <p:sldId id="410" r:id="rId3"/>
    <p:sldId id="425" r:id="rId4"/>
    <p:sldId id="412" r:id="rId5"/>
    <p:sldId id="413" r:id="rId6"/>
    <p:sldId id="414" r:id="rId7"/>
    <p:sldId id="415" r:id="rId8"/>
    <p:sldId id="416" r:id="rId9"/>
    <p:sldId id="417" r:id="rId10"/>
    <p:sldId id="418" r:id="rId11"/>
    <p:sldId id="420" r:id="rId12"/>
    <p:sldId id="419" r:id="rId13"/>
    <p:sldId id="421" r:id="rId14"/>
    <p:sldId id="422" r:id="rId15"/>
    <p:sldId id="423" r:id="rId16"/>
    <p:sldId id="424" r:id="rId17"/>
    <p:sldId id="426" r:id="rId18"/>
    <p:sldId id="427" r:id="rId19"/>
    <p:sldId id="428" r:id="rId20"/>
    <p:sldId id="429" r:id="rId21"/>
    <p:sldId id="430" r:id="rId22"/>
    <p:sldId id="431" r:id="rId23"/>
    <p:sldId id="432" r:id="rId24"/>
    <p:sldId id="433" r:id="rId25"/>
    <p:sldId id="434" r:id="rId26"/>
    <p:sldId id="435" r:id="rId27"/>
    <p:sldId id="436" r:id="rId28"/>
    <p:sldId id="437" r:id="rId29"/>
    <p:sldId id="438" r:id="rId30"/>
    <p:sldId id="439" r:id="rId31"/>
    <p:sldId id="440" r:id="rId32"/>
    <p:sldId id="441" r:id="rId33"/>
    <p:sldId id="442" r:id="rId34"/>
    <p:sldId id="443" r:id="rId35"/>
    <p:sldId id="444" r:id="rId36"/>
    <p:sldId id="445" r:id="rId37"/>
    <p:sldId id="446" r:id="rId38"/>
    <p:sldId id="447" r:id="rId39"/>
    <p:sldId id="448" r:id="rId40"/>
    <p:sldId id="449" r:id="rId41"/>
    <p:sldId id="450" r:id="rId42"/>
    <p:sldId id="451" r:id="rId43"/>
    <p:sldId id="452" r:id="rId44"/>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lastCol>
    <a:firstCol>
      <a:tcTxStyle b="on"/>
    </a:firstCol>
    <a:lastRow>
      <a:tcTxStyle b="on"/>
      <a:tcStyle>
        <a:tcBdr>
          <a:top>
            <a:ln w="25400" cmpd="sng">
              <a:solidFill>
                <a:schemeClr val="accent1"/>
              </a:solidFill>
            </a:ln>
          </a:top>
        </a:tcBdr>
        <a:fill>
          <a:solidFill>
            <a:schemeClr val="accent1">
              <a:tint val="20000"/>
            </a:schemeClr>
          </a:solidFill>
        </a:fill>
      </a:tcStyle>
    </a:lastRow>
    <a:firstRow>
      <a:tcTxStyle b="on"/>
      <a:tcStyle>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tags" Target="tags/tag113.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250895"/>
            <a:ext cx="10969200" cy="705600"/>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3600" b="1" i="0" u="none" strike="noStrike" kern="1200" cap="none" spc="300" normalizeH="0" baseline="0" noProof="1">
                <a:solidFill>
                  <a:srgbClr val="C00000"/>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295910" y="1218565"/>
            <a:ext cx="11600815" cy="5211445"/>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2400" b="1" i="0" u="none" strike="noStrike" kern="1200" cap="none" spc="150" normalizeH="0" baseline="0" noProof="1">
                <a:solidFill>
                  <a:schemeClr val="tx1">
                    <a:lumMod val="65000"/>
                    <a:lumOff val="35000"/>
                  </a:schemeClr>
                </a:solidFill>
                <a:uFillTx/>
                <a:latin typeface="宋体" panose="02010600030101010101" pitchFamily="2" charset="-122"/>
                <a:ea typeface="宋体" panose="02010600030101010101" pitchFamily="2"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2000" b="1" i="0" u="none" strike="noStrike" kern="1200" cap="none" spc="150" normalizeH="0" baseline="0" noProof="1">
                <a:solidFill>
                  <a:schemeClr val="tx1">
                    <a:lumMod val="65000"/>
                    <a:lumOff val="35000"/>
                  </a:schemeClr>
                </a:solidFill>
                <a:uFillTx/>
                <a:latin typeface="宋体" panose="02010600030101010101" pitchFamily="2" charset="-122"/>
                <a:ea typeface="宋体" panose="02010600030101010101" pitchFamily="2"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2000" b="1" i="0" u="none" strike="noStrike" kern="1200" cap="none" spc="150" normalizeH="0" baseline="0" noProof="1">
                <a:solidFill>
                  <a:schemeClr val="tx1">
                    <a:lumMod val="65000"/>
                    <a:lumOff val="35000"/>
                  </a:schemeClr>
                </a:solidFill>
                <a:uFillTx/>
                <a:latin typeface="宋体" panose="02010600030101010101" pitchFamily="2" charset="-122"/>
                <a:ea typeface="宋体" panose="02010600030101010101" pitchFamily="2"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800" b="1" i="0" u="none" strike="noStrike" kern="1200" cap="none" spc="150" normalizeH="0" baseline="0" noProof="1">
                <a:solidFill>
                  <a:schemeClr val="tx1">
                    <a:lumMod val="65000"/>
                    <a:lumOff val="35000"/>
                  </a:schemeClr>
                </a:solidFill>
                <a:uFillTx/>
                <a:latin typeface="宋体" panose="02010600030101010101" pitchFamily="2" charset="-122"/>
                <a:ea typeface="宋体" panose="02010600030101010101" pitchFamily="2"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600" b="1" i="0" u="none" strike="noStrike" kern="1200" cap="none" spc="150" normalizeH="0" baseline="0" noProof="1">
                <a:solidFill>
                  <a:schemeClr val="tx1">
                    <a:lumMod val="65000"/>
                    <a:lumOff val="35000"/>
                  </a:schemeClr>
                </a:solidFill>
                <a:uFillTx/>
                <a:latin typeface="宋体" panose="02010600030101010101" pitchFamily="2" charset="-122"/>
                <a:ea typeface="宋体" panose="02010600030101010101" pitchFamily="2" charset="-122"/>
                <a:cs typeface="+mn-cs"/>
                <a:sym typeface="+mn-ea"/>
              </a:defRPr>
            </a:lvl5pPr>
            <a:lvl6pPr marL="22860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2.xml" /><Relationship Id="rId20" Type="http://schemas.openxmlformats.org/officeDocument/2006/relationships/tags" Target="../tags/tag62.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pic>
        <p:nvPicPr>
          <p:cNvPr id="7" name="内容占位符 3"/>
          <p:cNvPicPr>
            <a:picLocks noChangeAspect="1"/>
          </p:cNvPicPr>
          <p:nvPr userDrawn="1"/>
        </p:nvPicPr>
        <p:blipFill>
          <a:blip r:embed="rId12"/>
          <a:srcRect l="9400" r="32273" b="35934"/>
          <a:stretch>
            <a:fillRect/>
          </a:stretch>
        </p:blipFill>
        <p:spPr>
          <a:xfrm>
            <a:off x="-635" y="0"/>
            <a:ext cx="12192635" cy="6858000"/>
          </a:xfrm>
          <a:prstGeom prst="rect">
            <a:avLst/>
          </a:prstGeom>
        </p:spPr>
      </p:pic>
      <p:sp>
        <p:nvSpPr>
          <p:cNvPr id="2" name="标题占位符 1"/>
          <p:cNvSpPr>
            <a:spLocks noGrp="1"/>
          </p:cNvSpPr>
          <p:nvPr>
            <p:ph type="title"/>
            <p:custDataLst>
              <p:tags r:id="rId13"/>
            </p:custDataLst>
          </p:nvPr>
        </p:nvSpPr>
        <p:spPr>
          <a:xfrm>
            <a:off x="429330" y="25026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20592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pic>
        <p:nvPicPr>
          <p:cNvPr id="8" name="图片 1073743875" descr="学科网 zxxk.com"/>
          <p:cNvPicPr>
            <a:picLocks noChangeAspect="1"/>
          </p:cNvPicPr>
          <p:nvPr/>
        </p:nvPicPr>
        <p:blipFill>
          <a:blip r:embed="rId19" r:link="rId18"/>
          <a:stretch>
            <a:fillRect/>
          </a:stretch>
        </p:blipFill>
        <p:spPr>
          <a:xfrm>
            <a:off x="838200" y="365125"/>
            <a:ext cx="9525" cy="9525"/>
          </a:xfrm>
          <a:prstGeom prst="rect">
            <a:avLst/>
          </a:prstGeom>
          <a:noFill/>
          <a:ln>
            <a:noFill/>
            <a:miter lim="800000"/>
          </a:ln>
        </p:spPr>
      </p:pic>
    </p:spTree>
    <p:custDataLst>
      <p:tags r:id="rId20"/>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2400" b="1" u="none" strike="noStrike" kern="1200" cap="none" spc="150" normalizeH="0" baseline="0">
          <a:solidFill>
            <a:schemeClr val="tx1">
              <a:lumMod val="65000"/>
              <a:lumOff val="35000"/>
            </a:schemeClr>
          </a:solidFill>
          <a:uFillTx/>
          <a:latin typeface="宋体" panose="02010600030101010101" pitchFamily="2" charset="-122"/>
          <a:ea typeface="宋体" panose="02010600030101010101" pitchFamily="2"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2000" b="1" u="none" strike="noStrike" kern="1200" cap="none" spc="150" normalizeH="0" baseline="0">
          <a:solidFill>
            <a:schemeClr val="tx1">
              <a:lumMod val="65000"/>
              <a:lumOff val="35000"/>
            </a:schemeClr>
          </a:solidFill>
          <a:uFillTx/>
          <a:latin typeface="宋体" panose="02010600030101010101" pitchFamily="2" charset="-122"/>
          <a:ea typeface="宋体" panose="02010600030101010101" pitchFamily="2"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2000" b="1" u="none" strike="noStrike" kern="1200" cap="none" spc="150" normalizeH="0" baseline="0">
          <a:solidFill>
            <a:schemeClr val="tx1">
              <a:lumMod val="65000"/>
              <a:lumOff val="35000"/>
            </a:schemeClr>
          </a:solidFill>
          <a:uFillTx/>
          <a:latin typeface="宋体" panose="02010600030101010101" pitchFamily="2" charset="-122"/>
          <a:ea typeface="宋体" panose="02010600030101010101" pitchFamily="2"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800" b="1" u="none" strike="noStrike" kern="1200" cap="none" spc="150" normalizeH="0" baseline="0">
          <a:solidFill>
            <a:schemeClr val="tx1">
              <a:lumMod val="65000"/>
              <a:lumOff val="35000"/>
            </a:schemeClr>
          </a:solidFill>
          <a:uFillTx/>
          <a:latin typeface="宋体" panose="02010600030101010101" pitchFamily="2" charset="-122"/>
          <a:ea typeface="宋体" panose="02010600030101010101" pitchFamily="2"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600" b="1" u="none" strike="noStrike" kern="1200" cap="none" spc="150" normalizeH="0" baseline="0">
          <a:solidFill>
            <a:schemeClr val="tx1">
              <a:lumMod val="65000"/>
              <a:lumOff val="35000"/>
            </a:schemeClr>
          </a:solidFill>
          <a:uFillTx/>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tags" Target="../tags/tag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tags" Target="../tags/tag7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tags" Target="../tags/tag7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8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tags" Target="../tags/tag81.xml" /><Relationship Id="rId4" Type="http://schemas.openxmlformats.org/officeDocument/2006/relationships/tags" Target="../tags/tag8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tags" Target="../tags/tag8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xml" /><Relationship Id="rId3" Type="http://schemas.openxmlformats.org/officeDocument/2006/relationships/tags" Target="../tags/tag8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tags" Target="../tags/tag6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tags" Target="../tags/tag8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7.xml" /><Relationship Id="rId3" Type="http://schemas.openxmlformats.org/officeDocument/2006/relationships/tags" Target="../tags/tag8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tags" Target="../tags/tag8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0.xml" /><Relationship Id="rId3" Type="http://schemas.openxmlformats.org/officeDocument/2006/relationships/tags" Target="../tags/tag9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tags" Target="../tags/tag9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9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6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 Id="rId3" Type="http://schemas.openxmlformats.org/officeDocument/2006/relationships/tags" Target="../tags/tag10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png" /><Relationship Id="rId3" Type="http://schemas.openxmlformats.org/officeDocument/2006/relationships/tags" Target="../tags/tag10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7.xml" /><Relationship Id="rId3" Type="http://schemas.openxmlformats.org/officeDocument/2006/relationships/tags" Target="../tags/tag10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68.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png" /><Relationship Id="rId3" Type="http://schemas.openxmlformats.org/officeDocument/2006/relationships/tags" Target="../tags/tag10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0.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 Id="rId3" Type="http://schemas.openxmlformats.org/officeDocument/2006/relationships/tags" Target="../tags/tag11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tags" Target="../tags/tag7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tags" Target="../tags/tag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rcRect l="20524" b="4963"/>
          <a:stretch>
            <a:fillRect/>
          </a:stretch>
        </p:blipFill>
        <p:spPr>
          <a:xfrm>
            <a:off x="635" y="0"/>
            <a:ext cx="12221845" cy="6858000"/>
          </a:xfrm>
          <a:prstGeom prst="rect">
            <a:avLst/>
          </a:prstGeom>
        </p:spPr>
      </p:pic>
      <p:sp>
        <p:nvSpPr>
          <p:cNvPr id="2" name="标题 1"/>
          <p:cNvSpPr>
            <a:spLocks noGrp="1"/>
          </p:cNvSpPr>
          <p:nvPr>
            <p:ph type="ctrTitle"/>
            <p:custDataLst>
              <p:tags r:id="rId3"/>
            </p:custDataLst>
          </p:nvPr>
        </p:nvSpPr>
        <p:spPr>
          <a:xfrm>
            <a:off x="1196260" y="840105"/>
            <a:ext cx="9799200" cy="2570400"/>
          </a:xfrm>
        </p:spPr>
        <p:txBody>
          <a:bodyPr/>
          <a:lstStyle/>
          <a:p>
            <a:r>
              <a:rPr lang="zh-CN" altLang="zh-CN" sz="7200">
                <a:latin typeface="华文行楷" panose="02010800040101010101" charset="-122"/>
                <a:ea typeface="华文行楷" panose="02010800040101010101" charset="-122"/>
              </a:rPr>
              <a:t>探寻诗歌源头</a:t>
            </a:r>
            <a:endParaRPr lang="zh-CN" altLang="zh-CN" sz="7200">
              <a:latin typeface="华文行楷" panose="02010800040101010101" charset="-122"/>
              <a:ea typeface="华文行楷" panose="02010800040101010101" charset="-122"/>
            </a:endParaRPr>
          </a:p>
        </p:txBody>
      </p:sp>
      <p:sp>
        <p:nvSpPr>
          <p:cNvPr id="3" name="副标题 2"/>
          <p:cNvSpPr>
            <a:spLocks noGrp="1"/>
          </p:cNvSpPr>
          <p:nvPr>
            <p:ph type="subTitle" idx="1"/>
            <p:custDataLst>
              <p:tags r:id="rId4"/>
            </p:custDataLst>
          </p:nvPr>
        </p:nvSpPr>
        <p:spPr>
          <a:xfrm>
            <a:off x="1211500" y="3921715"/>
            <a:ext cx="9799200" cy="1472400"/>
          </a:xfrm>
        </p:spPr>
        <p:txBody>
          <a:bodyPr/>
          <a:lstStyle/>
          <a:p>
            <a:pPr algn="r"/>
            <a:r>
              <a:rPr lang="en-US" altLang="zh-CN" sz="4000">
                <a:latin typeface="仿宋" panose="02010609060101010101" charset="-122"/>
                <a:ea typeface="仿宋" panose="02010609060101010101" charset="-122"/>
                <a:cs typeface="仿宋" panose="02010609060101010101" charset="-122"/>
              </a:rPr>
              <a:t>——</a:t>
            </a:r>
            <a:r>
              <a:rPr lang="zh-CN" altLang="en-US" sz="4000">
                <a:latin typeface="仿宋" panose="02010609060101010101" charset="-122"/>
                <a:ea typeface="仿宋" panose="02010609060101010101" charset="-122"/>
                <a:cs typeface="仿宋" panose="02010609060101010101" charset="-122"/>
              </a:rPr>
              <a:t>《氓》《离骚》阅读</a:t>
            </a:r>
            <a:endParaRPr lang="zh-CN" altLang="en-US" sz="4000">
              <a:latin typeface="仿宋" panose="02010609060101010101" charset="-122"/>
              <a:ea typeface="仿宋" panose="02010609060101010101" charset="-122"/>
              <a:cs typeface="仿宋" panose="02010609060101010101" charset="-122"/>
            </a:endParaRPr>
          </a:p>
        </p:txBody>
      </p:sp>
    </p:spTree>
    <p:custDataLst>
      <p:tags r:id="rId5"/>
    </p:custDataLst>
  </p:cSld>
  <p:clrMapOvr>
    <a:masterClrMapping/>
  </p:clrMapOvr>
  <p:transition>
    <p:wheel spokes="8"/>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95275" y="560705"/>
            <a:ext cx="11600815" cy="5211445"/>
          </a:xfrm>
        </p:spPr>
        <p:txBody>
          <a:bodyPr/>
          <a:lstStyle/>
          <a:p>
            <a:r>
              <a:rPr lang="zh-CN" altLang="en-US" sz="3200">
                <a:solidFill>
                  <a:srgbClr val="FF0000"/>
                </a:solidFill>
              </a:rPr>
              <a:t>5.读准字音    </a:t>
            </a:r>
            <a:endParaRPr lang="zh-CN" altLang="en-US"/>
          </a:p>
        </p:txBody>
      </p:sp>
      <p:pic>
        <p:nvPicPr>
          <p:cNvPr id="4" name="图片 4" descr="c033fc9ee31c92eba5d17dd77fd2b106"/>
          <p:cNvPicPr>
            <a:picLocks noChangeAspect="1"/>
          </p:cNvPicPr>
          <p:nvPr/>
        </p:nvPicPr>
        <p:blipFill>
          <a:blip r:embed="rId2"/>
          <a:stretch>
            <a:fillRect/>
          </a:stretch>
        </p:blipFill>
        <p:spPr>
          <a:xfrm>
            <a:off x="3335655" y="187960"/>
            <a:ext cx="8221345" cy="648271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95275" y="560705"/>
            <a:ext cx="11600815" cy="5211445"/>
          </a:xfrm>
        </p:spPr>
        <p:txBody>
          <a:bodyPr/>
          <a:lstStyle/>
          <a:p>
            <a:r>
              <a:rPr lang="zh-CN" altLang="en-US" sz="3200">
                <a:solidFill>
                  <a:srgbClr val="FF0000"/>
                </a:solidFill>
              </a:rPr>
              <a:t> 6.积累词语 </a:t>
            </a:r>
            <a:endParaRPr lang="zh-CN" altLang="en-US"/>
          </a:p>
        </p:txBody>
      </p:sp>
      <p:pic>
        <p:nvPicPr>
          <p:cNvPr id="2" name="图片 5" descr="71e38986e223d91390a0ace4b7e47993"/>
          <p:cNvPicPr>
            <a:picLocks noChangeAspect="1"/>
          </p:cNvPicPr>
          <p:nvPr/>
        </p:nvPicPr>
        <p:blipFill>
          <a:blip r:embed="rId2"/>
          <a:stretch>
            <a:fillRect/>
          </a:stretch>
        </p:blipFill>
        <p:spPr>
          <a:xfrm>
            <a:off x="3507740" y="296545"/>
            <a:ext cx="8258175" cy="649224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学习活动二：诵读诗歌，把握结构内容</a:t>
            </a:r>
            <a:endParaRPr lang="zh-CN" altLang="en-US"/>
          </a:p>
        </p:txBody>
      </p:sp>
      <p:sp>
        <p:nvSpPr>
          <p:cNvPr id="3" name="内容占位符 2"/>
          <p:cNvSpPr>
            <a:spLocks noGrp="1"/>
          </p:cNvSpPr>
          <p:nvPr>
            <p:ph idx="1"/>
          </p:nvPr>
        </p:nvSpPr>
        <p:spPr/>
        <p:txBody>
          <a:bodyPr/>
          <a:lstStyle/>
          <a:p>
            <a:r>
              <a:rPr lang="zh-CN" altLang="en-US" sz="2800"/>
              <a:t>《氓》是四言诗，一般读成“二、二”节拍，即读二字后稍作延长或停顿。</a:t>
            </a:r>
            <a:endParaRPr lang="zh-CN" altLang="en-US" sz="2800"/>
          </a:p>
          <a:p>
            <a:r>
              <a:rPr lang="zh-CN" altLang="en-US" sz="2800"/>
              <a:t>如：</a:t>
            </a:r>
            <a:r>
              <a:rPr lang="zh-CN" altLang="en-US" sz="2800">
                <a:latin typeface="楷体" panose="02010609060101010101" charset="-122"/>
                <a:ea typeface="楷体" panose="02010609060101010101" charset="-122"/>
                <a:cs typeface="楷体" panose="02010609060101010101" charset="-122"/>
              </a:rPr>
              <a:t>氓之/蚩蚩，抱布/贸丝。匪来/贸丝 ，来即/我谋。 送子/涉淇，至于/顿丘。匪我/愆期，子无/良媒。将子/无怒，秋以/为期。</a:t>
            </a:r>
            <a:endParaRPr lang="zh-CN" altLang="en-US" sz="2800">
              <a:latin typeface="楷体" panose="02010609060101010101" charset="-122"/>
              <a:ea typeface="楷体" panose="02010609060101010101" charset="-122"/>
              <a:cs typeface="楷体" panose="02010609060101010101" charset="-122"/>
            </a:endParaRPr>
          </a:p>
          <a:p>
            <a:r>
              <a:rPr lang="zh-CN" altLang="en-US" sz="2800"/>
              <a:t>《楚辞》以六、七言为主，兼及四、五、八、九言，并多用楚地口语“兮”字。如：</a:t>
            </a:r>
            <a:r>
              <a:rPr lang="zh-CN" altLang="en-US" sz="2800">
                <a:latin typeface="楷体" panose="02010609060101010101" charset="-122"/>
                <a:ea typeface="楷体" panose="02010609060101010101" charset="-122"/>
                <a:cs typeface="楷体" panose="02010609060101010101" charset="-122"/>
              </a:rPr>
              <a:t>帝高阳/之/苗裔兮，朕/皇考/曰/伯庸。摄提/贞于/孟陬兮，惟/庚寅/吾以降。皇览/揆余/初度兮，肇/锡余/以嘉名。名/余/曰/正则兮，字/余/曰/灵均。</a:t>
            </a:r>
            <a:endParaRPr lang="zh-CN" altLang="en-US" sz="28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down)">
                                      <p:cBhvr>
                                        <p:cTn id="18" dur="500"/>
                                        <p:tgtEl>
                                          <p:spTgt spid="3">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down)">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a:t>诵读《氓》，厘清诗歌结构。</a:t>
            </a:r>
            <a:endParaRPr lang="zh-CN" altLang="en-US" sz="3200"/>
          </a:p>
          <a:p>
            <a:pPr algn="l"/>
            <a:r>
              <a:rPr lang="zh-CN" altLang="en-US" sz="2800">
                <a:latin typeface="楷体" panose="02010609060101010101" charset="-122"/>
                <a:ea typeface="楷体" panose="02010609060101010101" charset="-122"/>
              </a:rPr>
              <a:t>第一章：男子与女子的相遇相恋。</a:t>
            </a:r>
            <a:endParaRPr lang="zh-CN" altLang="en-US" sz="2800">
              <a:latin typeface="楷体" panose="02010609060101010101" charset="-122"/>
              <a:ea typeface="楷体" panose="02010609060101010101" charset="-122"/>
            </a:endParaRPr>
          </a:p>
          <a:p>
            <a:pPr algn="l"/>
            <a:r>
              <a:rPr lang="zh-CN" altLang="en-US" sz="2800">
                <a:latin typeface="楷体" panose="02010609060101010101" charset="-122"/>
                <a:ea typeface="楷体" panose="02010609060101010101" charset="-122"/>
              </a:rPr>
              <a:t>第二章：女子的相思及成婚。</a:t>
            </a:r>
            <a:endParaRPr lang="zh-CN" altLang="en-US" sz="2800">
              <a:latin typeface="楷体" panose="02010609060101010101" charset="-122"/>
              <a:ea typeface="楷体" panose="02010609060101010101" charset="-122"/>
            </a:endParaRPr>
          </a:p>
          <a:p>
            <a:pPr algn="l"/>
            <a:r>
              <a:rPr lang="zh-CN" altLang="en-US" sz="2800">
                <a:latin typeface="楷体" panose="02010609060101010101" charset="-122"/>
                <a:ea typeface="楷体" panose="02010609060101010101" charset="-122"/>
              </a:rPr>
              <a:t>第三、四章：婚姻生活及破裂。</a:t>
            </a:r>
            <a:endParaRPr lang="zh-CN" altLang="en-US" sz="2800">
              <a:latin typeface="楷体" panose="02010609060101010101" charset="-122"/>
              <a:ea typeface="楷体" panose="02010609060101010101" charset="-122"/>
            </a:endParaRPr>
          </a:p>
          <a:p>
            <a:pPr algn="l"/>
            <a:r>
              <a:rPr lang="zh-CN" altLang="en-US" sz="2800">
                <a:latin typeface="楷体" panose="02010609060101010101" charset="-122"/>
                <a:ea typeface="楷体" panose="02010609060101010101" charset="-122"/>
              </a:rPr>
              <a:t>第五、六章：女子对失败婚姻的反思。</a:t>
            </a:r>
            <a:endParaRPr lang="zh-CN" altLang="en-US" sz="2800">
              <a:latin typeface="楷体" panose="02010609060101010101" charset="-122"/>
              <a:ea typeface="楷体" panose="02010609060101010101" charset="-122"/>
            </a:endParaRPr>
          </a:p>
        </p:txBody>
      </p:sp>
      <p:pic>
        <p:nvPicPr>
          <p:cNvPr id="4" name="图片 3"/>
          <p:cNvPicPr>
            <a:picLocks noChangeAspect="1"/>
          </p:cNvPicPr>
          <p:nvPr/>
        </p:nvPicPr>
        <p:blipFill>
          <a:blip r:embed="rId2"/>
          <a:srcRect l="893" t="44169" r="28476" b="-533"/>
          <a:stretch>
            <a:fillRect/>
          </a:stretch>
        </p:blipFill>
        <p:spPr>
          <a:xfrm>
            <a:off x="7356475" y="3924300"/>
            <a:ext cx="3950970" cy="1761490"/>
          </a:xfrm>
          <a:prstGeom prst="ellipse">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95910" y="1099820"/>
            <a:ext cx="11600815" cy="5211445"/>
          </a:xfrm>
        </p:spPr>
        <p:txBody>
          <a:bodyPr/>
          <a:lstStyle/>
          <a:p>
            <a:r>
              <a:rPr lang="zh-CN" altLang="en-US" sz="3200"/>
              <a:t>读《离骚》（节选），概括每一段的主要内容。</a:t>
            </a:r>
            <a:endParaRPr lang="zh-CN" altLang="en-US" sz="3200"/>
          </a:p>
          <a:p>
            <a:pPr algn="l"/>
            <a:r>
              <a:rPr lang="zh-CN" altLang="en-US" sz="3200">
                <a:latin typeface="楷体" panose="02010609060101010101" charset="-122"/>
                <a:ea typeface="楷体" panose="02010609060101010101" charset="-122"/>
                <a:cs typeface="楷体" panose="02010609060101010101" charset="-122"/>
              </a:rPr>
              <a:t>      第1段：自叙族源身世——先天的“内美”。</a:t>
            </a:r>
            <a:endParaRPr lang="zh-CN" altLang="en-US" sz="3200">
              <a:latin typeface="楷体" panose="02010609060101010101" charset="-122"/>
              <a:ea typeface="楷体" panose="02010609060101010101" charset="-122"/>
              <a:cs typeface="楷体" panose="02010609060101010101" charset="-122"/>
            </a:endParaRPr>
          </a:p>
          <a:p>
            <a:pPr algn="l"/>
            <a:r>
              <a:rPr lang="zh-CN" altLang="en-US" sz="3200">
                <a:latin typeface="楷体" panose="02010609060101010101" charset="-122"/>
                <a:ea typeface="楷体" panose="02010609060101010101" charset="-122"/>
                <a:cs typeface="楷体" panose="02010609060101010101" charset="-122"/>
              </a:rPr>
              <a:t>      第2段：后天的“修能”。</a:t>
            </a:r>
            <a:endParaRPr lang="zh-CN" altLang="en-US" sz="3200">
              <a:latin typeface="楷体" panose="02010609060101010101" charset="-122"/>
              <a:ea typeface="楷体" panose="02010609060101010101" charset="-122"/>
              <a:cs typeface="楷体" panose="02010609060101010101" charset="-122"/>
            </a:endParaRPr>
          </a:p>
          <a:p>
            <a:pPr algn="l"/>
            <a:r>
              <a:rPr lang="zh-CN" altLang="en-US" sz="3200">
                <a:latin typeface="楷体" panose="02010609060101010101" charset="-122"/>
                <a:ea typeface="楷体" panose="02010609060101010101" charset="-122"/>
                <a:cs typeface="楷体" panose="02010609060101010101" charset="-122"/>
              </a:rPr>
              <a:t>      第3段：政治理想被粉碎而迷惘、徘徊、反思与抉择。</a:t>
            </a:r>
            <a:endParaRPr lang="zh-CN" altLang="en-US" sz="3200">
              <a:latin typeface="楷体" panose="02010609060101010101" charset="-122"/>
              <a:ea typeface="楷体" panose="02010609060101010101" charset="-122"/>
              <a:cs typeface="楷体" panose="02010609060101010101" charset="-122"/>
            </a:endParaRPr>
          </a:p>
          <a:p>
            <a:pPr algn="l"/>
            <a:r>
              <a:rPr lang="zh-CN" altLang="en-US" sz="3200">
                <a:latin typeface="楷体" panose="02010609060101010101" charset="-122"/>
                <a:ea typeface="楷体" panose="02010609060101010101" charset="-122"/>
                <a:cs typeface="楷体" panose="02010609060101010101" charset="-122"/>
              </a:rPr>
              <a:t>      第4段：表明心志，要返回充盈的自我。</a:t>
            </a:r>
            <a:endParaRPr lang="zh-CN" altLang="en-US" sz="320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2"/>
          <a:stretch>
            <a:fillRect/>
          </a:stretch>
        </p:blipFill>
        <p:spPr>
          <a:xfrm flipH="1">
            <a:off x="0" y="4008755"/>
            <a:ext cx="2226945" cy="2849245"/>
          </a:xfrm>
          <a:prstGeom prst="ellipse">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95910" y="1078230"/>
            <a:ext cx="11600815" cy="5211445"/>
          </a:xfrm>
        </p:spPr>
        <p:txBody>
          <a:bodyPr/>
          <a:lstStyle/>
          <a:p>
            <a:pPr marL="0" indent="0" algn="ctr">
              <a:buNone/>
            </a:pPr>
            <a:r>
              <a:rPr lang="zh-CN" altLang="en-US" sz="4000">
                <a:solidFill>
                  <a:schemeClr val="tx2">
                    <a:lumMod val="50000"/>
                    <a:lumOff val="50000"/>
                  </a:schemeClr>
                </a:solidFill>
              </a:rPr>
              <a:t>【作业】</a:t>
            </a:r>
            <a:endParaRPr lang="zh-CN" altLang="en-US" sz="4000">
              <a:solidFill>
                <a:schemeClr val="tx2">
                  <a:lumMod val="50000"/>
                  <a:lumOff val="50000"/>
                </a:schemeClr>
              </a:solidFill>
            </a:endParaRPr>
          </a:p>
          <a:p>
            <a:pPr>
              <a:buFont typeface="Wingdings" panose="05000000000000000000" charset="0"/>
              <a:buChar char="p"/>
            </a:pPr>
            <a:r>
              <a:rPr lang="zh-CN" altLang="en-US" sz="4000">
                <a:solidFill>
                  <a:schemeClr val="tx1">
                    <a:lumMod val="65000"/>
                    <a:lumOff val="35000"/>
                  </a:schemeClr>
                </a:solidFill>
                <a:latin typeface="楷体" panose="02010609060101010101" charset="-122"/>
                <a:ea typeface="楷体" panose="02010609060101010101" charset="-122"/>
                <a:cs typeface="楷体" panose="02010609060101010101" charset="-122"/>
              </a:rPr>
              <a:t>1.朗诵两首诗歌，并背诵《离骚》（节选）第3段。</a:t>
            </a:r>
            <a:endParaRPr lang="zh-CN" altLang="en-US" sz="4000">
              <a:solidFill>
                <a:schemeClr val="tx1">
                  <a:lumMod val="65000"/>
                  <a:lumOff val="35000"/>
                </a:schemeClr>
              </a:solidFill>
              <a:latin typeface="楷体" panose="02010609060101010101" charset="-122"/>
              <a:ea typeface="楷体" panose="02010609060101010101" charset="-122"/>
              <a:cs typeface="楷体" panose="02010609060101010101" charset="-122"/>
            </a:endParaRPr>
          </a:p>
          <a:p>
            <a:pPr>
              <a:buFont typeface="Wingdings" panose="05000000000000000000" charset="0"/>
              <a:buChar char="p"/>
            </a:pPr>
            <a:r>
              <a:rPr lang="zh-CN" altLang="en-US" sz="4000">
                <a:solidFill>
                  <a:schemeClr val="tx1">
                    <a:lumMod val="65000"/>
                    <a:lumOff val="35000"/>
                  </a:schemeClr>
                </a:solidFill>
                <a:latin typeface="楷体" panose="02010609060101010101" charset="-122"/>
                <a:ea typeface="楷体" panose="02010609060101010101" charset="-122"/>
                <a:cs typeface="楷体" panose="02010609060101010101" charset="-122"/>
              </a:rPr>
              <a:t>2.梳理《离骚》（节选）中的文言文知识。</a:t>
            </a:r>
            <a:endParaRPr lang="zh-CN" altLang="en-US" sz="4000">
              <a:solidFill>
                <a:schemeClr val="tx1">
                  <a:lumMod val="65000"/>
                  <a:lumOff val="35000"/>
                </a:schemeClr>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ChangeAspect="1"/>
          </p:cNvPicPr>
          <p:nvPr>
            <p:ph idx="1"/>
          </p:nvPr>
        </p:nvPicPr>
        <p:blipFill>
          <a:blip r:embed="rId2"/>
          <a:srcRect l="10779" t="27465" r="63430" b="18507"/>
          <a:stretch>
            <a:fillRect/>
          </a:stretch>
        </p:blipFill>
        <p:spPr>
          <a:xfrm>
            <a:off x="3537585" y="1313180"/>
            <a:ext cx="5173345" cy="4483100"/>
          </a:xfrm>
          <a:prstGeom prst="ellipse">
            <a:avLst/>
          </a:prstGeom>
        </p:spPr>
      </p:pic>
      <p:sp>
        <p:nvSpPr>
          <p:cNvPr id="7" name="文本框 6"/>
          <p:cNvSpPr txBox="1"/>
          <p:nvPr/>
        </p:nvSpPr>
        <p:spPr>
          <a:xfrm>
            <a:off x="4474845" y="3384550"/>
            <a:ext cx="3776980" cy="829945"/>
          </a:xfrm>
          <a:prstGeom prst="rect">
            <a:avLst/>
          </a:prstGeom>
          <a:noFill/>
        </p:spPr>
        <p:txBody>
          <a:bodyPr wrap="square" rtlCol="0">
            <a:spAutoFit/>
          </a:bodyPr>
          <a:lstStyle/>
          <a:p>
            <a:pPr algn="ctr"/>
            <a:r>
              <a:rPr lang="zh-CN" altLang="en-US" sz="4800">
                <a:solidFill>
                  <a:schemeClr val="tx1">
                    <a:lumMod val="65000"/>
                    <a:lumOff val="35000"/>
                  </a:schemeClr>
                </a:solidFill>
                <a:latin typeface="华文隶书" panose="02010800040101010101" charset="-122"/>
                <a:ea typeface="华文隶书" panose="02010800040101010101" charset="-122"/>
              </a:rPr>
              <a:t>第二课时</a:t>
            </a:r>
            <a:endParaRPr lang="zh-CN" altLang="en-US" sz="4800">
              <a:solidFill>
                <a:schemeClr val="tx1">
                  <a:lumMod val="65000"/>
                  <a:lumOff val="35000"/>
                </a:schemeClr>
              </a:solidFill>
              <a:latin typeface="华文隶书" panose="02010800040101010101" charset="-122"/>
              <a:ea typeface="华文隶书" panose="0201080004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rgbClr val="C00000"/>
                </a:solidFill>
              </a:rPr>
              <a:t>学习活动一：勾勒形象</a:t>
            </a:r>
            <a:endParaRPr lang="zh-CN" altLang="en-US">
              <a:solidFill>
                <a:srgbClr val="C00000"/>
              </a:solidFill>
            </a:endParaRPr>
          </a:p>
        </p:txBody>
      </p:sp>
      <p:sp>
        <p:nvSpPr>
          <p:cNvPr id="3" name="内容占位符 2"/>
          <p:cNvSpPr>
            <a:spLocks noGrp="1"/>
          </p:cNvSpPr>
          <p:nvPr>
            <p:ph idx="1"/>
          </p:nvPr>
        </p:nvSpPr>
        <p:spPr>
          <a:xfrm>
            <a:off x="377190" y="1179830"/>
            <a:ext cx="11200765" cy="5211445"/>
          </a:xfrm>
        </p:spPr>
        <p:txBody>
          <a:bodyPr>
            <a:normAutofit/>
          </a:bodyPr>
          <a:lstStyle/>
          <a:p>
            <a:r>
              <a:rPr lang="zh-CN" altLang="en-US" sz="2800"/>
              <a:t>《氓》是一首以爱情为题材的叙事诗，以第一人称的口吻，讲述了一位女子被丈夫抛弃的遭遇。那么这位女子是怎样的一个人呢？请围绕她婚前婚后的情节变化，根据诗中具体描述，描摹这位女子的形象。完成表格。</a:t>
            </a:r>
            <a:endParaRPr lang="zh-CN" altLang="en-US" sz="2800"/>
          </a:p>
        </p:txBody>
      </p:sp>
      <p:pic>
        <p:nvPicPr>
          <p:cNvPr id="5" name="图片 4"/>
          <p:cNvPicPr>
            <a:picLocks noChangeAspect="1"/>
          </p:cNvPicPr>
          <p:nvPr/>
        </p:nvPicPr>
        <p:blipFill>
          <a:blip r:embed="rId2"/>
          <a:srcRect l="41500" t="4815" r="14926" b="9852"/>
          <a:stretch>
            <a:fillRect/>
          </a:stretch>
        </p:blipFill>
        <p:spPr>
          <a:xfrm>
            <a:off x="608330" y="3801745"/>
            <a:ext cx="1762125" cy="2589530"/>
          </a:xfrm>
          <a:prstGeom prst="ellipse">
            <a:avLst/>
          </a:prstGeom>
        </p:spPr>
      </p:pic>
      <p:graphicFrame>
        <p:nvGraphicFramePr>
          <p:cNvPr id="8" name="表格 7"/>
          <p:cNvGraphicFramePr>
            <a:graphicFrameLocks noGrp="1"/>
          </p:cNvGraphicFramePr>
          <p:nvPr>
            <p:custDataLst>
              <p:tags r:id="rId3"/>
            </p:custDataLst>
          </p:nvPr>
        </p:nvGraphicFramePr>
        <p:xfrm>
          <a:off x="2853055" y="3719195"/>
          <a:ext cx="8532495" cy="2286000"/>
        </p:xfrm>
        <a:graphic>
          <a:graphicData uri="http://schemas.openxmlformats.org/drawingml/2006/table">
            <a:tbl>
              <a:tblPr firstRow="1" bandRow="1">
                <a:tableStyleId>{69CF1AB2-1976-4502-BF36-3FF5EA218861}</a:tableStyleId>
              </a:tblPr>
              <a:tblGrid>
                <a:gridCol w="2844165"/>
                <a:gridCol w="2844165"/>
                <a:gridCol w="2844165"/>
              </a:tblGrid>
              <a:tr h="457200">
                <a:tc>
                  <a:txBody>
                    <a:bodyPr vert="horz" wrap="square"/>
                    <a:lstStyle/>
                    <a:p>
                      <a:pPr algn="ctr">
                        <a:buNone/>
                      </a:pPr>
                      <a:r>
                        <a:rPr lang="zh-CN" altLang="en-US" sz="2400"/>
                        <a:t>情节</a:t>
                      </a:r>
                      <a:endParaRPr lang="zh-CN" altLang="en-US" sz="2400"/>
                    </a:p>
                  </a:txBody>
                  <a:tcPr anchor="ctr"/>
                </a:tc>
                <a:tc>
                  <a:txBody>
                    <a:bodyPr vert="horz" wrap="square"/>
                    <a:lstStyle/>
                    <a:p>
                      <a:pPr algn="ctr">
                        <a:buNone/>
                      </a:pPr>
                      <a:r>
                        <a:rPr lang="zh-CN" altLang="en-US" sz="2400"/>
                        <a:t>相关诗句</a:t>
                      </a:r>
                      <a:endParaRPr lang="zh-CN" altLang="en-US" sz="2400"/>
                    </a:p>
                  </a:txBody>
                  <a:tcPr anchor="ctr"/>
                </a:tc>
                <a:tc>
                  <a:txBody>
                    <a:bodyPr vert="horz" wrap="square"/>
                    <a:lstStyle/>
                    <a:p>
                      <a:pPr algn="ctr">
                        <a:buNone/>
                      </a:pPr>
                      <a:r>
                        <a:rPr lang="zh-CN" altLang="en-US" sz="2400"/>
                        <a:t>女子形象</a:t>
                      </a:r>
                      <a:endParaRPr lang="zh-CN" altLang="en-US" sz="2400"/>
                    </a:p>
                  </a:txBody>
                  <a:tcPr anchor="ctr"/>
                </a:tc>
              </a:tr>
              <a:tr h="381000">
                <a:tc>
                  <a:txBody>
                    <a:bodyPr vert="horz" wrap="square"/>
                    <a:lstStyle/>
                    <a:p>
                      <a:pPr algn="ctr">
                        <a:buNone/>
                      </a:pPr>
                      <a:r>
                        <a:rPr lang="zh-CN" altLang="en-US" sz="2400"/>
                        <a:t>相恋、许婚</a:t>
                      </a:r>
                      <a:endParaRPr lang="zh-CN" altLang="en-US" sz="2400"/>
                    </a:p>
                  </a:txBody>
                  <a:tcPr anchor="ctr"/>
                </a:tc>
                <a:tc>
                  <a:txBody>
                    <a:bodyPr vert="horz" wrap="square"/>
                    <a:lstStyle/>
                    <a:p>
                      <a:pPr algn="ctr">
                        <a:buNone/>
                      </a:pPr>
                      <a:endParaRPr lang="zh-CN" altLang="en-US" sz="2400"/>
                    </a:p>
                  </a:txBody>
                  <a:tcPr anchor="ctr"/>
                </a:tc>
                <a:tc>
                  <a:txBody>
                    <a:bodyPr vert="horz" wrap="square"/>
                    <a:lstStyle/>
                    <a:p>
                      <a:pPr algn="ctr">
                        <a:buNone/>
                      </a:pPr>
                      <a:endParaRPr lang="zh-CN" altLang="en-US" sz="2400"/>
                    </a:p>
                  </a:txBody>
                  <a:tcPr anchor="ctr"/>
                </a:tc>
              </a:tr>
              <a:tr h="381000">
                <a:tc>
                  <a:txBody>
                    <a:bodyPr vert="horz" wrap="square"/>
                    <a:lstStyle/>
                    <a:p>
                      <a:pPr algn="ctr">
                        <a:buNone/>
                      </a:pPr>
                      <a:r>
                        <a:rPr lang="zh-CN" altLang="en-US" sz="2400"/>
                        <a:t>相思、成婚</a:t>
                      </a:r>
                      <a:endParaRPr lang="zh-CN" altLang="en-US" sz="2400"/>
                    </a:p>
                  </a:txBody>
                  <a:tcPr anchor="ctr"/>
                </a:tc>
                <a:tc>
                  <a:txBody>
                    <a:bodyPr vert="horz" wrap="square"/>
                    <a:lstStyle/>
                    <a:p>
                      <a:pPr algn="ctr">
                        <a:buNone/>
                      </a:pPr>
                      <a:endParaRPr lang="zh-CN" altLang="en-US" sz="2400"/>
                    </a:p>
                  </a:txBody>
                  <a:tcPr anchor="ctr"/>
                </a:tc>
                <a:tc>
                  <a:txBody>
                    <a:bodyPr vert="horz" wrap="square"/>
                    <a:lstStyle/>
                    <a:p>
                      <a:pPr algn="ctr">
                        <a:buNone/>
                      </a:pPr>
                      <a:endParaRPr lang="zh-CN" altLang="en-US" sz="2400"/>
                    </a:p>
                  </a:txBody>
                  <a:tcPr anchor="ctr"/>
                </a:tc>
              </a:tr>
              <a:tr h="381000">
                <a:tc>
                  <a:txBody>
                    <a:bodyPr vert="horz" wrap="square"/>
                    <a:lstStyle/>
                    <a:p>
                      <a:pPr algn="ctr">
                        <a:buNone/>
                      </a:pPr>
                      <a:r>
                        <a:rPr lang="zh-CN" altLang="en-US" sz="2400"/>
                        <a:t>婚后生活</a:t>
                      </a:r>
                      <a:endParaRPr lang="zh-CN" altLang="en-US" sz="2400"/>
                    </a:p>
                  </a:txBody>
                  <a:tcPr anchor="ctr"/>
                </a:tc>
                <a:tc>
                  <a:txBody>
                    <a:bodyPr vert="horz" wrap="square"/>
                    <a:lstStyle/>
                    <a:p>
                      <a:pPr algn="ctr">
                        <a:buNone/>
                      </a:pPr>
                      <a:endParaRPr lang="zh-CN" altLang="en-US" sz="2400"/>
                    </a:p>
                  </a:txBody>
                  <a:tcPr anchor="ctr"/>
                </a:tc>
                <a:tc>
                  <a:txBody>
                    <a:bodyPr vert="horz" wrap="square"/>
                    <a:lstStyle/>
                    <a:p>
                      <a:pPr algn="ctr">
                        <a:buNone/>
                      </a:pPr>
                      <a:endParaRPr lang="zh-CN" altLang="en-US" sz="2400"/>
                    </a:p>
                  </a:txBody>
                  <a:tcPr anchor="ctr"/>
                </a:tc>
              </a:tr>
              <a:tr h="381000">
                <a:tc>
                  <a:txBody>
                    <a:bodyPr vert="horz" wrap="square"/>
                    <a:lstStyle/>
                    <a:p>
                      <a:pPr algn="ctr">
                        <a:buNone/>
                      </a:pPr>
                      <a:r>
                        <a:rPr lang="zh-CN" altLang="en-US" sz="2400"/>
                        <a:t>婚变反思</a:t>
                      </a:r>
                      <a:endParaRPr lang="zh-CN" altLang="en-US" sz="2400"/>
                    </a:p>
                  </a:txBody>
                  <a:tcPr anchor="ctr"/>
                </a:tc>
                <a:tc>
                  <a:txBody>
                    <a:bodyPr vert="horz" wrap="square"/>
                    <a:lstStyle/>
                    <a:p>
                      <a:pPr algn="ctr">
                        <a:buNone/>
                      </a:pPr>
                      <a:endParaRPr lang="zh-CN" altLang="en-US" sz="2400"/>
                    </a:p>
                  </a:txBody>
                  <a:tcPr anchor="ctr"/>
                </a:tc>
                <a:tc>
                  <a:txBody>
                    <a:bodyPr vert="horz" wrap="square"/>
                    <a:lstStyle/>
                    <a:p>
                      <a:pPr algn="ctr">
                        <a:buNone/>
                      </a:pPr>
                      <a:endParaRPr lang="zh-CN" altLang="en-US" sz="2400"/>
                    </a:p>
                  </a:txBody>
                  <a:tcPr anchor="ctr"/>
                </a:tc>
              </a:tr>
            </a:tbl>
          </a:graphicData>
        </a:graphic>
      </p:graphicFrame>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ox(in)">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6" name="图片 6" descr="e474a6f9b700fb591dc8d4046c54cb54"/>
          <p:cNvPicPr>
            <a:picLocks noChangeAspect="1"/>
          </p:cNvPicPr>
          <p:nvPr>
            <p:ph idx="1"/>
          </p:nvPr>
        </p:nvPicPr>
        <p:blipFill>
          <a:blip r:embed="rId2"/>
          <a:stretch>
            <a:fillRect/>
          </a:stretch>
        </p:blipFill>
        <p:spPr>
          <a:xfrm>
            <a:off x="608330" y="1349375"/>
            <a:ext cx="11123295" cy="447484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95275" y="571500"/>
            <a:ext cx="11600815" cy="5211445"/>
          </a:xfrm>
        </p:spPr>
        <p:txBody>
          <a:bodyPr/>
          <a:lstStyle/>
          <a:p>
            <a:r>
              <a:rPr lang="zh-CN" altLang="en-US" sz="3200"/>
              <a:t>读《离骚》（节选），找出体现屈原形象的诗句，并概括其形象特点。完成表格。</a:t>
            </a:r>
            <a:endParaRPr lang="zh-CN" altLang="en-US" sz="3200"/>
          </a:p>
        </p:txBody>
      </p:sp>
      <p:graphicFrame>
        <p:nvGraphicFramePr>
          <p:cNvPr id="4" name="表格 3"/>
          <p:cNvGraphicFramePr>
            <a:graphicFrameLocks noGrp="1"/>
          </p:cNvGraphicFramePr>
          <p:nvPr>
            <p:custDataLst>
              <p:tags r:id="rId2"/>
            </p:custDataLst>
          </p:nvPr>
        </p:nvGraphicFramePr>
        <p:xfrm>
          <a:off x="1731645" y="2066925"/>
          <a:ext cx="9265920" cy="3611245"/>
        </p:xfrm>
        <a:graphic>
          <a:graphicData uri="http://schemas.openxmlformats.org/drawingml/2006/table">
            <a:tbl>
              <a:tblPr firstRow="1" bandRow="1">
                <a:tableStyleId>{69CF1AB2-1976-4502-BF36-3FF5EA218861}</a:tableStyleId>
              </a:tblPr>
              <a:tblGrid>
                <a:gridCol w="1565275"/>
                <a:gridCol w="4612005"/>
                <a:gridCol w="3088640"/>
              </a:tblGrid>
              <a:tr h="706120">
                <a:tc>
                  <a:txBody>
                    <a:bodyPr vert="horz" wrap="square"/>
                    <a:lstStyle/>
                    <a:p>
                      <a:pPr algn="ctr">
                        <a:buNone/>
                      </a:pPr>
                      <a:r>
                        <a:rPr lang="zh-CN" altLang="en-US" sz="2800"/>
                        <a:t>段落</a:t>
                      </a:r>
                      <a:endParaRPr lang="zh-CN" altLang="en-US" sz="2800"/>
                    </a:p>
                  </a:txBody>
                  <a:tcPr anchor="ctr"/>
                </a:tc>
                <a:tc>
                  <a:txBody>
                    <a:bodyPr vert="horz" wrap="square"/>
                    <a:lstStyle/>
                    <a:p>
                      <a:pPr algn="ctr">
                        <a:buNone/>
                      </a:pPr>
                      <a:r>
                        <a:rPr lang="zh-CN" altLang="en-US" sz="2800"/>
                        <a:t>句子</a:t>
                      </a:r>
                      <a:endParaRPr lang="zh-CN" altLang="en-US" sz="2800"/>
                    </a:p>
                  </a:txBody>
                  <a:tcPr anchor="ctr"/>
                </a:tc>
                <a:tc>
                  <a:txBody>
                    <a:bodyPr vert="horz" wrap="square"/>
                    <a:lstStyle/>
                    <a:p>
                      <a:pPr algn="ctr">
                        <a:buNone/>
                      </a:pPr>
                      <a:r>
                        <a:rPr lang="zh-CN" altLang="en-US" sz="2800"/>
                        <a:t>形象特点</a:t>
                      </a:r>
                      <a:endParaRPr lang="zh-CN" altLang="en-US" sz="2800"/>
                    </a:p>
                  </a:txBody>
                  <a:tcPr anchor="ctr"/>
                </a:tc>
              </a:tr>
              <a:tr h="1492885">
                <a:tc>
                  <a:txBody>
                    <a:bodyPr vert="horz" wrap="square"/>
                    <a:lstStyle/>
                    <a:p>
                      <a:pPr algn="ctr">
                        <a:buNone/>
                      </a:pPr>
                      <a:r>
                        <a:rPr lang="zh-CN" altLang="en-US" sz="2800"/>
                        <a:t>第一段</a:t>
                      </a:r>
                      <a:endParaRPr lang="zh-CN" altLang="en-US" sz="2800"/>
                    </a:p>
                  </a:txBody>
                  <a:tcPr anchor="ctr"/>
                </a:tc>
                <a:tc>
                  <a:txBody>
                    <a:bodyPr vert="horz" wrap="square"/>
                    <a:lstStyle/>
                    <a:p>
                      <a:pPr algn="ctr">
                        <a:buNone/>
                      </a:pPr>
                      <a:endParaRPr lang="zh-CN" altLang="en-US" sz="2800"/>
                    </a:p>
                  </a:txBody>
                  <a:tcPr anchor="ctr"/>
                </a:tc>
                <a:tc>
                  <a:txBody>
                    <a:bodyPr vert="horz" wrap="square"/>
                    <a:lstStyle/>
                    <a:p>
                      <a:pPr algn="ctr">
                        <a:buNone/>
                      </a:pPr>
                      <a:endParaRPr lang="zh-CN" altLang="en-US" sz="2800"/>
                    </a:p>
                  </a:txBody>
                  <a:tcPr anchor="ctr"/>
                </a:tc>
              </a:tr>
              <a:tr h="1412240">
                <a:tc>
                  <a:txBody>
                    <a:bodyPr vert="horz" wrap="square"/>
                    <a:lstStyle/>
                    <a:p>
                      <a:pPr algn="ctr">
                        <a:buNone/>
                      </a:pPr>
                      <a:r>
                        <a:rPr lang="zh-CN" altLang="en-US" sz="2800"/>
                        <a:t>第二段</a:t>
                      </a:r>
                      <a:endParaRPr lang="zh-CN" altLang="en-US" sz="2800"/>
                    </a:p>
                  </a:txBody>
                  <a:tcPr anchor="ctr"/>
                </a:tc>
                <a:tc>
                  <a:txBody>
                    <a:bodyPr vert="horz" wrap="square"/>
                    <a:lstStyle/>
                    <a:p>
                      <a:pPr algn="ctr">
                        <a:buNone/>
                      </a:pPr>
                      <a:endParaRPr lang="zh-CN" altLang="en-US" sz="2800"/>
                    </a:p>
                  </a:txBody>
                  <a:tcPr anchor="ctr"/>
                </a:tc>
                <a:tc>
                  <a:txBody>
                    <a:bodyPr vert="horz" wrap="square"/>
                    <a:lstStyle/>
                    <a:p>
                      <a:pPr algn="ctr">
                        <a:buNone/>
                      </a:pPr>
                      <a:endParaRPr lang="zh-CN" altLang="en-US" sz="2800"/>
                    </a:p>
                  </a:txBody>
                  <a:tcPr anchor="ctr"/>
                </a:tc>
              </a:tr>
            </a:tbl>
          </a:graphicData>
        </a:graphic>
      </p:graphicFrame>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ChangeAspect="1"/>
          </p:cNvPicPr>
          <p:nvPr>
            <p:ph idx="1"/>
          </p:nvPr>
        </p:nvPicPr>
        <p:blipFill>
          <a:blip r:embed="rId2"/>
          <a:srcRect l="9400" r="32273" b="35934"/>
          <a:stretch>
            <a:fillRect/>
          </a:stretch>
        </p:blipFill>
        <p:spPr>
          <a:xfrm>
            <a:off x="11430" y="0"/>
            <a:ext cx="12180570" cy="6858000"/>
          </a:xfrm>
          <a:prstGeom prst="rect">
            <a:avLst/>
          </a:prstGeom>
        </p:spPr>
      </p:pic>
      <p:sp>
        <p:nvSpPr>
          <p:cNvPr id="2" name="标题 1"/>
          <p:cNvSpPr>
            <a:spLocks noGrp="1"/>
          </p:cNvSpPr>
          <p:nvPr>
            <p:ph type="title"/>
          </p:nvPr>
        </p:nvSpPr>
        <p:spPr/>
        <p:txBody>
          <a:bodyPr/>
          <a:lstStyle/>
          <a:p>
            <a:pPr algn="ctr"/>
            <a:r>
              <a:rPr lang="zh-CN" altLang="en-US">
                <a:solidFill>
                  <a:srgbClr val="FF0000"/>
                </a:solidFill>
              </a:rPr>
              <a:t>【教学目标】</a:t>
            </a:r>
            <a:endParaRPr lang="zh-CN" altLang="en-US">
              <a:solidFill>
                <a:srgbClr val="FF0000"/>
              </a:solidFill>
            </a:endParaRPr>
          </a:p>
        </p:txBody>
      </p:sp>
      <p:sp>
        <p:nvSpPr>
          <p:cNvPr id="100" name="文本框 99"/>
          <p:cNvSpPr txBox="1"/>
          <p:nvPr/>
        </p:nvSpPr>
        <p:spPr>
          <a:xfrm>
            <a:off x="365125" y="1724660"/>
            <a:ext cx="11318240" cy="3538220"/>
          </a:xfrm>
          <a:prstGeom prst="rect">
            <a:avLst/>
          </a:prstGeom>
          <a:noFill/>
          <a:ln w="9525">
            <a:noFill/>
          </a:ln>
        </p:spPr>
        <p:txBody>
          <a:bodyPr wrap="square">
            <a:spAutoFit/>
          </a:bodyPr>
          <a:lstStyle/>
          <a:p>
            <a:pPr indent="0"/>
            <a:r>
              <a:rPr lang="zh-CN" sz="3200" b="1">
                <a:latin typeface="仿宋" panose="02010609060101010101" charset="-122"/>
                <a:ea typeface="仿宋" panose="02010609060101010101" charset="-122"/>
                <a:cs typeface="仿宋" panose="02010609060101010101" charset="-122"/>
              </a:rPr>
              <a:t>1.了解《诗经》“楚辞”的文学地位及对后代文学的影响；2.掌握“赋比兴”的艺术手法和“楚辞”中“香草美人”的象征传统；3.把握《氓》、《离骚》（节选）的主要内容、抒情形象、语言特色；4.深化对女子在爱情中的主体地位的思考，正确认识屈原生死选择的伟大。
</a:t>
            </a:r>
            <a:endParaRPr lang="zh-CN" altLang="en-US" sz="3200" b="1">
              <a:latin typeface="仿宋" panose="02010609060101010101" charset="-122"/>
              <a:ea typeface="仿宋" panose="02010609060101010101" charset="-122"/>
              <a:cs typeface="仿宋" panose="02010609060101010101" charset="-122"/>
            </a:endParaRPr>
          </a:p>
        </p:txBody>
      </p:sp>
    </p:spTree>
    <p:custDataLst>
      <p:tags r:id="rId3"/>
    </p:custDataLst>
  </p:cSld>
  <p:clrMapOvr>
    <a:masterClrMapping/>
  </p:clrMapOvr>
  <p:transition>
    <p:dissolve/>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7" name="图片 7" descr="95f681b1ce62d08bb05273c24a822653"/>
          <p:cNvPicPr>
            <a:picLocks noChangeAspect="1"/>
          </p:cNvPicPr>
          <p:nvPr>
            <p:ph idx="1"/>
          </p:nvPr>
        </p:nvPicPr>
        <p:blipFill>
          <a:blip r:embed="rId2"/>
          <a:srcRect r="25008"/>
          <a:stretch>
            <a:fillRect/>
          </a:stretch>
        </p:blipFill>
        <p:spPr>
          <a:xfrm>
            <a:off x="2637790" y="121920"/>
            <a:ext cx="7747635" cy="661479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学习活动二：探析情感世界</a:t>
            </a:r>
            <a:endParaRPr lang="zh-CN" altLang="en-US"/>
          </a:p>
        </p:txBody>
      </p:sp>
      <p:sp>
        <p:nvSpPr>
          <p:cNvPr id="3" name="内容占位符 2"/>
          <p:cNvSpPr>
            <a:spLocks noGrp="1"/>
          </p:cNvSpPr>
          <p:nvPr>
            <p:ph idx="1"/>
          </p:nvPr>
        </p:nvSpPr>
        <p:spPr>
          <a:xfrm>
            <a:off x="292100" y="1218565"/>
            <a:ext cx="11600815" cy="5211445"/>
          </a:xfrm>
        </p:spPr>
        <p:txBody>
          <a:bodyPr/>
          <a:lstStyle/>
          <a:p>
            <a:r>
              <a:rPr lang="zh-CN" altLang="en-US" sz="3200"/>
              <a:t>1.找出《氓》中女主人公不同时期对男子称谓的的不同，分析女子的情感变化。填写表格。</a:t>
            </a:r>
            <a:endParaRPr lang="zh-CN" altLang="en-US" sz="3200"/>
          </a:p>
        </p:txBody>
      </p:sp>
      <p:graphicFrame>
        <p:nvGraphicFramePr>
          <p:cNvPr id="4" name="表格 3"/>
          <p:cNvGraphicFramePr>
            <a:graphicFrameLocks noGrp="1"/>
          </p:cNvGraphicFramePr>
          <p:nvPr>
            <p:custDataLst>
              <p:tags r:id="rId2"/>
            </p:custDataLst>
          </p:nvPr>
        </p:nvGraphicFramePr>
        <p:xfrm>
          <a:off x="1094740" y="3048000"/>
          <a:ext cx="9839960" cy="2561590"/>
        </p:xfrm>
        <a:graphic>
          <a:graphicData uri="http://schemas.openxmlformats.org/drawingml/2006/table">
            <a:tbl>
              <a:tblPr firstRow="1" bandRow="1">
                <a:tableStyleId>{69CF1AB2-1976-4502-BF36-3FF5EA218861}</a:tableStyleId>
              </a:tblPr>
              <a:tblGrid>
                <a:gridCol w="2459990"/>
                <a:gridCol w="2459990"/>
                <a:gridCol w="2459990"/>
                <a:gridCol w="2459990"/>
              </a:tblGrid>
              <a:tr h="1280795">
                <a:tc>
                  <a:txBody>
                    <a:bodyPr vert="horz" wrap="square"/>
                    <a:lstStyle/>
                    <a:p>
                      <a:pPr algn="ctr">
                        <a:buNone/>
                      </a:pPr>
                      <a:r>
                        <a:rPr lang="zh-CN" altLang="en-US" sz="3200"/>
                        <a:t>称谓</a:t>
                      </a:r>
                      <a:endParaRPr lang="zh-CN" altLang="en-US" sz="3200"/>
                    </a:p>
                  </a:txBody>
                  <a:tcPr anchor="ctr"/>
                </a:tc>
                <a:tc>
                  <a:txBody>
                    <a:bodyPr vert="horz" wrap="square"/>
                    <a:lstStyle/>
                    <a:p>
                      <a:pPr algn="ctr">
                        <a:buNone/>
                      </a:pPr>
                      <a:r>
                        <a:rPr lang="zh-CN" altLang="en-US" sz="3200"/>
                        <a:t>时期</a:t>
                      </a:r>
                      <a:endParaRPr lang="zh-CN" altLang="en-US" sz="3200"/>
                    </a:p>
                  </a:txBody>
                  <a:tcPr anchor="ctr"/>
                </a:tc>
                <a:tc>
                  <a:txBody>
                    <a:bodyPr vert="horz" wrap="square"/>
                    <a:lstStyle/>
                    <a:p>
                      <a:pPr algn="ctr">
                        <a:buNone/>
                      </a:pPr>
                      <a:r>
                        <a:rPr lang="zh-CN" altLang="en-US" sz="3200"/>
                        <a:t>诗句</a:t>
                      </a:r>
                      <a:endParaRPr lang="zh-CN" altLang="en-US" sz="3200"/>
                    </a:p>
                  </a:txBody>
                  <a:tcPr anchor="ctr"/>
                </a:tc>
                <a:tc>
                  <a:txBody>
                    <a:bodyPr vert="horz" wrap="square"/>
                    <a:lstStyle/>
                    <a:p>
                      <a:pPr algn="ctr">
                        <a:buNone/>
                      </a:pPr>
                      <a:r>
                        <a:rPr lang="zh-CN" altLang="en-US" sz="3200"/>
                        <a:t>情感</a:t>
                      </a:r>
                      <a:endParaRPr lang="zh-CN" altLang="en-US" sz="3200"/>
                    </a:p>
                  </a:txBody>
                  <a:tcPr anchor="ctr"/>
                </a:tc>
              </a:tr>
              <a:tr h="1280795">
                <a:tc>
                  <a:txBody>
                    <a:bodyPr vert="horz" wrap="square"/>
                    <a:lstStyle/>
                    <a:p>
                      <a:pPr algn="ctr">
                        <a:buNone/>
                      </a:pPr>
                      <a:endParaRPr lang="zh-CN" altLang="en-US" sz="3200"/>
                    </a:p>
                  </a:txBody>
                  <a:tcPr anchor="ctr"/>
                </a:tc>
                <a:tc>
                  <a:txBody>
                    <a:bodyPr vert="horz" wrap="square"/>
                    <a:lstStyle/>
                    <a:p>
                      <a:pPr algn="ctr">
                        <a:buNone/>
                      </a:pPr>
                      <a:endParaRPr lang="zh-CN" altLang="en-US" sz="3200"/>
                    </a:p>
                  </a:txBody>
                  <a:tcPr anchor="ctr"/>
                </a:tc>
                <a:tc>
                  <a:txBody>
                    <a:bodyPr vert="horz" wrap="square"/>
                    <a:lstStyle/>
                    <a:p>
                      <a:pPr algn="ctr">
                        <a:buNone/>
                      </a:pPr>
                      <a:endParaRPr lang="zh-CN" altLang="en-US" sz="3200"/>
                    </a:p>
                  </a:txBody>
                  <a:tcPr anchor="ctr"/>
                </a:tc>
                <a:tc>
                  <a:txBody>
                    <a:bodyPr vert="horz" wrap="square"/>
                    <a:lstStyle/>
                    <a:p>
                      <a:pPr algn="ctr">
                        <a:buNone/>
                      </a:pPr>
                      <a:endParaRPr lang="zh-CN" altLang="en-US" sz="3200"/>
                    </a:p>
                  </a:txBody>
                  <a:tcPr anchor="ctr"/>
                </a:tc>
              </a:tr>
            </a:tbl>
          </a:graphicData>
        </a:graphic>
      </p:graphicFrame>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8" name="图片 8" descr="6447cc3adc3719c671cc1aeefa46d741"/>
          <p:cNvPicPr>
            <a:picLocks noChangeAspect="1"/>
          </p:cNvPicPr>
          <p:nvPr>
            <p:ph idx="1"/>
          </p:nvPr>
        </p:nvPicPr>
        <p:blipFill>
          <a:blip r:embed="rId2"/>
          <a:stretch>
            <a:fillRect/>
          </a:stretch>
        </p:blipFill>
        <p:spPr>
          <a:xfrm>
            <a:off x="2027555" y="250825"/>
            <a:ext cx="8968105" cy="637667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95910" y="956310"/>
            <a:ext cx="11600815" cy="5211445"/>
          </a:xfrm>
        </p:spPr>
        <p:txBody>
          <a:bodyPr/>
          <a:lstStyle/>
          <a:p>
            <a:r>
              <a:rPr lang="zh-CN" altLang="en-US" sz="3200"/>
              <a:t>浏览《离骚》（节选），体味作者情感，找出表达作者内在感情、品格的词语。填写表格。</a:t>
            </a:r>
            <a:endParaRPr lang="zh-CN" altLang="en-US" sz="3200"/>
          </a:p>
        </p:txBody>
      </p:sp>
      <p:graphicFrame>
        <p:nvGraphicFramePr>
          <p:cNvPr id="4" name="表格 3"/>
          <p:cNvGraphicFramePr>
            <a:graphicFrameLocks noGrp="1"/>
          </p:cNvGraphicFramePr>
          <p:nvPr>
            <p:custDataLst>
              <p:tags r:id="rId2"/>
            </p:custDataLst>
          </p:nvPr>
        </p:nvGraphicFramePr>
        <p:xfrm>
          <a:off x="1096645" y="2606040"/>
          <a:ext cx="9934575" cy="2832100"/>
        </p:xfrm>
        <a:graphic>
          <a:graphicData uri="http://schemas.openxmlformats.org/drawingml/2006/table">
            <a:tbl>
              <a:tblPr firstRow="1" bandRow="1">
                <a:tableStyleId>{69CF1AB2-1976-4502-BF36-3FF5EA218861}</a:tableStyleId>
              </a:tblPr>
              <a:tblGrid>
                <a:gridCol w="3311525"/>
                <a:gridCol w="3311525"/>
                <a:gridCol w="3311525"/>
              </a:tblGrid>
              <a:tr h="1416050">
                <a:tc>
                  <a:txBody>
                    <a:bodyPr vert="horz" wrap="square"/>
                    <a:lstStyle/>
                    <a:p>
                      <a:pPr algn="ctr">
                        <a:buNone/>
                      </a:pPr>
                      <a:r>
                        <a:rPr lang="zh-CN" altLang="en-US" sz="2800"/>
                        <a:t>词语</a:t>
                      </a:r>
                      <a:endParaRPr lang="zh-CN" altLang="en-US" sz="2800"/>
                    </a:p>
                  </a:txBody>
                  <a:tcPr anchor="ctr"/>
                </a:tc>
                <a:tc>
                  <a:txBody>
                    <a:bodyPr vert="horz" wrap="square"/>
                    <a:lstStyle/>
                    <a:p>
                      <a:pPr algn="ctr">
                        <a:buNone/>
                      </a:pPr>
                      <a:r>
                        <a:rPr lang="zh-CN" altLang="en-US" sz="2800"/>
                        <a:t>情感</a:t>
                      </a:r>
                      <a:endParaRPr lang="zh-CN" altLang="en-US" sz="2800"/>
                    </a:p>
                  </a:txBody>
                  <a:tcPr anchor="ctr"/>
                </a:tc>
                <a:tc>
                  <a:txBody>
                    <a:bodyPr vert="horz" wrap="square"/>
                    <a:lstStyle/>
                    <a:p>
                      <a:pPr algn="ctr">
                        <a:buNone/>
                      </a:pPr>
                      <a:r>
                        <a:rPr lang="zh-CN" altLang="en-US" sz="2800"/>
                        <a:t>语句</a:t>
                      </a:r>
                      <a:endParaRPr lang="zh-CN" altLang="en-US" sz="2800"/>
                    </a:p>
                  </a:txBody>
                  <a:tcPr anchor="ctr"/>
                </a:tc>
              </a:tr>
              <a:tr h="1416050">
                <a:tc>
                  <a:txBody>
                    <a:bodyPr vert="horz" wrap="square"/>
                    <a:lstStyle/>
                    <a:p>
                      <a:pPr algn="ctr">
                        <a:buNone/>
                      </a:pPr>
                      <a:endParaRPr lang="zh-CN" altLang="en-US" sz="2800"/>
                    </a:p>
                  </a:txBody>
                  <a:tcPr anchor="ctr"/>
                </a:tc>
                <a:tc>
                  <a:txBody>
                    <a:bodyPr vert="horz" wrap="square"/>
                    <a:lstStyle/>
                    <a:p>
                      <a:pPr algn="ctr">
                        <a:buNone/>
                      </a:pPr>
                      <a:endParaRPr lang="zh-CN" altLang="en-US" sz="2800"/>
                    </a:p>
                  </a:txBody>
                  <a:tcPr anchor="ctr"/>
                </a:tc>
                <a:tc>
                  <a:txBody>
                    <a:bodyPr vert="horz" wrap="square"/>
                    <a:lstStyle/>
                    <a:p>
                      <a:pPr algn="ctr">
                        <a:buNone/>
                      </a:pPr>
                      <a:endParaRPr lang="zh-CN" altLang="en-US" sz="2800"/>
                    </a:p>
                  </a:txBody>
                  <a:tcPr anchor="ctr"/>
                </a:tc>
              </a:tr>
            </a:tbl>
          </a:graphicData>
        </a:graphic>
      </p:graphicFrame>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9" name="图片 9" descr="e670805beeb5c1c5efe060e3e5a3e9be"/>
          <p:cNvPicPr>
            <a:picLocks noChangeAspect="1"/>
          </p:cNvPicPr>
          <p:nvPr>
            <p:ph idx="1"/>
          </p:nvPr>
        </p:nvPicPr>
        <p:blipFill>
          <a:blip r:embed="rId2"/>
          <a:stretch>
            <a:fillRect/>
          </a:stretch>
        </p:blipFill>
        <p:spPr>
          <a:xfrm>
            <a:off x="1212215" y="350520"/>
            <a:ext cx="10365105" cy="598932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学习活动三：主题探究</a:t>
            </a:r>
            <a:endParaRPr lang="zh-CN" altLang="en-US"/>
          </a:p>
        </p:txBody>
      </p:sp>
      <p:sp>
        <p:nvSpPr>
          <p:cNvPr id="3" name="内容占位符 2"/>
          <p:cNvSpPr>
            <a:spLocks noGrp="1"/>
          </p:cNvSpPr>
          <p:nvPr>
            <p:ph idx="1"/>
          </p:nvPr>
        </p:nvSpPr>
        <p:spPr/>
        <p:txBody>
          <a:bodyPr>
            <a:normAutofit lnSpcReduction="10000"/>
          </a:bodyPr>
          <a:lstStyle/>
          <a:p>
            <a:r>
              <a:rPr lang="zh-CN" altLang="en-US" sz="3200"/>
              <a:t>如何看待《氓》中女主人公的婚恋悲剧？</a:t>
            </a:r>
            <a:endParaRPr lang="zh-CN" altLang="en-US" sz="3200"/>
          </a:p>
          <a:p>
            <a:r>
              <a:rPr lang="zh-CN" altLang="en-US" sz="2800"/>
              <a:t>（1）士变心说  不见复关   士贰其行   士也罔极，二三其德</a:t>
            </a:r>
            <a:endParaRPr lang="zh-CN" altLang="en-US" sz="2800"/>
          </a:p>
          <a:p>
            <a:r>
              <a:rPr lang="zh-CN" altLang="en-US" sz="2800"/>
              <a:t>（2）社会道德说  兄弟不知，咥其笑矣   当时的社会风俗，人们的爱情观所造成的</a:t>
            </a:r>
            <a:endParaRPr lang="zh-CN" altLang="en-US" sz="2800"/>
          </a:p>
          <a:p>
            <a:r>
              <a:rPr lang="zh-CN" altLang="en-US" sz="2800"/>
              <a:t>（3）社会制度说  自我徂尔，三岁食贫——言既遂矣，至于暴矣</a:t>
            </a:r>
            <a:endParaRPr lang="zh-CN" altLang="en-US" sz="2800"/>
          </a:p>
          <a:p>
            <a:r>
              <a:rPr lang="zh-CN" altLang="en-US" sz="2800"/>
              <a:t>  由贫穷的变化引发婚姻危机，可以看出当时的婚姻制度是建筑在经济之上</a:t>
            </a:r>
            <a:endParaRPr lang="zh-CN" altLang="en-US" sz="2800"/>
          </a:p>
          <a:p>
            <a:r>
              <a:rPr lang="zh-CN" altLang="en-US" sz="2800"/>
              <a:t>（4）年老色衰说  三岁为妇，糜室劳矣；夙兴夜寐，糜有朝矣</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down)">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20650" y="205740"/>
            <a:ext cx="11890375" cy="6374765"/>
          </a:xfrm>
        </p:spPr>
        <p:txBody>
          <a:bodyPr>
            <a:noAutofit/>
          </a:bodyPr>
          <a:lstStyle/>
          <a:p>
            <a:r>
              <a:rPr lang="zh-CN" altLang="en-US" sz="2800"/>
              <a:t> </a:t>
            </a:r>
            <a:r>
              <a:rPr lang="zh-CN" altLang="en-US" sz="3200"/>
              <a:t>若《氓》的故事发生在现在，悲剧可以被避免吗？如果可以，那么是如何避免的？如果不可以，又是为什么？小组讨论，派代表发表看法。</a:t>
            </a:r>
            <a:endParaRPr lang="zh-CN" altLang="en-US" sz="3200"/>
          </a:p>
          <a:p>
            <a:r>
              <a:rPr lang="zh-CN" altLang="en-US"/>
              <a:t>（1）悲剧可以被避免。理由：这个悲剧更重要的是社会原因：在男权社会，女子依附于男子，男尊女卑。而婚姻的幸福，必须建立在男女社会、经济地位等各方面平等的基础上。现代社会可以提供这样的平等基础，所以可以避免这样的悲剧。</a:t>
            </a:r>
            <a:endParaRPr lang="zh-CN" altLang="en-US"/>
          </a:p>
          <a:p>
            <a:r>
              <a:rPr lang="zh-CN" altLang="en-US"/>
              <a:t>（2）不可以被避免。</a:t>
            </a:r>
            <a:endParaRPr lang="zh-CN" altLang="en-US"/>
          </a:p>
          <a:p>
            <a:r>
              <a:rPr lang="zh-CN" altLang="en-US"/>
              <a:t>理由：这是男人的品性问题，喜新厌旧，色衰爱弛，自古以来都有。现代社会也有“渣男”。所以什么时代都有痴情女子负心汉，这是人类难以完全避免的情感困境</a:t>
            </a:r>
            <a:r>
              <a:rPr lang="zh-CN" altLang="en-US" sz="2000"/>
              <a:t>。</a:t>
            </a:r>
            <a:endParaRPr lang="zh-CN" altLang="en-US" sz="20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2000"/>
                                        <p:tgtEl>
                                          <p:spTgt spid="3">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ox(in)">
                                      <p:cBhvr>
                                        <p:cTn id="10" dur="2000"/>
                                        <p:tgtEl>
                                          <p:spTgt spid="3">
                                            <p:txEl>
                                              <p:pRg st="2" end="2"/>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ox(in)">
                                      <p:cBhvr>
                                        <p:cTn id="13"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8755" y="118745"/>
            <a:ext cx="11815445" cy="6580505"/>
          </a:xfrm>
        </p:spPr>
        <p:txBody>
          <a:bodyPr>
            <a:noAutofit/>
          </a:bodyPr>
          <a:lstStyle/>
          <a:p>
            <a:r>
              <a:rPr lang="zh-CN" altLang="en-US" sz="3200"/>
              <a:t>小组辩论：屈原为了自己的政治理想，最后抱石沉江，你赞成这一举动吗？</a:t>
            </a:r>
            <a:endParaRPr lang="zh-CN" altLang="en-US" sz="3200"/>
          </a:p>
          <a:p>
            <a:r>
              <a:rPr lang="zh-CN" altLang="en-US" sz="2800"/>
              <a:t>正方观点：赞同——</a:t>
            </a:r>
            <a:r>
              <a:rPr lang="zh-CN" altLang="en-US" sz="2800">
                <a:latin typeface="楷体" panose="02010609060101010101" charset="-122"/>
                <a:ea typeface="楷体" panose="02010609060101010101" charset="-122"/>
              </a:rPr>
              <a:t>作为那个时代的文人，即便他出身贵族，他和君王仍是附庸和主人的关系，他的理想只有在君王赏识并支持下才能实现，他的高洁的节操只有君王帮他力排众议时才能保持，当君王不赏识他，不支持他，他便失去了支撑他的柱石，若不想改节，不想改变自己，那么，他只有走这一条路。我想屈原走向这条不归路是无奈的，并不是他真心所愿。</a:t>
            </a:r>
            <a:endParaRPr lang="zh-CN" altLang="en-US" sz="2800">
              <a:latin typeface="楷体" panose="02010609060101010101" charset="-122"/>
              <a:ea typeface="楷体" panose="02010609060101010101" charset="-122"/>
            </a:endParaRPr>
          </a:p>
          <a:p>
            <a:r>
              <a:rPr lang="zh-CN" altLang="en-US" sz="2800"/>
              <a:t>反方观点：不赞同——</a:t>
            </a:r>
            <a:r>
              <a:rPr lang="zh-CN" altLang="en-US" sz="2800">
                <a:latin typeface="楷体" panose="02010609060101010101" charset="-122"/>
                <a:ea typeface="楷体" panose="02010609060101010101" charset="-122"/>
              </a:rPr>
              <a:t>屈原虽遭楚王放逐但楚国人民并没有抛弃他，他自感面君无望，心中的理想无法实现，便抱石沉江，这其实是文人心理脆弱的表现。他应坚强地活下来，活着便有希望。</a:t>
            </a:r>
            <a:endParaRPr lang="zh-CN" altLang="en-US" sz="2800">
              <a:latin typeface="楷体" panose="02010609060101010101" charset="-122"/>
              <a:ea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95910" y="1078230"/>
            <a:ext cx="11600815" cy="5211445"/>
          </a:xfrm>
        </p:spPr>
        <p:txBody>
          <a:bodyPr/>
          <a:lstStyle/>
          <a:p>
            <a:pPr marL="0" indent="0" algn="ctr">
              <a:buNone/>
            </a:pPr>
            <a:r>
              <a:rPr lang="zh-CN" altLang="en-US" sz="4000">
                <a:solidFill>
                  <a:schemeClr val="tx2">
                    <a:lumMod val="50000"/>
                    <a:lumOff val="50000"/>
                  </a:schemeClr>
                </a:solidFill>
              </a:rPr>
              <a:t>【作业】</a:t>
            </a:r>
            <a:endParaRPr lang="zh-CN" altLang="en-US" sz="4000">
              <a:solidFill>
                <a:schemeClr val="tx2">
                  <a:lumMod val="50000"/>
                  <a:lumOff val="50000"/>
                </a:schemeClr>
              </a:solidFill>
            </a:endParaRPr>
          </a:p>
          <a:p>
            <a:pPr>
              <a:buFont typeface="Wingdings" panose="05000000000000000000" charset="0"/>
              <a:buChar char="p"/>
            </a:pPr>
            <a:r>
              <a:rPr lang="zh-CN" altLang="en-US" sz="4000">
                <a:solidFill>
                  <a:schemeClr val="tx1">
                    <a:lumMod val="65000"/>
                    <a:lumOff val="35000"/>
                  </a:schemeClr>
                </a:solidFill>
                <a:latin typeface="楷体" panose="02010609060101010101" charset="-122"/>
                <a:ea typeface="楷体" panose="02010609060101010101" charset="-122"/>
                <a:cs typeface="楷体" panose="02010609060101010101" charset="-122"/>
              </a:rPr>
              <a:t>将《氓》改写为剧本，或将《离骚》（节选）改写成散文或小小说。上传到班级群，分享交流。</a:t>
            </a:r>
            <a:endParaRPr lang="zh-CN" altLang="en-US" sz="4000">
              <a:solidFill>
                <a:schemeClr val="tx1">
                  <a:lumMod val="65000"/>
                  <a:lumOff val="35000"/>
                </a:schemeClr>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ChangeAspect="1"/>
          </p:cNvPicPr>
          <p:nvPr>
            <p:ph idx="1"/>
          </p:nvPr>
        </p:nvPicPr>
        <p:blipFill>
          <a:blip r:embed="rId2"/>
          <a:srcRect l="10779" t="27465" r="63430" b="18507"/>
          <a:stretch>
            <a:fillRect/>
          </a:stretch>
        </p:blipFill>
        <p:spPr>
          <a:xfrm>
            <a:off x="3537585" y="1313180"/>
            <a:ext cx="5173345" cy="4483100"/>
          </a:xfrm>
          <a:prstGeom prst="ellipse">
            <a:avLst/>
          </a:prstGeom>
        </p:spPr>
      </p:pic>
      <p:sp>
        <p:nvSpPr>
          <p:cNvPr id="7" name="文本框 6"/>
          <p:cNvSpPr txBox="1"/>
          <p:nvPr/>
        </p:nvSpPr>
        <p:spPr>
          <a:xfrm>
            <a:off x="4474845" y="3384550"/>
            <a:ext cx="3776980" cy="829945"/>
          </a:xfrm>
          <a:prstGeom prst="rect">
            <a:avLst/>
          </a:prstGeom>
          <a:noFill/>
        </p:spPr>
        <p:txBody>
          <a:bodyPr wrap="square" rtlCol="0">
            <a:spAutoFit/>
          </a:bodyPr>
          <a:lstStyle/>
          <a:p>
            <a:pPr algn="ctr"/>
            <a:r>
              <a:rPr lang="zh-CN" altLang="en-US" sz="4800">
                <a:solidFill>
                  <a:schemeClr val="tx1">
                    <a:lumMod val="65000"/>
                    <a:lumOff val="35000"/>
                  </a:schemeClr>
                </a:solidFill>
                <a:latin typeface="华文隶书" panose="02010800040101010101" charset="-122"/>
                <a:ea typeface="华文隶书" panose="02010800040101010101" charset="-122"/>
              </a:rPr>
              <a:t>第三课时</a:t>
            </a:r>
            <a:endParaRPr lang="zh-CN" altLang="en-US" sz="4800">
              <a:solidFill>
                <a:schemeClr val="tx1">
                  <a:lumMod val="65000"/>
                  <a:lumOff val="35000"/>
                </a:schemeClr>
              </a:solidFill>
              <a:latin typeface="华文隶书" panose="02010800040101010101" charset="-122"/>
              <a:ea typeface="华文隶书" panose="0201080004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ChangeAspect="1"/>
          </p:cNvPicPr>
          <p:nvPr>
            <p:ph idx="1"/>
          </p:nvPr>
        </p:nvPicPr>
        <p:blipFill>
          <a:blip r:embed="rId2"/>
          <a:srcRect l="10779" t="27465" r="63430" b="18507"/>
          <a:stretch>
            <a:fillRect/>
          </a:stretch>
        </p:blipFill>
        <p:spPr>
          <a:xfrm>
            <a:off x="3537585" y="1313180"/>
            <a:ext cx="5173345" cy="4483100"/>
          </a:xfrm>
          <a:prstGeom prst="ellipse">
            <a:avLst/>
          </a:prstGeom>
        </p:spPr>
      </p:pic>
      <p:sp>
        <p:nvSpPr>
          <p:cNvPr id="7" name="文本框 6"/>
          <p:cNvSpPr txBox="1"/>
          <p:nvPr/>
        </p:nvSpPr>
        <p:spPr>
          <a:xfrm>
            <a:off x="4474845" y="3384550"/>
            <a:ext cx="3776980" cy="829945"/>
          </a:xfrm>
          <a:prstGeom prst="rect">
            <a:avLst/>
          </a:prstGeom>
          <a:noFill/>
        </p:spPr>
        <p:txBody>
          <a:bodyPr wrap="square" rtlCol="0">
            <a:spAutoFit/>
          </a:bodyPr>
          <a:lstStyle/>
          <a:p>
            <a:pPr algn="ctr"/>
            <a:r>
              <a:rPr lang="zh-CN" altLang="en-US" sz="4800">
                <a:solidFill>
                  <a:schemeClr val="tx1">
                    <a:lumMod val="65000"/>
                    <a:lumOff val="35000"/>
                  </a:schemeClr>
                </a:solidFill>
                <a:latin typeface="华文隶书" panose="02010800040101010101" charset="-122"/>
                <a:ea typeface="华文隶书" panose="02010800040101010101" charset="-122"/>
              </a:rPr>
              <a:t>第一课时</a:t>
            </a:r>
            <a:endParaRPr lang="zh-CN" altLang="en-US" sz="4800">
              <a:solidFill>
                <a:schemeClr val="tx1">
                  <a:lumMod val="65000"/>
                  <a:lumOff val="35000"/>
                </a:schemeClr>
              </a:solidFill>
              <a:latin typeface="华文隶书" panose="02010800040101010101" charset="-122"/>
              <a:ea typeface="华文隶书" panose="0201080004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学习活动一：艺术探究</a:t>
            </a:r>
            <a:endParaRPr lang="zh-CN" altLang="en-US"/>
          </a:p>
        </p:txBody>
      </p:sp>
      <p:sp>
        <p:nvSpPr>
          <p:cNvPr id="3" name="内容占位符 2"/>
          <p:cNvSpPr>
            <a:spLocks noGrp="1"/>
          </p:cNvSpPr>
          <p:nvPr>
            <p:ph idx="1"/>
          </p:nvPr>
        </p:nvSpPr>
        <p:spPr/>
        <p:txBody>
          <a:bodyPr>
            <a:normAutofit lnSpcReduction="10000"/>
          </a:bodyPr>
          <a:lstStyle/>
          <a:p>
            <a:r>
              <a:rPr lang="zh-CN" altLang="en-US" sz="3200"/>
              <a:t>小组讨论，探究“淇水”在诗中有哪些作用。</a:t>
            </a:r>
            <a:endParaRPr lang="zh-CN" altLang="en-US" sz="3200"/>
          </a:p>
          <a:p>
            <a:r>
              <a:rPr lang="zh-CN" altLang="en-US"/>
              <a:t>淇水出现三次，作者很巧妙地把淇水作为抒情线索。</a:t>
            </a:r>
            <a:r>
              <a:rPr lang="zh-CN" altLang="en-US">
                <a:solidFill>
                  <a:srgbClr val="FF0000"/>
                </a:solidFill>
              </a:rPr>
              <a:t>女主人公托情于淇水，汤汤淇水成了女主人公生活经历的见证者。</a:t>
            </a:r>
            <a:endParaRPr lang="zh-CN" altLang="en-US">
              <a:solidFill>
                <a:srgbClr val="FF0000"/>
              </a:solidFill>
            </a:endParaRPr>
          </a:p>
          <a:p>
            <a:r>
              <a:rPr lang="zh-CN" altLang="en-US"/>
              <a:t>（1）送子涉淇/以尔车来，以我贿迁——爱河：水光潋滟，缓缓流淌；带着女子的爱恋，奏响祝福之歌；</a:t>
            </a:r>
            <a:endParaRPr lang="zh-CN" altLang="en-US"/>
          </a:p>
          <a:p>
            <a:r>
              <a:rPr lang="zh-CN" altLang="en-US"/>
              <a:t>（2）淇水汤汤，渐车帷裳——泪河：汤汤流淌，波涛汹涌，打湿了帷幔，打湿了女子的心；诗中女主人公遭遇了不幸：氓不仅“二三其德”，“至于暴矣”。</a:t>
            </a:r>
            <a:endParaRPr lang="zh-CN" altLang="en-US"/>
          </a:p>
          <a:p>
            <a:r>
              <a:rPr lang="zh-CN" altLang="en-US"/>
              <a:t>（3）淇则有岸——理性之河。事物都是由边界的，而氓的行为却没有一个准则。那就算了吧。此时弃妇面对滔滔淇水，追忆过去，理性反思，态度决绝。</a:t>
            </a:r>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8330" y="1218565"/>
            <a:ext cx="11083290" cy="5211445"/>
          </a:xfrm>
        </p:spPr>
        <p:txBody>
          <a:bodyPr/>
          <a:lstStyle/>
          <a:p>
            <a:r>
              <a:rPr lang="zh-CN" altLang="en-US" sz="3200"/>
              <a:t>小组讨论：诗歌《氓》中主要用了什么艺术手法？</a:t>
            </a:r>
            <a:endParaRPr lang="zh-CN" altLang="en-US" sz="3200"/>
          </a:p>
          <a:p>
            <a:r>
              <a:rPr lang="zh-CN" altLang="en-US" sz="2800"/>
              <a:t>（1）赋的手法：如第五章用赋的手法叙述被弃前后的处境，前六句承上章“自我徂尔，三岁食贫”，补叙多年为妇的苦楚，她起早睡晚，辛勤劳作，一旦日子好过一些，丈夫便变得暴戾残酷。这个“暴”字可使人想像到丈夫的狰狞面目，以及女主人公被虐待的情景。后四句写她回到娘家以后受到兄弟们的冷笑。</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19710" y="248285"/>
            <a:ext cx="11600815" cy="6523990"/>
          </a:xfrm>
        </p:spPr>
        <p:txBody>
          <a:bodyPr>
            <a:noAutofit/>
          </a:bodyPr>
          <a:lstStyle/>
          <a:p>
            <a:r>
              <a:rPr lang="zh-CN" altLang="en-US" sz="2800">
                <a:solidFill>
                  <a:srgbClr val="FF0000"/>
                </a:solidFill>
              </a:rPr>
              <a:t>（2）比兴手法</a:t>
            </a:r>
            <a:endParaRPr lang="zh-CN" altLang="en-US" sz="2800">
              <a:solidFill>
                <a:srgbClr val="FF0000"/>
              </a:solidFill>
            </a:endParaRPr>
          </a:p>
          <a:p>
            <a:r>
              <a:rPr lang="zh-CN" altLang="en-US">
                <a:latin typeface="楷体" panose="02010609060101010101" charset="-122"/>
                <a:ea typeface="楷体" panose="02010609060101010101" charset="-122"/>
                <a:cs typeface="楷体" panose="02010609060101010101" charset="-122"/>
              </a:rPr>
              <a:t>“桑之未落，其叶沃若。于嗟鸠兮，无食桑葚！”“桑之落矣，其黄而陨。”</a:t>
            </a:r>
            <a:endParaRPr lang="zh-CN" altLang="en-US">
              <a:latin typeface="楷体" panose="02010609060101010101" charset="-122"/>
              <a:ea typeface="楷体" panose="02010609060101010101" charset="-122"/>
              <a:cs typeface="楷体" panose="02010609060101010101" charset="-122"/>
            </a:endParaRPr>
          </a:p>
          <a:p>
            <a:r>
              <a:rPr lang="zh-CN" altLang="en-US"/>
              <a:t>以“桑”“鸠”等自然界的事物引出婚后的感情生活，运用了兴的表现手法。同时，以“桑”设喻，“其叶沃若”比喻女子年轻貌美；以“鸠”“无食桑葚”比喻女子不要迷恋爱情，运用了比的表现手法。</a:t>
            </a:r>
            <a:endParaRPr lang="zh-CN" altLang="en-US"/>
          </a:p>
          <a:p>
            <a:pPr>
              <a:buFont typeface="Wingdings" panose="05000000000000000000" charset="0"/>
              <a:buChar char="u"/>
            </a:pPr>
            <a:r>
              <a:rPr lang="zh-CN" altLang="en-US"/>
              <a:t>思考：很多树叶也有沃若和黄而陨的特点，为什么单单用“桑”打比方？</a:t>
            </a:r>
            <a:endParaRPr lang="zh-CN" altLang="en-US"/>
          </a:p>
          <a:p>
            <a:r>
              <a:rPr lang="zh-CN" altLang="en-US"/>
              <a:t>古代农桑并重，桑就是女子生活的一部分。劳动着的采桑女是美丽的，活泼可爱的。</a:t>
            </a:r>
            <a:r>
              <a:rPr lang="zh-CN" altLang="en-US">
                <a:latin typeface="楷体" panose="02010609060101010101" charset="-122"/>
                <a:ea typeface="楷体" panose="02010609060101010101" charset="-122"/>
                <a:cs typeface="楷体" panose="02010609060101010101" charset="-122"/>
              </a:rPr>
              <a:t>秦氏有好女，自名为罗敷。罗敷喜蚕桑，采桑城南隅。——汉乐府《陌上桑》</a:t>
            </a:r>
            <a:endParaRPr lang="zh-CN" altLang="en-US">
              <a:latin typeface="楷体" panose="02010609060101010101" charset="-122"/>
              <a:ea typeface="楷体" panose="02010609060101010101" charset="-122"/>
              <a:cs typeface="楷体" panose="02010609060101010101" charset="-122"/>
            </a:endParaRPr>
          </a:p>
          <a:p>
            <a:r>
              <a:rPr lang="zh-CN" altLang="en-US">
                <a:latin typeface="楷体" panose="02010609060101010101" charset="-122"/>
                <a:ea typeface="楷体" panose="02010609060101010101" charset="-122"/>
                <a:cs typeface="楷体" panose="02010609060101010101" charset="-122"/>
              </a:rPr>
              <a:t>隰桑有阿，其叶有难，既见君子，其乐如何。</a:t>
            </a:r>
            <a:endParaRPr lang="zh-CN" altLang="en-US">
              <a:latin typeface="楷体" panose="02010609060101010101" charset="-122"/>
              <a:ea typeface="楷体" panose="02010609060101010101" charset="-122"/>
              <a:cs typeface="楷体" panose="02010609060101010101" charset="-122"/>
            </a:endParaRPr>
          </a:p>
          <a:p>
            <a:pPr marL="0" indent="0">
              <a:buNone/>
            </a:pPr>
            <a:r>
              <a:rPr lang="zh-CN" altLang="en-US">
                <a:latin typeface="楷体" panose="02010609060101010101" charset="-122"/>
                <a:ea typeface="楷体" panose="02010609060101010101" charset="-122"/>
                <a:cs typeface="楷体" panose="02010609060101010101" charset="-122"/>
              </a:rPr>
              <a:t>隰桑有阿，其叶有沃，既见君子，云何不乐？ ——《诗经·小雅·隰桑》</a:t>
            </a:r>
            <a:endParaRPr lang="zh-CN" altLang="en-US">
              <a:latin typeface="楷体" panose="02010609060101010101" charset="-122"/>
              <a:ea typeface="楷体" panose="02010609060101010101" charset="-122"/>
              <a:cs typeface="楷体" panose="02010609060101010101" charset="-122"/>
            </a:endParaRPr>
          </a:p>
        </p:txBody>
      </p:sp>
      <p:pic>
        <p:nvPicPr>
          <p:cNvPr id="6" name="图片 5"/>
          <p:cNvPicPr>
            <a:picLocks noChangeAspect="1"/>
          </p:cNvPicPr>
          <p:nvPr/>
        </p:nvPicPr>
        <p:blipFill>
          <a:blip r:embed="rId2"/>
          <a:stretch>
            <a:fillRect/>
          </a:stretch>
        </p:blipFill>
        <p:spPr>
          <a:xfrm>
            <a:off x="10518775" y="4603750"/>
            <a:ext cx="1539240" cy="1550035"/>
          </a:xfrm>
          <a:prstGeom prst="ellipse">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wipe(down)">
                                      <p:cBhvr>
                                        <p:cTn id="16" dur="500"/>
                                        <p:tgtEl>
                                          <p:spTgt spid="3">
                                            <p:txEl>
                                              <p:pRg st="5" end="5"/>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down)">
                                      <p:cBhvr>
                                        <p:cTn id="1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95275" y="614680"/>
            <a:ext cx="11600815" cy="5987415"/>
          </a:xfrm>
        </p:spPr>
        <p:txBody>
          <a:bodyPr>
            <a:noAutofit/>
          </a:bodyPr>
          <a:lstStyle/>
          <a:p>
            <a:r>
              <a:rPr lang="zh-CN" altLang="en-US" sz="3200">
                <a:solidFill>
                  <a:srgbClr val="FF0000"/>
                </a:solidFill>
              </a:rPr>
              <a:t>（3）对比手法</a:t>
            </a:r>
            <a:endParaRPr lang="zh-CN" altLang="en-US" sz="3200">
              <a:solidFill>
                <a:srgbClr val="FF0000"/>
              </a:solidFill>
            </a:endParaRPr>
          </a:p>
          <a:p>
            <a:r>
              <a:rPr lang="zh-CN" altLang="en-US" sz="2800"/>
              <a:t>《氓》这首诗可以说将对比手法运用到了极致，其中既有男女主人公性格的对比，也有人物自身前后情感的对比（如：女主人公婚前婚后形成对比。婚前：幸福，“总角之宴，言笑晏晏”“不见复关，泣涕涟涟。既见复关，载笑载言”，“我”生活幸福，温柔、纯真、热情。婚后：痛苦，“夙兴夜寐，靡有朝矣。”劳累，“静言思之，躬自悼矣。”精神痛苦，辛苦而又蒙受耻辱，更突出思想上起了深刻的变化：“于嗟女兮，无与士耽!”“女之耽兮，不可说也”，“我”受尽屈辱，但性格刚烈，认识清醒），通过这些对比，诗歌塑造出了鲜明的人物形象。</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30505" y="334645"/>
            <a:ext cx="11600815" cy="5987415"/>
          </a:xfrm>
        </p:spPr>
        <p:txBody>
          <a:bodyPr>
            <a:noAutofit/>
          </a:bodyPr>
          <a:lstStyle/>
          <a:p>
            <a:pPr algn="l">
              <a:buClrTx/>
              <a:buSzTx/>
            </a:pPr>
            <a:r>
              <a:rPr lang="zh-CN" altLang="en-US" sz="3200">
                <a:solidFill>
                  <a:srgbClr val="FF0000"/>
                </a:solidFill>
              </a:rPr>
              <a:t>（4）借代、顶真修辞手法：</a:t>
            </a:r>
            <a:endParaRPr lang="zh-CN" altLang="en-US" sz="3200">
              <a:solidFill>
                <a:srgbClr val="FF0000"/>
              </a:solidFill>
            </a:endParaRPr>
          </a:p>
          <a:p>
            <a:r>
              <a:rPr lang="zh-CN" altLang="en-US" sz="2800"/>
              <a:t>《氓》诗人用氓住的地方“复关”代表氓，用“总角”代表幼年。以送行之远、乘垣望关表多情。以车来贿迁表同居，以“淇水汤汤，渐车帷裳”表大归。以“三岁”表多年，以“二三”表反复。收到语言隽永，耐人寻味的效果。</a:t>
            </a:r>
            <a:endParaRPr lang="zh-CN" altLang="en-US" sz="2800"/>
          </a:p>
          <a:p>
            <a:r>
              <a:rPr lang="zh-CN" altLang="en-US" sz="2800"/>
              <a:t>顶真</a:t>
            </a:r>
            <a:r>
              <a:rPr lang="en-US" altLang="zh-CN" sz="2800"/>
              <a:t>——</a:t>
            </a:r>
            <a:r>
              <a:rPr lang="zh-CN" altLang="en-US" sz="2800"/>
              <a:t>“抱布贸丝，匪来贸丝”，“以望复关，不见复关”，“无与士耽，士之耽兮”，“及尔偕老，老使我怨”，“不思其反，反是不思”等，都是《氓》诗中的顶真句。蝉联词不一定都在句首，有的在句中，它们的作用是一样的，都是加强诗的音乐性。</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95275" y="388620"/>
            <a:ext cx="11600815" cy="5965825"/>
          </a:xfrm>
        </p:spPr>
        <p:txBody>
          <a:bodyPr>
            <a:noAutofit/>
          </a:bodyPr>
          <a:lstStyle/>
          <a:p>
            <a:r>
              <a:rPr lang="zh-CN" altLang="en-US" sz="3200"/>
              <a:t>小组合作，探究《离骚》的语言特色。</a:t>
            </a:r>
            <a:endParaRPr lang="zh-CN" altLang="en-US" sz="3200"/>
          </a:p>
          <a:p>
            <a:r>
              <a:rPr lang="zh-CN" altLang="en-US" sz="2800">
                <a:solidFill>
                  <a:srgbClr val="FF0000"/>
                </a:solidFill>
              </a:rPr>
              <a:t>（1）大量运用了比喻、象征的手法。</a:t>
            </a:r>
            <a:endParaRPr lang="zh-CN" altLang="en-US" sz="2800">
              <a:solidFill>
                <a:srgbClr val="FF0000"/>
              </a:solidFill>
            </a:endParaRPr>
          </a:p>
          <a:p>
            <a:r>
              <a:rPr lang="zh-CN" altLang="en-US" sz="2000"/>
              <a:t>①既替余以蕙纕兮，又申之以揽茝。（“蕙纕”“揽茝” 比喻自己的美德）</a:t>
            </a:r>
            <a:endParaRPr lang="zh-CN" altLang="en-US" sz="2000"/>
          </a:p>
          <a:p>
            <a:r>
              <a:rPr lang="zh-CN" altLang="en-US" sz="2000"/>
              <a:t>②怨灵修之浩荡兮，终不察夫民心。众女嫉余之蛾眉兮，谣诼谓余以善淫。（“灵修”，神圣，喻指君王。“众女”喻指许多小人。“蛾眉” 喻指高尚德行）</a:t>
            </a:r>
            <a:endParaRPr lang="zh-CN" altLang="en-US" sz="2000"/>
          </a:p>
          <a:p>
            <a:r>
              <a:rPr lang="zh-CN" altLang="en-US" sz="2000"/>
              <a:t>③背绳墨以追曲兮，竞周容以为度。（“绳墨” 喻指准绳、准则）</a:t>
            </a:r>
            <a:endParaRPr lang="zh-CN" altLang="en-US" sz="2000"/>
          </a:p>
          <a:p>
            <a:r>
              <a:rPr lang="zh-CN" altLang="en-US" sz="2000"/>
              <a:t>④鸷鸟之不群兮，自前世而固然。何方圜之能周兮？夫孰异道而相安？（鸷鸟不群，方圜不能相合，比喻君子不能与小人同流合污）</a:t>
            </a:r>
            <a:endParaRPr lang="zh-CN" altLang="en-US" sz="2000"/>
          </a:p>
          <a:p>
            <a:r>
              <a:rPr lang="zh-CN" altLang="en-US" sz="2000"/>
              <a:t>⑤进不入以离尤兮，退将复修吾初服。（“初服”比喻原先的志向）</a:t>
            </a:r>
            <a:endParaRPr lang="zh-CN" altLang="en-US" sz="2000"/>
          </a:p>
          <a:p>
            <a:r>
              <a:rPr lang="zh-CN" altLang="en-US" sz="2000"/>
              <a:t>⑥制芰荷以为衣兮，集芙蓉以为裳。（“制芰荷”“集芙蓉”比喻自己要保持芳洁与美好 ）</a:t>
            </a:r>
            <a:endParaRPr lang="zh-CN" altLang="en-US" sz="2000"/>
          </a:p>
          <a:p>
            <a:endParaRPr lang="zh-CN" altLang="en-US" sz="20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down)">
                                      <p:cBhvr>
                                        <p:cTn id="19" dur="500"/>
                                        <p:tgtEl>
                                          <p:spTgt spid="3">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wipe(down)">
                                      <p:cBhvr>
                                        <p:cTn id="2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88950" y="970280"/>
            <a:ext cx="8485505" cy="5211445"/>
          </a:xfrm>
        </p:spPr>
        <p:txBody>
          <a:bodyPr>
            <a:normAutofit lnSpcReduction="10000"/>
          </a:bodyPr>
          <a:lstStyle/>
          <a:p>
            <a:r>
              <a:rPr lang="zh-CN" altLang="en-US" sz="2800"/>
              <a:t>“《离骚》之文，依《诗》取兴，引类譬谕，故善鸟香草，以配忠贞；恶禽臭物，以比谗佞；灵脩美人，以媲於君。”（汉王逸《离骚》序）香草、美人是《离骚》中最引人注目的两类意象。美人或是比喻君王，或是自喻。香草作为一种象征物，它一方面指品德和人格的高洁，另一方面与恶草相对，象征着政治斗争的双方。</a:t>
            </a:r>
            <a:endParaRPr lang="zh-CN" altLang="en-US" sz="2800"/>
          </a:p>
          <a:p>
            <a:r>
              <a:rPr lang="zh-CN" altLang="en-US" sz="2800"/>
              <a:t>《离骚》中的美人香草意象构成了一个复杂而巧妙的象征比喻系统，使得诗歌蕴藉而生动。</a:t>
            </a:r>
            <a:endParaRPr lang="zh-CN" altLang="en-US" sz="2800"/>
          </a:p>
        </p:txBody>
      </p:sp>
      <p:pic>
        <p:nvPicPr>
          <p:cNvPr id="2" name="图片 1"/>
          <p:cNvPicPr>
            <a:picLocks noChangeAspect="1"/>
          </p:cNvPicPr>
          <p:nvPr/>
        </p:nvPicPr>
        <p:blipFill>
          <a:blip r:embed="rId2"/>
          <a:srcRect l="5255" r="10182"/>
          <a:stretch>
            <a:fillRect/>
          </a:stretch>
        </p:blipFill>
        <p:spPr>
          <a:xfrm>
            <a:off x="9354820" y="2392680"/>
            <a:ext cx="2324735" cy="3789045"/>
          </a:xfrm>
          <a:prstGeom prst="ellipse">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95275" y="593090"/>
            <a:ext cx="11600815" cy="5534660"/>
          </a:xfrm>
        </p:spPr>
        <p:txBody>
          <a:bodyPr/>
          <a:lstStyle/>
          <a:p>
            <a:r>
              <a:rPr lang="zh-CN" altLang="en-US" sz="2800">
                <a:solidFill>
                  <a:srgbClr val="FF0000"/>
                </a:solidFill>
              </a:rPr>
              <a:t>（2）对偶的修辞</a:t>
            </a:r>
            <a:r>
              <a:rPr lang="zh-CN" altLang="en-US" sz="2800"/>
              <a:t>，如“屈心而抑志兮，忍尤而攘诟” “制芰荷以为衣兮，集芙蓉以为裳”“背绳墨以追曲兮，竞周容以为度”“高余冠之岌岌兮，长余佩之陆离”等，将“兮”字去掉，对偶之工与唐宋律诗对仗无异。</a:t>
            </a:r>
            <a:endParaRPr lang="zh-CN" altLang="en-US" sz="2800"/>
          </a:p>
          <a:p>
            <a:r>
              <a:rPr lang="zh-CN" altLang="en-US" sz="2800">
                <a:solidFill>
                  <a:srgbClr val="FF0000"/>
                </a:solidFill>
              </a:rPr>
              <a:t>（3）四句一节，“兮”字、叠韵连绵词及叠音词的运用。</a:t>
            </a:r>
            <a:r>
              <a:rPr lang="zh-CN" altLang="en-US" sz="2800"/>
              <a:t>全诗以四句为一节，每节中又由两个用 “兮”字连接的若连若断的上下句组成，加上固定的偶句韵，使全诗一直在回环往复的旋律中进行，具有很强的节奏感。诗中多用双声叠韵联绵词及叠音词。如“郁邑”“ 侘 傺”“陆离”是双声词，“岌岌”“菲菲”是叠音词。</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a:solidFill>
                  <a:srgbClr val="FF0000"/>
                </a:solidFill>
              </a:rPr>
              <a:t>（4）“移情”技法的运用，后六节最为明显。</a:t>
            </a:r>
            <a:endParaRPr lang="zh-CN" altLang="en-US" sz="3200">
              <a:solidFill>
                <a:srgbClr val="FF0000"/>
              </a:solidFill>
            </a:endParaRPr>
          </a:p>
          <a:p>
            <a:r>
              <a:rPr lang="zh-CN" altLang="en-US" sz="2800"/>
              <a:t>实现了“我”与“物”的同化，作者对那些美好事物“兰皋”“椒丘”“芰荷”“芙蓉”“岌岌之冠”“陆离之佩”缤纷的“繁饰”等等不是停留在客观的欣赏上而是把自己的爱和追求移住到那一件件美好的事物中，那即是“我”的生命和情趣就在那里面。“我”的内心就活动在那些意象中。</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活动二：对比探究</a:t>
            </a:r>
            <a:endParaRPr lang="zh-CN" altLang="en-US"/>
          </a:p>
        </p:txBody>
      </p:sp>
      <p:sp>
        <p:nvSpPr>
          <p:cNvPr id="3" name="内容占位符 2"/>
          <p:cNvSpPr>
            <a:spLocks noGrp="1"/>
          </p:cNvSpPr>
          <p:nvPr>
            <p:ph idx="1"/>
          </p:nvPr>
        </p:nvSpPr>
        <p:spPr/>
        <p:txBody>
          <a:bodyPr/>
          <a:lstStyle/>
          <a:p>
            <a:r>
              <a:rPr lang="zh-CN" altLang="en-US" sz="3200"/>
              <a:t>请对比《离骚》（节选）与《氓》，从人物形象、语言风格、表现手法等方面比较两首诗作的异同，填写表格。</a:t>
            </a:r>
            <a:endParaRPr lang="zh-CN" altLang="en-US" sz="3200"/>
          </a:p>
        </p:txBody>
      </p:sp>
      <p:graphicFrame>
        <p:nvGraphicFramePr>
          <p:cNvPr id="4" name="表格 3"/>
          <p:cNvGraphicFramePr>
            <a:graphicFrameLocks noGrp="1"/>
          </p:cNvGraphicFramePr>
          <p:nvPr>
            <p:custDataLst>
              <p:tags r:id="rId2"/>
            </p:custDataLst>
          </p:nvPr>
        </p:nvGraphicFramePr>
        <p:xfrm>
          <a:off x="1339850" y="2833370"/>
          <a:ext cx="9513570" cy="3596640"/>
        </p:xfrm>
        <a:graphic>
          <a:graphicData uri="http://schemas.openxmlformats.org/drawingml/2006/table">
            <a:tbl>
              <a:tblPr firstRow="1" bandRow="1">
                <a:tableStyleId>{69CF1AB2-1976-4502-BF36-3FF5EA218861}</a:tableStyleId>
              </a:tblPr>
              <a:tblGrid>
                <a:gridCol w="3171190"/>
                <a:gridCol w="3171190"/>
                <a:gridCol w="3171190"/>
              </a:tblGrid>
              <a:tr h="599440">
                <a:tc>
                  <a:txBody>
                    <a:bodyPr vert="horz" wrap="square"/>
                    <a:lstStyle/>
                    <a:p>
                      <a:pPr algn="ctr">
                        <a:buNone/>
                      </a:pPr>
                      <a:r>
                        <a:rPr lang="zh-CN" altLang="en-US" sz="2400"/>
                        <a:t>对比</a:t>
                      </a:r>
                      <a:endParaRPr lang="zh-CN" altLang="en-US" sz="2400"/>
                    </a:p>
                  </a:txBody>
                  <a:tcPr anchor="ctr"/>
                </a:tc>
                <a:tc>
                  <a:txBody>
                    <a:bodyPr vert="horz" wrap="square"/>
                    <a:lstStyle/>
                    <a:p>
                      <a:pPr algn="ctr">
                        <a:buNone/>
                      </a:pPr>
                      <a:r>
                        <a:rPr lang="zh-CN" altLang="en-US" sz="2400"/>
                        <a:t>《氓》</a:t>
                      </a:r>
                      <a:endParaRPr lang="zh-CN" altLang="en-US" sz="2400"/>
                    </a:p>
                  </a:txBody>
                  <a:tcPr anchor="ctr"/>
                </a:tc>
                <a:tc>
                  <a:txBody>
                    <a:bodyPr vert="horz" wrap="square"/>
                    <a:lstStyle/>
                    <a:p>
                      <a:pPr algn="ctr">
                        <a:buNone/>
                      </a:pPr>
                      <a:r>
                        <a:rPr lang="zh-CN" altLang="en-US" sz="2400"/>
                        <a:t>《离骚》</a:t>
                      </a:r>
                      <a:endParaRPr lang="zh-CN" altLang="en-US" sz="2400"/>
                    </a:p>
                  </a:txBody>
                  <a:tcPr anchor="ctr"/>
                </a:tc>
              </a:tr>
              <a:tr h="599440">
                <a:tc>
                  <a:txBody>
                    <a:bodyPr vert="horz" wrap="square"/>
                    <a:lstStyle/>
                    <a:p>
                      <a:pPr algn="ctr">
                        <a:buNone/>
                      </a:pPr>
                      <a:r>
                        <a:rPr lang="zh-CN" altLang="en-US" sz="2400"/>
                        <a:t>诗体</a:t>
                      </a:r>
                      <a:endParaRPr lang="zh-CN" altLang="en-US" sz="2400"/>
                    </a:p>
                  </a:txBody>
                  <a:tcPr anchor="ctr"/>
                </a:tc>
                <a:tc>
                  <a:txBody>
                    <a:bodyPr vert="horz" wrap="square"/>
                    <a:lstStyle/>
                    <a:p>
                      <a:pPr algn="ctr">
                        <a:buNone/>
                      </a:pPr>
                      <a:endParaRPr lang="zh-CN" altLang="en-US" sz="2400"/>
                    </a:p>
                  </a:txBody>
                  <a:tcPr anchor="ctr"/>
                </a:tc>
                <a:tc>
                  <a:txBody>
                    <a:bodyPr vert="horz" wrap="square"/>
                    <a:lstStyle/>
                    <a:p>
                      <a:pPr algn="ctr">
                        <a:buNone/>
                      </a:pPr>
                      <a:endParaRPr lang="zh-CN" altLang="en-US" sz="2400"/>
                    </a:p>
                  </a:txBody>
                  <a:tcPr anchor="ctr"/>
                </a:tc>
              </a:tr>
              <a:tr h="599440">
                <a:tc>
                  <a:txBody>
                    <a:bodyPr vert="horz" wrap="square"/>
                    <a:lstStyle/>
                    <a:p>
                      <a:pPr algn="ctr">
                        <a:buNone/>
                      </a:pPr>
                      <a:r>
                        <a:rPr lang="zh-CN" altLang="en-US" sz="2400"/>
                        <a:t>主题</a:t>
                      </a:r>
                      <a:endParaRPr lang="zh-CN" altLang="en-US" sz="2400"/>
                    </a:p>
                  </a:txBody>
                  <a:tcPr anchor="ctr"/>
                </a:tc>
                <a:tc>
                  <a:txBody>
                    <a:bodyPr vert="horz" wrap="square"/>
                    <a:lstStyle/>
                    <a:p>
                      <a:pPr algn="ctr">
                        <a:buNone/>
                      </a:pPr>
                      <a:endParaRPr lang="zh-CN" altLang="en-US" sz="2400"/>
                    </a:p>
                  </a:txBody>
                  <a:tcPr anchor="ctr"/>
                </a:tc>
                <a:tc>
                  <a:txBody>
                    <a:bodyPr vert="horz" wrap="square"/>
                    <a:lstStyle/>
                    <a:p>
                      <a:pPr algn="ctr">
                        <a:buNone/>
                      </a:pPr>
                      <a:endParaRPr lang="zh-CN" altLang="en-US" sz="2400"/>
                    </a:p>
                  </a:txBody>
                  <a:tcPr anchor="ctr"/>
                </a:tc>
              </a:tr>
              <a:tr h="599440">
                <a:tc>
                  <a:txBody>
                    <a:bodyPr vert="horz" wrap="square"/>
                    <a:lstStyle/>
                    <a:p>
                      <a:pPr algn="ctr">
                        <a:buNone/>
                      </a:pPr>
                      <a:r>
                        <a:rPr lang="zh-CN" altLang="en-US" sz="2400"/>
                        <a:t>人物形象</a:t>
                      </a:r>
                      <a:endParaRPr lang="zh-CN" altLang="en-US" sz="2400"/>
                    </a:p>
                  </a:txBody>
                  <a:tcPr anchor="ctr"/>
                </a:tc>
                <a:tc>
                  <a:txBody>
                    <a:bodyPr vert="horz" wrap="square"/>
                    <a:lstStyle/>
                    <a:p>
                      <a:pPr algn="ctr">
                        <a:buNone/>
                      </a:pPr>
                      <a:endParaRPr lang="zh-CN" altLang="en-US" sz="2400"/>
                    </a:p>
                  </a:txBody>
                  <a:tcPr anchor="ctr"/>
                </a:tc>
                <a:tc>
                  <a:txBody>
                    <a:bodyPr vert="horz" wrap="square"/>
                    <a:lstStyle/>
                    <a:p>
                      <a:pPr algn="ctr">
                        <a:buNone/>
                      </a:pPr>
                      <a:endParaRPr lang="zh-CN" altLang="en-US" sz="2400"/>
                    </a:p>
                  </a:txBody>
                  <a:tcPr anchor="ctr"/>
                </a:tc>
              </a:tr>
              <a:tr h="599440">
                <a:tc>
                  <a:txBody>
                    <a:bodyPr vert="horz" wrap="square"/>
                    <a:lstStyle/>
                    <a:p>
                      <a:pPr algn="ctr">
                        <a:buNone/>
                      </a:pPr>
                      <a:r>
                        <a:rPr lang="zh-CN" altLang="en-US" sz="2400"/>
                        <a:t>语言风格</a:t>
                      </a:r>
                      <a:endParaRPr lang="zh-CN" altLang="en-US" sz="2400"/>
                    </a:p>
                  </a:txBody>
                  <a:tcPr anchor="ctr"/>
                </a:tc>
                <a:tc>
                  <a:txBody>
                    <a:bodyPr vert="horz" wrap="square"/>
                    <a:lstStyle/>
                    <a:p>
                      <a:pPr algn="ctr">
                        <a:buNone/>
                      </a:pPr>
                      <a:endParaRPr lang="zh-CN" altLang="en-US" sz="2400"/>
                    </a:p>
                  </a:txBody>
                  <a:tcPr anchor="ctr"/>
                </a:tc>
                <a:tc>
                  <a:txBody>
                    <a:bodyPr vert="horz" wrap="square"/>
                    <a:lstStyle/>
                    <a:p>
                      <a:pPr algn="ctr">
                        <a:buNone/>
                      </a:pPr>
                      <a:endParaRPr lang="zh-CN" altLang="en-US" sz="2400"/>
                    </a:p>
                  </a:txBody>
                  <a:tcPr anchor="ctr"/>
                </a:tc>
              </a:tr>
              <a:tr h="599440">
                <a:tc>
                  <a:txBody>
                    <a:bodyPr vert="horz" wrap="square"/>
                    <a:lstStyle/>
                    <a:p>
                      <a:pPr algn="ctr">
                        <a:buNone/>
                      </a:pPr>
                      <a:r>
                        <a:rPr lang="zh-CN" altLang="en-US" sz="2400"/>
                        <a:t>表现手法</a:t>
                      </a:r>
                      <a:endParaRPr lang="zh-CN" altLang="en-US" sz="2400"/>
                    </a:p>
                  </a:txBody>
                  <a:tcPr anchor="ctr"/>
                </a:tc>
                <a:tc>
                  <a:txBody>
                    <a:bodyPr vert="horz" wrap="square"/>
                    <a:lstStyle/>
                    <a:p>
                      <a:pPr algn="ctr">
                        <a:buNone/>
                      </a:pPr>
                      <a:endParaRPr lang="zh-CN" altLang="en-US" sz="2400"/>
                    </a:p>
                  </a:txBody>
                  <a:tcPr anchor="ctr"/>
                </a:tc>
                <a:tc>
                  <a:txBody>
                    <a:bodyPr vert="horz" wrap="square"/>
                    <a:lstStyle/>
                    <a:p>
                      <a:pPr algn="ctr">
                        <a:buNone/>
                      </a:pPr>
                      <a:endParaRPr lang="zh-CN" altLang="en-US" sz="2400"/>
                    </a:p>
                  </a:txBody>
                  <a:tcPr anchor="ctr"/>
                </a:tc>
              </a:tr>
            </a:tbl>
          </a:graphicData>
        </a:graphic>
      </p:graphicFrame>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rgbClr val="C00000"/>
                </a:solidFill>
              </a:rPr>
              <a:t>学习活动一：预习效果检测</a:t>
            </a:r>
            <a:endParaRPr lang="zh-CN" altLang="en-US">
              <a:solidFill>
                <a:srgbClr val="C00000"/>
              </a:solidFill>
            </a:endParaRPr>
          </a:p>
        </p:txBody>
      </p:sp>
      <p:sp>
        <p:nvSpPr>
          <p:cNvPr id="3" name="内容占位符 2"/>
          <p:cNvSpPr>
            <a:spLocks noGrp="1"/>
          </p:cNvSpPr>
          <p:nvPr>
            <p:ph idx="1"/>
          </p:nvPr>
        </p:nvSpPr>
        <p:spPr>
          <a:xfrm>
            <a:off x="377190" y="1179830"/>
            <a:ext cx="9477375" cy="5211445"/>
          </a:xfrm>
        </p:spPr>
        <p:txBody>
          <a:bodyPr>
            <a:normAutofit lnSpcReduction="10000"/>
          </a:bodyPr>
          <a:lstStyle/>
          <a:p>
            <a:r>
              <a:rPr lang="zh-CN" altLang="en-US" sz="2800">
                <a:solidFill>
                  <a:srgbClr val="FF0000"/>
                </a:solidFill>
              </a:rPr>
              <a:t>1.了解《诗经》和“楚辞”</a:t>
            </a:r>
            <a:endParaRPr lang="zh-CN" altLang="en-US" sz="2800">
              <a:solidFill>
                <a:srgbClr val="FF0000"/>
              </a:solidFill>
            </a:endParaRPr>
          </a:p>
          <a:p>
            <a:r>
              <a:rPr lang="zh-CN" altLang="en-US"/>
              <a:t>（1）《诗经》</a:t>
            </a:r>
            <a:endParaRPr lang="zh-CN" altLang="en-US"/>
          </a:p>
          <a:p>
            <a:r>
              <a:rPr lang="zh-CN" altLang="en-US"/>
              <a:t>《诗经》是中国最早的诗歌总集，内容丰富，分为《风》《雅》《颂》三个部分。</a:t>
            </a:r>
            <a:endParaRPr lang="zh-CN" altLang="en-US"/>
          </a:p>
          <a:p>
            <a:r>
              <a:rPr lang="zh-CN" altLang="en-US"/>
              <a:t>《诗经》在中国文学史上具有崇高的地位和深远的影响，其中“饥者歌其食，劳者歌其事”的现实主义精神传统为后世所继承和发扬。“赋、比、兴”的表现手法，在古代诗歌创作中一直被继承和发展着，成为中国古代诗歌的一个重要特点。</a:t>
            </a:r>
            <a:endParaRPr lang="zh-CN" altLang="en-US"/>
          </a:p>
          <a:p>
            <a:r>
              <a:rPr lang="zh-CN" altLang="en-US"/>
              <a:t>《诗经》的这些特点奠定了中国诗歌的优良传统，中国诗歌艺术的民族特色由此形成。</a:t>
            </a:r>
            <a:endParaRPr lang="zh-CN" altLang="en-US"/>
          </a:p>
        </p:txBody>
      </p:sp>
      <p:pic>
        <p:nvPicPr>
          <p:cNvPr id="4" name="图片 3"/>
          <p:cNvPicPr>
            <a:picLocks noChangeAspect="1"/>
          </p:cNvPicPr>
          <p:nvPr/>
        </p:nvPicPr>
        <p:blipFill>
          <a:blip r:embed="rId2"/>
          <a:stretch>
            <a:fillRect/>
          </a:stretch>
        </p:blipFill>
        <p:spPr>
          <a:xfrm>
            <a:off x="10102215" y="2549525"/>
            <a:ext cx="1860550" cy="273685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down)">
                                      <p:cBhvr>
                                        <p:cTn id="18" dur="500"/>
                                        <p:tgtEl>
                                          <p:spTgt spid="3">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down)">
                                      <p:cBhvr>
                                        <p:cTn id="23" dur="500"/>
                                        <p:tgtEl>
                                          <p:spTgt spid="3">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wipe(down)">
                                      <p:cBhvr>
                                        <p:cTn id="28" dur="500"/>
                                        <p:tgtEl>
                                          <p:spTgt spid="3">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wipe(down)">
                                      <p:cBhvr>
                                        <p:cTn id="3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10" name="图片 10" descr="da07747aafd8b82a8d91ec15996e95b5"/>
          <p:cNvPicPr>
            <a:picLocks noChangeAspect="1"/>
          </p:cNvPicPr>
          <p:nvPr>
            <p:ph idx="1"/>
          </p:nvPr>
        </p:nvPicPr>
        <p:blipFill>
          <a:blip r:embed="rId2"/>
          <a:stretch>
            <a:fillRect/>
          </a:stretch>
        </p:blipFill>
        <p:spPr>
          <a:xfrm>
            <a:off x="1973580" y="354330"/>
            <a:ext cx="8740775" cy="614997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a:latin typeface="仿宋" panose="02010609060101010101" charset="-122"/>
                <a:ea typeface="仿宋" panose="02010609060101010101" charset="-122"/>
                <a:cs typeface="仿宋" panose="02010609060101010101" charset="-122"/>
              </a:rPr>
              <a:t>“《离骚》之异于《诗》者，特在形式藻采之间耳。时与俗异，故声调不同；地异，故山川神灵动植皆不同。</a:t>
            </a:r>
            <a:endParaRPr lang="zh-CN" altLang="en-US" sz="2800">
              <a:latin typeface="仿宋" panose="02010609060101010101" charset="-122"/>
              <a:ea typeface="仿宋" panose="02010609060101010101" charset="-122"/>
              <a:cs typeface="仿宋" panose="02010609060101010101" charset="-122"/>
            </a:endParaRPr>
          </a:p>
          <a:p>
            <a:pPr marL="0" indent="0" algn="r">
              <a:buNone/>
            </a:pPr>
            <a:r>
              <a:rPr lang="zh-CN" altLang="en-US" sz="2800">
                <a:latin typeface="仿宋" panose="02010609060101010101" charset="-122"/>
                <a:ea typeface="仿宋" panose="02010609060101010101" charset="-122"/>
                <a:cs typeface="仿宋" panose="02010609060101010101" charset="-122"/>
              </a:rPr>
              <a:t>——《汉文学史纲要》（鲁迅）</a:t>
            </a:r>
            <a:endParaRPr lang="zh-CN" altLang="en-US" sz="2800">
              <a:latin typeface="仿宋" panose="02010609060101010101" charset="-122"/>
              <a:ea typeface="仿宋" panose="02010609060101010101" charset="-122"/>
              <a:cs typeface="仿宋" panose="02010609060101010101" charset="-122"/>
            </a:endParaRPr>
          </a:p>
          <a:p>
            <a:r>
              <a:rPr lang="zh-CN" altLang="en-US" sz="2800">
                <a:latin typeface="仿宋" panose="02010609060101010101" charset="-122"/>
                <a:ea typeface="仿宋" panose="02010609060101010101" charset="-122"/>
                <a:cs typeface="仿宋" panose="02010609060101010101" charset="-122"/>
              </a:rPr>
              <a:t>《国风》好色而不淫，《小雅》怨诽而不乱，若《离骚》者，可谓兼之。                        ——《离骚传序》（刘安）</a:t>
            </a:r>
            <a:endParaRPr lang="zh-CN" altLang="en-US" sz="2800">
              <a:latin typeface="仿宋" panose="02010609060101010101" charset="-122"/>
              <a:ea typeface="仿宋" panose="02010609060101010101" charset="-122"/>
              <a:cs typeface="仿宋" panose="02010609060101010101" charset="-122"/>
            </a:endParaRPr>
          </a:p>
          <a:p>
            <a:r>
              <a:rPr lang="zh-CN" altLang="en-US" sz="2800">
                <a:latin typeface="仿宋" panose="02010609060101010101" charset="-122"/>
                <a:ea typeface="仿宋" panose="02010609060101010101" charset="-122"/>
                <a:cs typeface="仿宋" panose="02010609060101010101" charset="-122"/>
              </a:rPr>
              <a:t>三闾忠烈，依《诗》制《骚》，讽兼比兴。</a:t>
            </a:r>
            <a:endParaRPr lang="zh-CN" altLang="en-US" sz="2800">
              <a:latin typeface="仿宋" panose="02010609060101010101" charset="-122"/>
              <a:ea typeface="仿宋" panose="02010609060101010101" charset="-122"/>
              <a:cs typeface="仿宋" panose="02010609060101010101" charset="-122"/>
            </a:endParaRPr>
          </a:p>
          <a:p>
            <a:pPr marL="0" indent="0" algn="r">
              <a:buNone/>
            </a:pPr>
            <a:r>
              <a:rPr lang="zh-CN" altLang="en-US" sz="2800">
                <a:latin typeface="仿宋" panose="02010609060101010101" charset="-122"/>
                <a:ea typeface="仿宋" panose="02010609060101010101" charset="-122"/>
                <a:cs typeface="仿宋" panose="02010609060101010101" charset="-122"/>
              </a:rPr>
              <a:t>——《文心雕龙·比兴》（刘勰）</a:t>
            </a:r>
            <a:endParaRPr lang="zh-CN" altLang="en-US" sz="2800">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总  结</a:t>
            </a:r>
            <a:endParaRPr lang="zh-CN" altLang="en-US"/>
          </a:p>
        </p:txBody>
      </p:sp>
      <p:sp>
        <p:nvSpPr>
          <p:cNvPr id="3" name="内容占位符 2"/>
          <p:cNvSpPr>
            <a:spLocks noGrp="1"/>
          </p:cNvSpPr>
          <p:nvPr>
            <p:ph idx="1"/>
          </p:nvPr>
        </p:nvSpPr>
        <p:spPr/>
        <p:txBody>
          <a:bodyPr/>
          <a:lstStyle/>
          <a:p>
            <a:r>
              <a:rPr lang="zh-CN" altLang="en-US"/>
              <a:t>《氓》是一首以抒情为主的叙事诗，以一个女子之口，率真地述说了其情变经历和深切体验，是一帧情爱画卷的鲜活写照，抒情叙事融为一体，时而夹以慨叹式的议论。就这些方面说，这首诗已初步具备中国式的叙事诗的某些特征。这些特征或多或少地影响到其后二千余年的叙事诗，在《孔雀东南飞》《长恨歌》，直到近代姚燮的《双鸩篇》中似乎都可以看到它的影子。</a:t>
            </a:r>
            <a:endParaRPr lang="zh-CN" altLang="en-US"/>
          </a:p>
          <a:p>
            <a:r>
              <a:rPr lang="zh-CN" altLang="en-US"/>
              <a:t>《离骚》是屈原用他的理想、遭遇、痛苦、热情，以至于整个生命所熔铸而成的宏伟诗篇，其中闪耀着诗人鲜明的个性光辉，《离骚》在艺术上取得的高度成就，与它丰富深刻的思想内容完美地结合在一起，使它成为中国文学史上光照千古的绝唱，并对后世产生了深远的影响，鲁迅曾赞之为“逸响伟辞，卓绝一世”，是不为过的。</a:t>
            </a:r>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95910" y="1078230"/>
            <a:ext cx="11600815" cy="5211445"/>
          </a:xfrm>
        </p:spPr>
        <p:txBody>
          <a:bodyPr/>
          <a:lstStyle/>
          <a:p>
            <a:pPr marL="0" indent="0" algn="ctr">
              <a:buNone/>
            </a:pPr>
            <a:r>
              <a:rPr lang="zh-CN" altLang="en-US" sz="4000">
                <a:solidFill>
                  <a:schemeClr val="tx2">
                    <a:lumMod val="50000"/>
                    <a:lumOff val="50000"/>
                  </a:schemeClr>
                </a:solidFill>
              </a:rPr>
              <a:t>【作业】</a:t>
            </a:r>
            <a:endParaRPr lang="zh-CN" altLang="en-US" sz="4000">
              <a:solidFill>
                <a:schemeClr val="tx2">
                  <a:lumMod val="50000"/>
                  <a:lumOff val="50000"/>
                </a:schemeClr>
              </a:solidFill>
            </a:endParaRPr>
          </a:p>
          <a:p>
            <a:pPr>
              <a:buFont typeface="Wingdings" panose="05000000000000000000" charset="0"/>
              <a:buChar char="p"/>
            </a:pPr>
            <a:r>
              <a:rPr lang="zh-CN" altLang="en-US" sz="4000">
                <a:solidFill>
                  <a:schemeClr val="tx1">
                    <a:lumMod val="65000"/>
                    <a:lumOff val="35000"/>
                  </a:schemeClr>
                </a:solidFill>
                <a:latin typeface="楷体" panose="02010609060101010101" charset="-122"/>
                <a:ea typeface="楷体" panose="02010609060101010101" charset="-122"/>
                <a:cs typeface="楷体" panose="02010609060101010101" charset="-122"/>
              </a:rPr>
              <a:t>1.拓展阅读《&lt;氓&gt;赏析》（马茂元、赵齐平）、《&lt;离骚&gt;赏析》（褚斌杰）。</a:t>
            </a:r>
            <a:endParaRPr lang="zh-CN" altLang="en-US" sz="4000">
              <a:solidFill>
                <a:schemeClr val="tx1">
                  <a:lumMod val="65000"/>
                  <a:lumOff val="35000"/>
                </a:schemeClr>
              </a:solidFill>
              <a:latin typeface="楷体" panose="02010609060101010101" charset="-122"/>
              <a:ea typeface="楷体" panose="02010609060101010101" charset="-122"/>
              <a:cs typeface="楷体" panose="02010609060101010101" charset="-122"/>
            </a:endParaRPr>
          </a:p>
          <a:p>
            <a:pPr>
              <a:buFont typeface="Wingdings" panose="05000000000000000000" charset="0"/>
              <a:buChar char="p"/>
            </a:pPr>
            <a:r>
              <a:rPr lang="zh-CN" altLang="en-US" sz="4000">
                <a:solidFill>
                  <a:schemeClr val="tx1">
                    <a:lumMod val="65000"/>
                    <a:lumOff val="35000"/>
                  </a:schemeClr>
                </a:solidFill>
                <a:latin typeface="楷体" panose="02010609060101010101" charset="-122"/>
                <a:ea typeface="楷体" panose="02010609060101010101" charset="-122"/>
                <a:cs typeface="楷体" panose="02010609060101010101" charset="-122"/>
              </a:rPr>
              <a:t>2.杂志社要推广传统文化，邀请你写一篇介绍《离骚》或《氓》的小短文。500字以上。</a:t>
            </a:r>
            <a:endParaRPr lang="zh-CN" altLang="en-US" sz="4000">
              <a:solidFill>
                <a:schemeClr val="tx1">
                  <a:lumMod val="65000"/>
                  <a:lumOff val="35000"/>
                </a:schemeClr>
              </a:solidFill>
              <a:latin typeface="楷体" panose="02010609060101010101" charset="-122"/>
              <a:ea typeface="楷体" panose="02010609060101010101" charset="-122"/>
              <a:cs typeface="楷体" panose="02010609060101010101" charset="-122"/>
            </a:endParaRPr>
          </a:p>
        </p:txBody>
      </p:sp>
      <p:pic>
        <p:nvPicPr>
          <p:cNvPr id="4" name="New picture"/>
          <p:cNvPicPr/>
          <p:nvPr/>
        </p:nvPicPr>
        <p:blipFill>
          <a:blip r:embed="rId2"/>
          <a:stretch>
            <a:fillRect/>
          </a:stretch>
        </p:blipFill>
        <p:spPr>
          <a:xfrm>
            <a:off x="10947400" y="11277600"/>
            <a:ext cx="355600" cy="254000"/>
          </a:xfrm>
          <a:prstGeom prst="cube">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95910" y="269875"/>
            <a:ext cx="11600815" cy="6376035"/>
          </a:xfrm>
        </p:spPr>
        <p:txBody>
          <a:bodyPr>
            <a:noAutofit/>
          </a:bodyPr>
          <a:lstStyle/>
          <a:p>
            <a:r>
              <a:rPr lang="zh-CN" altLang="en-US" sz="2000"/>
              <a:t>（2）“楚辞”</a:t>
            </a:r>
            <a:endParaRPr lang="zh-CN" altLang="en-US" sz="2000"/>
          </a:p>
          <a:p>
            <a:r>
              <a:rPr lang="zh-CN" altLang="en-US" sz="2000"/>
              <a:t>“楚辞”是战国时代以屈原代表的楚国人创作的诗歌，它是《诗经》三百篇后的一种新诗体。至汉成帝时，刘向整理古籍，把屈原、宋玉等人的作品编辑成书，定名为《楚辞》，从此以后，“楚辞”就成为一部总集的名称了。</a:t>
            </a:r>
            <a:endParaRPr lang="zh-CN" altLang="en-US" sz="2000"/>
          </a:p>
          <a:p>
            <a:r>
              <a:rPr lang="zh-CN" altLang="en-US" sz="2000"/>
              <a:t>“楚辞”的来源：①楚辞的形式，从直接的因素来说，它渊源于中国江淮流域楚地的歌谣。但歌谣是用来唱的，篇幅短小而语言简朴。楚辞虽脱胎于楚地歌谣，却已发生了重大变化。一方面在于篇幅较长，如《离骚》《招魂》《天问》，另一方面，它是“不歌而诵”的，但又不像散文那样的读法，而是用一种“吟唱”式的特别声调来诵读。②楚地盛行的巫教，使之具有浓厚的神话色彩。楚国巫风盛行，充满了原始的宗教气氛，这使得屈原在创作时大量运用神话材料，驰骋想象，上天入地，给人以神秘的感受。③《诗经》的影响，如比兴手法的运用。</a:t>
            </a:r>
            <a:endParaRPr lang="zh-CN" altLang="en-US" sz="2000"/>
          </a:p>
          <a:p>
            <a:r>
              <a:rPr lang="zh-CN" altLang="en-US" sz="2000"/>
              <a:t>“楚辞”的特点：①形式特点:句式不整齐，每句字数可多可少，以六言、七言为主;每首诗的句数不受限制，可多可少;用韵不严格;句中或句末加语助词“兮”字。②照一般的说法，凡是诗句加有“兮”语助词的作品，不分写作时间先后，不论作品内容，以及作者是否楚国人，都称“骚体”。</a:t>
            </a:r>
            <a:endParaRPr lang="zh-CN" altLang="en-US" sz="20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2915" y="925195"/>
            <a:ext cx="11266805" cy="5008245"/>
          </a:xfrm>
        </p:spPr>
        <p:txBody>
          <a:bodyPr>
            <a:normAutofit lnSpcReduction="20000"/>
          </a:bodyPr>
          <a:lstStyle/>
          <a:p>
            <a:r>
              <a:rPr lang="zh-CN" altLang="en-US" sz="2800">
                <a:solidFill>
                  <a:srgbClr val="FF0000"/>
                </a:solidFill>
              </a:rPr>
              <a:t>2.了解作者</a:t>
            </a:r>
            <a:endParaRPr lang="zh-CN" altLang="en-US" sz="2800">
              <a:solidFill>
                <a:srgbClr val="FF0000"/>
              </a:solidFill>
            </a:endParaRPr>
          </a:p>
          <a:p>
            <a:r>
              <a:rPr lang="zh-CN" altLang="en-US"/>
              <a:t>《氓》：《诗经》的作者佚名，绝大部分已经无法考证，传为尹吉甫采集、孔子编订。诗经在内容上分为《风》《雅》《颂》三个部分。《风》是周代各地的歌谣；《雅》是周人的正声雅乐，又分《小雅》和《大雅》；《颂》是周王庭和贵族宗庙祭祀的乐歌，又分为《周颂》《鲁颂》和《商颂》。《氓》是《诗经·卫风》部分的一篇。因此，《氓》的具体作者不详，只能确定的是，它是周代卫地的地方民歌。</a:t>
            </a:r>
            <a:endParaRPr lang="zh-CN" altLang="en-US"/>
          </a:p>
          <a:p>
            <a:r>
              <a:rPr lang="zh-CN" altLang="en-US"/>
              <a:t>《离骚》：屈原（约前339-约前278),他名平，字原，号灵均，楚武王熊通之子屈瑕的后代。战国末期楚国诗人、政治家，“楚辞”的创立者和代表作者。他开创了诗歌从集体歌唱到个人独立创作的新纪元，是我国第一位伟大的爱国诗人。1953年，屈原还被列为世界四大文化名人之一。</a:t>
            </a:r>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400175" y="429260"/>
            <a:ext cx="10565765" cy="5601970"/>
          </a:xfrm>
        </p:spPr>
        <p:txBody>
          <a:bodyPr>
            <a:normAutofit fontScale="90000" lnSpcReduction="10000"/>
          </a:bodyPr>
          <a:lstStyle/>
          <a:p>
            <a:r>
              <a:rPr lang="zh-CN" altLang="en-US"/>
              <a:t>屈原一生经历了楚威王、楚怀王、顷襄王三个时期，而主要活动于楚怀王时期。这个时期正是中国即将实现大一统的前夕，“横则秦帝，纵则楚王。”屈原因出身贵族，又明于治乱，娴于辞令，故而早年深受楚怀王的宠信，位为左徒、三闾大夫。屈原为实现楚国的统一大业，对内积极辅佐怀王变法图强，对外坚决主张联齐抗秦，使楚国一度出现了一个国富兵强、威震诸侯的局面。但是由于在内政外交上屈原与楚国腐朽贵族集团发生了尖锐的矛盾，由于上官大夫等人的嫉妒，屈原后来遭到群小的诬陷和楚怀王的疏远。流放汉北。怀王三十年，屈原回到郢都。同年，秦约怀王武关相会，怀王遂被秦扣留，最终客死秦国，顷襄王即位后继续实施投降政策，屈原再次被逐出郢都，流放江南，辗转流离于沅、湘二水之间。顷襄王二十一年（公元前278),秦将白起攻破郢都，屈原悲愤难捱，遂自沉汨罗江，以身殉了自己的政治理想。据王逸《楚辞章句》，屈原的主要作品有《离骚》《九歌》（11篇）、《九章》（9篇）、《天问》《远游》《卜居》《渔父》等。</a:t>
            </a:r>
            <a:endParaRPr lang="zh-CN" altLang="en-US"/>
          </a:p>
        </p:txBody>
      </p:sp>
      <p:pic>
        <p:nvPicPr>
          <p:cNvPr id="2" name="图片 1"/>
          <p:cNvPicPr>
            <a:picLocks noChangeAspect="1"/>
          </p:cNvPicPr>
          <p:nvPr/>
        </p:nvPicPr>
        <p:blipFill>
          <a:blip r:embed="rId2"/>
          <a:stretch>
            <a:fillRect/>
          </a:stretch>
        </p:blipFill>
        <p:spPr>
          <a:xfrm flipH="1">
            <a:off x="0" y="4446270"/>
            <a:ext cx="1785620" cy="2284730"/>
          </a:xfrm>
          <a:prstGeom prst="ellipse">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95910" y="549910"/>
            <a:ext cx="11600815" cy="5211445"/>
          </a:xfrm>
        </p:spPr>
        <p:txBody>
          <a:bodyPr/>
          <a:lstStyle/>
          <a:p>
            <a:r>
              <a:rPr lang="zh-CN" altLang="en-US" sz="3200">
                <a:solidFill>
                  <a:srgbClr val="FF0000"/>
                </a:solidFill>
              </a:rPr>
              <a:t>3.解题  </a:t>
            </a:r>
            <a:endParaRPr lang="zh-CN" altLang="en-US" sz="3200">
              <a:solidFill>
                <a:srgbClr val="FF0000"/>
              </a:solidFill>
            </a:endParaRPr>
          </a:p>
        </p:txBody>
      </p:sp>
      <p:pic>
        <p:nvPicPr>
          <p:cNvPr id="4" name="图片 2" descr="91653bdf41d4cf57411958c753d384fd"/>
          <p:cNvPicPr>
            <a:picLocks noChangeAspect="1"/>
          </p:cNvPicPr>
          <p:nvPr/>
        </p:nvPicPr>
        <p:blipFill>
          <a:blip r:embed="rId2"/>
          <a:stretch>
            <a:fillRect/>
          </a:stretch>
        </p:blipFill>
        <p:spPr>
          <a:xfrm>
            <a:off x="1140460" y="1550035"/>
            <a:ext cx="10062845" cy="445897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95275" y="578485"/>
            <a:ext cx="11600815" cy="5211445"/>
          </a:xfrm>
        </p:spPr>
        <p:txBody>
          <a:bodyPr/>
          <a:lstStyle/>
          <a:p>
            <a:r>
              <a:rPr lang="zh-CN" altLang="en-US" sz="3200">
                <a:solidFill>
                  <a:srgbClr val="FF0000"/>
                </a:solidFill>
              </a:rPr>
              <a:t>4.写作背景</a:t>
            </a:r>
            <a:endParaRPr lang="zh-CN" altLang="en-US" sz="3200">
              <a:solidFill>
                <a:srgbClr val="FF0000"/>
              </a:solidFill>
            </a:endParaRPr>
          </a:p>
        </p:txBody>
      </p:sp>
      <p:pic>
        <p:nvPicPr>
          <p:cNvPr id="4" name="图片 3" descr="9c60b10b31aa54e30ee97834d6d7a3eb"/>
          <p:cNvPicPr>
            <a:picLocks noChangeAspect="1"/>
          </p:cNvPicPr>
          <p:nvPr/>
        </p:nvPicPr>
        <p:blipFill>
          <a:blip r:embed="rId2"/>
          <a:stretch>
            <a:fillRect/>
          </a:stretch>
        </p:blipFill>
        <p:spPr>
          <a:xfrm>
            <a:off x="1299845" y="1467485"/>
            <a:ext cx="9592945" cy="478663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BEAUTIFY_FLAG" val="#wm#"/>
  <p:tag name="KSO_WM_TEMPLATE_CATEGORY" val="custom"/>
  <p:tag name="KSO_WM_TEMPLATE_INDEX" val="20205081"/>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UNIT_TABLE_BEAUTIFY" val="smartTable{04c31052-23ce-42d5-bed0-260581cdc1c1}"/>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EMPLATE_CATEGORY" val="custom"/>
  <p:tag name="KSO_WM_TEMPLATE_INDEX" val="20205081"/>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AS_OS" val="Unix 3.10 unknown"/>
  <p:tag name="AS_RELEASE_DATE" val="2020.11.30"/>
  <p:tag name="AS_TITLE" val="Aspose.Slides for Java"/>
  <p:tag name="AS_VERSION" val="20.1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UNIT_TABLE_BEAUTIFY" val="smartTable{a5ef22b0-6de7-4aea-bc64-7d00bf0b6b9c}"/>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UNIT_TABLE_BEAUTIFY" val="smartTable{25fe4539-af01-4adf-b56a-0f83aa0bd753}"/>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UNIT_TABLE_BEAUTIFY" val="smartTable{f9b090ae-588f-4a90-9147-2b73a1bad8f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UNIT_TABLE_BEAUTIFY" val="smartTable{c615a894-11a1-44f3-82f4-762525e11444}"/>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111</Paragraphs>
  <Slides>43</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43</vt:i4>
      </vt:variant>
    </vt:vector>
  </HeadingPairs>
  <TitlesOfParts>
    <vt:vector baseType="lpstr" size="52">
      <vt:lpstr>Arial</vt:lpstr>
      <vt:lpstr>微软雅黑</vt:lpstr>
      <vt:lpstr>宋体</vt:lpstr>
      <vt:lpstr>Wingdings</vt:lpstr>
      <vt:lpstr>华文行楷</vt:lpstr>
      <vt:lpstr>仿宋</vt:lpstr>
      <vt:lpstr>华文隶书</vt:lpstr>
      <vt:lpstr>楷体</vt:lpstr>
      <vt:lpstr>Office 主题​​</vt:lpstr>
      <vt:lpstr>探寻诗歌源头</vt:lpstr>
      <vt:lpstr>【教学目标】</vt:lpstr>
      <vt:lpstr>PowerPoint Presentation</vt:lpstr>
      <vt:lpstr>学习活动一：预习效果检测</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学习活动二：诵读诗歌，把握结构内容</vt:lpstr>
      <vt:lpstr>PowerPoint Presentation</vt:lpstr>
      <vt:lpstr>PowerPoint Presentation</vt:lpstr>
      <vt:lpstr>PowerPoint Presentation</vt:lpstr>
      <vt:lpstr>PowerPoint Presentation</vt:lpstr>
      <vt:lpstr>学习活动一：勾勒形象</vt:lpstr>
      <vt:lpstr>PowerPoint Presentation</vt:lpstr>
      <vt:lpstr>PowerPoint Presentation</vt:lpstr>
      <vt:lpstr>PowerPoint Presentation</vt:lpstr>
      <vt:lpstr>学习活动二：探析情感世界</vt:lpstr>
      <vt:lpstr>PowerPoint Presentation</vt:lpstr>
      <vt:lpstr>PowerPoint Presentation</vt:lpstr>
      <vt:lpstr>PowerPoint Presentation</vt:lpstr>
      <vt:lpstr>学习活动三：主题探究</vt:lpstr>
      <vt:lpstr>PowerPoint Presentation</vt:lpstr>
      <vt:lpstr>PowerPoint Presentation</vt:lpstr>
      <vt:lpstr>PowerPoint Presentation</vt:lpstr>
      <vt:lpstr>PowerPoint Presentation</vt:lpstr>
      <vt:lpstr>学习活动一：艺术探究</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活动二：对比探究</vt:lpstr>
      <vt:lpstr>PowerPoint Presentation</vt:lpstr>
      <vt:lpstr>PowerPoint Presentation</vt:lpstr>
      <vt:lpstr>总  结</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2022-05-04T16:33:26.102</cp:lastPrinted>
  <dcterms:created xsi:type="dcterms:W3CDTF">2022-05-04T16:33:26Z</dcterms:created>
  <dcterms:modified xsi:type="dcterms:W3CDTF">2022-05-04T08:33:26Z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