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7" r:id="rId2"/>
    <p:sldId id="272" r:id="rId3"/>
    <p:sldId id="289" r:id="rId4"/>
    <p:sldId id="288" r:id="rId5"/>
    <p:sldId id="287" r:id="rId6"/>
    <p:sldId id="286" r:id="rId7"/>
    <p:sldId id="285" r:id="rId8"/>
    <p:sldId id="318" r:id="rId9"/>
    <p:sldId id="283" r:id="rId10"/>
    <p:sldId id="279" r:id="rId11"/>
    <p:sldId id="278" r:id="rId12"/>
    <p:sldId id="298" r:id="rId13"/>
    <p:sldId id="304" r:id="rId14"/>
    <p:sldId id="305" r:id="rId15"/>
    <p:sldId id="306" r:id="rId16"/>
    <p:sldId id="315" r:id="rId17"/>
    <p:sldId id="307" r:id="rId18"/>
    <p:sldId id="308" r:id="rId19"/>
    <p:sldId id="309" r:id="rId20"/>
    <p:sldId id="310" r:id="rId21"/>
    <p:sldId id="311" r:id="rId22"/>
    <p:sldId id="312" r:id="rId23"/>
    <p:sldId id="313" r:id="rId24"/>
    <p:sldId id="314" r:id="rId25"/>
    <p:sldId id="303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89D28F-66AB-4FA1-B935-390D2C828D21}" type="datetimeFigureOut">
              <a:rPr lang="zh-CN" altLang="en-US" smtClean="0"/>
              <a:pPr/>
              <a:t>2020/2/24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580F77-94ED-4A61-9C35-1E2D366781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3EAD-A076-4CDC-86B3-159078EB64C8}" type="datetimeFigureOut">
              <a:rPr lang="zh-CN" altLang="en-US" smtClean="0"/>
              <a:pPr/>
              <a:t>2020/2/24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75F59-26CB-4D73-95B2-8A6D2430C0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3EAD-A076-4CDC-86B3-159078EB64C8}" type="datetimeFigureOut">
              <a:rPr lang="zh-CN" altLang="en-US" smtClean="0"/>
              <a:pPr/>
              <a:t>2020/2/24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75F59-26CB-4D73-95B2-8A6D2430C0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3EAD-A076-4CDC-86B3-159078EB64C8}" type="datetimeFigureOut">
              <a:rPr lang="zh-CN" altLang="en-US" smtClean="0"/>
              <a:pPr/>
              <a:t>2020/2/24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75F59-26CB-4D73-95B2-8A6D2430C0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3EAD-A076-4CDC-86B3-159078EB64C8}" type="datetimeFigureOut">
              <a:rPr lang="zh-CN" altLang="en-US" smtClean="0"/>
              <a:pPr/>
              <a:t>2020/2/24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75F59-26CB-4D73-95B2-8A6D2430C0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3EAD-A076-4CDC-86B3-159078EB64C8}" type="datetimeFigureOut">
              <a:rPr lang="zh-CN" altLang="en-US" smtClean="0"/>
              <a:pPr/>
              <a:t>2020/2/24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75F59-26CB-4D73-95B2-8A6D2430C0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3EAD-A076-4CDC-86B3-159078EB64C8}" type="datetimeFigureOut">
              <a:rPr lang="zh-CN" altLang="en-US" smtClean="0"/>
              <a:pPr/>
              <a:t>2020/2/24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75F59-26CB-4D73-95B2-8A6D2430C0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3EAD-A076-4CDC-86B3-159078EB64C8}" type="datetimeFigureOut">
              <a:rPr lang="zh-CN" altLang="en-US" smtClean="0"/>
              <a:pPr/>
              <a:t>2020/2/24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75F59-26CB-4D73-95B2-8A6D2430C0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3EAD-A076-4CDC-86B3-159078EB64C8}" type="datetimeFigureOut">
              <a:rPr lang="zh-CN" altLang="en-US" smtClean="0"/>
              <a:pPr/>
              <a:t>2020/2/24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75F59-26CB-4D73-95B2-8A6D2430C0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3EAD-A076-4CDC-86B3-159078EB64C8}" type="datetimeFigureOut">
              <a:rPr lang="zh-CN" altLang="en-US" smtClean="0"/>
              <a:pPr/>
              <a:t>2020/2/24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75F59-26CB-4D73-95B2-8A6D2430C0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3EAD-A076-4CDC-86B3-159078EB64C8}" type="datetimeFigureOut">
              <a:rPr lang="zh-CN" altLang="en-US" smtClean="0"/>
              <a:pPr/>
              <a:t>2020/2/24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75F59-26CB-4D73-95B2-8A6D2430C0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3EAD-A076-4CDC-86B3-159078EB64C8}" type="datetimeFigureOut">
              <a:rPr lang="zh-CN" altLang="en-US" smtClean="0"/>
              <a:pPr/>
              <a:t>2020/2/24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75F59-26CB-4D73-95B2-8A6D2430C0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F03EAD-A076-4CDC-86B3-159078EB64C8}" type="datetimeFigureOut">
              <a:rPr lang="zh-CN" altLang="en-US" smtClean="0"/>
              <a:pPr/>
              <a:t>2020/2/24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875F59-26CB-4D73-95B2-8A6D2430C0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0154563cdc674632b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26337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907704" y="260648"/>
            <a:ext cx="923330" cy="61653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感天动地</a:t>
            </a:r>
            <a:r>
              <a:rPr lang="en-US" altLang="zh-CN" sz="4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4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人神共悲</a:t>
            </a:r>
            <a:endParaRPr lang="zh-CN" altLang="en-US" sz="4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9592" y="69269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547664" y="404664"/>
            <a:ext cx="461665" cy="923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83568" y="260648"/>
            <a:ext cx="861774" cy="567398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4400" b="1" dirty="0" smtClean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窦娥冤</a:t>
            </a:r>
            <a:r>
              <a:rPr lang="en-US" altLang="zh-CN" sz="4400" b="1" dirty="0" smtClean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》——</a:t>
            </a:r>
            <a:r>
              <a:rPr lang="zh-CN" altLang="en-US" sz="4400" b="1" dirty="0" smtClean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关汉卿</a:t>
            </a:r>
            <a:endParaRPr lang="zh-CN" altLang="en-US" sz="4400" b="1" dirty="0">
              <a:solidFill>
                <a:schemeClr val="accent2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0154563cdc674632b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26337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7544" y="1556792"/>
            <a:ext cx="82809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</a:t>
            </a:r>
            <a:endParaRPr lang="zh-CN" altLang="en-US" sz="32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60648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整体感知：</a:t>
            </a:r>
            <a:endParaRPr lang="zh-CN" altLang="en-US" sz="36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1571612"/>
            <a:ext cx="8542723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1.</a:t>
            </a:r>
            <a:r>
              <a:rPr lang="zh-CN" altLang="en-US" sz="3200" b="1" dirty="0" smtClean="0"/>
              <a:t>阅读教材</a:t>
            </a:r>
            <a:r>
              <a:rPr lang="en-US" altLang="zh-CN" sz="3200" b="1" dirty="0" smtClean="0"/>
              <a:t>22</a:t>
            </a:r>
            <a:r>
              <a:rPr lang="zh-CN" altLang="en-US" sz="3200" b="1" dirty="0" smtClean="0"/>
              <a:t>页的注释</a:t>
            </a:r>
            <a:r>
              <a:rPr lang="en-US" altLang="zh-CN" sz="3200" b="1" dirty="0" smtClean="0"/>
              <a:t>1</a:t>
            </a:r>
            <a:r>
              <a:rPr lang="zh-CN" altLang="en-US" sz="3200" b="1" dirty="0" smtClean="0"/>
              <a:t>，了解整部剧前一部分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内容的内容。</a:t>
            </a:r>
            <a:endParaRPr lang="en-US" altLang="zh-CN" sz="3200" b="1" dirty="0" smtClean="0"/>
          </a:p>
          <a:p>
            <a:r>
              <a:rPr lang="en-US" altLang="zh-CN" sz="3200" b="1" dirty="0" smtClean="0"/>
              <a:t>2.</a:t>
            </a:r>
            <a:r>
              <a:rPr lang="zh-CN" altLang="en-US" sz="3200" b="1" dirty="0" smtClean="0"/>
              <a:t>结合注释阅读本剧的第三折，整体把握本剧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高潮。概括窦娥的三桩誓愿各是什么。</a:t>
            </a:r>
            <a:endParaRPr lang="zh-CN" altLang="en-US" sz="32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0154563cdc674632b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26337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560" y="548680"/>
            <a:ext cx="813690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800" b="1" dirty="0" smtClean="0">
                <a:solidFill>
                  <a:srgbClr val="FF0000"/>
                </a:solidFill>
              </a:rPr>
              <a:t>楔子</a:t>
            </a:r>
            <a:r>
              <a:rPr lang="zh-CN" altLang="en-US" sz="2800" b="1" dirty="0" smtClean="0">
                <a:solidFill>
                  <a:srgbClr val="FF0000"/>
                </a:solidFill>
                <a:sym typeface="Wingdings" pitchFamily="2" charset="2"/>
              </a:rPr>
              <a:t> ：</a:t>
            </a:r>
            <a:r>
              <a:rPr lang="zh-CN" altLang="en-US" sz="2800" b="1" dirty="0" smtClean="0">
                <a:solidFill>
                  <a:srgbClr val="0000FF"/>
                </a:solidFill>
                <a:sym typeface="Wingdings" pitchFamily="2" charset="2"/>
              </a:rPr>
              <a:t> 窦天章上京赶考，窦娥被卖抵债。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800" b="1" dirty="0" smtClean="0">
                <a:solidFill>
                  <a:srgbClr val="C00000"/>
                </a:solidFill>
                <a:sym typeface="Wingdings" pitchFamily="2" charset="2"/>
              </a:rPr>
              <a:t>         窦</a:t>
            </a:r>
            <a:r>
              <a:rPr lang="en-US" altLang="zh-CN" sz="2800" b="1" dirty="0" smtClean="0">
                <a:solidFill>
                  <a:srgbClr val="C00000"/>
                </a:solidFill>
                <a:sym typeface="Wingdings" pitchFamily="2" charset="2"/>
              </a:rPr>
              <a:t>-----</a:t>
            </a:r>
            <a:r>
              <a:rPr lang="zh-CN" altLang="en-US" sz="2800" b="1" dirty="0" smtClean="0">
                <a:solidFill>
                  <a:srgbClr val="C00000"/>
                </a:solidFill>
                <a:sym typeface="Wingdings" pitchFamily="2" charset="2"/>
              </a:rPr>
              <a:t>蔡 ：</a:t>
            </a:r>
            <a:r>
              <a:rPr lang="zh-CN" altLang="en-US" sz="2800" b="1" dirty="0" smtClean="0">
                <a:solidFill>
                  <a:srgbClr val="0000FF"/>
                </a:solidFill>
                <a:ea typeface="微软雅黑" pitchFamily="34" charset="-122"/>
                <a:sym typeface="Wingdings" pitchFamily="2" charset="2"/>
              </a:rPr>
              <a:t>高利贷剥削严重，知识分子穷困潦倒</a:t>
            </a:r>
            <a:r>
              <a:rPr lang="zh-CN" altLang="en-US" sz="2800" b="1" dirty="0" smtClean="0">
                <a:solidFill>
                  <a:srgbClr val="0000FF"/>
                </a:solidFill>
                <a:sym typeface="Wingdings" pitchFamily="2" charset="2"/>
              </a:rPr>
              <a:t>。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zh-CN" altLang="en-US" sz="2800" b="1" dirty="0" smtClean="0">
              <a:solidFill>
                <a:srgbClr val="0000FF"/>
              </a:solidFill>
              <a:sym typeface="Wingdings" pitchFamily="2" charset="2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sym typeface="Wingdings" pitchFamily="2" charset="2"/>
              </a:rPr>
              <a:t>一折：</a:t>
            </a:r>
            <a:r>
              <a:rPr lang="zh-CN" altLang="en-US" sz="2800" b="1" dirty="0" smtClean="0">
                <a:solidFill>
                  <a:srgbClr val="0000FF"/>
                </a:solidFill>
                <a:sym typeface="Wingdings" pitchFamily="2" charset="2"/>
              </a:rPr>
              <a:t>张驴儿父子逼婚，窦娥据理拒婚。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sym typeface="Wingdings" pitchFamily="2" charset="2"/>
              </a:rPr>
              <a:t>       </a:t>
            </a:r>
            <a:r>
              <a:rPr lang="zh-CN" altLang="en-US" sz="2800" b="1" dirty="0" smtClean="0">
                <a:solidFill>
                  <a:srgbClr val="C00000"/>
                </a:solidFill>
                <a:sym typeface="Wingdings" pitchFamily="2" charset="2"/>
              </a:rPr>
              <a:t>蔡、窦</a:t>
            </a:r>
            <a:r>
              <a:rPr lang="en-US" altLang="zh-CN" sz="2800" b="1" dirty="0" smtClean="0">
                <a:solidFill>
                  <a:srgbClr val="C00000"/>
                </a:solidFill>
                <a:sym typeface="Wingdings" pitchFamily="2" charset="2"/>
              </a:rPr>
              <a:t>----</a:t>
            </a:r>
            <a:r>
              <a:rPr lang="zh-CN" altLang="en-US" sz="2800" b="1" dirty="0" smtClean="0">
                <a:solidFill>
                  <a:srgbClr val="C00000"/>
                </a:solidFill>
                <a:sym typeface="Wingdings" pitchFamily="2" charset="2"/>
              </a:rPr>
              <a:t>张：</a:t>
            </a:r>
            <a:r>
              <a:rPr lang="zh-CN" altLang="en-US" sz="2800" b="1" dirty="0" smtClean="0">
                <a:solidFill>
                  <a:srgbClr val="0000FF"/>
                </a:solidFill>
                <a:ea typeface="黑体" pitchFamily="49" charset="-122"/>
                <a:sym typeface="Wingdings" pitchFamily="2" charset="2"/>
              </a:rPr>
              <a:t>社会混乱，地痞横行，善良人们受欺凌</a:t>
            </a:r>
            <a:r>
              <a:rPr lang="en-US" altLang="zh-CN" sz="2800" b="1" dirty="0" smtClean="0">
                <a:solidFill>
                  <a:srgbClr val="0000FF"/>
                </a:solidFill>
                <a:sym typeface="Wingdings" pitchFamily="2" charset="2"/>
              </a:rPr>
              <a:t>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zh-CN" altLang="en-US" sz="2800" b="1" dirty="0" smtClean="0">
              <a:solidFill>
                <a:srgbClr val="0000FF"/>
              </a:solidFill>
              <a:sym typeface="Wingdings" pitchFamily="2" charset="2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sym typeface="Wingdings" pitchFamily="2" charset="2"/>
              </a:rPr>
              <a:t>二折：</a:t>
            </a:r>
            <a:r>
              <a:rPr lang="zh-CN" altLang="en-US" sz="2800" b="1" dirty="0" smtClean="0">
                <a:solidFill>
                  <a:srgbClr val="0000FF"/>
                </a:solidFill>
                <a:sym typeface="Wingdings" pitchFamily="2" charset="2"/>
              </a:rPr>
              <a:t>张驴儿弄巧成拙毒死其父，窦娥屈打成招救蔡婆婆。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sym typeface="Wingdings" pitchFamily="2" charset="2"/>
              </a:rPr>
              <a:t>        </a:t>
            </a:r>
            <a:r>
              <a:rPr lang="zh-CN" altLang="en-US" sz="2800" b="1" dirty="0" smtClean="0">
                <a:solidFill>
                  <a:srgbClr val="C00000"/>
                </a:solidFill>
                <a:sym typeface="Wingdings" pitchFamily="2" charset="2"/>
              </a:rPr>
              <a:t>张驴儿</a:t>
            </a:r>
            <a:r>
              <a:rPr lang="en-US" altLang="zh-CN" sz="2800" b="1" dirty="0" smtClean="0">
                <a:solidFill>
                  <a:srgbClr val="C00000"/>
                </a:solidFill>
                <a:sym typeface="Wingdings" pitchFamily="2" charset="2"/>
              </a:rPr>
              <a:t>----</a:t>
            </a:r>
            <a:r>
              <a:rPr lang="zh-CN" altLang="en-US" sz="2800" b="1" dirty="0" smtClean="0">
                <a:solidFill>
                  <a:srgbClr val="C00000"/>
                </a:solidFill>
                <a:sym typeface="Wingdings" pitchFamily="2" charset="2"/>
              </a:rPr>
              <a:t>窦娥：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以强欺弱，以恶欺善</a:t>
            </a:r>
            <a:r>
              <a:rPr lang="en-US" altLang="zh-CN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zh-CN" altLang="en-US" sz="2800" b="1" dirty="0" smtClean="0">
              <a:solidFill>
                <a:srgbClr val="0000FF"/>
              </a:solidFill>
              <a:sym typeface="Wingdings" pitchFamily="2" charset="2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sym typeface="Wingdings" pitchFamily="2" charset="2"/>
              </a:rPr>
              <a:t>三折：</a:t>
            </a:r>
            <a:r>
              <a:rPr lang="zh-CN" altLang="en-US" sz="2800" b="1" dirty="0" smtClean="0">
                <a:solidFill>
                  <a:srgbClr val="0000FF"/>
                </a:solidFill>
                <a:sym typeface="Wingdings" pitchFamily="2" charset="2"/>
              </a:rPr>
              <a:t>窦娥被押赴刑场， 临刑发下三桩誓愿。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sym typeface="Wingdings" pitchFamily="2" charset="2"/>
              </a:rPr>
              <a:t>       </a:t>
            </a:r>
            <a:r>
              <a:rPr lang="zh-CN" altLang="en-US" sz="2800" b="1" dirty="0" smtClean="0">
                <a:solidFill>
                  <a:srgbClr val="C00000"/>
                </a:solidFill>
                <a:sym typeface="Wingdings" pitchFamily="2" charset="2"/>
              </a:rPr>
              <a:t>桃杌</a:t>
            </a:r>
            <a:r>
              <a:rPr lang="en-US" altLang="zh-CN" sz="2800" b="1" dirty="0" smtClean="0">
                <a:solidFill>
                  <a:srgbClr val="C00000"/>
                </a:solidFill>
                <a:sym typeface="Wingdings" pitchFamily="2" charset="2"/>
              </a:rPr>
              <a:t>----</a:t>
            </a:r>
            <a:r>
              <a:rPr lang="zh-CN" altLang="en-US" sz="2800" b="1" dirty="0" smtClean="0">
                <a:solidFill>
                  <a:srgbClr val="C00000"/>
                </a:solidFill>
                <a:sym typeface="Wingdings" pitchFamily="2" charset="2"/>
              </a:rPr>
              <a:t>窦娥：</a:t>
            </a:r>
            <a:r>
              <a:rPr lang="zh-CN" altLang="en-US" sz="2800" b="1" dirty="0" smtClean="0">
                <a:solidFill>
                  <a:srgbClr val="0000FF"/>
                </a:solidFill>
                <a:ea typeface="微软雅黑" pitchFamily="34" charset="-122"/>
                <a:sym typeface="Wingdings" pitchFamily="2" charset="2"/>
              </a:rPr>
              <a:t>官吏昏聩、法制黑暗，百姓有口难言</a:t>
            </a:r>
            <a:r>
              <a:rPr lang="zh-CN" altLang="en-US" sz="2800" b="1" dirty="0" smtClean="0">
                <a:solidFill>
                  <a:srgbClr val="0000FF"/>
                </a:solidFill>
                <a:sym typeface="Wingdings" pitchFamily="2" charset="2"/>
              </a:rPr>
              <a:t>。</a:t>
            </a:r>
            <a:endParaRPr lang="zh-CN" altLang="en-US" sz="2800" b="1" dirty="0">
              <a:solidFill>
                <a:srgbClr val="0000FF"/>
              </a:solidFill>
              <a:sym typeface="Wingdings" pitchFamily="2" charset="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0154563cdc674632b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26337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59832" y="2564904"/>
            <a:ext cx="29546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谢谢！</a:t>
            </a:r>
            <a:endParaRPr lang="zh-CN" altLang="en-US" sz="72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0154563cdc674632b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26337" cy="6858000"/>
          </a:xfrm>
          <a:prstGeom prst="rect">
            <a:avLst/>
          </a:prstGeom>
        </p:spPr>
      </p:pic>
      <p:pic>
        <p:nvPicPr>
          <p:cNvPr id="24582" name="Picture 6" descr="http://p4.so.qhmsg.com/bdr/_240_/t01b5fd15bf8f629c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86871" cy="685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07504" y="116632"/>
            <a:ext cx="1015663" cy="6536405"/>
          </a:xfrm>
          <a:prstGeom prst="rect">
            <a:avLst/>
          </a:prstGeom>
          <a:solidFill>
            <a:srgbClr val="FFFF00"/>
          </a:solidFill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感天动地    人神共悲</a:t>
            </a:r>
            <a:endParaRPr lang="zh-CN" altLang="en-US" sz="5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0154563cdc674632b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63" y="0"/>
            <a:ext cx="9126337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95536" y="620688"/>
            <a:ext cx="8839279" cy="42780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学习目标：</a:t>
            </a:r>
            <a:endParaRPr lang="en-US" altLang="zh-CN" sz="3600" b="1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sz="36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zh-CN" sz="3600" b="1" dirty="0" smtClean="0"/>
              <a:t> </a:t>
            </a:r>
            <a:r>
              <a:rPr lang="en-US" altLang="zh-CN" sz="3600" b="1" dirty="0" smtClean="0"/>
              <a:t> 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1. </a:t>
            </a:r>
            <a:r>
              <a:rPr lang="zh-CN" altLang="zh-CN" sz="3200" b="1" dirty="0" smtClean="0">
                <a:latin typeface="黑体" pitchFamily="49" charset="-122"/>
                <a:ea typeface="黑体" pitchFamily="49" charset="-122"/>
              </a:rPr>
              <a:t>探究窦娥的性格特征，认识到窦娥的强烈的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sz="3200" b="1" dirty="0" smtClean="0">
                <a:latin typeface="黑体" pitchFamily="49" charset="-122"/>
                <a:ea typeface="黑体" pitchFamily="49" charset="-122"/>
              </a:rPr>
              <a:t>反抗精神。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sz="3200" b="1" dirty="0" smtClean="0">
                <a:latin typeface="黑体" pitchFamily="49" charset="-122"/>
                <a:ea typeface="黑体" pitchFamily="49" charset="-122"/>
              </a:rPr>
            </a:b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2. </a:t>
            </a:r>
            <a:r>
              <a:rPr lang="zh-CN" altLang="zh-CN" sz="3200" b="1" dirty="0" smtClean="0">
                <a:latin typeface="黑体" pitchFamily="49" charset="-122"/>
                <a:ea typeface="黑体" pitchFamily="49" charset="-122"/>
              </a:rPr>
              <a:t>分析悲剧产生的根源，感受《窦娥冤》悲剧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sz="3200" b="1" dirty="0" smtClean="0">
                <a:latin typeface="黑体" pitchFamily="49" charset="-122"/>
                <a:ea typeface="黑体" pitchFamily="49" charset="-122"/>
              </a:rPr>
              <a:t>的美学价值。</a:t>
            </a:r>
          </a:p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3. </a:t>
            </a:r>
            <a:r>
              <a:rPr lang="zh-CN" altLang="zh-CN" sz="3200" b="1" dirty="0" smtClean="0">
                <a:latin typeface="黑体" pitchFamily="49" charset="-122"/>
                <a:ea typeface="黑体" pitchFamily="49" charset="-122"/>
              </a:rPr>
              <a:t>理解文本中的浪漫主义手法及其现实意义。</a:t>
            </a:r>
          </a:p>
          <a:p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0154563cdc674632b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63" y="0"/>
            <a:ext cx="9126337" cy="6858000"/>
          </a:xfrm>
          <a:prstGeom prst="rect">
            <a:avLst/>
          </a:prstGeom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1844824"/>
            <a:ext cx="8988358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1.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第三折是全剧的高潮部分，这折戏共出现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了多少曲牌，隶属于什么宫调？这些曲牌在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情节上写了哪几个场景？</a:t>
            </a:r>
            <a:r>
              <a:rPr kumimoji="0" lang="zh-CN" alt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  </a:t>
            </a:r>
            <a:endParaRPr kumimoji="0" lang="zh-CN" altLang="en-US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260648"/>
            <a:ext cx="327846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赏析第三折</a:t>
            </a:r>
            <a:endParaRPr lang="zh-CN" altLang="en-US" sz="4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0154563cdc674632b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63" y="0"/>
            <a:ext cx="9126337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5576" y="476672"/>
            <a:ext cx="71352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共出现</a:t>
            </a:r>
            <a:r>
              <a:rPr lang="en-US" altLang="zh-CN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10</a:t>
            </a:r>
            <a:r>
              <a:rPr lang="zh-CN" alt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个</a:t>
            </a:r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曲牌，都属于</a:t>
            </a:r>
            <a:r>
              <a:rPr lang="zh-CN" alt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正宫调</a:t>
            </a:r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9552" y="1412776"/>
            <a:ext cx="8292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第1层［端正好］［滚绣球］：</a:t>
            </a:r>
            <a:r>
              <a:rPr lang="zh-CN" alt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指斥天地</a:t>
            </a:r>
            <a:endParaRPr lang="zh-CN" altLang="en-US" sz="36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2348880"/>
            <a:ext cx="82942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第2层[倘秀才]至［鲍老儿］：</a:t>
            </a:r>
            <a:r>
              <a:rPr lang="zh-CN" alt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婆媳诀别</a:t>
            </a:r>
            <a:endParaRPr lang="zh-CN" altLang="en-US" sz="36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3568" y="3356992"/>
            <a:ext cx="82958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第3层[耍孩儿]至［煞尾］  ：</a:t>
            </a:r>
            <a:r>
              <a:rPr lang="zh-CN" alt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三桩誓愿</a:t>
            </a:r>
            <a:endParaRPr lang="zh-CN" altLang="en-US" sz="36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0154563cdc674632b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26337" cy="6858000"/>
          </a:xfrm>
          <a:prstGeom prst="rect">
            <a:avLst/>
          </a:prstGeom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07504" y="1617767"/>
            <a:ext cx="899477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2.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鲁迅曾经说过：</a:t>
            </a:r>
            <a:r>
              <a:rPr kumimoji="0" lang="zh-CN" sz="5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悲剧就是将</a:t>
            </a:r>
            <a:r>
              <a:rPr kumimoji="0" lang="zh-CN" altLang="en-US" sz="5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美好</a:t>
            </a:r>
            <a:endParaRPr kumimoji="0" lang="en-US" altLang="zh-CN" sz="5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5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的</a:t>
            </a:r>
            <a:r>
              <a:rPr kumimoji="0" lang="zh-CN" sz="5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东西毁灭给人看。</a:t>
            </a:r>
            <a:endParaRPr kumimoji="0" lang="en-US" altLang="zh-CN" sz="5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自主赏析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本折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，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试分析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窦娥身上有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哪些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美好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的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东西？</a:t>
            </a:r>
            <a:endParaRPr kumimoji="0" 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0154563cdc674632b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63" y="0"/>
            <a:ext cx="9126337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16016" y="2780928"/>
            <a:ext cx="327525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刚强不屈</a:t>
            </a:r>
            <a:endParaRPr lang="zh-CN" altLang="en-US" sz="60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3568" y="836712"/>
            <a:ext cx="752962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60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淳朴善良  孝顺婆婆 </a:t>
            </a:r>
            <a:endParaRPr lang="zh-CN" altLang="en-US" sz="6000" dirty="0"/>
          </a:p>
        </p:txBody>
      </p:sp>
      <p:sp>
        <p:nvSpPr>
          <p:cNvPr id="7" name="TextBox 6"/>
          <p:cNvSpPr txBox="1"/>
          <p:nvPr/>
        </p:nvSpPr>
        <p:spPr>
          <a:xfrm>
            <a:off x="755576" y="2780928"/>
            <a:ext cx="46805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勇于反抗</a:t>
            </a:r>
            <a:endParaRPr lang="zh-CN" altLang="en-US" sz="60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7584" y="4437112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安守本分</a:t>
            </a:r>
            <a:endParaRPr lang="zh-CN" altLang="en-US" sz="60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0154563cdc674632b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26337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1520" y="404664"/>
            <a:ext cx="687560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4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作者塑造窦娥的悲剧形象，</a:t>
            </a:r>
            <a:endParaRPr lang="en-US" altLang="zh-CN" sz="40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4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40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目的</a:t>
            </a:r>
            <a:r>
              <a:rPr lang="zh-CN" altLang="en-US" sz="4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何在？</a:t>
            </a:r>
            <a:endParaRPr lang="zh-CN" altLang="en-US" sz="40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0154563cdc674632b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26337" cy="6858000"/>
          </a:xfrm>
          <a:prstGeom prst="rect">
            <a:avLst/>
          </a:prstGeom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467544" y="980728"/>
            <a:ext cx="7598555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学习目标：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1.</a:t>
            </a:r>
            <a:r>
              <a:rPr lang="zh-CN" altLang="zh-CN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了解关汉卿及元杂剧的基本常识。</a:t>
            </a:r>
            <a:endParaRPr lang="en-US" altLang="zh-CN" sz="36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36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了解戏剧的</a:t>
            </a:r>
            <a:r>
              <a:rPr lang="zh-CN" altLang="zh-CN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主要矛盾冲突。</a:t>
            </a:r>
            <a:endParaRPr lang="en-US" altLang="zh-CN" sz="36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0154563cdc674632b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26337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260648"/>
            <a:ext cx="91440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  <a:buFontTx/>
              <a:buNone/>
              <a:defRPr/>
            </a:pPr>
            <a:r>
              <a:rPr lang="zh-CN" altLang="en-US" sz="4800" b="1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目的：</a:t>
            </a:r>
            <a:endParaRPr lang="en-US" altLang="zh-CN" sz="36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36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这</a:t>
            </a:r>
            <a:r>
              <a:rPr lang="zh-CN" altLang="en-US" sz="36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部作品通过塑造窦娥这样一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个</a:t>
            </a:r>
            <a:r>
              <a:rPr lang="zh-CN" altLang="en-US" sz="36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安守本分、淳朴善</a:t>
            </a:r>
            <a:r>
              <a:rPr lang="zh-CN" altLang="en-US" sz="36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良</a:t>
            </a:r>
            <a:r>
              <a:rPr lang="zh-CN" altLang="en-US" sz="36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、孝顺婆婆、刚强不屈、勇</a:t>
            </a:r>
            <a:r>
              <a:rPr lang="zh-CN" altLang="en-US" sz="36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于反抗封建势力的女子形象</a:t>
            </a:r>
            <a:r>
              <a:rPr lang="zh-CN" altLang="en-US" sz="36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深刻的揭示出，在元代这一混乱的时代，</a:t>
            </a:r>
            <a:r>
              <a:rPr lang="zh-CN" altLang="en-US" sz="36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即使安守本分妇女也难以生存。这就加强了该剧的批判性。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表</a:t>
            </a:r>
            <a:r>
              <a:rPr lang="zh-CN" altLang="en-US" sz="36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现了作者对在封建制度下</a:t>
            </a:r>
            <a:r>
              <a:rPr lang="zh-CN" altLang="en-US" sz="36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被压迫者的深切同情和对黑暗的封建社会的强烈的控诉与抗议。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0154563cdc674632b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26337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zh-CN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窦娥临刑前的“三桩誓愿”在现实生活中本不能实现，有人说这是</a:t>
            </a:r>
            <a:r>
              <a:rPr lang="zh-CN" altLang="zh-CN" sz="36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浪漫与现实</a:t>
            </a:r>
            <a:r>
              <a:rPr lang="zh-CN" altLang="zh-CN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相结合的手法，你怎么看？</a:t>
            </a:r>
            <a:endParaRPr lang="zh-CN" altLang="en-US" sz="36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7172" name="Picture 4" descr="http://p3.so.qhimgs1.com/bdr/_240_/t01db3dfc8d9cf521a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988840"/>
            <a:ext cx="6012160" cy="47621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0154563cdc674632b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26337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7544" y="404664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36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浪漫的手法，现实的含义</a:t>
            </a:r>
            <a:endParaRPr lang="zh-CN" altLang="en-US" sz="36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536" y="1700808"/>
            <a:ext cx="8568952" cy="4579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现实：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由于政治黑暗，吏治腐败，致使孤苦无告的窦娥惨遭杀戮，蒙此奇冤。现实主义的描写使我们认识到窦娥冤狱的典型意义，认识到当时社会制度的残酷、吃人本质。</a:t>
            </a:r>
          </a:p>
          <a:p>
            <a:pPr>
              <a:lnSpc>
                <a:spcPct val="9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浪漫：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血溅白练、六月飞雪、大旱三年，在现实生活中不可能实现，</a:t>
            </a:r>
            <a:r>
              <a:rPr lang="zh-CN" altLang="en-US" sz="36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实是因冤而怨，连“皇天也肯从人愿”，才能一一应验。也寄托了人民的理想和美好愿望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0154563cdc674632b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26337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9552" y="2348880"/>
            <a:ext cx="7263527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latin typeface="黑体" pitchFamily="49" charset="-122"/>
                <a:ea typeface="黑体" pitchFamily="49" charset="-122"/>
              </a:rPr>
              <a:t>梁祝化蝶     孔雀东南飞  </a:t>
            </a:r>
            <a:endParaRPr lang="en-US" altLang="zh-CN" sz="44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400" b="1" dirty="0" smtClean="0">
                <a:latin typeface="黑体" pitchFamily="49" charset="-122"/>
                <a:ea typeface="黑体" pitchFamily="49" charset="-122"/>
              </a:rPr>
              <a:t>白蛇传       牛郎织女   </a:t>
            </a:r>
            <a:endParaRPr lang="en-US" altLang="zh-CN" sz="44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400" b="1" dirty="0" smtClean="0">
                <a:latin typeface="黑体" pitchFamily="49" charset="-122"/>
                <a:ea typeface="黑体" pitchFamily="49" charset="-122"/>
              </a:rPr>
              <a:t>孟姜女哭长城</a:t>
            </a:r>
            <a:endParaRPr lang="en-US" altLang="zh-CN" sz="44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400" b="1" dirty="0" smtClean="0">
                <a:latin typeface="黑体" pitchFamily="49" charset="-122"/>
                <a:ea typeface="黑体" pitchFamily="49" charset="-122"/>
              </a:rPr>
              <a:t>红楼梦       巴黎圣母院  </a:t>
            </a:r>
            <a:endParaRPr lang="zh-CN" altLang="en-US" sz="4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908720"/>
            <a:ext cx="68739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使用了浪漫主义手法的作品：</a:t>
            </a:r>
            <a:endParaRPr lang="zh-CN" altLang="en-US" sz="40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0154563cdc674632b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26337" cy="6858000"/>
          </a:xfrm>
          <a:prstGeom prst="rect">
            <a:avLst/>
          </a:prstGeom>
        </p:spPr>
      </p:pic>
      <p:pic>
        <p:nvPicPr>
          <p:cNvPr id="4" name="Picture 2" descr="窦娥冤"/>
          <p:cNvPicPr>
            <a:picLocks noChangeAspect="1" noChangeArrowheads="1"/>
          </p:cNvPicPr>
          <p:nvPr/>
        </p:nvPicPr>
        <p:blipFill>
          <a:blip r:embed="rId3" cstate="print">
            <a:lum bright="24000" contrast="-24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729442" y="836712"/>
            <a:ext cx="2215991" cy="510973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勇于反抗  光照千古</a:t>
            </a:r>
            <a:endParaRPr lang="en-US" altLang="zh-CN" sz="44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sz="44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感天动地  人神共悲</a:t>
            </a:r>
            <a:endParaRPr lang="zh-CN" altLang="en-US" sz="44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0154563cdc674632b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26337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71800" y="2708920"/>
            <a:ext cx="29546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latin typeface="黑体" pitchFamily="49" charset="-122"/>
                <a:ea typeface="黑体" pitchFamily="49" charset="-122"/>
              </a:rPr>
              <a:t>谢谢！</a:t>
            </a:r>
            <a:endParaRPr lang="zh-CN" altLang="en-US" sz="72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0154563cdc674632b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26337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9512" y="188640"/>
            <a:ext cx="554461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         </a:t>
            </a:r>
            <a:r>
              <a:rPr lang="zh-CN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关汉卿，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号己斋叟，大都</a:t>
            </a:r>
            <a:r>
              <a:rPr lang="en-US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今北京</a:t>
            </a:r>
            <a:r>
              <a:rPr lang="en-US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人</a:t>
            </a:r>
            <a:r>
              <a:rPr lang="zh-CN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，比英国戏剧大师莎士比亚早出世三个世纪，我国戏剧史上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最早也最伟大</a:t>
            </a:r>
            <a:r>
              <a:rPr lang="zh-CN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的戏剧作家，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元杂剧</a:t>
            </a:r>
            <a:r>
              <a:rPr lang="zh-CN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的奠基人，被誉为“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梨园领袖</a:t>
            </a:r>
            <a:r>
              <a:rPr lang="zh-CN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”、“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杂剧班头</a:t>
            </a:r>
            <a:r>
              <a:rPr lang="zh-CN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”，</a:t>
            </a:r>
            <a:r>
              <a:rPr lang="en-US" altLang="zh-CN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1956</a:t>
            </a:r>
            <a:r>
              <a:rPr lang="zh-CN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年被列入世界文化名人之列。</a:t>
            </a:r>
            <a:r>
              <a:rPr lang="zh-CN" altLang="en-US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他与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郑光祖、白朴、马致远齐名，被称为“元曲四大家”。</a:t>
            </a:r>
            <a:r>
              <a:rPr lang="zh-CN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他不仅写作剧本，有时还登台演唱。他一生创作杂剧有</a:t>
            </a:r>
            <a:r>
              <a:rPr lang="en-US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60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多部</a:t>
            </a:r>
            <a:r>
              <a:rPr lang="zh-CN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，约占元人杂剧总数的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十分之一</a:t>
            </a:r>
            <a:r>
              <a:rPr lang="zh-CN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，但大都散失。</a:t>
            </a:r>
            <a:r>
              <a:rPr lang="en-US" altLang="zh-CN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窦娥冤</a:t>
            </a:r>
            <a:r>
              <a:rPr lang="en-US" altLang="zh-CN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》《</a:t>
            </a:r>
            <a:r>
              <a:rPr lang="zh-CN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救风尘</a:t>
            </a:r>
            <a:r>
              <a:rPr lang="en-US" altLang="zh-CN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》《</a:t>
            </a:r>
            <a:r>
              <a:rPr lang="zh-CN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单刀会</a:t>
            </a:r>
            <a:r>
              <a:rPr lang="en-US" altLang="zh-CN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等流传很广。其中的</a:t>
            </a:r>
            <a:r>
              <a:rPr lang="en-US" altLang="zh-CN" sz="2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窦娥冤</a:t>
            </a:r>
            <a:r>
              <a:rPr lang="en-US" altLang="zh-CN" sz="2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是我国十大古典悲剧之一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Picture 2" descr="关汉卿像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AFA49C"/>
              </a:clrFrom>
              <a:clrTo>
                <a:srgbClr val="AFA49C">
                  <a:alpha val="0"/>
                </a:srgbClr>
              </a:clrTo>
            </a:clrChange>
            <a:lum bright="42000"/>
          </a:blip>
          <a:srcRect l="8186" r="12854" b="14525"/>
          <a:stretch>
            <a:fillRect/>
          </a:stretch>
        </p:blipFill>
        <p:spPr bwMode="auto">
          <a:xfrm>
            <a:off x="6012160" y="1479834"/>
            <a:ext cx="3002566" cy="4469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0154563cdc674632b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26337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9512" y="188640"/>
            <a:ext cx="5688632" cy="541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南吕</a:t>
            </a:r>
            <a:r>
              <a:rPr lang="en-US" altLang="zh-CN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·</a:t>
            </a:r>
            <a:r>
              <a:rPr lang="zh-CN" altLang="en-US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一枝花</a:t>
            </a:r>
            <a:r>
              <a:rPr lang="en-US" altLang="zh-CN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·</a:t>
            </a:r>
            <a:r>
              <a:rPr lang="zh-CN" altLang="en-US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不伏老</a:t>
            </a:r>
            <a:r>
              <a:rPr lang="en-US" altLang="zh-CN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》</a:t>
            </a:r>
            <a:endParaRPr lang="en-US" altLang="zh-CN" sz="32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关汉卿自述：</a:t>
            </a:r>
          </a:p>
          <a:p>
            <a:pPr>
              <a:lnSpc>
                <a:spcPct val="90000"/>
              </a:lnSpc>
            </a:pPr>
            <a:r>
              <a:rPr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alt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通五音六律滑熟”</a:t>
            </a:r>
          </a:p>
          <a:p>
            <a:pPr>
              <a:lnSpc>
                <a:spcPct val="9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“我也会吟诗，会篆籀，会弹丝，会品竹。我也会唱鹧鸪，舞垂手，会打围，会蹴鞠，会围棋，会双陆”</a:t>
            </a:r>
          </a:p>
          <a:p>
            <a:pPr>
              <a:lnSpc>
                <a:spcPct val="9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“我是个蒸不烂、煮不熟、捶不扁、炒不爆、响当当一粒铜豌豆” </a:t>
            </a:r>
          </a:p>
          <a:p>
            <a:pPr>
              <a:lnSpc>
                <a:spcPct val="90000"/>
              </a:lnSpc>
            </a:pPr>
            <a:r>
              <a:rPr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      可见他才艺丰富，个性突出。</a:t>
            </a:r>
            <a:endParaRPr lang="zh-CN" altLang="en-US" sz="3200" dirty="0"/>
          </a:p>
        </p:txBody>
      </p:sp>
      <p:pic>
        <p:nvPicPr>
          <p:cNvPr id="4" name="Picture 2" descr="关汉卿像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AFA49C"/>
              </a:clrFrom>
              <a:clrTo>
                <a:srgbClr val="AFA49C">
                  <a:alpha val="0"/>
                </a:srgbClr>
              </a:clrTo>
            </a:clrChange>
            <a:lum bright="42000"/>
          </a:blip>
          <a:srcRect l="8186" r="12854" b="14525"/>
          <a:stretch>
            <a:fillRect/>
          </a:stretch>
        </p:blipFill>
        <p:spPr bwMode="auto">
          <a:xfrm>
            <a:off x="5868144" y="404664"/>
            <a:ext cx="3002566" cy="4469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0154563cdc674632b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26337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1520" y="260648"/>
            <a:ext cx="2964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关于元杂剧：</a:t>
            </a:r>
            <a:endParaRPr lang="zh-CN" altLang="en-US" sz="36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544" y="1196752"/>
            <a:ext cx="698477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    在</a:t>
            </a:r>
            <a:r>
              <a:rPr lang="zh-CN" altLang="en-US" sz="3200" b="1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结构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上，</a:t>
            </a:r>
            <a:r>
              <a:rPr lang="zh-CN" altLang="en-US" sz="3200" b="1" dirty="0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一本杂剧通常由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四折一楔子</a:t>
            </a:r>
            <a:r>
              <a:rPr lang="zh-CN" altLang="en-US" sz="3200" b="1" dirty="0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组成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。一折相当于现代剧的一幕或一场，是故事情节发展的一个较大的自然段落，</a:t>
            </a:r>
            <a:r>
              <a:rPr lang="zh-CN" altLang="en-US" sz="3200" b="1" dirty="0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四折一般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分别是</a:t>
            </a:r>
            <a:r>
              <a:rPr lang="zh-CN" altLang="en-US" sz="3200" b="1" dirty="0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故事的开端、发展、高潮和结局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。四折之外可以加一二个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楔子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3200" b="1" dirty="0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楔子一般放在第一折之前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，介绍剧情，类似现代剧中的</a:t>
            </a:r>
            <a:r>
              <a:rPr lang="zh-CN" altLang="en-US" sz="3200" b="1" dirty="0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序幕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；也有的放在两折之间，相当于后来的过场戏。但也有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少数杂剧突破了一本四折的形式。</a:t>
            </a:r>
            <a:endParaRPr lang="zh-CN" altLang="en-US" sz="32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0154563cdc674632b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26337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828600" y="363915"/>
            <a:ext cx="77768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    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Picture 12" descr="未命名-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3816126"/>
            <a:ext cx="1910656" cy="3041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0" y="0"/>
            <a:ext cx="720080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    元杂剧角色大致可分为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末、旦、净、丑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四类。</a:t>
            </a:r>
            <a:endParaRPr lang="zh-CN" altLang="en-US" sz="3200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zh-CN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末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生）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是男角，</a:t>
            </a:r>
            <a:r>
              <a:rPr lang="zh-CN" altLang="en-US" sz="3200" b="1" dirty="0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男主角叫正末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，还有副末、冲末、大末、二末等。</a:t>
            </a:r>
          </a:p>
          <a:p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旦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是女角，</a:t>
            </a:r>
            <a:r>
              <a:rPr lang="zh-CN" altLang="en-US" sz="3200" b="1" dirty="0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女主角叫正旦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，还有贴旦、花旦、老旦、小旦等。</a:t>
            </a:r>
          </a:p>
          <a:p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净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多扮刚勇人物或喜剧角色，有净、副净、二净之别。</a:t>
            </a:r>
          </a:p>
          <a:p>
            <a:r>
              <a:rPr lang="zh-CN" altLang="en-US" sz="3200" b="1" dirty="0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 丑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俗称“小花脸”，大抵扮演男次要人物</a:t>
            </a:r>
          </a:p>
          <a:p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杂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是杂角，如孤（官员）、祗（</a:t>
            </a:r>
            <a:r>
              <a:rPr lang="zh-CN" altLang="zh-CN" sz="3200" b="1" dirty="0" smtClean="0">
                <a:latin typeface="黑体" pitchFamily="49" charset="-122"/>
                <a:ea typeface="黑体" pitchFamily="49" charset="-122"/>
              </a:rPr>
              <a:t>zhī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）从（侍从）、孛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bó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老（老头）、卜</a:t>
            </a:r>
            <a:r>
              <a:rPr lang="en-US" sz="3200" dirty="0" err="1" smtClean="0"/>
              <a:t>bǔ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儿（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老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妇）、徕</a:t>
            </a:r>
            <a:r>
              <a:rPr lang="en-US" sz="3200" dirty="0" err="1" smtClean="0"/>
              <a:t>lái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儿（小孩）、细酸（书生）、邦老（盗贼流氓）等。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0154563cdc674632b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26337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3528" y="188640"/>
            <a:ext cx="756084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隶书" pitchFamily="49" charset="-122"/>
                <a:ea typeface="隶书" pitchFamily="49" charset="-122"/>
              </a:rPr>
              <a:t> </a:t>
            </a:r>
            <a:r>
              <a:rPr lang="en-US" altLang="zh-CN" sz="3200" b="1" dirty="0" smtClean="0"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在</a:t>
            </a:r>
            <a:r>
              <a:rPr lang="zh-CN" altLang="en-US" sz="3200" b="1" dirty="0" smtClean="0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rPr>
              <a:t>内容</a:t>
            </a:r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上</a:t>
            </a:r>
            <a:r>
              <a:rPr lang="zh-CN" altLang="en-US" sz="3200" b="1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，杂剧的每一折均由</a:t>
            </a:r>
            <a:r>
              <a:rPr lang="zh-CN" altLang="en-US" sz="3200" b="1" u="sng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唱、白、科</a:t>
            </a:r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三部分组成。</a:t>
            </a:r>
          </a:p>
          <a:p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3200" b="1" u="sng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唱</a:t>
            </a:r>
            <a:r>
              <a:rPr lang="zh-CN" altLang="en-US" sz="3200" b="1" u="sng" dirty="0" smtClean="0">
                <a:solidFill>
                  <a:srgbClr val="CC0000"/>
                </a:solidFill>
                <a:latin typeface="隶书" pitchFamily="49" charset="-122"/>
                <a:ea typeface="隶书" pitchFamily="49" charset="-122"/>
              </a:rPr>
              <a:t>是元杂剧的主要部分，包括宫调曲牌名称和曲词</a:t>
            </a:r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。剧本里唱词前面都标明宫调与曲牌的名称，如</a:t>
            </a:r>
            <a:r>
              <a:rPr lang="zh-CN" altLang="zh-CN" sz="3200" b="1" dirty="0" smtClean="0">
                <a:latin typeface="隶书" pitchFamily="49" charset="-122"/>
                <a:ea typeface="隶书" pitchFamily="49" charset="-122"/>
              </a:rPr>
              <a:t>[</a:t>
            </a:r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正宫</a:t>
            </a:r>
            <a:r>
              <a:rPr lang="zh-CN" altLang="zh-CN" sz="3200" b="1" dirty="0" smtClean="0">
                <a:ea typeface="隶书" pitchFamily="49" charset="-122"/>
              </a:rPr>
              <a:t>·</a:t>
            </a:r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端正好</a:t>
            </a:r>
            <a:r>
              <a:rPr lang="zh-CN" altLang="zh-CN" sz="3200" b="1" dirty="0" smtClean="0">
                <a:latin typeface="隶书" pitchFamily="49" charset="-122"/>
                <a:ea typeface="隶书" pitchFamily="49" charset="-122"/>
              </a:rPr>
              <a:t>]</a:t>
            </a:r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zh-CN" sz="3200" b="1" dirty="0" smtClean="0">
                <a:latin typeface="隶书" pitchFamily="49" charset="-122"/>
                <a:ea typeface="隶书" pitchFamily="49" charset="-122"/>
              </a:rPr>
              <a:t>[</a:t>
            </a:r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商调</a:t>
            </a:r>
            <a:r>
              <a:rPr lang="zh-CN" altLang="zh-CN" sz="3200" b="1" dirty="0" smtClean="0">
                <a:ea typeface="隶书" pitchFamily="49" charset="-122"/>
              </a:rPr>
              <a:t>·</a:t>
            </a:r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集贤宾</a:t>
            </a:r>
            <a:r>
              <a:rPr lang="zh-CN" altLang="zh-CN" sz="3200" b="1" dirty="0" smtClean="0">
                <a:latin typeface="隶书" pitchFamily="49" charset="-122"/>
                <a:ea typeface="隶书" pitchFamily="49" charset="-122"/>
              </a:rPr>
              <a:t>],</a:t>
            </a:r>
            <a:r>
              <a:rPr lang="zh-CN" altLang="zh-CN" sz="3200" b="1" dirty="0" smtClean="0">
                <a:ea typeface="隶书" pitchFamily="49" charset="-122"/>
              </a:rPr>
              <a:t>“</a:t>
            </a:r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正宫</a:t>
            </a:r>
            <a:r>
              <a:rPr lang="zh-CN" altLang="en-US" sz="3200" b="1" dirty="0" smtClean="0">
                <a:ea typeface="隶书" pitchFamily="49" charset="-122"/>
              </a:rPr>
              <a:t>”</a:t>
            </a:r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3200" b="1" dirty="0" smtClean="0">
                <a:ea typeface="隶书" pitchFamily="49" charset="-122"/>
              </a:rPr>
              <a:t>“</a:t>
            </a:r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商调</a:t>
            </a:r>
            <a:r>
              <a:rPr lang="zh-CN" altLang="en-US" sz="3200" b="1" dirty="0" smtClean="0">
                <a:ea typeface="隶书" pitchFamily="49" charset="-122"/>
              </a:rPr>
              <a:t>”</a:t>
            </a:r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是宫调名称</a:t>
            </a:r>
            <a:r>
              <a:rPr lang="zh-CN" altLang="zh-CN" sz="3200" b="1" dirty="0" smtClean="0">
                <a:latin typeface="隶书" pitchFamily="49" charset="-122"/>
                <a:ea typeface="隶书" pitchFamily="49" charset="-122"/>
              </a:rPr>
              <a:t>,</a:t>
            </a:r>
            <a:r>
              <a:rPr lang="zh-CN" altLang="zh-CN" sz="3200" b="1" dirty="0" smtClean="0">
                <a:ea typeface="隶书" pitchFamily="49" charset="-122"/>
              </a:rPr>
              <a:t>“</a:t>
            </a:r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端正好</a:t>
            </a:r>
            <a:r>
              <a:rPr lang="zh-CN" altLang="en-US" sz="3200" b="1" dirty="0" smtClean="0">
                <a:ea typeface="隶书" pitchFamily="49" charset="-122"/>
              </a:rPr>
              <a:t>”</a:t>
            </a:r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3200" b="1" dirty="0" smtClean="0">
                <a:ea typeface="隶书" pitchFamily="49" charset="-122"/>
              </a:rPr>
              <a:t>“</a:t>
            </a:r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集贤宾</a:t>
            </a:r>
            <a:r>
              <a:rPr lang="zh-CN" altLang="en-US" sz="3200" b="1" dirty="0" smtClean="0">
                <a:ea typeface="隶书" pitchFamily="49" charset="-122"/>
              </a:rPr>
              <a:t>”</a:t>
            </a:r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是曲牌，即曲子的名称。曲谱是固定的，戏曲家按谱填词即可。</a:t>
            </a:r>
            <a:r>
              <a:rPr lang="zh-CN" altLang="en-US" sz="3200" b="1" u="sng" dirty="0" smtClean="0">
                <a:solidFill>
                  <a:srgbClr val="CC0000"/>
                </a:solidFill>
                <a:latin typeface="隶书" pitchFamily="49" charset="-122"/>
                <a:ea typeface="隶书" pitchFamily="49" charset="-122"/>
              </a:rPr>
              <a:t>元杂剧规定一折戏只能唱</a:t>
            </a:r>
            <a:r>
              <a:rPr lang="zh-CN" altLang="en-US" sz="3200" b="1" u="sng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同一宫调的一套曲子</a:t>
            </a:r>
            <a:r>
              <a:rPr lang="zh-CN" altLang="en-US" sz="3200" b="1" u="sng" dirty="0" smtClean="0">
                <a:solidFill>
                  <a:srgbClr val="CC0000"/>
                </a:solidFill>
                <a:latin typeface="隶书" pitchFamily="49" charset="-122"/>
                <a:ea typeface="隶书" pitchFamily="49" charset="-122"/>
              </a:rPr>
              <a:t>，首尾一韵</a:t>
            </a:r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；还规定</a:t>
            </a:r>
            <a:r>
              <a:rPr lang="zh-CN" altLang="en-US" sz="3200" b="1" u="sng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一本戏由一个角色唱到底</a:t>
            </a:r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，其他演员只有道白。男主角唱的叫</a:t>
            </a:r>
            <a:r>
              <a:rPr lang="zh-CN" altLang="en-US" sz="3200" b="1" u="sng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末本</a:t>
            </a:r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，女主角唱的叫</a:t>
            </a:r>
            <a:r>
              <a:rPr lang="zh-CN" altLang="en-US" sz="3200" b="1" u="sng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旦本</a:t>
            </a:r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。所以</a:t>
            </a:r>
            <a:r>
              <a:rPr lang="en-US" altLang="zh-CN" sz="3200" b="1" dirty="0" smtClean="0"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窦娥冤</a:t>
            </a:r>
            <a:r>
              <a:rPr lang="en-US" altLang="zh-CN" sz="3200" b="1" dirty="0" smtClean="0"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是</a:t>
            </a:r>
            <a:r>
              <a:rPr lang="zh-CN" altLang="en-US" sz="3200" b="1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旦本</a:t>
            </a:r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戏</a:t>
            </a:r>
            <a:r>
              <a:rPr lang="zh-CN" altLang="en-US" sz="3200" b="1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。</a:t>
            </a:r>
            <a:endParaRPr lang="zh-CN" altLang="en-US" sz="3200" dirty="0"/>
          </a:p>
        </p:txBody>
      </p:sp>
      <p:pic>
        <p:nvPicPr>
          <p:cNvPr id="4" name="Picture 8" descr="未命名-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63799" y="4509120"/>
            <a:ext cx="1080201" cy="1756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160338" y="519113"/>
          <a:ext cx="8885237" cy="5930900"/>
        </p:xfrm>
        <a:graphic>
          <a:graphicData uri="http://schemas.openxmlformats.org/presentationml/2006/ole">
            <p:oleObj spid="_x0000_s1026" name="Document" r:id="rId3" imgW="8899038" imgH="5958250" progId="Word.Document.8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0154563cdc674632b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63" y="0"/>
            <a:ext cx="9126337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1214422"/>
            <a:ext cx="9355895" cy="429861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ts val="4100"/>
              </a:lnSpc>
              <a:buFontTx/>
              <a:buNone/>
            </a:pP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读准字音：</a:t>
            </a:r>
          </a:p>
          <a:p>
            <a:pPr>
              <a:lnSpc>
                <a:spcPts val="4100"/>
              </a:lnSpc>
              <a:buFontTx/>
              <a:buNone/>
            </a:pPr>
            <a:r>
              <a:rPr lang="zh-CN" altLang="en-US" sz="2800" b="1" dirty="0" smtClean="0"/>
              <a:t>楔子（</a:t>
            </a:r>
            <a:r>
              <a:rPr lang="en-US" altLang="zh-CN" sz="2800" b="1" dirty="0" err="1" smtClean="0"/>
              <a:t>xiē</a:t>
            </a:r>
            <a:r>
              <a:rPr lang="zh-CN" altLang="en-US" sz="2800" b="1" dirty="0" smtClean="0"/>
              <a:t>）     罪愆（ </a:t>
            </a:r>
            <a:r>
              <a:rPr lang="en-US" altLang="zh-CN" sz="2800" b="1" dirty="0" err="1" smtClean="0"/>
              <a:t>qiān</a:t>
            </a:r>
            <a:r>
              <a:rPr lang="zh-CN" altLang="en-US" sz="2800" b="1" dirty="0" smtClean="0"/>
              <a:t>）    看觑（</a:t>
            </a:r>
            <a:r>
              <a:rPr lang="en-US" altLang="zh-CN" sz="2800" b="1" dirty="0" err="1" smtClean="0"/>
              <a:t>qù</a:t>
            </a:r>
            <a:r>
              <a:rPr lang="en-US" altLang="zh-CN" sz="2800" b="1" dirty="0" smtClean="0"/>
              <a:t> </a:t>
            </a:r>
            <a:r>
              <a:rPr lang="zh-CN" altLang="en-US" sz="2800" b="1" dirty="0" smtClean="0"/>
              <a:t>）     鳏寡孤独</a:t>
            </a:r>
            <a:endParaRPr lang="en-US" altLang="zh-CN" sz="2800" b="1" dirty="0" smtClean="0"/>
          </a:p>
          <a:p>
            <a:pPr>
              <a:lnSpc>
                <a:spcPts val="4100"/>
              </a:lnSpc>
              <a:buFontTx/>
              <a:buNone/>
            </a:pPr>
            <a:r>
              <a:rPr lang="zh-CN" altLang="en-US" sz="2800" b="1" dirty="0" smtClean="0"/>
              <a:t>（ </a:t>
            </a:r>
            <a:r>
              <a:rPr lang="en-US" altLang="zh-CN" sz="2800" b="1" dirty="0" err="1" smtClean="0"/>
              <a:t>guān</a:t>
            </a:r>
            <a:r>
              <a:rPr lang="en-US" altLang="zh-CN" sz="2800" b="1" dirty="0" smtClean="0"/>
              <a:t> </a:t>
            </a:r>
            <a:r>
              <a:rPr lang="zh-CN" altLang="en-US" sz="2800" b="1" dirty="0" smtClean="0"/>
              <a:t>）    提防（</a:t>
            </a:r>
            <a:r>
              <a:rPr lang="en-US" altLang="zh-CN" sz="2800" b="1" dirty="0" err="1" smtClean="0"/>
              <a:t>dī</a:t>
            </a:r>
            <a:r>
              <a:rPr lang="zh-CN" altLang="en-US" sz="2800" b="1" dirty="0" smtClean="0"/>
              <a:t>）   前合后偃（</a:t>
            </a:r>
            <a:r>
              <a:rPr lang="en-US" altLang="zh-CN" sz="2800" b="1" dirty="0" err="1" smtClean="0"/>
              <a:t>yǎn</a:t>
            </a:r>
            <a:r>
              <a:rPr lang="zh-CN" altLang="en-US" sz="2800" b="1" dirty="0" smtClean="0"/>
              <a:t>）      错勘（ </a:t>
            </a:r>
            <a:r>
              <a:rPr lang="en-US" altLang="zh-CN" sz="2800" b="1" dirty="0" err="1" smtClean="0"/>
              <a:t>kān</a:t>
            </a:r>
            <a:r>
              <a:rPr lang="zh-CN" altLang="en-US" sz="2800" b="1" dirty="0" smtClean="0"/>
              <a:t>）</a:t>
            </a:r>
            <a:endParaRPr lang="en-US" altLang="zh-CN" sz="2800" b="1" dirty="0" smtClean="0"/>
          </a:p>
          <a:p>
            <a:pPr>
              <a:lnSpc>
                <a:spcPts val="4100"/>
              </a:lnSpc>
              <a:buFontTx/>
              <a:buNone/>
            </a:pPr>
            <a:r>
              <a:rPr lang="zh-CN" altLang="en-US" sz="2800" b="1" dirty="0" smtClean="0"/>
              <a:t>  盗跖（</a:t>
            </a:r>
            <a:r>
              <a:rPr lang="en-US" altLang="zh-CN" sz="2800" b="1" dirty="0" err="1" smtClean="0"/>
              <a:t>zhí</a:t>
            </a:r>
            <a:r>
              <a:rPr lang="en-US" altLang="zh-CN" sz="2800" b="1" dirty="0" smtClean="0"/>
              <a:t> </a:t>
            </a:r>
            <a:r>
              <a:rPr lang="zh-CN" altLang="en-US" sz="2800" b="1" dirty="0" smtClean="0"/>
              <a:t>）  </a:t>
            </a:r>
            <a:endParaRPr lang="en-US" altLang="zh-CN" sz="2800" b="1" dirty="0" smtClean="0"/>
          </a:p>
          <a:p>
            <a:pPr>
              <a:lnSpc>
                <a:spcPts val="4100"/>
              </a:lnSpc>
              <a:buFontTx/>
              <a:buNone/>
            </a:pPr>
            <a:r>
              <a:rPr lang="zh-CN" altLang="en-US" sz="2800" b="1" dirty="0" smtClean="0"/>
              <a:t>亲家（</a:t>
            </a:r>
            <a:r>
              <a:rPr lang="en-US" altLang="zh-CN" sz="2800" b="1" dirty="0" err="1" smtClean="0"/>
              <a:t>qìng</a:t>
            </a:r>
            <a:r>
              <a:rPr lang="zh-CN" altLang="en-US" sz="2800" b="1" dirty="0" smtClean="0"/>
              <a:t>）     杳无音信</a:t>
            </a:r>
            <a:r>
              <a:rPr lang="en-US" altLang="zh-CN" sz="2800" b="1" dirty="0" smtClean="0"/>
              <a:t>(</a:t>
            </a:r>
            <a:r>
              <a:rPr lang="en-US" altLang="zh-CN" sz="2800" b="1" dirty="0" err="1" smtClean="0"/>
              <a:t>yǎo</a:t>
            </a:r>
            <a:r>
              <a:rPr lang="en-US" altLang="zh-CN" sz="2800" b="1" dirty="0" smtClean="0"/>
              <a:t>)      </a:t>
            </a:r>
            <a:r>
              <a:rPr lang="zh-CN" altLang="en-US" sz="2800" b="1" dirty="0" smtClean="0"/>
              <a:t>嗟怨（</a:t>
            </a:r>
            <a:r>
              <a:rPr lang="en-US" altLang="zh-CN" sz="2800" b="1" dirty="0" err="1" smtClean="0"/>
              <a:t>jiē</a:t>
            </a:r>
            <a:r>
              <a:rPr lang="zh-CN" altLang="en-US" sz="2800" b="1" dirty="0" smtClean="0"/>
              <a:t>）  押解（</a:t>
            </a:r>
            <a:r>
              <a:rPr lang="en-US" altLang="zh-CN" sz="2800" b="1" dirty="0" err="1" smtClean="0"/>
              <a:t>jiè</a:t>
            </a:r>
            <a:r>
              <a:rPr lang="zh-CN" altLang="en-US" sz="2800" b="1" dirty="0" smtClean="0"/>
              <a:t>）</a:t>
            </a:r>
            <a:endParaRPr lang="en-US" altLang="zh-CN" sz="2800" b="1" dirty="0" smtClean="0"/>
          </a:p>
          <a:p>
            <a:pPr>
              <a:lnSpc>
                <a:spcPts val="4100"/>
              </a:lnSpc>
              <a:buFontTx/>
              <a:buNone/>
            </a:pPr>
            <a:r>
              <a:rPr lang="zh-CN" altLang="en-US" sz="2800" b="1" dirty="0" smtClean="0"/>
              <a:t>变徵</a:t>
            </a:r>
            <a:r>
              <a:rPr lang="en-US" altLang="zh-CN" sz="2800" b="1" dirty="0" smtClean="0"/>
              <a:t>(</a:t>
            </a:r>
            <a:r>
              <a:rPr lang="en-US" altLang="zh-CN" sz="2800" b="1" dirty="0" err="1" smtClean="0"/>
              <a:t>zhǐ</a:t>
            </a:r>
            <a:r>
              <a:rPr lang="en-US" altLang="zh-CN" sz="2800" b="1" dirty="0" smtClean="0"/>
              <a:t>)</a:t>
            </a:r>
          </a:p>
          <a:p>
            <a:pPr>
              <a:lnSpc>
                <a:spcPts val="4100"/>
              </a:lnSpc>
              <a:buFontTx/>
              <a:buNone/>
            </a:pPr>
            <a:r>
              <a:rPr lang="zh-CN" altLang="en-US" sz="2800" b="1" dirty="0" smtClean="0"/>
              <a:t> 瀽不了（</a:t>
            </a:r>
            <a:r>
              <a:rPr lang="en-US" altLang="zh-CN" sz="2800" b="1" dirty="0" err="1" smtClean="0"/>
              <a:t>jiǎn</a:t>
            </a:r>
            <a:r>
              <a:rPr lang="zh-CN" altLang="en-US" sz="2800" b="1" dirty="0" smtClean="0"/>
              <a:t>） 亢旱三年（</a:t>
            </a:r>
            <a:r>
              <a:rPr lang="en-US" altLang="zh-CN" sz="2800" b="1" dirty="0" err="1" smtClean="0"/>
              <a:t>kàng</a:t>
            </a:r>
            <a:r>
              <a:rPr lang="zh-CN" altLang="en-US" sz="2800" b="1" dirty="0" smtClean="0"/>
              <a:t>）    祗候（</a:t>
            </a:r>
            <a:r>
              <a:rPr lang="en-US" altLang="zh-CN" sz="2800" b="1" dirty="0" err="1" smtClean="0"/>
              <a:t>zhī</a:t>
            </a:r>
            <a:r>
              <a:rPr lang="zh-CN" altLang="en-US" sz="2800" b="1" dirty="0" smtClean="0"/>
              <a:t>）   </a:t>
            </a:r>
            <a:endParaRPr lang="en-US" altLang="zh-CN" sz="2800" b="1" dirty="0" smtClean="0"/>
          </a:p>
          <a:p>
            <a:pPr>
              <a:lnSpc>
                <a:spcPts val="4100"/>
              </a:lnSpc>
              <a:buFontTx/>
              <a:buNone/>
            </a:pPr>
            <a:r>
              <a:rPr lang="zh-CN" altLang="en-US" sz="2800" b="1" dirty="0" smtClean="0"/>
              <a:t>刽子手（</a:t>
            </a:r>
            <a:r>
              <a:rPr lang="en-US" altLang="zh-CN" sz="2800" b="1" dirty="0" err="1" smtClean="0"/>
              <a:t>guì</a:t>
            </a:r>
            <a:r>
              <a:rPr lang="zh-CN" altLang="en-US" sz="2800" b="1" dirty="0" smtClean="0"/>
              <a:t>）     哥哥行（</a:t>
            </a:r>
            <a:r>
              <a:rPr lang="en-US" altLang="zh-CN" sz="2800" b="1" dirty="0" err="1" smtClean="0"/>
              <a:t>háng</a:t>
            </a:r>
            <a:r>
              <a:rPr lang="zh-CN" altLang="en-US" sz="2800" b="1" dirty="0" smtClean="0"/>
              <a:t>） 苌弘化碧</a:t>
            </a:r>
            <a:r>
              <a:rPr lang="en-US" altLang="zh-CN" sz="2800" b="1" dirty="0" smtClean="0"/>
              <a:t>(</a:t>
            </a:r>
            <a:r>
              <a:rPr lang="en-US" altLang="zh-CN" sz="2800" b="1" dirty="0" err="1" smtClean="0"/>
              <a:t>cháng</a:t>
            </a:r>
            <a:r>
              <a:rPr lang="en-US" altLang="zh-CN" sz="2800" b="1" dirty="0" smtClean="0"/>
              <a:t>)</a:t>
            </a:r>
            <a:endParaRPr lang="zh-CN" altLang="en-US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1393</Words>
  <Application>Microsoft Office PowerPoint</Application>
  <PresentationFormat>全屏显示(4:3)</PresentationFormat>
  <Paragraphs>91</Paragraphs>
  <Slides>25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Office 主题</vt:lpstr>
      <vt:lpstr>Document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SJ</cp:lastModifiedBy>
  <cp:revision>35</cp:revision>
  <dcterms:created xsi:type="dcterms:W3CDTF">2017-05-08T11:53:34Z</dcterms:created>
  <dcterms:modified xsi:type="dcterms:W3CDTF">2020-02-24T13:20:25Z</dcterms:modified>
</cp:coreProperties>
</file>