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saveSubsetFonts="1" bookmarkIdSeed="2">
  <p:sldMasterIdLst>
    <p:sldMasterId id="2147483648" r:id="rId1"/>
  </p:sldMasterIdLst>
  <p:notesMasterIdLst>
    <p:notesMasterId r:id="rId2"/>
  </p:notesMasterIdLst>
  <p:sldIdLst>
    <p:sldId id="357" r:id="rId3"/>
    <p:sldId id="503" r:id="rId4"/>
    <p:sldId id="507" r:id="rId5"/>
    <p:sldId id="504" r:id="rId6"/>
    <p:sldId id="379" r:id="rId7"/>
    <p:sldId id="506" r:id="rId8"/>
    <p:sldId id="519" r:id="rId9"/>
    <p:sldId id="498" r:id="rId10"/>
    <p:sldId id="508" r:id="rId11"/>
    <p:sldId id="509" r:id="rId12"/>
    <p:sldId id="510" r:id="rId13"/>
    <p:sldId id="511" r:id="rId14"/>
    <p:sldId id="512" r:id="rId15"/>
    <p:sldId id="513" r:id="rId16"/>
    <p:sldId id="514" r:id="rId17"/>
    <p:sldId id="515" r:id="rId18"/>
    <p:sldId id="516" r:id="rId19"/>
    <p:sldId id="517" r:id="rId20"/>
    <p:sldId id="518" r:id="rId21"/>
  </p:sldIdLst>
  <p:sldSz cx="9144000" cy="6858000" type="screen4x3"/>
  <p:notesSz cx="6735763" cy="9869488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62" autoAdjust="0"/>
    <p:restoredTop sz="94660" autoAdjust="0"/>
  </p:normalViewPr>
  <p:slideViewPr>
    <p:cSldViewPr>
      <p:cViewPr varScale="1">
        <p:scale>
          <a:sx n="87" d="100"/>
          <a:sy n="87" d="100"/>
        </p:scale>
        <p:origin x="738" y="84"/>
      </p:cViewPr>
      <p:guideLst>
        <p:guide orient="horz" pos="213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tags" Target="tags/tag1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32772" name="幻灯片图像占位符 205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900113" y="739775"/>
            <a:ext cx="4935537" cy="370205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2053" name="文本占位符 2052"/>
          <p:cNvSpPr>
            <a:spLocks noGrp="1" noRot="1" noChangeArrowheads="1"/>
          </p:cNvSpPr>
          <p:nvPr>
            <p:ph type="body" sz="quarter" idx="6"/>
          </p:nvPr>
        </p:nvSpPr>
        <p:spPr bwMode="auto">
          <a:xfrm>
            <a:off x="673100" y="4687888"/>
            <a:ext cx="5389563" cy="4441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200" noProof="1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1939E0C-1A61-4490-8C38-E01FF00A881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90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lvl="5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39E0C-1A61-4490-8C38-E01FF00A8812}" type="slidenum">
              <a:rPr lang="zh-CN" alt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69826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3F91C-9F5C-475A-AD3F-D4658871D60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Picture 2" descr="C:\Users\Administrator\Desktop\新建文件夹 (3)\875869dd1e15439本.jpg"/>
          <p:cNvPicPr>
            <a:picLocks noChangeAspect="1" noChangeArrowheads="1"/>
          </p:cNvPicPr>
          <p:nvPr userDrawn="1"/>
        </p:nvPicPr>
        <p:blipFill>
          <a:blip r:embed="rId1"/>
          <a:stretch>
            <a:fillRect/>
          </a:stretch>
        </p:blipFill>
        <p:spPr bwMode="auto">
          <a:xfrm>
            <a:off x="1588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3A2D7-3AC0-4754-909A-B7476F90184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032F8-C8D3-4EDF-8A0F-D015464C5CD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2BFB1-444C-415B-BA10-B59AC980A8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4FAB8-9748-44FA-B706-3A99242A7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096D6-44DC-4F59-ACB1-A80D4E550D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856DD-5326-4B50-8C37-574B66E1B29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68F14-F60E-4B6A-A457-057A717B80D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FD5C9-61A7-4789-A127-E386D39E87A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A8445-353C-490B-9993-2C9764EE145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18C75-03B6-4AD2-84F9-07226DA535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F1E0D-E7D4-44B6-AE5B-0FB313317F8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jpeg" /><Relationship Id="rId14" Type="http://schemas.openxmlformats.org/officeDocument/2006/relationships/image" Target="../media/image2.jpe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 bwMode="auto">
      <p:bgPr>
        <a:blipFill dpi="0" rotWithShape="1">
          <a:blip r:embed="rId14">
            <a:lum/>
          </a:blip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59FA4B2-A438-4E11-B294-622ED706FF2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Picture 2" descr="C:\Users\Administrator\Desktop\新建文件夹 (3)\875869dd1e15439本.jpg"/>
          <p:cNvPicPr>
            <a:picLocks noChangeAspect="1" noChangeArrowheads="1"/>
          </p:cNvPicPr>
          <p:nvPr userDrawn="1"/>
        </p:nvPicPr>
        <p:blipFill>
          <a:blip r:embed="rId13"/>
          <a:stretch>
            <a:fillRect/>
          </a:stretch>
        </p:blipFill>
        <p:spPr bwMode="auto">
          <a:xfrm>
            <a:off x="1588" y="0"/>
            <a:ext cx="9144000" cy="6858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emf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emf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emf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emf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Relationship Id="rId3" Type="http://schemas.openxmlformats.org/officeDocument/2006/relationships/hyperlink" Target="http://img.tesoon.com/up/2015/0607/07201506175522696.jpg" TargetMode="Ex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image" Target="../media/image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emf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1" name="矩形 3074"/>
          <p:cNvSpPr>
            <a:spLocks noChangeArrowheads="1"/>
          </p:cNvSpPr>
          <p:nvPr/>
        </p:nvSpPr>
        <p:spPr bwMode="auto">
          <a:xfrm>
            <a:off x="179512" y="1484784"/>
            <a:ext cx="8037631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7200" b="1" kern="10" spc="5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黑体" pitchFamily="49" charset="-122"/>
                <a:ea typeface="黑体" pitchFamily="49" charset="-122"/>
              </a:rPr>
              <a:t>图文转换</a:t>
            </a:r>
            <a:endParaRPr lang="en-US" altLang="zh-CN" sz="7200" b="1" kern="10" spc="50" smtClean="0">
              <a:ln w="12700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7200" b="1" kern="10" spc="5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黑体" pitchFamily="49" charset="-122"/>
                <a:ea typeface="黑体" pitchFamily="49" charset="-122"/>
              </a:rPr>
              <a:t>徽标类、流程图</a:t>
            </a:r>
            <a:endParaRPr lang="en-US" altLang="zh-CN" sz="7200" b="1" kern="10" spc="50">
              <a:ln w="12700" cmpd="sng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文本占位符 14337"/>
          <p:cNvSpPr>
            <a:spLocks noGrp="1"/>
          </p:cNvSpPr>
          <p:nvPr>
            <p:ph idx="4294967295"/>
          </p:nvPr>
        </p:nvSpPr>
        <p:spPr>
          <a:xfrm>
            <a:off x="-12700" y="87312"/>
            <a:ext cx="8948738" cy="93662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91440" tIns="45720" rIns="91440" bIns="45720" anchor="t" anchorCtr="0"/>
          <a:lstStyle>
            <a:lvl1pPr marL="95250" indent="-9525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 lvl="0" indent="-95250" eaLnBrk="1" hangingPunct="1">
              <a:lnSpc>
                <a:spcPct val="120000"/>
              </a:lnSpc>
              <a:buNone/>
            </a:pPr>
            <a:r>
              <a:rPr lang="en-US" altLang="zh-CN" sz="2800" b="1">
                <a:latin typeface="仿宋_GB2312" pitchFamily="49" charset="-122"/>
                <a:ea typeface="仿宋_GB2312" pitchFamily="49" charset="-122"/>
              </a:rPr>
              <a:t>   </a:t>
            </a:r>
            <a:r>
              <a:rPr lang="zh-CN" altLang="en-US" b="1">
                <a:latin typeface="仿宋_GB2312" pitchFamily="49" charset="-122"/>
                <a:ea typeface="仿宋_GB2312" pitchFamily="49" charset="-122"/>
              </a:rPr>
              <a:t>科学家培根等人曾提出一种科学知识增长的模式</a:t>
            </a:r>
            <a:r>
              <a:rPr lang="en-US" altLang="zh-CN" b="1">
                <a:latin typeface="仿宋_GB2312" pitchFamily="49" charset="-122"/>
                <a:ea typeface="仿宋_GB2312" pitchFamily="49" charset="-122"/>
              </a:rPr>
              <a:t>(</a:t>
            </a:r>
            <a:r>
              <a:rPr lang="zh-CN" altLang="en-US" b="1">
                <a:latin typeface="仿宋_GB2312" pitchFamily="49" charset="-122"/>
                <a:ea typeface="仿宋_GB2312" pitchFamily="49" charset="-122"/>
              </a:rPr>
              <a:t>如下图</a:t>
            </a:r>
            <a:r>
              <a:rPr lang="en-US" altLang="zh-CN" b="1"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b="1">
                <a:latin typeface="仿宋_GB2312" pitchFamily="49" charset="-122"/>
                <a:ea typeface="仿宋_GB2312" pitchFamily="49" charset="-122"/>
              </a:rPr>
              <a:t>。请你用简洁的语言表述这一模式。 </a:t>
            </a:r>
            <a:r>
              <a:rPr lang="en-US" altLang="zh-CN" b="1">
                <a:latin typeface="仿宋_GB2312" pitchFamily="49" charset="-122"/>
                <a:ea typeface="仿宋_GB2312" pitchFamily="49" charset="-122"/>
              </a:rPr>
              <a:t>(</a:t>
            </a:r>
            <a:r>
              <a:rPr lang="en-US" altLang="zh-CN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6</a:t>
            </a:r>
            <a:r>
              <a:rPr lang="zh-CN" altLang="en-US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分</a:t>
            </a:r>
            <a:r>
              <a:rPr lang="en-US" altLang="zh-CN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endParaRPr lang="zh-CN" altLang="en-US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122" name="文本框 14338"/>
          <p:cNvSpPr/>
          <p:nvPr/>
        </p:nvSpPr>
        <p:spPr>
          <a:xfrm>
            <a:off x="4741862" y="5310188"/>
            <a:ext cx="1408112" cy="584200"/>
          </a:xfrm>
          <a:prstGeom prst="rect">
            <a:avLst/>
          </a:prstGeom>
          <a:noFill/>
          <a:ln>
            <a:solidFill>
              <a:srgbClr val="FF0000"/>
            </a:solidFill>
            <a:round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3200">
                <a:solidFill>
                  <a:srgbClr val="0000CC"/>
                </a:solidFill>
              </a:rPr>
              <a:t>流程图</a:t>
            </a:r>
          </a:p>
        </p:txBody>
      </p:sp>
      <p:sp>
        <p:nvSpPr>
          <p:cNvPr id="5123" name="文本框 14339"/>
          <p:cNvSpPr/>
          <p:nvPr/>
        </p:nvSpPr>
        <p:spPr>
          <a:xfrm>
            <a:off x="180975" y="4616450"/>
            <a:ext cx="8755062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3200">
                <a:ea typeface="黑体" pitchFamily="49" charset="-122"/>
              </a:rPr>
              <a:t>包括三部分内容：</a:t>
            </a:r>
            <a:r>
              <a:rPr lang="zh-CN" altLang="en-US" sz="3200">
                <a:solidFill>
                  <a:srgbClr val="0000FF"/>
                </a:solidFill>
              </a:rPr>
              <a:t>框框、箭头、箭头上的文字</a:t>
            </a:r>
          </a:p>
        </p:txBody>
      </p:sp>
      <p:sp>
        <p:nvSpPr>
          <p:cNvPr id="5124" name="文本框 14340"/>
          <p:cNvSpPr/>
          <p:nvPr/>
        </p:nvSpPr>
        <p:spPr>
          <a:xfrm>
            <a:off x="250825" y="5310188"/>
            <a:ext cx="46624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3200">
                <a:ea typeface="黑体" pitchFamily="49" charset="-122"/>
              </a:rPr>
              <a:t>展现一个事件的流程</a:t>
            </a:r>
          </a:p>
        </p:txBody>
      </p:sp>
      <p:sp>
        <p:nvSpPr>
          <p:cNvPr id="5125" name="文本框 14341"/>
          <p:cNvSpPr/>
          <p:nvPr/>
        </p:nvSpPr>
        <p:spPr>
          <a:xfrm>
            <a:off x="250825" y="6043612"/>
            <a:ext cx="5899150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答题时注意把整个过程表述清楚</a:t>
            </a:r>
          </a:p>
        </p:txBody>
      </p:sp>
      <p:sp>
        <p:nvSpPr>
          <p:cNvPr id="5126" name="矩形 14342"/>
          <p:cNvSpPr/>
          <p:nvPr/>
        </p:nvSpPr>
        <p:spPr>
          <a:xfrm>
            <a:off x="250825" y="3306762"/>
            <a:ext cx="691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320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讨论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这种题型有什么特点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pic>
        <p:nvPicPr>
          <p:cNvPr id="5127" name="图片 14343" descr="图片3"/>
          <p:cNvPicPr/>
          <p:nvPr/>
        </p:nvPicPr>
        <p:blipFill>
          <a:blip r:embed="rId2"/>
          <a:stretch>
            <a:fillRect/>
          </a:stretch>
        </p:blipFill>
        <p:spPr>
          <a:xfrm>
            <a:off x="1208088" y="1651000"/>
            <a:ext cx="7631112" cy="153511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128" name="矩形 14344"/>
          <p:cNvSpPr/>
          <p:nvPr/>
        </p:nvSpPr>
        <p:spPr>
          <a:xfrm>
            <a:off x="534988" y="3981450"/>
            <a:ext cx="4071938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rgbClr val="46999D"/>
                </a:solidFill>
                <a:latin typeface="楷体_GB2312" pitchFamily="49" charset="-122"/>
                <a:ea typeface="楷体_GB2312" pitchFamily="49" charset="-122"/>
              </a:rPr>
              <a:t>（学生自己归纳）</a:t>
            </a:r>
          </a:p>
        </p:txBody>
      </p:sp>
    </p:spTree>
    <p:extLst>
      <p:ext uri="{BB962C8B-B14F-4D97-AF65-F5344CB8AC3E}">
        <p14:creationId xmlns:p14="http://schemas.microsoft.com/office/powerpoint/2010/main" val="24747685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 additive="base">
                                        <p:cTn id="11" dur="500" fill="hold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18" dur="8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19" dur="8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20" dur="8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26" dur="8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27" dur="8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28" dur="8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1" dur="1000" fill="hold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1"/>
      <p:bldP spid="5124" grpId="2"/>
      <p:bldP spid="5125" grpId="3"/>
      <p:bldP spid="5128" grpId="4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文本占位符 12289"/>
          <p:cNvSpPr>
            <a:spLocks noGrp="1"/>
          </p:cNvSpPr>
          <p:nvPr>
            <p:ph idx="4294967295"/>
          </p:nvPr>
        </p:nvSpPr>
        <p:spPr>
          <a:xfrm>
            <a:off x="0" y="2335212"/>
            <a:ext cx="9144000" cy="449897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流程图做题注意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：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、看清楚题目要求，明确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陈述对象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是什么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、把握概念间的关系：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方框里的词语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属于关键概念，是句子的“主干”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带箭头的横线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展示着事件发展的趋势或动作行为的走向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横线上的词语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，属于概念间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发生关系的方式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，起过渡和连贯作用。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、分析几个概念在整个事件或行为过程中的地位及作用，分析其间的关系，看是否属于因果、条件、递进、并列、转折等。根据此来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选定过渡词语或关联词语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实施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连缀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6146" name="图片 12290" descr="图片3"/>
          <p:cNvPicPr/>
          <p:nvPr/>
        </p:nvPicPr>
        <p:blipFill>
          <a:blip r:embed="rId2"/>
          <a:stretch>
            <a:fillRect/>
          </a:stretch>
        </p:blipFill>
        <p:spPr>
          <a:xfrm>
            <a:off x="538162" y="1003300"/>
            <a:ext cx="7729538" cy="12350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6147" name="文本占位符 11266"/>
          <p:cNvSpPr/>
          <p:nvPr/>
        </p:nvSpPr>
        <p:spPr>
          <a:xfrm>
            <a:off x="0" y="-12700"/>
            <a:ext cx="9142412" cy="1223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20000"/>
              </a:spcBef>
            </a:pPr>
            <a:r>
              <a:rPr lang="en-US" altLang="zh-CN" sz="320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  </a:t>
            </a:r>
            <a:r>
              <a:rPr lang="zh-CN" altLang="en-US" sz="320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科学家培根等人曾提出一种科学知识增长的模式</a:t>
            </a:r>
            <a:r>
              <a:rPr lang="en-US" altLang="zh-CN" sz="320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(</a:t>
            </a:r>
            <a:r>
              <a:rPr lang="zh-CN" altLang="en-US" sz="320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如下图</a:t>
            </a:r>
            <a:r>
              <a:rPr lang="en-US" altLang="zh-CN" sz="320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320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。请你用简洁的语言表述这一模式</a:t>
            </a:r>
            <a:r>
              <a:rPr lang="zh-CN" altLang="en-US" sz="3200">
                <a:solidFill>
                  <a:srgbClr val="006600"/>
                </a:solidFill>
              </a:rPr>
              <a:t>。</a:t>
            </a:r>
            <a:r>
              <a:rPr lang="zh-CN" altLang="en-US" sz="32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231593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矩形 15361"/>
          <p:cNvSpPr/>
          <p:nvPr/>
        </p:nvSpPr>
        <p:spPr>
          <a:xfrm>
            <a:off x="82550" y="4365625"/>
            <a:ext cx="8890000" cy="198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110000"/>
              </a:lnSpc>
              <a:spcBef>
                <a:spcPct val="20000"/>
              </a:spcBef>
              <a:buChar char="•"/>
            </a:pPr>
            <a:r>
              <a:rPr lang="en-US" altLang="zh-CN" sz="280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、科学知识增长是通过观察经验事实，在归纳他们的基础上，总结出科学定律，接着通过检验和证实，慢慢演变为科学理论，再通过一系列的演绎推理，解释和预见新的问题等方式来实现的。</a:t>
            </a:r>
          </a:p>
        </p:txBody>
      </p:sp>
      <p:sp>
        <p:nvSpPr>
          <p:cNvPr id="7170" name="内容占位符 15362"/>
          <p:cNvSpPr>
            <a:spLocks noGrp="1"/>
          </p:cNvSpPr>
          <p:nvPr>
            <p:ph idx="4294967295"/>
          </p:nvPr>
        </p:nvSpPr>
        <p:spPr>
          <a:xfrm>
            <a:off x="0" y="2349500"/>
            <a:ext cx="8604250" cy="1081088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eaLnBrk="1" hangingPunct="1"/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、根据经验观察事物，归纳出科学定律，检验此定律的科学性，最后演绎及解释这一新问题。</a:t>
            </a:r>
          </a:p>
        </p:txBody>
      </p:sp>
      <p:sp>
        <p:nvSpPr>
          <p:cNvPr id="7171" name="文本框 15363"/>
          <p:cNvSpPr/>
          <p:nvPr/>
        </p:nvSpPr>
        <p:spPr>
          <a:xfrm>
            <a:off x="84138" y="3429000"/>
            <a:ext cx="8961438" cy="522288"/>
          </a:xfrm>
          <a:prstGeom prst="rect">
            <a:avLst/>
          </a:prstGeom>
          <a:noFill/>
          <a:ln w="19050">
            <a:solidFill>
              <a:srgbClr val="0000CC"/>
            </a:solidFill>
            <a:round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80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遗漏环节、语句不通顺、对原意理解不准、缺陈述对象</a:t>
            </a:r>
          </a:p>
        </p:txBody>
      </p:sp>
      <p:cxnSp>
        <p:nvCxnSpPr>
          <p:cNvPr id="7172" name="直接连接符 15364"/>
          <p:cNvCxnSpPr/>
          <p:nvPr/>
        </p:nvCxnSpPr>
        <p:spPr>
          <a:xfrm>
            <a:off x="179388" y="5829300"/>
            <a:ext cx="2570162" cy="23812"/>
          </a:xfrm>
          <a:prstGeom prst="line">
            <a:avLst/>
          </a:prstGeom>
          <a:noFill/>
          <a:ln w="57150">
            <a:solidFill>
              <a:srgbClr val="FF0000"/>
            </a:solidFill>
            <a:bevel/>
          </a:ln>
        </p:spPr>
      </p:cxnSp>
      <p:sp>
        <p:nvSpPr>
          <p:cNvPr id="7173" name="文本框 15365"/>
          <p:cNvSpPr/>
          <p:nvPr/>
        </p:nvSpPr>
        <p:spPr>
          <a:xfrm>
            <a:off x="4897438" y="6018212"/>
            <a:ext cx="2533650" cy="522288"/>
          </a:xfrm>
          <a:prstGeom prst="rect">
            <a:avLst/>
          </a:prstGeom>
          <a:noFill/>
          <a:ln w="38100">
            <a:solidFill>
              <a:srgbClr val="0000CC"/>
            </a:solidFill>
            <a:round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/>
            <a:r>
              <a:rPr lang="zh-CN" altLang="en-US" sz="280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用语不够准确</a:t>
            </a:r>
          </a:p>
        </p:txBody>
      </p:sp>
      <p:sp>
        <p:nvSpPr>
          <p:cNvPr id="7174" name="文本框 15366"/>
          <p:cNvSpPr/>
          <p:nvPr/>
        </p:nvSpPr>
        <p:spPr>
          <a:xfrm>
            <a:off x="684212" y="19050"/>
            <a:ext cx="48577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>
                <a:solidFill>
                  <a:schemeClr val="hlink"/>
                </a:solidFill>
                <a:ea typeface="仿宋_GB2312" pitchFamily="49" charset="-122"/>
              </a:rPr>
              <a:t>分析误例， 归纳正确的做题方法：</a:t>
            </a:r>
          </a:p>
        </p:txBody>
      </p:sp>
      <p:cxnSp>
        <p:nvCxnSpPr>
          <p:cNvPr id="7175" name="直接连接符 15367"/>
          <p:cNvCxnSpPr/>
          <p:nvPr/>
        </p:nvCxnSpPr>
        <p:spPr>
          <a:xfrm>
            <a:off x="1042988" y="2781300"/>
            <a:ext cx="2830512" cy="0"/>
          </a:xfrm>
          <a:prstGeom prst="line">
            <a:avLst/>
          </a:prstGeom>
          <a:noFill/>
          <a:ln w="57150">
            <a:solidFill>
              <a:srgbClr val="FF0000"/>
            </a:solidFill>
            <a:bevel/>
          </a:ln>
        </p:spPr>
      </p:cxnSp>
      <p:cxnSp>
        <p:nvCxnSpPr>
          <p:cNvPr id="7176" name="直接连接符 15368"/>
          <p:cNvCxnSpPr/>
          <p:nvPr/>
        </p:nvCxnSpPr>
        <p:spPr>
          <a:xfrm>
            <a:off x="7115175" y="2781300"/>
            <a:ext cx="1417638" cy="0"/>
          </a:xfrm>
          <a:prstGeom prst="line">
            <a:avLst/>
          </a:prstGeom>
          <a:noFill/>
          <a:ln w="57150">
            <a:solidFill>
              <a:srgbClr val="FF0000"/>
            </a:solidFill>
            <a:bevel/>
          </a:ln>
        </p:spPr>
      </p:cxnSp>
      <p:cxnSp>
        <p:nvCxnSpPr>
          <p:cNvPr id="7177" name="直接连接符 15369"/>
          <p:cNvCxnSpPr/>
          <p:nvPr/>
        </p:nvCxnSpPr>
        <p:spPr>
          <a:xfrm>
            <a:off x="3344862" y="3213100"/>
            <a:ext cx="1731962" cy="1588"/>
          </a:xfrm>
          <a:prstGeom prst="line">
            <a:avLst/>
          </a:prstGeom>
          <a:noFill/>
          <a:ln w="57150">
            <a:solidFill>
              <a:srgbClr val="FF0000"/>
            </a:solidFill>
            <a:bevel/>
          </a:ln>
        </p:spPr>
      </p:cxnSp>
      <p:sp>
        <p:nvSpPr>
          <p:cNvPr id="7178" name="矩形 15370"/>
          <p:cNvSpPr/>
          <p:nvPr/>
        </p:nvSpPr>
        <p:spPr>
          <a:xfrm>
            <a:off x="179388" y="1846262"/>
            <a:ext cx="6337300" cy="420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4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看看这些答案能拿多少分</a:t>
            </a:r>
            <a:r>
              <a:rPr lang="en-US" altLang="zh-CN" sz="24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? 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满分</a:t>
            </a:r>
            <a:r>
              <a:rPr lang="en-US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</a:t>
            </a:r>
            <a:r>
              <a:rPr lang="en-US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)</a:t>
            </a:r>
            <a:endParaRPr lang="en-US" altLang="zh-CN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7179" name="直接连接符 15371"/>
          <p:cNvCxnSpPr/>
          <p:nvPr/>
        </p:nvCxnSpPr>
        <p:spPr>
          <a:xfrm flipV="1">
            <a:off x="504825" y="3213100"/>
            <a:ext cx="1619250" cy="0"/>
          </a:xfrm>
          <a:prstGeom prst="line">
            <a:avLst/>
          </a:prstGeom>
          <a:noFill/>
          <a:ln w="57150">
            <a:solidFill>
              <a:srgbClr val="FF0000"/>
            </a:solidFill>
            <a:bevel/>
          </a:ln>
        </p:spPr>
      </p:cxnSp>
      <p:pic>
        <p:nvPicPr>
          <p:cNvPr id="7180" name="图片 15372" descr="图片3"/>
          <p:cNvPicPr/>
          <p:nvPr/>
        </p:nvPicPr>
        <p:blipFill>
          <a:blip r:embed="rId2"/>
          <a:stretch>
            <a:fillRect/>
          </a:stretch>
        </p:blipFill>
        <p:spPr>
          <a:xfrm>
            <a:off x="611188" y="549275"/>
            <a:ext cx="7489825" cy="122396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7181" name="文本框 1"/>
          <p:cNvSpPr/>
          <p:nvPr/>
        </p:nvSpPr>
        <p:spPr>
          <a:xfrm>
            <a:off x="8140700" y="2847975"/>
            <a:ext cx="904875" cy="582612"/>
          </a:xfrm>
          <a:prstGeom prst="rect">
            <a:avLst/>
          </a:prstGeom>
          <a:noFill/>
          <a:ln w="38100">
            <a:solidFill>
              <a:srgbClr val="0000CC"/>
            </a:solidFill>
            <a:round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/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</a:t>
            </a:r>
            <a:endParaRPr lang="zh-CN" altLang="en-US" sz="3200">
              <a:solidFill>
                <a:srgbClr val="0066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7182" name="直接连接符 2"/>
          <p:cNvCxnSpPr/>
          <p:nvPr/>
        </p:nvCxnSpPr>
        <p:spPr>
          <a:xfrm>
            <a:off x="7983538" y="5346700"/>
            <a:ext cx="989012" cy="12700"/>
          </a:xfrm>
          <a:prstGeom prst="line">
            <a:avLst/>
          </a:prstGeom>
          <a:noFill/>
          <a:ln w="57150">
            <a:solidFill>
              <a:srgbClr val="FF0000"/>
            </a:solidFill>
            <a:bevel/>
          </a:ln>
        </p:spPr>
      </p:cxnSp>
      <p:sp>
        <p:nvSpPr>
          <p:cNvPr id="7183" name="文本框 3"/>
          <p:cNvSpPr/>
          <p:nvPr/>
        </p:nvSpPr>
        <p:spPr>
          <a:xfrm>
            <a:off x="7983538" y="5956300"/>
            <a:ext cx="904875" cy="584200"/>
          </a:xfrm>
          <a:prstGeom prst="rect">
            <a:avLst/>
          </a:prstGeom>
          <a:noFill/>
          <a:ln w="38100">
            <a:solidFill>
              <a:srgbClr val="0000CC"/>
            </a:solidFill>
            <a:round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/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</a:t>
            </a:r>
            <a:endParaRPr lang="zh-CN" altLang="en-US" sz="3200">
              <a:solidFill>
                <a:srgbClr val="0066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5961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0" dur="1000" fill="hold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7" dur="1000" fill="hold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base">
                                        <p:cTn id="45" dur="8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base">
                                        <p:cTn id="46" dur="8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>
                                        <p:cTn id="47" dur="8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53" dur="1000" fill="hold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68" dur="1000" fill="hold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7170" grpId="1" build="p"/>
      <p:bldP spid="7171" grpId="2"/>
      <p:bldP spid="7173" grpId="3"/>
      <p:bldP spid="7174" grpId="4"/>
      <p:bldP spid="7181" grpId="5"/>
      <p:bldP spid="7183" grpId="6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内容占位符 16385"/>
          <p:cNvSpPr>
            <a:spLocks noGrp="1"/>
          </p:cNvSpPr>
          <p:nvPr>
            <p:ph idx="4294967295"/>
          </p:nvPr>
        </p:nvSpPr>
        <p:spPr>
          <a:xfrm>
            <a:off x="1588" y="1100138"/>
            <a:ext cx="9140825" cy="158432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90000"/>
              </a:lnSpc>
              <a:buNone/>
            </a:pPr>
            <a:r>
              <a:rPr lang="en-US" altLang="zh-CN" sz="2800" b="1"/>
              <a:t>[</a:t>
            </a:r>
            <a:r>
              <a:rPr lang="zh-CN" altLang="en-US" sz="2800" b="1">
                <a:solidFill>
                  <a:srgbClr val="006600"/>
                </a:solidFill>
              </a:rPr>
              <a:t>参考答案</a:t>
            </a:r>
            <a:r>
              <a:rPr lang="en-US" altLang="zh-CN" sz="2800" b="1">
                <a:solidFill>
                  <a:srgbClr val="006600"/>
                </a:solidFill>
              </a:rPr>
              <a:t>1</a:t>
            </a:r>
            <a:r>
              <a:rPr lang="en-US" altLang="zh-CN" sz="2800" b="1"/>
              <a:t>]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科学知识增长的模式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是这样的：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从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观察个别事实、总结经验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出发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通过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归纳，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概括为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科学定律，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然后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用事实对它进行检验和证实，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上升为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科学理论，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再通过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演绎，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去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解释新的事实、预见新的问题。</a:t>
            </a:r>
          </a:p>
        </p:txBody>
      </p:sp>
      <p:sp>
        <p:nvSpPr>
          <p:cNvPr id="8194" name="矩形 16386"/>
          <p:cNvSpPr/>
          <p:nvPr/>
        </p:nvSpPr>
        <p:spPr>
          <a:xfrm>
            <a:off x="0" y="5233988"/>
            <a:ext cx="9093200" cy="1639888"/>
          </a:xfrm>
          <a:prstGeom prst="rect">
            <a:avLst/>
          </a:prstGeom>
          <a:noFill/>
          <a:ln>
            <a:solidFill>
              <a:srgbClr val="FF0000"/>
            </a:solidFill>
            <a:round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90000"/>
              </a:lnSpc>
            </a:pPr>
            <a:r>
              <a:rPr lang="en-US" altLang="zh-CN" sz="280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280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参考答案</a:t>
            </a:r>
            <a:r>
              <a:rPr lang="en-US" altLang="zh-CN" sz="280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2]</a:t>
            </a:r>
            <a:r>
              <a:rPr lang="en-US" altLang="zh-CN" sz="280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  </a:t>
            </a:r>
            <a:r>
              <a:rPr lang="zh-CN" altLang="en-US" sz="28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人类科学知识增长是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从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观察个别经验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事实出发，通过归纳，概括为科学定律，然后用事实对它进行检验和证实，上升为科学理论，再通过演绎，去解释新的事实、预见新的问题</a:t>
            </a:r>
            <a:r>
              <a:rPr lang="zh-CN" altLang="en-US" sz="28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的方式来实现的。</a:t>
            </a:r>
          </a:p>
        </p:txBody>
      </p:sp>
      <p:pic>
        <p:nvPicPr>
          <p:cNvPr id="8195" name="图片 16387" descr="图片3"/>
          <p:cNvPicPr/>
          <p:nvPr/>
        </p:nvPicPr>
        <p:blipFill>
          <a:blip r:embed="rId2"/>
          <a:stretch>
            <a:fillRect/>
          </a:stretch>
        </p:blipFill>
        <p:spPr>
          <a:xfrm>
            <a:off x="541338" y="0"/>
            <a:ext cx="7848600" cy="11001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196" name="矩形 16388"/>
          <p:cNvSpPr/>
          <p:nvPr/>
        </p:nvSpPr>
        <p:spPr>
          <a:xfrm>
            <a:off x="95250" y="1100138"/>
            <a:ext cx="42973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400" b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看参考答案，注意答题的关键</a:t>
            </a:r>
            <a:r>
              <a:rPr lang="en-US" altLang="zh-CN" sz="2400" b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:</a:t>
            </a:r>
          </a:p>
        </p:txBody>
      </p:sp>
      <p:sp>
        <p:nvSpPr>
          <p:cNvPr id="8197" name="矩形 16389"/>
          <p:cNvSpPr/>
          <p:nvPr/>
        </p:nvSpPr>
        <p:spPr>
          <a:xfrm>
            <a:off x="1588" y="2684462"/>
            <a:ext cx="9140825" cy="935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spcBef>
                <a:spcPct val="20000"/>
              </a:spcBef>
            </a:pPr>
            <a:r>
              <a:rPr lang="zh-CN" altLang="en-US" sz="2800" u="sng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从这个答案中你发现了什么</a:t>
            </a:r>
            <a:r>
              <a:rPr lang="en-US" altLang="zh-CN" sz="2800" u="sng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?(</a:t>
            </a:r>
            <a:r>
              <a:rPr lang="zh-CN" altLang="en-US" sz="2800" u="sng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做这类题最关键的地方是</a:t>
            </a:r>
            <a:r>
              <a:rPr lang="en-US" altLang="zh-CN" sz="2800" u="sng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?)</a:t>
            </a:r>
          </a:p>
          <a:p>
            <a:pPr marL="0" lvl="0" indent="0">
              <a:spcBef>
                <a:spcPct val="20000"/>
              </a:spcBef>
            </a:pPr>
            <a:r>
              <a:rPr lang="zh-CN" altLang="en-US" sz="2800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用一些词把几个环节连缀起来（注意关系）</a:t>
            </a:r>
          </a:p>
        </p:txBody>
      </p:sp>
      <p:sp>
        <p:nvSpPr>
          <p:cNvPr id="8198" name="矩形 16390"/>
          <p:cNvSpPr/>
          <p:nvPr/>
        </p:nvSpPr>
        <p:spPr>
          <a:xfrm>
            <a:off x="50800" y="3619500"/>
            <a:ext cx="9042400" cy="1614488"/>
          </a:xfrm>
          <a:prstGeom prst="rect">
            <a:avLst/>
          </a:prstGeom>
          <a:noFill/>
          <a:ln>
            <a:solidFill>
              <a:srgbClr val="006600"/>
            </a:solidFill>
            <a:round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>
              <a:lnSpc>
                <a:spcPct val="90000"/>
              </a:lnSpc>
              <a:spcBef>
                <a:spcPct val="20000"/>
              </a:spcBef>
            </a:pPr>
            <a:r>
              <a:rPr lang="en-US" altLang="zh-CN" sz="1200"/>
              <a:t> </a:t>
            </a:r>
            <a:r>
              <a:rPr lang="en-US" altLang="zh-CN" sz="2400"/>
              <a:t>  </a:t>
            </a:r>
            <a:r>
              <a:rPr lang="en-US" altLang="zh-CN" sz="280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、在大量地观察经验事实的基础上归纳得出相关的科学定律，通过实践检验形成科学理论，凭借科学理论指导可以演绎、推断诸多现象，预见发展趋势。这就是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科学知识增长的模式。</a:t>
            </a:r>
          </a:p>
        </p:txBody>
      </p:sp>
    </p:spTree>
    <p:extLst>
      <p:ext uri="{BB962C8B-B14F-4D97-AF65-F5344CB8AC3E}">
        <p14:creationId xmlns:p14="http://schemas.microsoft.com/office/powerpoint/2010/main" val="8304251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2000" fill="hold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13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9" dur="1000" fill="hold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27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33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 build="p"/>
      <p:bldP spid="8194" grpId="1"/>
      <p:bldP spid="8196" grpId="2"/>
      <p:bldP spid="8197" grpId="3" uiExpand="1" build="p"/>
      <p:bldP spid="8198" grpId="4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内容占位符 2"/>
          <p:cNvSpPr>
            <a:spLocks noGrp="1"/>
          </p:cNvSpPr>
          <p:nvPr>
            <p:ph idx="4294967295"/>
          </p:nvPr>
        </p:nvSpPr>
        <p:spPr>
          <a:xfrm>
            <a:off x="0" y="284162"/>
            <a:ext cx="9144000" cy="17145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anchor="t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例</a:t>
            </a:r>
            <a:r>
              <a:rPr lang="en-US" altLang="zh-CN" b="1">
                <a:solidFill>
                  <a:srgbClr val="FF0000"/>
                </a:solidFill>
              </a:rPr>
              <a:t>2.</a:t>
            </a:r>
            <a:r>
              <a:rPr lang="zh-CN" altLang="en-US" b="1"/>
              <a:t>下面是某中学国庆七日游的初步构思框架，请把这个构思写成一段话，要求内容完整，表述准确，语言连贯，不超过</a:t>
            </a:r>
            <a:r>
              <a:rPr lang="en-US" altLang="zh-CN" b="1"/>
              <a:t>75</a:t>
            </a:r>
            <a:r>
              <a:rPr lang="zh-CN" altLang="en-US" b="1"/>
              <a:t>个字。（</a:t>
            </a:r>
            <a:r>
              <a:rPr lang="en-US" altLang="zh-CN" b="1"/>
              <a:t>6</a:t>
            </a:r>
            <a:r>
              <a:rPr lang="zh-CN" altLang="en-US" b="1"/>
              <a:t>分）</a:t>
            </a:r>
          </a:p>
        </p:txBody>
      </p:sp>
      <p:pic>
        <p:nvPicPr>
          <p:cNvPr id="13314" name="图片 3" descr="djw201604011008_clip_image002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1143000" y="2357438"/>
            <a:ext cx="6643688" cy="42862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3315" name="矩形标注 4"/>
          <p:cNvSpPr/>
          <p:nvPr/>
        </p:nvSpPr>
        <p:spPr>
          <a:xfrm>
            <a:off x="285750" y="3929062"/>
            <a:ext cx="1785938" cy="428625"/>
          </a:xfrm>
          <a:prstGeom prst="wedgeRectCallout">
            <a:avLst>
              <a:gd name="adj1" fmla="val 38657"/>
              <a:gd name="adj2" fmla="val 150991"/>
            </a:avLst>
          </a:prstGeom>
          <a:solidFill>
            <a:srgbClr val="F1F9F9"/>
          </a:solidFill>
          <a:ln w="25400">
            <a:solidFill>
              <a:srgbClr val="89A4A7"/>
            </a:solidFill>
            <a:bevel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CC"/>
                </a:solidFill>
              </a:rPr>
              <a:t>陈述对象</a:t>
            </a:r>
          </a:p>
        </p:txBody>
      </p:sp>
      <p:sp>
        <p:nvSpPr>
          <p:cNvPr id="13316" name="矩形标注 5"/>
          <p:cNvSpPr/>
          <p:nvPr/>
        </p:nvSpPr>
        <p:spPr>
          <a:xfrm>
            <a:off x="1357312" y="2214562"/>
            <a:ext cx="1785938" cy="428625"/>
          </a:xfrm>
          <a:prstGeom prst="wedgeRectCallout">
            <a:avLst>
              <a:gd name="adj1" fmla="val 74056"/>
              <a:gd name="adj2" fmla="val 148361"/>
            </a:avLst>
          </a:prstGeom>
          <a:solidFill>
            <a:srgbClr val="F1F9F9"/>
          </a:solidFill>
          <a:ln w="25400">
            <a:solidFill>
              <a:srgbClr val="89A4A7"/>
            </a:solidFill>
            <a:bevel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CC"/>
                </a:solidFill>
              </a:rPr>
              <a:t>活动目的</a:t>
            </a:r>
          </a:p>
        </p:txBody>
      </p:sp>
      <p:sp>
        <p:nvSpPr>
          <p:cNvPr id="13317" name="矩形标注 7"/>
          <p:cNvSpPr/>
          <p:nvPr/>
        </p:nvSpPr>
        <p:spPr>
          <a:xfrm>
            <a:off x="1643062" y="5857875"/>
            <a:ext cx="1285875" cy="428625"/>
          </a:xfrm>
          <a:prstGeom prst="wedgeRectCallout">
            <a:avLst>
              <a:gd name="adj1" fmla="val 84171"/>
              <a:gd name="adj2" fmla="val 35111"/>
            </a:avLst>
          </a:prstGeom>
          <a:solidFill>
            <a:srgbClr val="F1F9F9"/>
          </a:solidFill>
          <a:ln w="25400">
            <a:solidFill>
              <a:srgbClr val="89A4A7"/>
            </a:solidFill>
            <a:bevel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CC"/>
                </a:solidFill>
              </a:rPr>
              <a:t>要求</a:t>
            </a:r>
          </a:p>
        </p:txBody>
      </p:sp>
      <p:sp>
        <p:nvSpPr>
          <p:cNvPr id="13318" name="右大括号 8"/>
          <p:cNvSpPr/>
          <p:nvPr/>
        </p:nvSpPr>
        <p:spPr>
          <a:xfrm>
            <a:off x="7358062" y="4071938"/>
            <a:ext cx="428625" cy="1357312"/>
          </a:xfrm>
          <a:prstGeom prst="rightBrace">
            <a:avLst>
              <a:gd name="adj1" fmla="val 8327"/>
              <a:gd name="adj2" fmla="val 50000"/>
            </a:avLst>
          </a:prstGeom>
          <a:noFill/>
          <a:ln w="38100">
            <a:solidFill>
              <a:schemeClr val="accent1"/>
            </a:solidFill>
            <a:bevel/>
          </a:ln>
          <a:effectLst>
            <a:outerShdw blurRad="40000" dist="23000" dir="5400000">
              <a:srgbClr val="000000">
                <a:alpha val="34999"/>
              </a:srgbClr>
            </a:outerShdw>
          </a:effectLst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0"/>
          </a:p>
        </p:txBody>
      </p:sp>
      <p:sp>
        <p:nvSpPr>
          <p:cNvPr id="13319" name="TextBox 9"/>
          <p:cNvSpPr/>
          <p:nvPr/>
        </p:nvSpPr>
        <p:spPr>
          <a:xfrm>
            <a:off x="7858125" y="4286250"/>
            <a:ext cx="1071562" cy="954088"/>
          </a:xfrm>
          <a:prstGeom prst="rect">
            <a:avLst/>
          </a:prstGeom>
          <a:solidFill>
            <a:srgbClr val="F1F9F9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r>
              <a:rPr lang="zh-CN" altLang="en-US" sz="2800">
                <a:solidFill>
                  <a:srgbClr val="0000CC"/>
                </a:solidFill>
              </a:rPr>
              <a:t>活动内容</a:t>
            </a:r>
          </a:p>
        </p:txBody>
      </p:sp>
      <p:cxnSp>
        <p:nvCxnSpPr>
          <p:cNvPr id="13320" name="直接连接符 12"/>
          <p:cNvCxnSpPr/>
          <p:nvPr/>
        </p:nvCxnSpPr>
        <p:spPr>
          <a:xfrm flipV="1">
            <a:off x="3000375" y="3071812"/>
            <a:ext cx="857250" cy="642938"/>
          </a:xfrm>
          <a:prstGeom prst="line">
            <a:avLst/>
          </a:prstGeom>
          <a:noFill/>
          <a:ln w="25400">
            <a:solidFill>
              <a:schemeClr val="accent1"/>
            </a:solidFill>
            <a:bevel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</p:cxnSp>
      <p:cxnSp>
        <p:nvCxnSpPr>
          <p:cNvPr id="13321" name="直接连接符 13"/>
          <p:cNvCxnSpPr/>
          <p:nvPr/>
        </p:nvCxnSpPr>
        <p:spPr>
          <a:xfrm rot="16200000" flipH="1">
            <a:off x="2964656" y="3821906"/>
            <a:ext cx="642938" cy="571500"/>
          </a:xfrm>
          <a:prstGeom prst="line">
            <a:avLst/>
          </a:prstGeom>
          <a:noFill/>
          <a:ln w="25400">
            <a:solidFill>
              <a:schemeClr val="accent1"/>
            </a:solidFill>
            <a:bevel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</p:cxnSp>
      <p:cxnSp>
        <p:nvCxnSpPr>
          <p:cNvPr id="13322" name="直接连接符 14"/>
          <p:cNvCxnSpPr/>
          <p:nvPr/>
        </p:nvCxnSpPr>
        <p:spPr>
          <a:xfrm rot="16200000" flipH="1">
            <a:off x="2107406" y="4607719"/>
            <a:ext cx="2286000" cy="642938"/>
          </a:xfrm>
          <a:prstGeom prst="line">
            <a:avLst/>
          </a:prstGeom>
          <a:noFill/>
          <a:ln w="25400">
            <a:solidFill>
              <a:schemeClr val="accent1"/>
            </a:solidFill>
            <a:bevel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</p:cxnSp>
      <p:sp>
        <p:nvSpPr>
          <p:cNvPr id="13323" name="TextBox 20"/>
          <p:cNvSpPr/>
          <p:nvPr/>
        </p:nvSpPr>
        <p:spPr>
          <a:xfrm>
            <a:off x="1357312" y="3357562"/>
            <a:ext cx="1928812" cy="523875"/>
          </a:xfrm>
          <a:prstGeom prst="rect">
            <a:avLst/>
          </a:prstGeom>
          <a:solidFill>
            <a:srgbClr val="F1F9F9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r>
              <a:rPr lang="zh-CN" altLang="en-US" sz="2800">
                <a:solidFill>
                  <a:srgbClr val="0000CC"/>
                </a:solidFill>
              </a:rPr>
              <a:t>并列关系</a:t>
            </a:r>
          </a:p>
        </p:txBody>
      </p:sp>
      <p:sp>
        <p:nvSpPr>
          <p:cNvPr id="13324" name="TextBox 21"/>
          <p:cNvSpPr/>
          <p:nvPr/>
        </p:nvSpPr>
        <p:spPr>
          <a:xfrm>
            <a:off x="6929438" y="2786062"/>
            <a:ext cx="1928812" cy="523875"/>
          </a:xfrm>
          <a:prstGeom prst="rect">
            <a:avLst/>
          </a:prstGeom>
          <a:solidFill>
            <a:srgbClr val="F1F9F9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r>
              <a:rPr lang="zh-CN" altLang="en-US" sz="2800">
                <a:solidFill>
                  <a:srgbClr val="0000CC"/>
                </a:solidFill>
              </a:rPr>
              <a:t>并列关系</a:t>
            </a:r>
          </a:p>
        </p:txBody>
      </p:sp>
      <p:sp>
        <p:nvSpPr>
          <p:cNvPr id="13325" name="TextBox 22"/>
          <p:cNvSpPr/>
          <p:nvPr/>
        </p:nvSpPr>
        <p:spPr>
          <a:xfrm>
            <a:off x="7858125" y="5286375"/>
            <a:ext cx="1000125" cy="954088"/>
          </a:xfrm>
          <a:prstGeom prst="rect">
            <a:avLst/>
          </a:prstGeom>
          <a:solidFill>
            <a:srgbClr val="F1F9F9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r>
              <a:rPr lang="zh-CN" altLang="en-US" sz="2800">
                <a:solidFill>
                  <a:srgbClr val="0000CC"/>
                </a:solidFill>
              </a:rPr>
              <a:t>并列关系</a:t>
            </a:r>
          </a:p>
        </p:txBody>
      </p:sp>
      <p:sp>
        <p:nvSpPr>
          <p:cNvPr id="13326" name="右大括号 23"/>
          <p:cNvSpPr/>
          <p:nvPr/>
        </p:nvSpPr>
        <p:spPr>
          <a:xfrm>
            <a:off x="6429375" y="2643188"/>
            <a:ext cx="428625" cy="928688"/>
          </a:xfrm>
          <a:prstGeom prst="rightBrace">
            <a:avLst>
              <a:gd name="adj1" fmla="val 8326"/>
              <a:gd name="adj2" fmla="val 50000"/>
            </a:avLst>
          </a:prstGeom>
          <a:noFill/>
          <a:ln w="38100">
            <a:solidFill>
              <a:schemeClr val="accent1"/>
            </a:solidFill>
            <a:bevel/>
          </a:ln>
          <a:effectLst>
            <a:outerShdw blurRad="40000" dist="23000" dir="5400000">
              <a:srgbClr val="000000">
                <a:alpha val="34999"/>
              </a:srgbClr>
            </a:outerShdw>
          </a:effectLst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0"/>
          </a:p>
        </p:txBody>
      </p:sp>
    </p:spTree>
    <p:extLst>
      <p:ext uri="{BB962C8B-B14F-4D97-AF65-F5344CB8AC3E}">
        <p14:creationId xmlns:p14="http://schemas.microsoft.com/office/powerpoint/2010/main" val="37503603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9" dur="500" fill="hold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4" dur="500" fill="hold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45" dur="500" fill="hold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56" dur="500" fill="hold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59" dur="500" fill="hold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1"/>
      <p:bldP spid="13317" grpId="2"/>
      <p:bldP spid="13319" grpId="3"/>
      <p:bldP spid="13323" grpId="4"/>
      <p:bldP spid="13324" grpId="5"/>
      <p:bldP spid="13325" grpId="6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图片 3" descr="djw201604011008_clip_image002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5143500" y="0"/>
            <a:ext cx="4000500" cy="278606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4338" name="内容占位符 2"/>
          <p:cNvSpPr>
            <a:spLocks noGrp="1"/>
          </p:cNvSpPr>
          <p:nvPr>
            <p:ph idx="4294967295"/>
          </p:nvPr>
        </p:nvSpPr>
        <p:spPr>
          <a:xfrm>
            <a:off x="0" y="0"/>
            <a:ext cx="5500688" cy="3643312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anchor="t" anchorCtr="0"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/>
            <a:r>
              <a:rPr lang="zh-CN" altLang="en-US" b="1"/>
              <a:t>参考答案：</a:t>
            </a:r>
            <a:r>
              <a:rPr lang="zh-CN" altLang="en-US" b="1">
                <a:solidFill>
                  <a:srgbClr val="0000CC"/>
                </a:solidFill>
              </a:rPr>
              <a:t>为了</a:t>
            </a:r>
            <a:r>
              <a:rPr lang="zh-CN" altLang="en-US" b="1">
                <a:solidFill>
                  <a:srgbClr val="FF0000"/>
                </a:solidFill>
              </a:rPr>
              <a:t>丰富课余生活、增长见识</a:t>
            </a:r>
            <a:r>
              <a:rPr lang="zh-CN" altLang="en-US" b="1"/>
              <a:t>，学校将组织</a:t>
            </a:r>
            <a:r>
              <a:rPr lang="zh-CN" altLang="en-US" b="1">
                <a:solidFill>
                  <a:srgbClr val="FF0000"/>
                </a:solidFill>
              </a:rPr>
              <a:t>国庆杭州七日游活动</a:t>
            </a:r>
            <a:r>
              <a:rPr lang="zh-CN" altLang="en-US" b="1"/>
              <a:t>，</a:t>
            </a:r>
            <a:r>
              <a:rPr lang="zh-CN" altLang="en-US" b="1">
                <a:solidFill>
                  <a:srgbClr val="0000CC"/>
                </a:solidFill>
              </a:rPr>
              <a:t>要求</a:t>
            </a:r>
            <a:r>
              <a:rPr lang="zh-CN" altLang="en-US" b="1"/>
              <a:t>参加者</a:t>
            </a:r>
            <a:r>
              <a:rPr lang="zh-CN" altLang="en-US" b="1">
                <a:solidFill>
                  <a:srgbClr val="0000CC"/>
                </a:solidFill>
              </a:rPr>
              <a:t>做好</a:t>
            </a:r>
            <a:r>
              <a:rPr lang="zh-CN" altLang="en-US" b="1">
                <a:solidFill>
                  <a:srgbClr val="FF0000"/>
                </a:solidFill>
              </a:rPr>
              <a:t>前期准备</a:t>
            </a:r>
            <a:r>
              <a:rPr lang="zh-CN" altLang="en-US" b="1"/>
              <a:t>；到杭州的</a:t>
            </a:r>
            <a:r>
              <a:rPr lang="zh-CN" altLang="en-US" b="1">
                <a:solidFill>
                  <a:srgbClr val="0000CC"/>
                </a:solidFill>
              </a:rPr>
              <a:t>主要活动有</a:t>
            </a:r>
            <a:r>
              <a:rPr lang="zh-CN" altLang="en-US" b="1"/>
              <a:t>参观游览</a:t>
            </a:r>
            <a:r>
              <a:rPr lang="zh-CN" altLang="en-US" b="1">
                <a:solidFill>
                  <a:srgbClr val="FF0000"/>
                </a:solidFill>
              </a:rPr>
              <a:t>高校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0000"/>
                </a:solidFill>
              </a:rPr>
              <a:t>博物馆</a:t>
            </a:r>
            <a:r>
              <a:rPr lang="zh-CN" altLang="en-US" b="1"/>
              <a:t>和</a:t>
            </a:r>
            <a:r>
              <a:rPr lang="zh-CN" altLang="en-US" b="1">
                <a:solidFill>
                  <a:srgbClr val="FF0000"/>
                </a:solidFill>
              </a:rPr>
              <a:t>风景区</a:t>
            </a:r>
            <a:r>
              <a:rPr lang="zh-CN" altLang="en-US" b="1"/>
              <a:t>。</a:t>
            </a:r>
          </a:p>
        </p:txBody>
      </p:sp>
      <p:cxnSp>
        <p:nvCxnSpPr>
          <p:cNvPr id="14339" name="直接连接符 4"/>
          <p:cNvCxnSpPr/>
          <p:nvPr/>
        </p:nvCxnSpPr>
        <p:spPr>
          <a:xfrm rot="5400000" flipH="1" flipV="1">
            <a:off x="928688" y="1071562"/>
            <a:ext cx="2500312" cy="1357312"/>
          </a:xfrm>
          <a:prstGeom prst="line">
            <a:avLst/>
          </a:prstGeom>
          <a:noFill/>
          <a:ln w="25400">
            <a:solidFill>
              <a:schemeClr val="accent1"/>
            </a:solidFill>
            <a:bevel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</p:cxnSp>
      <p:sp>
        <p:nvSpPr>
          <p:cNvPr id="14340" name="TextBox 5"/>
          <p:cNvSpPr/>
          <p:nvPr/>
        </p:nvSpPr>
        <p:spPr>
          <a:xfrm>
            <a:off x="357188" y="3000375"/>
            <a:ext cx="1928812" cy="646112"/>
          </a:xfrm>
          <a:prstGeom prst="rect">
            <a:avLst/>
          </a:prstGeom>
          <a:solidFill>
            <a:srgbClr val="F1F9F9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r>
              <a:rPr lang="zh-CN" altLang="en-US" sz="3600">
                <a:solidFill>
                  <a:srgbClr val="0000CC"/>
                </a:solidFill>
              </a:rPr>
              <a:t>连缀语</a:t>
            </a:r>
          </a:p>
        </p:txBody>
      </p:sp>
      <p:cxnSp>
        <p:nvCxnSpPr>
          <p:cNvPr id="14341" name="直接连接符 8"/>
          <p:cNvCxnSpPr/>
          <p:nvPr/>
        </p:nvCxnSpPr>
        <p:spPr>
          <a:xfrm flipV="1">
            <a:off x="1571625" y="1428750"/>
            <a:ext cx="3071812" cy="1571625"/>
          </a:xfrm>
          <a:prstGeom prst="line">
            <a:avLst/>
          </a:prstGeom>
          <a:noFill/>
          <a:ln w="25400">
            <a:solidFill>
              <a:schemeClr val="accent1"/>
            </a:solidFill>
            <a:bevel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</p:cxnSp>
      <p:cxnSp>
        <p:nvCxnSpPr>
          <p:cNvPr id="14342" name="直接连接符 11"/>
          <p:cNvCxnSpPr/>
          <p:nvPr/>
        </p:nvCxnSpPr>
        <p:spPr>
          <a:xfrm rot="5400000" flipH="1" flipV="1">
            <a:off x="1071562" y="2286000"/>
            <a:ext cx="1143000" cy="285750"/>
          </a:xfrm>
          <a:prstGeom prst="line">
            <a:avLst/>
          </a:prstGeom>
          <a:noFill/>
          <a:ln w="25400">
            <a:solidFill>
              <a:schemeClr val="accent1"/>
            </a:solidFill>
            <a:bevel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</p:cxnSp>
      <p:cxnSp>
        <p:nvCxnSpPr>
          <p:cNvPr id="14343" name="直接连接符 13"/>
          <p:cNvCxnSpPr/>
          <p:nvPr/>
        </p:nvCxnSpPr>
        <p:spPr>
          <a:xfrm flipV="1">
            <a:off x="1571625" y="2286000"/>
            <a:ext cx="785812" cy="642938"/>
          </a:xfrm>
          <a:prstGeom prst="line">
            <a:avLst/>
          </a:prstGeom>
          <a:noFill/>
          <a:ln w="25400">
            <a:solidFill>
              <a:schemeClr val="accent1"/>
            </a:solidFill>
            <a:bevel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</p:cxnSp>
      <p:sp>
        <p:nvSpPr>
          <p:cNvPr id="14344" name="TextBox 16"/>
          <p:cNvSpPr/>
          <p:nvPr/>
        </p:nvSpPr>
        <p:spPr>
          <a:xfrm>
            <a:off x="3000375" y="3214688"/>
            <a:ext cx="2071688" cy="646112"/>
          </a:xfrm>
          <a:prstGeom prst="rect">
            <a:avLst/>
          </a:prstGeom>
          <a:solidFill>
            <a:srgbClr val="F1F9F9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/>
            <a:r>
              <a:rPr lang="zh-CN" altLang="en-US" sz="3600">
                <a:solidFill>
                  <a:srgbClr val="0000CC"/>
                </a:solidFill>
              </a:rPr>
              <a:t>内容完整</a:t>
            </a:r>
          </a:p>
        </p:txBody>
      </p:sp>
      <p:cxnSp>
        <p:nvCxnSpPr>
          <p:cNvPr id="14345" name="直接连接符 17"/>
          <p:cNvCxnSpPr/>
          <p:nvPr/>
        </p:nvCxnSpPr>
        <p:spPr>
          <a:xfrm rot="16200000" flipV="1">
            <a:off x="2750344" y="1750219"/>
            <a:ext cx="2643188" cy="285750"/>
          </a:xfrm>
          <a:prstGeom prst="line">
            <a:avLst/>
          </a:prstGeom>
          <a:noFill/>
          <a:ln w="25400">
            <a:solidFill>
              <a:schemeClr val="accent1"/>
            </a:solidFill>
            <a:bevel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</p:cxnSp>
      <p:cxnSp>
        <p:nvCxnSpPr>
          <p:cNvPr id="14346" name="直接连接符 19"/>
          <p:cNvCxnSpPr/>
          <p:nvPr/>
        </p:nvCxnSpPr>
        <p:spPr>
          <a:xfrm rot="16200000" flipV="1">
            <a:off x="2571750" y="1571625"/>
            <a:ext cx="1857375" cy="1285875"/>
          </a:xfrm>
          <a:prstGeom prst="line">
            <a:avLst/>
          </a:prstGeom>
          <a:noFill/>
          <a:ln w="25400">
            <a:solidFill>
              <a:schemeClr val="accent1"/>
            </a:solidFill>
            <a:bevel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</p:cxnSp>
      <p:cxnSp>
        <p:nvCxnSpPr>
          <p:cNvPr id="14347" name="直接连接符 22"/>
          <p:cNvCxnSpPr/>
          <p:nvPr/>
        </p:nvCxnSpPr>
        <p:spPr>
          <a:xfrm rot="16200000" flipV="1">
            <a:off x="3250406" y="2321719"/>
            <a:ext cx="1295400" cy="509588"/>
          </a:xfrm>
          <a:prstGeom prst="line">
            <a:avLst/>
          </a:prstGeom>
          <a:noFill/>
          <a:ln w="25400">
            <a:solidFill>
              <a:schemeClr val="accent1"/>
            </a:solidFill>
            <a:bevel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</p:cxnSp>
      <p:cxnSp>
        <p:nvCxnSpPr>
          <p:cNvPr id="14348" name="直接连接符 25"/>
          <p:cNvCxnSpPr/>
          <p:nvPr/>
        </p:nvCxnSpPr>
        <p:spPr>
          <a:xfrm rot="10800000">
            <a:off x="3286125" y="2714625"/>
            <a:ext cx="928688" cy="5000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49" name="TextBox 28"/>
          <p:cNvSpPr/>
          <p:nvPr/>
        </p:nvSpPr>
        <p:spPr>
          <a:xfrm>
            <a:off x="214312" y="4152900"/>
            <a:ext cx="8501062" cy="2062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3200">
                <a:latin typeface="Franklin Gothic Book" pitchFamily="34" charset="0"/>
                <a:ea typeface="黑体" pitchFamily="49" charset="-122"/>
              </a:rPr>
              <a:t>对比参考：某中学将组织</a:t>
            </a:r>
            <a:r>
              <a:rPr lang="zh-CN" altLang="en-US" sz="3200">
                <a:solidFill>
                  <a:srgbClr val="FF0000"/>
                </a:solidFill>
                <a:latin typeface="Franklin Gothic Book" pitchFamily="34" charset="0"/>
                <a:ea typeface="黑体" pitchFamily="49" charset="-122"/>
              </a:rPr>
              <a:t>国庆七日游</a:t>
            </a:r>
            <a:r>
              <a:rPr lang="zh-CN" altLang="en-US" sz="3200">
                <a:latin typeface="Franklin Gothic Book" pitchFamily="34" charset="0"/>
                <a:ea typeface="黑体" pitchFamily="49" charset="-122"/>
              </a:rPr>
              <a:t>，</a:t>
            </a:r>
            <a:r>
              <a:rPr lang="zh-CN" altLang="en-US" sz="3200">
                <a:solidFill>
                  <a:srgbClr val="0000CC"/>
                </a:solidFill>
                <a:latin typeface="Franklin Gothic Book" pitchFamily="34" charset="0"/>
                <a:ea typeface="黑体" pitchFamily="49" charset="-122"/>
              </a:rPr>
              <a:t>目的是</a:t>
            </a:r>
            <a:r>
              <a:rPr lang="zh-CN" altLang="en-US" sz="3200">
                <a:solidFill>
                  <a:srgbClr val="FF0000"/>
                </a:solidFill>
                <a:latin typeface="Franklin Gothic Book" pitchFamily="34" charset="0"/>
                <a:ea typeface="黑体" pitchFamily="49" charset="-122"/>
              </a:rPr>
              <a:t>丰富课余生活</a:t>
            </a:r>
            <a:r>
              <a:rPr lang="zh-CN" altLang="en-US" sz="3200">
                <a:latin typeface="Franklin Gothic Book" pitchFamily="34" charset="0"/>
                <a:ea typeface="黑体" pitchFamily="49" charset="-122"/>
              </a:rPr>
              <a:t>以及</a:t>
            </a:r>
            <a:r>
              <a:rPr lang="zh-CN" altLang="en-US" sz="3200">
                <a:solidFill>
                  <a:srgbClr val="FF0000"/>
                </a:solidFill>
                <a:latin typeface="Franklin Gothic Book" pitchFamily="34" charset="0"/>
                <a:ea typeface="黑体" pitchFamily="49" charset="-122"/>
              </a:rPr>
              <a:t>增长见识</a:t>
            </a:r>
            <a:r>
              <a:rPr lang="zh-CN" altLang="en-US" sz="3200">
                <a:latin typeface="Franklin Gothic Book" pitchFamily="34" charset="0"/>
                <a:ea typeface="黑体" pitchFamily="49" charset="-122"/>
              </a:rPr>
              <a:t>。这次出游的</a:t>
            </a:r>
            <a:r>
              <a:rPr lang="zh-CN" altLang="en-US" sz="3200">
                <a:solidFill>
                  <a:srgbClr val="0000CC"/>
                </a:solidFill>
                <a:latin typeface="Franklin Gothic Book" pitchFamily="34" charset="0"/>
                <a:ea typeface="黑体" pitchFamily="49" charset="-122"/>
              </a:rPr>
              <a:t>目的地</a:t>
            </a:r>
            <a:r>
              <a:rPr lang="zh-CN" altLang="en-US" sz="3200">
                <a:latin typeface="Franklin Gothic Book" pitchFamily="34" charset="0"/>
                <a:ea typeface="黑体" pitchFamily="49" charset="-122"/>
              </a:rPr>
              <a:t>是杭州，活动的主要内容是</a:t>
            </a:r>
            <a:r>
              <a:rPr lang="zh-CN" altLang="en-US" sz="3200">
                <a:solidFill>
                  <a:srgbClr val="FF0000"/>
                </a:solidFill>
                <a:latin typeface="Franklin Gothic Book" pitchFamily="34" charset="0"/>
                <a:ea typeface="黑体" pitchFamily="49" charset="-122"/>
              </a:rPr>
              <a:t>参观高校</a:t>
            </a:r>
            <a:r>
              <a:rPr lang="zh-CN" altLang="en-US" sz="3200">
                <a:latin typeface="Franklin Gothic Book" pitchFamily="34" charset="0"/>
                <a:ea typeface="黑体" pitchFamily="49" charset="-122"/>
              </a:rPr>
              <a:t>、</a:t>
            </a:r>
            <a:r>
              <a:rPr lang="zh-CN" altLang="en-US" sz="3200">
                <a:solidFill>
                  <a:srgbClr val="FF0000"/>
                </a:solidFill>
                <a:latin typeface="Franklin Gothic Book" pitchFamily="34" charset="0"/>
                <a:ea typeface="黑体" pitchFamily="49" charset="-122"/>
              </a:rPr>
              <a:t>博物馆</a:t>
            </a:r>
            <a:r>
              <a:rPr lang="zh-CN" altLang="en-US" sz="3200">
                <a:latin typeface="Franklin Gothic Book" pitchFamily="34" charset="0"/>
                <a:ea typeface="黑体" pitchFamily="49" charset="-122"/>
              </a:rPr>
              <a:t>和</a:t>
            </a:r>
            <a:r>
              <a:rPr lang="zh-CN" altLang="en-US" sz="3200">
                <a:solidFill>
                  <a:srgbClr val="FF0000"/>
                </a:solidFill>
                <a:latin typeface="Franklin Gothic Book" pitchFamily="34" charset="0"/>
                <a:ea typeface="黑体" pitchFamily="49" charset="-122"/>
              </a:rPr>
              <a:t>风景区</a:t>
            </a:r>
            <a:r>
              <a:rPr lang="zh-CN" altLang="en-US" sz="3200">
                <a:latin typeface="Franklin Gothic Book" pitchFamily="34" charset="0"/>
                <a:ea typeface="黑体" pitchFamily="49" charset="-122"/>
              </a:rPr>
              <a:t>。</a:t>
            </a:r>
            <a:r>
              <a:rPr lang="zh-CN" altLang="en-US" sz="3200">
                <a:solidFill>
                  <a:srgbClr val="0000CC"/>
                </a:solidFill>
                <a:latin typeface="Franklin Gothic Book" pitchFamily="34" charset="0"/>
                <a:ea typeface="黑体" pitchFamily="49" charset="-122"/>
              </a:rPr>
              <a:t>出游前要求</a:t>
            </a:r>
            <a:r>
              <a:rPr lang="zh-CN" altLang="en-US" sz="3200">
                <a:latin typeface="Franklin Gothic Book" pitchFamily="34" charset="0"/>
                <a:ea typeface="黑体" pitchFamily="49" charset="-122"/>
              </a:rPr>
              <a:t>参加者做好</a:t>
            </a:r>
            <a:r>
              <a:rPr lang="zh-CN" altLang="en-US" sz="3200">
                <a:solidFill>
                  <a:srgbClr val="FF0000"/>
                </a:solidFill>
                <a:latin typeface="Franklin Gothic Book" pitchFamily="34" charset="0"/>
                <a:ea typeface="黑体" pitchFamily="49" charset="-122"/>
              </a:rPr>
              <a:t>前期准备</a:t>
            </a:r>
            <a:r>
              <a:rPr lang="zh-CN" altLang="en-US" sz="3200">
                <a:latin typeface="Franklin Gothic Book" pitchFamily="34" charset="0"/>
                <a:ea typeface="黑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298038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8" dur="500" fill="hold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5" dur="500" fill="hold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41" dur="500" fill="hold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4" grpId="1"/>
      <p:bldP spid="14349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标题 34820"/>
          <p:cNvSpPr>
            <a:spLocks noGrp="1"/>
          </p:cNvSpPr>
          <p:nvPr>
            <p:ph type="title" idx="4294967295"/>
          </p:nvPr>
        </p:nvSpPr>
        <p:spPr>
          <a:xfrm>
            <a:off x="12700" y="14288"/>
            <a:ext cx="9226550" cy="1417638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/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高考链接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——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2016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全国卷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b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17.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下面是某校“中华文化体验”计划的初步构思框架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请把这个构思写成一段话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要求内容完整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表述准确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语言连贯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不超过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85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个字。</a:t>
            </a:r>
            <a:br>
              <a:rPr lang="zh-CN" altLang="en-US" sz="1800" b="1">
                <a:latin typeface="仿宋" charset="-122"/>
                <a:ea typeface="仿宋" charset="-122"/>
              </a:rPr>
            </a:br>
          </a:p>
        </p:txBody>
      </p:sp>
      <p:sp>
        <p:nvSpPr>
          <p:cNvPr id="9218" name="文本占位符 34818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4038600" cy="4686300"/>
          </a:xfrm>
          <a:prstGeom prst="rect">
            <a:avLst/>
          </a:prstGeom>
          <a:noFill/>
          <a:ln>
            <a:miter lim="800000"/>
          </a:ln>
        </p:spPr>
        <p:txBody>
          <a:bodyPr anchor="t" anchorCtr="0"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>
              <a:lnSpc>
                <a:spcPct val="90000"/>
              </a:lnSpc>
              <a:buNone/>
            </a:pPr>
            <a:endParaRPr lang="zh-CN" altLang="en-US" sz="2800"/>
          </a:p>
        </p:txBody>
      </p:sp>
      <p:sp>
        <p:nvSpPr>
          <p:cNvPr id="9219" name="文本占位符 34821"/>
          <p:cNvSpPr>
            <a:spLocks noGrp="1"/>
          </p:cNvSpPr>
          <p:nvPr>
            <p:ph type="body" sz="half" idx="4294967295"/>
          </p:nvPr>
        </p:nvSpPr>
        <p:spPr>
          <a:xfrm>
            <a:off x="4495800" y="1196975"/>
            <a:ext cx="4743450" cy="354647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1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lang="zh-CN" altLang="en-US" sz="1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析图：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从构图的分支关系来看，“中华文化体验”计划的初步构思框架总体分活动与讲座两个环节。每个环节又包含几项具体内容，要按顺序介绍清楚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活动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讲座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2400" b="1">
                <a:latin typeface="黑体" pitchFamily="49" charset="-122"/>
                <a:ea typeface="黑体" pitchFamily="49" charset="-122"/>
                <a:sym typeface="宋体" pitchFamily="2" charset="-122"/>
              </a:rPr>
              <a:t>具体内容及实施方式。做到内容全面，表达连贯，语言简洁，不要超过字数要求。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b="1">
              <a:latin typeface="黑体" pitchFamily="49" charset="-122"/>
              <a:ea typeface="黑体" pitchFamily="49" charset="-122"/>
            </a:endParaRPr>
          </a:p>
          <a:p>
            <a:pPr marL="342900" lvl="0" indent="-342900">
              <a:lnSpc>
                <a:spcPct val="10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答案：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本次“中华文化体验”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计划开设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旗袍、围棋、国画三个讲座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并开展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三项活动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利用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体育课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体验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太极拳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利用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手工课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体验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中国结和剪纸艺术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年终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举行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太极拳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表演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和作品</a:t>
            </a: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展示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。 </a:t>
            </a:r>
          </a:p>
        </p:txBody>
      </p:sp>
      <p:pic>
        <p:nvPicPr>
          <p:cNvPr id="9220" name="17gztyw2.jpg" descr="id:214748640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96975"/>
            <a:ext cx="4537075" cy="51847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9221" name="矩形 14344"/>
          <p:cNvSpPr/>
          <p:nvPr/>
        </p:nvSpPr>
        <p:spPr>
          <a:xfrm>
            <a:off x="274638" y="6381750"/>
            <a:ext cx="501491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1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/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红皮书</a:t>
            </a:r>
            <a:r>
              <a:rPr lang="en-US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P</a:t>
            </a:r>
            <a:r>
              <a:rPr lang="en-US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317</a:t>
            </a:r>
            <a:r>
              <a:rPr lang="en-US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典例</a:t>
            </a:r>
            <a:r>
              <a:rPr lang="en-US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64315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1" dur="500" fill="hold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7" dur="2000" fill="hold"/>
                                        <p:tgtEl>
                                          <p:spTgt spid="9219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21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23" dur="2000" fill="hold"/>
                                        <p:tgtEl>
                                          <p:spTgt spid="9219">
                                            <p:txEl>
                                              <p:charRg st="121" end="1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文本占位符 38914"/>
          <p:cNvSpPr>
            <a:spLocks noGrp="1"/>
          </p:cNvSpPr>
          <p:nvPr>
            <p:ph idx="1"/>
          </p:nvPr>
        </p:nvSpPr>
        <p:spPr>
          <a:xfrm>
            <a:off x="26988" y="295275"/>
            <a:ext cx="9090025" cy="6026150"/>
          </a:xfrm>
        </p:spPr>
        <p:txBody>
          <a:bodyPr anchor="t" anchorCtr="0"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None/>
            </a:pP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小结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/>
              <a:t>       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流程框架图来源于社会生产活动，图文转换就是要求我们具备对流程框架图的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理解概括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能力，能将中图中包含的信息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用适当的语言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表述出来，最根本的是考查考生的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语言运用综合能力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。只要我们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认真观察理解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，按照方法去做题，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表述规范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，想得高分其实不难。</a:t>
            </a:r>
          </a:p>
        </p:txBody>
      </p:sp>
    </p:spTree>
    <p:extLst>
      <p:ext uri="{BB962C8B-B14F-4D97-AF65-F5344CB8AC3E}">
        <p14:creationId xmlns:p14="http://schemas.microsoft.com/office/powerpoint/2010/main" val="2832098342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488" y="933112"/>
            <a:ext cx="9155360" cy="508918"/>
          </a:xfrm>
        </p:spPr>
        <p:txBody>
          <a:bodyPr/>
          <a:lstStyle/>
          <a:p>
            <a:r>
              <a:rPr lang="zh-CN" altLang="en-US" sz="3200"/>
              <a:t>下面是某图书馆还书流程图，请将此图转写成一段文字介绍，要求内容完整，表述准确，语言连贯，不超过</a:t>
            </a:r>
            <a:r>
              <a:rPr lang="en-US" altLang="zh-CN" sz="3200"/>
              <a:t>90</a:t>
            </a:r>
            <a:r>
              <a:rPr lang="zh-CN" altLang="en-US" sz="3200"/>
              <a:t>个字。</a:t>
            </a:r>
            <a:r>
              <a:rPr lang="en-US" altLang="zh-CN" sz="3200"/>
              <a:t>(6</a:t>
            </a:r>
            <a:r>
              <a:rPr lang="zh-CN" altLang="en-US" sz="3200"/>
              <a:t>分</a:t>
            </a:r>
            <a:r>
              <a:rPr lang="en-US" altLang="zh-CN" sz="3200"/>
              <a:t>)</a:t>
            </a:r>
            <a:endParaRPr lang="zh-CN" altLang="en-US" sz="320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442030"/>
            <a:ext cx="5760640" cy="5023278"/>
          </a:xfrm>
        </p:spPr>
      </p:pic>
    </p:spTree>
    <p:extLst>
      <p:ext uri="{BB962C8B-B14F-4D97-AF65-F5344CB8AC3E}">
        <p14:creationId xmlns:p14="http://schemas.microsoft.com/office/powerpoint/2010/main" val="3468750680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6004" y="169858"/>
            <a:ext cx="8229600" cy="4525962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b="1">
                <a:latin typeface="+mj-ea"/>
                <a:ea typeface="+mj-ea"/>
              </a:rPr>
              <a:t>【</a:t>
            </a:r>
            <a:r>
              <a:rPr lang="zh-CN" altLang="en-US" sz="2800" b="1">
                <a:latin typeface="+mj-ea"/>
                <a:ea typeface="+mj-ea"/>
              </a:rPr>
              <a:t>答案</a:t>
            </a:r>
            <a:r>
              <a:rPr lang="en-US" altLang="zh-CN" sz="2800" b="1">
                <a:latin typeface="+mj-ea"/>
                <a:ea typeface="+mj-ea"/>
              </a:rPr>
              <a:t>】</a:t>
            </a:r>
            <a:r>
              <a:rPr lang="zh-CN" altLang="en-US" sz="2800" b="1">
                <a:latin typeface="+mj-ea"/>
                <a:ea typeface="+mj-ea"/>
              </a:rPr>
              <a:t>读者入室验证还书，如果不过期，归还书后，管理员直接把书归库上架；如果借书过期，管理员要根据规定收取图书借阅逾期费，并把书还回归库上架。管理员每月统计当月图书借阅逾期费金额，上交财务。</a:t>
            </a:r>
            <a:br>
              <a:rPr lang="zh-CN" altLang="en-US" sz="2800" b="1">
                <a:latin typeface="+mj-ea"/>
                <a:ea typeface="+mj-ea"/>
              </a:rPr>
            </a:br>
          </a:p>
        </p:txBody>
      </p:sp>
      <p:sp>
        <p:nvSpPr>
          <p:cNvPr id="4" name="文本框 3"/>
          <p:cNvSpPr txBox="1"/>
          <p:nvPr/>
        </p:nvSpPr>
        <p:spPr>
          <a:xfrm>
            <a:off x="457200" y="3356992"/>
            <a:ext cx="77872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+mj-ea"/>
                <a:ea typeface="+mj-ea"/>
              </a:rPr>
              <a:t>本题考查图文转换能力。本题为流程图，解题方法为：</a:t>
            </a:r>
            <a:r>
              <a:rPr lang="en-US" altLang="zh-CN" sz="2800">
                <a:latin typeface="+mj-ea"/>
                <a:ea typeface="+mj-ea"/>
              </a:rPr>
              <a:t>1</a:t>
            </a:r>
            <a:r>
              <a:rPr lang="zh-CN" altLang="en-US" sz="2800">
                <a:latin typeface="+mj-ea"/>
                <a:ea typeface="+mj-ea"/>
              </a:rPr>
              <a:t>、解读时先确定叙述顺序。</a:t>
            </a:r>
            <a:r>
              <a:rPr lang="en-US" altLang="zh-CN" sz="2800">
                <a:latin typeface="+mj-ea"/>
                <a:ea typeface="+mj-ea"/>
              </a:rPr>
              <a:t>2</a:t>
            </a:r>
            <a:r>
              <a:rPr lang="zh-CN" altLang="en-US" sz="2800">
                <a:latin typeface="+mj-ea"/>
                <a:ea typeface="+mj-ea"/>
              </a:rPr>
              <a:t>、方框里的词语不能被遗漏。</a:t>
            </a:r>
            <a:r>
              <a:rPr lang="en-US" altLang="zh-CN" sz="2800">
                <a:latin typeface="+mj-ea"/>
                <a:ea typeface="+mj-ea"/>
              </a:rPr>
              <a:t>3</a:t>
            </a:r>
            <a:r>
              <a:rPr lang="zh-CN" altLang="en-US" sz="2800">
                <a:latin typeface="+mj-ea"/>
                <a:ea typeface="+mj-ea"/>
              </a:rPr>
              <a:t>、注意箭头走向，不能违背这一顺序</a:t>
            </a:r>
            <a:r>
              <a:rPr lang="en-US" altLang="zh-CN" sz="2800">
                <a:latin typeface="+mj-ea"/>
                <a:ea typeface="+mj-ea"/>
              </a:rPr>
              <a:t>4</a:t>
            </a:r>
            <a:r>
              <a:rPr lang="zh-CN" altLang="en-US" sz="2800">
                <a:latin typeface="+mj-ea"/>
                <a:ea typeface="+mj-ea"/>
              </a:rPr>
              <a:t>、若横线上出现词语，属于概念间</a:t>
            </a:r>
            <a:r>
              <a:rPr lang="en-US" altLang="zh-CN" sz="2800">
                <a:latin typeface="+mj-ea"/>
                <a:ea typeface="+mj-ea"/>
              </a:rPr>
              <a:t>(</a:t>
            </a:r>
            <a:r>
              <a:rPr lang="zh-CN" altLang="en-US" sz="2800">
                <a:latin typeface="+mj-ea"/>
                <a:ea typeface="+mj-ea"/>
              </a:rPr>
              <a:t>环节间</a:t>
            </a:r>
            <a:r>
              <a:rPr lang="en-US" altLang="zh-CN" sz="2800">
                <a:latin typeface="+mj-ea"/>
                <a:ea typeface="+mj-ea"/>
              </a:rPr>
              <a:t>)</a:t>
            </a:r>
            <a:r>
              <a:rPr lang="zh-CN" altLang="en-US" sz="2800">
                <a:latin typeface="+mj-ea"/>
                <a:ea typeface="+mj-ea"/>
              </a:rPr>
              <a:t>发生关系的方式，不能遗漏。</a:t>
            </a:r>
            <a:r>
              <a:rPr lang="en-US" altLang="zh-CN" sz="2800">
                <a:latin typeface="+mj-ea"/>
                <a:ea typeface="+mj-ea"/>
              </a:rPr>
              <a:t>5</a:t>
            </a:r>
            <a:r>
              <a:rPr lang="zh-CN" altLang="en-US" sz="2800">
                <a:latin typeface="+mj-ea"/>
                <a:ea typeface="+mj-ea"/>
              </a:rPr>
              <a:t>、适当增补字词以便衔接连贯</a:t>
            </a:r>
            <a:r>
              <a:rPr lang="zh-CN" altLang="en-US" sz="2800" smtClean="0">
                <a:latin typeface="+mj-ea"/>
                <a:ea typeface="+mj-ea"/>
              </a:rPr>
              <a:t>。</a:t>
            </a:r>
            <a:endParaRPr lang="zh-CN" altLang="en-US" sz="2800">
              <a:latin typeface="+mj-ea"/>
              <a:ea typeface="+mj-ea"/>
            </a:endParaRPr>
          </a:p>
        </p:txBody>
      </p:sp>
      <p:pic>
        <p:nvPicPr>
          <p:cNvPr id="5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388600" y="10337800"/>
            <a:ext cx="368300" cy="444500"/>
          </a:xfrm>
          <a:prstGeom prst="cube">
            <a:avLst/>
          </a:prstGeom>
        </p:spPr>
      </p:pic>
      <p:pic>
        <p:nvPicPr>
          <p:cNvPr id="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706100" y="112649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556489959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23555"/>
          <p:cNvSpPr txBox="1">
            <a:spLocks noChangeArrowheads="1"/>
          </p:cNvSpPr>
          <p:nvPr/>
        </p:nvSpPr>
        <p:spPr bwMode="auto">
          <a:xfrm>
            <a:off x="128725" y="649412"/>
            <a:ext cx="338586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en-US" altLang="zh-CN" sz="4000" b="1" smtClean="0">
                <a:solidFill>
                  <a:srgbClr val="FF0000"/>
                </a:solidFill>
              </a:rPr>
              <a:t>【</a:t>
            </a:r>
            <a:r>
              <a:rPr lang="zh-CN" altLang="en-US" sz="4000" b="1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教学目标</a:t>
            </a:r>
            <a:r>
              <a:rPr lang="en-US" altLang="zh-CN" sz="4000" b="1" smtClean="0">
                <a:solidFill>
                  <a:srgbClr val="FF0000"/>
                </a:solidFill>
              </a:rPr>
              <a:t>】 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5" name="文本框 23556"/>
          <p:cNvSpPr txBox="1">
            <a:spLocks noChangeArrowheads="1"/>
          </p:cNvSpPr>
          <p:nvPr/>
        </p:nvSpPr>
        <p:spPr bwMode="auto">
          <a:xfrm>
            <a:off x="323528" y="3435494"/>
            <a:ext cx="849788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40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二、掌握徽标图及流程图题解题要点</a:t>
            </a: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6258" y="1935296"/>
            <a:ext cx="7879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40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一、了解徽标图及流程图题型特点</a:t>
            </a:r>
            <a:endParaRPr lang="en-US" altLang="zh-CN" sz="4000" b="1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4950"/>
            <a:ext cx="3252612" cy="3016058"/>
          </a:xfrm>
          <a:prstGeom prst="rect">
            <a:avLst/>
          </a:prstGeom>
        </p:spPr>
      </p:pic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04048" y="484950"/>
            <a:ext cx="3456384" cy="553997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317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新民高中始建于1907年，当时为文会学校。时至2007年已走过了一个世纪的风雨历程。</a:t>
            </a:r>
            <a:br>
              <a:rPr kumimoji="0" lang="zh-CN" altLang="zh-CN" sz="4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zh-CN" altLang="zh-CN" sz="40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17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789040"/>
            <a:ext cx="31750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846481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23555"/>
          <p:cNvSpPr txBox="1">
            <a:spLocks noChangeArrowheads="1"/>
          </p:cNvSpPr>
          <p:nvPr/>
        </p:nvSpPr>
        <p:spPr bwMode="auto">
          <a:xfrm>
            <a:off x="0" y="0"/>
            <a:ext cx="338586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en-US" altLang="zh-CN" sz="4000" b="1" smtClean="0">
                <a:solidFill>
                  <a:srgbClr val="FF0000"/>
                </a:solidFill>
              </a:rPr>
              <a:t>【</a:t>
            </a:r>
            <a:r>
              <a:rPr lang="zh-CN" altLang="en-US" sz="4000" b="1" smtClean="0">
                <a:solidFill>
                  <a:srgbClr val="FF0000"/>
                </a:solidFill>
              </a:rPr>
              <a:t>考点阐释</a:t>
            </a:r>
            <a:r>
              <a:rPr lang="en-US" altLang="zh-CN" sz="4000" b="1" smtClean="0">
                <a:solidFill>
                  <a:srgbClr val="FF0000"/>
                </a:solidFill>
              </a:rPr>
              <a:t>】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836713"/>
            <a:ext cx="89644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zh-CN" altLang="en-US" sz="2400" b="1" smtClean="0">
                <a:solidFill>
                  <a:srgbClr val="0000FF"/>
                </a:solidFill>
              </a:rPr>
              <a:t>一、徽标</a:t>
            </a:r>
            <a:r>
              <a:rPr lang="en-US" altLang="zh-CN" sz="2400" b="1" smtClean="0">
                <a:solidFill>
                  <a:srgbClr val="0000FF"/>
                </a:solidFill>
              </a:rPr>
              <a:t>(</a:t>
            </a:r>
            <a:r>
              <a:rPr lang="zh-CN" altLang="en-US" sz="2400" b="1" smtClean="0">
                <a:solidFill>
                  <a:srgbClr val="0000FF"/>
                </a:solidFill>
              </a:rPr>
              <a:t>行业性图表）</a:t>
            </a:r>
            <a:r>
              <a:rPr lang="zh-CN" altLang="en-US" sz="2400" b="1" smtClean="0">
                <a:solidFill>
                  <a:srgbClr val="080808"/>
                </a:solidFill>
              </a:rPr>
              <a:t>        </a:t>
            </a:r>
          </a:p>
          <a:p>
            <a:r>
              <a:rPr lang="zh-CN" altLang="en-US" sz="2800" b="1" smtClean="0">
                <a:solidFill>
                  <a:srgbClr val="080808"/>
                </a:solidFill>
              </a:rPr>
              <a:t>        即徽记、标志，是会议、活动的会徽和图标，往往“言简意赅”，高度凝炼，蕴涵着丰富的寓意。</a:t>
            </a:r>
            <a:endParaRPr lang="en-US" altLang="zh-CN" sz="2800" b="1" smtClean="0">
              <a:solidFill>
                <a:srgbClr val="080808"/>
              </a:solidFill>
            </a:endParaRPr>
          </a:p>
          <a:p>
            <a:r>
              <a:rPr lang="zh-CN" altLang="en-US" sz="2400" b="1" smtClean="0">
                <a:solidFill>
                  <a:srgbClr val="000066"/>
                </a:solidFill>
              </a:rPr>
              <a:t>题型</a:t>
            </a:r>
            <a:r>
              <a:rPr lang="zh-CN" altLang="en-US" sz="2400" b="1" smtClean="0"/>
              <a:t>：</a:t>
            </a:r>
          </a:p>
          <a:p>
            <a:r>
              <a:rPr lang="en-US" altLang="zh-CN" sz="2400" b="1" smtClean="0"/>
              <a:t>1</a:t>
            </a:r>
            <a:r>
              <a:rPr lang="zh-CN" altLang="en-US" sz="2400" b="1" smtClean="0"/>
              <a:t>、介绍徽标构成（徽标的组成及寓义）</a:t>
            </a:r>
          </a:p>
          <a:p>
            <a:r>
              <a:rPr lang="en-US" altLang="zh-CN" sz="2400" b="1" smtClean="0"/>
              <a:t>2</a:t>
            </a:r>
            <a:r>
              <a:rPr lang="zh-CN" altLang="en-US" sz="2400" b="1" smtClean="0"/>
              <a:t>、解释徽标内涵（揭示寓义、赏析创意）</a:t>
            </a:r>
          </a:p>
          <a:p>
            <a:r>
              <a:rPr lang="en-US" altLang="zh-CN" sz="2400" b="1" smtClean="0"/>
              <a:t>3</a:t>
            </a:r>
            <a:r>
              <a:rPr lang="zh-CN" altLang="en-US" sz="2400" b="1" smtClean="0"/>
              <a:t>、编拟仿写（解说词、广告语、宣传语等）</a:t>
            </a:r>
            <a:endParaRPr lang="en-US" altLang="zh-CN" sz="2400" b="1" smtClean="0"/>
          </a:p>
          <a:p>
            <a:pPr marL="342900" indent="-342900"/>
            <a:endParaRPr lang="en-US" altLang="zh-CN" sz="4000" b="1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文本框 55297"/>
          <p:cNvSpPr txBox="1">
            <a:spLocks noChangeArrowheads="1"/>
          </p:cNvSpPr>
          <p:nvPr/>
        </p:nvSpPr>
        <p:spPr bwMode="auto">
          <a:xfrm>
            <a:off x="214282" y="547688"/>
            <a:ext cx="8612187" cy="1798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/>
              <a:t>2015</a:t>
            </a:r>
            <a:r>
              <a:rPr lang="zh-CN" altLang="en-US" sz="2800" b="1"/>
              <a:t>年全国新课标</a:t>
            </a:r>
            <a:r>
              <a:rPr lang="en-US" altLang="zh-CN" sz="2800" b="1"/>
              <a:t>1</a:t>
            </a:r>
            <a:r>
              <a:rPr lang="zh-CN" altLang="en-US" sz="2800" b="1"/>
              <a:t>卷题：</a:t>
            </a:r>
          </a:p>
          <a:p>
            <a:r>
              <a:rPr lang="en-US" altLang="zh-CN" sz="2800" b="1" smtClean="0"/>
              <a:t>       17</a:t>
            </a:r>
            <a:r>
              <a:rPr lang="en-US" altLang="zh-CN" sz="2800" b="1"/>
              <a:t>.</a:t>
            </a:r>
            <a:r>
              <a:rPr lang="zh-CN" altLang="en-US" sz="2800" b="1"/>
              <a:t>下面是中国邮政为保护地球水环境发行的邮票中的主题图形，请写出</a:t>
            </a:r>
            <a:r>
              <a:rPr lang="zh-CN" altLang="en-US" sz="2800" b="1">
                <a:solidFill>
                  <a:srgbClr val="FF3300"/>
                </a:solidFill>
              </a:rPr>
              <a:t>构图要素</a:t>
            </a:r>
            <a:r>
              <a:rPr lang="zh-CN" altLang="en-US" sz="2800" b="1"/>
              <a:t>，并说明图形</a:t>
            </a:r>
            <a:r>
              <a:rPr lang="zh-CN" altLang="en-US" sz="2800" b="1">
                <a:solidFill>
                  <a:srgbClr val="FF3300"/>
                </a:solidFill>
              </a:rPr>
              <a:t>寓意</a:t>
            </a:r>
            <a:r>
              <a:rPr lang="zh-CN" altLang="en-US" sz="2800" b="1"/>
              <a:t>，要求语意简明，句子通顺，不超过</a:t>
            </a:r>
            <a:r>
              <a:rPr lang="en-US" altLang="zh-CN" sz="2800" b="1"/>
              <a:t>80</a:t>
            </a:r>
            <a:r>
              <a:rPr lang="zh-CN" altLang="en-US" sz="2800" b="1"/>
              <a:t>个字。（</a:t>
            </a:r>
            <a:r>
              <a:rPr lang="en-US" altLang="zh-CN" sz="2800" b="1"/>
              <a:t>6</a:t>
            </a:r>
            <a:r>
              <a:rPr lang="zh-CN" altLang="en-US" sz="2800" b="1"/>
              <a:t>分）</a:t>
            </a:r>
          </a:p>
        </p:txBody>
      </p:sp>
      <p:pic>
        <p:nvPicPr>
          <p:cNvPr id="8195" name="图片 55298" descr="点击放大">
            <a:hlinkClick r:id="rId3"/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365750" y="2997200"/>
            <a:ext cx="3141663" cy="24066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5300" name="文本框 55299"/>
          <p:cNvSpPr txBox="1">
            <a:spLocks noChangeArrowheads="1"/>
          </p:cNvSpPr>
          <p:nvPr/>
        </p:nvSpPr>
        <p:spPr bwMode="auto">
          <a:xfrm>
            <a:off x="287338" y="2852738"/>
            <a:ext cx="5135562" cy="2652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    该图由地球、清流、鱼、手和浊流构成。地球上各种鱼在清澈的水流里游动，人类之手正在阻挡排向清流中的污水，整个图形表达了人类保护水环境、拒绝水污染的决心。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00" name="Picture 4" descr="2)SAM_%]35NC$M({][UN$XW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484848"/>
              </a:clrFrom>
              <a:clrTo>
                <a:srgbClr val="484848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146030"/>
            <a:ext cx="2663825" cy="496888"/>
          </a:xfrm>
          <a:prstGeom prst="rect">
            <a:avLst/>
          </a:prstGeom>
          <a:noFill/>
        </p:spPr>
      </p:pic>
      <p:pic>
        <p:nvPicPr>
          <p:cNvPr id="4110" name="Picture 14" descr="J@@`HIKUQ{[R5OI2VL5%R~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388" y="962033"/>
            <a:ext cx="8713787" cy="3538537"/>
          </a:xfrm>
          <a:prstGeom prst="rect">
            <a:avLst/>
          </a:prstGeom>
          <a:noFill/>
        </p:spPr>
      </p:pic>
      <p:pic>
        <p:nvPicPr>
          <p:cNvPr id="4111" name="Picture 15" descr="BS8MVNG%]`DF88Y~~REP0XD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95536" y="4681557"/>
            <a:ext cx="8352730" cy="15335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1645101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30" t="26471" r="930" b="19117"/>
          <a:stretch>
            <a:fillRect/>
          </a:stretch>
        </p:blipFill>
        <p:spPr>
          <a:xfrm>
            <a:off x="34974" y="260648"/>
            <a:ext cx="9001522" cy="266429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156682" y="2780928"/>
            <a:ext cx="8964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/>
              <a:t>    湖</a:t>
            </a:r>
            <a:r>
              <a:rPr lang="zh-CN" altLang="en-US" sz="2800"/>
              <a:t>南卫视</a:t>
            </a:r>
            <a:r>
              <a:rPr lang="zh-CN" altLang="en-US" sz="2800" smtClean="0"/>
              <a:t>台</a:t>
            </a:r>
            <a:r>
              <a:rPr lang="zh-CN" altLang="en-US" sz="2800"/>
              <a:t>标是一个简约圆润</a:t>
            </a:r>
            <a:r>
              <a:rPr lang="zh-CN" altLang="en-US" sz="2800" smtClean="0"/>
              <a:t>的椭</a:t>
            </a:r>
            <a:r>
              <a:rPr lang="zh-CN" altLang="en-US" sz="2800"/>
              <a:t>圆形轮廓，中间镂空中一个小</a:t>
            </a:r>
            <a:r>
              <a:rPr lang="zh-CN" altLang="en-US" sz="2800" smtClean="0"/>
              <a:t>椭圆</a:t>
            </a:r>
            <a:r>
              <a:rPr lang="zh-CN" altLang="en-US" sz="2800"/>
              <a:t>缺口，大椭</a:t>
            </a:r>
            <a:r>
              <a:rPr lang="zh-CN" altLang="en-US" sz="2800" smtClean="0"/>
              <a:t>圆象</a:t>
            </a:r>
            <a:r>
              <a:rPr lang="zh-CN" altLang="en-US" sz="2800"/>
              <a:t>征鱼头，小椭圆象征米粒，蕴含了鱼米之乡的含义，其环行部分黄色与金色的暖调色彩过渡，如初升之旭日，象征湖南电视人求实、开拓、创新、向上的精神风貌</a:t>
            </a:r>
            <a:r>
              <a:rPr lang="zh-CN" altLang="en-US" sz="2800" smtClean="0"/>
              <a:t>。整</a:t>
            </a:r>
            <a:r>
              <a:rPr lang="zh-CN" altLang="en-US" sz="2800"/>
              <a:t>体看起来像一个橙黄的芒果</a:t>
            </a:r>
            <a:r>
              <a:rPr lang="zh-CN" altLang="en-US" sz="2800" smtClean="0"/>
              <a:t>，与湖南台节目的活泼、青春、创新、美味一致。金</a:t>
            </a:r>
            <a:r>
              <a:rPr lang="zh-CN" altLang="en-US" sz="2800"/>
              <a:t>灿灿的台标恰似一条纽带</a:t>
            </a:r>
            <a:r>
              <a:rPr lang="zh-CN" altLang="en-US" sz="2800" smtClean="0"/>
              <a:t>，意</a:t>
            </a:r>
            <a:r>
              <a:rPr lang="zh-CN" altLang="en-US" sz="2800"/>
              <a:t>味着湖南卫视是让世界了解湖南，让湖南走向世界的纽带。台标图案同时蕴含着卫星运动的轨迹，东方的上空又多了一颗璀璨的新星</a:t>
            </a:r>
            <a:r>
              <a:rPr lang="zh-CN" altLang="en-US" sz="2800" smtClean="0"/>
              <a:t>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906796341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3011" name="Picture 3" descr="1_20140820133417_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329267" y="2319348"/>
            <a:ext cx="3529013" cy="253841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214282" y="428604"/>
            <a:ext cx="8501122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    （</a:t>
            </a:r>
            <a:r>
              <a:rPr lang="en-US" sz="2800" b="1" smtClean="0">
                <a:latin typeface="华文楷体" pitchFamily="2" charset="-122"/>
                <a:ea typeface="华文楷体" pitchFamily="2" charset="-122"/>
              </a:rPr>
              <a:t>2013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年新课标全国卷</a:t>
            </a:r>
            <a:r>
              <a:rPr lang="en-US" sz="2800" b="1" smtClean="0">
                <a:latin typeface="华文楷体" pitchFamily="2" charset="-122"/>
                <a:ea typeface="华文楷体" pitchFamily="2" charset="-122"/>
              </a:rPr>
              <a:t>Ⅱ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）下面是我国的“国家节水标志”，请写出该标志的构图要素及其寓意，要求语意简明，句子通顺，不超过</a:t>
            </a:r>
            <a:r>
              <a:rPr lang="en-US" sz="2800" b="1" smtClean="0">
                <a:latin typeface="华文楷体" pitchFamily="2" charset="-122"/>
                <a:ea typeface="华文楷体" pitchFamily="2" charset="-122"/>
              </a:rPr>
              <a:t>70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个字。</a:t>
            </a:r>
            <a:r>
              <a:rPr lang="en-US" sz="2800" b="1" smtClean="0">
                <a:latin typeface="华文楷体" pitchFamily="2" charset="-122"/>
                <a:ea typeface="华文楷体" pitchFamily="2" charset="-122"/>
              </a:rPr>
              <a:t>(5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sz="2800" b="1" smtClean="0">
                <a:latin typeface="华文楷体" pitchFamily="2" charset="-122"/>
                <a:ea typeface="华文楷体" pitchFamily="2" charset="-122"/>
              </a:rPr>
              <a:t>)</a:t>
            </a:r>
            <a:endParaRPr 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2214554"/>
            <a:ext cx="4572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b="1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zh-CN" altLang="en-US" sz="2400" b="1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答案</a:t>
            </a:r>
            <a:r>
              <a:rPr lang="en-US" sz="2400" b="1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] </a:t>
            </a:r>
          </a:p>
          <a:p>
            <a:pPr>
              <a:lnSpc>
                <a:spcPct val="90000"/>
              </a:lnSpc>
            </a:pPr>
            <a:r>
              <a:rPr lang="zh-CN" altLang="en-US" sz="2400" b="1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       图标由水滴、手掌和圆形组成。圆形代表地球，象征节水能保护地球生态；手掌托着水滴，象征人人动手节约每一滴水；手掌又像一条河流，象征滴水成河。</a:t>
            </a:r>
            <a:endParaRPr lang="en-US" altLang="zh-CN" sz="2400" b="1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2400" b="1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标题 11265"/>
          <p:cNvSpPr>
            <a:spLocks noGrp="1"/>
          </p:cNvSpPr>
          <p:nvPr>
            <p:ph type="title" idx="4294967295"/>
          </p:nvPr>
        </p:nvSpPr>
        <p:spPr>
          <a:xfrm>
            <a:off x="539750" y="68262"/>
            <a:ext cx="5545138" cy="652462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lang="zh-CN" altLang="en-US"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vl="0" eaLnBrk="1" hangingPunct="1"/>
            <a:r>
              <a:rPr lang="zh-CN" altLang="en-US" sz="3200" b="1" smtClean="0">
                <a:solidFill>
                  <a:srgbClr val="FF0066"/>
                </a:solidFill>
                <a:ea typeface="黑体" pitchFamily="49" charset="-122"/>
              </a:rPr>
              <a:t>二、</a:t>
            </a:r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流程图的特点和解题思路</a:t>
            </a:r>
            <a:r>
              <a:rPr lang="zh-CN" altLang="en-US" sz="4000"/>
              <a:t> </a:t>
            </a:r>
          </a:p>
        </p:txBody>
      </p:sp>
      <p:sp>
        <p:nvSpPr>
          <p:cNvPr id="4098" name="文本占位符 11266"/>
          <p:cNvSpPr>
            <a:spLocks noGrp="1"/>
          </p:cNvSpPr>
          <p:nvPr>
            <p:ph idx="4294967295"/>
          </p:nvPr>
        </p:nvSpPr>
        <p:spPr>
          <a:xfrm>
            <a:off x="49212" y="1044575"/>
            <a:ext cx="9047162" cy="141287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lnSpc>
                <a:spcPct val="120000"/>
              </a:lnSpc>
              <a:buNone/>
            </a:pPr>
            <a:r>
              <a:rPr lang="zh-CN" altLang="en-US" b="1">
                <a:solidFill>
                  <a:srgbClr val="FF0000"/>
                </a:solidFill>
              </a:rPr>
              <a:t>例</a:t>
            </a: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en-US" b="1">
                <a:solidFill>
                  <a:srgbClr val="FF0000"/>
                </a:solidFill>
              </a:rPr>
              <a:t>、</a:t>
            </a:r>
            <a:r>
              <a:rPr lang="zh-CN" altLang="en-US" b="1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科学家培根等人曾提出一种科学知识增长的模式</a:t>
            </a:r>
            <a:r>
              <a:rPr lang="en-US" altLang="zh-CN" b="1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(</a:t>
            </a:r>
            <a:r>
              <a:rPr lang="zh-CN" altLang="en-US" b="1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如下图</a:t>
            </a:r>
            <a:r>
              <a:rPr lang="en-US" altLang="zh-CN" b="1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b="1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。请你用简洁的语言表述这一模式</a:t>
            </a:r>
            <a:r>
              <a:rPr lang="zh-CN" altLang="en-US" b="1">
                <a:solidFill>
                  <a:srgbClr val="006600"/>
                </a:solidFill>
              </a:rPr>
              <a:t>。</a:t>
            </a:r>
            <a:r>
              <a:rPr lang="zh-CN" altLang="en-US" b="1"/>
              <a:t>                </a:t>
            </a:r>
          </a:p>
          <a:p>
            <a:pPr marL="0" lvl="0" indent="0" eaLnBrk="1" hangingPunct="1">
              <a:lnSpc>
                <a:spcPct val="120000"/>
              </a:lnSpc>
              <a:buNone/>
            </a:pPr>
            <a:r>
              <a:rPr lang="zh-CN" altLang="en-US" b="1"/>
              <a:t>                                            （</a:t>
            </a:r>
            <a:r>
              <a:rPr lang="en-US" altLang="zh-CN" b="1"/>
              <a:t>2006</a:t>
            </a:r>
            <a:r>
              <a:rPr lang="zh-CN" altLang="en-US" b="1"/>
              <a:t>年广东高考题）</a:t>
            </a:r>
          </a:p>
        </p:txBody>
      </p:sp>
      <p:pic>
        <p:nvPicPr>
          <p:cNvPr id="4099" name="图片 11269" descr="图片3"/>
          <p:cNvPicPr/>
          <p:nvPr/>
        </p:nvPicPr>
        <p:blipFill>
          <a:blip r:embed="rId2"/>
          <a:stretch>
            <a:fillRect/>
          </a:stretch>
        </p:blipFill>
        <p:spPr>
          <a:xfrm>
            <a:off x="671512" y="3438525"/>
            <a:ext cx="7942262" cy="2236788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53365622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73</Paragraphs>
  <Slides>19</Slides>
  <Notes>1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0">
      <vt:lpstr>默认设计模板</vt:lpstr>
      <vt:lpstr>Slide 1</vt:lpstr>
      <vt:lpstr>Slide 2</vt:lpstr>
      <vt:lpstr>新民高中始建于1907年，当时为文会学校。时至2007年已走过了一个世纪的风雨历程。
</vt:lpstr>
      <vt:lpstr>Slide 4</vt:lpstr>
      <vt:lpstr>Slide 5</vt:lpstr>
      <vt:lpstr>Slide 6</vt:lpstr>
      <vt:lpstr>Slide 7</vt:lpstr>
      <vt:lpstr>Slide 8</vt:lpstr>
      <vt:lpstr>二、流程图的特点和解题思路 </vt:lpstr>
      <vt:lpstr>Slide 10</vt:lpstr>
      <vt:lpstr>Slide 11</vt:lpstr>
      <vt:lpstr>Slide 12</vt:lpstr>
      <vt:lpstr>Slide 13</vt:lpstr>
      <vt:lpstr>Slide 14</vt:lpstr>
      <vt:lpstr>Slide 15</vt:lpstr>
      <vt:lpstr>高考链接——2016全国卷117.下面是某校“中华文化体验”计划的初步构思框架,请把这个构思写成一段话,要求内容完整,表述准确,语言连贯,不超过85个字。</vt:lpstr>
      <vt:lpstr>Slide 17</vt:lpstr>
      <vt:lpstr>下面是某图书馆还书流程图，请将此图转写成一段文字介绍，要求内容完整，表述准确，语言连贯，不超过90个字。(6分)</vt:lpstr>
      <vt:lpstr>Slide 19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2020-11-26T10:49:42.201</cp:lastPrinted>
  <dcterms:created xsi:type="dcterms:W3CDTF">2020-11-26T10:49:42Z</dcterms:created>
  <dcterms:modified xsi:type="dcterms:W3CDTF">2020-11-26T02:49:44Z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