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92" r:id="rId6"/>
    <p:sldId id="260" r:id="rId7"/>
    <p:sldId id="261" r:id="rId8"/>
    <p:sldId id="293" r:id="rId9"/>
    <p:sldId id="262" r:id="rId10"/>
    <p:sldId id="263" r:id="rId11"/>
    <p:sldId id="264" r:id="rId12"/>
    <p:sldId id="295" r:id="rId13"/>
    <p:sldId id="265" r:id="rId14"/>
    <p:sldId id="294"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3" r:id="rId32"/>
    <p:sldId id="287" r:id="rId33"/>
    <p:sldId id="282" r:id="rId34"/>
    <p:sldId id="286" r:id="rId35"/>
    <p:sldId id="285" r:id="rId36"/>
    <p:sldId id="284" r:id="rId37"/>
    <p:sldId id="291" r:id="rId38"/>
    <p:sldId id="290" r:id="rId39"/>
    <p:sldId id="289" r:id="rId40"/>
    <p:sldId id="288" r:id="rId4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7" d="100"/>
          <a:sy n="67" d="100"/>
        </p:scale>
        <p:origin x="-1254"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2004-7-1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2004-7-1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2004-7-1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2004-7-1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2004-7-1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2004-7-1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2004-7-1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2004-7-1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2004-7-1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2004-7-1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2004-7-1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2004-7-1</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hyperlink" Target="http://www.t262.com/a/zuowen400637/"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zh-CN" altLang="en-US" sz="5400" b="1" dirty="0"/>
              <a:t>送你一轮明月</a:t>
            </a:r>
          </a:p>
        </p:txBody>
      </p:sp>
    </p:spTree>
    <p:extLst>
      <p:ext uri="{BB962C8B-B14F-4D97-AF65-F5344CB8AC3E}">
        <p14:creationId xmlns:p14="http://schemas.microsoft.com/office/powerpoint/2010/main" val="21625737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en-US" sz="4400" dirty="0" smtClean="0"/>
              <a:t>　　虽然</a:t>
            </a:r>
            <a:r>
              <a:rPr lang="zh-CN" altLang="en-US" sz="4400" dirty="0"/>
              <a:t>都欣赏“生命诚可贵，爱情价更高，若为自由故，二者皆可抛”的人生哲学，但生命乃是人们最初的珍爱。惟有生命的存在，才有可能言及其它。</a:t>
            </a:r>
          </a:p>
        </p:txBody>
      </p:sp>
    </p:spTree>
    <p:extLst>
      <p:ext uri="{BB962C8B-B14F-4D97-AF65-F5344CB8AC3E}">
        <p14:creationId xmlns:p14="http://schemas.microsoft.com/office/powerpoint/2010/main" val="198286882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18331"/>
            <a:ext cx="9144000" cy="4525963"/>
          </a:xfrm>
        </p:spPr>
        <p:txBody>
          <a:bodyPr vert="horz" lIns="91440" tIns="45720" rIns="91440" bIns="45720" rtlCol="0">
            <a:noAutofit/>
          </a:bodyPr>
          <a:lstStyle/>
          <a:p>
            <a:pPr marL="0" indent="0">
              <a:buNone/>
            </a:pPr>
            <a:r>
              <a:rPr lang="zh-CN" altLang="en-US" sz="4000" b="1" dirty="0"/>
              <a:t>　　善待生命，我们就要让生命有意义。一个人的存在应该让周围的人感到幸福，而不应让别人意识到他仅仅是活着而已。当你立下汗马功劳时，人们会敬仰你，渴望拥有你一样的生命。你的生命是伟大的，因为你在用行动维护它的尊严。而你靠发不义之财想得到别人的艳羡，只能遭人唾弃。名和利的紫罂粟小巧美丽却身带剧毒，想让它与你一生为伍吗？抑或不为名不为利，像陆羽一样品着清茶洗涤自己的生命，感染身边的人们</a:t>
            </a:r>
            <a:r>
              <a:rPr lang="zh-CN" altLang="en-US" sz="4000" b="1" dirty="0" smtClean="0"/>
              <a:t>？</a:t>
            </a:r>
            <a:endParaRPr lang="zh-CN" altLang="en-US" sz="4000" b="1" dirty="0"/>
          </a:p>
        </p:txBody>
      </p:sp>
    </p:spTree>
    <p:extLst>
      <p:ext uri="{BB962C8B-B14F-4D97-AF65-F5344CB8AC3E}">
        <p14:creationId xmlns:p14="http://schemas.microsoft.com/office/powerpoint/2010/main" val="177625056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38386" y="188640"/>
            <a:ext cx="9036496" cy="4525963"/>
          </a:xfrm>
        </p:spPr>
        <p:txBody>
          <a:bodyPr vert="horz" lIns="91440" tIns="45720" rIns="91440" bIns="45720" rtlCol="0">
            <a:noAutofit/>
          </a:bodyPr>
          <a:lstStyle/>
          <a:p>
            <a:pPr marL="0" indent="0">
              <a:buNone/>
            </a:pPr>
            <a:r>
              <a:rPr lang="zh-CN" altLang="en-US" sz="3600" b="1" dirty="0" smtClean="0"/>
              <a:t>不</a:t>
            </a:r>
            <a:r>
              <a:rPr lang="zh-CN" altLang="en-US" sz="3600" b="1" dirty="0"/>
              <a:t>为名，本身生命便是精彩的，它在别人心中的地位更高；不为利，那也是一笔无形的财富，它比金银更贵重。生命的高贵不体现在有权势上，而体现在能够善待生命上。钱财不会改变一个人生命的价值；有人想用钱财弥盖生命的缺憾，殊不知，这真是欲盖弥彰，像葛朗台一样深陷其中不能自拔。贪污受贿者如此，勾心斗角者亦如此。纵使拥有百万家产，显赫身份，也换不回完整而精彩的生命。只有淡薄名利，修身奉献，才能得到完整而精彩的一生。</a:t>
            </a:r>
          </a:p>
        </p:txBody>
      </p:sp>
    </p:spTree>
    <p:extLst>
      <p:ext uri="{BB962C8B-B14F-4D97-AF65-F5344CB8AC3E}">
        <p14:creationId xmlns:p14="http://schemas.microsoft.com/office/powerpoint/2010/main" val="380427467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987" y="116632"/>
            <a:ext cx="9360024" cy="4525963"/>
          </a:xfrm>
        </p:spPr>
        <p:txBody>
          <a:bodyPr>
            <a:noAutofit/>
          </a:bodyPr>
          <a:lstStyle/>
          <a:p>
            <a:pPr marL="0" indent="0">
              <a:buNone/>
            </a:pPr>
            <a:r>
              <a:rPr lang="zh-CN" altLang="en-US" sz="4800" b="1" dirty="0" smtClean="0"/>
              <a:t>　　生命</a:t>
            </a:r>
            <a:r>
              <a:rPr lang="zh-CN" altLang="en-US" sz="4800" b="1" dirty="0"/>
              <a:t>对于每个人只有一次，这谁都知道，但谁都知道的真理却并非谁都重视。拿生命当儿戏，将安全问题弃之不顾者大有人在。报纸、电视上播出的各种安全事故今天难道还少了吗？人们总是把安全问题挂在嘴边，可又往往在大难临头之际还在庆幸自己幸运无比，自己是绝对的安全</a:t>
            </a:r>
            <a:r>
              <a:rPr lang="zh-CN" altLang="en-US" sz="4800" b="1" dirty="0" smtClean="0"/>
              <a:t>。</a:t>
            </a:r>
            <a:endParaRPr lang="zh-CN" altLang="en-US" sz="4800" b="1" dirty="0"/>
          </a:p>
        </p:txBody>
      </p:sp>
    </p:spTree>
    <p:extLst>
      <p:ext uri="{BB962C8B-B14F-4D97-AF65-F5344CB8AC3E}">
        <p14:creationId xmlns:p14="http://schemas.microsoft.com/office/powerpoint/2010/main" val="290033101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116632"/>
            <a:ext cx="9360024" cy="4525963"/>
          </a:xfrm>
        </p:spPr>
        <p:txBody>
          <a:bodyPr>
            <a:noAutofit/>
          </a:bodyPr>
          <a:lstStyle/>
          <a:p>
            <a:pPr marL="0" indent="0">
              <a:buNone/>
            </a:pPr>
            <a:r>
              <a:rPr lang="zh-CN" altLang="en-US" sz="4000" b="1" dirty="0" smtClean="0"/>
              <a:t>一旦</a:t>
            </a:r>
            <a:r>
              <a:rPr lang="zh-CN" altLang="en-US" sz="4000" b="1" dirty="0"/>
              <a:t>祸从天降，只有一个悔恨的份儿的，有的甚至还没来得及“哼哟”一声，恐怕已命丧黄泉了。生命就这样随风而逝。逝去了生命，又怎么可能去言说爱情的美好，自由的可贵呢？没有了生命，一切愿望将成为梦中的幻影。没有了生命，生命的价值与意义就更无从谈起。因此，我们要善待生命。</a:t>
            </a:r>
            <a:br>
              <a:rPr lang="zh-CN" altLang="en-US" sz="4000" b="1" dirty="0"/>
            </a:br>
            <a:r>
              <a:rPr lang="zh-CN" altLang="en-US" sz="4000" b="1" dirty="0"/>
              <a:t>　　善待生命，让一生过得有意义。善待生命，要珍惜生命。</a:t>
            </a:r>
          </a:p>
        </p:txBody>
      </p:sp>
    </p:spTree>
    <p:extLst>
      <p:ext uri="{BB962C8B-B14F-4D97-AF65-F5344CB8AC3E}">
        <p14:creationId xmlns:p14="http://schemas.microsoft.com/office/powerpoint/2010/main" val="188395833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b="1" dirty="0"/>
              <a:t>　</a:t>
            </a:r>
            <a:r>
              <a:rPr lang="zh-CN" altLang="en-US" b="1" dirty="0" smtClean="0"/>
              <a:t>　本文</a:t>
            </a:r>
            <a:r>
              <a:rPr lang="zh-CN" altLang="en-US" b="1" dirty="0"/>
              <a:t>从生命的意义谈善待生命，议论的角度明确而集中。作者援引大量典型例子辅佐论证，并且运用对比的方法，大大增强了说理的力量。本文注重结构美，有节奏感，有一定的气势。作者有较强的驾驭语言的能力，各种表达方式、修辞手法运用自如。行文骈散相间，参差错落；辞采华茂，音韵和谐；语言如诗如画，生动优美。</a:t>
            </a:r>
          </a:p>
        </p:txBody>
      </p:sp>
      <p:sp>
        <p:nvSpPr>
          <p:cNvPr id="4" name="标题 1"/>
          <p:cNvSpPr>
            <a:spLocks noGrp="1"/>
          </p:cNvSpPr>
          <p:nvPr>
            <p:ph type="title"/>
          </p:nvPr>
        </p:nvSpPr>
        <p:spPr>
          <a:xfrm>
            <a:off x="457200" y="-27384"/>
            <a:ext cx="8229600" cy="1143000"/>
          </a:xfrm>
        </p:spPr>
        <p:txBody>
          <a:bodyPr/>
          <a:lstStyle/>
          <a:p>
            <a:r>
              <a:rPr lang="en-US" altLang="zh-CN" dirty="0"/>
              <a:t>【</a:t>
            </a:r>
            <a:r>
              <a:rPr lang="zh-CN" altLang="en-US" dirty="0"/>
              <a:t>作文点评</a:t>
            </a:r>
            <a:r>
              <a:rPr lang="en-US" altLang="zh-CN" dirty="0"/>
              <a:t>】</a:t>
            </a:r>
            <a:endParaRPr lang="zh-CN" altLang="en-US" dirty="0"/>
          </a:p>
        </p:txBody>
      </p:sp>
    </p:spTree>
    <p:extLst>
      <p:ext uri="{BB962C8B-B14F-4D97-AF65-F5344CB8AC3E}">
        <p14:creationId xmlns:p14="http://schemas.microsoft.com/office/powerpoint/2010/main" val="162424985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4624"/>
            <a:ext cx="8229600" cy="1143000"/>
          </a:xfrm>
        </p:spPr>
        <p:txBody>
          <a:bodyPr/>
          <a:lstStyle/>
          <a:p>
            <a:r>
              <a:rPr lang="zh-CN" altLang="en-US" b="1" dirty="0"/>
              <a:t>开  端</a:t>
            </a:r>
          </a:p>
        </p:txBody>
      </p:sp>
      <p:sp>
        <p:nvSpPr>
          <p:cNvPr id="3" name="内容占位符 2"/>
          <p:cNvSpPr>
            <a:spLocks noGrp="1"/>
          </p:cNvSpPr>
          <p:nvPr>
            <p:ph idx="1"/>
          </p:nvPr>
        </p:nvSpPr>
        <p:spPr>
          <a:xfrm>
            <a:off x="395536" y="1196752"/>
            <a:ext cx="8229600" cy="4525963"/>
          </a:xfrm>
        </p:spPr>
        <p:txBody>
          <a:bodyPr>
            <a:noAutofit/>
          </a:bodyPr>
          <a:lstStyle/>
          <a:p>
            <a:pPr marL="0" indent="0">
              <a:buNone/>
            </a:pPr>
            <a:r>
              <a:rPr lang="zh-CN" altLang="en-US" b="1" dirty="0" smtClean="0"/>
              <a:t>　　在</a:t>
            </a:r>
            <a:r>
              <a:rPr lang="zh-CN" altLang="en-US" b="1" dirty="0"/>
              <a:t>那成功的背后</a:t>
            </a:r>
            <a:r>
              <a:rPr lang="en-US" altLang="zh-CN" b="1" dirty="0"/>
              <a:t>,</a:t>
            </a:r>
            <a:r>
              <a:rPr lang="zh-CN" altLang="en-US" b="1" dirty="0"/>
              <a:t>必有一个苦涩的</a:t>
            </a:r>
            <a:r>
              <a:rPr lang="zh-CN" altLang="en-US" b="1" dirty="0" smtClean="0"/>
              <a:t>开端。</a:t>
            </a:r>
            <a:r>
              <a:rPr lang="zh-CN" altLang="en-US" b="1" dirty="0" smtClean="0">
                <a:solidFill>
                  <a:srgbClr val="FF0000"/>
                </a:solidFill>
              </a:rPr>
              <a:t>（</a:t>
            </a:r>
            <a:r>
              <a:rPr lang="zh-CN" altLang="en-US" b="1" dirty="0">
                <a:solidFill>
                  <a:srgbClr val="FF0000"/>
                </a:solidFill>
              </a:rPr>
              <a:t>简评：开门见山提出自己的感受</a:t>
            </a:r>
            <a:r>
              <a:rPr lang="en-US" altLang="zh-CN" b="1" dirty="0">
                <a:solidFill>
                  <a:srgbClr val="FF0000"/>
                </a:solidFill>
              </a:rPr>
              <a:t>,</a:t>
            </a:r>
            <a:r>
              <a:rPr lang="zh-CN" altLang="en-US" b="1" dirty="0">
                <a:solidFill>
                  <a:srgbClr val="FF0000"/>
                </a:solidFill>
              </a:rPr>
              <a:t>审题准确</a:t>
            </a:r>
            <a:r>
              <a:rPr lang="en-US" altLang="zh-CN" b="1" dirty="0">
                <a:solidFill>
                  <a:srgbClr val="FF0000"/>
                </a:solidFill>
              </a:rPr>
              <a:t>,</a:t>
            </a:r>
            <a:r>
              <a:rPr lang="zh-CN" altLang="en-US" b="1" dirty="0">
                <a:solidFill>
                  <a:srgbClr val="FF0000"/>
                </a:solidFill>
              </a:rPr>
              <a:t>入题简洁明快</a:t>
            </a:r>
            <a:r>
              <a:rPr lang="en-US" altLang="zh-CN" b="1" dirty="0">
                <a:solidFill>
                  <a:srgbClr val="FF0000"/>
                </a:solidFill>
              </a:rPr>
              <a:t>.</a:t>
            </a:r>
            <a:r>
              <a:rPr lang="zh-CN" altLang="en-US" b="1" dirty="0">
                <a:solidFill>
                  <a:srgbClr val="FF0000"/>
                </a:solidFill>
              </a:rPr>
              <a:t>）</a:t>
            </a:r>
          </a:p>
          <a:p>
            <a:pPr marL="0" indent="0">
              <a:buNone/>
            </a:pPr>
            <a:r>
              <a:rPr lang="zh-CN" altLang="en-US" b="1" dirty="0" smtClean="0"/>
              <a:t>　　</a:t>
            </a:r>
            <a:r>
              <a:rPr lang="zh-CN" altLang="en-US" b="1" dirty="0"/>
              <a:t>我从小就梦想着成为一名芭蕾舞明星。穿上漂亮的公主裙</a:t>
            </a:r>
            <a:r>
              <a:rPr lang="en-US" altLang="zh-CN" b="1" dirty="0"/>
              <a:t>,</a:t>
            </a:r>
            <a:r>
              <a:rPr lang="zh-CN" altLang="en-US" b="1" dirty="0"/>
              <a:t>系上粉红色的芭蕾舞鞋</a:t>
            </a:r>
            <a:r>
              <a:rPr lang="en-US" altLang="zh-CN" b="1" dirty="0"/>
              <a:t>,</a:t>
            </a:r>
            <a:r>
              <a:rPr lang="zh-CN" altLang="en-US" b="1" dirty="0"/>
              <a:t>然后</a:t>
            </a:r>
            <a:r>
              <a:rPr lang="en-US" altLang="zh-CN" b="1" dirty="0"/>
              <a:t>,</a:t>
            </a:r>
            <a:r>
              <a:rPr lang="zh-CN" altLang="en-US" b="1" dirty="0"/>
              <a:t>站在我梦寐以求的舞台上</a:t>
            </a:r>
            <a:r>
              <a:rPr lang="en-US" altLang="zh-CN" b="1" dirty="0"/>
              <a:t>,</a:t>
            </a:r>
            <a:r>
              <a:rPr lang="zh-CN" altLang="en-US" b="1" dirty="0"/>
              <a:t>用脚尖轻轻地点着大地</a:t>
            </a:r>
            <a:r>
              <a:rPr lang="en-US" altLang="zh-CN" b="1" dirty="0"/>
              <a:t>,</a:t>
            </a:r>
            <a:r>
              <a:rPr lang="zh-CN" altLang="en-US" b="1" dirty="0"/>
              <a:t>慢慢地旋转</a:t>
            </a:r>
            <a:r>
              <a:rPr lang="en-US" altLang="zh-CN" b="1" dirty="0"/>
              <a:t>,</a:t>
            </a:r>
            <a:r>
              <a:rPr lang="zh-CN" altLang="en-US" b="1" dirty="0"/>
              <a:t>旋转</a:t>
            </a:r>
            <a:r>
              <a:rPr lang="en-US" altLang="zh-CN" b="1" dirty="0"/>
              <a:t>……</a:t>
            </a:r>
          </a:p>
          <a:p>
            <a:pPr marL="0" indent="0">
              <a:buNone/>
            </a:pPr>
            <a:r>
              <a:rPr lang="zh-CN" altLang="en-US" b="1" dirty="0"/>
              <a:t>　　终于这美好的机会眷顾了我</a:t>
            </a:r>
            <a:r>
              <a:rPr lang="en-US" altLang="zh-CN" b="1" dirty="0"/>
              <a:t>,</a:t>
            </a:r>
            <a:r>
              <a:rPr lang="zh-CN" altLang="en-US" b="1" dirty="0"/>
              <a:t>凭着我的潜质和热情</a:t>
            </a:r>
            <a:r>
              <a:rPr lang="en-US" altLang="zh-CN" b="1" dirty="0"/>
              <a:t>,</a:t>
            </a:r>
            <a:r>
              <a:rPr lang="zh-CN" altLang="en-US" b="1" dirty="0"/>
              <a:t>我被允许插班到芭蕾舞三级表演班</a:t>
            </a:r>
            <a:r>
              <a:rPr lang="en-US" altLang="zh-CN" b="1" dirty="0"/>
              <a:t>.</a:t>
            </a:r>
            <a:r>
              <a:rPr lang="zh-CN" altLang="en-US" b="1" dirty="0"/>
              <a:t>我的明星旅程由此开始</a:t>
            </a:r>
            <a:r>
              <a:rPr lang="en-US" altLang="zh-CN" b="1" dirty="0"/>
              <a:t>.</a:t>
            </a:r>
            <a:r>
              <a:rPr lang="zh-CN" altLang="en-US" b="1" dirty="0">
                <a:solidFill>
                  <a:srgbClr val="FF0000"/>
                </a:solidFill>
              </a:rPr>
              <a:t>（简评：“由此开始”</a:t>
            </a:r>
            <a:r>
              <a:rPr lang="en-US" altLang="zh-CN" b="1" dirty="0">
                <a:solidFill>
                  <a:srgbClr val="FF0000"/>
                </a:solidFill>
              </a:rPr>
              <a:t>,</a:t>
            </a:r>
            <a:r>
              <a:rPr lang="zh-CN" altLang="en-US" b="1" dirty="0">
                <a:solidFill>
                  <a:srgbClr val="FF0000"/>
                </a:solidFill>
              </a:rPr>
              <a:t>紧扣题意</a:t>
            </a:r>
            <a:r>
              <a:rPr lang="en-US" altLang="zh-CN" b="1" dirty="0">
                <a:solidFill>
                  <a:srgbClr val="FF0000"/>
                </a:solidFill>
              </a:rPr>
              <a:t>.</a:t>
            </a:r>
            <a:r>
              <a:rPr lang="zh-CN" altLang="en-US" b="1" dirty="0">
                <a:solidFill>
                  <a:srgbClr val="FF0000"/>
                </a:solidFill>
              </a:rPr>
              <a:t>）</a:t>
            </a:r>
          </a:p>
          <a:p>
            <a:endParaRPr lang="zh-CN" altLang="en-US" b="1" dirty="0"/>
          </a:p>
        </p:txBody>
      </p:sp>
    </p:spTree>
    <p:extLst>
      <p:ext uri="{BB962C8B-B14F-4D97-AF65-F5344CB8AC3E}">
        <p14:creationId xmlns:p14="http://schemas.microsoft.com/office/powerpoint/2010/main" val="227061577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332656"/>
            <a:ext cx="8568952" cy="4525963"/>
          </a:xfrm>
        </p:spPr>
        <p:txBody>
          <a:bodyPr>
            <a:noAutofit/>
          </a:bodyPr>
          <a:lstStyle/>
          <a:p>
            <a:pPr marL="0" indent="0">
              <a:buNone/>
            </a:pPr>
            <a:r>
              <a:rPr lang="zh-CN" altLang="en-US" sz="3600" b="1" dirty="0" smtClean="0"/>
              <a:t>　　这</a:t>
            </a:r>
            <a:r>
              <a:rPr lang="zh-CN" altLang="en-US" sz="3600" b="1" dirty="0"/>
              <a:t>是我第一天来到这个</a:t>
            </a:r>
            <a:r>
              <a:rPr lang="zh-CN" altLang="en-US" sz="3600" b="1" dirty="0" smtClean="0"/>
              <a:t>硕大无比的</a:t>
            </a:r>
            <a:r>
              <a:rPr lang="zh-CN" altLang="en-US" sz="3600" b="1" dirty="0"/>
              <a:t>练习房</a:t>
            </a:r>
            <a:r>
              <a:rPr lang="en-US" altLang="zh-CN" sz="3600" b="1" dirty="0"/>
              <a:t>.</a:t>
            </a:r>
            <a:r>
              <a:rPr lang="zh-CN" altLang="en-US" sz="3600" b="1" dirty="0"/>
              <a:t>推开练功房门</a:t>
            </a:r>
            <a:r>
              <a:rPr lang="en-US" altLang="zh-CN" sz="3600" b="1" dirty="0"/>
              <a:t>,</a:t>
            </a:r>
            <a:r>
              <a:rPr lang="zh-CN" altLang="en-US" sz="3600" b="1" dirty="0"/>
              <a:t>一看：四周全是镜子</a:t>
            </a:r>
            <a:r>
              <a:rPr lang="en-US" altLang="zh-CN" sz="3600" b="1" dirty="0"/>
              <a:t>,</a:t>
            </a:r>
            <a:r>
              <a:rPr lang="zh-CN" altLang="en-US" sz="3600" b="1" dirty="0"/>
              <a:t>好美</a:t>
            </a:r>
            <a:r>
              <a:rPr lang="en-US" altLang="zh-CN" sz="3600" b="1" dirty="0"/>
              <a:t>!</a:t>
            </a:r>
            <a:r>
              <a:rPr lang="zh-CN" altLang="en-US" sz="3600" b="1" dirty="0"/>
              <a:t>半开着的玻璃窗</a:t>
            </a:r>
            <a:r>
              <a:rPr lang="en-US" altLang="zh-CN" sz="3600" b="1" dirty="0"/>
              <a:t>,</a:t>
            </a:r>
            <a:r>
              <a:rPr lang="zh-CN" altLang="en-US" sz="3600" b="1" dirty="0"/>
              <a:t>阳光从外面洒进来</a:t>
            </a:r>
            <a:r>
              <a:rPr lang="en-US" altLang="zh-CN" sz="3600" b="1" dirty="0"/>
              <a:t>,</a:t>
            </a:r>
            <a:r>
              <a:rPr lang="zh-CN" altLang="en-US" sz="3600" b="1" dirty="0"/>
              <a:t>金灿灿的</a:t>
            </a:r>
            <a:r>
              <a:rPr lang="en-US" altLang="zh-CN" sz="3600" b="1" dirty="0"/>
              <a:t>,</a:t>
            </a:r>
            <a:r>
              <a:rPr lang="zh-CN" altLang="en-US" sz="3600" b="1" dirty="0"/>
              <a:t>仿佛是我的梦想在灿烂地闪耀</a:t>
            </a:r>
            <a:r>
              <a:rPr lang="en-US" altLang="zh-CN" sz="3600" b="1" dirty="0"/>
              <a:t>.</a:t>
            </a:r>
            <a:r>
              <a:rPr lang="zh-CN" altLang="en-US" sz="3600" b="1" dirty="0"/>
              <a:t>我换好我心爱的舞鞋</a:t>
            </a:r>
            <a:r>
              <a:rPr lang="en-US" altLang="zh-CN" sz="3600" b="1" dirty="0"/>
              <a:t>,</a:t>
            </a:r>
            <a:r>
              <a:rPr lang="zh-CN" altLang="en-US" sz="3600" b="1" dirty="0"/>
              <a:t>进入了这个“梦想”的练功房</a:t>
            </a:r>
            <a:r>
              <a:rPr lang="en-US" altLang="zh-CN" sz="3600" b="1" dirty="0"/>
              <a:t>.</a:t>
            </a:r>
          </a:p>
          <a:p>
            <a:pPr marL="0" indent="0">
              <a:buNone/>
            </a:pPr>
            <a:r>
              <a:rPr lang="zh-CN" altLang="en-US" sz="3600" b="1" dirty="0" smtClean="0"/>
              <a:t>　　</a:t>
            </a:r>
            <a:r>
              <a:rPr lang="en-US" altLang="zh-CN" sz="3600" b="1" dirty="0" smtClean="0"/>
              <a:t>“</a:t>
            </a:r>
            <a:r>
              <a:rPr lang="zh-CN" altLang="en-US" sz="3600" b="1" dirty="0"/>
              <a:t>下腰</a:t>
            </a:r>
            <a:r>
              <a:rPr lang="en-US" altLang="zh-CN" sz="3600" b="1" dirty="0"/>
              <a:t>!</a:t>
            </a:r>
            <a:r>
              <a:rPr lang="zh-CN" altLang="en-US" sz="3600" b="1" dirty="0"/>
              <a:t>下腰</a:t>
            </a:r>
            <a:r>
              <a:rPr lang="en-US" altLang="zh-CN" sz="3600" b="1" dirty="0"/>
              <a:t>!</a:t>
            </a:r>
            <a:r>
              <a:rPr lang="zh-CN" altLang="en-US" sz="3600" b="1" dirty="0"/>
              <a:t>你怎么总比别人高出一截</a:t>
            </a:r>
            <a:r>
              <a:rPr lang="en-US" altLang="zh-CN" sz="3600" b="1" dirty="0"/>
              <a:t>?”</a:t>
            </a:r>
            <a:r>
              <a:rPr lang="zh-CN" altLang="en-US" sz="3600" b="1" dirty="0"/>
              <a:t>老师的又一声呵斥使我明白：一切都是从零开始</a:t>
            </a:r>
            <a:r>
              <a:rPr lang="en-US" altLang="zh-CN" sz="3600" b="1" dirty="0"/>
              <a:t>,</a:t>
            </a:r>
            <a:r>
              <a:rPr lang="zh-CN" altLang="en-US" sz="3600" b="1" dirty="0"/>
              <a:t>万事都会有开端</a:t>
            </a:r>
            <a:r>
              <a:rPr lang="en-US" altLang="zh-CN" sz="3600" b="1" dirty="0"/>
              <a:t>,</a:t>
            </a:r>
            <a:r>
              <a:rPr lang="zh-CN" altLang="en-US" sz="3600" b="1" dirty="0"/>
              <a:t>只不过我的开端很苦</a:t>
            </a:r>
            <a:r>
              <a:rPr lang="en-US" altLang="zh-CN" sz="3600" b="1" dirty="0"/>
              <a:t>.</a:t>
            </a:r>
            <a:r>
              <a:rPr lang="zh-CN" altLang="en-US" sz="3600" b="1" dirty="0">
                <a:solidFill>
                  <a:srgbClr val="FF0000"/>
                </a:solidFill>
              </a:rPr>
              <a:t>（简评：细节描写</a:t>
            </a:r>
            <a:r>
              <a:rPr lang="en-US" altLang="zh-CN" sz="3600" b="1" dirty="0">
                <a:solidFill>
                  <a:srgbClr val="FF0000"/>
                </a:solidFill>
              </a:rPr>
              <a:t>,</a:t>
            </a:r>
            <a:r>
              <a:rPr lang="zh-CN" altLang="en-US" sz="3600" b="1" dirty="0">
                <a:solidFill>
                  <a:srgbClr val="FF0000"/>
                </a:solidFill>
              </a:rPr>
              <a:t>紧扣题意</a:t>
            </a:r>
            <a:r>
              <a:rPr lang="en-US" altLang="zh-CN" sz="3600" b="1" dirty="0" smtClean="0">
                <a:solidFill>
                  <a:srgbClr val="FF0000"/>
                </a:solidFill>
              </a:rPr>
              <a:t>.</a:t>
            </a:r>
            <a:r>
              <a:rPr lang="zh-CN" altLang="en-US" sz="3600" b="1" dirty="0" smtClean="0">
                <a:solidFill>
                  <a:srgbClr val="FF0000"/>
                </a:solidFill>
              </a:rPr>
              <a:t>）</a:t>
            </a:r>
            <a:endParaRPr lang="zh-CN" altLang="en-US" sz="3600" b="1" dirty="0">
              <a:solidFill>
                <a:srgbClr val="FF0000"/>
              </a:solidFill>
            </a:endParaRPr>
          </a:p>
        </p:txBody>
      </p:sp>
    </p:spTree>
    <p:extLst>
      <p:ext uri="{BB962C8B-B14F-4D97-AF65-F5344CB8AC3E}">
        <p14:creationId xmlns:p14="http://schemas.microsoft.com/office/powerpoint/2010/main" val="312090892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764704"/>
            <a:ext cx="8229600" cy="4525963"/>
          </a:xfrm>
        </p:spPr>
        <p:txBody>
          <a:bodyPr>
            <a:noAutofit/>
          </a:bodyPr>
          <a:lstStyle/>
          <a:p>
            <a:pPr marL="0" indent="0">
              <a:buNone/>
            </a:pPr>
            <a:r>
              <a:rPr lang="zh-CN" altLang="en-US" sz="4000" b="1" dirty="0" smtClean="0"/>
              <a:t>　　“</a:t>
            </a:r>
            <a:r>
              <a:rPr lang="zh-CN" altLang="en-US" sz="4000" b="1" dirty="0"/>
              <a:t>往下压</a:t>
            </a:r>
            <a:r>
              <a:rPr lang="en-US" altLang="zh-CN" sz="4000" b="1" dirty="0"/>
              <a:t>,</a:t>
            </a:r>
            <a:r>
              <a:rPr lang="zh-CN" altLang="en-US" sz="4000" b="1" dirty="0"/>
              <a:t>坚持住</a:t>
            </a:r>
            <a:r>
              <a:rPr lang="en-US" altLang="zh-CN" sz="4000" b="1" dirty="0"/>
              <a:t>!”</a:t>
            </a:r>
            <a:r>
              <a:rPr lang="zh-CN" altLang="en-US" sz="4000" b="1" dirty="0"/>
              <a:t>为了让我压好腿</a:t>
            </a:r>
            <a:r>
              <a:rPr lang="en-US" altLang="zh-CN" sz="4000" b="1" dirty="0"/>
              <a:t>,</a:t>
            </a:r>
            <a:r>
              <a:rPr lang="zh-CN" altLang="en-US" sz="4000" b="1" dirty="0"/>
              <a:t>老师干脆坐在我的腿上</a:t>
            </a:r>
            <a:r>
              <a:rPr lang="en-US" altLang="zh-CN" sz="4000" b="1" dirty="0"/>
              <a:t>,</a:t>
            </a:r>
            <a:r>
              <a:rPr lang="zh-CN" altLang="en-US" sz="4000" b="1" dirty="0"/>
              <a:t>把我的腿使劲往下压</a:t>
            </a:r>
            <a:r>
              <a:rPr lang="en-US" altLang="zh-CN" sz="4000" b="1" dirty="0"/>
              <a:t>,</a:t>
            </a:r>
            <a:r>
              <a:rPr lang="zh-CN" altLang="en-US" sz="4000" b="1" dirty="0"/>
              <a:t>他又扳正了我的身体</a:t>
            </a:r>
            <a:r>
              <a:rPr lang="en-US" altLang="zh-CN" sz="4000" b="1" dirty="0"/>
              <a:t>,</a:t>
            </a:r>
            <a:r>
              <a:rPr lang="zh-CN" altLang="en-US" sz="4000" b="1" dirty="0"/>
              <a:t>使我面向前腿</a:t>
            </a:r>
            <a:r>
              <a:rPr lang="en-US" altLang="zh-CN" sz="4000" b="1" dirty="0"/>
              <a:t>,</a:t>
            </a:r>
            <a:r>
              <a:rPr lang="zh-CN" altLang="en-US" sz="4000" b="1" dirty="0"/>
              <a:t>我与撕裂般的疼痛抗衡着</a:t>
            </a:r>
            <a:r>
              <a:rPr lang="en-US" altLang="zh-CN" sz="4000" b="1" dirty="0"/>
              <a:t>.</a:t>
            </a:r>
            <a:r>
              <a:rPr lang="zh-CN" altLang="en-US" sz="4000" b="1" dirty="0"/>
              <a:t>我忍住泪不哭</a:t>
            </a:r>
            <a:r>
              <a:rPr lang="en-US" altLang="zh-CN" sz="4000" b="1" dirty="0"/>
              <a:t>,</a:t>
            </a:r>
            <a:r>
              <a:rPr lang="zh-CN" altLang="en-US" sz="4000" b="1" dirty="0"/>
              <a:t>因为我明白：万事皆有开端</a:t>
            </a:r>
            <a:r>
              <a:rPr lang="en-US" altLang="zh-CN" sz="4000" b="1" dirty="0"/>
              <a:t>.</a:t>
            </a:r>
            <a:r>
              <a:rPr lang="zh-CN" altLang="en-US" sz="4000" b="1" dirty="0"/>
              <a:t>不经历风雨</a:t>
            </a:r>
            <a:r>
              <a:rPr lang="en-US" altLang="zh-CN" sz="4000" b="1" dirty="0"/>
              <a:t>,</a:t>
            </a:r>
            <a:r>
              <a:rPr lang="zh-CN" altLang="en-US" sz="4000" b="1" dirty="0"/>
              <a:t>怎么能见彩虹</a:t>
            </a:r>
            <a:r>
              <a:rPr lang="en-US" altLang="zh-CN" sz="4000" b="1" dirty="0"/>
              <a:t>? </a:t>
            </a:r>
            <a:r>
              <a:rPr lang="zh-CN" altLang="en-US" sz="4000" b="1" dirty="0">
                <a:solidFill>
                  <a:srgbClr val="FF0000"/>
                </a:solidFill>
              </a:rPr>
              <a:t>（简评：细节描写</a:t>
            </a:r>
            <a:r>
              <a:rPr lang="en-US" altLang="zh-CN" sz="4000" b="1" dirty="0">
                <a:solidFill>
                  <a:srgbClr val="FF0000"/>
                </a:solidFill>
              </a:rPr>
              <a:t>,</a:t>
            </a:r>
            <a:r>
              <a:rPr lang="zh-CN" altLang="en-US" sz="4000" b="1" dirty="0">
                <a:solidFill>
                  <a:srgbClr val="FF0000"/>
                </a:solidFill>
              </a:rPr>
              <a:t>紧扣题意；心理描写</a:t>
            </a:r>
            <a:r>
              <a:rPr lang="en-US" altLang="zh-CN" sz="4000" b="1" dirty="0">
                <a:solidFill>
                  <a:srgbClr val="FF0000"/>
                </a:solidFill>
              </a:rPr>
              <a:t>,</a:t>
            </a:r>
            <a:r>
              <a:rPr lang="zh-CN" altLang="en-US" sz="4000" b="1" dirty="0">
                <a:solidFill>
                  <a:srgbClr val="FF0000"/>
                </a:solidFill>
              </a:rPr>
              <a:t>点明题旨</a:t>
            </a:r>
            <a:r>
              <a:rPr lang="en-US" altLang="zh-CN" sz="4000" b="1" dirty="0">
                <a:solidFill>
                  <a:srgbClr val="FF0000"/>
                </a:solidFill>
              </a:rPr>
              <a:t>.</a:t>
            </a:r>
            <a:r>
              <a:rPr lang="zh-CN" altLang="en-US" sz="4000" b="1" dirty="0">
                <a:solidFill>
                  <a:srgbClr val="FF0000"/>
                </a:solidFill>
              </a:rPr>
              <a:t>）</a:t>
            </a:r>
          </a:p>
        </p:txBody>
      </p:sp>
    </p:spTree>
    <p:extLst>
      <p:ext uri="{BB962C8B-B14F-4D97-AF65-F5344CB8AC3E}">
        <p14:creationId xmlns:p14="http://schemas.microsoft.com/office/powerpoint/2010/main" val="3558003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332656"/>
            <a:ext cx="8229600" cy="4525963"/>
          </a:xfrm>
        </p:spPr>
        <p:txBody>
          <a:bodyPr>
            <a:noAutofit/>
          </a:bodyPr>
          <a:lstStyle/>
          <a:p>
            <a:pPr marL="0" indent="0">
              <a:buNone/>
            </a:pPr>
            <a:r>
              <a:rPr lang="zh-CN" altLang="en-US" sz="3600" b="1" dirty="0" smtClean="0"/>
              <a:t>　　经过</a:t>
            </a:r>
            <a:r>
              <a:rPr lang="zh-CN" altLang="en-US" sz="3600" b="1" dirty="0"/>
              <a:t>我不懈的努力</a:t>
            </a:r>
            <a:r>
              <a:rPr lang="en-US" altLang="zh-CN" sz="3600" b="1" dirty="0"/>
              <a:t>,</a:t>
            </a:r>
            <a:r>
              <a:rPr lang="zh-CN" altLang="en-US" sz="3600" b="1" dirty="0"/>
              <a:t>终于</a:t>
            </a:r>
            <a:r>
              <a:rPr lang="en-US" altLang="zh-CN" sz="3600" b="1" dirty="0"/>
              <a:t>,</a:t>
            </a:r>
            <a:r>
              <a:rPr lang="zh-CN" altLang="en-US" sz="3600" b="1" dirty="0"/>
              <a:t>在一个晴朗的上午</a:t>
            </a:r>
            <a:r>
              <a:rPr lang="en-US" altLang="zh-CN" sz="3600" b="1" dirty="0"/>
              <a:t>,</a:t>
            </a:r>
            <a:r>
              <a:rPr lang="zh-CN" altLang="en-US" sz="3600" b="1" dirty="0"/>
              <a:t>老师欣慰地告诉我：“你可以立脚尖了</a:t>
            </a:r>
            <a:r>
              <a:rPr lang="en-US" altLang="zh-CN" sz="3600" b="1" dirty="0"/>
              <a:t>.”</a:t>
            </a:r>
            <a:r>
              <a:rPr lang="zh-CN" altLang="en-US" sz="3600" b="1" dirty="0"/>
              <a:t>我终于换上了那粉粉的脚尖鞋</a:t>
            </a:r>
            <a:r>
              <a:rPr lang="en-US" altLang="zh-CN" sz="3600" b="1" dirty="0"/>
              <a:t>.</a:t>
            </a:r>
            <a:r>
              <a:rPr lang="zh-CN" altLang="en-US" sz="3600" b="1" dirty="0"/>
              <a:t>顿时</a:t>
            </a:r>
            <a:r>
              <a:rPr lang="en-US" altLang="zh-CN" sz="3600" b="1" dirty="0"/>
              <a:t>,</a:t>
            </a:r>
            <a:r>
              <a:rPr lang="zh-CN" altLang="en-US" sz="3600" b="1" dirty="0"/>
              <a:t>心里一阵激动</a:t>
            </a:r>
            <a:r>
              <a:rPr lang="en-US" altLang="zh-CN" sz="3600" b="1" dirty="0"/>
              <a:t>,</a:t>
            </a:r>
            <a:r>
              <a:rPr lang="zh-CN" altLang="en-US" sz="3600" b="1" dirty="0"/>
              <a:t>但这激动很快又被失落替代</a:t>
            </a:r>
            <a:r>
              <a:rPr lang="en-US" altLang="zh-CN" sz="3600" b="1" dirty="0"/>
              <a:t>,</a:t>
            </a:r>
            <a:r>
              <a:rPr lang="zh-CN" altLang="en-US" sz="3600" b="1" dirty="0"/>
              <a:t>一条布满荆棘的路</a:t>
            </a:r>
            <a:r>
              <a:rPr lang="en-US" altLang="zh-CN" sz="3600" b="1" dirty="0"/>
              <a:t>,</a:t>
            </a:r>
            <a:r>
              <a:rPr lang="zh-CN" altLang="en-US" sz="3600" b="1" dirty="0"/>
              <a:t>铺在了我面前</a:t>
            </a:r>
            <a:r>
              <a:rPr lang="en-US" altLang="zh-CN" sz="3600" b="1" dirty="0"/>
              <a:t>.</a:t>
            </a:r>
          </a:p>
          <a:p>
            <a:pPr marL="0" indent="0">
              <a:buNone/>
            </a:pPr>
            <a:r>
              <a:rPr lang="zh-CN" altLang="en-US" sz="3600" b="1" dirty="0" smtClean="0"/>
              <a:t>　　我</a:t>
            </a:r>
            <a:r>
              <a:rPr lang="zh-CN" altLang="en-US" sz="3600" b="1" dirty="0"/>
              <a:t>镇定地握住了把杆</a:t>
            </a:r>
            <a:r>
              <a:rPr lang="en-US" altLang="zh-CN" sz="3600" b="1" dirty="0"/>
              <a:t>,</a:t>
            </a:r>
            <a:r>
              <a:rPr lang="zh-CN" altLang="en-US" sz="3600" b="1" dirty="0"/>
              <a:t>挺胸</a:t>
            </a:r>
            <a:r>
              <a:rPr lang="en-US" altLang="zh-CN" sz="3600" b="1" dirty="0"/>
              <a:t>,</a:t>
            </a:r>
            <a:r>
              <a:rPr lang="zh-CN" altLang="en-US" sz="3600" b="1" dirty="0"/>
              <a:t>收腹</a:t>
            </a:r>
            <a:r>
              <a:rPr lang="en-US" altLang="zh-CN" sz="3600" b="1" dirty="0"/>
              <a:t>,</a:t>
            </a:r>
            <a:r>
              <a:rPr lang="zh-CN" altLang="en-US" sz="3600" b="1" dirty="0"/>
              <a:t>提气；我慢慢地拱出脚背</a:t>
            </a:r>
            <a:r>
              <a:rPr lang="en-US" altLang="zh-CN" sz="3600" b="1" dirty="0"/>
              <a:t>,</a:t>
            </a:r>
            <a:r>
              <a:rPr lang="zh-CN" altLang="en-US" sz="3600" b="1" dirty="0"/>
              <a:t>立起脚尖</a:t>
            </a:r>
            <a:r>
              <a:rPr lang="en-US" altLang="zh-CN" sz="3600" b="1" dirty="0"/>
              <a:t>,</a:t>
            </a:r>
            <a:r>
              <a:rPr lang="zh-CN" altLang="en-US" sz="3600" b="1" dirty="0"/>
              <a:t>好痛</a:t>
            </a:r>
            <a:r>
              <a:rPr lang="en-US" altLang="zh-CN" sz="3600" b="1" dirty="0"/>
              <a:t>!</a:t>
            </a:r>
            <a:r>
              <a:rPr lang="zh-CN" altLang="en-US" sz="3600" b="1" dirty="0"/>
              <a:t>我明白这只是一个开始</a:t>
            </a:r>
            <a:r>
              <a:rPr lang="en-US" altLang="zh-CN" sz="3600" b="1" dirty="0"/>
              <a:t>.</a:t>
            </a:r>
            <a:r>
              <a:rPr lang="zh-CN" altLang="en-US" sz="3600" b="1" dirty="0">
                <a:solidFill>
                  <a:srgbClr val="FF0000"/>
                </a:solidFill>
              </a:rPr>
              <a:t>（简评：“这只是一个开始”</a:t>
            </a:r>
            <a:r>
              <a:rPr lang="en-US" altLang="zh-CN" sz="3600" b="1" dirty="0">
                <a:solidFill>
                  <a:srgbClr val="FF0000"/>
                </a:solidFill>
              </a:rPr>
              <a:t>,</a:t>
            </a:r>
            <a:r>
              <a:rPr lang="zh-CN" altLang="en-US" sz="3600" b="1" dirty="0">
                <a:solidFill>
                  <a:srgbClr val="FF0000"/>
                </a:solidFill>
              </a:rPr>
              <a:t>再扣题意</a:t>
            </a:r>
            <a:r>
              <a:rPr lang="en-US" altLang="zh-CN" sz="3600" b="1" dirty="0">
                <a:solidFill>
                  <a:srgbClr val="FF0000"/>
                </a:solidFill>
              </a:rPr>
              <a:t>.</a:t>
            </a:r>
            <a:r>
              <a:rPr lang="zh-CN" altLang="en-US" sz="3600" b="1" dirty="0">
                <a:solidFill>
                  <a:srgbClr val="FF0000"/>
                </a:solidFill>
              </a:rPr>
              <a:t>）</a:t>
            </a:r>
          </a:p>
          <a:p>
            <a:endParaRPr lang="zh-CN" altLang="en-US" sz="3600" b="1" dirty="0"/>
          </a:p>
        </p:txBody>
      </p:sp>
    </p:spTree>
    <p:extLst>
      <p:ext uri="{BB962C8B-B14F-4D97-AF65-F5344CB8AC3E}">
        <p14:creationId xmlns:p14="http://schemas.microsoft.com/office/powerpoint/2010/main" val="25649719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548680"/>
            <a:ext cx="8229600" cy="4525963"/>
          </a:xfrm>
        </p:spPr>
        <p:txBody>
          <a:bodyPr>
            <a:noAutofit/>
          </a:bodyPr>
          <a:lstStyle/>
          <a:p>
            <a:pPr marL="0" indent="0">
              <a:buNone/>
            </a:pPr>
            <a:r>
              <a:rPr lang="zh-CN" altLang="en-US" sz="3600" b="1" dirty="0" smtClean="0"/>
              <a:t> 　　沐浴</a:t>
            </a:r>
            <a:r>
              <a:rPr lang="zh-CN" altLang="en-US" sz="3600" b="1" dirty="0"/>
              <a:t>在这如水般坦荡的月光下，我独自伫立在黑漆漆一片的阳台上。四下一片静，我不禁打了个寒颤，时间已渐渐迈入夏天，为何这风吹得还是如此悲凉，一阵阵激起我心中淡淡的伤。</a:t>
            </a:r>
            <a:br>
              <a:rPr lang="zh-CN" altLang="en-US" sz="3600" b="1" dirty="0"/>
            </a:br>
            <a:r>
              <a:rPr lang="zh-CN" altLang="en-US" sz="3600" b="1" dirty="0"/>
              <a:t>　　眼下中考临近，而我的状态却一再下跌，三模的成绩下滑了几十名。我仿佛成了一颗孤独的小草，那原本赞许的目光已变得冰凉，老师、家长，我不敢直视。还有那些生硬而且带着质问的话语真是让人难以再忍受下去。</a:t>
            </a:r>
          </a:p>
        </p:txBody>
      </p:sp>
    </p:spTree>
    <p:extLst>
      <p:ext uri="{BB962C8B-B14F-4D97-AF65-F5344CB8AC3E}">
        <p14:creationId xmlns:p14="http://schemas.microsoft.com/office/powerpoint/2010/main" val="77134225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332656"/>
            <a:ext cx="8229600" cy="4525963"/>
          </a:xfrm>
        </p:spPr>
        <p:txBody>
          <a:bodyPr>
            <a:noAutofit/>
          </a:bodyPr>
          <a:lstStyle/>
          <a:p>
            <a:pPr marL="0" indent="0">
              <a:buNone/>
            </a:pPr>
            <a:r>
              <a:rPr lang="zh-CN" altLang="en-US" sz="3600" b="1" dirty="0" smtClean="0"/>
              <a:t>　　一个小时</a:t>
            </a:r>
            <a:r>
              <a:rPr lang="zh-CN" altLang="en-US" sz="3600" b="1" dirty="0"/>
              <a:t>过去了</a:t>
            </a:r>
            <a:r>
              <a:rPr lang="en-US" altLang="zh-CN" sz="3600" b="1" dirty="0"/>
              <a:t>,</a:t>
            </a:r>
            <a:r>
              <a:rPr lang="zh-CN" altLang="en-US" sz="3600" b="1" dirty="0"/>
              <a:t>我一直重复着这个枯燥的动作；两个小时过去了</a:t>
            </a:r>
            <a:r>
              <a:rPr lang="en-US" altLang="zh-CN" sz="3600" b="1" dirty="0"/>
              <a:t>,</a:t>
            </a:r>
            <a:r>
              <a:rPr lang="zh-CN" altLang="en-US" sz="3600" b="1" dirty="0"/>
              <a:t>我依旧在练</a:t>
            </a:r>
            <a:r>
              <a:rPr lang="en-US" altLang="zh-CN" sz="3600" b="1" dirty="0"/>
              <a:t>.</a:t>
            </a:r>
            <a:r>
              <a:rPr lang="zh-CN" altLang="en-US" sz="3600" b="1" dirty="0"/>
              <a:t>终于</a:t>
            </a:r>
            <a:r>
              <a:rPr lang="en-US" altLang="zh-CN" sz="3600" b="1" dirty="0"/>
              <a:t>,</a:t>
            </a:r>
            <a:r>
              <a:rPr lang="zh-CN" altLang="en-US" sz="3600" b="1" dirty="0"/>
              <a:t>我忍不住了</a:t>
            </a:r>
            <a:r>
              <a:rPr lang="en-US" altLang="zh-CN" sz="3600" b="1" dirty="0"/>
              <a:t>,“</a:t>
            </a:r>
            <a:r>
              <a:rPr lang="zh-CN" altLang="en-US" sz="3600" b="1" dirty="0"/>
              <a:t>疼</a:t>
            </a:r>
            <a:r>
              <a:rPr lang="en-US" altLang="zh-CN" sz="3600" b="1" dirty="0"/>
              <a:t>!”</a:t>
            </a:r>
            <a:r>
              <a:rPr lang="zh-CN" altLang="en-US" sz="3600" b="1" dirty="0"/>
              <a:t>我叫了出来</a:t>
            </a:r>
            <a:r>
              <a:rPr lang="en-US" altLang="zh-CN" sz="3600" b="1" dirty="0"/>
              <a:t>.</a:t>
            </a:r>
            <a:r>
              <a:rPr lang="zh-CN" altLang="en-US" sz="3600" b="1" dirty="0"/>
              <a:t>此时</a:t>
            </a:r>
            <a:r>
              <a:rPr lang="en-US" altLang="zh-CN" sz="3600" b="1" dirty="0"/>
              <a:t>,</a:t>
            </a:r>
            <a:r>
              <a:rPr lang="zh-CN" altLang="en-US" sz="3600" b="1" dirty="0"/>
              <a:t>我早已汗流浃背</a:t>
            </a:r>
            <a:r>
              <a:rPr lang="en-US" altLang="zh-CN" sz="3600" b="1" dirty="0"/>
              <a:t>,</a:t>
            </a:r>
            <a:r>
              <a:rPr lang="zh-CN" altLang="en-US" sz="3600" b="1" dirty="0"/>
              <a:t>感到全身毛孔都在胀大</a:t>
            </a:r>
            <a:r>
              <a:rPr lang="en-US" altLang="zh-CN" sz="3600" b="1" dirty="0"/>
              <a:t>,</a:t>
            </a:r>
            <a:r>
              <a:rPr lang="zh-CN" altLang="en-US" sz="3600" b="1" dirty="0"/>
              <a:t>额头上的汗珠更是不停地往外溢</a:t>
            </a:r>
            <a:r>
              <a:rPr lang="en-US" altLang="zh-CN" sz="3600" b="1" dirty="0"/>
              <a:t>,</a:t>
            </a:r>
            <a:r>
              <a:rPr lang="zh-CN" altLang="en-US" sz="3600" b="1" dirty="0"/>
              <a:t>脸上早已分不清哪是汗水、哪是泪水了</a:t>
            </a:r>
            <a:r>
              <a:rPr lang="en-US" altLang="zh-CN" sz="3600" b="1" dirty="0"/>
              <a:t>,</a:t>
            </a:r>
            <a:r>
              <a:rPr lang="zh-CN" altLang="en-US" sz="3600" b="1" dirty="0"/>
              <a:t>只觉得它们都在争先恐后地往外溢</a:t>
            </a:r>
            <a:r>
              <a:rPr lang="en-US" altLang="zh-CN" sz="3600" b="1" dirty="0"/>
              <a:t>.</a:t>
            </a:r>
            <a:r>
              <a:rPr lang="zh-CN" altLang="en-US" sz="3600" b="1" dirty="0"/>
              <a:t>我知道</a:t>
            </a:r>
            <a:r>
              <a:rPr lang="en-US" altLang="zh-CN" sz="3600" b="1" dirty="0"/>
              <a:t>,</a:t>
            </a:r>
            <a:r>
              <a:rPr lang="zh-CN" altLang="en-US" sz="3600" b="1" dirty="0"/>
              <a:t>我的脚长得很不符合跳芭蕾舞的要求</a:t>
            </a:r>
            <a:r>
              <a:rPr lang="en-US" altLang="zh-CN" sz="3600" b="1" dirty="0"/>
              <a:t>,</a:t>
            </a:r>
            <a:r>
              <a:rPr lang="zh-CN" altLang="en-US" sz="3600" b="1" dirty="0"/>
              <a:t>但我会付出比别人多一倍的努力</a:t>
            </a:r>
            <a:r>
              <a:rPr lang="en-US" altLang="zh-CN" sz="3600" b="1" dirty="0"/>
              <a:t>.</a:t>
            </a:r>
            <a:r>
              <a:rPr lang="zh-CN" altLang="en-US" sz="3600" b="1" dirty="0"/>
              <a:t>因为我坚信：开端的痛苦一定会换来成功的甜美</a:t>
            </a:r>
            <a:r>
              <a:rPr lang="en-US" altLang="zh-CN" sz="3600" b="1" dirty="0"/>
              <a:t>! </a:t>
            </a:r>
            <a:r>
              <a:rPr lang="zh-CN" altLang="en-US" sz="3600" b="1" dirty="0">
                <a:solidFill>
                  <a:srgbClr val="FF0000"/>
                </a:solidFill>
              </a:rPr>
              <a:t>（简评：抒发感情</a:t>
            </a:r>
            <a:r>
              <a:rPr lang="en-US" altLang="zh-CN" sz="3600" b="1" dirty="0">
                <a:solidFill>
                  <a:srgbClr val="FF0000"/>
                </a:solidFill>
              </a:rPr>
              <a:t>,</a:t>
            </a:r>
            <a:r>
              <a:rPr lang="zh-CN" altLang="en-US" sz="3600" b="1" dirty="0">
                <a:solidFill>
                  <a:srgbClr val="FF0000"/>
                </a:solidFill>
              </a:rPr>
              <a:t>再次点明题旨</a:t>
            </a:r>
            <a:r>
              <a:rPr lang="en-US" altLang="zh-CN" sz="3600" b="1" dirty="0">
                <a:solidFill>
                  <a:srgbClr val="FF0000"/>
                </a:solidFill>
              </a:rPr>
              <a:t>.</a:t>
            </a:r>
            <a:r>
              <a:rPr lang="zh-CN" altLang="en-US" sz="3600" b="1" dirty="0">
                <a:solidFill>
                  <a:srgbClr val="FF0000"/>
                </a:solidFill>
              </a:rPr>
              <a:t>）</a:t>
            </a:r>
          </a:p>
        </p:txBody>
      </p:sp>
    </p:spTree>
    <p:extLst>
      <p:ext uri="{BB962C8B-B14F-4D97-AF65-F5344CB8AC3E}">
        <p14:creationId xmlns:p14="http://schemas.microsoft.com/office/powerpoint/2010/main" val="409563677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404664"/>
            <a:ext cx="8229600" cy="4525963"/>
          </a:xfrm>
        </p:spPr>
        <p:txBody>
          <a:bodyPr>
            <a:normAutofit/>
          </a:bodyPr>
          <a:lstStyle/>
          <a:p>
            <a:pPr marL="0" indent="0">
              <a:buNone/>
            </a:pPr>
            <a:r>
              <a:rPr lang="zh-CN" altLang="en-US" sz="4000" b="1" dirty="0" smtClean="0"/>
              <a:t>　　经过</a:t>
            </a:r>
            <a:r>
              <a:rPr lang="zh-CN" altLang="en-US" sz="4000" b="1" dirty="0"/>
              <a:t>我不懈的努力</a:t>
            </a:r>
            <a:r>
              <a:rPr lang="en-US" altLang="zh-CN" sz="4000" b="1" dirty="0"/>
              <a:t>,</a:t>
            </a:r>
            <a:r>
              <a:rPr lang="zh-CN" altLang="en-US" sz="4000" b="1" dirty="0"/>
              <a:t>终于我被“伯乐”发现</a:t>
            </a:r>
            <a:r>
              <a:rPr lang="en-US" altLang="zh-CN" sz="4000" b="1" dirty="0"/>
              <a:t>,</a:t>
            </a:r>
            <a:r>
              <a:rPr lang="zh-CN" altLang="en-US" sz="4000" b="1" dirty="0"/>
              <a:t>成为芭蕾独舞表演的最佳人选</a:t>
            </a:r>
            <a:r>
              <a:rPr lang="en-US" altLang="zh-CN" sz="4000" b="1" dirty="0"/>
              <a:t>.</a:t>
            </a:r>
          </a:p>
          <a:p>
            <a:pPr marL="0" indent="0">
              <a:buNone/>
            </a:pPr>
            <a:r>
              <a:rPr lang="zh-CN" altLang="en-US" sz="4000" b="1" dirty="0" smtClean="0"/>
              <a:t>　　为了</a:t>
            </a:r>
            <a:r>
              <a:rPr lang="zh-CN" altLang="en-US" sz="4000" b="1" dirty="0"/>
              <a:t>练好舞</a:t>
            </a:r>
            <a:r>
              <a:rPr lang="en-US" altLang="zh-CN" sz="4000" b="1" dirty="0"/>
              <a:t>,</a:t>
            </a:r>
            <a:r>
              <a:rPr lang="zh-CN" altLang="en-US" sz="4000" b="1" dirty="0"/>
              <a:t>我每天都会挤出时间</a:t>
            </a:r>
            <a:r>
              <a:rPr lang="en-US" altLang="zh-CN" sz="4000" b="1" dirty="0"/>
              <a:t>.</a:t>
            </a:r>
            <a:r>
              <a:rPr lang="zh-CN" altLang="en-US" sz="4000" b="1" dirty="0"/>
              <a:t>每次练完后</a:t>
            </a:r>
            <a:r>
              <a:rPr lang="en-US" altLang="zh-CN" sz="4000" b="1" dirty="0"/>
              <a:t>,</a:t>
            </a:r>
            <a:r>
              <a:rPr lang="zh-CN" altLang="en-US" sz="4000" b="1" dirty="0"/>
              <a:t>我可以把腿放到别人放不到的地方去</a:t>
            </a:r>
            <a:r>
              <a:rPr lang="en-US" altLang="zh-CN" sz="4000" b="1" dirty="0"/>
              <a:t>,</a:t>
            </a:r>
            <a:r>
              <a:rPr lang="zh-CN" altLang="en-US" sz="4000" b="1" dirty="0"/>
              <a:t>那种舒展的感觉是旁人难以感受到的</a:t>
            </a:r>
            <a:r>
              <a:rPr lang="en-US" altLang="zh-CN" sz="4000" b="1" dirty="0" smtClean="0"/>
              <a:t>.</a:t>
            </a:r>
            <a:endParaRPr lang="en-US" altLang="zh-CN" sz="4000" b="1" dirty="0"/>
          </a:p>
        </p:txBody>
      </p:sp>
    </p:spTree>
    <p:extLst>
      <p:ext uri="{BB962C8B-B14F-4D97-AF65-F5344CB8AC3E}">
        <p14:creationId xmlns:p14="http://schemas.microsoft.com/office/powerpoint/2010/main" val="270832250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7504" y="-27384"/>
            <a:ext cx="9036496" cy="4525963"/>
          </a:xfrm>
        </p:spPr>
        <p:txBody>
          <a:bodyPr>
            <a:noAutofit/>
          </a:bodyPr>
          <a:lstStyle/>
          <a:p>
            <a:pPr marL="0" indent="0">
              <a:buNone/>
            </a:pPr>
            <a:r>
              <a:rPr lang="zh-CN" altLang="en-US" sz="3600" b="1" dirty="0" smtClean="0"/>
              <a:t>　　舞台</a:t>
            </a:r>
            <a:r>
              <a:rPr lang="zh-CN" altLang="en-US" sz="3600" b="1" dirty="0"/>
              <a:t>上</a:t>
            </a:r>
            <a:r>
              <a:rPr lang="en-US" altLang="zh-CN" sz="3600" b="1" dirty="0"/>
              <a:t>,</a:t>
            </a:r>
            <a:r>
              <a:rPr lang="zh-CN" altLang="en-US" sz="3600" b="1" dirty="0"/>
              <a:t>美丽的七彩灯光汇聚在我一个人身上</a:t>
            </a:r>
            <a:r>
              <a:rPr lang="en-US" altLang="zh-CN" sz="3600" b="1" dirty="0"/>
              <a:t>,</a:t>
            </a:r>
            <a:r>
              <a:rPr lang="zh-CN" altLang="en-US" sz="3600" b="1" dirty="0"/>
              <a:t>我快乐地舞着</a:t>
            </a:r>
            <a:r>
              <a:rPr lang="en-US" altLang="zh-CN" sz="3600" b="1" dirty="0"/>
              <a:t>,</a:t>
            </a:r>
            <a:r>
              <a:rPr lang="zh-CN" altLang="en-US" sz="3600" b="1" dirty="0"/>
              <a:t>我是一个用脚尖舞不停的小公主</a:t>
            </a:r>
            <a:r>
              <a:rPr lang="en-US" altLang="zh-CN" sz="3600" b="1" dirty="0"/>
              <a:t>.</a:t>
            </a:r>
            <a:r>
              <a:rPr lang="zh-CN" altLang="en-US" sz="3600" b="1" dirty="0"/>
              <a:t>最后一个漂亮的谢幕</a:t>
            </a:r>
            <a:r>
              <a:rPr lang="en-US" altLang="zh-CN" sz="3600" b="1" dirty="0"/>
              <a:t>,</a:t>
            </a:r>
            <a:r>
              <a:rPr lang="zh-CN" altLang="en-US" sz="3600" b="1" dirty="0"/>
              <a:t>博得了全场观众最热烈的掌声</a:t>
            </a:r>
            <a:r>
              <a:rPr lang="en-US" altLang="zh-CN" sz="3600" b="1" dirty="0"/>
              <a:t>.</a:t>
            </a:r>
            <a:r>
              <a:rPr lang="zh-CN" altLang="en-US" sz="3600" b="1" dirty="0"/>
              <a:t>我</a:t>
            </a:r>
            <a:r>
              <a:rPr lang="en-US" altLang="zh-CN" sz="3600" b="1" dirty="0"/>
              <a:t>,</a:t>
            </a:r>
            <a:r>
              <a:rPr lang="zh-CN" altLang="en-US" sz="3600" b="1" dirty="0"/>
              <a:t>成功了</a:t>
            </a:r>
            <a:r>
              <a:rPr lang="en-US" altLang="zh-CN" sz="3600" b="1" dirty="0"/>
              <a:t>!</a:t>
            </a:r>
          </a:p>
          <a:p>
            <a:pPr marL="0" indent="0">
              <a:buNone/>
            </a:pPr>
            <a:r>
              <a:rPr lang="zh-CN" altLang="en-US" sz="3600" b="1" dirty="0" smtClean="0"/>
              <a:t>　　</a:t>
            </a:r>
            <a:r>
              <a:rPr lang="zh-CN" altLang="en-US" sz="3600" b="1" u="sng" dirty="0" smtClean="0"/>
              <a:t>成功</a:t>
            </a:r>
            <a:r>
              <a:rPr lang="zh-CN" altLang="en-US" sz="3600" b="1" u="sng" dirty="0"/>
              <a:t>的背后</a:t>
            </a:r>
            <a:r>
              <a:rPr lang="en-US" altLang="zh-CN" sz="3600" b="1" u="sng" dirty="0"/>
              <a:t>,</a:t>
            </a:r>
            <a:r>
              <a:rPr lang="zh-CN" altLang="en-US" sz="3600" b="1" u="sng" dirty="0"/>
              <a:t>总是有一个苦涩的开端</a:t>
            </a:r>
            <a:r>
              <a:rPr lang="en-US" altLang="zh-CN" sz="3600" b="1" dirty="0"/>
              <a:t>.</a:t>
            </a:r>
            <a:r>
              <a:rPr lang="zh-CN" altLang="en-US" sz="3600" b="1" dirty="0"/>
              <a:t>只要拥有一种坚持、一种信念、永远都不放弃的精神</a:t>
            </a:r>
            <a:r>
              <a:rPr lang="en-US" altLang="zh-CN" sz="3600" b="1" dirty="0"/>
              <a:t>,</a:t>
            </a:r>
            <a:r>
              <a:rPr lang="zh-CN" altLang="en-US" sz="3600" b="1" dirty="0"/>
              <a:t>那苦涩的开始也蕴藏着一种甜美</a:t>
            </a:r>
            <a:r>
              <a:rPr lang="en-US" altLang="zh-CN" sz="3600" b="1" dirty="0"/>
              <a:t>……</a:t>
            </a:r>
          </a:p>
          <a:p>
            <a:pPr marL="0" indent="0">
              <a:buNone/>
            </a:pPr>
            <a:r>
              <a:rPr lang="zh-CN" altLang="en-US" sz="3600" b="1" dirty="0">
                <a:solidFill>
                  <a:srgbClr val="FF0000"/>
                </a:solidFill>
              </a:rPr>
              <a:t>（简评：首尾照应</a:t>
            </a:r>
            <a:r>
              <a:rPr lang="en-US" altLang="zh-CN" sz="3600" b="1" dirty="0">
                <a:solidFill>
                  <a:srgbClr val="FF0000"/>
                </a:solidFill>
              </a:rPr>
              <a:t>,</a:t>
            </a:r>
            <a:r>
              <a:rPr lang="zh-CN" altLang="en-US" sz="3600" b="1" dirty="0">
                <a:solidFill>
                  <a:srgbClr val="FF0000"/>
                </a:solidFill>
              </a:rPr>
              <a:t>一唱三叹；篇末点题</a:t>
            </a:r>
            <a:r>
              <a:rPr lang="en-US" altLang="zh-CN" sz="3600" b="1" dirty="0">
                <a:solidFill>
                  <a:srgbClr val="FF0000"/>
                </a:solidFill>
              </a:rPr>
              <a:t>,</a:t>
            </a:r>
            <a:r>
              <a:rPr lang="zh-CN" altLang="en-US" sz="3600" b="1" dirty="0">
                <a:solidFill>
                  <a:srgbClr val="FF0000"/>
                </a:solidFill>
              </a:rPr>
              <a:t>画龙点睛</a:t>
            </a:r>
            <a:r>
              <a:rPr lang="en-US" altLang="zh-CN" sz="3600" b="1" dirty="0">
                <a:solidFill>
                  <a:srgbClr val="FF0000"/>
                </a:solidFill>
              </a:rPr>
              <a:t>.</a:t>
            </a:r>
            <a:r>
              <a:rPr lang="zh-CN" altLang="en-US" sz="3600" b="1" dirty="0">
                <a:solidFill>
                  <a:srgbClr val="FF0000"/>
                </a:solidFill>
              </a:rPr>
              <a:t>在文章收尾时照应开头</a:t>
            </a:r>
            <a:r>
              <a:rPr lang="en-US" altLang="zh-CN" sz="3600" b="1" dirty="0">
                <a:solidFill>
                  <a:srgbClr val="FF0000"/>
                </a:solidFill>
              </a:rPr>
              <a:t>,</a:t>
            </a:r>
            <a:r>
              <a:rPr lang="zh-CN" altLang="en-US" sz="3600" b="1" dirty="0">
                <a:solidFill>
                  <a:srgbClr val="FF0000"/>
                </a:solidFill>
              </a:rPr>
              <a:t>再次点题</a:t>
            </a:r>
            <a:r>
              <a:rPr lang="en-US" altLang="zh-CN" sz="3600" b="1" dirty="0">
                <a:solidFill>
                  <a:srgbClr val="FF0000"/>
                </a:solidFill>
              </a:rPr>
              <a:t>,</a:t>
            </a:r>
            <a:r>
              <a:rPr lang="zh-CN" altLang="en-US" sz="3600" b="1" dirty="0">
                <a:solidFill>
                  <a:srgbClr val="FF0000"/>
                </a:solidFill>
              </a:rPr>
              <a:t>不仅能起到深化主题的作用</a:t>
            </a:r>
            <a:r>
              <a:rPr lang="en-US" altLang="zh-CN" sz="3600" b="1" dirty="0">
                <a:solidFill>
                  <a:srgbClr val="FF0000"/>
                </a:solidFill>
              </a:rPr>
              <a:t>,</a:t>
            </a:r>
            <a:r>
              <a:rPr lang="zh-CN" altLang="en-US" sz="3600" b="1" dirty="0">
                <a:solidFill>
                  <a:srgbClr val="FF0000"/>
                </a:solidFill>
              </a:rPr>
              <a:t>还能给评卷老师以紧扣文题</a:t>
            </a:r>
            <a:r>
              <a:rPr lang="en-US" altLang="zh-CN" sz="3600" b="1" dirty="0">
                <a:solidFill>
                  <a:srgbClr val="FF0000"/>
                </a:solidFill>
              </a:rPr>
              <a:t>,</a:t>
            </a:r>
            <a:r>
              <a:rPr lang="zh-CN" altLang="en-US" sz="3600" b="1" dirty="0">
                <a:solidFill>
                  <a:srgbClr val="FF0000"/>
                </a:solidFill>
              </a:rPr>
              <a:t>一目了然之感</a:t>
            </a:r>
            <a:r>
              <a:rPr lang="en-US" altLang="zh-CN" sz="3600" b="1" dirty="0">
                <a:solidFill>
                  <a:srgbClr val="FF0000"/>
                </a:solidFill>
              </a:rPr>
              <a:t>.</a:t>
            </a:r>
            <a:r>
              <a:rPr lang="zh-CN" altLang="en-US" sz="3600" b="1" dirty="0">
                <a:solidFill>
                  <a:srgbClr val="FF0000"/>
                </a:solidFill>
              </a:rPr>
              <a:t>）</a:t>
            </a:r>
          </a:p>
          <a:p>
            <a:endParaRPr lang="zh-CN" altLang="en-US" sz="3600" b="1" dirty="0"/>
          </a:p>
        </p:txBody>
      </p:sp>
    </p:spTree>
    <p:extLst>
      <p:ext uri="{BB962C8B-B14F-4D97-AF65-F5344CB8AC3E}">
        <p14:creationId xmlns:p14="http://schemas.microsoft.com/office/powerpoint/2010/main" val="389034474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7504" y="1340768"/>
            <a:ext cx="8928992" cy="4525963"/>
          </a:xfrm>
        </p:spPr>
        <p:txBody>
          <a:bodyPr>
            <a:noAutofit/>
          </a:bodyPr>
          <a:lstStyle/>
          <a:p>
            <a:pPr marL="0" indent="0">
              <a:buNone/>
            </a:pPr>
            <a:r>
              <a:rPr lang="zh-CN" altLang="en-US" sz="3600" b="1" dirty="0" smtClean="0"/>
              <a:t>　　“开端”</a:t>
            </a:r>
            <a:r>
              <a:rPr lang="zh-CN" altLang="en-US" sz="3600" b="1" dirty="0"/>
              <a:t>对考生来说是一个既熟悉又陌生的命题</a:t>
            </a:r>
            <a:r>
              <a:rPr lang="en-US" altLang="zh-CN" sz="3600" b="1" dirty="0"/>
              <a:t>,</a:t>
            </a:r>
            <a:r>
              <a:rPr lang="zh-CN" altLang="en-US" sz="3600" b="1" dirty="0"/>
              <a:t>因此</a:t>
            </a:r>
            <a:r>
              <a:rPr lang="en-US" altLang="zh-CN" sz="3600" b="1" dirty="0"/>
              <a:t>,</a:t>
            </a:r>
            <a:r>
              <a:rPr lang="zh-CN" altLang="en-US" sz="3600" b="1" dirty="0"/>
              <a:t>有内容可写</a:t>
            </a:r>
            <a:r>
              <a:rPr lang="en-US" altLang="zh-CN" sz="3600" b="1" dirty="0"/>
              <a:t>,</a:t>
            </a:r>
            <a:r>
              <a:rPr lang="zh-CN" altLang="en-US" sz="3600" b="1" dirty="0"/>
              <a:t>但要想写得好</a:t>
            </a:r>
            <a:r>
              <a:rPr lang="en-US" altLang="zh-CN" sz="3600" b="1" dirty="0"/>
              <a:t>,</a:t>
            </a:r>
            <a:r>
              <a:rPr lang="zh-CN" altLang="en-US" sz="3600" b="1" dirty="0"/>
              <a:t>并非易事</a:t>
            </a:r>
            <a:r>
              <a:rPr lang="en-US" altLang="zh-CN" sz="3600" b="1" dirty="0"/>
              <a:t>.</a:t>
            </a:r>
            <a:r>
              <a:rPr lang="zh-CN" altLang="en-US" sz="3600" b="1" dirty="0"/>
              <a:t>因为就“开端”写“开端”没有意义</a:t>
            </a:r>
            <a:r>
              <a:rPr lang="en-US" altLang="zh-CN" sz="3600" b="1" dirty="0"/>
              <a:t>,</a:t>
            </a:r>
            <a:r>
              <a:rPr lang="zh-CN" altLang="en-US" sz="3600" b="1" dirty="0"/>
              <a:t>关键是要在文中表达出考生自己对“开端”的独到的认识</a:t>
            </a:r>
            <a:r>
              <a:rPr lang="en-US" altLang="zh-CN" sz="3600" b="1" dirty="0"/>
              <a:t>,</a:t>
            </a:r>
            <a:r>
              <a:rPr lang="zh-CN" altLang="en-US" sz="3600" b="1" dirty="0"/>
              <a:t>这就是命题者设计此题的初衷</a:t>
            </a:r>
            <a:r>
              <a:rPr lang="en-US" altLang="zh-CN" sz="3600" b="1" dirty="0"/>
              <a:t>.“</a:t>
            </a:r>
            <a:r>
              <a:rPr lang="zh-CN" altLang="en-US" sz="3600" b="1" dirty="0"/>
              <a:t>请你结合自己的亲身经历或感受</a:t>
            </a:r>
            <a:r>
              <a:rPr lang="en-US" altLang="zh-CN" sz="3600" b="1" dirty="0"/>
              <a:t>,</a:t>
            </a:r>
            <a:r>
              <a:rPr lang="zh-CN" altLang="en-US" sz="3600" b="1" dirty="0"/>
              <a:t>以‘开端’为题</a:t>
            </a:r>
            <a:r>
              <a:rPr lang="en-US" altLang="zh-CN" sz="3600" b="1" dirty="0"/>
              <a:t>,</a:t>
            </a:r>
            <a:r>
              <a:rPr lang="zh-CN" altLang="en-US" sz="3600" b="1" dirty="0"/>
              <a:t>写一篇文章</a:t>
            </a:r>
            <a:r>
              <a:rPr lang="en-US" altLang="zh-CN" sz="3600" b="1" dirty="0"/>
              <a:t>.”</a:t>
            </a:r>
            <a:r>
              <a:rPr lang="zh-CN" altLang="en-US" sz="3600" b="1" dirty="0"/>
              <a:t>则是对写作内容的要求及提示</a:t>
            </a:r>
            <a:r>
              <a:rPr lang="en-US" altLang="zh-CN" sz="3600" b="1" dirty="0"/>
              <a:t>.</a:t>
            </a:r>
            <a:r>
              <a:rPr lang="zh-CN" altLang="en-US" sz="3600" b="1" dirty="0"/>
              <a:t>这些题意</a:t>
            </a:r>
            <a:r>
              <a:rPr lang="en-US" altLang="zh-CN" sz="3600" b="1" dirty="0"/>
              <a:t>,</a:t>
            </a:r>
            <a:r>
              <a:rPr lang="zh-CN" altLang="en-US" sz="3600" b="1" dirty="0"/>
              <a:t>是考生在审题时应该明白的</a:t>
            </a:r>
            <a:r>
              <a:rPr lang="en-US" altLang="zh-CN" sz="3600" b="1" dirty="0"/>
              <a:t>,</a:t>
            </a:r>
            <a:r>
              <a:rPr lang="zh-CN" altLang="en-US" sz="3600" b="1" dirty="0"/>
              <a:t>也是在行文扣题时要予以落实的</a:t>
            </a:r>
            <a:r>
              <a:rPr lang="en-US" altLang="zh-CN" sz="3600" b="1" dirty="0"/>
              <a:t>.</a:t>
            </a:r>
          </a:p>
          <a:p>
            <a:pPr marL="0" indent="0">
              <a:buNone/>
            </a:pPr>
            <a:r>
              <a:rPr lang="zh-CN" altLang="en-US" sz="3600" b="1" dirty="0" smtClean="0"/>
              <a:t>　　</a:t>
            </a:r>
            <a:endParaRPr lang="en-US" altLang="zh-CN" sz="3600" b="1" dirty="0"/>
          </a:p>
        </p:txBody>
      </p:sp>
      <p:sp>
        <p:nvSpPr>
          <p:cNvPr id="4" name="标题 1"/>
          <p:cNvSpPr>
            <a:spLocks noGrp="1"/>
          </p:cNvSpPr>
          <p:nvPr>
            <p:ph type="title"/>
          </p:nvPr>
        </p:nvSpPr>
        <p:spPr>
          <a:xfrm>
            <a:off x="457200" y="-27384"/>
            <a:ext cx="8229600" cy="1143000"/>
          </a:xfrm>
        </p:spPr>
        <p:txBody>
          <a:bodyPr/>
          <a:lstStyle/>
          <a:p>
            <a:r>
              <a:rPr lang="en-US" altLang="zh-CN" dirty="0"/>
              <a:t>【</a:t>
            </a:r>
            <a:r>
              <a:rPr lang="zh-CN" altLang="en-US" dirty="0"/>
              <a:t>作文点评</a:t>
            </a:r>
            <a:r>
              <a:rPr lang="en-US" altLang="zh-CN" dirty="0"/>
              <a:t>】</a:t>
            </a:r>
            <a:endParaRPr lang="zh-CN" altLang="en-US" dirty="0"/>
          </a:p>
        </p:txBody>
      </p:sp>
    </p:spTree>
    <p:extLst>
      <p:ext uri="{BB962C8B-B14F-4D97-AF65-F5344CB8AC3E}">
        <p14:creationId xmlns:p14="http://schemas.microsoft.com/office/powerpoint/2010/main" val="131852012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11560" y="332656"/>
            <a:ext cx="7704856" cy="6186309"/>
          </a:xfrm>
          <a:prstGeom prst="rect">
            <a:avLst/>
          </a:prstGeom>
        </p:spPr>
        <p:txBody>
          <a:bodyPr wrap="square">
            <a:spAutoFit/>
          </a:bodyPr>
          <a:lstStyle/>
          <a:p>
            <a:r>
              <a:rPr lang="zh-CN" altLang="en-US" sz="3600" b="1" dirty="0" smtClean="0"/>
              <a:t>　　本文</a:t>
            </a:r>
            <a:r>
              <a:rPr lang="zh-CN" altLang="en-US" sz="3600" b="1" dirty="0"/>
              <a:t>小作者采用记叙文的写法</a:t>
            </a:r>
            <a:r>
              <a:rPr lang="en-US" altLang="zh-CN" sz="3600" b="1" dirty="0"/>
              <a:t>,</a:t>
            </a:r>
            <a:r>
              <a:rPr lang="zh-CN" altLang="en-US" sz="3600" b="1" dirty="0"/>
              <a:t>通过叙述自己的芭蕾舞训练的过程</a:t>
            </a:r>
            <a:r>
              <a:rPr lang="en-US" altLang="zh-CN" sz="3600" b="1" dirty="0"/>
              <a:t>,</a:t>
            </a:r>
            <a:r>
              <a:rPr lang="zh-CN" altLang="en-US" sz="3600" b="1" dirty="0"/>
              <a:t>得出了自己的独到认识“成功的背后</a:t>
            </a:r>
            <a:r>
              <a:rPr lang="en-US" altLang="zh-CN" sz="3600" b="1" dirty="0"/>
              <a:t>,</a:t>
            </a:r>
            <a:r>
              <a:rPr lang="zh-CN" altLang="en-US" sz="3600" b="1" dirty="0"/>
              <a:t>总是有一个苦涩的开端</a:t>
            </a:r>
            <a:r>
              <a:rPr lang="en-US" altLang="zh-CN" sz="3600" b="1" dirty="0"/>
              <a:t>.</a:t>
            </a:r>
            <a:r>
              <a:rPr lang="zh-CN" altLang="en-US" sz="3600" b="1" dirty="0"/>
              <a:t>只要拥有一种坚持</a:t>
            </a:r>
            <a:r>
              <a:rPr lang="en-US" altLang="zh-CN" sz="3600" b="1" dirty="0"/>
              <a:t>,</a:t>
            </a:r>
            <a:r>
              <a:rPr lang="zh-CN" altLang="en-US" sz="3600" b="1" dirty="0"/>
              <a:t>一种信念</a:t>
            </a:r>
            <a:r>
              <a:rPr lang="en-US" altLang="zh-CN" sz="3600" b="1" dirty="0"/>
              <a:t>,</a:t>
            </a:r>
            <a:r>
              <a:rPr lang="zh-CN" altLang="en-US" sz="3600" b="1" dirty="0"/>
              <a:t>永远都不放弃的精神</a:t>
            </a:r>
            <a:r>
              <a:rPr lang="en-US" altLang="zh-CN" sz="3600" b="1" dirty="0"/>
              <a:t>,</a:t>
            </a:r>
            <a:r>
              <a:rPr lang="zh-CN" altLang="en-US" sz="3600" b="1" dirty="0"/>
              <a:t>那苦涩的开始也蕴藏着一种甜美</a:t>
            </a:r>
            <a:r>
              <a:rPr lang="en-US" altLang="zh-CN" sz="3600" b="1" dirty="0"/>
              <a:t>……”.</a:t>
            </a:r>
            <a:r>
              <a:rPr lang="zh-CN" altLang="en-US" sz="3600" b="1" dirty="0"/>
              <a:t>审题准确</a:t>
            </a:r>
            <a:r>
              <a:rPr lang="en-US" altLang="zh-CN" sz="3600" b="1" dirty="0"/>
              <a:t>,</a:t>
            </a:r>
            <a:r>
              <a:rPr lang="zh-CN" altLang="en-US" sz="3600" b="1" dirty="0"/>
              <a:t>入题简洁明快</a:t>
            </a:r>
            <a:r>
              <a:rPr lang="en-US" altLang="zh-CN" sz="3600" b="1" dirty="0"/>
              <a:t>,</a:t>
            </a:r>
            <a:r>
              <a:rPr lang="zh-CN" altLang="en-US" sz="3600" b="1" dirty="0"/>
              <a:t>文章开头扣题</a:t>
            </a:r>
            <a:r>
              <a:rPr lang="en-US" altLang="zh-CN" sz="3600" b="1" dirty="0"/>
              <a:t>,</a:t>
            </a:r>
            <a:r>
              <a:rPr lang="zh-CN" altLang="en-US" sz="3600" b="1" dirty="0"/>
              <a:t>中间点题</a:t>
            </a:r>
            <a:r>
              <a:rPr lang="en-US" altLang="zh-CN" sz="3600" b="1" dirty="0"/>
              <a:t>,</a:t>
            </a:r>
            <a:r>
              <a:rPr lang="zh-CN" altLang="en-US" sz="3600" b="1" dirty="0"/>
              <a:t>末尾化题</a:t>
            </a:r>
            <a:r>
              <a:rPr lang="en-US" altLang="zh-CN" sz="3600" b="1" dirty="0"/>
              <a:t>,</a:t>
            </a:r>
            <a:r>
              <a:rPr lang="zh-CN" altLang="en-US" sz="3600" b="1" dirty="0"/>
              <a:t>一环紧扣一环</a:t>
            </a:r>
            <a:r>
              <a:rPr lang="en-US" altLang="zh-CN" sz="3600" b="1" dirty="0"/>
              <a:t>,</a:t>
            </a:r>
            <a:r>
              <a:rPr lang="zh-CN" altLang="en-US" sz="3600" b="1" dirty="0"/>
              <a:t>前后呼应</a:t>
            </a:r>
            <a:r>
              <a:rPr lang="en-US" altLang="zh-CN" sz="3600" b="1" dirty="0"/>
              <a:t>,</a:t>
            </a:r>
            <a:r>
              <a:rPr lang="zh-CN" altLang="en-US" sz="3600" b="1" dirty="0"/>
              <a:t>首尾圆合</a:t>
            </a:r>
            <a:r>
              <a:rPr lang="en-US" altLang="zh-CN" sz="3600" b="1" dirty="0"/>
              <a:t>,</a:t>
            </a:r>
            <a:r>
              <a:rPr lang="zh-CN" altLang="en-US" sz="3600" b="1" dirty="0"/>
              <a:t>层次清楚</a:t>
            </a:r>
            <a:r>
              <a:rPr lang="en-US" altLang="zh-CN" sz="3600" b="1" dirty="0"/>
              <a:t>,</a:t>
            </a:r>
            <a:r>
              <a:rPr lang="zh-CN" altLang="en-US" sz="3600" b="1" dirty="0"/>
              <a:t>结构严谨</a:t>
            </a:r>
            <a:r>
              <a:rPr lang="en-US" altLang="zh-CN" sz="3600" b="1" dirty="0"/>
              <a:t>.</a:t>
            </a:r>
            <a:r>
              <a:rPr lang="zh-CN" altLang="en-US" sz="3600" b="1" dirty="0"/>
              <a:t>如何做到“扣题而作</a:t>
            </a:r>
            <a:r>
              <a:rPr lang="en-US" altLang="zh-CN" sz="3600" b="1" dirty="0"/>
              <a:t>,</a:t>
            </a:r>
            <a:r>
              <a:rPr lang="zh-CN" altLang="en-US" sz="3600" b="1" dirty="0"/>
              <a:t>突出中心”</a:t>
            </a:r>
            <a:r>
              <a:rPr lang="en-US" altLang="zh-CN" sz="3600" b="1" dirty="0"/>
              <a:t>,</a:t>
            </a:r>
            <a:r>
              <a:rPr lang="zh-CN" altLang="en-US" sz="3600" b="1" dirty="0"/>
              <a:t>这篇中考优秀作文为大家提供了一个范例</a:t>
            </a:r>
            <a:r>
              <a:rPr lang="en-US" altLang="zh-CN" sz="3600" b="1" dirty="0"/>
              <a:t>.</a:t>
            </a:r>
          </a:p>
        </p:txBody>
      </p:sp>
    </p:spTree>
    <p:extLst>
      <p:ext uri="{BB962C8B-B14F-4D97-AF65-F5344CB8AC3E}">
        <p14:creationId xmlns:p14="http://schemas.microsoft.com/office/powerpoint/2010/main" val="267308217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980728"/>
            <a:ext cx="8229600" cy="1143000"/>
          </a:xfrm>
        </p:spPr>
        <p:txBody>
          <a:bodyPr>
            <a:normAutofit fontScale="90000"/>
          </a:bodyPr>
          <a:lstStyle/>
          <a:p>
            <a:pPr algn="l"/>
            <a:r>
              <a:rPr lang="zh-CN" altLang="en-US" dirty="0"/>
              <a:t>请以“从此</a:t>
            </a:r>
            <a:r>
              <a:rPr lang="en-US" altLang="zh-CN" dirty="0"/>
              <a:t>,</a:t>
            </a:r>
            <a:r>
              <a:rPr lang="zh-CN" altLang="en-US" dirty="0"/>
              <a:t>我（他／她）不再</a:t>
            </a:r>
            <a:r>
              <a:rPr lang="en-US" altLang="zh-CN" dirty="0"/>
              <a:t>________”</a:t>
            </a:r>
            <a:r>
              <a:rPr lang="zh-CN" altLang="en-US" dirty="0"/>
              <a:t>为题</a:t>
            </a:r>
            <a:r>
              <a:rPr lang="en-US" altLang="zh-CN" dirty="0"/>
              <a:t>,</a:t>
            </a:r>
            <a:r>
              <a:rPr lang="zh-CN" altLang="en-US" dirty="0"/>
              <a:t>写一篇不少于</a:t>
            </a:r>
            <a:r>
              <a:rPr lang="en-US" altLang="zh-CN" dirty="0"/>
              <a:t>600</a:t>
            </a:r>
            <a:r>
              <a:rPr lang="zh-CN" altLang="en-US" dirty="0"/>
              <a:t>字的记叙文</a:t>
            </a:r>
            <a:r>
              <a:rPr lang="en-US" altLang="zh-CN" dirty="0"/>
              <a:t>.</a:t>
            </a:r>
            <a:endParaRPr lang="zh-CN" altLang="en-US" dirty="0"/>
          </a:p>
        </p:txBody>
      </p:sp>
      <p:sp>
        <p:nvSpPr>
          <p:cNvPr id="4" name="矩形 3"/>
          <p:cNvSpPr/>
          <p:nvPr/>
        </p:nvSpPr>
        <p:spPr>
          <a:xfrm>
            <a:off x="611560" y="2910423"/>
            <a:ext cx="7848872" cy="3046988"/>
          </a:xfrm>
          <a:prstGeom prst="rect">
            <a:avLst/>
          </a:prstGeom>
        </p:spPr>
        <p:txBody>
          <a:bodyPr wrap="square">
            <a:spAutoFit/>
          </a:bodyPr>
          <a:lstStyle/>
          <a:p>
            <a:r>
              <a:rPr lang="zh-CN" altLang="en-US" sz="3200" b="1" dirty="0"/>
              <a:t>提示：</a:t>
            </a:r>
          </a:p>
          <a:p>
            <a:r>
              <a:rPr lang="zh-CN" altLang="en-US" sz="3200" b="1" dirty="0"/>
              <a:t>①先把题目补充完整</a:t>
            </a:r>
            <a:r>
              <a:rPr lang="en-US" altLang="zh-CN" sz="3200" b="1" dirty="0"/>
              <a:t>,</a:t>
            </a:r>
            <a:r>
              <a:rPr lang="zh-CN" altLang="en-US" sz="3200" b="1" dirty="0"/>
              <a:t>然后作文</a:t>
            </a:r>
            <a:r>
              <a:rPr lang="en-US" altLang="zh-CN" sz="3200" b="1" dirty="0"/>
              <a:t>.</a:t>
            </a:r>
            <a:r>
              <a:rPr lang="zh-CN" altLang="en-US" sz="3200" b="1" dirty="0"/>
              <a:t>横线上可以填写的词语如：任性、自卑、孤独、偷懒、害怕困难、迷恋网络、受人关注、拥有笑容</a:t>
            </a:r>
            <a:r>
              <a:rPr lang="en-US" altLang="zh-CN" sz="3200" b="1" dirty="0"/>
              <a:t>……</a:t>
            </a:r>
          </a:p>
          <a:p>
            <a:r>
              <a:rPr lang="en-US" altLang="zh-CN" sz="3200" b="1" dirty="0"/>
              <a:t>②</a:t>
            </a:r>
            <a:r>
              <a:rPr lang="zh-CN" altLang="en-US" sz="3200" b="1" dirty="0"/>
              <a:t>文中不得出现真实的校名、人名</a:t>
            </a:r>
            <a:r>
              <a:rPr lang="en-US" altLang="zh-CN" sz="3200" b="1" dirty="0"/>
              <a:t>.</a:t>
            </a:r>
          </a:p>
        </p:txBody>
      </p:sp>
    </p:spTree>
    <p:extLst>
      <p:ext uri="{BB962C8B-B14F-4D97-AF65-F5344CB8AC3E}">
        <p14:creationId xmlns:p14="http://schemas.microsoft.com/office/powerpoint/2010/main" val="277372235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a:solidFill>
                  <a:srgbClr val="FF0000"/>
                </a:solidFill>
              </a:rPr>
              <a:t>（简评：“题好一半文”</a:t>
            </a:r>
            <a:r>
              <a:rPr lang="en-US" altLang="zh-CN" dirty="0">
                <a:solidFill>
                  <a:srgbClr val="FF0000"/>
                </a:solidFill>
              </a:rPr>
              <a:t>.</a:t>
            </a:r>
            <a:r>
              <a:rPr lang="zh-CN" altLang="en-US" dirty="0">
                <a:solidFill>
                  <a:srgbClr val="FF0000"/>
                </a:solidFill>
              </a:rPr>
              <a:t>小作者以“迷惘”补全题目</a:t>
            </a:r>
            <a:r>
              <a:rPr lang="en-US" altLang="zh-CN" dirty="0">
                <a:solidFill>
                  <a:srgbClr val="FF0000"/>
                </a:solidFill>
              </a:rPr>
              <a:t>,</a:t>
            </a:r>
            <a:r>
              <a:rPr lang="zh-CN" altLang="en-US" dirty="0">
                <a:solidFill>
                  <a:srgbClr val="FF0000"/>
                </a:solidFill>
              </a:rPr>
              <a:t>审题准确、定位明确</a:t>
            </a:r>
            <a:r>
              <a:rPr lang="en-US" altLang="zh-CN" dirty="0">
                <a:solidFill>
                  <a:srgbClr val="FF0000"/>
                </a:solidFill>
              </a:rPr>
              <a:t>,</a:t>
            </a:r>
            <a:r>
              <a:rPr lang="zh-CN" altLang="en-US" dirty="0">
                <a:solidFill>
                  <a:srgbClr val="FF0000"/>
                </a:solidFill>
              </a:rPr>
              <a:t>补充完整后的题目概括了全文的内容</a:t>
            </a:r>
            <a:r>
              <a:rPr lang="en-US" altLang="zh-CN" dirty="0">
                <a:solidFill>
                  <a:srgbClr val="FF0000"/>
                </a:solidFill>
              </a:rPr>
              <a:t>,</a:t>
            </a:r>
            <a:r>
              <a:rPr lang="zh-CN" altLang="en-US" dirty="0">
                <a:solidFill>
                  <a:srgbClr val="FF0000"/>
                </a:solidFill>
              </a:rPr>
              <a:t>体现了全文的思路</a:t>
            </a:r>
            <a:r>
              <a:rPr lang="en-US" altLang="zh-CN" dirty="0">
                <a:solidFill>
                  <a:srgbClr val="FF0000"/>
                </a:solidFill>
              </a:rPr>
              <a:t>,</a:t>
            </a:r>
            <a:r>
              <a:rPr lang="zh-CN" altLang="en-US" dirty="0">
                <a:solidFill>
                  <a:srgbClr val="FF0000"/>
                </a:solidFill>
              </a:rPr>
              <a:t>题目对文章起到了“眉目传神”的妙用</a:t>
            </a:r>
            <a:r>
              <a:rPr lang="en-US" altLang="zh-CN" dirty="0">
                <a:solidFill>
                  <a:srgbClr val="FF0000"/>
                </a:solidFill>
              </a:rPr>
              <a:t>.</a:t>
            </a:r>
            <a:r>
              <a:rPr lang="zh-CN" altLang="en-US" dirty="0">
                <a:solidFill>
                  <a:srgbClr val="FF0000"/>
                </a:solidFill>
              </a:rPr>
              <a:t>）</a:t>
            </a:r>
          </a:p>
        </p:txBody>
      </p:sp>
      <p:sp>
        <p:nvSpPr>
          <p:cNvPr id="4" name="矩形 3"/>
          <p:cNvSpPr/>
          <p:nvPr/>
        </p:nvSpPr>
        <p:spPr>
          <a:xfrm>
            <a:off x="2693629" y="-27384"/>
            <a:ext cx="3919663" cy="707886"/>
          </a:xfrm>
          <a:prstGeom prst="rect">
            <a:avLst/>
          </a:prstGeom>
        </p:spPr>
        <p:txBody>
          <a:bodyPr wrap="none">
            <a:spAutoFit/>
          </a:bodyPr>
          <a:lstStyle/>
          <a:p>
            <a:r>
              <a:rPr lang="zh-CN" altLang="en-US" sz="4000" b="1" dirty="0"/>
              <a:t>从此</a:t>
            </a:r>
            <a:r>
              <a:rPr lang="en-US" altLang="zh-CN" sz="4000" b="1" dirty="0"/>
              <a:t>,</a:t>
            </a:r>
            <a:r>
              <a:rPr lang="zh-CN" altLang="en-US" sz="4000" b="1" dirty="0"/>
              <a:t>我不再迷惘</a:t>
            </a:r>
          </a:p>
        </p:txBody>
      </p:sp>
    </p:spTree>
    <p:extLst>
      <p:ext uri="{BB962C8B-B14F-4D97-AF65-F5344CB8AC3E}">
        <p14:creationId xmlns:p14="http://schemas.microsoft.com/office/powerpoint/2010/main" val="28437120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512" y="188640"/>
            <a:ext cx="8856984" cy="4525963"/>
          </a:xfrm>
        </p:spPr>
        <p:txBody>
          <a:bodyPr>
            <a:noAutofit/>
          </a:bodyPr>
          <a:lstStyle/>
          <a:p>
            <a:pPr marL="0" indent="0">
              <a:buNone/>
            </a:pPr>
            <a:r>
              <a:rPr lang="zh-CN" altLang="en-US" sz="4000" b="1" dirty="0" smtClean="0"/>
              <a:t>　　小时候</a:t>
            </a:r>
            <a:r>
              <a:rPr lang="en-US" altLang="zh-CN" sz="4000" b="1" dirty="0"/>
              <a:t>,</a:t>
            </a:r>
            <a:r>
              <a:rPr lang="zh-CN" altLang="en-US" sz="4000" b="1" dirty="0"/>
              <a:t>我很喜欢外婆家的紫藤花</a:t>
            </a:r>
            <a:r>
              <a:rPr lang="en-US" altLang="zh-CN" sz="4000" b="1" dirty="0"/>
              <a:t>,</a:t>
            </a:r>
            <a:r>
              <a:rPr lang="zh-CN" altLang="en-US" sz="4000" b="1" dirty="0"/>
              <a:t>喜欢在花架下像一只蝴蝶似的旋转</a:t>
            </a:r>
            <a:r>
              <a:rPr lang="en-US" altLang="zh-CN" sz="4000" b="1" dirty="0"/>
              <a:t>.</a:t>
            </a:r>
            <a:r>
              <a:rPr lang="zh-CN" altLang="en-US" sz="4000" b="1" dirty="0"/>
              <a:t>阳光照耀下的紫藤萝</a:t>
            </a:r>
            <a:r>
              <a:rPr lang="en-US" altLang="zh-CN" sz="4000" b="1" dirty="0"/>
              <a:t>,</a:t>
            </a:r>
            <a:r>
              <a:rPr lang="zh-CN" altLang="en-US" sz="4000" b="1" dirty="0"/>
              <a:t>如瀑布一般从空中垂下</a:t>
            </a:r>
            <a:r>
              <a:rPr lang="en-US" altLang="zh-CN" sz="4000" b="1" dirty="0"/>
              <a:t>,</a:t>
            </a:r>
            <a:r>
              <a:rPr lang="zh-CN" altLang="en-US" sz="4000" b="1" dirty="0"/>
              <a:t>紫白的花瓣像千百只相拥连缀的紫白蝴蝶</a:t>
            </a:r>
            <a:r>
              <a:rPr lang="en-US" altLang="zh-CN" sz="4000" b="1" dirty="0"/>
              <a:t>,</a:t>
            </a:r>
            <a:r>
              <a:rPr lang="zh-CN" altLang="en-US" sz="4000" b="1" dirty="0"/>
              <a:t>翩翩起舞</a:t>
            </a:r>
            <a:r>
              <a:rPr lang="en-US" altLang="zh-CN" sz="4000" b="1" dirty="0"/>
              <a:t>,</a:t>
            </a:r>
            <a:r>
              <a:rPr lang="zh-CN" altLang="en-US" sz="4000" b="1" dirty="0"/>
              <a:t>芳华烂漫</a:t>
            </a:r>
            <a:r>
              <a:rPr lang="en-US" altLang="zh-CN" sz="4000" b="1" dirty="0"/>
              <a:t>.</a:t>
            </a:r>
            <a:r>
              <a:rPr lang="zh-CN" altLang="en-US" sz="4000" b="1" dirty="0">
                <a:solidFill>
                  <a:srgbClr val="FF0000"/>
                </a:solidFill>
              </a:rPr>
              <a:t>（简评：开门见山</a:t>
            </a:r>
            <a:r>
              <a:rPr lang="en-US" altLang="zh-CN" sz="4000" b="1" dirty="0">
                <a:solidFill>
                  <a:srgbClr val="FF0000"/>
                </a:solidFill>
              </a:rPr>
              <a:t>,</a:t>
            </a:r>
            <a:r>
              <a:rPr lang="zh-CN" altLang="en-US" sz="4000" b="1" dirty="0">
                <a:solidFill>
                  <a:srgbClr val="FF0000"/>
                </a:solidFill>
              </a:rPr>
              <a:t>牵出本文的抒情线索</a:t>
            </a:r>
            <a:r>
              <a:rPr lang="en-US" altLang="zh-CN" sz="4000" b="1" dirty="0">
                <a:solidFill>
                  <a:srgbClr val="FF0000"/>
                </a:solidFill>
              </a:rPr>
              <a:t>——</a:t>
            </a:r>
            <a:r>
              <a:rPr lang="zh-CN" altLang="en-US" sz="4000" b="1" dirty="0">
                <a:solidFill>
                  <a:srgbClr val="FF0000"/>
                </a:solidFill>
              </a:rPr>
              <a:t>紫藤</a:t>
            </a:r>
            <a:r>
              <a:rPr lang="en-US" altLang="zh-CN" sz="4000" b="1" dirty="0">
                <a:solidFill>
                  <a:srgbClr val="FF0000"/>
                </a:solidFill>
              </a:rPr>
              <a:t>.</a:t>
            </a:r>
            <a:r>
              <a:rPr lang="zh-CN" altLang="en-US" sz="4000" b="1" dirty="0">
                <a:solidFill>
                  <a:srgbClr val="FF0000"/>
                </a:solidFill>
              </a:rPr>
              <a:t>简洁的动作描写</a:t>
            </a:r>
            <a:r>
              <a:rPr lang="en-US" altLang="zh-CN" sz="4000" b="1" dirty="0">
                <a:solidFill>
                  <a:srgbClr val="FF0000"/>
                </a:solidFill>
              </a:rPr>
              <a:t>,</a:t>
            </a:r>
            <a:r>
              <a:rPr lang="zh-CN" altLang="en-US" sz="4000" b="1" dirty="0">
                <a:solidFill>
                  <a:srgbClr val="FF0000"/>
                </a:solidFill>
              </a:rPr>
              <a:t>传神地表现出心中的“喜欢”之情</a:t>
            </a:r>
            <a:r>
              <a:rPr lang="en-US" altLang="zh-CN" sz="4000" b="1" dirty="0">
                <a:solidFill>
                  <a:srgbClr val="FF0000"/>
                </a:solidFill>
              </a:rPr>
              <a:t>.</a:t>
            </a:r>
            <a:r>
              <a:rPr lang="zh-CN" altLang="en-US" sz="4000" b="1" dirty="0">
                <a:solidFill>
                  <a:srgbClr val="FF0000"/>
                </a:solidFill>
              </a:rPr>
              <a:t>生动的景物描写</a:t>
            </a:r>
            <a:r>
              <a:rPr lang="en-US" altLang="zh-CN" sz="4000" b="1" dirty="0">
                <a:solidFill>
                  <a:srgbClr val="FF0000"/>
                </a:solidFill>
              </a:rPr>
              <a:t>,</a:t>
            </a:r>
            <a:r>
              <a:rPr lang="zh-CN" altLang="en-US" sz="4000" b="1" dirty="0">
                <a:solidFill>
                  <a:srgbClr val="FF0000"/>
                </a:solidFill>
              </a:rPr>
              <a:t>渲染出一种优美的意境</a:t>
            </a:r>
            <a:r>
              <a:rPr lang="en-US" altLang="zh-CN" sz="4000" b="1" dirty="0">
                <a:solidFill>
                  <a:srgbClr val="FF0000"/>
                </a:solidFill>
              </a:rPr>
              <a:t>,</a:t>
            </a:r>
            <a:r>
              <a:rPr lang="zh-CN" altLang="en-US" sz="4000" b="1" dirty="0">
                <a:solidFill>
                  <a:srgbClr val="FF0000"/>
                </a:solidFill>
              </a:rPr>
              <a:t>为全文创设了浓郁的抒情氛围</a:t>
            </a:r>
            <a:r>
              <a:rPr lang="en-US" altLang="zh-CN" sz="4000" b="1" dirty="0">
                <a:solidFill>
                  <a:srgbClr val="FF0000"/>
                </a:solidFill>
              </a:rPr>
              <a:t>.</a:t>
            </a:r>
            <a:r>
              <a:rPr lang="zh-CN" altLang="en-US" sz="4000" b="1" dirty="0">
                <a:solidFill>
                  <a:srgbClr val="FF0000"/>
                </a:solidFill>
              </a:rPr>
              <a:t>）</a:t>
            </a:r>
          </a:p>
        </p:txBody>
      </p:sp>
    </p:spTree>
    <p:extLst>
      <p:ext uri="{BB962C8B-B14F-4D97-AF65-F5344CB8AC3E}">
        <p14:creationId xmlns:p14="http://schemas.microsoft.com/office/powerpoint/2010/main" val="428775896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836712"/>
            <a:ext cx="8229600" cy="4525963"/>
          </a:xfrm>
        </p:spPr>
        <p:txBody>
          <a:bodyPr>
            <a:noAutofit/>
          </a:bodyPr>
          <a:lstStyle/>
          <a:p>
            <a:pPr marL="0" indent="0">
              <a:buNone/>
            </a:pPr>
            <a:r>
              <a:rPr lang="zh-CN" altLang="en-US" sz="4000" b="1" dirty="0" smtClean="0"/>
              <a:t>　　但</a:t>
            </a:r>
            <a:r>
              <a:rPr lang="zh-CN" altLang="en-US" sz="4000" b="1" dirty="0"/>
              <a:t>我一直很害怕花凋谢了</a:t>
            </a:r>
            <a:r>
              <a:rPr lang="en-US" altLang="zh-CN" sz="4000" b="1" dirty="0"/>
              <a:t>,</a:t>
            </a:r>
            <a:r>
              <a:rPr lang="zh-CN" altLang="en-US" sz="4000" b="1" dirty="0"/>
              <a:t>因为我认为人如紫藤</a:t>
            </a:r>
            <a:r>
              <a:rPr lang="en-US" altLang="zh-CN" sz="4000" b="1" dirty="0"/>
              <a:t>,</a:t>
            </a:r>
            <a:r>
              <a:rPr lang="zh-CN" altLang="en-US" sz="4000" b="1" dirty="0"/>
              <a:t>若经历风雨</a:t>
            </a:r>
            <a:r>
              <a:rPr lang="en-US" altLang="zh-CN" sz="4000" b="1" dirty="0"/>
              <a:t>,</a:t>
            </a:r>
            <a:r>
              <a:rPr lang="zh-CN" altLang="en-US" sz="4000" b="1" dirty="0"/>
              <a:t>必将满地落花</a:t>
            </a:r>
            <a:r>
              <a:rPr lang="en-US" altLang="zh-CN" sz="4000" b="1" dirty="0"/>
              <a:t>,</a:t>
            </a:r>
            <a:r>
              <a:rPr lang="zh-CN" altLang="en-US" sz="4000" b="1" dirty="0"/>
              <a:t>那样就不美了</a:t>
            </a:r>
            <a:r>
              <a:rPr lang="en-US" altLang="zh-CN" sz="4000" b="1" dirty="0"/>
              <a:t>.</a:t>
            </a:r>
            <a:r>
              <a:rPr lang="zh-CN" altLang="en-US" sz="4000" b="1" dirty="0"/>
              <a:t>这种幼稚的心理一直保持到初一时读到宗璞的</a:t>
            </a:r>
            <a:r>
              <a:rPr lang="en-US" altLang="zh-CN" sz="4000" b="1" dirty="0"/>
              <a:t>《</a:t>
            </a:r>
            <a:r>
              <a:rPr lang="zh-CN" altLang="en-US" sz="4000" b="1" dirty="0"/>
              <a:t>紫藤萝瀑布</a:t>
            </a:r>
            <a:r>
              <a:rPr lang="en-US" altLang="zh-CN" sz="4000" b="1" dirty="0"/>
              <a:t>》.</a:t>
            </a:r>
            <a:r>
              <a:rPr lang="zh-CN" altLang="en-US" sz="4000" b="1" dirty="0"/>
              <a:t>（</a:t>
            </a:r>
            <a:r>
              <a:rPr lang="zh-CN" altLang="en-US" sz="4000" b="1" dirty="0">
                <a:solidFill>
                  <a:srgbClr val="FF0000"/>
                </a:solidFill>
              </a:rPr>
              <a:t>简评：点出“迷惘”之情</a:t>
            </a:r>
            <a:r>
              <a:rPr lang="en-US" altLang="zh-CN" sz="4000" b="1" dirty="0">
                <a:solidFill>
                  <a:srgbClr val="FF0000"/>
                </a:solidFill>
              </a:rPr>
              <a:t>,</a:t>
            </a:r>
            <a:r>
              <a:rPr lang="zh-CN" altLang="en-US" sz="4000" b="1" dirty="0">
                <a:solidFill>
                  <a:srgbClr val="FF0000"/>
                </a:solidFill>
              </a:rPr>
              <a:t>紧扣题旨</a:t>
            </a:r>
            <a:r>
              <a:rPr lang="en-US" altLang="zh-CN" sz="4000" b="1" dirty="0">
                <a:solidFill>
                  <a:srgbClr val="FF0000"/>
                </a:solidFill>
              </a:rPr>
              <a:t>.</a:t>
            </a:r>
            <a:r>
              <a:rPr lang="zh-CN" altLang="en-US" sz="4000" b="1" dirty="0">
                <a:solidFill>
                  <a:srgbClr val="FF0000"/>
                </a:solidFill>
              </a:rPr>
              <a:t>以宗璞的</a:t>
            </a:r>
            <a:r>
              <a:rPr lang="en-US" altLang="zh-CN" sz="4000" b="1" dirty="0">
                <a:solidFill>
                  <a:srgbClr val="FF0000"/>
                </a:solidFill>
              </a:rPr>
              <a:t>《</a:t>
            </a:r>
            <a:r>
              <a:rPr lang="zh-CN" altLang="en-US" sz="4000" b="1" dirty="0">
                <a:solidFill>
                  <a:srgbClr val="FF0000"/>
                </a:solidFill>
              </a:rPr>
              <a:t>紫藤萝瀑布</a:t>
            </a:r>
            <a:r>
              <a:rPr lang="en-US" altLang="zh-CN" sz="4000" b="1" dirty="0">
                <a:solidFill>
                  <a:srgbClr val="FF0000"/>
                </a:solidFill>
              </a:rPr>
              <a:t>》</a:t>
            </a:r>
            <a:r>
              <a:rPr lang="zh-CN" altLang="en-US" sz="4000" b="1" dirty="0">
                <a:solidFill>
                  <a:srgbClr val="FF0000"/>
                </a:solidFill>
              </a:rPr>
              <a:t>为心理变化的契机</a:t>
            </a:r>
            <a:r>
              <a:rPr lang="en-US" altLang="zh-CN" sz="4000" b="1" dirty="0">
                <a:solidFill>
                  <a:srgbClr val="FF0000"/>
                </a:solidFill>
              </a:rPr>
              <a:t>,</a:t>
            </a:r>
            <a:r>
              <a:rPr lang="zh-CN" altLang="en-US" sz="4000" b="1" dirty="0">
                <a:solidFill>
                  <a:srgbClr val="FF0000"/>
                </a:solidFill>
              </a:rPr>
              <a:t>情感转折自然和谐</a:t>
            </a:r>
            <a:r>
              <a:rPr lang="en-US" altLang="zh-CN" sz="4000" b="1" dirty="0">
                <a:solidFill>
                  <a:srgbClr val="FF0000"/>
                </a:solidFill>
              </a:rPr>
              <a:t>.</a:t>
            </a:r>
            <a:r>
              <a:rPr lang="zh-CN" altLang="en-US" sz="4000" b="1" dirty="0">
                <a:solidFill>
                  <a:srgbClr val="FF0000"/>
                </a:solidFill>
              </a:rPr>
              <a:t>）</a:t>
            </a:r>
          </a:p>
        </p:txBody>
      </p:sp>
    </p:spTree>
    <p:extLst>
      <p:ext uri="{BB962C8B-B14F-4D97-AF65-F5344CB8AC3E}">
        <p14:creationId xmlns:p14="http://schemas.microsoft.com/office/powerpoint/2010/main" val="51640372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496" y="-27384"/>
            <a:ext cx="9001000" cy="4525963"/>
          </a:xfrm>
        </p:spPr>
        <p:txBody>
          <a:bodyPr>
            <a:noAutofit/>
          </a:bodyPr>
          <a:lstStyle/>
          <a:p>
            <a:pPr marL="0" indent="0">
              <a:buNone/>
            </a:pPr>
            <a:r>
              <a:rPr lang="zh-CN" altLang="en-US" sz="4000" b="1" dirty="0" smtClean="0"/>
              <a:t>　　在</a:t>
            </a:r>
            <a:r>
              <a:rPr lang="zh-CN" altLang="en-US" sz="4000" b="1" dirty="0"/>
              <a:t>物是人非的无奈之时</a:t>
            </a:r>
            <a:r>
              <a:rPr lang="en-US" altLang="zh-CN" sz="4000" b="1" dirty="0"/>
              <a:t>,</a:t>
            </a:r>
            <a:r>
              <a:rPr lang="zh-CN" altLang="en-US" sz="4000" b="1" dirty="0"/>
              <a:t>宗璞遇见了盛开的紫藤萝</a:t>
            </a:r>
            <a:r>
              <a:rPr lang="en-US" altLang="zh-CN" sz="4000" b="1" dirty="0"/>
              <a:t>,</a:t>
            </a:r>
            <a:r>
              <a:rPr lang="zh-CN" altLang="en-US" sz="4000" b="1" dirty="0"/>
              <a:t>用心凝视之后</a:t>
            </a:r>
            <a:r>
              <a:rPr lang="en-US" altLang="zh-CN" sz="4000" b="1" dirty="0"/>
              <a:t>,</a:t>
            </a:r>
            <a:r>
              <a:rPr lang="zh-CN" altLang="en-US" sz="4000" b="1" dirty="0"/>
              <a:t>心中的郁结终于打开</a:t>
            </a:r>
            <a:r>
              <a:rPr lang="en-US" altLang="zh-CN" sz="4000" b="1" dirty="0"/>
              <a:t>,</a:t>
            </a:r>
            <a:r>
              <a:rPr lang="zh-CN" altLang="en-US" sz="4000" b="1" dirty="0"/>
              <a:t>她悟出了“尽管花和人会遇到各种各样的不幸</a:t>
            </a:r>
            <a:r>
              <a:rPr lang="en-US" altLang="zh-CN" sz="4000" b="1" dirty="0"/>
              <a:t>,</a:t>
            </a:r>
            <a:r>
              <a:rPr lang="zh-CN" altLang="en-US" sz="4000" b="1" dirty="0"/>
              <a:t>但生命的长河是永无止尽的</a:t>
            </a:r>
            <a:r>
              <a:rPr lang="en-US" altLang="zh-CN" sz="4000" b="1" dirty="0"/>
              <a:t>.”</a:t>
            </a:r>
          </a:p>
          <a:p>
            <a:pPr marL="0" indent="0">
              <a:buNone/>
            </a:pPr>
            <a:r>
              <a:rPr lang="zh-CN" altLang="en-US" sz="4000" b="1" dirty="0" smtClean="0"/>
              <a:t>　　在</a:t>
            </a:r>
            <a:r>
              <a:rPr lang="zh-CN" altLang="en-US" sz="4000" b="1" dirty="0"/>
              <a:t>那一瞬间</a:t>
            </a:r>
            <a:r>
              <a:rPr lang="en-US" altLang="zh-CN" sz="4000" b="1" dirty="0"/>
              <a:t>,</a:t>
            </a:r>
            <a:r>
              <a:rPr lang="zh-CN" altLang="en-US" sz="4000" b="1" dirty="0"/>
              <a:t>我的眼前顿时一亮</a:t>
            </a:r>
            <a:r>
              <a:rPr lang="en-US" altLang="zh-CN" sz="4000" b="1" dirty="0"/>
              <a:t>,</a:t>
            </a:r>
            <a:r>
              <a:rPr lang="zh-CN" altLang="en-US" sz="4000" b="1" dirty="0"/>
              <a:t>就像黑暗之后重现光明时的欣喜</a:t>
            </a:r>
            <a:r>
              <a:rPr lang="en-US" altLang="zh-CN" sz="4000" b="1" dirty="0"/>
              <a:t>.</a:t>
            </a:r>
            <a:r>
              <a:rPr lang="zh-CN" altLang="en-US" sz="4000" b="1" dirty="0"/>
              <a:t>的确</a:t>
            </a:r>
            <a:r>
              <a:rPr lang="en-US" altLang="zh-CN" sz="4000" b="1" dirty="0"/>
              <a:t>,</a:t>
            </a:r>
            <a:r>
              <a:rPr lang="zh-CN" altLang="en-US" sz="4000" b="1" dirty="0"/>
              <a:t>在人生的长河中</a:t>
            </a:r>
            <a:r>
              <a:rPr lang="en-US" altLang="zh-CN" sz="4000" b="1" dirty="0"/>
              <a:t>,</a:t>
            </a:r>
            <a:r>
              <a:rPr lang="zh-CN" altLang="en-US" sz="4000" b="1" dirty="0"/>
              <a:t>我们就像向东流的一江春水</a:t>
            </a:r>
            <a:r>
              <a:rPr lang="en-US" altLang="zh-CN" sz="4000" b="1" dirty="0"/>
              <a:t>,</a:t>
            </a:r>
            <a:r>
              <a:rPr lang="zh-CN" altLang="en-US" sz="4000" b="1" dirty="0"/>
              <a:t>有时会遇见危岩险阻</a:t>
            </a:r>
            <a:r>
              <a:rPr lang="en-US" altLang="zh-CN" sz="4000" b="1" dirty="0"/>
              <a:t>,</a:t>
            </a:r>
            <a:r>
              <a:rPr lang="zh-CN" altLang="en-US" sz="4000" b="1" dirty="0"/>
              <a:t>有时会冲上平滩</a:t>
            </a:r>
            <a:r>
              <a:rPr lang="en-US" altLang="zh-CN" sz="4000" b="1" dirty="0"/>
              <a:t>,</a:t>
            </a:r>
            <a:r>
              <a:rPr lang="zh-CN" altLang="en-US" sz="4000" b="1" dirty="0"/>
              <a:t>但无论如何</a:t>
            </a:r>
            <a:r>
              <a:rPr lang="en-US" altLang="zh-CN" sz="4000" b="1" dirty="0"/>
              <a:t>,</a:t>
            </a:r>
            <a:r>
              <a:rPr lang="zh-CN" altLang="en-US" sz="4000" b="1" dirty="0"/>
              <a:t>水总是向东而流</a:t>
            </a:r>
            <a:r>
              <a:rPr lang="en-US" altLang="zh-CN" sz="4000" b="1" dirty="0"/>
              <a:t>,</a:t>
            </a:r>
            <a:r>
              <a:rPr lang="zh-CN" altLang="en-US" sz="4000" b="1" dirty="0"/>
              <a:t>永不回头的</a:t>
            </a:r>
            <a:r>
              <a:rPr lang="en-US" altLang="zh-CN" sz="4000" b="1" dirty="0"/>
              <a:t>.</a:t>
            </a:r>
          </a:p>
          <a:p>
            <a:endParaRPr lang="zh-CN" altLang="en-US" sz="4000" b="1" dirty="0"/>
          </a:p>
        </p:txBody>
      </p:sp>
    </p:spTree>
    <p:extLst>
      <p:ext uri="{BB962C8B-B14F-4D97-AF65-F5344CB8AC3E}">
        <p14:creationId xmlns:p14="http://schemas.microsoft.com/office/powerpoint/2010/main" val="16184784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0" indent="0">
              <a:buNone/>
            </a:pPr>
            <a:r>
              <a:rPr lang="zh-CN" altLang="en-US" sz="4000" b="1" dirty="0" smtClean="0"/>
              <a:t>　　看</a:t>
            </a:r>
            <a:r>
              <a:rPr lang="zh-CN" altLang="en-US" sz="4000" b="1" dirty="0"/>
              <a:t>着漫天黑幕，我沉默了，好似掉进了无底深渊。寒冷与黑暗袭来，又怎能任我轻松躲过去呢？那月光刹那间离得好远，是如何也感受不到它的轻柔</a:t>
            </a:r>
            <a:r>
              <a:rPr lang="en-US" altLang="zh-CN" sz="4000" b="1" dirty="0"/>
              <a:t>……</a:t>
            </a:r>
            <a:endParaRPr lang="zh-CN" altLang="en-US" sz="4000" b="1" dirty="0"/>
          </a:p>
        </p:txBody>
      </p:sp>
    </p:spTree>
    <p:extLst>
      <p:ext uri="{BB962C8B-B14F-4D97-AF65-F5344CB8AC3E}">
        <p14:creationId xmlns:p14="http://schemas.microsoft.com/office/powerpoint/2010/main" val="347246715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512" y="44624"/>
            <a:ext cx="8856984" cy="4525963"/>
          </a:xfrm>
        </p:spPr>
        <p:txBody>
          <a:bodyPr>
            <a:noAutofit/>
          </a:bodyPr>
          <a:lstStyle/>
          <a:p>
            <a:pPr marL="0" indent="0">
              <a:buNone/>
            </a:pPr>
            <a:r>
              <a:rPr lang="zh-CN" altLang="en-US" sz="4000" b="1" dirty="0" smtClean="0"/>
              <a:t>　　紫</a:t>
            </a:r>
            <a:r>
              <a:rPr lang="zh-CN" altLang="en-US" sz="4000" b="1" dirty="0"/>
              <a:t>藤萝凋谢了</a:t>
            </a:r>
            <a:r>
              <a:rPr lang="en-US" altLang="zh-CN" sz="4000" b="1" dirty="0"/>
              <a:t>,</a:t>
            </a:r>
            <a:r>
              <a:rPr lang="zh-CN" altLang="en-US" sz="4000" b="1" dirty="0"/>
              <a:t>像疲倦的蝴蝶</a:t>
            </a:r>
            <a:r>
              <a:rPr lang="en-US" altLang="zh-CN" sz="4000" b="1" dirty="0"/>
              <a:t>,</a:t>
            </a:r>
            <a:r>
              <a:rPr lang="zh-CN" altLang="en-US" sz="4000" b="1" dirty="0"/>
              <a:t>让人心酸</a:t>
            </a:r>
            <a:r>
              <a:rPr lang="en-US" altLang="zh-CN" sz="4000" b="1" dirty="0"/>
              <a:t>,</a:t>
            </a:r>
            <a:r>
              <a:rPr lang="zh-CN" altLang="en-US" sz="4000" b="1" dirty="0"/>
              <a:t>但她的凋零是为了来年的夏季</a:t>
            </a:r>
            <a:r>
              <a:rPr lang="en-US" altLang="zh-CN" sz="4000" b="1" dirty="0"/>
              <a:t>,</a:t>
            </a:r>
            <a:r>
              <a:rPr lang="zh-CN" altLang="en-US" sz="4000" b="1" dirty="0"/>
              <a:t>没有落花</a:t>
            </a:r>
            <a:r>
              <a:rPr lang="en-US" altLang="zh-CN" sz="4000" b="1" dirty="0"/>
              <a:t>,</a:t>
            </a:r>
            <a:r>
              <a:rPr lang="zh-CN" altLang="en-US" sz="4000" b="1" dirty="0"/>
              <a:t>何来盛放</a:t>
            </a:r>
            <a:r>
              <a:rPr lang="en-US" altLang="zh-CN" sz="4000" b="1" dirty="0"/>
              <a:t>?</a:t>
            </a:r>
          </a:p>
          <a:p>
            <a:pPr marL="0" indent="0">
              <a:buNone/>
            </a:pPr>
            <a:r>
              <a:rPr lang="zh-CN" altLang="en-US" sz="4000" b="1" dirty="0" smtClean="0"/>
              <a:t>　　终于</a:t>
            </a:r>
            <a:r>
              <a:rPr lang="zh-CN" altLang="en-US" sz="4000" b="1" dirty="0"/>
              <a:t>明白</a:t>
            </a:r>
            <a:r>
              <a:rPr lang="en-US" altLang="zh-CN" sz="4000" b="1" dirty="0"/>
              <a:t>,</a:t>
            </a:r>
            <a:r>
              <a:rPr lang="zh-CN" altLang="en-US" sz="4000" b="1" dirty="0"/>
              <a:t>小时候的迷惘原来是害怕美丽的花在风雨中经不住冲洗的残酷</a:t>
            </a:r>
            <a:r>
              <a:rPr lang="en-US" altLang="zh-CN" sz="4000" b="1" dirty="0"/>
              <a:t>,</a:t>
            </a:r>
            <a:r>
              <a:rPr lang="zh-CN" altLang="en-US" sz="4000" b="1" dirty="0"/>
              <a:t>亦或是在俗世是被凡尘掩埋</a:t>
            </a:r>
            <a:r>
              <a:rPr lang="en-US" altLang="zh-CN" sz="4000" b="1" dirty="0"/>
              <a:t>.</a:t>
            </a:r>
            <a:r>
              <a:rPr lang="zh-CN" altLang="en-US" sz="4000" b="1" dirty="0"/>
              <a:t>但如今再见紫藤花开</a:t>
            </a:r>
            <a:r>
              <a:rPr lang="en-US" altLang="zh-CN" sz="4000" b="1" dirty="0"/>
              <a:t>,</a:t>
            </a:r>
            <a:r>
              <a:rPr lang="zh-CN" altLang="en-US" sz="4000" b="1" dirty="0"/>
              <a:t>才明白那时的我是多么的幼稚、天真</a:t>
            </a:r>
            <a:r>
              <a:rPr lang="en-US" altLang="zh-CN" sz="4000" b="1" dirty="0"/>
              <a:t>.</a:t>
            </a:r>
            <a:r>
              <a:rPr lang="zh-CN" altLang="en-US" sz="4000" b="1" dirty="0">
                <a:solidFill>
                  <a:srgbClr val="FF0000"/>
                </a:solidFill>
              </a:rPr>
              <a:t>（简评：用四段文字来写走出“迷惘”的心路历程</a:t>
            </a:r>
            <a:r>
              <a:rPr lang="en-US" altLang="zh-CN" sz="4000" b="1" dirty="0">
                <a:solidFill>
                  <a:srgbClr val="FF0000"/>
                </a:solidFill>
              </a:rPr>
              <a:t>,</a:t>
            </a:r>
            <a:r>
              <a:rPr lang="zh-CN" altLang="en-US" sz="4000" b="1" dirty="0">
                <a:solidFill>
                  <a:srgbClr val="FF0000"/>
                </a:solidFill>
              </a:rPr>
              <a:t>紧扣题旨</a:t>
            </a:r>
            <a:r>
              <a:rPr lang="en-US" altLang="zh-CN" sz="4000" b="1" dirty="0">
                <a:solidFill>
                  <a:srgbClr val="FF0000"/>
                </a:solidFill>
              </a:rPr>
              <a:t>,</a:t>
            </a:r>
            <a:r>
              <a:rPr lang="zh-CN" altLang="en-US" sz="4000" b="1" dirty="0">
                <a:solidFill>
                  <a:srgbClr val="FF0000"/>
                </a:solidFill>
              </a:rPr>
              <a:t>内容充实</a:t>
            </a:r>
            <a:r>
              <a:rPr lang="en-US" altLang="zh-CN" sz="4000" b="1" dirty="0">
                <a:solidFill>
                  <a:srgbClr val="FF0000"/>
                </a:solidFill>
              </a:rPr>
              <a:t>,</a:t>
            </a:r>
            <a:r>
              <a:rPr lang="zh-CN" altLang="en-US" sz="4000" b="1" dirty="0">
                <a:solidFill>
                  <a:srgbClr val="FF0000"/>
                </a:solidFill>
              </a:rPr>
              <a:t>情感真实</a:t>
            </a:r>
            <a:r>
              <a:rPr lang="en-US" altLang="zh-CN" sz="4000" b="1" dirty="0">
                <a:solidFill>
                  <a:srgbClr val="FF0000"/>
                </a:solidFill>
              </a:rPr>
              <a:t>.</a:t>
            </a:r>
            <a:r>
              <a:rPr lang="zh-CN" altLang="en-US" sz="4000" b="1" dirty="0">
                <a:solidFill>
                  <a:srgbClr val="FF0000"/>
                </a:solidFill>
              </a:rPr>
              <a:t>）</a:t>
            </a:r>
          </a:p>
          <a:p>
            <a:endParaRPr lang="zh-CN" altLang="en-US" sz="4000" b="1" dirty="0"/>
          </a:p>
        </p:txBody>
      </p:sp>
    </p:spTree>
    <p:extLst>
      <p:ext uri="{BB962C8B-B14F-4D97-AF65-F5344CB8AC3E}">
        <p14:creationId xmlns:p14="http://schemas.microsoft.com/office/powerpoint/2010/main" val="373620845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48" y="188640"/>
            <a:ext cx="8890732" cy="4525963"/>
          </a:xfrm>
        </p:spPr>
        <p:txBody>
          <a:bodyPr>
            <a:noAutofit/>
          </a:bodyPr>
          <a:lstStyle/>
          <a:p>
            <a:pPr marL="0" indent="0">
              <a:buNone/>
            </a:pPr>
            <a:r>
              <a:rPr lang="zh-CN" altLang="en-US" sz="4000" b="1" dirty="0" smtClean="0"/>
              <a:t>　　漫步</a:t>
            </a:r>
            <a:r>
              <a:rPr lang="zh-CN" altLang="en-US" sz="4000" b="1" dirty="0"/>
              <a:t>悠静长廊</a:t>
            </a:r>
            <a:r>
              <a:rPr lang="en-US" altLang="zh-CN" sz="4000" b="1" dirty="0"/>
              <a:t>,</a:t>
            </a:r>
            <a:r>
              <a:rPr lang="zh-CN" altLang="en-US" sz="4000" b="1" dirty="0"/>
              <a:t>沉浸紫藤花的海洋</a:t>
            </a:r>
            <a:r>
              <a:rPr lang="en-US" altLang="zh-CN" sz="4000" b="1" dirty="0"/>
              <a:t>,</a:t>
            </a:r>
            <a:r>
              <a:rPr lang="zh-CN" altLang="en-US" sz="4000" b="1" dirty="0"/>
              <a:t>皓月轻舞飞沙</a:t>
            </a:r>
            <a:r>
              <a:rPr lang="en-US" altLang="zh-CN" sz="4000" b="1" dirty="0"/>
              <a:t>,</a:t>
            </a:r>
            <a:r>
              <a:rPr lang="zh-CN" altLang="en-US" sz="4000" b="1" dirty="0"/>
              <a:t>平添几许神秘芬芳</a:t>
            </a:r>
            <a:r>
              <a:rPr lang="en-US" altLang="zh-CN" sz="4000" b="1" dirty="0"/>
              <a:t>,</a:t>
            </a:r>
            <a:r>
              <a:rPr lang="zh-CN" altLang="en-US" sz="4000" b="1" dirty="0"/>
              <a:t>似风铃可人模样</a:t>
            </a:r>
            <a:r>
              <a:rPr lang="en-US" altLang="zh-CN" sz="4000" b="1" dirty="0"/>
              <a:t>.</a:t>
            </a:r>
            <a:r>
              <a:rPr lang="zh-CN" altLang="en-US" sz="4000" b="1" dirty="0">
                <a:solidFill>
                  <a:srgbClr val="FF0000"/>
                </a:solidFill>
              </a:rPr>
              <a:t>（简评：再次渲染优美的抒情氛围</a:t>
            </a:r>
            <a:r>
              <a:rPr lang="en-US" altLang="zh-CN" sz="4000" b="1" dirty="0">
                <a:solidFill>
                  <a:srgbClr val="FF0000"/>
                </a:solidFill>
              </a:rPr>
              <a:t>,</a:t>
            </a:r>
            <a:r>
              <a:rPr lang="zh-CN" altLang="en-US" sz="4000" b="1" dirty="0">
                <a:solidFill>
                  <a:srgbClr val="FF0000"/>
                </a:solidFill>
              </a:rPr>
              <a:t>表现出走出“迷惘”之后的轻松愉悦的心境</a:t>
            </a:r>
            <a:r>
              <a:rPr lang="en-US" altLang="zh-CN" sz="4000" b="1" dirty="0">
                <a:solidFill>
                  <a:srgbClr val="FF0000"/>
                </a:solidFill>
              </a:rPr>
              <a:t>.</a:t>
            </a:r>
            <a:r>
              <a:rPr lang="zh-CN" altLang="en-US" sz="4000" b="1" dirty="0">
                <a:solidFill>
                  <a:srgbClr val="FF0000"/>
                </a:solidFill>
              </a:rPr>
              <a:t>）</a:t>
            </a:r>
          </a:p>
          <a:p>
            <a:pPr marL="0" indent="0">
              <a:buNone/>
            </a:pPr>
            <a:r>
              <a:rPr lang="zh-CN" altLang="en-US" sz="4000" b="1" dirty="0" smtClean="0"/>
              <a:t>　　抚摸</a:t>
            </a:r>
            <a:r>
              <a:rPr lang="zh-CN" altLang="en-US" sz="4000" b="1" dirty="0"/>
              <a:t>她柔软的花瓣</a:t>
            </a:r>
            <a:r>
              <a:rPr lang="en-US" altLang="zh-CN" sz="4000" b="1" dirty="0"/>
              <a:t>,</a:t>
            </a:r>
            <a:r>
              <a:rPr lang="zh-CN" altLang="en-US" sz="4000" b="1" dirty="0"/>
              <a:t>呼吸她馨甜的芳香</a:t>
            </a:r>
            <a:r>
              <a:rPr lang="en-US" altLang="zh-CN" sz="4000" b="1" dirty="0"/>
              <a:t>.</a:t>
            </a:r>
            <a:r>
              <a:rPr lang="zh-CN" altLang="en-US" sz="4000" b="1" dirty="0"/>
              <a:t>一阵凉风吹来</a:t>
            </a:r>
            <a:r>
              <a:rPr lang="en-US" altLang="zh-CN" sz="4000" b="1" dirty="0"/>
              <a:t>,</a:t>
            </a:r>
            <a:r>
              <a:rPr lang="zh-CN" altLang="en-US" sz="4000" b="1" dirty="0"/>
              <a:t>消释了所有的迷惘</a:t>
            </a:r>
            <a:r>
              <a:rPr lang="en-US" altLang="zh-CN" sz="4000" b="1" dirty="0"/>
              <a:t>.</a:t>
            </a:r>
            <a:r>
              <a:rPr lang="zh-CN" altLang="en-US" sz="4000" b="1" dirty="0"/>
              <a:t>紫藤花</a:t>
            </a:r>
            <a:r>
              <a:rPr lang="en-US" altLang="zh-CN" sz="4000" b="1" dirty="0"/>
              <a:t>,</a:t>
            </a:r>
            <a:r>
              <a:rPr lang="zh-CN" altLang="en-US" sz="4000" b="1" dirty="0"/>
              <a:t>恣肆风流</a:t>
            </a:r>
            <a:r>
              <a:rPr lang="en-US" altLang="zh-CN" sz="4000" b="1" dirty="0"/>
              <a:t>,</a:t>
            </a:r>
            <a:r>
              <a:rPr lang="zh-CN" altLang="en-US" sz="4000" b="1" dirty="0"/>
              <a:t>绚丽夺目</a:t>
            </a:r>
            <a:r>
              <a:rPr lang="en-US" altLang="zh-CN" sz="4000" b="1" dirty="0"/>
              <a:t>.</a:t>
            </a:r>
            <a:r>
              <a:rPr lang="zh-CN" altLang="en-US" sz="4000" b="1" dirty="0"/>
              <a:t>她是不会因暴风雨的冲刷而倒下</a:t>
            </a:r>
            <a:r>
              <a:rPr lang="en-US" altLang="zh-CN" sz="4000" b="1" dirty="0"/>
              <a:t>!</a:t>
            </a:r>
            <a:r>
              <a:rPr lang="zh-CN" altLang="en-US" sz="4000" b="1" dirty="0"/>
              <a:t>她是不会被世俗掩埋的</a:t>
            </a:r>
            <a:r>
              <a:rPr lang="en-US" altLang="zh-CN" sz="4000" b="1" dirty="0"/>
              <a:t>.</a:t>
            </a:r>
          </a:p>
          <a:p>
            <a:endParaRPr lang="zh-CN" altLang="en-US" sz="4000" b="1" dirty="0"/>
          </a:p>
        </p:txBody>
      </p:sp>
    </p:spTree>
    <p:extLst>
      <p:ext uri="{BB962C8B-B14F-4D97-AF65-F5344CB8AC3E}">
        <p14:creationId xmlns:p14="http://schemas.microsoft.com/office/powerpoint/2010/main" val="378104060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487213"/>
            <a:ext cx="8568952" cy="4525963"/>
          </a:xfrm>
        </p:spPr>
        <p:txBody>
          <a:bodyPr>
            <a:noAutofit/>
          </a:bodyPr>
          <a:lstStyle/>
          <a:p>
            <a:pPr marL="0" indent="0">
              <a:buNone/>
            </a:pPr>
            <a:r>
              <a:rPr lang="zh-CN" altLang="en-US" sz="4000" b="1" dirty="0" smtClean="0"/>
              <a:t>　　过去</a:t>
            </a:r>
            <a:r>
              <a:rPr lang="zh-CN" altLang="en-US" sz="4000" b="1" dirty="0"/>
              <a:t>的我也许太悲观了</a:t>
            </a:r>
            <a:r>
              <a:rPr lang="en-US" altLang="zh-CN" sz="4000" b="1" dirty="0"/>
              <a:t>.</a:t>
            </a:r>
            <a:r>
              <a:rPr lang="zh-CN" altLang="en-US" sz="4000" b="1" dirty="0"/>
              <a:t>正如宗璞所说：“生命的长河是永无止尽的</a:t>
            </a:r>
            <a:r>
              <a:rPr lang="en-US" altLang="zh-CN" sz="4000" b="1" dirty="0"/>
              <a:t>.”</a:t>
            </a:r>
            <a:r>
              <a:rPr lang="zh-CN" altLang="en-US" sz="4000" b="1" dirty="0"/>
              <a:t>为何不以乐观的心态面对一切</a:t>
            </a:r>
            <a:r>
              <a:rPr lang="en-US" altLang="zh-CN" sz="4000" b="1" dirty="0"/>
              <a:t>?</a:t>
            </a:r>
            <a:r>
              <a:rPr lang="zh-CN" altLang="en-US" sz="4000" b="1" dirty="0"/>
              <a:t>看看那些花吧</a:t>
            </a:r>
            <a:r>
              <a:rPr lang="en-US" altLang="zh-CN" sz="4000" b="1" dirty="0"/>
              <a:t>!“</a:t>
            </a:r>
            <a:r>
              <a:rPr lang="zh-CN" altLang="en-US" sz="4000" b="1" dirty="0"/>
              <a:t>我在开花”她们嚷嚷</a:t>
            </a:r>
            <a:r>
              <a:rPr lang="en-US" altLang="zh-CN" sz="4000" b="1" dirty="0"/>
              <a:t>.</a:t>
            </a:r>
            <a:r>
              <a:rPr lang="zh-CN" altLang="en-US" sz="4000" b="1" dirty="0"/>
              <a:t>像花一样</a:t>
            </a:r>
            <a:r>
              <a:rPr lang="en-US" altLang="zh-CN" sz="4000" b="1" dirty="0"/>
              <a:t>,</a:t>
            </a:r>
            <a:r>
              <a:rPr lang="zh-CN" altLang="en-US" sz="4000" b="1" dirty="0"/>
              <a:t>开心地活着</a:t>
            </a:r>
            <a:r>
              <a:rPr lang="en-US" altLang="zh-CN" sz="4000" b="1" dirty="0"/>
              <a:t>,</a:t>
            </a:r>
            <a:r>
              <a:rPr lang="zh-CN" altLang="en-US" sz="4000" b="1" dirty="0"/>
              <a:t>不必担心明日的落花满地</a:t>
            </a:r>
            <a:r>
              <a:rPr lang="en-US" altLang="zh-CN" sz="4000" b="1" dirty="0"/>
              <a:t>,</a:t>
            </a:r>
            <a:r>
              <a:rPr lang="zh-CN" altLang="en-US" sz="4000" b="1" dirty="0"/>
              <a:t>只要抬头望天</a:t>
            </a:r>
            <a:r>
              <a:rPr lang="en-US" altLang="zh-CN" sz="4000" b="1" dirty="0"/>
              <a:t>,</a:t>
            </a:r>
            <a:r>
              <a:rPr lang="zh-CN" altLang="en-US" sz="4000" b="1" dirty="0"/>
              <a:t>看“天外云卷云舒</a:t>
            </a:r>
            <a:r>
              <a:rPr lang="en-US" altLang="zh-CN" sz="4000" b="1" dirty="0"/>
              <a:t>,</a:t>
            </a:r>
            <a:r>
              <a:rPr lang="zh-CN" altLang="en-US" sz="4000" b="1" dirty="0"/>
              <a:t>看庭前花开花落</a:t>
            </a:r>
            <a:r>
              <a:rPr lang="en-US" altLang="zh-CN" sz="4000" b="1" dirty="0"/>
              <a:t>.”</a:t>
            </a:r>
            <a:r>
              <a:rPr lang="zh-CN" altLang="en-US" sz="4000" b="1" dirty="0"/>
              <a:t>（简评：两段情动于衷的抒情</a:t>
            </a:r>
            <a:r>
              <a:rPr lang="en-US" altLang="zh-CN" sz="4000" b="1" dirty="0"/>
              <a:t>,</a:t>
            </a:r>
            <a:r>
              <a:rPr lang="zh-CN" altLang="en-US" sz="4000" b="1" dirty="0"/>
              <a:t>一种积极健康的生活情趣溢于言表</a:t>
            </a:r>
            <a:r>
              <a:rPr lang="en-US" altLang="zh-CN" sz="4000" b="1" dirty="0"/>
              <a:t>.</a:t>
            </a:r>
            <a:r>
              <a:rPr lang="zh-CN" altLang="en-US" sz="4000" b="1" dirty="0"/>
              <a:t>）</a:t>
            </a:r>
          </a:p>
        </p:txBody>
      </p:sp>
    </p:spTree>
    <p:extLst>
      <p:ext uri="{BB962C8B-B14F-4D97-AF65-F5344CB8AC3E}">
        <p14:creationId xmlns:p14="http://schemas.microsoft.com/office/powerpoint/2010/main" val="350766105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512" y="188640"/>
            <a:ext cx="8784976" cy="4525963"/>
          </a:xfrm>
        </p:spPr>
        <p:txBody>
          <a:bodyPr>
            <a:noAutofit/>
          </a:bodyPr>
          <a:lstStyle/>
          <a:p>
            <a:pPr marL="0" indent="0">
              <a:buNone/>
            </a:pPr>
            <a:r>
              <a:rPr lang="zh-CN" altLang="en-US" sz="4000" b="1" dirty="0" smtClean="0"/>
              <a:t>　　从此</a:t>
            </a:r>
            <a:r>
              <a:rPr lang="en-US" altLang="zh-CN" sz="4000" b="1" dirty="0"/>
              <a:t>,</a:t>
            </a:r>
            <a:r>
              <a:rPr lang="zh-CN" altLang="en-US" sz="4000" b="1" dirty="0"/>
              <a:t>我不再迷惘</a:t>
            </a:r>
            <a:r>
              <a:rPr lang="en-US" altLang="zh-CN" sz="4000" b="1" dirty="0"/>
              <a:t>.</a:t>
            </a:r>
          </a:p>
          <a:p>
            <a:pPr marL="0" indent="0">
              <a:buNone/>
            </a:pPr>
            <a:r>
              <a:rPr lang="zh-CN" altLang="en-US" sz="4000" b="1" dirty="0" smtClean="0"/>
              <a:t>　　因为</a:t>
            </a:r>
            <a:r>
              <a:rPr lang="en-US" altLang="zh-CN" sz="4000" b="1" dirty="0"/>
              <a:t>,</a:t>
            </a:r>
            <a:r>
              <a:rPr lang="zh-CN" altLang="en-US" sz="4000" b="1" dirty="0"/>
              <a:t>花是永恒的</a:t>
            </a:r>
            <a:r>
              <a:rPr lang="en-US" altLang="zh-CN" sz="4000" b="1" dirty="0"/>
              <a:t>.</a:t>
            </a:r>
          </a:p>
          <a:p>
            <a:pPr marL="0" indent="0">
              <a:buNone/>
            </a:pPr>
            <a:r>
              <a:rPr lang="zh-CN" altLang="en-US" sz="4000" b="1" dirty="0" smtClean="0"/>
              <a:t>　　不</a:t>
            </a:r>
            <a:r>
              <a:rPr lang="zh-CN" altLang="en-US" sz="4000" b="1" dirty="0"/>
              <a:t>爱丁香</a:t>
            </a:r>
            <a:r>
              <a:rPr lang="en-US" altLang="zh-CN" sz="4000" b="1" dirty="0"/>
              <a:t>,</a:t>
            </a:r>
            <a:r>
              <a:rPr lang="zh-CN" altLang="en-US" sz="4000" b="1" dirty="0"/>
              <a:t>不赏海棠</a:t>
            </a:r>
            <a:r>
              <a:rPr lang="en-US" altLang="zh-CN" sz="4000" b="1" dirty="0"/>
              <a:t>,</a:t>
            </a:r>
            <a:r>
              <a:rPr lang="zh-CN" altLang="en-US" sz="4000" b="1" dirty="0"/>
              <a:t>独爱那偏倚飘然的紫藤花瓣</a:t>
            </a:r>
            <a:r>
              <a:rPr lang="en-US" altLang="zh-CN" sz="4000" b="1" dirty="0"/>
              <a:t>.</a:t>
            </a:r>
            <a:r>
              <a:rPr lang="zh-CN" altLang="en-US" sz="4000" b="1" dirty="0"/>
              <a:t>看哪</a:t>
            </a:r>
            <a:r>
              <a:rPr lang="en-US" altLang="zh-CN" sz="4000" b="1" dirty="0"/>
              <a:t>,</a:t>
            </a:r>
            <a:r>
              <a:rPr lang="zh-CN" altLang="en-US" sz="4000" b="1" dirty="0"/>
              <a:t>紫藤花开了</a:t>
            </a:r>
            <a:r>
              <a:rPr lang="en-US" altLang="zh-CN" sz="4000" b="1" dirty="0"/>
              <a:t>,</a:t>
            </a:r>
            <a:r>
              <a:rPr lang="zh-CN" altLang="en-US" sz="4000" b="1" dirty="0"/>
              <a:t>盛放在今年的夏季</a:t>
            </a:r>
            <a:r>
              <a:rPr lang="en-US" altLang="zh-CN" sz="4000" b="1" dirty="0"/>
              <a:t>……</a:t>
            </a:r>
            <a:r>
              <a:rPr lang="zh-CN" altLang="en-US" sz="4000" b="1" dirty="0"/>
              <a:t>（</a:t>
            </a:r>
            <a:r>
              <a:rPr lang="zh-CN" altLang="en-US" sz="4000" b="1" dirty="0">
                <a:solidFill>
                  <a:srgbClr val="FF0000"/>
                </a:solidFill>
              </a:rPr>
              <a:t>简评：“从此</a:t>
            </a:r>
            <a:r>
              <a:rPr lang="en-US" altLang="zh-CN" sz="4000" b="1" dirty="0">
                <a:solidFill>
                  <a:srgbClr val="FF0000"/>
                </a:solidFill>
              </a:rPr>
              <a:t>,</a:t>
            </a:r>
            <a:r>
              <a:rPr lang="zh-CN" altLang="en-US" sz="4000" b="1" dirty="0">
                <a:solidFill>
                  <a:srgbClr val="FF0000"/>
                </a:solidFill>
              </a:rPr>
              <a:t>我不再迷惘”</a:t>
            </a:r>
            <a:r>
              <a:rPr lang="en-US" altLang="zh-CN" sz="4000" b="1" dirty="0">
                <a:solidFill>
                  <a:srgbClr val="FF0000"/>
                </a:solidFill>
              </a:rPr>
              <a:t>,</a:t>
            </a:r>
            <a:r>
              <a:rPr lang="zh-CN" altLang="en-US" sz="4000" b="1" dirty="0">
                <a:solidFill>
                  <a:srgbClr val="FF0000"/>
                </a:solidFill>
              </a:rPr>
              <a:t>回扣题目</a:t>
            </a:r>
            <a:r>
              <a:rPr lang="en-US" altLang="zh-CN" sz="4000" b="1" dirty="0">
                <a:solidFill>
                  <a:srgbClr val="FF0000"/>
                </a:solidFill>
              </a:rPr>
              <a:t>,</a:t>
            </a:r>
            <a:r>
              <a:rPr lang="zh-CN" altLang="en-US" sz="4000" b="1" dirty="0">
                <a:solidFill>
                  <a:srgbClr val="FF0000"/>
                </a:solidFill>
              </a:rPr>
              <a:t>结构严谨；篇末点题</a:t>
            </a:r>
            <a:r>
              <a:rPr lang="en-US" altLang="zh-CN" sz="4000" b="1" dirty="0">
                <a:solidFill>
                  <a:srgbClr val="FF0000"/>
                </a:solidFill>
              </a:rPr>
              <a:t>,</a:t>
            </a:r>
            <a:r>
              <a:rPr lang="zh-CN" altLang="en-US" sz="4000" b="1" dirty="0">
                <a:solidFill>
                  <a:srgbClr val="FF0000"/>
                </a:solidFill>
              </a:rPr>
              <a:t>画龙点睛</a:t>
            </a:r>
            <a:r>
              <a:rPr lang="en-US" altLang="zh-CN" sz="4000" b="1" dirty="0">
                <a:solidFill>
                  <a:srgbClr val="FF0000"/>
                </a:solidFill>
              </a:rPr>
              <a:t>.“</a:t>
            </a:r>
            <a:r>
              <a:rPr lang="zh-CN" altLang="en-US" sz="4000" b="1" dirty="0">
                <a:solidFill>
                  <a:srgbClr val="FF0000"/>
                </a:solidFill>
              </a:rPr>
              <a:t>紫藤花开了</a:t>
            </a:r>
            <a:r>
              <a:rPr lang="en-US" altLang="zh-CN" sz="4000" b="1" dirty="0">
                <a:solidFill>
                  <a:srgbClr val="FF0000"/>
                </a:solidFill>
              </a:rPr>
              <a:t>,</a:t>
            </a:r>
            <a:r>
              <a:rPr lang="zh-CN" altLang="en-US" sz="4000" b="1" dirty="0">
                <a:solidFill>
                  <a:srgbClr val="FF0000"/>
                </a:solidFill>
              </a:rPr>
              <a:t>盛放在今年的夏季</a:t>
            </a:r>
            <a:r>
              <a:rPr lang="en-US" altLang="zh-CN" sz="4000" b="1" dirty="0">
                <a:solidFill>
                  <a:srgbClr val="FF0000"/>
                </a:solidFill>
              </a:rPr>
              <a:t>……”,</a:t>
            </a:r>
            <a:r>
              <a:rPr lang="zh-CN" altLang="en-US" sz="4000" b="1" dirty="0">
                <a:solidFill>
                  <a:srgbClr val="FF0000"/>
                </a:solidFill>
              </a:rPr>
              <a:t>篇末抒情</a:t>
            </a:r>
            <a:r>
              <a:rPr lang="en-US" altLang="zh-CN" sz="4000" b="1" dirty="0">
                <a:solidFill>
                  <a:srgbClr val="FF0000"/>
                </a:solidFill>
              </a:rPr>
              <a:t>,</a:t>
            </a:r>
            <a:r>
              <a:rPr lang="zh-CN" altLang="en-US" sz="4000" b="1" dirty="0">
                <a:solidFill>
                  <a:srgbClr val="FF0000"/>
                </a:solidFill>
              </a:rPr>
              <a:t>言尽意未尽</a:t>
            </a:r>
            <a:r>
              <a:rPr lang="en-US" altLang="zh-CN" sz="4000" b="1" dirty="0">
                <a:solidFill>
                  <a:srgbClr val="FF0000"/>
                </a:solidFill>
              </a:rPr>
              <a:t>,</a:t>
            </a:r>
            <a:r>
              <a:rPr lang="zh-CN" altLang="en-US" sz="4000" b="1" dirty="0">
                <a:solidFill>
                  <a:srgbClr val="FF0000"/>
                </a:solidFill>
              </a:rPr>
              <a:t>余韵悠扬</a:t>
            </a:r>
            <a:r>
              <a:rPr lang="en-US" altLang="zh-CN" sz="4000" b="1" dirty="0">
                <a:solidFill>
                  <a:srgbClr val="FF0000"/>
                </a:solidFill>
              </a:rPr>
              <a:t>.</a:t>
            </a:r>
            <a:r>
              <a:rPr lang="zh-CN" altLang="en-US" sz="4000" b="1" dirty="0">
                <a:solidFill>
                  <a:srgbClr val="FF0000"/>
                </a:solidFill>
              </a:rPr>
              <a:t>）</a:t>
            </a:r>
          </a:p>
          <a:p>
            <a:endParaRPr lang="zh-CN" altLang="en-US" sz="4000" b="1" dirty="0"/>
          </a:p>
        </p:txBody>
      </p:sp>
    </p:spTree>
    <p:extLst>
      <p:ext uri="{BB962C8B-B14F-4D97-AF65-F5344CB8AC3E}">
        <p14:creationId xmlns:p14="http://schemas.microsoft.com/office/powerpoint/2010/main" val="64450254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6512" y="55165"/>
            <a:ext cx="8928992" cy="4525963"/>
          </a:xfrm>
        </p:spPr>
        <p:txBody>
          <a:bodyPr>
            <a:noAutofit/>
          </a:bodyPr>
          <a:lstStyle/>
          <a:p>
            <a:pPr marL="0" indent="0">
              <a:buNone/>
            </a:pPr>
            <a:r>
              <a:rPr lang="en-US" altLang="zh-CN" sz="3800" b="1" dirty="0"/>
              <a:t>〔</a:t>
            </a:r>
            <a:r>
              <a:rPr lang="zh-CN" altLang="en-US" sz="3800" b="1" dirty="0"/>
              <a:t>总评</a:t>
            </a:r>
            <a:r>
              <a:rPr lang="en-US" altLang="zh-CN" sz="3800" b="1" dirty="0"/>
              <a:t>〕《</a:t>
            </a:r>
            <a:r>
              <a:rPr lang="zh-CN" altLang="en-US" sz="3800" b="1" dirty="0"/>
              <a:t>从此</a:t>
            </a:r>
            <a:r>
              <a:rPr lang="en-US" altLang="zh-CN" sz="3800" b="1" dirty="0"/>
              <a:t>,</a:t>
            </a:r>
            <a:r>
              <a:rPr lang="zh-CN" altLang="en-US" sz="3800" b="1" dirty="0"/>
              <a:t>我（他／她）不再</a:t>
            </a:r>
            <a:r>
              <a:rPr lang="zh-CN" altLang="en-US" sz="3800" b="1" u="sng" dirty="0"/>
              <a:t>        </a:t>
            </a:r>
            <a:r>
              <a:rPr lang="en-US" altLang="zh-CN" sz="3800" b="1" dirty="0"/>
              <a:t>》</a:t>
            </a:r>
            <a:r>
              <a:rPr lang="zh-CN" altLang="en-US" sz="3800" b="1" dirty="0"/>
              <a:t>是半命题作文</a:t>
            </a:r>
            <a:r>
              <a:rPr lang="en-US" altLang="zh-CN" sz="3800" b="1" dirty="0"/>
              <a:t>,</a:t>
            </a:r>
            <a:r>
              <a:rPr lang="zh-CN" altLang="en-US" sz="3800" b="1" dirty="0"/>
              <a:t>既有一定的审题要求</a:t>
            </a:r>
            <a:r>
              <a:rPr lang="en-US" altLang="zh-CN" sz="3800" b="1" dirty="0"/>
              <a:t>,</a:t>
            </a:r>
            <a:r>
              <a:rPr lang="zh-CN" altLang="en-US" sz="3800" b="1" dirty="0"/>
              <a:t>又有自主选材和自由发挥的较大空间</a:t>
            </a:r>
            <a:r>
              <a:rPr lang="en-US" altLang="zh-CN" sz="3800" b="1" dirty="0"/>
              <a:t>.“</a:t>
            </a:r>
            <a:r>
              <a:rPr lang="zh-CN" altLang="en-US" sz="3800" b="1" dirty="0"/>
              <a:t>我（他／她）”就是要求写人</a:t>
            </a:r>
            <a:r>
              <a:rPr lang="en-US" altLang="zh-CN" sz="3800" b="1" dirty="0"/>
              <a:t>,“</a:t>
            </a:r>
            <a:r>
              <a:rPr lang="zh-CN" altLang="en-US" sz="3800" b="1" dirty="0"/>
              <a:t>从此”“不再”则要求有具体的事件过程</a:t>
            </a:r>
            <a:r>
              <a:rPr lang="en-US" altLang="zh-CN" sz="3800" b="1" dirty="0"/>
              <a:t>,</a:t>
            </a:r>
            <a:r>
              <a:rPr lang="zh-CN" altLang="en-US" sz="3800" b="1" dirty="0"/>
              <a:t>尤其“不再”一词</a:t>
            </a:r>
            <a:r>
              <a:rPr lang="en-US" altLang="zh-CN" sz="3800" b="1" dirty="0"/>
              <a:t>,</a:t>
            </a:r>
            <a:r>
              <a:rPr lang="zh-CN" altLang="en-US" sz="3800" b="1" dirty="0"/>
              <a:t>强调了应把人物事件写得曲折起伏</a:t>
            </a:r>
            <a:r>
              <a:rPr lang="en-US" altLang="zh-CN" sz="3800" b="1" dirty="0"/>
              <a:t>,</a:t>
            </a:r>
            <a:r>
              <a:rPr lang="zh-CN" altLang="en-US" sz="3800" b="1" dirty="0"/>
              <a:t>富有变化</a:t>
            </a:r>
            <a:r>
              <a:rPr lang="en-US" altLang="zh-CN" sz="3800" b="1" dirty="0"/>
              <a:t>.</a:t>
            </a:r>
            <a:r>
              <a:rPr lang="zh-CN" altLang="en-US" sz="3800" b="1" dirty="0"/>
              <a:t>命题者对作文题目中的横线上可填词语的例举</a:t>
            </a:r>
            <a:r>
              <a:rPr lang="en-US" altLang="zh-CN" sz="3800" b="1" dirty="0"/>
              <a:t>,</a:t>
            </a:r>
            <a:r>
              <a:rPr lang="zh-CN" altLang="en-US" sz="3800" b="1" dirty="0"/>
              <a:t>能有效地帮助考生迅速地调动起自己的观察积累和生活体验</a:t>
            </a:r>
            <a:r>
              <a:rPr lang="en-US" altLang="zh-CN" sz="3800" b="1" dirty="0"/>
              <a:t>,</a:t>
            </a:r>
            <a:r>
              <a:rPr lang="zh-CN" altLang="en-US" sz="3800" b="1" dirty="0"/>
              <a:t>选择适合自己的写作内容进行构思和行文</a:t>
            </a:r>
            <a:r>
              <a:rPr lang="en-US" altLang="zh-CN" sz="3800" b="1" dirty="0"/>
              <a:t>,</a:t>
            </a:r>
            <a:r>
              <a:rPr lang="zh-CN" altLang="en-US" sz="3800" b="1" dirty="0"/>
              <a:t>以写出主题鲜明、富有真情实感的好文章</a:t>
            </a:r>
            <a:r>
              <a:rPr lang="en-US" altLang="zh-CN" sz="3800" b="1" dirty="0"/>
              <a:t>.</a:t>
            </a:r>
            <a:endParaRPr lang="zh-CN" altLang="en-US" sz="3800" b="1" dirty="0"/>
          </a:p>
        </p:txBody>
      </p:sp>
    </p:spTree>
    <p:extLst>
      <p:ext uri="{BB962C8B-B14F-4D97-AF65-F5344CB8AC3E}">
        <p14:creationId xmlns:p14="http://schemas.microsoft.com/office/powerpoint/2010/main" val="57731360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557" y="199181"/>
            <a:ext cx="8884923" cy="4525963"/>
          </a:xfrm>
        </p:spPr>
        <p:txBody>
          <a:bodyPr>
            <a:noAutofit/>
          </a:bodyPr>
          <a:lstStyle/>
          <a:p>
            <a:r>
              <a:rPr lang="zh-CN" altLang="en-US" sz="3600" b="1" dirty="0" smtClean="0"/>
              <a:t>　　这</a:t>
            </a:r>
            <a:r>
              <a:rPr lang="zh-CN" altLang="en-US" sz="3600" b="1" dirty="0"/>
              <a:t>篇考场佳作</a:t>
            </a:r>
            <a:r>
              <a:rPr lang="en-US" altLang="zh-CN" sz="3600" b="1" dirty="0"/>
              <a:t>,</a:t>
            </a:r>
            <a:r>
              <a:rPr lang="zh-CN" altLang="en-US" sz="3600" b="1" dirty="0"/>
              <a:t>以紫藤花为抒情线索</a:t>
            </a:r>
            <a:r>
              <a:rPr lang="en-US" altLang="zh-CN" sz="3600" b="1" dirty="0"/>
              <a:t>,</a:t>
            </a:r>
            <a:r>
              <a:rPr lang="zh-CN" altLang="en-US" sz="3600" b="1" dirty="0"/>
              <a:t>描述了小作者人生路上走出迷惘的一段心路历程</a:t>
            </a:r>
            <a:r>
              <a:rPr lang="en-US" altLang="zh-CN" sz="3600" b="1" dirty="0"/>
              <a:t>,</a:t>
            </a:r>
            <a:r>
              <a:rPr lang="zh-CN" altLang="en-US" sz="3600" b="1" dirty="0"/>
              <a:t>比较细腻真实地展现了一个初中学生丰富而敏感的情感世界</a:t>
            </a:r>
            <a:r>
              <a:rPr lang="en-US" altLang="zh-CN" sz="3600" b="1" dirty="0"/>
              <a:t>,</a:t>
            </a:r>
            <a:r>
              <a:rPr lang="zh-CN" altLang="en-US" sz="3600" b="1" dirty="0"/>
              <a:t>全文立意明确</a:t>
            </a:r>
            <a:r>
              <a:rPr lang="en-US" altLang="zh-CN" sz="3600" b="1" dirty="0"/>
              <a:t>,</a:t>
            </a:r>
            <a:r>
              <a:rPr lang="zh-CN" altLang="en-US" sz="3600" b="1" dirty="0"/>
              <a:t>中心集中</a:t>
            </a:r>
            <a:r>
              <a:rPr lang="en-US" altLang="zh-CN" sz="3600" b="1" dirty="0"/>
              <a:t>,</a:t>
            </a:r>
            <a:r>
              <a:rPr lang="zh-CN" altLang="en-US" sz="3600" b="1" dirty="0"/>
              <a:t>情调健康</a:t>
            </a:r>
            <a:r>
              <a:rPr lang="en-US" altLang="zh-CN" sz="3600" b="1" dirty="0"/>
              <a:t>,</a:t>
            </a:r>
            <a:r>
              <a:rPr lang="zh-CN" altLang="en-US" sz="3600" b="1" dirty="0"/>
              <a:t>描写细腻</a:t>
            </a:r>
            <a:r>
              <a:rPr lang="en-US" altLang="zh-CN" sz="3600" b="1" dirty="0"/>
              <a:t>,</a:t>
            </a:r>
            <a:r>
              <a:rPr lang="zh-CN" altLang="en-US" sz="3600" b="1" dirty="0"/>
              <a:t>语言流畅优美</a:t>
            </a:r>
            <a:r>
              <a:rPr lang="en-US" altLang="zh-CN" sz="3600" b="1" dirty="0"/>
              <a:t>,</a:t>
            </a:r>
            <a:r>
              <a:rPr lang="zh-CN" altLang="en-US" sz="3600" b="1" dirty="0"/>
              <a:t>显示出小作者比较扎实的文字功底和初步的文学修养</a:t>
            </a:r>
            <a:r>
              <a:rPr lang="en-US" altLang="zh-CN" sz="3600" b="1" dirty="0"/>
              <a:t>.</a:t>
            </a:r>
          </a:p>
          <a:p>
            <a:r>
              <a:rPr lang="zh-CN" altLang="en-US" sz="3600" b="1" dirty="0" smtClean="0"/>
              <a:t>　　这</a:t>
            </a:r>
            <a:r>
              <a:rPr lang="zh-CN" altLang="en-US" sz="3600" b="1" dirty="0"/>
              <a:t>篇考场佳作</a:t>
            </a:r>
            <a:r>
              <a:rPr lang="en-US" altLang="zh-CN" sz="3600" b="1" dirty="0"/>
              <a:t>,</a:t>
            </a:r>
            <a:r>
              <a:rPr lang="zh-CN" altLang="en-US" sz="3600" b="1" dirty="0"/>
              <a:t>也为“立意明确</a:t>
            </a:r>
            <a:r>
              <a:rPr lang="en-US" altLang="zh-CN" sz="3600" b="1" dirty="0"/>
              <a:t>,</a:t>
            </a:r>
            <a:r>
              <a:rPr lang="zh-CN" altLang="en-US" sz="3600" b="1" dirty="0"/>
              <a:t>情趣健康”这一中考作文的基本要求</a:t>
            </a:r>
            <a:r>
              <a:rPr lang="en-US" altLang="zh-CN" sz="3600" b="1" dirty="0"/>
              <a:t>,</a:t>
            </a:r>
            <a:r>
              <a:rPr lang="zh-CN" altLang="en-US" sz="3600" b="1" dirty="0"/>
              <a:t>提供了一个值得广大初中生借鉴参考的范例</a:t>
            </a:r>
            <a:r>
              <a:rPr lang="en-US" altLang="zh-CN" sz="3600" b="1" dirty="0"/>
              <a:t>.</a:t>
            </a:r>
          </a:p>
          <a:p>
            <a:endParaRPr lang="zh-CN" altLang="en-US" sz="3600" b="1" dirty="0"/>
          </a:p>
        </p:txBody>
      </p:sp>
    </p:spTree>
    <p:extLst>
      <p:ext uri="{BB962C8B-B14F-4D97-AF65-F5344CB8AC3E}">
        <p14:creationId xmlns:p14="http://schemas.microsoft.com/office/powerpoint/2010/main" val="238239859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340768"/>
            <a:ext cx="8229600" cy="4525963"/>
          </a:xfrm>
        </p:spPr>
        <p:txBody>
          <a:bodyPr>
            <a:noAutofit/>
          </a:bodyPr>
          <a:lstStyle/>
          <a:p>
            <a:pPr marL="0" indent="0">
              <a:buNone/>
            </a:pPr>
            <a:r>
              <a:rPr lang="zh-CN" altLang="en-US" sz="3600" b="1" dirty="0" smtClean="0"/>
              <a:t>　　其实</a:t>
            </a:r>
            <a:r>
              <a:rPr lang="en-US" altLang="zh-CN" sz="3600" b="1" dirty="0"/>
              <a:t>,</a:t>
            </a:r>
            <a:r>
              <a:rPr lang="zh-CN" altLang="en-US" sz="3600" b="1" dirty="0"/>
              <a:t>雨在下</a:t>
            </a:r>
            <a:r>
              <a:rPr lang="en-US" altLang="zh-CN" sz="3600" b="1" dirty="0"/>
              <a:t>,</a:t>
            </a:r>
            <a:r>
              <a:rPr lang="zh-CN" altLang="en-US" sz="3600" b="1" dirty="0"/>
              <a:t>风亦在刮</a:t>
            </a:r>
            <a:r>
              <a:rPr lang="en-US" altLang="zh-CN" sz="3600" b="1" dirty="0"/>
              <a:t>.</a:t>
            </a:r>
            <a:r>
              <a:rPr lang="zh-CN" altLang="en-US" sz="3600" b="1" dirty="0"/>
              <a:t>前面的那个红衣女孩</a:t>
            </a:r>
            <a:r>
              <a:rPr lang="en-US" altLang="zh-CN" sz="3600" b="1" dirty="0"/>
              <a:t>,</a:t>
            </a:r>
            <a:r>
              <a:rPr lang="zh-CN" altLang="en-US" sz="3600" b="1" dirty="0"/>
              <a:t>她还会一直走下去吗</a:t>
            </a:r>
            <a:r>
              <a:rPr lang="en-US" altLang="zh-CN" sz="3600" b="1" dirty="0"/>
              <a:t>?</a:t>
            </a:r>
            <a:br>
              <a:rPr lang="en-US" altLang="zh-CN" sz="3600" b="1" dirty="0"/>
            </a:br>
            <a:r>
              <a:rPr lang="zh-CN" altLang="en-US" sz="3600" b="1" dirty="0" smtClean="0"/>
              <a:t>　　　　　　　　　　　　　</a:t>
            </a:r>
            <a:r>
              <a:rPr lang="en-US" altLang="zh-CN" sz="3600" b="1" dirty="0" smtClean="0"/>
              <a:t>——</a:t>
            </a:r>
            <a:r>
              <a:rPr lang="zh-CN" altLang="en-US" sz="3600" b="1" dirty="0"/>
              <a:t>题记</a:t>
            </a:r>
            <a:br>
              <a:rPr lang="zh-CN" altLang="en-US" sz="3600" b="1" dirty="0"/>
            </a:br>
            <a:r>
              <a:rPr lang="zh-CN" altLang="en-US" sz="3600" b="1" dirty="0" smtClean="0"/>
              <a:t>　　风</a:t>
            </a:r>
            <a:r>
              <a:rPr lang="zh-CN" altLang="en-US" sz="3600" b="1" dirty="0"/>
              <a:t>很大</a:t>
            </a:r>
            <a:r>
              <a:rPr lang="en-US" altLang="zh-CN" sz="3600" b="1" dirty="0"/>
              <a:t>,</a:t>
            </a:r>
            <a:r>
              <a:rPr lang="zh-CN" altLang="en-US" sz="3600" b="1" dirty="0"/>
              <a:t>雨也很急</a:t>
            </a:r>
            <a:r>
              <a:rPr lang="en-US" altLang="zh-CN" sz="3600" b="1" dirty="0"/>
              <a:t>.</a:t>
            </a:r>
            <a:br>
              <a:rPr lang="en-US" altLang="zh-CN" sz="3600" b="1" dirty="0"/>
            </a:br>
            <a:r>
              <a:rPr lang="zh-CN" altLang="en-US" sz="3600" b="1" dirty="0" smtClean="0"/>
              <a:t>　　风雨</a:t>
            </a:r>
            <a:r>
              <a:rPr lang="zh-CN" altLang="en-US" sz="3600" b="1" dirty="0"/>
              <a:t>中的那个红衣女孩</a:t>
            </a:r>
            <a:r>
              <a:rPr lang="en-US" altLang="zh-CN" sz="3600" b="1" dirty="0"/>
              <a:t>,</a:t>
            </a:r>
            <a:r>
              <a:rPr lang="zh-CN" altLang="en-US" sz="3600" b="1" dirty="0"/>
              <a:t>却一直不肯</a:t>
            </a:r>
            <a:r>
              <a:rPr lang="zh-CN" altLang="en-US" sz="3600" b="1" dirty="0">
                <a:hlinkClick r:id="rId2"/>
              </a:rPr>
              <a:t>回头</a:t>
            </a:r>
            <a:r>
              <a:rPr lang="zh-CN" altLang="en-US" sz="3600" b="1" dirty="0"/>
              <a:t>望一下她所走过的路</a:t>
            </a:r>
            <a:r>
              <a:rPr lang="en-US" altLang="zh-CN" sz="3600" b="1" dirty="0"/>
              <a:t>.</a:t>
            </a:r>
            <a:r>
              <a:rPr lang="zh-CN" altLang="en-US" sz="3600" b="1" dirty="0"/>
              <a:t>其实</a:t>
            </a:r>
            <a:r>
              <a:rPr lang="en-US" altLang="zh-CN" sz="3600" b="1" dirty="0"/>
              <a:t>,</a:t>
            </a:r>
            <a:r>
              <a:rPr lang="zh-CN" altLang="en-US" sz="3600" b="1" dirty="0"/>
              <a:t>她不知道</a:t>
            </a:r>
            <a:r>
              <a:rPr lang="en-US" altLang="zh-CN" sz="3600" b="1" dirty="0"/>
              <a:t>,</a:t>
            </a:r>
            <a:r>
              <a:rPr lang="zh-CN" altLang="en-US" sz="3600" b="1" dirty="0"/>
              <a:t>她走过的路上</a:t>
            </a:r>
            <a:r>
              <a:rPr lang="en-US" altLang="zh-CN" sz="3600" b="1" dirty="0"/>
              <a:t>,</a:t>
            </a:r>
            <a:r>
              <a:rPr lang="zh-CN" altLang="en-US" sz="3600" b="1" dirty="0"/>
              <a:t>也有许多美丽的风景</a:t>
            </a:r>
            <a:r>
              <a:rPr lang="en-US" altLang="zh-CN" sz="3600" b="1" dirty="0"/>
              <a:t>.</a:t>
            </a:r>
            <a:r>
              <a:rPr lang="zh-CN" altLang="en-US" sz="3600" b="1" dirty="0"/>
              <a:t>只是</a:t>
            </a:r>
            <a:r>
              <a:rPr lang="en-US" altLang="zh-CN" sz="3600" b="1" dirty="0"/>
              <a:t>,</a:t>
            </a:r>
            <a:r>
              <a:rPr lang="zh-CN" altLang="en-US" sz="3600" b="1" dirty="0"/>
              <a:t>她没有留心而已</a:t>
            </a:r>
            <a:r>
              <a:rPr lang="en-US" altLang="zh-CN" sz="3600" b="1" dirty="0"/>
              <a:t>.</a:t>
            </a:r>
            <a:endParaRPr lang="zh-CN" altLang="en-US" sz="3600" b="1" dirty="0"/>
          </a:p>
        </p:txBody>
      </p:sp>
      <p:sp>
        <p:nvSpPr>
          <p:cNvPr id="2" name="矩形 1"/>
          <p:cNvSpPr/>
          <p:nvPr/>
        </p:nvSpPr>
        <p:spPr>
          <a:xfrm>
            <a:off x="3203848" y="332656"/>
            <a:ext cx="2501006" cy="646331"/>
          </a:xfrm>
          <a:prstGeom prst="rect">
            <a:avLst/>
          </a:prstGeom>
        </p:spPr>
        <p:txBody>
          <a:bodyPr wrap="none">
            <a:spAutoFit/>
          </a:bodyPr>
          <a:lstStyle/>
          <a:p>
            <a:r>
              <a:rPr lang="zh-CN" altLang="en-US" sz="3600" b="1" dirty="0"/>
              <a:t>雨中的</a:t>
            </a:r>
            <a:r>
              <a:rPr lang="zh-CN" altLang="en-US" sz="3600" b="1" dirty="0" smtClean="0"/>
              <a:t>风景</a:t>
            </a:r>
            <a:endParaRPr lang="zh-CN" altLang="en-US" sz="3600" b="1" dirty="0"/>
          </a:p>
        </p:txBody>
      </p:sp>
    </p:spTree>
    <p:extLst>
      <p:ext uri="{BB962C8B-B14F-4D97-AF65-F5344CB8AC3E}">
        <p14:creationId xmlns:p14="http://schemas.microsoft.com/office/powerpoint/2010/main" val="193014215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476672"/>
            <a:ext cx="8229600" cy="4525963"/>
          </a:xfrm>
        </p:spPr>
        <p:txBody>
          <a:bodyPr>
            <a:noAutofit/>
          </a:bodyPr>
          <a:lstStyle/>
          <a:p>
            <a:pPr marL="0" indent="0">
              <a:buNone/>
            </a:pPr>
            <a:r>
              <a:rPr lang="zh-CN" altLang="en-US" sz="4000" b="1" dirty="0" smtClean="0"/>
              <a:t>　　我</a:t>
            </a:r>
            <a:r>
              <a:rPr lang="zh-CN" altLang="en-US" sz="4000" b="1" dirty="0"/>
              <a:t>走在她的后面</a:t>
            </a:r>
            <a:r>
              <a:rPr lang="en-US" altLang="zh-CN" sz="4000" b="1" dirty="0"/>
              <a:t>.</a:t>
            </a:r>
            <a:r>
              <a:rPr lang="zh-CN" altLang="en-US" sz="4000" b="1" dirty="0"/>
              <a:t>我一直那样静静地走在她的后面</a:t>
            </a:r>
            <a:r>
              <a:rPr lang="en-US" altLang="zh-CN" sz="4000" b="1" dirty="0"/>
              <a:t>.</a:t>
            </a:r>
            <a:r>
              <a:rPr lang="zh-CN" altLang="en-US" sz="4000" b="1" dirty="0"/>
              <a:t>不同的是</a:t>
            </a:r>
            <a:r>
              <a:rPr lang="en-US" altLang="zh-CN" sz="4000" b="1" dirty="0"/>
              <a:t>,</a:t>
            </a:r>
            <a:r>
              <a:rPr lang="zh-CN" altLang="en-US" sz="4000" b="1" dirty="0"/>
              <a:t>我总在前后左右地张望</a:t>
            </a:r>
            <a:r>
              <a:rPr lang="en-US" altLang="zh-CN" sz="4000" b="1" dirty="0"/>
              <a:t>.</a:t>
            </a:r>
            <a:r>
              <a:rPr lang="zh-CN" altLang="en-US" sz="4000" b="1" dirty="0"/>
              <a:t>我看到了那女孩没有看到的真情与美丽</a:t>
            </a:r>
            <a:r>
              <a:rPr lang="en-US" altLang="zh-CN" sz="4000" b="1" dirty="0"/>
              <a:t>.</a:t>
            </a:r>
            <a:r>
              <a:rPr lang="zh-CN" altLang="en-US" sz="4000" b="1" dirty="0"/>
              <a:t>尽管那只是片刻的闪现</a:t>
            </a:r>
            <a:r>
              <a:rPr lang="en-US" altLang="zh-CN" sz="4000" b="1" dirty="0"/>
              <a:t>,</a:t>
            </a:r>
            <a:r>
              <a:rPr lang="zh-CN" altLang="en-US" sz="4000" b="1" dirty="0"/>
              <a:t>却成为永恒的回忆</a:t>
            </a:r>
            <a:r>
              <a:rPr lang="en-US" altLang="zh-CN" sz="4000" b="1" dirty="0"/>
              <a:t>.</a:t>
            </a:r>
            <a:br>
              <a:rPr lang="en-US" altLang="zh-CN" sz="4000" b="1" dirty="0"/>
            </a:br>
            <a:r>
              <a:rPr lang="zh-CN" altLang="en-US" sz="4000" b="1" dirty="0" smtClean="0"/>
              <a:t>　　母亲</a:t>
            </a:r>
            <a:r>
              <a:rPr lang="zh-CN" altLang="en-US" sz="4000" b="1" dirty="0"/>
              <a:t>：“雨太大了</a:t>
            </a:r>
            <a:r>
              <a:rPr lang="en-US" altLang="zh-CN" sz="4000" b="1" dirty="0"/>
              <a:t>.</a:t>
            </a:r>
            <a:r>
              <a:rPr lang="zh-CN" altLang="en-US" sz="4000" b="1" dirty="0"/>
              <a:t>孩子</a:t>
            </a:r>
            <a:r>
              <a:rPr lang="en-US" altLang="zh-CN" sz="4000" b="1" dirty="0"/>
              <a:t>,</a:t>
            </a:r>
            <a:r>
              <a:rPr lang="zh-CN" altLang="en-US" sz="4000" b="1" dirty="0"/>
              <a:t>妈妈抱你走吧</a:t>
            </a:r>
            <a:r>
              <a:rPr lang="en-US" altLang="zh-CN" sz="4000" b="1" dirty="0"/>
              <a:t>.”</a:t>
            </a:r>
            <a:br>
              <a:rPr lang="en-US" altLang="zh-CN" sz="4000" b="1" dirty="0"/>
            </a:br>
            <a:r>
              <a:rPr lang="zh-CN" altLang="en-US" sz="4000" b="1" dirty="0" smtClean="0"/>
              <a:t>　　儿子</a:t>
            </a:r>
            <a:r>
              <a:rPr lang="zh-CN" altLang="en-US" sz="4000" b="1" dirty="0"/>
              <a:t>：“妈妈</a:t>
            </a:r>
            <a:r>
              <a:rPr lang="en-US" altLang="zh-CN" sz="4000" b="1" dirty="0"/>
              <a:t>,</a:t>
            </a:r>
            <a:r>
              <a:rPr lang="zh-CN" altLang="en-US" sz="4000" b="1" dirty="0"/>
              <a:t>我自己能走</a:t>
            </a:r>
            <a:r>
              <a:rPr lang="en-US" altLang="zh-CN" sz="4000" b="1" dirty="0"/>
              <a:t>.</a:t>
            </a:r>
            <a:r>
              <a:rPr lang="zh-CN" altLang="en-US" sz="4000" b="1" dirty="0"/>
              <a:t>您身体不好</a:t>
            </a:r>
            <a:r>
              <a:rPr lang="en-US" altLang="zh-CN" sz="4000" b="1" dirty="0"/>
              <a:t>,</a:t>
            </a:r>
            <a:r>
              <a:rPr lang="zh-CN" altLang="en-US" sz="4000" b="1" dirty="0"/>
              <a:t>我拉着你走吧</a:t>
            </a:r>
            <a:r>
              <a:rPr lang="en-US" altLang="zh-CN" sz="4000" b="1" dirty="0"/>
              <a:t>.”</a:t>
            </a:r>
            <a:endParaRPr lang="zh-CN" altLang="en-US" sz="4000" b="1" dirty="0"/>
          </a:p>
        </p:txBody>
      </p:sp>
    </p:spTree>
    <p:extLst>
      <p:ext uri="{BB962C8B-B14F-4D97-AF65-F5344CB8AC3E}">
        <p14:creationId xmlns:p14="http://schemas.microsoft.com/office/powerpoint/2010/main" val="209458458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116632"/>
            <a:ext cx="8640960" cy="4525963"/>
          </a:xfrm>
        </p:spPr>
        <p:txBody>
          <a:bodyPr>
            <a:noAutofit/>
          </a:bodyPr>
          <a:lstStyle/>
          <a:p>
            <a:pPr marL="0" indent="0">
              <a:buNone/>
            </a:pPr>
            <a:r>
              <a:rPr lang="zh-CN" altLang="en-US" sz="4000" b="1" dirty="0" smtClean="0"/>
              <a:t>　　那</a:t>
            </a:r>
            <a:r>
              <a:rPr lang="zh-CN" altLang="en-US" sz="4000" b="1" dirty="0"/>
              <a:t>话</a:t>
            </a:r>
            <a:r>
              <a:rPr lang="zh-CN" altLang="en-US" sz="4000" b="1" dirty="0" smtClean="0"/>
              <a:t>如</a:t>
            </a:r>
            <a:r>
              <a:rPr lang="zh-CN" altLang="en-US" sz="4000" b="1" dirty="0"/>
              <a:t>一缕柔和的风传进我的耳际</a:t>
            </a:r>
            <a:r>
              <a:rPr lang="en-US" altLang="zh-CN" sz="4000" b="1" dirty="0"/>
              <a:t>;</a:t>
            </a:r>
            <a:r>
              <a:rPr lang="zh-CN" altLang="en-US" sz="4000" b="1" dirty="0"/>
              <a:t>如一股春天的暖流传遍了我的全身</a:t>
            </a:r>
            <a:r>
              <a:rPr lang="en-US" altLang="zh-CN" sz="4000" b="1" dirty="0"/>
              <a:t>,</a:t>
            </a:r>
            <a:r>
              <a:rPr lang="zh-CN" altLang="en-US" sz="4000" b="1" dirty="0"/>
              <a:t>竟有一种莫大的感动</a:t>
            </a:r>
            <a:r>
              <a:rPr lang="en-US" altLang="zh-CN" sz="4000" b="1" dirty="0"/>
              <a:t>.</a:t>
            </a:r>
            <a:br>
              <a:rPr lang="en-US" altLang="zh-CN" sz="4000" b="1" dirty="0"/>
            </a:br>
            <a:r>
              <a:rPr lang="zh-CN" altLang="en-US" sz="4000" b="1" dirty="0" smtClean="0"/>
              <a:t>　　我</a:t>
            </a:r>
            <a:r>
              <a:rPr lang="zh-CN" altLang="en-US" sz="4000" b="1" dirty="0"/>
              <a:t>忍不住驻足回望</a:t>
            </a:r>
            <a:r>
              <a:rPr lang="en-US" altLang="zh-CN" sz="4000" b="1" dirty="0"/>
              <a:t>.</a:t>
            </a:r>
            <a:br>
              <a:rPr lang="en-US" altLang="zh-CN" sz="4000" b="1" dirty="0"/>
            </a:br>
            <a:r>
              <a:rPr lang="zh-CN" altLang="en-US" sz="4000" b="1" dirty="0" smtClean="0"/>
              <a:t>　　那个</a:t>
            </a:r>
            <a:r>
              <a:rPr lang="zh-CN" altLang="en-US" sz="4000" b="1" dirty="0"/>
              <a:t>小男孩只有六七岁</a:t>
            </a:r>
            <a:r>
              <a:rPr lang="en-US" altLang="zh-CN" sz="4000" b="1" dirty="0"/>
              <a:t>,</a:t>
            </a:r>
            <a:r>
              <a:rPr lang="zh-CN" altLang="en-US" sz="4000" b="1" dirty="0"/>
              <a:t>样子乖乖的</a:t>
            </a:r>
            <a:r>
              <a:rPr lang="en-US" altLang="zh-CN" sz="4000" b="1" dirty="0"/>
              <a:t>.</a:t>
            </a:r>
            <a:r>
              <a:rPr lang="zh-CN" altLang="en-US" sz="4000" b="1" dirty="0"/>
              <a:t>穿着一身短衣服</a:t>
            </a:r>
            <a:r>
              <a:rPr lang="en-US" altLang="zh-CN" sz="4000" b="1" dirty="0"/>
              <a:t>,</a:t>
            </a:r>
            <a:r>
              <a:rPr lang="zh-CN" altLang="en-US" sz="4000" b="1" dirty="0"/>
              <a:t>他一只手牵着母亲</a:t>
            </a:r>
            <a:r>
              <a:rPr lang="en-US" altLang="zh-CN" sz="4000" b="1" dirty="0"/>
              <a:t>.</a:t>
            </a:r>
            <a:r>
              <a:rPr lang="zh-CN" altLang="en-US" sz="4000" b="1" dirty="0"/>
              <a:t>小男孩紧紧跟着母亲的脚步</a:t>
            </a:r>
            <a:r>
              <a:rPr lang="en-US" altLang="zh-CN" sz="4000" b="1" dirty="0"/>
              <a:t>,</a:t>
            </a:r>
            <a:r>
              <a:rPr lang="zh-CN" altLang="en-US" sz="4000" b="1" dirty="0"/>
              <a:t>唯恐落在后面</a:t>
            </a:r>
            <a:r>
              <a:rPr lang="en-US" altLang="zh-CN" sz="4000" b="1" dirty="0"/>
              <a:t>.</a:t>
            </a:r>
            <a:r>
              <a:rPr lang="zh-CN" altLang="en-US" sz="4000" b="1" dirty="0"/>
              <a:t>母亲举伞的手不停地把雨伞往儿子那边移</a:t>
            </a:r>
            <a:r>
              <a:rPr lang="en-US" altLang="zh-CN" sz="4000" b="1" dirty="0"/>
              <a:t>,</a:t>
            </a:r>
            <a:r>
              <a:rPr lang="zh-CN" altLang="en-US" sz="4000" b="1" dirty="0"/>
              <a:t>她一半的身体淋在雨中</a:t>
            </a:r>
            <a:r>
              <a:rPr lang="en-US" altLang="zh-CN" sz="4000" b="1" dirty="0"/>
              <a:t>,</a:t>
            </a:r>
            <a:r>
              <a:rPr lang="zh-CN" altLang="en-US" sz="4000" b="1" dirty="0"/>
              <a:t>尽管如此</a:t>
            </a:r>
            <a:r>
              <a:rPr lang="en-US" altLang="zh-CN" sz="4000" b="1" dirty="0"/>
              <a:t>,</a:t>
            </a:r>
            <a:r>
              <a:rPr lang="zh-CN" altLang="en-US" sz="4000" b="1" dirty="0"/>
              <a:t>她的脸上却荡着幸福而满足的笑意</a:t>
            </a:r>
            <a:r>
              <a:rPr lang="en-US" altLang="zh-CN" sz="4000" b="1" dirty="0"/>
              <a:t>.</a:t>
            </a:r>
            <a:endParaRPr lang="zh-CN" altLang="en-US" sz="4000" b="1" dirty="0"/>
          </a:p>
        </p:txBody>
      </p:sp>
    </p:spTree>
    <p:extLst>
      <p:ext uri="{BB962C8B-B14F-4D97-AF65-F5344CB8AC3E}">
        <p14:creationId xmlns:p14="http://schemas.microsoft.com/office/powerpoint/2010/main" val="67213389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27384"/>
            <a:ext cx="9036496" cy="4525963"/>
          </a:xfrm>
        </p:spPr>
        <p:txBody>
          <a:bodyPr>
            <a:noAutofit/>
          </a:bodyPr>
          <a:lstStyle/>
          <a:p>
            <a:pPr marL="0" indent="0">
              <a:buNone/>
            </a:pPr>
            <a:r>
              <a:rPr lang="zh-CN" altLang="en-US" sz="3400" b="1" dirty="0" smtClean="0"/>
              <a:t>　　</a:t>
            </a:r>
            <a:r>
              <a:rPr lang="en-US" altLang="zh-CN" sz="3400" b="1" dirty="0" smtClean="0"/>
              <a:t>“</a:t>
            </a:r>
            <a:r>
              <a:rPr lang="zh-CN" altLang="en-US" sz="3400" b="1" dirty="0" smtClean="0"/>
              <a:t>妈妈</a:t>
            </a:r>
            <a:r>
              <a:rPr lang="en-US" altLang="zh-CN" sz="3400" b="1" dirty="0"/>
              <a:t>,</a:t>
            </a:r>
            <a:r>
              <a:rPr lang="zh-CN" altLang="en-US" sz="3400" b="1" dirty="0"/>
              <a:t>你不是说我是男子汉吗</a:t>
            </a:r>
            <a:r>
              <a:rPr lang="en-US" altLang="zh-CN" sz="3400" b="1" dirty="0"/>
              <a:t>?</a:t>
            </a:r>
            <a:r>
              <a:rPr lang="zh-CN" altLang="en-US" sz="3400" b="1" dirty="0"/>
              <a:t>男子汉是不怕雨的</a:t>
            </a:r>
            <a:r>
              <a:rPr lang="en-US" altLang="zh-CN" sz="3400" b="1" dirty="0"/>
              <a:t>.”</a:t>
            </a:r>
            <a:r>
              <a:rPr lang="zh-CN" altLang="en-US" sz="3400" b="1" dirty="0"/>
              <a:t>他说着将伞推向母亲</a:t>
            </a:r>
            <a:r>
              <a:rPr lang="en-US" altLang="zh-CN" sz="3400" b="1" dirty="0"/>
              <a:t>.</a:t>
            </a:r>
            <a:br>
              <a:rPr lang="en-US" altLang="zh-CN" sz="3400" b="1" dirty="0"/>
            </a:br>
            <a:r>
              <a:rPr lang="zh-CN" altLang="en-US" sz="3400" b="1" dirty="0" smtClean="0"/>
              <a:t>　　雨滴</a:t>
            </a:r>
            <a:r>
              <a:rPr lang="zh-CN" altLang="en-US" sz="3400" b="1" dirty="0"/>
              <a:t>仍是有节奏的打在我的黄伞上</a:t>
            </a:r>
            <a:r>
              <a:rPr lang="en-US" altLang="zh-CN" sz="3400" b="1" dirty="0"/>
              <a:t>.</a:t>
            </a:r>
            <a:r>
              <a:rPr lang="zh-CN" altLang="en-US" sz="3400" b="1" dirty="0"/>
              <a:t>我忽然感到这一刻没有雨</a:t>
            </a:r>
            <a:r>
              <a:rPr lang="en-US" altLang="zh-CN" sz="3400" b="1" dirty="0"/>
              <a:t>,</a:t>
            </a:r>
            <a:r>
              <a:rPr lang="zh-CN" altLang="en-US" sz="3400" b="1" dirty="0"/>
              <a:t>也没有风</a:t>
            </a:r>
            <a:r>
              <a:rPr lang="en-US" altLang="zh-CN" sz="3400" b="1" dirty="0"/>
              <a:t>,</a:t>
            </a:r>
            <a:r>
              <a:rPr lang="zh-CN" altLang="en-US" sz="3400" b="1" dirty="0"/>
              <a:t>而是一种温馨的舒畅</a:t>
            </a:r>
            <a:r>
              <a:rPr lang="en-US" altLang="zh-CN" sz="3400" b="1" dirty="0"/>
              <a:t>.</a:t>
            </a:r>
            <a:br>
              <a:rPr lang="en-US" altLang="zh-CN" sz="3400" b="1" dirty="0"/>
            </a:br>
            <a:r>
              <a:rPr lang="zh-CN" altLang="en-US" sz="3400" b="1" dirty="0" smtClean="0"/>
              <a:t>　　路上</a:t>
            </a:r>
            <a:r>
              <a:rPr lang="zh-CN" altLang="en-US" sz="3400" b="1" dirty="0"/>
              <a:t>行人匆匆走过</a:t>
            </a:r>
            <a:r>
              <a:rPr lang="en-US" altLang="zh-CN" sz="3400" b="1" dirty="0"/>
              <a:t>,</a:t>
            </a:r>
            <a:r>
              <a:rPr lang="zh-CN" altLang="en-US" sz="3400" b="1" dirty="0"/>
              <a:t>前面那个红衣女孩依然在走她的路</a:t>
            </a:r>
            <a:r>
              <a:rPr lang="en-US" altLang="zh-CN" sz="3400" b="1" dirty="0"/>
              <a:t>.</a:t>
            </a:r>
            <a:r>
              <a:rPr lang="zh-CN" altLang="en-US" sz="3400" b="1" dirty="0"/>
              <a:t>她留给我的依然是一个朦胧的年轻的身影</a:t>
            </a:r>
            <a:r>
              <a:rPr lang="en-US" altLang="zh-CN" sz="3400" b="1" dirty="0"/>
              <a:t>.</a:t>
            </a:r>
            <a:r>
              <a:rPr lang="zh-CN" altLang="en-US" sz="3400" b="1" dirty="0"/>
              <a:t>其实</a:t>
            </a:r>
            <a:r>
              <a:rPr lang="en-US" altLang="zh-CN" sz="3400" b="1" dirty="0"/>
              <a:t>,</a:t>
            </a:r>
            <a:r>
              <a:rPr lang="zh-CN" altLang="en-US" sz="3400" b="1" dirty="0"/>
              <a:t>这朦胧的雨中</a:t>
            </a:r>
            <a:r>
              <a:rPr lang="en-US" altLang="zh-CN" sz="3400" b="1" dirty="0"/>
              <a:t>,</a:t>
            </a:r>
            <a:r>
              <a:rPr lang="zh-CN" altLang="en-US" sz="3400" b="1" dirty="0"/>
              <a:t>也有一种朦胧的美丽</a:t>
            </a:r>
            <a:r>
              <a:rPr lang="en-US" altLang="zh-CN" sz="3400" b="1" dirty="0"/>
              <a:t>.</a:t>
            </a:r>
            <a:r>
              <a:rPr lang="zh-CN" altLang="en-US" sz="3400" b="1" dirty="0"/>
              <a:t>这风雨中行走的人们</a:t>
            </a:r>
            <a:r>
              <a:rPr lang="en-US" altLang="zh-CN" sz="3400" b="1" dirty="0"/>
              <a:t>,</a:t>
            </a:r>
            <a:r>
              <a:rPr lang="zh-CN" altLang="en-US" sz="3400" b="1" dirty="0"/>
              <a:t>便是人生中的一个小片段</a:t>
            </a:r>
            <a:r>
              <a:rPr lang="en-US" altLang="zh-CN" sz="3400" b="1" dirty="0"/>
              <a:t>,</a:t>
            </a:r>
            <a:r>
              <a:rPr lang="zh-CN" altLang="en-US" sz="3400" b="1" dirty="0"/>
              <a:t>一幅小风景</a:t>
            </a:r>
            <a:r>
              <a:rPr lang="en-US" altLang="zh-CN" sz="3400" b="1" dirty="0"/>
              <a:t>,</a:t>
            </a:r>
            <a:r>
              <a:rPr lang="zh-CN" altLang="en-US" sz="3400" b="1" dirty="0"/>
              <a:t>欣赏与体会这一切</a:t>
            </a:r>
            <a:r>
              <a:rPr lang="en-US" altLang="zh-CN" sz="3400" b="1" dirty="0"/>
              <a:t>,</a:t>
            </a:r>
            <a:r>
              <a:rPr lang="zh-CN" altLang="en-US" sz="3400" b="1" dirty="0"/>
              <a:t>亦何尝不是一种人生的享受</a:t>
            </a:r>
            <a:r>
              <a:rPr lang="en-US" altLang="zh-CN" sz="3400" b="1" dirty="0"/>
              <a:t>?</a:t>
            </a:r>
            <a:br>
              <a:rPr lang="en-US" altLang="zh-CN" sz="3400" b="1" dirty="0"/>
            </a:br>
            <a:r>
              <a:rPr lang="zh-CN" altLang="en-US" sz="3400" b="1" dirty="0" smtClean="0"/>
              <a:t>　　其实</a:t>
            </a:r>
            <a:r>
              <a:rPr lang="en-US" altLang="zh-CN" sz="3400" b="1" dirty="0"/>
              <a:t>,</a:t>
            </a:r>
            <a:r>
              <a:rPr lang="zh-CN" altLang="en-US" sz="3400" b="1" dirty="0"/>
              <a:t>雨在下</a:t>
            </a:r>
            <a:r>
              <a:rPr lang="en-US" altLang="zh-CN" sz="3400" b="1" dirty="0"/>
              <a:t>,</a:t>
            </a:r>
            <a:r>
              <a:rPr lang="zh-CN" altLang="en-US" sz="3400" b="1" dirty="0"/>
              <a:t>风亦在刮</a:t>
            </a:r>
            <a:r>
              <a:rPr lang="en-US" altLang="zh-CN" sz="3400" b="1" dirty="0"/>
              <a:t>.</a:t>
            </a:r>
            <a:r>
              <a:rPr lang="zh-CN" altLang="en-US" sz="3400" b="1" dirty="0"/>
              <a:t>前面的那个红衣女孩</a:t>
            </a:r>
            <a:r>
              <a:rPr lang="en-US" altLang="zh-CN" sz="3400" b="1" dirty="0"/>
              <a:t>,</a:t>
            </a:r>
            <a:r>
              <a:rPr lang="zh-CN" altLang="en-US" sz="3400" b="1" dirty="0"/>
              <a:t>她还会一直走下去吗</a:t>
            </a:r>
            <a:r>
              <a:rPr lang="en-US" altLang="zh-CN" sz="3400" b="1" dirty="0"/>
              <a:t>?</a:t>
            </a:r>
            <a:endParaRPr lang="zh-CN" altLang="en-US" sz="3400" b="1" dirty="0"/>
          </a:p>
        </p:txBody>
      </p:sp>
    </p:spTree>
    <p:extLst>
      <p:ext uri="{BB962C8B-B14F-4D97-AF65-F5344CB8AC3E}">
        <p14:creationId xmlns:p14="http://schemas.microsoft.com/office/powerpoint/2010/main" val="42478862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7504" y="-27384"/>
            <a:ext cx="8712968" cy="4525963"/>
          </a:xfrm>
        </p:spPr>
        <p:txBody>
          <a:bodyPr>
            <a:noAutofit/>
          </a:bodyPr>
          <a:lstStyle/>
          <a:p>
            <a:pPr marL="0" indent="0">
              <a:buNone/>
            </a:pPr>
            <a:r>
              <a:rPr lang="zh-CN" altLang="en-US" sz="3600" b="1" dirty="0" smtClean="0"/>
              <a:t>　　突然</a:t>
            </a:r>
            <a:r>
              <a:rPr lang="zh-CN" altLang="en-US" sz="3600" b="1" dirty="0"/>
              <a:t>，一阵耳熟的声音传来，“原来一个人待着这儿啊！”我回头一瞧，是爸爸，我轻轻“嗯”了一声，又扭回头。“怎么，还在为成绩的事儿郁闷吗？”爸爸关切地问道：“郁闷？何止啊？简直是</a:t>
            </a:r>
            <a:r>
              <a:rPr lang="en-US" altLang="zh-CN" sz="3600" b="1" dirty="0"/>
              <a:t>……</a:t>
            </a:r>
            <a:r>
              <a:rPr lang="zh-CN" altLang="en-US" sz="3600" b="1" dirty="0"/>
              <a:t>算了，不说了。”我有些没好气的答道。“对了，儿子，这次没考好，爸爸不仅不会罚你，还会奖励你呢！想知道是什么吗？”一听这话，我立马惊疑地望向爸爸，只见他盯着头顶上的明月，指着说道：“我要送你一轮明月。”“啊！你没事儿吧？”我张大了嘴</a:t>
            </a:r>
            <a:r>
              <a:rPr lang="zh-CN" altLang="en-US" sz="3600" b="1" dirty="0" smtClean="0"/>
              <a:t>。</a:t>
            </a:r>
            <a:endParaRPr lang="zh-CN" altLang="en-US" sz="3600" b="1" dirty="0"/>
          </a:p>
        </p:txBody>
      </p:sp>
    </p:spTree>
    <p:extLst>
      <p:ext uri="{BB962C8B-B14F-4D97-AF65-F5344CB8AC3E}">
        <p14:creationId xmlns:p14="http://schemas.microsoft.com/office/powerpoint/2010/main" val="84169213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a:p>
        </p:txBody>
      </p:sp>
    </p:spTree>
    <p:extLst>
      <p:ext uri="{BB962C8B-B14F-4D97-AF65-F5344CB8AC3E}">
        <p14:creationId xmlns:p14="http://schemas.microsoft.com/office/powerpoint/2010/main" val="207701502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7504" y="-27384"/>
            <a:ext cx="8712968" cy="4525963"/>
          </a:xfrm>
        </p:spPr>
        <p:txBody>
          <a:bodyPr>
            <a:noAutofit/>
          </a:bodyPr>
          <a:lstStyle/>
          <a:p>
            <a:pPr marL="0" indent="0">
              <a:buNone/>
            </a:pPr>
            <a:r>
              <a:rPr lang="zh-CN" altLang="en-US" sz="3800" b="1" dirty="0" smtClean="0"/>
              <a:t>爸爸</a:t>
            </a:r>
            <a:r>
              <a:rPr lang="zh-CN" altLang="en-US" sz="3800" b="1" dirty="0"/>
              <a:t>他镇定自若一脸肯定地说：</a:t>
            </a:r>
            <a:r>
              <a:rPr lang="zh-CN" altLang="en-US" sz="3800" b="1" u="sng" dirty="0">
                <a:solidFill>
                  <a:srgbClr val="FF0000"/>
                </a:solidFill>
              </a:rPr>
              <a:t>“当然没有，看看天上的那轮明月，你没看到他的光亮吗？即使身处无边无际的黑夜里，那又如何呢？它依然坚定地绽放自己的光芒，它有一个信念，就是在黑夜中给人以光明。千千万万个黑夜，它坚持不懈悬于黑夜之中，即使这黑色再浓也淡化不了它的坚持和永不放弃。”</a:t>
            </a:r>
            <a:r>
              <a:rPr lang="zh-CN" altLang="en-US" sz="3800" b="1" dirty="0"/>
              <a:t>爸爸那坚定地语气似乎打动了我，我好像领悟到了什么。爸爸拍拍我的背下了楼去，留我一人在阳台上望着他送的明月。</a:t>
            </a:r>
          </a:p>
        </p:txBody>
      </p:sp>
    </p:spTree>
    <p:extLst>
      <p:ext uri="{BB962C8B-B14F-4D97-AF65-F5344CB8AC3E}">
        <p14:creationId xmlns:p14="http://schemas.microsoft.com/office/powerpoint/2010/main" val="376493545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692696"/>
            <a:ext cx="8229600" cy="4525963"/>
          </a:xfrm>
        </p:spPr>
        <p:txBody>
          <a:bodyPr>
            <a:normAutofit/>
          </a:bodyPr>
          <a:lstStyle/>
          <a:p>
            <a:pPr marL="0" indent="0">
              <a:buNone/>
            </a:pPr>
            <a:r>
              <a:rPr lang="zh-CN" altLang="en-US" sz="3600" b="1" dirty="0" smtClean="0"/>
              <a:t> 　</a:t>
            </a:r>
            <a:r>
              <a:rPr lang="zh-CN" altLang="en-US" sz="3600" b="1" dirty="0"/>
              <a:t>　渐渐，我又感受到了那月光的轻柔。它的亮，是它坚持、顽强的灵魂的体现。静静中，我收到了爸爸送的那轮明月，我将它融在了心中。</a:t>
            </a:r>
            <a:br>
              <a:rPr lang="zh-CN" altLang="en-US" sz="3600" b="1" dirty="0"/>
            </a:br>
            <a:r>
              <a:rPr lang="zh-CN" altLang="en-US" sz="3600" b="1" dirty="0"/>
              <a:t>　　这轮充满支持、充满爱的明月在我的生活中亮着，以它的明亮涤荡着我的心、我的灵魂，伴我在人生的茫茫黑夜中寻找方向，不断远航。</a:t>
            </a:r>
          </a:p>
        </p:txBody>
      </p:sp>
    </p:spTree>
    <p:extLst>
      <p:ext uri="{BB962C8B-B14F-4D97-AF65-F5344CB8AC3E}">
        <p14:creationId xmlns:p14="http://schemas.microsoft.com/office/powerpoint/2010/main" val="57230589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84"/>
            <a:ext cx="8229600" cy="1143000"/>
          </a:xfrm>
        </p:spPr>
        <p:txBody>
          <a:bodyPr/>
          <a:lstStyle/>
          <a:p>
            <a:r>
              <a:rPr lang="en-US" altLang="zh-CN" dirty="0"/>
              <a:t>【</a:t>
            </a:r>
            <a:r>
              <a:rPr lang="zh-CN" altLang="en-US" dirty="0"/>
              <a:t>作文点评</a:t>
            </a:r>
            <a:r>
              <a:rPr lang="en-US" altLang="zh-CN" dirty="0"/>
              <a:t>】</a:t>
            </a:r>
            <a:endParaRPr lang="zh-CN" altLang="en-US" dirty="0"/>
          </a:p>
        </p:txBody>
      </p:sp>
      <p:sp>
        <p:nvSpPr>
          <p:cNvPr id="3" name="内容占位符 2"/>
          <p:cNvSpPr>
            <a:spLocks noGrp="1"/>
          </p:cNvSpPr>
          <p:nvPr>
            <p:ph idx="1"/>
          </p:nvPr>
        </p:nvSpPr>
        <p:spPr>
          <a:xfrm>
            <a:off x="446856" y="919261"/>
            <a:ext cx="8229600" cy="4525963"/>
          </a:xfrm>
        </p:spPr>
        <p:txBody>
          <a:bodyPr>
            <a:noAutofit/>
          </a:bodyPr>
          <a:lstStyle/>
          <a:p>
            <a:pPr marL="0" indent="0">
              <a:buNone/>
            </a:pPr>
            <a:r>
              <a:rPr lang="zh-CN" altLang="en-US" sz="4000" b="1" dirty="0" smtClean="0"/>
              <a:t>　　景</a:t>
            </a:r>
            <a:r>
              <a:rPr lang="zh-CN" altLang="en-US" sz="4000" b="1" dirty="0"/>
              <a:t>、情、理完美的融合，是本文最大的亮点。景，漫天的黑幕，黑漆漆的阳台，一轮明月高悬天空。情，小作者正面临着成绩急速下滑的境况，心情如同掉进无底深渊一样的黑暗。理，不论黑夜如何无边无际，月亮“依然坚定地绽放自己的光芒，它有一个信念，就是在黑夜中给人以光明。</a:t>
            </a:r>
            <a:r>
              <a:rPr lang="zh-CN" altLang="en-US" sz="4000" b="1" dirty="0" smtClean="0"/>
              <a:t>”</a:t>
            </a:r>
            <a:endParaRPr lang="zh-CN" altLang="en-US" sz="4000" b="1" dirty="0"/>
          </a:p>
        </p:txBody>
      </p:sp>
    </p:spTree>
    <p:extLst>
      <p:ext uri="{BB962C8B-B14F-4D97-AF65-F5344CB8AC3E}">
        <p14:creationId xmlns:p14="http://schemas.microsoft.com/office/powerpoint/2010/main" val="182300891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116632"/>
            <a:ext cx="8784976" cy="6264696"/>
          </a:xfrm>
        </p:spPr>
        <p:txBody>
          <a:bodyPr>
            <a:noAutofit/>
          </a:bodyPr>
          <a:lstStyle/>
          <a:p>
            <a:pPr marL="0" indent="0">
              <a:buNone/>
            </a:pPr>
            <a:r>
              <a:rPr lang="zh-CN" altLang="en-US" sz="4000" b="1" dirty="0" smtClean="0"/>
              <a:t>于是</a:t>
            </a:r>
            <a:r>
              <a:rPr lang="zh-CN" altLang="en-US" sz="4000" b="1" dirty="0"/>
              <a:t>在一个夜晚，心情如同黑夜的“我”，也正面临着找不到方向的困境，父亲用天上的一轮明月使我明白了无论遭遇怎样恶劣的境遇都要坚持和永不放弃。“我”收到这份特殊礼物后，终有所悟，正如小作者在结尾所写，这轮明月“以它的亮涤荡着我的心，我的灵魂，伴我在人生的茫茫黑夜中寻找方向，不断远航。”</a:t>
            </a:r>
          </a:p>
        </p:txBody>
      </p:sp>
    </p:spTree>
    <p:extLst>
      <p:ext uri="{BB962C8B-B14F-4D97-AF65-F5344CB8AC3E}">
        <p14:creationId xmlns:p14="http://schemas.microsoft.com/office/powerpoint/2010/main" val="269454999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善待生命</a:t>
            </a:r>
          </a:p>
        </p:txBody>
      </p:sp>
      <p:sp>
        <p:nvSpPr>
          <p:cNvPr id="3" name="内容占位符 2"/>
          <p:cNvSpPr>
            <a:spLocks noGrp="1"/>
          </p:cNvSpPr>
          <p:nvPr>
            <p:ph idx="1"/>
          </p:nvPr>
        </p:nvSpPr>
        <p:spPr>
          <a:xfrm>
            <a:off x="179512" y="1556792"/>
            <a:ext cx="8507288" cy="4525963"/>
          </a:xfrm>
        </p:spPr>
        <p:txBody>
          <a:bodyPr>
            <a:noAutofit/>
          </a:bodyPr>
          <a:lstStyle/>
          <a:p>
            <a:pPr marL="0" indent="0">
              <a:buNone/>
            </a:pPr>
            <a:r>
              <a:rPr lang="zh-CN" altLang="en-US" sz="3600" b="1" dirty="0" smtClean="0"/>
              <a:t>　　“</a:t>
            </a:r>
            <a:r>
              <a:rPr lang="zh-CN" altLang="en-US" sz="3600" b="1" dirty="0"/>
              <a:t>对酒当歌，人生几何。譬如朝露，去日苦多</a:t>
            </a:r>
            <a:r>
              <a:rPr lang="en-US" altLang="zh-CN" sz="3600" b="1" dirty="0"/>
              <a:t>……”</a:t>
            </a:r>
            <a:r>
              <a:rPr lang="zh-CN" altLang="en-US" sz="3600" b="1" dirty="0"/>
              <a:t>曹丞相横槊赋诗慨叹人生苦短。列御寇御风而行，超然洒脱；庄周不畏世俗所累；李白淡薄名利留下千古佳话。而反观周兴、来俊臣之辈贪图钱财，使自己一生不得安宁；卫青曾与霍去病抵抗匈奴立下大功，却为了功名害死李广，自己也忧郁而终。生命应得到善待，但凡追名逐利而不折手段者，其生命也将暗淡无光。</a:t>
            </a:r>
          </a:p>
        </p:txBody>
      </p:sp>
    </p:spTree>
    <p:extLst>
      <p:ext uri="{BB962C8B-B14F-4D97-AF65-F5344CB8AC3E}">
        <p14:creationId xmlns:p14="http://schemas.microsoft.com/office/powerpoint/2010/main" val="22391560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256</TotalTime>
  <Words>619</Words>
  <Application>Microsoft Office PowerPoint</Application>
  <PresentationFormat>全屏显示(4:3)</PresentationFormat>
  <Paragraphs>63</Paragraphs>
  <Slides>40</Slides>
  <Notes>0</Notes>
  <HiddenSlides>0</HiddenSlides>
  <MMClips>0</MMClips>
  <ScaleCrop>false</ScaleCrop>
  <HeadingPairs>
    <vt:vector size="4" baseType="variant">
      <vt:variant>
        <vt:lpstr>主题</vt:lpstr>
      </vt:variant>
      <vt:variant>
        <vt:i4>1</vt:i4>
      </vt:variant>
      <vt:variant>
        <vt:lpstr>幻灯片标题</vt:lpstr>
      </vt:variant>
      <vt:variant>
        <vt:i4>40</vt:i4>
      </vt:variant>
    </vt:vector>
  </HeadingPairs>
  <TitlesOfParts>
    <vt:vector size="41" baseType="lpstr">
      <vt:lpstr>Office 主题</vt:lpstr>
      <vt:lpstr>送你一轮明月</vt:lpstr>
      <vt:lpstr>PowerPoint 演示文稿</vt:lpstr>
      <vt:lpstr>PowerPoint 演示文稿</vt:lpstr>
      <vt:lpstr>PowerPoint 演示文稿</vt:lpstr>
      <vt:lpstr>PowerPoint 演示文稿</vt:lpstr>
      <vt:lpstr>PowerPoint 演示文稿</vt:lpstr>
      <vt:lpstr>【作文点评】</vt:lpstr>
      <vt:lpstr>PowerPoint 演示文稿</vt:lpstr>
      <vt:lpstr>善待生命</vt:lpstr>
      <vt:lpstr>PowerPoint 演示文稿</vt:lpstr>
      <vt:lpstr>PowerPoint 演示文稿</vt:lpstr>
      <vt:lpstr>PowerPoint 演示文稿</vt:lpstr>
      <vt:lpstr>PowerPoint 演示文稿</vt:lpstr>
      <vt:lpstr>PowerPoint 演示文稿</vt:lpstr>
      <vt:lpstr>【作文点评】</vt:lpstr>
      <vt:lpstr>开  端</vt:lpstr>
      <vt:lpstr>PowerPoint 演示文稿</vt:lpstr>
      <vt:lpstr>PowerPoint 演示文稿</vt:lpstr>
      <vt:lpstr>PowerPoint 演示文稿</vt:lpstr>
      <vt:lpstr>PowerPoint 演示文稿</vt:lpstr>
      <vt:lpstr>PowerPoint 演示文稿</vt:lpstr>
      <vt:lpstr>PowerPoint 演示文稿</vt:lpstr>
      <vt:lpstr>【作文点评】</vt:lpstr>
      <vt:lpstr>PowerPoint 演示文稿</vt:lpstr>
      <vt:lpstr>请以“从此,我（他／她）不再________”为题,写一篇不少于600字的记叙文.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送你一轮明月</dc:title>
  <dc:creator>wwmjk</dc:creator>
  <cp:lastModifiedBy>微软用户</cp:lastModifiedBy>
  <cp:revision>19</cp:revision>
  <dcterms:created xsi:type="dcterms:W3CDTF">2016-11-03T10:06:40Z</dcterms:created>
  <dcterms:modified xsi:type="dcterms:W3CDTF">2004-06-30T20:10:04Z</dcterms:modified>
</cp:coreProperties>
</file>