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25" r:id="rId2"/>
    <p:sldId id="328" r:id="rId3"/>
    <p:sldId id="382" r:id="rId4"/>
    <p:sldId id="493" r:id="rId5"/>
    <p:sldId id="484" r:id="rId6"/>
    <p:sldId id="494" r:id="rId7"/>
    <p:sldId id="485" r:id="rId8"/>
    <p:sldId id="495" r:id="rId9"/>
    <p:sldId id="486" r:id="rId10"/>
    <p:sldId id="381" r:id="rId11"/>
    <p:sldId id="380" r:id="rId12"/>
    <p:sldId id="329" r:id="rId13"/>
    <p:sldId id="383" r:id="rId14"/>
    <p:sldId id="384" r:id="rId15"/>
    <p:sldId id="385" r:id="rId16"/>
    <p:sldId id="492" r:id="rId17"/>
    <p:sldId id="489" r:id="rId18"/>
    <p:sldId id="386" r:id="rId19"/>
    <p:sldId id="387" r:id="rId20"/>
    <p:sldId id="491" r:id="rId21"/>
    <p:sldId id="490" r:id="rId22"/>
    <p:sldId id="388" r:id="rId23"/>
    <p:sldId id="389" r:id="rId24"/>
    <p:sldId id="390" r:id="rId25"/>
    <p:sldId id="429" r:id="rId26"/>
    <p:sldId id="430" r:id="rId27"/>
    <p:sldId id="431" r:id="rId28"/>
    <p:sldId id="432" r:id="rId29"/>
    <p:sldId id="433" r:id="rId30"/>
    <p:sldId id="434" r:id="rId31"/>
    <p:sldId id="435" r:id="rId32"/>
    <p:sldId id="436" r:id="rId33"/>
    <p:sldId id="498" r:id="rId34"/>
    <p:sldId id="437" r:id="rId35"/>
    <p:sldId id="438" r:id="rId36"/>
    <p:sldId id="439" r:id="rId37"/>
    <p:sldId id="444" r:id="rId38"/>
    <p:sldId id="440" r:id="rId39"/>
    <p:sldId id="441" r:id="rId40"/>
    <p:sldId id="499" r:id="rId41"/>
    <p:sldId id="442" r:id="rId42"/>
    <p:sldId id="443" r:id="rId43"/>
    <p:sldId id="445" r:id="rId44"/>
    <p:sldId id="446" r:id="rId45"/>
    <p:sldId id="447" r:id="rId46"/>
    <p:sldId id="454" r:id="rId47"/>
    <p:sldId id="448" r:id="rId48"/>
    <p:sldId id="449" r:id="rId49"/>
    <p:sldId id="450" r:id="rId50"/>
    <p:sldId id="451" r:id="rId51"/>
    <p:sldId id="452" r:id="rId52"/>
    <p:sldId id="453" r:id="rId53"/>
    <p:sldId id="455" r:id="rId54"/>
    <p:sldId id="456" r:id="rId55"/>
    <p:sldId id="464" r:id="rId56"/>
    <p:sldId id="457" r:id="rId57"/>
    <p:sldId id="458" r:id="rId58"/>
    <p:sldId id="465" r:id="rId59"/>
    <p:sldId id="459" r:id="rId60"/>
    <p:sldId id="466" r:id="rId61"/>
    <p:sldId id="460" r:id="rId62"/>
    <p:sldId id="461" r:id="rId63"/>
    <p:sldId id="462" r:id="rId64"/>
    <p:sldId id="463" r:id="rId65"/>
    <p:sldId id="467" r:id="rId66"/>
    <p:sldId id="468" r:id="rId67"/>
    <p:sldId id="469" r:id="rId68"/>
    <p:sldId id="500" r:id="rId69"/>
    <p:sldId id="470" r:id="rId70"/>
    <p:sldId id="471" r:id="rId71"/>
    <p:sldId id="472" r:id="rId72"/>
    <p:sldId id="473" r:id="rId73"/>
    <p:sldId id="474" r:id="rId74"/>
    <p:sldId id="501" r:id="rId75"/>
    <p:sldId id="475" r:id="rId76"/>
    <p:sldId id="502" r:id="rId77"/>
    <p:sldId id="476" r:id="rId78"/>
    <p:sldId id="477" r:id="rId79"/>
    <p:sldId id="503" r:id="rId80"/>
    <p:sldId id="478" r:id="rId81"/>
    <p:sldId id="504" r:id="rId82"/>
  </p:sldIdLst>
  <p:sldSz cx="9144000" cy="5143500" type="screen16x9"/>
  <p:notesSz cx="9942513" cy="67611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0092D7"/>
    <a:srgbClr val="DE7538"/>
    <a:srgbClr val="A73904"/>
    <a:srgbClr val="6FB52F"/>
    <a:srgbClr val="99CA6C"/>
    <a:srgbClr val="316A2C"/>
    <a:srgbClr val="5AB430"/>
    <a:srgbClr val="B18147"/>
    <a:srgbClr val="7F4E2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518" y="-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2020/3/25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2807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2020/3/25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6412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9239-D668-474B-AEC1-AED18A126247}" type="datetimeFigureOut">
              <a:rPr lang="zh-CN" altLang="en-US" smtClean="0"/>
              <a:pPr/>
              <a:t>2020/3/25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7442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179295E-B0A6-4C81-B6F1-A77751C28B01}"/>
              </a:ext>
            </a:extLst>
          </p:cNvPr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B518AFB5-FF02-44D5-8A70-26A5D1098360}"/>
              </a:ext>
            </a:extLst>
          </p:cNvPr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>
              <a:extLst>
                <a:ext uri="{FF2B5EF4-FFF2-40B4-BE49-F238E27FC236}">
                  <a16:creationId xmlns:a16="http://schemas.microsoft.com/office/drawing/2014/main" xmlns="" id="{4AEF47EF-F135-4636-88E9-813C31DEE478}"/>
                </a:ext>
              </a:extLst>
            </p:cNvPr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专题三</a:t>
              </a:r>
              <a:endParaRPr lang="en-US" altLang="zh-CN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语段阅读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0CDB0040-BE67-423A-8963-5D774797B21A}"/>
                </a:ext>
              </a:extLst>
            </p:cNvPr>
            <p:cNvCxnSpPr>
              <a:cxnSpLocks/>
            </p:cNvCxnSpPr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5">
            <a:extLst>
              <a:ext uri="{FF2B5EF4-FFF2-40B4-BE49-F238E27FC236}">
                <a16:creationId xmlns:a16="http://schemas.microsoft.com/office/drawing/2014/main" xmlns="" id="{AC661369-7F35-4FB2-A688-71209A56C55B}"/>
              </a:ext>
            </a:extLst>
          </p:cNvPr>
          <p:cNvSpPr txBox="1"/>
          <p:nvPr/>
        </p:nvSpPr>
        <p:spPr>
          <a:xfrm>
            <a:off x="6903874" y="861797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第二篇　专题精讲</a:t>
            </a:r>
            <a:endParaRPr lang="zh-CN" altLang="en-US" sz="1600" spc="100" dirty="0">
              <a:solidFill>
                <a:srgbClr val="0092D7">
                  <a:alpha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18407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2192" y="293294"/>
            <a:ext cx="804445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2. </a:t>
            </a:r>
            <a:r>
              <a:rPr lang="en-US" dirty="0" smtClean="0">
                <a:solidFill>
                  <a:srgbClr val="0092D7"/>
                </a:solidFill>
              </a:rPr>
              <a:t>[2018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zh-CN" altLang="en-US" dirty="0" smtClean="0">
                <a:solidFill>
                  <a:srgbClr val="0092D7"/>
                </a:solidFill>
              </a:rPr>
              <a:t>安徽</a:t>
            </a:r>
            <a:r>
              <a:rPr lang="en-US" dirty="0" smtClean="0">
                <a:solidFill>
                  <a:srgbClr val="0092D7"/>
                </a:solidFill>
              </a:rPr>
              <a:t>2</a:t>
            </a:r>
            <a:r>
              <a:rPr lang="zh-CN" altLang="en-US" dirty="0" smtClean="0">
                <a:solidFill>
                  <a:srgbClr val="0092D7"/>
                </a:solidFill>
              </a:rPr>
              <a:t>题</a:t>
            </a:r>
            <a:r>
              <a:rPr lang="en-US" dirty="0" smtClean="0">
                <a:solidFill>
                  <a:srgbClr val="0092D7"/>
                </a:solidFill>
              </a:rPr>
              <a:t>] </a:t>
            </a:r>
            <a:r>
              <a:rPr lang="zh-CN" altLang="en-US" dirty="0" smtClean="0"/>
              <a:t>阅读下面的文字 </a:t>
            </a:r>
            <a:r>
              <a:rPr lang="en-US" dirty="0" smtClean="0"/>
              <a:t>,</a:t>
            </a:r>
            <a:r>
              <a:rPr lang="zh-CN" altLang="en-US" dirty="0" smtClean="0"/>
              <a:t>完成问题。</a:t>
            </a:r>
            <a:r>
              <a:rPr lang="en-US" dirty="0" smtClean="0"/>
              <a:t>	(9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森林是地球之肺</a:t>
            </a:r>
            <a:r>
              <a:rPr lang="en-US" dirty="0" smtClean="0"/>
              <a:t>,</a:t>
            </a:r>
            <a:r>
              <a:rPr lang="zh-CN" altLang="en-US" dirty="0" smtClean="0"/>
              <a:t>对保护环境具有重要作用</a:t>
            </a:r>
            <a:r>
              <a:rPr lang="en-US" dirty="0" smtClean="0"/>
              <a:t>,</a:t>
            </a:r>
            <a:r>
              <a:rPr lang="zh-CN" altLang="en-US" dirty="0" smtClean="0"/>
              <a:t>但我国的森林</a:t>
            </a:r>
            <a:r>
              <a:rPr lang="en-US" dirty="0" err="1" smtClean="0"/>
              <a:t>fù</a:t>
            </a:r>
            <a:r>
              <a:rPr lang="zh-CN" altLang="en-US" dirty="0" smtClean="0"/>
              <a:t>盖率却比</a:t>
            </a:r>
            <a:r>
              <a:rPr lang="zh-CN" altLang="en-US" b="1" dirty="0" smtClean="0">
                <a:solidFill>
                  <a:srgbClr val="0092D7"/>
                </a:solidFill>
              </a:rPr>
              <a:t>较</a:t>
            </a:r>
            <a:r>
              <a:rPr lang="zh-CN" altLang="en-US" dirty="0" smtClean="0"/>
              <a:t>低</a:t>
            </a:r>
            <a:r>
              <a:rPr lang="en-US" dirty="0" smtClean="0"/>
              <a:t>,</a:t>
            </a:r>
            <a:r>
              <a:rPr lang="zh-CN" altLang="en-US" u="sng" dirty="0" smtClean="0"/>
              <a:t>这难道不令人担忧吗</a:t>
            </a:r>
            <a:r>
              <a:rPr lang="en-US" u="sng" dirty="0" smtClean="0"/>
              <a:t>?</a:t>
            </a:r>
            <a:r>
              <a:rPr lang="en-US" dirty="0" smtClean="0"/>
              <a:t> 1981</a:t>
            </a:r>
            <a:r>
              <a:rPr lang="zh-CN" altLang="en-US" dirty="0" smtClean="0"/>
              <a:t>年</a:t>
            </a:r>
            <a:r>
              <a:rPr lang="en-US" dirty="0" smtClean="0"/>
              <a:t>,</a:t>
            </a:r>
            <a:r>
              <a:rPr lang="zh-CN" altLang="en-US" dirty="0" smtClean="0"/>
              <a:t>我国立法规定</a:t>
            </a:r>
            <a:r>
              <a:rPr lang="zh-CN" altLang="en-US" b="1" dirty="0" smtClean="0">
                <a:solidFill>
                  <a:srgbClr val="0092D7"/>
                </a:solidFill>
              </a:rPr>
              <a:t>适</a:t>
            </a:r>
            <a:r>
              <a:rPr lang="zh-CN" altLang="en-US" dirty="0" smtClean="0"/>
              <a:t>龄公民必须</a:t>
            </a:r>
            <a:r>
              <a:rPr lang="en-US" dirty="0" err="1" smtClean="0"/>
              <a:t>lǚ</a:t>
            </a:r>
            <a:r>
              <a:rPr lang="zh-CN" altLang="en-US" dirty="0" smtClean="0"/>
              <a:t>行植树义务。政府通过广泛宣传</a:t>
            </a:r>
            <a:r>
              <a:rPr lang="en-US" dirty="0" smtClean="0"/>
              <a:t>,</a:t>
            </a:r>
            <a:r>
              <a:rPr lang="zh-CN" altLang="en-US" dirty="0" smtClean="0"/>
              <a:t>持续开展全民义务植树活动 </a:t>
            </a:r>
            <a:r>
              <a:rPr lang="en-US" dirty="0" smtClean="0"/>
              <a:t>,</a:t>
            </a:r>
            <a:r>
              <a:rPr lang="zh-CN" altLang="en-US" dirty="0" smtClean="0"/>
              <a:t>使人均绿地面积有所增加。放眼未来</a:t>
            </a:r>
            <a:r>
              <a:rPr lang="en-US" dirty="0" smtClean="0"/>
              <a:t>,</a:t>
            </a:r>
            <a:r>
              <a:rPr lang="zh-CN" altLang="en-US" dirty="0" smtClean="0"/>
              <a:t>我们必须进一步行动起来</a:t>
            </a:r>
            <a:r>
              <a:rPr lang="en-US" dirty="0" smtClean="0"/>
              <a:t>,</a:t>
            </a:r>
            <a:r>
              <a:rPr lang="zh-CN" altLang="en-US" dirty="0" smtClean="0"/>
              <a:t>自觉爱绿、植绿、护绿</a:t>
            </a:r>
            <a:r>
              <a:rPr lang="en-US" dirty="0" smtClean="0"/>
              <a:t>,</a:t>
            </a:r>
            <a:r>
              <a:rPr lang="zh-CN" altLang="en-US" dirty="0" smtClean="0"/>
              <a:t>让绿水清山遍布祖国大地。 </a:t>
            </a:r>
            <a:endParaRPr lang="en-US" altLang="zh-CN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根据拼音写汉字</a:t>
            </a:r>
            <a:r>
              <a:rPr lang="en-US" dirty="0" smtClean="0"/>
              <a:t>,</a:t>
            </a:r>
            <a:r>
              <a:rPr lang="zh-CN" altLang="en-US" dirty="0" smtClean="0"/>
              <a:t>给加点的字注音。 </a:t>
            </a:r>
          </a:p>
          <a:p>
            <a:pPr algn="just">
              <a:lnSpc>
                <a:spcPct val="150000"/>
              </a:lnSpc>
            </a:pPr>
            <a:r>
              <a:rPr lang="en-US" dirty="0" err="1" smtClean="0"/>
              <a:t>fù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r>
              <a:rPr lang="zh-CN" altLang="en-US" dirty="0" smtClean="0"/>
              <a:t>盖　　比</a:t>
            </a:r>
            <a:r>
              <a:rPr lang="zh-CN" altLang="en-US" b="1" dirty="0" smtClean="0">
                <a:solidFill>
                  <a:srgbClr val="0092D7"/>
                </a:solidFill>
              </a:rPr>
              <a:t>较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r>
              <a:rPr lang="zh-CN" altLang="en-US" dirty="0" smtClean="0"/>
              <a:t>　　</a:t>
            </a:r>
            <a:r>
              <a:rPr lang="en-US" dirty="0" err="1" smtClean="0"/>
              <a:t>lǚ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r>
              <a:rPr lang="zh-CN" altLang="en-US" dirty="0" smtClean="0"/>
              <a:t>行</a:t>
            </a:r>
          </a:p>
        </p:txBody>
      </p:sp>
      <p:sp>
        <p:nvSpPr>
          <p:cNvPr id="7" name="矩形 6"/>
          <p:cNvSpPr/>
          <p:nvPr/>
        </p:nvSpPr>
        <p:spPr>
          <a:xfrm>
            <a:off x="872155" y="3258134"/>
            <a:ext cx="7789985" cy="13388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     </a:t>
            </a:r>
            <a:r>
              <a:rPr lang="zh-CN" altLang="en-US" dirty="0" smtClean="0">
                <a:solidFill>
                  <a:srgbClr val="A50021"/>
                </a:solidFill>
              </a:rPr>
              <a:t>覆　</a:t>
            </a:r>
            <a:r>
              <a:rPr lang="en-US" dirty="0" err="1" smtClean="0">
                <a:solidFill>
                  <a:srgbClr val="A50021"/>
                </a:solidFill>
              </a:rPr>
              <a:t>jiào</a:t>
            </a:r>
            <a:r>
              <a:rPr lang="zh-CN" altLang="en-US" dirty="0" smtClean="0">
                <a:solidFill>
                  <a:srgbClr val="A50021"/>
                </a:solidFill>
              </a:rPr>
              <a:t>　履</a:t>
            </a:r>
            <a:endParaRPr lang="en-US" altLang="zh-CN" dirty="0" smtClean="0">
              <a:solidFill>
                <a:srgbClr val="A5002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  </a:t>
            </a:r>
            <a:r>
              <a:rPr lang="zh-CN" altLang="en-US" dirty="0" smtClean="0">
                <a:solidFill>
                  <a:srgbClr val="A50021"/>
                </a:solidFill>
              </a:rPr>
              <a:t>第</a:t>
            </a:r>
            <a:r>
              <a:rPr lang="en-US" dirty="0" smtClean="0">
                <a:solidFill>
                  <a:srgbClr val="A50021"/>
                </a:solidFill>
              </a:rPr>
              <a:t>(1)</a:t>
            </a:r>
            <a:r>
              <a:rPr lang="zh-CN" altLang="en-US" dirty="0" smtClean="0">
                <a:solidFill>
                  <a:srgbClr val="A50021"/>
                </a:solidFill>
              </a:rPr>
              <a:t>题考查汉字的读音和字形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解答时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要注意“覆”不能写成“复”</a:t>
            </a:r>
            <a:r>
              <a:rPr lang="en-US" dirty="0" smtClean="0">
                <a:solidFill>
                  <a:srgbClr val="A50021"/>
                </a:solidFill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</a:rPr>
              <a:t>“履”不能写成“旅”。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8892" y="340489"/>
            <a:ext cx="7816361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最后一句中有错别字的词语是 “</a:t>
            </a:r>
            <a:r>
              <a:rPr lang="zh-CN" altLang="en-US" u="sng" dirty="0" smtClean="0"/>
              <a:t>　　</a:t>
            </a:r>
            <a:r>
              <a:rPr lang="zh-CN" altLang="en-US" dirty="0" smtClean="0"/>
              <a:t>”</a:t>
            </a:r>
            <a:r>
              <a:rPr lang="en-US" dirty="0" smtClean="0"/>
              <a:t>,</a:t>
            </a:r>
            <a:r>
              <a:rPr lang="zh-CN" altLang="en-US" dirty="0" smtClean="0"/>
              <a:t>正确写法是 “</a:t>
            </a:r>
            <a:r>
              <a:rPr lang="zh-CN" altLang="en-US" u="sng" dirty="0" smtClean="0"/>
              <a:t>　　　</a:t>
            </a:r>
            <a:r>
              <a:rPr lang="zh-CN" altLang="en-US" dirty="0" smtClean="0"/>
              <a:t> ”。</a:t>
            </a:r>
            <a:r>
              <a:rPr lang="en-US" dirty="0" smtClean="0"/>
              <a:t>  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(3) </a:t>
            </a:r>
            <a:r>
              <a:rPr lang="zh-CN" altLang="en-US" dirty="0" smtClean="0"/>
              <a:t>“适龄公民”中“适”的意思是</a:t>
            </a:r>
            <a:r>
              <a:rPr lang="en-US" dirty="0" smtClean="0"/>
              <a:t>	(</a:t>
            </a:r>
            <a:r>
              <a:rPr lang="zh-CN" altLang="en-US" dirty="0" smtClean="0"/>
              <a:t>　　</a:t>
            </a:r>
            <a:r>
              <a:rPr lang="en-US" dirty="0" smtClean="0"/>
              <a:t>) 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A.</a:t>
            </a:r>
            <a:r>
              <a:rPr lang="zh-CN" altLang="en-US" dirty="0" smtClean="0"/>
              <a:t>切合、相合</a:t>
            </a:r>
            <a:r>
              <a:rPr lang="en-US" dirty="0" smtClean="0"/>
              <a:t>		B.</a:t>
            </a:r>
            <a:r>
              <a:rPr lang="zh-CN" altLang="en-US" dirty="0" smtClean="0"/>
              <a:t>刚才、方才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C.</a:t>
            </a:r>
            <a:r>
              <a:rPr lang="zh-CN" altLang="en-US" dirty="0" smtClean="0"/>
              <a:t>往</a:t>
            </a:r>
            <a:r>
              <a:rPr lang="en-US" dirty="0" smtClean="0"/>
              <a:t>,</a:t>
            </a:r>
            <a:r>
              <a:rPr lang="zh-CN" altLang="en-US" dirty="0" smtClean="0"/>
              <a:t>到</a:t>
            </a:r>
            <a:r>
              <a:rPr lang="en-US" dirty="0" smtClean="0"/>
              <a:t>			D.</a:t>
            </a:r>
            <a:r>
              <a:rPr lang="zh-CN" altLang="en-US" dirty="0" smtClean="0"/>
              <a:t>舒服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把文中画线的句子改为陈述句</a:t>
            </a:r>
            <a:r>
              <a:rPr lang="en-US" dirty="0" smtClean="0"/>
              <a:t>:</a:t>
            </a:r>
            <a:r>
              <a:rPr lang="en-US" u="sng" dirty="0" smtClean="0"/>
              <a:t> ___________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30114" y="2501389"/>
            <a:ext cx="7789985" cy="212090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 (2)</a:t>
            </a:r>
            <a:r>
              <a:rPr lang="zh-CN" altLang="en-US" dirty="0" smtClean="0">
                <a:solidFill>
                  <a:srgbClr val="A50021"/>
                </a:solidFill>
              </a:rPr>
              <a:t>绿水清山　绿水青山   </a:t>
            </a:r>
            <a:r>
              <a:rPr lang="en-US" dirty="0" smtClean="0">
                <a:solidFill>
                  <a:srgbClr val="A50021"/>
                </a:solidFill>
              </a:rPr>
              <a:t>(3)A</a:t>
            </a:r>
            <a:r>
              <a:rPr lang="zh-CN" altLang="en-US" dirty="0" smtClean="0">
                <a:solidFill>
                  <a:srgbClr val="A50021"/>
                </a:solidFill>
              </a:rPr>
              <a:t>　</a:t>
            </a:r>
            <a:r>
              <a:rPr lang="en-US" dirty="0" smtClean="0">
                <a:solidFill>
                  <a:srgbClr val="A50021"/>
                </a:solidFill>
              </a:rPr>
              <a:t>(4)</a:t>
            </a:r>
            <a:r>
              <a:rPr lang="zh-CN" altLang="en-US" dirty="0" smtClean="0">
                <a:solidFill>
                  <a:srgbClr val="A50021"/>
                </a:solidFill>
              </a:rPr>
              <a:t>这很令人担忧。 </a:t>
            </a:r>
            <a:endParaRPr lang="en-US" altLang="zh-CN" dirty="0" smtClean="0">
              <a:solidFill>
                <a:srgbClr val="A5002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第</a:t>
            </a:r>
            <a:r>
              <a:rPr lang="en-US" dirty="0" smtClean="0">
                <a:solidFill>
                  <a:srgbClr val="A50021"/>
                </a:solidFill>
              </a:rPr>
              <a:t>(2)</a:t>
            </a:r>
            <a:r>
              <a:rPr lang="zh-CN" altLang="en-US" dirty="0" smtClean="0">
                <a:solidFill>
                  <a:srgbClr val="A50021"/>
                </a:solidFill>
              </a:rPr>
              <a:t>题考查字形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“清”“青”要从意义上区分。青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指颜色。比如青色、青草。清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有三点水旁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就是专门指清亮、清澈。第</a:t>
            </a:r>
            <a:r>
              <a:rPr lang="en-US" dirty="0" smtClean="0">
                <a:solidFill>
                  <a:srgbClr val="A50021"/>
                </a:solidFill>
              </a:rPr>
              <a:t>(3)</a:t>
            </a:r>
            <a:r>
              <a:rPr lang="zh-CN" altLang="en-US" dirty="0" smtClean="0">
                <a:solidFill>
                  <a:srgbClr val="A50021"/>
                </a:solidFill>
              </a:rPr>
              <a:t>题考查词义理解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结合语言环境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选 </a:t>
            </a:r>
            <a:r>
              <a:rPr lang="en-US" dirty="0" smtClean="0">
                <a:solidFill>
                  <a:srgbClr val="A50021"/>
                </a:solidFill>
              </a:rPr>
              <a:t>A</a:t>
            </a:r>
            <a:r>
              <a:rPr lang="zh-CN" altLang="en-US" dirty="0" smtClean="0">
                <a:solidFill>
                  <a:srgbClr val="A50021"/>
                </a:solidFill>
              </a:rPr>
              <a:t>项。 第</a:t>
            </a:r>
            <a:r>
              <a:rPr lang="en-US" dirty="0" smtClean="0">
                <a:solidFill>
                  <a:srgbClr val="A50021"/>
                </a:solidFill>
              </a:rPr>
              <a:t>(4)</a:t>
            </a:r>
            <a:r>
              <a:rPr lang="zh-CN" altLang="en-US" dirty="0" smtClean="0">
                <a:solidFill>
                  <a:srgbClr val="A50021"/>
                </a:solidFill>
              </a:rPr>
              <a:t>题考查句式变换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因否定的反问句具有肯定的意思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所以要求在不改变原句意思的基础上改为陈述句。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6139" y="213025"/>
            <a:ext cx="803616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[2017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zh-CN" altLang="en-US" dirty="0" smtClean="0">
                <a:solidFill>
                  <a:srgbClr val="0092D7"/>
                </a:solidFill>
              </a:rPr>
              <a:t>安徽</a:t>
            </a:r>
            <a:r>
              <a:rPr lang="en-US" dirty="0" smtClean="0">
                <a:solidFill>
                  <a:srgbClr val="0092D7"/>
                </a:solidFill>
              </a:rPr>
              <a:t>2</a:t>
            </a:r>
            <a:r>
              <a:rPr lang="zh-CN" altLang="en-US" dirty="0" smtClean="0">
                <a:solidFill>
                  <a:srgbClr val="0092D7"/>
                </a:solidFill>
              </a:rPr>
              <a:t>题</a:t>
            </a:r>
            <a:r>
              <a:rPr lang="en-US" dirty="0" smtClean="0">
                <a:solidFill>
                  <a:srgbClr val="0092D7"/>
                </a:solidFill>
              </a:rPr>
              <a:t>]</a:t>
            </a:r>
            <a:r>
              <a:rPr lang="en-US" dirty="0" smtClean="0"/>
              <a:t> </a:t>
            </a:r>
            <a:r>
              <a:rPr lang="zh-CN" altLang="en-US" dirty="0" smtClean="0"/>
              <a:t>阅读下面的文字</a:t>
            </a:r>
            <a:r>
              <a:rPr lang="en-US" dirty="0" smtClean="0"/>
              <a:t>,</a:t>
            </a:r>
            <a:r>
              <a:rPr lang="zh-CN" altLang="en-US" dirty="0" smtClean="0"/>
              <a:t>完成问题。</a:t>
            </a:r>
            <a:r>
              <a:rPr lang="en-US" dirty="0" smtClean="0"/>
              <a:t>	(9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千百年来</a:t>
            </a:r>
            <a:r>
              <a:rPr lang="en-US" dirty="0" smtClean="0"/>
              <a:t>,</a:t>
            </a:r>
            <a:r>
              <a:rPr lang="zh-CN" altLang="en-US" dirty="0" smtClean="0"/>
              <a:t>咏月的诗人不记其数</a:t>
            </a:r>
            <a:r>
              <a:rPr lang="en-US" dirty="0" smtClean="0"/>
              <a:t>,</a:t>
            </a:r>
            <a:r>
              <a:rPr lang="zh-CN" altLang="en-US" dirty="0" smtClean="0"/>
              <a:t>中国人之钟情于月亮</a:t>
            </a:r>
            <a:r>
              <a:rPr lang="en-US" dirty="0" smtClean="0"/>
              <a:t>,</a:t>
            </a:r>
            <a:r>
              <a:rPr lang="zh-CN" altLang="en-US" dirty="0" smtClean="0"/>
              <a:t>在于其明澈而不</a:t>
            </a:r>
            <a:r>
              <a:rPr lang="zh-CN" altLang="en-US" b="1" dirty="0" smtClean="0">
                <a:solidFill>
                  <a:srgbClr val="0092D7"/>
                </a:solidFill>
              </a:rPr>
              <a:t>炫</a:t>
            </a:r>
            <a:r>
              <a:rPr lang="zh-CN" altLang="en-US" dirty="0" smtClean="0"/>
              <a:t>目、宁谧而不沉寂。秦风汉韵</a:t>
            </a:r>
            <a:r>
              <a:rPr lang="en-US" dirty="0" smtClean="0"/>
              <a:t>,</a:t>
            </a:r>
            <a:r>
              <a:rPr lang="zh-CN" altLang="en-US" dirty="0" smtClean="0"/>
              <a:t>唐诗宋词</a:t>
            </a:r>
            <a:r>
              <a:rPr lang="en-US" dirty="0" smtClean="0"/>
              <a:t>,</a:t>
            </a:r>
            <a:r>
              <a:rPr lang="zh-CN" altLang="en-US" dirty="0" smtClean="0"/>
              <a:t>都融在如练的月华中。古人咏月</a:t>
            </a:r>
            <a:r>
              <a:rPr lang="en-US" dirty="0" smtClean="0"/>
              <a:t>,</a:t>
            </a:r>
            <a:r>
              <a:rPr lang="zh-CN" altLang="en-US" dirty="0" smtClean="0"/>
              <a:t>让人看见的不是</a:t>
            </a:r>
            <a:r>
              <a:rPr lang="en-US" dirty="0" err="1" smtClean="0"/>
              <a:t>jiǎo</a:t>
            </a:r>
            <a:r>
              <a:rPr lang="zh-CN" altLang="en-US" dirty="0" smtClean="0"/>
              <a:t>洁的月光</a:t>
            </a:r>
            <a:r>
              <a:rPr lang="en-US" dirty="0" smtClean="0"/>
              <a:t>,</a:t>
            </a:r>
            <a:r>
              <a:rPr lang="zh-CN" altLang="en-US" dirty="0" smtClean="0"/>
              <a:t>而是千年诗赋的动人华章。</a:t>
            </a:r>
            <a:r>
              <a:rPr lang="zh-CN" altLang="en-US" u="sng" dirty="0" smtClean="0"/>
              <a:t>月亮那温馨怡人的风致</a:t>
            </a:r>
            <a:r>
              <a:rPr lang="en-US" u="sng" dirty="0" smtClean="0"/>
              <a:t>,</a:t>
            </a:r>
            <a:r>
              <a:rPr lang="zh-CN" altLang="en-US" u="sng" dirty="0" smtClean="0"/>
              <a:t>飘逸脱尘的气韵</a:t>
            </a:r>
            <a:r>
              <a:rPr lang="en-US" u="sng" dirty="0" smtClean="0"/>
              <a:t>,</a:t>
            </a:r>
            <a:r>
              <a:rPr lang="zh-CN" altLang="en-US" u="sng" dirty="0" smtClean="0"/>
              <a:t>晶莹剔透的品质</a:t>
            </a:r>
            <a:r>
              <a:rPr lang="en-US" u="sng" dirty="0" smtClean="0"/>
              <a:t>,</a:t>
            </a:r>
            <a:r>
              <a:rPr lang="zh-CN" altLang="en-US" u="sng" dirty="0" smtClean="0"/>
              <a:t>慰藉了多少孤寂幽怨的心灵。</a:t>
            </a:r>
            <a:r>
              <a:rPr lang="zh-CN" altLang="en-US" dirty="0" smtClean="0"/>
              <a:t>月亮就是诗心</a:t>
            </a:r>
            <a:r>
              <a:rPr lang="en-US" dirty="0" smtClean="0"/>
              <a:t>,</a:t>
            </a:r>
            <a:r>
              <a:rPr lang="zh-CN" altLang="en-US" dirty="0" smtClean="0"/>
              <a:t>举头一望</a:t>
            </a:r>
            <a:r>
              <a:rPr lang="en-US" dirty="0" smtClean="0"/>
              <a:t>,</a:t>
            </a:r>
            <a:r>
              <a:rPr lang="zh-CN" altLang="en-US" dirty="0" smtClean="0"/>
              <a:t>心灵自会变得</a:t>
            </a:r>
            <a:r>
              <a:rPr lang="zh-CN" altLang="en-US" b="1" dirty="0" smtClean="0">
                <a:solidFill>
                  <a:srgbClr val="0092D7"/>
                </a:solidFill>
              </a:rPr>
              <a:t>澄</a:t>
            </a:r>
            <a:r>
              <a:rPr lang="zh-CN" altLang="en-US" dirty="0" smtClean="0"/>
              <a:t>明。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0082" y="2658120"/>
            <a:ext cx="809013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给加点字注音</a:t>
            </a:r>
            <a:r>
              <a:rPr lang="en-US" dirty="0" smtClean="0"/>
              <a:t>,</a:t>
            </a:r>
            <a:r>
              <a:rPr lang="zh-CN" altLang="en-US" dirty="0" smtClean="0"/>
              <a:t>根据拼音写出相应的汉字。 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92D7"/>
                </a:solidFill>
              </a:rPr>
              <a:t>炫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r>
              <a:rPr lang="zh-CN" altLang="en-US" dirty="0" smtClean="0"/>
              <a:t>目　　</a:t>
            </a:r>
            <a:r>
              <a:rPr lang="en-US" dirty="0" err="1" smtClean="0"/>
              <a:t>jiǎo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r>
              <a:rPr lang="zh-CN" altLang="en-US" dirty="0" smtClean="0"/>
              <a:t>洁　　</a:t>
            </a:r>
            <a:r>
              <a:rPr lang="zh-CN" altLang="en-US" b="1" dirty="0" smtClean="0">
                <a:solidFill>
                  <a:srgbClr val="0092D7"/>
                </a:solidFill>
              </a:rPr>
              <a:t>澄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r>
              <a:rPr lang="zh-CN" altLang="en-US" dirty="0" smtClean="0"/>
              <a:t>明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文中有错别字的一个词语是“</a:t>
            </a:r>
            <a:r>
              <a:rPr lang="zh-CN" altLang="en-US" u="sng" dirty="0" smtClean="0"/>
              <a:t>　　</a:t>
            </a:r>
            <a:r>
              <a:rPr lang="zh-CN" altLang="en-US" dirty="0" smtClean="0"/>
              <a:t>”</a:t>
            </a:r>
            <a:r>
              <a:rPr lang="en-US" dirty="0" smtClean="0"/>
              <a:t>,</a:t>
            </a:r>
            <a:r>
              <a:rPr lang="zh-CN" altLang="en-US" dirty="0" smtClean="0"/>
              <a:t>这个词语的正确写法是“</a:t>
            </a:r>
            <a:r>
              <a:rPr lang="zh-CN" altLang="en-US" u="sng" dirty="0" smtClean="0"/>
              <a:t>　　　</a:t>
            </a:r>
            <a:r>
              <a:rPr lang="zh-CN" altLang="en-US" dirty="0" smtClean="0"/>
              <a:t>”。</a:t>
            </a:r>
            <a:r>
              <a:rPr lang="en-US" dirty="0" smtClean="0"/>
              <a:t> 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文中“钟情”的“钟”意思是</a:t>
            </a:r>
            <a:r>
              <a:rPr lang="zh-CN" altLang="en-US" u="sng" dirty="0" smtClean="0"/>
              <a:t>　　</a:t>
            </a:r>
            <a:r>
              <a:rPr lang="en-US" dirty="0" smtClean="0"/>
              <a:t>;</a:t>
            </a:r>
            <a:r>
              <a:rPr lang="zh-CN" altLang="en-US" dirty="0" smtClean="0"/>
              <a:t>“如练的月华”中</a:t>
            </a:r>
            <a:r>
              <a:rPr lang="en-US" dirty="0" smtClean="0"/>
              <a:t>,</a:t>
            </a:r>
            <a:r>
              <a:rPr lang="zh-CN" altLang="en-US" dirty="0" smtClean="0"/>
              <a:t>“练”的意思是</a:t>
            </a:r>
            <a:r>
              <a:rPr lang="zh-CN" altLang="en-US" u="sng" dirty="0" smtClean="0"/>
              <a:t>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画线句子运用了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和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的修辞方法。</a:t>
            </a:r>
            <a:r>
              <a:rPr lang="en-US" dirty="0" smtClean="0"/>
              <a:t>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7562" y="378299"/>
            <a:ext cx="7925004" cy="38318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 (1)</a:t>
            </a:r>
            <a:r>
              <a:rPr lang="en-US" dirty="0" err="1" smtClean="0">
                <a:solidFill>
                  <a:srgbClr val="A50021"/>
                </a:solidFill>
              </a:rPr>
              <a:t>xuàn</a:t>
            </a:r>
            <a:r>
              <a:rPr lang="zh-CN" altLang="en-US" dirty="0" smtClean="0">
                <a:solidFill>
                  <a:srgbClr val="A50021"/>
                </a:solidFill>
              </a:rPr>
              <a:t>　皎　</a:t>
            </a:r>
            <a:r>
              <a:rPr lang="en-US" dirty="0" err="1" smtClean="0">
                <a:solidFill>
                  <a:srgbClr val="A50021"/>
                </a:solidFill>
              </a:rPr>
              <a:t>chénɡ</a:t>
            </a:r>
            <a:r>
              <a:rPr lang="zh-CN" altLang="en-US" dirty="0" smtClean="0">
                <a:solidFill>
                  <a:srgbClr val="A50021"/>
                </a:solidFill>
              </a:rPr>
              <a:t>　</a:t>
            </a:r>
            <a:r>
              <a:rPr lang="en-US" dirty="0" smtClean="0">
                <a:solidFill>
                  <a:srgbClr val="A50021"/>
                </a:solidFill>
              </a:rPr>
              <a:t>(2)</a:t>
            </a:r>
            <a:r>
              <a:rPr lang="zh-CN" altLang="en-US" dirty="0" smtClean="0">
                <a:solidFill>
                  <a:srgbClr val="A50021"/>
                </a:solidFill>
              </a:rPr>
              <a:t>不记其数　不计其数</a:t>
            </a:r>
            <a:r>
              <a:rPr lang="en-US" altLang="zh-CN" dirty="0" smtClean="0">
                <a:solidFill>
                  <a:srgbClr val="A50021"/>
                </a:solidFill>
              </a:rPr>
              <a:t>		</a:t>
            </a:r>
            <a:r>
              <a:rPr lang="en-US" dirty="0" smtClean="0">
                <a:solidFill>
                  <a:srgbClr val="A50021"/>
                </a:solidFill>
              </a:rPr>
              <a:t>(3)</a:t>
            </a:r>
            <a:r>
              <a:rPr lang="zh-CN" altLang="en-US" dirty="0" smtClean="0">
                <a:solidFill>
                  <a:srgbClr val="A50021"/>
                </a:solidFill>
              </a:rPr>
              <a:t>集中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专一　白绢　</a:t>
            </a:r>
            <a:r>
              <a:rPr lang="en-US" dirty="0" smtClean="0">
                <a:solidFill>
                  <a:srgbClr val="A50021"/>
                </a:solidFill>
              </a:rPr>
              <a:t>(4)</a:t>
            </a:r>
            <a:r>
              <a:rPr lang="zh-CN" altLang="en-US" dirty="0" smtClean="0">
                <a:solidFill>
                  <a:srgbClr val="A50021"/>
                </a:solidFill>
              </a:rPr>
              <a:t>排比　拟人 </a:t>
            </a:r>
            <a:endParaRPr lang="en-US" altLang="zh-CN" dirty="0" smtClean="0">
              <a:solidFill>
                <a:srgbClr val="A5002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第</a:t>
            </a:r>
            <a:r>
              <a:rPr lang="en-US" dirty="0" smtClean="0">
                <a:solidFill>
                  <a:srgbClr val="A50021"/>
                </a:solidFill>
              </a:rPr>
              <a:t>(1)</a:t>
            </a:r>
            <a:r>
              <a:rPr lang="zh-CN" altLang="en-US" dirty="0" smtClean="0">
                <a:solidFill>
                  <a:srgbClr val="A50021"/>
                </a:solidFill>
              </a:rPr>
              <a:t>小题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考查字音和汉字书写。第</a:t>
            </a:r>
            <a:r>
              <a:rPr lang="en-US" dirty="0" smtClean="0">
                <a:solidFill>
                  <a:srgbClr val="A50021"/>
                </a:solidFill>
              </a:rPr>
              <a:t>(2)</a:t>
            </a:r>
            <a:r>
              <a:rPr lang="zh-CN" altLang="en-US" dirty="0" smtClean="0">
                <a:solidFill>
                  <a:srgbClr val="A50021"/>
                </a:solidFill>
              </a:rPr>
              <a:t>小题考查字形正误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注意区分同音字“记”与“计”。“记”是记载、记录之意。“计”是计算、统计之意。原句意为咏月的诗人多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已统计不出人数了。据此可知“不记其数”中“记”是错别字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应改为“不计其数”。第</a:t>
            </a:r>
            <a:r>
              <a:rPr lang="en-US" dirty="0" smtClean="0">
                <a:solidFill>
                  <a:srgbClr val="A50021"/>
                </a:solidFill>
              </a:rPr>
              <a:t>(3)</a:t>
            </a:r>
            <a:r>
              <a:rPr lang="zh-CN" altLang="en-US" dirty="0" smtClean="0">
                <a:solidFill>
                  <a:srgbClr val="A50021"/>
                </a:solidFill>
              </a:rPr>
              <a:t>小题考查词语的意思。根据语境判断即可。第</a:t>
            </a:r>
            <a:r>
              <a:rPr lang="en-US" dirty="0" smtClean="0">
                <a:solidFill>
                  <a:srgbClr val="A50021"/>
                </a:solidFill>
              </a:rPr>
              <a:t>(4)</a:t>
            </a:r>
            <a:r>
              <a:rPr lang="zh-CN" altLang="en-US" dirty="0" smtClean="0">
                <a:solidFill>
                  <a:srgbClr val="A50021"/>
                </a:solidFill>
              </a:rPr>
              <a:t>小题考查修辞方法。从文中三个并列短语均为“</a:t>
            </a:r>
            <a:r>
              <a:rPr lang="en-US" altLang="zh-CN" dirty="0" smtClean="0">
                <a:solidFill>
                  <a:srgbClr val="A50021"/>
                </a:solidFill>
              </a:rPr>
              <a:t>……</a:t>
            </a:r>
            <a:r>
              <a:rPr lang="zh-CN" altLang="en-US" dirty="0" smtClean="0">
                <a:solidFill>
                  <a:srgbClr val="A50021"/>
                </a:solidFill>
              </a:rPr>
              <a:t>的</a:t>
            </a:r>
            <a:r>
              <a:rPr lang="en-US" altLang="zh-CN" dirty="0" smtClean="0">
                <a:solidFill>
                  <a:srgbClr val="A50021"/>
                </a:solidFill>
              </a:rPr>
              <a:t>……”</a:t>
            </a:r>
            <a:r>
              <a:rPr lang="zh-CN" altLang="en-US" dirty="0" smtClean="0">
                <a:solidFill>
                  <a:srgbClr val="A50021"/>
                </a:solidFill>
              </a:rPr>
              <a:t>的结构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可判断运用了排比的修辞方法。另外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作者将月亮赋予了生命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说它有“怡人的风致”“气韵”“品质”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可知又运用了拟人的修辞方法。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8552" y="366865"/>
            <a:ext cx="813288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[2015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zh-CN" altLang="en-US" dirty="0" smtClean="0">
                <a:solidFill>
                  <a:srgbClr val="0092D7"/>
                </a:solidFill>
              </a:rPr>
              <a:t>安徽</a:t>
            </a:r>
            <a:r>
              <a:rPr lang="en-US" dirty="0" smtClean="0">
                <a:solidFill>
                  <a:srgbClr val="0092D7"/>
                </a:solidFill>
              </a:rPr>
              <a:t>2</a:t>
            </a:r>
            <a:r>
              <a:rPr lang="zh-CN" altLang="en-US" dirty="0" smtClean="0">
                <a:solidFill>
                  <a:srgbClr val="0092D7"/>
                </a:solidFill>
              </a:rPr>
              <a:t>题</a:t>
            </a:r>
            <a:r>
              <a:rPr lang="en-US" dirty="0" smtClean="0">
                <a:solidFill>
                  <a:srgbClr val="0092D7"/>
                </a:solidFill>
              </a:rPr>
              <a:t>] </a:t>
            </a:r>
            <a:r>
              <a:rPr lang="zh-CN" altLang="en-US" dirty="0" smtClean="0"/>
              <a:t>阅读下面的文字</a:t>
            </a:r>
            <a:r>
              <a:rPr lang="en-US" dirty="0" smtClean="0"/>
              <a:t>,</a:t>
            </a:r>
            <a:r>
              <a:rPr lang="zh-CN" altLang="en-US" dirty="0" smtClean="0"/>
              <a:t>完成问题。</a:t>
            </a:r>
            <a:r>
              <a:rPr lang="en-US" dirty="0" smtClean="0"/>
              <a:t>	(9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清晨我漫步在山坡谷地</a:t>
            </a:r>
            <a:r>
              <a:rPr lang="en-US" dirty="0" smtClean="0"/>
              <a:t>,/</a:t>
            </a:r>
            <a:r>
              <a:rPr lang="zh-CN" altLang="en-US" dirty="0" smtClean="0"/>
              <a:t>晨光宣泄着永恒的秘密</a:t>
            </a:r>
            <a:r>
              <a:rPr lang="en-US" dirty="0" smtClean="0"/>
              <a:t>, /</a:t>
            </a:r>
            <a:r>
              <a:rPr lang="zh-CN" altLang="en-US" dirty="0" smtClean="0"/>
              <a:t>山涧里流倘出一条小溪</a:t>
            </a:r>
            <a:r>
              <a:rPr lang="en-US" dirty="0" smtClean="0"/>
              <a:t>, /</a:t>
            </a:r>
            <a:r>
              <a:rPr lang="zh-CN" altLang="en-US" u="sng" dirty="0" smtClean="0"/>
              <a:t>她在歌、在唤、在吐露心曲</a:t>
            </a:r>
            <a:r>
              <a:rPr lang="en-US" dirty="0" smtClean="0"/>
              <a:t>: /</a:t>
            </a:r>
            <a:r>
              <a:rPr lang="zh-CN" altLang="en-US" dirty="0" smtClean="0"/>
              <a:t>生活并非安</a:t>
            </a:r>
            <a:r>
              <a:rPr lang="zh-CN" altLang="en-US" b="1" dirty="0" smtClean="0">
                <a:solidFill>
                  <a:srgbClr val="0092D7"/>
                </a:solidFill>
              </a:rPr>
              <a:t>逸</a:t>
            </a:r>
            <a:r>
              <a:rPr lang="en-US" dirty="0" smtClean="0"/>
              <a:t>,/</a:t>
            </a:r>
            <a:r>
              <a:rPr lang="zh-CN" altLang="en-US" dirty="0" smtClean="0"/>
              <a:t>它是思念和希冀。</a:t>
            </a:r>
            <a:r>
              <a:rPr lang="en-US" dirty="0" smtClean="0"/>
              <a:t>/</a:t>
            </a:r>
            <a:r>
              <a:rPr lang="zh-CN" altLang="en-US" dirty="0" smtClean="0"/>
              <a:t>死亡并非哀歌</a:t>
            </a:r>
            <a:r>
              <a:rPr lang="en-US" dirty="0" smtClean="0"/>
              <a:t>,/</a:t>
            </a:r>
            <a:r>
              <a:rPr lang="zh-CN" altLang="en-US" dirty="0" smtClean="0"/>
              <a:t>它是失望与憔悴。</a:t>
            </a:r>
            <a:r>
              <a:rPr lang="en-US" dirty="0" smtClean="0"/>
              <a:t>/</a:t>
            </a:r>
            <a:r>
              <a:rPr lang="zh-CN" altLang="en-US" dirty="0" smtClean="0"/>
              <a:t>智者不在言词</a:t>
            </a:r>
            <a:r>
              <a:rPr lang="en-US" dirty="0" smtClean="0"/>
              <a:t>,/</a:t>
            </a:r>
            <a:r>
              <a:rPr lang="zh-CN" altLang="en-US" dirty="0" smtClean="0"/>
              <a:t>其秘密在言词背后藏</a:t>
            </a:r>
            <a:r>
              <a:rPr lang="en-US" dirty="0" err="1" smtClean="0"/>
              <a:t>nì</a:t>
            </a:r>
            <a:r>
              <a:rPr lang="zh-CN" altLang="en-US" dirty="0" smtClean="0"/>
              <a:t>。</a:t>
            </a:r>
            <a:r>
              <a:rPr lang="en-US" dirty="0" smtClean="0"/>
              <a:t>/</a:t>
            </a:r>
            <a:r>
              <a:rPr lang="zh-CN" altLang="en-US" dirty="0" smtClean="0"/>
              <a:t>伟人不在高位</a:t>
            </a:r>
            <a:r>
              <a:rPr lang="en-US" dirty="0" smtClean="0"/>
              <a:t>,/</a:t>
            </a:r>
            <a:r>
              <a:rPr lang="zh-CN" altLang="en-US" dirty="0" smtClean="0"/>
              <a:t>不</a:t>
            </a:r>
            <a:r>
              <a:rPr lang="zh-CN" altLang="en-US" b="1" dirty="0" smtClean="0">
                <a:solidFill>
                  <a:srgbClr val="0092D7"/>
                </a:solidFill>
              </a:rPr>
              <a:t>屑</a:t>
            </a:r>
            <a:r>
              <a:rPr lang="zh-CN" altLang="en-US" dirty="0" smtClean="0"/>
              <a:t>权位者才配享荣誉。</a:t>
            </a:r>
            <a:r>
              <a:rPr lang="en-US" dirty="0" smtClean="0"/>
              <a:t>(</a:t>
            </a:r>
            <a:r>
              <a:rPr lang="zh-CN" altLang="en-US" dirty="0" smtClean="0"/>
              <a:t>纪伯伦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小溪</a:t>
            </a:r>
            <a:r>
              <a:rPr lang="en-US" dirty="0" smtClean="0"/>
              <a:t>,</a:t>
            </a:r>
            <a:r>
              <a:rPr lang="zh-CN" altLang="en-US" dirty="0" smtClean="0"/>
              <a:t>你说什么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节选</a:t>
            </a:r>
            <a:r>
              <a:rPr lang="en-US" dirty="0" smtClean="0"/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6137" y="413007"/>
            <a:ext cx="79394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给加点字注音</a:t>
            </a:r>
            <a:r>
              <a:rPr lang="en-US" dirty="0" smtClean="0"/>
              <a:t>,</a:t>
            </a:r>
            <a:r>
              <a:rPr lang="zh-CN" altLang="en-US" dirty="0" smtClean="0"/>
              <a:t>根据拼音写出相应的汉字。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安</a:t>
            </a:r>
            <a:r>
              <a:rPr lang="zh-CN" altLang="en-US" b="1" dirty="0" smtClean="0">
                <a:solidFill>
                  <a:srgbClr val="0092D7"/>
                </a:solidFill>
              </a:rPr>
              <a:t>逸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r>
              <a:rPr lang="zh-CN" altLang="en-US" dirty="0" smtClean="0"/>
              <a:t>　　藏</a:t>
            </a:r>
            <a:r>
              <a:rPr lang="en-US" dirty="0" err="1" smtClean="0"/>
              <a:t>nì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r>
              <a:rPr lang="zh-CN" altLang="en-US" dirty="0" smtClean="0"/>
              <a:t>　　不</a:t>
            </a:r>
            <a:r>
              <a:rPr lang="zh-CN" altLang="en-US" b="1" dirty="0" smtClean="0">
                <a:solidFill>
                  <a:srgbClr val="0092D7"/>
                </a:solidFill>
              </a:rPr>
              <a:t>屑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endParaRPr lang="zh-CN" altLang="en-US" dirty="0" smtClean="0"/>
          </a:p>
        </p:txBody>
      </p:sp>
      <p:sp>
        <p:nvSpPr>
          <p:cNvPr id="9" name="矩形 8"/>
          <p:cNvSpPr/>
          <p:nvPr/>
        </p:nvSpPr>
        <p:spPr>
          <a:xfrm>
            <a:off x="830114" y="1376782"/>
            <a:ext cx="7789985" cy="13388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 </a:t>
            </a:r>
            <a:r>
              <a:rPr lang="en-US" dirty="0" err="1" smtClean="0">
                <a:solidFill>
                  <a:srgbClr val="A50021"/>
                </a:solidFill>
              </a:rPr>
              <a:t>yì</a:t>
            </a:r>
            <a:r>
              <a:rPr lang="zh-CN" altLang="en-US" dirty="0" smtClean="0">
                <a:solidFill>
                  <a:srgbClr val="A50021"/>
                </a:solidFill>
              </a:rPr>
              <a:t>　匿　</a:t>
            </a:r>
            <a:r>
              <a:rPr lang="en-US" dirty="0" err="1" smtClean="0">
                <a:solidFill>
                  <a:srgbClr val="A50021"/>
                </a:solidFill>
              </a:rPr>
              <a:t>xiè</a:t>
            </a:r>
            <a:r>
              <a:rPr lang="zh-CN" altLang="en-US" dirty="0" smtClean="0">
                <a:solidFill>
                  <a:srgbClr val="A50021"/>
                </a:solidFill>
              </a:rPr>
              <a:t>　</a:t>
            </a:r>
            <a:endParaRPr lang="en-US" altLang="zh-CN" dirty="0" smtClean="0">
              <a:solidFill>
                <a:srgbClr val="A5002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第</a:t>
            </a:r>
            <a:r>
              <a:rPr lang="en-US" dirty="0" smtClean="0">
                <a:solidFill>
                  <a:srgbClr val="A50021"/>
                </a:solidFill>
              </a:rPr>
              <a:t>(1)</a:t>
            </a:r>
            <a:r>
              <a:rPr lang="zh-CN" altLang="en-US" dirty="0" smtClean="0">
                <a:solidFill>
                  <a:srgbClr val="A50021"/>
                </a:solidFill>
              </a:rPr>
              <a:t>题考查汉字的读音和书写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解答时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要注意“屑”不能读成“</a:t>
            </a:r>
            <a:r>
              <a:rPr lang="en-US" dirty="0" err="1" smtClean="0">
                <a:solidFill>
                  <a:srgbClr val="A50021"/>
                </a:solidFill>
              </a:rPr>
              <a:t>xiāo</a:t>
            </a:r>
            <a:r>
              <a:rPr lang="zh-CN" altLang="en-US" dirty="0" smtClean="0">
                <a:solidFill>
                  <a:srgbClr val="A50021"/>
                </a:solidFill>
              </a:rPr>
              <a:t>”</a:t>
            </a:r>
            <a:r>
              <a:rPr lang="en-US" dirty="0" smtClean="0">
                <a:solidFill>
                  <a:srgbClr val="A50021"/>
                </a:solidFill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</a:rPr>
              <a:t>“匿”不能写成同音字“腻”。</a:t>
            </a:r>
            <a:endParaRPr lang="zh-CN" altLang="en-US" dirty="0">
              <a:solidFill>
                <a:srgbClr val="A5002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7157" y="2746303"/>
            <a:ext cx="7939455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诗中有错别字的一个词是“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”</a:t>
            </a:r>
            <a:r>
              <a:rPr lang="en-US" dirty="0" smtClean="0"/>
              <a:t>,</a:t>
            </a:r>
            <a:r>
              <a:rPr lang="zh-CN" altLang="en-US" dirty="0" smtClean="0"/>
              <a:t>这个词的正确写法是“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”。</a:t>
            </a:r>
            <a:r>
              <a:rPr lang="en-US" dirty="0" smtClean="0"/>
              <a:t>  </a:t>
            </a:r>
            <a:endParaRPr lang="zh-CN" altLang="en-US" dirty="0" smtClean="0"/>
          </a:p>
        </p:txBody>
      </p:sp>
      <p:sp>
        <p:nvSpPr>
          <p:cNvPr id="12" name="矩形 11"/>
          <p:cNvSpPr/>
          <p:nvPr/>
        </p:nvSpPr>
        <p:spPr>
          <a:xfrm>
            <a:off x="914197" y="3657526"/>
            <a:ext cx="7789985" cy="87440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  </a:t>
            </a:r>
            <a:r>
              <a:rPr lang="zh-CN" altLang="en-US" dirty="0" smtClean="0">
                <a:solidFill>
                  <a:srgbClr val="A50021"/>
                </a:solidFill>
              </a:rPr>
              <a:t>流倘　流淌　</a:t>
            </a:r>
            <a:endParaRPr lang="en-US" altLang="zh-CN" dirty="0" smtClean="0">
              <a:solidFill>
                <a:srgbClr val="A5002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第</a:t>
            </a:r>
            <a:r>
              <a:rPr lang="en-US" dirty="0" smtClean="0">
                <a:solidFill>
                  <a:srgbClr val="A50021"/>
                </a:solidFill>
              </a:rPr>
              <a:t>(2)</a:t>
            </a:r>
            <a:r>
              <a:rPr lang="zh-CN" altLang="en-US" dirty="0" smtClean="0">
                <a:solidFill>
                  <a:srgbClr val="A50021"/>
                </a:solidFill>
              </a:rPr>
              <a:t>题考查字形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根据“流”字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可知与“水”有关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“倘”应为“淌”。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8552" y="366865"/>
            <a:ext cx="813288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[2015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zh-CN" altLang="en-US" dirty="0" smtClean="0">
                <a:solidFill>
                  <a:srgbClr val="0092D7"/>
                </a:solidFill>
              </a:rPr>
              <a:t>安徽</a:t>
            </a:r>
            <a:r>
              <a:rPr lang="en-US" dirty="0" smtClean="0">
                <a:solidFill>
                  <a:srgbClr val="0092D7"/>
                </a:solidFill>
              </a:rPr>
              <a:t>2</a:t>
            </a:r>
            <a:r>
              <a:rPr lang="zh-CN" altLang="en-US" dirty="0" smtClean="0">
                <a:solidFill>
                  <a:srgbClr val="0092D7"/>
                </a:solidFill>
              </a:rPr>
              <a:t>题</a:t>
            </a:r>
            <a:r>
              <a:rPr lang="en-US" dirty="0" smtClean="0">
                <a:solidFill>
                  <a:srgbClr val="0092D7"/>
                </a:solidFill>
              </a:rPr>
              <a:t>] </a:t>
            </a:r>
            <a:r>
              <a:rPr lang="zh-CN" altLang="en-US" dirty="0" smtClean="0"/>
              <a:t>阅读下面的文字</a:t>
            </a:r>
            <a:r>
              <a:rPr lang="en-US" dirty="0" smtClean="0"/>
              <a:t>,</a:t>
            </a:r>
            <a:r>
              <a:rPr lang="zh-CN" altLang="en-US" dirty="0" smtClean="0"/>
              <a:t>完成问题。</a:t>
            </a:r>
            <a:r>
              <a:rPr lang="en-US" dirty="0" smtClean="0"/>
              <a:t>	(9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清晨我漫步在山坡谷地</a:t>
            </a:r>
            <a:r>
              <a:rPr lang="en-US" dirty="0" smtClean="0"/>
              <a:t>,/</a:t>
            </a:r>
            <a:r>
              <a:rPr lang="zh-CN" altLang="en-US" dirty="0" smtClean="0"/>
              <a:t>晨光宣泄着永恒的秘密</a:t>
            </a:r>
            <a:r>
              <a:rPr lang="en-US" dirty="0" smtClean="0"/>
              <a:t>, /</a:t>
            </a:r>
            <a:r>
              <a:rPr lang="zh-CN" altLang="en-US" dirty="0" smtClean="0"/>
              <a:t>山涧里流倘出一条小溪</a:t>
            </a:r>
            <a:r>
              <a:rPr lang="en-US" dirty="0" smtClean="0"/>
              <a:t>, /</a:t>
            </a:r>
            <a:r>
              <a:rPr lang="zh-CN" altLang="en-US" u="sng" dirty="0" smtClean="0"/>
              <a:t>她在歌、在唤、在吐露心曲</a:t>
            </a:r>
            <a:r>
              <a:rPr lang="en-US" dirty="0" smtClean="0"/>
              <a:t>: /</a:t>
            </a:r>
            <a:r>
              <a:rPr lang="zh-CN" altLang="en-US" dirty="0" smtClean="0"/>
              <a:t>生活并非安</a:t>
            </a:r>
            <a:r>
              <a:rPr lang="zh-CN" altLang="en-US" b="1" dirty="0" smtClean="0">
                <a:solidFill>
                  <a:srgbClr val="0092D7"/>
                </a:solidFill>
              </a:rPr>
              <a:t>逸</a:t>
            </a:r>
            <a:r>
              <a:rPr lang="en-US" dirty="0" smtClean="0"/>
              <a:t>,/</a:t>
            </a:r>
            <a:r>
              <a:rPr lang="zh-CN" altLang="en-US" dirty="0" smtClean="0"/>
              <a:t>它是思念和希冀。</a:t>
            </a:r>
            <a:r>
              <a:rPr lang="en-US" dirty="0" smtClean="0"/>
              <a:t>/</a:t>
            </a:r>
            <a:r>
              <a:rPr lang="zh-CN" altLang="en-US" dirty="0" smtClean="0"/>
              <a:t>死亡并非哀歌</a:t>
            </a:r>
            <a:r>
              <a:rPr lang="en-US" dirty="0" smtClean="0"/>
              <a:t>,/</a:t>
            </a:r>
            <a:r>
              <a:rPr lang="zh-CN" altLang="en-US" dirty="0" smtClean="0"/>
              <a:t>它是失望与憔悴。</a:t>
            </a:r>
            <a:r>
              <a:rPr lang="en-US" dirty="0" smtClean="0"/>
              <a:t>/</a:t>
            </a:r>
            <a:r>
              <a:rPr lang="zh-CN" altLang="en-US" dirty="0" smtClean="0"/>
              <a:t>智者不在言词</a:t>
            </a:r>
            <a:r>
              <a:rPr lang="en-US" dirty="0" smtClean="0"/>
              <a:t>,/</a:t>
            </a:r>
            <a:r>
              <a:rPr lang="zh-CN" altLang="en-US" dirty="0" smtClean="0"/>
              <a:t>其秘密在言词背后藏</a:t>
            </a:r>
            <a:r>
              <a:rPr lang="en-US" dirty="0" err="1" smtClean="0"/>
              <a:t>nì</a:t>
            </a:r>
            <a:r>
              <a:rPr lang="zh-CN" altLang="en-US" dirty="0" smtClean="0"/>
              <a:t>。</a:t>
            </a:r>
            <a:r>
              <a:rPr lang="en-US" dirty="0" smtClean="0"/>
              <a:t>/</a:t>
            </a:r>
            <a:r>
              <a:rPr lang="zh-CN" altLang="en-US" dirty="0" smtClean="0"/>
              <a:t>伟人不在高位</a:t>
            </a:r>
            <a:r>
              <a:rPr lang="en-US" dirty="0" smtClean="0"/>
              <a:t>,/</a:t>
            </a:r>
            <a:r>
              <a:rPr lang="zh-CN" altLang="en-US" dirty="0" smtClean="0"/>
              <a:t>不</a:t>
            </a:r>
            <a:r>
              <a:rPr lang="zh-CN" altLang="en-US" b="1" dirty="0" smtClean="0">
                <a:solidFill>
                  <a:srgbClr val="0092D7"/>
                </a:solidFill>
              </a:rPr>
              <a:t>屑</a:t>
            </a:r>
            <a:r>
              <a:rPr lang="zh-CN" altLang="en-US" dirty="0" smtClean="0"/>
              <a:t>权位者才配享荣誉。</a:t>
            </a:r>
            <a:r>
              <a:rPr lang="en-US" dirty="0" smtClean="0"/>
              <a:t>(</a:t>
            </a:r>
            <a:r>
              <a:rPr lang="zh-CN" altLang="en-US" dirty="0" smtClean="0"/>
              <a:t>纪伯伦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小溪</a:t>
            </a:r>
            <a:r>
              <a:rPr lang="en-US" dirty="0" smtClean="0"/>
              <a:t>,</a:t>
            </a:r>
            <a:r>
              <a:rPr lang="zh-CN" altLang="en-US" dirty="0" smtClean="0"/>
              <a:t>你说什么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节选</a:t>
            </a:r>
            <a:r>
              <a:rPr lang="en-US" dirty="0" smtClean="0"/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6137" y="255352"/>
            <a:ext cx="7939455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“宣泄”在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现代汉语词典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中有下面三个义项。请根据诗歌语境</a:t>
            </a:r>
            <a:r>
              <a:rPr lang="en-US" dirty="0" smtClean="0"/>
              <a:t>,</a:t>
            </a:r>
            <a:r>
              <a:rPr lang="zh-CN" altLang="en-US" dirty="0" smtClean="0"/>
              <a:t>选择恰当的一项</a:t>
            </a:r>
            <a:r>
              <a:rPr lang="en-US" dirty="0" smtClean="0"/>
              <a:t>	(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A.</a:t>
            </a:r>
            <a:r>
              <a:rPr lang="zh-CN" altLang="en-US" dirty="0" smtClean="0"/>
              <a:t>使积水流出去</a:t>
            </a:r>
            <a:r>
              <a:rPr lang="en-US" dirty="0" smtClean="0"/>
              <a:t>	B.</a:t>
            </a:r>
            <a:r>
              <a:rPr lang="zh-CN" altLang="en-US" dirty="0" smtClean="0"/>
              <a:t>舒散</a:t>
            </a:r>
            <a:r>
              <a:rPr lang="en-US" altLang="zh-CN" dirty="0" smtClean="0"/>
              <a:t>	</a:t>
            </a:r>
            <a:r>
              <a:rPr lang="en-US" dirty="0" smtClean="0"/>
              <a:t>C.</a:t>
            </a:r>
            <a:r>
              <a:rPr lang="zh-CN" altLang="en-US" dirty="0" smtClean="0"/>
              <a:t>泄露</a:t>
            </a:r>
          </a:p>
          <a:p>
            <a:pPr algn="just">
              <a:lnSpc>
                <a:spcPct val="150000"/>
              </a:lnSpc>
            </a:pPr>
            <a:endParaRPr lang="en-US" dirty="0" smtClean="0"/>
          </a:p>
          <a:p>
            <a:pPr algn="just">
              <a:lnSpc>
                <a:spcPct val="150000"/>
              </a:lnSpc>
            </a:pPr>
            <a:endParaRPr lang="en-US" dirty="0" smtClean="0"/>
          </a:p>
          <a:p>
            <a:pPr algn="just">
              <a:lnSpc>
                <a:spcPct val="150000"/>
              </a:lnSpc>
            </a:pPr>
            <a:endParaRPr 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诗中画线句子运用了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和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的修辞方法。</a:t>
            </a:r>
            <a:r>
              <a:rPr lang="en-US" dirty="0" smtClean="0"/>
              <a:t>  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09092" y="1523926"/>
            <a:ext cx="7882963" cy="12003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 (3)C	</a:t>
            </a:r>
            <a:endParaRPr lang="en-US" altLang="zh-CN" dirty="0" smtClean="0">
              <a:solidFill>
                <a:srgbClr val="A5002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第</a:t>
            </a:r>
            <a:r>
              <a:rPr lang="en-US" dirty="0" smtClean="0">
                <a:solidFill>
                  <a:srgbClr val="A50021"/>
                </a:solidFill>
              </a:rPr>
              <a:t>(3)</a:t>
            </a:r>
            <a:r>
              <a:rPr lang="zh-CN" altLang="en-US" dirty="0" smtClean="0">
                <a:solidFill>
                  <a:srgbClr val="A50021"/>
                </a:solidFill>
              </a:rPr>
              <a:t>题考查词义理解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在“晨光宣泄着永恒的秘密”中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“宣泄”的宾语是“秘密”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与此能搭配的是“泄露”。</a:t>
            </a:r>
          </a:p>
        </p:txBody>
      </p:sp>
      <p:sp>
        <p:nvSpPr>
          <p:cNvPr id="11" name="矩形 10"/>
          <p:cNvSpPr/>
          <p:nvPr/>
        </p:nvSpPr>
        <p:spPr>
          <a:xfrm>
            <a:off x="835368" y="3284410"/>
            <a:ext cx="7877708" cy="12003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 (4)</a:t>
            </a:r>
            <a:r>
              <a:rPr lang="zh-CN" altLang="en-US" dirty="0" smtClean="0">
                <a:solidFill>
                  <a:srgbClr val="A50021"/>
                </a:solidFill>
              </a:rPr>
              <a:t>拟人　排比　</a:t>
            </a:r>
            <a:endParaRPr lang="en-US" altLang="zh-CN" dirty="0" smtClean="0">
              <a:solidFill>
                <a:srgbClr val="A5002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 第</a:t>
            </a:r>
            <a:r>
              <a:rPr lang="en-US" dirty="0" smtClean="0">
                <a:solidFill>
                  <a:srgbClr val="A50021"/>
                </a:solidFill>
              </a:rPr>
              <a:t>(4)</a:t>
            </a:r>
            <a:r>
              <a:rPr lang="zh-CN" altLang="en-US" dirty="0" smtClean="0">
                <a:solidFill>
                  <a:srgbClr val="A50021"/>
                </a:solidFill>
              </a:rPr>
              <a:t>题考查修辞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“她”“歌”“唤”“吐露心曲”等都是写人的词或短语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用来写小溪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是拟人手法</a:t>
            </a:r>
            <a:r>
              <a:rPr lang="en-US" dirty="0" smtClean="0">
                <a:solidFill>
                  <a:srgbClr val="A50021"/>
                </a:solidFill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</a:rPr>
              <a:t>又连用三个“在</a:t>
            </a:r>
            <a:r>
              <a:rPr lang="en-US" altLang="zh-CN" dirty="0" smtClean="0">
                <a:solidFill>
                  <a:srgbClr val="A50021"/>
                </a:solidFill>
              </a:rPr>
              <a:t>……”</a:t>
            </a:r>
            <a:r>
              <a:rPr lang="zh-CN" altLang="en-US" dirty="0" smtClean="0">
                <a:solidFill>
                  <a:srgbClr val="A50021"/>
                </a:solidFill>
              </a:rPr>
              <a:t>的短语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用的是排比手法。</a:t>
            </a:r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6137" y="413007"/>
            <a:ext cx="7939455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5. </a:t>
            </a:r>
            <a:r>
              <a:rPr lang="en-US" dirty="0" smtClean="0">
                <a:solidFill>
                  <a:srgbClr val="0092D7"/>
                </a:solidFill>
              </a:rPr>
              <a:t>[2014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zh-CN" altLang="en-US" dirty="0" smtClean="0">
                <a:solidFill>
                  <a:srgbClr val="0092D7"/>
                </a:solidFill>
              </a:rPr>
              <a:t>安徽</a:t>
            </a:r>
            <a:r>
              <a:rPr lang="en-US" dirty="0" smtClean="0">
                <a:solidFill>
                  <a:srgbClr val="0092D7"/>
                </a:solidFill>
              </a:rPr>
              <a:t>2</a:t>
            </a:r>
            <a:r>
              <a:rPr lang="zh-CN" altLang="en-US" dirty="0" smtClean="0">
                <a:solidFill>
                  <a:srgbClr val="0092D7"/>
                </a:solidFill>
              </a:rPr>
              <a:t>题</a:t>
            </a:r>
            <a:r>
              <a:rPr lang="en-US" dirty="0" smtClean="0">
                <a:solidFill>
                  <a:srgbClr val="0092D7"/>
                </a:solidFill>
              </a:rPr>
              <a:t>] </a:t>
            </a:r>
            <a:r>
              <a:rPr lang="zh-CN" altLang="en-US" dirty="0" smtClean="0"/>
              <a:t>阅读下面文字</a:t>
            </a:r>
            <a:r>
              <a:rPr lang="en-US" dirty="0" smtClean="0"/>
              <a:t>,</a:t>
            </a:r>
            <a:r>
              <a:rPr lang="zh-CN" altLang="en-US" dirty="0" smtClean="0"/>
              <a:t>完成问题。</a:t>
            </a:r>
            <a:r>
              <a:rPr lang="en-US" dirty="0" smtClean="0"/>
              <a:t>(9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动物在睡眠时</a:t>
            </a:r>
            <a:r>
              <a:rPr lang="en-US" dirty="0" smtClean="0"/>
              <a:t>,</a:t>
            </a:r>
            <a:r>
              <a:rPr lang="zh-CN" altLang="en-US" dirty="0" smtClean="0"/>
              <a:t>大脑能像人脑那样发出电波</a:t>
            </a:r>
            <a:r>
              <a:rPr lang="en-US" dirty="0" smtClean="0"/>
              <a:t>,</a:t>
            </a:r>
            <a:r>
              <a:rPr lang="zh-CN" altLang="en-US" dirty="0" smtClean="0"/>
              <a:t>也会做梦。如猫在睡觉的时候会竖起耳朵</a:t>
            </a:r>
            <a:r>
              <a:rPr lang="en-US" dirty="0" smtClean="0"/>
              <a:t>,</a:t>
            </a:r>
            <a:r>
              <a:rPr lang="zh-CN" altLang="en-US" dirty="0" smtClean="0"/>
              <a:t>嘴边的长须会</a:t>
            </a:r>
            <a:r>
              <a:rPr lang="zh-CN" altLang="en-US" b="1" dirty="0" smtClean="0">
                <a:solidFill>
                  <a:srgbClr val="0092D7"/>
                </a:solidFill>
              </a:rPr>
              <a:t>颤</a:t>
            </a:r>
            <a:r>
              <a:rPr lang="zh-CN" altLang="en-US" dirty="0" smtClean="0"/>
              <a:t>动</a:t>
            </a:r>
            <a:r>
              <a:rPr lang="en-US" dirty="0" smtClean="0"/>
              <a:t>,</a:t>
            </a:r>
            <a:r>
              <a:rPr lang="zh-CN" altLang="en-US" dirty="0" smtClean="0"/>
              <a:t>有时还会轻轻地叫几声</a:t>
            </a:r>
            <a:r>
              <a:rPr lang="en-US" dirty="0" smtClean="0"/>
              <a:t>,</a:t>
            </a:r>
            <a:r>
              <a:rPr lang="zh-CN" altLang="en-US" dirty="0" smtClean="0"/>
              <a:t>好像在追捕什么目标似的。鹦鹉睡觉</a:t>
            </a:r>
            <a:r>
              <a:rPr lang="en-US" u="sng" dirty="0" smtClean="0"/>
              <a:t>①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把头藏在翅膀下面</a:t>
            </a:r>
            <a:r>
              <a:rPr lang="en-US" dirty="0" smtClean="0"/>
              <a:t>,</a:t>
            </a:r>
            <a:r>
              <a:rPr lang="en-US" u="sng" dirty="0" smtClean="0"/>
              <a:t>②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也会发出很低的叫声。除了猫和鹦鹉之外</a:t>
            </a:r>
            <a:r>
              <a:rPr lang="en-US" dirty="0" smtClean="0"/>
              <a:t>,</a:t>
            </a:r>
            <a:r>
              <a:rPr lang="zh-CN" altLang="en-US" dirty="0" smtClean="0"/>
              <a:t>马和狗等家</a:t>
            </a:r>
            <a:r>
              <a:rPr lang="en-US" dirty="0" err="1" smtClean="0"/>
              <a:t>chù</a:t>
            </a:r>
            <a:r>
              <a:rPr lang="en-US" dirty="0" smtClean="0"/>
              <a:t>,</a:t>
            </a:r>
            <a:r>
              <a:rPr lang="zh-CN" altLang="en-US" dirty="0" smtClean="0"/>
              <a:t>以及其他一些</a:t>
            </a:r>
            <a:r>
              <a:rPr lang="zh-CN" altLang="en-US" b="1" dirty="0" smtClean="0">
                <a:solidFill>
                  <a:srgbClr val="0092D7"/>
                </a:solidFill>
              </a:rPr>
              <a:t>哺</a:t>
            </a:r>
            <a:r>
              <a:rPr lang="zh-CN" altLang="en-US" dirty="0" smtClean="0"/>
              <a:t>乳类动物也会做梦。动物的梦有多有少。蝙蝠、老鼠比人更易做梦。</a:t>
            </a:r>
            <a:r>
              <a:rPr lang="en-US" dirty="0" smtClean="0"/>
              <a:t>③</a:t>
            </a:r>
            <a:r>
              <a:rPr lang="zh-CN" altLang="en-US" u="sng" dirty="0" smtClean="0"/>
              <a:t>鸟类很少做梦</a:t>
            </a:r>
            <a:r>
              <a:rPr lang="en-US" u="sng" dirty="0" smtClean="0"/>
              <a:t>,</a:t>
            </a:r>
            <a:r>
              <a:rPr lang="zh-CN" altLang="en-US" u="sng" dirty="0" smtClean="0"/>
              <a:t>爬行动物也很少做梦</a:t>
            </a:r>
            <a:r>
              <a:rPr lang="en-US" dirty="0" smtClean="0"/>
              <a:t>,</a:t>
            </a:r>
            <a:r>
              <a:rPr lang="zh-CN" altLang="en-US" dirty="0" smtClean="0"/>
              <a:t>因为</a:t>
            </a:r>
            <a:r>
              <a:rPr lang="en-US" dirty="0" smtClean="0"/>
              <a:t>④</a:t>
            </a:r>
            <a:r>
              <a:rPr lang="zh-CN" altLang="en-US" u="sng" dirty="0" smtClean="0"/>
              <a:t>它们必须随时保持对敌人的警告</a:t>
            </a:r>
            <a:r>
              <a:rPr lang="en-US" dirty="0" smtClean="0"/>
              <a:t>,</a:t>
            </a:r>
            <a:r>
              <a:rPr lang="zh-CN" altLang="en-US" dirty="0" smtClean="0"/>
              <a:t>以便能够及时逃脱。</a:t>
            </a:r>
            <a:r>
              <a:rPr lang="en-US" dirty="0" smtClean="0"/>
              <a:t> 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6137" y="413007"/>
            <a:ext cx="7939455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根据拼音写出相应的汉字</a:t>
            </a:r>
            <a:r>
              <a:rPr lang="en-US" dirty="0" smtClean="0"/>
              <a:t>,</a:t>
            </a:r>
            <a:r>
              <a:rPr lang="zh-CN" altLang="en-US" dirty="0" smtClean="0"/>
              <a:t>给加点字注音。 </a:t>
            </a:r>
          </a:p>
          <a:p>
            <a:pPr algn="just">
              <a:lnSpc>
                <a:spcPct val="150000"/>
              </a:lnSpc>
            </a:pPr>
            <a:r>
              <a:rPr lang="zh-CN" altLang="en-US" b="1" dirty="0" smtClean="0">
                <a:solidFill>
                  <a:srgbClr val="0092D7"/>
                </a:solidFill>
              </a:rPr>
              <a:t>颤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r>
              <a:rPr lang="zh-CN" altLang="en-US" dirty="0" smtClean="0"/>
              <a:t>动　 家</a:t>
            </a:r>
            <a:r>
              <a:rPr lang="en-US" dirty="0" err="1" smtClean="0"/>
              <a:t>chù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r>
              <a:rPr lang="zh-CN" altLang="en-US" dirty="0" smtClean="0"/>
              <a:t>　 </a:t>
            </a:r>
            <a:r>
              <a:rPr lang="zh-CN" altLang="en-US" b="1" dirty="0" smtClean="0">
                <a:solidFill>
                  <a:srgbClr val="0092D7"/>
                </a:solidFill>
              </a:rPr>
              <a:t>哺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r>
              <a:rPr lang="zh-CN" altLang="en-US" dirty="0" smtClean="0"/>
              <a:t>乳</a:t>
            </a:r>
          </a:p>
          <a:p>
            <a:pPr algn="just">
              <a:lnSpc>
                <a:spcPct val="150000"/>
              </a:lnSpc>
            </a:pPr>
            <a:endParaRPr lang="en-US" dirty="0" smtClean="0"/>
          </a:p>
          <a:p>
            <a:pPr algn="just">
              <a:lnSpc>
                <a:spcPct val="150000"/>
              </a:lnSpc>
            </a:pPr>
            <a:endParaRPr lang="en-US" dirty="0" smtClean="0"/>
          </a:p>
          <a:p>
            <a:pPr algn="just">
              <a:lnSpc>
                <a:spcPct val="150000"/>
              </a:lnSpc>
            </a:pPr>
            <a:endParaRPr lang="en-US" dirty="0" smtClean="0"/>
          </a:p>
          <a:p>
            <a:pPr algn="just">
              <a:lnSpc>
                <a:spcPct val="150000"/>
              </a:lnSpc>
            </a:pPr>
            <a:endParaRPr 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根据句子的意思</a:t>
            </a:r>
            <a:r>
              <a:rPr lang="en-US" dirty="0" smtClean="0"/>
              <a:t>,</a:t>
            </a:r>
            <a:r>
              <a:rPr lang="zh-CN" altLang="en-US" dirty="0" smtClean="0"/>
              <a:t>将“偶尔”“常常”分别填入</a:t>
            </a:r>
            <a:r>
              <a:rPr lang="en-US" dirty="0" smtClean="0"/>
              <a:t>①②</a:t>
            </a:r>
            <a:r>
              <a:rPr lang="zh-CN" altLang="en-US" dirty="0" smtClean="0"/>
              <a:t>两处横线上。 </a:t>
            </a:r>
          </a:p>
        </p:txBody>
      </p:sp>
      <p:sp>
        <p:nvSpPr>
          <p:cNvPr id="9" name="矩形 8"/>
          <p:cNvSpPr/>
          <p:nvPr/>
        </p:nvSpPr>
        <p:spPr>
          <a:xfrm>
            <a:off x="830112" y="1387291"/>
            <a:ext cx="7882963" cy="12899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 (1)</a:t>
            </a:r>
            <a:r>
              <a:rPr lang="en-US" dirty="0" err="1" smtClean="0">
                <a:solidFill>
                  <a:srgbClr val="A50021"/>
                </a:solidFill>
              </a:rPr>
              <a:t>chàn</a:t>
            </a:r>
            <a:r>
              <a:rPr lang="zh-CN" altLang="en-US" dirty="0" smtClean="0">
                <a:solidFill>
                  <a:srgbClr val="A50021"/>
                </a:solidFill>
              </a:rPr>
              <a:t>　畜　</a:t>
            </a:r>
            <a:r>
              <a:rPr lang="en-US" dirty="0" err="1" smtClean="0">
                <a:solidFill>
                  <a:srgbClr val="A50021"/>
                </a:solidFill>
              </a:rPr>
              <a:t>bǔ</a:t>
            </a:r>
            <a:r>
              <a:rPr lang="en-US" dirty="0" smtClean="0">
                <a:solidFill>
                  <a:srgbClr val="A50021"/>
                </a:solidFill>
              </a:rPr>
              <a:t>	</a:t>
            </a:r>
            <a:endParaRPr lang="en-US" altLang="zh-CN" dirty="0" smtClean="0">
              <a:solidFill>
                <a:srgbClr val="A5002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第</a:t>
            </a:r>
            <a:r>
              <a:rPr lang="en-US" dirty="0" smtClean="0">
                <a:solidFill>
                  <a:srgbClr val="A50021"/>
                </a:solidFill>
              </a:rPr>
              <a:t>(1)</a:t>
            </a:r>
            <a:r>
              <a:rPr lang="zh-CN" altLang="en-US" dirty="0" smtClean="0">
                <a:solidFill>
                  <a:srgbClr val="A50021"/>
                </a:solidFill>
              </a:rPr>
              <a:t>题考查字音的识记能力和字的书写能力。“颤动”的“颤”读“</a:t>
            </a:r>
            <a:r>
              <a:rPr lang="en-US" dirty="0" err="1" smtClean="0">
                <a:solidFill>
                  <a:srgbClr val="A50021"/>
                </a:solidFill>
              </a:rPr>
              <a:t>chàn</a:t>
            </a:r>
            <a:r>
              <a:rPr lang="zh-CN" altLang="en-US" dirty="0" smtClean="0">
                <a:solidFill>
                  <a:srgbClr val="A50021"/>
                </a:solidFill>
              </a:rPr>
              <a:t>”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“哺乳”的“哺”读“</a:t>
            </a:r>
            <a:r>
              <a:rPr lang="en-US" dirty="0" err="1" smtClean="0">
                <a:solidFill>
                  <a:srgbClr val="A50021"/>
                </a:solidFill>
              </a:rPr>
              <a:t>bǔ</a:t>
            </a:r>
            <a:r>
              <a:rPr lang="zh-CN" altLang="en-US" dirty="0" smtClean="0">
                <a:solidFill>
                  <a:srgbClr val="A50021"/>
                </a:solidFill>
              </a:rPr>
              <a:t>”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同时注意“家畜”的写法。</a:t>
            </a:r>
          </a:p>
        </p:txBody>
      </p:sp>
      <p:sp>
        <p:nvSpPr>
          <p:cNvPr id="11" name="矩形 10"/>
          <p:cNvSpPr/>
          <p:nvPr/>
        </p:nvSpPr>
        <p:spPr>
          <a:xfrm>
            <a:off x="856388" y="3368491"/>
            <a:ext cx="7882963" cy="13388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+mn-ea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答案</a:t>
            </a:r>
            <a:r>
              <a:rPr lang="en-US" dirty="0" smtClean="0">
                <a:solidFill>
                  <a:srgbClr val="A50021"/>
                </a:solidFill>
                <a:latin typeface="+mn-ea"/>
              </a:rPr>
              <a:t>] (2)①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常常　</a:t>
            </a:r>
            <a:r>
              <a:rPr lang="en-US" dirty="0" smtClean="0">
                <a:solidFill>
                  <a:srgbClr val="A50021"/>
                </a:solidFill>
                <a:latin typeface="+mn-ea"/>
              </a:rPr>
              <a:t>②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偶尔</a:t>
            </a:r>
            <a:endParaRPr lang="en-US" altLang="zh-CN" dirty="0" smtClean="0">
              <a:solidFill>
                <a:srgbClr val="A50021"/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+mn-ea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+mn-ea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第</a:t>
            </a:r>
            <a:r>
              <a:rPr lang="en-US" dirty="0" smtClean="0">
                <a:solidFill>
                  <a:srgbClr val="A50021"/>
                </a:solidFill>
                <a:latin typeface="+mn-ea"/>
              </a:rPr>
              <a:t>(2)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题“常常”表示次数多</a:t>
            </a:r>
            <a:r>
              <a:rPr lang="en-US" dirty="0" smtClean="0">
                <a:solidFill>
                  <a:srgbClr val="A50021"/>
                </a:solidFill>
                <a:latin typeface="+mn-ea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而且时间相隔不久。“偶尔”意思是间或、有时</a:t>
            </a:r>
            <a:r>
              <a:rPr lang="en-US" dirty="0" smtClean="0">
                <a:solidFill>
                  <a:srgbClr val="A50021"/>
                </a:solidFill>
                <a:latin typeface="+mn-ea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指偶然发生的、没有计划的</a:t>
            </a:r>
            <a:r>
              <a:rPr lang="en-US" dirty="0" smtClean="0">
                <a:solidFill>
                  <a:srgbClr val="A50021"/>
                </a:solidFill>
                <a:latin typeface="+mn-ea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无周期、无规律</a:t>
            </a:r>
            <a:r>
              <a:rPr lang="en-US" dirty="0" smtClean="0">
                <a:solidFill>
                  <a:srgbClr val="A50021"/>
                </a:solidFill>
                <a:latin typeface="+mn-ea"/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个别的。</a:t>
            </a:r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8891" y="325000"/>
            <a:ext cx="7860323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[2019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zh-CN" altLang="en-US" dirty="0" smtClean="0">
                <a:solidFill>
                  <a:srgbClr val="0092D7"/>
                </a:solidFill>
              </a:rPr>
              <a:t>安徽</a:t>
            </a:r>
            <a:r>
              <a:rPr lang="en-US" dirty="0" smtClean="0">
                <a:solidFill>
                  <a:srgbClr val="0092D7"/>
                </a:solidFill>
              </a:rPr>
              <a:t>2</a:t>
            </a:r>
            <a:r>
              <a:rPr lang="zh-CN" altLang="en-US" dirty="0" smtClean="0">
                <a:solidFill>
                  <a:srgbClr val="0092D7"/>
                </a:solidFill>
              </a:rPr>
              <a:t>题</a:t>
            </a:r>
            <a:r>
              <a:rPr lang="en-US" dirty="0" smtClean="0">
                <a:solidFill>
                  <a:srgbClr val="0092D7"/>
                </a:solidFill>
              </a:rPr>
              <a:t>]</a:t>
            </a:r>
            <a:r>
              <a:rPr lang="zh-CN" altLang="en-US" dirty="0" smtClean="0"/>
              <a:t>请运用所积累的知识</a:t>
            </a:r>
            <a:r>
              <a:rPr lang="en-US" dirty="0" smtClean="0"/>
              <a:t>,</a:t>
            </a:r>
            <a:r>
              <a:rPr lang="zh-CN" altLang="en-US" dirty="0" smtClean="0"/>
              <a:t>完成问题。</a:t>
            </a:r>
            <a:r>
              <a:rPr lang="en-US" dirty="0" smtClean="0"/>
              <a:t>(12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阿基姆明白</a:t>
            </a:r>
            <a:r>
              <a:rPr lang="en-US" dirty="0" smtClean="0"/>
              <a:t>,</a:t>
            </a:r>
            <a:r>
              <a:rPr lang="zh-CN" altLang="en-US" dirty="0" smtClean="0"/>
              <a:t>这个直到不久前还</a:t>
            </a:r>
            <a:r>
              <a:rPr lang="zh-CN" altLang="en-US" b="1" dirty="0" smtClean="0">
                <a:solidFill>
                  <a:srgbClr val="0092D7"/>
                </a:solidFill>
              </a:rPr>
              <a:t>生龙活虎</a:t>
            </a:r>
            <a:r>
              <a:rPr lang="zh-CN" altLang="en-US" dirty="0" smtClean="0"/>
              <a:t>的年轻人</a:t>
            </a:r>
            <a:r>
              <a:rPr lang="en-US" dirty="0" smtClean="0"/>
              <a:t>,</a:t>
            </a:r>
            <a:r>
              <a:rPr lang="zh-CN" altLang="en-US" dirty="0" smtClean="0"/>
              <a:t>此刻内心激荡着怎样的情感。他了解保尔的</a:t>
            </a:r>
            <a:r>
              <a:rPr lang="zh-CN" altLang="en-US" b="1" dirty="0" smtClean="0">
                <a:solidFill>
                  <a:srgbClr val="0092D7"/>
                </a:solidFill>
              </a:rPr>
              <a:t>悲剧</a:t>
            </a:r>
            <a:r>
              <a:rPr lang="en-US" altLang="zh-CN" dirty="0" smtClean="0"/>
              <a:t>……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 “阿基姆</a:t>
            </a:r>
            <a:r>
              <a:rPr lang="en-US" dirty="0" smtClean="0"/>
              <a:t>,</a:t>
            </a:r>
            <a:r>
              <a:rPr lang="zh-CN" altLang="en-US" dirty="0" smtClean="0"/>
              <a:t>难道你真的以为生活能把我逼进死角</a:t>
            </a:r>
            <a:r>
              <a:rPr lang="en-US" dirty="0" smtClean="0"/>
              <a:t>,</a:t>
            </a:r>
            <a:r>
              <a:rPr lang="zh-CN" altLang="en-US" dirty="0" smtClean="0"/>
              <a:t>把我压成一张薄饼吗</a:t>
            </a:r>
            <a:r>
              <a:rPr lang="en-US" dirty="0" smtClean="0"/>
              <a:t>?</a:t>
            </a:r>
            <a:r>
              <a:rPr lang="zh-CN" altLang="en-US" dirty="0" smtClean="0"/>
              <a:t>只要我的心脏还在跳动</a:t>
            </a:r>
            <a:r>
              <a:rPr lang="en-US" dirty="0" smtClean="0"/>
              <a:t>,</a:t>
            </a:r>
            <a:r>
              <a:rPr lang="zh-CN" altLang="en-US" dirty="0" smtClean="0"/>
              <a:t>”他突然使劲抓住阿基姆的手紧压着他的胸脯</a:t>
            </a:r>
            <a:r>
              <a:rPr lang="en-US" dirty="0" smtClean="0"/>
              <a:t>,</a:t>
            </a:r>
            <a:r>
              <a:rPr lang="zh-CN" altLang="en-US" dirty="0" smtClean="0"/>
              <a:t>“只要它还在跳动</a:t>
            </a:r>
            <a:r>
              <a:rPr lang="en-US" dirty="0" smtClean="0"/>
              <a:t>,</a:t>
            </a:r>
            <a:r>
              <a:rPr lang="zh-CN" altLang="en-US" dirty="0" smtClean="0"/>
              <a:t>就别想叫我离开党。只有死</a:t>
            </a:r>
            <a:r>
              <a:rPr lang="en-US" dirty="0" smtClean="0"/>
              <a:t>,</a:t>
            </a:r>
            <a:r>
              <a:rPr lang="zh-CN" altLang="en-US" dirty="0" smtClean="0"/>
              <a:t>才能让我离开战斗行列。老兄</a:t>
            </a:r>
            <a:r>
              <a:rPr lang="en-US" dirty="0" smtClean="0"/>
              <a:t>,</a:t>
            </a:r>
            <a:r>
              <a:rPr lang="zh-CN" altLang="en-US" dirty="0" smtClean="0"/>
              <a:t>请你千万记住这一点。”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        阿基姆沉默不语。他知道这绝不是漂亮话</a:t>
            </a:r>
            <a:r>
              <a:rPr lang="en-US" dirty="0" smtClean="0"/>
              <a:t>,</a:t>
            </a:r>
            <a:r>
              <a:rPr lang="zh-CN" altLang="en-US" dirty="0" smtClean="0"/>
              <a:t>而是一个身负重伤的战士的</a:t>
            </a:r>
            <a:r>
              <a:rPr lang="zh-CN" altLang="en-US" b="1" dirty="0" smtClean="0">
                <a:solidFill>
                  <a:srgbClr val="0092D7"/>
                </a:solidFill>
              </a:rPr>
              <a:t>呐喊</a:t>
            </a:r>
            <a:r>
              <a:rPr lang="zh-CN" altLang="en-US" dirty="0" smtClean="0"/>
              <a:t>。他明白</a:t>
            </a:r>
            <a:r>
              <a:rPr lang="en-US" dirty="0" smtClean="0"/>
              <a:t>,</a:t>
            </a:r>
            <a:r>
              <a:rPr lang="zh-CN" altLang="en-US" u="sng" dirty="0" smtClean="0"/>
              <a:t>像保尔这样的人不可能说出另外的话</a:t>
            </a:r>
            <a:r>
              <a:rPr lang="en-US" u="sng" dirty="0" smtClean="0"/>
              <a:t>,</a:t>
            </a:r>
            <a:r>
              <a:rPr lang="zh-CN" altLang="en-US" u="sng" dirty="0" smtClean="0"/>
              <a:t>表达出另外的情感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6137" y="413007"/>
            <a:ext cx="7939455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5. </a:t>
            </a:r>
            <a:r>
              <a:rPr lang="en-US" dirty="0" smtClean="0">
                <a:solidFill>
                  <a:srgbClr val="0092D7"/>
                </a:solidFill>
              </a:rPr>
              <a:t>[2014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zh-CN" altLang="en-US" dirty="0" smtClean="0">
                <a:solidFill>
                  <a:srgbClr val="0092D7"/>
                </a:solidFill>
              </a:rPr>
              <a:t>安徽</a:t>
            </a:r>
            <a:r>
              <a:rPr lang="en-US" dirty="0" smtClean="0">
                <a:solidFill>
                  <a:srgbClr val="0092D7"/>
                </a:solidFill>
              </a:rPr>
              <a:t>2</a:t>
            </a:r>
            <a:r>
              <a:rPr lang="zh-CN" altLang="en-US" dirty="0" smtClean="0">
                <a:solidFill>
                  <a:srgbClr val="0092D7"/>
                </a:solidFill>
              </a:rPr>
              <a:t>题</a:t>
            </a:r>
            <a:r>
              <a:rPr lang="en-US" dirty="0" smtClean="0">
                <a:solidFill>
                  <a:srgbClr val="0092D7"/>
                </a:solidFill>
              </a:rPr>
              <a:t>] </a:t>
            </a:r>
            <a:r>
              <a:rPr lang="zh-CN" altLang="en-US" dirty="0" smtClean="0"/>
              <a:t>阅读下面文字</a:t>
            </a:r>
            <a:r>
              <a:rPr lang="en-US" dirty="0" smtClean="0"/>
              <a:t>,</a:t>
            </a:r>
            <a:r>
              <a:rPr lang="zh-CN" altLang="en-US" dirty="0" smtClean="0"/>
              <a:t>完成问题。</a:t>
            </a:r>
            <a:r>
              <a:rPr lang="en-US" dirty="0" smtClean="0"/>
              <a:t>(9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动物在睡眠时</a:t>
            </a:r>
            <a:r>
              <a:rPr lang="en-US" dirty="0" smtClean="0"/>
              <a:t>,</a:t>
            </a:r>
            <a:r>
              <a:rPr lang="zh-CN" altLang="en-US" dirty="0" smtClean="0"/>
              <a:t>大脑能像人脑那样发出电波</a:t>
            </a:r>
            <a:r>
              <a:rPr lang="en-US" dirty="0" smtClean="0"/>
              <a:t>,</a:t>
            </a:r>
            <a:r>
              <a:rPr lang="zh-CN" altLang="en-US" dirty="0" smtClean="0"/>
              <a:t>也会做梦。如猫在睡觉的时候会竖起耳朵</a:t>
            </a:r>
            <a:r>
              <a:rPr lang="en-US" dirty="0" smtClean="0"/>
              <a:t>,</a:t>
            </a:r>
            <a:r>
              <a:rPr lang="zh-CN" altLang="en-US" dirty="0" smtClean="0"/>
              <a:t>嘴边的长须会</a:t>
            </a:r>
            <a:r>
              <a:rPr lang="zh-CN" altLang="en-US" b="1" dirty="0" smtClean="0">
                <a:solidFill>
                  <a:srgbClr val="0092D7"/>
                </a:solidFill>
              </a:rPr>
              <a:t>颤</a:t>
            </a:r>
            <a:r>
              <a:rPr lang="zh-CN" altLang="en-US" dirty="0" smtClean="0"/>
              <a:t>动</a:t>
            </a:r>
            <a:r>
              <a:rPr lang="en-US" dirty="0" smtClean="0"/>
              <a:t>,</a:t>
            </a:r>
            <a:r>
              <a:rPr lang="zh-CN" altLang="en-US" dirty="0" smtClean="0"/>
              <a:t>有时还会轻轻地叫几声</a:t>
            </a:r>
            <a:r>
              <a:rPr lang="en-US" dirty="0" smtClean="0"/>
              <a:t>,</a:t>
            </a:r>
            <a:r>
              <a:rPr lang="zh-CN" altLang="en-US" dirty="0" smtClean="0"/>
              <a:t>好像在追捕什么目标似的。鹦鹉睡觉</a:t>
            </a:r>
            <a:r>
              <a:rPr lang="en-US" u="sng" dirty="0" smtClean="0"/>
              <a:t>①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把头藏在翅膀下面</a:t>
            </a:r>
            <a:r>
              <a:rPr lang="en-US" dirty="0" smtClean="0"/>
              <a:t>,</a:t>
            </a:r>
            <a:r>
              <a:rPr lang="en-US" u="sng" dirty="0" smtClean="0"/>
              <a:t>②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也会发出很低的叫声。除了猫和鹦鹉之外</a:t>
            </a:r>
            <a:r>
              <a:rPr lang="en-US" dirty="0" smtClean="0"/>
              <a:t>,</a:t>
            </a:r>
            <a:r>
              <a:rPr lang="zh-CN" altLang="en-US" dirty="0" smtClean="0"/>
              <a:t>马和狗等家</a:t>
            </a:r>
            <a:r>
              <a:rPr lang="en-US" dirty="0" err="1" smtClean="0"/>
              <a:t>chù</a:t>
            </a:r>
            <a:r>
              <a:rPr lang="en-US" dirty="0" smtClean="0"/>
              <a:t>,</a:t>
            </a:r>
            <a:r>
              <a:rPr lang="zh-CN" altLang="en-US" dirty="0" smtClean="0"/>
              <a:t>以及其他一些</a:t>
            </a:r>
            <a:r>
              <a:rPr lang="zh-CN" altLang="en-US" b="1" dirty="0" smtClean="0">
                <a:solidFill>
                  <a:srgbClr val="0092D7"/>
                </a:solidFill>
              </a:rPr>
              <a:t>哺</a:t>
            </a:r>
            <a:r>
              <a:rPr lang="zh-CN" altLang="en-US" dirty="0" smtClean="0"/>
              <a:t>乳类动物也会做梦。动物的梦有多有少。蝙蝠、老鼠比人更易做梦。</a:t>
            </a:r>
            <a:r>
              <a:rPr lang="en-US" dirty="0" smtClean="0"/>
              <a:t>③</a:t>
            </a:r>
            <a:r>
              <a:rPr lang="zh-CN" altLang="en-US" u="sng" dirty="0" smtClean="0"/>
              <a:t>鸟类很少做梦</a:t>
            </a:r>
            <a:r>
              <a:rPr lang="en-US" u="sng" dirty="0" smtClean="0"/>
              <a:t>,</a:t>
            </a:r>
            <a:r>
              <a:rPr lang="zh-CN" altLang="en-US" u="sng" dirty="0" smtClean="0"/>
              <a:t>爬行动物也很少做梦</a:t>
            </a:r>
            <a:r>
              <a:rPr lang="en-US" dirty="0" smtClean="0"/>
              <a:t>,</a:t>
            </a:r>
            <a:r>
              <a:rPr lang="zh-CN" altLang="en-US" dirty="0" smtClean="0"/>
              <a:t>因为</a:t>
            </a:r>
            <a:r>
              <a:rPr lang="en-US" dirty="0" smtClean="0"/>
              <a:t>④</a:t>
            </a:r>
            <a:r>
              <a:rPr lang="zh-CN" altLang="en-US" u="sng" dirty="0" smtClean="0"/>
              <a:t>它们必须随时保持对敌人的警告</a:t>
            </a:r>
            <a:r>
              <a:rPr lang="en-US" dirty="0" smtClean="0"/>
              <a:t>,</a:t>
            </a:r>
            <a:r>
              <a:rPr lang="zh-CN" altLang="en-US" dirty="0" smtClean="0"/>
              <a:t>以便能够及时逃脱。</a:t>
            </a:r>
            <a:r>
              <a:rPr lang="en-US" dirty="0" smtClean="0"/>
              <a:t> 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6137" y="318414"/>
            <a:ext cx="7939455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将</a:t>
            </a:r>
            <a:r>
              <a:rPr lang="en-US" dirty="0" smtClean="0"/>
              <a:t>③</a:t>
            </a:r>
            <a:r>
              <a:rPr lang="zh-CN" altLang="en-US" dirty="0" smtClean="0"/>
              <a:t>画线的两个句子改写成一个句子。</a:t>
            </a:r>
            <a:r>
              <a:rPr lang="en-US" dirty="0" smtClean="0"/>
              <a:t>(</a:t>
            </a:r>
            <a:r>
              <a:rPr lang="zh-CN" altLang="en-US" dirty="0" smtClean="0"/>
              <a:t>要求</a:t>
            </a:r>
            <a:r>
              <a:rPr lang="en-US" dirty="0" smtClean="0"/>
              <a:t>:</a:t>
            </a:r>
            <a:r>
              <a:rPr lang="zh-CN" altLang="en-US" dirty="0" smtClean="0"/>
              <a:t>符合语境</a:t>
            </a:r>
            <a:r>
              <a:rPr lang="en-US" dirty="0" smtClean="0"/>
              <a:t>,</a:t>
            </a:r>
            <a:r>
              <a:rPr lang="zh-CN" altLang="en-US" dirty="0" smtClean="0"/>
              <a:t>不改变句子原意</a:t>
            </a:r>
            <a:r>
              <a:rPr lang="en-US" dirty="0" smtClean="0"/>
              <a:t>) 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endParaRPr lang="en-US" dirty="0" smtClean="0"/>
          </a:p>
          <a:p>
            <a:pPr algn="just">
              <a:lnSpc>
                <a:spcPct val="150000"/>
              </a:lnSpc>
            </a:pPr>
            <a:endParaRPr lang="en-US" dirty="0" smtClean="0"/>
          </a:p>
          <a:p>
            <a:pPr algn="just">
              <a:lnSpc>
                <a:spcPct val="150000"/>
              </a:lnSpc>
            </a:pPr>
            <a:endParaRPr lang="en-US" dirty="0" smtClean="0"/>
          </a:p>
          <a:p>
            <a:pPr algn="just">
              <a:lnSpc>
                <a:spcPct val="150000"/>
              </a:lnSpc>
            </a:pPr>
            <a:endParaRPr 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在</a:t>
            </a:r>
            <a:r>
              <a:rPr lang="en-US" dirty="0" smtClean="0"/>
              <a:t>④</a:t>
            </a:r>
            <a:r>
              <a:rPr lang="zh-CN" altLang="en-US" dirty="0" smtClean="0"/>
              <a:t>画线处有一个词用得不恰当</a:t>
            </a:r>
            <a:r>
              <a:rPr lang="en-US" dirty="0" smtClean="0"/>
              <a:t>,</a:t>
            </a:r>
            <a:r>
              <a:rPr lang="zh-CN" altLang="en-US" dirty="0" smtClean="0"/>
              <a:t>可将“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”改为“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”。</a:t>
            </a:r>
            <a:r>
              <a:rPr lang="en-US" dirty="0" smtClean="0"/>
              <a:t>(</a:t>
            </a:r>
            <a:r>
              <a:rPr lang="zh-CN" altLang="en-US" dirty="0" smtClean="0"/>
              <a:t>要求</a:t>
            </a:r>
            <a:r>
              <a:rPr lang="en-US" dirty="0" smtClean="0"/>
              <a:t>:</a:t>
            </a:r>
            <a:r>
              <a:rPr lang="zh-CN" altLang="en-US" dirty="0" smtClean="0"/>
              <a:t>符合语境</a:t>
            </a:r>
            <a:r>
              <a:rPr lang="en-US" dirty="0" smtClean="0"/>
              <a:t>) 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72153" y="809222"/>
            <a:ext cx="7882963" cy="13388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 (3)</a:t>
            </a:r>
            <a:r>
              <a:rPr lang="zh-CN" altLang="en-US" dirty="0" smtClean="0">
                <a:solidFill>
                  <a:srgbClr val="A50021"/>
                </a:solidFill>
              </a:rPr>
              <a:t>鸟类和爬行动物都很少做梦。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第</a:t>
            </a:r>
            <a:r>
              <a:rPr lang="en-US" dirty="0" smtClean="0">
                <a:solidFill>
                  <a:srgbClr val="A50021"/>
                </a:solidFill>
              </a:rPr>
              <a:t>(3)</a:t>
            </a:r>
            <a:r>
              <a:rPr lang="zh-CN" altLang="en-US" dirty="0" smtClean="0">
                <a:solidFill>
                  <a:srgbClr val="A50021"/>
                </a:solidFill>
              </a:rPr>
              <a:t>题考查变换句式的能力。注意句子一定要符合语境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且不能改变句子的原意。</a:t>
            </a:r>
          </a:p>
        </p:txBody>
      </p:sp>
      <p:sp>
        <p:nvSpPr>
          <p:cNvPr id="11" name="矩形 10"/>
          <p:cNvSpPr/>
          <p:nvPr/>
        </p:nvSpPr>
        <p:spPr>
          <a:xfrm>
            <a:off x="887918" y="3210836"/>
            <a:ext cx="7882963" cy="13388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 (4)</a:t>
            </a:r>
            <a:r>
              <a:rPr lang="zh-CN" altLang="en-US" dirty="0" smtClean="0">
                <a:solidFill>
                  <a:srgbClr val="A50021"/>
                </a:solidFill>
              </a:rPr>
              <a:t>警告　警惕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第</a:t>
            </a:r>
            <a:r>
              <a:rPr lang="en-US" dirty="0" smtClean="0">
                <a:solidFill>
                  <a:srgbClr val="A50021"/>
                </a:solidFill>
              </a:rPr>
              <a:t>(4)</a:t>
            </a:r>
            <a:r>
              <a:rPr lang="zh-CN" altLang="en-US" dirty="0" smtClean="0">
                <a:solidFill>
                  <a:srgbClr val="A50021"/>
                </a:solidFill>
              </a:rPr>
              <a:t>题画线句的语病为搭配不当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具体说是词语搭配不当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“警告”应该改为“警惕”。</a:t>
            </a:r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6137" y="413007"/>
            <a:ext cx="7939455" cy="30008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考情总结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0092D7"/>
                </a:solidFill>
              </a:rPr>
              <a:t>1.</a:t>
            </a:r>
            <a:r>
              <a:rPr lang="en-US" altLang="zh-CN" b="1" dirty="0" smtClean="0">
                <a:solidFill>
                  <a:srgbClr val="0092D7"/>
                </a:solidFill>
              </a:rPr>
              <a:t>《</a:t>
            </a:r>
            <a:r>
              <a:rPr lang="zh-CN" altLang="en-US" b="1" dirty="0" smtClean="0">
                <a:solidFill>
                  <a:srgbClr val="0092D7"/>
                </a:solidFill>
              </a:rPr>
              <a:t>考试纲要</a:t>
            </a:r>
            <a:r>
              <a:rPr lang="en-US" altLang="zh-CN" b="1" dirty="0" smtClean="0">
                <a:solidFill>
                  <a:srgbClr val="0092D7"/>
                </a:solidFill>
              </a:rPr>
              <a:t>》</a:t>
            </a:r>
            <a:r>
              <a:rPr lang="zh-CN" altLang="en-US" b="1" dirty="0" smtClean="0">
                <a:solidFill>
                  <a:srgbClr val="0092D7"/>
                </a:solidFill>
              </a:rPr>
              <a:t>规定</a:t>
            </a:r>
            <a:r>
              <a:rPr lang="en-US" b="1" dirty="0" smtClean="0">
                <a:solidFill>
                  <a:srgbClr val="0092D7"/>
                </a:solidFill>
              </a:rPr>
              <a:t>:</a:t>
            </a:r>
            <a:r>
              <a:rPr lang="en-US" dirty="0" smtClean="0"/>
              <a:t>①</a:t>
            </a:r>
            <a:r>
              <a:rPr lang="zh-CN" altLang="en-US" dirty="0" smtClean="0"/>
              <a:t>对常用汉字</a:t>
            </a:r>
            <a:r>
              <a:rPr lang="en-US" dirty="0" smtClean="0"/>
              <a:t>,</a:t>
            </a:r>
            <a:r>
              <a:rPr lang="zh-CN" altLang="en-US" dirty="0" smtClean="0"/>
              <a:t>能认清字形</a:t>
            </a:r>
            <a:r>
              <a:rPr lang="en-US" dirty="0" smtClean="0"/>
              <a:t>,</a:t>
            </a:r>
            <a:r>
              <a:rPr lang="zh-CN" altLang="en-US" dirty="0" smtClean="0"/>
              <a:t>读准字音</a:t>
            </a:r>
            <a:r>
              <a:rPr lang="en-US" dirty="0" smtClean="0"/>
              <a:t>,</a:t>
            </a:r>
            <a:r>
              <a:rPr lang="zh-CN" altLang="en-US" dirty="0" smtClean="0"/>
              <a:t>掌握基本意义</a:t>
            </a:r>
            <a:r>
              <a:rPr lang="en-US" dirty="0" smtClean="0"/>
              <a:t>;②</a:t>
            </a:r>
            <a:r>
              <a:rPr lang="zh-CN" altLang="en-US" dirty="0" smtClean="0"/>
              <a:t>积累并会运用常用词语</a:t>
            </a:r>
            <a:r>
              <a:rPr lang="en-US" dirty="0" smtClean="0"/>
              <a:t>;③</a:t>
            </a:r>
            <a:r>
              <a:rPr lang="zh-CN" altLang="en-US" dirty="0" smtClean="0"/>
              <a:t>借助所学知识仿写或变换简单的句子。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0092D7"/>
                </a:solidFill>
              </a:rPr>
              <a:t>2.</a:t>
            </a:r>
            <a:r>
              <a:rPr lang="zh-CN" altLang="en-US" b="1" dirty="0" smtClean="0">
                <a:solidFill>
                  <a:srgbClr val="0092D7"/>
                </a:solidFill>
              </a:rPr>
              <a:t>语段特点。</a:t>
            </a:r>
            <a:r>
              <a:rPr lang="zh-CN" altLang="en-US" dirty="0" smtClean="0"/>
              <a:t>语段体裁多样化</a:t>
            </a:r>
            <a:r>
              <a:rPr lang="en-US" dirty="0" smtClean="0"/>
              <a:t>,</a:t>
            </a:r>
            <a:r>
              <a:rPr lang="zh-CN" altLang="en-US" dirty="0" smtClean="0"/>
              <a:t>以散文居多</a:t>
            </a:r>
            <a:r>
              <a:rPr lang="en-US" dirty="0" smtClean="0"/>
              <a:t>,</a:t>
            </a:r>
            <a:r>
              <a:rPr lang="zh-CN" altLang="en-US" dirty="0" smtClean="0"/>
              <a:t>也有诗歌、议论文、说明文的语段</a:t>
            </a:r>
            <a:r>
              <a:rPr lang="en-US" dirty="0" smtClean="0"/>
              <a:t>,150</a:t>
            </a:r>
            <a:r>
              <a:rPr lang="zh-CN" altLang="en-US" dirty="0" smtClean="0"/>
              <a:t>字左右</a:t>
            </a:r>
            <a:r>
              <a:rPr lang="en-US" dirty="0" smtClean="0"/>
              <a:t>,</a:t>
            </a:r>
            <a:r>
              <a:rPr lang="zh-CN" altLang="en-US" dirty="0" smtClean="0"/>
              <a:t>主题突出。</a:t>
            </a:r>
            <a:r>
              <a:rPr lang="en-US" dirty="0" smtClean="0"/>
              <a:t>2019</a:t>
            </a:r>
            <a:r>
              <a:rPr lang="zh-CN" altLang="en-US" dirty="0" smtClean="0"/>
              <a:t>年加入小说体裁</a:t>
            </a:r>
            <a:r>
              <a:rPr lang="en-US" dirty="0" smtClean="0"/>
              <a:t>,</a:t>
            </a:r>
            <a:r>
              <a:rPr lang="zh-CN" altLang="en-US" dirty="0" smtClean="0"/>
              <a:t>选取了名著的片段</a:t>
            </a:r>
            <a:r>
              <a:rPr lang="en-US" dirty="0" smtClean="0"/>
              <a:t>,</a:t>
            </a:r>
            <a:r>
              <a:rPr lang="zh-CN" altLang="en-US" dirty="0" smtClean="0"/>
              <a:t>和名著阅读结合命题。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0092D7"/>
                </a:solidFill>
              </a:rPr>
              <a:t>3.</a:t>
            </a:r>
            <a:r>
              <a:rPr lang="zh-CN" altLang="en-US" b="1" dirty="0" smtClean="0">
                <a:solidFill>
                  <a:srgbClr val="0092D7"/>
                </a:solidFill>
              </a:rPr>
              <a:t>题量分值。</a:t>
            </a:r>
            <a:r>
              <a:rPr lang="zh-CN" altLang="en-US" dirty="0" smtClean="0"/>
              <a:t>历年分值为</a:t>
            </a:r>
            <a:r>
              <a:rPr lang="en-US" dirty="0" smtClean="0"/>
              <a:t>9</a:t>
            </a:r>
            <a:r>
              <a:rPr lang="zh-CN" altLang="en-US" dirty="0" smtClean="0"/>
              <a:t>分</a:t>
            </a:r>
            <a:r>
              <a:rPr lang="en-US" dirty="0" smtClean="0"/>
              <a:t>,2019</a:t>
            </a:r>
            <a:r>
              <a:rPr lang="zh-CN" altLang="en-US" dirty="0" smtClean="0"/>
              <a:t>年结合名著后</a:t>
            </a:r>
            <a:r>
              <a:rPr lang="en-US" dirty="0" smtClean="0"/>
              <a:t>,</a:t>
            </a:r>
            <a:r>
              <a:rPr lang="zh-CN" altLang="en-US" dirty="0" smtClean="0"/>
              <a:t>分值为</a:t>
            </a:r>
            <a:r>
              <a:rPr lang="en-US" dirty="0" smtClean="0"/>
              <a:t>12</a:t>
            </a:r>
            <a:r>
              <a:rPr lang="zh-CN" altLang="en-US" dirty="0" smtClean="0"/>
              <a:t>分。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6137" y="413007"/>
            <a:ext cx="7939455" cy="38318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0092D7"/>
                </a:solidFill>
              </a:rPr>
              <a:t>4.</a:t>
            </a:r>
            <a:r>
              <a:rPr lang="zh-CN" altLang="en-US" b="1" dirty="0" smtClean="0">
                <a:solidFill>
                  <a:srgbClr val="0092D7"/>
                </a:solidFill>
              </a:rPr>
              <a:t>涉及考点。</a:t>
            </a:r>
            <a:r>
              <a:rPr lang="zh-CN" altLang="en-US" dirty="0" smtClean="0"/>
              <a:t>除了名著阅读的考点之外</a:t>
            </a:r>
            <a:r>
              <a:rPr lang="en-US" dirty="0" smtClean="0"/>
              <a:t>,</a:t>
            </a:r>
            <a:r>
              <a:rPr lang="zh-CN" altLang="en-US" dirty="0" smtClean="0"/>
              <a:t>常规考点有</a:t>
            </a:r>
            <a:r>
              <a:rPr lang="en-US" dirty="0" smtClean="0"/>
              <a:t>: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字音字形。</a:t>
            </a:r>
            <a:r>
              <a:rPr lang="en-US" dirty="0" smtClean="0"/>
              <a:t>2019</a:t>
            </a:r>
            <a:r>
              <a:rPr lang="zh-CN" altLang="en-US" dirty="0" smtClean="0"/>
              <a:t>年未考查字音</a:t>
            </a:r>
            <a:r>
              <a:rPr lang="en-US" dirty="0" smtClean="0"/>
              <a:t>,</a:t>
            </a:r>
            <a:r>
              <a:rPr lang="zh-CN" altLang="en-US" dirty="0" smtClean="0"/>
              <a:t>只在第</a:t>
            </a:r>
            <a:r>
              <a:rPr lang="en-US" dirty="0" smtClean="0"/>
              <a:t>3</a:t>
            </a:r>
            <a:r>
              <a:rPr lang="zh-CN" altLang="en-US" dirty="0" smtClean="0"/>
              <a:t>题综合运用中考查了字形。近</a:t>
            </a:r>
            <a:r>
              <a:rPr lang="en-US" dirty="0" smtClean="0"/>
              <a:t>6</a:t>
            </a:r>
            <a:r>
              <a:rPr lang="zh-CN" altLang="en-US" dirty="0" smtClean="0"/>
              <a:t>年一般为填空题</a:t>
            </a:r>
            <a:r>
              <a:rPr lang="en-US" dirty="0" smtClean="0"/>
              <a:t>,</a:t>
            </a:r>
            <a:r>
              <a:rPr lang="zh-CN" altLang="en-US" dirty="0" smtClean="0"/>
              <a:t>分值为</a:t>
            </a:r>
            <a:r>
              <a:rPr lang="en-US" dirty="0" smtClean="0"/>
              <a:t>3</a:t>
            </a:r>
            <a:r>
              <a:rPr lang="zh-CN" altLang="en-US" dirty="0" smtClean="0"/>
              <a:t>分</a:t>
            </a:r>
            <a:r>
              <a:rPr lang="en-US" dirty="0" smtClean="0"/>
              <a:t>,</a:t>
            </a:r>
            <a:r>
              <a:rPr lang="zh-CN" altLang="en-US" dirty="0" smtClean="0"/>
              <a:t>题型有</a:t>
            </a:r>
            <a:r>
              <a:rPr lang="en-US" dirty="0" smtClean="0"/>
              <a:t>:①</a:t>
            </a:r>
            <a:r>
              <a:rPr lang="zh-CN" altLang="en-US" dirty="0" smtClean="0"/>
              <a:t>给加点字注音</a:t>
            </a:r>
            <a:r>
              <a:rPr lang="en-US" dirty="0" smtClean="0"/>
              <a:t>,②</a:t>
            </a:r>
            <a:r>
              <a:rPr lang="zh-CN" altLang="en-US" dirty="0" smtClean="0"/>
              <a:t>根据拼音写汉字</a:t>
            </a:r>
            <a:r>
              <a:rPr lang="en-US" dirty="0" smtClean="0"/>
              <a:t>,③</a:t>
            </a:r>
            <a:r>
              <a:rPr lang="zh-CN" altLang="en-US" dirty="0" smtClean="0"/>
              <a:t>找错别字并改正。所考查的内容多为易读错字、易写错字、多音字、形近字、同音异形字。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字词理解与词语运用</a:t>
            </a:r>
            <a:r>
              <a:rPr lang="en-US" dirty="0" smtClean="0"/>
              <a:t>:</a:t>
            </a:r>
            <a:r>
              <a:rPr lang="zh-CN" altLang="en-US" dirty="0" smtClean="0"/>
              <a:t>必考点。涉及字义解释、词义选择、选词填空三种形式</a:t>
            </a:r>
            <a:r>
              <a:rPr lang="en-US" dirty="0" smtClean="0"/>
              <a:t>,</a:t>
            </a:r>
            <a:r>
              <a:rPr lang="zh-CN" altLang="en-US" dirty="0" smtClean="0"/>
              <a:t>兼有填空题、选择题</a:t>
            </a:r>
            <a:r>
              <a:rPr lang="en-US" dirty="0" smtClean="0"/>
              <a:t>,</a:t>
            </a:r>
            <a:r>
              <a:rPr lang="zh-CN" altLang="en-US" dirty="0" smtClean="0"/>
              <a:t>重视字的本义、词语语境义的考查。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句式变换。</a:t>
            </a:r>
            <a:r>
              <a:rPr lang="en-US" dirty="0" smtClean="0"/>
              <a:t>2019</a:t>
            </a:r>
            <a:r>
              <a:rPr lang="zh-CN" altLang="en-US" dirty="0" smtClean="0"/>
              <a:t>年、</a:t>
            </a:r>
            <a:r>
              <a:rPr lang="en-US" dirty="0" smtClean="0"/>
              <a:t>2018</a:t>
            </a:r>
            <a:r>
              <a:rPr lang="zh-CN" altLang="en-US" dirty="0" smtClean="0"/>
              <a:t>年均有考查</a:t>
            </a:r>
            <a:r>
              <a:rPr lang="en-US" dirty="0" smtClean="0"/>
              <a:t>,</a:t>
            </a:r>
            <a:r>
              <a:rPr lang="zh-CN" altLang="en-US" dirty="0" smtClean="0"/>
              <a:t>分别是否定句变反问句、反问句变陈述句</a:t>
            </a:r>
            <a:r>
              <a:rPr lang="en-US" dirty="0" smtClean="0"/>
              <a:t>;2016</a:t>
            </a:r>
            <a:r>
              <a:rPr lang="zh-CN" altLang="en-US" dirty="0" smtClean="0"/>
              <a:t>年考查陈述句变反问句</a:t>
            </a:r>
            <a:r>
              <a:rPr lang="en-US" dirty="0" smtClean="0"/>
              <a:t>;2014</a:t>
            </a:r>
            <a:r>
              <a:rPr lang="zh-CN" altLang="en-US" dirty="0" smtClean="0"/>
              <a:t>年考查长短句变换。</a:t>
            </a:r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6137" y="413007"/>
            <a:ext cx="7939455" cy="37828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修辞方法辨析。比喻、拟人、排比、对偶、夸张、设问、反问和反复八种修辞方法</a:t>
            </a:r>
            <a:r>
              <a:rPr lang="en-US" dirty="0" smtClean="0"/>
              <a:t>,</a:t>
            </a:r>
            <a:r>
              <a:rPr lang="zh-CN" altLang="en-US" dirty="0" smtClean="0"/>
              <a:t>其中排比的考查频率最高</a:t>
            </a:r>
            <a:r>
              <a:rPr lang="en-US" dirty="0" smtClean="0"/>
              <a:t>,</a:t>
            </a:r>
            <a:r>
              <a:rPr lang="zh-CN" altLang="en-US" dirty="0" smtClean="0"/>
              <a:t>拟人、比喻次之</a:t>
            </a:r>
            <a:r>
              <a:rPr lang="en-US" dirty="0" smtClean="0"/>
              <a:t>,</a:t>
            </a:r>
            <a:r>
              <a:rPr lang="zh-CN" altLang="en-US" dirty="0" smtClean="0"/>
              <a:t>而对偶、夸张、设问、反问、反复没有考查过。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(5)</a:t>
            </a:r>
            <a:r>
              <a:rPr lang="zh-CN" altLang="en-US" dirty="0" smtClean="0"/>
              <a:t>仿写。近</a:t>
            </a:r>
            <a:r>
              <a:rPr lang="en-US" dirty="0" smtClean="0"/>
              <a:t>10</a:t>
            </a:r>
            <a:r>
              <a:rPr lang="zh-CN" altLang="en-US" dirty="0" smtClean="0"/>
              <a:t>年考查过</a:t>
            </a:r>
            <a:r>
              <a:rPr lang="en-US" dirty="0" smtClean="0"/>
              <a:t>4</a:t>
            </a:r>
            <a:r>
              <a:rPr lang="zh-CN" altLang="en-US" dirty="0" smtClean="0"/>
              <a:t>次</a:t>
            </a:r>
            <a:r>
              <a:rPr lang="en-US" dirty="0" smtClean="0"/>
              <a:t>,</a:t>
            </a:r>
            <a:r>
              <a:rPr lang="zh-CN" altLang="en-US" dirty="0" smtClean="0"/>
              <a:t>有时在语段阅读中考查</a:t>
            </a:r>
            <a:r>
              <a:rPr lang="en-US" dirty="0" smtClean="0"/>
              <a:t>,</a:t>
            </a:r>
            <a:r>
              <a:rPr lang="zh-CN" altLang="en-US" dirty="0" smtClean="0"/>
              <a:t>有时在综合运用中考查</a:t>
            </a:r>
            <a:r>
              <a:rPr lang="en-US" dirty="0" smtClean="0"/>
              <a:t>,</a:t>
            </a:r>
            <a:r>
              <a:rPr lang="zh-CN" altLang="en-US" dirty="0" smtClean="0"/>
              <a:t>一般与修辞方法结合。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(6)</a:t>
            </a:r>
            <a:r>
              <a:rPr lang="zh-CN" altLang="en-US" dirty="0" smtClean="0"/>
              <a:t>补写。近</a:t>
            </a:r>
            <a:r>
              <a:rPr lang="en-US" dirty="0" smtClean="0"/>
              <a:t>10</a:t>
            </a:r>
            <a:r>
              <a:rPr lang="zh-CN" altLang="en-US" dirty="0" smtClean="0"/>
              <a:t>年考查过</a:t>
            </a:r>
            <a:r>
              <a:rPr lang="en-US" dirty="0" smtClean="0"/>
              <a:t>4</a:t>
            </a:r>
            <a:r>
              <a:rPr lang="zh-CN" altLang="en-US" dirty="0" smtClean="0"/>
              <a:t>次</a:t>
            </a:r>
            <a:r>
              <a:rPr lang="en-US" dirty="0" smtClean="0"/>
              <a:t>,</a:t>
            </a:r>
            <a:r>
              <a:rPr lang="zh-CN" altLang="en-US" dirty="0" smtClean="0"/>
              <a:t>均在第</a:t>
            </a:r>
            <a:r>
              <a:rPr lang="en-US" dirty="0" smtClean="0"/>
              <a:t>4</a:t>
            </a:r>
            <a:r>
              <a:rPr lang="zh-CN" altLang="en-US" dirty="0" smtClean="0"/>
              <a:t>题中考查</a:t>
            </a:r>
            <a:r>
              <a:rPr lang="en-US" dirty="0" smtClean="0"/>
              <a:t>,</a:t>
            </a:r>
            <a:r>
              <a:rPr lang="zh-CN" altLang="en-US" dirty="0" smtClean="0"/>
              <a:t>不在语段阅读中考查</a:t>
            </a:r>
            <a:r>
              <a:rPr lang="en-US" dirty="0" smtClean="0"/>
              <a:t>,</a:t>
            </a:r>
            <a:r>
              <a:rPr lang="zh-CN" altLang="en-US" dirty="0" smtClean="0"/>
              <a:t>近</a:t>
            </a:r>
            <a:r>
              <a:rPr lang="en-US" dirty="0" smtClean="0"/>
              <a:t>6</a:t>
            </a:r>
            <a:r>
              <a:rPr lang="zh-CN" altLang="en-US" dirty="0" smtClean="0"/>
              <a:t>年没有再考查过</a:t>
            </a:r>
            <a:r>
              <a:rPr lang="en-US" dirty="0" smtClean="0"/>
              <a:t>,</a:t>
            </a:r>
            <a:r>
              <a:rPr lang="zh-CN" altLang="en-US" dirty="0" smtClean="0"/>
              <a:t>但也有在语段阅读中考查的可能性。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(7)</a:t>
            </a:r>
            <a:r>
              <a:rPr lang="zh-CN" altLang="en-US" dirty="0" smtClean="0"/>
              <a:t>名著阅读。今年的语段阅读改为结合名著情境考查</a:t>
            </a:r>
            <a:r>
              <a:rPr lang="en-US" dirty="0" smtClean="0"/>
              <a:t>,</a:t>
            </a:r>
            <a:r>
              <a:rPr lang="zh-CN" altLang="en-US" dirty="0" smtClean="0"/>
              <a:t>变化很大。名著相关内容见本书专题四。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2513" y="307346"/>
            <a:ext cx="80361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0092D7"/>
                </a:solidFill>
              </a:rPr>
              <a:t>考点二　字词理解与词语运用</a:t>
            </a:r>
            <a:endParaRPr lang="zh-CN" altLang="en-US" b="1" dirty="0">
              <a:solidFill>
                <a:srgbClr val="0092D7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9932" y="751714"/>
            <a:ext cx="19351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角度</a:t>
            </a:r>
            <a:r>
              <a:rPr lang="en-US" b="1" dirty="0" smtClean="0"/>
              <a:t>1</a:t>
            </a:r>
            <a:r>
              <a:rPr lang="zh-CN" altLang="en-US" b="1" dirty="0" smtClean="0"/>
              <a:t>　字词理解</a:t>
            </a:r>
            <a:endParaRPr lang="zh-CN" altLang="en-US" b="1" dirty="0"/>
          </a:p>
        </p:txBody>
      </p:sp>
      <p:sp>
        <p:nvSpPr>
          <p:cNvPr id="11" name="矩形 10"/>
          <p:cNvSpPr/>
          <p:nvPr/>
        </p:nvSpPr>
        <p:spPr>
          <a:xfrm>
            <a:off x="852853" y="1096835"/>
            <a:ext cx="79570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理解字义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选择题。运用代入法</a:t>
            </a:r>
            <a:r>
              <a:rPr lang="en-US" dirty="0" smtClean="0"/>
              <a:t>,</a:t>
            </a:r>
            <a:r>
              <a:rPr lang="zh-CN" altLang="en-US" dirty="0" smtClean="0"/>
              <a:t>将各个选项逐一代入词语中</a:t>
            </a:r>
            <a:r>
              <a:rPr lang="en-US" dirty="0" smtClean="0"/>
              <a:t>,</a:t>
            </a:r>
            <a:r>
              <a:rPr lang="zh-CN" altLang="en-US" dirty="0" smtClean="0"/>
              <a:t>找出适合词语语境的义项。如</a:t>
            </a:r>
            <a:r>
              <a:rPr lang="en-US" dirty="0" smtClean="0"/>
              <a:t>2018</a:t>
            </a:r>
            <a:r>
              <a:rPr lang="zh-CN" altLang="en-US" dirty="0" smtClean="0"/>
              <a:t>年“适龄公民”中“适”的含义</a:t>
            </a:r>
            <a:r>
              <a:rPr lang="en-US" dirty="0" smtClean="0"/>
              <a:t>,</a:t>
            </a:r>
            <a:r>
              <a:rPr lang="zh-CN" altLang="en-US" dirty="0" smtClean="0"/>
              <a:t>可以将四个选项逐一代入</a:t>
            </a:r>
            <a:r>
              <a:rPr lang="en-US" dirty="0" smtClean="0"/>
              <a:t>,</a:t>
            </a:r>
            <a:r>
              <a:rPr lang="zh-CN" altLang="en-US" dirty="0" smtClean="0"/>
              <a:t>可知“切合、相合”符合语境。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填空题。如果有的字不了解含义</a:t>
            </a:r>
            <a:r>
              <a:rPr lang="en-US" dirty="0" smtClean="0"/>
              <a:t>,</a:t>
            </a:r>
            <a:r>
              <a:rPr lang="zh-CN" altLang="en-US" dirty="0" smtClean="0"/>
              <a:t>可以用以下方法推断</a:t>
            </a:r>
            <a:r>
              <a:rPr lang="en-US" dirty="0" smtClean="0"/>
              <a:t>: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①</a:t>
            </a:r>
            <a:r>
              <a:rPr lang="zh-CN" altLang="en-US" dirty="0" smtClean="0"/>
              <a:t>以词义辨字义。如“不胫而走”中“胫”的含义</a:t>
            </a:r>
            <a:r>
              <a:rPr lang="en-US" dirty="0" smtClean="0"/>
              <a:t>,</a:t>
            </a:r>
            <a:r>
              <a:rPr lang="zh-CN" altLang="en-US" dirty="0" smtClean="0"/>
              <a:t>可根据成语意思“没有腿却能走</a:t>
            </a:r>
            <a:r>
              <a:rPr lang="en-US" dirty="0" smtClean="0"/>
              <a:t>,</a:t>
            </a:r>
            <a:r>
              <a:rPr lang="zh-CN" altLang="en-US" dirty="0" smtClean="0"/>
              <a:t>常指消息不待张扬就迅速传播开来”推断出“胫”的意思</a:t>
            </a:r>
            <a:r>
              <a:rPr lang="en-US" dirty="0" smtClean="0"/>
              <a:t>,</a:t>
            </a:r>
            <a:r>
              <a:rPr lang="zh-CN" altLang="en-US" dirty="0" smtClean="0"/>
              <a:t>应为“小腿”。</a:t>
            </a: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100" y="472581"/>
            <a:ext cx="795703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②</a:t>
            </a:r>
            <a:r>
              <a:rPr lang="zh-CN" altLang="en-US" dirty="0" smtClean="0"/>
              <a:t>联想同类字</a:t>
            </a:r>
            <a:r>
              <a:rPr lang="en-US" dirty="0" smtClean="0"/>
              <a:t>,</a:t>
            </a:r>
            <a:r>
              <a:rPr lang="zh-CN" altLang="en-US" dirty="0" smtClean="0"/>
              <a:t>进行对比判断。根据自己知道的字义来推断</a:t>
            </a:r>
            <a:r>
              <a:rPr lang="en-US" dirty="0" smtClean="0"/>
              <a:t>,</a:t>
            </a:r>
            <a:r>
              <a:rPr lang="zh-CN" altLang="en-US" dirty="0" smtClean="0"/>
              <a:t>如</a:t>
            </a:r>
            <a:r>
              <a:rPr lang="en-US" dirty="0" smtClean="0"/>
              <a:t>2017</a:t>
            </a:r>
            <a:r>
              <a:rPr lang="zh-CN" altLang="en-US" dirty="0" smtClean="0"/>
              <a:t>年“钟情”的“钟”的意思</a:t>
            </a:r>
            <a:r>
              <a:rPr lang="en-US" dirty="0" smtClean="0"/>
              <a:t>,</a:t>
            </a:r>
            <a:r>
              <a:rPr lang="zh-CN" altLang="en-US" dirty="0" smtClean="0"/>
              <a:t>可根据“一见钟情”来推断含义为“专一、集中”。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③</a:t>
            </a:r>
            <a:r>
              <a:rPr lang="zh-CN" altLang="en-US" dirty="0" smtClean="0"/>
              <a:t>根据偏旁或造字法推断。汉语的造字法有象形、会意等</a:t>
            </a:r>
            <a:r>
              <a:rPr lang="en-US" dirty="0" smtClean="0"/>
              <a:t>,</a:t>
            </a:r>
            <a:r>
              <a:rPr lang="zh-CN" altLang="en-US" dirty="0" smtClean="0"/>
              <a:t>有的字可以根据偏旁部首、上下文的语境来推断含义。如</a:t>
            </a:r>
            <a:r>
              <a:rPr lang="en-US" dirty="0" smtClean="0"/>
              <a:t>2017</a:t>
            </a:r>
            <a:r>
              <a:rPr lang="zh-CN" altLang="en-US" dirty="0" smtClean="0"/>
              <a:t>年“如练的月华”中</a:t>
            </a:r>
            <a:r>
              <a:rPr lang="en-US" dirty="0" smtClean="0"/>
              <a:t>,</a:t>
            </a:r>
            <a:r>
              <a:rPr lang="zh-CN" altLang="en-US" dirty="0" smtClean="0"/>
              <a:t>“练”的意思</a:t>
            </a:r>
            <a:r>
              <a:rPr lang="en-US" dirty="0" smtClean="0"/>
              <a:t>,</a:t>
            </a:r>
            <a:r>
              <a:rPr lang="zh-CN" altLang="en-US" dirty="0" smtClean="0"/>
              <a:t>根据偏旁“纟”可知</a:t>
            </a:r>
            <a:r>
              <a:rPr lang="en-US" dirty="0" smtClean="0"/>
              <a:t>,</a:t>
            </a:r>
            <a:r>
              <a:rPr lang="zh-CN" altLang="en-US" dirty="0" smtClean="0"/>
              <a:t>该字的本义必然与丝帛一类的针织物有关</a:t>
            </a:r>
            <a:r>
              <a:rPr lang="en-US" dirty="0" smtClean="0"/>
              <a:t>,</a:t>
            </a:r>
            <a:r>
              <a:rPr lang="zh-CN" altLang="en-US" dirty="0" smtClean="0"/>
              <a:t>结合语段中“皎洁的月光”等</a:t>
            </a:r>
            <a:r>
              <a:rPr lang="en-US" dirty="0" smtClean="0"/>
              <a:t>,</a:t>
            </a:r>
            <a:r>
              <a:rPr lang="zh-CN" altLang="en-US" dirty="0" smtClean="0"/>
              <a:t>可以大致推断出该字为白色丝织物。这样离正确答案“白绢”就很贴近了。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100" y="402242"/>
            <a:ext cx="79570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b="1" dirty="0" smtClean="0"/>
              <a:t>理解词义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分清词语的</a:t>
            </a:r>
            <a:r>
              <a:rPr lang="en-US" dirty="0" smtClean="0"/>
              <a:t>4</a:t>
            </a:r>
            <a:r>
              <a:rPr lang="zh-CN" altLang="en-US" dirty="0" smtClean="0"/>
              <a:t>种意义</a:t>
            </a:r>
            <a:r>
              <a:rPr lang="en-US" dirty="0" smtClean="0"/>
              <a:t>:①</a:t>
            </a:r>
            <a:r>
              <a:rPr lang="zh-CN" altLang="en-US" dirty="0" smtClean="0"/>
              <a:t>“本义”是词语产生时就有的意义</a:t>
            </a:r>
            <a:r>
              <a:rPr lang="en-US" dirty="0" smtClean="0"/>
              <a:t>;②</a:t>
            </a:r>
            <a:r>
              <a:rPr lang="zh-CN" altLang="en-US" dirty="0" smtClean="0"/>
              <a:t>“基本义”是该词的最基本的意义或最常用的意义</a:t>
            </a:r>
            <a:r>
              <a:rPr lang="en-US" dirty="0" smtClean="0"/>
              <a:t>;③</a:t>
            </a:r>
            <a:r>
              <a:rPr lang="zh-CN" altLang="en-US" dirty="0" smtClean="0"/>
              <a:t>“引申义”是由词的本义演变而产生的后起义</a:t>
            </a:r>
            <a:r>
              <a:rPr lang="en-US" dirty="0" smtClean="0"/>
              <a:t>;④</a:t>
            </a:r>
            <a:r>
              <a:rPr lang="zh-CN" altLang="en-US" dirty="0" smtClean="0"/>
              <a:t>“比喻义”是用一个词的本义比喻另一事物而产生的新的比较固定的意义。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根据语境揣摩含义。一般对词语含义的考查大多为语境义</a:t>
            </a:r>
            <a:r>
              <a:rPr lang="en-US" dirty="0" smtClean="0"/>
              <a:t>,</a:t>
            </a:r>
            <a:r>
              <a:rPr lang="zh-CN" altLang="en-US" dirty="0" smtClean="0"/>
              <a:t>必须结合上下文来理解。如</a:t>
            </a:r>
            <a:r>
              <a:rPr lang="en-US" dirty="0" smtClean="0"/>
              <a:t>2015</a:t>
            </a:r>
            <a:r>
              <a:rPr lang="zh-CN" altLang="en-US" dirty="0" smtClean="0"/>
              <a:t>年“宣泄”的含义</a:t>
            </a:r>
            <a:r>
              <a:rPr lang="en-US" dirty="0" smtClean="0"/>
              <a:t>,</a:t>
            </a:r>
            <a:r>
              <a:rPr lang="zh-CN" altLang="en-US" dirty="0" smtClean="0"/>
              <a:t>就要结合诗句“清晨我漫步在山坡谷地</a:t>
            </a:r>
            <a:r>
              <a:rPr lang="en-US" dirty="0" smtClean="0"/>
              <a:t>,</a:t>
            </a:r>
            <a:r>
              <a:rPr lang="zh-CN" altLang="en-US" dirty="0" smtClean="0"/>
              <a:t>晨光宣泄着永恒的秘密”</a:t>
            </a:r>
            <a:r>
              <a:rPr lang="en-US" dirty="0" smtClean="0"/>
              <a:t>,</a:t>
            </a:r>
            <a:r>
              <a:rPr lang="zh-CN" altLang="en-US" dirty="0" smtClean="0"/>
              <a:t>由“宣泄秘密”可知该词的意义是“泄露”。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100" y="402242"/>
            <a:ext cx="795703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0092D7"/>
                </a:solidFill>
              </a:rPr>
              <a:t>|</a:t>
            </a:r>
            <a:r>
              <a:rPr lang="zh-CN" altLang="en-US" b="1" dirty="0" smtClean="0">
                <a:solidFill>
                  <a:srgbClr val="0092D7"/>
                </a:solidFill>
              </a:rPr>
              <a:t>针对训练</a:t>
            </a:r>
            <a:r>
              <a:rPr lang="en-US" b="1" dirty="0" smtClean="0">
                <a:solidFill>
                  <a:srgbClr val="0092D7"/>
                </a:solidFill>
              </a:rPr>
              <a:t>|</a:t>
            </a:r>
            <a:endParaRPr lang="zh-CN" altLang="en-US" b="1" dirty="0" smtClean="0">
              <a:solidFill>
                <a:srgbClr val="0092D7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阅读下列各段文字</a:t>
            </a:r>
            <a:r>
              <a:rPr lang="en-US" dirty="0" smtClean="0"/>
              <a:t>,</a:t>
            </a:r>
            <a:r>
              <a:rPr lang="zh-CN" altLang="en-US" dirty="0" smtClean="0"/>
              <a:t>完成问题。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i="1" dirty="0" smtClean="0"/>
              <a:t>　</a:t>
            </a:r>
            <a:r>
              <a:rPr lang="zh-CN" altLang="en-US" dirty="0" smtClean="0"/>
              <a:t>人生百年</a:t>
            </a:r>
            <a:r>
              <a:rPr lang="en-US" dirty="0" smtClean="0"/>
              <a:t>,</a:t>
            </a:r>
            <a:r>
              <a:rPr lang="zh-CN" altLang="en-US" dirty="0" smtClean="0"/>
              <a:t>困厄总是不期而至。哭天抢地者有之</a:t>
            </a:r>
            <a:r>
              <a:rPr lang="en-US" dirty="0" smtClean="0"/>
              <a:t>,</a:t>
            </a:r>
            <a:r>
              <a:rPr lang="zh-CN" altLang="en-US" dirty="0" smtClean="0"/>
              <a:t>痛定思痛者有之</a:t>
            </a:r>
            <a:r>
              <a:rPr lang="en-US" dirty="0" smtClean="0"/>
              <a:t>,</a:t>
            </a:r>
            <a:r>
              <a:rPr lang="zh-CN" altLang="en-US" dirty="0" smtClean="0"/>
              <a:t>义愤填膺者有之</a:t>
            </a:r>
            <a:r>
              <a:rPr lang="en-US" dirty="0" smtClean="0"/>
              <a:t>,</a:t>
            </a:r>
            <a:r>
              <a:rPr lang="zh-CN" altLang="en-US" dirty="0" smtClean="0"/>
              <a:t>悲情兮兮、做挺胸脯状往前走的人也不少。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“困厄”的意思是</a:t>
            </a:r>
            <a:r>
              <a:rPr lang="zh-CN" altLang="en-US" i="1" u="sng" dirty="0" smtClean="0"/>
              <a:t>　　　　　  　</a:t>
            </a:r>
            <a:r>
              <a:rPr lang="zh-CN" altLang="en-US" dirty="0" smtClean="0"/>
              <a:t>。“不期而至”的“期”的意思是</a:t>
            </a:r>
            <a:r>
              <a:rPr lang="zh-CN" altLang="en-US" i="1" u="sng" dirty="0" smtClean="0"/>
              <a:t>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“哭天抢地者”中“抢”的意思是</a:t>
            </a:r>
            <a:r>
              <a:rPr lang="zh-CN" altLang="en-US" i="1" u="sng" dirty="0" smtClean="0"/>
              <a:t>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“膺”在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现代汉语词典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中有下面三个义项。根据选文语境</a:t>
            </a:r>
            <a:r>
              <a:rPr lang="en-US" dirty="0" smtClean="0"/>
              <a:t>,</a:t>
            </a:r>
            <a:r>
              <a:rPr lang="zh-CN" altLang="en-US" dirty="0" smtClean="0"/>
              <a:t>“义愤填膺”中“膺”的意思是</a:t>
            </a:r>
            <a:r>
              <a:rPr lang="en-US" dirty="0" smtClean="0"/>
              <a:t>(</a:t>
            </a:r>
            <a:r>
              <a:rPr lang="zh-CN" altLang="en-US" i="1" dirty="0" smtClean="0"/>
              <a:t>　　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A.</a:t>
            </a:r>
            <a:r>
              <a:rPr lang="zh-CN" altLang="en-US" dirty="0" smtClean="0"/>
              <a:t>胸　　　</a:t>
            </a:r>
            <a:r>
              <a:rPr lang="en-US" dirty="0" smtClean="0"/>
              <a:t>B.</a:t>
            </a:r>
            <a:r>
              <a:rPr lang="zh-CN" altLang="en-US" dirty="0" smtClean="0"/>
              <a:t>承受</a:t>
            </a:r>
            <a:r>
              <a:rPr lang="en-US" dirty="0" smtClean="0"/>
              <a:t>;</a:t>
            </a:r>
            <a:r>
              <a:rPr lang="zh-CN" altLang="en-US" dirty="0" smtClean="0"/>
              <a:t>承当　　　</a:t>
            </a:r>
            <a:r>
              <a:rPr lang="en-US" dirty="0" smtClean="0"/>
              <a:t>C.</a:t>
            </a:r>
            <a:r>
              <a:rPr lang="zh-CN" altLang="en-US" dirty="0" smtClean="0"/>
              <a:t>讨伐</a:t>
            </a:r>
            <a:r>
              <a:rPr lang="en-US" dirty="0" smtClean="0"/>
              <a:t>;</a:t>
            </a:r>
            <a:r>
              <a:rPr lang="zh-CN" altLang="en-US" dirty="0" smtClean="0"/>
              <a:t>打击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24911" y="209279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处境艰难、困苦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7262" y="248167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约定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27405" y="2912601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碰、撞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85226" y="3763939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A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100" y="402242"/>
            <a:ext cx="795703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阅读下列各段文字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完成问题。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>
                <a:latin typeface="+mn-ea"/>
              </a:rPr>
              <a:t>2.  </a:t>
            </a:r>
            <a:r>
              <a:rPr lang="zh-CN" altLang="en-US" dirty="0" smtClean="0">
                <a:latin typeface="+mn-ea"/>
              </a:rPr>
              <a:t>每层八个飞檐翘角之下悬有“风铎”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徐风吹来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叮当悦耳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令人顿增愉悦。各层塔门多变化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游人往往迷入难出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大有“山重水复疑无路”之感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因此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引起游人笑不绝口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登塔兴趣反而更浓。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+mn-ea"/>
              </a:rPr>
              <a:t>(1)</a:t>
            </a:r>
            <a:r>
              <a:rPr lang="zh-CN" altLang="en-US" dirty="0" smtClean="0">
                <a:latin typeface="+mn-ea"/>
              </a:rPr>
              <a:t>“笑不绝口”的“绝”的意思是</a:t>
            </a:r>
            <a:r>
              <a:rPr lang="zh-CN" altLang="en-US" u="sng" dirty="0" smtClean="0">
                <a:latin typeface="+mn-ea"/>
              </a:rPr>
              <a:t>　　　　　　</a:t>
            </a:r>
            <a:r>
              <a:rPr lang="zh-CN" altLang="en-US" dirty="0" smtClean="0">
                <a:latin typeface="+mn-ea"/>
              </a:rPr>
              <a:t>。</a:t>
            </a:r>
            <a:r>
              <a:rPr lang="en-US" dirty="0" smtClean="0">
                <a:latin typeface="+mn-ea"/>
              </a:rPr>
              <a:t> </a:t>
            </a:r>
            <a:endParaRPr lang="zh-CN" altLang="en-US" dirty="0" smtClean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+mn-ea"/>
              </a:rPr>
              <a:t>(2)</a:t>
            </a:r>
            <a:r>
              <a:rPr lang="zh-CN" altLang="en-US" dirty="0" smtClean="0">
                <a:latin typeface="+mn-ea"/>
              </a:rPr>
              <a:t>文中“悦耳”的意思是</a:t>
            </a:r>
            <a:r>
              <a:rPr lang="zh-CN" altLang="en-US" u="sng" dirty="0" smtClean="0">
                <a:latin typeface="+mn-ea"/>
              </a:rPr>
              <a:t>　　　      　</a:t>
            </a:r>
            <a:r>
              <a:rPr lang="zh-CN" altLang="en-US" dirty="0" smtClean="0">
                <a:latin typeface="+mn-ea"/>
              </a:rPr>
              <a:t>。</a:t>
            </a:r>
            <a:r>
              <a:rPr lang="en-US" dirty="0" smtClean="0">
                <a:latin typeface="+mn-ea"/>
              </a:rPr>
              <a:t> </a:t>
            </a:r>
            <a:endParaRPr lang="zh-CN" altLang="en-US" dirty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42623" y="209279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+mn-ea"/>
              </a:rPr>
              <a:t>停</a:t>
            </a:r>
            <a:endParaRPr lang="zh-CN" altLang="en-US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59025" y="2492188"/>
            <a:ext cx="1164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+mn-ea"/>
              </a:rPr>
              <a:t>好听</a:t>
            </a:r>
            <a:r>
              <a:rPr lang="en-US" b="1" dirty="0" smtClean="0">
                <a:solidFill>
                  <a:srgbClr val="C00000"/>
                </a:solidFill>
                <a:latin typeface="+mn-ea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+mn-ea"/>
              </a:rPr>
              <a:t>动听</a:t>
            </a:r>
            <a:endParaRPr lang="zh-CN" altLang="en-US" b="1" dirty="0">
              <a:solidFill>
                <a:srgbClr val="C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1306" y="311935"/>
            <a:ext cx="7851531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latin typeface="+mn-ea"/>
              </a:rPr>
              <a:t>(1)</a:t>
            </a:r>
            <a:r>
              <a:rPr lang="zh-CN" altLang="en-US" dirty="0" smtClean="0">
                <a:latin typeface="+mn-ea"/>
              </a:rPr>
              <a:t>以上文段选自</a:t>
            </a:r>
            <a:r>
              <a:rPr lang="en-US" altLang="zh-CN" dirty="0" smtClean="0">
                <a:latin typeface="+mn-ea"/>
              </a:rPr>
              <a:t>《</a:t>
            </a:r>
            <a:r>
              <a:rPr lang="zh-CN" altLang="en-US" u="sng" dirty="0" smtClean="0">
                <a:latin typeface="+mn-ea"/>
              </a:rPr>
              <a:t>　　　　　　　　　　</a:t>
            </a:r>
            <a:r>
              <a:rPr lang="en-US" altLang="zh-CN" dirty="0" smtClean="0">
                <a:latin typeface="+mn-ea"/>
              </a:rPr>
              <a:t>》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作者是</a:t>
            </a:r>
            <a:r>
              <a:rPr lang="zh-CN" altLang="en-US" u="sng" dirty="0" smtClean="0">
                <a:latin typeface="+mn-ea"/>
              </a:rPr>
              <a:t>　　　　　　　</a:t>
            </a:r>
            <a:r>
              <a:rPr lang="zh-CN" altLang="en-US" dirty="0" smtClean="0">
                <a:latin typeface="+mn-ea"/>
              </a:rPr>
              <a:t>。</a:t>
            </a:r>
            <a:r>
              <a:rPr lang="en-US" dirty="0" smtClean="0">
                <a:latin typeface="+mn-ea"/>
              </a:rPr>
              <a:t>(2</a:t>
            </a:r>
            <a:r>
              <a:rPr lang="zh-CN" altLang="en-US" dirty="0" smtClean="0">
                <a:latin typeface="+mn-ea"/>
              </a:rPr>
              <a:t>分</a:t>
            </a:r>
            <a:r>
              <a:rPr lang="en-US" dirty="0" smtClean="0">
                <a:latin typeface="+mn-ea"/>
              </a:rPr>
              <a:t>) </a:t>
            </a:r>
            <a:endParaRPr lang="zh-CN" altLang="en-US" dirty="0" smtClean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0114" y="942169"/>
            <a:ext cx="7789985" cy="12899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 (1)</a:t>
            </a:r>
            <a:r>
              <a:rPr lang="zh-CN" altLang="en-US" dirty="0" smtClean="0">
                <a:solidFill>
                  <a:srgbClr val="A50021"/>
                </a:solidFill>
              </a:rPr>
              <a:t>钢铁是怎样炼成的　奥斯特洛夫斯基　</a:t>
            </a:r>
            <a:endParaRPr lang="en-US" altLang="zh-CN" dirty="0" smtClean="0">
              <a:solidFill>
                <a:srgbClr val="A5002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 </a:t>
            </a:r>
            <a:r>
              <a:rPr lang="zh-CN" altLang="en-US" dirty="0" smtClean="0">
                <a:solidFill>
                  <a:srgbClr val="A50021"/>
                </a:solidFill>
              </a:rPr>
              <a:t>这是一道语段综合性题目。第</a:t>
            </a:r>
            <a:r>
              <a:rPr lang="en-US" dirty="0" smtClean="0">
                <a:solidFill>
                  <a:srgbClr val="A50021"/>
                </a:solidFill>
              </a:rPr>
              <a:t>(1)</a:t>
            </a:r>
            <a:r>
              <a:rPr lang="zh-CN" altLang="en-US" dirty="0" smtClean="0">
                <a:solidFill>
                  <a:srgbClr val="A50021"/>
                </a:solidFill>
              </a:rPr>
              <a:t>题考查名著相关的知识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结合段落内容可知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选段的情节出自小说</a:t>
            </a:r>
            <a:r>
              <a:rPr lang="en-US" altLang="zh-CN" dirty="0" smtClean="0">
                <a:solidFill>
                  <a:srgbClr val="A50021"/>
                </a:solidFill>
              </a:rPr>
              <a:t>《</a:t>
            </a:r>
            <a:r>
              <a:rPr lang="zh-CN" altLang="en-US" dirty="0" smtClean="0">
                <a:solidFill>
                  <a:srgbClr val="A50021"/>
                </a:solidFill>
              </a:rPr>
              <a:t>钢铁是怎样炼成的</a:t>
            </a:r>
            <a:r>
              <a:rPr lang="en-US" altLang="zh-CN" dirty="0" smtClean="0">
                <a:solidFill>
                  <a:srgbClr val="A50021"/>
                </a:solidFill>
              </a:rPr>
              <a:t>》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作者是奥斯特洛夫斯基。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100" y="402242"/>
            <a:ext cx="795703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阅读下列各段文字</a:t>
            </a:r>
            <a:r>
              <a:rPr lang="en-US" dirty="0" smtClean="0"/>
              <a:t>,</a:t>
            </a:r>
            <a:r>
              <a:rPr lang="zh-CN" altLang="en-US" dirty="0" smtClean="0"/>
              <a:t>完成问题。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3.   </a:t>
            </a:r>
            <a:r>
              <a:rPr lang="zh-CN" altLang="en-US" dirty="0" smtClean="0"/>
              <a:t>总以为读一本好书</a:t>
            </a:r>
            <a:r>
              <a:rPr lang="en-US" dirty="0" smtClean="0"/>
              <a:t>,</a:t>
            </a:r>
            <a:r>
              <a:rPr lang="zh-CN" altLang="en-US" dirty="0" smtClean="0"/>
              <a:t>是面对着一处好风景</a:t>
            </a:r>
            <a:r>
              <a:rPr lang="en-US" dirty="0" smtClean="0"/>
              <a:t>,</a:t>
            </a:r>
            <a:r>
              <a:rPr lang="zh-CN" altLang="en-US" dirty="0" smtClean="0"/>
              <a:t>感受其间流露出来的或粗犷豪放或纤巧秀弱、或深远空灵或雄伟磅礴的风韵。当与我心有不可遏制的“戚戚焉”时</a:t>
            </a:r>
            <a:r>
              <a:rPr lang="en-US" dirty="0" smtClean="0"/>
              <a:t>,</a:t>
            </a:r>
            <a:r>
              <a:rPr lang="zh-CN" altLang="en-US" dirty="0" smtClean="0"/>
              <a:t>人达到心旷神怡、养心浴德的境地恐怕就不再是难事了。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“粗犷”的“犷”的意思是</a:t>
            </a:r>
            <a:r>
              <a:rPr lang="zh-CN" altLang="en-US" u="sng" dirty="0" smtClean="0"/>
              <a:t>　　　</a:t>
            </a:r>
            <a:r>
              <a:rPr lang="zh-CN" altLang="en-US" dirty="0" smtClean="0"/>
              <a:t>。“纤巧”的“纤”的意思是</a:t>
            </a:r>
            <a:r>
              <a:rPr lang="zh-CN" altLang="en-US" u="sng" dirty="0" smtClean="0"/>
              <a:t>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文中“戚戚”的意思是</a:t>
            </a:r>
            <a:r>
              <a:rPr lang="zh-CN" altLang="en-US" u="sng" dirty="0" smtClean="0"/>
              <a:t>　　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965055" y="209279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粗野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9592" y="212432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细小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13704" y="251320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心动的样子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100" y="370711"/>
            <a:ext cx="7957038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阅读下列各段文字</a:t>
            </a:r>
            <a:r>
              <a:rPr lang="en-US" dirty="0" smtClean="0"/>
              <a:t>,</a:t>
            </a:r>
            <a:r>
              <a:rPr lang="zh-CN" altLang="en-US" dirty="0" smtClean="0"/>
              <a:t>完成问题。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dirty="0" smtClean="0"/>
              <a:t>　比漓江还美、比三峡还秀的新安江</a:t>
            </a:r>
            <a:r>
              <a:rPr lang="en-US" dirty="0" smtClean="0"/>
              <a:t>,</a:t>
            </a:r>
            <a:r>
              <a:rPr lang="zh-CN" altLang="en-US" dirty="0" smtClean="0"/>
              <a:t>与掩映其间的粉墙黛瓦的古村落、古民居交相辉映</a:t>
            </a:r>
            <a:r>
              <a:rPr lang="en-US" dirty="0" smtClean="0"/>
              <a:t>,</a:t>
            </a:r>
            <a:r>
              <a:rPr lang="zh-CN" altLang="en-US" dirty="0" smtClean="0"/>
              <a:t>被誉为“画里青山</a:t>
            </a:r>
            <a:r>
              <a:rPr lang="en-US" dirty="0" smtClean="0"/>
              <a:t>,</a:t>
            </a:r>
            <a:r>
              <a:rPr lang="zh-CN" altLang="en-US" dirty="0" smtClean="0"/>
              <a:t>水中乡村”。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泛舟江中</a:t>
            </a:r>
            <a:r>
              <a:rPr lang="en-US" dirty="0" smtClean="0"/>
              <a:t>,</a:t>
            </a:r>
            <a:r>
              <a:rPr lang="zh-CN" altLang="en-US" dirty="0" smtClean="0"/>
              <a:t>则见江水映衬着两岸的青山、村舍、塔桥。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“粉墙黛瓦”的“黛”的意思是</a:t>
            </a:r>
            <a:r>
              <a:rPr lang="zh-CN" altLang="en-US" u="sng" dirty="0" smtClean="0"/>
              <a:t>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“泛”在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现代汉语词典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中有下面四个义项。根据选文语境</a:t>
            </a:r>
            <a:r>
              <a:rPr lang="en-US" dirty="0" smtClean="0"/>
              <a:t>,</a:t>
            </a:r>
            <a:r>
              <a:rPr lang="zh-CN" altLang="en-US" dirty="0" smtClean="0"/>
              <a:t>“泛舟”中“泛”的意思是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A.</a:t>
            </a:r>
            <a:r>
              <a:rPr lang="zh-CN" altLang="en-US" dirty="0" smtClean="0"/>
              <a:t>漂浮</a:t>
            </a:r>
            <a:r>
              <a:rPr lang="en-US" altLang="zh-CN" dirty="0" smtClean="0"/>
              <a:t>			</a:t>
            </a:r>
            <a:r>
              <a:rPr lang="en-US" dirty="0" smtClean="0"/>
              <a:t>B.</a:t>
            </a:r>
            <a:r>
              <a:rPr lang="zh-CN" altLang="en-US" dirty="0" smtClean="0"/>
              <a:t>肤浅</a:t>
            </a:r>
            <a:r>
              <a:rPr lang="en-US" dirty="0" smtClean="0"/>
              <a:t>,</a:t>
            </a:r>
            <a:r>
              <a:rPr lang="zh-CN" altLang="en-US" dirty="0" smtClean="0"/>
              <a:t>不深入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C.</a:t>
            </a:r>
            <a:r>
              <a:rPr lang="zh-CN" altLang="en-US" dirty="0" smtClean="0"/>
              <a:t>广泛</a:t>
            </a:r>
            <a:r>
              <a:rPr lang="en-US" dirty="0" smtClean="0"/>
              <a:t>,</a:t>
            </a:r>
            <a:r>
              <a:rPr lang="zh-CN" altLang="en-US" dirty="0" smtClean="0"/>
              <a:t>一般地</a:t>
            </a:r>
            <a:r>
              <a:rPr lang="en-US" altLang="zh-CN" dirty="0" smtClean="0"/>
              <a:t>	</a:t>
            </a:r>
            <a:r>
              <a:rPr lang="en-US" dirty="0" smtClean="0"/>
              <a:t>D.</a:t>
            </a:r>
            <a:r>
              <a:rPr lang="zh-CN" altLang="en-US" dirty="0" smtClean="0"/>
              <a:t>泛滥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48729" y="2050753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青黑色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53998" y="2912601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A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100" y="318159"/>
            <a:ext cx="795703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阅读下列各段文字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完成问题。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>
                <a:latin typeface="+mn-ea"/>
              </a:rPr>
              <a:t>5.</a:t>
            </a:r>
            <a:r>
              <a:rPr lang="zh-CN" altLang="en-US" dirty="0" smtClean="0">
                <a:latin typeface="+mn-ea"/>
              </a:rPr>
              <a:t>　　春雨朦胧且迷人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它没有夏雨、秋雨和冬雨的暴烈、忧愁和冷酷。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“酷”在</a:t>
            </a:r>
            <a:r>
              <a:rPr lang="en-US" altLang="zh-CN" dirty="0" smtClean="0">
                <a:latin typeface="+mn-ea"/>
              </a:rPr>
              <a:t>《</a:t>
            </a:r>
            <a:r>
              <a:rPr lang="zh-CN" altLang="en-US" dirty="0" smtClean="0">
                <a:latin typeface="+mn-ea"/>
              </a:rPr>
              <a:t>现代汉语词典</a:t>
            </a:r>
            <a:r>
              <a:rPr lang="en-US" altLang="zh-CN" dirty="0" smtClean="0">
                <a:latin typeface="+mn-ea"/>
              </a:rPr>
              <a:t>》</a:t>
            </a:r>
            <a:r>
              <a:rPr lang="zh-CN" altLang="en-US" dirty="0" smtClean="0">
                <a:latin typeface="+mn-ea"/>
              </a:rPr>
              <a:t>中有下面三个义项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文中“冷酷”的“酷”意思应为</a:t>
            </a:r>
            <a:r>
              <a:rPr lang="en-US" dirty="0" smtClean="0">
                <a:latin typeface="+mn-ea"/>
              </a:rPr>
              <a:t>(</a:t>
            </a:r>
            <a:r>
              <a:rPr lang="zh-CN" altLang="en-US" dirty="0" smtClean="0">
                <a:latin typeface="+mn-ea"/>
              </a:rPr>
              <a:t>　　　</a:t>
            </a:r>
            <a:r>
              <a:rPr lang="en-US" dirty="0" smtClean="0">
                <a:latin typeface="+mn-ea"/>
              </a:rPr>
              <a:t>)</a:t>
            </a:r>
            <a:endParaRPr lang="zh-CN" altLang="en-US" dirty="0" smtClean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+mn-ea"/>
              </a:rPr>
              <a:t>A.</a:t>
            </a:r>
            <a:r>
              <a:rPr lang="zh-CN" altLang="en-US" dirty="0" smtClean="0">
                <a:latin typeface="+mn-ea"/>
              </a:rPr>
              <a:t>残酷</a:t>
            </a:r>
            <a:r>
              <a:rPr lang="en-US" altLang="zh-CN" dirty="0" smtClean="0">
                <a:latin typeface="+mn-ea"/>
              </a:rPr>
              <a:t>	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+mn-ea"/>
              </a:rPr>
              <a:t>B.</a:t>
            </a:r>
            <a:r>
              <a:rPr lang="zh-CN" altLang="en-US" dirty="0" smtClean="0">
                <a:latin typeface="+mn-ea"/>
              </a:rPr>
              <a:t>程度深的</a:t>
            </a:r>
            <a:r>
              <a:rPr lang="en-US" dirty="0" smtClean="0">
                <a:latin typeface="+mn-ea"/>
              </a:rPr>
              <a:t>;</a:t>
            </a:r>
            <a:r>
              <a:rPr lang="zh-CN" altLang="en-US" dirty="0" smtClean="0">
                <a:latin typeface="+mn-ea"/>
              </a:rPr>
              <a:t>极</a:t>
            </a:r>
            <a:r>
              <a:rPr lang="en-US" altLang="zh-CN" dirty="0" smtClean="0">
                <a:latin typeface="+mn-ea"/>
              </a:rPr>
              <a:t>	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+mn-ea"/>
              </a:rPr>
              <a:t>C.</a:t>
            </a:r>
            <a:r>
              <a:rPr lang="zh-CN" altLang="en-US" dirty="0" smtClean="0">
                <a:latin typeface="+mn-ea"/>
              </a:rPr>
              <a:t>形容人外表潇洒英俊或表情冷峻</a:t>
            </a:r>
          </a:p>
        </p:txBody>
      </p:sp>
      <p:sp>
        <p:nvSpPr>
          <p:cNvPr id="8" name="矩形 7"/>
          <p:cNvSpPr/>
          <p:nvPr/>
        </p:nvSpPr>
        <p:spPr>
          <a:xfrm>
            <a:off x="1392756" y="1619829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A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100" y="318159"/>
            <a:ext cx="795703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阅读下列各段文字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完成问题。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>
                <a:latin typeface="+mn-ea"/>
              </a:rPr>
              <a:t>6.</a:t>
            </a:r>
            <a:r>
              <a:rPr lang="zh-CN" altLang="en-US" dirty="0" smtClean="0">
                <a:latin typeface="+mn-ea"/>
              </a:rPr>
              <a:t>秋风就像一个害羞的小姑娘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初来乍到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眼里满是矜持。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+mn-ea"/>
              </a:rPr>
              <a:t>(1)</a:t>
            </a:r>
            <a:r>
              <a:rPr lang="zh-CN" altLang="en-US" dirty="0" smtClean="0">
                <a:latin typeface="+mn-ea"/>
              </a:rPr>
              <a:t>“乍”在</a:t>
            </a:r>
            <a:r>
              <a:rPr lang="en-US" altLang="zh-CN" dirty="0" smtClean="0">
                <a:latin typeface="+mn-ea"/>
              </a:rPr>
              <a:t>《</a:t>
            </a:r>
            <a:r>
              <a:rPr lang="zh-CN" altLang="en-US" dirty="0" smtClean="0">
                <a:latin typeface="+mn-ea"/>
              </a:rPr>
              <a:t>现代汉语词典</a:t>
            </a:r>
            <a:r>
              <a:rPr lang="en-US" altLang="zh-CN" dirty="0" smtClean="0">
                <a:latin typeface="+mn-ea"/>
              </a:rPr>
              <a:t>》</a:t>
            </a:r>
            <a:r>
              <a:rPr lang="zh-CN" altLang="en-US" dirty="0" smtClean="0">
                <a:latin typeface="+mn-ea"/>
              </a:rPr>
              <a:t>中有下面三个义项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文中“初来乍到”的“乍”的意思是</a:t>
            </a:r>
            <a:r>
              <a:rPr lang="en-US" dirty="0" smtClean="0">
                <a:latin typeface="+mn-ea"/>
              </a:rPr>
              <a:t>(</a:t>
            </a:r>
            <a:r>
              <a:rPr lang="zh-CN" altLang="en-US" dirty="0" smtClean="0">
                <a:latin typeface="+mn-ea"/>
              </a:rPr>
              <a:t>　　</a:t>
            </a:r>
            <a:r>
              <a:rPr lang="en-US" dirty="0" smtClean="0">
                <a:latin typeface="+mn-ea"/>
              </a:rPr>
              <a:t>)</a:t>
            </a:r>
            <a:endParaRPr lang="zh-CN" altLang="en-US" dirty="0" smtClean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+mn-ea"/>
              </a:rPr>
              <a:t>A.</a:t>
            </a:r>
            <a:r>
              <a:rPr lang="zh-CN" altLang="en-US" dirty="0" smtClean="0">
                <a:latin typeface="+mn-ea"/>
              </a:rPr>
              <a:t>忽然　　　　</a:t>
            </a:r>
            <a:r>
              <a:rPr lang="en-US" dirty="0" smtClean="0">
                <a:latin typeface="+mn-ea"/>
              </a:rPr>
              <a:t>B.</a:t>
            </a:r>
            <a:r>
              <a:rPr lang="zh-CN" altLang="en-US" dirty="0" smtClean="0">
                <a:latin typeface="+mn-ea"/>
              </a:rPr>
              <a:t>刚刚　　　　</a:t>
            </a:r>
            <a:r>
              <a:rPr lang="en-US" dirty="0" smtClean="0">
                <a:latin typeface="+mn-ea"/>
              </a:rPr>
              <a:t>C.</a:t>
            </a:r>
            <a:r>
              <a:rPr lang="zh-CN" altLang="en-US" dirty="0" smtClean="0">
                <a:latin typeface="+mn-ea"/>
              </a:rPr>
              <a:t>张开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+mn-ea"/>
              </a:rPr>
              <a:t>(2)</a:t>
            </a:r>
            <a:r>
              <a:rPr lang="zh-CN" altLang="en-US" dirty="0" smtClean="0">
                <a:latin typeface="+mn-ea"/>
              </a:rPr>
              <a:t>“矜持”的意思是</a:t>
            </a:r>
            <a:r>
              <a:rPr lang="zh-CN" altLang="en-US" u="sng" dirty="0" smtClean="0">
                <a:latin typeface="+mn-ea"/>
              </a:rPr>
              <a:t>　　　　　　</a:t>
            </a:r>
            <a:r>
              <a:rPr lang="zh-CN" altLang="en-US" dirty="0" smtClean="0">
                <a:latin typeface="+mn-ea"/>
              </a:rPr>
              <a:t>。</a:t>
            </a:r>
            <a:r>
              <a:rPr lang="en-US" dirty="0" smtClean="0">
                <a:latin typeface="+mn-ea"/>
              </a:rPr>
              <a:t> </a:t>
            </a:r>
            <a:endParaRPr lang="zh-CN" altLang="en-US" dirty="0" smtClean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58622" y="1619829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B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40737" y="2387084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局促、拘束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100" y="402242"/>
            <a:ext cx="7957038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阅读下列各段文字</a:t>
            </a:r>
            <a:r>
              <a:rPr lang="en-US" dirty="0" smtClean="0"/>
              <a:t>,</a:t>
            </a:r>
            <a:r>
              <a:rPr lang="zh-CN" altLang="en-US" dirty="0" smtClean="0"/>
              <a:t>完成问题。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7.</a:t>
            </a:r>
            <a:r>
              <a:rPr lang="zh-CN" altLang="en-US" dirty="0" smtClean="0"/>
              <a:t>　徽派建筑在总体布局上</a:t>
            </a:r>
            <a:r>
              <a:rPr lang="en-US" dirty="0" smtClean="0"/>
              <a:t>,</a:t>
            </a:r>
            <a:r>
              <a:rPr lang="zh-CN" altLang="en-US" dirty="0" smtClean="0"/>
              <a:t>依山就势、自然得体</a:t>
            </a:r>
            <a:r>
              <a:rPr lang="en-US" dirty="0" smtClean="0"/>
              <a:t>;</a:t>
            </a:r>
            <a:r>
              <a:rPr lang="zh-CN" altLang="en-US" dirty="0" smtClean="0"/>
              <a:t>在平面布局上</a:t>
            </a:r>
            <a:r>
              <a:rPr lang="en-US" dirty="0" smtClean="0"/>
              <a:t>,</a:t>
            </a:r>
            <a:r>
              <a:rPr lang="zh-CN" altLang="en-US" dirty="0" smtClean="0"/>
              <a:t>灵活多变</a:t>
            </a:r>
            <a:r>
              <a:rPr lang="en-US" dirty="0" smtClean="0"/>
              <a:t>;</a:t>
            </a:r>
            <a:r>
              <a:rPr lang="zh-CN" altLang="en-US" dirty="0" smtClean="0"/>
              <a:t>在空间结构上</a:t>
            </a:r>
            <a:r>
              <a:rPr lang="en-US" dirty="0" smtClean="0"/>
              <a:t>,</a:t>
            </a:r>
            <a:r>
              <a:rPr lang="zh-CN" altLang="en-US" dirty="0" smtClean="0"/>
              <a:t>造型丰富、讲究韵律美</a:t>
            </a:r>
            <a:r>
              <a:rPr lang="en-US" dirty="0" smtClean="0"/>
              <a:t>;</a:t>
            </a:r>
            <a:r>
              <a:rPr lang="zh-CN" altLang="en-US" dirty="0" smtClean="0"/>
              <a:t>在建筑雕刻艺术的综合运用上</a:t>
            </a:r>
            <a:r>
              <a:rPr lang="en-US" dirty="0" smtClean="0"/>
              <a:t>,</a:t>
            </a:r>
            <a:r>
              <a:rPr lang="zh-CN" altLang="en-US" dirty="0" smtClean="0"/>
              <a:t>融合石雕、木雕、砖雕为一体</a:t>
            </a:r>
            <a:r>
              <a:rPr lang="en-US" dirty="0" smtClean="0"/>
              <a:t>,</a:t>
            </a:r>
            <a:r>
              <a:rPr lang="zh-CN" altLang="en-US" dirty="0" smtClean="0"/>
              <a:t>显得富丽堂皇。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文中“依山就势”的“就”意思是</a:t>
            </a:r>
            <a:r>
              <a:rPr lang="zh-CN" altLang="en-US" u="sng" dirty="0" smtClean="0"/>
              <a:t>　　　　　　　　</a:t>
            </a:r>
            <a:r>
              <a:rPr lang="en-US" dirty="0" smtClean="0"/>
              <a:t>;</a:t>
            </a:r>
            <a:r>
              <a:rPr lang="zh-CN" altLang="en-US" dirty="0" smtClean="0"/>
              <a:t>“富丽堂皇”的意思是</a:t>
            </a:r>
            <a:r>
              <a:rPr lang="zh-CN" altLang="en-US" u="sng" dirty="0" smtClean="0"/>
              <a:t>　　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546997" y="2061263"/>
            <a:ext cx="1164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趁着</a:t>
            </a:r>
            <a:r>
              <a:rPr lang="en-US" b="1" dirty="0" smtClean="0">
                <a:solidFill>
                  <a:srgbClr val="C00000"/>
                </a:solidFill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</a:rPr>
              <a:t>借着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0209" y="251320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宏伟美丽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8058" y="381221"/>
            <a:ext cx="801807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阅读下列各段文字</a:t>
            </a:r>
            <a:r>
              <a:rPr lang="en-US" dirty="0" smtClean="0"/>
              <a:t>,</a:t>
            </a:r>
            <a:r>
              <a:rPr lang="zh-CN" altLang="en-US" dirty="0" smtClean="0"/>
              <a:t>完成问题。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8.</a:t>
            </a:r>
            <a:r>
              <a:rPr lang="zh-CN" altLang="en-US" dirty="0" smtClean="0"/>
              <a:t>　有的忧伤是蒙蒙细雨</a:t>
            </a:r>
            <a:r>
              <a:rPr lang="en-US" dirty="0" smtClean="0"/>
              <a:t>,</a:t>
            </a:r>
            <a:r>
              <a:rPr lang="zh-CN" altLang="en-US" dirty="0" smtClean="0"/>
              <a:t>淋着每个人</a:t>
            </a:r>
            <a:r>
              <a:rPr lang="en-US" dirty="0" smtClean="0"/>
              <a:t>,</a:t>
            </a:r>
            <a:r>
              <a:rPr lang="zh-CN" altLang="en-US" dirty="0" smtClean="0"/>
              <a:t>但我们都知道</a:t>
            </a:r>
            <a:r>
              <a:rPr lang="en-US" dirty="0" smtClean="0"/>
              <a:t>,</a:t>
            </a:r>
            <a:r>
              <a:rPr lang="zh-CN" altLang="en-US" dirty="0" smtClean="0"/>
              <a:t>这雨终究会停</a:t>
            </a:r>
            <a:r>
              <a:rPr lang="en-US" dirty="0" smtClean="0"/>
              <a:t>,</a:t>
            </a:r>
            <a:r>
              <a:rPr lang="zh-CN" altLang="en-US" dirty="0" smtClean="0"/>
              <a:t>终究会有一架彩虹</a:t>
            </a:r>
            <a:r>
              <a:rPr lang="en-US" dirty="0" smtClean="0"/>
              <a:t>,</a:t>
            </a:r>
            <a:r>
              <a:rPr lang="zh-CN" altLang="en-US" dirty="0" smtClean="0"/>
              <a:t>横空出世</a:t>
            </a:r>
            <a:r>
              <a:rPr lang="en-US" dirty="0" smtClean="0"/>
              <a:t>,</a:t>
            </a:r>
            <a:r>
              <a:rPr lang="zh-CN" altLang="en-US" dirty="0" smtClean="0"/>
              <a:t>把你和新生活连接起来。这就是有质量的忧伤。有质量的忧伤</a:t>
            </a:r>
            <a:r>
              <a:rPr lang="en-US" dirty="0" smtClean="0"/>
              <a:t>,</a:t>
            </a:r>
            <a:r>
              <a:rPr lang="zh-CN" altLang="en-US" dirty="0" smtClean="0"/>
              <a:t>不光带给你美感</a:t>
            </a:r>
            <a:r>
              <a:rPr lang="en-US" dirty="0" smtClean="0"/>
              <a:t>,</a:t>
            </a:r>
            <a:r>
              <a:rPr lang="zh-CN" altLang="en-US" dirty="0" smtClean="0"/>
              <a:t>更重要的是不让你坠落到深渊。静静地与时光对峙</a:t>
            </a:r>
            <a:r>
              <a:rPr lang="en-US" dirty="0" smtClean="0"/>
              <a:t>,</a:t>
            </a:r>
            <a:r>
              <a:rPr lang="zh-CN" altLang="en-US" dirty="0" smtClean="0"/>
              <a:t>这何尝不是另一种意义的抚慰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“淋着每个人”的“淋”在语境中的意思是</a:t>
            </a:r>
            <a:r>
              <a:rPr lang="zh-CN" altLang="en-US" u="sng" dirty="0" smtClean="0"/>
              <a:t>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“渊”的意思有三个</a:t>
            </a:r>
            <a:r>
              <a:rPr lang="en-US" dirty="0" smtClean="0"/>
              <a:t>,</a:t>
            </a:r>
            <a:r>
              <a:rPr lang="zh-CN" altLang="en-US" dirty="0" smtClean="0"/>
              <a:t>“坠落到深渊”的“渊”意思是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A.</a:t>
            </a:r>
            <a:r>
              <a:rPr lang="zh-CN" altLang="en-US" dirty="0" smtClean="0"/>
              <a:t>人或物聚集的处所</a:t>
            </a:r>
            <a:r>
              <a:rPr lang="en-US" altLang="zh-CN" dirty="0" smtClean="0"/>
              <a:t>	</a:t>
            </a:r>
            <a:r>
              <a:rPr lang="en-US" dirty="0" smtClean="0"/>
              <a:t>B.</a:t>
            </a:r>
            <a:r>
              <a:rPr lang="zh-CN" altLang="en-US" dirty="0" smtClean="0"/>
              <a:t>深水</a:t>
            </a:r>
            <a:r>
              <a:rPr lang="en-US" dirty="0" smtClean="0"/>
              <a:t>,</a:t>
            </a:r>
            <a:r>
              <a:rPr lang="zh-CN" altLang="en-US" dirty="0" smtClean="0"/>
              <a:t>潭</a:t>
            </a:r>
            <a:r>
              <a:rPr lang="en-US" altLang="zh-CN" dirty="0" smtClean="0"/>
              <a:t>	</a:t>
            </a:r>
            <a:r>
              <a:rPr lang="en-US" dirty="0" smtClean="0"/>
              <a:t>C.</a:t>
            </a:r>
            <a:r>
              <a:rPr lang="zh-CN" altLang="en-US" dirty="0" smtClean="0"/>
              <a:t>深</a:t>
            </a:r>
            <a:r>
              <a:rPr lang="en-US" dirty="0" smtClean="0"/>
              <a:t>;</a:t>
            </a:r>
            <a:r>
              <a:rPr lang="zh-CN" altLang="en-US" dirty="0" smtClean="0"/>
              <a:t>深远</a:t>
            </a:r>
            <a:r>
              <a:rPr lang="en-US" dirty="0" smtClean="0"/>
              <a:t>;</a:t>
            </a:r>
            <a:r>
              <a:rPr lang="zh-CN" altLang="en-US" dirty="0" smtClean="0"/>
              <a:t>渊博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“蒙蒙细雨”中“蒙蒙”的意思是</a:t>
            </a:r>
            <a:r>
              <a:rPr lang="zh-CN" altLang="en-US" u="sng" dirty="0" smtClean="0"/>
              <a:t>　　　　　  　</a:t>
            </a:r>
            <a:r>
              <a:rPr lang="en-US" dirty="0" smtClean="0"/>
              <a:t>;</a:t>
            </a:r>
            <a:r>
              <a:rPr lang="zh-CN" altLang="en-US" dirty="0" smtClean="0"/>
              <a:t>“抚慰”中“抚”的意思是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552117" y="249218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感染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72663" y="2944133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B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85956" y="371138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形容雨点细小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4710" y="410027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慰问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1308" y="340696"/>
            <a:ext cx="79570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 smtClean="0"/>
              <a:t>角度</a:t>
            </a:r>
            <a:r>
              <a:rPr lang="en-US" b="1" dirty="0" smtClean="0"/>
              <a:t>2</a:t>
            </a:r>
            <a:r>
              <a:rPr lang="zh-CN" altLang="en-US" b="1" dirty="0" smtClean="0"/>
              <a:t>　选词填空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从构词成分上辨析。</a:t>
            </a:r>
            <a:r>
              <a:rPr lang="zh-CN" altLang="en-US" dirty="0" smtClean="0"/>
              <a:t>如“周密、严密、精密”</a:t>
            </a:r>
            <a:r>
              <a:rPr lang="en-US" dirty="0" smtClean="0"/>
              <a:t>,</a:t>
            </a:r>
            <a:r>
              <a:rPr lang="zh-CN" altLang="en-US" dirty="0" smtClean="0"/>
              <a:t>都含有“密”字</a:t>
            </a:r>
            <a:r>
              <a:rPr lang="en-US" dirty="0" smtClean="0"/>
              <a:t>,</a:t>
            </a:r>
            <a:r>
              <a:rPr lang="zh-CN" altLang="en-US" dirty="0" smtClean="0"/>
              <a:t>含有“事物的组织和结构紧密、完备”的意思</a:t>
            </a:r>
            <a:r>
              <a:rPr lang="en-US" dirty="0" smtClean="0"/>
              <a:t>,</a:t>
            </a:r>
            <a:r>
              <a:rPr lang="zh-CN" altLang="en-US" dirty="0" smtClean="0"/>
              <a:t>三个词的区别就在“周”“严”“精”上</a:t>
            </a:r>
            <a:r>
              <a:rPr lang="en-US" dirty="0" smtClean="0"/>
              <a:t>,</a:t>
            </a:r>
            <a:r>
              <a:rPr lang="zh-CN" altLang="en-US" dirty="0" smtClean="0"/>
              <a:t>结合这三个字的含义</a:t>
            </a:r>
            <a:r>
              <a:rPr lang="en-US" dirty="0" smtClean="0"/>
              <a:t>,</a:t>
            </a:r>
            <a:r>
              <a:rPr lang="zh-CN" altLang="en-US" dirty="0" smtClean="0"/>
              <a:t>就可辨明词义。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b="1" dirty="0" smtClean="0"/>
              <a:t>从词义的轻重不同上辨析。</a:t>
            </a:r>
            <a:r>
              <a:rPr lang="zh-CN" altLang="en-US" dirty="0" smtClean="0"/>
              <a:t>如“请求”“恳求”都有“要求”的意思</a:t>
            </a:r>
            <a:r>
              <a:rPr lang="en-US" dirty="0" smtClean="0"/>
              <a:t>,</a:t>
            </a:r>
            <a:r>
              <a:rPr lang="zh-CN" altLang="en-US" dirty="0" smtClean="0"/>
              <a:t>区别主要在语意的轻重上。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b="1" dirty="0" smtClean="0"/>
              <a:t>从词义的范围大小不同上辨析。</a:t>
            </a:r>
            <a:r>
              <a:rPr lang="zh-CN" altLang="en-US" dirty="0" smtClean="0"/>
              <a:t>如“事件”“事情”“事故”所指的范围大小不同、性质不同。</a:t>
            </a: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1308" y="375865"/>
            <a:ext cx="795703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dirty="0" smtClean="0"/>
              <a:t>从词的使用上辨析。如“树”和“树木”</a:t>
            </a:r>
            <a:r>
              <a:rPr lang="en-US" dirty="0" smtClean="0"/>
              <a:t>,</a:t>
            </a:r>
            <a:r>
              <a:rPr lang="zh-CN" altLang="en-US" dirty="0" smtClean="0"/>
              <a:t>“书”和“书籍”</a:t>
            </a:r>
            <a:r>
              <a:rPr lang="en-US" dirty="0" smtClean="0"/>
              <a:t>,</a:t>
            </a:r>
            <a:r>
              <a:rPr lang="zh-CN" altLang="en-US" dirty="0" smtClean="0"/>
              <a:t>前者指具体的、个别的</a:t>
            </a:r>
            <a:r>
              <a:rPr lang="en-US" dirty="0" smtClean="0"/>
              <a:t>,</a:t>
            </a:r>
            <a:r>
              <a:rPr lang="zh-CN" altLang="en-US" dirty="0" smtClean="0"/>
              <a:t>后者则用于指概括的。又如“爱护”和“爱戴”意义相同</a:t>
            </a:r>
            <a:r>
              <a:rPr lang="en-US" dirty="0" smtClean="0"/>
              <a:t>,</a:t>
            </a:r>
            <a:r>
              <a:rPr lang="zh-CN" altLang="en-US" dirty="0" smtClean="0"/>
              <a:t>后者只用于人</a:t>
            </a:r>
            <a:r>
              <a:rPr lang="en-US" dirty="0" smtClean="0"/>
              <a:t>,</a:t>
            </a:r>
            <a:r>
              <a:rPr lang="zh-CN" altLang="en-US" dirty="0" smtClean="0"/>
              <a:t>一般指下级对上级</a:t>
            </a:r>
            <a:r>
              <a:rPr lang="en-US" dirty="0" smtClean="0"/>
              <a:t>,</a:t>
            </a:r>
            <a:r>
              <a:rPr lang="zh-CN" altLang="en-US" dirty="0" smtClean="0"/>
              <a:t>前者没有此限制</a:t>
            </a:r>
            <a:r>
              <a:rPr lang="en-US" dirty="0" smtClean="0"/>
              <a:t>,</a:t>
            </a:r>
            <a:r>
              <a:rPr lang="zh-CN" altLang="en-US" dirty="0" smtClean="0"/>
              <a:t>两个词不能互换。另外</a:t>
            </a:r>
            <a:r>
              <a:rPr lang="en-US" dirty="0" smtClean="0"/>
              <a:t>,</a:t>
            </a:r>
            <a:r>
              <a:rPr lang="zh-CN" altLang="en-US" dirty="0" smtClean="0"/>
              <a:t>要注意词的搭配对象。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5.</a:t>
            </a:r>
            <a:r>
              <a:rPr lang="zh-CN" altLang="en-US" dirty="0" smtClean="0"/>
              <a:t>从词的感情色彩上辨析。如“结果”“成果”“后果”都有表示事物结局的意思</a:t>
            </a:r>
            <a:r>
              <a:rPr lang="en-US" dirty="0" smtClean="0"/>
              <a:t>,</a:t>
            </a:r>
            <a:r>
              <a:rPr lang="zh-CN" altLang="en-US" dirty="0" smtClean="0"/>
              <a:t>但三个词分属中、褒、贬的色彩。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100" y="402242"/>
            <a:ext cx="795703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0092D7"/>
                </a:solidFill>
              </a:rPr>
              <a:t>|</a:t>
            </a:r>
            <a:r>
              <a:rPr lang="zh-CN" altLang="en-US" b="1" dirty="0" smtClean="0">
                <a:solidFill>
                  <a:srgbClr val="0092D7"/>
                </a:solidFill>
              </a:rPr>
              <a:t>针对训练</a:t>
            </a:r>
            <a:r>
              <a:rPr lang="en-US" b="1" dirty="0" smtClean="0">
                <a:solidFill>
                  <a:srgbClr val="0092D7"/>
                </a:solidFill>
              </a:rPr>
              <a:t>|</a:t>
            </a:r>
            <a:endParaRPr lang="zh-CN" altLang="en-US" b="1" dirty="0" smtClean="0">
              <a:solidFill>
                <a:srgbClr val="0092D7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dirty="0" smtClean="0"/>
              <a:t>根据句子的意思</a:t>
            </a:r>
            <a:r>
              <a:rPr lang="en-US" dirty="0" smtClean="0"/>
              <a:t>,</a:t>
            </a:r>
            <a:r>
              <a:rPr lang="zh-CN" altLang="en-US" dirty="0" smtClean="0"/>
              <a:t>选择恰当的词语依次填入文段中横线处。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      昭君墓一行</a:t>
            </a:r>
            <a:r>
              <a:rPr lang="en-US" dirty="0" smtClean="0"/>
              <a:t>,</a:t>
            </a:r>
            <a:r>
              <a:rPr lang="zh-CN" altLang="en-US" dirty="0" smtClean="0"/>
              <a:t>感受昭君一生</a:t>
            </a:r>
            <a:r>
              <a:rPr lang="en-US" dirty="0" smtClean="0"/>
              <a:t>,</a:t>
            </a:r>
            <a:r>
              <a:rPr lang="zh-CN" altLang="en-US" dirty="0" smtClean="0"/>
              <a:t>一种敬仰之情溢于言表。“千载琵琶作胡语</a:t>
            </a:r>
            <a:r>
              <a:rPr lang="en-US" dirty="0" smtClean="0"/>
              <a:t>,</a:t>
            </a:r>
            <a:r>
              <a:rPr lang="zh-CN" altLang="en-US" dirty="0" smtClean="0"/>
              <a:t>分明怨恨曲中论。”远离故乡的昭君</a:t>
            </a:r>
            <a:r>
              <a:rPr lang="en-US" dirty="0" smtClean="0"/>
              <a:t>,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(A.</a:t>
            </a:r>
            <a:r>
              <a:rPr lang="zh-CN" altLang="en-US" dirty="0" smtClean="0"/>
              <a:t>即使　</a:t>
            </a:r>
            <a:r>
              <a:rPr lang="en-US" dirty="0" smtClean="0"/>
              <a:t>B.</a:t>
            </a:r>
            <a:r>
              <a:rPr lang="zh-CN" altLang="en-US" dirty="0" smtClean="0"/>
              <a:t>虽然</a:t>
            </a:r>
            <a:r>
              <a:rPr lang="en-US" dirty="0" smtClean="0"/>
              <a:t>)</a:t>
            </a:r>
            <a:r>
              <a:rPr lang="zh-CN" altLang="en-US" dirty="0" smtClean="0"/>
              <a:t>思乡情怀愈为浓厚</a:t>
            </a:r>
            <a:r>
              <a:rPr lang="en-US" dirty="0" smtClean="0"/>
              <a:t>,</a:t>
            </a:r>
            <a:r>
              <a:rPr lang="zh-CN" altLang="en-US" dirty="0" smtClean="0"/>
              <a:t>满腔的情感倾诉给她的知己听</a:t>
            </a:r>
            <a:r>
              <a:rPr lang="en-US" dirty="0" smtClean="0"/>
              <a:t>,</a:t>
            </a:r>
            <a:r>
              <a:rPr lang="zh-CN" altLang="en-US" dirty="0" smtClean="0"/>
              <a:t>琴声凄凉苦涩</a:t>
            </a:r>
            <a:r>
              <a:rPr lang="en-US" dirty="0" smtClean="0"/>
              <a:t>,</a:t>
            </a:r>
            <a:r>
              <a:rPr lang="zh-CN" altLang="en-US" dirty="0" smtClean="0"/>
              <a:t>正如昭君的心情</a:t>
            </a:r>
            <a:r>
              <a:rPr lang="en-US" dirty="0" smtClean="0"/>
              <a:t>,</a:t>
            </a:r>
            <a:r>
              <a:rPr lang="zh-CN" altLang="en-US" dirty="0" smtClean="0"/>
              <a:t>但她毕竟是是非分明、重大义的女子</a:t>
            </a:r>
            <a:r>
              <a:rPr lang="en-US" dirty="0" smtClean="0"/>
              <a:t>,</a:t>
            </a:r>
            <a:r>
              <a:rPr lang="zh-CN" altLang="en-US" dirty="0" smtClean="0"/>
              <a:t>她把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(A.</a:t>
            </a:r>
            <a:r>
              <a:rPr lang="zh-CN" altLang="en-US" dirty="0" smtClean="0"/>
              <a:t>背井离乡　</a:t>
            </a:r>
            <a:r>
              <a:rPr lang="en-US" dirty="0" smtClean="0"/>
              <a:t>B.</a:t>
            </a:r>
            <a:r>
              <a:rPr lang="zh-CN" altLang="en-US" dirty="0" smtClean="0"/>
              <a:t>浪迹天涯</a:t>
            </a:r>
            <a:r>
              <a:rPr lang="en-US" dirty="0" smtClean="0"/>
              <a:t>)</a:t>
            </a:r>
            <a:r>
              <a:rPr lang="zh-CN" altLang="en-US" dirty="0" smtClean="0"/>
              <a:t>的苦痛深深埋藏好</a:t>
            </a:r>
            <a:r>
              <a:rPr lang="en-US" dirty="0" smtClean="0"/>
              <a:t>,</a:t>
            </a:r>
            <a:r>
              <a:rPr lang="zh-CN" altLang="en-US" dirty="0" smtClean="0"/>
              <a:t>不被人察觉</a:t>
            </a:r>
            <a:r>
              <a:rPr lang="en-US" dirty="0" smtClean="0"/>
              <a:t>,</a:t>
            </a:r>
            <a:r>
              <a:rPr lang="zh-CN" altLang="en-US" dirty="0" smtClean="0"/>
              <a:t>把美丽的青春年华留给那个人烟稀少的大漠。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533656" y="1703912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B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15239" y="2502698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A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7547" y="360200"/>
            <a:ext cx="8049611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根据句子的意思</a:t>
            </a:r>
            <a:r>
              <a:rPr lang="en-US" dirty="0" smtClean="0"/>
              <a:t>,</a:t>
            </a:r>
            <a:r>
              <a:rPr lang="zh-CN" altLang="en-US" dirty="0" smtClean="0"/>
              <a:t>在文段中横线上填上恰当的词语。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      黄山松长在高高的峰顶、长在悬崖峭壁、长在深壑幽谷</a:t>
            </a:r>
            <a:r>
              <a:rPr lang="en-US" dirty="0" smtClean="0"/>
              <a:t>,</a:t>
            </a:r>
            <a:r>
              <a:rPr lang="zh-CN" altLang="en-US" dirty="0" smtClean="0"/>
              <a:t>郁郁葱葱</a:t>
            </a:r>
            <a:r>
              <a:rPr lang="en-US" dirty="0" smtClean="0"/>
              <a:t>,</a:t>
            </a:r>
            <a:r>
              <a:rPr lang="zh-CN" altLang="en-US" dirty="0" smtClean="0"/>
              <a:t>生机勃勃</a:t>
            </a:r>
            <a:r>
              <a:rPr lang="en-US" dirty="0" smtClean="0"/>
              <a:t>,</a:t>
            </a:r>
            <a:r>
              <a:rPr lang="zh-CN" altLang="en-US" dirty="0" smtClean="0"/>
              <a:t>历经风霜雪雨却依然永葆青春。黄山松顶风傲雪的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(A.</a:t>
            </a:r>
            <a:r>
              <a:rPr lang="zh-CN" altLang="en-US" dirty="0" smtClean="0"/>
              <a:t>自强　</a:t>
            </a:r>
            <a:r>
              <a:rPr lang="en-US" dirty="0" smtClean="0"/>
              <a:t>B.</a:t>
            </a:r>
            <a:r>
              <a:rPr lang="zh-CN" altLang="en-US" dirty="0" smtClean="0"/>
              <a:t>团结</a:t>
            </a:r>
            <a:r>
              <a:rPr lang="en-US" dirty="0" smtClean="0"/>
              <a:t>)</a:t>
            </a:r>
            <a:r>
              <a:rPr lang="zh-CN" altLang="en-US" dirty="0" smtClean="0"/>
              <a:t>精神、坚韧不拔的拼搏精神、众木成林的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(A.</a:t>
            </a:r>
            <a:r>
              <a:rPr lang="zh-CN" altLang="en-US" dirty="0" smtClean="0"/>
              <a:t>自强　</a:t>
            </a:r>
            <a:r>
              <a:rPr lang="en-US" dirty="0" smtClean="0"/>
              <a:t>B.</a:t>
            </a:r>
            <a:r>
              <a:rPr lang="zh-CN" altLang="en-US" dirty="0" smtClean="0"/>
              <a:t>团结</a:t>
            </a:r>
            <a:r>
              <a:rPr lang="en-US" dirty="0" smtClean="0"/>
              <a:t>)</a:t>
            </a:r>
            <a:r>
              <a:rPr lang="zh-CN" altLang="en-US" dirty="0" smtClean="0"/>
              <a:t>精神、百折不挠的进取精神正是中华民族时代的象征。</a:t>
            </a:r>
            <a:r>
              <a:rPr lang="en-US" dirty="0" smtClean="0"/>
              <a:t> </a:t>
            </a:r>
            <a:endParaRPr lang="zh-CN" altLang="en-US" dirty="0" smtClean="0"/>
          </a:p>
        </p:txBody>
      </p:sp>
      <p:sp>
        <p:nvSpPr>
          <p:cNvPr id="8" name="矩形 7"/>
          <p:cNvSpPr/>
          <p:nvPr/>
        </p:nvSpPr>
        <p:spPr>
          <a:xfrm>
            <a:off x="6143432" y="1241457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A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11422" y="1672381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B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8891" y="325000"/>
            <a:ext cx="7860323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[2019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zh-CN" altLang="en-US" dirty="0" smtClean="0">
                <a:solidFill>
                  <a:srgbClr val="0092D7"/>
                </a:solidFill>
              </a:rPr>
              <a:t>安徽</a:t>
            </a:r>
            <a:r>
              <a:rPr lang="en-US" dirty="0" smtClean="0">
                <a:solidFill>
                  <a:srgbClr val="0092D7"/>
                </a:solidFill>
              </a:rPr>
              <a:t>2</a:t>
            </a:r>
            <a:r>
              <a:rPr lang="zh-CN" altLang="en-US" dirty="0" smtClean="0">
                <a:solidFill>
                  <a:srgbClr val="0092D7"/>
                </a:solidFill>
              </a:rPr>
              <a:t>题</a:t>
            </a:r>
            <a:r>
              <a:rPr lang="en-US" dirty="0" smtClean="0">
                <a:solidFill>
                  <a:srgbClr val="0092D7"/>
                </a:solidFill>
              </a:rPr>
              <a:t>]</a:t>
            </a:r>
            <a:r>
              <a:rPr lang="zh-CN" altLang="en-US" dirty="0" smtClean="0"/>
              <a:t>请运用所积累的知识</a:t>
            </a:r>
            <a:r>
              <a:rPr lang="en-US" dirty="0" smtClean="0"/>
              <a:t>,</a:t>
            </a:r>
            <a:r>
              <a:rPr lang="zh-CN" altLang="en-US" dirty="0" smtClean="0"/>
              <a:t>完成问题。</a:t>
            </a:r>
            <a:r>
              <a:rPr lang="en-US" dirty="0" smtClean="0"/>
              <a:t>(12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阿基姆明白</a:t>
            </a:r>
            <a:r>
              <a:rPr lang="en-US" dirty="0" smtClean="0"/>
              <a:t>,</a:t>
            </a:r>
            <a:r>
              <a:rPr lang="zh-CN" altLang="en-US" dirty="0" smtClean="0"/>
              <a:t>这个直到不久前还</a:t>
            </a:r>
            <a:r>
              <a:rPr lang="zh-CN" altLang="en-US" b="1" dirty="0" smtClean="0">
                <a:solidFill>
                  <a:srgbClr val="0092D7"/>
                </a:solidFill>
              </a:rPr>
              <a:t>生龙活虎</a:t>
            </a:r>
            <a:r>
              <a:rPr lang="zh-CN" altLang="en-US" dirty="0" smtClean="0"/>
              <a:t>的年轻人</a:t>
            </a:r>
            <a:r>
              <a:rPr lang="en-US" dirty="0" smtClean="0"/>
              <a:t>,</a:t>
            </a:r>
            <a:r>
              <a:rPr lang="zh-CN" altLang="en-US" dirty="0" smtClean="0"/>
              <a:t>此刻内心激荡着怎样的情感。他了解保尔的</a:t>
            </a:r>
            <a:r>
              <a:rPr lang="zh-CN" altLang="en-US" b="1" dirty="0" smtClean="0">
                <a:solidFill>
                  <a:srgbClr val="0092D7"/>
                </a:solidFill>
              </a:rPr>
              <a:t>悲剧</a:t>
            </a:r>
            <a:r>
              <a:rPr lang="en-US" altLang="zh-CN" dirty="0" smtClean="0"/>
              <a:t>……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 “阿基姆</a:t>
            </a:r>
            <a:r>
              <a:rPr lang="en-US" dirty="0" smtClean="0"/>
              <a:t>,</a:t>
            </a:r>
            <a:r>
              <a:rPr lang="zh-CN" altLang="en-US" dirty="0" smtClean="0"/>
              <a:t>难道你真的以为生活能把我逼进死角</a:t>
            </a:r>
            <a:r>
              <a:rPr lang="en-US" dirty="0" smtClean="0"/>
              <a:t>,</a:t>
            </a:r>
            <a:r>
              <a:rPr lang="zh-CN" altLang="en-US" dirty="0" smtClean="0"/>
              <a:t>把我压成一张薄饼吗</a:t>
            </a:r>
            <a:r>
              <a:rPr lang="en-US" dirty="0" smtClean="0"/>
              <a:t>?</a:t>
            </a:r>
            <a:r>
              <a:rPr lang="zh-CN" altLang="en-US" dirty="0" smtClean="0"/>
              <a:t>只要我的心脏还在跳动</a:t>
            </a:r>
            <a:r>
              <a:rPr lang="en-US" dirty="0" smtClean="0"/>
              <a:t>,</a:t>
            </a:r>
            <a:r>
              <a:rPr lang="zh-CN" altLang="en-US" dirty="0" smtClean="0"/>
              <a:t>”他突然使劲抓住阿基姆的手紧压着他的胸脯</a:t>
            </a:r>
            <a:r>
              <a:rPr lang="en-US" dirty="0" smtClean="0"/>
              <a:t>,</a:t>
            </a:r>
            <a:r>
              <a:rPr lang="zh-CN" altLang="en-US" dirty="0" smtClean="0"/>
              <a:t>“只要它还在跳动</a:t>
            </a:r>
            <a:r>
              <a:rPr lang="en-US" dirty="0" smtClean="0"/>
              <a:t>,</a:t>
            </a:r>
            <a:r>
              <a:rPr lang="zh-CN" altLang="en-US" dirty="0" smtClean="0"/>
              <a:t>就别想叫我离开党。只有死</a:t>
            </a:r>
            <a:r>
              <a:rPr lang="en-US" dirty="0" smtClean="0"/>
              <a:t>,</a:t>
            </a:r>
            <a:r>
              <a:rPr lang="zh-CN" altLang="en-US" dirty="0" smtClean="0"/>
              <a:t>才能让我离开战斗行列。老兄</a:t>
            </a:r>
            <a:r>
              <a:rPr lang="en-US" dirty="0" smtClean="0"/>
              <a:t>,</a:t>
            </a:r>
            <a:r>
              <a:rPr lang="zh-CN" altLang="en-US" dirty="0" smtClean="0"/>
              <a:t>请你千万记住这一点。”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        阿基姆沉默不语。他知道这绝不是漂亮话</a:t>
            </a:r>
            <a:r>
              <a:rPr lang="en-US" dirty="0" smtClean="0"/>
              <a:t>,</a:t>
            </a:r>
            <a:r>
              <a:rPr lang="zh-CN" altLang="en-US" dirty="0" smtClean="0"/>
              <a:t>而是一个身负重伤的战士的</a:t>
            </a:r>
            <a:r>
              <a:rPr lang="zh-CN" altLang="en-US" b="1" dirty="0" smtClean="0">
                <a:solidFill>
                  <a:srgbClr val="0092D7"/>
                </a:solidFill>
              </a:rPr>
              <a:t>呐喊</a:t>
            </a:r>
            <a:r>
              <a:rPr lang="zh-CN" altLang="en-US" dirty="0" smtClean="0"/>
              <a:t>。他明白</a:t>
            </a:r>
            <a:r>
              <a:rPr lang="en-US" dirty="0" smtClean="0"/>
              <a:t>,</a:t>
            </a:r>
            <a:r>
              <a:rPr lang="zh-CN" altLang="en-US" u="sng" dirty="0" smtClean="0"/>
              <a:t>像保尔这样的人不可能说出另外的话</a:t>
            </a:r>
            <a:r>
              <a:rPr lang="en-US" u="sng" dirty="0" smtClean="0"/>
              <a:t>,</a:t>
            </a:r>
            <a:r>
              <a:rPr lang="zh-CN" altLang="en-US" u="sng" dirty="0" smtClean="0"/>
              <a:t>表达出另外的情感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7547" y="360200"/>
            <a:ext cx="8049611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dirty="0" smtClean="0"/>
              <a:t>根据句子的意思</a:t>
            </a:r>
            <a:r>
              <a:rPr lang="en-US" dirty="0" smtClean="0"/>
              <a:t>,</a:t>
            </a:r>
            <a:r>
              <a:rPr lang="zh-CN" altLang="en-US" dirty="0" smtClean="0"/>
              <a:t>在文段中横线上填上恰当的词语。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      我一向认为</a:t>
            </a:r>
            <a:r>
              <a:rPr lang="en-US" dirty="0" smtClean="0"/>
              <a:t>,</a:t>
            </a:r>
            <a:r>
              <a:rPr lang="zh-CN" altLang="en-US" dirty="0" smtClean="0"/>
              <a:t>生命存在的真假无从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(A.</a:t>
            </a:r>
            <a:r>
              <a:rPr lang="zh-CN" altLang="en-US" dirty="0" smtClean="0"/>
              <a:t>辩护　</a:t>
            </a:r>
            <a:r>
              <a:rPr lang="en-US" dirty="0" smtClean="0"/>
              <a:t>B.</a:t>
            </a:r>
            <a:r>
              <a:rPr lang="zh-CN" altLang="en-US" dirty="0" smtClean="0"/>
              <a:t>辨明</a:t>
            </a:r>
            <a:r>
              <a:rPr lang="en-US" dirty="0" smtClean="0"/>
              <a:t>),</a:t>
            </a:r>
            <a:r>
              <a:rPr lang="zh-CN" altLang="en-US" dirty="0" smtClean="0"/>
              <a:t>也不重要。重要的是彼此之间</a:t>
            </a:r>
            <a:r>
              <a:rPr lang="en-US" dirty="0" smtClean="0"/>
              <a:t>,</a:t>
            </a:r>
            <a:r>
              <a:rPr lang="zh-CN" altLang="en-US" dirty="0" smtClean="0"/>
              <a:t>允许自我“留白”</a:t>
            </a:r>
            <a:r>
              <a:rPr lang="en-US" dirty="0" smtClean="0"/>
              <a:t>:</a:t>
            </a:r>
            <a:r>
              <a:rPr lang="zh-CN" altLang="en-US" dirty="0" smtClean="0"/>
              <a:t>让每个人在相互瞪视之外</a:t>
            </a:r>
            <a:r>
              <a:rPr lang="en-US" dirty="0" smtClean="0"/>
              <a:t>,</a:t>
            </a:r>
            <a:r>
              <a:rPr lang="zh-CN" altLang="en-US" dirty="0" smtClean="0"/>
              <a:t>也可以孤独地躲进一个任何他者所无法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(A.</a:t>
            </a:r>
            <a:r>
              <a:rPr lang="zh-CN" altLang="en-US" dirty="0" smtClean="0"/>
              <a:t>侵略　</a:t>
            </a:r>
            <a:r>
              <a:rPr lang="en-US" dirty="0" smtClean="0"/>
              <a:t>B.</a:t>
            </a:r>
            <a:r>
              <a:rPr lang="zh-CN" altLang="en-US" dirty="0" smtClean="0"/>
              <a:t>侵入</a:t>
            </a:r>
            <a:r>
              <a:rPr lang="en-US" dirty="0" smtClean="0"/>
              <a:t>)</a:t>
            </a:r>
            <a:r>
              <a:rPr lang="zh-CN" altLang="en-US" dirty="0" smtClean="0"/>
              <a:t>的世界。那也是我们可以安全地生活一辈子的理由。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712332" y="852574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B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93132" y="1672380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B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100" y="402242"/>
            <a:ext cx="795703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>
                <a:latin typeface="+mn-ea"/>
              </a:rPr>
              <a:t>4.</a:t>
            </a:r>
            <a:r>
              <a:rPr lang="zh-CN" altLang="en-US" dirty="0" smtClean="0">
                <a:latin typeface="+mn-ea"/>
              </a:rPr>
              <a:t>根据句子的意思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在文段中横线上填上恰当的词语。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       初春时节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昏睡的葡萄藤醒了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它们先是悄然睁开一粒粒紫红色看似惺忪的叶芽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那些叶芽便很快毛茸茸地伸展开了。它们很快就把庭院里的阳光剪</a:t>
            </a:r>
            <a:endParaRPr lang="en-US" altLang="zh-CN" dirty="0" smtClean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得</a:t>
            </a:r>
            <a:r>
              <a:rPr lang="zh-CN" altLang="en-US" u="sng" dirty="0" smtClean="0">
                <a:latin typeface="+mn-ea"/>
              </a:rPr>
              <a:t>　　　　　　</a:t>
            </a:r>
            <a:r>
              <a:rPr lang="en-US" dirty="0" smtClean="0">
                <a:latin typeface="+mn-ea"/>
              </a:rPr>
              <a:t>(</a:t>
            </a:r>
            <a:r>
              <a:rPr lang="zh-CN" altLang="en-US" dirty="0" smtClean="0">
                <a:latin typeface="+mn-ea"/>
              </a:rPr>
              <a:t>乱七八糟</a:t>
            </a:r>
            <a:r>
              <a:rPr lang="en-US" dirty="0" smtClean="0">
                <a:latin typeface="+mn-ea"/>
              </a:rPr>
              <a:t>/</a:t>
            </a:r>
            <a:r>
              <a:rPr lang="zh-CN" altLang="en-US" dirty="0" smtClean="0">
                <a:latin typeface="+mn-ea"/>
              </a:rPr>
              <a:t>斑斑驳驳</a:t>
            </a:r>
            <a:r>
              <a:rPr lang="en-US" dirty="0" smtClean="0">
                <a:latin typeface="+mn-ea"/>
              </a:rPr>
              <a:t>/</a:t>
            </a:r>
            <a:r>
              <a:rPr lang="zh-CN" altLang="en-US" dirty="0" smtClean="0">
                <a:latin typeface="+mn-ea"/>
              </a:rPr>
              <a:t>密密麻麻</a:t>
            </a:r>
            <a:r>
              <a:rPr lang="en-US" dirty="0" smtClean="0">
                <a:latin typeface="+mn-ea"/>
              </a:rPr>
              <a:t>)</a:t>
            </a:r>
            <a:r>
              <a:rPr lang="zh-CN" altLang="en-US" dirty="0" smtClean="0">
                <a:latin typeface="+mn-ea"/>
              </a:rPr>
              <a:t>。不到半月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院子的上空就一片摇曳的苍翠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连一片金黄阳光也</a:t>
            </a:r>
            <a:r>
              <a:rPr lang="zh-CN" altLang="en-US" u="sng" dirty="0" smtClean="0">
                <a:latin typeface="+mn-ea"/>
              </a:rPr>
              <a:t>　　　</a:t>
            </a:r>
            <a:r>
              <a:rPr lang="en-US" dirty="0" smtClean="0">
                <a:latin typeface="+mn-ea"/>
              </a:rPr>
              <a:t>(</a:t>
            </a:r>
            <a:r>
              <a:rPr lang="zh-CN" altLang="en-US" dirty="0" smtClean="0">
                <a:latin typeface="+mn-ea"/>
              </a:rPr>
              <a:t>漏</a:t>
            </a:r>
            <a:r>
              <a:rPr lang="en-US" dirty="0" smtClean="0">
                <a:latin typeface="+mn-ea"/>
              </a:rPr>
              <a:t>/</a:t>
            </a:r>
            <a:r>
              <a:rPr lang="zh-CN" altLang="en-US" dirty="0" smtClean="0">
                <a:latin typeface="+mn-ea"/>
              </a:rPr>
              <a:t>泻</a:t>
            </a:r>
            <a:r>
              <a:rPr lang="en-US" dirty="0" smtClean="0">
                <a:latin typeface="+mn-ea"/>
              </a:rPr>
              <a:t>/</a:t>
            </a:r>
            <a:r>
              <a:rPr lang="zh-CN" altLang="en-US" dirty="0" smtClean="0">
                <a:latin typeface="+mn-ea"/>
              </a:rPr>
              <a:t>坠</a:t>
            </a:r>
            <a:r>
              <a:rPr lang="en-US" dirty="0" smtClean="0">
                <a:latin typeface="+mn-ea"/>
              </a:rPr>
              <a:t>)</a:t>
            </a:r>
            <a:r>
              <a:rPr lang="zh-CN" altLang="en-US" dirty="0" smtClean="0">
                <a:latin typeface="+mn-ea"/>
              </a:rPr>
              <a:t>不下来。清风徐徐地一摇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几片碎碎的阳光偶尔从叶缝间掉落下来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但那是稍纵即逝的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像梦的碎片一样。</a:t>
            </a:r>
            <a:r>
              <a:rPr lang="en-US" dirty="0" smtClean="0">
                <a:latin typeface="+mn-ea"/>
              </a:rPr>
              <a:t> </a:t>
            </a:r>
            <a:endParaRPr lang="zh-CN" altLang="en-US" dirty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6333" y="169340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斑斑驳驳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48941" y="2103305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漏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100" y="402242"/>
            <a:ext cx="7957038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>
                <a:latin typeface="+mn-ea"/>
              </a:rPr>
              <a:t>5.</a:t>
            </a:r>
            <a:r>
              <a:rPr lang="zh-CN" altLang="en-US" dirty="0" smtClean="0">
                <a:latin typeface="+mn-ea"/>
              </a:rPr>
              <a:t>根据句子的意思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在文段中横线上填上恰当的词语。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      杏花破蕾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窝了一冬的麦子才起身</a:t>
            </a:r>
            <a:r>
              <a:rPr lang="en-US" dirty="0" smtClean="0">
                <a:latin typeface="+mn-ea"/>
              </a:rPr>
              <a:t>;</a:t>
            </a:r>
            <a:r>
              <a:rPr lang="zh-CN" altLang="en-US" dirty="0" smtClean="0">
                <a:latin typeface="+mn-ea"/>
              </a:rPr>
              <a:t>起身的麦苗拔节很快。待麦梢秀穗时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杏树便裹着密匝匝的绿叶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风儿俏皮地</a:t>
            </a:r>
            <a:r>
              <a:rPr lang="zh-CN" altLang="en-US" u="sng" dirty="0" smtClean="0">
                <a:latin typeface="+mn-ea"/>
              </a:rPr>
              <a:t>　　</a:t>
            </a:r>
            <a:r>
              <a:rPr lang="en-US" dirty="0" smtClean="0">
                <a:latin typeface="+mn-ea"/>
              </a:rPr>
              <a:t>(A.</a:t>
            </a:r>
            <a:r>
              <a:rPr lang="zh-CN" altLang="en-US" dirty="0" smtClean="0">
                <a:latin typeface="+mn-ea"/>
              </a:rPr>
              <a:t>拨开　</a:t>
            </a:r>
            <a:r>
              <a:rPr lang="en-US" dirty="0" smtClean="0">
                <a:latin typeface="+mn-ea"/>
              </a:rPr>
              <a:t>B.</a:t>
            </a:r>
            <a:r>
              <a:rPr lang="zh-CN" altLang="en-US" dirty="0" smtClean="0">
                <a:latin typeface="+mn-ea"/>
              </a:rPr>
              <a:t>吹开</a:t>
            </a:r>
            <a:r>
              <a:rPr lang="en-US" dirty="0" smtClean="0">
                <a:latin typeface="+mn-ea"/>
              </a:rPr>
              <a:t>)</a:t>
            </a:r>
            <a:r>
              <a:rPr lang="zh-CN" altLang="en-US" dirty="0" smtClean="0">
                <a:latin typeface="+mn-ea"/>
              </a:rPr>
              <a:t>叶子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会露出毛茸茸的、一咬能酸掉牙的青杏。麦黄时节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杏儿也黄了</a:t>
            </a:r>
            <a:r>
              <a:rPr lang="en-US" dirty="0" smtClean="0">
                <a:latin typeface="+mn-ea"/>
              </a:rPr>
              <a:t>;</a:t>
            </a:r>
            <a:r>
              <a:rPr lang="zh-CN" altLang="en-US" dirty="0" smtClean="0">
                <a:latin typeface="+mn-ea"/>
              </a:rPr>
              <a:t>黄杏还</a:t>
            </a:r>
            <a:r>
              <a:rPr lang="zh-CN" altLang="en-US" u="sng" dirty="0" smtClean="0">
                <a:latin typeface="+mn-ea"/>
              </a:rPr>
              <a:t>　　</a:t>
            </a:r>
            <a:r>
              <a:rPr lang="en-US" dirty="0" smtClean="0">
                <a:latin typeface="+mn-ea"/>
              </a:rPr>
              <a:t>(A.</a:t>
            </a:r>
            <a:r>
              <a:rPr lang="zh-CN" altLang="en-US" dirty="0" smtClean="0">
                <a:latin typeface="+mn-ea"/>
              </a:rPr>
              <a:t>倒映　</a:t>
            </a:r>
            <a:r>
              <a:rPr lang="en-US" dirty="0" smtClean="0">
                <a:latin typeface="+mn-ea"/>
              </a:rPr>
              <a:t>B.</a:t>
            </a:r>
            <a:r>
              <a:rPr lang="zh-CN" altLang="en-US" dirty="0" smtClean="0">
                <a:latin typeface="+mn-ea"/>
              </a:rPr>
              <a:t>掩映</a:t>
            </a:r>
            <a:r>
              <a:rPr lang="en-US" dirty="0" smtClean="0">
                <a:latin typeface="+mn-ea"/>
              </a:rPr>
              <a:t>)</a:t>
            </a:r>
            <a:r>
              <a:rPr lang="zh-CN" altLang="en-US" dirty="0" smtClean="0">
                <a:latin typeface="+mn-ea"/>
              </a:rPr>
              <a:t>在绿叶里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麦浪却千顷万顷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将金色的波浪</a:t>
            </a:r>
            <a:r>
              <a:rPr lang="zh-CN" altLang="en-US" u="sng" dirty="0" smtClean="0">
                <a:latin typeface="+mn-ea"/>
              </a:rPr>
              <a:t>　　</a:t>
            </a:r>
            <a:r>
              <a:rPr lang="en-US" dirty="0" smtClean="0">
                <a:latin typeface="+mn-ea"/>
              </a:rPr>
              <a:t>(A.</a:t>
            </a:r>
            <a:r>
              <a:rPr lang="zh-CN" altLang="en-US" dirty="0" smtClean="0">
                <a:latin typeface="+mn-ea"/>
              </a:rPr>
              <a:t>接二连三　</a:t>
            </a:r>
            <a:r>
              <a:rPr lang="en-US" dirty="0" smtClean="0">
                <a:latin typeface="+mn-ea"/>
              </a:rPr>
              <a:t>B.</a:t>
            </a:r>
            <a:r>
              <a:rPr lang="zh-CN" altLang="en-US" dirty="0" smtClean="0">
                <a:latin typeface="+mn-ea"/>
              </a:rPr>
              <a:t>绵延不断</a:t>
            </a:r>
            <a:r>
              <a:rPr lang="en-US" dirty="0" smtClean="0">
                <a:latin typeface="+mn-ea"/>
              </a:rPr>
              <a:t>)</a:t>
            </a:r>
            <a:r>
              <a:rPr lang="zh-CN" altLang="en-US" dirty="0" smtClean="0">
                <a:latin typeface="+mn-ea"/>
              </a:rPr>
              <a:t>地推向远方的地平线上。</a:t>
            </a:r>
            <a:r>
              <a:rPr lang="en-US" dirty="0" smtClean="0">
                <a:latin typeface="+mn-ea"/>
              </a:rPr>
              <a:t> </a:t>
            </a:r>
            <a:endParaRPr lang="zh-CN" altLang="en-US" dirty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72287" y="1294008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A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31228" y="1682891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B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02125" y="2082284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B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4683" y="42639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92D7"/>
                </a:solidFill>
              </a:rPr>
              <a:t>考点三　句式变换</a:t>
            </a:r>
            <a:endParaRPr lang="zh-CN" altLang="en-US" b="1" dirty="0">
              <a:solidFill>
                <a:srgbClr val="0092D7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6541" y="883600"/>
            <a:ext cx="26837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1.</a:t>
            </a:r>
            <a:r>
              <a:rPr lang="zh-CN" altLang="en-US" b="1" dirty="0" smtClean="0"/>
              <a:t>主动句和被动句的转换</a:t>
            </a:r>
            <a:endParaRPr lang="zh-CN" altLang="en-US" b="1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024596" y="1418981"/>
          <a:ext cx="7644620" cy="2743200"/>
        </p:xfrm>
        <a:graphic>
          <a:graphicData uri="http://schemas.openxmlformats.org/drawingml/2006/table">
            <a:tbl>
              <a:tblPr/>
              <a:tblGrid>
                <a:gridCol w="958732"/>
                <a:gridCol w="3342944"/>
                <a:gridCol w="334294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5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变换方法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变换示例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主动句变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为被动句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把原主语调为宾语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把原宾语调为主语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之间加介词“被”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原谓语动词置于主语后不变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主动句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: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越南舰船在南海击沉了一艘中国渔船。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被动句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: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一艘中国渔船在南海被越南舰船击沉了。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被动句变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为主动句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把原主语调为宾语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把原宾语调为主语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删去介词“被”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原谓语动词置于主语后不变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被动句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: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书被我买来了。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主动句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:①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我买来了书。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②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我把书买来了。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100" y="402242"/>
            <a:ext cx="79570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2.</a:t>
            </a:r>
            <a:r>
              <a:rPr lang="zh-CN" altLang="en-US" b="1" dirty="0" smtClean="0"/>
              <a:t>肯定句和否定句的变换。</a:t>
            </a:r>
            <a:r>
              <a:rPr lang="en-US" b="1" dirty="0" smtClean="0"/>
              <a:t> </a:t>
            </a:r>
            <a:endParaRPr lang="zh-CN" altLang="en-US" b="1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892711" y="833316"/>
          <a:ext cx="7802882" cy="2400300"/>
        </p:xfrm>
        <a:graphic>
          <a:graphicData uri="http://schemas.openxmlformats.org/drawingml/2006/table">
            <a:tbl>
              <a:tblPr/>
              <a:tblGrid>
                <a:gridCol w="978580"/>
                <a:gridCol w="3412151"/>
                <a:gridCol w="341215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5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变换方法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变换示例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肯定句变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为否定句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主语不变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谓语部分加上“不”“没有”等否定词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原宾语变为反义词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肯定句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: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我们要重视写作。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否定句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:①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我们不要轻视写作。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②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我们不要不重视写作。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否定句变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为肯定句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主语不变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谓语动词变为肯定词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删去“不”“没有”等否定词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),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原宾语变为反义词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否定句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: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我不是个坏孩子。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肯定句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: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我是个好孩子。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6358" y="331604"/>
            <a:ext cx="2222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3.</a:t>
            </a:r>
            <a:r>
              <a:rPr lang="zh-CN" altLang="en-US" b="1" dirty="0" smtClean="0"/>
              <a:t>长句与短句的转换</a:t>
            </a:r>
            <a:endParaRPr lang="zh-CN" altLang="en-US" b="1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764931" y="728296"/>
          <a:ext cx="7965832" cy="4114800"/>
        </p:xfrm>
        <a:graphic>
          <a:graphicData uri="http://schemas.openxmlformats.org/drawingml/2006/table">
            <a:tbl>
              <a:tblPr/>
              <a:tblGrid>
                <a:gridCol w="756138"/>
                <a:gridCol w="2778369"/>
                <a:gridCol w="443132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5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变换方法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变换示例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长句变短句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一是将长句中能抽出来的较大的修饰限制成分抽出来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改成分句或单独成句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不能抽出来的修饰限制成分与句子主干另成一句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;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二是把联合成分拆开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形成排比句式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长句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: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这位在教育战线上辛勤工作了许多年的老教师的教学经验非常丰富。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短句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:①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这位老教师在教育战线上辛勤工作了许多年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他的教学经验非常丰富。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②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这位老教师的教学经验非常丰富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他在教育战线上辛勤工作了许多年。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短句变长句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短句变长句要先了解这几个短句所表达的意思的共同点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确定主干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然后把其他内容作为修饰限制成分表达出来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短句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:①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中华民族是一个有着悠久文明历史的民族。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②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中华民族是一个勤劳勇敢的民族。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③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中华民族是一个富于创造精神的民族。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长句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: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中华民族是一个有着悠久文明历史、勤劳勇敢和富于创造精神的民族。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6358" y="373646"/>
            <a:ext cx="26837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4.</a:t>
            </a:r>
            <a:r>
              <a:rPr lang="zh-CN" altLang="en-US" b="1" dirty="0" smtClean="0"/>
              <a:t>陈述句与反问句的转换</a:t>
            </a:r>
            <a:endParaRPr lang="zh-CN" altLang="en-US" b="1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857541" y="1019049"/>
          <a:ext cx="7855636" cy="2400300"/>
        </p:xfrm>
        <a:graphic>
          <a:graphicData uri="http://schemas.openxmlformats.org/drawingml/2006/table">
            <a:tbl>
              <a:tblPr/>
              <a:tblGrid>
                <a:gridCol w="1090414"/>
                <a:gridCol w="3107521"/>
                <a:gridCol w="365770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5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变换方法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变换示例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反问句变为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陈述句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主语不变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谓语动词变为肯定或否定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宾语不变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反问语气词删去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问号改为句号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反问句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: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我们怎么能浪费时间呢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?</a:t>
                      </a:r>
                      <a:endParaRPr lang="zh-CN" sz="15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陈述句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: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我们不能浪费时间。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陈述句变为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反问句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主语不变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谓语动词变为肯定或否定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宾语不变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加上反问语气词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句号改为问号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陈述句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: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宇宙是有生命的。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反问句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:①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谁说宇宙是没有生命的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?</a:t>
                      </a:r>
                      <a:endParaRPr lang="zh-CN" sz="15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②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难道宇宙是没有生命的吗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?</a:t>
                      </a:r>
                      <a:endParaRPr lang="zh-CN" sz="15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100" y="402242"/>
            <a:ext cx="79570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0092D7"/>
                </a:solidFill>
              </a:rPr>
              <a:t>|</a:t>
            </a:r>
            <a:r>
              <a:rPr lang="zh-CN" altLang="en-US" b="1" dirty="0" smtClean="0">
                <a:solidFill>
                  <a:srgbClr val="0092D7"/>
                </a:solidFill>
              </a:rPr>
              <a:t>针对训练</a:t>
            </a:r>
            <a:r>
              <a:rPr lang="en-US" b="1" dirty="0" smtClean="0">
                <a:solidFill>
                  <a:srgbClr val="0092D7"/>
                </a:solidFill>
              </a:rPr>
              <a:t>|</a:t>
            </a:r>
            <a:endParaRPr lang="zh-CN" altLang="en-US" b="1" dirty="0" smtClean="0">
              <a:solidFill>
                <a:srgbClr val="0092D7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dirty="0" smtClean="0"/>
              <a:t>把下面三个短句改写成一个长句。可增删个别词语</a:t>
            </a:r>
            <a:r>
              <a:rPr lang="en-US" dirty="0" smtClean="0"/>
              <a:t>,</a:t>
            </a:r>
            <a:r>
              <a:rPr lang="zh-CN" altLang="en-US" dirty="0" smtClean="0"/>
              <a:t>但不得改变原意。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      安徽“合巢庐”环巢湖城市经济产业链示范区潜力巨大。它区位优势明显、劳动力和自然资源丰富。它以科技与人文支撑可持续发展。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88122" y="2129240"/>
            <a:ext cx="78354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</a:rPr>
              <a:t>       安徽“合巢庐”环巢湖城市经济产业链示范区是一个区位优势明显、劳动力和自然资源丰富、以科技与人文支撑可持续发展的潜力巨大的示范区。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100" y="402242"/>
            <a:ext cx="7957038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把下面这个长句改写成几个较短的句子</a:t>
            </a:r>
            <a:r>
              <a:rPr lang="en-US" dirty="0" smtClean="0"/>
              <a:t>,</a:t>
            </a:r>
            <a:r>
              <a:rPr lang="zh-CN" altLang="en-US" dirty="0" smtClean="0"/>
              <a:t>可以改变语序、增删词语</a:t>
            </a:r>
            <a:r>
              <a:rPr lang="en-US" dirty="0" smtClean="0"/>
              <a:t>,</a:t>
            </a:r>
            <a:r>
              <a:rPr lang="zh-CN" altLang="en-US" dirty="0" smtClean="0"/>
              <a:t>但不得改变原意。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      所谓政策性银行即那些多由政府创立、参股或保证的</a:t>
            </a:r>
            <a:r>
              <a:rPr lang="en-US" dirty="0" smtClean="0"/>
              <a:t>,</a:t>
            </a:r>
            <a:r>
              <a:rPr lang="zh-CN" altLang="en-US" dirty="0" smtClean="0"/>
              <a:t>不以营利为目的</a:t>
            </a:r>
            <a:r>
              <a:rPr lang="en-US" dirty="0" smtClean="0"/>
              <a:t>,</a:t>
            </a:r>
            <a:r>
              <a:rPr lang="zh-CN" altLang="en-US" dirty="0" smtClean="0"/>
              <a:t>专门为贯彻、配合政府社会经济政策或意图</a:t>
            </a:r>
            <a:r>
              <a:rPr lang="en-US" dirty="0" smtClean="0"/>
              <a:t>,</a:t>
            </a:r>
            <a:r>
              <a:rPr lang="zh-CN" altLang="en-US" dirty="0" smtClean="0"/>
              <a:t>在特定的业务领域内</a:t>
            </a:r>
            <a:r>
              <a:rPr lang="en-US" dirty="0" smtClean="0"/>
              <a:t>,</a:t>
            </a:r>
            <a:r>
              <a:rPr lang="zh-CN" altLang="en-US" dirty="0" smtClean="0"/>
              <a:t>直接或间接地从事政策性融资活动</a:t>
            </a:r>
            <a:r>
              <a:rPr lang="en-US" dirty="0" smtClean="0"/>
              <a:t>,</a:t>
            </a:r>
            <a:r>
              <a:rPr lang="zh-CN" altLang="en-US" dirty="0" smtClean="0"/>
              <a:t>充当政府发展经济、促进社会进步、进行宏观经济管理工具的金融机构。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30165" y="2880391"/>
            <a:ext cx="7698828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C00000"/>
                </a:solidFill>
              </a:rPr>
              <a:t>      ①</a:t>
            </a:r>
            <a:r>
              <a:rPr lang="zh-CN" altLang="en-US" b="1" dirty="0" smtClean="0">
                <a:solidFill>
                  <a:srgbClr val="C00000"/>
                </a:solidFill>
              </a:rPr>
              <a:t>所谓政策性银行即那些多由政府创立、参股或保证的金融机构</a:t>
            </a:r>
            <a:r>
              <a:rPr lang="en-US" b="1" dirty="0" smtClean="0">
                <a:solidFill>
                  <a:srgbClr val="C00000"/>
                </a:solidFill>
              </a:rPr>
              <a:t>;②</a:t>
            </a:r>
            <a:r>
              <a:rPr lang="zh-CN" altLang="en-US" b="1" dirty="0" smtClean="0">
                <a:solidFill>
                  <a:srgbClr val="C00000"/>
                </a:solidFill>
              </a:rPr>
              <a:t>它不以营利为目的</a:t>
            </a:r>
            <a:r>
              <a:rPr lang="en-US" b="1" dirty="0" smtClean="0">
                <a:solidFill>
                  <a:srgbClr val="C00000"/>
                </a:solidFill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</a:rPr>
              <a:t>专门为贯彻、配合政府社会经济政策或意图</a:t>
            </a:r>
            <a:r>
              <a:rPr lang="en-US" b="1" dirty="0" smtClean="0">
                <a:solidFill>
                  <a:srgbClr val="C00000"/>
                </a:solidFill>
              </a:rPr>
              <a:t>;③</a:t>
            </a:r>
            <a:r>
              <a:rPr lang="zh-CN" altLang="en-US" b="1" dirty="0" smtClean="0">
                <a:solidFill>
                  <a:srgbClr val="C00000"/>
                </a:solidFill>
              </a:rPr>
              <a:t>它在特定的业务领域内</a:t>
            </a:r>
            <a:r>
              <a:rPr lang="en-US" b="1" dirty="0" smtClean="0">
                <a:solidFill>
                  <a:srgbClr val="C00000"/>
                </a:solidFill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</a:rPr>
              <a:t>直接或间接地从事政策性融资活动</a:t>
            </a:r>
            <a:r>
              <a:rPr lang="en-US" b="1" dirty="0" smtClean="0">
                <a:solidFill>
                  <a:srgbClr val="C00000"/>
                </a:solidFill>
              </a:rPr>
              <a:t>;④</a:t>
            </a:r>
            <a:r>
              <a:rPr lang="zh-CN" altLang="en-US" b="1" dirty="0" smtClean="0">
                <a:solidFill>
                  <a:srgbClr val="C00000"/>
                </a:solidFill>
              </a:rPr>
              <a:t>它可以充当政府发展经济、促进社会进步和进行宏观经济管理的工具。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100" y="402242"/>
            <a:ext cx="7957038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en-US" dirty="0" smtClean="0"/>
              <a:t> </a:t>
            </a:r>
            <a:r>
              <a:rPr lang="zh-CN" altLang="en-US" dirty="0" smtClean="0"/>
              <a:t>请把文段中画线句子改写成反问句式。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      </a:t>
            </a:r>
            <a:r>
              <a:rPr lang="zh-CN" altLang="en-US" u="sng" dirty="0" smtClean="0"/>
              <a:t>天柱山的浅秋丝毫觉察不出萧索和荒凉之意</a:t>
            </a:r>
            <a:r>
              <a:rPr lang="zh-CN" altLang="en-US" dirty="0" smtClean="0"/>
              <a:t>。即使经历深秋的冷冻霜寒</a:t>
            </a:r>
            <a:r>
              <a:rPr lang="en-US" dirty="0" smtClean="0"/>
              <a:t>,</a:t>
            </a:r>
            <a:r>
              <a:rPr lang="zh-CN" altLang="en-US" dirty="0" smtClean="0"/>
              <a:t>红枫也不能遮挡刻石的色彩</a:t>
            </a:r>
            <a:r>
              <a:rPr lang="en-US" dirty="0" smtClean="0"/>
              <a:t>,</a:t>
            </a:r>
            <a:r>
              <a:rPr lang="zh-CN" altLang="en-US" dirty="0" smtClean="0"/>
              <a:t>而是努力地向刻石的颜色靠近。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19654" y="1775620"/>
            <a:ext cx="6038193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</a:rPr>
              <a:t>难道天柱山的浅秋能觉察出丝毫的萧索和荒凉之意吗</a:t>
            </a:r>
            <a:r>
              <a:rPr lang="en-US" b="1" dirty="0" smtClean="0">
                <a:solidFill>
                  <a:srgbClr val="C00000"/>
                </a:solidFill>
              </a:rPr>
              <a:t>?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1306" y="311935"/>
            <a:ext cx="7851531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latin typeface="+mn-ea"/>
              </a:rPr>
              <a:t>(2)</a:t>
            </a:r>
            <a:r>
              <a:rPr lang="zh-CN" altLang="en-US" dirty="0" smtClean="0">
                <a:latin typeface="+mn-ea"/>
              </a:rPr>
              <a:t>“生龙活虎”在句子中的意思是</a:t>
            </a:r>
            <a:r>
              <a:rPr lang="zh-CN" altLang="en-US" u="sng" dirty="0" smtClean="0">
                <a:latin typeface="+mn-ea"/>
              </a:rPr>
              <a:t>　　　　　　　　　　　　　　</a:t>
            </a:r>
            <a:r>
              <a:rPr lang="zh-CN" altLang="en-US" dirty="0" smtClean="0">
                <a:latin typeface="+mn-ea"/>
              </a:rPr>
              <a:t>。</a:t>
            </a:r>
            <a:r>
              <a:rPr lang="en-US" dirty="0" smtClean="0">
                <a:latin typeface="+mn-ea"/>
              </a:rPr>
              <a:t>(2</a:t>
            </a:r>
            <a:r>
              <a:rPr lang="zh-CN" altLang="en-US" dirty="0" smtClean="0">
                <a:latin typeface="+mn-ea"/>
              </a:rPr>
              <a:t>分</a:t>
            </a:r>
            <a:r>
              <a:rPr lang="en-US" dirty="0" smtClean="0">
                <a:latin typeface="+mn-ea"/>
              </a:rPr>
              <a:t>) </a:t>
            </a:r>
            <a:endParaRPr lang="zh-CN" altLang="en-US" dirty="0" smtClean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0114" y="942169"/>
            <a:ext cx="7789985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 (2)</a:t>
            </a:r>
            <a:r>
              <a:rPr lang="zh-CN" altLang="en-US" dirty="0" smtClean="0">
                <a:solidFill>
                  <a:srgbClr val="A50021"/>
                </a:solidFill>
              </a:rPr>
              <a:t>身体和精神状态都很好　</a:t>
            </a:r>
            <a:endParaRPr lang="en-US" altLang="zh-CN" dirty="0" smtClean="0">
              <a:solidFill>
                <a:srgbClr val="A5002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第</a:t>
            </a:r>
            <a:r>
              <a:rPr lang="en-US" dirty="0" smtClean="0">
                <a:solidFill>
                  <a:srgbClr val="A50021"/>
                </a:solidFill>
              </a:rPr>
              <a:t>(2)</a:t>
            </a:r>
            <a:r>
              <a:rPr lang="zh-CN" altLang="en-US" dirty="0" smtClean="0">
                <a:solidFill>
                  <a:srgbClr val="A50021"/>
                </a:solidFill>
              </a:rPr>
              <a:t>题考查词语的意思。“生龙活虎”意思是像很有生气的蛟龙和富有活力的猛虎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这里联系语境“生龙活虎的年轻人”可知是形容保尔的精神和身体状态好。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8569" y="297139"/>
            <a:ext cx="7957038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dirty="0" smtClean="0"/>
              <a:t>根据句式要求改写句子</a:t>
            </a:r>
            <a:r>
              <a:rPr lang="en-US" dirty="0" smtClean="0"/>
              <a:t>,</a:t>
            </a:r>
            <a:r>
              <a:rPr lang="zh-CN" altLang="en-US" dirty="0" smtClean="0"/>
              <a:t>不得改变原意。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我插的秧苗歪歪斜斜</a:t>
            </a:r>
            <a:r>
              <a:rPr lang="en-US" dirty="0" smtClean="0"/>
              <a:t>,</a:t>
            </a:r>
            <a:r>
              <a:rPr lang="zh-CN" altLang="en-US" dirty="0" smtClean="0"/>
              <a:t>像一个个醉汉</a:t>
            </a:r>
            <a:r>
              <a:rPr lang="en-US" dirty="0" smtClean="0"/>
              <a:t>,</a:t>
            </a:r>
            <a:r>
              <a:rPr lang="zh-CN" altLang="en-US" dirty="0" smtClean="0"/>
              <a:t>哪比得上伯父插的秧苗呢</a:t>
            </a:r>
            <a:r>
              <a:rPr lang="en-US" dirty="0" smtClean="0"/>
              <a:t>?(</a:t>
            </a:r>
            <a:r>
              <a:rPr lang="zh-CN" altLang="en-US" dirty="0" smtClean="0"/>
              <a:t>改为肯定句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 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王强把教室外的走廊打扫得干干净净。</a:t>
            </a:r>
            <a:r>
              <a:rPr lang="en-US" dirty="0" smtClean="0"/>
              <a:t>(</a:t>
            </a:r>
            <a:r>
              <a:rPr lang="zh-CN" altLang="en-US" dirty="0" smtClean="0"/>
              <a:t>改为被动句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 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在历史长河中</a:t>
            </a:r>
            <a:r>
              <a:rPr lang="en-US" dirty="0" smtClean="0"/>
              <a:t>,</a:t>
            </a:r>
            <a:r>
              <a:rPr lang="zh-CN" altLang="en-US" dirty="0" smtClean="0"/>
              <a:t>有哪一个民族能像中华民族这样拥有如此丰富的书法瑰宝</a:t>
            </a:r>
            <a:r>
              <a:rPr lang="en-US" dirty="0" smtClean="0"/>
              <a:t>?(</a:t>
            </a:r>
            <a:r>
              <a:rPr lang="zh-CN" altLang="en-US" dirty="0" smtClean="0"/>
              <a:t>改为否定句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 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祖国的社会主义伟大事业非常需要我们青年一代积极参与。</a:t>
            </a:r>
            <a:r>
              <a:rPr lang="en-US" dirty="0" smtClean="0"/>
              <a:t>(</a:t>
            </a:r>
            <a:r>
              <a:rPr lang="zh-CN" altLang="en-US" dirty="0" smtClean="0"/>
              <a:t>改为感叹句</a:t>
            </a:r>
            <a:r>
              <a:rPr lang="en-US" dirty="0" smtClean="0"/>
              <a:t>)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09145" y="1176530"/>
            <a:ext cx="7667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我插的秧苗歪歪斜斜</a:t>
            </a:r>
            <a:r>
              <a:rPr lang="en-US" b="1" dirty="0" smtClean="0">
                <a:solidFill>
                  <a:srgbClr val="C00000"/>
                </a:solidFill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</a:rPr>
              <a:t>像一个个醉汉</a:t>
            </a:r>
            <a:r>
              <a:rPr lang="en-US" b="1" dirty="0" smtClean="0">
                <a:solidFill>
                  <a:srgbClr val="C00000"/>
                </a:solidFill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</a:rPr>
              <a:t>肯定比不上伯父插的秧苗。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1040" y="1987692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教室外的走廊被王强打扫得干干净净。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9144" y="3268088"/>
            <a:ext cx="79195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在人类历史长河中</a:t>
            </a:r>
            <a:r>
              <a:rPr lang="en-US" b="1" dirty="0" smtClean="0">
                <a:solidFill>
                  <a:srgbClr val="C00000"/>
                </a:solidFill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</a:rPr>
              <a:t>没有一个民族能像中华民族这样拥有如此丰富的书法瑰宝。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6083" y="4108917"/>
            <a:ext cx="7972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祖国的社会主义伟大事业多么需要我们青年一代积极参与啊</a:t>
            </a:r>
            <a:r>
              <a:rPr lang="en-US" b="1" dirty="0" smtClean="0">
                <a:solidFill>
                  <a:srgbClr val="C00000"/>
                </a:solidFill>
              </a:rPr>
              <a:t>!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7346" y="384657"/>
            <a:ext cx="795703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5.</a:t>
            </a:r>
            <a:r>
              <a:rPr lang="zh-CN" altLang="en-US" dirty="0" smtClean="0"/>
              <a:t>将画线处的两个句子合成一个长句</a:t>
            </a:r>
            <a:r>
              <a:rPr lang="en-US" dirty="0" smtClean="0"/>
              <a:t>,</a:t>
            </a:r>
            <a:r>
              <a:rPr lang="zh-CN" altLang="en-US" dirty="0" smtClean="0"/>
              <a:t>不改变原意。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    </a:t>
            </a:r>
            <a:r>
              <a:rPr lang="zh-CN" altLang="en-US" u="sng" dirty="0" smtClean="0"/>
              <a:t>了解我们的传统文化</a:t>
            </a:r>
            <a:r>
              <a:rPr lang="en-US" u="sng" dirty="0" smtClean="0"/>
              <a:t>,</a:t>
            </a:r>
            <a:r>
              <a:rPr lang="zh-CN" altLang="en-US" u="sng" dirty="0" smtClean="0"/>
              <a:t>保护我们的传统文化</a:t>
            </a:r>
            <a:r>
              <a:rPr lang="en-US" dirty="0" smtClean="0"/>
              <a:t>,</a:t>
            </a:r>
            <a:r>
              <a:rPr lang="zh-CN" altLang="en-US" dirty="0" smtClean="0"/>
              <a:t>是每个中国人义不容辞的任务。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 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6.</a:t>
            </a:r>
            <a:r>
              <a:rPr lang="zh-CN" altLang="en-US" dirty="0" smtClean="0"/>
              <a:t>将文中画线的句子改成陈述句。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      </a:t>
            </a:r>
            <a:r>
              <a:rPr lang="zh-CN" altLang="en-US" u="sng" dirty="0" smtClean="0"/>
              <a:t>目前的艰难境地</a:t>
            </a:r>
            <a:r>
              <a:rPr lang="en-US" u="sng" dirty="0" smtClean="0"/>
              <a:t>,</a:t>
            </a:r>
            <a:r>
              <a:rPr lang="zh-CN" altLang="en-US" u="sng" dirty="0" smtClean="0"/>
              <a:t>哪能阻抑我们民族生命的前进</a:t>
            </a:r>
            <a:r>
              <a:rPr lang="en-US" dirty="0" smtClean="0"/>
              <a:t>?</a:t>
            </a:r>
            <a:r>
              <a:rPr lang="zh-CN" altLang="en-US" dirty="0" smtClean="0"/>
              <a:t>我们应该拿出雄健的精神</a:t>
            </a:r>
            <a:r>
              <a:rPr lang="en-US" dirty="0" smtClean="0"/>
              <a:t>,</a:t>
            </a:r>
            <a:r>
              <a:rPr lang="zh-CN" altLang="en-US" dirty="0" smtClean="0"/>
              <a:t>高唱着进行的曲调</a:t>
            </a:r>
            <a:r>
              <a:rPr lang="en-US" dirty="0" smtClean="0"/>
              <a:t>,</a:t>
            </a:r>
            <a:r>
              <a:rPr lang="zh-CN" altLang="en-US" dirty="0" smtClean="0"/>
              <a:t>在这悲壮歌声中</a:t>
            </a:r>
            <a:r>
              <a:rPr lang="en-US" dirty="0" smtClean="0"/>
              <a:t>,</a:t>
            </a:r>
            <a:r>
              <a:rPr lang="zh-CN" altLang="en-US" dirty="0" smtClean="0"/>
              <a:t>走过这崎岖险阻的道路。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47585" y="1294008"/>
            <a:ext cx="3570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了解并</a:t>
            </a:r>
            <a:r>
              <a:rPr lang="en-US" b="1" dirty="0" smtClean="0">
                <a:solidFill>
                  <a:srgbClr val="C00000"/>
                </a:solidFill>
              </a:rPr>
              <a:t>(</a:t>
            </a:r>
            <a:r>
              <a:rPr lang="zh-CN" altLang="en-US" b="1" dirty="0" smtClean="0">
                <a:solidFill>
                  <a:srgbClr val="C00000"/>
                </a:solidFill>
              </a:rPr>
              <a:t>和</a:t>
            </a:r>
            <a:r>
              <a:rPr lang="en-US" b="1" dirty="0" smtClean="0">
                <a:solidFill>
                  <a:srgbClr val="C00000"/>
                </a:solidFill>
              </a:rPr>
              <a:t>)</a:t>
            </a:r>
            <a:r>
              <a:rPr lang="zh-CN" altLang="en-US" b="1" dirty="0" smtClean="0">
                <a:solidFill>
                  <a:srgbClr val="C00000"/>
                </a:solidFill>
              </a:rPr>
              <a:t>保护我们的传统文化。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7102" y="2973799"/>
            <a:ext cx="77303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目前的艰难境地</a:t>
            </a:r>
            <a:r>
              <a:rPr lang="en-US" b="1" dirty="0" smtClean="0">
                <a:solidFill>
                  <a:srgbClr val="C00000"/>
                </a:solidFill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</a:rPr>
              <a:t>不能阻抑我们民族生命的前进。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5269" y="806689"/>
            <a:ext cx="7957038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掌握八种修辞方法的特点。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区别易混淆的修辞方法</a:t>
            </a:r>
            <a:r>
              <a:rPr lang="en-US" dirty="0" smtClean="0"/>
              <a:t>,</a:t>
            </a:r>
            <a:r>
              <a:rPr lang="zh-CN" altLang="en-US" dirty="0" smtClean="0"/>
              <a:t>如比喻与拟人、排比与对偶、设问与反问等。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比喻与拟人的辨识</a:t>
            </a:r>
            <a:r>
              <a:rPr lang="en-US" dirty="0" smtClean="0"/>
              <a:t>: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33997" y="408815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92D7"/>
                </a:solidFill>
              </a:rPr>
              <a:t>考点四　辨识修辞方法</a:t>
            </a:r>
            <a:endParaRPr lang="zh-CN" altLang="en-US" b="1" dirty="0">
              <a:solidFill>
                <a:srgbClr val="0092D7"/>
              </a:solidFill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923192" y="2064727"/>
          <a:ext cx="7754815" cy="2400300"/>
        </p:xfrm>
        <a:graphic>
          <a:graphicData uri="http://schemas.openxmlformats.org/drawingml/2006/table">
            <a:tbl>
              <a:tblPr/>
              <a:tblGrid>
                <a:gridCol w="808893"/>
                <a:gridCol w="3613638"/>
                <a:gridCol w="333228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修辞格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比喻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拟人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区别一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着重在“喻”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用本体和喻体的相似性来比喻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直接出现二体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若未出现二体可补成二体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着重在“拟”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直接把物当成人来写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融二体为一体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只出现事物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不必要补成二体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区别二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本体和喻体间一定要有相似性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事物与人之间不一定要相似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可相关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例句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星星好像我的好朋友。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送信的鸽子好像小天使一样。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星星常常和我亲密地谈话。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小天使不怕狂风巨浪为人们努力送信。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9231" y="509721"/>
            <a:ext cx="7886700" cy="336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排比与对偶的辨识</a:t>
            </a:r>
            <a:r>
              <a:rPr lang="en-US" dirty="0" smtClean="0"/>
              <a:t>: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①</a:t>
            </a:r>
            <a:r>
              <a:rPr lang="zh-CN" altLang="en-US" dirty="0" smtClean="0"/>
              <a:t>从各自特点和数量上辨识</a:t>
            </a:r>
            <a:r>
              <a:rPr lang="en-US" dirty="0" smtClean="0"/>
              <a:t>,</a:t>
            </a:r>
            <a:r>
              <a:rPr lang="zh-CN" altLang="en-US" dirty="0" smtClean="0"/>
              <a:t>对偶的语言单位是两个</a:t>
            </a:r>
            <a:r>
              <a:rPr lang="en-US" dirty="0" smtClean="0"/>
              <a:t>,</a:t>
            </a:r>
            <a:r>
              <a:rPr lang="zh-CN" altLang="en-US" dirty="0" smtClean="0"/>
              <a:t>而排比则是三个或三个以上</a:t>
            </a:r>
            <a:r>
              <a:rPr lang="en-US" dirty="0" smtClean="0"/>
              <a:t>;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②</a:t>
            </a:r>
            <a:r>
              <a:rPr lang="zh-CN" altLang="en-US" dirty="0" smtClean="0"/>
              <a:t>从语句要求来辨识</a:t>
            </a:r>
            <a:r>
              <a:rPr lang="en-US" dirty="0" smtClean="0"/>
              <a:t>,</a:t>
            </a:r>
            <a:r>
              <a:rPr lang="zh-CN" altLang="en-US" dirty="0" smtClean="0"/>
              <a:t>对偶必须对称</a:t>
            </a:r>
            <a:r>
              <a:rPr lang="en-US" dirty="0" smtClean="0"/>
              <a:t>,</a:t>
            </a:r>
            <a:r>
              <a:rPr lang="zh-CN" altLang="en-US" dirty="0" smtClean="0"/>
              <a:t>要求严格</a:t>
            </a:r>
            <a:r>
              <a:rPr lang="en-US" dirty="0" smtClean="0"/>
              <a:t>,</a:t>
            </a:r>
            <a:r>
              <a:rPr lang="zh-CN" altLang="en-US" dirty="0" smtClean="0"/>
              <a:t>排比要求结构大体相似</a:t>
            </a:r>
            <a:r>
              <a:rPr lang="en-US" dirty="0" smtClean="0"/>
              <a:t>,</a:t>
            </a:r>
            <a:r>
              <a:rPr lang="zh-CN" altLang="en-US" dirty="0" smtClean="0"/>
              <a:t>字数要求不甚严格</a:t>
            </a:r>
            <a:r>
              <a:rPr lang="en-US" dirty="0" smtClean="0"/>
              <a:t>;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③</a:t>
            </a:r>
            <a:r>
              <a:rPr lang="zh-CN" altLang="en-US" dirty="0" smtClean="0"/>
              <a:t>排比以同一词语作为排比头</a:t>
            </a:r>
            <a:r>
              <a:rPr lang="en-US" dirty="0" smtClean="0"/>
              <a:t>(</a:t>
            </a:r>
            <a:r>
              <a:rPr lang="zh-CN" altLang="en-US" dirty="0" smtClean="0"/>
              <a:t>也叫揭示语</a:t>
            </a:r>
            <a:r>
              <a:rPr lang="en-US" dirty="0" smtClean="0"/>
              <a:t>)</a:t>
            </a:r>
            <a:r>
              <a:rPr lang="zh-CN" altLang="en-US" dirty="0" smtClean="0"/>
              <a:t>而互相衔接</a:t>
            </a:r>
            <a:r>
              <a:rPr lang="en-US" dirty="0" smtClean="0"/>
              <a:t>,</a:t>
            </a:r>
            <a:r>
              <a:rPr lang="zh-CN" altLang="en-US" dirty="0" smtClean="0"/>
              <a:t>排比头是相同而重复的</a:t>
            </a:r>
            <a:r>
              <a:rPr lang="en-US" dirty="0" smtClean="0"/>
              <a:t>,</a:t>
            </a:r>
            <a:r>
              <a:rPr lang="zh-CN" altLang="en-US" dirty="0" smtClean="0"/>
              <a:t>给人以紧凑</a:t>
            </a:r>
            <a:r>
              <a:rPr lang="en-US" dirty="0" smtClean="0"/>
              <a:t>,</a:t>
            </a:r>
            <a:r>
              <a:rPr lang="zh-CN" altLang="en-US" dirty="0" smtClean="0"/>
              <a:t>密集之感</a:t>
            </a:r>
            <a:r>
              <a:rPr lang="en-US" dirty="0" smtClean="0"/>
              <a:t>;</a:t>
            </a:r>
            <a:r>
              <a:rPr lang="zh-CN" altLang="en-US" dirty="0" smtClean="0"/>
              <a:t>而对偶句的上下两联是不重字的</a:t>
            </a:r>
            <a:r>
              <a:rPr lang="en-US" dirty="0" smtClean="0"/>
              <a:t>,</a:t>
            </a:r>
            <a:r>
              <a:rPr lang="zh-CN" altLang="en-US" dirty="0" smtClean="0"/>
              <a:t>不能重复。如果是严格的对偶则要求平仄对仗</a:t>
            </a:r>
            <a:r>
              <a:rPr lang="en-US" dirty="0" smtClean="0"/>
              <a:t>,</a:t>
            </a:r>
            <a:r>
              <a:rPr lang="zh-CN" altLang="en-US" dirty="0" smtClean="0"/>
              <a:t>排比则无此要求。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6908" y="400023"/>
            <a:ext cx="36070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3.</a:t>
            </a:r>
            <a:r>
              <a:rPr lang="zh-CN" altLang="en-US" b="1" dirty="0" smtClean="0"/>
              <a:t>区别比喻和带比喻词的非比喻句</a:t>
            </a:r>
            <a:endParaRPr lang="zh-CN" altLang="en-US" b="1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888023" y="956408"/>
          <a:ext cx="7693270" cy="2852420"/>
        </p:xfrm>
        <a:graphic>
          <a:graphicData uri="http://schemas.openxmlformats.org/drawingml/2006/table">
            <a:tbl>
              <a:tblPr/>
              <a:tblGrid>
                <a:gridCol w="1282212"/>
                <a:gridCol w="2366596"/>
                <a:gridCol w="4044462"/>
              </a:tblGrid>
              <a:tr h="1625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例句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说明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502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表比较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而不</a:t>
                      </a:r>
                      <a:r>
                        <a:rPr lang="zh-CN" sz="15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表比喻</a:t>
                      </a:r>
                      <a:endParaRPr lang="zh-CN" sz="15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小明长得很</a:t>
                      </a:r>
                      <a:r>
                        <a:rPr lang="zh-CN" sz="1500" b="1" kern="100" dirty="0">
                          <a:solidFill>
                            <a:srgbClr val="0092D7"/>
                          </a:solidFill>
                          <a:latin typeface="+mn-ea"/>
                          <a:ea typeface="+mn-ea"/>
                          <a:cs typeface="Times New Roman"/>
                        </a:rPr>
                        <a:t>像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他的妈妈。</a:t>
                      </a:r>
                    </a:p>
                  </a:txBody>
                  <a:tcPr marL="65649" marR="65649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以小明和妈妈作比较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“像”含“相似”之意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二者是相比较的关系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79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表猜测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而不</a:t>
                      </a:r>
                      <a:r>
                        <a:rPr lang="zh-CN" sz="15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表比喻</a:t>
                      </a:r>
                      <a:endParaRPr lang="zh-CN" sz="15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树干</a:t>
                      </a:r>
                      <a:r>
                        <a:rPr lang="zh-CN" sz="1500" b="1" kern="100" dirty="0">
                          <a:solidFill>
                            <a:srgbClr val="0092D7"/>
                          </a:solidFill>
                          <a:latin typeface="+mn-ea"/>
                          <a:ea typeface="+mn-ea"/>
                          <a:cs typeface="Times New Roman"/>
                        </a:rPr>
                        <a:t>像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加过人工似的。</a:t>
                      </a:r>
                    </a:p>
                  </a:txBody>
                  <a:tcPr marL="65649" marR="65649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“像”表示对“树干”猜测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即“仿佛”“加过人工似的”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若去掉“像”就变成“树干加过人工似的”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只有本体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没有喻体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2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表</a:t>
                      </a:r>
                      <a:r>
                        <a:rPr lang="zh-CN" sz="15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列举引证</a:t>
                      </a:r>
                      <a:endParaRPr lang="en-US" altLang="zh-CN" sz="15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而不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表比喻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</a:t>
                      </a:r>
                      <a:r>
                        <a:rPr lang="zh-CN" sz="1500" b="1" kern="100" dirty="0">
                          <a:solidFill>
                            <a:srgbClr val="0092D7"/>
                          </a:solidFill>
                          <a:latin typeface="+mn-ea"/>
                          <a:ea typeface="+mn-ea"/>
                          <a:cs typeface="Times New Roman"/>
                        </a:rPr>
                        <a:t>像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母亲这样的千千万万劳动人民……</a:t>
                      </a:r>
                    </a:p>
                  </a:txBody>
                  <a:tcPr marL="65649" marR="65649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“像”表示“例如”之意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句子本身不存在二体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869" y="400023"/>
            <a:ext cx="36070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3.</a:t>
            </a:r>
            <a:r>
              <a:rPr lang="zh-CN" altLang="en-US" b="1" dirty="0" smtClean="0"/>
              <a:t>区别比喻和带比喻词的非比喻句</a:t>
            </a:r>
            <a:endParaRPr lang="zh-CN" altLang="en-US" b="1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940777" y="956408"/>
          <a:ext cx="7693270" cy="1841500"/>
        </p:xfrm>
        <a:graphic>
          <a:graphicData uri="http://schemas.openxmlformats.org/drawingml/2006/table">
            <a:tbl>
              <a:tblPr/>
              <a:tblGrid>
                <a:gridCol w="1282212"/>
                <a:gridCol w="2366596"/>
                <a:gridCol w="4044462"/>
              </a:tblGrid>
              <a:tr h="1625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例句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说明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502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表描摹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而不</a:t>
                      </a:r>
                      <a:r>
                        <a:rPr lang="zh-CN" sz="15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表比喻</a:t>
                      </a:r>
                      <a:endParaRPr lang="zh-CN" sz="15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地上</a:t>
                      </a:r>
                      <a:r>
                        <a:rPr lang="zh-CN" sz="1500" b="1" kern="100" dirty="0">
                          <a:solidFill>
                            <a:srgbClr val="0092D7"/>
                          </a:solidFill>
                          <a:latin typeface="+mn-ea"/>
                          <a:ea typeface="+mn-ea"/>
                          <a:cs typeface="Times New Roman"/>
                        </a:rPr>
                        <a:t>像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下了火。</a:t>
                      </a:r>
                    </a:p>
                  </a:txBody>
                  <a:tcPr marL="65649" marR="65649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“像”表示“似乎”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不表比喻。去掉“像”即“地上下了火”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只有本体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表</a:t>
                      </a:r>
                      <a:r>
                        <a:rPr lang="zh-CN" sz="15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感觉想象</a:t>
                      </a:r>
                      <a:endParaRPr lang="en-US" altLang="zh-CN" sz="15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而不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表比喻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孔乙己的长衫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)</a:t>
                      </a:r>
                      <a:r>
                        <a:rPr lang="zh-CN" sz="1500" b="1" kern="100" dirty="0">
                          <a:solidFill>
                            <a:srgbClr val="0092D7"/>
                          </a:solidFill>
                          <a:latin typeface="+mn-ea"/>
                          <a:ea typeface="+mn-ea"/>
                          <a:cs typeface="Times New Roman"/>
                        </a:rPr>
                        <a:t>似乎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十多年没有补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也没有洗。</a:t>
                      </a:r>
                    </a:p>
                  </a:txBody>
                  <a:tcPr marL="65649" marR="65649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比喻词“似乎”表示“觉得似乎”之意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而不表比喻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这个句子中只有本体“长衫”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无喻体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2854" y="456967"/>
            <a:ext cx="7886700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b="1" dirty="0" smtClean="0"/>
              <a:t>注意“综合式”修辞方法的判断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        所谓“综合式”是指有的句子或段落综合运用两种或两种以上的修辞方法</a:t>
            </a:r>
            <a:r>
              <a:rPr lang="en-US" dirty="0" smtClean="0"/>
              <a:t>,</a:t>
            </a:r>
            <a:r>
              <a:rPr lang="zh-CN" altLang="en-US" dirty="0" smtClean="0"/>
              <a:t>例如“飞流直下三千尺</a:t>
            </a:r>
            <a:r>
              <a:rPr lang="en-US" dirty="0" smtClean="0"/>
              <a:t>,</a:t>
            </a:r>
            <a:r>
              <a:rPr lang="zh-CN" altLang="en-US" dirty="0" smtClean="0"/>
              <a:t>疑是银河落九天”就是综合运用了夸张、对偶和比喻这三种修辞方法。在解题时</a:t>
            </a:r>
            <a:r>
              <a:rPr lang="en-US" dirty="0" smtClean="0"/>
              <a:t>,</a:t>
            </a:r>
            <a:r>
              <a:rPr lang="zh-CN" altLang="en-US" dirty="0" smtClean="0"/>
              <a:t>这类题一定要注意辨别。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3723" y="404213"/>
            <a:ext cx="788670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92D7"/>
                </a:solidFill>
              </a:rPr>
              <a:t>|</a:t>
            </a:r>
            <a:r>
              <a:rPr lang="zh-CN" altLang="en-US" b="1" dirty="0" smtClean="0">
                <a:solidFill>
                  <a:srgbClr val="0092D7"/>
                </a:solidFill>
              </a:rPr>
              <a:t>针对训练</a:t>
            </a:r>
            <a:r>
              <a:rPr lang="en-US" b="1" dirty="0" smtClean="0">
                <a:solidFill>
                  <a:srgbClr val="0092D7"/>
                </a:solidFill>
              </a:rPr>
              <a:t>|</a:t>
            </a:r>
            <a:endParaRPr lang="zh-CN" altLang="en-US" b="1" dirty="0" smtClean="0">
              <a:solidFill>
                <a:srgbClr val="0092D7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/>
              <a:t>判断下列句子所运用的修辞方法。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dirty="0" smtClean="0"/>
              <a:t>每一个舞姿都充满了力量。每一个舞姿都呼呼作响。每一个舞姿都是光和影的匆匆变换。每一个舞姿都使人战栗在浓烈的艺术享受中</a:t>
            </a:r>
            <a:r>
              <a:rPr lang="en-US" dirty="0" smtClean="0"/>
              <a:t>,</a:t>
            </a:r>
            <a:r>
              <a:rPr lang="zh-CN" altLang="en-US" dirty="0" smtClean="0"/>
              <a:t>使人叹为观止。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													(</a:t>
            </a:r>
            <a:r>
              <a:rPr lang="zh-CN" altLang="en-US" dirty="0" smtClean="0"/>
              <a:t>　</a:t>
            </a:r>
            <a:r>
              <a:rPr lang="en-US" altLang="zh-CN" dirty="0" smtClean="0"/>
              <a:t>	</a:t>
            </a:r>
            <a:r>
              <a:rPr lang="zh-CN" altLang="en-US" dirty="0" smtClean="0"/>
              <a:t>　</a:t>
            </a:r>
            <a:r>
              <a:rPr lang="en-US" altLang="zh-CN" dirty="0" smtClean="0"/>
              <a:t>	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满天的繁星在树梢头辉耀着</a:t>
            </a:r>
            <a:r>
              <a:rPr lang="en-US" dirty="0" smtClean="0"/>
              <a:t>;</a:t>
            </a:r>
            <a:r>
              <a:rPr lang="zh-CN" altLang="en-US" dirty="0" smtClean="0"/>
              <a:t>东面的一池水</a:t>
            </a:r>
            <a:r>
              <a:rPr lang="en-US" dirty="0" smtClean="0"/>
              <a:t>,</a:t>
            </a:r>
            <a:r>
              <a:rPr lang="zh-CN" altLang="en-US" dirty="0" smtClean="0"/>
              <a:t>在微风中把天上的星</a:t>
            </a:r>
            <a:r>
              <a:rPr lang="en-US" dirty="0" smtClean="0"/>
              <a:t>,</a:t>
            </a:r>
            <a:r>
              <a:rPr lang="zh-CN" altLang="en-US" dirty="0" smtClean="0"/>
              <a:t>皱作一缕缕的银波</a:t>
            </a:r>
            <a:r>
              <a:rPr lang="en-US" dirty="0" smtClean="0"/>
              <a:t>,</a:t>
            </a:r>
            <a:r>
              <a:rPr lang="zh-CN" altLang="en-US" dirty="0" smtClean="0"/>
              <a:t>反映出一些光辉来。</a:t>
            </a:r>
            <a:r>
              <a:rPr lang="en-US" altLang="zh-CN" dirty="0" smtClean="0"/>
              <a:t>							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altLang="zh-CN" dirty="0" smtClean="0"/>
              <a:t>	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dirty="0" smtClean="0"/>
              <a:t>随着发令枪响</a:t>
            </a:r>
            <a:r>
              <a:rPr lang="en-US" dirty="0" smtClean="0"/>
              <a:t>,</a:t>
            </a:r>
            <a:r>
              <a:rPr lang="zh-CN" altLang="en-US" dirty="0" smtClean="0"/>
              <a:t>龙舟似离弦之箭</a:t>
            </a:r>
            <a:r>
              <a:rPr lang="en-US" dirty="0" smtClean="0"/>
              <a:t>,</a:t>
            </a:r>
            <a:r>
              <a:rPr lang="zh-CN" altLang="en-US" dirty="0" smtClean="0"/>
              <a:t>扬帆鼓棹</a:t>
            </a:r>
            <a:r>
              <a:rPr lang="en-US" dirty="0" smtClean="0"/>
              <a:t>,</a:t>
            </a:r>
            <a:r>
              <a:rPr lang="zh-CN" altLang="en-US" dirty="0" smtClean="0"/>
              <a:t>激起团团雪白浪花。江心</a:t>
            </a:r>
            <a:r>
              <a:rPr lang="en-US" dirty="0" smtClean="0"/>
              <a:t>,</a:t>
            </a:r>
            <a:r>
              <a:rPr lang="zh-CN" altLang="en-US" dirty="0" smtClean="0"/>
              <a:t>桡楫击浪</a:t>
            </a:r>
            <a:r>
              <a:rPr lang="en-US" dirty="0" smtClean="0"/>
              <a:t>,</a:t>
            </a:r>
            <a:r>
              <a:rPr lang="zh-CN" altLang="en-US" dirty="0" smtClean="0"/>
              <a:t>龙舟竞渡</a:t>
            </a:r>
            <a:r>
              <a:rPr lang="en-US" dirty="0" smtClean="0"/>
              <a:t>;</a:t>
            </a:r>
            <a:r>
              <a:rPr lang="zh-CN" altLang="en-US" dirty="0" smtClean="0"/>
              <a:t>岸边</a:t>
            </a:r>
            <a:r>
              <a:rPr lang="en-US" dirty="0" smtClean="0"/>
              <a:t>,</a:t>
            </a:r>
            <a:r>
              <a:rPr lang="zh-CN" altLang="en-US" dirty="0" smtClean="0"/>
              <a:t>呐喊震天</a:t>
            </a:r>
            <a:r>
              <a:rPr lang="en-US" dirty="0" smtClean="0"/>
              <a:t>,</a:t>
            </a:r>
            <a:r>
              <a:rPr lang="zh-CN" altLang="en-US" dirty="0" smtClean="0"/>
              <a:t>人头攒动</a:t>
            </a:r>
            <a:r>
              <a:rPr lang="en-US" altLang="zh-CN" dirty="0" smtClean="0"/>
              <a:t>……					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altLang="zh-CN" dirty="0" smtClean="0"/>
              <a:t>	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endParaRPr lang="zh-CN" altLang="en-US" dirty="0" smtClean="0"/>
          </a:p>
        </p:txBody>
      </p:sp>
      <p:sp>
        <p:nvSpPr>
          <p:cNvPr id="9" name="矩形 8"/>
          <p:cNvSpPr/>
          <p:nvPr/>
        </p:nvSpPr>
        <p:spPr>
          <a:xfrm>
            <a:off x="6855993" y="2113815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排比、反复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55993" y="292311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比喻、拟人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77013" y="374291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比喻、对偶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3723" y="404213"/>
            <a:ext cx="78867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dirty="0" smtClean="0"/>
              <a:t>我心里感到无量的喜悦</a:t>
            </a:r>
            <a:r>
              <a:rPr lang="en-US" dirty="0" smtClean="0"/>
              <a:t>,</a:t>
            </a:r>
            <a:r>
              <a:rPr lang="zh-CN" altLang="en-US" dirty="0" smtClean="0"/>
              <a:t>仿佛饮了仙露</a:t>
            </a:r>
            <a:r>
              <a:rPr lang="en-US" dirty="0" smtClean="0"/>
              <a:t>,</a:t>
            </a:r>
            <a:r>
              <a:rPr lang="zh-CN" altLang="en-US" dirty="0" smtClean="0"/>
              <a:t>吸了醍醐</a:t>
            </a:r>
            <a:r>
              <a:rPr lang="en-US" dirty="0" smtClean="0"/>
              <a:t>,</a:t>
            </a:r>
            <a:r>
              <a:rPr lang="zh-CN" altLang="en-US" dirty="0" smtClean="0"/>
              <a:t>大有飘飘欲仙之概了。这声音时慢时急</a:t>
            </a:r>
            <a:r>
              <a:rPr lang="en-US" dirty="0" smtClean="0"/>
              <a:t>,</a:t>
            </a:r>
            <a:r>
              <a:rPr lang="zh-CN" altLang="en-US" dirty="0" smtClean="0"/>
              <a:t>时高时低</a:t>
            </a:r>
            <a:r>
              <a:rPr lang="en-US" dirty="0" smtClean="0"/>
              <a:t>,</a:t>
            </a:r>
            <a:r>
              <a:rPr lang="zh-CN" altLang="en-US" dirty="0" smtClean="0"/>
              <a:t>时响时沉</a:t>
            </a:r>
            <a:r>
              <a:rPr lang="en-US" dirty="0" smtClean="0"/>
              <a:t>,</a:t>
            </a:r>
            <a:r>
              <a:rPr lang="zh-CN" altLang="en-US" dirty="0" smtClean="0"/>
              <a:t>时断时续</a:t>
            </a:r>
            <a:r>
              <a:rPr lang="en-US" altLang="zh-CN" dirty="0" smtClean="0"/>
              <a:t>……					</a:t>
            </a:r>
            <a:r>
              <a:rPr lang="en-US" dirty="0" smtClean="0"/>
              <a:t>(</a:t>
            </a:r>
            <a:r>
              <a:rPr lang="en-US" altLang="zh-CN" dirty="0" smtClean="0"/>
              <a:t>	</a:t>
            </a:r>
            <a:r>
              <a:rPr lang="zh-CN" altLang="en-US" dirty="0" smtClean="0"/>
              <a:t>　　　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b="1" dirty="0" smtClean="0"/>
              <a:t>5.</a:t>
            </a:r>
            <a:r>
              <a:rPr lang="zh-CN" altLang="en-US" dirty="0" smtClean="0"/>
              <a:t>在漫长的等待中</a:t>
            </a:r>
            <a:r>
              <a:rPr lang="en-US" dirty="0" smtClean="0"/>
              <a:t>,</a:t>
            </a:r>
            <a:r>
              <a:rPr lang="zh-CN" altLang="en-US" dirty="0" smtClean="0"/>
              <a:t>难道就不该仔细想一想将来应该要走的路线吗</a:t>
            </a:r>
            <a:r>
              <a:rPr lang="en-US" dirty="0" smtClean="0"/>
              <a:t>?</a:t>
            </a:r>
            <a:r>
              <a:rPr lang="zh-CN" altLang="en-US" dirty="0" smtClean="0"/>
              <a:t>难道就不该想一想自己曾经做过的事是否正确吗</a:t>
            </a:r>
            <a:r>
              <a:rPr lang="en-US" dirty="0" smtClean="0"/>
              <a:t>?</a:t>
            </a:r>
            <a:r>
              <a:rPr lang="zh-CN" altLang="en-US" dirty="0" smtClean="0"/>
              <a:t>难道就不曾后悔自己现在这样可鄙的选择</a:t>
            </a:r>
            <a:r>
              <a:rPr lang="en-US" dirty="0" smtClean="0"/>
              <a:t>?</a:t>
            </a:r>
            <a:r>
              <a:rPr lang="zh-CN" altLang="en-US" dirty="0" smtClean="0"/>
              <a:t>难道就不为此感到耻辱</a:t>
            </a:r>
            <a:r>
              <a:rPr lang="en-US" dirty="0" smtClean="0"/>
              <a:t>?</a:t>
            </a:r>
            <a:r>
              <a:rPr lang="zh-CN" altLang="en-US" dirty="0" smtClean="0"/>
              <a:t>浪费了时间的同时</a:t>
            </a:r>
            <a:r>
              <a:rPr lang="en-US" dirty="0" smtClean="0"/>
              <a:t>,</a:t>
            </a:r>
            <a:r>
              <a:rPr lang="zh-CN" altLang="en-US" dirty="0" smtClean="0"/>
              <a:t>也是在浪费自己的生命</a:t>
            </a:r>
            <a:r>
              <a:rPr lang="en-US" dirty="0" smtClean="0"/>
              <a:t>,</a:t>
            </a:r>
            <a:r>
              <a:rPr lang="zh-CN" altLang="en-US" dirty="0" smtClean="0"/>
              <a:t>还不知悔改吗</a:t>
            </a:r>
            <a:r>
              <a:rPr lang="en-US" dirty="0" smtClean="0"/>
              <a:t>?												(</a:t>
            </a:r>
            <a:r>
              <a:rPr lang="zh-CN" altLang="en-US" dirty="0" smtClean="0"/>
              <a:t>　　</a:t>
            </a:r>
            <a:r>
              <a:rPr lang="en-US" altLang="zh-CN" dirty="0" smtClean="0"/>
              <a:t>	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612145" y="91563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排比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45484" y="2544739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反问、排比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0438" y="615229"/>
            <a:ext cx="78867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技法精讲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第一步</a:t>
            </a:r>
            <a:r>
              <a:rPr lang="en-US" dirty="0" smtClean="0"/>
              <a:t>,</a:t>
            </a:r>
            <a:r>
              <a:rPr lang="zh-CN" altLang="en-US" dirty="0" smtClean="0"/>
              <a:t>审清题干</a:t>
            </a:r>
            <a:r>
              <a:rPr lang="en-US" dirty="0" smtClean="0"/>
              <a:t>,</a:t>
            </a:r>
            <a:r>
              <a:rPr lang="zh-CN" altLang="en-US" dirty="0" smtClean="0"/>
              <a:t>明确仿照内容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找出例句中的显性信息或者隐性信息。看例句是单句还是复句</a:t>
            </a:r>
            <a:r>
              <a:rPr lang="en-US" dirty="0" smtClean="0"/>
              <a:t>,</a:t>
            </a:r>
            <a:r>
              <a:rPr lang="zh-CN" altLang="en-US" dirty="0" smtClean="0"/>
              <a:t>是陈述句还是疑问句</a:t>
            </a:r>
            <a:r>
              <a:rPr lang="en-US" dirty="0" smtClean="0"/>
              <a:t>,</a:t>
            </a:r>
            <a:r>
              <a:rPr lang="zh-CN" altLang="en-US" dirty="0" smtClean="0"/>
              <a:t>是整句还是散句</a:t>
            </a:r>
            <a:r>
              <a:rPr lang="en-US" dirty="0" smtClean="0"/>
              <a:t>,</a:t>
            </a:r>
            <a:r>
              <a:rPr lang="zh-CN" altLang="en-US" dirty="0" smtClean="0"/>
              <a:t>是肯定句还是否定句</a:t>
            </a:r>
            <a:r>
              <a:rPr lang="en-US" dirty="0" smtClean="0"/>
              <a:t>,</a:t>
            </a:r>
            <a:r>
              <a:rPr lang="zh-CN" altLang="en-US" dirty="0" smtClean="0"/>
              <a:t>是长句还是短句</a:t>
            </a:r>
            <a:r>
              <a:rPr lang="en-US" dirty="0" smtClean="0"/>
              <a:t>;</a:t>
            </a:r>
            <a:r>
              <a:rPr lang="zh-CN" altLang="en-US" dirty="0" smtClean="0"/>
              <a:t>看单句内部短语的结构</a:t>
            </a:r>
            <a:r>
              <a:rPr lang="en-US" dirty="0" smtClean="0"/>
              <a:t>,</a:t>
            </a:r>
            <a:r>
              <a:rPr lang="zh-CN" altLang="en-US" dirty="0" smtClean="0"/>
              <a:t>看复句中分句之间的逻辑关系</a:t>
            </a:r>
            <a:r>
              <a:rPr lang="en-US" dirty="0" smtClean="0"/>
              <a:t>;</a:t>
            </a:r>
            <a:r>
              <a:rPr lang="zh-CN" altLang="en-US" dirty="0" smtClean="0"/>
              <a:t>看语体色彩</a:t>
            </a:r>
            <a:r>
              <a:rPr lang="en-US" dirty="0" smtClean="0"/>
              <a:t>,</a:t>
            </a:r>
            <a:r>
              <a:rPr lang="zh-CN" altLang="en-US" dirty="0" smtClean="0"/>
              <a:t>看感情基调</a:t>
            </a:r>
            <a:r>
              <a:rPr lang="en-US" dirty="0" smtClean="0"/>
              <a:t>;</a:t>
            </a:r>
            <a:r>
              <a:rPr lang="zh-CN" altLang="en-US" dirty="0" smtClean="0"/>
              <a:t>看关键性词语等等。同学们要十分重视对隐性要求的分析。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如</a:t>
            </a:r>
            <a:r>
              <a:rPr lang="en-US" dirty="0" smtClean="0"/>
              <a:t>:</a:t>
            </a:r>
            <a:r>
              <a:rPr lang="zh-CN" altLang="en-US" dirty="0" smtClean="0"/>
              <a:t>仿照例句的形式</a:t>
            </a:r>
            <a:r>
              <a:rPr lang="en-US" dirty="0" smtClean="0"/>
              <a:t>,</a:t>
            </a:r>
            <a:r>
              <a:rPr lang="zh-CN" altLang="en-US" dirty="0" smtClean="0"/>
              <a:t>写一个句子</a:t>
            </a:r>
            <a:r>
              <a:rPr lang="en-US" dirty="0" smtClean="0"/>
              <a:t>,</a:t>
            </a:r>
            <a:r>
              <a:rPr lang="zh-CN" altLang="en-US" dirty="0" smtClean="0"/>
              <a:t>内容自定。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例句</a:t>
            </a:r>
            <a:r>
              <a:rPr lang="en-US" dirty="0" smtClean="0"/>
              <a:t>:</a:t>
            </a:r>
            <a:r>
              <a:rPr lang="zh-CN" altLang="en-US" dirty="0" smtClean="0"/>
              <a:t>人们都爱秋天</a:t>
            </a:r>
            <a:r>
              <a:rPr lang="en-US" dirty="0" smtClean="0"/>
              <a:t>,</a:t>
            </a:r>
            <a:r>
              <a:rPr lang="zh-CN" altLang="en-US" dirty="0" smtClean="0"/>
              <a:t>爱她的天高气爽</a:t>
            </a:r>
            <a:r>
              <a:rPr lang="en-US" dirty="0" smtClean="0"/>
              <a:t>,</a:t>
            </a:r>
            <a:r>
              <a:rPr lang="zh-CN" altLang="en-US" dirty="0" smtClean="0"/>
              <a:t>爱她的云淡日丽</a:t>
            </a:r>
            <a:r>
              <a:rPr lang="en-US" dirty="0" smtClean="0"/>
              <a:t>,</a:t>
            </a:r>
            <a:r>
              <a:rPr lang="zh-CN" altLang="en-US" dirty="0" smtClean="0"/>
              <a:t>爱她的香飘四野。</a:t>
            </a:r>
          </a:p>
        </p:txBody>
      </p:sp>
      <p:sp>
        <p:nvSpPr>
          <p:cNvPr id="9" name="矩形 8"/>
          <p:cNvSpPr/>
          <p:nvPr/>
        </p:nvSpPr>
        <p:spPr>
          <a:xfrm>
            <a:off x="938463" y="31209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92D7"/>
                </a:solidFill>
              </a:rPr>
              <a:t>考点五　仿写</a:t>
            </a:r>
            <a:endParaRPr lang="zh-CN" altLang="en-US" b="1" dirty="0">
              <a:solidFill>
                <a:srgbClr val="0092D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8891" y="325000"/>
            <a:ext cx="7860323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[2019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zh-CN" altLang="en-US" dirty="0" smtClean="0">
                <a:solidFill>
                  <a:srgbClr val="0092D7"/>
                </a:solidFill>
              </a:rPr>
              <a:t>安徽</a:t>
            </a:r>
            <a:r>
              <a:rPr lang="en-US" dirty="0" smtClean="0">
                <a:solidFill>
                  <a:srgbClr val="0092D7"/>
                </a:solidFill>
              </a:rPr>
              <a:t>2</a:t>
            </a:r>
            <a:r>
              <a:rPr lang="zh-CN" altLang="en-US" dirty="0" smtClean="0">
                <a:solidFill>
                  <a:srgbClr val="0092D7"/>
                </a:solidFill>
              </a:rPr>
              <a:t>题</a:t>
            </a:r>
            <a:r>
              <a:rPr lang="en-US" dirty="0" smtClean="0">
                <a:solidFill>
                  <a:srgbClr val="0092D7"/>
                </a:solidFill>
              </a:rPr>
              <a:t>]</a:t>
            </a:r>
            <a:r>
              <a:rPr lang="zh-CN" altLang="en-US" dirty="0" smtClean="0"/>
              <a:t>请运用所积累的知识</a:t>
            </a:r>
            <a:r>
              <a:rPr lang="en-US" dirty="0" smtClean="0"/>
              <a:t>,</a:t>
            </a:r>
            <a:r>
              <a:rPr lang="zh-CN" altLang="en-US" dirty="0" smtClean="0"/>
              <a:t>完成问题。</a:t>
            </a:r>
            <a:r>
              <a:rPr lang="en-US" dirty="0" smtClean="0"/>
              <a:t>(12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阿基姆明白</a:t>
            </a:r>
            <a:r>
              <a:rPr lang="en-US" dirty="0" smtClean="0"/>
              <a:t>,</a:t>
            </a:r>
            <a:r>
              <a:rPr lang="zh-CN" altLang="en-US" dirty="0" smtClean="0"/>
              <a:t>这个直到不久前还</a:t>
            </a:r>
            <a:r>
              <a:rPr lang="zh-CN" altLang="en-US" b="1" dirty="0" smtClean="0">
                <a:solidFill>
                  <a:srgbClr val="0092D7"/>
                </a:solidFill>
              </a:rPr>
              <a:t>生龙活虎</a:t>
            </a:r>
            <a:r>
              <a:rPr lang="zh-CN" altLang="en-US" dirty="0" smtClean="0"/>
              <a:t>的年轻人</a:t>
            </a:r>
            <a:r>
              <a:rPr lang="en-US" dirty="0" smtClean="0"/>
              <a:t>,</a:t>
            </a:r>
            <a:r>
              <a:rPr lang="zh-CN" altLang="en-US" dirty="0" smtClean="0"/>
              <a:t>此刻内心激荡着怎样的情感。他了解保尔的</a:t>
            </a:r>
            <a:r>
              <a:rPr lang="zh-CN" altLang="en-US" b="1" dirty="0" smtClean="0">
                <a:solidFill>
                  <a:srgbClr val="0092D7"/>
                </a:solidFill>
              </a:rPr>
              <a:t>悲剧</a:t>
            </a:r>
            <a:r>
              <a:rPr lang="en-US" altLang="zh-CN" dirty="0" smtClean="0"/>
              <a:t>……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 “阿基姆</a:t>
            </a:r>
            <a:r>
              <a:rPr lang="en-US" dirty="0" smtClean="0"/>
              <a:t>,</a:t>
            </a:r>
            <a:r>
              <a:rPr lang="zh-CN" altLang="en-US" dirty="0" smtClean="0"/>
              <a:t>难道你真的以为生活能把我逼进死角</a:t>
            </a:r>
            <a:r>
              <a:rPr lang="en-US" dirty="0" smtClean="0"/>
              <a:t>,</a:t>
            </a:r>
            <a:r>
              <a:rPr lang="zh-CN" altLang="en-US" dirty="0" smtClean="0"/>
              <a:t>把我压成一张薄饼吗</a:t>
            </a:r>
            <a:r>
              <a:rPr lang="en-US" dirty="0" smtClean="0"/>
              <a:t>?</a:t>
            </a:r>
            <a:r>
              <a:rPr lang="zh-CN" altLang="en-US" dirty="0" smtClean="0"/>
              <a:t>只要我的心脏还在跳动</a:t>
            </a:r>
            <a:r>
              <a:rPr lang="en-US" dirty="0" smtClean="0"/>
              <a:t>,</a:t>
            </a:r>
            <a:r>
              <a:rPr lang="zh-CN" altLang="en-US" dirty="0" smtClean="0"/>
              <a:t>”他突然使劲抓住阿基姆的手紧压着他的胸脯</a:t>
            </a:r>
            <a:r>
              <a:rPr lang="en-US" dirty="0" smtClean="0"/>
              <a:t>,</a:t>
            </a:r>
            <a:r>
              <a:rPr lang="zh-CN" altLang="en-US" dirty="0" smtClean="0"/>
              <a:t>“只要它还在跳动</a:t>
            </a:r>
            <a:r>
              <a:rPr lang="en-US" dirty="0" smtClean="0"/>
              <a:t>,</a:t>
            </a:r>
            <a:r>
              <a:rPr lang="zh-CN" altLang="en-US" dirty="0" smtClean="0"/>
              <a:t>就别想叫我离开党。只有死</a:t>
            </a:r>
            <a:r>
              <a:rPr lang="en-US" dirty="0" smtClean="0"/>
              <a:t>,</a:t>
            </a:r>
            <a:r>
              <a:rPr lang="zh-CN" altLang="en-US" dirty="0" smtClean="0"/>
              <a:t>才能让我离开战斗行列。老兄</a:t>
            </a:r>
            <a:r>
              <a:rPr lang="en-US" dirty="0" smtClean="0"/>
              <a:t>,</a:t>
            </a:r>
            <a:r>
              <a:rPr lang="zh-CN" altLang="en-US" dirty="0" smtClean="0"/>
              <a:t>请你千万记住这一点。”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        阿基姆沉默不语。他知道这绝不是漂亮话</a:t>
            </a:r>
            <a:r>
              <a:rPr lang="en-US" dirty="0" smtClean="0"/>
              <a:t>,</a:t>
            </a:r>
            <a:r>
              <a:rPr lang="zh-CN" altLang="en-US" dirty="0" smtClean="0"/>
              <a:t>而是一个身负重伤的战士的</a:t>
            </a:r>
            <a:r>
              <a:rPr lang="zh-CN" altLang="en-US" b="1" dirty="0" smtClean="0">
                <a:solidFill>
                  <a:srgbClr val="0092D7"/>
                </a:solidFill>
              </a:rPr>
              <a:t>呐喊</a:t>
            </a:r>
            <a:r>
              <a:rPr lang="zh-CN" altLang="en-US" dirty="0" smtClean="0"/>
              <a:t>。他明白</a:t>
            </a:r>
            <a:r>
              <a:rPr lang="en-US" dirty="0" smtClean="0"/>
              <a:t>,</a:t>
            </a:r>
            <a:r>
              <a:rPr lang="zh-CN" altLang="en-US" u="sng" dirty="0" smtClean="0"/>
              <a:t>像保尔这样的人不可能说出另外的话</a:t>
            </a:r>
            <a:r>
              <a:rPr lang="en-US" u="sng" dirty="0" smtClean="0"/>
              <a:t>,</a:t>
            </a:r>
            <a:r>
              <a:rPr lang="zh-CN" altLang="en-US" u="sng" dirty="0" smtClean="0"/>
              <a:t>表达出另外的情感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0438" y="518513"/>
            <a:ext cx="78867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　　例句从内容上看</a:t>
            </a:r>
            <a:r>
              <a:rPr lang="en-US" dirty="0" smtClean="0"/>
              <a:t>,</a:t>
            </a:r>
            <a:r>
              <a:rPr lang="zh-CN" altLang="en-US" dirty="0" smtClean="0"/>
              <a:t>写出了秋天的三个特点</a:t>
            </a:r>
            <a:r>
              <a:rPr lang="en-US" dirty="0" smtClean="0"/>
              <a:t>;</a:t>
            </a:r>
            <a:r>
              <a:rPr lang="zh-CN" altLang="en-US" dirty="0" smtClean="0"/>
              <a:t>从句式上看</a:t>
            </a:r>
            <a:r>
              <a:rPr lang="en-US" dirty="0" smtClean="0"/>
              <a:t>,</a:t>
            </a:r>
            <a:r>
              <a:rPr lang="zh-CN" altLang="en-US" dirty="0" smtClean="0"/>
              <a:t>采用了排比的修辞方法。因此本题的仿写重在仿句内容的选定</a:t>
            </a:r>
            <a:r>
              <a:rPr lang="en-US" dirty="0" smtClean="0"/>
              <a:t>,</a:t>
            </a:r>
            <a:r>
              <a:rPr lang="zh-CN" altLang="en-US" dirty="0" smtClean="0"/>
              <a:t>其句式只需直接套用例句。内容的选择可以是景</a:t>
            </a:r>
            <a:r>
              <a:rPr lang="en-US" dirty="0" smtClean="0"/>
              <a:t>,</a:t>
            </a:r>
            <a:r>
              <a:rPr lang="zh-CN" altLang="en-US" dirty="0" smtClean="0"/>
              <a:t>可以是人或物</a:t>
            </a:r>
            <a:r>
              <a:rPr lang="en-US" dirty="0" smtClean="0"/>
              <a:t>,</a:t>
            </a:r>
            <a:r>
              <a:rPr lang="zh-CN" altLang="en-US" dirty="0" smtClean="0"/>
              <a:t>关键要把握其特点。如</a:t>
            </a:r>
            <a:r>
              <a:rPr lang="en-US" dirty="0" smtClean="0"/>
              <a:t>:</a:t>
            </a:r>
            <a:r>
              <a:rPr lang="zh-CN" altLang="en-US" dirty="0" smtClean="0"/>
              <a:t>人们都爱春天</a:t>
            </a:r>
            <a:r>
              <a:rPr lang="en-US" dirty="0" smtClean="0"/>
              <a:t>,</a:t>
            </a:r>
            <a:r>
              <a:rPr lang="zh-CN" altLang="en-US" dirty="0" smtClean="0"/>
              <a:t>爱她的风和日丽</a:t>
            </a:r>
            <a:r>
              <a:rPr lang="en-US" dirty="0" smtClean="0"/>
              <a:t>,</a:t>
            </a:r>
            <a:r>
              <a:rPr lang="zh-CN" altLang="en-US" dirty="0" smtClean="0"/>
              <a:t>爱她的花红柳绿</a:t>
            </a:r>
            <a:r>
              <a:rPr lang="en-US" dirty="0" smtClean="0"/>
              <a:t>,</a:t>
            </a:r>
            <a:r>
              <a:rPr lang="zh-CN" altLang="en-US" dirty="0" smtClean="0"/>
              <a:t>爱她的雨润万物。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8893" y="448175"/>
            <a:ext cx="788670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第二步</a:t>
            </a:r>
            <a:r>
              <a:rPr lang="en-US" dirty="0" smtClean="0"/>
              <a:t>,</a:t>
            </a:r>
            <a:r>
              <a:rPr lang="zh-CN" altLang="en-US" dirty="0" smtClean="0"/>
              <a:t>找全其模仿点</a:t>
            </a:r>
            <a:r>
              <a:rPr lang="en-US" dirty="0" smtClean="0"/>
              <a:t>,</a:t>
            </a:r>
            <a:r>
              <a:rPr lang="zh-CN" altLang="en-US" dirty="0" smtClean="0"/>
              <a:t>确定陈述对象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结构上的一致性。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仿写句突出的特点就是形式上的约束性</a:t>
            </a:r>
            <a:r>
              <a:rPr lang="en-US" dirty="0" smtClean="0"/>
              <a:t>,</a:t>
            </a:r>
            <a:r>
              <a:rPr lang="zh-CN" altLang="en-US" dirty="0" smtClean="0"/>
              <a:t>即严格按要求去写。仿句要与例句的短语类型、单句成分、复句关系一致</a:t>
            </a:r>
            <a:r>
              <a:rPr lang="en-US" dirty="0" smtClean="0"/>
              <a:t>,</a:t>
            </a:r>
            <a:r>
              <a:rPr lang="zh-CN" altLang="en-US" dirty="0" smtClean="0"/>
              <a:t>字数相近。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如</a:t>
            </a:r>
            <a:r>
              <a:rPr lang="en-US" dirty="0" smtClean="0"/>
              <a:t>:</a:t>
            </a:r>
            <a:r>
              <a:rPr lang="zh-CN" altLang="en-US" dirty="0" smtClean="0"/>
              <a:t>展开联想仿写一句话</a:t>
            </a:r>
            <a:r>
              <a:rPr lang="en-US" dirty="0" smtClean="0"/>
              <a:t>,</a:t>
            </a:r>
            <a:r>
              <a:rPr lang="zh-CN" altLang="en-US" dirty="0" smtClean="0"/>
              <a:t>使之与前文构成排比句。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我喜欢仰望湛蓝广袤的蓝天</a:t>
            </a:r>
            <a:r>
              <a:rPr lang="en-US" dirty="0" smtClean="0"/>
              <a:t>,</a:t>
            </a:r>
            <a:r>
              <a:rPr lang="zh-CN" altLang="en-US" dirty="0" smtClean="0"/>
              <a:t>因为它使我的心沉静</a:t>
            </a:r>
            <a:r>
              <a:rPr lang="en-US" dirty="0" smtClean="0"/>
              <a:t>;</a:t>
            </a:r>
            <a:r>
              <a:rPr lang="zh-CN" altLang="en-US" dirty="0" smtClean="0"/>
              <a:t>我喜欢丈量巍峨高大的崇山</a:t>
            </a:r>
            <a:r>
              <a:rPr lang="en-US" dirty="0" smtClean="0"/>
              <a:t>,</a:t>
            </a:r>
            <a:r>
              <a:rPr lang="zh-CN" altLang="en-US" dirty="0" smtClean="0"/>
              <a:t>因为它使我的心谦虚</a:t>
            </a:r>
            <a:r>
              <a:rPr lang="en-US" dirty="0" smtClean="0"/>
              <a:t>;</a:t>
            </a:r>
            <a:r>
              <a:rPr lang="zh-CN" altLang="en-US" u="sng" dirty="0" smtClean="0"/>
              <a:t>　　　　　　　　　</a:t>
            </a:r>
            <a:r>
              <a:rPr lang="en-US" dirty="0" smtClean="0"/>
              <a:t>,</a:t>
            </a:r>
            <a:r>
              <a:rPr lang="zh-CN" altLang="en-US" u="sng" dirty="0" smtClean="0"/>
              <a:t>　　　　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注意仿写的句式为“我喜欢</a:t>
            </a:r>
            <a:r>
              <a:rPr lang="en-US" altLang="zh-CN" dirty="0" smtClean="0"/>
              <a:t>……</a:t>
            </a:r>
            <a:r>
              <a:rPr lang="en-US" dirty="0" smtClean="0"/>
              <a:t>(</a:t>
            </a:r>
            <a:r>
              <a:rPr lang="zh-CN" altLang="en-US" dirty="0" smtClean="0"/>
              <a:t>动词</a:t>
            </a:r>
            <a:r>
              <a:rPr lang="en-US" dirty="0" smtClean="0"/>
              <a:t>)</a:t>
            </a:r>
            <a:r>
              <a:rPr lang="en-US" altLang="zh-CN" dirty="0" smtClean="0"/>
              <a:t>……</a:t>
            </a:r>
            <a:r>
              <a:rPr lang="en-US" dirty="0" smtClean="0"/>
              <a:t>(</a:t>
            </a:r>
            <a:r>
              <a:rPr lang="zh-CN" altLang="en-US" dirty="0" smtClean="0"/>
              <a:t>形容词</a:t>
            </a:r>
            <a:r>
              <a:rPr lang="en-US" dirty="0" smtClean="0"/>
              <a:t>)</a:t>
            </a:r>
            <a:r>
              <a:rPr lang="zh-CN" altLang="en-US" dirty="0" smtClean="0"/>
              <a:t>的</a:t>
            </a:r>
            <a:r>
              <a:rPr lang="en-US" altLang="zh-CN" dirty="0" smtClean="0"/>
              <a:t>……</a:t>
            </a:r>
            <a:r>
              <a:rPr lang="en-US" dirty="0" smtClean="0"/>
              <a:t>,</a:t>
            </a:r>
            <a:r>
              <a:rPr lang="zh-CN" altLang="en-US" dirty="0" smtClean="0"/>
              <a:t>因为它使我的心</a:t>
            </a:r>
            <a:r>
              <a:rPr lang="en-US" altLang="zh-CN" dirty="0" smtClean="0"/>
              <a:t>……”</a:t>
            </a:r>
            <a:r>
              <a:rPr lang="en-US" dirty="0" smtClean="0"/>
              <a:t>,</a:t>
            </a:r>
            <a:r>
              <a:rPr lang="zh-CN" altLang="en-US" dirty="0" smtClean="0"/>
              <a:t>注意要构成排比。可以选取大海、沙漠、星辰等等</a:t>
            </a:r>
            <a:r>
              <a:rPr lang="en-US" dirty="0" smtClean="0"/>
              <a:t>,</a:t>
            </a:r>
            <a:r>
              <a:rPr lang="zh-CN" altLang="en-US" dirty="0" smtClean="0"/>
              <a:t>展开想象即可。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9231" y="509721"/>
            <a:ext cx="78867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b="1" dirty="0" smtClean="0"/>
              <a:t>修辞上的一致性。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仿写句子的考查一般与运用修辞的考查联系在一起。因此</a:t>
            </a:r>
            <a:r>
              <a:rPr lang="en-US" dirty="0" smtClean="0"/>
              <a:t>,</a:t>
            </a:r>
            <a:r>
              <a:rPr lang="zh-CN" altLang="en-US" dirty="0" smtClean="0"/>
              <a:t>仿写时要仔细分析例句所运用的修辞方法</a:t>
            </a:r>
            <a:r>
              <a:rPr lang="en-US" dirty="0" smtClean="0"/>
              <a:t>,</a:t>
            </a:r>
            <a:r>
              <a:rPr lang="zh-CN" altLang="en-US" dirty="0" smtClean="0"/>
              <a:t>仿句要与例句中的修辞方法相同</a:t>
            </a:r>
            <a:r>
              <a:rPr lang="en-US" dirty="0" smtClean="0"/>
              <a:t>,</a:t>
            </a:r>
            <a:r>
              <a:rPr lang="zh-CN" altLang="en-US" dirty="0" smtClean="0"/>
              <a:t>符合句子的语境。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如</a:t>
            </a:r>
            <a:r>
              <a:rPr lang="en-US" dirty="0" smtClean="0"/>
              <a:t>:</a:t>
            </a:r>
            <a:r>
              <a:rPr lang="zh-CN" altLang="en-US" dirty="0" smtClean="0"/>
              <a:t>仿写句子</a:t>
            </a:r>
            <a:r>
              <a:rPr lang="en-US" dirty="0" smtClean="0"/>
              <a:t>,</a:t>
            </a:r>
            <a:r>
              <a:rPr lang="zh-CN" altLang="en-US" dirty="0" smtClean="0"/>
              <a:t>要求与上文句子的话题、句式、修辞方法相同。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倾听是心灵的水珠</a:t>
            </a:r>
            <a:r>
              <a:rPr lang="en-US" dirty="0" smtClean="0"/>
              <a:t>,</a:t>
            </a:r>
            <a:r>
              <a:rPr lang="zh-CN" altLang="en-US" dirty="0" smtClean="0"/>
              <a:t>能折射出纯洁而热情的光芒</a:t>
            </a:r>
            <a:r>
              <a:rPr lang="en-US" dirty="0" smtClean="0"/>
              <a:t>;</a:t>
            </a:r>
            <a:r>
              <a:rPr lang="zh-CN" altLang="en-US" dirty="0" smtClean="0"/>
              <a:t>倾听是一缕清风</a:t>
            </a:r>
            <a:r>
              <a:rPr lang="en-US" dirty="0" smtClean="0"/>
              <a:t>,</a:t>
            </a:r>
            <a:r>
              <a:rPr lang="zh-CN" altLang="en-US" dirty="0" smtClean="0"/>
              <a:t>能吹散笼罩在人们心头的阴影</a:t>
            </a:r>
            <a:r>
              <a:rPr lang="en-US" dirty="0" smtClean="0"/>
              <a:t>;</a:t>
            </a:r>
            <a:r>
              <a:rPr lang="zh-CN" altLang="en-US" u="sng" dirty="0" smtClean="0"/>
              <a:t>　　　　　　　</a:t>
            </a:r>
            <a:r>
              <a:rPr lang="en-US" dirty="0" smtClean="0"/>
              <a:t>,</a:t>
            </a:r>
            <a:r>
              <a:rPr lang="zh-CN" altLang="en-US" u="sng" dirty="0" smtClean="0"/>
              <a:t>　　　　　　　　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9231" y="509721"/>
            <a:ext cx="78867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       这个句子共有两个分句</a:t>
            </a:r>
            <a:r>
              <a:rPr lang="en-US" dirty="0" smtClean="0"/>
              <a:t>,</a:t>
            </a:r>
            <a:r>
              <a:rPr lang="zh-CN" altLang="en-US" dirty="0" smtClean="0"/>
              <a:t>前一分句“倾听是心灵的水珠”是个比喻句</a:t>
            </a:r>
            <a:r>
              <a:rPr lang="en-US" dirty="0" smtClean="0"/>
              <a:t>,</a:t>
            </a:r>
            <a:r>
              <a:rPr lang="zh-CN" altLang="en-US" dirty="0" smtClean="0"/>
              <a:t>本体是“倾听”</a:t>
            </a:r>
            <a:r>
              <a:rPr lang="en-US" dirty="0" smtClean="0"/>
              <a:t>,</a:t>
            </a:r>
            <a:r>
              <a:rPr lang="zh-CN" altLang="en-US" dirty="0" smtClean="0"/>
              <a:t>“能折射出纯洁而热情的光芒”</a:t>
            </a:r>
            <a:r>
              <a:rPr lang="en-US" dirty="0" smtClean="0"/>
              <a:t>,</a:t>
            </a:r>
            <a:r>
              <a:rPr lang="zh-CN" altLang="en-US" dirty="0" smtClean="0"/>
              <a:t>是对喻体“水珠”的功能或效果的阐释。第二句句式相同</a:t>
            </a:r>
            <a:r>
              <a:rPr lang="en-US" dirty="0" smtClean="0"/>
              <a:t>,</a:t>
            </a:r>
            <a:r>
              <a:rPr lang="zh-CN" altLang="en-US" dirty="0" smtClean="0"/>
              <a:t>本体同样是“倾听”</a:t>
            </a:r>
            <a:r>
              <a:rPr lang="en-US" dirty="0" smtClean="0"/>
              <a:t>,</a:t>
            </a:r>
            <a:r>
              <a:rPr lang="zh-CN" altLang="en-US" dirty="0" smtClean="0"/>
              <a:t>所以在仿写时</a:t>
            </a:r>
            <a:r>
              <a:rPr lang="en-US" dirty="0" smtClean="0"/>
              <a:t>,</a:t>
            </a:r>
            <a:r>
              <a:rPr lang="zh-CN" altLang="en-US" dirty="0" smtClean="0"/>
              <a:t>围绕“倾听”先写一个比喻句</a:t>
            </a:r>
            <a:r>
              <a:rPr lang="en-US" dirty="0" smtClean="0"/>
              <a:t>,</a:t>
            </a:r>
            <a:r>
              <a:rPr lang="zh-CN" altLang="en-US" dirty="0" smtClean="0"/>
              <a:t>再阐释所用喻体的功能或效果就可以了。如</a:t>
            </a:r>
            <a:r>
              <a:rPr lang="en-US" dirty="0" smtClean="0"/>
              <a:t>:</a:t>
            </a:r>
            <a:r>
              <a:rPr lang="zh-CN" altLang="en-US" dirty="0" smtClean="0"/>
              <a:t>“倾听是划破夜幕的流星</a:t>
            </a:r>
            <a:r>
              <a:rPr lang="en-US" dirty="0" smtClean="0"/>
              <a:t>,</a:t>
            </a:r>
            <a:r>
              <a:rPr lang="zh-CN" altLang="en-US" dirty="0" smtClean="0"/>
              <a:t>能给我们带来闪耀的希望”或“倾听是一朵不败的花</a:t>
            </a:r>
            <a:r>
              <a:rPr lang="en-US" dirty="0" smtClean="0"/>
              <a:t>,</a:t>
            </a:r>
            <a:r>
              <a:rPr lang="zh-CN" altLang="en-US" dirty="0" smtClean="0"/>
              <a:t>能绽放出美丽的生命之蕊”。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2176" y="228367"/>
            <a:ext cx="8141677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b="1" dirty="0" smtClean="0"/>
              <a:t>内容上的统一性。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仿写时要根据上下文语境</a:t>
            </a:r>
            <a:r>
              <a:rPr lang="en-US" dirty="0" smtClean="0"/>
              <a:t>,</a:t>
            </a:r>
            <a:r>
              <a:rPr lang="zh-CN" altLang="en-US" dirty="0" smtClean="0"/>
              <a:t>弄懂文意</a:t>
            </a:r>
            <a:r>
              <a:rPr lang="en-US" dirty="0" smtClean="0"/>
              <a:t>,</a:t>
            </a:r>
            <a:r>
              <a:rPr lang="zh-CN" altLang="en-US" dirty="0" smtClean="0"/>
              <a:t>把握主旨</a:t>
            </a:r>
            <a:r>
              <a:rPr lang="en-US" dirty="0" smtClean="0"/>
              <a:t>,</a:t>
            </a:r>
            <a:r>
              <a:rPr lang="zh-CN" altLang="en-US" dirty="0" smtClean="0"/>
              <a:t>并在此基础上发挥想象</a:t>
            </a:r>
            <a:r>
              <a:rPr lang="en-US" dirty="0" smtClean="0"/>
              <a:t>,</a:t>
            </a:r>
            <a:r>
              <a:rPr lang="zh-CN" altLang="en-US" dirty="0" smtClean="0"/>
              <a:t>精心选材。仿句要顺应上下文的语言环境</a:t>
            </a:r>
            <a:r>
              <a:rPr lang="en-US" dirty="0" smtClean="0"/>
              <a:t>,</a:t>
            </a:r>
            <a:r>
              <a:rPr lang="zh-CN" altLang="en-US" dirty="0" smtClean="0"/>
              <a:t>做到文脉相通。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如</a:t>
            </a:r>
            <a:r>
              <a:rPr lang="en-US" dirty="0" smtClean="0"/>
              <a:t>:</a:t>
            </a:r>
            <a:r>
              <a:rPr lang="zh-CN" altLang="en-US" dirty="0" smtClean="0"/>
              <a:t>仿照下面的句子</a:t>
            </a:r>
            <a:r>
              <a:rPr lang="en-US" dirty="0" smtClean="0"/>
              <a:t>,</a:t>
            </a:r>
            <a:r>
              <a:rPr lang="zh-CN" altLang="en-US" dirty="0" smtClean="0"/>
              <a:t>续写一个句子</a:t>
            </a:r>
            <a:r>
              <a:rPr lang="en-US" dirty="0" smtClean="0"/>
              <a:t>,</a:t>
            </a:r>
            <a:r>
              <a:rPr lang="zh-CN" altLang="en-US" dirty="0" smtClean="0"/>
              <a:t>与画线的两句构成语意连贯的排比句。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例句</a:t>
            </a:r>
            <a:r>
              <a:rPr lang="en-US" dirty="0" smtClean="0"/>
              <a:t>:</a:t>
            </a:r>
            <a:r>
              <a:rPr lang="zh-CN" altLang="en-US" u="sng" dirty="0" smtClean="0"/>
              <a:t>如果没有想象</a:t>
            </a:r>
            <a:r>
              <a:rPr lang="en-US" u="sng" dirty="0" smtClean="0"/>
              <a:t>,</a:t>
            </a:r>
            <a:r>
              <a:rPr lang="zh-CN" altLang="en-US" u="sng" dirty="0" smtClean="0"/>
              <a:t>思维就像花儿失去了营养</a:t>
            </a:r>
            <a:r>
              <a:rPr lang="en-US" u="sng" dirty="0" smtClean="0"/>
              <a:t>;</a:t>
            </a:r>
            <a:r>
              <a:rPr lang="zh-CN" altLang="en-US" u="sng" dirty="0" smtClean="0"/>
              <a:t>如果没有想象</a:t>
            </a:r>
            <a:r>
              <a:rPr lang="en-US" u="sng" dirty="0" smtClean="0"/>
              <a:t>,</a:t>
            </a:r>
            <a:r>
              <a:rPr lang="zh-CN" altLang="en-US" u="sng" dirty="0" smtClean="0"/>
              <a:t>思维就像鸟儿折断了翅膀</a:t>
            </a:r>
            <a:r>
              <a:rPr lang="en-US" dirty="0" smtClean="0"/>
              <a:t>;</a:t>
            </a:r>
            <a:r>
              <a:rPr lang="zh-CN" altLang="en-US" dirty="0" smtClean="0"/>
              <a:t>如果没有想象</a:t>
            </a:r>
            <a:r>
              <a:rPr lang="en-US" dirty="0" smtClean="0"/>
              <a:t>,</a:t>
            </a:r>
            <a:r>
              <a:rPr lang="zh-CN" altLang="en-US" u="sng" dirty="0" smtClean="0"/>
              <a:t>　　　　　　　　　　　　　　　　</a:t>
            </a:r>
            <a:r>
              <a:rPr lang="zh-CN" altLang="en-US" dirty="0" smtClean="0"/>
              <a:t>。 </a:t>
            </a:r>
            <a:endParaRPr lang="en-US" altLang="zh-CN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       这道题既是续写又是仿写</a:t>
            </a:r>
            <a:r>
              <a:rPr lang="en-US" dirty="0" smtClean="0"/>
              <a:t>,</a:t>
            </a:r>
            <a:r>
              <a:rPr lang="zh-CN" altLang="en-US" dirty="0" smtClean="0"/>
              <a:t>要求学生对句子进行仔细分析品味</a:t>
            </a:r>
            <a:r>
              <a:rPr lang="en-US" dirty="0" smtClean="0"/>
              <a:t>,</a:t>
            </a:r>
            <a:r>
              <a:rPr lang="zh-CN" altLang="en-US" dirty="0" smtClean="0"/>
              <a:t>揣摩出句中所阐明的意义。除了要把握仿句的句式</a:t>
            </a:r>
            <a:r>
              <a:rPr lang="en-US" dirty="0" smtClean="0"/>
              <a:t>(</a:t>
            </a:r>
            <a:r>
              <a:rPr lang="zh-CN" altLang="en-US" dirty="0" smtClean="0"/>
              <a:t>如果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就</a:t>
            </a:r>
            <a:r>
              <a:rPr lang="en-US" altLang="zh-CN" dirty="0" smtClean="0"/>
              <a:t>……</a:t>
            </a:r>
            <a:r>
              <a:rPr lang="en-US" dirty="0" smtClean="0"/>
              <a:t>)</a:t>
            </a:r>
            <a:r>
              <a:rPr lang="zh-CN" altLang="en-US" dirty="0" smtClean="0"/>
              <a:t>及修辞</a:t>
            </a:r>
            <a:r>
              <a:rPr lang="en-US" dirty="0" smtClean="0"/>
              <a:t>(</a:t>
            </a:r>
            <a:r>
              <a:rPr lang="zh-CN" altLang="en-US" dirty="0" smtClean="0"/>
              <a:t>比喻、排比</a:t>
            </a:r>
            <a:r>
              <a:rPr lang="en-US" dirty="0" smtClean="0"/>
              <a:t>)</a:t>
            </a:r>
            <a:r>
              <a:rPr lang="zh-CN" altLang="en-US" dirty="0" smtClean="0"/>
              <a:t>外</a:t>
            </a:r>
            <a:r>
              <a:rPr lang="en-US" dirty="0" smtClean="0"/>
              <a:t>,</a:t>
            </a:r>
            <a:r>
              <a:rPr lang="zh-CN" altLang="en-US" dirty="0" smtClean="0"/>
              <a:t>尤其要注意句中所蕴含的思想内容。这就要借助自己的感悟</a:t>
            </a:r>
            <a:r>
              <a:rPr lang="en-US" dirty="0" smtClean="0"/>
              <a:t>,</a:t>
            </a:r>
            <a:r>
              <a:rPr lang="zh-CN" altLang="en-US" dirty="0" smtClean="0"/>
              <a:t>写出富有生活哲理、启迪人们树立正确人生观的句子。如</a:t>
            </a:r>
            <a:r>
              <a:rPr lang="en-US" dirty="0" smtClean="0"/>
              <a:t>:(</a:t>
            </a:r>
            <a:r>
              <a:rPr lang="zh-CN" altLang="en-US" dirty="0" smtClean="0"/>
              <a:t>如果没有想象</a:t>
            </a:r>
            <a:r>
              <a:rPr lang="en-US" dirty="0" smtClean="0"/>
              <a:t>,)</a:t>
            </a:r>
            <a:r>
              <a:rPr lang="zh-CN" altLang="en-US" dirty="0" smtClean="0"/>
              <a:t>思维就像鱼儿离开了海洋。</a:t>
            </a:r>
            <a:r>
              <a:rPr lang="en-US" dirty="0" smtClean="0"/>
              <a:t>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9231" y="421797"/>
            <a:ext cx="7886700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第三步</a:t>
            </a:r>
            <a:r>
              <a:rPr lang="en-US" dirty="0" smtClean="0"/>
              <a:t>,</a:t>
            </a:r>
            <a:r>
              <a:rPr lang="zh-CN" altLang="en-US" dirty="0" smtClean="0"/>
              <a:t>检查答案</a:t>
            </a:r>
            <a:r>
              <a:rPr lang="en-US" dirty="0" smtClean="0"/>
              <a:t>,</a:t>
            </a:r>
            <a:r>
              <a:rPr lang="zh-CN" altLang="en-US" dirty="0" smtClean="0"/>
              <a:t>看是否有遗漏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看自己仿写的句子是否有语病</a:t>
            </a:r>
            <a:r>
              <a:rPr lang="en-US" dirty="0" smtClean="0"/>
              <a:t>,</a:t>
            </a:r>
            <a:r>
              <a:rPr lang="zh-CN" altLang="en-US" dirty="0" smtClean="0"/>
              <a:t>是否和原文内容一致、句式一致、修辞一致。能否与原文语意相连、文脉相通、融为一体。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9231" y="509721"/>
            <a:ext cx="78867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0092D7"/>
                </a:solidFill>
              </a:rPr>
              <a:t>|</a:t>
            </a:r>
            <a:r>
              <a:rPr lang="zh-CN" altLang="en-US" b="1" dirty="0" smtClean="0">
                <a:solidFill>
                  <a:srgbClr val="0092D7"/>
                </a:solidFill>
              </a:rPr>
              <a:t>针对训练</a:t>
            </a:r>
            <a:r>
              <a:rPr lang="en-US" b="1" dirty="0" smtClean="0">
                <a:solidFill>
                  <a:srgbClr val="0092D7"/>
                </a:solidFill>
              </a:rPr>
              <a:t>|</a:t>
            </a:r>
            <a:endParaRPr lang="zh-CN" altLang="en-US" b="1" dirty="0" smtClean="0">
              <a:solidFill>
                <a:srgbClr val="0092D7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dirty="0" smtClean="0"/>
              <a:t>仿照画线的句子</a:t>
            </a:r>
            <a:r>
              <a:rPr lang="en-US" dirty="0" smtClean="0"/>
              <a:t>,</a:t>
            </a:r>
            <a:r>
              <a:rPr lang="zh-CN" altLang="en-US" dirty="0" smtClean="0"/>
              <a:t>在横线上续写一句话</a:t>
            </a:r>
            <a:r>
              <a:rPr lang="en-US" dirty="0" smtClean="0"/>
              <a:t>,</a:t>
            </a:r>
            <a:r>
              <a:rPr lang="zh-CN" altLang="en-US" dirty="0" smtClean="0"/>
              <a:t>使之与画线句构成一组排比句。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初中语文课本为你打开了一扇文学之门</a:t>
            </a:r>
            <a:r>
              <a:rPr lang="en-US" dirty="0" smtClean="0"/>
              <a:t>,</a:t>
            </a:r>
            <a:r>
              <a:rPr lang="zh-CN" altLang="en-US" dirty="0" smtClean="0"/>
              <a:t>里面有多姿多彩的形象。</a:t>
            </a:r>
            <a:r>
              <a:rPr lang="zh-CN" altLang="en-US" u="sng" dirty="0" smtClean="0"/>
              <a:t>朔方的雪像雨的精魂</a:t>
            </a:r>
            <a:r>
              <a:rPr lang="en-US" u="sng" dirty="0" smtClean="0"/>
              <a:t>,</a:t>
            </a:r>
            <a:r>
              <a:rPr lang="zh-CN" altLang="en-US" u="sng" dirty="0" smtClean="0"/>
              <a:t>奏唱出热烈的赞歌</a:t>
            </a:r>
            <a:r>
              <a:rPr lang="en-US" dirty="0" smtClean="0"/>
              <a:t>;</a:t>
            </a:r>
            <a:r>
              <a:rPr lang="zh-CN" altLang="en-US" u="sng" dirty="0" smtClean="0"/>
              <a:t>勇敢的海燕像预言家</a:t>
            </a:r>
            <a:r>
              <a:rPr lang="en-US" u="sng" dirty="0" smtClean="0"/>
              <a:t>,</a:t>
            </a:r>
            <a:r>
              <a:rPr lang="zh-CN" altLang="en-US" u="sng" dirty="0" smtClean="0"/>
              <a:t>昭示着光明的未来</a:t>
            </a:r>
            <a:r>
              <a:rPr lang="en-US" dirty="0" smtClean="0"/>
              <a:t>;</a:t>
            </a:r>
            <a:r>
              <a:rPr lang="zh-CN" altLang="en-US" u="sng" dirty="0" smtClean="0"/>
              <a:t>　　　　　　　　　　　　　　　　</a:t>
            </a:r>
            <a:r>
              <a:rPr lang="en-US" dirty="0" smtClean="0"/>
              <a:t>,</a:t>
            </a:r>
            <a:r>
              <a:rPr lang="zh-CN" altLang="en-US" u="sng" dirty="0" smtClean="0"/>
              <a:t>　　　　　　　　　　　　　　　　                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_________________________________________________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72205" y="2110085"/>
            <a:ext cx="53760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</a:rPr>
              <a:t>示例一</a:t>
            </a:r>
            <a:r>
              <a:rPr lang="en-US" b="1" dirty="0" smtClean="0">
                <a:solidFill>
                  <a:srgbClr val="C00000"/>
                </a:solidFill>
              </a:rPr>
              <a:t>:</a:t>
            </a:r>
            <a:r>
              <a:rPr lang="zh-CN" altLang="en-US" b="1" dirty="0" smtClean="0">
                <a:solidFill>
                  <a:srgbClr val="C00000"/>
                </a:solidFill>
              </a:rPr>
              <a:t>江南的春像小姑娘</a:t>
            </a:r>
            <a:r>
              <a:rPr lang="en-US" b="1" dirty="0" smtClean="0">
                <a:solidFill>
                  <a:srgbClr val="C00000"/>
                </a:solidFill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</a:rPr>
              <a:t>跳跃着蓬勃的舞步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</a:rPr>
              <a:t>示例二</a:t>
            </a:r>
            <a:r>
              <a:rPr lang="en-US" b="1" dirty="0" smtClean="0">
                <a:solidFill>
                  <a:srgbClr val="C00000"/>
                </a:solidFill>
              </a:rPr>
              <a:t>:</a:t>
            </a:r>
            <a:r>
              <a:rPr lang="zh-CN" altLang="en-US" b="1" dirty="0" smtClean="0">
                <a:solidFill>
                  <a:srgbClr val="C00000"/>
                </a:solidFill>
              </a:rPr>
              <a:t>台阶上的父亲像老黄牛</a:t>
            </a:r>
            <a:r>
              <a:rPr lang="en-US" b="1" dirty="0" smtClean="0">
                <a:solidFill>
                  <a:srgbClr val="C00000"/>
                </a:solidFill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</a:rPr>
              <a:t>耕耘着理想的生活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9231" y="352066"/>
            <a:ext cx="7886700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请仿照画波浪线的例句</a:t>
            </a:r>
            <a:r>
              <a:rPr lang="en-US" dirty="0" smtClean="0"/>
              <a:t>,</a:t>
            </a:r>
            <a:r>
              <a:rPr lang="zh-CN" altLang="en-US" dirty="0" smtClean="0"/>
              <a:t>根据语境</a:t>
            </a:r>
            <a:r>
              <a:rPr lang="en-US" dirty="0" smtClean="0"/>
              <a:t>,</a:t>
            </a:r>
            <a:r>
              <a:rPr lang="zh-CN" altLang="en-US" dirty="0" smtClean="0"/>
              <a:t>在横线上补写句子。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生活中</a:t>
            </a:r>
            <a:r>
              <a:rPr lang="en-US" dirty="0" smtClean="0"/>
              <a:t>,</a:t>
            </a:r>
            <a:r>
              <a:rPr lang="zh-CN" altLang="en-US" dirty="0" smtClean="0"/>
              <a:t>许多人和事的意义不是单一的。</a:t>
            </a:r>
            <a:r>
              <a:rPr lang="zh-CN" altLang="en-US" u="wavy" dirty="0" smtClean="0"/>
              <a:t>父母</a:t>
            </a:r>
            <a:r>
              <a:rPr lang="en-US" u="wavy" dirty="0" smtClean="0"/>
              <a:t>,</a:t>
            </a:r>
            <a:r>
              <a:rPr lang="zh-CN" altLang="en-US" u="wavy" dirty="0" smtClean="0"/>
              <a:t>不只是生养我们的亲人</a:t>
            </a:r>
            <a:r>
              <a:rPr lang="en-US" u="wavy" dirty="0" smtClean="0"/>
              <a:t>,</a:t>
            </a:r>
            <a:r>
              <a:rPr lang="zh-CN" altLang="en-US" u="wavy" dirty="0" smtClean="0"/>
              <a:t>更是精神的导师</a:t>
            </a:r>
            <a:r>
              <a:rPr lang="en-US" dirty="0" smtClean="0"/>
              <a:t>;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,</a:t>
            </a:r>
            <a:r>
              <a:rPr lang="zh-CN" altLang="en-US" u="sng" dirty="0" smtClean="0"/>
              <a:t>　　　　　　　　　　　　</a:t>
            </a:r>
            <a:r>
              <a:rPr lang="en-US" dirty="0" smtClean="0"/>
              <a:t>,</a:t>
            </a:r>
            <a:r>
              <a:rPr lang="zh-CN" altLang="en-US" u="sng" dirty="0" smtClean="0"/>
              <a:t>　　　　　　　　　　　　</a:t>
            </a:r>
            <a:r>
              <a:rPr lang="en-US" dirty="0" smtClean="0"/>
              <a:t>;</a:t>
            </a:r>
            <a:r>
              <a:rPr lang="zh-CN" altLang="en-US" u="wavy" dirty="0" smtClean="0"/>
              <a:t>成功</a:t>
            </a:r>
            <a:r>
              <a:rPr lang="en-US" u="wavy" dirty="0" smtClean="0"/>
              <a:t>,</a:t>
            </a:r>
            <a:r>
              <a:rPr lang="zh-CN" altLang="en-US" u="wavy" dirty="0" smtClean="0"/>
              <a:t>不只是滴落的汗水</a:t>
            </a:r>
            <a:r>
              <a:rPr lang="en-US" u="wavy" dirty="0" smtClean="0"/>
              <a:t>,</a:t>
            </a:r>
            <a:r>
              <a:rPr lang="zh-CN" altLang="en-US" u="wavy" dirty="0" smtClean="0"/>
              <a:t>更是失败的结晶</a:t>
            </a:r>
            <a:r>
              <a:rPr lang="zh-CN" altLang="en-US" dirty="0" smtClean="0"/>
              <a:t>。厚重的生活需要我们用心领悟。</a:t>
            </a:r>
            <a:r>
              <a:rPr lang="en-US" dirty="0" smtClean="0"/>
              <a:t>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8277" y="407916"/>
            <a:ext cx="7893269" cy="38318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示例一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朋友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不只是顺境中的锦上添花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更是困境中的雪中送炭。        示例二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读书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不只是知识的积累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更是心灵的远足。</a:t>
            </a:r>
            <a:r>
              <a:rPr lang="en-US" altLang="zh-CN" dirty="0" smtClean="0">
                <a:solidFill>
                  <a:srgbClr val="A50021"/>
                </a:solidFill>
              </a:rPr>
              <a:t>						   </a:t>
            </a:r>
            <a:r>
              <a:rPr lang="zh-CN" altLang="en-US" dirty="0" smtClean="0">
                <a:solidFill>
                  <a:srgbClr val="A50021"/>
                </a:solidFill>
              </a:rPr>
              <a:t>示例三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成长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不只是年龄的增长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更是心智的成熟。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 </a:t>
            </a:r>
            <a:r>
              <a:rPr lang="zh-CN" altLang="en-US" dirty="0" smtClean="0">
                <a:solidFill>
                  <a:srgbClr val="A50021"/>
                </a:solidFill>
              </a:rPr>
              <a:t>本题考查仿句。仿句的一般要求有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一是所述事物属于同类事物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二是句子的结构要相同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三是句式和语气要一致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有的还要求手法相同</a:t>
            </a:r>
            <a:r>
              <a:rPr lang="en-US" dirty="0" smtClean="0">
                <a:solidFill>
                  <a:srgbClr val="A50021"/>
                </a:solidFill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</a:rPr>
              <a:t>如修辞方法相同</a:t>
            </a:r>
            <a:r>
              <a:rPr lang="en-US" dirty="0" smtClean="0">
                <a:solidFill>
                  <a:srgbClr val="A50021"/>
                </a:solidFill>
              </a:rPr>
              <a:t>)</a:t>
            </a:r>
            <a:r>
              <a:rPr lang="zh-CN" altLang="en-US" dirty="0" smtClean="0">
                <a:solidFill>
                  <a:srgbClr val="A50021"/>
                </a:solidFill>
              </a:rPr>
              <a:t>。本题例句中所述事物是“生活中的人和事”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修辞方法是排比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句式是“不只是</a:t>
            </a:r>
            <a:r>
              <a:rPr lang="en-US" altLang="zh-CN" dirty="0" smtClean="0">
                <a:solidFill>
                  <a:srgbClr val="A50021"/>
                </a:solidFill>
              </a:rPr>
              <a:t>……</a:t>
            </a:r>
            <a:r>
              <a:rPr lang="zh-CN" altLang="en-US" dirty="0" smtClean="0">
                <a:solidFill>
                  <a:srgbClr val="A50021"/>
                </a:solidFill>
              </a:rPr>
              <a:t>更是</a:t>
            </a:r>
            <a:r>
              <a:rPr lang="en-US" altLang="zh-CN" dirty="0" smtClean="0">
                <a:solidFill>
                  <a:srgbClr val="A50021"/>
                </a:solidFill>
              </a:rPr>
              <a:t>……”</a:t>
            </a:r>
            <a:r>
              <a:rPr lang="zh-CN" altLang="en-US" dirty="0" smtClean="0">
                <a:solidFill>
                  <a:srgbClr val="A50021"/>
                </a:solidFill>
              </a:rPr>
              <a:t>的递进关系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根据例句特点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仿写时要选择一个人或事物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如“朋友”“读书”“成长”等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然后按照递进句式仿写就行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注意排比句间的联系。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1646" y="406133"/>
            <a:ext cx="78867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dirty="0" smtClean="0"/>
              <a:t>仿照画线句</a:t>
            </a:r>
            <a:r>
              <a:rPr lang="en-US" dirty="0" smtClean="0"/>
              <a:t>,</a:t>
            </a:r>
            <a:r>
              <a:rPr lang="zh-CN" altLang="en-US" dirty="0" smtClean="0"/>
              <a:t>在横线上续写一句话</a:t>
            </a:r>
            <a:r>
              <a:rPr lang="en-US" dirty="0" smtClean="0"/>
              <a:t>,</a:t>
            </a:r>
            <a:r>
              <a:rPr lang="zh-CN" altLang="en-US" dirty="0" smtClean="0"/>
              <a:t>使之与画线的句子构成排比句。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大自然给予我们许多的人生启示</a:t>
            </a:r>
            <a:r>
              <a:rPr lang="en-US" dirty="0" smtClean="0"/>
              <a:t>:</a:t>
            </a:r>
            <a:r>
              <a:rPr lang="zh-CN" altLang="en-US" u="sng" dirty="0" smtClean="0"/>
              <a:t>蝉在枝头鸣叫</a:t>
            </a:r>
            <a:r>
              <a:rPr lang="en-US" u="sng" dirty="0" smtClean="0"/>
              <a:t>,</a:t>
            </a:r>
            <a:r>
              <a:rPr lang="zh-CN" altLang="en-US" u="sng" dirty="0" smtClean="0"/>
              <a:t>是为了唱响生命的赞歌</a:t>
            </a:r>
            <a:r>
              <a:rPr lang="en-US" dirty="0" smtClean="0"/>
              <a:t>;</a:t>
            </a:r>
            <a:r>
              <a:rPr lang="zh-CN" altLang="en-US" u="sng" dirty="0" smtClean="0"/>
              <a:t>种子在土里静卧</a:t>
            </a:r>
            <a:r>
              <a:rPr lang="en-US" u="sng" dirty="0" smtClean="0"/>
              <a:t>,</a:t>
            </a:r>
            <a:r>
              <a:rPr lang="zh-CN" altLang="en-US" u="sng" dirty="0" smtClean="0"/>
              <a:t>是为了积蓄成长的力量</a:t>
            </a:r>
            <a:r>
              <a:rPr lang="en-US" dirty="0" smtClean="0"/>
              <a:t>;</a:t>
            </a:r>
            <a:r>
              <a:rPr lang="zh-CN" altLang="en-US" u="sng" dirty="0" smtClean="0"/>
              <a:t>　　　　　</a:t>
            </a:r>
            <a:r>
              <a:rPr lang="en-US" dirty="0" smtClean="0"/>
              <a:t>,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09297" y="1816302"/>
            <a:ext cx="7893269" cy="25853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示例一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雄鹰在蓝天翱翔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是为了探寻奋斗的目标。示例二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落叶在风中飞舞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是为了展示曼妙的舞姿。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本题考查仿写语句的能力。仿句是按照题目已经给出的语句的形式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再另外写出与之相仿的新句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仿句只是仿用句式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文字内容不能完全一样。注意句式特点为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en-US" altLang="zh-CN" dirty="0" smtClean="0">
                <a:solidFill>
                  <a:srgbClr val="A50021"/>
                </a:solidFill>
              </a:rPr>
              <a:t>……</a:t>
            </a:r>
            <a:r>
              <a:rPr lang="zh-CN" altLang="en-US" dirty="0" smtClean="0">
                <a:solidFill>
                  <a:srgbClr val="A50021"/>
                </a:solidFill>
              </a:rPr>
              <a:t>在</a:t>
            </a:r>
            <a:r>
              <a:rPr lang="en-US" altLang="zh-CN" dirty="0" smtClean="0">
                <a:solidFill>
                  <a:srgbClr val="A50021"/>
                </a:solidFill>
              </a:rPr>
              <a:t>……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是为了</a:t>
            </a:r>
            <a:r>
              <a:rPr lang="en-US" altLang="zh-CN" dirty="0" smtClean="0">
                <a:solidFill>
                  <a:srgbClr val="A50021"/>
                </a:solidFill>
              </a:rPr>
              <a:t>……</a:t>
            </a:r>
            <a:r>
              <a:rPr lang="zh-CN" altLang="en-US" dirty="0" smtClean="0">
                <a:solidFill>
                  <a:srgbClr val="A50021"/>
                </a:solidFill>
              </a:rPr>
              <a:t>要注意选取自然界的一个对象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写出其特点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再写得到什么启示即可。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1306" y="311935"/>
            <a:ext cx="7851531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latin typeface="+mn-ea"/>
              </a:rPr>
              <a:t>(3)</a:t>
            </a:r>
            <a:r>
              <a:rPr lang="zh-CN" altLang="en-US" dirty="0" smtClean="0">
                <a:latin typeface="+mn-ea"/>
              </a:rPr>
              <a:t>请把文中画线的句子改为反问句</a:t>
            </a:r>
            <a:r>
              <a:rPr lang="en-US" dirty="0" smtClean="0">
                <a:latin typeface="+mn-ea"/>
              </a:rPr>
              <a:t>:</a:t>
            </a:r>
            <a:r>
              <a:rPr lang="zh-CN" altLang="en-US" u="sng" dirty="0" smtClean="0">
                <a:latin typeface="+mn-ea"/>
              </a:rPr>
              <a:t>　　　　　　　　　　　　　　　</a:t>
            </a:r>
            <a:r>
              <a:rPr lang="en-US" dirty="0" smtClean="0">
                <a:latin typeface="+mn-ea"/>
              </a:rPr>
              <a:t>?(2</a:t>
            </a:r>
            <a:r>
              <a:rPr lang="zh-CN" altLang="en-US" dirty="0" smtClean="0">
                <a:latin typeface="+mn-ea"/>
              </a:rPr>
              <a:t>分</a:t>
            </a:r>
            <a:r>
              <a:rPr lang="en-US" dirty="0" smtClean="0">
                <a:latin typeface="+mn-ea"/>
              </a:rPr>
              <a:t>) </a:t>
            </a:r>
            <a:endParaRPr lang="zh-CN" altLang="en-US" dirty="0" smtClean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1134" y="973700"/>
            <a:ext cx="7789985" cy="25853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 (3)</a:t>
            </a:r>
            <a:r>
              <a:rPr lang="zh-CN" altLang="en-US" dirty="0" smtClean="0">
                <a:solidFill>
                  <a:srgbClr val="A50021"/>
                </a:solidFill>
              </a:rPr>
              <a:t>像保尔这样的人难道能说出另外的话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表达出另外的情感吗</a:t>
            </a:r>
            <a:r>
              <a:rPr lang="en-US" dirty="0" smtClean="0">
                <a:solidFill>
                  <a:srgbClr val="A50021"/>
                </a:solidFill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</a:rPr>
              <a:t>或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像保尔这样的人怎么可能说出另外的话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表达出另外的情感呢</a:t>
            </a:r>
            <a:r>
              <a:rPr lang="en-US" dirty="0" smtClean="0">
                <a:solidFill>
                  <a:srgbClr val="A50021"/>
                </a:solidFill>
              </a:rPr>
              <a:t>)</a:t>
            </a:r>
            <a:endParaRPr lang="en-US" altLang="zh-CN" dirty="0" smtClean="0">
              <a:solidFill>
                <a:srgbClr val="A5002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第</a:t>
            </a:r>
            <a:r>
              <a:rPr lang="en-US" dirty="0" smtClean="0">
                <a:solidFill>
                  <a:srgbClr val="A50021"/>
                </a:solidFill>
              </a:rPr>
              <a:t>(3)</a:t>
            </a:r>
            <a:r>
              <a:rPr lang="zh-CN" altLang="en-US" dirty="0" smtClean="0">
                <a:solidFill>
                  <a:srgbClr val="A50021"/>
                </a:solidFill>
              </a:rPr>
              <a:t>题考查句式转换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将陈述句转换成反问句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转换时注意句意不变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转换的方法为</a:t>
            </a:r>
            <a:r>
              <a:rPr lang="en-US" dirty="0" smtClean="0">
                <a:solidFill>
                  <a:srgbClr val="A50021"/>
                </a:solidFill>
              </a:rPr>
              <a:t>:①</a:t>
            </a:r>
            <a:r>
              <a:rPr lang="zh-CN" altLang="en-US" dirty="0" smtClean="0">
                <a:solidFill>
                  <a:srgbClr val="A50021"/>
                </a:solidFill>
              </a:rPr>
              <a:t>将陈述句中的肯定词改为否定词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或将否定词改为肯定词</a:t>
            </a:r>
            <a:r>
              <a:rPr lang="en-US" dirty="0" smtClean="0">
                <a:solidFill>
                  <a:srgbClr val="A50021"/>
                </a:solidFill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</a:rPr>
              <a:t>这里要将“不可能”改为“可能”</a:t>
            </a:r>
            <a:r>
              <a:rPr lang="en-US" dirty="0" smtClean="0">
                <a:solidFill>
                  <a:srgbClr val="A50021"/>
                </a:solidFill>
              </a:rPr>
              <a:t>);②</a:t>
            </a:r>
            <a:r>
              <a:rPr lang="zh-CN" altLang="en-US" dirty="0" smtClean="0">
                <a:solidFill>
                  <a:srgbClr val="A50021"/>
                </a:solidFill>
              </a:rPr>
              <a:t>在句子适当的位置加上表示反问语气的词</a:t>
            </a:r>
            <a:r>
              <a:rPr lang="en-US" dirty="0" smtClean="0">
                <a:solidFill>
                  <a:srgbClr val="A50021"/>
                </a:solidFill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</a:rPr>
              <a:t>怎么、难道等</a:t>
            </a:r>
            <a:r>
              <a:rPr lang="en-US" dirty="0" smtClean="0">
                <a:solidFill>
                  <a:srgbClr val="A50021"/>
                </a:solidFill>
              </a:rPr>
              <a:t>);③</a:t>
            </a:r>
            <a:r>
              <a:rPr lang="zh-CN" altLang="en-US" dirty="0" smtClean="0">
                <a:solidFill>
                  <a:srgbClr val="A50021"/>
                </a:solidFill>
              </a:rPr>
              <a:t>在句末加上疑问助词</a:t>
            </a:r>
            <a:r>
              <a:rPr lang="en-US" dirty="0" smtClean="0">
                <a:solidFill>
                  <a:srgbClr val="A50021"/>
                </a:solidFill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</a:rPr>
              <a:t>“呢”“吗”等</a:t>
            </a:r>
            <a:r>
              <a:rPr lang="en-US" dirty="0" smtClean="0">
                <a:solidFill>
                  <a:srgbClr val="A50021"/>
                </a:solidFill>
              </a:rPr>
              <a:t>);④</a:t>
            </a:r>
            <a:r>
              <a:rPr lang="zh-CN" altLang="en-US" dirty="0" smtClean="0">
                <a:solidFill>
                  <a:srgbClr val="A50021"/>
                </a:solidFill>
              </a:rPr>
              <a:t>句号改为问号。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1308" y="439383"/>
            <a:ext cx="78867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dirty="0" smtClean="0"/>
              <a:t>仿照画波浪线的句子</a:t>
            </a:r>
            <a:r>
              <a:rPr lang="en-US" dirty="0" smtClean="0"/>
              <a:t>,</a:t>
            </a:r>
            <a:r>
              <a:rPr lang="zh-CN" altLang="en-US" dirty="0" smtClean="0"/>
              <a:t>在横线上续写两句话</a:t>
            </a:r>
            <a:r>
              <a:rPr lang="en-US" dirty="0" smtClean="0"/>
              <a:t>,</a:t>
            </a:r>
            <a:r>
              <a:rPr lang="zh-CN" altLang="en-US" dirty="0" smtClean="0"/>
              <a:t>使之构成排比。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寒来暑往</a:t>
            </a:r>
            <a:r>
              <a:rPr lang="en-US" dirty="0" smtClean="0"/>
              <a:t>,</a:t>
            </a:r>
            <a:r>
              <a:rPr lang="zh-CN" altLang="en-US" dirty="0" smtClean="0"/>
              <a:t>秋收冬藏</a:t>
            </a:r>
            <a:r>
              <a:rPr lang="en-US" dirty="0" smtClean="0"/>
              <a:t>,</a:t>
            </a:r>
            <a:r>
              <a:rPr lang="zh-CN" altLang="en-US" dirty="0" smtClean="0"/>
              <a:t>一年四季景象不同</a:t>
            </a:r>
            <a:r>
              <a:rPr lang="en-US" dirty="0" smtClean="0"/>
              <a:t>,</a:t>
            </a:r>
            <a:r>
              <a:rPr lang="zh-CN" altLang="en-US" dirty="0" smtClean="0"/>
              <a:t>所代表的生命状态也不相同</a:t>
            </a:r>
            <a:r>
              <a:rPr lang="en-US" dirty="0" smtClean="0"/>
              <a:t>:</a:t>
            </a:r>
            <a:r>
              <a:rPr lang="zh-CN" altLang="en-US" dirty="0" smtClean="0"/>
              <a:t>春天</a:t>
            </a:r>
            <a:r>
              <a:rPr lang="en-US" dirty="0" smtClean="0"/>
              <a:t>(1)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,</a:t>
            </a:r>
            <a:r>
              <a:rPr lang="zh-CN" altLang="en-US" u="sng" dirty="0" smtClean="0"/>
              <a:t>　　　 　</a:t>
            </a:r>
            <a:r>
              <a:rPr lang="en-US" dirty="0" smtClean="0"/>
              <a:t>,</a:t>
            </a:r>
            <a:r>
              <a:rPr lang="zh-CN" altLang="en-US" u="sng" dirty="0" smtClean="0"/>
              <a:t>　　　　　　　</a:t>
            </a:r>
            <a:r>
              <a:rPr lang="en-US" dirty="0" smtClean="0"/>
              <a:t>;</a:t>
            </a:r>
            <a:r>
              <a:rPr lang="zh-CN" altLang="en-US" dirty="0" smtClean="0"/>
              <a:t>夏天</a:t>
            </a:r>
            <a:r>
              <a:rPr lang="zh-CN" altLang="en-US" u="wavy" dirty="0" smtClean="0"/>
              <a:t>骄阳似火</a:t>
            </a:r>
            <a:r>
              <a:rPr lang="en-US" dirty="0" smtClean="0"/>
              <a:t>,</a:t>
            </a:r>
            <a:r>
              <a:rPr lang="zh-CN" altLang="en-US" u="wavy" dirty="0" smtClean="0"/>
              <a:t>蛙鸣虫唱</a:t>
            </a:r>
            <a:r>
              <a:rPr lang="en-US" dirty="0" smtClean="0"/>
              <a:t>,</a:t>
            </a:r>
            <a:r>
              <a:rPr lang="zh-CN" altLang="en-US" u="wavy" dirty="0" smtClean="0"/>
              <a:t>是生命的张扬</a:t>
            </a:r>
            <a:r>
              <a:rPr lang="en-US" dirty="0" smtClean="0"/>
              <a:t>;</a:t>
            </a:r>
            <a:r>
              <a:rPr lang="zh-CN" altLang="en-US" dirty="0" smtClean="0"/>
              <a:t>秋天</a:t>
            </a:r>
            <a:r>
              <a:rPr lang="en-US" dirty="0" smtClean="0"/>
              <a:t>(2)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,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,</a:t>
            </a:r>
            <a:r>
              <a:rPr lang="zh-CN" altLang="en-US" u="sng" dirty="0" smtClean="0"/>
              <a:t>　　　　　　</a:t>
            </a:r>
            <a:r>
              <a:rPr lang="en-US" dirty="0" smtClean="0"/>
              <a:t>;</a:t>
            </a:r>
            <a:r>
              <a:rPr lang="zh-CN" altLang="en-US" dirty="0" smtClean="0"/>
              <a:t>冬天</a:t>
            </a:r>
            <a:r>
              <a:rPr lang="zh-CN" altLang="en-US" u="wavy" dirty="0" smtClean="0"/>
              <a:t>落雪无声</a:t>
            </a:r>
            <a:r>
              <a:rPr lang="en-US" dirty="0" smtClean="0"/>
              <a:t>,</a:t>
            </a:r>
            <a:r>
              <a:rPr lang="zh-CN" altLang="en-US" u="wavy" dirty="0" smtClean="0"/>
              <a:t>闲云舒卷</a:t>
            </a:r>
            <a:r>
              <a:rPr lang="en-US" dirty="0" smtClean="0"/>
              <a:t>,</a:t>
            </a:r>
            <a:r>
              <a:rPr lang="zh-CN" altLang="en-US" u="wavy" dirty="0" smtClean="0"/>
              <a:t>是生命的恬静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29557" y="1346560"/>
            <a:ext cx="3584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惠风和畅</a:t>
            </a:r>
            <a:r>
              <a:rPr lang="en-US" b="1" dirty="0" smtClean="0">
                <a:solidFill>
                  <a:srgbClr val="C00000"/>
                </a:solidFill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</a:rPr>
              <a:t>莺飞草长</a:t>
            </a:r>
            <a:r>
              <a:rPr lang="en-US" b="1" dirty="0" smtClean="0">
                <a:solidFill>
                  <a:srgbClr val="C00000"/>
                </a:solidFill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</a:rPr>
              <a:t>是生命的萌发</a:t>
            </a:r>
            <a:r>
              <a:rPr lang="en-US" b="1" dirty="0" smtClean="0">
                <a:solidFill>
                  <a:srgbClr val="C00000"/>
                </a:solidFill>
              </a:rPr>
              <a:t>;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96813" y="1724933"/>
            <a:ext cx="3584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明月朗照</a:t>
            </a:r>
            <a:r>
              <a:rPr lang="en-US" b="1" dirty="0" smtClean="0">
                <a:solidFill>
                  <a:srgbClr val="C00000"/>
                </a:solidFill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</a:rPr>
              <a:t>五谷飘香</a:t>
            </a:r>
            <a:r>
              <a:rPr lang="en-US" b="1" dirty="0" smtClean="0">
                <a:solidFill>
                  <a:srgbClr val="C00000"/>
                </a:solidFill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</a:rPr>
              <a:t>是生命的醇熟</a:t>
            </a:r>
            <a:r>
              <a:rPr lang="en-US" b="1" dirty="0" smtClean="0">
                <a:solidFill>
                  <a:srgbClr val="C00000"/>
                </a:solidFill>
              </a:rPr>
              <a:t>;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7345" y="711944"/>
            <a:ext cx="802737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技法精讲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补写句子八项注意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注意整个语段内容</a:t>
            </a:r>
            <a:r>
              <a:rPr lang="zh-CN" altLang="en-US" dirty="0" smtClean="0"/>
              <a:t>。这是解题前提。如果对整个语段不理解</a:t>
            </a:r>
            <a:r>
              <a:rPr lang="en-US" dirty="0" smtClean="0"/>
              <a:t>,</a:t>
            </a:r>
            <a:r>
              <a:rPr lang="zh-CN" altLang="en-US" dirty="0" smtClean="0"/>
              <a:t>答题就易答非所问。因为填写的句子也是统一在整个语段的意思之中。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b="1" dirty="0" smtClean="0"/>
              <a:t>分层理解语段。</a:t>
            </a:r>
            <a:r>
              <a:rPr lang="zh-CN" altLang="en-US" dirty="0" smtClean="0"/>
              <a:t>能够准确分层理解</a:t>
            </a:r>
            <a:r>
              <a:rPr lang="en-US" dirty="0" smtClean="0"/>
              <a:t>,</a:t>
            </a:r>
            <a:r>
              <a:rPr lang="zh-CN" altLang="en-US" dirty="0" smtClean="0"/>
              <a:t>既可帮助理解整个语段</a:t>
            </a:r>
            <a:r>
              <a:rPr lang="en-US" dirty="0" smtClean="0"/>
              <a:t>,</a:t>
            </a:r>
            <a:r>
              <a:rPr lang="zh-CN" altLang="en-US" dirty="0" smtClean="0"/>
              <a:t>更能缩小答题范围</a:t>
            </a:r>
            <a:r>
              <a:rPr lang="en-US" dirty="0" smtClean="0"/>
              <a:t>,</a:t>
            </a:r>
            <a:r>
              <a:rPr lang="zh-CN" altLang="en-US" dirty="0" smtClean="0"/>
              <a:t>不易偏题。所给语段一般为三层或四层</a:t>
            </a:r>
            <a:r>
              <a:rPr lang="en-US" dirty="0" smtClean="0"/>
              <a:t>,</a:t>
            </a:r>
            <a:r>
              <a:rPr lang="zh-CN" altLang="en-US" dirty="0" smtClean="0"/>
              <a:t>每层有相对完整的意思。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b="1" dirty="0" smtClean="0"/>
              <a:t>注意所填语句位置。</a:t>
            </a:r>
            <a:r>
              <a:rPr lang="zh-CN" altLang="en-US" dirty="0" smtClean="0"/>
              <a:t>所填语句一般为每层的总起句、结论句</a:t>
            </a:r>
            <a:r>
              <a:rPr lang="en-US" dirty="0" smtClean="0"/>
              <a:t>(</a:t>
            </a:r>
            <a:r>
              <a:rPr lang="zh-CN" altLang="en-US" dirty="0" smtClean="0"/>
              <a:t>个别为过渡句或一般的阐述句</a:t>
            </a:r>
            <a:r>
              <a:rPr lang="en-US" dirty="0" smtClean="0"/>
              <a:t>),</a:t>
            </a:r>
            <a:r>
              <a:rPr lang="zh-CN" altLang="en-US" dirty="0" smtClean="0"/>
              <a:t>解题时要注重理解概括每层的内容。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b="1" dirty="0" smtClean="0"/>
              <a:t>注意合理推导。</a:t>
            </a:r>
            <a:r>
              <a:rPr lang="zh-CN" altLang="en-US" dirty="0" smtClean="0"/>
              <a:t>推导本身就是一种能力</a:t>
            </a:r>
            <a:r>
              <a:rPr lang="en-US" dirty="0" smtClean="0"/>
              <a:t>,</a:t>
            </a:r>
            <a:r>
              <a:rPr lang="zh-CN" altLang="en-US" dirty="0" smtClean="0"/>
              <a:t>根据上下文的内容进行推导</a:t>
            </a:r>
            <a:r>
              <a:rPr lang="en-US" dirty="0" smtClean="0"/>
              <a:t>,</a:t>
            </a:r>
            <a:r>
              <a:rPr lang="zh-CN" altLang="en-US" dirty="0" smtClean="0"/>
              <a:t>是解答这种试题的必要手段。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06577" y="37364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92D7"/>
                </a:solidFill>
              </a:rPr>
              <a:t>考点六　补写</a:t>
            </a:r>
            <a:endParaRPr lang="zh-CN" altLang="en-US" b="1" dirty="0">
              <a:solidFill>
                <a:srgbClr val="0092D7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97015" y="358239"/>
            <a:ext cx="49061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2014</a:t>
            </a:r>
            <a:r>
              <a:rPr lang="zh-CN" altLang="en-US" dirty="0" smtClean="0"/>
              <a:t>、</a:t>
            </a:r>
            <a:r>
              <a:rPr lang="en-US" dirty="0" smtClean="0"/>
              <a:t>2012</a:t>
            </a:r>
            <a:r>
              <a:rPr lang="zh-CN" altLang="en-US" dirty="0" smtClean="0"/>
              <a:t>、</a:t>
            </a:r>
            <a:r>
              <a:rPr lang="en-US" dirty="0" smtClean="0"/>
              <a:t>2011</a:t>
            </a:r>
            <a:r>
              <a:rPr lang="zh-CN" altLang="en-US" dirty="0" smtClean="0"/>
              <a:t>、</a:t>
            </a:r>
            <a:r>
              <a:rPr lang="en-US" dirty="0" smtClean="0"/>
              <a:t>2010</a:t>
            </a:r>
            <a:r>
              <a:rPr lang="zh-CN" altLang="en-US" dirty="0" smtClean="0"/>
              <a:t>在第</a:t>
            </a:r>
            <a:r>
              <a:rPr lang="en-US" dirty="0" smtClean="0"/>
              <a:t>4</a:t>
            </a:r>
            <a:r>
              <a:rPr lang="zh-CN" altLang="en-US" dirty="0" smtClean="0"/>
              <a:t>题中考查</a:t>
            </a:r>
            <a:r>
              <a:rPr lang="en-US" dirty="0" smtClean="0"/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4593" y="254745"/>
            <a:ext cx="8018584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5.</a:t>
            </a:r>
            <a:r>
              <a:rPr lang="zh-CN" altLang="en-US" b="1" dirty="0" smtClean="0"/>
              <a:t>注意分析文中的提示性句子。</a:t>
            </a:r>
            <a:r>
              <a:rPr lang="zh-CN" altLang="en-US" dirty="0" smtClean="0"/>
              <a:t>从照应的角度看</a:t>
            </a:r>
            <a:r>
              <a:rPr lang="en-US" dirty="0" smtClean="0"/>
              <a:t>,</a:t>
            </a:r>
            <a:r>
              <a:rPr lang="zh-CN" altLang="en-US" dirty="0" smtClean="0"/>
              <a:t>填写的语句就是根据这些提示性语句推导出来的。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6.</a:t>
            </a:r>
            <a:r>
              <a:rPr lang="zh-CN" altLang="en-US" b="1" dirty="0" smtClean="0"/>
              <a:t>注意补写题的一些技巧。</a:t>
            </a:r>
            <a:r>
              <a:rPr lang="zh-CN" altLang="en-US" dirty="0" smtClean="0"/>
              <a:t>如陈述对象一致</a:t>
            </a:r>
            <a:r>
              <a:rPr lang="en-US" dirty="0" smtClean="0"/>
              <a:t>,</a:t>
            </a:r>
            <a:r>
              <a:rPr lang="zh-CN" altLang="en-US" dirty="0" smtClean="0"/>
              <a:t>语言风格一致</a:t>
            </a:r>
            <a:r>
              <a:rPr lang="en-US" dirty="0" smtClean="0"/>
              <a:t>,</a:t>
            </a:r>
            <a:r>
              <a:rPr lang="zh-CN" altLang="en-US" dirty="0" smtClean="0"/>
              <a:t>感情色彩一致</a:t>
            </a:r>
            <a:r>
              <a:rPr lang="en-US" dirty="0" smtClean="0"/>
              <a:t>,</a:t>
            </a:r>
            <a:r>
              <a:rPr lang="zh-CN" altLang="en-US" dirty="0" smtClean="0"/>
              <a:t>结构、手法、修辞一致</a:t>
            </a:r>
            <a:r>
              <a:rPr lang="en-US" dirty="0" smtClean="0"/>
              <a:t>,</a:t>
            </a:r>
            <a:r>
              <a:rPr lang="zh-CN" altLang="en-US" dirty="0" smtClean="0"/>
              <a:t>关联词一致等</a:t>
            </a:r>
            <a:r>
              <a:rPr lang="en-US" dirty="0" smtClean="0"/>
              <a:t>,</a:t>
            </a:r>
            <a:r>
              <a:rPr lang="zh-CN" altLang="en-US" dirty="0" smtClean="0"/>
              <a:t>这是保证填写句子不走样、不变形、不出格的有效方法。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7.</a:t>
            </a:r>
            <a:r>
              <a:rPr lang="zh-CN" altLang="en-US" b="1" dirty="0" smtClean="0"/>
              <a:t>注意语段内的一些基本逻辑关系和标点符号。</a:t>
            </a:r>
            <a:r>
              <a:rPr lang="zh-CN" altLang="en-US" dirty="0" smtClean="0"/>
              <a:t>如因果关系</a:t>
            </a:r>
            <a:r>
              <a:rPr lang="en-US" dirty="0" smtClean="0"/>
              <a:t>(</a:t>
            </a:r>
            <a:r>
              <a:rPr lang="zh-CN" altLang="en-US" dirty="0" smtClean="0"/>
              <a:t>一般要求写“果”</a:t>
            </a:r>
            <a:r>
              <a:rPr lang="en-US" dirty="0" smtClean="0"/>
              <a:t>)</a:t>
            </a:r>
            <a:r>
              <a:rPr lang="zh-CN" altLang="en-US" dirty="0" smtClean="0"/>
              <a:t>、递进关系</a:t>
            </a:r>
            <a:r>
              <a:rPr lang="en-US" dirty="0" smtClean="0"/>
              <a:t>(</a:t>
            </a:r>
            <a:r>
              <a:rPr lang="zh-CN" altLang="en-US" dirty="0" smtClean="0"/>
              <a:t>填写的句子要合理运用表递进的词语</a:t>
            </a:r>
            <a:r>
              <a:rPr lang="en-US" dirty="0" smtClean="0"/>
              <a:t>,</a:t>
            </a:r>
            <a:r>
              <a:rPr lang="zh-CN" altLang="en-US" dirty="0" smtClean="0"/>
              <a:t>并且前后内容要递进</a:t>
            </a:r>
            <a:r>
              <a:rPr lang="en-US" dirty="0" smtClean="0"/>
              <a:t>)</a:t>
            </a:r>
            <a:r>
              <a:rPr lang="zh-CN" altLang="en-US" dirty="0" smtClean="0"/>
              <a:t>、转折关系</a:t>
            </a:r>
            <a:r>
              <a:rPr lang="en-US" dirty="0" smtClean="0"/>
              <a:t>(</a:t>
            </a:r>
            <a:r>
              <a:rPr lang="zh-CN" altLang="en-US" dirty="0" smtClean="0"/>
              <a:t>给出内容和填写内容前后构成转折</a:t>
            </a:r>
            <a:r>
              <a:rPr lang="en-US" dirty="0" smtClean="0"/>
              <a:t>)</a:t>
            </a:r>
            <a:r>
              <a:rPr lang="zh-CN" altLang="en-US" dirty="0" smtClean="0"/>
              <a:t>、对比关系</a:t>
            </a:r>
            <a:r>
              <a:rPr lang="en-US" dirty="0" smtClean="0"/>
              <a:t>(</a:t>
            </a:r>
            <a:r>
              <a:rPr lang="zh-CN" altLang="en-US" dirty="0" smtClean="0"/>
              <a:t>给出内容和填写内容构成对比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8.</a:t>
            </a:r>
            <a:r>
              <a:rPr lang="zh-CN" altLang="en-US" b="1" dirty="0" smtClean="0"/>
              <a:t>注意检查修改。</a:t>
            </a:r>
            <a:r>
              <a:rPr lang="zh-CN" altLang="en-US" dirty="0" smtClean="0"/>
              <a:t>解题时在草稿上拟出初稿以后</a:t>
            </a:r>
            <a:r>
              <a:rPr lang="en-US" dirty="0" smtClean="0"/>
              <a:t>,</a:t>
            </a:r>
            <a:r>
              <a:rPr lang="zh-CN" altLang="en-US" dirty="0" smtClean="0"/>
              <a:t>代入语段读一下</a:t>
            </a:r>
            <a:r>
              <a:rPr lang="en-US" dirty="0" smtClean="0"/>
              <a:t>,</a:t>
            </a:r>
            <a:r>
              <a:rPr lang="zh-CN" altLang="en-US" dirty="0" smtClean="0"/>
              <a:t>不吻合或感觉不妥当的地方要修改。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4593" y="254745"/>
            <a:ext cx="80185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0092D7"/>
                </a:solidFill>
              </a:rPr>
              <a:t>|</a:t>
            </a:r>
            <a:r>
              <a:rPr lang="zh-CN" altLang="en-US" b="1" dirty="0" smtClean="0">
                <a:solidFill>
                  <a:srgbClr val="0092D7"/>
                </a:solidFill>
              </a:rPr>
              <a:t>针对训练</a:t>
            </a:r>
            <a:r>
              <a:rPr lang="en-US" b="1" dirty="0" smtClean="0">
                <a:solidFill>
                  <a:srgbClr val="0092D7"/>
                </a:solidFill>
              </a:rPr>
              <a:t>|</a:t>
            </a:r>
            <a:endParaRPr lang="zh-CN" altLang="en-US" b="1" dirty="0" smtClean="0">
              <a:solidFill>
                <a:srgbClr val="0092D7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dirty="0" smtClean="0"/>
              <a:t>阅读下面的文字</a:t>
            </a:r>
            <a:r>
              <a:rPr lang="en-US" dirty="0" smtClean="0"/>
              <a:t>,</a:t>
            </a:r>
            <a:r>
              <a:rPr lang="zh-CN" altLang="en-US" dirty="0" smtClean="0"/>
              <a:t>完成问题。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诗歌是文学殿堂里一颗璀璨的明珠。优秀的诗歌可以飞越时间的长河和不同的国度</a:t>
            </a:r>
            <a:r>
              <a:rPr lang="en-US" dirty="0" smtClean="0"/>
              <a:t>,</a:t>
            </a:r>
            <a:r>
              <a:rPr lang="zh-CN" altLang="en-US" dirty="0" smtClean="0"/>
              <a:t>拨动人们的心弦。</a:t>
            </a:r>
            <a:r>
              <a:rPr lang="zh-CN" altLang="en-US" u="sng" dirty="0" smtClean="0"/>
              <a:t>她如绝美的天籁</a:t>
            </a:r>
            <a:r>
              <a:rPr lang="en-US" u="sng" dirty="0" smtClean="0"/>
              <a:t>,</a:t>
            </a:r>
            <a:r>
              <a:rPr lang="zh-CN" altLang="en-US" u="sng" dirty="0" smtClean="0"/>
              <a:t>拂去尘世的喧嚣</a:t>
            </a:r>
            <a:r>
              <a:rPr lang="en-US" dirty="0" smtClean="0"/>
              <a:t>;</a:t>
            </a:r>
            <a:r>
              <a:rPr lang="zh-CN" altLang="en-US" u="sng" dirty="0" smtClean="0"/>
              <a:t>　　　　　　　　　　　　　　　　　　　　</a:t>
            </a:r>
            <a:r>
              <a:rPr lang="en-US" dirty="0" smtClean="0"/>
              <a:t>,</a:t>
            </a:r>
            <a:r>
              <a:rPr lang="zh-CN" altLang="en-US" u="sng" dirty="0" smtClean="0"/>
              <a:t>　　　　　　　　　　　　　　　　　　　　</a:t>
            </a:r>
            <a:r>
              <a:rPr lang="en-US" dirty="0" smtClean="0"/>
              <a:t>;</a:t>
            </a:r>
            <a:r>
              <a:rPr lang="zh-CN" altLang="en-US" dirty="0" smtClean="0"/>
              <a:t>她如千年的佳酿</a:t>
            </a:r>
            <a:r>
              <a:rPr lang="en-US" dirty="0" smtClean="0"/>
              <a:t>,</a:t>
            </a:r>
            <a:r>
              <a:rPr lang="zh-CN" altLang="en-US" dirty="0" smtClean="0"/>
              <a:t>蕴藏醉人的芳香。徜徉其间</a:t>
            </a:r>
            <a:r>
              <a:rPr lang="en-US" dirty="0" smtClean="0"/>
              <a:t>,</a:t>
            </a:r>
            <a:r>
              <a:rPr lang="zh-CN" altLang="en-US" dirty="0" smtClean="0"/>
              <a:t>我们的情感将在潜移默化中得到熏陶</a:t>
            </a:r>
            <a:r>
              <a:rPr lang="en-US" dirty="0" smtClean="0"/>
              <a:t>,</a:t>
            </a:r>
            <a:r>
              <a:rPr lang="zh-CN" altLang="en-US" dirty="0" smtClean="0"/>
              <a:t>我们的思想将在孜孜求索中变得深邃。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请仿照画横线的句子</a:t>
            </a:r>
            <a:r>
              <a:rPr lang="en-US" dirty="0" smtClean="0"/>
              <a:t>,</a:t>
            </a:r>
            <a:r>
              <a:rPr lang="zh-CN" altLang="en-US" dirty="0" smtClean="0"/>
              <a:t>补写一个分句。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8277" y="407916"/>
            <a:ext cx="7893269" cy="212090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示例一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她如清澈的甘泉　滋润干涸的心田</a:t>
            </a:r>
            <a:r>
              <a:rPr lang="en-US" altLang="zh-CN" dirty="0" smtClean="0">
                <a:solidFill>
                  <a:srgbClr val="A50021"/>
                </a:solidFill>
              </a:rPr>
              <a:t>						   </a:t>
            </a:r>
            <a:r>
              <a:rPr lang="zh-CN" altLang="en-US" dirty="0" smtClean="0">
                <a:solidFill>
                  <a:srgbClr val="A50021"/>
                </a:solidFill>
              </a:rPr>
              <a:t>示例二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她如闪烁的星辰　照亮暗淡的夜空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此题考查学生补写的能力。答案不唯一。要注意做到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结构一致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话题一致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修辞一致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格调一致。解答本题运用比喻写出“诗歌”的作用即可。如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她如清澈的甘泉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滋润干涸的心田。</a:t>
            </a: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4593" y="286680"/>
            <a:ext cx="80185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阅读下面的文字</a:t>
            </a:r>
            <a:r>
              <a:rPr lang="en-US" dirty="0" smtClean="0"/>
              <a:t>,</a:t>
            </a:r>
            <a:r>
              <a:rPr lang="zh-CN" altLang="en-US" dirty="0" smtClean="0"/>
              <a:t>完成问题。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优秀习惯的养成是一个漫长的过程</a:t>
            </a:r>
            <a:r>
              <a:rPr lang="en-US" dirty="0" smtClean="0"/>
              <a:t>,</a:t>
            </a:r>
            <a:r>
              <a:rPr lang="zh-CN" altLang="en-US" dirty="0" smtClean="0"/>
              <a:t>它可以有一个明确的起点</a:t>
            </a:r>
            <a:r>
              <a:rPr lang="en-US" dirty="0" smtClean="0"/>
              <a:t>,</a:t>
            </a:r>
            <a:r>
              <a:rPr lang="zh-CN" altLang="en-US" dirty="0" smtClean="0"/>
              <a:t>但肯定没有固定的终点。但只要不断追求</a:t>
            </a:r>
            <a:r>
              <a:rPr lang="en-US" dirty="0" smtClean="0"/>
              <a:t>,</a:t>
            </a:r>
            <a:r>
              <a:rPr lang="zh-CN" altLang="en-US" dirty="0" smtClean="0"/>
              <a:t>每一个阶段性的成果都会成为一个新的起点。优秀和勤勉是天然的盟友</a:t>
            </a:r>
            <a:r>
              <a:rPr lang="en-US" dirty="0" smtClean="0"/>
              <a:t>,</a:t>
            </a:r>
            <a:r>
              <a:rPr lang="zh-CN" altLang="en-US" dirty="0" smtClean="0"/>
              <a:t>是孪生兄弟。优秀的人无一不是勤勉的。而勤勉的人即使不是最优秀的</a:t>
            </a:r>
            <a:r>
              <a:rPr lang="en-US" dirty="0" smtClean="0"/>
              <a:t>,</a:t>
            </a:r>
            <a:r>
              <a:rPr lang="zh-CN" altLang="en-US" dirty="0" smtClean="0"/>
              <a:t>起码也是比较优秀的。因为定位于优秀</a:t>
            </a:r>
            <a:r>
              <a:rPr lang="en-US" dirty="0" smtClean="0"/>
              <a:t>,</a:t>
            </a:r>
            <a:r>
              <a:rPr lang="zh-CN" altLang="en-US" dirty="0" smtClean="0"/>
              <a:t>别人可以睡的懒觉自己不能睡</a:t>
            </a:r>
            <a:r>
              <a:rPr lang="en-US" dirty="0" smtClean="0"/>
              <a:t>,</a:t>
            </a:r>
            <a:r>
              <a:rPr lang="zh-CN" altLang="en-US" dirty="0" smtClean="0"/>
              <a:t>别人可以敷衍的责任自己不能推</a:t>
            </a:r>
            <a:r>
              <a:rPr lang="en-US" dirty="0" smtClean="0"/>
              <a:t>,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,</a:t>
            </a:r>
            <a:r>
              <a:rPr lang="zh-CN" altLang="en-US" dirty="0" smtClean="0"/>
              <a:t>别人可以心安理得的错误自己不能忍。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根据文意</a:t>
            </a:r>
            <a:r>
              <a:rPr lang="en-US" dirty="0" smtClean="0"/>
              <a:t>,</a:t>
            </a:r>
            <a:r>
              <a:rPr lang="zh-CN" altLang="en-US" dirty="0" smtClean="0"/>
              <a:t>仿照前后句</a:t>
            </a:r>
            <a:r>
              <a:rPr lang="en-US" dirty="0" smtClean="0"/>
              <a:t>,</a:t>
            </a:r>
            <a:r>
              <a:rPr lang="zh-CN" altLang="en-US" dirty="0" smtClean="0"/>
              <a:t>在横线上填写一句恰当的话。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9298" y="481489"/>
            <a:ext cx="7893269" cy="13388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示例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别人可以视而不见的工作自己不能躲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此题考查语句的衔接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一是根据前后文确定句式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二是根据文章内容确定所写内容。</a:t>
            </a: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4593" y="413007"/>
            <a:ext cx="8018584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dirty="0" smtClean="0"/>
              <a:t>结合上下文</a:t>
            </a:r>
            <a:r>
              <a:rPr lang="en-US" dirty="0" smtClean="0"/>
              <a:t>,</a:t>
            </a:r>
            <a:r>
              <a:rPr lang="zh-CN" altLang="en-US" dirty="0" smtClean="0"/>
              <a:t>在画线处补写句子</a:t>
            </a:r>
            <a:r>
              <a:rPr lang="en-US" dirty="0" smtClean="0"/>
              <a:t>,</a:t>
            </a:r>
            <a:r>
              <a:rPr lang="zh-CN" altLang="en-US" dirty="0" smtClean="0"/>
              <a:t>使语意连贯。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在我看来</a:t>
            </a:r>
            <a:r>
              <a:rPr lang="en-US" dirty="0" smtClean="0"/>
              <a:t>,</a:t>
            </a:r>
            <a:r>
              <a:rPr lang="zh-CN" altLang="en-US" dirty="0" smtClean="0"/>
              <a:t>过年是一个机会</a:t>
            </a:r>
            <a:r>
              <a:rPr lang="en-US" dirty="0" smtClean="0"/>
              <a:t>,</a:t>
            </a:r>
            <a:r>
              <a:rPr lang="zh-CN" altLang="en-US" dirty="0" smtClean="0"/>
              <a:t>它提醒我们</a:t>
            </a:r>
            <a:r>
              <a:rPr lang="en-US" dirty="0" smtClean="0"/>
              <a:t>,</a:t>
            </a:r>
            <a:r>
              <a:rPr lang="zh-CN" altLang="en-US" dirty="0" smtClean="0"/>
              <a:t>岁月易逝</a:t>
            </a:r>
            <a:r>
              <a:rPr lang="en-US" dirty="0" smtClean="0"/>
              <a:t>,</a:t>
            </a:r>
            <a:r>
              <a:rPr lang="zh-CN" altLang="en-US" dirty="0" smtClean="0"/>
              <a:t>生命有限。这岁月不是别人的岁月</a:t>
            </a:r>
            <a:r>
              <a:rPr lang="en-US" dirty="0" smtClean="0"/>
              <a:t>,</a:t>
            </a:r>
            <a:r>
              <a:rPr lang="zh-CN" altLang="en-US" dirty="0" smtClean="0"/>
              <a:t>正是你的岁月</a:t>
            </a:r>
            <a:r>
              <a:rPr lang="en-US" dirty="0" smtClean="0"/>
              <a:t>;</a:t>
            </a:r>
            <a:r>
              <a:rPr lang="zh-CN" altLang="en-US" dirty="0" smtClean="0"/>
              <a:t>这生命不是别人的生命</a:t>
            </a:r>
            <a:r>
              <a:rPr lang="en-US" dirty="0" smtClean="0"/>
              <a:t>,</a:t>
            </a:r>
            <a:r>
              <a:rPr lang="zh-CN" altLang="en-US" u="sng" dirty="0" smtClean="0"/>
              <a:t>　　　　　　　　</a:t>
            </a:r>
            <a:r>
              <a:rPr lang="zh-CN" altLang="en-US" dirty="0" smtClean="0"/>
              <a:t>。你必须心疼你的生命</a:t>
            </a:r>
            <a:r>
              <a:rPr lang="en-US" dirty="0" smtClean="0"/>
              <a:t>,</a:t>
            </a:r>
            <a:r>
              <a:rPr lang="zh-CN" altLang="en-US" dirty="0" smtClean="0"/>
              <a:t>才会好生照料它</a:t>
            </a:r>
            <a:r>
              <a:rPr lang="en-US" dirty="0" smtClean="0"/>
              <a:t>;</a:t>
            </a:r>
            <a:r>
              <a:rPr lang="zh-CN" altLang="en-US" dirty="0" smtClean="0"/>
              <a:t>你必须怜惜你的昨天</a:t>
            </a:r>
            <a:r>
              <a:rPr lang="en-US" dirty="0" smtClean="0"/>
              <a:t>,</a:t>
            </a:r>
            <a:r>
              <a:rPr lang="zh-CN" altLang="en-US" u="sng" dirty="0" smtClean="0"/>
              <a:t>　　　　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19808" y="2173654"/>
            <a:ext cx="7893269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示例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正是你的生命　才会珍惜你的今天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答题时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要参照上文的句式结构来组织答案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如“这岁月不是别人的岁月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正是你的岁月”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下一句“这生命不是别人的生命”后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也应写“正是你的生命”。同样“你必须心疼你的生命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才会好生照料它”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下一句“你必须怜惜你的昨天”后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也应该写“才会</a:t>
            </a:r>
            <a:r>
              <a:rPr lang="en-US" altLang="zh-CN" dirty="0" smtClean="0">
                <a:solidFill>
                  <a:srgbClr val="A50021"/>
                </a:solidFill>
              </a:rPr>
              <a:t>……”</a:t>
            </a:r>
            <a:r>
              <a:rPr lang="zh-CN" altLang="en-US" dirty="0" smtClean="0">
                <a:solidFill>
                  <a:srgbClr val="A5002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3385" y="377837"/>
            <a:ext cx="8018584" cy="3782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dirty="0" smtClean="0"/>
              <a:t>阅读下面的文字</a:t>
            </a:r>
            <a:r>
              <a:rPr lang="en-US" dirty="0" smtClean="0"/>
              <a:t>,</a:t>
            </a:r>
            <a:r>
              <a:rPr lang="zh-CN" altLang="en-US" dirty="0" smtClean="0"/>
              <a:t>完成问题。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“未曾出土先有节</a:t>
            </a:r>
            <a:r>
              <a:rPr lang="en-US" dirty="0" smtClean="0"/>
              <a:t>,</a:t>
            </a:r>
            <a:r>
              <a:rPr lang="zh-CN" altLang="en-US" dirty="0" smtClean="0"/>
              <a:t>及至凌云仍虚心。”这两句诗描绘了“岁寒三友”之一的竹子的神韵。竹是由笋变成的</a:t>
            </a:r>
            <a:r>
              <a:rPr lang="en-US" dirty="0" smtClean="0"/>
              <a:t>,</a:t>
            </a:r>
            <a:r>
              <a:rPr lang="zh-CN" altLang="en-US" dirty="0" smtClean="0"/>
              <a:t>其形千姿百态</a:t>
            </a:r>
            <a:r>
              <a:rPr lang="en-US" dirty="0" smtClean="0"/>
              <a:t>,</a:t>
            </a:r>
            <a:r>
              <a:rPr lang="zh-CN" altLang="en-US" dirty="0" smtClean="0"/>
              <a:t>情趣盎然</a:t>
            </a:r>
            <a:r>
              <a:rPr lang="en-US" dirty="0" smtClean="0"/>
              <a:t>,</a:t>
            </a:r>
            <a:r>
              <a:rPr lang="zh-CN" altLang="en-US" dirty="0" smtClean="0"/>
              <a:t>竹笋虽然稚嫩</a:t>
            </a:r>
            <a:r>
              <a:rPr lang="en-US" dirty="0" smtClean="0"/>
              <a:t>,</a:t>
            </a:r>
            <a:r>
              <a:rPr lang="zh-CN" altLang="en-US" dirty="0" smtClean="0"/>
              <a:t>但坚硬的土层掩不住它</a:t>
            </a:r>
            <a:r>
              <a:rPr lang="en-US" dirty="0" smtClean="0"/>
              <a:t>,</a:t>
            </a:r>
            <a:r>
              <a:rPr lang="zh-CN" altLang="en-US" dirty="0" smtClean="0"/>
              <a:t>堆砌的石头压不弯它</a:t>
            </a:r>
            <a:r>
              <a:rPr lang="en-US" dirty="0" smtClean="0"/>
              <a:t>,</a:t>
            </a:r>
            <a:r>
              <a:rPr lang="zh-CN" altLang="en-US" dirty="0" smtClean="0"/>
              <a:t>它会一直向上</a:t>
            </a:r>
            <a:r>
              <a:rPr lang="en-US" dirty="0" smtClean="0"/>
              <a:t>,</a:t>
            </a:r>
            <a:r>
              <a:rPr lang="zh-CN" altLang="en-US" dirty="0" smtClean="0"/>
              <a:t>向上。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竹子是空心的</a:t>
            </a:r>
            <a:r>
              <a:rPr lang="en-US" dirty="0" smtClean="0"/>
              <a:t>,</a:t>
            </a:r>
            <a:r>
              <a:rPr lang="zh-CN" altLang="en-US" dirty="0" smtClean="0"/>
              <a:t>长高了易折</a:t>
            </a:r>
            <a:r>
              <a:rPr lang="en-US" dirty="0" smtClean="0"/>
              <a:t>,</a:t>
            </a:r>
            <a:r>
              <a:rPr lang="zh-CN" altLang="en-US" dirty="0" smtClean="0"/>
              <a:t>所以它通过不断拔节增加韧性。每次拔节</a:t>
            </a:r>
            <a:r>
              <a:rPr lang="en-US" dirty="0" smtClean="0"/>
              <a:t>,</a:t>
            </a:r>
            <a:r>
              <a:rPr lang="zh-CN" altLang="en-US" dirty="0" smtClean="0"/>
              <a:t>就是一次对生命的小结</a:t>
            </a:r>
            <a:r>
              <a:rPr lang="en-US" dirty="0" smtClean="0"/>
              <a:t>,</a:t>
            </a:r>
            <a:r>
              <a:rPr lang="zh-CN" altLang="en-US" u="sng" dirty="0" smtClean="0"/>
              <a:t>　　　　　　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信步于青青翠竹之下</a:t>
            </a:r>
            <a:r>
              <a:rPr lang="en-US" dirty="0" smtClean="0"/>
              <a:t>,</a:t>
            </a:r>
            <a:r>
              <a:rPr lang="zh-CN" altLang="en-US" dirty="0" smtClean="0"/>
              <a:t>便觉神清气爽</a:t>
            </a:r>
            <a:r>
              <a:rPr lang="en-US" dirty="0" smtClean="0"/>
              <a:t>,</a:t>
            </a:r>
            <a:r>
              <a:rPr lang="zh-CN" altLang="en-US" dirty="0" smtClean="0"/>
              <a:t>心旷神怡。竹既美化了人的生活</a:t>
            </a:r>
            <a:r>
              <a:rPr lang="en-US" dirty="0" smtClean="0"/>
              <a:t>,</a:t>
            </a:r>
            <a:r>
              <a:rPr lang="zh-CN" altLang="en-US" dirty="0" smtClean="0"/>
              <a:t>又陶冶了人的情操。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结合语境</a:t>
            </a:r>
            <a:r>
              <a:rPr lang="en-US" dirty="0" smtClean="0"/>
              <a:t>,</a:t>
            </a:r>
            <a:r>
              <a:rPr lang="zh-CN" altLang="en-US" dirty="0" smtClean="0"/>
              <a:t>在横线处填写恰当的句子。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9298" y="481489"/>
            <a:ext cx="7893269" cy="87440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示例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就是一次对周围环境的抗争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本题考查补写句子的能力。补写的句子一定要结合语境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且富有哲理。</a:t>
            </a: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8891" y="325000"/>
            <a:ext cx="7860323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[2019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zh-CN" altLang="en-US" dirty="0" smtClean="0">
                <a:solidFill>
                  <a:srgbClr val="0092D7"/>
                </a:solidFill>
              </a:rPr>
              <a:t>安徽</a:t>
            </a:r>
            <a:r>
              <a:rPr lang="en-US" dirty="0" smtClean="0">
                <a:solidFill>
                  <a:srgbClr val="0092D7"/>
                </a:solidFill>
              </a:rPr>
              <a:t>2</a:t>
            </a:r>
            <a:r>
              <a:rPr lang="zh-CN" altLang="en-US" dirty="0" smtClean="0">
                <a:solidFill>
                  <a:srgbClr val="0092D7"/>
                </a:solidFill>
              </a:rPr>
              <a:t>题</a:t>
            </a:r>
            <a:r>
              <a:rPr lang="en-US" dirty="0" smtClean="0">
                <a:solidFill>
                  <a:srgbClr val="0092D7"/>
                </a:solidFill>
              </a:rPr>
              <a:t>]</a:t>
            </a:r>
            <a:r>
              <a:rPr lang="zh-CN" altLang="en-US" dirty="0" smtClean="0"/>
              <a:t>请运用所积累的知识</a:t>
            </a:r>
            <a:r>
              <a:rPr lang="en-US" dirty="0" smtClean="0"/>
              <a:t>,</a:t>
            </a:r>
            <a:r>
              <a:rPr lang="zh-CN" altLang="en-US" dirty="0" smtClean="0"/>
              <a:t>完成问题。</a:t>
            </a:r>
            <a:r>
              <a:rPr lang="en-US" dirty="0" smtClean="0"/>
              <a:t>(12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阿基姆明白</a:t>
            </a:r>
            <a:r>
              <a:rPr lang="en-US" dirty="0" smtClean="0"/>
              <a:t>,</a:t>
            </a:r>
            <a:r>
              <a:rPr lang="zh-CN" altLang="en-US" dirty="0" smtClean="0"/>
              <a:t>这个直到不久前还</a:t>
            </a:r>
            <a:r>
              <a:rPr lang="zh-CN" altLang="en-US" b="1" dirty="0" smtClean="0">
                <a:solidFill>
                  <a:srgbClr val="0092D7"/>
                </a:solidFill>
              </a:rPr>
              <a:t>生龙活虎</a:t>
            </a:r>
            <a:r>
              <a:rPr lang="zh-CN" altLang="en-US" dirty="0" smtClean="0"/>
              <a:t>的年轻人</a:t>
            </a:r>
            <a:r>
              <a:rPr lang="en-US" dirty="0" smtClean="0"/>
              <a:t>,</a:t>
            </a:r>
            <a:r>
              <a:rPr lang="zh-CN" altLang="en-US" dirty="0" smtClean="0"/>
              <a:t>此刻内心激荡着怎样的情感。他了解保尔的</a:t>
            </a:r>
            <a:r>
              <a:rPr lang="zh-CN" altLang="en-US" b="1" dirty="0" smtClean="0">
                <a:solidFill>
                  <a:srgbClr val="0092D7"/>
                </a:solidFill>
              </a:rPr>
              <a:t>悲剧</a:t>
            </a:r>
            <a:r>
              <a:rPr lang="en-US" altLang="zh-CN" dirty="0" smtClean="0"/>
              <a:t>……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 “阿基姆</a:t>
            </a:r>
            <a:r>
              <a:rPr lang="en-US" dirty="0" smtClean="0"/>
              <a:t>,</a:t>
            </a:r>
            <a:r>
              <a:rPr lang="zh-CN" altLang="en-US" dirty="0" smtClean="0"/>
              <a:t>难道你真的以为生活能把我逼进死角</a:t>
            </a:r>
            <a:r>
              <a:rPr lang="en-US" dirty="0" smtClean="0"/>
              <a:t>,</a:t>
            </a:r>
            <a:r>
              <a:rPr lang="zh-CN" altLang="en-US" dirty="0" smtClean="0"/>
              <a:t>把我压成一张薄饼吗</a:t>
            </a:r>
            <a:r>
              <a:rPr lang="en-US" dirty="0" smtClean="0"/>
              <a:t>?</a:t>
            </a:r>
            <a:r>
              <a:rPr lang="zh-CN" altLang="en-US" dirty="0" smtClean="0"/>
              <a:t>只要我的心脏还在跳动</a:t>
            </a:r>
            <a:r>
              <a:rPr lang="en-US" dirty="0" smtClean="0"/>
              <a:t>,</a:t>
            </a:r>
            <a:r>
              <a:rPr lang="zh-CN" altLang="en-US" dirty="0" smtClean="0"/>
              <a:t>”他突然使劲抓住阿基姆的手紧压着他的胸脯</a:t>
            </a:r>
            <a:r>
              <a:rPr lang="en-US" dirty="0" smtClean="0"/>
              <a:t>,</a:t>
            </a:r>
            <a:r>
              <a:rPr lang="zh-CN" altLang="en-US" dirty="0" smtClean="0"/>
              <a:t>“只要它还在跳动</a:t>
            </a:r>
            <a:r>
              <a:rPr lang="en-US" dirty="0" smtClean="0"/>
              <a:t>,</a:t>
            </a:r>
            <a:r>
              <a:rPr lang="zh-CN" altLang="en-US" dirty="0" smtClean="0"/>
              <a:t>就别想叫我离开党。只有死</a:t>
            </a:r>
            <a:r>
              <a:rPr lang="en-US" dirty="0" smtClean="0"/>
              <a:t>,</a:t>
            </a:r>
            <a:r>
              <a:rPr lang="zh-CN" altLang="en-US" dirty="0" smtClean="0"/>
              <a:t>才能让我离开战斗行列。老兄</a:t>
            </a:r>
            <a:r>
              <a:rPr lang="en-US" dirty="0" smtClean="0"/>
              <a:t>,</a:t>
            </a:r>
            <a:r>
              <a:rPr lang="zh-CN" altLang="en-US" dirty="0" smtClean="0"/>
              <a:t>请你千万记住这一点。”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        阿基姆沉默不语。他知道这绝不是漂亮话</a:t>
            </a:r>
            <a:r>
              <a:rPr lang="en-US" dirty="0" smtClean="0"/>
              <a:t>,</a:t>
            </a:r>
            <a:r>
              <a:rPr lang="zh-CN" altLang="en-US" dirty="0" smtClean="0"/>
              <a:t>而是一个身负重伤的战士的</a:t>
            </a:r>
            <a:r>
              <a:rPr lang="zh-CN" altLang="en-US" b="1" dirty="0" smtClean="0">
                <a:solidFill>
                  <a:srgbClr val="0092D7"/>
                </a:solidFill>
              </a:rPr>
              <a:t>呐喊</a:t>
            </a:r>
            <a:r>
              <a:rPr lang="zh-CN" altLang="en-US" dirty="0" smtClean="0"/>
              <a:t>。他明白</a:t>
            </a:r>
            <a:r>
              <a:rPr lang="en-US" dirty="0" smtClean="0"/>
              <a:t>,</a:t>
            </a:r>
            <a:r>
              <a:rPr lang="zh-CN" altLang="en-US" u="sng" dirty="0" smtClean="0"/>
              <a:t>像保尔这样的人不可能说出另外的话</a:t>
            </a:r>
            <a:r>
              <a:rPr lang="en-US" u="sng" dirty="0" smtClean="0"/>
              <a:t>,</a:t>
            </a:r>
            <a:r>
              <a:rPr lang="zh-CN" altLang="en-US" u="sng" dirty="0" smtClean="0"/>
              <a:t>表达出另外的情感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6634" y="258787"/>
            <a:ext cx="80185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5.</a:t>
            </a:r>
            <a:r>
              <a:rPr lang="zh-CN" altLang="en-US" dirty="0" smtClean="0"/>
              <a:t>阅读下面的文字</a:t>
            </a:r>
            <a:r>
              <a:rPr lang="en-US" dirty="0" smtClean="0"/>
              <a:t>,</a:t>
            </a:r>
            <a:r>
              <a:rPr lang="zh-CN" altLang="en-US" dirty="0" smtClean="0"/>
              <a:t>完成问题。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土壤依然干旱</a:t>
            </a:r>
            <a:r>
              <a:rPr lang="en-US" dirty="0" smtClean="0"/>
              <a:t>,</a:t>
            </a:r>
            <a:r>
              <a:rPr lang="zh-CN" altLang="en-US" dirty="0" smtClean="0"/>
              <a:t>枝干依然枯老。紫藤没有生长在花柳繁华地</a:t>
            </a:r>
            <a:r>
              <a:rPr lang="en-US" dirty="0" smtClean="0"/>
              <a:t>,</a:t>
            </a:r>
            <a:r>
              <a:rPr lang="zh-CN" altLang="en-US" dirty="0" smtClean="0"/>
              <a:t>也没有生长在温柔富贵乡。就是这样一片贫瘠的土地</a:t>
            </a:r>
            <a:r>
              <a:rPr lang="en-US" dirty="0" smtClean="0"/>
              <a:t>,</a:t>
            </a:r>
            <a:r>
              <a:rPr lang="zh-CN" altLang="en-US" dirty="0" smtClean="0"/>
              <a:t>在仲春时节</a:t>
            </a:r>
            <a:r>
              <a:rPr lang="en-US" dirty="0" smtClean="0"/>
              <a:t>,</a:t>
            </a:r>
            <a:r>
              <a:rPr lang="zh-CN" altLang="en-US" dirty="0" smtClean="0"/>
              <a:t>竟孕育出生机勃勃的满树繁花、满眼碧绿。昔日的花蕾伸展羽翼</a:t>
            </a:r>
            <a:r>
              <a:rPr lang="en-US" dirty="0" smtClean="0"/>
              <a:t>,</a:t>
            </a:r>
            <a:r>
              <a:rPr lang="zh-CN" altLang="en-US" dirty="0" smtClean="0"/>
              <a:t>化成蹁跹紫蝶</a:t>
            </a:r>
            <a:r>
              <a:rPr lang="en-US" dirty="0" smtClean="0"/>
              <a:t>,</a:t>
            </a:r>
            <a:r>
              <a:rPr lang="zh-CN" altLang="en-US" dirty="0" smtClean="0"/>
              <a:t>一簇簇点缀在又绿又密的叶子当中</a:t>
            </a:r>
            <a:r>
              <a:rPr lang="en-US" dirty="0" smtClean="0"/>
              <a:t>,</a:t>
            </a:r>
            <a:r>
              <a:rPr lang="zh-CN" altLang="en-US" dirty="0" smtClean="0"/>
              <a:t>似翠绿的浪花中升腾起的淡紫色云霞。然而</a:t>
            </a:r>
            <a:r>
              <a:rPr lang="en-US" dirty="0" smtClean="0"/>
              <a:t>,</a:t>
            </a:r>
            <a:r>
              <a:rPr lang="zh-CN" altLang="en-US" dirty="0" smtClean="0"/>
              <a:t>它们</a:t>
            </a:r>
            <a:r>
              <a:rPr lang="zh-CN" altLang="en-US" u="sng" dirty="0" smtClean="0"/>
              <a:t>每一次春天的萌动</a:t>
            </a:r>
            <a:r>
              <a:rPr lang="en-US" u="sng" dirty="0" smtClean="0"/>
              <a:t>,</a:t>
            </a:r>
            <a:r>
              <a:rPr lang="zh-CN" altLang="en-US" u="sng" dirty="0" smtClean="0"/>
              <a:t>都要走过冰冻尘封的冬日</a:t>
            </a:r>
            <a:r>
              <a:rPr lang="en-US" dirty="0" smtClean="0"/>
              <a:t>;</a:t>
            </a:r>
            <a:r>
              <a:rPr lang="zh-CN" altLang="en-US" u="sng" dirty="0" smtClean="0"/>
              <a:t>　　　　　　　　</a:t>
            </a:r>
            <a:r>
              <a:rPr lang="en-US" dirty="0" smtClean="0"/>
              <a:t>,</a:t>
            </a:r>
            <a:r>
              <a:rPr lang="zh-CN" altLang="en-US" u="sng" dirty="0" smtClean="0"/>
              <a:t>　　　　　　　　　　</a:t>
            </a:r>
            <a:r>
              <a:rPr lang="zh-CN" altLang="en-US" dirty="0" smtClean="0"/>
              <a:t>。它们懂得这些</a:t>
            </a:r>
            <a:r>
              <a:rPr lang="en-US" dirty="0" smtClean="0"/>
              <a:t>,</a:t>
            </a:r>
            <a:r>
              <a:rPr lang="zh-CN" altLang="en-US" dirty="0" smtClean="0"/>
              <a:t>所以才会把苦难当作养料</a:t>
            </a:r>
            <a:r>
              <a:rPr lang="en-US" dirty="0" smtClean="0"/>
              <a:t>,</a:t>
            </a:r>
            <a:r>
              <a:rPr lang="zh-CN" altLang="en-US" dirty="0" smtClean="0"/>
              <a:t>把考验当成磨砺</a:t>
            </a:r>
            <a:r>
              <a:rPr lang="en-US" dirty="0" smtClean="0"/>
              <a:t>,</a:t>
            </a:r>
            <a:r>
              <a:rPr lang="zh-CN" altLang="en-US" dirty="0" smtClean="0"/>
              <a:t>将梦想开成精致的花朵。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根据画线句内容和句式的特点</a:t>
            </a:r>
            <a:r>
              <a:rPr lang="en-US" dirty="0" smtClean="0"/>
              <a:t>,</a:t>
            </a:r>
            <a:r>
              <a:rPr lang="zh-CN" altLang="en-US" dirty="0" smtClean="0"/>
              <a:t>在横线上补写句子。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8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7768" y="470979"/>
            <a:ext cx="7998370" cy="13388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示例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每一朵花开的酝酿　都要剥开坚硬沉重的躯壳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做这类题时要注意结构、格式的一致性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内容的连贯性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还要根据所选对象的特征来写。对学生的语言表达能力要求比较高。</a:t>
            </a: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10">
              <a:extLst>
                <a:ext uri="{FF2B5EF4-FFF2-40B4-BE49-F238E27FC236}">
                  <a16:creationId xmlns:a16="http://schemas.microsoft.com/office/drawing/2014/main" xmlns="" id="{DB8C9B3D-9897-4BDF-9264-472DA4AA7D23}"/>
                </a:ext>
              </a:extLst>
            </p:cNvPr>
            <p:cNvSpPr txBox="1"/>
            <p:nvPr/>
          </p:nvSpPr>
          <p:spPr>
            <a:xfrm>
              <a:off x="8528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B8C9B3D-9897-4BDF-9264-472DA4AA7D23}"/>
              </a:ext>
            </a:extLst>
          </p:cNvPr>
          <p:cNvSpPr txBox="1"/>
          <p:nvPr/>
        </p:nvSpPr>
        <p:spPr>
          <a:xfrm>
            <a:off x="85284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技法突破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1306" y="311935"/>
            <a:ext cx="80058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latin typeface="+mn-ea"/>
              </a:rPr>
              <a:t>(4)</a:t>
            </a:r>
            <a:r>
              <a:rPr lang="zh-CN" altLang="en-US" dirty="0" smtClean="0">
                <a:latin typeface="+mn-ea"/>
              </a:rPr>
              <a:t>请结合原著回答</a:t>
            </a:r>
            <a:r>
              <a:rPr lang="en-US" dirty="0" smtClean="0">
                <a:latin typeface="+mn-ea"/>
              </a:rPr>
              <a:t>:①</a:t>
            </a:r>
            <a:r>
              <a:rPr lang="zh-CN" altLang="en-US" dirty="0" smtClean="0">
                <a:latin typeface="+mn-ea"/>
              </a:rPr>
              <a:t>文段中“悲剧”指什么</a:t>
            </a:r>
            <a:r>
              <a:rPr lang="en-US" dirty="0" smtClean="0">
                <a:latin typeface="+mn-ea"/>
              </a:rPr>
              <a:t>?②</a:t>
            </a:r>
            <a:r>
              <a:rPr lang="zh-CN" altLang="en-US" dirty="0" smtClean="0">
                <a:latin typeface="+mn-ea"/>
              </a:rPr>
              <a:t>“呐喊”表达了保尔怎样的心声</a:t>
            </a:r>
            <a:r>
              <a:rPr lang="en-US" dirty="0" smtClean="0">
                <a:latin typeface="+mn-ea"/>
              </a:rPr>
              <a:t>?(6</a:t>
            </a:r>
            <a:r>
              <a:rPr lang="zh-CN" altLang="en-US" dirty="0" smtClean="0">
                <a:latin typeface="+mn-ea"/>
              </a:rPr>
              <a:t>分</a:t>
            </a:r>
            <a:r>
              <a:rPr lang="en-US" dirty="0" smtClean="0">
                <a:latin typeface="+mn-ea"/>
              </a:rPr>
              <a:t>)</a:t>
            </a:r>
            <a:endParaRPr lang="zh-CN" altLang="en-US" dirty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1134" y="1183907"/>
            <a:ext cx="7789985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 (4)①</a:t>
            </a:r>
            <a:r>
              <a:rPr lang="zh-CN" altLang="en-US" dirty="0" smtClean="0">
                <a:solidFill>
                  <a:srgbClr val="A50021"/>
                </a:solidFill>
              </a:rPr>
              <a:t>指保尔全身瘫痪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双目失明。</a:t>
            </a:r>
            <a:r>
              <a:rPr lang="en-US" dirty="0" smtClean="0">
                <a:solidFill>
                  <a:srgbClr val="A50021"/>
                </a:solidFill>
              </a:rPr>
              <a:t>②</a:t>
            </a:r>
            <a:r>
              <a:rPr lang="zh-CN" altLang="en-US" dirty="0" smtClean="0">
                <a:solidFill>
                  <a:srgbClr val="A50021"/>
                </a:solidFill>
              </a:rPr>
              <a:t>忠于党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忠于革命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要为共产主义事业奋斗到生命的最后一刻。</a:t>
            </a:r>
            <a:endParaRPr lang="en-US" altLang="zh-CN" dirty="0" smtClean="0">
              <a:solidFill>
                <a:srgbClr val="A5002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 </a:t>
            </a:r>
            <a:r>
              <a:rPr lang="zh-CN" altLang="en-US" dirty="0" smtClean="0">
                <a:solidFill>
                  <a:srgbClr val="A50021"/>
                </a:solidFill>
              </a:rPr>
              <a:t>第</a:t>
            </a:r>
            <a:r>
              <a:rPr lang="en-US" dirty="0" smtClean="0">
                <a:solidFill>
                  <a:srgbClr val="A50021"/>
                </a:solidFill>
              </a:rPr>
              <a:t>(4)</a:t>
            </a:r>
            <a:r>
              <a:rPr lang="zh-CN" altLang="en-US" dirty="0" smtClean="0">
                <a:solidFill>
                  <a:srgbClr val="A50021"/>
                </a:solidFill>
              </a:rPr>
              <a:t>题考查对名著内容的理解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“悲剧”结合原著内容可知是指保尔全身瘫痪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双目失明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而“呐喊”结合保尔的形象及全书内容可知是指为党、为革命、为共产主义事业而斗争到最后一刻。</a:t>
            </a:r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课件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36000" tIns="36000" rIns="36000" bIns="36000" rtlCol="0">
        <a:spAutoFit/>
      </a:bodyPr>
      <a:lstStyle>
        <a:defPPr>
          <a:lnSpc>
            <a:spcPct val="150000"/>
          </a:lnSpc>
          <a:defRPr sz="14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2885</TotalTime>
  <Words>5211</Words>
  <Application>Microsoft Office PowerPoint</Application>
  <PresentationFormat>全屏显示(16:9)</PresentationFormat>
  <Paragraphs>604</Paragraphs>
  <Slides>81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81</vt:i4>
      </vt:variant>
    </vt:vector>
  </HeadingPairs>
  <TitlesOfParts>
    <vt:vector size="82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</cp:lastModifiedBy>
  <cp:revision>461</cp:revision>
  <cp:lastPrinted>2019-07-27T07:43:24Z</cp:lastPrinted>
  <dcterms:created xsi:type="dcterms:W3CDTF">2018-08-24T06:22:56Z</dcterms:created>
  <dcterms:modified xsi:type="dcterms:W3CDTF">2020-03-25T02:07:17Z</dcterms:modified>
</cp:coreProperties>
</file>