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75" r:id="rId3"/>
    <p:sldId id="376" r:id="rId4"/>
    <p:sldId id="377" r:id="rId5"/>
    <p:sldId id="378" r:id="rId6"/>
    <p:sldId id="379" r:id="rId7"/>
    <p:sldId id="380" r:id="rId8"/>
    <p:sldId id="257" r:id="rId9"/>
    <p:sldId id="374" r:id="rId10"/>
    <p:sldId id="318" r:id="rId11"/>
    <p:sldId id="267" r:id="rId12"/>
    <p:sldId id="260" r:id="rId13"/>
    <p:sldId id="282" r:id="rId14"/>
    <p:sldId id="274" r:id="rId15"/>
    <p:sldId id="266" r:id="rId16"/>
    <p:sldId id="413" r:id="rId17"/>
    <p:sldId id="283" r:id="rId18"/>
    <p:sldId id="284" r:id="rId19"/>
    <p:sldId id="285" r:id="rId20"/>
    <p:sldId id="286" r:id="rId21"/>
    <p:sldId id="287" r:id="rId22"/>
    <p:sldId id="263" r:id="rId23"/>
    <p:sldId id="438" r:id="rId24"/>
    <p:sldId id="439" r:id="rId25"/>
    <p:sldId id="440" r:id="rId26"/>
    <p:sldId id="441" r:id="rId27"/>
    <p:sldId id="442" r:id="rId28"/>
    <p:sldId id="288" r:id="rId29"/>
    <p:sldId id="289" r:id="rId30"/>
    <p:sldId id="290" r:id="rId31"/>
    <p:sldId id="313" r:id="rId32"/>
    <p:sldId id="360" r:id="rId33"/>
    <p:sldId id="443" r:id="rId34"/>
    <p:sldId id="444" r:id="rId35"/>
    <p:sldId id="445" r:id="rId36"/>
    <p:sldId id="314" r:id="rId37"/>
    <p:sldId id="315" r:id="rId38"/>
    <p:sldId id="361" r:id="rId39"/>
    <p:sldId id="362" r:id="rId40"/>
    <p:sldId id="317" r:id="rId41"/>
    <p:sldId id="316" r:id="rId42"/>
    <p:sldId id="258" r:id="rId43"/>
    <p:sldId id="319" r:id="rId44"/>
    <p:sldId id="320" r:id="rId45"/>
    <p:sldId id="321" r:id="rId46"/>
    <p:sldId id="322" r:id="rId47"/>
    <p:sldId id="323" r:id="rId48"/>
    <p:sldId id="464" r:id="rId49"/>
    <p:sldId id="465" r:id="rId50"/>
    <p:sldId id="466" r:id="rId51"/>
    <p:sldId id="281" r:id="rId52"/>
  </p:sldIdLst>
  <p:sldSz cx="9144000" cy="5143500" type="screen16x9"/>
  <p:notesSz cx="6858000" cy="9144000"/>
  <p:custDataLst>
    <p:tags r:id="rId5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84" y="11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tags" Target="tags/tag1.xml" /><Relationship Id="rId54" Type="http://schemas.openxmlformats.org/officeDocument/2006/relationships/presProps" Target="presProps.xml" /><Relationship Id="rId55" Type="http://schemas.openxmlformats.org/officeDocument/2006/relationships/viewProps" Target="viewProps.xml" /><Relationship Id="rId56" Type="http://schemas.openxmlformats.org/officeDocument/2006/relationships/theme" Target="theme/theme1.xml" /><Relationship Id="rId57"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04EEEA-A15F-4F09-8B46-3C7CC53B24FB}"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88373-3E0C-42E5-850B-88DA450CA8FA}"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50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endParaRPr lang="en-US"/>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33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1792288" y="3600452"/>
            <a:ext cx="5486400" cy="425054"/>
          </a:xfrm>
        </p:spPr>
        <p:txBody>
          <a:bodyPr anchor="b"/>
          <a:lstStyle>
            <a:lvl1pPr algn="l">
              <a:defRPr sz="2025" b="1"/>
            </a:lvl1pPr>
          </a:lstStyle>
          <a:p>
            <a:r>
              <a:rPr lang="en-US"/>
              <a:t>Click to edit Master title style</a:t>
            </a:r>
            <a:endParaRPr lang="en-US"/>
          </a:p>
        </p:txBody>
      </p:sp>
      <p:sp>
        <p:nvSpPr>
          <p:cNvPr id="3" name="Picture Placeholder 2"/>
          <p:cNvSpPr>
            <a:spLocks noGrp="1"/>
          </p:cNvSpPr>
          <p:nvPr>
            <p:ph type="pic" idx="1"/>
          </p:nvPr>
        </p:nvSpPr>
        <p:spPr>
          <a:xfrm>
            <a:off x="1792288" y="459583"/>
            <a:ext cx="5486400" cy="3086100"/>
          </a:xfrm>
        </p:spPr>
        <p:txBody>
          <a:bodyPr/>
          <a:lstStyle>
            <a:lvl1pPr marL="0" indent="0">
              <a:buNone/>
              <a:defRPr sz="3225"/>
            </a:lvl1pPr>
            <a:lvl2pPr marL="457200" indent="0">
              <a:buNone/>
              <a:defRPr sz="2850"/>
            </a:lvl2pPr>
            <a:lvl3pPr marL="914400" indent="0">
              <a:buNone/>
              <a:defRPr sz="2400"/>
            </a:lvl3pPr>
            <a:lvl4pPr marL="1370965" indent="0">
              <a:buNone/>
              <a:defRPr sz="2025"/>
            </a:lvl4pPr>
            <a:lvl5pPr marL="1828165" indent="0">
              <a:buNone/>
              <a:defRPr sz="2025"/>
            </a:lvl5pPr>
            <a:lvl6pPr marL="2285365" indent="0">
              <a:buNone/>
              <a:defRPr sz="2025"/>
            </a:lvl6pPr>
            <a:lvl7pPr marL="2742565" indent="0">
              <a:buNone/>
              <a:defRPr sz="2025"/>
            </a:lvl7pPr>
            <a:lvl8pPr marL="3199765" indent="0">
              <a:buNone/>
              <a:defRPr sz="2025"/>
            </a:lvl8pPr>
            <a:lvl9pPr marL="3656330" indent="0">
              <a:buNone/>
              <a:defRPr sz="2025"/>
            </a:lvl9pPr>
          </a:lstStyle>
          <a:p>
            <a:endParaRPr lang="en-US"/>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200" indent="0">
              <a:buNone/>
              <a:defRPr sz="1200"/>
            </a:lvl2pPr>
            <a:lvl3pPr marL="914400" indent="0">
              <a:buNone/>
              <a:defRPr sz="105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33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722314" y="3305177"/>
            <a:ext cx="7772400" cy="1021556"/>
          </a:xfrm>
        </p:spPr>
        <p:txBody>
          <a:bodyPr anchor="t"/>
          <a:lstStyle>
            <a:lvl1pPr algn="l">
              <a:defRPr sz="4050" b="1" cap="all"/>
            </a:lvl1pPr>
          </a:lstStyle>
          <a:p>
            <a:r>
              <a:rPr lang="en-US"/>
              <a:t>Click to edit Master title style</a:t>
            </a:r>
            <a:endParaRPr lang="en-US"/>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5">
                <a:solidFill>
                  <a:schemeClr val="tx1">
                    <a:tint val="75000"/>
                  </a:schemeClr>
                </a:solidFill>
              </a:defRPr>
            </a:lvl1pPr>
            <a:lvl2pPr marL="457200" indent="0">
              <a:buNone/>
              <a:defRPr sz="1800">
                <a:solidFill>
                  <a:schemeClr val="tx1">
                    <a:tint val="75000"/>
                  </a:schemeClr>
                </a:solidFill>
              </a:defRPr>
            </a:lvl2pPr>
            <a:lvl3pPr marL="914400" indent="0">
              <a:buNone/>
              <a:defRPr sz="1650">
                <a:solidFill>
                  <a:schemeClr val="tx1">
                    <a:tint val="75000"/>
                  </a:schemeClr>
                </a:solidFill>
              </a:defRPr>
            </a:lvl3pPr>
            <a:lvl4pPr marL="1370965" indent="0">
              <a:buNone/>
              <a:defRPr sz="1425">
                <a:solidFill>
                  <a:schemeClr val="tx1">
                    <a:tint val="75000"/>
                  </a:schemeClr>
                </a:solidFill>
              </a:defRPr>
            </a:lvl4pPr>
            <a:lvl5pPr marL="1828165" indent="0">
              <a:buNone/>
              <a:defRPr sz="1425">
                <a:solidFill>
                  <a:schemeClr val="tx1">
                    <a:tint val="75000"/>
                  </a:schemeClr>
                </a:solidFill>
              </a:defRPr>
            </a:lvl5pPr>
            <a:lvl6pPr marL="2285365" indent="0">
              <a:buNone/>
              <a:defRPr sz="1425">
                <a:solidFill>
                  <a:schemeClr val="tx1">
                    <a:tint val="75000"/>
                  </a:schemeClr>
                </a:solidFill>
              </a:defRPr>
            </a:lvl6pPr>
            <a:lvl7pPr marL="2742565" indent="0">
              <a:buNone/>
              <a:defRPr sz="1425">
                <a:solidFill>
                  <a:schemeClr val="tx1">
                    <a:tint val="75000"/>
                  </a:schemeClr>
                </a:solidFill>
              </a:defRPr>
            </a:lvl7pPr>
            <a:lvl8pPr marL="3199765" indent="0">
              <a:buNone/>
              <a:defRPr sz="1425">
                <a:solidFill>
                  <a:schemeClr val="tx1">
                    <a:tint val="75000"/>
                  </a:schemeClr>
                </a:solidFill>
              </a:defRPr>
            </a:lvl8pPr>
            <a:lvl9pPr marL="3656330" indent="0">
              <a:buNone/>
              <a:defRPr sz="1425">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1" y="1200152"/>
            <a:ext cx="4038600" cy="3394472"/>
          </a:xfrm>
        </p:spPr>
        <p:txBody>
          <a:bodyPr/>
          <a:lstStyle>
            <a:lvl1pPr>
              <a:defRPr sz="2850"/>
            </a:lvl1pPr>
            <a:lvl2pPr>
              <a:defRPr sz="2400"/>
            </a:lvl2pPr>
            <a:lvl3pPr>
              <a:defRPr sz="2025"/>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1" y="1200152"/>
            <a:ext cx="4038600" cy="3394472"/>
          </a:xfrm>
        </p:spPr>
        <p:txBody>
          <a:bodyPr/>
          <a:lstStyle>
            <a:lvl1pPr>
              <a:defRPr sz="2850"/>
            </a:lvl1pPr>
            <a:lvl2pPr>
              <a:defRPr sz="2400"/>
            </a:lvl2pPr>
            <a:lvl3pPr>
              <a:defRPr sz="2025"/>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25" b="1"/>
            </a:lvl2pPr>
            <a:lvl3pPr marL="914400" indent="0">
              <a:buNone/>
              <a:defRPr sz="1800" b="1"/>
            </a:lvl3pPr>
            <a:lvl4pPr marL="1370965" indent="0">
              <a:buNone/>
              <a:defRPr sz="1650" b="1"/>
            </a:lvl4pPr>
            <a:lvl5pPr marL="1828165" indent="0">
              <a:buNone/>
              <a:defRPr sz="1650" b="1"/>
            </a:lvl5pPr>
            <a:lvl6pPr marL="2285365" indent="0">
              <a:buNone/>
              <a:defRPr sz="1650" b="1"/>
            </a:lvl6pPr>
            <a:lvl7pPr marL="2742565" indent="0">
              <a:buNone/>
              <a:defRPr sz="1650" b="1"/>
            </a:lvl7pPr>
            <a:lvl8pPr marL="3199765" indent="0">
              <a:buNone/>
              <a:defRPr sz="1650" b="1"/>
            </a:lvl8pPr>
            <a:lvl9pPr marL="3656330" indent="0">
              <a:buNone/>
              <a:defRPr sz="1650" b="1"/>
            </a:lvl9pPr>
          </a:lstStyle>
          <a:p>
            <a:pPr lvl="0"/>
            <a:r>
              <a:rPr lang="en-US"/>
              <a:t>Click to edit Master text styles</a:t>
            </a:r>
            <a:endParaRPr lang="en-US"/>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25"/>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25" b="1"/>
            </a:lvl2pPr>
            <a:lvl3pPr marL="914400" indent="0">
              <a:buNone/>
              <a:defRPr sz="1800" b="1"/>
            </a:lvl3pPr>
            <a:lvl4pPr marL="1370965" indent="0">
              <a:buNone/>
              <a:defRPr sz="1650" b="1"/>
            </a:lvl4pPr>
            <a:lvl5pPr marL="1828165" indent="0">
              <a:buNone/>
              <a:defRPr sz="1650" b="1"/>
            </a:lvl5pPr>
            <a:lvl6pPr marL="2285365" indent="0">
              <a:buNone/>
              <a:defRPr sz="1650" b="1"/>
            </a:lvl6pPr>
            <a:lvl7pPr marL="2742565" indent="0">
              <a:buNone/>
              <a:defRPr sz="1650" b="1"/>
            </a:lvl7pPr>
            <a:lvl8pPr marL="3199765" indent="0">
              <a:buNone/>
              <a:defRPr sz="1650" b="1"/>
            </a:lvl8pPr>
            <a:lvl9pPr marL="3656330" indent="0">
              <a:buNone/>
              <a:defRPr sz="1650" b="1"/>
            </a:lvl9pPr>
          </a:lstStyle>
          <a:p>
            <a:pPr lvl="0"/>
            <a:r>
              <a:rPr lang="en-US"/>
              <a:t>Click to edit Master text styles</a:t>
            </a:r>
            <a:endParaRPr lang="en-US"/>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25"/>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8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8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457203" y="204787"/>
            <a:ext cx="3008313" cy="871538"/>
          </a:xfrm>
        </p:spPr>
        <p:txBody>
          <a:bodyPr anchor="b"/>
          <a:lstStyle>
            <a:lvl1pPr algn="l">
              <a:defRPr sz="2025" b="1"/>
            </a:lvl1pPr>
          </a:lstStyle>
          <a:p>
            <a:r>
              <a:rPr lang="en-US"/>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25"/>
            </a:lvl1pPr>
            <a:lvl2pPr>
              <a:defRPr sz="2850"/>
            </a:lvl2pPr>
            <a:lvl3pPr>
              <a:defRPr sz="2400"/>
            </a:lvl3pPr>
            <a:lvl4pPr>
              <a:defRPr sz="2025"/>
            </a:lvl4pPr>
            <a:lvl5pPr>
              <a:defRPr sz="2025"/>
            </a:lvl5pPr>
            <a:lvl6pPr>
              <a:defRPr sz="2025"/>
            </a:lvl6pPr>
            <a:lvl7pPr>
              <a:defRPr sz="2025"/>
            </a:lvl7pPr>
            <a:lvl8pPr>
              <a:defRPr sz="2025"/>
            </a:lvl8pPr>
            <a:lvl9pPr>
              <a:defRPr sz="202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200" indent="0">
              <a:buNone/>
              <a:defRPr sz="1200"/>
            </a:lvl2pPr>
            <a:lvl3pPr marL="914400" indent="0">
              <a:buNone/>
              <a:defRPr sz="105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33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1.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hf hdr="0" ftr="0" dt="0"/>
  <p:txStyles>
    <p:titleStyle>
      <a:lvl1pPr algn="ctr" defTabSz="914400" rtl="0" eaLnBrk="1" latinLnBrk="0" hangingPunct="1">
        <a:spcBef>
          <a:spcPct val="0"/>
        </a:spcBef>
        <a:buNone/>
        <a:defRPr sz="4425"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25"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5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 Id="rId6" Type="http://schemas.microsoft.com/office/2007/relationships/hdphoto" Target="../media/image5.wdp"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0.xml" /><Relationship Id="rId3" Type="http://schemas.openxmlformats.org/officeDocument/2006/relationships/image" Target="../media/image2.png" /><Relationship Id="rId4" Type="http://schemas.microsoft.com/office/2007/relationships/hdphoto" Target="../media/image3.wdp"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1.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 Id="rId6" Type="http://schemas.microsoft.com/office/2007/relationships/hdphoto" Target="../media/image5.wdp"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2.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6.png" /><Relationship Id="rId6" Type="http://schemas.microsoft.com/office/2007/relationships/hdphoto" Target="../media/image7.wdp"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3.xml" /><Relationship Id="rId3" Type="http://schemas.openxmlformats.org/officeDocument/2006/relationships/image" Target="../media/image2.png" /><Relationship Id="rId4" Type="http://schemas.microsoft.com/office/2007/relationships/hdphoto" Target="../media/image3.wdp"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4.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5.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6.xml" /><Relationship Id="rId3" Type="http://schemas.openxmlformats.org/officeDocument/2006/relationships/image" Target="../media/image2.png" /><Relationship Id="rId4" Type="http://schemas.microsoft.com/office/2007/relationships/hdphoto" Target="../media/image3.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7.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8.xml" /><Relationship Id="rId3" Type="http://schemas.openxmlformats.org/officeDocument/2006/relationships/image" Target="../media/image2.png" /><Relationship Id="rId4" Type="http://schemas.microsoft.com/office/2007/relationships/hdphoto" Target="../media/image3.wdp"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9.xml" /><Relationship Id="rId3" Type="http://schemas.openxmlformats.org/officeDocument/2006/relationships/image" Target="../media/image2.png" /><Relationship Id="rId4" Type="http://schemas.microsoft.com/office/2007/relationships/hdphoto" Target="../media/image3.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 Id="rId6" Type="http://schemas.microsoft.com/office/2007/relationships/hdphoto" Target="../media/image5.wdp"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0.xml" /><Relationship Id="rId3" Type="http://schemas.openxmlformats.org/officeDocument/2006/relationships/image" Target="../media/image2.png" /><Relationship Id="rId4" Type="http://schemas.microsoft.com/office/2007/relationships/hdphoto" Target="../media/image3.wdp"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1.xml" /><Relationship Id="rId3" Type="http://schemas.openxmlformats.org/officeDocument/2006/relationships/image" Target="../media/image2.png" /><Relationship Id="rId4" Type="http://schemas.microsoft.com/office/2007/relationships/hdphoto" Target="../media/image3.wdp"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2.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3.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4.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5.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6.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7.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8.xml" /><Relationship Id="rId3" Type="http://schemas.openxmlformats.org/officeDocument/2006/relationships/image" Target="../media/image2.png" /><Relationship Id="rId4" Type="http://schemas.microsoft.com/office/2007/relationships/hdphoto" Target="../media/image3.wdp"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9.xml" /><Relationship Id="rId3" Type="http://schemas.openxmlformats.org/officeDocument/2006/relationships/image" Target="../media/image2.png" /><Relationship Id="rId4" Type="http://schemas.microsoft.com/office/2007/relationships/hdphoto" Target="../media/image3.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6.png" /><Relationship Id="rId6" Type="http://schemas.microsoft.com/office/2007/relationships/hdphoto" Target="../media/image7.wdp"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0.xml" /><Relationship Id="rId3" Type="http://schemas.openxmlformats.org/officeDocument/2006/relationships/image" Target="../media/image2.png" /><Relationship Id="rId4" Type="http://schemas.microsoft.com/office/2007/relationships/hdphoto" Target="../media/image3.wdp"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1.xml" /><Relationship Id="rId3" Type="http://schemas.openxmlformats.org/officeDocument/2006/relationships/image" Target="../media/image2.png" /><Relationship Id="rId4" Type="http://schemas.microsoft.com/office/2007/relationships/hdphoto" Target="../media/image3.wdp"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2.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3.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4.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5.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6.xml" /><Relationship Id="rId3" Type="http://schemas.openxmlformats.org/officeDocument/2006/relationships/image" Target="../media/image2.png" /><Relationship Id="rId4" Type="http://schemas.microsoft.com/office/2007/relationships/hdphoto" Target="../media/image3.wdp"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7.xml" /><Relationship Id="rId3" Type="http://schemas.openxmlformats.org/officeDocument/2006/relationships/image" Target="../media/image2.png" /><Relationship Id="rId4" Type="http://schemas.microsoft.com/office/2007/relationships/hdphoto" Target="../media/image3.wdp"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8.xml" /><Relationship Id="rId3" Type="http://schemas.openxmlformats.org/officeDocument/2006/relationships/image" Target="../media/image2.png" /><Relationship Id="rId4" Type="http://schemas.microsoft.com/office/2007/relationships/hdphoto" Target="../media/image3.wdp"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9.xml" /><Relationship Id="rId3" Type="http://schemas.openxmlformats.org/officeDocument/2006/relationships/image" Target="../media/image2.png" /><Relationship Id="rId4" Type="http://schemas.microsoft.com/office/2007/relationships/hdphoto" Target="../media/image3.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xml" /><Relationship Id="rId3" Type="http://schemas.openxmlformats.org/officeDocument/2006/relationships/image" Target="../media/image2.png" /><Relationship Id="rId4" Type="http://schemas.microsoft.com/office/2007/relationships/hdphoto" Target="../media/image3.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0.xml" /><Relationship Id="rId3" Type="http://schemas.openxmlformats.org/officeDocument/2006/relationships/image" Target="../media/image2.png" /><Relationship Id="rId4" Type="http://schemas.microsoft.com/office/2007/relationships/hdphoto" Target="../media/image3.wdp"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1.xml" /><Relationship Id="rId3" Type="http://schemas.openxmlformats.org/officeDocument/2006/relationships/image" Target="../media/image8.jpeg" /><Relationship Id="rId4" Type="http://schemas.openxmlformats.org/officeDocument/2006/relationships/image" Target="../media/image15.jpeg" /><Relationship Id="rId5" Type="http://schemas.openxmlformats.org/officeDocument/2006/relationships/image" Target="../media/image16.png" /><Relationship Id="rId6" Type="http://schemas.openxmlformats.org/officeDocument/2006/relationships/image" Target="../media/image10.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2.xml" /><Relationship Id="rId3" Type="http://schemas.openxmlformats.org/officeDocument/2006/relationships/image" Target="../media/image8.jpeg" /><Relationship Id="rId4" Type="http://schemas.openxmlformats.org/officeDocument/2006/relationships/image" Target="../media/image2.png" /><Relationship Id="rId5" Type="http://schemas.microsoft.com/office/2007/relationships/hdphoto" Target="../media/image3.wdp" /><Relationship Id="rId6" Type="http://schemas.openxmlformats.org/officeDocument/2006/relationships/image" Target="../media/image9.png" /><Relationship Id="rId7" Type="http://schemas.openxmlformats.org/officeDocument/2006/relationships/image" Target="../media/image10.png" /><Relationship Id="rId8" Type="http://schemas.openxmlformats.org/officeDocument/2006/relationships/image" Target="../media/image11.png" /><Relationship Id="rId9" Type="http://schemas.microsoft.com/office/2007/relationships/hdphoto" Target="../media/image12.wdp"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3.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4.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5.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6.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7.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13.png" /><Relationship Id="rId6" Type="http://schemas.microsoft.com/office/2007/relationships/hdphoto" Target="../media/image14.wdp"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8.xml" /><Relationship Id="rId3" Type="http://schemas.openxmlformats.org/officeDocument/2006/relationships/image" Target="../media/image2.png" /><Relationship Id="rId4" Type="http://schemas.microsoft.com/office/2007/relationships/hdphoto" Target="../media/image3.wdp"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9.xml" /><Relationship Id="rId3" Type="http://schemas.openxmlformats.org/officeDocument/2006/relationships/image" Target="../media/image2.png" /><Relationship Id="rId4" Type="http://schemas.microsoft.com/office/2007/relationships/hdphoto" Target="../media/image3.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5.xml" /><Relationship Id="rId3" Type="http://schemas.openxmlformats.org/officeDocument/2006/relationships/image" Target="../media/image2.png" /><Relationship Id="rId4" Type="http://schemas.microsoft.com/office/2007/relationships/hdphoto" Target="../media/image3.wdp"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50.xml" /><Relationship Id="rId3" Type="http://schemas.openxmlformats.org/officeDocument/2006/relationships/image" Target="../media/image8.jpe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7.png" /><Relationship Id="rId7" Type="http://schemas.microsoft.com/office/2007/relationships/hdphoto" Target="../media/image12.wdp" /><Relationship Id="rId8" Type="http://schemas.openxmlformats.org/officeDocument/2006/relationships/image" Target="../media/image1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6.xml"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6.png" /><Relationship Id="rId6" Type="http://schemas.microsoft.com/office/2007/relationships/hdphoto" Target="../media/image7.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7.xml" /><Relationship Id="rId3" Type="http://schemas.openxmlformats.org/officeDocument/2006/relationships/image" Target="../media/image8.jpe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1.png" /><Relationship Id="rId7" Type="http://schemas.microsoft.com/office/2007/relationships/hdphoto" Target="../media/image12.wdp"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8.xml" /><Relationship Id="rId3" Type="http://schemas.openxmlformats.org/officeDocument/2006/relationships/image" Target="../media/image2.png" /><Relationship Id="rId4" Type="http://schemas.microsoft.com/office/2007/relationships/hdphoto" Target="../media/image3.wdp"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9.xml" /><Relationship Id="rId3" Type="http://schemas.openxmlformats.org/officeDocument/2006/relationships/image" Target="../media/image8.jpeg" /><Relationship Id="rId4" Type="http://schemas.openxmlformats.org/officeDocument/2006/relationships/image" Target="../media/image2.png" /><Relationship Id="rId5" Type="http://schemas.microsoft.com/office/2007/relationships/hdphoto" Target="../media/image3.wdp" /><Relationship Id="rId6" Type="http://schemas.openxmlformats.org/officeDocument/2006/relationships/image" Target="../media/image9.png" /><Relationship Id="rId7" Type="http://schemas.openxmlformats.org/officeDocument/2006/relationships/image" Target="../media/image10.png" /><Relationship Id="rId8" Type="http://schemas.openxmlformats.org/officeDocument/2006/relationships/image" Target="../media/image11.png" /><Relationship Id="rId9" Type="http://schemas.microsoft.com/office/2007/relationships/hdphoto" Target="../media/image12.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1815572" y="517705"/>
            <a:ext cx="5871845" cy="810261"/>
            <a:chOff x="2263786" y="1323350"/>
            <a:chExt cx="4586799" cy="549577"/>
          </a:xfrm>
        </p:grpSpPr>
        <p:sp>
          <p:nvSpPr>
            <p:cNvPr id="6" name="矩形 5"/>
            <p:cNvSpPr/>
            <p:nvPr/>
          </p:nvSpPr>
          <p:spPr bwMode="auto">
            <a:xfrm>
              <a:off x="2263786" y="1323350"/>
              <a:ext cx="4586799" cy="549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下面两则材料哪个叙述得更好？为什么？</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7"/>
          <p:cNvSpPr/>
          <p:nvPr/>
        </p:nvSpPr>
        <p:spPr>
          <a:xfrm>
            <a:off x="4847590" y="1557655"/>
            <a:ext cx="3476625" cy="2649220"/>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latin typeface="Calibri"/>
              <a:ea typeface="宋体" panose="02010600030101010101" pitchFamily="2" charset="-122"/>
            </a:endParaRPr>
          </a:p>
        </p:txBody>
      </p:sp>
      <p:sp>
        <p:nvSpPr>
          <p:cNvPr id="12" name="TextBox 9"/>
          <p:cNvSpPr txBox="1"/>
          <p:nvPr/>
        </p:nvSpPr>
        <p:spPr>
          <a:xfrm>
            <a:off x="871220" y="1557655"/>
            <a:ext cx="3841750" cy="2863215"/>
          </a:xfrm>
          <a:prstGeom prst="rect">
            <a:avLst/>
          </a:prstGeom>
          <a:noFill/>
        </p:spPr>
        <p:txBody>
          <a:bodyPr wrap="square" lIns="0" tIns="0" rIns="68549" bIns="0" numCol="2" spcCol="274258" rtlCol="0">
            <a:noAutofit/>
          </a:bodyPr>
          <a:lstStyle/>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文段一  </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勤，包含着坚强的毅力和无穷的血汗。有了它，人们才可能达到知识和智慧的高峰。物理学家霍金，以他高度残疾的躯体，凭借轮椅上的机械和电脑，写下了令世界震撼的《时间简史》。霍金是不幸的，他在风华正茂时遭遇了罕见的疾病，然而，他身处逆境，从不畏缩，走向人生的顶峰。</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-----《说勤》</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6942" y="517705"/>
            <a:ext cx="4460149" cy="810261"/>
            <a:chOff x="2889777" y="1323350"/>
            <a:chExt cx="3484051" cy="549577"/>
          </a:xfrm>
        </p:grpSpPr>
        <p:sp>
          <p:nvSpPr>
            <p:cNvPr id="6" name="矩形 5"/>
            <p:cNvSpPr/>
            <p:nvPr/>
          </p:nvSpPr>
          <p:spPr bwMode="auto">
            <a:xfrm>
              <a:off x="2889777" y="1323350"/>
              <a:ext cx="2900294" cy="549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如何完整叙例</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椭圆 7"/>
          <p:cNvSpPr/>
          <p:nvPr/>
        </p:nvSpPr>
        <p:spPr>
          <a:xfrm flipV="1">
            <a:off x="6102813" y="180582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sp>
        <p:nvSpPr>
          <p:cNvPr id="9" name="椭圆 8"/>
          <p:cNvSpPr/>
          <p:nvPr/>
        </p:nvSpPr>
        <p:spPr>
          <a:xfrm flipV="1">
            <a:off x="3730968" y="180582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sp>
        <p:nvSpPr>
          <p:cNvPr id="10" name="椭圆 9"/>
          <p:cNvSpPr/>
          <p:nvPr/>
        </p:nvSpPr>
        <p:spPr>
          <a:xfrm flipV="1">
            <a:off x="1336789" y="180582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grpSp>
        <p:nvGrpSpPr>
          <p:cNvPr id="11" name="组合 10"/>
          <p:cNvGrpSpPr/>
          <p:nvPr/>
        </p:nvGrpSpPr>
        <p:grpSpPr>
          <a:xfrm>
            <a:off x="815146" y="1830348"/>
            <a:ext cx="2002790" cy="1374140"/>
            <a:chOff x="489496" y="1726587"/>
            <a:chExt cx="1798454" cy="1233945"/>
          </a:xfrm>
        </p:grpSpPr>
        <p:sp>
          <p:nvSpPr>
            <p:cNvPr id="12" name="TextBox 13"/>
            <p:cNvSpPr txBox="1"/>
            <p:nvPr/>
          </p:nvSpPr>
          <p:spPr>
            <a:xfrm>
              <a:off x="106598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1</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14" name="TextBox 15"/>
            <p:cNvSpPr txBox="1"/>
            <p:nvPr/>
          </p:nvSpPr>
          <p:spPr>
            <a:xfrm>
              <a:off x="489496" y="2491815"/>
              <a:ext cx="1798454" cy="468717"/>
            </a:xfrm>
            <a:prstGeom prst="rect">
              <a:avLst/>
            </a:prstGeom>
            <a:noFill/>
          </p:spPr>
          <p:txBody>
            <a:bodyPr wrap="square" rtlCol="0">
              <a:spAutoFit/>
            </a:bodyPr>
            <a:lstStyle/>
            <a:p>
              <a:pPr defTabSz="685800"/>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叙述要定向</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265142" y="1830348"/>
            <a:ext cx="2065020" cy="1374140"/>
            <a:chOff x="543172" y="1726587"/>
            <a:chExt cx="1854335" cy="1233945"/>
          </a:xfrm>
        </p:grpSpPr>
        <p:sp>
          <p:nvSpPr>
            <p:cNvPr id="17" name="TextBox 18"/>
            <p:cNvSpPr txBox="1"/>
            <p:nvPr/>
          </p:nvSpPr>
          <p:spPr>
            <a:xfrm>
              <a:off x="106598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2</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19" name="TextBox 20"/>
            <p:cNvSpPr txBox="1"/>
            <p:nvPr/>
          </p:nvSpPr>
          <p:spPr>
            <a:xfrm>
              <a:off x="543172" y="2491815"/>
              <a:ext cx="1854335" cy="468717"/>
            </a:xfrm>
            <a:prstGeom prst="rect">
              <a:avLst/>
            </a:prstGeom>
            <a:noFill/>
          </p:spPr>
          <p:txBody>
            <a:bodyPr wrap="square" rtlCol="0">
              <a:spAutoFit/>
            </a:bodyPr>
            <a:lstStyle/>
            <a:p>
              <a:pPr algn="l" defTabSz="685800">
                <a:buClrTx/>
                <a:buSzTx/>
                <a:buFontTx/>
              </a:pP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叙述要简略</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537169" y="1830348"/>
            <a:ext cx="2734310" cy="1805305"/>
            <a:chOff x="437037" y="1726587"/>
            <a:chExt cx="2455340" cy="1621121"/>
          </a:xfrm>
        </p:grpSpPr>
        <p:sp>
          <p:nvSpPr>
            <p:cNvPr id="22" name="TextBox 23"/>
            <p:cNvSpPr txBox="1"/>
            <p:nvPr/>
          </p:nvSpPr>
          <p:spPr>
            <a:xfrm>
              <a:off x="106598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3</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24" name="TextBox 25"/>
            <p:cNvSpPr txBox="1"/>
            <p:nvPr/>
          </p:nvSpPr>
          <p:spPr>
            <a:xfrm>
              <a:off x="437037" y="2491815"/>
              <a:ext cx="2455340" cy="855893"/>
            </a:xfrm>
            <a:prstGeom prst="rect">
              <a:avLst/>
            </a:prstGeom>
            <a:noFill/>
          </p:spPr>
          <p:txBody>
            <a:bodyPr wrap="square" rtlCol="0">
              <a:spAutoFit/>
            </a:bodyPr>
            <a:lstStyle/>
            <a:p>
              <a:pPr defTabSz="685800"/>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叙述要注意句式、修辞</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6" name="矩形 25"/>
          <p:cNvSpPr/>
          <p:nvPr/>
        </p:nvSpPr>
        <p:spPr>
          <a:xfrm flipV="1">
            <a:off x="607453" y="3830422"/>
            <a:ext cx="7930697" cy="45717"/>
          </a:xfrm>
          <a:prstGeom prst="rect">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lIns="68545" tIns="34272" rIns="68545" bIns="34272" rtlCol="0" anchor="ctr"/>
          <a:lstStyle/>
          <a:p>
            <a:pPr algn="ctr" defTabSz="685800"/>
            <a:endParaRPr lang="zh-CN" altLang="en-US" sz="1200">
              <a:solidFill>
                <a:srgbClr val="FFFFFF"/>
              </a:solidFill>
              <a:latin typeface="Calibri"/>
              <a:ea typeface="宋体" panose="0201060003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95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2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nodeType="afterGroup">
                            <p:stCondLst>
                              <p:cond delay="265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定向叙述的必要性</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7"/>
          <p:cNvSpPr/>
          <p:nvPr/>
        </p:nvSpPr>
        <p:spPr>
          <a:xfrm>
            <a:off x="4847590" y="1557655"/>
            <a:ext cx="3476625" cy="2649220"/>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latin typeface="Calibri"/>
              <a:ea typeface="宋体" panose="02010600030101010101" pitchFamily="2" charset="-122"/>
            </a:endParaRPr>
          </a:p>
        </p:txBody>
      </p:sp>
      <p:sp>
        <p:nvSpPr>
          <p:cNvPr id="12" name="TextBox 9"/>
          <p:cNvSpPr txBox="1"/>
          <p:nvPr/>
        </p:nvSpPr>
        <p:spPr>
          <a:xfrm>
            <a:off x="1243007" y="1557905"/>
            <a:ext cx="3470542" cy="2862997"/>
          </a:xfrm>
          <a:prstGeom prst="rect">
            <a:avLst/>
          </a:prstGeom>
          <a:noFill/>
        </p:spPr>
        <p:txBody>
          <a:bodyPr wrap="square" lIns="0" tIns="0" rIns="68549" bIns="0" numCol="2" spcCol="274258" rtlCol="0">
            <a:noAutofit/>
          </a:bodyPr>
          <a:lstStyle/>
          <a:p>
            <a:pPr algn="just" defTabSz="685800"/>
            <a:r>
              <a:rPr sz="24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引例是议论文中的叙述，不要认为只要把可用的事例照搬进去就行了，利用不好，常常弄得论据和论点不相吻合，甚至背离脱节，使观点和材料相差甚远。</a:t>
            </a:r>
            <a:endParaRPr sz="900">
              <a:solidFill>
                <a:schemeClr val="tx1">
                  <a:lumMod val="65000"/>
                  <a:lumOff val="35000"/>
                </a:schemeClr>
              </a:solidFill>
              <a:latin typeface="宋体" panose="02010600030101010101" pitchFamily="2" charset="-122"/>
              <a:ea typeface="宋体" panose="02010600030101010101" pitchFamily="2" charset="-122"/>
              <a:cs typeface="Calibri" panose="020f0502020204030204"/>
            </a:endParaRPr>
          </a:p>
          <a:p>
            <a:pPr algn="just" defTabSz="685800"/>
            <a:endParaRPr lang="zh-CN" altLang="en-US" sz="900">
              <a:solidFill>
                <a:schemeClr val="tx1">
                  <a:lumMod val="65000"/>
                  <a:lumOff val="35000"/>
                </a:schemeClr>
              </a:solidFill>
              <a:latin typeface="宋体" panose="02010600030101010101" pitchFamily="2" charset="-122"/>
              <a:ea typeface="宋体" panose="02010600030101010101" pitchFamily="2" charset="-122"/>
              <a:cs typeface="Calibri" panose="020f0502020204030204"/>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定向叙述需注意</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1243007" y="1557905"/>
            <a:ext cx="3470542" cy="2862997"/>
          </a:xfrm>
          <a:prstGeom prst="rect">
            <a:avLst/>
          </a:prstGeom>
          <a:noFill/>
        </p:spPr>
        <p:txBody>
          <a:bodyPr wrap="square" lIns="0" tIns="0" rIns="68549" bIns="0" numCol="2" spcCol="274258" rtlCol="0">
            <a:noAutofit/>
          </a:bodyPr>
          <a:lstStyle/>
          <a:p>
            <a:pPr algn="just" defTabSz="685800"/>
            <a:r>
              <a:rPr sz="24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同一个事例可以证明若干个道理，所以引述事例要根据所要说明的道理而</a:t>
            </a:r>
            <a:r>
              <a:rPr sz="2400" u="sng">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有所侧重</a:t>
            </a:r>
            <a:r>
              <a:rPr sz="24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，要</a:t>
            </a:r>
            <a:r>
              <a:rPr sz="2400" u="sng">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突出</a:t>
            </a:r>
            <a:r>
              <a:rPr sz="24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能够证明中心论点的部位，把事例</a:t>
            </a:r>
            <a:r>
              <a:rPr sz="2400" u="sng">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典型化</a:t>
            </a:r>
            <a:r>
              <a:rPr sz="24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a:t>
            </a:r>
            <a:endParaRPr sz="24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
        <p:nvSpPr>
          <p:cNvPr id="22" name="Rectangle 3"/>
          <p:cNvSpPr/>
          <p:nvPr/>
        </p:nvSpPr>
        <p:spPr>
          <a:xfrm flipH="1">
            <a:off x="4930185" y="1378648"/>
            <a:ext cx="3505607" cy="2880396"/>
          </a:xfrm>
          <a:prstGeom prst="rect">
            <a:avLst/>
          </a:prstGeom>
          <a:blipFill dpi="0" rotWithShape="1">
            <a:blip r:embed="rId5">
              <a:extLst>
                <a:ext uri="{BEBA8EAE-BF5A-486C-A8C5-ECC9F3942E4B}">
                  <a14:imgProps xmlns:a14="http://schemas.microsoft.com/office/drawing/2010/main">
                    <a14:imgLayer r:embed="rId6">
                      <a14:imgEffect>
                        <a14:brightnessContrast bright="18000"/>
                      </a14:imgEffect>
                    </a14:imgLayer>
                  </a14:imgProps>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49" tIns="34274" rIns="68549" bIns="34274" rtlCol="0" anchor="ctr"/>
          <a:lstStyle/>
          <a:p>
            <a:pPr algn="ctr" defTabSz="685800"/>
            <a:endParaRPr lang="en-US" sz="1350">
              <a:solidFill>
                <a:srgbClr val="FFFFFF"/>
              </a:solidFill>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如何进行定向叙述</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8" name="组合 7"/>
          <p:cNvGrpSpPr/>
          <p:nvPr/>
        </p:nvGrpSpPr>
        <p:grpSpPr>
          <a:xfrm>
            <a:off x="1214320" y="1175572"/>
            <a:ext cx="7033895" cy="3444240"/>
            <a:chOff x="747109" y="1179296"/>
            <a:chExt cx="11112212" cy="5441245"/>
          </a:xfrm>
        </p:grpSpPr>
        <p:sp>
          <p:nvSpPr>
            <p:cNvPr id="9" name="椭圆 64"/>
            <p:cNvSpPr>
              <a:spLocks noChangeArrowheads="1"/>
            </p:cNvSpPr>
            <p:nvPr/>
          </p:nvSpPr>
          <p:spPr bwMode="auto">
            <a:xfrm>
              <a:off x="747109" y="1179296"/>
              <a:ext cx="2035450" cy="1947171"/>
            </a:xfrm>
            <a:prstGeom prst="ellipse">
              <a:avLst/>
            </a:prstGeom>
            <a:solidFill>
              <a:srgbClr val="4FB7AC"/>
            </a:solidFill>
            <a:ln w="190500" cap="sq" cmpd="sng">
              <a:noFill/>
              <a:round/>
            </a:ln>
          </p:spPr>
          <p:txBody>
            <a:bodyPr anchor="ctr"/>
            <a:lstStyle/>
            <a:p>
              <a:pPr algn="ctr" defTabSz="685800"/>
              <a:r>
                <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1</a:t>
              </a:r>
              <a:r>
                <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）剪裁材料</a:t>
              </a:r>
              <a:endPar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5"/>
            <p:cNvSpPr txBox="1"/>
            <p:nvPr/>
          </p:nvSpPr>
          <p:spPr>
            <a:xfrm>
              <a:off x="3384466" y="1420059"/>
              <a:ext cx="8474855" cy="5200482"/>
            </a:xfrm>
            <a:prstGeom prst="rect">
              <a:avLst/>
            </a:prstGeom>
            <a:noFill/>
          </p:spPr>
          <p:txBody>
            <a:bodyPr wrap="square" rtlCol="0">
              <a:spAutoFit/>
            </a:bodyPr>
            <a:lstStyle/>
            <a:p>
              <a:pPr defTabSz="685800">
                <a:lnSpc>
                  <a:spcPct val="130000"/>
                </a:lnSpc>
              </a:pP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议论文的文体特点决定了其语言的概括性，这也表现在对事例材料的叙述上。原始材料往往生动具体，篇幅较长，而议论文运用这些事例材料的目的只在于印证观点，说明道理，不是以形象动人，</a:t>
              </a:r>
              <a:endParaRPr lang="zh-CN" altLang="en-US" sz="2000">
                <a:solidFill>
                  <a:schemeClr val="tx1">
                    <a:lumMod val="65000"/>
                    <a:lumOff val="35000"/>
                  </a:schemeClr>
                </a:solidFill>
                <a:latin typeface="方正姚体" panose="02010601030101010101" pitchFamily="2" charset="-122"/>
                <a:ea typeface="方正姚体" panose="02010601030101010101" pitchFamily="2" charset="-122"/>
              </a:endParaRPr>
            </a:p>
            <a:p>
              <a:pPr defTabSz="685800">
                <a:lnSpc>
                  <a:spcPct val="130000"/>
                </a:lnSpc>
              </a:pP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所以叙例时，应根据论点的需要，对论据事例进行加工改造：</a:t>
              </a:r>
              <a:r>
                <a:rPr lang="zh-CN" altLang="en-US" sz="2000" b="1" u="sng">
                  <a:solidFill>
                    <a:schemeClr val="tx1">
                      <a:lumMod val="65000"/>
                      <a:lumOff val="35000"/>
                    </a:schemeClr>
                  </a:solidFill>
                  <a:latin typeface="方正姚体" panose="02010601030101010101" pitchFamily="2" charset="-122"/>
                  <a:ea typeface="方正姚体" panose="02010601030101010101" pitchFamily="2" charset="-122"/>
                </a:rPr>
                <a:t>变具体记叙为概括叙述，舍弃与论点无关的内容。</a:t>
              </a:r>
              <a:endParaRPr lang="zh-CN" altLang="en-US" sz="2000" b="1" u="sng">
                <a:solidFill>
                  <a:schemeClr val="tx1">
                    <a:lumMod val="65000"/>
                    <a:lumOff val="35000"/>
                  </a:schemeClr>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flipH="1">
              <a:off x="3082908" y="1665094"/>
              <a:ext cx="0" cy="1365044"/>
            </a:xfrm>
            <a:prstGeom prst="line">
              <a:avLst/>
            </a:prstGeom>
            <a:ln>
              <a:solidFill>
                <a:srgbClr val="4FB7A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800100" y="1923415"/>
            <a:ext cx="397891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莫扎特儿时从师于著名的作曲家海顿。一次，他拿出自己写的一段曲子请老师弹奏。当两手分别弹响两端时，海顿竟被键盘中间出现的一个音符难住。海顿断言任何人也弹不出这样的曲子。莫扎特接着弹奏，当遇到键盘中间的那个音符时，打破用手弹奏的常规，灵活地用鼻子奏响了那个音符。莫扎特的做法，让海顿赞叹不已。</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381630" y="150745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参考范例一：</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1012445" y="150736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下面是关于“打破常规的重要性”论点的叙例，请你进行修改。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800100" y="1923415"/>
            <a:ext cx="397891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有一次，莫扎特将自己写好的曲子递给了老师。不同寻常的是，海顿弹奏时发现有一个音符出现在键盘中间。当莫扎特弹奏遇到那个在键盘中间的音符时，他便不走寻常路，俯身弯腰向前埋头，用鼻子弹出了那个音符。莫扎特的这个打破常规的新奇想法令海顿惊叹不已。</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381630" y="150745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参考范例二：</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1012445" y="150736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下面是关于“打破常规的重要性”论点的叙例，请你进行修改。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如何进行定向叙述</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8" name="组合 7"/>
          <p:cNvGrpSpPr/>
          <p:nvPr/>
        </p:nvGrpSpPr>
        <p:grpSpPr>
          <a:xfrm>
            <a:off x="1198445" y="1563557"/>
            <a:ext cx="7033895" cy="1844040"/>
            <a:chOff x="747109" y="1179296"/>
            <a:chExt cx="11112212" cy="2913233"/>
          </a:xfrm>
        </p:grpSpPr>
        <p:sp>
          <p:nvSpPr>
            <p:cNvPr id="9" name="椭圆 64"/>
            <p:cNvSpPr>
              <a:spLocks noChangeArrowheads="1"/>
            </p:cNvSpPr>
            <p:nvPr/>
          </p:nvSpPr>
          <p:spPr bwMode="auto">
            <a:xfrm>
              <a:off x="747109" y="1179296"/>
              <a:ext cx="2035450" cy="1947171"/>
            </a:xfrm>
            <a:prstGeom prst="ellipse">
              <a:avLst/>
            </a:prstGeom>
            <a:solidFill>
              <a:srgbClr val="4FB7AC"/>
            </a:solidFill>
            <a:ln w="190500" cap="sq" cmpd="sng">
              <a:noFill/>
              <a:round/>
            </a:ln>
          </p:spPr>
          <p:txBody>
            <a:bodyPr anchor="ctr"/>
            <a:lstStyle/>
            <a:p>
              <a:pPr algn="ctr" defTabSz="685800"/>
              <a:r>
                <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）增补材料</a:t>
              </a:r>
              <a:endPar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5"/>
            <p:cNvSpPr txBox="1"/>
            <p:nvPr/>
          </p:nvSpPr>
          <p:spPr>
            <a:xfrm>
              <a:off x="3384466" y="1420059"/>
              <a:ext cx="8474855" cy="2672470"/>
            </a:xfrm>
            <a:prstGeom prst="rect">
              <a:avLst/>
            </a:prstGeom>
            <a:noFill/>
          </p:spPr>
          <p:txBody>
            <a:bodyPr wrap="square" rtlCol="0">
              <a:spAutoFit/>
            </a:bodyPr>
            <a:lstStyle/>
            <a:p>
              <a:pPr defTabSz="685800">
                <a:lnSpc>
                  <a:spcPct val="130000"/>
                </a:lnSpc>
              </a:pP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“叙例”时不仅要学会裁剪，还必须学会根据论点的需要，将事例中隐藏的东西挖掘出来，</a:t>
              </a:r>
              <a:r>
                <a:rPr lang="zh-CN" altLang="en-US" sz="2000" b="1" u="sng">
                  <a:solidFill>
                    <a:schemeClr val="tx1">
                      <a:lumMod val="65000"/>
                      <a:lumOff val="35000"/>
                    </a:schemeClr>
                  </a:solidFill>
                  <a:latin typeface="方正姚体" panose="02010601030101010101" pitchFamily="2" charset="-122"/>
                  <a:ea typeface="方正姚体" panose="02010601030101010101" pitchFamily="2" charset="-122"/>
                </a:rPr>
                <a:t>增补一些与论点相近甚至相同的词句</a:t>
              </a: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。可以达到一例多用的目的。</a:t>
              </a:r>
              <a:endParaRPr lang="zh-CN" altLang="en-US" sz="2000">
                <a:solidFill>
                  <a:schemeClr val="tx1">
                    <a:lumMod val="65000"/>
                    <a:lumOff val="35000"/>
                  </a:schemeClr>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flipH="1">
              <a:off x="3082908" y="1665094"/>
              <a:ext cx="0" cy="1365044"/>
            </a:xfrm>
            <a:prstGeom prst="line">
              <a:avLst/>
            </a:prstGeom>
            <a:ln>
              <a:solidFill>
                <a:srgbClr val="4FB7A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1570355"/>
            <a:ext cx="4295140"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法国科幻小说家凡尔纳，就是一个善于抓住机遇的典型。一个偶然的机会让他参加了一个上流社会的晚会。当时，凡尔纳从楼梯上往下滑，正好碰在法国大作家大仲马的身上。这个偶然的机会让他兴奋不已，他觉得这是个难得的机会，是命运之神的安排，必须抓住它。于是，凡尔纳主动结识大仲马，并在大仲马的影响下，走上了文学创作之路，成为一代著名科幻小说家。凡尔纳终生庆幸自己能抓住那次机遇。</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342260" y="127123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844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下面是关于“要善于抓住机遇”论点的叙例，请你进行修改。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叙述要简略</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8" name="组合 7"/>
          <p:cNvGrpSpPr/>
          <p:nvPr/>
        </p:nvGrpSpPr>
        <p:grpSpPr>
          <a:xfrm>
            <a:off x="1310840" y="1326067"/>
            <a:ext cx="6716395" cy="2491740"/>
            <a:chOff x="1248698" y="1420059"/>
            <a:chExt cx="10610623" cy="3936476"/>
          </a:xfrm>
        </p:grpSpPr>
        <p:sp>
          <p:nvSpPr>
            <p:cNvPr id="9" name="椭圆 64"/>
            <p:cNvSpPr>
              <a:spLocks noChangeArrowheads="1"/>
            </p:cNvSpPr>
            <p:nvPr/>
          </p:nvSpPr>
          <p:spPr bwMode="auto">
            <a:xfrm>
              <a:off x="1248698" y="1580568"/>
              <a:ext cx="1396425" cy="1284070"/>
            </a:xfrm>
            <a:prstGeom prst="ellipse">
              <a:avLst/>
            </a:prstGeom>
            <a:solidFill>
              <a:srgbClr val="4FB7AC"/>
            </a:solidFill>
            <a:ln w="190500" cap="sq" cmpd="sng">
              <a:noFill/>
              <a:round/>
            </a:ln>
          </p:spPr>
          <p:txBody>
            <a:bodyPr anchor="ctr"/>
            <a:lstStyle/>
            <a:p>
              <a:pPr algn="ctr" defTabSz="685800"/>
              <a:endPar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5"/>
            <p:cNvSpPr txBox="1"/>
            <p:nvPr/>
          </p:nvSpPr>
          <p:spPr>
            <a:xfrm>
              <a:off x="3384466" y="1420059"/>
              <a:ext cx="8474855" cy="3936476"/>
            </a:xfrm>
            <a:prstGeom prst="rect">
              <a:avLst/>
            </a:prstGeom>
            <a:noFill/>
          </p:spPr>
          <p:txBody>
            <a:bodyPr wrap="square" rtlCol="0">
              <a:spAutoFit/>
            </a:bodyPr>
            <a:lstStyle/>
            <a:p>
              <a:pPr defTabSz="685800">
                <a:lnSpc>
                  <a:spcPct val="130000"/>
                </a:lnSpc>
              </a:pP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 议论文中的事实是作为论据使用的，与记叙文中表述方法不同。记叙文中叙事必须完整、具体，而议论文中的事实论据必须</a:t>
              </a:r>
              <a:r>
                <a:rPr lang="zh-CN" altLang="en-US" sz="2000" b="1" u="sng">
                  <a:solidFill>
                    <a:schemeClr val="tx1">
                      <a:lumMod val="65000"/>
                      <a:lumOff val="35000"/>
                    </a:schemeClr>
                  </a:solidFill>
                  <a:latin typeface="方正姚体" panose="02010601030101010101" pitchFamily="2" charset="-122"/>
                  <a:ea typeface="方正姚体" panose="02010601030101010101" pitchFamily="2" charset="-122"/>
                </a:rPr>
                <a:t>简明扼要</a:t>
              </a: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。如果掌握不好分寸，把作论据的事实叙述得过于具体、详细，就会改变议论文的文体特点，使文章不伦不类。</a:t>
              </a:r>
              <a:endParaRPr lang="zh-CN" altLang="en-US" sz="2000">
                <a:solidFill>
                  <a:schemeClr val="tx1">
                    <a:lumMod val="65000"/>
                    <a:lumOff val="35000"/>
                  </a:schemeClr>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flipH="1">
              <a:off x="3082908" y="1665094"/>
              <a:ext cx="0" cy="1365044"/>
            </a:xfrm>
            <a:prstGeom prst="line">
              <a:avLst/>
            </a:prstGeom>
            <a:ln>
              <a:solidFill>
                <a:srgbClr val="4FB7AC"/>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986155" y="3817620"/>
            <a:ext cx="7381875" cy="706755"/>
          </a:xfrm>
          <a:prstGeom prst="rect">
            <a:avLst/>
          </a:prstGeom>
          <a:noFill/>
        </p:spPr>
        <p:txBody>
          <a:bodyPr wrap="square" rtlCol="0">
            <a:spAutoFit/>
          </a:bodyPr>
          <a:lstStyle/>
          <a:p>
            <a:r>
              <a:rPr lang="zh-CN" altLang="en-US" sz="2000" b="1" u="sng">
                <a:solidFill>
                  <a:schemeClr val="tx1">
                    <a:lumMod val="65000"/>
                    <a:lumOff val="35000"/>
                  </a:schemeClr>
                </a:solidFill>
                <a:latin typeface="方正姚体" panose="02010601030101010101" pitchFamily="2" charset="-122"/>
                <a:ea typeface="方正姚体" panose="02010601030101010101" pitchFamily="2" charset="-122"/>
              </a:rPr>
              <a:t>（有意识的突出、强调所用事实论据与论点最契合的思想内容和意义，将事实论据尽量“扭转”到议论文的中心论点上来即可。）</a:t>
            </a:r>
            <a:endParaRPr lang="zh-CN" altLang="en-US" sz="2000" b="1" u="sng">
              <a:solidFill>
                <a:schemeClr val="tx1">
                  <a:lumMod val="65000"/>
                  <a:lumOff val="35000"/>
                </a:schemeClr>
              </a:solidFill>
              <a:latin typeface="方正姚体" panose="02010601030101010101" pitchFamily="2" charset="-122"/>
              <a:ea typeface="方正姚体" panose="0201060103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叙述要注意句式、修辞</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8" name="组合 7"/>
          <p:cNvGrpSpPr/>
          <p:nvPr/>
        </p:nvGrpSpPr>
        <p:grpSpPr>
          <a:xfrm>
            <a:off x="1182570" y="1531807"/>
            <a:ext cx="7033895" cy="1844040"/>
            <a:chOff x="747109" y="1179296"/>
            <a:chExt cx="11112212" cy="2913233"/>
          </a:xfrm>
        </p:grpSpPr>
        <p:sp>
          <p:nvSpPr>
            <p:cNvPr id="9" name="椭圆 64"/>
            <p:cNvSpPr>
              <a:spLocks noChangeArrowheads="1"/>
            </p:cNvSpPr>
            <p:nvPr/>
          </p:nvSpPr>
          <p:spPr bwMode="auto">
            <a:xfrm>
              <a:off x="747109" y="1179296"/>
              <a:ext cx="2035450" cy="1947171"/>
            </a:xfrm>
            <a:prstGeom prst="ellipse">
              <a:avLst/>
            </a:prstGeom>
            <a:solidFill>
              <a:srgbClr val="4FB7AC"/>
            </a:solidFill>
            <a:ln w="190500" cap="sq" cmpd="sng">
              <a:noFill/>
              <a:round/>
            </a:ln>
          </p:spPr>
          <p:txBody>
            <a:bodyPr anchor="ctr"/>
            <a:lstStyle/>
            <a:p>
              <a:pPr algn="ctr" defTabSz="685800"/>
              <a:r>
                <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1</a:t>
              </a:r>
              <a:r>
                <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）概括排比</a:t>
              </a:r>
              <a:endPar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5"/>
            <p:cNvSpPr txBox="1"/>
            <p:nvPr/>
          </p:nvSpPr>
          <p:spPr>
            <a:xfrm>
              <a:off x="3384466" y="1420059"/>
              <a:ext cx="8474855" cy="2672470"/>
            </a:xfrm>
            <a:prstGeom prst="rect">
              <a:avLst/>
            </a:prstGeom>
            <a:noFill/>
          </p:spPr>
          <p:txBody>
            <a:bodyPr wrap="square" rtlCol="0">
              <a:spAutoFit/>
            </a:bodyPr>
            <a:lstStyle/>
            <a:p>
              <a:pPr defTabSz="685800">
                <a:lnSpc>
                  <a:spcPct val="130000"/>
                </a:lnSpc>
              </a:pP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就是将一组同类事实论据进行高度概括，一个事例简练至一句话，以排比形式出现。这种概括排比“叙例”，不仅使语言气势磅礴，更能让论据充分，论证有力。</a:t>
              </a:r>
              <a:endParaRPr lang="zh-CN" altLang="en-US" sz="2000">
                <a:solidFill>
                  <a:schemeClr val="tx1">
                    <a:lumMod val="65000"/>
                    <a:lumOff val="35000"/>
                  </a:schemeClr>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flipH="1">
              <a:off x="3082908" y="1665094"/>
              <a:ext cx="0" cy="1365044"/>
            </a:xfrm>
            <a:prstGeom prst="line">
              <a:avLst/>
            </a:prstGeom>
            <a:ln>
              <a:solidFill>
                <a:srgbClr val="4FB7A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1815572" y="517705"/>
            <a:ext cx="5871845" cy="810261"/>
            <a:chOff x="2263786" y="1323350"/>
            <a:chExt cx="4586799" cy="549577"/>
          </a:xfrm>
        </p:grpSpPr>
        <p:sp>
          <p:nvSpPr>
            <p:cNvPr id="6" name="矩形 5"/>
            <p:cNvSpPr/>
            <p:nvPr/>
          </p:nvSpPr>
          <p:spPr bwMode="auto">
            <a:xfrm>
              <a:off x="2263786" y="1323350"/>
              <a:ext cx="4586799" cy="549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下面两则材料哪个叙述得更好？为什么？</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7"/>
          <p:cNvSpPr/>
          <p:nvPr/>
        </p:nvSpPr>
        <p:spPr>
          <a:xfrm>
            <a:off x="4847590" y="1557655"/>
            <a:ext cx="3476625" cy="2649220"/>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latin typeface="Calibri"/>
              <a:ea typeface="宋体" panose="02010600030101010101" pitchFamily="2" charset="-122"/>
            </a:endParaRPr>
          </a:p>
        </p:txBody>
      </p:sp>
      <p:sp>
        <p:nvSpPr>
          <p:cNvPr id="12" name="TextBox 9"/>
          <p:cNvSpPr txBox="1"/>
          <p:nvPr/>
        </p:nvSpPr>
        <p:spPr>
          <a:xfrm>
            <a:off x="645160" y="1271270"/>
            <a:ext cx="4148455" cy="3465195"/>
          </a:xfrm>
          <a:prstGeom prst="rect">
            <a:avLst/>
          </a:prstGeom>
          <a:noFill/>
        </p:spPr>
        <p:txBody>
          <a:bodyPr wrap="square" lIns="0" tIns="0" rIns="68549" bIns="0" numCol="2" spcCol="274258" rtlCol="0">
            <a:noAutofit/>
          </a:bodyPr>
          <a:lstStyle/>
          <a:p>
            <a:pPr algn="just" defTabSz="685800"/>
            <a:r>
              <a:rPr lang="zh-CN">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文段二</a:t>
            </a:r>
            <a:endParaRPr lang="zh-CN">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勤，包含着坚强的毅力和无穷的血汗。有了它，人们才可能达到知识和智慧的高峰。物理学家霍金，以他高度残疾的躯体，整日不知疲倦的从书中汲取“养分”来丰富自己，每天习惯在一到两点入睡，早上七八点就起床，他利用自己的勤奋扼住了命运的喉咙，写下了令世界震撼的《时间简史》。霍金是不幸的，然而他身处逆境，从不退缩，勤奋工作，终于走向人生的顶峰。</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——《说勤》</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885825" y="1557655"/>
            <a:ext cx="7538720" cy="2863215"/>
          </a:xfrm>
          <a:prstGeom prst="rect">
            <a:avLst/>
          </a:prstGeom>
          <a:noFill/>
        </p:spPr>
        <p:txBody>
          <a:bodyPr wrap="square" lIns="0" tIns="0" rIns="68549" bIns="0" numCol="2" spcCol="274258" rtlCol="0">
            <a:noAutofit/>
          </a:bodyPr>
          <a:lstStyle/>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沉稳从志而来。一个人若没有远大的志向，只沉迷于现实的花花世界之中，自然无法拥有沉稳的性格。</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班超志在报国，投笔从戎，面对匈奴从容不迫，沉稳冷静，不教胡马度阴山；</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林则徐志在禁烟，斩钉截铁，面对洋人不卑不亢，稳中含刚，让洋人胆战心寒。</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r>
              <a:rPr lang="zh-CN"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毛泽东</a:t>
            </a:r>
            <a:r>
              <a:rPr lang="zh-CN" sz="2400" u="sng">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               ，             ，              ，         ，          </a:t>
            </a:r>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a:t>
            </a:r>
            <a:endParaRPr sz="28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endParaRPr lang="zh-CN" altLang="en-US" sz="28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学生范例展示</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2" name="组合 1"/>
          <p:cNvGrpSpPr/>
          <p:nvPr/>
        </p:nvGrpSpPr>
        <p:grpSpPr>
          <a:xfrm>
            <a:off x="1368425" y="1377950"/>
            <a:ext cx="6957060" cy="2574290"/>
            <a:chOff x="1994871" y="2316000"/>
            <a:chExt cx="3522353" cy="2984013"/>
          </a:xfrm>
        </p:grpSpPr>
        <p:grpSp>
          <p:nvGrpSpPr>
            <p:cNvPr id="8" name="组合 7"/>
            <p:cNvGrpSpPr/>
            <p:nvPr/>
          </p:nvGrpSpPr>
          <p:grpSpPr>
            <a:xfrm flipH="1">
              <a:off x="1994871" y="2316000"/>
              <a:ext cx="3522353" cy="2229405"/>
              <a:chOff x="6231835" y="1190331"/>
              <a:chExt cx="2471633" cy="1564372"/>
            </a:xfrm>
          </p:grpSpPr>
          <p:sp>
            <p:nvSpPr>
              <p:cNvPr id="9" name="文本框 31"/>
              <p:cNvSpPr txBox="1"/>
              <p:nvPr/>
            </p:nvSpPr>
            <p:spPr>
              <a:xfrm>
                <a:off x="6231835" y="1190331"/>
                <a:ext cx="2408234" cy="420429"/>
              </a:xfrm>
              <a:prstGeom prst="rect">
                <a:avLst/>
              </a:prstGeom>
              <a:noFill/>
            </p:spPr>
            <p:txBody>
              <a:bodyPr wrap="square" lIns="51423" tIns="25712" rIns="51423" bIns="25712" rtlCol="0">
                <a:spAutoFit/>
              </a:bodyPr>
              <a:lstStyle/>
              <a:p>
                <a:pPr defTabSz="685800">
                  <a:spcBef>
                    <a:spcPts val="335"/>
                  </a:spcBef>
                  <a:defRPr/>
                </a:pPr>
                <a:r>
                  <a:rPr lang="en-US" altLang="zh-CN" sz="1350" kern="0">
                    <a:solidFill>
                      <a:schemeClr val="tx1">
                        <a:lumMod val="85000"/>
                        <a:lumOff val="15000"/>
                      </a:schemeClr>
                    </a:solidFill>
                    <a:latin typeface="微软雅黑" panose="020b0503020204020204" pitchFamily="34" charset="-122"/>
                    <a:ea typeface="微软雅黑" panose="020b0503020204020204" pitchFamily="34" charset="-122"/>
                  </a:rPr>
                  <a:t>01.</a:t>
                </a:r>
                <a:r>
                  <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rPr>
                  <a:t>范例一</a:t>
                </a:r>
                <a:endParaRPr lang="en-US" altLang="zh-CN" sz="1350" kern="0">
                  <a:solidFill>
                    <a:srgbClr val="FFFFFF">
                      <a:lumMod val="65000"/>
                    </a:srgb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毛泽东志在救国，运筹帷幄，面对敌人不屈不挠，泰然自若，让敌人不寒而栗。</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32"/>
              <p:cNvSpPr txBox="1"/>
              <p:nvPr/>
            </p:nvSpPr>
            <p:spPr>
              <a:xfrm>
                <a:off x="6231835" y="1744316"/>
                <a:ext cx="2408234" cy="420429"/>
              </a:xfrm>
              <a:prstGeom prst="rect">
                <a:avLst/>
              </a:prstGeom>
              <a:noFill/>
            </p:spPr>
            <p:txBody>
              <a:bodyPr wrap="square" lIns="51423" tIns="25712" rIns="51423" bIns="25712" rtlCol="0">
                <a:spAutoFit/>
              </a:bodyPr>
              <a:lstStyle/>
              <a:p>
                <a:pPr defTabSz="685800">
                  <a:spcBef>
                    <a:spcPts val="335"/>
                  </a:spcBef>
                  <a:defRPr/>
                </a:pPr>
                <a:r>
                  <a:rPr lang="en-US" altLang="zh-CN" sz="1350" kern="0">
                    <a:solidFill>
                      <a:schemeClr val="tx1">
                        <a:lumMod val="85000"/>
                        <a:lumOff val="15000"/>
                      </a:schemeClr>
                    </a:solidFill>
                    <a:latin typeface="微软雅黑" panose="020b0503020204020204" pitchFamily="34" charset="-122"/>
                    <a:ea typeface="微软雅黑" panose="020b0503020204020204" pitchFamily="34" charset="-122"/>
                    <a:sym typeface="+mn-ea"/>
                  </a:rPr>
                  <a:t>02.</a:t>
                </a:r>
                <a:r>
                  <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sym typeface="+mn-ea"/>
                  </a:rPr>
                  <a:t>范例二</a:t>
                </a:r>
                <a:endParaRPr lang="en-US" altLang="zh-CN" sz="1350" kern="0">
                  <a:solidFill>
                    <a:srgbClr val="FFFFFF">
                      <a:lumMod val="65000"/>
                    </a:srgb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钟南山志在抗疫，逆流而行，面对危机毫不退缩，沉着应对，让疫情局势好转。。</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33"/>
              <p:cNvSpPr txBox="1"/>
              <p:nvPr/>
            </p:nvSpPr>
            <p:spPr>
              <a:xfrm>
                <a:off x="6231835" y="2313967"/>
                <a:ext cx="2408234" cy="420429"/>
              </a:xfrm>
              <a:prstGeom prst="rect">
                <a:avLst/>
              </a:prstGeom>
              <a:noFill/>
            </p:spPr>
            <p:txBody>
              <a:bodyPr wrap="square" lIns="51423" tIns="25712" rIns="51423" bIns="25712" rtlCol="0">
                <a:spAutoFit/>
              </a:bodyPr>
              <a:lstStyle/>
              <a:p>
                <a:pPr defTabSz="685800">
                  <a:spcBef>
                    <a:spcPts val="335"/>
                  </a:spcBef>
                  <a:defRPr/>
                </a:pPr>
                <a:r>
                  <a:rPr lang="en-US" altLang="zh-CN" sz="1350" kern="0">
                    <a:solidFill>
                      <a:schemeClr val="tx1">
                        <a:lumMod val="85000"/>
                        <a:lumOff val="15000"/>
                      </a:schemeClr>
                    </a:solidFill>
                    <a:latin typeface="微软雅黑" panose="020b0503020204020204" pitchFamily="34" charset="-122"/>
                    <a:ea typeface="微软雅黑" panose="020b0503020204020204" pitchFamily="34" charset="-122"/>
                    <a:sym typeface="+mn-ea"/>
                  </a:rPr>
                  <a:t>03.</a:t>
                </a:r>
                <a:r>
                  <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sym typeface="+mn-ea"/>
                  </a:rPr>
                  <a:t>范例三</a:t>
                </a:r>
                <a:endParaRPr lang="en-US" altLang="zh-CN" sz="1350" kern="0">
                  <a:solidFill>
                    <a:srgbClr val="FFFFFF">
                      <a:lumMod val="65000"/>
                    </a:srgb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钟南山志在抗疫，老当益壮，面对新冠从容不迫，冷静应对，让新冠束手无策。</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231835" y="1655989"/>
                <a:ext cx="2471633" cy="0"/>
              </a:xfrm>
              <a:prstGeom prst="line">
                <a:avLst/>
              </a:prstGeom>
              <a:noFill/>
              <a:ln w="9525" cap="flat" cmpd="sng" algn="ctr">
                <a:solidFill>
                  <a:srgbClr val="4FB7AC"/>
                </a:solidFill>
                <a:prstDash val="solid"/>
              </a:ln>
              <a:effectLst/>
            </p:spPr>
          </p:cxnSp>
          <p:cxnSp>
            <p:nvCxnSpPr>
              <p:cNvPr id="13" name="直接连接符 12"/>
              <p:cNvCxnSpPr/>
              <p:nvPr/>
            </p:nvCxnSpPr>
            <p:spPr>
              <a:xfrm>
                <a:off x="6231835" y="2209261"/>
                <a:ext cx="2471633" cy="0"/>
              </a:xfrm>
              <a:prstGeom prst="line">
                <a:avLst/>
              </a:prstGeom>
              <a:noFill/>
              <a:ln w="9525" cap="flat" cmpd="sng" algn="ctr">
                <a:solidFill>
                  <a:srgbClr val="4FB7AC"/>
                </a:solidFill>
                <a:prstDash val="solid"/>
              </a:ln>
              <a:effectLst/>
            </p:spPr>
          </p:cxnSp>
          <p:cxnSp>
            <p:nvCxnSpPr>
              <p:cNvPr id="14" name="直接连接符 13"/>
              <p:cNvCxnSpPr/>
              <p:nvPr/>
            </p:nvCxnSpPr>
            <p:spPr>
              <a:xfrm>
                <a:off x="6231835" y="2754703"/>
                <a:ext cx="2471633" cy="0"/>
              </a:xfrm>
              <a:prstGeom prst="line">
                <a:avLst/>
              </a:prstGeom>
              <a:noFill/>
              <a:ln w="9525" cap="flat" cmpd="sng" algn="ctr">
                <a:solidFill>
                  <a:srgbClr val="4FB7AC"/>
                </a:solidFill>
                <a:prstDash val="solid"/>
              </a:ln>
              <a:effectLst/>
            </p:spPr>
          </p:cxnSp>
        </p:grpSp>
        <p:sp>
          <p:nvSpPr>
            <p:cNvPr id="27" name="文本框 33"/>
            <p:cNvSpPr txBox="1"/>
            <p:nvPr/>
          </p:nvSpPr>
          <p:spPr>
            <a:xfrm flipH="1">
              <a:off x="1995192" y="4516102"/>
              <a:ext cx="3522032" cy="308412"/>
            </a:xfrm>
            <a:prstGeom prst="rect">
              <a:avLst/>
            </a:prstGeom>
            <a:noFill/>
          </p:spPr>
          <p:txBody>
            <a:bodyPr wrap="square" lIns="51423" tIns="25712" rIns="51423" bIns="25712" rtlCol="0">
              <a:spAutoFit/>
            </a:bodyPr>
            <a:lstStyle/>
            <a:p>
              <a:pPr defTabSz="685800">
                <a:spcBef>
                  <a:spcPts val="335"/>
                </a:spcBef>
                <a:defRPr/>
              </a:pP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H="1">
              <a:off x="1994871" y="5300013"/>
              <a:ext cx="3522353" cy="0"/>
            </a:xfrm>
            <a:prstGeom prst="line">
              <a:avLst/>
            </a:prstGeom>
            <a:noFill/>
            <a:ln w="9525" cap="flat" cmpd="sng" algn="ctr">
              <a:solidFill>
                <a:srgbClr val="4FB7AC"/>
              </a:solidFill>
              <a:prstDash val="solid"/>
            </a:ln>
            <a:effectLst/>
          </p:spPr>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宋代文学家苏洵27岁立志，昼夜不息，立志就读，终为八大家之一；                                                                                                                                 明代画家王冕少年立志，日夜绘画，立志不移，终成当时著名画家；                                                                                                    </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越王勾践战败后立志，尝胆三年，立志雪耻，终一举击败吴国。</a:t>
            </a:r>
            <a:endParaRPr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用排比叙例法叙述如下三个事例，来证明“成材当立志不移”。</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 苏洵开始发愤，立志就读，昼夜不息，结果大器晚成，终于成为唐宋八大家之一。</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      明代画家王冕，少年放牛时，立志作画，不分昼夜，立志不移，成为著名的画家。</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       越王勾践被吴国军队打败，忍受奇耻大辱，立志洗雪国耻，他卧薪尝胆，发愤图强，终于打败了吴国。</a:t>
            </a:r>
            <a:endParaRPr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用排比叙例法叙述如下三个事例，来证明“成材当立志不移”。</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 苏洵27岁立志就读，昼夜不分，立志不移，最终大器晚成；</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王冕少年立志画花，废寝忘食，立志不当移，最后成为著名画家；</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勾践被吴军打败，忍辱负重，发誓一雪前耻，三年后，他卧薪尝胆，立志不移，终打败吴国。</a:t>
            </a:r>
            <a:endParaRPr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用排比叙例法叙述如下三个事例，来证明“成材当立志不移”。</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 明代画家王冕少年放牛时，立志作画。他不分昼夜地专注于画画，终成为著名画家，宋代文学家苏洵27岁开始发愤，立志就读，昼夜不息，结果大气晚成，终成为一代大师。越王勾践虽被吴国军队大白，但他忍受耻辱，；立志洗雪国耻，发奋图强，终一举打败吴国</a:t>
            </a:r>
            <a:endParaRPr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用排比叙例法叙述如下三个事例，来证明“成材当立志不移”。</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 苏洵成材在诗词，27岁开始发愤，立志就读，昼夜不息终于成为唐宋八大家之一。</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王冕成材在画作，年少放羊之时，立志把荷花画的惟妙惟肖，不分昼夜，立志不移，后来成为当时著名的画家</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越王勾成材在打败了吴国，被吴国军队打败，忍受奇耻大辱，他被释放回国，立志洗雪国耻。他卧薪尝胆，发愤图强</a:t>
            </a:r>
            <a:r>
              <a:rPr lang="zh-CN" b="1">
                <a:solidFill>
                  <a:schemeClr val="tx1">
                    <a:lumMod val="65000"/>
                    <a:lumOff val="35000"/>
                  </a:schemeClr>
                </a:solidFill>
                <a:latin typeface="华文仿宋" panose="02010600040101010101" charset="-122"/>
                <a:ea typeface="华文仿宋" panose="02010600040101010101" charset="-122"/>
              </a:rPr>
              <a:t>。</a:t>
            </a:r>
            <a:endParaRPr lang="zh-CN"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用排比叙例法叙述如下三个事例，来证明“成材当立志不移”。</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成材当立志不移。明代画家王冕，少年立志，勤学苦练，昼夜不分，终成一代名家；宋朝文学家苏洵，</a:t>
            </a:r>
            <a:r>
              <a:rPr lang="en-US" altLang="zh-CN" b="1">
                <a:solidFill>
                  <a:schemeClr val="tx1">
                    <a:lumMod val="65000"/>
                    <a:lumOff val="35000"/>
                  </a:schemeClr>
                </a:solidFill>
                <a:latin typeface="华文仿宋" panose="02010600040101010101" charset="-122"/>
                <a:ea typeface="华文仿宋" panose="02010600040101010101" charset="-122"/>
              </a:rPr>
              <a:t>27</a:t>
            </a:r>
            <a:r>
              <a:rPr lang="zh-CN" altLang="en-US" b="1">
                <a:solidFill>
                  <a:schemeClr val="tx1">
                    <a:lumMod val="65000"/>
                    <a:lumOff val="35000"/>
                  </a:schemeClr>
                </a:solidFill>
                <a:latin typeface="华文仿宋" panose="02010600040101010101" charset="-122"/>
                <a:ea typeface="华文仿宋" panose="02010600040101010101" charset="-122"/>
              </a:rPr>
              <a:t>岁立志，发愤读书，废寝忘食，终以文学著称于世；越王勾践，立志雪耻，卧薪尝胆，发愤图强，终成一代霸主。</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用排比叙例法叙述如下三个事例，来证明“成材当立志不移”。</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叙述要注意句式、修辞</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8" name="组合 7"/>
          <p:cNvGrpSpPr/>
          <p:nvPr/>
        </p:nvGrpSpPr>
        <p:grpSpPr>
          <a:xfrm>
            <a:off x="1182570" y="1531807"/>
            <a:ext cx="7033895" cy="1844040"/>
            <a:chOff x="747109" y="1179296"/>
            <a:chExt cx="11112212" cy="2913233"/>
          </a:xfrm>
        </p:grpSpPr>
        <p:sp>
          <p:nvSpPr>
            <p:cNvPr id="9" name="椭圆 64"/>
            <p:cNvSpPr>
              <a:spLocks noChangeArrowheads="1"/>
            </p:cNvSpPr>
            <p:nvPr/>
          </p:nvSpPr>
          <p:spPr bwMode="auto">
            <a:xfrm>
              <a:off x="747109" y="1179296"/>
              <a:ext cx="2035450" cy="1947171"/>
            </a:xfrm>
            <a:prstGeom prst="ellipse">
              <a:avLst/>
            </a:prstGeom>
            <a:solidFill>
              <a:srgbClr val="4FB7AC"/>
            </a:solidFill>
            <a:ln w="190500" cap="sq" cmpd="sng">
              <a:noFill/>
              <a:round/>
            </a:ln>
          </p:spPr>
          <p:txBody>
            <a:bodyPr anchor="ctr"/>
            <a:lstStyle/>
            <a:p>
              <a:pPr algn="ctr" defTabSz="685800"/>
              <a:r>
                <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）叙议结合</a:t>
              </a:r>
              <a:endPar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5"/>
            <p:cNvSpPr txBox="1"/>
            <p:nvPr/>
          </p:nvSpPr>
          <p:spPr>
            <a:xfrm>
              <a:off x="3384466" y="1420059"/>
              <a:ext cx="8474855" cy="2672470"/>
            </a:xfrm>
            <a:prstGeom prst="rect">
              <a:avLst/>
            </a:prstGeom>
            <a:noFill/>
          </p:spPr>
          <p:txBody>
            <a:bodyPr wrap="square" rtlCol="0">
              <a:spAutoFit/>
            </a:bodyPr>
            <a:lstStyle/>
            <a:p>
              <a:pPr defTabSz="685800">
                <a:lnSpc>
                  <a:spcPct val="130000"/>
                </a:lnSpc>
              </a:pPr>
              <a:r>
                <a:rPr lang="zh-CN" altLang="en-US" sz="2000">
                  <a:solidFill>
                    <a:schemeClr val="tx1">
                      <a:lumMod val="65000"/>
                      <a:lumOff val="35000"/>
                    </a:schemeClr>
                  </a:solidFill>
                  <a:latin typeface="方正姚体" panose="02010601030101010101" pitchFamily="2" charset="-122"/>
                  <a:ea typeface="方正姚体" panose="02010601030101010101" pitchFamily="2" charset="-122"/>
                </a:rPr>
                <a:t>叙议结合法就是紧扣论点之要素，通过表示各种关系的词语，把要素的关系表达出来。此法简洁凝练，亦可构成排比句式，使例证更具说服力。</a:t>
              </a:r>
              <a:endParaRPr lang="zh-CN" altLang="en-US" sz="2000">
                <a:solidFill>
                  <a:schemeClr val="tx1">
                    <a:lumMod val="65000"/>
                    <a:lumOff val="35000"/>
                  </a:schemeClr>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flipH="1">
              <a:off x="3082908" y="1665094"/>
              <a:ext cx="0" cy="1365044"/>
            </a:xfrm>
            <a:prstGeom prst="line">
              <a:avLst/>
            </a:prstGeom>
            <a:ln>
              <a:solidFill>
                <a:srgbClr val="4FB7A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885825" y="1557655"/>
            <a:ext cx="7538720" cy="2863215"/>
          </a:xfrm>
          <a:prstGeom prst="rect">
            <a:avLst/>
          </a:prstGeom>
          <a:noFill/>
        </p:spPr>
        <p:txBody>
          <a:bodyPr wrap="square" lIns="0" tIns="0" rIns="68549" bIns="0" numCol="2" spcCol="274258" rtlCol="0">
            <a:noAutofit/>
          </a:bodyPr>
          <a:lstStyle/>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多少仁人志士前赴后继，为国家的生存而历尽艰辛。</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1、大禹治水，披星戴月，风餐露宿，三过家门不入，因为他心中挂记着人民的安危；</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2、霍去病转战边塞，血染疆场，击败匈奴，因为他们想着国家的安危；</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r>
              <a:rPr lang="en-US" altLang="zh-CN"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3</a:t>
            </a:r>
            <a:r>
              <a:rPr lang="zh-CN" altLang="en-US"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文天祥</a:t>
            </a:r>
            <a:r>
              <a:rPr lang="zh-CN" sz="2400" u="sng">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               ，             ，              ，                         </a:t>
            </a:r>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            </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endParaRPr lang="zh-CN" altLang="en-US" sz="28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理由</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620395" y="1454785"/>
            <a:ext cx="4076700" cy="3298190"/>
          </a:xfrm>
          <a:prstGeom prst="rect">
            <a:avLst/>
          </a:prstGeom>
          <a:noFill/>
        </p:spPr>
        <p:txBody>
          <a:bodyPr wrap="square" lIns="0" tIns="0" rIns="68549" bIns="0" numCol="2" spcCol="274258" rtlCol="0">
            <a:noAutofit/>
          </a:bodyPr>
          <a:lstStyle/>
          <a:p>
            <a:pPr algn="just" defTabSz="685800"/>
            <a:r>
              <a:rPr lang="en-US"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a:t>
            </a:r>
            <a:r>
              <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第一则文字中过多突出了不幸与逆境，论据的叙述重点偏离了观点“勤”</a:t>
            </a:r>
            <a:endPar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第二则“整日不知疲倦的从书中汲取“养分”来丰富自己，每天习惯在一到两点入睡，早上七八点就起床”突出了“勤”，因此叙述时应突出强化“勤”这方面的内容，至于不幸，逆境则与论点无关，应予弱化或删除。</a:t>
            </a:r>
            <a:endPar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
        <p:nvSpPr>
          <p:cNvPr id="22" name="Rectangle 3"/>
          <p:cNvSpPr/>
          <p:nvPr/>
        </p:nvSpPr>
        <p:spPr>
          <a:xfrm flipH="1">
            <a:off x="4930185" y="1378648"/>
            <a:ext cx="3505607" cy="2880396"/>
          </a:xfrm>
          <a:prstGeom prst="rect">
            <a:avLst/>
          </a:prstGeom>
          <a:blipFill dpi="0" rotWithShape="1">
            <a:blip r:embed="rId5">
              <a:extLst>
                <a:ext uri="{BEBA8EAE-BF5A-486C-A8C5-ECC9F3942E4B}">
                  <a14:imgProps xmlns:a14="http://schemas.microsoft.com/office/drawing/2010/main">
                    <a14:imgLayer r:embed="rId6">
                      <a14:imgEffect>
                        <a14:brightnessContrast bright="18000"/>
                      </a14:imgEffect>
                    </a14:imgLayer>
                  </a14:imgProps>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49" tIns="34274" rIns="68549" bIns="34274" rtlCol="0" anchor="ctr"/>
          <a:lstStyle/>
          <a:p>
            <a:pPr algn="ctr" defTabSz="685800"/>
            <a:endParaRPr lang="en-US" sz="1350">
              <a:solidFill>
                <a:srgbClr val="FFFFFF"/>
              </a:solidFill>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学生范例展示</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2" name="组合 1"/>
          <p:cNvGrpSpPr/>
          <p:nvPr/>
        </p:nvGrpSpPr>
        <p:grpSpPr>
          <a:xfrm>
            <a:off x="1368425" y="1271270"/>
            <a:ext cx="6957060" cy="2815590"/>
            <a:chOff x="1994871" y="2316000"/>
            <a:chExt cx="3522353" cy="3263718"/>
          </a:xfrm>
        </p:grpSpPr>
        <p:grpSp>
          <p:nvGrpSpPr>
            <p:cNvPr id="8" name="组合 7"/>
            <p:cNvGrpSpPr/>
            <p:nvPr/>
          </p:nvGrpSpPr>
          <p:grpSpPr>
            <a:xfrm flipH="1">
              <a:off x="1994871" y="2316000"/>
              <a:ext cx="3522353" cy="2229405"/>
              <a:chOff x="6231835" y="1190331"/>
              <a:chExt cx="2471633" cy="1564372"/>
            </a:xfrm>
          </p:grpSpPr>
          <p:sp>
            <p:nvSpPr>
              <p:cNvPr id="9" name="文本框 31"/>
              <p:cNvSpPr txBox="1"/>
              <p:nvPr/>
            </p:nvSpPr>
            <p:spPr>
              <a:xfrm>
                <a:off x="6231835" y="1190331"/>
                <a:ext cx="2408234" cy="420429"/>
              </a:xfrm>
              <a:prstGeom prst="rect">
                <a:avLst/>
              </a:prstGeom>
              <a:noFill/>
            </p:spPr>
            <p:txBody>
              <a:bodyPr wrap="square" lIns="51423" tIns="25712" rIns="51423" bIns="25712" rtlCol="0">
                <a:spAutoFit/>
              </a:bodyPr>
              <a:lstStyle/>
              <a:p>
                <a:pPr defTabSz="685800">
                  <a:spcBef>
                    <a:spcPts val="335"/>
                  </a:spcBef>
                  <a:defRPr/>
                </a:pPr>
                <a:r>
                  <a:rPr lang="en-US" altLang="zh-CN" sz="1350" kern="0">
                    <a:solidFill>
                      <a:schemeClr val="tx1">
                        <a:lumMod val="85000"/>
                        <a:lumOff val="15000"/>
                      </a:schemeClr>
                    </a:solidFill>
                    <a:latin typeface="微软雅黑" panose="020b0503020204020204" pitchFamily="34" charset="-122"/>
                    <a:ea typeface="微软雅黑" panose="020b0503020204020204" pitchFamily="34" charset="-122"/>
                  </a:rPr>
                  <a:t>01.</a:t>
                </a:r>
                <a:r>
                  <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rPr>
                  <a:t>范例一</a:t>
                </a:r>
                <a:endParaRPr lang="en-US" altLang="zh-CN" sz="1350" kern="0">
                  <a:solidFill>
                    <a:srgbClr val="FFFFFF">
                      <a:lumMod val="65000"/>
                    </a:srgb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文天祥抗击元兵，视死如归，舍生取义，因为他心系着民族的安危。</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32"/>
              <p:cNvSpPr txBox="1"/>
              <p:nvPr/>
            </p:nvSpPr>
            <p:spPr>
              <a:xfrm>
                <a:off x="6231835" y="1735536"/>
                <a:ext cx="2408234" cy="426627"/>
              </a:xfrm>
              <a:prstGeom prst="rect">
                <a:avLst/>
              </a:prstGeom>
              <a:noFill/>
            </p:spPr>
            <p:txBody>
              <a:bodyPr wrap="square" lIns="51423" tIns="25712" rIns="51423" bIns="25712" rtlCol="0">
                <a:spAutoFit/>
              </a:bodyPr>
              <a:lstStyle/>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02.范例二</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钟南山奋斗在一线，击败疫情，昼夜不息，因为他心中紧系人民</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33"/>
              <p:cNvSpPr txBox="1"/>
              <p:nvPr/>
            </p:nvSpPr>
            <p:spPr>
              <a:xfrm>
                <a:off x="6231835" y="2313967"/>
                <a:ext cx="2408234" cy="426627"/>
              </a:xfrm>
              <a:prstGeom prst="rect">
                <a:avLst/>
              </a:prstGeom>
              <a:noFill/>
            </p:spPr>
            <p:txBody>
              <a:bodyPr wrap="square" lIns="51423" tIns="25712" rIns="51423" bIns="25712" rtlCol="0">
                <a:spAutoFit/>
              </a:bodyPr>
              <a:lstStyle/>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03.范例三</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医护人员驰援武汉，逆着人流，前仆后继，因为他们心中时刻惦念着人民与国家</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231835" y="1655989"/>
                <a:ext cx="2471633" cy="0"/>
              </a:xfrm>
              <a:prstGeom prst="line">
                <a:avLst/>
              </a:prstGeom>
              <a:noFill/>
              <a:ln w="9525" cap="flat" cmpd="sng" algn="ctr">
                <a:solidFill>
                  <a:srgbClr val="4FB7AC"/>
                </a:solidFill>
                <a:prstDash val="solid"/>
              </a:ln>
              <a:effectLst/>
            </p:spPr>
          </p:cxnSp>
          <p:cxnSp>
            <p:nvCxnSpPr>
              <p:cNvPr id="13" name="直接连接符 12"/>
              <p:cNvCxnSpPr/>
              <p:nvPr/>
            </p:nvCxnSpPr>
            <p:spPr>
              <a:xfrm>
                <a:off x="6231835" y="2209261"/>
                <a:ext cx="2471633" cy="0"/>
              </a:xfrm>
              <a:prstGeom prst="line">
                <a:avLst/>
              </a:prstGeom>
              <a:noFill/>
              <a:ln w="9525" cap="flat" cmpd="sng" algn="ctr">
                <a:solidFill>
                  <a:srgbClr val="4FB7AC"/>
                </a:solidFill>
                <a:prstDash val="solid"/>
              </a:ln>
              <a:effectLst/>
            </p:spPr>
          </p:cxnSp>
          <p:cxnSp>
            <p:nvCxnSpPr>
              <p:cNvPr id="14" name="直接连接符 13"/>
              <p:cNvCxnSpPr/>
              <p:nvPr/>
            </p:nvCxnSpPr>
            <p:spPr>
              <a:xfrm>
                <a:off x="6231835" y="2754703"/>
                <a:ext cx="2471633" cy="0"/>
              </a:xfrm>
              <a:prstGeom prst="line">
                <a:avLst/>
              </a:prstGeom>
              <a:noFill/>
              <a:ln w="9525" cap="flat" cmpd="sng" algn="ctr">
                <a:solidFill>
                  <a:srgbClr val="4FB7AC"/>
                </a:solidFill>
                <a:prstDash val="solid"/>
              </a:ln>
              <a:effectLst/>
            </p:spPr>
          </p:cxnSp>
        </p:grpSp>
        <p:sp>
          <p:nvSpPr>
            <p:cNvPr id="27" name="文本框 33"/>
            <p:cNvSpPr txBox="1"/>
            <p:nvPr/>
          </p:nvSpPr>
          <p:spPr>
            <a:xfrm flipH="1">
              <a:off x="2117041" y="4672148"/>
              <a:ext cx="3400183" cy="907570"/>
            </a:xfrm>
            <a:prstGeom prst="rect">
              <a:avLst/>
            </a:prstGeom>
            <a:noFill/>
          </p:spPr>
          <p:txBody>
            <a:bodyPr wrap="square" lIns="51423" tIns="25712" rIns="51423" bIns="25712" rtlCol="0">
              <a:spAutoFit/>
            </a:bodyPr>
            <a:lstStyle/>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04.范例四</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文天祥举兵抗敌，视死如归，不为荣华富贵折腰，因为他心系国家存亡。</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a:p>
              <a:pPr defTabSz="685800">
                <a:spcBef>
                  <a:spcPts val="335"/>
                </a:spcBef>
                <a:defRPr/>
              </a:pP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H="1">
              <a:off x="1994871" y="5300013"/>
              <a:ext cx="3522353" cy="0"/>
            </a:xfrm>
            <a:prstGeom prst="line">
              <a:avLst/>
            </a:prstGeom>
            <a:noFill/>
            <a:ln w="9525" cap="flat" cmpd="sng" algn="ctr">
              <a:solidFill>
                <a:srgbClr val="4FB7AC"/>
              </a:solidFill>
              <a:prstDash val="solid"/>
            </a:ln>
            <a:effectLst/>
          </p:spPr>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鲇鱼效应</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768350" y="1698625"/>
            <a:ext cx="761111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挪威人喜欢吃沙丁鱼，尤其是活鱼。市场上活鱼的价格要比死鱼高许多。所以渔民总是想方设法的让沙丁鱼活着回到渔港。可是虽然经过种种努力，绝大部分沙丁鱼还是在中途因窒息而死亡。但却有一条渔船总能让大部分沙丁鱼活着回到渔港。船长严格保守着秘密。直到船长去世，谜底才揭开。原来是船长在装满沙丁鱼的鱼槽里放进了一条以鱼为主要食物的鲶鱼。鲶鱼进入鱼槽后，由于环境陌生，便四处游动。沙丁鱼见了鲶鱼十分紧张，左冲右突，四处躲避，加速游动。这样沙丁鱼缺氧的问题就迎刃而解了，沙丁鱼也就不会死了。这样一来，一条条沙丁鱼活蹦乱跳地回到了渔港。这就是著名的"鲶鱼效应"。</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65748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
                                        <p:tgtEl>
                                          <p:spTgt spid="8"/>
                                        </p:tgtEl>
                                      </p:cBhvr>
                                    </p:animEffect>
                                    <p:anim calcmode="lin" valueType="num">
                                      <p:cBhvr>
                                        <p:cTn id="21" dur="250" fill="hold"/>
                                        <p:tgtEl>
                                          <p:spTgt spid="8"/>
                                        </p:tgtEl>
                                        <p:attrNameLst>
                                          <p:attrName>ppt_x</p:attrName>
                                        </p:attrNameLst>
                                      </p:cBhvr>
                                      <p:tavLst>
                                        <p:tav tm="0">
                                          <p:val>
                                            <p:strVal val="#ppt_x"/>
                                          </p:val>
                                        </p:tav>
                                        <p:tav tm="100000">
                                          <p:val>
                                            <p:strVal val="#ppt_x"/>
                                          </p:val>
                                        </p:tav>
                                      </p:tavLst>
                                    </p:anim>
                                    <p:anim calcmode="lin" valueType="num">
                                      <p:cBhvr>
                                        <p:cTn id="22"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世界拳王阿里之所以不败，是因为他总是在比赛里给自己找压力，甚至用钱雇人充当自己的反对者，激起自己最大的斗志来击败对手。原本死气</a:t>
            </a:r>
            <a:r>
              <a:rPr lang="zh-CN" b="1">
                <a:solidFill>
                  <a:schemeClr val="tx1">
                    <a:lumMod val="65000"/>
                    <a:lumOff val="35000"/>
                  </a:schemeClr>
                </a:solidFill>
                <a:latin typeface="华文仿宋" panose="02010600040101010101" charset="-122"/>
                <a:ea typeface="华文仿宋" panose="02010600040101010101" charset="-122"/>
              </a:rPr>
              <a:t>沉沉</a:t>
            </a:r>
            <a:r>
              <a:rPr b="1">
                <a:solidFill>
                  <a:schemeClr val="tx1">
                    <a:lumMod val="65000"/>
                    <a:lumOff val="35000"/>
                  </a:schemeClr>
                </a:solidFill>
                <a:latin typeface="华文仿宋" panose="02010600040101010101" charset="-122"/>
                <a:ea typeface="华文仿宋" panose="02010600040101010101" charset="-122"/>
              </a:rPr>
              <a:t>的挪威某公司之所以能变得生</a:t>
            </a:r>
            <a:r>
              <a:rPr lang="zh-CN" b="1">
                <a:solidFill>
                  <a:schemeClr val="tx1">
                    <a:lumMod val="65000"/>
                    <a:lumOff val="35000"/>
                  </a:schemeClr>
                </a:solidFill>
                <a:latin typeface="华文仿宋" panose="02010600040101010101" charset="-122"/>
                <a:ea typeface="华文仿宋" panose="02010600040101010101" charset="-122"/>
              </a:rPr>
              <a:t>机</a:t>
            </a:r>
            <a:r>
              <a:rPr b="1">
                <a:solidFill>
                  <a:schemeClr val="tx1">
                    <a:lumMod val="65000"/>
                    <a:lumOff val="35000"/>
                  </a:schemeClr>
                </a:solidFill>
                <a:latin typeface="华文仿宋" panose="02010600040101010101" charset="-122"/>
                <a:ea typeface="华文仿宋" panose="02010600040101010101" charset="-122"/>
              </a:rPr>
              <a:t>勃勃，焕然一新，是因为老板智慧的运用鲇鱼效应，让公司的每个人都有紧张感</a:t>
            </a:r>
            <a:endParaRPr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牛刀小试：用叙议结合法叙述下面两个事例来论证观点。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若无阿里经常在比赛中为自己找一些压力，哪里会每场比赛皆立于不败之地，哪里会有世界拳王的称号？</a:t>
            </a:r>
            <a:endParaRPr b="1">
              <a:solidFill>
                <a:schemeClr val="tx1">
                  <a:lumMod val="65000"/>
                  <a:lumOff val="35000"/>
                </a:schemeClr>
              </a:solidFill>
              <a:latin typeface="华文仿宋" panose="02010600040101010101" charset="-122"/>
              <a:ea typeface="华文仿宋" panose="02010600040101010101" charset="-122"/>
            </a:endParaRPr>
          </a:p>
          <a:p>
            <a:pPr defTabSz="685800"/>
            <a:r>
              <a:rPr b="1">
                <a:solidFill>
                  <a:schemeClr val="tx1">
                    <a:lumMod val="65000"/>
                    <a:lumOff val="35000"/>
                  </a:schemeClr>
                </a:solidFill>
                <a:latin typeface="华文仿宋" panose="02010600040101010101" charset="-122"/>
                <a:ea typeface="华文仿宋" panose="02010600040101010101" charset="-122"/>
              </a:rPr>
              <a:t>若无挪威某公司的老板运用了“鲇鱼效应”，哪里会使每个人都有紧张感，使本来死气沉沉的公司变得生气勃勃、焕然一新？</a:t>
            </a:r>
            <a:endParaRPr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牛刀小试：用叙议结合法叙述下面两个事例来论证观点。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b="1">
                <a:solidFill>
                  <a:schemeClr val="tx1">
                    <a:lumMod val="65000"/>
                    <a:lumOff val="35000"/>
                  </a:schemeClr>
                </a:solidFill>
                <a:latin typeface="华文仿宋" panose="02010600040101010101" charset="-122"/>
                <a:ea typeface="华文仿宋" panose="02010600040101010101" charset="-122"/>
              </a:rPr>
              <a:t>正因为拳王阿里每次都给自己施加压力，甚至花钱雇别人当反对者，自己的斗志才能被激起来；正因为公司内部运用了鲶鱼效应，使得每个人都有紧张感，公司内部才变得生气勃勃</a:t>
            </a:r>
            <a:r>
              <a:rPr lang="zh-CN" b="1">
                <a:solidFill>
                  <a:schemeClr val="tx1">
                    <a:lumMod val="65000"/>
                    <a:lumOff val="35000"/>
                  </a:schemeClr>
                </a:solidFill>
                <a:latin typeface="华文仿宋" panose="02010600040101010101" charset="-122"/>
                <a:ea typeface="华文仿宋" panose="02010600040101010101" charset="-122"/>
              </a:rPr>
              <a:t>。</a:t>
            </a:r>
            <a:endParaRPr lang="zh-CN"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牛刀小试：用叙议结合法叙述下面两个事例来论证观点。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35000" y="2085975"/>
            <a:ext cx="42951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b="1">
                <a:solidFill>
                  <a:schemeClr val="tx1">
                    <a:lumMod val="65000"/>
                    <a:lumOff val="35000"/>
                  </a:schemeClr>
                </a:solidFill>
                <a:latin typeface="华文仿宋" panose="02010600040101010101" charset="-122"/>
                <a:ea typeface="华文仿宋" panose="02010600040101010101" charset="-122"/>
              </a:rPr>
              <a:t>试想，如果世界拳王阿里没有在比赛中未自己找</a:t>
            </a:r>
            <a:r>
              <a:rPr lang="en-US" altLang="zh-CN" b="1">
                <a:solidFill>
                  <a:schemeClr val="tx1">
                    <a:lumMod val="65000"/>
                    <a:lumOff val="35000"/>
                  </a:schemeClr>
                </a:solidFill>
                <a:latin typeface="华文仿宋" panose="02010600040101010101" charset="-122"/>
                <a:ea typeface="华文仿宋" panose="02010600040101010101" charset="-122"/>
              </a:rPr>
              <a:t>“</a:t>
            </a:r>
            <a:r>
              <a:rPr lang="zh-CN" altLang="en-US" b="1">
                <a:solidFill>
                  <a:schemeClr val="tx1">
                    <a:lumMod val="65000"/>
                    <a:lumOff val="35000"/>
                  </a:schemeClr>
                </a:solidFill>
                <a:latin typeface="华文仿宋" panose="02010600040101010101" charset="-122"/>
                <a:ea typeface="华文仿宋" panose="02010600040101010101" charset="-122"/>
              </a:rPr>
              <a:t>假想敌</a:t>
            </a:r>
            <a:r>
              <a:rPr lang="en-US" altLang="zh-CN" b="1">
                <a:solidFill>
                  <a:schemeClr val="tx1">
                    <a:lumMod val="65000"/>
                    <a:lumOff val="35000"/>
                  </a:schemeClr>
                </a:solidFill>
                <a:latin typeface="华文仿宋" panose="02010600040101010101" charset="-122"/>
                <a:ea typeface="华文仿宋" panose="02010600040101010101" charset="-122"/>
              </a:rPr>
              <a:t>”</a:t>
            </a:r>
            <a:r>
              <a:rPr lang="zh-CN" altLang="en-US" b="1">
                <a:solidFill>
                  <a:schemeClr val="tx1">
                    <a:lumMod val="65000"/>
                    <a:lumOff val="35000"/>
                  </a:schemeClr>
                </a:solidFill>
                <a:latin typeface="华文仿宋" panose="02010600040101010101" charset="-122"/>
                <a:ea typeface="华文仿宋" panose="02010600040101010101" charset="-122"/>
              </a:rPr>
              <a:t>、找压力，那他如何激起自己最大的斗志，不断挑战自己，使自己的每场比赛都立于不败之地；又如，挪威公司老板正是因为运用了</a:t>
            </a:r>
            <a:r>
              <a:rPr lang="en-US" altLang="zh-CN" b="1">
                <a:solidFill>
                  <a:schemeClr val="tx1">
                    <a:lumMod val="65000"/>
                    <a:lumOff val="35000"/>
                  </a:schemeClr>
                </a:solidFill>
                <a:latin typeface="华文仿宋" panose="02010600040101010101" charset="-122"/>
                <a:ea typeface="华文仿宋" panose="02010600040101010101" charset="-122"/>
              </a:rPr>
              <a:t>“</a:t>
            </a:r>
            <a:r>
              <a:rPr lang="zh-CN" altLang="en-US" b="1">
                <a:solidFill>
                  <a:schemeClr val="tx1">
                    <a:lumMod val="65000"/>
                    <a:lumOff val="35000"/>
                  </a:schemeClr>
                </a:solidFill>
                <a:latin typeface="华文仿宋" panose="02010600040101010101" charset="-122"/>
                <a:ea typeface="华文仿宋" panose="02010600040101010101" charset="-122"/>
              </a:rPr>
              <a:t>鲶鱼效应</a:t>
            </a:r>
            <a:r>
              <a:rPr lang="en-US" altLang="zh-CN" b="1">
                <a:solidFill>
                  <a:schemeClr val="tx1">
                    <a:lumMod val="65000"/>
                    <a:lumOff val="35000"/>
                  </a:schemeClr>
                </a:solidFill>
                <a:latin typeface="华文仿宋" panose="02010600040101010101" charset="-122"/>
                <a:ea typeface="华文仿宋" panose="02010600040101010101" charset="-122"/>
              </a:rPr>
              <a:t>”</a:t>
            </a:r>
            <a:r>
              <a:rPr lang="zh-CN" altLang="en-US" b="1">
                <a:solidFill>
                  <a:schemeClr val="tx1">
                    <a:lumMod val="65000"/>
                    <a:lumOff val="35000"/>
                  </a:schemeClr>
                </a:solidFill>
                <a:latin typeface="华文仿宋" panose="02010600040101010101" charset="-122"/>
                <a:ea typeface="华文仿宋" panose="02010600040101010101" charset="-122"/>
              </a:rPr>
              <a:t>才能够让原本死气沉沉的公司变得生气勃勃。</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144140" y="1690965"/>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018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牛刀小试：用叙议结合法叙述下面两个事例来论证观点。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叙述要注意句式、修辞</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8" name="组合 7"/>
          <p:cNvGrpSpPr/>
          <p:nvPr/>
        </p:nvGrpSpPr>
        <p:grpSpPr>
          <a:xfrm>
            <a:off x="1182570" y="1531807"/>
            <a:ext cx="7033895" cy="2803525"/>
            <a:chOff x="747109" y="1179296"/>
            <a:chExt cx="11112212" cy="4429037"/>
          </a:xfrm>
        </p:grpSpPr>
        <p:sp>
          <p:nvSpPr>
            <p:cNvPr id="9" name="椭圆 64"/>
            <p:cNvSpPr>
              <a:spLocks noChangeArrowheads="1"/>
            </p:cNvSpPr>
            <p:nvPr/>
          </p:nvSpPr>
          <p:spPr bwMode="auto">
            <a:xfrm>
              <a:off x="747109" y="1179296"/>
              <a:ext cx="2035450" cy="1947171"/>
            </a:xfrm>
            <a:prstGeom prst="ellipse">
              <a:avLst/>
            </a:prstGeom>
            <a:solidFill>
              <a:srgbClr val="4FB7AC"/>
            </a:solidFill>
            <a:ln w="190500" cap="sq" cmpd="sng">
              <a:noFill/>
              <a:round/>
            </a:ln>
          </p:spPr>
          <p:txBody>
            <a:bodyPr anchor="ctr"/>
            <a:lstStyle/>
            <a:p>
              <a:pPr algn="ctr" defTabSz="685800"/>
              <a:r>
                <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）正反对比</a:t>
              </a:r>
              <a:endParaRPr lang="zh-CN" altLang="en-US"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5"/>
            <p:cNvSpPr txBox="1"/>
            <p:nvPr/>
          </p:nvSpPr>
          <p:spPr>
            <a:xfrm>
              <a:off x="3384466" y="1420059"/>
              <a:ext cx="8474855" cy="4188274"/>
            </a:xfrm>
            <a:prstGeom prst="rect">
              <a:avLst/>
            </a:prstGeom>
            <a:noFill/>
          </p:spPr>
          <p:txBody>
            <a:bodyPr wrap="square" rtlCol="0">
              <a:spAutoFit/>
            </a:bodyPr>
            <a:lstStyle/>
            <a:p>
              <a:pPr defTabSz="685800">
                <a:lnSpc>
                  <a:spcPct val="130000"/>
                </a:lnSpc>
              </a:pPr>
              <a:r>
                <a:rPr lang="zh-CN" altLang="en-US" sz="1600">
                  <a:solidFill>
                    <a:schemeClr val="tx1">
                      <a:lumMod val="65000"/>
                      <a:lumOff val="35000"/>
                    </a:schemeClr>
                  </a:solidFill>
                  <a:latin typeface="方正姚体" panose="02010601030101010101" pitchFamily="2" charset="-122"/>
                  <a:ea typeface="方正姚体" panose="02010601030101010101" pitchFamily="2" charset="-122"/>
                </a:rPr>
                <a:t>其实，历史已不只一次向人们鸣响了警钟，假如当初蔡桓公听信了扁鹊之言，他又何至于病入膏肓而一命呜呼呢？假如当初马谡采纳了王平的建议，他又怎会遗恨街亭而伏诛于武侯麾下？话又说回来了，如果当初秦孝公不听取商鞅之谏而变法，何以能称雄于六国？如果我们共产党人不听取李鼎铭先生的意见而精兵简政，又何以能变成贵州的"小老虎"而吃掉庞然大物的"东洋驴"呢？综上所论，不难看出：善纳人言者，昌；不纳人言者，亡！</a:t>
              </a:r>
              <a:endParaRPr lang="zh-CN" altLang="en-US" sz="1600">
                <a:solidFill>
                  <a:schemeClr val="tx1">
                    <a:lumMod val="65000"/>
                    <a:lumOff val="35000"/>
                  </a:schemeClr>
                </a:solidFill>
                <a:latin typeface="方正姚体" panose="02010601030101010101" pitchFamily="2" charset="-122"/>
                <a:ea typeface="方正姚体" panose="02010601030101010101" pitchFamily="2" charset="-122"/>
              </a:endParaRPr>
            </a:p>
          </p:txBody>
        </p:sp>
        <p:cxnSp>
          <p:nvCxnSpPr>
            <p:cNvPr id="11" name="直接连接符 10"/>
            <p:cNvCxnSpPr/>
            <p:nvPr/>
          </p:nvCxnSpPr>
          <p:spPr>
            <a:xfrm flipH="1">
              <a:off x="3082908" y="1665094"/>
              <a:ext cx="0" cy="1365044"/>
            </a:xfrm>
            <a:prstGeom prst="line">
              <a:avLst/>
            </a:prstGeom>
            <a:ln>
              <a:solidFill>
                <a:srgbClr val="4FB7A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扁鹊见蔡桓[huán]公</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766445" y="1271270"/>
            <a:ext cx="7611110"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endParaRPr lang="zh-CN" altLang="en-US" b="1">
              <a:solidFill>
                <a:schemeClr val="tx1">
                  <a:lumMod val="65000"/>
                  <a:lumOff val="35000"/>
                </a:schemeClr>
              </a:solidFill>
              <a:latin typeface="华文仿宋" panose="02010600040101010101" charset="-122"/>
              <a:ea typeface="华文仿宋" panose="02010600040101010101" charset="-122"/>
            </a:endParaRPr>
          </a:p>
          <a:p>
            <a:pPr defTabSz="685800"/>
            <a:r>
              <a:rPr lang="zh-CN" altLang="en-US" b="1">
                <a:solidFill>
                  <a:schemeClr val="tx1">
                    <a:lumMod val="65000"/>
                    <a:lumOff val="35000"/>
                  </a:schemeClr>
                </a:solidFill>
                <a:latin typeface="华文仿宋" panose="02010600040101010101" charset="-122"/>
                <a:ea typeface="华文仿宋" panose="02010600040101010101" charset="-122"/>
              </a:rPr>
              <a:t>扁鹊见蔡桓公，立有间(jiān)，扁鹊曰:"君有疾在腠(còu)理（中医学名词，指人体肌肤之间的空隙和肌肉、皮肤纹理。），不治将恐深。"桓侯曰:"寡人无疾。"扁鹊出，桓侯曰:"医之好(hào)治不病以为功。"居十日，扁鹊复见曰:"君之病在肌肤，不治将益深。"桓侯不应。扁鹊出，桓侯又不悦。居十日，扁鹊复见曰:"君之病在肠胃，不治将益深。"桓侯又不应。扁鹊出，桓侯又不悦。居十日，扁鹊望桓侯而还走。桓侯故使人问之，扁鹊曰:"疾在腠理，汤熨（中医治病的方法之一）之所及也;在肌肤，针石之所及也;在肠胃，火齐（火剂汤，一种清火、治肠胃病的汤药。）之所及也;在骨髓，司命之所属，无奈何也。今在骨髓，臣是以无请也。"居五日，桓侯体痛，使人索扁鹊，已逃秦矣，桓侯遂死。</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65748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
                                        <p:tgtEl>
                                          <p:spTgt spid="8"/>
                                        </p:tgtEl>
                                      </p:cBhvr>
                                    </p:animEffect>
                                    <p:anim calcmode="lin" valueType="num">
                                      <p:cBhvr>
                                        <p:cTn id="21" dur="250" fill="hold"/>
                                        <p:tgtEl>
                                          <p:spTgt spid="8"/>
                                        </p:tgtEl>
                                        <p:attrNameLst>
                                          <p:attrName>ppt_x</p:attrName>
                                        </p:attrNameLst>
                                      </p:cBhvr>
                                      <p:tavLst>
                                        <p:tav tm="0">
                                          <p:val>
                                            <p:strVal val="#ppt_x"/>
                                          </p:val>
                                        </p:tav>
                                        <p:tav tm="100000">
                                          <p:val>
                                            <p:strVal val="#ppt_x"/>
                                          </p:val>
                                        </p:tav>
                                      </p:tavLst>
                                    </p:anim>
                                    <p:anim calcmode="lin" valueType="num">
                                      <p:cBhvr>
                                        <p:cTn id="22"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扁鹊见蔡桓公</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657860" y="996315"/>
            <a:ext cx="790956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endParaRPr lang="zh-CN" altLang="en-US" b="1">
              <a:solidFill>
                <a:schemeClr val="tx1">
                  <a:lumMod val="65000"/>
                  <a:lumOff val="35000"/>
                </a:schemeClr>
              </a:solidFill>
              <a:latin typeface="华文仿宋" panose="02010600040101010101" charset="-122"/>
              <a:ea typeface="华文仿宋" panose="02010600040101010101" charset="-122"/>
            </a:endParaRPr>
          </a:p>
          <a:p>
            <a:pPr defTabSz="685800"/>
            <a:r>
              <a:rPr lang="zh-CN" altLang="en-US" b="1">
                <a:solidFill>
                  <a:schemeClr val="tx1">
                    <a:lumMod val="65000"/>
                    <a:lumOff val="35000"/>
                  </a:schemeClr>
                </a:solidFill>
                <a:latin typeface="华文仿宋" panose="02010600040101010101" charset="-122"/>
                <a:ea typeface="华文仿宋" panose="02010600040101010101" charset="-122"/>
              </a:rPr>
              <a:t>扁鹊进见蔡桓公，在蔡桓公面前了一会儿，扁鹊说:"您在肌肤纹理间有些小病，不医治恐怕会加重。"蔡桓公说:"我没有病。"扁鹊离开后，蔡桓公说:"医生喜欢习惯给没病的人治'病'，以此来显示自己的本领。" 过了十天，扁鹊再次进见蔡桓公，说:"您的病在肌肉里，不及时医治将会更加严重。"蔡桓公不理睬。扁鹊离开后，蔡桓公又不高兴。又过了十天，扁鹊再一次进见蔡桓公，说:"您的病在肠胃里了，不及时治疗将要更加严重。"蔡桓公又没有理睬。扁鹊离开后，蔡桓公又不高兴。又过了十天，扁鹊远远地看见桓侯，掉头就跑。蔡桓公于是特意派人问他。扁鹊说:"小病在皮肤纹理之间，汤熨的力量所能达到的;病在肌肉和皮肤里面，用针灸可以治好;病在肠胃里，用火剂汤可以治好;病在骨髓里，那是司命神管辖的事情了，医生是没有办法医治的。现在病在骨髓里面，我因此不再请求为他治病了。"过了五天，蔡桓公身体疼痛，派人寻找扁鹊，扁鹊已经逃到秦国了。蔡桓公于是病死了。</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50"/>
                                        <p:tgtEl>
                                          <p:spTgt spid="8"/>
                                        </p:tgtEl>
                                      </p:cBhvr>
                                    </p:animEffect>
                                    <p:anim calcmode="lin" valueType="num">
                                      <p:cBhvr>
                                        <p:cTn id="15" dur="250" fill="hold"/>
                                        <p:tgtEl>
                                          <p:spTgt spid="8"/>
                                        </p:tgtEl>
                                        <p:attrNameLst>
                                          <p:attrName>ppt_x</p:attrName>
                                        </p:attrNameLst>
                                      </p:cBhvr>
                                      <p:tavLst>
                                        <p:tav tm="0">
                                          <p:val>
                                            <p:strVal val="#ppt_x"/>
                                          </p:val>
                                        </p:tav>
                                        <p:tav tm="100000">
                                          <p:val>
                                            <p:strVal val="#ppt_x"/>
                                          </p:val>
                                        </p:tav>
                                      </p:tavLst>
                                    </p:anim>
                                    <p:anim calcmode="lin" valueType="num">
                                      <p:cBhvr>
                                        <p:cTn id="16"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885825" y="1557655"/>
            <a:ext cx="7538720" cy="2863215"/>
          </a:xfrm>
          <a:prstGeom prst="rect">
            <a:avLst/>
          </a:prstGeom>
          <a:noFill/>
        </p:spPr>
        <p:txBody>
          <a:bodyPr wrap="square" lIns="0" tIns="0" rIns="68549" bIns="0" numCol="2" spcCol="274258" rtlCol="0">
            <a:noAutofit/>
          </a:bodyPr>
          <a:lstStyle/>
          <a:p>
            <a:pPr algn="just" defTabSz="685800"/>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身材矮小的晏子，智慧过人，出语不凡，他是美的；双腿残疾的孙膑，用兵如神，兵法传世，他也是美的；双耳失聪的贝多芬，妙笔生花，动人的乐章传遍全球，他更是美的。相反，漂亮的潘金莲，传下的只有千古淫妇的</a:t>
            </a:r>
            <a:r>
              <a:rPr lang="zh-CN"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代称；</a:t>
            </a:r>
            <a:r>
              <a:rPr lang="zh-CN" sz="2400" u="sng">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 </a:t>
            </a:r>
            <a:r>
              <a:rPr lang="zh-CN" sz="2400" u="sng">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                ，               ；                  ，                   </a:t>
            </a:r>
            <a:r>
              <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sz="2400" u="sng">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2400" u="sng">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rPr>
              <a:t>        </a:t>
            </a:r>
            <a:endParaRPr sz="24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a:p>
            <a:pPr algn="just" defTabSz="685800"/>
            <a:endParaRPr lang="zh-CN" altLang="en-US" sz="2800">
              <a:solidFill>
                <a:schemeClr val="tx1">
                  <a:lumMod val="65000"/>
                  <a:lumOff val="35000"/>
                </a:schemeClr>
              </a:solidFill>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1815572" y="517705"/>
            <a:ext cx="5871845" cy="810261"/>
            <a:chOff x="2263786" y="1323350"/>
            <a:chExt cx="4586799" cy="549577"/>
          </a:xfrm>
        </p:grpSpPr>
        <p:sp>
          <p:nvSpPr>
            <p:cNvPr id="6" name="矩形 5"/>
            <p:cNvSpPr/>
            <p:nvPr/>
          </p:nvSpPr>
          <p:spPr bwMode="auto">
            <a:xfrm>
              <a:off x="2263786" y="1323350"/>
              <a:ext cx="4586799" cy="549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下面两则材料哪个叙述得更好？为什么？</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644525" y="1069340"/>
            <a:ext cx="7818755" cy="3736340"/>
          </a:xfrm>
          <a:prstGeom prst="rect">
            <a:avLst/>
          </a:prstGeom>
          <a:noFill/>
        </p:spPr>
        <p:txBody>
          <a:bodyPr wrap="square" lIns="0" tIns="0" rIns="68549" bIns="0" numCol="2" spcCol="274258" rtlCol="0">
            <a:noAutofit/>
          </a:bodyPr>
          <a:lstStyle/>
          <a:p>
            <a:pPr algn="just" defTabSz="685800"/>
            <a:r>
              <a:rPr 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a:t>
            </a:r>
            <a:r>
              <a:rPr lang="zh-CN" alt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文段一</a:t>
            </a:r>
            <a:r>
              <a:rPr 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a:t>
            </a:r>
            <a:endParaRPr 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公元前６９８年冬十二月齐僖公驾崩，留下三个儿子：太子诸儿、次子公子纠、幼子小白。依据周朝礼制，太子诸儿即位，他就是后来人们所说的齐襄公。公元前６８６年冬十二月，齐襄公被堂兄弟公孙无知所杀，两个逃亡在外的公子，一见时机成熟，都想方设法急忙回国，以便夺取国君的宝座。公子纠的师傅管仲想射杀小白，拥立纠登上国君宝座，谁知箭射在衣带钩上，小白幸免于难，后夺取国君宝座，即齐桓公。</a:t>
            </a:r>
            <a:b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br>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齐桓公即位后，不忘鲍叔牙之功，请他出来任齐相。鲍叔牙诚恳地对齐桓公说：“臣是个平庸之辈，能力不行。我任国相，只会使我的子孙后代有口饭吃。若国君真想使齐国富强，并有一番大作为，还得仰仗管仲。”齐桓公闻言勃然变脸：“您不知道他是我的仇人吗？他有什么值得您这样推荐的？”鲍叔牙不慌不忙地回答到：“管仲，天下奇才。他英明盖世，才能出众。他有五大优点是我所不及的。”后齐桓公不计前嫌，重用管仲，终成一代霸主。</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学生范例展示</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grpSp>
        <p:nvGrpSpPr>
          <p:cNvPr id="2" name="组合 1"/>
          <p:cNvGrpSpPr/>
          <p:nvPr/>
        </p:nvGrpSpPr>
        <p:grpSpPr>
          <a:xfrm>
            <a:off x="1283972" y="1814195"/>
            <a:ext cx="7126604" cy="2574290"/>
            <a:chOff x="1954684" y="2316000"/>
            <a:chExt cx="3608193" cy="2984013"/>
          </a:xfrm>
        </p:grpSpPr>
        <p:grpSp>
          <p:nvGrpSpPr>
            <p:cNvPr id="8" name="组合 7"/>
            <p:cNvGrpSpPr/>
            <p:nvPr/>
          </p:nvGrpSpPr>
          <p:grpSpPr>
            <a:xfrm flipH="1">
              <a:off x="1954684" y="2316000"/>
              <a:ext cx="3608193" cy="2229405"/>
              <a:chOff x="6199800" y="1190331"/>
              <a:chExt cx="2531867" cy="1564372"/>
            </a:xfrm>
          </p:grpSpPr>
          <p:sp>
            <p:nvSpPr>
              <p:cNvPr id="9" name="文本框 31"/>
              <p:cNvSpPr txBox="1"/>
              <p:nvPr/>
            </p:nvSpPr>
            <p:spPr>
              <a:xfrm>
                <a:off x="6199800" y="1190331"/>
                <a:ext cx="2531867" cy="420429"/>
              </a:xfrm>
              <a:prstGeom prst="rect">
                <a:avLst/>
              </a:prstGeom>
              <a:noFill/>
            </p:spPr>
            <p:txBody>
              <a:bodyPr wrap="square" lIns="51423" tIns="25712" rIns="51423" bIns="25712" rtlCol="0">
                <a:spAutoFit/>
              </a:bodyPr>
              <a:lstStyle/>
              <a:p>
                <a:pPr defTabSz="685800">
                  <a:spcBef>
                    <a:spcPts val="335"/>
                  </a:spcBef>
                  <a:defRPr/>
                </a:pPr>
                <a:r>
                  <a:rPr lang="en-US" altLang="zh-CN" sz="1350" kern="0">
                    <a:solidFill>
                      <a:schemeClr val="tx1">
                        <a:lumMod val="85000"/>
                        <a:lumOff val="15000"/>
                      </a:schemeClr>
                    </a:solidFill>
                    <a:latin typeface="微软雅黑" panose="020b0503020204020204" pitchFamily="34" charset="-122"/>
                    <a:ea typeface="微软雅黑" panose="020b0503020204020204" pitchFamily="34" charset="-122"/>
                  </a:rPr>
                  <a:t>01.</a:t>
                </a:r>
                <a:r>
                  <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rPr>
                  <a:t>范例一</a:t>
                </a:r>
                <a:endParaRPr lang="en-US" altLang="zh-CN" sz="1350" kern="0">
                  <a:solidFill>
                    <a:srgbClr val="FFFFFF">
                      <a:lumMod val="65000"/>
                    </a:srgbClr>
                  </a:solidFill>
                  <a:latin typeface="微软雅黑" panose="020b0503020204020204" pitchFamily="34" charset="-122"/>
                  <a:ea typeface="微软雅黑" panose="020b0503020204020204" pitchFamily="34" charset="-122"/>
                </a:endParaRPr>
              </a:p>
              <a:p>
                <a:pPr defTabSz="685800">
                  <a:spcBef>
                    <a:spcPts val="335"/>
                  </a:spcBef>
                  <a:defRPr/>
                </a:pP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安徒生笔下的王后，永远都是恶毒的代名词；妖艳的赵飞燕，只能被人称作</a:t>
                </a:r>
                <a:r>
                  <a:rPr lang="en-US" altLang="zh-CN" sz="1400" ker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红颜祸水</a:t>
                </a:r>
                <a:r>
                  <a:rPr lang="en-US" altLang="zh-CN" sz="1400" ker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400" kern="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231835" y="1655989"/>
                <a:ext cx="2471633" cy="0"/>
              </a:xfrm>
              <a:prstGeom prst="line">
                <a:avLst/>
              </a:prstGeom>
              <a:noFill/>
              <a:ln w="9525" cap="flat" cmpd="sng" algn="ctr">
                <a:solidFill>
                  <a:srgbClr val="4FB7AC"/>
                </a:solidFill>
                <a:prstDash val="solid"/>
              </a:ln>
              <a:effectLst/>
            </p:spPr>
          </p:cxnSp>
          <p:cxnSp>
            <p:nvCxnSpPr>
              <p:cNvPr id="13" name="直接连接符 12"/>
              <p:cNvCxnSpPr/>
              <p:nvPr/>
            </p:nvCxnSpPr>
            <p:spPr>
              <a:xfrm>
                <a:off x="6231835" y="2209261"/>
                <a:ext cx="2471633" cy="0"/>
              </a:xfrm>
              <a:prstGeom prst="line">
                <a:avLst/>
              </a:prstGeom>
              <a:noFill/>
              <a:ln w="9525" cap="flat" cmpd="sng" algn="ctr">
                <a:solidFill>
                  <a:srgbClr val="4FB7AC"/>
                </a:solidFill>
                <a:prstDash val="solid"/>
              </a:ln>
              <a:effectLst/>
            </p:spPr>
          </p:cxnSp>
          <p:cxnSp>
            <p:nvCxnSpPr>
              <p:cNvPr id="14" name="直接连接符 13"/>
              <p:cNvCxnSpPr/>
              <p:nvPr/>
            </p:nvCxnSpPr>
            <p:spPr>
              <a:xfrm>
                <a:off x="6231835" y="2754703"/>
                <a:ext cx="2471633" cy="0"/>
              </a:xfrm>
              <a:prstGeom prst="line">
                <a:avLst/>
              </a:prstGeom>
              <a:noFill/>
              <a:ln w="9525" cap="flat" cmpd="sng" algn="ctr">
                <a:solidFill>
                  <a:srgbClr val="4FB7AC"/>
                </a:solidFill>
                <a:prstDash val="solid"/>
              </a:ln>
              <a:effectLst/>
            </p:spPr>
          </p:cxnSp>
        </p:grpSp>
        <p:cxnSp>
          <p:nvCxnSpPr>
            <p:cNvPr id="28" name="直接连接符 27"/>
            <p:cNvCxnSpPr/>
            <p:nvPr/>
          </p:nvCxnSpPr>
          <p:spPr>
            <a:xfrm flipH="1">
              <a:off x="1994871" y="5300013"/>
              <a:ext cx="3522353" cy="0"/>
            </a:xfrm>
            <a:prstGeom prst="line">
              <a:avLst/>
            </a:prstGeom>
            <a:noFill/>
            <a:ln w="9525" cap="flat" cmpd="sng" algn="ctr">
              <a:solidFill>
                <a:srgbClr val="4FB7AC"/>
              </a:solidFill>
              <a:prstDash val="solid"/>
            </a:ln>
            <a:effectLst/>
          </p:spPr>
        </p:cxn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30" name="组合 29"/>
          <p:cNvGrpSpPr/>
          <p:nvPr/>
        </p:nvGrpSpPr>
        <p:grpSpPr>
          <a:xfrm>
            <a:off x="3033235" y="1457523"/>
            <a:ext cx="4359531" cy="549045"/>
            <a:chOff x="1491415" y="2438323"/>
            <a:chExt cx="5814053" cy="732230"/>
          </a:xfrm>
        </p:grpSpPr>
        <p:sp>
          <p:nvSpPr>
            <p:cNvPr id="32"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a:solidFill>
                    <a:srgbClr val="4FB7AC"/>
                  </a:solidFill>
                  <a:latin typeface="华文新魏" panose="02010800040101010101" pitchFamily="2" charset="-122"/>
                  <a:ea typeface="华文新魏" panose="02010800040101010101" pitchFamily="2" charset="-122"/>
                </a:rPr>
                <a:t>01</a:t>
              </a:r>
              <a:endParaRPr lang="zh-CN" altLang="zh-CN" sz="2700" spc="450">
                <a:solidFill>
                  <a:srgbClr val="4FB7AC"/>
                </a:solidFill>
                <a:latin typeface="华文新魏" panose="02010800040101010101" pitchFamily="2" charset="-122"/>
                <a:ea typeface="华文新魏" panose="02010800040101010101" pitchFamily="2" charset="-122"/>
              </a:endParaRPr>
            </a:p>
          </p:txBody>
        </p:sp>
        <p:grpSp>
          <p:nvGrpSpPr>
            <p:cNvPr id="33" name="组合 32"/>
            <p:cNvGrpSpPr/>
            <p:nvPr/>
          </p:nvGrpSpPr>
          <p:grpSpPr>
            <a:xfrm>
              <a:off x="2415924" y="2450170"/>
              <a:ext cx="4889544" cy="662481"/>
              <a:chOff x="2533733" y="1343047"/>
              <a:chExt cx="4889544" cy="662481"/>
            </a:xfrm>
          </p:grpSpPr>
          <p:sp>
            <p:nvSpPr>
              <p:cNvPr id="34" name="矩形 33"/>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sz="2400">
                    <a:solidFill>
                      <a:srgbClr val="4FB7AC"/>
                    </a:solidFill>
                    <a:latin typeface="华文新魏" panose="02010800040101010101" pitchFamily="2" charset="-122"/>
                    <a:ea typeface="华文新魏" panose="02010800040101010101" pitchFamily="2" charset="-122"/>
                  </a:rPr>
                  <a:t>叙例要注意定向</a:t>
                </a:r>
                <a:endParaRPr lang="zh-CN" altLang="en-US" sz="2400">
                  <a:solidFill>
                    <a:srgbClr val="4FB7AC"/>
                  </a:solidFill>
                  <a:latin typeface="华文新魏" panose="02010800040101010101" pitchFamily="2" charset="-122"/>
                  <a:ea typeface="华文新魏" panose="02010800040101010101" pitchFamily="2" charset="-122"/>
                </a:endParaRPr>
              </a:p>
            </p:txBody>
          </p:sp>
          <p:pic>
            <p:nvPicPr>
              <p:cNvPr id="35"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67874"/>
                <a:ext cx="4497271" cy="137654"/>
              </a:xfrm>
              <a:prstGeom prst="rect">
                <a:avLst/>
              </a:prstGeom>
              <a:noFill/>
              <a:ln>
                <a:noFill/>
              </a:ln>
            </p:spPr>
          </p:pic>
        </p:grpSp>
      </p:grpSp>
      <p:grpSp>
        <p:nvGrpSpPr>
          <p:cNvPr id="36" name="组合 35"/>
          <p:cNvGrpSpPr/>
          <p:nvPr/>
        </p:nvGrpSpPr>
        <p:grpSpPr>
          <a:xfrm>
            <a:off x="3033235" y="2190535"/>
            <a:ext cx="4359531" cy="549045"/>
            <a:chOff x="1491415" y="2438323"/>
            <a:chExt cx="5814053" cy="732230"/>
          </a:xfrm>
        </p:grpSpPr>
        <p:sp>
          <p:nvSpPr>
            <p:cNvPr id="37"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a:solidFill>
                    <a:srgbClr val="4FB7AC"/>
                  </a:solidFill>
                  <a:latin typeface="华文新魏" panose="02010800040101010101" pitchFamily="2" charset="-122"/>
                  <a:ea typeface="华文新魏" panose="02010800040101010101" pitchFamily="2" charset="-122"/>
                </a:rPr>
                <a:t>02</a:t>
              </a:r>
              <a:endParaRPr lang="zh-CN" altLang="zh-CN" sz="2700" spc="450">
                <a:solidFill>
                  <a:srgbClr val="4FB7AC"/>
                </a:solidFill>
                <a:latin typeface="华文新魏" panose="02010800040101010101" pitchFamily="2" charset="-122"/>
                <a:ea typeface="华文新魏" panose="02010800040101010101" pitchFamily="2" charset="-122"/>
              </a:endParaRPr>
            </a:p>
          </p:txBody>
        </p:sp>
        <p:grpSp>
          <p:nvGrpSpPr>
            <p:cNvPr id="38" name="组合 37"/>
            <p:cNvGrpSpPr/>
            <p:nvPr/>
          </p:nvGrpSpPr>
          <p:grpSpPr>
            <a:xfrm>
              <a:off x="2415924" y="2450170"/>
              <a:ext cx="4889544" cy="662481"/>
              <a:chOff x="2533733" y="1343047"/>
              <a:chExt cx="4889544" cy="662481"/>
            </a:xfrm>
          </p:grpSpPr>
          <p:sp>
            <p:nvSpPr>
              <p:cNvPr id="39" name="矩形 38"/>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sz="2400">
                    <a:solidFill>
                      <a:srgbClr val="4FB7AC"/>
                    </a:solidFill>
                    <a:latin typeface="华文新魏" panose="02010800040101010101" pitchFamily="2" charset="-122"/>
                    <a:ea typeface="华文新魏" panose="02010800040101010101" pitchFamily="2" charset="-122"/>
                  </a:rPr>
                  <a:t>叙例要注意简略</a:t>
                </a:r>
                <a:endParaRPr lang="zh-CN" altLang="en-US" sz="2400">
                  <a:solidFill>
                    <a:srgbClr val="4FB7AC"/>
                  </a:solidFill>
                  <a:latin typeface="华文新魏" panose="02010800040101010101" pitchFamily="2" charset="-122"/>
                  <a:ea typeface="华文新魏" panose="02010800040101010101" pitchFamily="2" charset="-122"/>
                </a:endParaRPr>
              </a:p>
            </p:txBody>
          </p:sp>
          <p:pic>
            <p:nvPicPr>
              <p:cNvPr id="40"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67874"/>
                <a:ext cx="4497271" cy="137654"/>
              </a:xfrm>
              <a:prstGeom prst="rect">
                <a:avLst/>
              </a:prstGeom>
              <a:noFill/>
              <a:ln>
                <a:noFill/>
              </a:ln>
            </p:spPr>
          </p:pic>
        </p:grpSp>
      </p:grpSp>
      <p:grpSp>
        <p:nvGrpSpPr>
          <p:cNvPr id="41" name="组合 40"/>
          <p:cNvGrpSpPr/>
          <p:nvPr/>
        </p:nvGrpSpPr>
        <p:grpSpPr>
          <a:xfrm>
            <a:off x="3055001" y="2924462"/>
            <a:ext cx="5055671" cy="549045"/>
            <a:chOff x="1491415" y="2438323"/>
            <a:chExt cx="6742455" cy="732230"/>
          </a:xfrm>
        </p:grpSpPr>
        <p:sp>
          <p:nvSpPr>
            <p:cNvPr id="42"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a:solidFill>
                    <a:srgbClr val="4FB7AC"/>
                  </a:solidFill>
                  <a:latin typeface="华文新魏" panose="02010800040101010101" pitchFamily="2" charset="-122"/>
                  <a:ea typeface="华文新魏" panose="02010800040101010101" pitchFamily="2" charset="-122"/>
                </a:rPr>
                <a:t>03</a:t>
              </a:r>
              <a:endParaRPr lang="zh-CN" altLang="zh-CN" sz="2700" spc="450">
                <a:solidFill>
                  <a:srgbClr val="4FB7AC"/>
                </a:solidFill>
                <a:latin typeface="华文新魏" panose="02010800040101010101" pitchFamily="2" charset="-122"/>
                <a:ea typeface="华文新魏" panose="02010800040101010101" pitchFamily="2" charset="-122"/>
              </a:endParaRPr>
            </a:p>
          </p:txBody>
        </p:sp>
        <p:grpSp>
          <p:nvGrpSpPr>
            <p:cNvPr id="43" name="组合 42"/>
            <p:cNvGrpSpPr/>
            <p:nvPr/>
          </p:nvGrpSpPr>
          <p:grpSpPr>
            <a:xfrm>
              <a:off x="2415924" y="2450170"/>
              <a:ext cx="5817946" cy="662481"/>
              <a:chOff x="2533733" y="1343047"/>
              <a:chExt cx="5817946" cy="662481"/>
            </a:xfrm>
          </p:grpSpPr>
          <p:sp>
            <p:nvSpPr>
              <p:cNvPr id="44" name="矩形 43"/>
              <p:cNvSpPr/>
              <p:nvPr/>
            </p:nvSpPr>
            <p:spPr bwMode="auto">
              <a:xfrm>
                <a:off x="2808963" y="1343047"/>
                <a:ext cx="5542716" cy="5496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685800">
                  <a:spcBef>
                    <a:spcPct val="50000"/>
                  </a:spcBef>
                  <a:buClrTx/>
                  <a:buSzTx/>
                  <a:buFontTx/>
                </a:pPr>
                <a:r>
                  <a:rPr lang="zh-CN" altLang="en-US" sz="2400">
                    <a:solidFill>
                      <a:srgbClr val="4FB7AC"/>
                    </a:solidFill>
                    <a:latin typeface="华文新魏" panose="02010800040101010101" pitchFamily="2" charset="-122"/>
                    <a:ea typeface="华文新魏" panose="02010800040101010101" pitchFamily="2" charset="-122"/>
                  </a:rPr>
                  <a:t>叙例要注意善用句式、修辞</a:t>
                </a:r>
                <a:endParaRPr lang="zh-CN" altLang="en-US" sz="2400">
                  <a:solidFill>
                    <a:srgbClr val="4FB7AC"/>
                  </a:solidFill>
                  <a:latin typeface="华文新魏" panose="02010800040101010101" pitchFamily="2" charset="-122"/>
                  <a:ea typeface="华文新魏" panose="02010800040101010101" pitchFamily="2" charset="-122"/>
                </a:endParaRPr>
              </a:p>
            </p:txBody>
          </p:sp>
          <p:pic>
            <p:nvPicPr>
              <p:cNvPr id="45" name="图片 28"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67874"/>
                <a:ext cx="4497271" cy="137654"/>
              </a:xfrm>
              <a:prstGeom prst="rect">
                <a:avLst/>
              </a:prstGeom>
              <a:noFill/>
              <a:ln>
                <a:noFill/>
              </a:ln>
            </p:spPr>
          </p:pic>
        </p:grpSp>
      </p:grpSp>
      <p:grpSp>
        <p:nvGrpSpPr>
          <p:cNvPr id="46" name="组合 45"/>
          <p:cNvGrpSpPr/>
          <p:nvPr/>
        </p:nvGrpSpPr>
        <p:grpSpPr>
          <a:xfrm>
            <a:off x="3055001" y="3657473"/>
            <a:ext cx="4359531" cy="549045"/>
            <a:chOff x="1491415" y="2438323"/>
            <a:chExt cx="5814053" cy="732230"/>
          </a:xfrm>
        </p:grpSpPr>
        <p:sp>
          <p:nvSpPr>
            <p:cNvPr id="47"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a:solidFill>
                    <a:srgbClr val="4FB7AC"/>
                  </a:solidFill>
                  <a:latin typeface="华文新魏" panose="02010800040101010101" pitchFamily="2" charset="-122"/>
                  <a:ea typeface="华文新魏" panose="02010800040101010101" pitchFamily="2" charset="-122"/>
                </a:rPr>
                <a:t>04</a:t>
              </a:r>
              <a:endParaRPr lang="zh-CN" altLang="zh-CN" sz="2700" spc="450">
                <a:solidFill>
                  <a:srgbClr val="4FB7AC"/>
                </a:solidFill>
                <a:latin typeface="华文新魏" panose="02010800040101010101" pitchFamily="2" charset="-122"/>
                <a:ea typeface="华文新魏" panose="02010800040101010101" pitchFamily="2" charset="-122"/>
              </a:endParaRPr>
            </a:p>
          </p:txBody>
        </p:sp>
        <p:grpSp>
          <p:nvGrpSpPr>
            <p:cNvPr id="48" name="组合 47"/>
            <p:cNvGrpSpPr/>
            <p:nvPr/>
          </p:nvGrpSpPr>
          <p:grpSpPr>
            <a:xfrm>
              <a:off x="2415924" y="2450170"/>
              <a:ext cx="4889544" cy="662481"/>
              <a:chOff x="2533733" y="1343047"/>
              <a:chExt cx="4889544" cy="662481"/>
            </a:xfrm>
          </p:grpSpPr>
          <p:sp>
            <p:nvSpPr>
              <p:cNvPr id="49" name="矩形 48"/>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685800">
                  <a:spcBef>
                    <a:spcPct val="50000"/>
                  </a:spcBef>
                  <a:buClrTx/>
                  <a:buSzTx/>
                  <a:buFontTx/>
                </a:pPr>
                <a:r>
                  <a:rPr lang="zh-CN" altLang="en-US" sz="2400">
                    <a:solidFill>
                      <a:srgbClr val="4FB7AC"/>
                    </a:solidFill>
                    <a:latin typeface="华文新魏" panose="02010800040101010101" pitchFamily="2" charset="-122"/>
                    <a:ea typeface="华文新魏" panose="02010800040101010101" pitchFamily="2" charset="-122"/>
                  </a:rPr>
                  <a:t>叙例要注意顺序</a:t>
                </a:r>
                <a:endParaRPr lang="zh-CN" altLang="en-US" sz="2400">
                  <a:solidFill>
                    <a:srgbClr val="4FB7AC"/>
                  </a:solidFill>
                  <a:latin typeface="华文新魏" panose="02010800040101010101" pitchFamily="2" charset="-122"/>
                  <a:ea typeface="华文新魏" panose="02010800040101010101" pitchFamily="2" charset="-122"/>
                </a:endParaRPr>
              </a:p>
            </p:txBody>
          </p:sp>
          <p:pic>
            <p:nvPicPr>
              <p:cNvPr id="50" name="图片 49" descr="C_108.jpg"/>
              <p:cNvPicPr>
                <a:picLocks noChangeAspect="1"/>
              </p:cNvPicPr>
              <p:nvPr/>
            </p:nvPicPr>
            <p:blipFill>
              <a:blip r:embed="rId4">
                <a:clrChange>
                  <a:clrFrom>
                    <a:srgbClr val="FFFFFF"/>
                  </a:clrFrom>
                  <a:clrTo>
                    <a:srgbClr val="FFFFFF">
                      <a:alpha val="0"/>
                    </a:srgbClr>
                  </a:clrTo>
                </a:clrChange>
              </a:blip>
              <a:stretch>
                <a:fillRect/>
              </a:stretch>
            </p:blipFill>
            <p:spPr bwMode="auto">
              <a:xfrm>
                <a:off x="2533733" y="1867874"/>
                <a:ext cx="4497271" cy="137654"/>
              </a:xfrm>
              <a:prstGeom prst="rect">
                <a:avLst/>
              </a:prstGeom>
              <a:noFill/>
              <a:ln>
                <a:noFill/>
              </a:ln>
            </p:spPr>
          </p:pic>
        </p:grpSp>
      </p:grpSp>
      <p:sp>
        <p:nvSpPr>
          <p:cNvPr id="52" name="_14"/>
          <p:cNvSpPr txBox="1">
            <a:spLocks noChangeArrowheads="1"/>
          </p:cNvSpPr>
          <p:nvPr/>
        </p:nvSpPr>
        <p:spPr bwMode="auto">
          <a:xfrm>
            <a:off x="1507490" y="1235710"/>
            <a:ext cx="1525905" cy="991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zh-CN" altLang="en-US" sz="3375" spc="450">
                <a:solidFill>
                  <a:srgbClr val="4FB7AC"/>
                </a:solidFill>
                <a:latin typeface="华文新魏" panose="02010800040101010101" pitchFamily="2" charset="-122"/>
                <a:ea typeface="华文新魏" panose="02010800040101010101" pitchFamily="2" charset="-122"/>
              </a:rPr>
              <a:t>课堂小结</a:t>
            </a:r>
            <a:endParaRPr lang="en-US" altLang="zh-CN" sz="3375" spc="450">
              <a:solidFill>
                <a:srgbClr val="4FB7AC"/>
              </a:solidFill>
              <a:latin typeface="华文新魏" panose="02010800040101010101" pitchFamily="2" charset="-122"/>
              <a:ea typeface="华文新魏" panose="02010800040101010101" pitchFamily="2" charset="-122"/>
            </a:endParaRPr>
          </a:p>
          <a:p>
            <a:pPr algn="ctr" defTabSz="685800"/>
            <a:endParaRPr lang="en-US" altLang="zh-CN" sz="1650">
              <a:solidFill>
                <a:srgbClr val="4FB7AC"/>
              </a:solidFill>
              <a:latin typeface="华文新魏" panose="02010800040101010101" pitchFamily="2" charset="-122"/>
              <a:ea typeface="华文新魏" panose="02010800040101010101" pitchFamily="2" charset="-122"/>
            </a:endParaRPr>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2185" y="815270"/>
            <a:ext cx="972993" cy="1539095"/>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2897" y="3197256"/>
            <a:ext cx="2118306" cy="1077166"/>
          </a:xfrm>
          <a:prstGeom prst="rect">
            <a:avLst/>
          </a:prstGeom>
        </p:spPr>
      </p:pic>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750"/>
                                        <p:tgtEl>
                                          <p:spTgt spid="31"/>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52"/>
                                        </p:tgtEl>
                                        <p:attrNameLst>
                                          <p:attrName>style.visibility</p:attrName>
                                        </p:attrNameLst>
                                      </p:cBhvr>
                                      <p:to>
                                        <p:strVal val="visible"/>
                                      </p:to>
                                    </p:set>
                                    <p:anim by="(-#ppt_w*2)" calcmode="lin" valueType="num">
                                      <p:cBhvr rctx="PPT">
                                        <p:cTn id="10" dur="500" autoRev="1" fill="hold">
                                          <p:stCondLst>
                                            <p:cond delay="0"/>
                                          </p:stCondLst>
                                        </p:cTn>
                                        <p:tgtEl>
                                          <p:spTgt spid="52"/>
                                        </p:tgtEl>
                                        <p:attrNameLst>
                                          <p:attrName>ppt_w</p:attrName>
                                        </p:attrNameLst>
                                      </p:cBhvr>
                                    </p:anim>
                                    <p:anim by="(#ppt_w*0.50)" calcmode="lin" valueType="num">
                                      <p:cBhvr>
                                        <p:cTn id="11" dur="500" decel="50000" autoRev="1" fill="hold">
                                          <p:stCondLst>
                                            <p:cond delay="0"/>
                                          </p:stCondLst>
                                        </p:cTn>
                                        <p:tgtEl>
                                          <p:spTgt spid="52"/>
                                        </p:tgtEl>
                                        <p:attrNameLst>
                                          <p:attrName>ppt_x</p:attrName>
                                        </p:attrNameLst>
                                      </p:cBhvr>
                                    </p:anim>
                                    <p:anim from="(-#ppt_h/2)" to="(#ppt_y)" calcmode="lin" valueType="num">
                                      <p:cBhvr>
                                        <p:cTn id="12" dur="1000" fill="hold">
                                          <p:stCondLst>
                                            <p:cond delay="0"/>
                                          </p:stCondLst>
                                        </p:cTn>
                                        <p:tgtEl>
                                          <p:spTgt spid="52"/>
                                        </p:tgtEl>
                                        <p:attrNameLst>
                                          <p:attrName>ppt_y</p:attrName>
                                        </p:attrNameLst>
                                      </p:cBhvr>
                                    </p:anim>
                                    <p:animRot by="21600000">
                                      <p:cBhvr>
                                        <p:cTn id="13" dur="1000" fill="hold">
                                          <p:stCondLst>
                                            <p:cond delay="0"/>
                                          </p:stCondLst>
                                        </p:cTn>
                                        <p:tgtEl>
                                          <p:spTgt spid="52"/>
                                        </p:tgtEl>
                                        <p:attrNameLst>
                                          <p:attrName>r</p:attrName>
                                        </p:attrNameLst>
                                      </p:cBhvr>
                                    </p:animRot>
                                  </p:childTnLst>
                                </p:cTn>
                              </p:par>
                              <p:par>
                                <p:cTn id="14" presetID="53" presetClass="entr" presetSubtype="0" fill="hold"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nodeType="afterGroup">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nodeType="afterGroup">
                            <p:stCondLst>
                              <p:cond delay="20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nodeType="afterGroup">
                            <p:stCondLst>
                              <p:cond delay="2500"/>
                            </p:stCondLst>
                            <p:childTnLst>
                              <p:par>
                                <p:cTn id="32" presetID="2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ppt_x</p:attrName>
                                        </p:attrNameLst>
                                      </p:cBhvr>
                                      <p:tavLst>
                                        <p:tav tm="0">
                                          <p:val>
                                            <p:strVal val="#ppt_x"/>
                                          </p:val>
                                        </p:tav>
                                        <p:tav tm="100000">
                                          <p:val>
                                            <p:strVal val="#ppt_x"/>
                                          </p:val>
                                        </p:tav>
                                      </p:tavLst>
                                    </p:anim>
                                    <p:anim calcmode="lin" valueType="num">
                                      <p:cBhvr>
                                        <p:cTn id="39"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8" name="组合 7"/>
          <p:cNvGrpSpPr/>
          <p:nvPr/>
        </p:nvGrpSpPr>
        <p:grpSpPr>
          <a:xfrm>
            <a:off x="3474628" y="2374650"/>
            <a:ext cx="6078496" cy="810302"/>
            <a:chOff x="2890273" y="1323350"/>
            <a:chExt cx="4748225" cy="549605"/>
          </a:xfrm>
        </p:grpSpPr>
        <p:sp>
          <p:nvSpPr>
            <p:cNvPr id="9" name="矩形 8"/>
            <p:cNvSpPr/>
            <p:nvPr/>
          </p:nvSpPr>
          <p:spPr bwMode="auto">
            <a:xfrm>
              <a:off x="3024545" y="1323350"/>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sz="3600">
                  <a:solidFill>
                    <a:srgbClr val="4FB7AC"/>
                  </a:solidFill>
                  <a:latin typeface="幼圆" panose="02010509060101010101" pitchFamily="49" charset="-122"/>
                  <a:ea typeface="幼圆" panose="02010509060101010101" pitchFamily="49" charset="-122"/>
                </a:rPr>
                <a:t>如何扣住重点叙例</a:t>
              </a:r>
              <a:endParaRPr lang="zh-CN" altLang="en-US" sz="3600">
                <a:solidFill>
                  <a:srgbClr val="4FB7AC"/>
                </a:solidFill>
                <a:latin typeface="幼圆" panose="02010509060101010101" pitchFamily="49" charset="-122"/>
                <a:ea typeface="幼圆" panose="02010509060101010101" pitchFamily="49" charset="-122"/>
              </a:endParaRPr>
            </a:p>
          </p:txBody>
        </p:sp>
        <p:pic>
          <p:nvPicPr>
            <p:cNvPr id="10" name="图片 28" descr="C_108.jpg"/>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Lst>
            </a:blip>
            <a:stretch>
              <a:fillRect/>
            </a:stretch>
          </p:blipFill>
          <p:spPr bwMode="auto">
            <a:xfrm>
              <a:off x="2890273" y="1821438"/>
              <a:ext cx="3483555" cy="51517"/>
            </a:xfrm>
            <a:prstGeom prst="rect">
              <a:avLst/>
            </a:prstGeom>
            <a:noFill/>
            <a:ln>
              <a:noFill/>
            </a:ln>
          </p:spPr>
        </p:pic>
      </p:grpSp>
      <p:sp>
        <p:nvSpPr>
          <p:cNvPr id="16" name="_14"/>
          <p:cNvSpPr txBox="1">
            <a:spLocks noChangeArrowheads="1"/>
          </p:cNvSpPr>
          <p:nvPr/>
        </p:nvSpPr>
        <p:spPr bwMode="auto">
          <a:xfrm>
            <a:off x="3645507" y="1981674"/>
            <a:ext cx="1948217" cy="631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defTabSz="685800"/>
            <a:r>
              <a:rPr lang="zh-CN" altLang="en-US" sz="3200" spc="450">
                <a:solidFill>
                  <a:srgbClr val="4FB7AC"/>
                </a:solidFill>
                <a:latin typeface="幼圆" panose="02010509060101010101" pitchFamily="49" charset="-122"/>
                <a:ea typeface="幼圆" panose="02010509060101010101" pitchFamily="49" charset="-122"/>
              </a:rPr>
              <a:t>第二章</a:t>
            </a:r>
            <a:endParaRPr lang="zh-CN" altLang="en-US" sz="3200" spc="450">
              <a:solidFill>
                <a:srgbClr val="4FB7AC"/>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196" y="1383687"/>
            <a:ext cx="1415014" cy="2238292"/>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2897" y="3197256"/>
            <a:ext cx="2118306" cy="1077166"/>
          </a:xfrm>
          <a:prstGeom prst="rect">
            <a:avLst/>
          </a:prstGeom>
        </p:spPr>
      </p:pic>
      <p:pic>
        <p:nvPicPr>
          <p:cNvPr id="18" name="图片 5"/>
          <p:cNvPicPr>
            <a:picLocks noChangeArrowheads="1"/>
          </p:cNvPicPr>
          <p:nvPr/>
        </p:nvPicPr>
        <p:blipFill>
          <a:blip r:embed="rId8">
            <a:extLst>
              <a:ext uri="{BEBA8EAE-BF5A-486C-A8C5-ECC9F3942E4B}">
                <a14:imgProps xmlns:a14="http://schemas.microsoft.com/office/drawing/2010/main">
                  <a14:imgLayer r:embed="rId9">
                    <a14:imgEffect>
                      <a14:artisticCrisscrossEtching trans="75000"/>
                    </a14:imgEffect>
                  </a14:imgLayer>
                </a14:imgProps>
              </a:ext>
              <a:ext uri="{28A0092B-C50C-407E-A947-70E740481C1C}">
                <a14:useLocalDpi xmlns:a14="http://schemas.microsoft.com/office/drawing/2010/main" val="0"/>
              </a:ext>
            </a:extLst>
          </a:blip>
          <a:stretch>
            <a:fillRect/>
          </a:stretch>
        </p:blipFill>
        <p:spPr bwMode="auto">
          <a:xfrm>
            <a:off x="1128304" y="785444"/>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6"/>
                                        </p:tgtEl>
                                        <p:attrNameLst>
                                          <p:attrName>style.visibility</p:attrName>
                                        </p:attrNameLst>
                                      </p:cBhvr>
                                      <p:to>
                                        <p:strVal val="visible"/>
                                      </p:to>
                                    </p:set>
                                    <p:anim by="(-#ppt_w*2)" calcmode="lin" valueType="num">
                                      <p:cBhvr rctx="PPT">
                                        <p:cTn id="10" dur="500" autoRev="1" fill="hold">
                                          <p:stCondLst>
                                            <p:cond delay="0"/>
                                          </p:stCondLst>
                                        </p:cTn>
                                        <p:tgtEl>
                                          <p:spTgt spid="16"/>
                                        </p:tgtEl>
                                        <p:attrNameLst>
                                          <p:attrName>ppt_w</p:attrName>
                                        </p:attrNameLst>
                                      </p:cBhvr>
                                    </p:anim>
                                    <p:anim by="(#ppt_w*0.50)" calcmode="lin" valueType="num">
                                      <p:cBhvr>
                                        <p:cTn id="11" dur="500" decel="50000" autoRev="1" fill="hold">
                                          <p:stCondLst>
                                            <p:cond delay="0"/>
                                          </p:stCondLst>
                                        </p:cTn>
                                        <p:tgtEl>
                                          <p:spTgt spid="16"/>
                                        </p:tgtEl>
                                        <p:attrNameLst>
                                          <p:attrName>ppt_x</p:attrName>
                                        </p:attrNameLst>
                                      </p:cBhvr>
                                    </p:anim>
                                    <p:anim from="(-#ppt_h/2)" to="(#ppt_y)" calcmode="lin" valueType="num">
                                      <p:cBhvr>
                                        <p:cTn id="12" dur="1000" fill="hold">
                                          <p:stCondLst>
                                            <p:cond delay="0"/>
                                          </p:stCondLst>
                                        </p:cTn>
                                        <p:tgtEl>
                                          <p:spTgt spid="16"/>
                                        </p:tgtEl>
                                        <p:attrNameLst>
                                          <p:attrName>ppt_y</p:attrName>
                                        </p:attrNameLst>
                                      </p:cBhvr>
                                    </p:anim>
                                    <p:animRot by="21600000">
                                      <p:cBhvr>
                                        <p:cTn id="13" dur="1000" fill="hold">
                                          <p:stCondLst>
                                            <p:cond delay="0"/>
                                          </p:stCondLst>
                                        </p:cTn>
                                        <p:tgtEl>
                                          <p:spTgt spid="16"/>
                                        </p:tgtEl>
                                        <p:attrNameLst>
                                          <p:attrName>r</p:attrName>
                                        </p:attrNameLst>
                                      </p:cBhvr>
                                    </p:animRot>
                                  </p:childTnLst>
                                </p:cTn>
                              </p:par>
                              <p:par>
                                <p:cTn id="14" presetID="53" presetClass="entr" presetSubtype="0" fill="hold"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nodeType="afterGroup">
                            <p:stCondLst>
                              <p:cond delay="10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42"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750"/>
                                        <p:tgtEl>
                                          <p:spTgt spid="17"/>
                                        </p:tgtEl>
                                      </p:cBhvr>
                                    </p:animEffect>
                                    <p:anim calcmode="lin" valueType="num">
                                      <p:cBhvr>
                                        <p:cTn id="26" dur="750" fill="hold"/>
                                        <p:tgtEl>
                                          <p:spTgt spid="17"/>
                                        </p:tgtEl>
                                        <p:attrNameLst>
                                          <p:attrName>ppt_x</p:attrName>
                                        </p:attrNameLst>
                                      </p:cBhvr>
                                      <p:tavLst>
                                        <p:tav tm="0">
                                          <p:val>
                                            <p:strVal val="#ppt_x"/>
                                          </p:val>
                                        </p:tav>
                                        <p:tav tm="100000">
                                          <p:val>
                                            <p:strVal val="#ppt_x"/>
                                          </p:val>
                                        </p:tav>
                                      </p:tavLst>
                                    </p:anim>
                                    <p:anim calcmode="lin" valueType="num">
                                      <p:cBhvr>
                                        <p:cTn id="27" dur="750" fill="hold"/>
                                        <p:tgtEl>
                                          <p:spTgt spid="1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750"/>
                            </p:stCondLst>
                            <p:childTnLst>
                              <p:par>
                                <p:cTn id="29" presetID="2" presetClass="entr" presetSubtype="3"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712470" y="3057525"/>
            <a:ext cx="39789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这段文字确实表现了王羲之“勤”，也取得了成功，但与“补拙”毫不粘边，因为王羲之并不拙。（问题：选例不能紧扣观点）</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011555" y="1698625"/>
            <a:ext cx="32327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幼圆" panose="02010509060101010101" pitchFamily="49" charset="-122"/>
                <a:ea typeface="幼圆" panose="02010509060101010101" pitchFamily="49" charset="-122"/>
              </a:rPr>
              <a:t>王羲之经常在自己的衣服上写字，将衣服划破，终于成为一个有名的书法家。</a:t>
            </a:r>
            <a:endParaRPr lang="zh-CN" altLang="en-US"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272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要论证“勤能补拙”的观点，下面的例子合适吗？问题在哪里？</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712470" y="3057525"/>
            <a:ext cx="397891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梅兰芳天天口含沙粒练习，这是“勤”；有口吃的毛病这是“拙”；经过刻苦努力最终改掉了毛病，取得了事业的成功，这是补了“拙”。这个例子紧扣了论点。 </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9" name="矩形 14"/>
          <p:cNvSpPr>
            <a:spLocks noChangeArrowheads="1"/>
          </p:cNvSpPr>
          <p:nvPr/>
        </p:nvSpPr>
        <p:spPr bwMode="auto">
          <a:xfrm>
            <a:off x="1011555" y="1698625"/>
            <a:ext cx="34067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幼圆" panose="02010509060101010101" pitchFamily="49" charset="-122"/>
                <a:ea typeface="幼圆" panose="02010509060101010101" pitchFamily="49" charset="-122"/>
              </a:rPr>
              <a:t>梅兰芳小时候口吃，为了弥补这一缺陷，他坚持每天早上含沙练唱，最终改掉了口吃的毛病，成为一位闻名中外的艺术大师。</a:t>
            </a:r>
            <a:endParaRPr lang="zh-CN" altLang="en-US" b="1">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椭圆 11"/>
          <p:cNvSpPr/>
          <p:nvPr/>
        </p:nvSpPr>
        <p:spPr>
          <a:xfrm>
            <a:off x="71272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把上面的例子换成下面的例子，你认为紧扣论点了吗？</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1011555" y="1942465"/>
            <a:ext cx="413004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sz="2400" b="1">
                <a:solidFill>
                  <a:schemeClr val="tx1">
                    <a:lumMod val="65000"/>
                    <a:lumOff val="35000"/>
                  </a:schemeClr>
                </a:solidFill>
                <a:latin typeface="华文仿宋" panose="02010600040101010101" charset="-122"/>
                <a:ea typeface="华文仿宋" panose="02010600040101010101" charset="-122"/>
              </a:rPr>
              <a:t>可证“失败是成功之母”：</a:t>
            </a:r>
            <a:endParaRPr lang="zh-CN" altLang="en-US" sz="2400" b="1">
              <a:solidFill>
                <a:schemeClr val="tx1">
                  <a:lumMod val="65000"/>
                  <a:lumOff val="35000"/>
                </a:schemeClr>
              </a:solidFill>
              <a:latin typeface="华文仿宋" panose="02010600040101010101" charset="-122"/>
              <a:ea typeface="华文仿宋" panose="02010600040101010101" charset="-122"/>
            </a:endParaRPr>
          </a:p>
          <a:p>
            <a:pPr defTabSz="685800"/>
            <a:r>
              <a:rPr lang="zh-CN" altLang="en-US" sz="2400" b="1">
                <a:solidFill>
                  <a:schemeClr val="tx1">
                    <a:lumMod val="65000"/>
                    <a:lumOff val="35000"/>
                  </a:schemeClr>
                </a:solidFill>
                <a:latin typeface="华文仿宋" panose="02010600040101010101" charset="-122"/>
                <a:ea typeface="华文仿宋" panose="02010600040101010101" charset="-122"/>
              </a:rPr>
              <a:t>1、5、6</a:t>
            </a:r>
            <a:endParaRPr lang="zh-CN" altLang="en-US" sz="2400" b="1">
              <a:solidFill>
                <a:schemeClr val="tx1">
                  <a:lumMod val="65000"/>
                  <a:lumOff val="35000"/>
                </a:schemeClr>
              </a:solidFill>
              <a:latin typeface="华文仿宋" panose="02010600040101010101" charset="-122"/>
              <a:ea typeface="华文仿宋" panose="02010600040101010101" charset="-122"/>
            </a:endParaRPr>
          </a:p>
          <a:p>
            <a:pPr defTabSz="685800"/>
            <a:r>
              <a:rPr lang="zh-CN" altLang="en-US" sz="2400" b="1">
                <a:solidFill>
                  <a:schemeClr val="tx1">
                    <a:lumMod val="65000"/>
                    <a:lumOff val="35000"/>
                  </a:schemeClr>
                </a:solidFill>
                <a:latin typeface="华文仿宋" panose="02010600040101010101" charset="-122"/>
                <a:ea typeface="华文仿宋" panose="02010600040101010101" charset="-122"/>
              </a:rPr>
              <a:t>可证“败者未必为寇”：</a:t>
            </a:r>
            <a:endParaRPr lang="zh-CN" altLang="en-US" sz="2400" b="1">
              <a:solidFill>
                <a:schemeClr val="tx1">
                  <a:lumMod val="65000"/>
                  <a:lumOff val="35000"/>
                </a:schemeClr>
              </a:solidFill>
              <a:latin typeface="华文仿宋" panose="02010600040101010101" charset="-122"/>
              <a:ea typeface="华文仿宋" panose="02010600040101010101" charset="-122"/>
            </a:endParaRPr>
          </a:p>
          <a:p>
            <a:pPr defTabSz="685800"/>
            <a:r>
              <a:rPr lang="zh-CN" altLang="en-US" sz="2400" b="1">
                <a:solidFill>
                  <a:schemeClr val="tx1">
                    <a:lumMod val="65000"/>
                    <a:lumOff val="35000"/>
                  </a:schemeClr>
                </a:solidFill>
                <a:latin typeface="华文仿宋" panose="02010600040101010101" charset="-122"/>
                <a:ea typeface="华文仿宋" panose="02010600040101010101" charset="-122"/>
              </a:rPr>
              <a:t>2、3、4</a:t>
            </a:r>
            <a:endParaRPr lang="zh-CN" altLang="en-US" sz="2400"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712725" y="1698496"/>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8765691" y="4690870"/>
              <a:ext cx="2984176" cy="879157"/>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defTabSz="685800">
                <a:defRPr/>
              </a:pPr>
              <a:r>
                <a:rPr lang="zh-CN" altLang="en-US" sz="1600">
                  <a:solidFill>
                    <a:schemeClr val="tx1">
                      <a:lumMod val="65000"/>
                      <a:lumOff val="35000"/>
                    </a:schemeClr>
                  </a:solidFill>
                </a:rPr>
                <a:t>下面3个事例，分别能证明下面哪个论点？</a:t>
              </a:r>
              <a:endParaRPr lang="zh-CN" altLang="en-US" sz="1600">
                <a:solidFill>
                  <a:schemeClr val="tx1">
                    <a:lumMod val="65000"/>
                    <a:lumOff val="35000"/>
                  </a:schemeClr>
                </a:solidFill>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569595" y="1698625"/>
            <a:ext cx="413004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明确目的，才不会被表面现象所迷惑。宫崎骏明确目的，登上动画创作的高峰。宫崎骏的目的是用动画传递爱与善良，因此面对现代动漫充斥商业的现象，他丝毫不被迷惑，而是孑然一身在手绘动画中注入人与自然，亲情友情等纯净的内容。正是因为对目的的清醒认识，他笔下的《千与千寻》《幽灵公主》成为日本票房史上最高的动漫电影。</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65748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
        <p:nvSpPr>
          <p:cNvPr id="9" name="矩形 14"/>
          <p:cNvSpPr>
            <a:spLocks noChangeArrowheads="1"/>
          </p:cNvSpPr>
          <p:nvPr/>
        </p:nvSpPr>
        <p:spPr bwMode="auto">
          <a:xfrm>
            <a:off x="1107945" y="127123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9"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545465" y="1577975"/>
            <a:ext cx="413004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日本动画师宫崎骏，他的作品大多涉及人类与自然之间的关系、和平主义及女权运动，一直用每一个率真诚实的人物形象、每一个引人深思的情节来续写。他的每一个作品都明确了一个传递和平、环保、博爱的信息的目的，他不像有些导演，为了迎合观众的心意，一味地肥皂剧，一味地卖腐。宫崎骏坚持自己最初的目的，不因为主题的不流行被迷惑，他心中的目的让他受到世界各地民众的欢迎，《时代周刊》曾评价他为全球最具影响力的人物。</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65748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grpSp>
        <p:nvGrpSpPr>
          <p:cNvPr id="14" name="组合 13"/>
          <p:cNvGrpSpPr/>
          <p:nvPr/>
        </p:nvGrpSpPr>
        <p:grpSpPr>
          <a:xfrm>
            <a:off x="4831619" y="1698700"/>
            <a:ext cx="3284147" cy="2719533"/>
            <a:chOff x="8670365" y="4528241"/>
            <a:chExt cx="3186172" cy="4097054"/>
          </a:xfrm>
        </p:grpSpPr>
        <p:sp>
          <p:nvSpPr>
            <p:cNvPr id="21" name="圆角矩形 32"/>
            <p:cNvSpPr/>
            <p:nvPr/>
          </p:nvSpPr>
          <p:spPr>
            <a:xfrm>
              <a:off x="8680943" y="4528241"/>
              <a:ext cx="3175594" cy="1203946"/>
            </a:xfrm>
            <a:prstGeom prst="roundRect">
              <a:avLst>
                <a:gd name="adj" fmla="val 5669"/>
              </a:avLst>
            </a:prstGeom>
            <a:noFill/>
            <a:ln>
              <a:solidFill>
                <a:srgbClr val="4FB7A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kumimoji="1" lang="zh-CN" altLang="en-US">
                <a:solidFill>
                  <a:srgbClr val="FFFFFF">
                    <a:lumMod val="65000"/>
                  </a:srgbClr>
                </a:solidFill>
                <a:latin typeface="微软雅黑" panose="020b0503020204020204" pitchFamily="34" charset="-122"/>
                <a:ea typeface="微软雅黑" panose="020b0503020204020204" pitchFamily="34" charset="-122"/>
              </a:endParaRPr>
            </a:p>
          </p:txBody>
        </p:sp>
        <p:sp>
          <p:nvSpPr>
            <p:cNvPr id="18" name="Rectangle 30"/>
            <p:cNvSpPr/>
            <p:nvPr/>
          </p:nvSpPr>
          <p:spPr>
            <a:xfrm>
              <a:off x="8670365" y="6040937"/>
              <a:ext cx="3175594" cy="2584358"/>
            </a:xfrm>
            <a:prstGeom prst="rect">
              <a:avLst/>
            </a:prstGeom>
            <a:blipFill dpi="0" rotWithShape="1">
              <a:blip r:embed="rId5">
                <a:extLst>
                  <a:ext uri="{BEBA8EAE-BF5A-486C-A8C5-ECC9F3942E4B}">
                    <a14:imgProps xmlns:a14="http://schemas.microsoft.com/office/drawing/2010/main">
                      <a14:imgLayer r:embed="rId6">
                        <a14:imgEffect>
                          <a14:brightnessContrast bright="15000"/>
                        </a14:imgEffect>
                      </a14:imgLayer>
                    </a14:imgProps>
                  </a:ext>
                </a:extLst>
              </a:blip>
              <a:tile tx="0" ty="63500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lumMod val="65000"/>
                  </a:srgbClr>
                </a:solidFill>
                <a:latin typeface="Calibri"/>
              </a:endParaRPr>
            </a:p>
          </p:txBody>
        </p:sp>
      </p:grpSp>
      <p:sp>
        <p:nvSpPr>
          <p:cNvPr id="9" name="矩形 14"/>
          <p:cNvSpPr>
            <a:spLocks noChangeArrowheads="1"/>
          </p:cNvSpPr>
          <p:nvPr/>
        </p:nvSpPr>
        <p:spPr bwMode="auto">
          <a:xfrm>
            <a:off x="1107945" y="127123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50"/>
                                        <p:tgtEl>
                                          <p:spTgt spid="9"/>
                                        </p:tgtEl>
                                      </p:cBhvr>
                                    </p:animEffect>
                                    <p:anim calcmode="lin" valueType="num">
                                      <p:cBhvr>
                                        <p:cTn id="25" dur="250" fill="hold"/>
                                        <p:tgtEl>
                                          <p:spTgt spid="9"/>
                                        </p:tgtEl>
                                        <p:attrNameLst>
                                          <p:attrName>ppt_x</p:attrName>
                                        </p:attrNameLst>
                                      </p:cBhvr>
                                      <p:tavLst>
                                        <p:tav tm="0">
                                          <p:val>
                                            <p:strVal val="#ppt_x"/>
                                          </p:val>
                                        </p:tav>
                                        <p:tav tm="100000">
                                          <p:val>
                                            <p:strVal val="#ppt_x"/>
                                          </p:val>
                                        </p:tav>
                                      </p:tavLst>
                                    </p:anim>
                                    <p:anim calcmode="lin" valueType="num">
                                      <p:cBhvr>
                                        <p:cTn id="26"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9"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537210" y="1577975"/>
            <a:ext cx="788924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明确目的，才不会被表面现象所迷惑。宫崎骏之所以能成为日本的著名动画制作人是因为他心中明确目的，有清醒的认识才会创作出如此佳作。他的作品大多涉及人类与自然之间的关系、和平主义以及女权运动，他不会为了讨好观众一味的满足观众的要求二十坚持心中的目的，所以才会收到世界各地民众的欢迎。</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65748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sp>
        <p:nvSpPr>
          <p:cNvPr id="9" name="矩形 14"/>
          <p:cNvSpPr>
            <a:spLocks noChangeArrowheads="1"/>
          </p:cNvSpPr>
          <p:nvPr/>
        </p:nvSpPr>
        <p:spPr bwMode="auto">
          <a:xfrm>
            <a:off x="1107945" y="127123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50"/>
                                        <p:tgtEl>
                                          <p:spTgt spid="8"/>
                                        </p:tgtEl>
                                      </p:cBhvr>
                                    </p:animEffect>
                                    <p:anim calcmode="lin" valueType="num">
                                      <p:cBhvr>
                                        <p:cTn id="27" dur="250" fill="hold"/>
                                        <p:tgtEl>
                                          <p:spTgt spid="8"/>
                                        </p:tgtEl>
                                        <p:attrNameLst>
                                          <p:attrName>ppt_x</p:attrName>
                                        </p:attrNameLst>
                                      </p:cBhvr>
                                      <p:tavLst>
                                        <p:tav tm="0">
                                          <p:val>
                                            <p:strVal val="#ppt_x"/>
                                          </p:val>
                                        </p:tav>
                                        <p:tav tm="100000">
                                          <p:val>
                                            <p:strVal val="#ppt_x"/>
                                          </p:val>
                                        </p:tav>
                                      </p:tavLst>
                                    </p:anim>
                                    <p:anim calcmode="lin" valueType="num">
                                      <p:cBhvr>
                                        <p:cTn id="28"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9"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牛刀小试</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矩形 13"/>
          <p:cNvSpPr>
            <a:spLocks noChangeArrowheads="1"/>
          </p:cNvSpPr>
          <p:nvPr/>
        </p:nvSpPr>
        <p:spPr bwMode="auto">
          <a:xfrm>
            <a:off x="537210" y="1577975"/>
            <a:ext cx="788924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b="1">
                <a:solidFill>
                  <a:schemeClr val="tx1">
                    <a:lumMod val="65000"/>
                    <a:lumOff val="35000"/>
                  </a:schemeClr>
                </a:solidFill>
                <a:latin typeface="华文仿宋" panose="02010600040101010101" charset="-122"/>
                <a:ea typeface="华文仿宋" panose="02010600040101010101" charset="-122"/>
              </a:rPr>
              <a:t>日本动画师宫崎骏，所创作的作品大多都有一些和平与博爱的精神，他不被物质所迷惑，不为金钱所屈服，一心创作着有着精湛的技术、动人的故事和温暖的风格的动漫，与其他一些被物质所迷惑的动画师形成鲜明的对比。最终，他创作的许多作品都受到了民众的欢迎以及各个奖项的认可。</a:t>
            </a:r>
            <a:endParaRPr lang="zh-CN" altLang="en-US" b="1">
              <a:solidFill>
                <a:schemeClr val="tx1">
                  <a:lumMod val="65000"/>
                  <a:lumOff val="35000"/>
                </a:schemeClr>
              </a:solidFill>
              <a:latin typeface="华文仿宋" panose="02010600040101010101" charset="-122"/>
              <a:ea typeface="华文仿宋" panose="02010600040101010101" charset="-122"/>
            </a:endParaRPr>
          </a:p>
        </p:txBody>
      </p:sp>
      <p:sp>
        <p:nvSpPr>
          <p:cNvPr id="12" name="椭圆 11"/>
          <p:cNvSpPr/>
          <p:nvPr/>
        </p:nvSpPr>
        <p:spPr>
          <a:xfrm>
            <a:off x="657480" y="1271141"/>
            <a:ext cx="298778" cy="298778"/>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latin typeface="Calibri"/>
              <a:ea typeface="宋体" panose="02010600030101010101" pitchFamily="2" charset="-122"/>
            </a:endParaRPr>
          </a:p>
        </p:txBody>
      </p:sp>
      <p:sp>
        <p:nvSpPr>
          <p:cNvPr id="9" name="矩形 14"/>
          <p:cNvSpPr>
            <a:spLocks noChangeArrowheads="1"/>
          </p:cNvSpPr>
          <p:nvPr/>
        </p:nvSpPr>
        <p:spPr bwMode="auto">
          <a:xfrm>
            <a:off x="1107945" y="1271230"/>
            <a:ext cx="1356998"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a:r>
              <a:rPr lang="zh-CN" altLang="en-US" sz="1400" b="1">
                <a:solidFill>
                  <a:schemeClr val="tx1">
                    <a:lumMod val="65000"/>
                    <a:lumOff val="35000"/>
                  </a:schemeClr>
                </a:solidFill>
                <a:latin typeface="幼圆" panose="02010509060101010101" pitchFamily="49" charset="-122"/>
                <a:ea typeface="幼圆" panose="02010509060101010101" pitchFamily="49" charset="-122"/>
              </a:rPr>
              <a:t>参考范例：</a:t>
            </a:r>
            <a:endParaRPr lang="zh-CN" altLang="en-US" sz="1400" b="1">
              <a:solidFill>
                <a:schemeClr val="tx1">
                  <a:lumMod val="65000"/>
                  <a:lumOff val="35000"/>
                </a:schemeClr>
              </a:solidFill>
              <a:latin typeface="幼圆" panose="02010509060101010101" pitchFamily="49" charset="-122"/>
              <a:ea typeface="幼圆" panose="02010509060101010101" pitchFamily="49"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50"/>
                                        <p:tgtEl>
                                          <p:spTgt spid="8"/>
                                        </p:tgtEl>
                                      </p:cBhvr>
                                    </p:animEffect>
                                    <p:anim calcmode="lin" valueType="num">
                                      <p:cBhvr>
                                        <p:cTn id="27" dur="250" fill="hold"/>
                                        <p:tgtEl>
                                          <p:spTgt spid="8"/>
                                        </p:tgtEl>
                                        <p:attrNameLst>
                                          <p:attrName>ppt_x</p:attrName>
                                        </p:attrNameLst>
                                      </p:cBhvr>
                                      <p:tavLst>
                                        <p:tav tm="0">
                                          <p:val>
                                            <p:strVal val="#ppt_x"/>
                                          </p:val>
                                        </p:tav>
                                        <p:tav tm="100000">
                                          <p:val>
                                            <p:strVal val="#ppt_x"/>
                                          </p:val>
                                        </p:tav>
                                      </p:tavLst>
                                    </p:anim>
                                    <p:anim calcmode="lin" valueType="num">
                                      <p:cBhvr>
                                        <p:cTn id="28"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1815572" y="517705"/>
            <a:ext cx="5871845" cy="810261"/>
            <a:chOff x="2263786" y="1323350"/>
            <a:chExt cx="4586799" cy="549577"/>
          </a:xfrm>
        </p:grpSpPr>
        <p:sp>
          <p:nvSpPr>
            <p:cNvPr id="6" name="矩形 5"/>
            <p:cNvSpPr/>
            <p:nvPr/>
          </p:nvSpPr>
          <p:spPr bwMode="auto">
            <a:xfrm>
              <a:off x="2263786" y="1323350"/>
              <a:ext cx="4586799" cy="549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下面两则材料哪个叙述得更好？为什么？</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1403985" y="1732280"/>
            <a:ext cx="6081395" cy="1965325"/>
          </a:xfrm>
          <a:prstGeom prst="rect">
            <a:avLst/>
          </a:prstGeom>
          <a:noFill/>
        </p:spPr>
        <p:txBody>
          <a:bodyPr wrap="square" lIns="0" tIns="0" rIns="68549" bIns="0" numCol="2" spcCol="274258" rtlCol="0">
            <a:noAutofit/>
          </a:bodyPr>
          <a:lstStyle/>
          <a:p>
            <a:pPr algn="just" defTabSz="685800"/>
            <a:r>
              <a:rPr 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a:t>
            </a:r>
            <a:r>
              <a:rPr lang="zh-CN" alt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文段二</a:t>
            </a:r>
            <a:r>
              <a:rPr 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a:t>
            </a:r>
            <a:endParaRPr lang="en-US">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当一个人可以将对事物的判断游离于感情的亲疏之外，那他必是明哲之人了!公子小白曾被管仲箭射衣带钩，自是对其痛恨无比。然而，当他认识到管仲的才识时，放下心里的厌恶，重用管仲，终成一代霸主。</a:t>
            </a:r>
            <a:endParaRPr>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sp>
        <p:nvSpPr>
          <p:cNvPr id="12" name="文本框 11"/>
          <p:cNvSpPr txBox="1">
            <a:spLocks noChangeArrowheads="1"/>
          </p:cNvSpPr>
          <p:nvPr/>
        </p:nvSpPr>
        <p:spPr bwMode="auto">
          <a:xfrm>
            <a:off x="4304421" y="707387"/>
            <a:ext cx="1198245" cy="372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defTabSz="685800"/>
            <a:r>
              <a:rPr lang="zh-CN" altLang="en-US" sz="6600" spc="-225">
                <a:solidFill>
                  <a:srgbClr val="4FB7AC"/>
                </a:solidFill>
                <a:latin typeface="华文隶书" panose="02010800040101010101" pitchFamily="2" charset="-122"/>
                <a:ea typeface="华文隶书" panose="02010800040101010101" pitchFamily="2" charset="-122"/>
              </a:rPr>
              <a:t>做题啦</a:t>
            </a:r>
            <a:endParaRPr lang="zh-CN" altLang="en-US" sz="6600" spc="-225">
              <a:solidFill>
                <a:srgbClr val="4FB7AC"/>
              </a:solidFill>
              <a:latin typeface="华文隶书" panose="02010800040101010101" pitchFamily="2" charset="-122"/>
              <a:ea typeface="华文隶书" panose="02010800040101010101" pitchFamily="2" charset="-122"/>
            </a:endParaRP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6421" y="1543130"/>
            <a:ext cx="1415014" cy="2238292"/>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1121" y="3008228"/>
            <a:ext cx="2955454" cy="1502858"/>
          </a:xfrm>
          <a:prstGeom prst="rect">
            <a:avLst/>
          </a:prstGeom>
        </p:spPr>
      </p:pic>
      <p:pic>
        <p:nvPicPr>
          <p:cNvPr id="16" name="图片 5"/>
          <p:cNvPicPr>
            <a:picLocks noChangeArrowheads="1"/>
          </p:cNvPicPr>
          <p:nvPr/>
        </p:nvPicPr>
        <p:blipFill>
          <a:blip r:embed="rId6">
            <a:extLst>
              <a:ext uri="{BEBA8EAE-BF5A-486C-A8C5-ECC9F3942E4B}">
                <a14:imgProps xmlns:a14="http://schemas.microsoft.com/office/drawing/2010/main">
                  <a14:imgLayer r:embed="rId7">
                    <a14:imgEffect>
                      <a14:artisticCrisscrossEtching trans="75000"/>
                    </a14:imgEffect>
                  </a14:imgLayer>
                </a14:imgProps>
              </a:ext>
              <a:ext uri="{28A0092B-C50C-407E-A947-70E740481C1C}">
                <a14:useLocalDpi xmlns:a14="http://schemas.microsoft.com/office/drawing/2010/main" val="0"/>
              </a:ext>
            </a:extLst>
          </a:blip>
          <a:stretch>
            <a:fillRect/>
          </a:stretch>
        </p:blipFill>
        <p:spPr bwMode="auto">
          <a:xfrm>
            <a:off x="1485408" y="914001"/>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New picture"/>
          <p:cNvPicPr/>
          <p:nvPr/>
        </p:nvPicPr>
        <p:blipFill>
          <a:blip r:embed="rId8"/>
          <a:stretch>
            <a:fillRect/>
          </a:stretch>
        </p:blipFill>
        <p:spPr>
          <a:xfrm>
            <a:off x="12344400" y="11366500"/>
            <a:ext cx="317500" cy="241300"/>
          </a:xfrm>
          <a:prstGeom prst="cube">
            <a:avLst/>
          </a:prstGeom>
        </p:spPr>
      </p:pic>
    </p:spTree>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53"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42" presetClass="entr" presetSubtype="0" fill="hold"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par>
                                <p:cTn id="24" presetID="2" presetClass="entr" presetSubtype="3" fill="hold" nodeType="withEffect">
                                  <p:stCondLst>
                                    <p:cond delay="1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1+#ppt_w/2"/>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7577" y="517705"/>
            <a:ext cx="4459514" cy="810302"/>
            <a:chOff x="2890273" y="1323350"/>
            <a:chExt cx="3483555" cy="549605"/>
          </a:xfrm>
        </p:grpSpPr>
        <p:sp>
          <p:nvSpPr>
            <p:cNvPr id="6" name="矩形 5"/>
            <p:cNvSpPr/>
            <p:nvPr/>
          </p:nvSpPr>
          <p:spPr bwMode="auto">
            <a:xfrm>
              <a:off x="3046863" y="1323350"/>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理由</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12" name="TextBox 9"/>
          <p:cNvSpPr txBox="1"/>
          <p:nvPr/>
        </p:nvSpPr>
        <p:spPr>
          <a:xfrm>
            <a:off x="620395" y="1454785"/>
            <a:ext cx="4076700" cy="3298190"/>
          </a:xfrm>
          <a:prstGeom prst="rect">
            <a:avLst/>
          </a:prstGeom>
          <a:noFill/>
        </p:spPr>
        <p:txBody>
          <a:bodyPr wrap="square" lIns="0" tIns="0" rIns="68549" bIns="0" numCol="2" spcCol="274258" rtlCol="0">
            <a:noAutofit/>
          </a:bodyPr>
          <a:lstStyle/>
          <a:p>
            <a:pPr algn="just" defTabSz="685800"/>
            <a:r>
              <a:rPr lang="en-US"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a:t>
            </a:r>
            <a:r>
              <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第二则。用语凝练概括</a:t>
            </a:r>
            <a:endPar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a:p>
            <a:pPr algn="just" defTabSz="685800"/>
            <a:r>
              <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rPr>
              <a:t>       这个材料是典型的，但第一则材料叙述的详尽琐碎冲淡了论证的力量。应把它压缩。</a:t>
            </a:r>
            <a:endParaRPr sz="2000">
              <a:solidFill>
                <a:schemeClr val="tx1">
                  <a:lumMod val="65000"/>
                  <a:lumOff val="35000"/>
                </a:schemeClr>
              </a:solidFill>
              <a:latin typeface="方正姚体" panose="02010601030101010101" pitchFamily="2" charset="-122"/>
              <a:ea typeface="方正姚体" panose="02010601030101010101" pitchFamily="2" charset="-122"/>
              <a:cs typeface="Calibri" panose="020f0502020204030204"/>
            </a:endParaRPr>
          </a:p>
        </p:txBody>
      </p:sp>
      <p:sp>
        <p:nvSpPr>
          <p:cNvPr id="22" name="Rectangle 3"/>
          <p:cNvSpPr/>
          <p:nvPr/>
        </p:nvSpPr>
        <p:spPr>
          <a:xfrm flipH="1">
            <a:off x="4930185" y="1378648"/>
            <a:ext cx="3505607" cy="2880396"/>
          </a:xfrm>
          <a:prstGeom prst="rect">
            <a:avLst/>
          </a:prstGeom>
          <a:blipFill dpi="0" rotWithShape="1">
            <a:blip r:embed="rId5">
              <a:extLst>
                <a:ext uri="{BEBA8EAE-BF5A-486C-A8C5-ECC9F3942E4B}">
                  <a14:imgProps xmlns:a14="http://schemas.microsoft.com/office/drawing/2010/main">
                    <a14:imgLayer r:embed="rId6">
                      <a14:imgEffect>
                        <a14:brightnessContrast bright="18000"/>
                      </a14:imgEffect>
                    </a14:imgLayer>
                  </a14:imgProps>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49" tIns="34274" rIns="68549" bIns="34274" rtlCol="0" anchor="ctr"/>
          <a:lstStyle/>
          <a:p>
            <a:pPr algn="ctr" defTabSz="685800"/>
            <a:endParaRPr lang="en-US" sz="1350">
              <a:solidFill>
                <a:srgbClr val="FFFFFF"/>
              </a:solidFill>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sp>
        <p:nvSpPr>
          <p:cNvPr id="5" name="文本框 4"/>
          <p:cNvSpPr txBox="1">
            <a:spLocks noChangeArrowheads="1"/>
          </p:cNvSpPr>
          <p:nvPr/>
        </p:nvSpPr>
        <p:spPr bwMode="auto">
          <a:xfrm>
            <a:off x="4269740" y="452755"/>
            <a:ext cx="859790" cy="402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defTabSz="685800"/>
            <a:r>
              <a:rPr lang="zh-CN" sz="4400" spc="-225">
                <a:solidFill>
                  <a:srgbClr val="4FB7AC"/>
                </a:solidFill>
                <a:latin typeface="华文隶书" panose="02010800040101010101" pitchFamily="2" charset="-122"/>
                <a:ea typeface="华文隶书" panose="02010800040101010101" pitchFamily="2" charset="-122"/>
              </a:rPr>
              <a:t>议论文如何叙例</a:t>
            </a:r>
            <a:endParaRPr lang="zh-CN" sz="4400" spc="-225">
              <a:solidFill>
                <a:srgbClr val="4FB7AC"/>
              </a:solidFill>
              <a:latin typeface="华文隶书" panose="02010800040101010101" pitchFamily="2" charset="-122"/>
              <a:ea typeface="华文隶书" panose="02010800040101010101" pitchFamily="2"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6421" y="1543130"/>
            <a:ext cx="1415014" cy="2238292"/>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1121" y="3008228"/>
            <a:ext cx="2955454" cy="1502858"/>
          </a:xfrm>
          <a:prstGeom prst="rect">
            <a:avLst/>
          </a:prstGeom>
        </p:spPr>
      </p:pic>
      <p:pic>
        <p:nvPicPr>
          <p:cNvPr id="13" name="图片 5"/>
          <p:cNvPicPr>
            <a:picLocks noChangeArrowheads="1"/>
          </p:cNvPicPr>
          <p:nvPr/>
        </p:nvPicPr>
        <p:blipFill>
          <a:blip r:embed="rId6">
            <a:extLst>
              <a:ext uri="{BEBA8EAE-BF5A-486C-A8C5-ECC9F3942E4B}">
                <a14:imgProps xmlns:a14="http://schemas.microsoft.com/office/drawing/2010/main">
                  <a14:imgLayer r:embed="rId7">
                    <a14:imgEffect>
                      <a14:artisticCrisscrossEtching trans="75000"/>
                    </a14:imgEffect>
                  </a14:imgLayer>
                </a14:imgProps>
              </a:ext>
              <a:ext uri="{28A0092B-C50C-407E-A947-70E740481C1C}">
                <a14:useLocalDpi xmlns:a14="http://schemas.microsoft.com/office/drawing/2010/main" val="0"/>
              </a:ext>
            </a:extLst>
          </a:blip>
          <a:stretch>
            <a:fillRect/>
          </a:stretch>
        </p:blipFill>
        <p:spPr bwMode="auto">
          <a:xfrm>
            <a:off x="1485408" y="914001"/>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53"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42"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anim calcmode="lin" valueType="num">
                                      <p:cBhvr>
                                        <p:cTn id="22" dur="750" fill="hold"/>
                                        <p:tgtEl>
                                          <p:spTgt spid="11"/>
                                        </p:tgtEl>
                                        <p:attrNameLst>
                                          <p:attrName>ppt_x</p:attrName>
                                        </p:attrNameLst>
                                      </p:cBhvr>
                                      <p:tavLst>
                                        <p:tav tm="0">
                                          <p:val>
                                            <p:strVal val="#ppt_x"/>
                                          </p:val>
                                        </p:tav>
                                        <p:tav tm="100000">
                                          <p:val>
                                            <p:strVal val="#ppt_x"/>
                                          </p:val>
                                        </p:tav>
                                      </p:tavLst>
                                    </p:anim>
                                    <p:anim calcmode="lin" valueType="num">
                                      <p:cBhvr>
                                        <p:cTn id="23" dur="750" fill="hold"/>
                                        <p:tgtEl>
                                          <p:spTgt spid="11"/>
                                        </p:tgtEl>
                                        <p:attrNameLst>
                                          <p:attrName>ppt_y</p:attrName>
                                        </p:attrNameLst>
                                      </p:cBhvr>
                                      <p:tavLst>
                                        <p:tav tm="0">
                                          <p:val>
                                            <p:strVal val="#ppt_y+.1"/>
                                          </p:val>
                                        </p:tav>
                                        <p:tav tm="100000">
                                          <p:val>
                                            <p:strVal val="#ppt_y"/>
                                          </p:val>
                                        </p:tav>
                                      </p:tavLst>
                                    </p:anim>
                                  </p:childTnLst>
                                </p:cTn>
                              </p:par>
                              <p:par>
                                <p:cTn id="24" presetID="2" presetClass="entr" presetSubtype="3" fill="hold" nodeType="withEffect">
                                  <p:stCondLst>
                                    <p:cond delay="12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2616942" y="517705"/>
            <a:ext cx="4460149" cy="810261"/>
            <a:chOff x="2889777" y="1323350"/>
            <a:chExt cx="3484051" cy="549577"/>
          </a:xfrm>
        </p:grpSpPr>
        <p:sp>
          <p:nvSpPr>
            <p:cNvPr id="6" name="矩形 5"/>
            <p:cNvSpPr/>
            <p:nvPr/>
          </p:nvSpPr>
          <p:spPr bwMode="auto">
            <a:xfrm>
              <a:off x="2889777" y="1323350"/>
              <a:ext cx="2900294" cy="549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b="1">
                  <a:solidFill>
                    <a:srgbClr val="4FB7AC"/>
                  </a:solidFill>
                  <a:latin typeface="幼圆" panose="02010509060101010101" pitchFamily="49" charset="-122"/>
                  <a:ea typeface="幼圆" panose="02010509060101010101" pitchFamily="49" charset="-122"/>
                </a:rPr>
                <a:t>叙例存在的问题</a:t>
              </a:r>
              <a:endParaRPr lang="zh-CN" altLang="en-US" sz="2400" b="1">
                <a:solidFill>
                  <a:srgbClr val="4FB7AC"/>
                </a:solidFill>
                <a:latin typeface="幼圆" panose="02010509060101010101" pitchFamily="49" charset="-122"/>
                <a:ea typeface="幼圆" panose="02010509060101010101" pitchFamily="49" charset="-122"/>
              </a:endParaRPr>
            </a:p>
          </p:txBody>
        </p:sp>
        <p:pic>
          <p:nvPicPr>
            <p:cNvPr id="7" name="图片 28" descr="C_108.jpg"/>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tretch>
              <a:fillRect/>
            </a:stretch>
          </p:blipFill>
          <p:spPr bwMode="auto">
            <a:xfrm>
              <a:off x="2890273" y="1782685"/>
              <a:ext cx="3483555" cy="51517"/>
            </a:xfrm>
            <a:prstGeom prst="rect">
              <a:avLst/>
            </a:prstGeom>
            <a:noFill/>
            <a:ln>
              <a:noFill/>
            </a:ln>
          </p:spPr>
        </p:pic>
      </p:grpSp>
      <p:sp>
        <p:nvSpPr>
          <p:cNvPr id="8" name="椭圆 7"/>
          <p:cNvSpPr/>
          <p:nvPr/>
        </p:nvSpPr>
        <p:spPr>
          <a:xfrm flipV="1">
            <a:off x="5168728" y="176899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sp>
        <p:nvSpPr>
          <p:cNvPr id="9" name="椭圆 8"/>
          <p:cNvSpPr/>
          <p:nvPr/>
        </p:nvSpPr>
        <p:spPr>
          <a:xfrm flipV="1">
            <a:off x="3181058" y="177534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sp>
        <p:nvSpPr>
          <p:cNvPr id="10" name="椭圆 9"/>
          <p:cNvSpPr/>
          <p:nvPr/>
        </p:nvSpPr>
        <p:spPr>
          <a:xfrm flipV="1">
            <a:off x="1336789" y="180582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grpSp>
        <p:nvGrpSpPr>
          <p:cNvPr id="11" name="组合 10"/>
          <p:cNvGrpSpPr/>
          <p:nvPr/>
        </p:nvGrpSpPr>
        <p:grpSpPr>
          <a:xfrm>
            <a:off x="815146" y="1830348"/>
            <a:ext cx="2002790" cy="1158875"/>
            <a:chOff x="489496" y="1726587"/>
            <a:chExt cx="1798454" cy="1040642"/>
          </a:xfrm>
        </p:grpSpPr>
        <p:sp>
          <p:nvSpPr>
            <p:cNvPr id="12" name="TextBox 13"/>
            <p:cNvSpPr txBox="1"/>
            <p:nvPr/>
          </p:nvSpPr>
          <p:spPr>
            <a:xfrm>
              <a:off x="106598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1</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14" name="TextBox 15"/>
            <p:cNvSpPr txBox="1"/>
            <p:nvPr/>
          </p:nvSpPr>
          <p:spPr>
            <a:xfrm>
              <a:off x="489496" y="2491815"/>
              <a:ext cx="1798454" cy="275414"/>
            </a:xfrm>
            <a:prstGeom prst="rect">
              <a:avLst/>
            </a:prstGeom>
            <a:noFill/>
          </p:spPr>
          <p:txBody>
            <a:bodyPr wrap="square" rtlCol="0">
              <a:spAutoFit/>
            </a:bodyPr>
            <a:lstStyle/>
            <a:p>
              <a:pPr defTabSz="685800"/>
              <a:r>
                <a:rPr lang="zh-CN" altLang="en-US" sz="1400" b="1">
                  <a:solidFill>
                    <a:schemeClr val="tx1">
                      <a:lumMod val="65000"/>
                      <a:lumOff val="35000"/>
                    </a:schemeClr>
                  </a:solidFill>
                  <a:latin typeface="微软雅黑" panose="020b0503020204020204" pitchFamily="34" charset="-122"/>
                  <a:ea typeface="微软雅黑" panose="020b0503020204020204" pitchFamily="34" charset="-122"/>
                </a:rPr>
                <a:t>语言繁杂，以叙代议</a:t>
              </a:r>
              <a:endParaRPr lang="zh-CN" altLang="en-US" sz="14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649192" y="1830348"/>
            <a:ext cx="2065020" cy="1158875"/>
            <a:chOff x="543172" y="1726587"/>
            <a:chExt cx="1854335" cy="1040642"/>
          </a:xfrm>
        </p:grpSpPr>
        <p:sp>
          <p:nvSpPr>
            <p:cNvPr id="17" name="TextBox 18"/>
            <p:cNvSpPr txBox="1"/>
            <p:nvPr/>
          </p:nvSpPr>
          <p:spPr>
            <a:xfrm>
              <a:off x="106598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2</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19" name="TextBox 20"/>
            <p:cNvSpPr txBox="1"/>
            <p:nvPr/>
          </p:nvSpPr>
          <p:spPr>
            <a:xfrm>
              <a:off x="543172" y="2491815"/>
              <a:ext cx="1854335" cy="275414"/>
            </a:xfrm>
            <a:prstGeom prst="rect">
              <a:avLst/>
            </a:prstGeom>
            <a:noFill/>
          </p:spPr>
          <p:txBody>
            <a:bodyPr wrap="square" rtlCol="0">
              <a:spAutoFit/>
            </a:bodyPr>
            <a:lstStyle/>
            <a:p>
              <a:pPr algn="l" defTabSz="685800">
                <a:buClrTx/>
                <a:buSzTx/>
                <a:buFontTx/>
              </a:pPr>
              <a:r>
                <a:rPr lang="zh-CN" altLang="en-US" sz="1400" b="1">
                  <a:solidFill>
                    <a:schemeClr val="tx1">
                      <a:lumMod val="65000"/>
                      <a:lumOff val="35000"/>
                    </a:schemeClr>
                  </a:solidFill>
                  <a:latin typeface="微软雅黑" panose="020b0503020204020204" pitchFamily="34" charset="-122"/>
                  <a:ea typeface="微软雅黑" panose="020b0503020204020204" pitchFamily="34" charset="-122"/>
                </a:rPr>
                <a:t>角度不明确，无侧重点</a:t>
              </a:r>
              <a:endParaRPr lang="zh-CN" altLang="en-US" sz="14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714209" y="1806218"/>
            <a:ext cx="2734310" cy="1183005"/>
            <a:chOff x="553361" y="1726587"/>
            <a:chExt cx="2455340" cy="1062310"/>
          </a:xfrm>
        </p:grpSpPr>
        <p:sp>
          <p:nvSpPr>
            <p:cNvPr id="22" name="TextBox 23"/>
            <p:cNvSpPr txBox="1"/>
            <p:nvPr/>
          </p:nvSpPr>
          <p:spPr>
            <a:xfrm>
              <a:off x="98615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3</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24" name="TextBox 25"/>
            <p:cNvSpPr txBox="1"/>
            <p:nvPr/>
          </p:nvSpPr>
          <p:spPr>
            <a:xfrm>
              <a:off x="553361" y="2513483"/>
              <a:ext cx="2455340" cy="275414"/>
            </a:xfrm>
            <a:prstGeom prst="rect">
              <a:avLst/>
            </a:prstGeom>
            <a:noFill/>
          </p:spPr>
          <p:txBody>
            <a:bodyPr wrap="square" rtlCol="0">
              <a:spAutoFit/>
            </a:bodyPr>
            <a:lstStyle/>
            <a:p>
              <a:pPr defTabSz="685800"/>
              <a:r>
                <a:rPr lang="zh-CN" altLang="en-US" sz="1400" b="1">
                  <a:solidFill>
                    <a:schemeClr val="tx1">
                      <a:lumMod val="65000"/>
                      <a:lumOff val="35000"/>
                    </a:schemeClr>
                  </a:solidFill>
                  <a:latin typeface="微软雅黑" panose="020b0503020204020204" pitchFamily="34" charset="-122"/>
                  <a:ea typeface="微软雅黑" panose="020b0503020204020204" pitchFamily="34" charset="-122"/>
                </a:rPr>
                <a:t>悖离观点，牵强附会</a:t>
              </a:r>
              <a:endParaRPr lang="zh-CN" altLang="en-US" sz="14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6" name="矩形 25"/>
          <p:cNvSpPr/>
          <p:nvPr/>
        </p:nvSpPr>
        <p:spPr>
          <a:xfrm flipV="1">
            <a:off x="606818" y="3822167"/>
            <a:ext cx="7930697" cy="45717"/>
          </a:xfrm>
          <a:prstGeom prst="rect">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lIns="68545" tIns="34272" rIns="68545" bIns="34272" rtlCol="0" anchor="ctr"/>
          <a:lstStyle/>
          <a:p>
            <a:pPr algn="ctr" defTabSz="685800"/>
            <a:endParaRPr lang="zh-CN" altLang="en-US" sz="1200">
              <a:solidFill>
                <a:srgbClr val="FFFFFF"/>
              </a:solidFill>
              <a:latin typeface="Calibri"/>
              <a:ea typeface="宋体" panose="02010600030101010101" pitchFamily="2" charset="-122"/>
            </a:endParaRPr>
          </a:p>
        </p:txBody>
      </p:sp>
      <p:grpSp>
        <p:nvGrpSpPr>
          <p:cNvPr id="2" name="组合 1"/>
          <p:cNvGrpSpPr/>
          <p:nvPr/>
        </p:nvGrpSpPr>
        <p:grpSpPr>
          <a:xfrm>
            <a:off x="6482684" y="1806218"/>
            <a:ext cx="2734310" cy="1183005"/>
            <a:chOff x="553361" y="1726587"/>
            <a:chExt cx="2455340" cy="1062310"/>
          </a:xfrm>
        </p:grpSpPr>
        <p:sp>
          <p:nvSpPr>
            <p:cNvPr id="3" name="TextBox 23"/>
            <p:cNvSpPr txBox="1"/>
            <p:nvPr/>
          </p:nvSpPr>
          <p:spPr>
            <a:xfrm>
              <a:off x="986152" y="1726587"/>
              <a:ext cx="555675" cy="538818"/>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3</a:t>
              </a:r>
              <a:endParaRPr lang="zh-CN" altLang="en-US" sz="3300" b="1">
                <a:solidFill>
                  <a:srgbClr val="FFFFFF"/>
                </a:solidFill>
                <a:latin typeface="微软雅黑" panose="020b0503020204020204" pitchFamily="34" charset="-122"/>
                <a:ea typeface="微软雅黑" panose="020b0503020204020204" pitchFamily="34" charset="-122"/>
              </a:endParaRPr>
            </a:p>
          </p:txBody>
        </p:sp>
        <p:sp>
          <p:nvSpPr>
            <p:cNvPr id="4" name="TextBox 25"/>
            <p:cNvSpPr txBox="1"/>
            <p:nvPr/>
          </p:nvSpPr>
          <p:spPr>
            <a:xfrm>
              <a:off x="553361" y="2513483"/>
              <a:ext cx="2455340" cy="275414"/>
            </a:xfrm>
            <a:prstGeom prst="rect">
              <a:avLst/>
            </a:prstGeom>
            <a:noFill/>
          </p:spPr>
          <p:txBody>
            <a:bodyPr wrap="square" rtlCol="0">
              <a:spAutoFit/>
            </a:bodyPr>
            <a:lstStyle/>
            <a:p>
              <a:pPr defTabSz="685800"/>
              <a:r>
                <a:rPr lang="zh-CN" altLang="en-US" sz="1400" b="1">
                  <a:solidFill>
                    <a:schemeClr val="tx1">
                      <a:lumMod val="65000"/>
                      <a:lumOff val="35000"/>
                    </a:schemeClr>
                  </a:solidFill>
                  <a:latin typeface="微软雅黑" panose="020b0503020204020204" pitchFamily="34" charset="-122"/>
                  <a:ea typeface="微软雅黑" panose="020b0503020204020204" pitchFamily="34" charset="-122"/>
                </a:rPr>
                <a:t>杂乱无章，层次不清</a:t>
              </a:r>
              <a:endParaRPr lang="zh-CN" altLang="en-US" sz="14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3" name="椭圆 12"/>
          <p:cNvSpPr/>
          <p:nvPr/>
        </p:nvSpPr>
        <p:spPr>
          <a:xfrm flipV="1">
            <a:off x="6945458" y="1768990"/>
            <a:ext cx="660881" cy="660881"/>
          </a:xfrm>
          <a:prstGeom prst="ellipse">
            <a:avLst/>
          </a:prstGeom>
          <a:solidFill>
            <a:srgbClr val="4FB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lumMod val="50000"/>
                </a:srgbClr>
              </a:solidFill>
              <a:latin typeface="Calibri"/>
              <a:ea typeface="宋体" panose="02010600030101010101" pitchFamily="2" charset="-122"/>
            </a:endParaRPr>
          </a:p>
        </p:txBody>
      </p:sp>
      <p:sp>
        <p:nvSpPr>
          <p:cNvPr id="15" name="TextBox 23"/>
          <p:cNvSpPr txBox="1"/>
          <p:nvPr/>
        </p:nvSpPr>
        <p:spPr>
          <a:xfrm>
            <a:off x="6987508" y="1775738"/>
            <a:ext cx="618809" cy="598805"/>
          </a:xfrm>
          <a:prstGeom prst="rect">
            <a:avLst/>
          </a:prstGeom>
          <a:noFill/>
          <a:effectLst/>
        </p:spPr>
        <p:txBody>
          <a:bodyPr wrap="square" rtlCol="0">
            <a:spAutoFit/>
          </a:bodyPr>
          <a:lstStyle/>
          <a:p>
            <a:pPr defTabSz="685800"/>
            <a:r>
              <a:rPr lang="en-US" altLang="zh-CN" sz="3300" b="1">
                <a:solidFill>
                  <a:srgbClr val="FFFFFF"/>
                </a:solidFill>
                <a:latin typeface="微软雅黑" panose="020b0503020204020204" pitchFamily="34" charset="-122"/>
                <a:ea typeface="微软雅黑" panose="020b0503020204020204" pitchFamily="34" charset="-122"/>
              </a:rPr>
              <a:t>4</a:t>
            </a:r>
            <a:endParaRPr lang="en-US" altLang="zh-CN" sz="33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95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2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nodeType="afterGroup">
                            <p:stCondLst>
                              <p:cond delay="265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10" presetClass="entr" presetSubtype="0" fill="hold" nodeType="withEffect">
                                  <p:stCondLst>
                                    <p:cond delay="20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par>
                                <p:cTn id="43" presetID="42" presetClass="entr" presetSubtype="0" fill="hold" grpId="0" nodeType="withEffect">
                                  <p:stCondLst>
                                    <p:cond delay="2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6" grpId="0"/>
      <p:bldP spid="1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8" name="组合 7"/>
          <p:cNvGrpSpPr/>
          <p:nvPr/>
        </p:nvGrpSpPr>
        <p:grpSpPr>
          <a:xfrm>
            <a:off x="3474628" y="2374650"/>
            <a:ext cx="6078496" cy="810302"/>
            <a:chOff x="2890273" y="1323350"/>
            <a:chExt cx="4748225" cy="549605"/>
          </a:xfrm>
        </p:grpSpPr>
        <p:sp>
          <p:nvSpPr>
            <p:cNvPr id="9" name="矩形 8"/>
            <p:cNvSpPr/>
            <p:nvPr/>
          </p:nvSpPr>
          <p:spPr bwMode="auto">
            <a:xfrm>
              <a:off x="3024545" y="1323350"/>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sz="3600">
                  <a:solidFill>
                    <a:srgbClr val="4FB7AC"/>
                  </a:solidFill>
                  <a:latin typeface="幼圆" panose="02010509060101010101" pitchFamily="49" charset="-122"/>
                  <a:ea typeface="幼圆" panose="02010509060101010101" pitchFamily="49" charset="-122"/>
                </a:rPr>
                <a:t>如何完整叙例</a:t>
              </a:r>
              <a:endParaRPr lang="zh-CN" altLang="en-US" sz="3600">
                <a:solidFill>
                  <a:srgbClr val="4FB7AC"/>
                </a:solidFill>
                <a:latin typeface="幼圆" panose="02010509060101010101" pitchFamily="49" charset="-122"/>
                <a:ea typeface="幼圆" panose="02010509060101010101" pitchFamily="49" charset="-122"/>
              </a:endParaRPr>
            </a:p>
          </p:txBody>
        </p:sp>
        <p:pic>
          <p:nvPicPr>
            <p:cNvPr id="10" name="图片 28" descr="C_108.jpg"/>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10000" contrast="-15000"/>
                      </a14:imgEffect>
                    </a14:imgLayer>
                  </a14:imgProps>
                </a:ext>
              </a:extLst>
            </a:blip>
            <a:stretch>
              <a:fillRect/>
            </a:stretch>
          </p:blipFill>
          <p:spPr bwMode="auto">
            <a:xfrm>
              <a:off x="2890273" y="1821438"/>
              <a:ext cx="3483555" cy="51517"/>
            </a:xfrm>
            <a:prstGeom prst="rect">
              <a:avLst/>
            </a:prstGeom>
            <a:noFill/>
            <a:ln>
              <a:noFill/>
            </a:ln>
          </p:spPr>
        </p:pic>
      </p:grpSp>
      <p:sp>
        <p:nvSpPr>
          <p:cNvPr id="16" name="_14"/>
          <p:cNvSpPr txBox="1">
            <a:spLocks noChangeArrowheads="1"/>
          </p:cNvSpPr>
          <p:nvPr/>
        </p:nvSpPr>
        <p:spPr bwMode="auto">
          <a:xfrm>
            <a:off x="3645507" y="1981674"/>
            <a:ext cx="1948217" cy="631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defTabSz="685800"/>
            <a:r>
              <a:rPr lang="zh-CN" altLang="en-US" sz="3200" spc="450">
                <a:solidFill>
                  <a:srgbClr val="4FB7AC"/>
                </a:solidFill>
                <a:latin typeface="幼圆" panose="02010509060101010101" pitchFamily="49" charset="-122"/>
                <a:ea typeface="幼圆" panose="02010509060101010101" pitchFamily="49" charset="-122"/>
              </a:rPr>
              <a:t>第一章</a:t>
            </a:r>
            <a:endParaRPr lang="zh-CN" altLang="en-US" sz="3200" spc="450">
              <a:solidFill>
                <a:srgbClr val="4FB7AC"/>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196" y="1383687"/>
            <a:ext cx="1415014" cy="2238292"/>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2897" y="3197256"/>
            <a:ext cx="2118306" cy="1077166"/>
          </a:xfrm>
          <a:prstGeom prst="rect">
            <a:avLst/>
          </a:prstGeom>
        </p:spPr>
      </p:pic>
      <p:pic>
        <p:nvPicPr>
          <p:cNvPr id="18" name="图片 5"/>
          <p:cNvPicPr>
            <a:picLocks noChangeArrowheads="1"/>
          </p:cNvPicPr>
          <p:nvPr/>
        </p:nvPicPr>
        <p:blipFill>
          <a:blip r:embed="rId8">
            <a:extLst>
              <a:ext uri="{BEBA8EAE-BF5A-486C-A8C5-ECC9F3942E4B}">
                <a14:imgProps xmlns:a14="http://schemas.microsoft.com/office/drawing/2010/main">
                  <a14:imgLayer r:embed="rId9">
                    <a14:imgEffect>
                      <a14:artisticCrisscrossEtching trans="75000"/>
                    </a14:imgEffect>
                  </a14:imgLayer>
                </a14:imgProps>
              </a:ext>
              <a:ext uri="{28A0092B-C50C-407E-A947-70E740481C1C}">
                <a14:useLocalDpi xmlns:a14="http://schemas.microsoft.com/office/drawing/2010/main" val="0"/>
              </a:ext>
            </a:extLst>
          </a:blip>
          <a:stretch>
            <a:fillRect/>
          </a:stretch>
        </p:blipFill>
        <p:spPr bwMode="auto">
          <a:xfrm>
            <a:off x="1128304" y="785444"/>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6"/>
                                        </p:tgtEl>
                                        <p:attrNameLst>
                                          <p:attrName>style.visibility</p:attrName>
                                        </p:attrNameLst>
                                      </p:cBhvr>
                                      <p:to>
                                        <p:strVal val="visible"/>
                                      </p:to>
                                    </p:set>
                                    <p:anim by="(-#ppt_w*2)" calcmode="lin" valueType="num">
                                      <p:cBhvr rctx="PPT">
                                        <p:cTn id="10" dur="500" autoRev="1" fill="hold">
                                          <p:stCondLst>
                                            <p:cond delay="0"/>
                                          </p:stCondLst>
                                        </p:cTn>
                                        <p:tgtEl>
                                          <p:spTgt spid="16"/>
                                        </p:tgtEl>
                                        <p:attrNameLst>
                                          <p:attrName>ppt_w</p:attrName>
                                        </p:attrNameLst>
                                      </p:cBhvr>
                                    </p:anim>
                                    <p:anim by="(#ppt_w*0.50)" calcmode="lin" valueType="num">
                                      <p:cBhvr>
                                        <p:cTn id="11" dur="500" decel="50000" autoRev="1" fill="hold">
                                          <p:stCondLst>
                                            <p:cond delay="0"/>
                                          </p:stCondLst>
                                        </p:cTn>
                                        <p:tgtEl>
                                          <p:spTgt spid="16"/>
                                        </p:tgtEl>
                                        <p:attrNameLst>
                                          <p:attrName>ppt_x</p:attrName>
                                        </p:attrNameLst>
                                      </p:cBhvr>
                                    </p:anim>
                                    <p:anim from="(-#ppt_h/2)" to="(#ppt_y)" calcmode="lin" valueType="num">
                                      <p:cBhvr>
                                        <p:cTn id="12" dur="1000" fill="hold">
                                          <p:stCondLst>
                                            <p:cond delay="0"/>
                                          </p:stCondLst>
                                        </p:cTn>
                                        <p:tgtEl>
                                          <p:spTgt spid="16"/>
                                        </p:tgtEl>
                                        <p:attrNameLst>
                                          <p:attrName>ppt_y</p:attrName>
                                        </p:attrNameLst>
                                      </p:cBhvr>
                                    </p:anim>
                                    <p:animRot by="21600000">
                                      <p:cBhvr>
                                        <p:cTn id="13" dur="1000" fill="hold">
                                          <p:stCondLst>
                                            <p:cond delay="0"/>
                                          </p:stCondLst>
                                        </p:cTn>
                                        <p:tgtEl>
                                          <p:spTgt spid="16"/>
                                        </p:tgtEl>
                                        <p:attrNameLst>
                                          <p:attrName>r</p:attrName>
                                        </p:attrNameLst>
                                      </p:cBhvr>
                                    </p:animRot>
                                  </p:childTnLst>
                                </p:cTn>
                              </p:par>
                              <p:par>
                                <p:cTn id="14" presetID="53" presetClass="entr" presetSubtype="0" fill="hold"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nodeType="afterGroup">
                            <p:stCondLst>
                              <p:cond delay="10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42"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750"/>
                                        <p:tgtEl>
                                          <p:spTgt spid="17"/>
                                        </p:tgtEl>
                                      </p:cBhvr>
                                    </p:animEffect>
                                    <p:anim calcmode="lin" valueType="num">
                                      <p:cBhvr>
                                        <p:cTn id="26" dur="750" fill="hold"/>
                                        <p:tgtEl>
                                          <p:spTgt spid="17"/>
                                        </p:tgtEl>
                                        <p:attrNameLst>
                                          <p:attrName>ppt_x</p:attrName>
                                        </p:attrNameLst>
                                      </p:cBhvr>
                                      <p:tavLst>
                                        <p:tav tm="0">
                                          <p:val>
                                            <p:strVal val="#ppt_x"/>
                                          </p:val>
                                        </p:tav>
                                        <p:tav tm="100000">
                                          <p:val>
                                            <p:strVal val="#ppt_x"/>
                                          </p:val>
                                        </p:tav>
                                      </p:tavLst>
                                    </p:anim>
                                    <p:anim calcmode="lin" valueType="num">
                                      <p:cBhvr>
                                        <p:cTn id="27" dur="750" fill="hold"/>
                                        <p:tgtEl>
                                          <p:spTgt spid="1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750"/>
                            </p:stCondLst>
                            <p:childTnLst>
                              <p:par>
                                <p:cTn id="29" presetID="2" presetClass="entr" presetSubtype="3"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198</Paragraphs>
  <Slides>50</Slides>
  <Notes>50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50</vt:i4>
      </vt:variant>
    </vt:vector>
  </HeadingPairs>
  <TitlesOfParts>
    <vt:vector baseType="lpstr" size="63">
      <vt:lpstr>Arial</vt:lpstr>
      <vt:lpstr>Calibri</vt:lpstr>
      <vt:lpstr>宋体</vt:lpstr>
      <vt:lpstr>ITC Avant Garde Std Bk</vt:lpstr>
      <vt:lpstr>等线 Light</vt:lpstr>
      <vt:lpstr>等线</vt:lpstr>
      <vt:lpstr>幼圆</vt:lpstr>
      <vt:lpstr>方正姚体</vt:lpstr>
      <vt:lpstr>华文隶书</vt:lpstr>
      <vt:lpstr>微软雅黑</vt:lpstr>
      <vt:lpstr>华文仿宋</vt:lpstr>
      <vt:lpstr>华文新魏</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2021-07-18T21:17:39.666</cp:lastPrinted>
  <dcterms:created xsi:type="dcterms:W3CDTF">2021-07-18T21:17:39Z</dcterms:created>
  <dcterms:modified xsi:type="dcterms:W3CDTF">2021-07-18T13:17:44Z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