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656" r:id="rId4"/>
    <p:sldId id="658" r:id="rId5"/>
    <p:sldId id="283" r:id="rId6"/>
    <p:sldId id="609" r:id="rId7"/>
    <p:sldId id="297" r:id="rId8"/>
    <p:sldId id="426" r:id="rId9"/>
    <p:sldId id="597" r:id="rId10"/>
    <p:sldId id="598" r:id="rId11"/>
    <p:sldId id="427" r:id="rId12"/>
    <p:sldId id="386" r:id="rId13"/>
    <p:sldId id="429" r:id="rId14"/>
    <p:sldId id="599" r:id="rId15"/>
    <p:sldId id="387" r:id="rId16"/>
    <p:sldId id="600" r:id="rId17"/>
    <p:sldId id="555" r:id="rId18"/>
    <p:sldId id="621" r:id="rId19"/>
    <p:sldId id="622" r:id="rId20"/>
    <p:sldId id="610" r:id="rId21"/>
    <p:sldId id="611" r:id="rId22"/>
    <p:sldId id="624" r:id="rId23"/>
    <p:sldId id="625" r:id="rId24"/>
    <p:sldId id="626" r:id="rId25"/>
    <p:sldId id="708" r:id="rId26"/>
    <p:sldId id="627" r:id="rId27"/>
    <p:sldId id="617" r:id="rId28"/>
    <p:sldId id="623" r:id="rId29"/>
    <p:sldId id="544" r:id="rId30"/>
    <p:sldId id="660" r:id="rId31"/>
    <p:sldId id="542" r:id="rId32"/>
    <p:sldId id="628" r:id="rId33"/>
    <p:sldId id="557" r:id="rId34"/>
    <p:sldId id="554" r:id="rId35"/>
    <p:sldId id="549" r:id="rId36"/>
    <p:sldId id="551" r:id="rId37"/>
    <p:sldId id="552" r:id="rId38"/>
    <p:sldId id="438" r:id="rId39"/>
    <p:sldId id="553" r:id="rId40"/>
    <p:sldId id="527" r:id="rId41"/>
    <p:sldId id="603" r:id="rId42"/>
    <p:sldId id="604" r:id="rId43"/>
    <p:sldId id="605" r:id="rId44"/>
    <p:sldId id="606" r:id="rId45"/>
    <p:sldId id="607" r:id="rId46"/>
    <p:sldId id="608" r:id="rId47"/>
    <p:sldId id="422" r:id="rId48"/>
    <p:sldId id="393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>
          <p15:clr>
            <a:srgbClr val="A4A3A4"/>
          </p15:clr>
        </p15:guide>
        <p15:guide id="2" pos="38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2"/>
      </p:cViewPr>
      <p:guideLst>
        <p:guide orient="horz" pos="2237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tags" Target="tags/tag6.xml" /><Relationship Id="rId51" Type="http://schemas.openxmlformats.org/officeDocument/2006/relationships/presProps" Target="presProps.xml" /><Relationship Id="rId52" Type="http://schemas.openxmlformats.org/officeDocument/2006/relationships/viewProps" Target="viewProps.xml" /><Relationship Id="rId53" Type="http://schemas.openxmlformats.org/officeDocument/2006/relationships/theme" Target="theme/theme1.xml" /><Relationship Id="rId54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CC729-04A5-488B-B58F-FDDA21EC3338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52573-5DFC-4847-BC8F-E77A8C26C8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50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 anchor="ctr"/>
          <a:lstStyle/>
          <a:p>
            <a:endParaRPr lang="zh-CN" altLang="en-US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49DC3E-770D-44B1-8FB1-87D8C0DA02A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806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7C9BED-65B8-4D33-A066-B0E881487E7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5145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7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59627CEB-0497-4FB4-A701-679BD56DD02D}" type="slidenum">
              <a:rPr lang="en-US" altLang="zh-CN" sz="1200"/>
              <a:t>18</a:t>
            </a:fld>
            <a:endParaRPr lang="en-US" altLang="zh-CN" sz="1200"/>
          </a:p>
        </p:txBody>
      </p:sp>
      <p:sp>
        <p:nvSpPr>
          <p:cNvPr id="48131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4813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6297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Rectangle 7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87DD3B8-F457-475A-9CFF-2AAFC011AB66}" type="slidenum">
              <a:rPr lang="en-US" altLang="zh-CN" sz="1200"/>
              <a:t>19</a:t>
            </a:fld>
            <a:endParaRPr lang="en-US" altLang="zh-CN" sz="1200"/>
          </a:p>
        </p:txBody>
      </p:sp>
      <p:sp>
        <p:nvSpPr>
          <p:cNvPr id="49155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4915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9468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7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600731A7-36FF-4856-BFC1-2A06860279ED}" type="slidenum">
              <a:rPr lang="en-US" altLang="zh-CN" sz="1200"/>
              <a:t>23</a:t>
            </a:fld>
            <a:endParaRPr lang="en-US" altLang="zh-CN" sz="1200"/>
          </a:p>
        </p:txBody>
      </p:sp>
      <p:sp>
        <p:nvSpPr>
          <p:cNvPr id="53251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5325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59289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Rectangle 7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74F56248-68C3-4801-80B2-DD2D354F7C6C}" type="slidenum">
              <a:rPr lang="en-US" altLang="zh-CN" sz="1200"/>
              <a:t>25</a:t>
            </a:fld>
            <a:endParaRPr lang="en-US" altLang="zh-CN" sz="1200"/>
          </a:p>
        </p:txBody>
      </p:sp>
      <p:sp>
        <p:nvSpPr>
          <p:cNvPr id="54275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5427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87815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E90F6E-7278-4D5A-A2B5-E937EFBE720D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+mn-cs"/>
              </a:rPr>
              <a:t>45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6867" name="Rectangle 3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引出题眼</a:t>
            </a:r>
          </a:p>
        </p:txBody>
      </p:sp>
    </p:spTree>
    <p:extLst>
      <p:ext uri="{BB962C8B-B14F-4D97-AF65-F5344CB8AC3E}">
        <p14:creationId xmlns:p14="http://schemas.microsoft.com/office/powerpoint/2010/main" val="38225658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2"/>
          <p:cNvSpPr/>
          <p:nvPr/>
        </p:nvSpPr>
        <p:spPr bwMode="auto">
          <a:xfrm>
            <a:off x="6347884" y="20638"/>
            <a:ext cx="5918200" cy="4038600"/>
          </a:xfrm>
          <a:custGeom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grpSp>
        <p:nvGrpSpPr>
          <p:cNvPr id="5" name="Group 3"/>
          <p:cNvGrpSpPr/>
          <p:nvPr/>
        </p:nvGrpSpPr>
        <p:grpSpPr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6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272" y="645"/>
              <a:ext cx="674" cy="318"/>
            </a:xfrm>
            <a:custGeom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046" y="1545"/>
              <a:ext cx="499" cy="516"/>
            </a:xfrm>
            <a:custGeom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5042" y="1656"/>
              <a:ext cx="584" cy="480"/>
            </a:xfrm>
            <a:custGeom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9" name="Group 17"/>
          <p:cNvGrpSpPr/>
          <p:nvPr/>
        </p:nvGrpSpPr>
        <p:grpSpPr>
          <a:xfrm>
            <a:off x="738718" y="36513"/>
            <a:ext cx="10521949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4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65" name="Group 168"/>
          <p:cNvGrpSpPr/>
          <p:nvPr/>
        </p:nvGrpSpPr>
        <p:grpSpPr>
          <a:xfrm>
            <a:off x="203201" y="4724400"/>
            <a:ext cx="2247900" cy="1557338"/>
            <a:chOff x="96" y="2784"/>
            <a:chExt cx="1062" cy="981"/>
          </a:xfrm>
        </p:grpSpPr>
        <p:sp>
          <p:nvSpPr>
            <p:cNvPr id="166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8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0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3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6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sp>
        <p:nvSpPr>
          <p:cNvPr id="12713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2714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402167" y="6248400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1" y="6248400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191D8D28-09B8-4E28-A1DD-3D32A2C2407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04CED-475B-4DC9-9B84-BDA97E79604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5" y="228601"/>
            <a:ext cx="2846916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4" y="228601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E4034-20CF-4DB0-87F5-BC8CDFCA287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2E6E2-80CB-4D2F-A008-4BCD18BBF91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7933" y="228601"/>
            <a:ext cx="11387667" cy="58705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9AB56-FF5B-4A6D-85D1-27C7DD2027E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2AEAF-F080-4B1B-A0B5-FE1E1DCA5F8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025BC-1636-4589-AA92-12249268F3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9533E-9DA8-4180-94A9-4EB9A17E841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D378E-1735-4FFA-A82E-7D234164C67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658587-6D45-4E8F-8A5E-18298995C5A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61C5D-DF2D-465D-8057-D117F1A799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5F806-D72C-4F6F-BD75-154F9381245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D2EF0-D570-4062-AEA5-101EE2BFEB6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1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Group 2"/>
          <p:cNvGrpSpPr/>
          <p:nvPr/>
        </p:nvGrpSpPr>
        <p:grpSpPr>
          <a:xfrm>
            <a:off x="755651" y="0"/>
            <a:ext cx="10521949" cy="6821488"/>
            <a:chOff x="349" y="23"/>
            <a:chExt cx="4971" cy="4297"/>
          </a:xfrm>
        </p:grpSpPr>
        <p:sp>
          <p:nvSpPr>
            <p:cNvPr id="12595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5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6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7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8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599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0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1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2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3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4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5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6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7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8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099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422400" y="3444876"/>
            <a:ext cx="711200" cy="492125"/>
            <a:chOff x="96" y="2784"/>
            <a:chExt cx="1062" cy="981"/>
          </a:xfrm>
        </p:grpSpPr>
        <p:sp>
          <p:nvSpPr>
            <p:cNvPr id="126101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2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3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4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5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6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7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8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09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0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1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2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3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422400" y="4552951"/>
            <a:ext cx="711200" cy="492125"/>
            <a:chOff x="96" y="2784"/>
            <a:chExt cx="1062" cy="981"/>
          </a:xfrm>
        </p:grpSpPr>
        <p:sp>
          <p:nvSpPr>
            <p:cNvPr id="126115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6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7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8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19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0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1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2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3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4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5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6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27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422400" y="5562601"/>
            <a:ext cx="711200" cy="492125"/>
            <a:chOff x="96" y="2784"/>
            <a:chExt cx="1062" cy="981"/>
          </a:xfrm>
        </p:grpSpPr>
        <p:sp>
          <p:nvSpPr>
            <p:cNvPr id="126129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0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1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2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3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4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5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6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7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8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39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0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1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508000" y="3962401"/>
            <a:ext cx="711200" cy="492125"/>
            <a:chOff x="96" y="2784"/>
            <a:chExt cx="1062" cy="981"/>
          </a:xfrm>
        </p:grpSpPr>
        <p:sp>
          <p:nvSpPr>
            <p:cNvPr id="126143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4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5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6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7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8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49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0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1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2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3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4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5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28" name="Group 204"/>
          <p:cNvGrpSpPr/>
          <p:nvPr/>
        </p:nvGrpSpPr>
        <p:grpSpPr>
          <a:xfrm>
            <a:off x="508000" y="5070476"/>
            <a:ext cx="711200" cy="492125"/>
            <a:chOff x="96" y="2784"/>
            <a:chExt cx="1062" cy="981"/>
          </a:xfrm>
        </p:grpSpPr>
        <p:sp>
          <p:nvSpPr>
            <p:cNvPr id="126157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8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59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0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1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2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3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4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5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6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7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8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69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508000" y="6121401"/>
            <a:ext cx="711200" cy="492125"/>
            <a:chOff x="96" y="2784"/>
            <a:chExt cx="1062" cy="981"/>
          </a:xfrm>
        </p:grpSpPr>
        <p:sp>
          <p:nvSpPr>
            <p:cNvPr id="126171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2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3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4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5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6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7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8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79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0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1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2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26183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9245600" y="-7938"/>
            <a:ext cx="3090333" cy="2063751"/>
            <a:chOff x="4080" y="-5"/>
            <a:chExt cx="1748" cy="1556"/>
          </a:xfrm>
        </p:grpSpPr>
        <p:sp>
          <p:nvSpPr>
            <p:cNvPr id="126185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6187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88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89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0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1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2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3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4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5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6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7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8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6199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</p:grpSp>
      </p:grpSp>
      <p:sp>
        <p:nvSpPr>
          <p:cNvPr id="1272" name="Rectangle 248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97933" y="2286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73" name="Rectangle 249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812800" y="1600200"/>
            <a:ext cx="108712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6202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934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6203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6204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368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B58C369-4D8C-42F5-A0A1-5421E33BB45F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126205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blinds dir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.xml" /><Relationship Id="rId4" Type="http://schemas.openxmlformats.org/officeDocument/2006/relationships/tags" Target="../tags/tag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image" Target="../media/image9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://baike.baidu.com/view/656.htm" TargetMode="External" /><Relationship Id="rId4" Type="http://schemas.openxmlformats.org/officeDocument/2006/relationships/hyperlink" Target="http://baike.baidu.com/view/67798.htm" TargetMode="External" /><Relationship Id="rId5" Type="http://schemas.openxmlformats.org/officeDocument/2006/relationships/hyperlink" Target="http://baike.baidu.com/view/2685860.htm" TargetMode="External" /><Relationship Id="rId6" Type="http://schemas.openxmlformats.org/officeDocument/2006/relationships/image" Target="../media/image6.jpeg" /><Relationship Id="rId7" Type="http://schemas.openxmlformats.org/officeDocument/2006/relationships/tags" Target="../tags/tag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40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0"/>
            <a:ext cx="65690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8678228" y="1196975"/>
            <a:ext cx="1413510" cy="4249738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高山流水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Picture 2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</p:spPr>
      </p:pic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1871936" y="1340769"/>
            <a:ext cx="8820472" cy="45231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予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yú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倡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ch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）女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贾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gǔ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）人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荻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dí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铮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zhēng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悯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然（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mǐn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转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徙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xǐ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浔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阳（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xún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捻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niǎn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抹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mǒ)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挑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(tiǎo)    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幺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y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o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</a:t>
            </a: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舫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f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教坊（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f</a:t>
            </a:r>
            <a:r>
              <a:rPr lang="en-US" altLang="en-US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ng) 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绡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xiāo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谪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居（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zhé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还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独倾（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huán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间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关（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jiān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呕哑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ōu y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嘲哳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(zhāo zhā)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霓裳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ní cháng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钿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头银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篦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diàn bì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981200" y="533401"/>
            <a:ext cx="505090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读课文，正音：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940811" y="260351"/>
            <a:ext cx="3952875" cy="645795"/>
          </a:xfrm>
        </p:spPr>
        <p:txBody>
          <a:bodyPr>
            <a:normAutofit fontScale="90000"/>
          </a:bodyPr>
          <a:lstStyle/>
          <a:p>
            <a:pPr fontAlgn="auto"/>
            <a:r>
              <a:rPr lang="zh-CN" altLang="en-US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一、学习序言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07568" y="1412776"/>
            <a:ext cx="8352928" cy="285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、结合注解、把握关键词句，翻译序言。</a:t>
            </a:r>
          </a:p>
          <a:p>
            <a:pPr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endParaRPr lang="zh-CN" altLang="en-US" sz="3200">
              <a:solidFill>
                <a:srgbClr val="33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、序言部分交代了哪些内容？具有什么作用？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1847850" y="260350"/>
            <a:ext cx="8569325" cy="3097213"/>
          </a:xfrm>
        </p:spPr>
        <p:txBody>
          <a:bodyPr vert="horz" wrap="square" anchor="t"/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 小序提供了什么信息？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简要地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概括了全诗的内容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，交代了写诗的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时间、背景、缘由，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并确立了诗歌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凄切伤怀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情感基调。</a:t>
            </a:r>
          </a:p>
        </p:txBody>
      </p:sp>
      <p:sp>
        <p:nvSpPr>
          <p:cNvPr id="22531" name="Text Box 7"/>
          <p:cNvSpPr txBox="1"/>
          <p:nvPr/>
        </p:nvSpPr>
        <p:spPr>
          <a:xfrm>
            <a:off x="2063750" y="3500438"/>
            <a:ext cx="1981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背景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</a:p>
        </p:txBody>
      </p:sp>
      <p:sp>
        <p:nvSpPr>
          <p:cNvPr id="22532" name="Text Box 8"/>
          <p:cNvSpPr txBox="1"/>
          <p:nvPr/>
        </p:nvSpPr>
        <p:spPr>
          <a:xfrm>
            <a:off x="3503613" y="3500438"/>
            <a:ext cx="2286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秋夜</a:t>
            </a:r>
          </a:p>
        </p:txBody>
      </p:sp>
      <p:sp>
        <p:nvSpPr>
          <p:cNvPr id="22533" name="Text Box 9"/>
          <p:cNvSpPr txBox="1"/>
          <p:nvPr/>
        </p:nvSpPr>
        <p:spPr>
          <a:xfrm>
            <a:off x="4800600" y="3500438"/>
            <a:ext cx="2362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送别</a:t>
            </a:r>
          </a:p>
        </p:txBody>
      </p:sp>
      <p:sp>
        <p:nvSpPr>
          <p:cNvPr id="22534" name="Text Box 10"/>
          <p:cNvSpPr txBox="1"/>
          <p:nvPr/>
        </p:nvSpPr>
        <p:spPr>
          <a:xfrm>
            <a:off x="1990725" y="4292600"/>
            <a:ext cx="143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人物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</a:p>
        </p:txBody>
      </p:sp>
      <p:sp>
        <p:nvSpPr>
          <p:cNvPr id="22535" name="Text Box 11"/>
          <p:cNvSpPr txBox="1"/>
          <p:nvPr/>
        </p:nvSpPr>
        <p:spPr>
          <a:xfrm>
            <a:off x="3419475" y="4279900"/>
            <a:ext cx="18843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琵琶女</a:t>
            </a:r>
          </a:p>
        </p:txBody>
      </p:sp>
      <p:sp>
        <p:nvSpPr>
          <p:cNvPr id="22536" name="Text Box 12"/>
          <p:cNvSpPr txBox="1"/>
          <p:nvPr/>
        </p:nvSpPr>
        <p:spPr>
          <a:xfrm>
            <a:off x="5095875" y="4279900"/>
            <a:ext cx="15763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诗人</a:t>
            </a:r>
          </a:p>
        </p:txBody>
      </p:sp>
      <p:sp>
        <p:nvSpPr>
          <p:cNvPr id="22537" name="Text Box 13"/>
          <p:cNvSpPr txBox="1"/>
          <p:nvPr/>
        </p:nvSpPr>
        <p:spPr>
          <a:xfrm>
            <a:off x="2063750" y="5157788"/>
            <a:ext cx="1752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事件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</a:p>
        </p:txBody>
      </p:sp>
      <p:sp>
        <p:nvSpPr>
          <p:cNvPr id="22538" name="Text Box 14"/>
          <p:cNvSpPr txBox="1"/>
          <p:nvPr/>
        </p:nvSpPr>
        <p:spPr>
          <a:xfrm>
            <a:off x="3433763" y="5084763"/>
            <a:ext cx="15144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奏曲</a:t>
            </a:r>
          </a:p>
        </p:txBody>
      </p:sp>
      <p:sp>
        <p:nvSpPr>
          <p:cNvPr id="22539" name="Text Box 15"/>
          <p:cNvSpPr txBox="1"/>
          <p:nvPr/>
        </p:nvSpPr>
        <p:spPr>
          <a:xfrm>
            <a:off x="7034213" y="5084763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作诗</a:t>
            </a:r>
          </a:p>
        </p:txBody>
      </p:sp>
      <p:sp>
        <p:nvSpPr>
          <p:cNvPr id="22540" name="Text Box 16"/>
          <p:cNvSpPr txBox="1"/>
          <p:nvPr/>
        </p:nvSpPr>
        <p:spPr>
          <a:xfrm>
            <a:off x="4800600" y="5084763"/>
            <a:ext cx="28241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自叙身世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uiExpand="1" build="p"/>
      <p:bldP spid="22531" grpId="0"/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01800" y="507365"/>
            <a:ext cx="8540750" cy="969010"/>
          </a:xfrm>
        </p:spPr>
        <p:txBody>
          <a:bodyPr/>
          <a:lstStyle/>
          <a:p>
            <a:pPr algn="l" eaLnBrk="1" hangingPunct="1"/>
            <a:r>
              <a:rPr lang="zh-CN" altLang="en-US" sz="4000" b="1">
                <a:solidFill>
                  <a:srgbClr val="FF3300"/>
                </a:solidFill>
              </a:rPr>
              <a:t>二、自由朗读课文：</a:t>
            </a:r>
            <a:br>
              <a:rPr lang="zh-CN" altLang="en-US" sz="4000" b="1">
                <a:solidFill>
                  <a:srgbClr val="FF3300"/>
                </a:solidFill>
              </a:rPr>
            </a:br>
            <a:r>
              <a:rPr lang="en-US" altLang="zh-CN" sz="4000" b="1">
                <a:solidFill>
                  <a:srgbClr val="FF3300"/>
                </a:solidFill>
              </a:rPr>
              <a:t>1.</a:t>
            </a:r>
            <a:r>
              <a:rPr lang="zh-CN" altLang="en-US" sz="4000" b="1">
                <a:solidFill>
                  <a:srgbClr val="FF3300"/>
                </a:solidFill>
              </a:rPr>
              <a:t>划分层次</a:t>
            </a:r>
            <a:br>
              <a:rPr lang="zh-CN" altLang="en-US" sz="4000" b="1">
                <a:solidFill>
                  <a:srgbClr val="FF3300"/>
                </a:solidFill>
              </a:rPr>
            </a:br>
            <a:r>
              <a:rPr lang="en-US" altLang="zh-CN" sz="4000" b="1">
                <a:solidFill>
                  <a:srgbClr val="FF3300"/>
                </a:solidFill>
              </a:rPr>
              <a:t>2.</a:t>
            </a:r>
            <a:r>
              <a:rPr lang="zh-CN" altLang="en-US" sz="4000" b="1">
                <a:solidFill>
                  <a:srgbClr val="FF3300"/>
                </a:solidFill>
              </a:rPr>
              <a:t>疏通文意。</a:t>
            </a:r>
            <a:r>
              <a:rPr lang="zh-CN" altLang="en-US" sz="3200" b="1">
                <a:solidFill>
                  <a:schemeClr val="tx1"/>
                </a:solidFill>
              </a:rPr>
              <a:t>（结合重点字词句翻译）</a:t>
            </a:r>
          </a:p>
        </p:txBody>
      </p:sp>
      <p:pic>
        <p:nvPicPr>
          <p:cNvPr id="16386" name="Picture 4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093595"/>
            <a:ext cx="5724525" cy="4608830"/>
          </a:xfrm>
        </p:spPr>
      </p:pic>
    </p:spTree>
  </p:cSld>
  <p:clrMapOvr>
    <a:masterClrMapping/>
  </p:clrMapOvr>
  <p:transition>
    <p:blinds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9" name="文本占位符 39938"/>
          <p:cNvSpPr>
            <a:spLocks noGrp="1" noRot="1"/>
          </p:cNvSpPr>
          <p:nvPr>
            <p:ph type="body" idx="1"/>
          </p:nvPr>
        </p:nvSpPr>
        <p:spPr>
          <a:xfrm>
            <a:off x="1825625" y="692150"/>
            <a:ext cx="8540750" cy="6165850"/>
          </a:xfrm>
        </p:spPr>
        <p:txBody>
          <a:bodyPr/>
          <a:lstStyle/>
          <a:p>
            <a:pPr>
              <a:buNone/>
            </a:pPr>
            <a:r>
              <a:rPr lang="zh-CN" altLang="en-US" sz="4000">
                <a:latin typeface="宋体" panose="02010600030101010101" pitchFamily="2" charset="-122"/>
              </a:rPr>
              <a:t>整体把握</a:t>
            </a:r>
          </a:p>
          <a:p>
            <a:r>
              <a:rPr lang="en-US" altLang="zh-CN" b="1">
                <a:solidFill>
                  <a:srgbClr val="0033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3300"/>
                </a:solidFill>
                <a:latin typeface="宋体" panose="02010600030101010101" pitchFamily="2" charset="-122"/>
              </a:rPr>
              <a:t>琵琶行</a:t>
            </a:r>
            <a:r>
              <a:rPr lang="en-US" altLang="zh-CN" b="1">
                <a:solidFill>
                  <a:srgbClr val="0033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3300"/>
                </a:solidFill>
                <a:latin typeface="宋体" panose="02010600030101010101" pitchFamily="2" charset="-122"/>
              </a:rPr>
              <a:t>是一首叙事诗，叙了什么事？</a:t>
            </a:r>
            <a:endParaRPr lang="zh-CN" altLang="en-US" sz="360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诗人谪居江州，月夜送客江边，巧遇琵琶女之事。</a:t>
            </a:r>
            <a:endParaRPr lang="zh-CN" altLang="en-US" sz="2800">
              <a:latin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</a:rPr>
              <a:t>全诗按时间顺序分为五段</a:t>
            </a:r>
            <a:r>
              <a:rPr lang="en-US" altLang="zh-CN" sz="3600">
                <a:latin typeface="宋体" panose="02010600030101010101" pitchFamily="2" charset="-122"/>
              </a:rPr>
              <a:t>:</a:t>
            </a:r>
            <a:endParaRPr lang="zh-CN" altLang="en-US" sz="2800">
              <a:solidFill>
                <a:srgbClr val="5F251B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>
                <a:solidFill>
                  <a:srgbClr val="F6311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>
                <a:solidFill>
                  <a:srgbClr val="0000CC"/>
                </a:solidFill>
                <a:latin typeface="宋体" panose="02010600030101010101" pitchFamily="2" charset="-122"/>
              </a:rPr>
              <a:t>第一诗段</a:t>
            </a:r>
            <a:r>
              <a:rPr lang="en-US" altLang="zh-CN" sz="2800">
                <a:solidFill>
                  <a:srgbClr val="0000CC"/>
                </a:solidFill>
                <a:latin typeface="宋体" panose="02010600030101010101" pitchFamily="2" charset="-122"/>
              </a:rPr>
              <a:t>: </a:t>
            </a:r>
            <a:r>
              <a:rPr lang="zh-CN" altLang="en-US" sz="2800">
                <a:solidFill>
                  <a:srgbClr val="0000CC"/>
                </a:solidFill>
                <a:latin typeface="宋体" panose="02010600030101010101" pitchFamily="2" charset="-122"/>
              </a:rPr>
              <a:t>作者秋夜江边送客忽闻琵琶声。</a:t>
            </a:r>
            <a:br>
              <a:rPr lang="zh-CN" altLang="en-US" sz="2800">
                <a:solidFill>
                  <a:srgbClr val="0000CC"/>
                </a:solidFill>
                <a:latin typeface="宋体" panose="02010600030101010101" pitchFamily="2" charset="-122"/>
              </a:rPr>
            </a:br>
            <a:r>
              <a:rPr lang="zh-CN" altLang="en-US" sz="2800">
                <a:solidFill>
                  <a:srgbClr val="0000CC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第二诗段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: 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写琵琶女弹奏琵琶的情景。</a:t>
            </a:r>
            <a:b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</a:b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  第三诗段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800">
                <a:solidFill>
                  <a:srgbClr val="0000CC"/>
                </a:solidFill>
                <a:latin typeface="宋体" panose="02010600030101010101" pitchFamily="2" charset="-122"/>
              </a:rPr>
              <a:t>写琵琶女自叙身世。 </a:t>
            </a:r>
          </a:p>
          <a:p>
            <a:pPr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    第四诗段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800">
                <a:solidFill>
                  <a:srgbClr val="0000CC"/>
                </a:solidFill>
                <a:latin typeface="宋体" panose="02010600030101010101" pitchFamily="2" charset="-122"/>
              </a:rPr>
              <a:t>写作者政治上失意的感慨。</a:t>
            </a:r>
            <a:endParaRPr lang="en-US" altLang="zh-CN" sz="28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    第五诗段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800">
                <a:solidFill>
                  <a:srgbClr val="0000CC"/>
                </a:solidFill>
                <a:latin typeface="宋体" panose="02010600030101010101" pitchFamily="2" charset="-122"/>
              </a:rPr>
              <a:t>写琵琶女重新弹奏，诗人为之泪下。</a:t>
            </a:r>
            <a:br>
              <a:rPr lang="zh-CN" altLang="en-US" sz="2800">
                <a:solidFill>
                  <a:srgbClr val="CC0000"/>
                </a:solidFill>
                <a:latin typeface="宋体" panose="02010600030101010101" pitchFamily="2" charset="-122"/>
              </a:rPr>
            </a:br>
            <a:endParaRPr lang="zh-CN" altLang="en-US" sz="280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75720" y="764705"/>
            <a:ext cx="4283472" cy="765175"/>
          </a:xfrm>
        </p:spPr>
        <p:txBody>
          <a:bodyPr/>
          <a:lstStyle/>
          <a:p>
            <a:pPr eaLnBrk="1" hangingPunct="1"/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第二课时：学习目标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63552" y="1844824"/>
            <a:ext cx="9001000" cy="25922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学习诗歌中描写音乐的语言艺术，</a:t>
            </a:r>
            <a:endParaRPr lang="zh-CN" altLang="en-US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初步体会本诗作者的情感。</a:t>
            </a: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3"/>
          <p:cNvSpPr txBox="1"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8688706" y="152401"/>
            <a:ext cx="1198245" cy="61944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一、谁解琵琶语</a:t>
            </a:r>
          </a:p>
        </p:txBody>
      </p:sp>
      <p:pic>
        <p:nvPicPr>
          <p:cNvPr id="1843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-49212"/>
            <a:ext cx="6108700" cy="7078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001040" y="3352800"/>
            <a:ext cx="553998" cy="251460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音乐描写的妙处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75521" y="-18137"/>
            <a:ext cx="8713787" cy="2132856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浏览课文，思考：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本诗描写了琵琶女弹奏的精妙的乐曲，请问在诗中琵琶女一共弹奏了几次？听者的感受、反应是怎样的（用文中的诗句回答）？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063552" y="2630429"/>
            <a:ext cx="310720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第一次：江头送客闻琵琶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5303839" y="2992576"/>
            <a:ext cx="1000125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67947" y="2489339"/>
            <a:ext cx="338455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主人忘归客不发</a:t>
            </a:r>
            <a:endParaRPr lang="en-US" altLang="zh-CN" sz="320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惊异</a:t>
            </a: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（暗写、略写）</a:t>
            </a:r>
            <a:endParaRPr lang="en-US" altLang="zh-CN" sz="20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063553" y="4013798"/>
            <a:ext cx="31072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第二次：江上聆听琵琶曲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5303838" y="4398983"/>
            <a:ext cx="100965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044924" y="5550913"/>
            <a:ext cx="30969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第三次：江上感言再促弦</a:t>
            </a:r>
            <a:endParaRPr lang="en-US" altLang="zh-CN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5375275" y="5839837"/>
            <a:ext cx="100965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6959601" y="5550912"/>
            <a:ext cx="3313113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江州司马青衫湿</a:t>
            </a:r>
            <a:endParaRPr lang="en-US" altLang="zh-CN" sz="320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伤悲</a:t>
            </a: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（暗写、略写）</a:t>
            </a: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6959600" y="3822721"/>
            <a:ext cx="3384872" cy="133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ts val="2900"/>
              </a:lnSpc>
              <a:spcBef>
                <a:spcPts val="5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东船西舫悄无言</a:t>
            </a:r>
          </a:p>
          <a:p>
            <a:pPr fontAlgn="base">
              <a:lnSpc>
                <a:spcPts val="2900"/>
              </a:lnSpc>
              <a:spcBef>
                <a:spcPts val="5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唯见江心秋月白</a:t>
            </a:r>
            <a:endParaRPr lang="en-US" altLang="zh-CN" sz="320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lnSpc>
                <a:spcPts val="29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沉醉</a:t>
            </a: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（明写、详写）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180482" y="2216220"/>
            <a:ext cx="6389587" cy="380772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9900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琵琶女的演奏（三次）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52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uiExpand="1" build="p"/>
      <p:bldP spid="3" grpId="1"/>
      <p:bldP spid="4" grpId="2"/>
      <p:bldP spid="5" grpId="3"/>
      <p:bldP spid="6" grpId="4"/>
      <p:bldP spid="7" grpId="5"/>
      <p:bldP spid="8" grpId="6"/>
      <p:bldP spid="9" grpId="7"/>
      <p:bldP spid="10" grpId="8"/>
      <p:bldP spid="11" grpId="9"/>
      <p:bldP spid="12" grpId="1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2"/>
          <p:cNvSpPr/>
          <p:nvPr/>
        </p:nvSpPr>
        <p:spPr>
          <a:xfrm>
            <a:off x="1524000" y="1844675"/>
            <a:ext cx="3708400" cy="452310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3200" b="1">
                <a:latin typeface="Times New Roman" panose="02020603050405020304" pitchFamily="18" charset="0"/>
                <a:ea typeface="隶书" pitchFamily="49" charset="-122"/>
              </a:rPr>
              <a:t>浔阳江头夜送客，枫叶荻花秋瑟瑟。</a:t>
            </a:r>
          </a:p>
          <a:p>
            <a:pPr marL="0" lvl="0" indent="0" eaLnBrk="1" hangingPunct="1"/>
            <a:r>
              <a:rPr kumimoji="1" lang="zh-CN" altLang="en-US" sz="3200" b="1">
                <a:latin typeface="Times New Roman" panose="02020603050405020304" pitchFamily="18" charset="0"/>
                <a:ea typeface="隶书" pitchFamily="49" charset="-122"/>
              </a:rPr>
              <a:t>主人下马客在船，举酒欲饮无管弦。</a:t>
            </a:r>
          </a:p>
          <a:p>
            <a:pPr marL="0" lvl="0" indent="0" eaLnBrk="1" hangingPunct="1"/>
            <a:r>
              <a:rPr kumimoji="1" lang="zh-CN" altLang="en-US" sz="3200" b="1">
                <a:latin typeface="Times New Roman" panose="02020603050405020304" pitchFamily="18" charset="0"/>
                <a:ea typeface="隶书" pitchFamily="49" charset="-122"/>
              </a:rPr>
              <a:t>醉不成欢惨将别，别时茫茫江浸月。</a:t>
            </a:r>
          </a:p>
          <a:p>
            <a:pPr marL="0" lvl="0" indent="0" eaLnBrk="1" hangingPunct="1"/>
            <a:r>
              <a:rPr kumimoji="1" lang="zh-CN" altLang="en-US" sz="3200" b="1">
                <a:latin typeface="Times New Roman" panose="02020603050405020304" pitchFamily="18" charset="0"/>
                <a:ea typeface="隶书" pitchFamily="49" charset="-122"/>
              </a:rPr>
              <a:t>忽闻水上琵琶声，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主人忘归客不发。</a:t>
            </a:r>
          </a:p>
          <a:p>
            <a:pPr marL="0" lvl="0" indent="0" eaLnBrk="1" hangingPunct="1"/>
            <a:endParaRPr kumimoji="1" lang="en-US" altLang="zh-CN" sz="32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0483" name="Text Box 3"/>
          <p:cNvSpPr/>
          <p:nvPr/>
        </p:nvSpPr>
        <p:spPr>
          <a:xfrm>
            <a:off x="5257800" y="1966912"/>
            <a:ext cx="5410200" cy="11684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环境描写：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渲染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悲凉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气氛， 奠定全诗基调。</a:t>
            </a:r>
          </a:p>
        </p:txBody>
      </p:sp>
      <p:sp>
        <p:nvSpPr>
          <p:cNvPr id="20484" name="Text Box 4"/>
          <p:cNvSpPr/>
          <p:nvPr/>
        </p:nvSpPr>
        <p:spPr>
          <a:xfrm>
            <a:off x="5257800" y="2971800"/>
            <a:ext cx="2438400" cy="4603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（互         文）</a:t>
            </a:r>
          </a:p>
        </p:txBody>
      </p:sp>
      <p:sp>
        <p:nvSpPr>
          <p:cNvPr id="20485" name="WordArt 5"/>
          <p:cNvSpPr/>
          <p:nvPr/>
        </p:nvSpPr>
        <p:spPr>
          <a:xfrm>
            <a:off x="4724400" y="228600"/>
            <a:ext cx="5562600" cy="914400"/>
          </a:xfrm>
          <a:solidFill>
            <a:schemeClr val="tx1"/>
          </a:solidFill>
          <a:ln>
            <a:noFill/>
            <a:miter lim="800000"/>
          </a:ln>
          <a:effectLst>
            <a:outerShdw dist="45791" dir="2021404" algn="ctr">
              <a:srgbClr val="C0C0C0"/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3600" b="1" kern="10">
                <a:ln>
                  <a:noFill/>
                </a:ln>
                <a:solidFill>
                  <a:schemeClr val="tx1"/>
                </a:solidFill>
                <a:effectLst>
                  <a:outerShdw dist="45791" dir="2021404" algn="ctr">
                    <a:srgbClr val="C0C0C0"/>
                  </a:outerShdw>
                </a:effectLst>
                <a:latin typeface="宋体" panose="02010600030101010101" pitchFamily="2" charset="-122"/>
              </a:rPr>
              <a:t>江头送客闻琵琶</a:t>
            </a:r>
          </a:p>
        </p:txBody>
      </p:sp>
      <p:sp>
        <p:nvSpPr>
          <p:cNvPr id="20486" name="Text Box 6"/>
          <p:cNvSpPr/>
          <p:nvPr/>
        </p:nvSpPr>
        <p:spPr>
          <a:xfrm>
            <a:off x="1524000" y="0"/>
            <a:ext cx="2979738" cy="1476375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</a:gradFill>
          <a:ln w="12700"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CCFF99"/>
                </a:solidFill>
                <a:latin typeface="Times New Roman" panose="02020603050405020304" pitchFamily="18" charset="0"/>
                <a:ea typeface="华文彩云" pitchFamily="2" charset="-122"/>
              </a:rPr>
              <a:t>第一次演奏：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CCFF99"/>
                </a:solidFill>
                <a:latin typeface="Times New Roman" panose="02020603050405020304" pitchFamily="18" charset="0"/>
                <a:ea typeface="华文彩云" pitchFamily="2" charset="-122"/>
              </a:rPr>
              <a:t>朗读第一段</a:t>
            </a:r>
          </a:p>
        </p:txBody>
      </p:sp>
      <p:sp>
        <p:nvSpPr>
          <p:cNvPr id="20487" name="Rectangle 7"/>
          <p:cNvSpPr/>
          <p:nvPr/>
        </p:nvSpPr>
        <p:spPr>
          <a:xfrm>
            <a:off x="1676400" y="4876800"/>
            <a:ext cx="3124200" cy="914400"/>
          </a:xfrm>
          <a:prstGeom prst="rect">
            <a:avLst/>
          </a:prstGeom>
          <a:noFill/>
          <a:ln w="38100" cmpd="dbl">
            <a:solidFill>
              <a:srgbClr val="009900"/>
            </a:solidFill>
            <a:prstDash val="lgDash"/>
            <a:miter lim="800000"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88" name="Oval 8"/>
          <p:cNvSpPr/>
          <p:nvPr/>
        </p:nvSpPr>
        <p:spPr>
          <a:xfrm>
            <a:off x="3143250" y="2420938"/>
            <a:ext cx="533400" cy="533400"/>
          </a:xfrm>
          <a:prstGeom prst="ellipse">
            <a:avLst/>
          </a:prstGeom>
          <a:noFill/>
          <a:ln w="12700">
            <a:solidFill>
              <a:srgbClr val="3333FF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grpSp>
        <p:nvGrpSpPr>
          <p:cNvPr id="20489" name="Group 9"/>
          <p:cNvGrpSpPr/>
          <p:nvPr/>
        </p:nvGrpSpPr>
        <p:grpSpPr>
          <a:xfrm>
            <a:off x="2566988" y="3284538"/>
            <a:ext cx="1752600" cy="152400"/>
            <a:chOff x="768" y="2064"/>
            <a:chExt cx="1104" cy="96"/>
          </a:xfrm>
        </p:grpSpPr>
        <p:sp>
          <p:nvSpPr>
            <p:cNvPr id="20497" name="AutoShape 10"/>
            <p:cNvSpPr/>
            <p:nvPr/>
          </p:nvSpPr>
          <p:spPr>
            <a:xfrm>
              <a:off x="76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498" name="AutoShape 11"/>
            <p:cNvSpPr/>
            <p:nvPr/>
          </p:nvSpPr>
          <p:spPr>
            <a:xfrm>
              <a:off x="100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499" name="AutoShape 12"/>
            <p:cNvSpPr/>
            <p:nvPr/>
          </p:nvSpPr>
          <p:spPr>
            <a:xfrm>
              <a:off x="153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500" name="AutoShape 13"/>
            <p:cNvSpPr/>
            <p:nvPr/>
          </p:nvSpPr>
          <p:spPr>
            <a:xfrm>
              <a:off x="177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490" name="Group 14"/>
          <p:cNvGrpSpPr/>
          <p:nvPr/>
        </p:nvGrpSpPr>
        <p:grpSpPr>
          <a:xfrm>
            <a:off x="4872038" y="2205038"/>
            <a:ext cx="228600" cy="2590800"/>
            <a:chOff x="2160" y="1344"/>
            <a:chExt cx="144" cy="1632"/>
          </a:xfrm>
        </p:grpSpPr>
        <p:sp>
          <p:nvSpPr>
            <p:cNvPr id="20495" name="AutoShape 15"/>
            <p:cNvSpPr/>
            <p:nvPr/>
          </p:nvSpPr>
          <p:spPr>
            <a:xfrm>
              <a:off x="2160" y="1344"/>
              <a:ext cx="144" cy="432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</a:ln>
            <a:effectLst/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496" name="AutoShape 16"/>
            <p:cNvSpPr/>
            <p:nvPr/>
          </p:nvSpPr>
          <p:spPr>
            <a:xfrm>
              <a:off x="2160" y="2016"/>
              <a:ext cx="96" cy="960"/>
            </a:xfrm>
            <a:prstGeom prst="rightBrace">
              <a:avLst>
                <a:gd name="adj1" fmla="val 83333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</a:ln>
            <a:effectLst/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sp>
        <p:nvSpPr>
          <p:cNvPr id="20491" name="Text Box 17"/>
          <p:cNvSpPr/>
          <p:nvPr/>
        </p:nvSpPr>
        <p:spPr>
          <a:xfrm>
            <a:off x="5334000" y="3625850"/>
            <a:ext cx="5010150" cy="64516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en-US" altLang="zh-CN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惨”！（离愁、沦落）</a:t>
            </a:r>
          </a:p>
        </p:txBody>
      </p:sp>
      <p:sp>
        <p:nvSpPr>
          <p:cNvPr id="20492" name="AutoShape 18"/>
          <p:cNvSpPr/>
          <p:nvPr/>
        </p:nvSpPr>
        <p:spPr>
          <a:xfrm>
            <a:off x="4953000" y="5257800"/>
            <a:ext cx="1219200" cy="304800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93" name="Text Box 19"/>
          <p:cNvSpPr/>
          <p:nvPr/>
        </p:nvSpPr>
        <p:spPr>
          <a:xfrm>
            <a:off x="6384925" y="5105400"/>
            <a:ext cx="3455988" cy="52197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侧面烘托</a:t>
            </a:r>
            <a:r>
              <a:rPr kumimoji="1" lang="zh-CN" altLang="en-US" sz="2400">
                <a:solidFill>
                  <a:srgbClr val="008000"/>
                </a:solidFill>
                <a:latin typeface="Times New Roman" panose="02020603050405020304" pitchFamily="18" charset="0"/>
              </a:rPr>
              <a:t>：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anose="02020603050405020304" pitchFamily="18" charset="0"/>
              </a:rPr>
              <a:t>音乐的美</a:t>
            </a:r>
          </a:p>
        </p:txBody>
      </p:sp>
      <p:sp>
        <p:nvSpPr>
          <p:cNvPr id="20494" name="Rectangle 20"/>
          <p:cNvSpPr/>
          <p:nvPr/>
        </p:nvSpPr>
        <p:spPr>
          <a:xfrm>
            <a:off x="1524000" y="6172200"/>
            <a:ext cx="9144000" cy="685800"/>
          </a:xfrm>
          <a:prstGeom prst="rect">
            <a:avLst/>
          </a:prstGeom>
          <a:solidFill>
            <a:srgbClr val="000000"/>
          </a:solidFill>
          <a:ln w="12700">
            <a:solidFill>
              <a:schemeClr val="tx1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ea typeface="华文彩云" pitchFamily="2" charset="-122"/>
              </a:rPr>
              <a:t>琵琶女</a:t>
            </a:r>
            <a:r>
              <a:rPr kumimoji="1" lang="zh-CN" altLang="en-US" sz="3200" b="1">
                <a:solidFill>
                  <a:srgbClr val="FFFFFF"/>
                </a:solidFill>
                <a:latin typeface="Times New Roman" panose="02020603050405020304" pitchFamily="18" charset="0"/>
              </a:rPr>
              <a:t>：寂寞             </a:t>
            </a:r>
            <a:r>
              <a:rPr kumimoji="1"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ea typeface="华文彩云" pitchFamily="2" charset="-122"/>
              </a:rPr>
              <a:t>诗人、客人</a:t>
            </a:r>
            <a:r>
              <a:rPr kumimoji="1" lang="zh-CN" altLang="en-US" sz="3200" b="1">
                <a:solidFill>
                  <a:srgbClr val="FFFFFF"/>
                </a:solidFill>
                <a:latin typeface="Times New Roman" panose="02020603050405020304" pitchFamily="18" charset="0"/>
              </a:rPr>
              <a:t>：离愁（惨将别）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1"/>
      <p:bldP spid="20484" grpId="2"/>
      <p:bldP spid="20487" grpId="3"/>
      <p:bldP spid="20488" grpId="4"/>
      <p:bldP spid="20491" grpId="5"/>
      <p:bldP spid="20492" grpId="6"/>
      <p:bldP spid="20493" grpId="7"/>
      <p:bldP spid="20494" grpId="8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1531938" y="0"/>
            <a:ext cx="3573462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7" name="Rectangle 3"/>
          <p:cNvSpPr/>
          <p:nvPr/>
        </p:nvSpPr>
        <p:spPr>
          <a:xfrm>
            <a:off x="5105400" y="990600"/>
            <a:ext cx="5562600" cy="416814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4800" b="1" baseline="-2000">
                <a:latin typeface="Times New Roman" panose="02020603050405020304" pitchFamily="18" charset="0"/>
              </a:rPr>
              <a:t>寻声暗问弹者谁？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4800" b="1" baseline="-2000">
                <a:latin typeface="Times New Roman" panose="02020603050405020304" pitchFamily="18" charset="0"/>
              </a:rPr>
              <a:t>琵琶声停欲语迟。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4800" b="1" baseline="-2000">
                <a:latin typeface="Times New Roman" panose="02020603050405020304" pitchFamily="18" charset="0"/>
              </a:rPr>
              <a:t>移船相近邀相见，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4800" b="1" baseline="-2000">
                <a:latin typeface="Times New Roman" panose="02020603050405020304" pitchFamily="18" charset="0"/>
              </a:rPr>
              <a:t>添酒回灯重开宴。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4800" b="1" baseline="-2000">
                <a:latin typeface="Times New Roman" panose="02020603050405020304" pitchFamily="18" charset="0"/>
              </a:rPr>
              <a:t>千呼万唤始出来，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4800" b="1" baseline="-2000">
                <a:latin typeface="Times New Roman" panose="02020603050405020304" pitchFamily="18" charset="0"/>
              </a:rPr>
              <a:t>犹抱琵琶半遮面。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5232400" y="0"/>
            <a:ext cx="3095625" cy="692150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kumimoji="1" lang="en-US" altLang="zh-CN" sz="3600" b="1"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1</a:t>
            </a:r>
            <a:r>
              <a:rPr kumimoji="1" lang="zh-CN" altLang="en-US" sz="3600" b="1"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、琵琶女出场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543925" y="1268413"/>
            <a:ext cx="110109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</a:rPr>
              <a:t>急切</a:t>
            </a:r>
          </a:p>
          <a:p>
            <a:pPr marL="0" marR="0" lvl="0" indent="0" eaLnBrk="1" hangingPunct="1"/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</a:rPr>
              <a:t>欣喜</a:t>
            </a:r>
            <a:endParaRPr kumimoji="1" lang="zh-CN" altLang="en-US" sz="2800">
              <a:solidFill>
                <a:srgbClr val="FF33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8688388" y="4076700"/>
            <a:ext cx="110109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</a:rPr>
              <a:t>矛盾</a:t>
            </a:r>
          </a:p>
          <a:p>
            <a:pPr marL="0" marR="0" lvl="0" indent="0" eaLnBrk="1" hangingPunct="1"/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</a:rPr>
              <a:t>含羞</a:t>
            </a:r>
          </a:p>
        </p:txBody>
      </p:sp>
      <p:sp>
        <p:nvSpPr>
          <p:cNvPr id="21511" name="Text Box 7"/>
          <p:cNvSpPr/>
          <p:nvPr/>
        </p:nvSpPr>
        <p:spPr>
          <a:xfrm>
            <a:off x="1524000" y="0"/>
            <a:ext cx="2843212" cy="1322070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</a:gradFill>
          <a:ln w="12700"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CCFF99"/>
                </a:solidFill>
                <a:latin typeface="Times New Roman" panose="02020603050405020304" pitchFamily="18" charset="0"/>
                <a:ea typeface="华文彩云" pitchFamily="2" charset="-122"/>
              </a:rPr>
              <a:t>第二次演奏：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CCFF99"/>
                </a:solidFill>
                <a:latin typeface="Times New Roman" panose="02020603050405020304" pitchFamily="18" charset="0"/>
                <a:ea typeface="华文彩云" pitchFamily="2" charset="-122"/>
              </a:rPr>
              <a:t>朗读第二段</a:t>
            </a:r>
          </a:p>
        </p:txBody>
      </p:sp>
      <p:sp>
        <p:nvSpPr>
          <p:cNvPr id="21512" name="Oval 8"/>
          <p:cNvSpPr/>
          <p:nvPr/>
        </p:nvSpPr>
        <p:spPr>
          <a:xfrm>
            <a:off x="5159375" y="1052512"/>
            <a:ext cx="506412" cy="576262"/>
          </a:xfrm>
          <a:prstGeom prst="ellipse">
            <a:avLst/>
          </a:prstGeom>
          <a:noFill/>
          <a:ln w="38100">
            <a:solidFill>
              <a:schemeClr val="tx2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3" name="Oval 9"/>
          <p:cNvSpPr/>
          <p:nvPr/>
        </p:nvSpPr>
        <p:spPr>
          <a:xfrm>
            <a:off x="6743700" y="2420938"/>
            <a:ext cx="576262" cy="647700"/>
          </a:xfrm>
          <a:prstGeom prst="ellipse">
            <a:avLst/>
          </a:prstGeom>
          <a:noFill/>
          <a:ln w="38100">
            <a:solidFill>
              <a:schemeClr val="tx2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4" name="AutoShape 10"/>
          <p:cNvSpPr/>
          <p:nvPr/>
        </p:nvSpPr>
        <p:spPr>
          <a:xfrm>
            <a:off x="8183562" y="1125538"/>
            <a:ext cx="288925" cy="2447925"/>
          </a:xfrm>
          <a:prstGeom prst="rightBrace">
            <a:avLst>
              <a:gd name="adj1" fmla="val 70604"/>
              <a:gd name="adj2" fmla="val 50000"/>
            </a:avLst>
          </a:prstGeom>
          <a:noFill/>
          <a:ln w="12700">
            <a:solidFill>
              <a:srgbClr val="0000FF"/>
            </a:solidFill>
            <a:round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5" name="AutoShape 11"/>
          <p:cNvSpPr/>
          <p:nvPr/>
        </p:nvSpPr>
        <p:spPr>
          <a:xfrm>
            <a:off x="8256588" y="4149725"/>
            <a:ext cx="288925" cy="1079500"/>
          </a:xfrm>
          <a:prstGeom prst="rightBrace">
            <a:avLst>
              <a:gd name="adj1" fmla="val 31136"/>
              <a:gd name="adj2" fmla="val 50000"/>
            </a:avLst>
          </a:prstGeom>
          <a:noFill/>
          <a:ln w="12700">
            <a:solidFill>
              <a:srgbClr val="0000FF"/>
            </a:solidFill>
            <a:round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6" name="AutoShape 12"/>
          <p:cNvSpPr/>
          <p:nvPr/>
        </p:nvSpPr>
        <p:spPr>
          <a:xfrm>
            <a:off x="7032625" y="4437062"/>
            <a:ext cx="144462" cy="21590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12700">
            <a:solidFill>
              <a:srgbClr val="FF6600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1"/>
      <p:bldP spid="21512" grpId="2"/>
      <p:bldP spid="21513" grpId="3"/>
      <p:bldP spid="21514" grpId="4"/>
      <p:bldP spid="21515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占位符 6145"/>
          <p:cNvSpPr>
            <a:spLocks noGrp="1"/>
          </p:cNvSpPr>
          <p:nvPr>
            <p:ph type="body" idx="1"/>
          </p:nvPr>
        </p:nvSpPr>
        <p:spPr>
          <a:xfrm>
            <a:off x="1703388" y="1052513"/>
            <a:ext cx="8713787" cy="4537075"/>
          </a:xfrm>
        </p:spPr>
        <p:txBody>
          <a:bodyPr/>
          <a:lstStyle/>
          <a:p>
            <a:r>
              <a:rPr lang="zh-CN" altLang="en-US" sz="3200" b="1"/>
              <a:t>       两千多年前，一个文人雅士，一个山野樵夫，是音乐将他们联系了起来，于是世上便流传着知音的佳话；一千多年前，一个</a:t>
            </a:r>
            <a:r>
              <a:rPr lang="zh-CN" altLang="en-US" sz="3200" b="1" u="sng">
                <a:solidFill>
                  <a:srgbClr val="0000FF"/>
                </a:solidFill>
              </a:rPr>
              <a:t>文人骚客</a:t>
            </a:r>
            <a:r>
              <a:rPr lang="zh-CN" altLang="en-US" sz="3200" b="1"/>
              <a:t>，一个</a:t>
            </a:r>
            <a:r>
              <a:rPr lang="zh-CN" altLang="en-US" sz="3200" b="1" u="sng">
                <a:solidFill>
                  <a:srgbClr val="0000FF"/>
                </a:solidFill>
              </a:rPr>
              <a:t>天涯歌女</a:t>
            </a:r>
            <a:r>
              <a:rPr lang="zh-CN" altLang="en-US" sz="3200" b="1"/>
              <a:t>，又是音乐让他们共同演绎了一首千古不衰的</a:t>
            </a:r>
            <a:r>
              <a:rPr lang="zh-CN" altLang="en-US" sz="3200" b="1">
                <a:solidFill>
                  <a:srgbClr val="FF0066"/>
                </a:solidFill>
              </a:rPr>
              <a:t>知音绝唱</a:t>
            </a:r>
            <a:r>
              <a:rPr lang="zh-CN" altLang="en-US" sz="3200" b="1"/>
              <a:t>。在那个不朽的夜晚，浔阳江的悠悠江水，瑟瑟秋风，清冷的月光，飘飞的荻花，永远记住了这个</a:t>
            </a:r>
            <a:r>
              <a:rPr lang="zh-CN" altLang="en-US" sz="3200" b="1" u="sng"/>
              <a:t>美丽而忧伤的故事</a:t>
            </a:r>
            <a:r>
              <a:rPr lang="zh-CN" altLang="en-US" sz="3200" b="1"/>
              <a:t>。</a:t>
            </a:r>
          </a:p>
        </p:txBody>
      </p:sp>
    </p:spTree>
  </p:cSld>
  <p:clrMapOvr>
    <a:masterClrMapping/>
  </p:clrMapOvr>
  <p:transition>
    <p:blinds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5" name="文本占位符 44034"/>
          <p:cNvSpPr>
            <a:spLocks noGrp="1"/>
          </p:cNvSpPr>
          <p:nvPr>
            <p:ph idx="1"/>
          </p:nvPr>
        </p:nvSpPr>
        <p:spPr>
          <a:xfrm>
            <a:off x="4572000" y="2789239"/>
            <a:ext cx="57277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spcBef>
                <a:spcPct val="50000"/>
              </a:spcBef>
              <a:buClrTx/>
              <a:buNone/>
              <a:defRPr/>
            </a:pP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转轴拨弦三两声，未成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曲调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先有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情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0" indent="0" eaLnBrk="1" hangingPunct="1">
              <a:spcBef>
                <a:spcPct val="50000"/>
              </a:spcBef>
              <a:buClrTx/>
              <a:buNone/>
              <a:defRPr/>
            </a:pP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弦弦掩抑声声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思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，似诉平生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不得志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marL="0" indent="0" eaLnBrk="1" hangingPunct="1">
              <a:spcBef>
                <a:spcPct val="50000"/>
              </a:spcBef>
              <a:buClrTx/>
              <a:buNone/>
              <a:defRPr/>
            </a:pP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低眉信手续续弹，说尽</a:t>
            </a:r>
            <a:r>
              <a:rPr lang="zh-CN" altLang="en-US" sz="2800" b="1" kern="1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心中</a:t>
            </a:r>
            <a:r>
              <a:rPr lang="zh-CN" altLang="en-US" sz="2800" b="1" kern="120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无限事。</a:t>
            </a:r>
            <a:endParaRPr lang="zh-CN" altLang="en-US" kern="12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7" name="文本框 44035"/>
          <p:cNvSpPr txBox="1"/>
          <p:nvPr/>
        </p:nvSpPr>
        <p:spPr>
          <a:xfrm>
            <a:off x="4572001" y="0"/>
            <a:ext cx="2749471" cy="707886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CCFF33"/>
                </a:solidFill>
                <a:latin typeface="微软雅黑" panose="020b0503020204020204" charset="-122"/>
                <a:ea typeface="微软雅黑" panose="020b0503020204020204" charset="-122"/>
              </a:rPr>
              <a:t>第二次演奏</a:t>
            </a:r>
          </a:p>
        </p:txBody>
      </p:sp>
      <p:sp>
        <p:nvSpPr>
          <p:cNvPr id="44037" name="文本框 44036"/>
          <p:cNvSpPr txBox="1"/>
          <p:nvPr/>
        </p:nvSpPr>
        <p:spPr>
          <a:xfrm>
            <a:off x="4648200" y="1447801"/>
            <a:ext cx="2133600" cy="708025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、调弦</a:t>
            </a:r>
          </a:p>
        </p:txBody>
      </p:sp>
      <p:sp>
        <p:nvSpPr>
          <p:cNvPr id="44038" name="文本框 44037"/>
          <p:cNvSpPr txBox="1"/>
          <p:nvPr/>
        </p:nvSpPr>
        <p:spPr>
          <a:xfrm>
            <a:off x="6743700" y="5229226"/>
            <a:ext cx="257795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倾诉悲情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pic>
        <p:nvPicPr>
          <p:cNvPr id="21510" name="图片 440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0"/>
            <a:ext cx="304006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uiExpand="1" build="p"/>
      <p:bldP spid="44037" grpId="1"/>
      <p:bldP spid="44038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文本框 45057"/>
          <p:cNvSpPr txBox="1"/>
          <p:nvPr/>
        </p:nvSpPr>
        <p:spPr>
          <a:xfrm>
            <a:off x="4800600" y="131764"/>
            <a:ext cx="3505200" cy="708025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第一乐段</a:t>
            </a:r>
          </a:p>
        </p:txBody>
      </p:sp>
      <p:sp>
        <p:nvSpPr>
          <p:cNvPr id="45059" name="矩形 45058"/>
          <p:cNvSpPr/>
          <p:nvPr/>
        </p:nvSpPr>
        <p:spPr>
          <a:xfrm>
            <a:off x="4724400" y="914401"/>
            <a:ext cx="3467616" cy="206210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大弦嘈嘈如急雨，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小弦切切如私语。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嘈嘈切切错杂弹，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大珠小珠落玉盘。</a:t>
            </a:r>
          </a:p>
        </p:txBody>
      </p:sp>
      <p:sp>
        <p:nvSpPr>
          <p:cNvPr id="45061" name="文本框 45060"/>
          <p:cNvSpPr txBox="1"/>
          <p:nvPr/>
        </p:nvSpPr>
        <p:spPr>
          <a:xfrm>
            <a:off x="8401051" y="1916114"/>
            <a:ext cx="2031325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急切愉快</a:t>
            </a:r>
          </a:p>
        </p:txBody>
      </p:sp>
      <p:sp>
        <p:nvSpPr>
          <p:cNvPr id="45062" name="文本框 45061"/>
          <p:cNvSpPr txBox="1"/>
          <p:nvPr/>
        </p:nvSpPr>
        <p:spPr>
          <a:xfrm>
            <a:off x="4800600" y="2895600"/>
            <a:ext cx="2895600" cy="706438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第二乐段</a:t>
            </a:r>
          </a:p>
        </p:txBody>
      </p:sp>
      <p:sp>
        <p:nvSpPr>
          <p:cNvPr id="45063" name="矩形 45062"/>
          <p:cNvSpPr/>
          <p:nvPr/>
        </p:nvSpPr>
        <p:spPr>
          <a:xfrm>
            <a:off x="4876800" y="3581400"/>
            <a:ext cx="3467616" cy="3046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间关莺语花底滑，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幽咽泉流冰下难。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冰泉冷涩弦凝绝，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凝绝不通声暂歇。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别有幽愁暗恨生，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此时无声胜有声。</a:t>
            </a:r>
          </a:p>
        </p:txBody>
      </p:sp>
      <p:sp>
        <p:nvSpPr>
          <p:cNvPr id="45065" name="文本框 45064"/>
          <p:cNvSpPr txBox="1"/>
          <p:nvPr/>
        </p:nvSpPr>
        <p:spPr>
          <a:xfrm>
            <a:off x="8401051" y="4724401"/>
            <a:ext cx="2031325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幽愁暗恨</a:t>
            </a:r>
          </a:p>
        </p:txBody>
      </p:sp>
      <p:pic>
        <p:nvPicPr>
          <p:cNvPr id="22536" name="图片 450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938" y="0"/>
            <a:ext cx="3040062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5080"/>
          <p:cNvGrpSpPr/>
          <p:nvPr/>
        </p:nvGrpSpPr>
        <p:grpSpPr>
          <a:xfrm>
            <a:off x="7620000" y="1828800"/>
            <a:ext cx="2971800" cy="3657600"/>
            <a:chOff x="3840" y="1152"/>
            <a:chExt cx="1872" cy="2304"/>
          </a:xfrm>
        </p:grpSpPr>
        <p:sp>
          <p:nvSpPr>
            <p:cNvPr id="22544" name="直接连接符 45066"/>
            <p:cNvSpPr/>
            <p:nvPr/>
          </p:nvSpPr>
          <p:spPr>
            <a:xfrm>
              <a:off x="3840" y="1152"/>
              <a:ext cx="816" cy="9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5" name="直接连接符 45067"/>
            <p:cNvSpPr/>
            <p:nvPr/>
          </p:nvSpPr>
          <p:spPr>
            <a:xfrm flipV="1">
              <a:off x="4080" y="2064"/>
              <a:ext cx="576" cy="13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6" name="矩形 45068"/>
            <p:cNvSpPr/>
            <p:nvPr/>
          </p:nvSpPr>
          <p:spPr>
            <a:xfrm>
              <a:off x="4608" y="1968"/>
              <a:ext cx="1104" cy="48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大量比喻</a:t>
              </a:r>
            </a:p>
          </p:txBody>
        </p:sp>
      </p:grpSp>
      <p:grpSp>
        <p:nvGrpSpPr>
          <p:cNvPr id="3" name="组合 45079"/>
          <p:cNvGrpSpPr/>
          <p:nvPr/>
        </p:nvGrpSpPr>
        <p:grpSpPr>
          <a:xfrm>
            <a:off x="4762500" y="838200"/>
            <a:ext cx="5638800" cy="1600200"/>
            <a:chOff x="1968" y="528"/>
            <a:chExt cx="3552" cy="1008"/>
          </a:xfrm>
        </p:grpSpPr>
        <p:grpSp>
          <p:nvGrpSpPr>
            <p:cNvPr id="22539" name="组合 45077"/>
            <p:cNvGrpSpPr/>
            <p:nvPr/>
          </p:nvGrpSpPr>
          <p:grpSpPr>
            <a:xfrm>
              <a:off x="1968" y="912"/>
              <a:ext cx="1152" cy="624"/>
              <a:chOff x="1968" y="912"/>
              <a:chExt cx="1152" cy="624"/>
            </a:xfrm>
          </p:grpSpPr>
          <p:sp>
            <p:nvSpPr>
              <p:cNvPr id="22542" name="椭圆 45072"/>
              <p:cNvSpPr/>
              <p:nvPr/>
            </p:nvSpPr>
            <p:spPr>
              <a:xfrm>
                <a:off x="2592" y="912"/>
                <a:ext cx="432" cy="288"/>
              </a:xfrm>
              <a:prstGeom prst="ellipse">
                <a:avLst/>
              </a:prstGeom>
              <a:noFill/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3" name="椭圆 45074"/>
              <p:cNvSpPr/>
              <p:nvPr/>
            </p:nvSpPr>
            <p:spPr>
              <a:xfrm>
                <a:off x="1968" y="1200"/>
                <a:ext cx="1152" cy="336"/>
              </a:xfrm>
              <a:prstGeom prst="ellipse">
                <a:avLst/>
              </a:prstGeom>
              <a:noFill/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40" name="直接连接符 45075"/>
            <p:cNvSpPr/>
            <p:nvPr/>
          </p:nvSpPr>
          <p:spPr>
            <a:xfrm flipV="1">
              <a:off x="2976" y="720"/>
              <a:ext cx="1584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1" name="矩形 45076"/>
            <p:cNvSpPr/>
            <p:nvPr/>
          </p:nvSpPr>
          <p:spPr>
            <a:xfrm>
              <a:off x="4656" y="528"/>
              <a:ext cx="864" cy="38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叠词</a:t>
              </a: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1"/>
      <p:bldP spid="45061" grpId="2"/>
      <p:bldP spid="45062" grpId="3"/>
      <p:bldP spid="45063" grpId="4"/>
      <p:bldP spid="45065" grpId="5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文本框 46081"/>
          <p:cNvSpPr txBox="1"/>
          <p:nvPr/>
        </p:nvSpPr>
        <p:spPr>
          <a:xfrm>
            <a:off x="5295900" y="315914"/>
            <a:ext cx="2909888" cy="706437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第三乐段</a:t>
            </a:r>
          </a:p>
        </p:txBody>
      </p:sp>
      <p:sp>
        <p:nvSpPr>
          <p:cNvPr id="46083" name="矩形 46082"/>
          <p:cNvSpPr/>
          <p:nvPr/>
        </p:nvSpPr>
        <p:spPr>
          <a:xfrm>
            <a:off x="5257800" y="1066800"/>
            <a:ext cx="3467616" cy="107721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银瓶乍破水浆迸，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铁骑突出刀枪鸣。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8458200" y="685801"/>
            <a:ext cx="18288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高亢激越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5486400" y="2286001"/>
            <a:ext cx="2133600" cy="708025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40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曲终</a:t>
            </a:r>
          </a:p>
        </p:txBody>
      </p:sp>
      <p:sp>
        <p:nvSpPr>
          <p:cNvPr id="46087" name="矩形 46086"/>
          <p:cNvSpPr/>
          <p:nvPr/>
        </p:nvSpPr>
        <p:spPr>
          <a:xfrm>
            <a:off x="5334000" y="2971801"/>
            <a:ext cx="3467616" cy="13234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曲终收拨当心画，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四弦一声如裂帛。</a:t>
            </a:r>
          </a:p>
        </p:txBody>
      </p:sp>
      <p:sp>
        <p:nvSpPr>
          <p:cNvPr id="46088" name="矩形 46087"/>
          <p:cNvSpPr/>
          <p:nvPr/>
        </p:nvSpPr>
        <p:spPr>
          <a:xfrm>
            <a:off x="8610601" y="2971801"/>
            <a:ext cx="18256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戛然而止</a:t>
            </a:r>
          </a:p>
        </p:txBody>
      </p:sp>
      <p:pic>
        <p:nvPicPr>
          <p:cNvPr id="23560" name="图片 460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938" y="0"/>
            <a:ext cx="30400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1" name="文本框 46090"/>
          <p:cNvSpPr txBox="1"/>
          <p:nvPr/>
        </p:nvSpPr>
        <p:spPr>
          <a:xfrm>
            <a:off x="5029200" y="4495801"/>
            <a:ext cx="4038600" cy="645160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3600" b="1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余音绕梁</a:t>
            </a:r>
          </a:p>
        </p:txBody>
      </p:sp>
      <p:sp>
        <p:nvSpPr>
          <p:cNvPr id="46092" name="文本框 46091"/>
          <p:cNvSpPr txBox="1"/>
          <p:nvPr/>
        </p:nvSpPr>
        <p:spPr>
          <a:xfrm>
            <a:off x="5334001" y="5257800"/>
            <a:ext cx="3469219" cy="107721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baseline="-20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东船西舫悄无言，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baseline="-20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惟见江心秋月白</a:t>
            </a:r>
            <a:r>
              <a:rPr lang="zh-CN" altLang="en-US" sz="4800" b="1" baseline="-20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6094" name="矩形 46093"/>
          <p:cNvSpPr/>
          <p:nvPr/>
        </p:nvSpPr>
        <p:spPr>
          <a:xfrm>
            <a:off x="8610600" y="5410200"/>
            <a:ext cx="1905000" cy="685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侧面烘托</a:t>
            </a:r>
          </a:p>
        </p:txBody>
      </p:sp>
      <p:grpSp>
        <p:nvGrpSpPr>
          <p:cNvPr id="2" name="组合 46096"/>
          <p:cNvGrpSpPr/>
          <p:nvPr/>
        </p:nvGrpSpPr>
        <p:grpSpPr>
          <a:xfrm>
            <a:off x="8458200" y="1600200"/>
            <a:ext cx="1905000" cy="2057400"/>
            <a:chOff x="4353" y="1104"/>
            <a:chExt cx="1200" cy="1296"/>
          </a:xfrm>
        </p:grpSpPr>
        <p:sp>
          <p:nvSpPr>
            <p:cNvPr id="23565" name="右大括号 46094"/>
            <p:cNvSpPr/>
            <p:nvPr/>
          </p:nvSpPr>
          <p:spPr>
            <a:xfrm>
              <a:off x="4353" y="1104"/>
              <a:ext cx="111" cy="1296"/>
            </a:xfrm>
            <a:prstGeom prst="rightBrace">
              <a:avLst>
                <a:gd name="adj1" fmla="val 56108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6" name="矩形 46095"/>
            <p:cNvSpPr/>
            <p:nvPr/>
          </p:nvSpPr>
          <p:spPr>
            <a:xfrm>
              <a:off x="4545" y="1536"/>
              <a:ext cx="1008" cy="38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比喻</a:t>
              </a: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1"/>
      <p:bldP spid="46084" grpId="2"/>
      <p:bldP spid="46086" grpId="3"/>
      <p:bldP spid="46087" grpId="4"/>
      <p:bldP spid="46088" grpId="5"/>
      <p:bldP spid="46091" grpId="6"/>
      <p:bldP spid="46092" grpId="7"/>
      <p:bldP spid="46094" grpId="8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2057400" y="381000"/>
            <a:ext cx="2819400" cy="609600"/>
          </a:xfrm>
          <a:prstGeom prst="rect">
            <a:avLst/>
          </a:prstGeom>
          <a:solidFill>
            <a:schemeClr val="bg1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kumimoji="1" lang="zh-CN" altLang="en-US" sz="4400"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余音绕梁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1905000" y="1295400"/>
            <a:ext cx="8148320" cy="69151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kumimoji="1" lang="zh-CN" altLang="en-US" sz="6000" b="1" baseline="-2000"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华文琥珀" pitchFamily="2" charset="-122"/>
              </a:rPr>
              <a:t>东船西舫悄无言，唯见江心秋月白。</a:t>
            </a: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2024063" y="2362200"/>
            <a:ext cx="7940675" cy="4126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2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用悄寂无声的环境来衬托演奏的效果，乐声</a:t>
            </a:r>
          </a:p>
          <a:p>
            <a:pPr marL="0" marR="0" lvl="0" indent="0" eaLnBrk="1" hangingPunct="1">
              <a:spcBef>
                <a:spcPct val="2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已停，然而余音</a:t>
            </a:r>
            <a:r>
              <a:rPr kumimoji="1"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绕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梁，经久不息</a:t>
            </a:r>
            <a:r>
              <a:rPr kumimoji="1" lang="zh-CN" altLang="en-US" sz="3200" b="1">
                <a:latin typeface="Times New Roman" panose="02020603050405020304" pitchFamily="18" charset="0"/>
              </a:rPr>
              <a:t>，人们还久</a:t>
            </a:r>
          </a:p>
          <a:p>
            <a:pPr marL="0" marR="0" lvl="0" indent="0" eaLnBrk="1" hangingPunct="1">
              <a:spcBef>
                <a:spcPct val="2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久沉醉在音乐创造的氛围中。“悄无言”的</a:t>
            </a:r>
          </a:p>
          <a:p>
            <a:pPr marL="0" marR="0" lvl="0" indent="0" eaLnBrk="1" hangingPunct="1">
              <a:spcBef>
                <a:spcPct val="2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寂静，实则是充满了感情的时刻，听众的忘</a:t>
            </a:r>
          </a:p>
          <a:p>
            <a:pPr marL="0" marR="0" lvl="0" indent="0" eaLnBrk="1" hangingPunct="1">
              <a:spcBef>
                <a:spcPct val="2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情和如痴如醉的神情，从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侧面烘托出琵琶女</a:t>
            </a:r>
          </a:p>
          <a:p>
            <a:pPr marL="0" marR="0" lvl="0" indent="0" eaLnBrk="1" hangingPunct="1">
              <a:spcBef>
                <a:spcPct val="2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技艺的高超绝妙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。诗人所创造的这个画面，</a:t>
            </a:r>
          </a:p>
          <a:p>
            <a:pPr marL="0" marR="0" lvl="0" indent="0" eaLnBrk="1" hangingPunct="1">
              <a:spcBef>
                <a:spcPct val="2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有着及其感人的艺术魅力。</a:t>
            </a:r>
          </a:p>
        </p:txBody>
      </p:sp>
      <p:sp>
        <p:nvSpPr>
          <p:cNvPr id="26629" name="Text Box 6"/>
          <p:cNvSpPr/>
          <p:nvPr/>
        </p:nvSpPr>
        <p:spPr>
          <a:xfrm>
            <a:off x="6477000" y="228600"/>
            <a:ext cx="4191000" cy="70675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</a:rPr>
              <a:t>赏析名句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WordArt 24"/>
          <p:cNvSpPr>
            <a:spLocks noTextEdit="1"/>
          </p:cNvSpPr>
          <p:nvPr/>
        </p:nvSpPr>
        <p:spPr>
          <a:xfrm>
            <a:off x="3962400" y="0"/>
            <a:ext cx="2514600" cy="15192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33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音乐旋律</a:t>
            </a:r>
          </a:p>
        </p:txBody>
      </p:sp>
      <p:sp>
        <p:nvSpPr>
          <p:cNvPr id="8" name="AutoShape 11"/>
          <p:cNvSpPr/>
          <p:nvPr/>
        </p:nvSpPr>
        <p:spPr>
          <a:xfrm>
            <a:off x="2286000" y="2514601"/>
            <a:ext cx="1931988" cy="676275"/>
          </a:xfrm>
          <a:prstGeom prst="wedgeRectCallout">
            <a:avLst>
              <a:gd name="adj1" fmla="val -26954"/>
              <a:gd name="adj2" fmla="val 13888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嘈嘈切切</a:t>
            </a:r>
            <a:endParaRPr lang="en-US" altLang="zh-CN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珠落玉盘</a:t>
            </a:r>
          </a:p>
        </p:txBody>
      </p:sp>
      <p:sp>
        <p:nvSpPr>
          <p:cNvPr id="9" name="AutoShape 16"/>
          <p:cNvSpPr/>
          <p:nvPr/>
        </p:nvSpPr>
        <p:spPr>
          <a:xfrm>
            <a:off x="4343401" y="2209800"/>
            <a:ext cx="506413" cy="1346200"/>
          </a:xfrm>
          <a:prstGeom prst="wedgeRectCallout">
            <a:avLst>
              <a:gd name="adj1" fmla="val -43750"/>
              <a:gd name="adj2" fmla="val 6635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花下莺语</a:t>
            </a:r>
          </a:p>
        </p:txBody>
      </p:sp>
      <p:sp>
        <p:nvSpPr>
          <p:cNvPr id="10" name="AutoShape 18"/>
          <p:cNvSpPr/>
          <p:nvPr/>
        </p:nvSpPr>
        <p:spPr>
          <a:xfrm>
            <a:off x="5029201" y="5105400"/>
            <a:ext cx="1287463" cy="457200"/>
          </a:xfrm>
          <a:prstGeom prst="wedgeRectCallout">
            <a:avLst>
              <a:gd name="adj1" fmla="val 954"/>
              <a:gd name="adj2" fmla="val -105208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声暂歇</a:t>
            </a:r>
          </a:p>
        </p:txBody>
      </p:sp>
      <p:sp>
        <p:nvSpPr>
          <p:cNvPr id="11" name="AutoShape 20"/>
          <p:cNvSpPr/>
          <p:nvPr/>
        </p:nvSpPr>
        <p:spPr>
          <a:xfrm>
            <a:off x="7162800" y="2133601"/>
            <a:ext cx="571500" cy="1933575"/>
          </a:xfrm>
          <a:prstGeom prst="wedgeRectCallout">
            <a:avLst>
              <a:gd name="adj1" fmla="val -57708"/>
              <a:gd name="adj2" fmla="val -70954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水浆迸 刀枪鸣</a:t>
            </a:r>
          </a:p>
        </p:txBody>
      </p:sp>
      <p:sp>
        <p:nvSpPr>
          <p:cNvPr id="12" name="AutoShape 22"/>
          <p:cNvSpPr/>
          <p:nvPr/>
        </p:nvSpPr>
        <p:spPr>
          <a:xfrm>
            <a:off x="8534400" y="1066800"/>
            <a:ext cx="514350" cy="2241550"/>
          </a:xfrm>
          <a:prstGeom prst="wedgeRectCallout">
            <a:avLst>
              <a:gd name="adj1" fmla="val -176852"/>
              <a:gd name="adj2" fmla="val -6022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四弦一声如裂帛</a:t>
            </a:r>
          </a:p>
        </p:txBody>
      </p:sp>
      <p:sp>
        <p:nvSpPr>
          <p:cNvPr id="14" name="AutoShape 16"/>
          <p:cNvSpPr/>
          <p:nvPr/>
        </p:nvSpPr>
        <p:spPr>
          <a:xfrm>
            <a:off x="5105400" y="3276601"/>
            <a:ext cx="490538" cy="1350963"/>
          </a:xfrm>
          <a:prstGeom prst="wedgeRectCallout">
            <a:avLst>
              <a:gd name="adj1" fmla="val -43750"/>
              <a:gd name="adj2" fmla="val 6635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冰泉冷涩</a:t>
            </a:r>
          </a:p>
        </p:txBody>
      </p:sp>
      <p:sp>
        <p:nvSpPr>
          <p:cNvPr id="15" name="Text Box 15"/>
          <p:cNvSpPr txBox="1"/>
          <p:nvPr/>
        </p:nvSpPr>
        <p:spPr>
          <a:xfrm>
            <a:off x="6781800" y="4114801"/>
            <a:ext cx="1416050" cy="46196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高亢激越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8382000" y="3429001"/>
            <a:ext cx="1415772" cy="46166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戛然而止</a:t>
            </a:r>
          </a:p>
        </p:txBody>
      </p:sp>
      <p:sp>
        <p:nvSpPr>
          <p:cNvPr id="17" name="Text Box 15"/>
          <p:cNvSpPr txBox="1"/>
          <p:nvPr/>
        </p:nvSpPr>
        <p:spPr>
          <a:xfrm>
            <a:off x="2579688" y="4618039"/>
            <a:ext cx="1415772" cy="46166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急切愉悦</a:t>
            </a:r>
          </a:p>
        </p:txBody>
      </p:sp>
      <p:sp>
        <p:nvSpPr>
          <p:cNvPr id="18" name="Text Box 15"/>
          <p:cNvSpPr txBox="1"/>
          <p:nvPr/>
        </p:nvSpPr>
        <p:spPr>
          <a:xfrm>
            <a:off x="5181600" y="5638801"/>
            <a:ext cx="1415772" cy="46166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幽愁暗恨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916113" y="1169988"/>
            <a:ext cx="6262688" cy="4038600"/>
          </a:xfrm>
          <a:custGeom>
            <a:gdLst>
              <a:gd name="connsiteX0" fmla="*/ 0 w 8349168"/>
              <a:gd name="connsiteY0" fmla="*/ 4145416 h 5385522"/>
              <a:gd name="connsiteX1" fmla="*/ 573206 w 8349168"/>
              <a:gd name="connsiteY1" fmla="*/ 4131769 h 5385522"/>
              <a:gd name="connsiteX2" fmla="*/ 1228299 w 8349168"/>
              <a:gd name="connsiteY2" fmla="*/ 3258312 h 5385522"/>
              <a:gd name="connsiteX3" fmla="*/ 1678675 w 8349168"/>
              <a:gd name="connsiteY3" fmla="*/ 4309189 h 5385522"/>
              <a:gd name="connsiteX4" fmla="*/ 2088107 w 8349168"/>
              <a:gd name="connsiteY4" fmla="*/ 3312903 h 5385522"/>
              <a:gd name="connsiteX5" fmla="*/ 2374710 w 8349168"/>
              <a:gd name="connsiteY5" fmla="*/ 4227303 h 5385522"/>
              <a:gd name="connsiteX6" fmla="*/ 2770496 w 8349168"/>
              <a:gd name="connsiteY6" fmla="*/ 3271960 h 5385522"/>
              <a:gd name="connsiteX7" fmla="*/ 3152633 w 8349168"/>
              <a:gd name="connsiteY7" fmla="*/ 4295542 h 5385522"/>
              <a:gd name="connsiteX8" fmla="*/ 3589361 w 8349168"/>
              <a:gd name="connsiteY8" fmla="*/ 3353846 h 5385522"/>
              <a:gd name="connsiteX9" fmla="*/ 4872251 w 8349168"/>
              <a:gd name="connsiteY9" fmla="*/ 5346419 h 5385522"/>
              <a:gd name="connsiteX10" fmla="*/ 7233313 w 8349168"/>
              <a:gd name="connsiteY10" fmla="*/ 1224795 h 5385522"/>
              <a:gd name="connsiteX11" fmla="*/ 8284191 w 8349168"/>
              <a:gd name="connsiteY11" fmla="*/ 64736 h 5385522"/>
              <a:gd name="connsiteX12" fmla="*/ 8229600 w 8349168"/>
              <a:gd name="connsiteY12" fmla="*/ 146622 h 5385522"/>
              <a:gd name="connsiteX13" fmla="*/ 8175009 w 8349168"/>
              <a:gd name="connsiteY13" fmla="*/ 132974 h 53855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349168" h="5385522">
                <a:moveTo>
                  <a:pt x="0" y="4145416"/>
                </a:moveTo>
                <a:cubicBezTo>
                  <a:pt x="184245" y="4212518"/>
                  <a:pt x="368490" y="4279620"/>
                  <a:pt x="573206" y="4131769"/>
                </a:cubicBezTo>
                <a:cubicBezTo>
                  <a:pt x="777922" y="3983918"/>
                  <a:pt x="1044054" y="3228742"/>
                  <a:pt x="1228299" y="3258312"/>
                </a:cubicBezTo>
                <a:cubicBezTo>
                  <a:pt x="1412544" y="3287882"/>
                  <a:pt x="1535374" y="4300091"/>
                  <a:pt x="1678675" y="4309189"/>
                </a:cubicBezTo>
                <a:cubicBezTo>
                  <a:pt x="1821976" y="4318287"/>
                  <a:pt x="1972101" y="3326551"/>
                  <a:pt x="2088107" y="3312903"/>
                </a:cubicBezTo>
                <a:cubicBezTo>
                  <a:pt x="2204113" y="3299255"/>
                  <a:pt x="2260979" y="4234127"/>
                  <a:pt x="2374710" y="4227303"/>
                </a:cubicBezTo>
                <a:cubicBezTo>
                  <a:pt x="2488442" y="4220479"/>
                  <a:pt x="2640842" y="3260587"/>
                  <a:pt x="2770496" y="3271960"/>
                </a:cubicBezTo>
                <a:cubicBezTo>
                  <a:pt x="2900150" y="3283333"/>
                  <a:pt x="3016156" y="4281894"/>
                  <a:pt x="3152633" y="4295542"/>
                </a:cubicBezTo>
                <a:cubicBezTo>
                  <a:pt x="3289111" y="4309190"/>
                  <a:pt x="3302758" y="3178700"/>
                  <a:pt x="3589361" y="3353846"/>
                </a:cubicBezTo>
                <a:cubicBezTo>
                  <a:pt x="3875964" y="3528992"/>
                  <a:pt x="4264926" y="5701261"/>
                  <a:pt x="4872251" y="5346419"/>
                </a:cubicBezTo>
                <a:cubicBezTo>
                  <a:pt x="5479576" y="4991577"/>
                  <a:pt x="6664656" y="2105075"/>
                  <a:pt x="7233313" y="1224795"/>
                </a:cubicBezTo>
                <a:cubicBezTo>
                  <a:pt x="7801970" y="344514"/>
                  <a:pt x="8118143" y="244431"/>
                  <a:pt x="8284191" y="64736"/>
                </a:cubicBezTo>
                <a:cubicBezTo>
                  <a:pt x="8450239" y="-114959"/>
                  <a:pt x="8247797" y="135249"/>
                  <a:pt x="8229600" y="146622"/>
                </a:cubicBezTo>
                <a:cubicBezTo>
                  <a:pt x="8211403" y="157995"/>
                  <a:pt x="8193206" y="145484"/>
                  <a:pt x="8175009" y="132974"/>
                </a:cubicBezTo>
              </a:path>
            </a:pathLst>
          </a:cu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1" name="Text Box 15"/>
          <p:cNvSpPr txBox="1"/>
          <p:nvPr/>
        </p:nvSpPr>
        <p:spPr>
          <a:xfrm>
            <a:off x="8229600" y="228601"/>
            <a:ext cx="1416050" cy="46196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余音绕梁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0" grpId="2"/>
      <p:bldP spid="11" grpId="3"/>
      <p:bldP spid="12" grpId="4"/>
      <p:bldP spid="14" grpId="5"/>
      <p:bldP spid="15" grpId="6"/>
      <p:bldP spid="16" grpId="7"/>
      <p:bldP spid="17" grpId="8"/>
      <p:bldP spid="18" grpId="9"/>
      <p:bldP spid="21" grpId="1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0" y="1268412"/>
            <a:ext cx="2725738" cy="55895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7651" name="WordArt 3"/>
          <p:cNvSpPr/>
          <p:nvPr/>
        </p:nvSpPr>
        <p:spPr>
          <a:xfrm>
            <a:off x="4724400" y="228600"/>
            <a:ext cx="5562600" cy="914400"/>
          </a:xfrm>
          <a:solidFill>
            <a:schemeClr val="tx1"/>
          </a:solidFill>
          <a:ln>
            <a:noFill/>
            <a:miter lim="800000"/>
          </a:ln>
          <a:effectLst>
            <a:outerShdw dist="45791" dir="2021404" algn="ctr">
              <a:srgbClr val="C0C0C0"/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3600" kern="10">
                <a:ln>
                  <a:noFill/>
                </a:ln>
                <a:solidFill>
                  <a:schemeClr val="tx1"/>
                </a:solidFill>
                <a:effectLst>
                  <a:outerShdw dist="45791" dir="2021404" algn="ctr">
                    <a:srgbClr val="C0C0C0"/>
                  </a:outerShdw>
                </a:effectLst>
                <a:latin typeface="宋体" panose="02010600030101010101" pitchFamily="2" charset="-122"/>
              </a:rPr>
              <a:t>重闻琵琶青衫湿</a:t>
            </a:r>
          </a:p>
        </p:txBody>
      </p:sp>
      <p:sp>
        <p:nvSpPr>
          <p:cNvPr id="27652" name="Text Box 4"/>
          <p:cNvSpPr/>
          <p:nvPr/>
        </p:nvSpPr>
        <p:spPr>
          <a:xfrm>
            <a:off x="1524000" y="260350"/>
            <a:ext cx="3048000" cy="645160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</a:gradFill>
          <a:ln w="12700"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CCFF99"/>
                </a:solidFill>
                <a:latin typeface="Times New Roman" panose="02020603050405020304" pitchFamily="18" charset="0"/>
                <a:ea typeface="华文彩云" pitchFamily="2" charset="-122"/>
              </a:rPr>
              <a:t>第三次演奏：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367213" y="2622550"/>
            <a:ext cx="3429000" cy="329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rgbClr val="CC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感我此言良久立，却坐促弦弦转急。</a:t>
            </a:r>
          </a:p>
          <a:p>
            <a:pPr marL="0" marR="0" lvl="0" indent="0"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rgbClr val="CC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凄凄不似向前声，满座重闻皆掩泣。座中泣下谁最多？江州司马青衫湿。</a:t>
            </a:r>
            <a:endParaRPr kumimoji="1" lang="zh-CN" altLang="en-US" sz="3200">
              <a:solidFill>
                <a:srgbClr val="FF99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cxnSp>
        <p:nvCxnSpPr>
          <p:cNvPr id="27654" name="Line 6"/>
          <p:cNvCxnSpPr/>
          <p:nvPr/>
        </p:nvCxnSpPr>
        <p:spPr>
          <a:xfrm>
            <a:off x="1524000" y="1219200"/>
            <a:ext cx="9144000" cy="0"/>
          </a:xfrm>
          <a:prstGeom prst="line">
            <a:avLst/>
          </a:prstGeom>
          <a:noFill/>
          <a:ln w="76200" cmpd="tri">
            <a:solidFill>
              <a:srgbClr val="990000"/>
            </a:solidFill>
            <a:miter lim="800000"/>
          </a:ln>
          <a:effectLst/>
        </p:spPr>
      </p:cxn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4724400" y="1828800"/>
            <a:ext cx="2819400" cy="685800"/>
          </a:xfrm>
          <a:prstGeom prst="rect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kumimoji="1" lang="zh-CN" altLang="en-US" sz="4400">
                <a:solidFill>
                  <a:srgbClr val="CC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满座皆泣</a:t>
            </a:r>
          </a:p>
        </p:txBody>
      </p:sp>
      <p:sp>
        <p:nvSpPr>
          <p:cNvPr id="27656" name="Text Box 8"/>
          <p:cNvSpPr/>
          <p:nvPr/>
        </p:nvSpPr>
        <p:spPr>
          <a:xfrm>
            <a:off x="7768907" y="1219200"/>
            <a:ext cx="675005" cy="5638800"/>
          </a:xfrm>
          <a:prstGeom prst="rect">
            <a:avLst/>
          </a:prstGeom>
          <a:gradFill rotWithShape="0">
            <a:gsLst>
              <a:gs pos="0">
                <a:srgbClr val="336699"/>
              </a:gs>
              <a:gs pos="100000">
                <a:srgbClr val="2E5C89"/>
              </a:gs>
            </a:gsLst>
            <a:lin ang="5400000" scaled="1"/>
          </a:gradFill>
          <a:ln>
            <a:noFill/>
            <a:miter lim="800000"/>
          </a:ln>
          <a:effectLst/>
        </p:spPr>
        <p:txBody>
          <a:bodyPr vert="vert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en-US" altLang="zh-CN" sz="32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    </a:t>
            </a:r>
            <a:r>
              <a:rPr kumimoji="1" lang="zh-CN" altLang="en-US" sz="32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诗    人：重闻琵琶青衫湿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744595" y="1219200"/>
            <a:ext cx="675005" cy="5638800"/>
          </a:xfrm>
          <a:prstGeom prst="rect">
            <a:avLst/>
          </a:prstGeom>
          <a:gradFill rotWithShape="0">
            <a:gsLst>
              <a:gs pos="0">
                <a:srgbClr val="336699"/>
              </a:gs>
              <a:gs pos="100000">
                <a:srgbClr val="336699">
                  <a:gamma/>
                  <a:shade val="89804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kumimoji="1" lang="en-US" altLang="zh-CN" sz="32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    </a:t>
            </a:r>
            <a:r>
              <a:rPr kumimoji="1" lang="zh-CN" altLang="en-US" sz="32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琵琶女：</a:t>
            </a:r>
            <a:r>
              <a:rPr kumimoji="1" lang="zh-CN" altLang="en-US" sz="3200">
                <a:solidFill>
                  <a:srgbClr val="FF99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却坐促弦弦转急</a:t>
            </a:r>
          </a:p>
        </p:txBody>
      </p:sp>
      <p:pic>
        <p:nvPicPr>
          <p:cNvPr id="27660" name="Picture 12"/>
          <p:cNvPicPr/>
          <p:nvPr/>
        </p:nvPicPr>
        <p:blipFill>
          <a:blip r:embed="rId4"/>
          <a:stretch>
            <a:fillRect/>
          </a:stretch>
        </p:blipFill>
        <p:spPr>
          <a:xfrm>
            <a:off x="8472488" y="1268412"/>
            <a:ext cx="2195512" cy="558958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52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2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3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5" grpId="1"/>
      <p:bldP spid="27656" grpId="2"/>
      <p:bldP spid="27657" grpId="3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0"/>
            <a:ext cx="2514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602038" y="431800"/>
            <a:ext cx="1731962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第三曲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919914" y="457200"/>
            <a:ext cx="2757487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凄凉、悲伤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708525" y="1997075"/>
            <a:ext cx="3854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却坐、促弦、转急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708525" y="3063875"/>
            <a:ext cx="4313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凄凄（不似向前声）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784725" y="4206875"/>
            <a:ext cx="2478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满座皆掩泣</a:t>
            </a:r>
          </a:p>
        </p:txBody>
      </p:sp>
      <p:sp>
        <p:nvSpPr>
          <p:cNvPr id="23561" name="AutoShape 9"/>
          <p:cNvSpPr/>
          <p:nvPr/>
        </p:nvSpPr>
        <p:spPr bwMode="auto">
          <a:xfrm>
            <a:off x="8616950" y="2205038"/>
            <a:ext cx="381000" cy="2438400"/>
          </a:xfrm>
          <a:prstGeom prst="rightBrace">
            <a:avLst>
              <a:gd name="adj1" fmla="val 5327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9048750" y="2492376"/>
            <a:ext cx="14224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FF"/>
                </a:solidFill>
                <a:latin typeface="Times New Roman" panose="02020603050405020304" pitchFamily="18" charset="0"/>
                <a:ea typeface="文鼎中特广告体" pitchFamily="34" charset="-122"/>
              </a:rPr>
              <a:t>无尽感伤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529013" y="5511801"/>
            <a:ext cx="6732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以音写声、以人衬声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81201" y="5486400"/>
            <a:ext cx="15652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点评：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638800" y="685800"/>
            <a:ext cx="838200" cy="381000"/>
          </a:xfrm>
          <a:prstGeom prst="right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1"/>
      <p:bldP spid="23558" grpId="3"/>
      <p:bldP spid="23559" grpId="4"/>
      <p:bldP spid="23561" grpId="5"/>
      <p:bldP spid="23562" grpId="6"/>
      <p:bldP spid="23563" grpId="7"/>
      <p:bldP spid="23564" grpId="8"/>
      <p:bldP spid="23566" grpId="1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2" name="标题 92161"/>
          <p:cNvSpPr>
            <a:spLocks noGrp="1" noRot="1"/>
          </p:cNvSpPr>
          <p:nvPr>
            <p:ph type="title"/>
          </p:nvPr>
        </p:nvSpPr>
        <p:spPr>
          <a:xfrm>
            <a:off x="3200401" y="-274955"/>
            <a:ext cx="724217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归纳：作者是用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什么手法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来描写音乐的？</a:t>
            </a:r>
            <a:r>
              <a:rPr lang="zh-CN" altLang="en-US"/>
              <a:t> </a:t>
            </a:r>
          </a:p>
        </p:txBody>
      </p:sp>
      <p:graphicFrame>
        <p:nvGraphicFramePr>
          <p:cNvPr id="43011" name="表格 430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363595" y="2335530"/>
          <a:ext cx="6142990" cy="4005580"/>
        </p:xfrm>
        <a:graphic>
          <a:graphicData uri="http://schemas.openxmlformats.org/drawingml/2006/table">
            <a:tbl>
              <a:tblPr/>
              <a:tblGrid>
                <a:gridCol w="3532505"/>
                <a:gridCol w="2610485"/>
              </a:tblGrid>
              <a:tr h="565150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365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b="1">
                          <a:latin typeface="黑体" panose="02010609060101010101" charset="-122"/>
                          <a:ea typeface="黑体" panose="02010609060101010101" charset="-122"/>
                        </a:rPr>
                        <a:t>   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022350" lvl="2" indent="-35052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39850" lvl="3" indent="-31559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681480" lvl="4" indent="-3397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40" name="Text Box 33"/>
          <p:cNvSpPr txBox="1"/>
          <p:nvPr/>
        </p:nvSpPr>
        <p:spPr>
          <a:xfrm>
            <a:off x="3541078" y="2335530"/>
            <a:ext cx="2819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大弦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嘈嘈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急雨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41" name="Text Box 34"/>
          <p:cNvSpPr txBox="1"/>
          <p:nvPr/>
        </p:nvSpPr>
        <p:spPr>
          <a:xfrm>
            <a:off x="3541395" y="2901315"/>
            <a:ext cx="2819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小弦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切切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私语</a:t>
            </a:r>
          </a:p>
        </p:txBody>
      </p:sp>
      <p:sp>
        <p:nvSpPr>
          <p:cNvPr id="43042" name="Text Box 35"/>
          <p:cNvSpPr txBox="1"/>
          <p:nvPr/>
        </p:nvSpPr>
        <p:spPr>
          <a:xfrm>
            <a:off x="3541395" y="3425190"/>
            <a:ext cx="2819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大珠小珠落玉盘</a:t>
            </a:r>
          </a:p>
        </p:txBody>
      </p:sp>
      <p:sp>
        <p:nvSpPr>
          <p:cNvPr id="43043" name="Text Box 36"/>
          <p:cNvSpPr txBox="1"/>
          <p:nvPr/>
        </p:nvSpPr>
        <p:spPr>
          <a:xfrm>
            <a:off x="3580130" y="3949065"/>
            <a:ext cx="2819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间关莺语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花底滑</a:t>
            </a:r>
          </a:p>
        </p:txBody>
      </p:sp>
      <p:sp>
        <p:nvSpPr>
          <p:cNvPr id="43044" name="Text Box 37"/>
          <p:cNvSpPr txBox="1"/>
          <p:nvPr/>
        </p:nvSpPr>
        <p:spPr>
          <a:xfrm>
            <a:off x="3646805" y="4387850"/>
            <a:ext cx="2819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幽咽泉流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冰下难</a:t>
            </a:r>
          </a:p>
        </p:txBody>
      </p:sp>
      <p:sp>
        <p:nvSpPr>
          <p:cNvPr id="43045" name="Text Box 38"/>
          <p:cNvSpPr txBox="1"/>
          <p:nvPr/>
        </p:nvSpPr>
        <p:spPr>
          <a:xfrm>
            <a:off x="3580765" y="4776470"/>
            <a:ext cx="2819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银瓶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乍破水浆迸</a:t>
            </a:r>
          </a:p>
        </p:txBody>
      </p:sp>
      <p:sp>
        <p:nvSpPr>
          <p:cNvPr id="43046" name="Text Box 39"/>
          <p:cNvSpPr txBox="1"/>
          <p:nvPr/>
        </p:nvSpPr>
        <p:spPr>
          <a:xfrm>
            <a:off x="3579813" y="5300028"/>
            <a:ext cx="2819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铁骑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突出刀枪鸣</a:t>
            </a:r>
          </a:p>
        </p:txBody>
      </p:sp>
      <p:sp>
        <p:nvSpPr>
          <p:cNvPr id="43048" name="Text Box 41"/>
          <p:cNvSpPr txBox="1"/>
          <p:nvPr/>
        </p:nvSpPr>
        <p:spPr>
          <a:xfrm>
            <a:off x="7087870" y="2377440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沉重舒长</a:t>
            </a:r>
          </a:p>
        </p:txBody>
      </p:sp>
      <p:sp>
        <p:nvSpPr>
          <p:cNvPr id="43049" name="Text Box 42"/>
          <p:cNvSpPr txBox="1"/>
          <p:nvPr/>
        </p:nvSpPr>
        <p:spPr>
          <a:xfrm>
            <a:off x="6988810" y="2901315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轻细急促</a:t>
            </a:r>
          </a:p>
        </p:txBody>
      </p:sp>
      <p:sp>
        <p:nvSpPr>
          <p:cNvPr id="43050" name="Text Box 43"/>
          <p:cNvSpPr txBox="1"/>
          <p:nvPr/>
        </p:nvSpPr>
        <p:spPr>
          <a:xfrm>
            <a:off x="7187565" y="3425190"/>
            <a:ext cx="2286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圆润清脆</a:t>
            </a:r>
          </a:p>
        </p:txBody>
      </p:sp>
      <p:sp>
        <p:nvSpPr>
          <p:cNvPr id="43051" name="Text Box 44"/>
          <p:cNvSpPr txBox="1"/>
          <p:nvPr/>
        </p:nvSpPr>
        <p:spPr>
          <a:xfrm>
            <a:off x="7187565" y="3863975"/>
            <a:ext cx="2286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婉转流利</a:t>
            </a:r>
          </a:p>
        </p:txBody>
      </p:sp>
      <p:sp>
        <p:nvSpPr>
          <p:cNvPr id="43052" name="Text Box 45"/>
          <p:cNvSpPr txBox="1"/>
          <p:nvPr/>
        </p:nvSpPr>
        <p:spPr>
          <a:xfrm>
            <a:off x="7117080" y="4387850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滞塞低沉</a:t>
            </a:r>
          </a:p>
        </p:txBody>
      </p:sp>
      <p:sp>
        <p:nvSpPr>
          <p:cNvPr id="43053" name="Text Box 46"/>
          <p:cNvSpPr txBox="1"/>
          <p:nvPr/>
        </p:nvSpPr>
        <p:spPr>
          <a:xfrm>
            <a:off x="6988810" y="4911725"/>
            <a:ext cx="2286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激越响亮</a:t>
            </a:r>
          </a:p>
        </p:txBody>
      </p:sp>
      <p:sp>
        <p:nvSpPr>
          <p:cNvPr id="43054" name="Text Box 47"/>
          <p:cNvSpPr txBox="1"/>
          <p:nvPr/>
        </p:nvSpPr>
        <p:spPr>
          <a:xfrm>
            <a:off x="7187248" y="5366068"/>
            <a:ext cx="20875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气势雄壮</a:t>
            </a:r>
          </a:p>
        </p:txBody>
      </p:sp>
      <p:grpSp>
        <p:nvGrpSpPr>
          <p:cNvPr id="43055" name="组合 43054"/>
          <p:cNvGrpSpPr/>
          <p:nvPr/>
        </p:nvGrpSpPr>
        <p:grpSpPr>
          <a:xfrm>
            <a:off x="10036810" y="2335530"/>
            <a:ext cx="1447800" cy="3549650"/>
            <a:chExt cx="912" cy="1968"/>
          </a:xfrm>
        </p:grpSpPr>
        <p:sp>
          <p:nvSpPr>
            <p:cNvPr id="43056" name="Oval 49"/>
            <p:cNvSpPr/>
            <p:nvPr/>
          </p:nvSpPr>
          <p:spPr>
            <a:xfrm>
              <a:off x="0" y="0"/>
              <a:ext cx="912" cy="1968"/>
            </a:xfrm>
            <a:prstGeom prst="ellipse">
              <a:avLst/>
            </a:prstGeom>
            <a:noFill/>
            <a:ln w="38100" cap="flat" cmpd="sng">
              <a:solidFill>
                <a:srgbClr val="99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3057" name="Text Box 50"/>
            <p:cNvSpPr txBox="1"/>
            <p:nvPr/>
          </p:nvSpPr>
          <p:spPr>
            <a:xfrm>
              <a:off x="138" y="384"/>
              <a:ext cx="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比 喻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47123" y="5819140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ctr">
              <a:buFont typeface="Wingdings" panose="05000000000000000000" pitchFamily="2" charset="2"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四弦一声如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裂帛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87565" y="5819140"/>
            <a:ext cx="1816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戛然而止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25315" y="1687195"/>
            <a:ext cx="2277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诗句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87565" y="1767840"/>
            <a:ext cx="1675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音乐特点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50" grpId="0"/>
      <p:bldP spid="43051" grpId="0"/>
      <p:bldP spid="43052" grpId="0"/>
      <p:bldP spid="43053" grpId="0"/>
      <p:bldP spid="43054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9170" y="1045845"/>
            <a:ext cx="10233660" cy="378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，化无形音乐为可感形象，喻体贴切。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以声喻声</a:t>
            </a:r>
            <a:r>
              <a:rPr sz="3200">
                <a:latin typeface="黑体" panose="02010609060101010101" charset="-122"/>
                <a:ea typeface="黑体" panose="02010609060101010101" charset="-122"/>
                <a:sym typeface="+mn-ea"/>
              </a:rPr>
              <a:t>，声中有情，声中有形。用读者熟悉的种种声音来形容生疏的琵琶声，使读者在闻其声的同时如见其形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叠词拟声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，以声写声，模拟场景，身临其境之感；</a:t>
            </a: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侧面烘托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，从环境、从听者等角度烘托音乐之美；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buNone/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曲中含情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，琵琶女用感情演奏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诗人用感情描摹音乐。</a:t>
            </a:r>
          </a:p>
        </p:txBody>
      </p:sp>
      <p:sp>
        <p:nvSpPr>
          <p:cNvPr id="3" name="内容占位符 1"/>
          <p:cNvSpPr/>
          <p:nvPr/>
        </p:nvSpPr>
        <p:spPr>
          <a:xfrm>
            <a:off x="979170" y="1045845"/>
            <a:ext cx="10965180" cy="1088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endParaRPr lang="zh-CN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/>
          <p:nvPr/>
        </p:nvSpPr>
        <p:spPr>
          <a:xfrm>
            <a:off x="4343400" y="1946276"/>
            <a:ext cx="35052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未成曲调先有情”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“似诉平生不得志”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“说尽心中无限事” 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“别有幽愁暗恨生”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“此时无声胜有声</a:t>
            </a:r>
            <a:r>
              <a:rPr lang="zh-CN" altLang="en-US" sz="280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sp>
        <p:nvSpPr>
          <p:cNvPr id="90119" name="文本框 90118"/>
          <p:cNvSpPr txBox="1"/>
          <p:nvPr/>
        </p:nvSpPr>
        <p:spPr>
          <a:xfrm>
            <a:off x="3522980" y="850900"/>
            <a:ext cx="8305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曲中含情</a:t>
            </a:r>
            <a:r>
              <a:rPr lang="zh-CN" altLang="en-US" sz="4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找出文中句子为证</a:t>
            </a:r>
          </a:p>
        </p:txBody>
      </p:sp>
      <p:sp>
        <p:nvSpPr>
          <p:cNvPr id="90121" name="文本框 90120"/>
          <p:cNvSpPr txBox="1"/>
          <p:nvPr/>
        </p:nvSpPr>
        <p:spPr>
          <a:xfrm>
            <a:off x="3118605" y="2971800"/>
            <a:ext cx="677108" cy="18288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以情演曲</a:t>
            </a:r>
          </a:p>
        </p:txBody>
      </p:sp>
      <p:sp>
        <p:nvSpPr>
          <p:cNvPr id="90122" name="文本框 90121"/>
          <p:cNvSpPr txBox="1"/>
          <p:nvPr/>
        </p:nvSpPr>
        <p:spPr>
          <a:xfrm>
            <a:off x="1921986" y="3070226"/>
            <a:ext cx="738664" cy="16541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琵琶女</a:t>
            </a:r>
          </a:p>
        </p:txBody>
      </p:sp>
      <p:sp>
        <p:nvSpPr>
          <p:cNvPr id="90123" name="文本框 90122"/>
          <p:cNvSpPr txBox="1"/>
          <p:nvPr/>
        </p:nvSpPr>
        <p:spPr>
          <a:xfrm>
            <a:off x="7843322" y="2972436"/>
            <a:ext cx="677108" cy="182816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以情绘声</a:t>
            </a:r>
          </a:p>
        </p:txBody>
      </p:sp>
      <p:sp>
        <p:nvSpPr>
          <p:cNvPr id="90124" name="文本框 90123"/>
          <p:cNvSpPr txBox="1"/>
          <p:nvPr/>
        </p:nvSpPr>
        <p:spPr>
          <a:xfrm>
            <a:off x="9122886" y="3168650"/>
            <a:ext cx="738664" cy="16954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白居易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uiExpand="1" build="p"/>
      <p:bldP spid="90119" grpId="1"/>
      <p:bldP spid="90121" grpId="2"/>
      <p:bldP spid="90122" grpId="3"/>
      <p:bldP spid="90123" grpId="4"/>
      <p:bldP spid="90124" grpId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Text Box 2"/>
          <p:cNvSpPr txBox="1">
            <a:spLocks noChangeArrowheads="1"/>
          </p:cNvSpPr>
          <p:nvPr/>
        </p:nvSpPr>
        <p:spPr bwMode="auto">
          <a:xfrm>
            <a:off x="1524000" y="271464"/>
            <a:ext cx="1841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</a:br>
            <a:br>
              <a:rPr lang="zh-CN" altLang="en-US" sz="4000" b="1">
                <a:solidFill>
                  <a:srgbClr val="0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4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1" y="0"/>
            <a:ext cx="4786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0463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WordArt 8"/>
          <p:cNvSpPr>
            <a:spLocks noChangeArrowheads="1" noChangeShapeType="1" noTextEdit="1"/>
          </p:cNvSpPr>
          <p:nvPr/>
        </p:nvSpPr>
        <p:spPr bwMode="auto">
          <a:xfrm rot="5400000">
            <a:off x="7859713" y="1773238"/>
            <a:ext cx="4176712" cy="14398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琵琶行</a:t>
            </a:r>
            <a:r>
              <a:rPr lang="en-US" altLang="zh-CN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并序</a:t>
            </a:r>
            <a:r>
              <a:rPr lang="en-US" altLang="zh-CN" sz="3600" b="1" kern="1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3600" b="1" kern="10">
              <a:ln w="9525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solidFill>
                <a:srgbClr val="0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>
          <a:xfrm>
            <a:off x="1435100" y="1081405"/>
            <a:ext cx="8763000" cy="451929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en-US" altLang="zh-CN" sz="2800" b="1"/>
              <a:t>      </a:t>
            </a:r>
            <a:r>
              <a:rPr lang="zh-CN" altLang="en-US" sz="2800" b="1">
                <a:solidFill>
                  <a:srgbClr val="0033CC"/>
                </a:solidFill>
              </a:rPr>
              <a:t>音乐如人生，音乐寓人生，本诗不仅写出了琵琶女技艺的高超，更写出了人物之情感的波澜。正因我们的琵琶女不只是为音乐而奏音乐，我们的诗人也不只是为音乐而写音乐，而是融入了自己的千般感慨、万种情思，所以聆听了这样的演奏，谁不会为琵琶女的命运掬一把同情泪呢？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75720" y="764705"/>
            <a:ext cx="4283472" cy="765175"/>
          </a:xfrm>
        </p:spPr>
        <p:txBody>
          <a:bodyPr/>
          <a:lstStyle/>
          <a:p>
            <a:pPr eaLnBrk="1" hangingPunct="1"/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第三课时：学习目标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63552" y="1844824"/>
            <a:ext cx="9001000" cy="25922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归纳琵琶女的人物形象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分析本诗中诗人的情感</a:t>
            </a: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3"/>
          <p:cNvSpPr txBox="1"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Text Box 6"/>
          <p:cNvSpPr txBox="1"/>
          <p:nvPr/>
        </p:nvSpPr>
        <p:spPr>
          <a:xfrm>
            <a:off x="8686206" y="381000"/>
            <a:ext cx="1538883" cy="5594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54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二</a:t>
            </a:r>
            <a:r>
              <a:rPr lang="zh-CN" altLang="en-US" sz="4800" b="1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54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谁解青衫泪</a:t>
            </a:r>
            <a:endParaRPr lang="zh-CN" altLang="en-US" sz="8800" b="1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7541" y="187961"/>
            <a:ext cx="4388485" cy="66008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7240072" y="3505200"/>
            <a:ext cx="677108" cy="266954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探讨思想感情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图片 49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638" y="2895600"/>
            <a:ext cx="4932362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491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4383088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49154"/>
          <p:cNvSpPr txBox="1"/>
          <p:nvPr/>
        </p:nvSpPr>
        <p:spPr>
          <a:xfrm>
            <a:off x="1524000" y="4495801"/>
            <a:ext cx="3124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椭圆 49155"/>
          <p:cNvSpPr/>
          <p:nvPr/>
        </p:nvSpPr>
        <p:spPr>
          <a:xfrm>
            <a:off x="1981200" y="4343400"/>
            <a:ext cx="1905000" cy="990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琵琶女</a:t>
            </a:r>
          </a:p>
        </p:txBody>
      </p:sp>
      <p:sp>
        <p:nvSpPr>
          <p:cNvPr id="31750" name="文本框 49156"/>
          <p:cNvSpPr txBox="1"/>
          <p:nvPr/>
        </p:nvSpPr>
        <p:spPr>
          <a:xfrm>
            <a:off x="4876800" y="4648201"/>
            <a:ext cx="2590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8" name="左右箭头 49157"/>
          <p:cNvSpPr/>
          <p:nvPr/>
        </p:nvSpPr>
        <p:spPr>
          <a:xfrm>
            <a:off x="4343400" y="4191000"/>
            <a:ext cx="2667000" cy="1371600"/>
          </a:xfrm>
          <a:prstGeom prst="leftRightArrow">
            <a:avLst>
              <a:gd name="adj1" fmla="val 50000"/>
              <a:gd name="adj2" fmla="val 38825"/>
            </a:avLst>
          </a:prstGeom>
          <a:solidFill>
            <a:schemeClr val="accent1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同是天涯沦落人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1752" name="文本框 49158"/>
          <p:cNvSpPr txBox="1"/>
          <p:nvPr/>
        </p:nvSpPr>
        <p:spPr>
          <a:xfrm>
            <a:off x="8229600" y="4648201"/>
            <a:ext cx="1905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椭圆 49159"/>
          <p:cNvSpPr/>
          <p:nvPr/>
        </p:nvSpPr>
        <p:spPr>
          <a:xfrm>
            <a:off x="7315200" y="4343400"/>
            <a:ext cx="1905000" cy="990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白居易</a:t>
            </a:r>
          </a:p>
        </p:txBody>
      </p:sp>
      <p:sp>
        <p:nvSpPr>
          <p:cNvPr id="37897" name="文本框 49160"/>
          <p:cNvSpPr txBox="1"/>
          <p:nvPr/>
        </p:nvSpPr>
        <p:spPr>
          <a:xfrm>
            <a:off x="2895600" y="152400"/>
            <a:ext cx="6400800" cy="218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诗人为什么会同一个萍水相逢的下等的歌女产生共鸣呢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8" grpId="1"/>
      <p:bldP spid="49160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图片 768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内容占位符 76802"/>
          <p:cNvSpPr>
            <a:spLocks noGrp="1" noRot="1"/>
          </p:cNvSpPr>
          <p:nvPr>
            <p:ph idx="1"/>
          </p:nvPr>
        </p:nvSpPr>
        <p:spPr>
          <a:xfrm>
            <a:off x="2297113" y="371475"/>
            <a:ext cx="6477000" cy="1752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2400" b="1">
                <a:ea typeface="楷体_GB2312" pitchFamily="49" charset="-122"/>
              </a:rPr>
              <a:t>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作者与琵琶女能够在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凄切的琵琶声中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找到心灵慰藉，让萍水相逢成为了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心灵知音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，就是因为他们有着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相似的人生际遇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33796" name="动作按钮: 帮助 76806"/>
          <p:cNvSpPr/>
          <p:nvPr/>
        </p:nvSpPr>
        <p:spPr>
          <a:xfrm>
            <a:off x="2057400" y="4419600"/>
            <a:ext cx="1447800" cy="914400"/>
          </a:xfrm>
          <a:prstGeom prst="actionButtonHelp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6809" name="Cloud"/>
          <p:cNvSpPr>
            <a:spLocks noChangeAspect="1" noEditPoints="1" noChangeArrowheads="1"/>
          </p:cNvSpPr>
          <p:nvPr/>
        </p:nvSpPr>
        <p:spPr bwMode="auto">
          <a:xfrm>
            <a:off x="2767013" y="2767014"/>
            <a:ext cx="5029200" cy="3370263"/>
          </a:xfrm>
          <a:custGeom>
            <a:cxnLst>
              <a:cxn ang="0">
                <a:pos x="1950" y="7185"/>
              </a:cxn>
              <a:cxn ang="0">
                <a:pos x="-1" y="10142"/>
              </a:cxn>
              <a:cxn ang="0">
                <a:pos x="1074" y="12708"/>
              </a:cxn>
              <a:cxn ang="0">
                <a:pos x="486" y="14730"/>
              </a:cxn>
              <a:cxn ang="0">
                <a:pos x="2666" y="17689"/>
              </a:cxn>
              <a:cxn ang="0">
                <a:pos x="2921" y="17669"/>
              </a:cxn>
              <a:cxn ang="0">
                <a:pos x="6270" y="20320"/>
              </a:cxn>
              <a:cxn ang="0">
                <a:pos x="8259" y="19567"/>
              </a:cxn>
              <a:cxn ang="0">
                <a:pos x="11066" y="21614"/>
              </a:cxn>
              <a:cxn ang="0">
                <a:pos x="14298" y="18343"/>
              </a:cxn>
              <a:cxn ang="0">
                <a:pos x="15829" y="18939"/>
              </a:cxn>
              <a:cxn ang="0">
                <a:pos x="18722" y="15037"/>
              </a:cxn>
              <a:cxn ang="0">
                <a:pos x="21630" y="10474"/>
              </a:cxn>
              <a:cxn ang="0">
                <a:pos x="20929" y="7666"/>
              </a:cxn>
              <a:cxn ang="0">
                <a:pos x="21145" y="6232"/>
              </a:cxn>
              <a:cxn ang="0">
                <a:pos x="19180" y="2722"/>
              </a:cxn>
              <a:cxn ang="0">
                <a:pos x="16789" y="8"/>
              </a:cxn>
              <a:cxn ang="0">
                <a:pos x="14936" y="1173"/>
              </a:cxn>
              <a:cxn ang="0">
                <a:pos x="13200" y="2"/>
              </a:cxn>
              <a:cxn ang="0">
                <a:pos x="11246" y="1647"/>
              </a:cxn>
              <a:cxn ang="0">
                <a:pos x="9375" y="602"/>
              </a:cxn>
              <a:cxn ang="0">
                <a:pos x="7019" y="2531"/>
              </a:cxn>
              <a:cxn ang="0">
                <a:pos x="5312" y="1900"/>
              </a:cxn>
              <a:cxn ang="0">
                <a:pos x="1935" y="6495"/>
              </a:cxn>
              <a:cxn ang="0">
                <a:pos x="1966" y="7117"/>
              </a:cxn>
              <a:cxn ang="0">
                <a:pos x="1080" y="12690"/>
              </a:cxn>
              <a:cxn ang="0">
                <a:pos x="2178" y="13097"/>
              </a:cxn>
              <a:cxn ang="0">
                <a:pos x="2348" y="13088"/>
              </a:cxn>
              <a:cxn ang="0">
                <a:pos x="2910" y="17640"/>
              </a:cxn>
              <a:cxn ang="0">
                <a:pos x="3465" y="17450"/>
              </a:cxn>
              <a:cxn ang="0">
                <a:pos x="7905" y="18675"/>
              </a:cxn>
              <a:cxn ang="0">
                <a:pos x="8238" y="19546"/>
              </a:cxn>
              <a:cxn ang="0">
                <a:pos x="14280" y="18330"/>
              </a:cxn>
              <a:cxn ang="0">
                <a:pos x="14414" y="17375"/>
              </a:cxn>
              <a:cxn ang="0">
                <a:pos x="18690" y="15045"/>
              </a:cxn>
              <a:cxn ang="0">
                <a:pos x="18690" y="15013"/>
              </a:cxn>
              <a:cxn ang="0">
                <a:pos x="17065" y="11476"/>
              </a:cxn>
              <a:cxn ang="0">
                <a:pos x="20175" y="9015"/>
              </a:cxn>
              <a:cxn ang="0">
                <a:pos x="20900" y="7678"/>
              </a:cxn>
              <a:cxn ang="0">
                <a:pos x="19200" y="3345"/>
              </a:cxn>
              <a:cxn ang="0">
                <a:pos x="19200" y="3297"/>
              </a:cxn>
              <a:cxn ang="0">
                <a:pos x="19162" y="2711"/>
              </a:cxn>
              <a:cxn ang="0">
                <a:pos x="14910" y="1170"/>
              </a:cxn>
              <a:cxn ang="0">
                <a:pos x="14539" y="1976"/>
              </a:cxn>
              <a:cxn ang="0">
                <a:pos x="11250" y="1665"/>
              </a:cxn>
              <a:cxn ang="0">
                <a:pos x="11069" y="2360"/>
              </a:cxn>
              <a:cxn ang="0">
                <a:pos x="7650" y="3270"/>
              </a:cxn>
              <a:cxn ang="0">
                <a:pos x="7001" y="2595"/>
              </a:cxn>
              <a:cxn ang="0">
                <a:pos x="1950" y="7185"/>
              </a:cxn>
              <a:cxn ang="0">
                <a:pos x="2063" y="7896"/>
              </a:cxn>
            </a:cxnLst>
            <a:rect l="0" t="0" r="r" b="b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2819400" y="3657601"/>
            <a:ext cx="5029200" cy="120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那么，作者与琵琶女究竟有着怎样相似的人生遭遇呢？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  <p:bldP spid="7680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8" name="图片 768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45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401" y="73025"/>
            <a:ext cx="3040063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8821" y="411481"/>
            <a:ext cx="5173663" cy="5116513"/>
          </a:xfrm>
          <a:solidFill>
            <a:srgbClr val="FCFCFC"/>
          </a:solidFill>
        </p:spPr>
        <p:txBody>
          <a:bodyPr vert="horz" wrap="square" lIns="91440" tIns="45720" rIns="91440" bIns="45720" numCol="1" anchor="t" anchorCtr="0" compatLnSpc="1">
            <a:normAutofit fontScale="35000" lnSpcReduction="20000"/>
          </a:bodyPr>
          <a:lstStyle/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来历相同</a:t>
            </a: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zh-CN" altLang="en-US" sz="4000" kern="1200" noProof="1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4000" b="1" kern="1200" noProof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6000" b="1" kern="1200" noProof="1">
                <a:latin typeface="微软雅黑" panose="020b0503020204020204" charset="-122"/>
                <a:ea typeface="微软雅黑" panose="020b0503020204020204" charset="-122"/>
              </a:rPr>
              <a:t>自言本是京城女         我自去年辞帝京</a:t>
            </a:r>
            <a:endParaRPr lang="zh-CN" altLang="en-US" sz="6000" kern="1200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才华横溢</a:t>
            </a: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zh-CN" altLang="en-US" sz="4000" kern="1200" noProof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6000" b="1" kern="1200" noProof="1">
                <a:latin typeface="微软雅黑" panose="020b0503020204020204" charset="-122"/>
                <a:ea typeface="微软雅黑" panose="020b0503020204020204" charset="-122"/>
              </a:rPr>
              <a:t>名属教坊第一部</a:t>
            </a:r>
            <a:endParaRPr lang="en-US" altLang="zh-CN" sz="7200" b="1" kern="120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遭遇相同</a:t>
            </a: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zh-CN" altLang="en-US" sz="6900" b="1" kern="1200">
                <a:latin typeface="Times New Roman" panose="02020603050405020304" pitchFamily="18" charset="0"/>
                <a:ea typeface="隶书" pitchFamily="49" charset="-122"/>
              </a:rPr>
              <a:t>   </a:t>
            </a:r>
            <a:r>
              <a:rPr lang="en-US" altLang="zh-CN" sz="6000" kern="1200" noProof="1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6000" kern="1200" noProof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000" kern="1200" noProof="1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endParaRPr lang="en-US" altLang="zh-CN" sz="4000" kern="1200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eaLnBrk="1" hangingPunct="1">
              <a:lnSpc>
                <a:spcPct val="150000"/>
              </a:lnSpc>
              <a:buClrTx/>
              <a:buNone/>
              <a:defRPr/>
            </a:pPr>
            <a:r>
              <a:rPr lang="en-US" altLang="zh-CN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7200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情感相通</a:t>
            </a:r>
          </a:p>
        </p:txBody>
      </p:sp>
      <p:sp>
        <p:nvSpPr>
          <p:cNvPr id="6" name="矩形 5"/>
          <p:cNvSpPr/>
          <p:nvPr/>
        </p:nvSpPr>
        <p:spPr>
          <a:xfrm>
            <a:off x="1752600" y="3207385"/>
            <a:ext cx="2743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京城名角漂沦憔悴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8200" y="2145031"/>
            <a:ext cx="1681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诗才盛名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8200" y="3207385"/>
            <a:ext cx="2514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京城显官被贬江州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00600" y="4422775"/>
            <a:ext cx="1219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闻曲伤怀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4360546"/>
            <a:ext cx="1676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借曲抒怀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88954" y="5387404"/>
            <a:ext cx="72705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同是天涯沦落人，相逢何必曾相识。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88820" y="4926966"/>
            <a:ext cx="1748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主旨句</a:t>
            </a:r>
            <a:r>
              <a:rPr lang="en-US" altLang="zh-CN" sz="32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26332" y="3284985"/>
            <a:ext cx="3313113" cy="720725"/>
          </a:xfrm>
          <a:noFill/>
        </p:spPr>
        <p:txBody>
          <a:bodyPr/>
          <a:lstStyle/>
          <a:p>
            <a:r>
              <a:rPr lang="zh-CN" altLang="zh-CN" sz="2900" b="1">
                <a:solidFill>
                  <a:srgbClr val="0000FF"/>
                </a:solidFill>
              </a:rPr>
              <a:t>②</a:t>
            </a:r>
            <a:r>
              <a:rPr lang="zh-CN" altLang="en-US" sz="2900" b="1">
                <a:solidFill>
                  <a:srgbClr val="0000FF"/>
                </a:solidFill>
              </a:rPr>
              <a:t>伤己：</a:t>
            </a:r>
            <a:r>
              <a:rPr lang="zh-CN" altLang="en-US" sz="3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74825" y="1052514"/>
            <a:ext cx="2808288" cy="574675"/>
          </a:xfrm>
          <a:noFill/>
        </p:spPr>
        <p:txBody>
          <a:bodyPr/>
          <a:lstStyle/>
          <a:p>
            <a:pPr>
              <a:buClr>
                <a:srgbClr val="D60093"/>
              </a:buClr>
              <a:buFont typeface="Wingdings" panose="05000000000000000000" pitchFamily="2" charset="2"/>
              <a:buNone/>
            </a:pPr>
            <a:r>
              <a:rPr lang="zh-CN" altLang="zh-CN" b="1">
                <a:solidFill>
                  <a:srgbClr val="0000FF"/>
                </a:solidFill>
              </a:rPr>
              <a:t>①</a:t>
            </a:r>
            <a:r>
              <a:rPr lang="zh-CN" b="1">
                <a:solidFill>
                  <a:srgbClr val="0000FF"/>
                </a:solidFill>
              </a:rPr>
              <a:t>伤琵琶女：</a:t>
            </a:r>
            <a:r>
              <a:rPr lang="zh-CN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774825" y="1548765"/>
            <a:ext cx="8447088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正如诗中云：“我闻琵琶已叹息，又闻此语重卿卿。”琵琶女</a:t>
            </a:r>
            <a:r>
              <a:rPr lang="zh-CN" altLang="en-US" sz="3000" b="1" u="sng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愤激幽怨的曲调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本引发诗人情感的共鸣，在听了</a:t>
            </a:r>
            <a:r>
              <a:rPr lang="zh-CN" altLang="en-US" sz="3000" b="1" u="sng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琵琶女的苦楚身世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的倾诉后，更是激起诗人深深的怜悯。 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782888" y="54451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424113" y="260350"/>
            <a:ext cx="6711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诗人泪洒青衫，主要来自两个方面：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1847850" y="3847783"/>
            <a:ext cx="8496300" cy="28613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诗人才华横溢，誉满天下，然而今朝</a:t>
            </a:r>
            <a:r>
              <a:rPr lang="zh-CN" altLang="en-US" sz="3000" b="1" u="sng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沦落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，幽愁悲愤；再加上</a:t>
            </a:r>
            <a:r>
              <a:rPr lang="zh-CN" altLang="en-US" sz="3000" b="1" u="sng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朋友一别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，更感孤寂难耐。人悲，己怜，“同是天涯沦落人”。</a:t>
            </a:r>
            <a:r>
              <a:rPr lang="zh-CN" altLang="en-US" sz="3000" b="1" u="sng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伤人，伤己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，两重感伤交融一体，积累沉淀，诗人怎不悲怆满怀，泪洒青衫？这</a:t>
            </a:r>
            <a:r>
              <a:rPr lang="zh-CN" altLang="en-US" sz="3000" b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“泪”，既是诗人对被压迫女的同情与尊重，又是对当时社会的控诉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1" build="p"/>
      <p:bldP spid="38916" grpId="2"/>
      <p:bldP spid="38918" grpId="3"/>
      <p:bldP spid="38919" grpId="4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5" name="内容占位符 59394"/>
          <p:cNvSpPr>
            <a:spLocks noGrp="1" noRot="1"/>
          </p:cNvSpPr>
          <p:nvPr>
            <p:ph idx="1"/>
          </p:nvPr>
        </p:nvSpPr>
        <p:spPr>
          <a:xfrm>
            <a:off x="1676400" y="1066800"/>
            <a:ext cx="5081588" cy="5557838"/>
          </a:xfrm>
          <a:solidFill>
            <a:srgbClr val="00B0F0">
              <a:alpha val="100000"/>
            </a:srgb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None/>
            </a:pP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eaLnBrk="1" hangingPunct="1"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      这两句诗表达了诗人对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歌女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不幸遭遇的同情，又抒发了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自己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谪居江洲后的郁闷的心情。“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天涯沦落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”有着丰富的内涵，它写出了人们对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苦难生活的共同的情感体验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，引起了一代代人的共鸣。由于诗句简明准确，情意合一，成了千古名句。</a:t>
            </a:r>
            <a:r>
              <a:rPr lang="zh-CN" altLang="en-US"/>
              <a:t> </a:t>
            </a:r>
          </a:p>
        </p:txBody>
      </p:sp>
      <p:sp>
        <p:nvSpPr>
          <p:cNvPr id="59398" name="文本框 59397"/>
          <p:cNvSpPr txBox="1"/>
          <p:nvPr/>
        </p:nvSpPr>
        <p:spPr>
          <a:xfrm>
            <a:off x="1825626" y="163514"/>
            <a:ext cx="8308975" cy="708025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同是天涯沦落人，相逢何必曾相识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6868" name="图片 593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1066800"/>
            <a:ext cx="3367088" cy="5410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uiExpand="1" build="p" animBg="1"/>
      <p:bldP spid="59398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>
          <a:xfrm>
            <a:off x="2711450" y="476250"/>
            <a:ext cx="7772400" cy="114300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>
                <a:solidFill>
                  <a:schemeClr val="tx1"/>
                </a:solidFill>
              </a:rPr>
              <a:t>琵琶女是一个怎样的形象？</a:t>
            </a:r>
            <a:endParaRPr lang="zh-CN" altLang="en-US"/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1524001" y="1484314"/>
            <a:ext cx="8964613" cy="4968875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zh-CN" b="1">
                <a:solidFill>
                  <a:srgbClr val="0000FF"/>
                </a:solidFill>
              </a:rPr>
              <a:t>       </a:t>
            </a:r>
            <a:r>
              <a:rPr lang="zh-CN" altLang="en-US" b="1">
                <a:solidFill>
                  <a:srgbClr val="0000FF"/>
                </a:solidFill>
              </a:rPr>
              <a:t>琵琶女是一个才貌双全，但在封建社会中被摧残、被侮辱的歌女形象。琵琶女对自己的凄凉遭遇、对人情冷暖、世态炎凉，表示了积聚已久的愤懑之情，对世人的重色轻才和丈夫的重利寡情提出了强烈控诉。</a:t>
            </a:r>
          </a:p>
          <a:p>
            <a:r>
              <a:rPr lang="zh-CN" altLang="zh-CN" b="1">
                <a:solidFill>
                  <a:srgbClr val="0000FF"/>
                </a:solidFill>
              </a:rPr>
              <a:t>       </a:t>
            </a:r>
            <a:r>
              <a:rPr lang="zh-CN" altLang="en-US" b="1">
                <a:solidFill>
                  <a:srgbClr val="0000FF"/>
                </a:solidFill>
              </a:rPr>
              <a:t>但是诗人笔下的琵琶女没有认识到昔日卖笑承欢、醉生梦死的生活是一种被摧残的痛苦生涯，相反还抱着</a:t>
            </a:r>
            <a:r>
              <a:rPr lang="zh-CN" altLang="en-US" b="1">
                <a:solidFill>
                  <a:srgbClr val="FF0000"/>
                </a:solidFill>
              </a:rPr>
              <a:t>炫耀、追恋、惋惜</a:t>
            </a:r>
            <a:r>
              <a:rPr lang="zh-CN" altLang="en-US" b="1">
                <a:solidFill>
                  <a:srgbClr val="0000FF"/>
                </a:solidFill>
              </a:rPr>
              <a:t>的态度。她只是</a:t>
            </a:r>
            <a:r>
              <a:rPr lang="zh-CN" altLang="en-US" b="1">
                <a:solidFill>
                  <a:srgbClr val="FF0000"/>
                </a:solidFill>
              </a:rPr>
              <a:t>悲叹红颜易老、繁花早逝，却没有从自己的不幸遭遇中得到觉醒。</a:t>
            </a:r>
            <a:endParaRPr lang="zh-CN" altLang="en-US" sz="3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1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3"/>
          <p:cNvSpPr txBox="1"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8419922" y="390526"/>
            <a:ext cx="1200329" cy="619442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三</a:t>
            </a:r>
            <a:r>
              <a:rPr lang="zh-CN" altLang="en-US" sz="6600" b="1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66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谁解风物情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7541" y="187961"/>
            <a:ext cx="4388485" cy="66008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7010798" y="3810000"/>
            <a:ext cx="615553" cy="259080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环境描写的作用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75720" y="764705"/>
            <a:ext cx="4283472" cy="765175"/>
          </a:xfrm>
        </p:spPr>
        <p:txBody>
          <a:bodyPr/>
          <a:lstStyle/>
          <a:p>
            <a:pPr eaLnBrk="1" hangingPunct="1"/>
            <a:r>
              <a:rPr lang="zh-CN" altLang="en-US" sz="3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63552" y="1844824"/>
            <a:ext cx="9001000" cy="25922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理解诗歌基本内容</a:t>
            </a: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整体把握诗歌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听读诗歌，初步体会诗歌情感</a:t>
            </a: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;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积累文言词汇、句式</a:t>
            </a:r>
            <a:endParaRPr lang="zh-CN" altLang="en-US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endParaRPr lang="en-US" altLang="zh-CN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331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-26987"/>
            <a:ext cx="6096000" cy="331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1838326" y="3205164"/>
            <a:ext cx="8372475" cy="10779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第一段</a:t>
            </a: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：本段中的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景物描写</a:t>
            </a: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突出了什么特点？有何作用？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838326" y="4259263"/>
            <a:ext cx="8524875" cy="2271712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浔阳江头夜送客，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枫叶荻花秋瑟瑟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”：</a:t>
            </a:r>
            <a:endParaRPr lang="en-US" altLang="zh-CN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秋夜江边送客时的环境，秋夜江边，枫叶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红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、荻花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白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万物凋零之季。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渲染了送别时人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物凄凉愁惨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的心情。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433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-26987"/>
            <a:ext cx="6096000" cy="331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1981200" y="3200401"/>
            <a:ext cx="8382000" cy="12049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第一段</a:t>
            </a: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：本段中的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景物描写</a:t>
            </a: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突出了什么特点？有何作用？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981200" y="4114800"/>
            <a:ext cx="8382000" cy="2590800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别时茫茫江浸月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”：</a:t>
            </a:r>
            <a:endParaRPr lang="en-US" altLang="zh-CN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别时的情景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江面浩渺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月色冷寂。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自然地点染出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哀伤之别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，同时为水上琵琶声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的出现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准备好氛围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536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-26987"/>
            <a:ext cx="5486400" cy="2982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1676400" y="3205163"/>
            <a:ext cx="8991600" cy="10033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sz="2800" b="1" kern="1200" noProof="1">
                <a:latin typeface="微软雅黑" panose="020b0503020204020204" charset="-122"/>
                <a:ea typeface="微软雅黑" panose="020b0503020204020204" charset="-122"/>
              </a:rPr>
              <a:t>第三段：找出写琵琶女</a:t>
            </a:r>
            <a:r>
              <a:rPr lang="zh-CN" altLang="en-US" sz="2800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独守空船</a:t>
            </a:r>
            <a:r>
              <a:rPr lang="zh-CN" altLang="en-US" sz="2800" b="1" kern="1200" noProof="1">
                <a:latin typeface="微软雅黑" panose="020b0503020204020204" charset="-122"/>
                <a:ea typeface="微软雅黑" panose="020b0503020204020204" charset="-122"/>
              </a:rPr>
              <a:t>时的环境，分析其</a:t>
            </a:r>
            <a:r>
              <a:rPr lang="zh-CN" altLang="en-US" sz="2800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981201" y="3733800"/>
            <a:ext cx="8499475" cy="914400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去来江口守空船，绕船月明江水寒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5000" y="4795838"/>
            <a:ext cx="8382000" cy="2062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琵琶女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空船为伴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，唯有明月、江水绕船，孤单冷寂之意不言自明，渲染了琵琶女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冷落凄凉的心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境</a:t>
            </a:r>
            <a:r>
              <a:rPr lang="zh-CN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  <p:bldP spid="74759" grpId="1"/>
      <p:bldP spid="7" grpId="2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6" y="184151"/>
            <a:ext cx="3101975" cy="155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6"/>
          <p:cNvSpPr>
            <a:spLocks noGrp="1" noRot="1"/>
          </p:cNvSpPr>
          <p:nvPr>
            <p:ph idx="1"/>
          </p:nvPr>
        </p:nvSpPr>
        <p:spPr>
          <a:xfrm>
            <a:off x="4749801" y="184151"/>
            <a:ext cx="5686425" cy="2365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ClrTx/>
              <a:buNone/>
              <a:defRPr/>
            </a:pP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第四段：找出描写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诗人生活环境</a:t>
            </a: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的句子，传达了诗人怎样的</a:t>
            </a:r>
            <a:r>
              <a:rPr lang="zh-CN" altLang="en-US" b="1" kern="1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情感</a:t>
            </a:r>
            <a:r>
              <a:rPr lang="zh-CN" altLang="en-US" b="1" kern="1200" noProof="1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eaLnBrk="1" hangingPunct="1">
              <a:buClrTx/>
              <a:buFontTx/>
              <a:buChar char="•"/>
              <a:defRPr/>
            </a:pPr>
            <a:endParaRPr lang="en-US" altLang="zh-CN" b="1" kern="1200" noProof="1"/>
          </a:p>
        </p:txBody>
      </p:sp>
      <p:sp>
        <p:nvSpPr>
          <p:cNvPr id="74759" name="Rectangle 7"/>
          <p:cNvSpPr/>
          <p:nvPr/>
        </p:nvSpPr>
        <p:spPr>
          <a:xfrm>
            <a:off x="1828801" y="1905000"/>
            <a:ext cx="8607425" cy="1830388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住近湓江地低湿，黄芦苦竹绕宅生。其间旦暮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闻何物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？杜鹃啼血猿哀鸣。春江花朝秋月夜，往往取酒还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独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倾。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zh-CN" sz="2800" b="1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Rectangle 7"/>
          <p:cNvSpPr/>
          <p:nvPr/>
        </p:nvSpPr>
        <p:spPr>
          <a:xfrm>
            <a:off x="1905000" y="4038601"/>
            <a:ext cx="8439150" cy="2555875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诗人的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失意寂寞，孤苦无聊</a:t>
            </a:r>
            <a:r>
              <a:rPr lang="zh-CN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，通过这些景色描写来反映，其遭际与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琵琶女何其相似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zh-CN" sz="2800" b="1">
                <a:solidFill>
                  <a:srgbClr val="7030A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zh-CN" sz="3200" b="1">
              <a:solidFill>
                <a:srgbClr val="7030A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  <p:bldP spid="2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endParaRPr lang="zh-CN" altLang="zh-CN"/>
          </a:p>
        </p:txBody>
      </p:sp>
      <p:pic>
        <p:nvPicPr>
          <p:cNvPr id="1741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81001"/>
            <a:ext cx="7696200" cy="290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9" name="Rectangle 7"/>
          <p:cNvSpPr/>
          <p:nvPr/>
        </p:nvSpPr>
        <p:spPr>
          <a:xfrm>
            <a:off x="2286000" y="3581400"/>
            <a:ext cx="8077200" cy="2400300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一枝一叶总关情。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诗歌中的风物成了溢满感情的意象，使《琵琶行》整个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诗境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恍若沉浸在浔阳江头那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派忧郁的月光里，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凄美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动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r>
              <a:rPr lang="zh-CN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Oval 2"/>
          <p:cNvSpPr>
            <a:spLocks noChangeArrowheads="1"/>
          </p:cNvSpPr>
          <p:nvPr/>
        </p:nvSpPr>
        <p:spPr bwMode="auto">
          <a:xfrm>
            <a:off x="4511676" y="3145394"/>
            <a:ext cx="2879725" cy="1038701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琵琶行</a:t>
            </a: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白居易</a:t>
            </a:r>
          </a:p>
        </p:txBody>
      </p:sp>
      <p:sp>
        <p:nvSpPr>
          <p:cNvPr id="35842" name="AutoShape 3"/>
          <p:cNvSpPr>
            <a:spLocks noChangeArrowheads="1"/>
          </p:cNvSpPr>
          <p:nvPr/>
        </p:nvSpPr>
        <p:spPr bwMode="auto">
          <a:xfrm>
            <a:off x="4367213" y="1261547"/>
            <a:ext cx="2951162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江头夜送客</a:t>
            </a: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 rot="2459701">
            <a:off x="4151314" y="2091412"/>
            <a:ext cx="142875" cy="533638"/>
          </a:xfrm>
          <a:prstGeom prst="downArrow">
            <a:avLst>
              <a:gd name="adj1" fmla="val 50000"/>
              <a:gd name="adj2" fmla="val 230192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 rot="-2599113">
            <a:off x="7319963" y="2054503"/>
            <a:ext cx="150812" cy="540782"/>
          </a:xfrm>
          <a:prstGeom prst="downArrow">
            <a:avLst>
              <a:gd name="adj1" fmla="val 50000"/>
              <a:gd name="adj2" fmla="val 230705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AutoShape 6"/>
          <p:cNvSpPr>
            <a:spLocks noChangeArrowheads="1"/>
          </p:cNvSpPr>
          <p:nvPr/>
        </p:nvSpPr>
        <p:spPr bwMode="auto">
          <a:xfrm>
            <a:off x="1524000" y="2845872"/>
            <a:ext cx="2916238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月夜弹琵琶</a:t>
            </a:r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auto">
          <a:xfrm>
            <a:off x="7391400" y="2845872"/>
            <a:ext cx="3276600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月夜听琵琶</a:t>
            </a:r>
          </a:p>
        </p:txBody>
      </p:sp>
      <p:sp>
        <p:nvSpPr>
          <p:cNvPr id="35847" name="AutoShape 8"/>
          <p:cNvSpPr>
            <a:spLocks noChangeArrowheads="1"/>
          </p:cNvSpPr>
          <p:nvPr/>
        </p:nvSpPr>
        <p:spPr bwMode="auto">
          <a:xfrm>
            <a:off x="2927351" y="3560049"/>
            <a:ext cx="144463" cy="458629"/>
          </a:xfrm>
          <a:prstGeom prst="downArrow">
            <a:avLst>
              <a:gd name="adj1" fmla="val 50000"/>
              <a:gd name="adj2" fmla="val 12467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AutoShape 9"/>
          <p:cNvSpPr>
            <a:spLocks noChangeArrowheads="1"/>
          </p:cNvSpPr>
          <p:nvPr/>
        </p:nvSpPr>
        <p:spPr bwMode="auto">
          <a:xfrm>
            <a:off x="8832851" y="3560049"/>
            <a:ext cx="142875" cy="458629"/>
          </a:xfrm>
          <a:prstGeom prst="downArrow">
            <a:avLst>
              <a:gd name="adj1" fmla="val 50000"/>
              <a:gd name="adj2" fmla="val 126064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AutoShape 10"/>
          <p:cNvSpPr>
            <a:spLocks noChangeArrowheads="1"/>
          </p:cNvSpPr>
          <p:nvPr/>
        </p:nvSpPr>
        <p:spPr bwMode="auto">
          <a:xfrm>
            <a:off x="1524000" y="4142859"/>
            <a:ext cx="3195638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乐女话身世之苦</a:t>
            </a:r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>
            <a:off x="7535864" y="4144447"/>
            <a:ext cx="3132137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诗人述迁谪之恨</a:t>
            </a:r>
          </a:p>
        </p:txBody>
      </p:sp>
      <p:sp>
        <p:nvSpPr>
          <p:cNvPr id="35851" name="AutoShape 12"/>
          <p:cNvSpPr>
            <a:spLocks noChangeArrowheads="1"/>
          </p:cNvSpPr>
          <p:nvPr/>
        </p:nvSpPr>
        <p:spPr bwMode="auto">
          <a:xfrm rot="-2582046">
            <a:off x="3287713" y="4912202"/>
            <a:ext cx="144462" cy="494348"/>
          </a:xfrm>
          <a:prstGeom prst="downArrow">
            <a:avLst>
              <a:gd name="adj1" fmla="val 50000"/>
              <a:gd name="adj2" fmla="val 17521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2" name="AutoShape 13"/>
          <p:cNvSpPr>
            <a:spLocks noChangeArrowheads="1"/>
          </p:cNvSpPr>
          <p:nvPr/>
        </p:nvSpPr>
        <p:spPr bwMode="auto">
          <a:xfrm rot="2087415">
            <a:off x="8759826" y="4895731"/>
            <a:ext cx="136525" cy="490776"/>
          </a:xfrm>
          <a:prstGeom prst="downArrow">
            <a:avLst>
              <a:gd name="adj1" fmla="val 50000"/>
              <a:gd name="adj2" fmla="val 17871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6" name="AutoShape 14"/>
          <p:cNvSpPr>
            <a:spLocks noChangeArrowheads="1"/>
          </p:cNvSpPr>
          <p:nvPr/>
        </p:nvSpPr>
        <p:spPr bwMode="auto">
          <a:xfrm>
            <a:off x="3719513" y="5528509"/>
            <a:ext cx="4824412" cy="1055608"/>
          </a:xfrm>
          <a:prstGeom prst="roundRect">
            <a:avLst>
              <a:gd name="adj" fmla="val 16667"/>
            </a:avLst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同是天涯沦落人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相逢何必曾相识</a:t>
            </a:r>
          </a:p>
        </p:txBody>
      </p:sp>
      <p:sp>
        <p:nvSpPr>
          <p:cNvPr id="35854" name="Text Box 15"/>
          <p:cNvSpPr txBox="1">
            <a:spLocks noChangeArrowheads="1"/>
          </p:cNvSpPr>
          <p:nvPr/>
        </p:nvSpPr>
        <p:spPr bwMode="auto">
          <a:xfrm rot="2253441">
            <a:off x="3933975" y="1773238"/>
            <a:ext cx="46166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琵琶女</a:t>
            </a:r>
          </a:p>
        </p:txBody>
      </p:sp>
      <p:sp>
        <p:nvSpPr>
          <p:cNvPr id="35855" name="Text Box 16"/>
          <p:cNvSpPr txBox="1">
            <a:spLocks noChangeArrowheads="1"/>
          </p:cNvSpPr>
          <p:nvPr/>
        </p:nvSpPr>
        <p:spPr bwMode="auto">
          <a:xfrm rot="-2475560">
            <a:off x="7318525" y="1700213"/>
            <a:ext cx="46166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白居易</a:t>
            </a:r>
          </a:p>
        </p:txBody>
      </p:sp>
      <p:sp>
        <p:nvSpPr>
          <p:cNvPr id="35856" name="Text Box 17"/>
          <p:cNvSpPr txBox="1">
            <a:spLocks noChangeArrowheads="1"/>
          </p:cNvSpPr>
          <p:nvPr/>
        </p:nvSpPr>
        <p:spPr bwMode="auto">
          <a:xfrm>
            <a:off x="2492674" y="3429001"/>
            <a:ext cx="46166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明线</a:t>
            </a:r>
          </a:p>
        </p:txBody>
      </p:sp>
      <p:sp>
        <p:nvSpPr>
          <p:cNvPr id="35857" name="Text Box 18"/>
          <p:cNvSpPr txBox="1">
            <a:spLocks noChangeArrowheads="1"/>
          </p:cNvSpPr>
          <p:nvPr/>
        </p:nvSpPr>
        <p:spPr bwMode="auto">
          <a:xfrm>
            <a:off x="8972849" y="3500438"/>
            <a:ext cx="46166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暗线</a:t>
            </a:r>
          </a:p>
        </p:txBody>
      </p:sp>
      <p:sp>
        <p:nvSpPr>
          <p:cNvPr id="35858" name="AutoShape 19"/>
          <p:cNvSpPr>
            <a:spLocks noChangeArrowheads="1"/>
          </p:cNvSpPr>
          <p:nvPr/>
        </p:nvSpPr>
        <p:spPr bwMode="auto">
          <a:xfrm>
            <a:off x="5808664" y="2205912"/>
            <a:ext cx="71437" cy="501491"/>
          </a:xfrm>
          <a:prstGeom prst="upArrow">
            <a:avLst>
              <a:gd name="adj1" fmla="val 50000"/>
              <a:gd name="adj2" fmla="val 378196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9" name="Text Box 20"/>
          <p:cNvSpPr txBox="1">
            <a:spLocks noChangeArrowheads="1"/>
          </p:cNvSpPr>
          <p:nvPr/>
        </p:nvSpPr>
        <p:spPr bwMode="auto">
          <a:xfrm>
            <a:off x="5372399" y="1989139"/>
            <a:ext cx="46166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开篇置景</a:t>
            </a:r>
          </a:p>
        </p:txBody>
      </p: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5877224" y="1989138"/>
            <a:ext cx="46166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营造氛围</a:t>
            </a:r>
          </a:p>
        </p:txBody>
      </p:sp>
      <p:sp>
        <p:nvSpPr>
          <p:cNvPr id="35861" name="AutoShape 22"/>
          <p:cNvSpPr>
            <a:spLocks noChangeArrowheads="1"/>
          </p:cNvSpPr>
          <p:nvPr/>
        </p:nvSpPr>
        <p:spPr bwMode="auto">
          <a:xfrm>
            <a:off x="5808663" y="4502032"/>
            <a:ext cx="366960" cy="733663"/>
          </a:xfrm>
          <a:prstGeom prst="downArrow">
            <a:avLst>
              <a:gd name="adj1" fmla="val 50000"/>
              <a:gd name="adj2" fmla="val 40318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5346999" y="4292600"/>
            <a:ext cx="46166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结篇点题</a:t>
            </a:r>
          </a:p>
        </p:txBody>
      </p:sp>
      <p:sp>
        <p:nvSpPr>
          <p:cNvPr id="35863" name="Text Box 24"/>
          <p:cNvSpPr txBox="1">
            <a:spLocks noChangeArrowheads="1"/>
          </p:cNvSpPr>
          <p:nvPr/>
        </p:nvSpPr>
        <p:spPr bwMode="auto">
          <a:xfrm>
            <a:off x="5877224" y="4292600"/>
            <a:ext cx="46166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抒发感情</a:t>
            </a:r>
          </a:p>
        </p:txBody>
      </p:sp>
      <p:sp>
        <p:nvSpPr>
          <p:cNvPr id="35864" name="Text Box 25"/>
          <p:cNvSpPr txBox="1">
            <a:spLocks noChangeArrowheads="1"/>
          </p:cNvSpPr>
          <p:nvPr/>
        </p:nvSpPr>
        <p:spPr bwMode="auto">
          <a:xfrm rot="-2490111">
            <a:off x="3070375" y="4941889"/>
            <a:ext cx="46166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引出</a:t>
            </a:r>
          </a:p>
        </p:txBody>
      </p:sp>
      <p:sp>
        <p:nvSpPr>
          <p:cNvPr id="35865" name="Text Box 26"/>
          <p:cNvSpPr txBox="1">
            <a:spLocks noChangeArrowheads="1"/>
          </p:cNvSpPr>
          <p:nvPr/>
        </p:nvSpPr>
        <p:spPr bwMode="auto">
          <a:xfrm rot="1912740">
            <a:off x="8758388" y="4941889"/>
            <a:ext cx="46166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引出</a:t>
            </a:r>
          </a:p>
        </p:txBody>
      </p:sp>
      <p:sp>
        <p:nvSpPr>
          <p:cNvPr id="35866" name="Text Box 27"/>
          <p:cNvSpPr txBox="1">
            <a:spLocks noChangeArrowheads="1"/>
          </p:cNvSpPr>
          <p:nvPr/>
        </p:nvSpPr>
        <p:spPr bwMode="auto">
          <a:xfrm>
            <a:off x="4727575" y="620713"/>
            <a:ext cx="70564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双线结构</a:t>
            </a:r>
          </a:p>
        </p:txBody>
      </p:sp>
      <p:sp>
        <p:nvSpPr>
          <p:cNvPr id="59420" name="Text Box 28"/>
          <p:cNvSpPr txBox="1">
            <a:spLocks noChangeArrowheads="1"/>
          </p:cNvSpPr>
          <p:nvPr/>
        </p:nvSpPr>
        <p:spPr bwMode="auto">
          <a:xfrm>
            <a:off x="7751763" y="1"/>
            <a:ext cx="2303462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、合作      探究：   结构美</a:t>
            </a:r>
            <a:b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22" name="Text Box 30"/>
          <p:cNvSpPr txBox="1">
            <a:spLocks noChangeArrowheads="1"/>
          </p:cNvSpPr>
          <p:nvPr/>
        </p:nvSpPr>
        <p:spPr bwMode="auto">
          <a:xfrm>
            <a:off x="1524001" y="0"/>
            <a:ext cx="2411413" cy="193899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一是以乐女弹奏为线索，一是以诗人感受为线索，一明一暗，一实一虚，</a:t>
            </a:r>
            <a:r>
              <a:rPr kumimoji="1" lang="zh-CN" altLang="en-US" sz="2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虚实相生</a:t>
            </a:r>
            <a:endParaRPr lang="zh-CN" altLang="en-US" sz="2400" u="sng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3" grpId="1"/>
      <p:bldP spid="59406" grpId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53188" y="0"/>
            <a:ext cx="1600200" cy="1206500"/>
          </a:xfrm>
        </p:spPr>
        <p:txBody>
          <a:bodyPr/>
          <a:lstStyle/>
          <a:p>
            <a:pPr eaLnBrk="1" hangingPunct="1"/>
            <a:r>
              <a:rPr lang="zh-CN" altLang="en-US">
                <a:ea typeface="华文新魏" pitchFamily="2" charset="-122"/>
              </a:rPr>
              <a:t>小 结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792539" y="1052514"/>
            <a:ext cx="6732587" cy="51133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这是一首歌行体的长篇叙事诗，颇富抒情色彩，它是白居易</a:t>
            </a:r>
            <a:r>
              <a:rPr lang="zh-CN" altLang="en-US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感伤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诗的代表作。鉴赏诗歌要准确而深入把握艺术形象。长篇叙事诗多通过人物形象的塑造来表现主题。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琵琶行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主要叙述了诗人与一飘泊江湖的长安歌伎邂逅相遇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并被其琴声和凄苦身世感动的故事。表达了诗人</a:t>
            </a:r>
            <a:r>
              <a:rPr lang="zh-CN" altLang="en-US">
                <a:ea typeface="隶书" pitchFamily="49" charset="-122"/>
              </a:rPr>
              <a:t>“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谪居卧病</a:t>
            </a:r>
            <a:r>
              <a:rPr lang="zh-CN" altLang="en-US">
                <a:ea typeface="隶书" pitchFamily="49" charset="-122"/>
              </a:rPr>
              <a:t>”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中的凄凉心境。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0"/>
            <a:ext cx="2571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79100" y="107950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Picture 2"/>
          <p:cNvPicPr>
            <a:picLocks noGrp="1" noRot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1" y="692151"/>
            <a:ext cx="2860675" cy="5489575"/>
          </a:xfrm>
        </p:spPr>
      </p:pic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5016500" y="765176"/>
            <a:ext cx="532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6743700" y="188913"/>
            <a:ext cx="14414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002221"/>
                </a:solidFill>
                <a:latin typeface="Arial" panose="020b0604020202020204" pitchFamily="34" charset="0"/>
                <a:ea typeface="黑体" panose="02010609060101010101" charset="-122"/>
              </a:rPr>
              <a:t>解题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4953001" y="917575"/>
            <a:ext cx="5318125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关于歌、行、引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en-US" altLang="zh-CN" sz="3200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琵琶行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原作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琵琶引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  <a:ea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行</a:t>
            </a:r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  <a:ea typeface="黑体" panose="02010609060101010101" charset="-122"/>
              </a:rPr>
              <a:t>”</a:t>
            </a:r>
            <a:r>
              <a:rPr lang="zh-CN" altLang="en-US" sz="32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是乐曲的意思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白居易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还有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长恨歌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32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</a:rPr>
              <a:t>歌、行、引是古代歌曲的三种形式，后成为古代诗歌的一种体裁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。三者的名称虽不同，其实并无严格区别。</a:t>
            </a:r>
            <a:r>
              <a:rPr lang="zh-CN" altLang="en-US" sz="3200" b="1" u="sng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  <a:t>其音节、格律一般比较自由，形式都采用五言、七言、杂言的古体，富于变化。</a:t>
            </a:r>
            <a:br>
              <a:rPr lang="zh-CN" altLang="en-US" sz="3200" b="1">
                <a:solidFill>
                  <a:srgbClr val="002221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3200" b="1">
              <a:solidFill>
                <a:srgbClr val="0022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1828800" y="228601"/>
            <a:ext cx="4953000" cy="6616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  <a:ea typeface="'宋体"/>
                <a:cs typeface="'宋体"/>
              </a:rPr>
              <a:t>白居易</a:t>
            </a:r>
            <a:r>
              <a:rPr lang="zh-CN" altLang="en-US" sz="2800" b="1">
                <a:solidFill>
                  <a:srgbClr val="E40000"/>
                </a:solidFill>
                <a:latin typeface="Times New Roman" panose="02020603050405020304" pitchFamily="18" charset="0"/>
                <a:ea typeface="'宋体"/>
                <a:cs typeface="'宋体"/>
              </a:rPr>
              <a:t>(772--846)，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'宋体"/>
                <a:cs typeface="'宋体"/>
              </a:rPr>
              <a:t>字乐天，自号香山居士，是杜甫之后，唐朝的又一杰出的现实主义诗人、文学家、新乐府运动的倡导者。他主张</a:t>
            </a:r>
            <a:r>
              <a:rPr lang="zh-CN" altLang="en-US" sz="2800" b="1" u="sng">
                <a:solidFill>
                  <a:srgbClr val="000000"/>
                </a:solidFill>
                <a:latin typeface="Times New Roman" panose="02020603050405020304" pitchFamily="18" charset="0"/>
                <a:ea typeface="'宋体"/>
                <a:cs typeface="'宋体"/>
              </a:rPr>
              <a:t>“</a:t>
            </a:r>
            <a:r>
              <a:rPr lang="zh-CN" altLang="en-US" sz="2800" b="1" u="sng">
                <a:solidFill>
                  <a:srgbClr val="7030A0"/>
                </a:solidFill>
                <a:latin typeface="Times New Roman" panose="02020603050405020304" pitchFamily="18" charset="0"/>
                <a:ea typeface="'宋体"/>
                <a:cs typeface="'宋体"/>
              </a:rPr>
              <a:t>文章合为时而著，歌诗合为事而作</a:t>
            </a:r>
            <a:r>
              <a:rPr lang="zh-CN" altLang="en-US" sz="2800" b="1" u="sng">
                <a:solidFill>
                  <a:srgbClr val="000000"/>
                </a:solidFill>
                <a:latin typeface="Times New Roman" panose="02020603050405020304" pitchFamily="18" charset="0"/>
                <a:ea typeface="'宋体"/>
                <a:cs typeface="'宋体"/>
              </a:rPr>
              <a:t>。”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'宋体"/>
                <a:cs typeface="'宋体"/>
              </a:rPr>
              <a:t>并将这一主张付诸自己的诗歌创作实践。他的早期政治诗广泛而深刻地反映了当时的社会矛盾，寄予了人民苦难的深切同情。代表作：《琵琶行》、《长恨歌》《卖炭翁》等 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800" b="1">
              <a:solidFill>
                <a:srgbClr val="E4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800">
              <a:solidFill>
                <a:srgbClr val="E4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5143500" y="2528888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7315200" y="5410200"/>
            <a:ext cx="3124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33337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白居易书</a:t>
            </a:r>
            <a:r>
              <a:rPr lang="en-US" altLang="zh-CN" b="1">
                <a:solidFill>
                  <a:srgbClr val="33337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33337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楞严经</a:t>
            </a:r>
            <a:r>
              <a:rPr lang="en-US" altLang="zh-CN" b="1">
                <a:solidFill>
                  <a:srgbClr val="33337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6164263" y="1"/>
            <a:ext cx="4833374" cy="646331"/>
          </a:xfrm>
          <a:prstGeom prst="rect">
            <a:avLst/>
          </a:prstGeom>
          <a:solidFill>
            <a:srgbClr val="ECBD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写文章要</a:t>
            </a: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为现在发生的天下大事而写的，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诗歌应该为社会生活中真实发生的事情写的。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609726" y="5746750"/>
            <a:ext cx="8970963" cy="922338"/>
          </a:xfrm>
          <a:prstGeom prst="rect">
            <a:avLst/>
          </a:prstGeom>
          <a:solidFill>
            <a:srgbClr val="ECBD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他的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3"/>
              </a:rPr>
              <a:t>诗歌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题材广泛，形式多样，语言平易通俗，被称为“老妪能解”白居易每做一首诗都念给不识字的老婆婆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不断地修改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直到她能听懂才把诗定稿。有“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4"/>
              </a:rPr>
              <a:t>诗魔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”和“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5"/>
              </a:rPr>
              <a:t>诗王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”之称。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4192" y="644525"/>
            <a:ext cx="2843808" cy="47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7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1703388" y="0"/>
            <a:ext cx="8496300" cy="774700"/>
          </a:xfrm>
          <a:solidFill>
            <a:schemeClr val="bg1">
              <a:alpha val="100000"/>
            </a:schemeClr>
          </a:solidFill>
        </p:spPr>
        <p:txBody>
          <a:bodyPr/>
          <a:lstStyle/>
          <a:p>
            <a:pPr algn="ctr"/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《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长恨歌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》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节选</a:t>
            </a: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1919288" y="765175"/>
            <a:ext cx="8497887" cy="6092825"/>
          </a:xfrm>
          <a:solidFill>
            <a:schemeClr val="bg1">
              <a:alpha val="100000"/>
            </a:schemeClr>
          </a:solidFill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汉皇重色思倾国，御宇多年求不得。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杨家有女初长成，养在深闺人未识。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天生丽质难自弃，一朝选在君王侧。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回眸一笑百媚生，六宫粉黛无颜色。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春寒赐浴华清池，温泉水滑洗凝脂。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侍儿扶起娇无力，始是新承恩泽时。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云鬓花颜金步摇，芙蓉帐暖度春宵。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春宵苦短日高起，从此君王不早朝。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/>
              <a:t>承欢侍宴无闲暇，春从春游夜专夜。</a:t>
            </a: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后宫佳丽三千人，三千宠爱在一身。</a:t>
            </a:r>
          </a:p>
          <a:p>
            <a:pPr algn="ctr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endParaRPr lang="en-US" altLang="zh-CN" sz="2400" b="1">
              <a:solidFill>
                <a:srgbClr val="0000FF"/>
              </a:solidFill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在天愿作比翼鸟，在地愿为连理枝。</a:t>
            </a:r>
            <a:endParaRPr lang="en-US" altLang="zh-CN" sz="2800" b="1">
              <a:solidFill>
                <a:srgbClr val="0000FF"/>
              </a:solidFill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天长地久有时尽，此恨绵绵无绝期。</a:t>
            </a:r>
          </a:p>
        </p:txBody>
      </p:sp>
    </p:spTree>
  </p:cSld>
  <p:clrMapOvr>
    <a:masterClrMapping/>
  </p:clrMapOvr>
  <p:transition>
    <p:blinds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/>
          <p:nvPr/>
        </p:nvSpPr>
        <p:spPr>
          <a:xfrm>
            <a:off x="1919288" y="333375"/>
            <a:ext cx="8353425" cy="6400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一生留诗歌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3000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多首</a:t>
            </a:r>
          </a:p>
          <a:p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赋得古原草送别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</a:p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离离原上草，一岁一枯荣。</a:t>
            </a:r>
            <a:b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野火烧不尽，春风吹又生。</a:t>
            </a:r>
            <a:b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endParaRPr lang="zh-CN" altLang="en-US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大林寺桃花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</a:p>
          <a:p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人间四月芳菲尽，山寺桃花始盛开。   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                         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长恨春归无觅处，不知转入此中来。</a:t>
            </a:r>
          </a:p>
          <a:p>
            <a:endParaRPr lang="en-US" altLang="zh-CN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忆江南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</a:p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江南好，风景旧曾谙。日出江花红胜火，                     春来江水绿如蓝，能不忆江南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?</a:t>
            </a:r>
          </a:p>
          <a:p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……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990600"/>
          </a:xfrm>
        </p:spPr>
        <p:txBody>
          <a:bodyPr/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写作背景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zh-CN" sz="2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981200" y="1066800"/>
            <a:ext cx="82296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lnSpc>
                <a:spcPct val="90000"/>
              </a:lnSpc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元和十年，平卢节度使李师道派人杀了宰相武元衡，向中央政权示威，白居易认为这是重“国耻”。激于义愤，他率先上疏“急请捕贼，以雪国耻”。但都被权贵们加上“越职奏事”的罪名，又造谣诬蔑说，白居易母亲因看花坠井而死，而白居易却作赏花诗，新井诗，“有伤明教”，于是贬为江州刺史，继而又贬为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江州司马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（九品小官）。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白居易获罪的真正原因主要是他写的针砭时弊的讽谕诗，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正如他自己所说，“</a:t>
            </a:r>
            <a:r>
              <a:rPr lang="zh-CN" altLang="en-US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始得名于文章，终得罪于文章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”。对于这次遭贬，诗人既感伤又愤慨。到江州后一年的生活更使他感受到社会世态炎凉，他有满腔的怨愤无处倾诉。这首诗是诗人贬职到江州的第二年（元和十一年）秋天写的，当时诗人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45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岁。</a:t>
            </a:r>
          </a:p>
        </p:txBody>
      </p:sp>
    </p:spTree>
    <p:custDataLst>
      <p:tags r:id="rId2"/>
    </p:custDataLst>
  </p:cSld>
  <p:clrMapOvr>
    <a:masterClrMapping/>
  </p:clrMapOvr>
  <p:transition>
    <p:blinds dir="vert"/>
  </p:transition>
  <p:timing/>
</p:sld>
</file>

<file path=ppt/tags/tag1.xml><?xml version="1.0" encoding="utf-8"?>
<p:tagLst xmlns:p="http://schemas.openxmlformats.org/presentationml/2006/main">
  <p:tag name="KSO_WM_TEMPLATE_CATEGORY" val="custom"/>
  <p:tag name="KSO_WM_TEMPLATE_INDEX" val="20189055"/>
</p:tagLst>
</file>

<file path=ppt/tags/tag2.xml><?xml version="1.0" encoding="utf-8"?>
<p:tagLst xmlns:p="http://schemas.openxmlformats.org/presentationml/2006/main">
  <p:tag name="KSO_WM_TEMPLATE_CATEGORY" val="custom"/>
  <p:tag name="KSO_WM_TEMPLATE_INDEX" val="20189055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7*a*1"/>
  <p:tag name="KSO_WM_UNIT_INDEX" val="1"/>
  <p:tag name="KSO_WM_UNIT_ISCONTENTSTITLE" val="0"/>
  <p:tag name="KSO_WM_UNIT_LAYERLEVEL" val="1"/>
  <p:tag name="KSO_WM_UNIT_PRESET_TEXT" val="输入节标题"/>
  <p:tag name="KSO_WM_UNIT_TYPE" val="a"/>
  <p:tag name="KSO_WM_UNIT_VALUE" val="6"/>
</p:tagLst>
</file>

<file path=ppt/tags/tag4.xml><?xml version="1.0" encoding="utf-8"?>
<p:tagLst xmlns:p="http://schemas.openxmlformats.org/presentationml/2006/main">
  <p:tag name="KSO_WM_BEAUTIFY_FLAG" val="#wm#"/>
  <p:tag name="KSO_WM_COMBINE_RELATE_SLIDE_ID" val="background20185116_7"/>
  <p:tag name="KSO_WM_SLIDE_ID" val="custom20189055_7"/>
  <p:tag name="KSO_WM_SLIDE_INDEX" val="7"/>
  <p:tag name="KSO_WM_SLIDE_ITEM_CNT" val="1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INDEX" val="20189055"/>
  <p:tag name="KSO_WM_TEMPLATE_SUBCATEGORY" val="combine"/>
</p:tagLst>
</file>

<file path=ppt/tags/tag5.xml><?xml version="1.0" encoding="utf-8"?>
<p:tagLst xmlns:p="http://schemas.openxmlformats.org/presentationml/2006/main">
  <p:tag name="KSO_WM_UNIT_TABLE_BEAUTIFY" val="smartTable{8cee4ea7-1b3d-4692-9039-66787545edc3}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298</Paragraphs>
  <Slides>46</Slides>
  <Notes>7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68">
      <vt:lpstr>Arial</vt:lpstr>
      <vt:lpstr>宋体</vt:lpstr>
      <vt:lpstr>Wingdings</vt:lpstr>
      <vt:lpstr>Wingdings 2</vt:lpstr>
      <vt:lpstr>等线 Light</vt:lpstr>
      <vt:lpstr>等线</vt:lpstr>
      <vt:lpstr>黑体</vt:lpstr>
      <vt:lpstr>Times New Roman</vt:lpstr>
      <vt:lpstr>幼圆</vt:lpstr>
      <vt:lpstr>'宋体</vt:lpstr>
      <vt:lpstr>PMingLiU</vt:lpstr>
      <vt:lpstr>华文新魏</vt:lpstr>
      <vt:lpstr>楷体</vt:lpstr>
      <vt:lpstr>隶书</vt:lpstr>
      <vt:lpstr>华文彩云</vt:lpstr>
      <vt:lpstr>DFKai-SB</vt:lpstr>
      <vt:lpstr>微软雅黑</vt:lpstr>
      <vt:lpstr>华文琥珀</vt:lpstr>
      <vt:lpstr>文鼎中特广告体</vt:lpstr>
      <vt:lpstr>楷体_GB2312</vt:lpstr>
      <vt:lpstr>华文行楷</vt:lpstr>
      <vt:lpstr>吉祥如意</vt:lpstr>
      <vt:lpstr>PowerPoint Presentation</vt:lpstr>
      <vt:lpstr>PowerPoint Presentation</vt:lpstr>
      <vt:lpstr>PowerPoint Presentation</vt:lpstr>
      <vt:lpstr>学习目标</vt:lpstr>
      <vt:lpstr>PowerPoint Presentation</vt:lpstr>
      <vt:lpstr>PowerPoint Presentation</vt:lpstr>
      <vt:lpstr>《长恨歌》节选</vt:lpstr>
      <vt:lpstr>PowerPoint Presentation</vt:lpstr>
      <vt:lpstr>写作背景：</vt:lpstr>
      <vt:lpstr>PowerPoint Presentation</vt:lpstr>
      <vt:lpstr>一、学习序言</vt:lpstr>
      <vt:lpstr>PowerPoint Presentation</vt:lpstr>
      <vt:lpstr>二、自由朗读课文：1.划分层次2.疏通文意。（结合重点字词句翻译）</vt:lpstr>
      <vt:lpstr>PowerPoint Presentation</vt:lpstr>
      <vt:lpstr>第二课时：学习目标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归纳：作者是用什么手法来描写音乐的？ </vt:lpstr>
      <vt:lpstr>PowerPoint Presentation</vt:lpstr>
      <vt:lpstr>PowerPoint Presentation</vt:lpstr>
      <vt:lpstr>PowerPoint Presentation</vt:lpstr>
      <vt:lpstr>第三课时：学习目标</vt:lpstr>
      <vt:lpstr>PowerPoint Presentation</vt:lpstr>
      <vt:lpstr>PowerPoint Presentation</vt:lpstr>
      <vt:lpstr>PowerPoint Presentation</vt:lpstr>
      <vt:lpstr>PowerPoint Presentation</vt:lpstr>
      <vt:lpstr>②伤己： </vt:lpstr>
      <vt:lpstr>PowerPoint Presentation</vt:lpstr>
      <vt:lpstr>琵琶女是一个怎样的形象？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 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2022-08-19T17:53:24.799</cp:lastPrinted>
  <dcterms:created xsi:type="dcterms:W3CDTF">2022-08-19T17:53:24Z</dcterms:created>
  <dcterms:modified xsi:type="dcterms:W3CDTF">2022-08-19T09:53:30Z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