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80" r:id="rId3"/>
    <p:sldId id="338" r:id="rId4"/>
    <p:sldId id="273" r:id="rId5"/>
    <p:sldId id="274" r:id="rId6"/>
    <p:sldId id="275" r:id="rId7"/>
    <p:sldId id="276" r:id="rId8"/>
    <p:sldId id="286" r:id="rId9"/>
    <p:sldId id="294" r:id="rId10"/>
    <p:sldId id="277" r:id="rId11"/>
    <p:sldId id="297" r:id="rId12"/>
    <p:sldId id="322" r:id="rId13"/>
    <p:sldId id="299" r:id="rId14"/>
    <p:sldId id="304" r:id="rId16"/>
    <p:sldId id="300" r:id="rId17"/>
    <p:sldId id="305" r:id="rId18"/>
    <p:sldId id="289" r:id="rId19"/>
    <p:sldId id="306" r:id="rId20"/>
    <p:sldId id="307" r:id="rId21"/>
    <p:sldId id="310" r:id="rId22"/>
    <p:sldId id="331" r:id="rId23"/>
    <p:sldId id="328" r:id="rId24"/>
    <p:sldId id="311" r:id="rId25"/>
    <p:sldId id="332" r:id="rId26"/>
    <p:sldId id="337" r:id="rId27"/>
    <p:sldId id="333" r:id="rId28"/>
    <p:sldId id="327" r:id="rId29"/>
    <p:sldId id="326" r:id="rId30"/>
    <p:sldId id="312" r:id="rId31"/>
    <p:sldId id="319" r:id="rId32"/>
    <p:sldId id="320" r:id="rId33"/>
    <p:sldId id="321" r:id="rId34"/>
    <p:sldId id="317" r:id="rId35"/>
    <p:sldId id="318" r:id="rId36"/>
    <p:sldId id="323" r:id="rId37"/>
    <p:sldId id="334" r:id="rId38"/>
    <p:sldId id="296" r:id="rId39"/>
    <p:sldId id="262" r:id="rId40"/>
    <p:sldId id="263" r:id="rId41"/>
    <p:sldId id="290" r:id="rId42"/>
    <p:sldId id="314" r:id="rId43"/>
    <p:sldId id="316" r:id="rId44"/>
    <p:sldId id="325" r:id="rId45"/>
    <p:sldId id="301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56EEA-8178-4162-A545-40E69EE05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C901D-6F48-437E-B3E0-B5BE4F96D2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C901D-6F48-437E-B3E0-B5BE4F96D2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534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763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275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61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817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022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227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353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C901D-6F48-437E-B3E0-B5BE4F96D2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353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2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课件背景图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3175" y="-12700"/>
            <a:ext cx="915987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BC2E218F-28FC-41C5-8F42-5A5AFCC4C6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D5E11-9CDC-4AB9-B134-88B37F1D9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8B2EA-0BDE-41A1-845E-DAA87B2DBF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5844" descr="oYYBAFabNnaAFdZZABNL-P0G650017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381000"/>
            <a:ext cx="4927600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矩形 35845"/>
          <p:cNvSpPr/>
          <p:nvPr/>
        </p:nvSpPr>
        <p:spPr>
          <a:xfrm>
            <a:off x="127000" y="2285365"/>
            <a:ext cx="3581400" cy="1660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</a:t>
            </a:r>
            <a:r>
              <a:rPr lang="en-US" altLang="zh-CN" sz="6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仿宋" panose="02010609060101010101" pitchFamily="49" charset="-122"/>
              </a:rPr>
              <a:t>夏洛蒂</a:t>
            </a:r>
            <a:r>
              <a:rPr lang="en-US" altLang="zh-CN" sz="3600" b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仿宋" panose="02010609060101010101" pitchFamily="49" charset="-122"/>
              </a:rPr>
              <a:t>勃朗特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655" y="790575"/>
            <a:ext cx="30054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002060"/>
                </a:solidFill>
              </a:rPr>
              <a:t>名著导读</a:t>
            </a:r>
            <a:endParaRPr lang="zh-CN" altLang="zh-CN" sz="4000"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9297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2·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那本书飞过来砸中了我，我跌倒在地，头撞在了门上，碰出了个血口子，一时间鲜血直流，疼痛难忍。我的恐惧感消失了，取而代之的是其他的感觉。</a:t>
            </a:r>
            <a:b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“你是个恶毒、残忍的孩子</a:t>
            </a:r>
            <a:r>
              <a:rPr lang="en-US" alt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我说道，“你像个杀人犯</a:t>
            </a:r>
            <a:r>
              <a:rPr lang="en-US" alt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...-.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像个奴隶监工</a:t>
            </a:r>
            <a:r>
              <a:rPr lang="en-US" alt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.....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像罗马的暴君</a:t>
            </a:r>
            <a:r>
              <a:rPr lang="en-US" alt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这段话描述的事件是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   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571876"/>
            <a:ext cx="864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约翰表哥用书砸简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爱，终于激起简爱勇敢的反抗。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500042"/>
            <a:ext cx="9001156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800" b="1" dirty="0"/>
              <a:t>3·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约翰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里德的蛮横，他姐妹的傲慢，他母亲对我的憎恶，佣人们的偏心，这一切在我不平静的心里，就像一口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污井里的沉渣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一样翻腾起来。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为什么我总是受苦，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总是遭人白眼，总是让人告状，永远受到责备呢？为什么我永远不能讨人喜欢？为什么我尽力博取欢心，却依然无济于事呢？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ea typeface="楷体_GB2312" pitchFamily="49" charset="-122"/>
              </a:rPr>
              <a:t>这段话是简爱在什么情形下的心理活动？</a:t>
            </a:r>
            <a:endParaRPr lang="en-US" altLang="zh-CN" sz="28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表现了简爱怎样的心情？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3071810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被里德舅妈无情的关在红房子。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978700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她的委屈和愤怒，以及对平等、有尊严生活的渴望</a:t>
            </a:r>
            <a:endParaRPr lang="en-US" altLang="zh-CN" sz="2800" b="1" u="sng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92971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4·</a:t>
            </a:r>
            <a:r>
              <a:rPr lang="zh-CN" altLang="en-US" sz="2800" b="1" dirty="0">
                <a:solidFill>
                  <a:srgbClr val="00B050"/>
                </a:solidFill>
              </a:rPr>
              <a:t>她的目光和声音让我极为反感，气得我难以自已，浑身上下直打哆嗦，又接着说道</a:t>
            </a:r>
            <a:r>
              <a:rPr lang="en-US" altLang="zh-CN" sz="2800" b="1" dirty="0">
                <a:solidFill>
                  <a:srgbClr val="00B050"/>
                </a:solidFill>
              </a:rPr>
              <a:t>:  “</a:t>
            </a:r>
            <a:r>
              <a:rPr lang="zh-CN" altLang="en-US" sz="2800" b="1" dirty="0">
                <a:solidFill>
                  <a:srgbClr val="00B050"/>
                </a:solidFill>
              </a:rPr>
              <a:t>很高兴你不是我的亲人。</a:t>
            </a:r>
            <a:r>
              <a:rPr lang="zh-CN" altLang="en-US" sz="2800" b="1" dirty="0">
                <a:solidFill>
                  <a:srgbClr val="FF0000"/>
                </a:solidFill>
              </a:rPr>
              <a:t>今生今世我再也不会叫你舅妈了</a:t>
            </a:r>
            <a:r>
              <a:rPr lang="zh-CN" altLang="en-US" sz="2800" b="1" dirty="0">
                <a:solidFill>
                  <a:srgbClr val="00B050"/>
                </a:solidFill>
              </a:rPr>
              <a:t>。我长大了也永远不会来看你</a:t>
            </a:r>
            <a:r>
              <a:rPr lang="en-US" altLang="zh-CN" sz="2800" b="1" dirty="0">
                <a:solidFill>
                  <a:srgbClr val="00B050"/>
                </a:solidFill>
              </a:rPr>
              <a:t>!</a:t>
            </a:r>
            <a:r>
              <a:rPr lang="zh-CN" altLang="en-US" sz="2800" b="1" dirty="0">
                <a:solidFill>
                  <a:srgbClr val="00B050"/>
                </a:solidFill>
              </a:rPr>
              <a:t>要是有人问我是否喜欢你，以及你待我好不好，我会说一想起你， 就会浑身起鸡皮疙瘩，因为你对我心肠</a:t>
            </a:r>
            <a:r>
              <a:rPr lang="zh-CN" altLang="en-US" sz="2800" b="1" dirty="0">
                <a:solidFill>
                  <a:srgbClr val="FF0000"/>
                </a:solidFill>
              </a:rPr>
              <a:t>太狠、太残忍</a:t>
            </a:r>
            <a:r>
              <a:rPr lang="zh-CN" altLang="en-US" sz="2800" b="1" dirty="0">
                <a:solidFill>
                  <a:srgbClr val="00B050"/>
                </a:solidFill>
              </a:rPr>
              <a:t>了。”</a:t>
            </a:r>
            <a:endParaRPr lang="en-US" altLang="zh-CN" sz="2800" b="1" dirty="0">
              <a:solidFill>
                <a:srgbClr val="00B050"/>
              </a:solidFill>
            </a:endParaRPr>
          </a:p>
          <a:p>
            <a:r>
              <a:rPr lang="en-US" altLang="zh-CN" sz="2800" b="1" dirty="0"/>
              <a:t>   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这段话是简爱在什么情形下的大声控诉？</a:t>
            </a:r>
            <a:endParaRPr lang="en-US" altLang="zh-CN" sz="2800" b="1" dirty="0"/>
          </a:p>
          <a:p>
            <a:endParaRPr lang="en-US" altLang="zh-CN" sz="2800" b="1" dirty="0"/>
          </a:p>
          <a:p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）这次抗诉迫使里德夫人赶快把她送进了  </a:t>
            </a:r>
            <a:r>
              <a:rPr lang="zh-CN" altLang="en-US" sz="2800" b="1" u="sng" dirty="0"/>
              <a:t>  （地方），</a:t>
            </a:r>
            <a:endParaRPr lang="en-US" altLang="zh-CN" sz="2800" b="1" dirty="0"/>
          </a:p>
          <a:p>
            <a:r>
              <a:rPr lang="zh-CN" altLang="en-US" sz="2800" b="1" dirty="0"/>
              <a:t>当然要感谢   </a:t>
            </a:r>
            <a:r>
              <a:rPr lang="zh-CN" altLang="en-US" sz="2800" b="1" u="sng" dirty="0"/>
              <a:t>                                          （谁）</a:t>
            </a:r>
            <a:r>
              <a:rPr lang="zh-CN" altLang="en-US" sz="2800" b="1" dirty="0"/>
              <a:t>的建议。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）“长大了也永远不会来看你    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 ”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后来她做到没有？</a:t>
            </a:r>
            <a:br>
              <a:rPr lang="en-US" altLang="zh-CN" sz="2800" dirty="0"/>
            </a:b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dirty="0"/>
              <a:t> </a:t>
            </a:r>
            <a:r>
              <a:rPr lang="zh-CN" altLang="en-US" sz="2800" u="sng" dirty="0"/>
              <a:t>                                                                       </a:t>
            </a:r>
            <a:endParaRPr lang="en-US" altLang="zh-CN" sz="28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3214686"/>
            <a:ext cx="985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里德舅妈当着布鲁克斯赫特先生的面说简爱是个爱撒谎的孩子，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让她未进学校先背上无辜的恶名。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12" y="3714752"/>
            <a:ext cx="285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洛伍德慈善学校</a:t>
            </a:r>
            <a:r>
              <a:rPr lang="en-US" altLang="zh-CN" sz="2800" b="1" u="sng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450057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药剂师劳埃德先生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357158" y="5626894"/>
            <a:ext cx="85725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没有，里德夫人病危时，不记前仇，前去探望，并原谅她。相反，里德夫人临死都不肯放下身段亲近简爱。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/>
              <a:t> </a:t>
            </a:r>
            <a:r>
              <a:rPr lang="zh-CN" altLang="en-US" u="sng"/>
              <a:t>                                                                        </a:t>
            </a:r>
            <a:endParaRPr lang="en-US" altLang="zh-CN" u="sng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0" y="428604"/>
            <a:ext cx="9220200" cy="6340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典型情节：</a:t>
            </a:r>
            <a:endParaRPr lang="zh-CN" altLang="en-US" sz="2800" dirty="0"/>
          </a:p>
          <a:p>
            <a:pPr marL="514350" indent="-514350"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被表哥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约翰·里德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殴打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 被锁进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红房子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惊吓过度生病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 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里德太太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憎恨送入学校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典型人物性格评点：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1·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简·爱：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勇于反抗和捍卫尊严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　被表哥欺凌敢于反抗扭打；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刚烈倔强又善良：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回击舅妈的污蔑后自省自责。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P27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2·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里德太太：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冷酷无情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：视自己的外甥女为负担，不惜在外人面前丑化简·爱；②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伪善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：将自己美化成一个心地善良的人；③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自私狭隘：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一心袒护、宠溺儿子。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3·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表哥：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凶暴专横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4·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表姐：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傲慢冷漠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214282" y="0"/>
            <a:ext cx="3841751" cy="523220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noProof="1"/>
              <a:t>一、</a:t>
            </a:r>
            <a:r>
              <a:rPr sz="2800" b="1" noProof="1"/>
              <a:t>苦难的童年</a:t>
            </a:r>
            <a:endParaRPr sz="2800" b="1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2" y="0"/>
            <a:ext cx="8772556" cy="65532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/>
              <a:t>二、艰难中成长 （</a:t>
            </a:r>
            <a:r>
              <a:rPr lang="en-US" altLang="zh-CN" sz="2800" b="1"/>
              <a:t>5—10</a:t>
            </a:r>
            <a:r>
              <a:rPr lang="zh-CN" altLang="en-US" sz="2800" b="1"/>
              <a:t>章）</a:t>
            </a:r>
            <a:endParaRPr lang="zh-CN" altLang="en-US" sz="2800" b="1"/>
          </a:p>
          <a:p>
            <a:pPr>
              <a:lnSpc>
                <a:spcPts val="336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1·“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 正当我惴惴不安，呼吸困难，喉头发紧时，一个女孩步上前，从我面前走了过去，同时抬头看了我一眼。那是种多么神奇的目光啊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看到那目光，我的心里是多么激动啊！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......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的鼓舞啊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就好像有一个殉道者， 一个英雄， 从一个奴隶或者死囚的身边经过， 刹那之间把力量传给了他。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P48</a:t>
            </a:r>
            <a:endParaRPr lang="en-US" altLang="zh-CN" sz="2800" b="1" u="sng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问：在洛伍德慈善学校，简爱忍饥挨饿，还遭受到布洛克赫斯特先生（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苛刻、虚伪、恶毒的学校主管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）的羞辱，这时是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给了她无声的关怀？请说出这个女孩相关的事件。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en-US" altLang="zh-CN" sz="2800" u="sng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5000636"/>
            <a:ext cx="7143800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海伦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给了简爱真挚友情和莫大鼓励的挚友）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500702"/>
            <a:ext cx="850112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相关事件：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海伦受罚→与海伦谈话→安慰简·爱→患肺病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（不是斑疹伤寒）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去世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-31750" y="722313"/>
            <a:ext cx="9220200" cy="8279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典型情节：</a:t>
            </a:r>
            <a:endParaRPr lang="zh-CN" altLang="en-US" sz="2800"/>
          </a:p>
          <a:p>
            <a:r>
              <a:rPr lang="zh-CN" altLang="en-US" sz="2800" b="1"/>
              <a:t>1. 结识海伦</a:t>
            </a:r>
            <a:endParaRPr lang="zh-CN" altLang="en-US" sz="2800" b="1"/>
          </a:p>
          <a:p>
            <a:r>
              <a:rPr lang="zh-CN" altLang="en-US" sz="2800" b="1"/>
              <a:t>2. 衣食无保障　　</a:t>
            </a:r>
            <a:endParaRPr lang="zh-CN" altLang="en-US" sz="2800" b="1"/>
          </a:p>
          <a:p>
            <a:r>
              <a:rPr lang="zh-CN" altLang="en-US" sz="2800" b="1"/>
              <a:t>3. 被勃洛克赫斯特先生羞辱</a:t>
            </a:r>
            <a:endParaRPr lang="zh-CN" altLang="en-US" sz="2800" b="1"/>
          </a:p>
          <a:p>
            <a:r>
              <a:rPr lang="zh-CN" altLang="en-US" sz="2800" b="1"/>
              <a:t>4. 坦普尔小姐的关爱与教育</a:t>
            </a:r>
            <a:r>
              <a:rPr lang="zh-CN" altLang="en-US" sz="2800" b="1">
                <a:solidFill>
                  <a:srgbClr val="FF0000"/>
                </a:solidFill>
              </a:rPr>
              <a:t>（阅读第八章了解相关事件）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/>
              <a:t>5. 瘟疫中存活</a:t>
            </a:r>
            <a:endParaRPr lang="zh-CN" altLang="en-US" sz="2800" b="1"/>
          </a:p>
          <a:p>
            <a:r>
              <a:rPr lang="zh-CN" altLang="en-US" sz="2800" b="1"/>
              <a:t>6. 好友海伦患病去世</a:t>
            </a:r>
            <a:endParaRPr lang="en-US" altLang="zh-CN" sz="2800" b="1"/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典型人物性格评点：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简·爱：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勇于反抗和捍卫尊严（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刚烈倔强又善良（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热爱自由、幸福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/>
              <a:t>厌倦了学校平淡的生活，要求变化和刺激，寻找新工作，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/>
          </a:p>
          <a:p>
            <a:pPr>
              <a:lnSpc>
                <a:spcPct val="150000"/>
              </a:lnSpc>
            </a:pPr>
            <a:endParaRPr lang="en-US" altLang="zh-CN" sz="2800"/>
          </a:p>
          <a:p>
            <a:pPr>
              <a:lnSpc>
                <a:spcPct val="150000"/>
              </a:lnSpc>
            </a:pPr>
            <a:endParaRPr lang="en-US" altLang="zh-CN" sz="2800"/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  <p:sp>
        <p:nvSpPr>
          <p:cNvPr id="18434" name="矩形 3"/>
          <p:cNvSpPr/>
          <p:nvPr/>
        </p:nvSpPr>
        <p:spPr>
          <a:xfrm>
            <a:off x="873125" y="111125"/>
            <a:ext cx="2627306" cy="523220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noProof="1"/>
              <a:t>二、</a:t>
            </a:r>
            <a:r>
              <a:rPr sz="2800" b="1" noProof="1"/>
              <a:t>艰难成长</a:t>
            </a:r>
            <a:endParaRPr sz="2800" b="1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-31750" y="-209550"/>
            <a:ext cx="9220200" cy="5909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2800"/>
          </a:p>
          <a:p>
            <a:pPr algn="just">
              <a:lnSpc>
                <a:spcPct val="150000"/>
              </a:lnSpc>
            </a:pPr>
            <a:endParaRPr lang="en-US" altLang="zh-CN" sz="2800" b="1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典型情节：</a:t>
            </a:r>
            <a:endParaRPr lang="zh-CN" altLang="en-US" sz="2800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海伦受罚→与海伦谈话→安慰简·爱→患肺病→去世</a:t>
            </a:r>
            <a:endParaRPr lang="zh-CN" altLang="en-US" sz="2800" b="1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性格评点：</a:t>
            </a:r>
            <a:endParaRPr lang="en-US" altLang="zh-CN" sz="2800" b="1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宽容隐忍</a:t>
            </a:r>
            <a:r>
              <a:rPr lang="zh-CN" altLang="en-US" sz="2800" b="1"/>
              <a:t>，多次受罚与遭辱骂而不发作；</a:t>
            </a:r>
            <a:endParaRPr lang="zh-CN" altLang="en-US" sz="2800" b="1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求知欲强</a:t>
            </a:r>
            <a:r>
              <a:rPr lang="zh-CN" altLang="en-US" sz="2800" b="1"/>
              <a:t>，爱看书，总是学习别人的优点及长处；</a:t>
            </a:r>
            <a:endParaRPr lang="en-US" altLang="zh-CN" sz="2800" b="1"/>
          </a:p>
          <a:p>
            <a:pPr algn="just">
              <a:lnSpc>
                <a:spcPct val="150000"/>
              </a:lnSpc>
            </a:pPr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邋遢</a:t>
            </a:r>
            <a:r>
              <a:rPr lang="zh-CN" altLang="en-US" sz="2800" b="1"/>
              <a:t>，老师多次惩罚也没改掉。</a:t>
            </a:r>
            <a:endParaRPr lang="zh-CN" altLang="en-US" sz="2800" b="1"/>
          </a:p>
          <a:p>
            <a:pPr algn="just">
              <a:lnSpc>
                <a:spcPct val="150000"/>
              </a:lnSpc>
            </a:pPr>
            <a:endParaRPr lang="zh-CN" altLang="en-US" sz="2800" b="1"/>
          </a:p>
        </p:txBody>
      </p:sp>
      <p:sp>
        <p:nvSpPr>
          <p:cNvPr id="18434" name="矩形 3"/>
          <p:cNvSpPr/>
          <p:nvPr/>
        </p:nvSpPr>
        <p:spPr>
          <a:xfrm>
            <a:off x="142844" y="214290"/>
            <a:ext cx="2205038" cy="522288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noProof="1">
                <a:sym typeface="+mn-ea"/>
              </a:rPr>
              <a:t>2·</a:t>
            </a:r>
            <a:r>
              <a:rPr lang="zh-CN" altLang="en-US" sz="2800" b="1" noProof="1">
                <a:sym typeface="+mn-ea"/>
              </a:rPr>
              <a:t>海伦·彭斯</a:t>
            </a:r>
            <a:endParaRPr sz="2800" b="1" noProof="1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0" y="714356"/>
            <a:ext cx="922020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典型情节：接待海伦→受勃洛克赫斯特指责→安慰简·爱→为简·爱洗冤→离开学校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性格评点：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①善良：</a:t>
            </a:r>
            <a:r>
              <a:rPr lang="zh-CN" altLang="en-US" sz="2800" b="1"/>
              <a:t>不忍孩子受饿增加供给，遭勃洛克赫斯特指责；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淡定稳重：</a:t>
            </a:r>
            <a:r>
              <a:rPr lang="zh-CN" altLang="en-US" sz="2800" b="1"/>
              <a:t>在饥饿危机与瘟疫危机中有序处理一切；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耐心有礼：</a:t>
            </a:r>
            <a:r>
              <a:rPr lang="zh-CN" altLang="en-US" sz="2800" b="1"/>
              <a:t>认真听简·爱诉苦，不妄下论断。</a:t>
            </a:r>
            <a:endParaRPr lang="en-US" altLang="zh-CN" sz="2800" b="1"/>
          </a:p>
        </p:txBody>
      </p:sp>
      <p:sp>
        <p:nvSpPr>
          <p:cNvPr id="18434" name="矩形 3"/>
          <p:cNvSpPr/>
          <p:nvPr/>
        </p:nvSpPr>
        <p:spPr>
          <a:xfrm>
            <a:off x="873124" y="111125"/>
            <a:ext cx="3627437" cy="523220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noProof="1">
                <a:sym typeface="+mn-ea"/>
              </a:rPr>
              <a:t>3·</a:t>
            </a:r>
            <a:r>
              <a:rPr lang="zh-CN" altLang="en-US" sz="2800" b="1" noProof="1">
                <a:sym typeface="+mn-ea"/>
              </a:rPr>
              <a:t>坦普尔小姐</a:t>
            </a:r>
            <a:endParaRPr sz="2800" b="1" noProof="1"/>
          </a:p>
        </p:txBody>
      </p:sp>
      <p:sp>
        <p:nvSpPr>
          <p:cNvPr id="4" name="TextBox 3"/>
          <p:cNvSpPr txBox="1"/>
          <p:nvPr/>
        </p:nvSpPr>
        <p:spPr>
          <a:xfrm>
            <a:off x="500034" y="4857760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/>
              <a:t>4·</a:t>
            </a:r>
            <a:r>
              <a:rPr lang="zh-CN" altLang="en-US" sz="2800" b="1"/>
              <a:t>布洛克赫斯特先生：学校财务主管和经理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苛刻、虚伪、恶毒的；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845" y="142852"/>
            <a:ext cx="2571768" cy="58477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noProof="1">
                <a:sym typeface="+mn-ea"/>
              </a:rPr>
              <a:t>三</a:t>
            </a:r>
            <a:r>
              <a:rPr lang="en-US" altLang="zh-CN" sz="3200" b="1" noProof="1">
                <a:sym typeface="+mn-ea"/>
              </a:rPr>
              <a:t>·</a:t>
            </a:r>
            <a:r>
              <a:rPr lang="zh-CN" altLang="en-US" sz="3200" b="1" noProof="1">
                <a:sym typeface="+mn-ea"/>
              </a:rPr>
              <a:t>体验爱情</a:t>
            </a:r>
            <a:endParaRPr lang="zh-CN" altLang="en-US" sz="3200" b="1" noProof="1"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33246"/>
            <a:ext cx="914406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1·</a:t>
            </a:r>
            <a:r>
              <a:rPr lang="zh-CN" altLang="en-US" sz="2800" b="1"/>
              <a:t>请将以下典型情节排序：相识</a:t>
            </a:r>
            <a:r>
              <a:rPr lang="en-US" altLang="zh-CN" sz="2800" b="1"/>
              <a:t>——</a:t>
            </a:r>
            <a:r>
              <a:rPr lang="zh-CN" altLang="en-US" sz="2800" b="1"/>
              <a:t>相知</a:t>
            </a:r>
            <a:endParaRPr lang="en-US" altLang="zh-CN" sz="2800" b="1"/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次交谈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，他问简爱自己漂亮吗，说自己在为未来架桥铺路。这让简爱觉得他的性格捉摸不透，让她有一种不安全感。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他已</a:t>
            </a:r>
            <a:r>
              <a:rPr lang="zh-CN" altLang="en-US" sz="2800" b="1" u="sng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舍不得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简爱提前离开。</a:t>
            </a:r>
            <a:endParaRPr lang="en-US" altLang="zh-CN" sz="2800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宴会，罗切斯特借用英格拉姆小姐激起简爱的醋意，化妆成女巫试探简爱，那一晚梅森到了，梅森受伤，简爱又一次帮助了主人。事后散步他</a:t>
            </a:r>
            <a:r>
              <a:rPr lang="zh-CN" altLang="en-US" sz="2800" b="1" u="sng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简爱是他的“新知”</a:t>
            </a:r>
            <a:endParaRPr lang="en-US" altLang="zh-CN" sz="2800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❺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次交谈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，谈论简爱的三幅画。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2800" b="1" u="sng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主动催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简爱走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。简爱觉得他古怪，喜怒无常。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❹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他请简爱陪他散步，倾诉了有关养女阿黛尔的来历。简爱觉得这段时间生活有了新的乐趣。那一晚她在火灾中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救了主人。他</a:t>
            </a:r>
            <a:r>
              <a:rPr lang="zh-CN" altLang="en-US" sz="2800" b="1" u="sng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抓住她的手不舍得放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，她内心有不安和喜悦。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❸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山径初遇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，罗切斯特摔了一跤，简爱借肩头让他站立。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214290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 ❸—❺—❶—❹—❷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844" y="142852"/>
            <a:ext cx="2714643" cy="58477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noProof="1">
                <a:sym typeface="+mn-ea"/>
              </a:rPr>
              <a:t>三</a:t>
            </a:r>
            <a:r>
              <a:rPr lang="en-US" altLang="zh-CN" sz="3200" b="1" noProof="1">
                <a:sym typeface="+mn-ea"/>
              </a:rPr>
              <a:t>·</a:t>
            </a:r>
            <a:r>
              <a:rPr lang="zh-CN" altLang="en-US" sz="3200" b="1" noProof="1">
                <a:sym typeface="+mn-ea"/>
              </a:rPr>
              <a:t>体验爱情</a:t>
            </a:r>
            <a:endParaRPr lang="zh-CN" altLang="en-US" sz="3200" b="1" noProof="1"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948690"/>
            <a:ext cx="89297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1·</a:t>
            </a:r>
            <a:r>
              <a:rPr lang="zh-CN" altLang="en-US" sz="2800" b="1"/>
              <a:t>请将以下典型情节排序：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相恋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相离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❻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悄然出走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桑菲尔德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的田野上，她遇见主人压抑不住的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❽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婚前一个月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，简爱跟主人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但是理智的保持着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距离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❾在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，简爱与主人相遇，主人故意说要和英格拉姆小姐结婚，要简爱离开，要为简爱找一个到很远地方的工作。这迫使简爱说出心里话。两人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互诉衷肠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，主人向她求婚，她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接受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了。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❿婚礼受阻中断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⓫简爱要去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病危的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舅妈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，向主人告别。在离别一月里，简爱画出了主人的脸，情不自禁的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想念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已在她心中。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35716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⓫</a:t>
            </a:r>
            <a:r>
              <a:rPr lang="en-US" altLang="zh-CN" sz="2800" dirty="0">
                <a:solidFill>
                  <a:srgbClr val="FF0000"/>
                </a:solidFill>
              </a:rPr>
              <a:t>— ❼—</a:t>
            </a:r>
            <a:r>
              <a:rPr lang="zh-CN" altLang="en-US" sz="2800" dirty="0">
                <a:solidFill>
                  <a:srgbClr val="FF0000"/>
                </a:solidFill>
              </a:rPr>
              <a:t> ❾</a:t>
            </a:r>
            <a:r>
              <a:rPr lang="en-US" altLang="zh-CN" sz="2800" dirty="0">
                <a:solidFill>
                  <a:srgbClr val="FF0000"/>
                </a:solidFill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</a:rPr>
              <a:t> ❽</a:t>
            </a:r>
            <a:r>
              <a:rPr lang="en-US" altLang="zh-CN" sz="2800" dirty="0">
                <a:solidFill>
                  <a:srgbClr val="FF0000"/>
                </a:solidFill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</a:rPr>
              <a:t> ❿</a:t>
            </a:r>
            <a:r>
              <a:rPr lang="en-US" altLang="zh-CN" sz="2800" dirty="0">
                <a:solidFill>
                  <a:srgbClr val="FF0000"/>
                </a:solidFill>
              </a:rPr>
              <a:t> —❻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3116"/>
            <a:ext cx="62865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探寻爱情观</a:t>
            </a:r>
            <a:endParaRPr kumimoji="0" lang="en-US" altLang="zh-CN" sz="6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1"/>
            <a:ext cx="9144000" cy="658653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3116"/>
            <a:ext cx="62865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探寻爱情观</a:t>
            </a:r>
            <a:endParaRPr lang="en-US" altLang="zh-CN" sz="6600" b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zh-CN" altLang="en-US" sz="6600" b="1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第十四章</a:t>
            </a:r>
            <a:r>
              <a:rPr lang="en-US" altLang="zh-CN" sz="2800" b="1" spc="130" noProof="1">
                <a:solidFill>
                  <a:srgbClr val="404040"/>
                </a:solidFill>
                <a:latin typeface="+mn-ea"/>
                <a:sym typeface="+mn-ea"/>
              </a:rPr>
              <a:t>P96</a:t>
            </a:r>
            <a:r>
              <a:rPr lang="en-US" altLang="zh-CN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—</a:t>
            </a:r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第二次晤谈：简眼里的罗切斯特：</a:t>
            </a:r>
            <a:endParaRPr lang="en-US" altLang="zh-CN" sz="2800" b="1" spc="130" noProof="1">
              <a:solidFill>
                <a:srgbClr val="40404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大多数人都会认为他是个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丑陋</a:t>
            </a: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的人。然而，他举止雍容，</a:t>
            </a:r>
            <a:r>
              <a:rPr lang="zh-CN" altLang="en-US" sz="2800" b="1" spc="130" noProof="1">
                <a:latin typeface="+mn-ea"/>
                <a:sym typeface="+mn-ea"/>
              </a:rPr>
              <a:t>不经意就</a:t>
            </a: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流露出一种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高傲的气质，</a:t>
            </a:r>
            <a:r>
              <a:rPr lang="zh-CN" altLang="en-US" sz="2800" b="1" spc="130" noProof="1">
                <a:latin typeface="+mn-ea"/>
                <a:sym typeface="+mn-ea"/>
              </a:rPr>
              <a:t>一言一行又那么从容自如……</a:t>
            </a:r>
            <a:endParaRPr lang="zh-CN" altLang="en-US" sz="2800" b="1" spc="130" noProof="1">
              <a:latin typeface="+mn-ea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第十七章</a:t>
            </a:r>
            <a:r>
              <a:rPr lang="en-US" altLang="zh-CN" sz="2800" b="1" spc="130" noProof="1">
                <a:latin typeface="+mn-ea"/>
                <a:sym typeface="+mn-ea"/>
              </a:rPr>
              <a:t>P128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—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家庭宴会上简默默观察</a:t>
            </a:r>
            <a:r>
              <a:rPr lang="zh-CN" altLang="en-US" sz="2800" b="1" spc="130" noProof="1">
                <a:latin typeface="+mn-ea"/>
                <a:sym typeface="+mn-ea"/>
              </a:rPr>
              <a:t>：</a:t>
            </a:r>
            <a:endParaRPr lang="en-US" altLang="zh-CN" sz="2800" b="1" spc="130" noProof="1">
              <a:latin typeface="+mn-ea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solidFill>
                  <a:srgbClr val="0070C0"/>
                </a:solidFill>
                <a:latin typeface="+mn-ea"/>
                <a:sym typeface="+mn-ea"/>
              </a:rPr>
              <a:t>他跟她们不属于同一类人</a:t>
            </a: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……我敢肯定</a:t>
            </a:r>
            <a:r>
              <a:rPr lang="zh-CN" altLang="en-US" sz="2800" b="1" spc="130" noProof="1">
                <a:solidFill>
                  <a:srgbClr val="0070C0"/>
                </a:solidFill>
                <a:latin typeface="+mn-ea"/>
                <a:sym typeface="+mn-ea"/>
              </a:rPr>
              <a:t>他和我是同一类人</a:t>
            </a: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……虽然我们在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地位和财富</a:t>
            </a:r>
            <a:r>
              <a:rPr lang="zh-CN" altLang="en-US" sz="2800" b="1" spc="130" noProof="1">
                <a:solidFill>
                  <a:srgbClr val="404040"/>
                </a:solidFill>
                <a:latin typeface="+mn-ea"/>
                <a:sym typeface="+mn-ea"/>
              </a:rPr>
              <a:t>上差异很大，但我觉得自己跟他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心相连，血脉和神经息息相通。</a:t>
            </a:r>
            <a:endParaRPr lang="en-US" altLang="zh-CN" sz="2800" b="1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4929198"/>
            <a:ext cx="8929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简爱的爱情观</a:t>
            </a:r>
            <a:r>
              <a:rPr lang="en-US" altLang="zh-CN" sz="32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1</a:t>
            </a:r>
            <a:r>
              <a:rPr lang="zh-CN" altLang="en-US" sz="32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endParaRPr lang="en-US" altLang="zh-CN" sz="32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3200" b="1" spc="13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爱情不在于外貌美丑和财富地位，</a:t>
            </a:r>
            <a:endParaRPr lang="en-US" altLang="zh-CN" sz="3200" b="1" spc="13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 b="1" spc="13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而在于魅力吸引，心灵契合。</a:t>
            </a:r>
            <a:endParaRPr lang="zh-CN" altLang="en-US" sz="3200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1"/>
          <p:cNvSpPr txBox="1">
            <a:spLocks noChangeArrowheads="1"/>
          </p:cNvSpPr>
          <p:nvPr/>
        </p:nvSpPr>
        <p:spPr bwMode="auto">
          <a:xfrm>
            <a:off x="0" y="0"/>
            <a:ext cx="8929718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第二十三章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P183——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简的爱情表白：</a:t>
            </a:r>
            <a:endParaRPr lang="en-US" altLang="zh-CN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just"/>
            <a:r>
              <a:rPr lang="zh-CN" altLang="en-US" sz="2800" b="1">
                <a:solidFill>
                  <a:srgbClr val="00B050"/>
                </a:solidFill>
              </a:rPr>
              <a:t>“你以为，因为我穷、低微、不美、矮小，我就没有</a:t>
            </a:r>
            <a:r>
              <a:rPr lang="zh-CN" altLang="en-US" sz="2800" b="1">
                <a:solidFill>
                  <a:srgbClr val="FF0000"/>
                </a:solidFill>
              </a:rPr>
              <a:t>灵魂</a:t>
            </a:r>
            <a:r>
              <a:rPr lang="zh-CN" altLang="en-US" sz="2800" b="1">
                <a:solidFill>
                  <a:srgbClr val="00B050"/>
                </a:solidFill>
              </a:rPr>
              <a:t>没有心吗？你想错了！——我的灵魂跟你的一样，我的心也跟你的完全一样！要是上帝赐予我一点美和一点财富，</a:t>
            </a:r>
            <a:r>
              <a:rPr lang="zh-CN" altLang="en-US" sz="2800" b="1">
                <a:solidFill>
                  <a:srgbClr val="FF0000"/>
                </a:solidFill>
              </a:rPr>
              <a:t>我</a:t>
            </a:r>
            <a:r>
              <a:rPr lang="zh-CN" altLang="en-US" sz="2800" b="1" u="sng">
                <a:solidFill>
                  <a:srgbClr val="FF0000"/>
                </a:solidFill>
              </a:rPr>
              <a:t>就要让你感到难以离开我，就像我现在难以离开你一样。</a:t>
            </a:r>
            <a:r>
              <a:rPr lang="zh-CN" altLang="en-US" sz="2800" b="1">
                <a:solidFill>
                  <a:srgbClr val="00B050"/>
                </a:solidFill>
              </a:rPr>
              <a:t>我现在跟你说话，并</a:t>
            </a:r>
            <a:r>
              <a:rPr lang="zh-CN" altLang="en-US" sz="2800" b="1">
                <a:solidFill>
                  <a:srgbClr val="FF0000"/>
                </a:solidFill>
              </a:rPr>
              <a:t>不是通过习俗、惯例</a:t>
            </a:r>
            <a:r>
              <a:rPr lang="zh-CN" altLang="en-US" sz="2800" b="1">
                <a:solidFill>
                  <a:srgbClr val="00B050"/>
                </a:solidFill>
              </a:rPr>
              <a:t>，甚至不是通过凡人的肉体--而是我的</a:t>
            </a:r>
            <a:r>
              <a:rPr lang="zh-CN" altLang="en-US" sz="2800" b="1">
                <a:solidFill>
                  <a:srgbClr val="FF0000"/>
                </a:solidFill>
              </a:rPr>
              <a:t>精神</a:t>
            </a:r>
            <a:r>
              <a:rPr lang="zh-CN" altLang="en-US" sz="2800" b="1">
                <a:solidFill>
                  <a:srgbClr val="00B050"/>
                </a:solidFill>
              </a:rPr>
              <a:t>在同你说话；就像两个都经过了坟墓，我们站在上帝跟前，</a:t>
            </a:r>
            <a:r>
              <a:rPr lang="zh-CN" altLang="en-US" sz="2800" b="1" u="sng">
                <a:solidFill>
                  <a:srgbClr val="FF0000"/>
                </a:solidFill>
              </a:rPr>
              <a:t>是平等的——因为我们是平等的！</a:t>
            </a:r>
            <a:r>
              <a:rPr lang="zh-CN" altLang="en-US" sz="2800" b="1">
                <a:solidFill>
                  <a:srgbClr val="FF0000"/>
                </a:solidFill>
              </a:rPr>
              <a:t>”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4143380"/>
            <a:ext cx="60722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简爱的爱情观</a:t>
            </a:r>
            <a:r>
              <a:rPr lang="en-US" altLang="zh-CN" sz="32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2</a:t>
            </a:r>
            <a:r>
              <a:rPr lang="zh-CN" altLang="en-US" sz="32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endParaRPr lang="en-US" altLang="zh-CN" sz="3200" b="1" spc="130" noProof="1">
              <a:solidFill>
                <a:srgbClr val="40404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3200" b="1" spc="13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爱情是深深的依恋，</a:t>
            </a:r>
            <a:endParaRPr lang="en-US" altLang="zh-CN" sz="3200" b="1" spc="13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 b="1" spc="13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是精神和人格的平等！</a:t>
            </a:r>
            <a:endParaRPr lang="en-US" altLang="zh-CN" sz="3200" b="1" spc="13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 b="1" spc="13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并不受习俗、常规的约束</a:t>
            </a:r>
            <a:r>
              <a:rPr lang="zh-CN" altLang="en-US" sz="3200" b="1" spc="130" noProof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3200" b="1" spc="130" noProof="1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第二十七章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P229—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婚礼上得知罗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~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已经有妻子，他苦留时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“别人不在意，我在意。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越是孤独，越是没有朋友，越是无依无靠，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我就越应该在意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自尊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。我一定要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遵守上帝颁发、世人认可的法律，一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定要坚持我神志正常时而不是像现在这样发疯时所接受的原则。……既然他们是威严的，那就不能随意违反……以前接受的观点和坚守的信念，在此关头也</a:t>
            </a:r>
            <a:r>
              <a:rPr lang="zh-CN" altLang="en-US" sz="2800" b="1" spc="13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必须坚守！必须站稳脚跟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！”</a:t>
            </a:r>
            <a:endParaRPr lang="zh-CN" altLang="en-US" sz="2800" b="1" spc="130" noProof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95897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13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1500166" y="4357694"/>
            <a:ext cx="65722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简爱的爱情观</a:t>
            </a:r>
            <a:r>
              <a:rPr lang="en-US" altLang="zh-CN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3</a:t>
            </a:r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endParaRPr lang="en-US" altLang="zh-CN" sz="2800" b="1" spc="130" noProof="1">
              <a:solidFill>
                <a:srgbClr val="40404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2800" b="1" spc="13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爱情要坚守自尊自爱的原则；</a:t>
            </a:r>
            <a:endParaRPr lang="en-US" altLang="zh-CN" sz="2800" b="1" spc="130" noProof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2800" b="1" spc="13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要独立，</a:t>
            </a:r>
            <a:endParaRPr lang="en-US" altLang="zh-CN" sz="2800" b="1" spc="130" noProof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2800" b="1" spc="13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既包括物质的，又包括精神的；</a:t>
            </a:r>
            <a:endParaRPr lang="en-US" altLang="zh-CN" sz="2800" b="1" spc="130" noProof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zh-CN" altLang="en-US" sz="2800" b="1" spc="13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要合法律。</a:t>
            </a:r>
            <a:endParaRPr lang="en-US" altLang="zh-CN" sz="2800" b="1" spc="130" noProof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5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三十七章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P315~316—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简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·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爱回归：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+mn-ea"/>
                <a:sym typeface="+mn-ea"/>
              </a:rPr>
              <a:t>    我愿当你的邻居，你的护士，你的管家。我发觉你很孤独，我愿陪伴你，读书给你听，同你一起散步，同你坐在一起，伺候你，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成为你的眼睛和双手</a:t>
            </a:r>
            <a:r>
              <a:rPr lang="en-US" altLang="zh-CN" sz="2800" b="1" spc="130" noProof="1">
                <a:solidFill>
                  <a:srgbClr val="0070C0"/>
                </a:solidFill>
                <a:latin typeface="+mn-ea"/>
                <a:sym typeface="+mn-ea"/>
              </a:rPr>
              <a:t> ......</a:t>
            </a:r>
            <a:endParaRPr lang="zh-CN" altLang="en-US" sz="2800" b="1" spc="130" noProof="1">
              <a:latin typeface="+mn-ea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+mn-ea"/>
                <a:sym typeface="+mn-ea"/>
              </a:rPr>
              <a:t>    跟他在一起，不存在叫人烦恼的拘束感……</a:t>
            </a:r>
            <a:r>
              <a:rPr lang="zh-CN" altLang="en-US" sz="2800" b="1" spc="130" noProof="1">
                <a:solidFill>
                  <a:srgbClr val="0070C0"/>
                </a:solidFill>
                <a:latin typeface="+mn-ea"/>
                <a:sym typeface="+mn-ea"/>
              </a:rPr>
              <a:t>自己是彻底放松的——我感到我很和他的心意</a:t>
            </a:r>
            <a:r>
              <a:rPr lang="zh-CN" altLang="en-US" sz="2800" b="1" spc="130" noProof="1">
                <a:latin typeface="+mn-ea"/>
                <a:sym typeface="+mn-ea"/>
              </a:rPr>
              <a:t>……</a:t>
            </a:r>
            <a:r>
              <a:rPr lang="zh-CN" altLang="en-US" sz="2800" b="1" spc="130" noProof="1">
                <a:solidFill>
                  <a:srgbClr val="FF0000"/>
                </a:solidFill>
                <a:latin typeface="+mn-ea"/>
                <a:sym typeface="+mn-ea"/>
              </a:rPr>
              <a:t>跟他在一起，我才感到充实，而他跟我在一起，也感到充实</a:t>
            </a:r>
            <a:r>
              <a:rPr lang="zh-CN" altLang="en-US" sz="2800" b="1" spc="130" noProof="1">
                <a:latin typeface="+mn-ea"/>
                <a:sym typeface="+mn-ea"/>
              </a:rPr>
              <a:t>。尽管他眼睛瞎了，脸上却荡漾着笑容……</a:t>
            </a:r>
            <a:endParaRPr lang="zh-CN" altLang="en-US" sz="2800" b="1" spc="130" noProof="1">
              <a:latin typeface="+mn-ea"/>
              <a:sym typeface="+mn-ea"/>
            </a:endParaRPr>
          </a:p>
          <a:p>
            <a:endParaRPr lang="zh-CN" altLang="en-US" sz="2800" b="1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357694"/>
            <a:ext cx="8429684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简爱的爱情观</a:t>
            </a:r>
            <a:r>
              <a:rPr lang="en-US" altLang="zh-CN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4</a:t>
            </a:r>
            <a:r>
              <a:rPr lang="zh-CN" altLang="en-US" sz="2800" b="1" spc="130" noProof="1">
                <a:solidFill>
                  <a:srgbClr val="40404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endParaRPr lang="en-US" altLang="zh-CN" sz="2800" b="1" spc="130" noProof="1">
              <a:solidFill>
                <a:srgbClr val="40404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爱情是彼此的付出，彼此的需要，彼此的依靠，</a:t>
            </a:r>
            <a:endParaRPr lang="en-US" altLang="zh-CN" sz="2800" b="1" spc="13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是两情相悦。</a:t>
            </a:r>
            <a:endParaRPr lang="zh-CN" altLang="en-US" sz="2800" b="1" spc="13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800" b="1" spc="130" noProof="1">
              <a:solidFill>
                <a:srgbClr val="40404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428604"/>
            <a:ext cx="8929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b="1">
              <a:solidFill>
                <a:srgbClr val="00B050"/>
              </a:solidFill>
            </a:endParaRPr>
          </a:p>
          <a:p>
            <a:r>
              <a:rPr lang="zh-CN" altLang="en-US" sz="3200" b="1"/>
              <a:t>因为</a:t>
            </a:r>
            <a:r>
              <a:rPr lang="zh-CN" altLang="en-US" sz="3200" b="1">
                <a:solidFill>
                  <a:srgbClr val="FF0000"/>
                </a:solidFill>
              </a:rPr>
              <a:t>契合</a:t>
            </a:r>
            <a:r>
              <a:rPr lang="zh-CN" altLang="en-US" sz="3200" b="1"/>
              <a:t>，所以</a:t>
            </a:r>
            <a:r>
              <a:rPr lang="zh-CN" altLang="en-US" sz="3200" b="1">
                <a:solidFill>
                  <a:srgbClr val="FF0000"/>
                </a:solidFill>
              </a:rPr>
              <a:t>相吸</a:t>
            </a:r>
            <a:r>
              <a:rPr lang="zh-CN" altLang="en-US" sz="3200" b="1"/>
              <a:t>；</a:t>
            </a:r>
            <a:endParaRPr lang="en-US" altLang="zh-CN" sz="3200" b="1"/>
          </a:p>
          <a:p>
            <a:r>
              <a:rPr lang="zh-CN" altLang="en-US" sz="3200" b="1"/>
              <a:t>因为</a:t>
            </a:r>
            <a:r>
              <a:rPr lang="zh-CN" altLang="en-US" sz="3200" b="1">
                <a:solidFill>
                  <a:srgbClr val="FF0000"/>
                </a:solidFill>
              </a:rPr>
              <a:t>平等</a:t>
            </a:r>
            <a:r>
              <a:rPr lang="zh-CN" altLang="en-US" sz="3200" b="1"/>
              <a:t>，所以</a:t>
            </a:r>
            <a:r>
              <a:rPr lang="zh-CN" altLang="en-US" sz="3200" b="1">
                <a:solidFill>
                  <a:srgbClr val="FF0000"/>
                </a:solidFill>
              </a:rPr>
              <a:t>相爱</a:t>
            </a:r>
            <a:r>
              <a:rPr lang="zh-CN" altLang="en-US" sz="3200" b="1"/>
              <a:t>；</a:t>
            </a:r>
            <a:endParaRPr lang="zh-CN" altLang="en-US" sz="3200" b="1"/>
          </a:p>
          <a:p>
            <a:r>
              <a:rPr lang="zh-CN" altLang="en-US" sz="3200" b="1"/>
              <a:t>因为</a:t>
            </a:r>
            <a:r>
              <a:rPr lang="zh-CN" altLang="en-US" sz="3200" b="1">
                <a:solidFill>
                  <a:srgbClr val="FF0000"/>
                </a:solidFill>
              </a:rPr>
              <a:t>尊严</a:t>
            </a:r>
            <a:r>
              <a:rPr lang="zh-CN" altLang="en-US" sz="3200" b="1"/>
              <a:t>，所以</a:t>
            </a:r>
            <a:r>
              <a:rPr lang="zh-CN" altLang="en-US" sz="3200" b="1">
                <a:solidFill>
                  <a:srgbClr val="FF0000"/>
                </a:solidFill>
              </a:rPr>
              <a:t>相离</a:t>
            </a:r>
            <a:r>
              <a:rPr lang="zh-CN" altLang="en-US" sz="3200" b="1"/>
              <a:t>；</a:t>
            </a:r>
            <a:endParaRPr lang="en-US" altLang="zh-CN" sz="3200" b="1"/>
          </a:p>
          <a:p>
            <a:r>
              <a:rPr lang="zh-CN" altLang="en-US" sz="3200" b="1"/>
              <a:t>因为</a:t>
            </a:r>
            <a:r>
              <a:rPr lang="zh-CN" altLang="en-US" sz="3200" b="1">
                <a:solidFill>
                  <a:srgbClr val="FF0000"/>
                </a:solidFill>
              </a:rPr>
              <a:t>理解</a:t>
            </a:r>
            <a:r>
              <a:rPr lang="zh-CN" altLang="en-US" sz="3200" b="1"/>
              <a:t>，所以</a:t>
            </a:r>
            <a:r>
              <a:rPr lang="zh-CN" altLang="en-US" sz="3200" b="1">
                <a:solidFill>
                  <a:srgbClr val="FF0000"/>
                </a:solidFill>
              </a:rPr>
              <a:t>相守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r>
              <a:rPr lang="zh-CN" altLang="en-US" sz="3200" b="1"/>
              <a:t>       </a:t>
            </a:r>
            <a:endParaRPr lang="zh-CN" altLang="en-US" sz="3200" b="1"/>
          </a:p>
        </p:txBody>
      </p:sp>
      <p:sp>
        <p:nvSpPr>
          <p:cNvPr id="4" name="TextBox 3"/>
          <p:cNvSpPr txBox="1"/>
          <p:nvPr/>
        </p:nvSpPr>
        <p:spPr>
          <a:xfrm>
            <a:off x="357158" y="3714752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这就是简的爱情观：</a:t>
            </a:r>
            <a:endParaRPr lang="en-US" altLang="zh-CN" sz="3200" b="1"/>
          </a:p>
          <a:p>
            <a:r>
              <a:rPr lang="zh-CN" altLang="en-US" sz="3200" b="1"/>
              <a:t>她认为爱情无关金钱、地位和容貌，</a:t>
            </a:r>
            <a:endParaRPr lang="en-US" altLang="zh-CN" sz="3200" b="1"/>
          </a:p>
          <a:p>
            <a:r>
              <a:rPr lang="zh-CN" altLang="en-US" sz="3200" b="1"/>
              <a:t>而在于</a:t>
            </a:r>
            <a:r>
              <a:rPr lang="zh-CN" altLang="en-US" sz="3200" b="1">
                <a:solidFill>
                  <a:srgbClr val="FF0000"/>
                </a:solidFill>
              </a:rPr>
              <a:t>心灵的契合，人格的平等</a:t>
            </a:r>
            <a:r>
              <a:rPr lang="zh-CN" altLang="en-US" sz="3200" b="1"/>
              <a:t>，</a:t>
            </a:r>
            <a:endParaRPr lang="en-US" altLang="zh-CN" sz="3200" b="1"/>
          </a:p>
          <a:p>
            <a:r>
              <a:rPr lang="zh-CN" altLang="en-US" sz="3200" b="1"/>
              <a:t>因此她绝不做男人的附庸。</a:t>
            </a:r>
            <a:endParaRPr lang="zh-CN" altLang="en-US" sz="3200" b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1"/>
          <p:cNvSpPr txBox="1">
            <a:spLocks noChangeArrowheads="1"/>
          </p:cNvSpPr>
          <p:nvPr/>
        </p:nvSpPr>
        <p:spPr bwMode="auto">
          <a:xfrm>
            <a:off x="0" y="0"/>
            <a:ext cx="9220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endParaRPr lang="en-US" altLang="zh-CN" sz="2800" b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比较阅读：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英格拉姆的爱情观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第十七章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P131_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家庭宴会上的英格拉姆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“我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不允许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我的丈夫成为我的竞争对手，只能是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陪衬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。我的宝座前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不允许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有人和我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平起平坐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……我需要的是不贰的忠诚而非容得他既忠于我，又忠于他照镜子时看到的那个人。”</a:t>
            </a:r>
            <a:endParaRPr lang="zh-CN" altLang="en-US" sz="2800" b="1" spc="130" noProof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第二十三章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P184__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罗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~</a:t>
            </a:r>
            <a:r>
              <a:rPr lang="zh-CN" altLang="en-US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求婚</a:t>
            </a:r>
            <a:r>
              <a:rPr lang="en-US" altLang="zh-CN" sz="2800" b="1" spc="13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:</a:t>
            </a:r>
            <a:endParaRPr lang="en-US" altLang="zh-CN" sz="2800" b="1" spc="130" noProof="1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“英格拉姆小姐有什么值得我爱呢？……我放风说我的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财产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不到人们猜想的三分之一，然后亲自去看了她母女俩。听到风声的结果：两人都很</a:t>
            </a:r>
            <a:r>
              <a:rPr lang="zh-CN" altLang="en-US" sz="2800" b="1" spc="13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冷淡</a:t>
            </a:r>
            <a:r>
              <a:rPr lang="zh-CN" altLang="en-US" sz="2800" b="1" spc="130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。”</a:t>
            </a:r>
            <a:endParaRPr lang="zh-CN" altLang="en-US" sz="2800" b="1" spc="130" noProof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715016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英格拉姆的爱情观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：爱情是臣服，是金钱地位</a:t>
            </a:r>
            <a:endParaRPr lang="zh-CN" altLang="en-US" sz="32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7950" y="528638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noProof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致橡树</a:t>
            </a:r>
            <a:endParaRPr lang="en-US" alt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—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舒婷</a:t>
            </a:r>
            <a:endParaRPr lang="en-US" altLang="zh-CN" sz="2800" b="1" noProof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我如果爱你——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绝不像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攀援的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凌霄花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，借你的高枝炫耀自己；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我如果爱你——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绝不学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痴情的鸟儿，为绿荫重复单调的歌曲。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必须是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你近旁的一株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木棉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，作为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树的形象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和你站在一起。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我们都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互相致意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，但没有人，听懂我们的言语。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分担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寒潮、风雷、霹雳；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共享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雾霭、流岚、虹霓。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仿佛永远分离，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却又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终身相依</a:t>
            </a: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这才是</a:t>
            </a: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伟大的爱情。</a:t>
            </a:r>
            <a:endParaRPr lang="zh-CN" altLang="en-US" sz="2800"/>
          </a:p>
        </p:txBody>
      </p:sp>
      <p:sp>
        <p:nvSpPr>
          <p:cNvPr id="4" name="TextBox 3"/>
          <p:cNvSpPr txBox="1"/>
          <p:nvPr/>
        </p:nvSpPr>
        <p:spPr>
          <a:xfrm>
            <a:off x="4214810" y="5429264"/>
            <a:ext cx="45720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这首诗契合了简</a:t>
            </a:r>
            <a:r>
              <a:rPr lang="en-US" altLang="zh-CN" sz="3200" b="1">
                <a:solidFill>
                  <a:srgbClr val="00B0F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·</a:t>
            </a:r>
            <a:r>
              <a:rPr lang="zh-CN" altLang="en-US" sz="3200" b="1">
                <a:solidFill>
                  <a:srgbClr val="00B0F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爱的哪些爱情观？</a:t>
            </a:r>
            <a:endParaRPr lang="zh-CN" altLang="en-US" sz="3200" b="1">
              <a:solidFill>
                <a:srgbClr val="00B0F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714488"/>
            <a:ext cx="52864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关于写作特色：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一、伏笔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二、环境描写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4290"/>
            <a:ext cx="91440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1·《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中多次设有伏笔，请找到他们的对应项：</a:t>
            </a:r>
            <a:br>
              <a:rPr lang="en-US" altLang="zh-CN" sz="2800" b="1">
                <a:latin typeface="+mn-ea"/>
              </a:rPr>
            </a:br>
            <a:r>
              <a:rPr lang="en-US" altLang="zh-CN" sz="2800" b="1">
                <a:latin typeface="+mn-ea"/>
              </a:rPr>
              <a:t>❶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爱初到桑菲尔德，和费尔法克斯太太交谈时，突然听到一阵古怪的笑声，这笑声清晰、有规律、凄惨。（ ）</a:t>
            </a:r>
            <a:br>
              <a:rPr lang="zh-CN" altLang="en-US" sz="2800" b="1">
                <a:latin typeface="+mn-ea"/>
              </a:rPr>
            </a:br>
            <a:r>
              <a:rPr lang="zh-CN" altLang="en-US" sz="2800" b="1">
                <a:latin typeface="+mn-ea"/>
              </a:rPr>
              <a:t> </a:t>
            </a:r>
            <a:endParaRPr lang="en-US" altLang="zh-CN" sz="2800" b="1">
              <a:latin typeface="+mn-ea"/>
            </a:endParaRPr>
          </a:p>
          <a:p>
            <a:r>
              <a:rPr lang="en-US" altLang="zh-CN" sz="2800" b="1"/>
              <a:t>❷</a:t>
            </a:r>
            <a:r>
              <a:rPr lang="zh-CN" altLang="en-US" sz="2800" b="1">
                <a:latin typeface="+mn-ea"/>
              </a:rPr>
              <a:t>圣约翰在看简</a:t>
            </a:r>
            <a:r>
              <a:rPr lang="en-US" altLang="zh-CN" sz="2800" b="1">
                <a:latin typeface="+mn-ea"/>
              </a:rPr>
              <a:t>·</a:t>
            </a:r>
            <a:r>
              <a:rPr lang="zh-CN" altLang="en-US" sz="2800" b="1">
                <a:latin typeface="+mn-ea"/>
              </a:rPr>
              <a:t>爱画的奧利弗小姐的肖像时，不经意间发现了</a:t>
            </a:r>
            <a:r>
              <a:rPr lang="en-US" altLang="zh-CN" sz="2800" b="1">
                <a:latin typeface="+mn-ea"/>
              </a:rPr>
              <a:t>-</a:t>
            </a:r>
            <a:r>
              <a:rPr lang="zh-CN" altLang="en-US" sz="2800" b="1">
                <a:latin typeface="+mn-ea"/>
              </a:rPr>
              <a:t>一张垫手的白纸，露出古怪的脸色，并敏捷地从纸边上撕下窄窄的一条，迅速塞进手套里。（        ）</a:t>
            </a:r>
            <a:br>
              <a:rPr lang="zh-CN" altLang="en-US" sz="2800" b="1">
                <a:latin typeface="+mn-ea"/>
              </a:rPr>
            </a:br>
            <a:r>
              <a:rPr lang="zh-CN" altLang="en-US" sz="2800" b="1">
                <a:latin typeface="+mn-ea"/>
              </a:rPr>
              <a:t> </a:t>
            </a:r>
            <a:endParaRPr lang="en-US" altLang="zh-CN" sz="2800" b="1">
              <a:latin typeface="+mn-ea"/>
            </a:endParaRPr>
          </a:p>
          <a:p>
            <a:r>
              <a:rPr lang="en-US" altLang="zh-CN" sz="2800" b="1"/>
              <a:t>❸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爱离开洛伍德前，贝茜前来送别，提到大约在七年前，有位姓爱的先生来盖茨海德寻找简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爱，他未见到简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爱，只得失望地离开了。（      ）</a:t>
            </a:r>
            <a:endParaRPr lang="en-US" altLang="zh-CN" sz="2800" b="1">
              <a:latin typeface="+mn-ea"/>
            </a:endParaRPr>
          </a:p>
          <a:p>
            <a:endParaRPr lang="en-US" altLang="zh-CN" sz="2800"/>
          </a:p>
          <a:p>
            <a:r>
              <a:rPr lang="en-US" altLang="zh-CN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为后文简爱得到遗产埋下伏笔。</a:t>
            </a:r>
            <a:endParaRPr lang="en-US" altLang="zh-CN" sz="2800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为桑菲尔德暗藏疯女人埋下伏笔。</a:t>
            </a:r>
            <a:endParaRPr lang="en-US" altLang="zh-CN" sz="2800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为后文圣约翰知晓简</a:t>
            </a:r>
            <a:r>
              <a:rPr lang="en-US" altLang="zh-CN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爱的真实身份。</a:t>
            </a:r>
            <a:b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5698" y="3312597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prstClr val="black"/>
                </a:solidFill>
              </a:rPr>
              <a:t> 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285852" y="1500174"/>
            <a:ext cx="914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为桑菲尔德庄园暗藏疯女人，埋下伏笔。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214686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为后文圣约翰知晓简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爱的真实身份，埋下伏笔。</a:t>
            </a:r>
            <a:endParaRPr lang="zh-CN" altLang="en-US" sz="2800"/>
          </a:p>
        </p:txBody>
      </p:sp>
      <p:sp>
        <p:nvSpPr>
          <p:cNvPr id="9" name="TextBox 8"/>
          <p:cNvSpPr txBox="1"/>
          <p:nvPr/>
        </p:nvSpPr>
        <p:spPr>
          <a:xfrm>
            <a:off x="3714744" y="4786322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为后文简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爱得到遗产埋下伏笔。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1071546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</a:t>
            </a:r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简</a:t>
            </a:r>
            <a:r>
              <a:rPr lang="en-US" altLang="zh-CN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·</a:t>
            </a:r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爱</a:t>
            </a:r>
            <a:r>
              <a:rPr lang="en-US" altLang="zh-CN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名著阅读实战演练（</a:t>
            </a:r>
            <a:r>
              <a:rPr lang="en-US" altLang="zh-CN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6</a:t>
            </a:r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分）</a:t>
            </a:r>
            <a:endParaRPr lang="zh-CN" altLang="en-US" sz="36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500306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一、内容感知：人物</a:t>
            </a:r>
            <a:r>
              <a:rPr lang="en-US" altLang="zh-CN" sz="3200" b="1">
                <a:latin typeface="+mn-ea"/>
              </a:rPr>
              <a:t>+</a:t>
            </a:r>
            <a:r>
              <a:rPr lang="zh-CN" altLang="en-US" sz="3200" b="1">
                <a:latin typeface="+mn-ea"/>
              </a:rPr>
              <a:t>情节</a:t>
            </a:r>
            <a:endParaRPr lang="en-US" altLang="zh-CN" sz="3200" b="1">
              <a:latin typeface="+mn-ea"/>
            </a:endParaRPr>
          </a:p>
          <a:p>
            <a:endParaRPr lang="en-US" altLang="zh-CN" sz="3200" b="1">
              <a:latin typeface="+mn-ea"/>
            </a:endParaRPr>
          </a:p>
          <a:p>
            <a:r>
              <a:rPr lang="zh-CN" altLang="en-US" sz="3200" b="1">
                <a:latin typeface="+mn-ea"/>
              </a:rPr>
              <a:t>二、分析理解：人物形象</a:t>
            </a:r>
            <a:r>
              <a:rPr lang="en-US" altLang="zh-CN" sz="3200" b="1">
                <a:latin typeface="+mn-ea"/>
              </a:rPr>
              <a:t>+</a:t>
            </a:r>
            <a:r>
              <a:rPr lang="zh-CN" altLang="en-US" sz="3200" b="1">
                <a:latin typeface="+mn-ea"/>
              </a:rPr>
              <a:t>细节</a:t>
            </a:r>
            <a:r>
              <a:rPr lang="en-US" altLang="zh-CN" sz="3200" b="1">
                <a:latin typeface="+mn-ea"/>
              </a:rPr>
              <a:t>+</a:t>
            </a:r>
            <a:r>
              <a:rPr lang="zh-CN" altLang="en-US" sz="3200" b="1">
                <a:latin typeface="+mn-ea"/>
              </a:rPr>
              <a:t>主题</a:t>
            </a:r>
            <a:endParaRPr lang="zh-CN" altLang="en-US" sz="3200" b="1">
              <a:latin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2. 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中多次利用环境描写暗示情节走向，请分析它们的暗示作用：</a:t>
            </a:r>
            <a:br>
              <a:rPr lang="zh-CN" altLang="en-US" sz="2800" b="1">
                <a:latin typeface="+mn-ea"/>
              </a:rPr>
            </a:br>
            <a:r>
              <a:rPr lang="en-US" sz="2800" b="1">
                <a:latin typeface="+mn-ea"/>
              </a:rPr>
              <a:t>A.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 （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11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章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）</a:t>
            </a:r>
            <a:r>
              <a:rPr lang="zh-CN" altLang="en-US" sz="2800" b="1">
                <a:latin typeface="+mn-ea"/>
              </a:rPr>
              <a:t>楼梯和扶手都是橡木做的，楼梯口还镶着高高的花格窗一那花格窗以及长长的走廊 </a:t>
            </a:r>
            <a:r>
              <a:rPr lang="en-US" altLang="zh-CN" sz="2800" b="1">
                <a:latin typeface="+mn-ea"/>
              </a:rPr>
              <a:t>(</a:t>
            </a:r>
            <a:r>
              <a:rPr lang="zh-CN" altLang="en-US" sz="2800" b="1">
                <a:latin typeface="+mn-ea"/>
              </a:rPr>
              <a:t>走廊两旁可见一扇扇卧室的房门</a:t>
            </a:r>
            <a:r>
              <a:rPr lang="en-US" altLang="zh-CN" sz="2800" b="1">
                <a:latin typeface="+mn-ea"/>
              </a:rPr>
              <a:t>)</a:t>
            </a:r>
            <a:r>
              <a:rPr lang="zh-CN" altLang="en-US" sz="2800" b="1">
                <a:latin typeface="+mn-ea"/>
              </a:rPr>
              <a:t>看上去不像住家，而像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教堂</a:t>
            </a:r>
            <a:r>
              <a:rPr lang="zh-CN" altLang="en-US" sz="2800" b="1">
                <a:latin typeface="+mn-ea"/>
              </a:rPr>
              <a:t>。楼梯和走廊上弥漫着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坟场上</a:t>
            </a:r>
            <a:r>
              <a:rPr lang="zh-CN" altLang="en-US" sz="2800" b="1">
                <a:latin typeface="+mn-ea"/>
              </a:rPr>
              <a:t>的阴森气息，给人一种空旷和孤寂的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凄凉感</a:t>
            </a:r>
            <a:r>
              <a:rPr lang="zh-CN" altLang="en-US" sz="2800" b="1">
                <a:latin typeface="+mn-ea"/>
              </a:rPr>
              <a:t>。</a:t>
            </a:r>
            <a:endParaRPr lang="en-US" altLang="zh-CN" sz="2800" b="1">
              <a:latin typeface="+mn-ea"/>
            </a:endParaRPr>
          </a:p>
          <a:p>
            <a:endParaRPr lang="en-US" altLang="zh-CN" sz="2800" b="1">
              <a:latin typeface="+mn-ea"/>
            </a:endParaRPr>
          </a:p>
          <a:p>
            <a:br>
              <a:rPr lang="zh-CN" altLang="en-US" sz="2800" b="1">
                <a:latin typeface="+mn-ea"/>
              </a:rPr>
            </a:br>
            <a:endParaRPr lang="en-US" altLang="zh-CN" sz="2800" b="1">
              <a:latin typeface="+mn-ea"/>
            </a:endParaRPr>
          </a:p>
          <a:p>
            <a:r>
              <a:rPr lang="en-US" sz="2800" b="1">
                <a:latin typeface="+mn-ea"/>
              </a:rPr>
              <a:t>B.</a:t>
            </a:r>
            <a:r>
              <a:rPr lang="zh-CN" altLang="en-US" sz="2800" b="1">
                <a:latin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（第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23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章）</a:t>
            </a:r>
            <a:r>
              <a:rPr lang="zh-CN" altLang="en-US" sz="2800" b="1">
                <a:latin typeface="+mn-ea"/>
              </a:rPr>
              <a:t>月亮明明还没有落下，周围就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一片漆黑</a:t>
            </a:r>
            <a:r>
              <a:rPr lang="zh-CN" altLang="en-US" sz="2800" b="1">
                <a:latin typeface="+mn-ea"/>
              </a:rPr>
              <a:t>。主人虽近在我咫尺，他的脸我却看不清了。七叶树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像是得了病</a:t>
            </a:r>
            <a:r>
              <a:rPr lang="zh-CN" altLang="en-US" sz="2800" b="1">
                <a:latin typeface="+mn-ea"/>
              </a:rPr>
              <a:t>，扭动着，呻吟着。狂风在月桂小径咆哮，直向我们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扑来</a:t>
            </a:r>
            <a:r>
              <a:rPr lang="zh-CN" altLang="en-US" sz="2800" b="1">
                <a:latin typeface="+mn-ea"/>
              </a:rPr>
              <a:t>。    </a:t>
            </a:r>
            <a:br>
              <a:rPr lang="zh-CN" altLang="en-US" sz="2800"/>
            </a:br>
            <a:r>
              <a:rPr lang="zh-CN" altLang="en-US" sz="2800"/>
              <a:t>    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143248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答：突出桑菲尔德古怪神秘的气氛，暗示随后疯女人的出场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。（三次行动：刺伤梅森，火烧主人，撕毁婚纱）</a:t>
            </a:r>
            <a:endParaRPr lang="zh-CN" altLang="en-US" sz="28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688" y="6000768"/>
            <a:ext cx="885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暗示简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爱和罗切斯特的感情之路可能遭遇打击和波折。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0"/>
            <a:ext cx="89297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zh-CN" altLang="en-US" sz="2800"/>
            </a:br>
            <a:r>
              <a:rPr lang="zh-CN" altLang="en-US" sz="2800"/>
              <a:t>  </a:t>
            </a:r>
            <a:r>
              <a:rPr lang="en-US" sz="2800" b="1">
                <a:latin typeface="+mn-ea"/>
              </a:rPr>
              <a:t>C.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</a:rPr>
              <a:t>（第</a:t>
            </a:r>
            <a:r>
              <a:rPr lang="en-US" altLang="zh-CN" sz="2800">
                <a:solidFill>
                  <a:srgbClr val="FF0000"/>
                </a:solidFill>
              </a:rPr>
              <a:t>25</a:t>
            </a:r>
            <a:r>
              <a:rPr lang="zh-CN" altLang="en-US" sz="2800">
                <a:solidFill>
                  <a:srgbClr val="FF0000"/>
                </a:solidFill>
              </a:rPr>
              <a:t>章）</a:t>
            </a:r>
            <a:r>
              <a:rPr lang="zh-CN" altLang="en-US" sz="2800" b="1">
                <a:latin typeface="+mn-ea"/>
              </a:rPr>
              <a:t>我走下月桂小径，迎面看见了那棵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遭到雷劈的七叶树</a:t>
            </a:r>
            <a:r>
              <a:rPr lang="zh-CN" altLang="en-US" sz="2800" b="1">
                <a:latin typeface="+mn-ea"/>
              </a:rPr>
              <a:t>。它的残骸黑乎乎地矗立在那儿，树干从中间被劈开，张着可怕的大口。但裂开的两半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并没有完全分开，</a:t>
            </a:r>
            <a:r>
              <a:rPr lang="zh-CN" altLang="en-US" sz="2800" b="1">
                <a:latin typeface="+mn-ea"/>
              </a:rPr>
              <a:t>因为坚实的树基和强壮的树根使底部仍然连接着。</a:t>
            </a:r>
            <a:endParaRPr lang="en-US" altLang="zh-CN" sz="2800" b="1">
              <a:latin typeface="+mn-ea"/>
            </a:endParaRPr>
          </a:p>
          <a:p>
            <a:br>
              <a:rPr lang="zh-CN" altLang="en-US" sz="2800"/>
            </a:br>
            <a:r>
              <a:rPr lang="zh-CN" altLang="en-US" sz="2800"/>
              <a:t> </a:t>
            </a:r>
            <a:endParaRPr lang="zh-CN" altLang="en-US" sz="2800">
              <a:solidFill>
                <a:srgbClr val="FF0000"/>
              </a:solidFill>
            </a:endParaRPr>
          </a:p>
          <a:p>
            <a:endParaRPr lang="en-US" altLang="zh-CN" sz="2800">
              <a:solidFill>
                <a:srgbClr val="FF0000"/>
              </a:solidFill>
            </a:endParaRPr>
          </a:p>
          <a:p>
            <a:br>
              <a:rPr lang="en-US" altLang="zh-CN" sz="2800">
                <a:solidFill>
                  <a:srgbClr val="FF0000"/>
                </a:solidFill>
              </a:rPr>
            </a:b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暗示简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爱和罗切斯特的婚礼会遭遇毁灭性重创。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8582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从称呼可以看出罗切斯特感情变化阶段：</a:t>
            </a:r>
            <a:endParaRPr lang="en-US" altLang="zh-CN" sz="3200" b="1" dirty="0"/>
          </a:p>
          <a:p>
            <a:endParaRPr lang="en-US" altLang="zh-CN" sz="3200" b="1" dirty="0">
              <a:solidFill>
                <a:srgbClr val="0070C0"/>
              </a:solidFill>
            </a:endParaRPr>
          </a:p>
          <a:p>
            <a:r>
              <a:rPr lang="en-US" altLang="zh-CN" sz="3200" b="1" dirty="0"/>
              <a:t>1·</a:t>
            </a:r>
            <a:r>
              <a:rPr lang="zh-CN" altLang="en-US" sz="3200" b="1" dirty="0">
                <a:solidFill>
                  <a:schemeClr val="bg1"/>
                </a:solidFill>
              </a:rPr>
              <a:t>相识</a:t>
            </a:r>
            <a:r>
              <a:rPr lang="zh-CN" altLang="en-US" sz="3200" b="1" dirty="0"/>
              <a:t>  </a:t>
            </a:r>
            <a:r>
              <a:rPr lang="zh-CN" altLang="en-US" sz="3200" b="1" dirty="0">
                <a:solidFill>
                  <a:srgbClr val="0070C0"/>
                </a:solidFill>
              </a:rPr>
              <a:t>❶爱小姐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endParaRPr lang="en-US" altLang="zh-CN" sz="3200" b="1" dirty="0"/>
          </a:p>
          <a:p>
            <a:r>
              <a:rPr lang="en-US" altLang="zh-CN" sz="3200" b="1" dirty="0"/>
              <a:t>2·</a:t>
            </a:r>
            <a:r>
              <a:rPr lang="zh-CN" altLang="en-US" sz="3200" b="1" dirty="0">
                <a:solidFill>
                  <a:schemeClr val="bg1"/>
                </a:solidFill>
              </a:rPr>
              <a:t>相知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solidFill>
                  <a:srgbClr val="0070C0"/>
                </a:solidFill>
              </a:rPr>
              <a:t>❷简❸我的小朋友❹我心爱的小羊羔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r>
              <a:rPr lang="zh-CN" altLang="en-US" sz="3200" b="1" dirty="0">
                <a:solidFill>
                  <a:srgbClr val="0070C0"/>
                </a:solidFill>
              </a:rPr>
              <a:t>❺小精灵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endParaRPr lang="en-US" altLang="zh-CN" sz="3200" b="1" dirty="0"/>
          </a:p>
          <a:p>
            <a:r>
              <a:rPr lang="en-US" altLang="zh-CN" sz="3200" b="1" dirty="0"/>
              <a:t>3·</a:t>
            </a:r>
            <a:r>
              <a:rPr lang="zh-CN" altLang="en-US" sz="3200" b="1" dirty="0">
                <a:solidFill>
                  <a:schemeClr val="bg1"/>
                </a:solidFill>
              </a:rPr>
              <a:t>热恋</a:t>
            </a:r>
            <a:r>
              <a:rPr lang="zh-CN" altLang="en-US" sz="3200" b="1" dirty="0"/>
              <a:t>  </a:t>
            </a:r>
            <a:r>
              <a:rPr lang="zh-CN" altLang="en-US" sz="3200" b="1" dirty="0">
                <a:solidFill>
                  <a:srgbClr val="0070C0"/>
                </a:solidFill>
              </a:rPr>
              <a:t>❻我的宝贝❼小妖精❽木偶❾傻瓜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r>
              <a:rPr lang="zh-CN" altLang="en-US" sz="3200" b="1" dirty="0"/>
              <a:t> </a:t>
            </a:r>
            <a:r>
              <a:rPr lang="zh-CN" altLang="en-US" sz="3200" b="1" dirty="0">
                <a:solidFill>
                  <a:srgbClr val="0070C0"/>
                </a:solidFill>
              </a:rPr>
              <a:t>❿小夫人，罗切斯特夫人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r>
              <a:rPr lang="zh-CN" altLang="en-US" sz="3200" b="1" dirty="0"/>
              <a:t>   </a:t>
            </a:r>
            <a:endParaRPr lang="en-US" altLang="zh-CN" sz="3200" b="1" dirty="0"/>
          </a:p>
          <a:p>
            <a:r>
              <a:rPr lang="en-US" altLang="zh-CN" sz="3200" b="1" dirty="0"/>
              <a:t>4·</a:t>
            </a:r>
            <a:r>
              <a:rPr lang="zh-CN" altLang="en-US" sz="3200" b="1" dirty="0">
                <a:solidFill>
                  <a:schemeClr val="bg1"/>
                </a:solidFill>
              </a:rPr>
              <a:t>分离</a:t>
            </a:r>
            <a:r>
              <a:rPr lang="zh-CN" altLang="en-US" sz="3200" b="1" dirty="0"/>
              <a:t>   </a:t>
            </a:r>
            <a:r>
              <a:rPr lang="zh-CN" altLang="en-US" sz="3200" b="1" dirty="0">
                <a:solidFill>
                  <a:srgbClr val="0070C0"/>
                </a:solidFill>
              </a:rPr>
              <a:t>简，我的小可爱，简啊简，简！简！简！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81256" y="1211391"/>
            <a:ext cx="2013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相识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256" y="2100923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相知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1256" y="361981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热恋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311" y="5029319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分离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00115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她不是“白富美”，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因为她贫穷、低微、矮小、不美丽；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但是她不是“傻白甜”，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因为她酷爱读书、有才华、勇敢顽强、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自尊自爱自立，追求平等的爱情！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她征服了“高富帅”男一号，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他曾经富有又有艺术才华、外表冷漠孤傲、内心善良多情又宽容仁爱！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更别说赢得英俊刚毅的男二号的青睐！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她曾经深深爱，但是不得不痛苦离开，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最终她不弃所爱贫穷残疾又回来！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在她身上，你会受益良多！</a:t>
            </a:r>
            <a:endParaRPr lang="en-US" altLang="zh-CN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阅读她，阅读</a:t>
            </a:r>
            <a:r>
              <a:rPr lang="en-US" altLang="zh-CN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简爱</a:t>
            </a:r>
            <a:r>
              <a:rPr lang="en-US" altLang="zh-CN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r>
              <a:rPr lang="zh-CN" altLang="en-US" sz="3200" b="1" dirty="0">
                <a:solidFill>
                  <a:srgbClr val="00B05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吧！</a:t>
            </a:r>
            <a:endParaRPr lang="zh-CN" altLang="en-US" sz="3200" b="1" dirty="0">
              <a:solidFill>
                <a:srgbClr val="00B05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9297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课后作业：</a:t>
            </a:r>
            <a:endParaRPr lang="en-US" altLang="zh-CN" sz="3200" b="1"/>
          </a:p>
          <a:p>
            <a:endParaRPr lang="en-US" altLang="zh-CN" sz="3200" b="1"/>
          </a:p>
          <a:p>
            <a:r>
              <a:rPr lang="en-US" altLang="zh-CN" sz="3200" b="1"/>
              <a:t>1·</a:t>
            </a:r>
            <a:r>
              <a:rPr lang="zh-CN" altLang="en-US" sz="3200" b="1"/>
              <a:t>精读深思第二十四章，假如简</a:t>
            </a:r>
            <a:r>
              <a:rPr lang="en-US" altLang="zh-CN" sz="3200" b="1"/>
              <a:t>·</a:t>
            </a:r>
            <a:r>
              <a:rPr lang="zh-CN" altLang="en-US" sz="3200" b="1"/>
              <a:t>爱在婚前一月没有和罗切斯特保持适度的距离，后面的情节会有改变吗？用</a:t>
            </a:r>
            <a:r>
              <a:rPr lang="en-US" altLang="zh-CN" sz="3200" b="1"/>
              <a:t>300</a:t>
            </a:r>
            <a:r>
              <a:rPr lang="zh-CN" altLang="en-US" sz="3200" b="1"/>
              <a:t>字以上描述想象。</a:t>
            </a:r>
            <a:endParaRPr lang="en-US" altLang="zh-CN" sz="3200" b="1"/>
          </a:p>
          <a:p>
            <a:endParaRPr lang="en-US" altLang="zh-CN" sz="3200" b="1"/>
          </a:p>
          <a:p>
            <a:r>
              <a:rPr lang="en-US" altLang="zh-CN" sz="3200" b="1"/>
              <a:t>2·</a:t>
            </a:r>
            <a:r>
              <a:rPr lang="zh-CN" altLang="en-US" sz="3200" b="1"/>
              <a:t>第二十七章，当罗切斯特苦苦哀求简</a:t>
            </a:r>
            <a:r>
              <a:rPr lang="en-US" altLang="zh-CN" sz="3200" b="1"/>
              <a:t>·</a:t>
            </a:r>
            <a:r>
              <a:rPr lang="zh-CN" altLang="en-US" sz="3200" b="1"/>
              <a:t>爱留下时，如果你是简</a:t>
            </a:r>
            <a:r>
              <a:rPr lang="en-US" altLang="zh-CN" sz="3200" b="1"/>
              <a:t>·</a:t>
            </a:r>
            <a:r>
              <a:rPr lang="zh-CN" altLang="en-US" sz="3200" b="1"/>
              <a:t>爱，你会选择留下还是离开？请阐述理由。</a:t>
            </a:r>
            <a:endParaRPr lang="zh-CN" altLang="en-US" sz="3200" b="1"/>
          </a:p>
        </p:txBody>
      </p:sp>
    </p:spTree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2714620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/>
              <a:t>谢谢聆听！</a:t>
            </a:r>
            <a:endParaRPr lang="zh-CN" altLang="en-US" sz="6600" b="1"/>
          </a:p>
        </p:txBody>
      </p:sp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lnSpc>
                <a:spcPts val="3360"/>
              </a:lnSpc>
              <a:buNone/>
            </a:pPr>
            <a:r>
              <a:rPr lang="zh-CN" altLang="en-US" sz="2800" b="1"/>
              <a:t>经典片段（三）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P231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他转过身去，扑倒在沙发“啊， 简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啊简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我的希望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...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我的爱情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...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我的生命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!”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他嘴里痛苦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地说出了这几句话。接着是一阵低沉、强烈的啜泣。</a:t>
            </a:r>
            <a:br>
              <a:rPr lang="zh-CN" altLang="en-US" sz="2800" b="1">
                <a:solidFill>
                  <a:srgbClr val="00B050"/>
                </a:solidFill>
                <a:latin typeface="+mn-ea"/>
              </a:rPr>
            </a:b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 我已经</a:t>
            </a:r>
            <a:r>
              <a:rPr lang="zh-CN" altLang="en-US" sz="2800" b="1" u="sng">
                <a:solidFill>
                  <a:srgbClr val="00B050"/>
                </a:solidFill>
                <a:latin typeface="+mn-ea"/>
              </a:rPr>
              <a:t>走到门口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。可是，读者啊，我又转了回去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—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像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我离开时一样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</a:rPr>
              <a:t>又坚决地转了回去</a:t>
            </a:r>
            <a:r>
              <a:rPr lang="zh-CN" altLang="en-US" sz="2800" b="1" u="sng">
                <a:solidFill>
                  <a:srgbClr val="00B050"/>
                </a:solidFill>
                <a:latin typeface="+mn-ea"/>
              </a:rPr>
              <a:t>。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我在身旁下，把他的脸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从靠垫上扳起转向我，吻他的脸频，用手抚平他的头发。</a:t>
            </a:r>
            <a:br>
              <a:rPr lang="zh-CN" altLang="en-US" sz="2800" b="1">
                <a:solidFill>
                  <a:srgbClr val="00B050"/>
                </a:solidFill>
                <a:latin typeface="+mn-ea"/>
              </a:rPr>
            </a:b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“愿上帝保佑你， 我亲爱的主人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!”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我说，“愿上帝保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佑你不受伤害、 不犯错误，引导你和安慰你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—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你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</a:rPr>
              <a:t>善待</a:t>
            </a:r>
            <a:endParaRPr lang="en-US" altLang="zh-CN" sz="2800" b="1" u="sng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n-ea"/>
              </a:rPr>
              <a:t>我</a:t>
            </a:r>
            <a:r>
              <a:rPr lang="zh-CN" altLang="en-US" sz="2800" b="1" u="sng">
                <a:solidFill>
                  <a:srgbClr val="00B050"/>
                </a:solidFill>
                <a:latin typeface="+mn-ea"/>
              </a:rPr>
              <a:t>，上帝一定会重重酬谢你的。</a:t>
            </a:r>
            <a:br>
              <a:rPr lang="zh-CN" altLang="en-US" sz="2800" b="1">
                <a:solidFill>
                  <a:srgbClr val="00B050"/>
                </a:solidFill>
                <a:latin typeface="+mn-ea"/>
              </a:rPr>
            </a:b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“宝贝简的爱是对我最好的酬谢，没有它，我的心就碎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了。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.... 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”只见他脸上充血，眼睛里闪射出火花，伸出</a:t>
            </a:r>
            <a:endParaRPr lang="en-US" altLang="zh-CN" sz="2800" b="1">
              <a:solidFill>
                <a:srgbClr val="00B05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双臂来拥抱我。可是我闪身躲开了，立刻走出了房间。“别了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!”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我离开他时，心里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呼喊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道。随后，我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怀着绝</a:t>
            </a:r>
            <a:endParaRPr lang="en-US" altLang="zh-CN" sz="2800" b="1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望的心情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又补充了一句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:“</a:t>
            </a:r>
            <a:r>
              <a:rPr lang="zh-CN" altLang="en-US" sz="2800" b="1">
                <a:solidFill>
                  <a:srgbClr val="00B050"/>
                </a:solidFill>
                <a:latin typeface="+mn-ea"/>
              </a:rPr>
              <a:t>永别了</a:t>
            </a: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! ”</a:t>
            </a:r>
            <a:br>
              <a:rPr lang="en-US" altLang="zh-CN" sz="2800" b="1">
                <a:solidFill>
                  <a:srgbClr val="00B050"/>
                </a:solidFill>
                <a:latin typeface="+mn-ea"/>
              </a:rPr>
            </a:br>
            <a:br>
              <a:rPr lang="en-US" altLang="zh-CN" sz="2800" b="1">
                <a:solidFill>
                  <a:srgbClr val="00B050"/>
                </a:solidFill>
                <a:latin typeface="+mn-ea"/>
              </a:rPr>
            </a:br>
            <a:r>
              <a:rPr lang="en-US" altLang="zh-CN" sz="2800" b="1">
                <a:solidFill>
                  <a:srgbClr val="00B050"/>
                </a:solidFill>
                <a:latin typeface="+mn-ea"/>
              </a:rPr>
              <a:t> </a:t>
            </a:r>
            <a:b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800" b="1">
                <a:latin typeface="+mn-ea"/>
              </a:rPr>
              <a:t>经典片段精读</a:t>
            </a:r>
            <a:r>
              <a:rPr lang="en-US" altLang="zh-CN" sz="2800" b="1">
                <a:latin typeface="+mn-ea"/>
              </a:rPr>
              <a:t>P231</a:t>
            </a:r>
            <a:r>
              <a:rPr lang="zh-CN" altLang="en-US" sz="2800" b="1">
                <a:latin typeface="+mn-ea"/>
              </a:rPr>
              <a:t>：</a:t>
            </a:r>
            <a:endParaRPr lang="en-US" altLang="zh-CN" sz="2800" b="1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latin typeface="+mn-ea"/>
              </a:rPr>
              <a:t>1·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爱离开罗切斯特又是为什么</a:t>
            </a:r>
            <a:r>
              <a:rPr lang="en-US" altLang="zh-CN" sz="2800" b="1">
                <a:latin typeface="+mn-ea"/>
              </a:rPr>
              <a:t>?</a:t>
            </a:r>
            <a:r>
              <a:rPr lang="zh-CN" altLang="en-US" sz="2800" b="1" u="sng">
                <a:latin typeface="+mn-ea"/>
              </a:rPr>
              <a:t> </a:t>
            </a:r>
            <a:endParaRPr lang="en-US" altLang="zh-CN" sz="2800" b="1" u="sng">
              <a:latin typeface="+mn-ea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latin typeface="+mn-ea"/>
              </a:rPr>
              <a:t>2·</a:t>
            </a:r>
            <a:r>
              <a:rPr lang="zh-CN" altLang="en-US" sz="2800" b="1">
                <a:latin typeface="+mn-ea"/>
              </a:rPr>
              <a:t>“我又坚决地转了回去”的用意何在？</a:t>
            </a:r>
            <a:endParaRPr lang="en-US" altLang="zh-CN" sz="2800" b="1">
              <a:latin typeface="+mn-ea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60"/>
              </a:lnSpc>
              <a:buNone/>
            </a:pPr>
            <a:r>
              <a:rPr lang="en-US" altLang="zh-CN" sz="2800" b="1">
                <a:latin typeface="+mn-ea"/>
              </a:rPr>
              <a:t>3·</a:t>
            </a:r>
            <a:r>
              <a:rPr lang="zh-CN" altLang="en-US" sz="2800" b="1">
                <a:latin typeface="+mn-ea"/>
              </a:rPr>
              <a:t>“你善待我， 上帝一定会重重酬谢你的”，罗切斯特善待简爱体现在什么地方？</a:t>
            </a:r>
            <a:endParaRPr lang="en-US" altLang="zh-CN" sz="2800" b="1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10358510" cy="145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简爱在婚礼上得知罗切斯特有一个疯了的合法妻子后，</a:t>
            </a:r>
            <a:endParaRPr lang="en-US" altLang="zh-CN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虽然他再三恳求留下，但是她不愿作人情妇，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为了自尊，</a:t>
            </a:r>
            <a:endParaRPr lang="en-US" altLang="zh-CN" sz="2800" b="1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坚持原则，痛苦却异常理智的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拒绝了他的爱，离开了他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357562"/>
            <a:ext cx="9072626" cy="145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表达对罗切斯特先生的深爱，安慰，鼓励，感恩，但是又不得不离开的无奈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···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5286388"/>
            <a:ext cx="8786874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6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如：不因为她是一个家庭教师，地位悬殊而爱上她；尤其在简爱得知真相后，虽然苦苦挽留她，心碎她的离开，但是并没有强迫她，而是遵从她的意愿。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001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经典片段（四）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P210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70C0"/>
                </a:solidFill>
              </a:rPr>
              <a:t>“婚礼不能进行，我宣布存在着障碍。”</a:t>
            </a:r>
            <a:br>
              <a:rPr lang="zh-CN" altLang="en-US" sz="2800" b="1">
                <a:solidFill>
                  <a:srgbClr val="0070C0"/>
                </a:solidFill>
              </a:rPr>
            </a:br>
            <a:r>
              <a:rPr lang="zh-CN" altLang="en-US" sz="2800" b="1">
                <a:solidFill>
                  <a:srgbClr val="0070C0"/>
                </a:solidFill>
              </a:rPr>
              <a:t>        牧师抬起头来望着说话的人，张口结舌地站在那几，执事也被弄得目瞪口呆。罗切斯特先生的身子微微摇晃了一下</a:t>
            </a:r>
            <a:r>
              <a:rPr lang="en-US" altLang="zh-CN" sz="2800" b="1">
                <a:solidFill>
                  <a:srgbClr val="0070C0"/>
                </a:solidFill>
              </a:rPr>
              <a:t>,</a:t>
            </a:r>
            <a:r>
              <a:rPr lang="zh-CN" altLang="en-US" sz="2800" b="1">
                <a:solidFill>
                  <a:srgbClr val="0070C0"/>
                </a:solidFill>
              </a:rPr>
              <a:t>仿佛他的脚下发生了一次地震。</a:t>
            </a:r>
            <a:br>
              <a:rPr lang="zh-CN" altLang="en-US" sz="2800" b="1">
                <a:solidFill>
                  <a:srgbClr val="0070C0"/>
                </a:solidFill>
              </a:rPr>
            </a:br>
            <a:r>
              <a:rPr lang="zh-CN" altLang="en-US" sz="2800" b="1">
                <a:solidFill>
                  <a:srgbClr val="0070C0"/>
                </a:solidFill>
              </a:rPr>
              <a:t>        </a:t>
            </a:r>
            <a:endParaRPr lang="en-US" altLang="zh-CN" sz="2800" b="1">
              <a:solidFill>
                <a:srgbClr val="0070C0"/>
              </a:solidFill>
            </a:endParaRPr>
          </a:p>
          <a:p>
            <a:r>
              <a:rPr lang="zh-CN" altLang="en-US" sz="2800" b="1"/>
              <a:t>这是</a:t>
            </a:r>
            <a:r>
              <a:rPr lang="zh-CN" altLang="en-US" sz="2800" b="1" u="sng"/>
              <a:t>                                                                       </a:t>
            </a:r>
            <a:r>
              <a:rPr lang="zh-CN" altLang="en-US" sz="2800" b="1"/>
              <a:t>时出现的一场风波。从国外赶回英国阻止这场婚礼举行的人是</a:t>
            </a:r>
            <a:r>
              <a:rPr lang="zh-CN" altLang="en-US" sz="2800" b="1" u="sng"/>
              <a:t>                                                                 。      </a:t>
            </a:r>
            <a:r>
              <a:rPr lang="zh-CN" altLang="en-US" sz="2800" b="1"/>
              <a:t>选段中的“障碍</a:t>
            </a:r>
            <a:r>
              <a:rPr lang="en-US" altLang="zh-CN" sz="2800" b="1"/>
              <a:t>”</a:t>
            </a:r>
            <a:r>
              <a:rPr lang="zh-CN" altLang="en-US" sz="2800" b="1"/>
              <a:t>指的是    </a:t>
            </a:r>
            <a:r>
              <a:rPr lang="zh-CN" altLang="en-US" sz="2800" b="1" u="sng"/>
              <a:t>                                                                              </a:t>
            </a:r>
            <a:r>
              <a:rPr lang="zh-CN" altLang="en-US" sz="2800" b="1"/>
              <a:t>。</a:t>
            </a:r>
            <a:br>
              <a:rPr lang="zh-CN" altLang="en-US" sz="2800">
                <a:solidFill>
                  <a:srgbClr val="FF0000"/>
                </a:solidFill>
              </a:rPr>
            </a:b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2714620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罗切斯特和简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爱在教堂举行婚礼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571876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梅森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罗切斯特的疯妻子的弟弟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4071942"/>
            <a:ext cx="8786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罗切斯特已有一个合法妻子并且还活着。</a:t>
            </a:r>
            <a:b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-38100" y="796925"/>
            <a:ext cx="9220200" cy="6555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简</a:t>
            </a:r>
            <a:r>
              <a:rPr lang="en-US" altLang="zh-CN" sz="2800" b="1"/>
              <a:t>·</a:t>
            </a:r>
            <a:r>
              <a:rPr lang="zh-CN" altLang="en-US" sz="2800" b="1"/>
              <a:t>爱</a:t>
            </a:r>
            <a:r>
              <a:rPr lang="en-US" altLang="zh-CN" sz="2800" b="1"/>
              <a:t>de </a:t>
            </a:r>
            <a:r>
              <a:rPr lang="zh-CN" altLang="en-US" sz="2800" b="1"/>
              <a:t>性格评点：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善良热心：初遇时</a:t>
            </a:r>
            <a:r>
              <a:rPr lang="zh-CN" altLang="en-US" sz="2800" b="1"/>
              <a:t>主动询问受伤的罗切斯特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倔强自尊：</a:t>
            </a:r>
            <a:r>
              <a:rPr lang="zh-CN" altLang="en-US" sz="2800" b="1"/>
              <a:t>与罗切斯特交谈，不因其是主人而卑屈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独立自强、意志坚强：</a:t>
            </a:r>
            <a:r>
              <a:rPr lang="zh-CN" altLang="en-US" sz="2800" b="1"/>
              <a:t>勇于追求自己的幸福，虽然深爱罗切斯特，但是不愿做一个情妇，心碎离开。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敢于反思自省：</a:t>
            </a:r>
            <a:r>
              <a:rPr lang="zh-CN" altLang="en-US" sz="2800" b="1"/>
              <a:t>罗切斯特求她留下时</a:t>
            </a:r>
            <a:r>
              <a:rPr lang="en-US" altLang="zh-CN" sz="2800" b="1"/>
              <a:t>~~P229——</a:t>
            </a:r>
            <a:r>
              <a:rPr lang="zh-CN" altLang="en-US" sz="2800" b="1">
                <a:solidFill>
                  <a:srgbClr val="0070C0"/>
                </a:solidFill>
              </a:rPr>
              <a:t>而我心里有个声音不服地回答道：</a:t>
            </a:r>
            <a:r>
              <a:rPr lang="zh-CN" altLang="en-US" sz="2800" b="1"/>
              <a:t>“</a:t>
            </a:r>
            <a:r>
              <a:rPr lang="zh-CN" altLang="en-US" sz="2800" b="1">
                <a:solidFill>
                  <a:srgbClr val="0070C0"/>
                </a:solidFill>
              </a:rPr>
              <a:t>别人不在意，我在意。越是孤独，越是没有朋友，越是无依无靠，我就越应该在意自尊</a:t>
            </a:r>
            <a:r>
              <a:rPr lang="en-US" altLang="zh-CN" sz="2800" b="1">
                <a:solidFill>
                  <a:srgbClr val="0070C0"/>
                </a:solidFill>
              </a:rPr>
              <a:t>....</a:t>
            </a:r>
            <a:r>
              <a:rPr lang="zh-CN" altLang="en-US" sz="2800" b="1"/>
              <a:t>”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70C0"/>
                </a:solidFill>
              </a:rPr>
              <a:t>         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285720" y="214290"/>
            <a:ext cx="2928958" cy="523220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noProof="1">
                <a:sym typeface="+mn-ea"/>
              </a:rPr>
              <a:t>三、体验爱情</a:t>
            </a:r>
            <a:endParaRPr sz="2800" b="1" noProof="1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643206" cy="13542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     </a:t>
            </a:r>
            <a:endParaRPr lang="en-US" altLang="zh-CN"/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夏洛蒂</a:t>
            </a:r>
            <a:r>
              <a:rPr lang="en-US" altLang="zh-CN" sz="2800" b="1">
                <a:solidFill>
                  <a:srgbClr val="FF0000"/>
                </a:solidFill>
              </a:rPr>
              <a:t>·</a:t>
            </a:r>
            <a:r>
              <a:rPr lang="zh-CN" altLang="en-US" sz="2800" b="1">
                <a:solidFill>
                  <a:srgbClr val="FF0000"/>
                </a:solidFill>
              </a:rPr>
              <a:t>勃朗特</a:t>
            </a:r>
            <a:endParaRPr lang="zh-CN" altLang="en-US" sz="2800" b="1"/>
          </a:p>
        </p:txBody>
      </p:sp>
      <p:sp>
        <p:nvSpPr>
          <p:cNvPr id="4" name="TextBox 3"/>
          <p:cNvSpPr txBox="1"/>
          <p:nvPr/>
        </p:nvSpPr>
        <p:spPr>
          <a:xfrm>
            <a:off x="4500562" y="221455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28860" y="3000372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143900" y="228599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英国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714488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+mn-ea"/>
              </a:rPr>
              <a:t>一、内容感知：人物</a:t>
            </a:r>
            <a:r>
              <a:rPr lang="en-US" altLang="zh-CN" sz="3200" b="1">
                <a:latin typeface="+mn-ea"/>
              </a:rPr>
              <a:t>+</a:t>
            </a:r>
            <a:r>
              <a:rPr lang="zh-CN" altLang="en-US" sz="3200" b="1">
                <a:latin typeface="+mn-ea"/>
              </a:rPr>
              <a:t>情节</a:t>
            </a:r>
            <a:endParaRPr lang="en-US" altLang="zh-CN" sz="3200" b="1"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1·《</a:t>
            </a:r>
            <a:r>
              <a:rPr lang="zh-CN" altLang="en-US" sz="3200" b="1" u="sng">
                <a:latin typeface="宋体" panose="02010600030101010101" pitchFamily="2" charset="-122"/>
              </a:rPr>
              <a:t>简爱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作者 </a:t>
            </a:r>
            <a:r>
              <a:rPr lang="zh-CN" altLang="en-US" sz="3200" b="1" u="sng"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</a:rPr>
              <a:t>  ，是</a:t>
            </a:r>
            <a:r>
              <a:rPr lang="en-US" altLang="zh-CN" sz="3200" b="1"/>
              <a:t>19</a:t>
            </a:r>
            <a:r>
              <a:rPr lang="zh-CN" altLang="en-US" sz="3200" b="1"/>
              <a:t>世纪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lang="zh-CN" altLang="en-US" sz="3200" b="1" u="sng">
                <a:solidFill>
                  <a:srgbClr val="FF0000"/>
                </a:solidFill>
              </a:rPr>
              <a:t>       ，</a:t>
            </a:r>
            <a:r>
              <a:rPr lang="zh-CN" altLang="en-US" sz="3200" b="1" u="sng"/>
              <a:t>                     </a:t>
            </a:r>
            <a:r>
              <a:rPr lang="zh-CN" altLang="en-US" sz="3200" b="1"/>
              <a:t>（</a:t>
            </a:r>
            <a:r>
              <a:rPr lang="zh-CN" altLang="en-US" sz="3200" b="1">
                <a:latin typeface="宋体" panose="02010600030101010101" pitchFamily="2" charset="-122"/>
              </a:rPr>
              <a:t>国籍</a:t>
            </a:r>
            <a:r>
              <a:rPr lang="zh-CN" altLang="en-US" sz="3200" b="1"/>
              <a:t>）批判现实主义文学作家。</a:t>
            </a:r>
            <a:r>
              <a:rPr lang="en-US" altLang="zh-CN" sz="3200" b="1"/>
              <a:t> 《</a:t>
            </a:r>
            <a:r>
              <a:rPr lang="zh-CN" altLang="en-US" sz="3200" b="1"/>
              <a:t>简爱</a:t>
            </a:r>
            <a:r>
              <a:rPr lang="en-US" altLang="zh-CN" sz="3200" b="1"/>
              <a:t>》</a:t>
            </a:r>
            <a:r>
              <a:rPr lang="zh-CN" altLang="en-US" sz="3200" b="1"/>
              <a:t>是一部带有作者</a:t>
            </a:r>
            <a:r>
              <a:rPr lang="zh-CN" altLang="en-US" sz="3200" b="1">
                <a:solidFill>
                  <a:srgbClr val="FF0000"/>
                </a:solidFill>
              </a:rPr>
              <a:t>自传性</a:t>
            </a:r>
            <a:r>
              <a:rPr lang="zh-CN" altLang="en-US" sz="3200" b="1"/>
              <a:t>的作品，采用</a:t>
            </a:r>
            <a:r>
              <a:rPr lang="zh-CN" altLang="en-US" sz="3200" b="1">
                <a:solidFill>
                  <a:srgbClr val="FF0000"/>
                </a:solidFill>
              </a:rPr>
              <a:t>第一人称</a:t>
            </a:r>
            <a:r>
              <a:rPr lang="zh-CN" altLang="en-US" sz="3200" b="1"/>
              <a:t>的自叙写法，让女主人公倾诉自己的喜怒哀乐和人生理想，爱情友谊，具有娓娓动听，亲切感人的艺术魅力。</a:t>
            </a:r>
            <a:endParaRPr lang="en-US" altLang="zh-CN" sz="3200" b="1"/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+mj-ea"/>
                <a:ea typeface="+mj-ea"/>
              </a:rPr>
              <a:t>2·</a:t>
            </a:r>
            <a:r>
              <a:rPr lang="zh-CN" altLang="en-US" sz="3200" b="1">
                <a:latin typeface="+mj-ea"/>
                <a:ea typeface="+mj-ea"/>
              </a:rPr>
              <a:t>请</a:t>
            </a:r>
            <a:r>
              <a:rPr lang="en-US" altLang="zh-CN" sz="3200" b="1">
                <a:latin typeface="+mj-ea"/>
                <a:ea typeface="+mj-ea"/>
              </a:rPr>
              <a:t>3</a:t>
            </a:r>
            <a:r>
              <a:rPr lang="zh-CN" altLang="en-US" sz="3200" b="1">
                <a:latin typeface="+mj-ea"/>
                <a:ea typeface="+mj-ea"/>
              </a:rPr>
              <a:t>分钟左右复述故事梗概。</a:t>
            </a:r>
            <a:endParaRPr lang="zh-CN" altLang="en-US" sz="3200" b="1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-38100" y="306388"/>
            <a:ext cx="9220200" cy="72019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典型情节：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 b="1"/>
              <a:t>山径初遇→两次交谈　火灾脱险→家庭宴会→交往英格拉姆→假扮女巫→互诉衷肠→婚姻受阻→诉说往事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性格评点：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倔强高傲：</a:t>
            </a:r>
            <a:r>
              <a:rPr lang="zh-CN" altLang="en-US" sz="2800" b="1"/>
              <a:t>受伤后冷淡对待简·爱的询问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自尊好强：</a:t>
            </a:r>
            <a:r>
              <a:rPr lang="zh-CN" altLang="en-US" sz="2800" b="1"/>
              <a:t>与舞女塞莉纳决绝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宽容仁爱：</a:t>
            </a:r>
            <a:r>
              <a:rPr lang="zh-CN" altLang="en-US" sz="2800" b="1"/>
              <a:t>抚养塞莉纳的私生女阿黛尔，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敢于追求并忠于爱情：</a:t>
            </a:r>
            <a:r>
              <a:rPr lang="zh-CN" altLang="en-US" sz="2800" b="1"/>
              <a:t>富有与落魄，都深爱着简爱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有责任心</a:t>
            </a:r>
            <a:r>
              <a:rPr lang="zh-CN" altLang="en-US" sz="2800" b="1"/>
              <a:t>火中救疯妻子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善良多情幽默有情趣</a:t>
            </a:r>
            <a:endParaRPr lang="en-US" altLang="zh-CN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  <p:sp>
        <p:nvSpPr>
          <p:cNvPr id="18434" name="矩形 3"/>
          <p:cNvSpPr/>
          <p:nvPr/>
        </p:nvSpPr>
        <p:spPr>
          <a:xfrm>
            <a:off x="2143108" y="285728"/>
            <a:ext cx="2205038" cy="522288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ym typeface="+mn-ea"/>
              </a:rPr>
              <a:t>罗切斯特</a:t>
            </a:r>
            <a:endParaRPr sz="2800" b="1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1"/>
          <p:cNvSpPr txBox="1">
            <a:spLocks noChangeArrowheads="1"/>
          </p:cNvSpPr>
          <p:nvPr/>
        </p:nvSpPr>
        <p:spPr bwMode="auto">
          <a:xfrm>
            <a:off x="-38100" y="758825"/>
            <a:ext cx="9220200" cy="6554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典型情节：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被圣约翰兄妹所救→成为乡村教师→继承叔父遗产并与表兄、表姐相认→拒绝圣约翰的求婚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性格评点：简</a:t>
            </a:r>
            <a:r>
              <a:rPr lang="en-US" altLang="zh-CN" sz="2800" b="1"/>
              <a:t>·</a:t>
            </a:r>
            <a:r>
              <a:rPr lang="zh-CN" altLang="en-US" sz="2800" b="1"/>
              <a:t>爱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坚强独立：</a:t>
            </a:r>
            <a:r>
              <a:rPr lang="zh-CN" altLang="en-US" sz="2800" b="1"/>
              <a:t>一无所有，前途未卜，为了自己不受委屈，有尊严，简·爱还是选择离开；拒绝圣约翰的求婚。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豁达大方：</a:t>
            </a:r>
            <a:r>
              <a:rPr lang="zh-CN" altLang="en-US" sz="2800" b="1"/>
              <a:t>把叔父遗产与表兄表姐平分。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上进有为：</a:t>
            </a:r>
            <a:r>
              <a:rPr lang="zh-CN" altLang="en-US" sz="2800" b="1"/>
              <a:t>面对一穷二白的教学，简·爱用心教育，后来受到尊敬。</a:t>
            </a:r>
            <a:endParaRPr lang="zh-CN" altLang="en-US" sz="2800" b="1"/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  <p:sp>
        <p:nvSpPr>
          <p:cNvPr id="18434" name="矩形 3"/>
          <p:cNvSpPr/>
          <p:nvPr/>
        </p:nvSpPr>
        <p:spPr>
          <a:xfrm>
            <a:off x="873125" y="111125"/>
            <a:ext cx="2703513" cy="522288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ym typeface="+mn-ea"/>
              </a:rPr>
              <a:t>四、别后流离</a:t>
            </a:r>
            <a:endParaRPr sz="2800" b="1" noProof="1"/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214282" y="1071546"/>
            <a:ext cx="9220200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典型情节：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重返桑菲尔德→答应求婚→结婚生子过上幸福生活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性格评点：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简·爱</a:t>
            </a:r>
            <a:r>
              <a:rPr lang="zh-CN" altLang="en-US" sz="2800" b="1">
                <a:solidFill>
                  <a:srgbClr val="FF0000"/>
                </a:solidFill>
              </a:rPr>
              <a:t>人格独立，不贪名慕富，追求平等</a:t>
            </a:r>
            <a:r>
              <a:rPr lang="zh-CN" altLang="en-US" sz="2800" b="1"/>
              <a:t>，罗切斯特伤残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后失了财富和地位，但与简·爱平等，最终幸福生活。</a:t>
            </a:r>
            <a:endParaRPr lang="zh-CN" altLang="en-US" sz="2800" b="1"/>
          </a:p>
        </p:txBody>
      </p:sp>
      <p:sp>
        <p:nvSpPr>
          <p:cNvPr id="18434" name="矩形 3"/>
          <p:cNvSpPr/>
          <p:nvPr/>
        </p:nvSpPr>
        <p:spPr>
          <a:xfrm>
            <a:off x="873125" y="111125"/>
            <a:ext cx="2703513" cy="522288"/>
          </a:xfrm>
          <a:prstGeom prst="rect">
            <a:avLst/>
          </a:prstGeom>
          <a:pattFill prst="pct5">
            <a:fgClr>
              <a:schemeClr val="accent3">
                <a:lumMod val="95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ym typeface="+mn-ea"/>
              </a:rPr>
              <a:t>五、相聚与幸福</a:t>
            </a:r>
            <a:endParaRPr sz="2800" b="1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</a:rPr>
              <a:t>(1)</a:t>
            </a:r>
            <a:r>
              <a:rPr lang="zh-CN" altLang="en-US" sz="2800" b="1">
                <a:latin typeface="+mn-ea"/>
              </a:rPr>
              <a:t>关于</a:t>
            </a:r>
            <a:r>
              <a:rPr lang="en-US" altLang="zh-CN" sz="2800" b="1">
                <a:latin typeface="+mn-ea"/>
              </a:rPr>
              <a:t>《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</a:t>
            </a:r>
            <a:r>
              <a:rPr lang="en-US" altLang="zh-CN" sz="2800" b="1">
                <a:latin typeface="+mn-ea"/>
              </a:rPr>
              <a:t>》</a:t>
            </a:r>
            <a:r>
              <a:rPr lang="zh-CN" altLang="en-US" sz="2800" b="1">
                <a:latin typeface="+mn-ea"/>
              </a:rPr>
              <a:t>，下列说法有误的一项是</a:t>
            </a:r>
            <a:r>
              <a:rPr lang="en-US" altLang="zh-CN" sz="2800" b="1">
                <a:latin typeface="+mn-ea"/>
              </a:rPr>
              <a:t>(3</a:t>
            </a:r>
            <a:r>
              <a:rPr lang="zh-CN" altLang="en-US" sz="2800" b="1">
                <a:latin typeface="+mn-ea"/>
              </a:rPr>
              <a:t>分</a:t>
            </a:r>
            <a:r>
              <a:rPr lang="en-US" altLang="zh-CN" sz="2800" b="1">
                <a:latin typeface="+mn-ea"/>
              </a:rPr>
              <a:t>)(  )</a:t>
            </a:r>
            <a:endParaRPr lang="en-US" altLang="zh-CN" sz="2800" b="1">
              <a:latin typeface="+mn-ea"/>
            </a:endParaRPr>
          </a:p>
          <a:p>
            <a:endParaRPr lang="en-US" altLang="zh-CN" sz="2800" b="1">
              <a:latin typeface="+mn-ea"/>
            </a:endParaRPr>
          </a:p>
          <a:p>
            <a:r>
              <a:rPr lang="en-US" sz="2800" b="1">
                <a:latin typeface="+mn-ea"/>
              </a:rPr>
              <a:t>A.《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</a:t>
            </a:r>
            <a:r>
              <a:rPr lang="en-US" altLang="zh-CN" sz="2800" b="1">
                <a:latin typeface="+mn-ea"/>
              </a:rPr>
              <a:t>》</a:t>
            </a:r>
            <a:r>
              <a:rPr lang="zh-CN" altLang="en-US" sz="2800" b="1">
                <a:latin typeface="+mn-ea"/>
              </a:rPr>
              <a:t>的作者是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英国</a:t>
            </a:r>
            <a:r>
              <a:rPr lang="zh-CN" altLang="en-US" sz="2800" b="1">
                <a:latin typeface="+mn-ea"/>
              </a:rPr>
              <a:t>女作家夏洛蒂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勃朗特。小说以第一人称叙述 ，情感真挚细腻。</a:t>
            </a:r>
            <a:br>
              <a:rPr lang="zh-CN" altLang="en-US" sz="2800" b="1">
                <a:latin typeface="+mn-ea"/>
              </a:rPr>
            </a:br>
            <a:r>
              <a:rPr lang="en-US" sz="2800" b="1">
                <a:latin typeface="+mn-ea"/>
              </a:rPr>
              <a:t>B.</a:t>
            </a:r>
            <a:r>
              <a:rPr lang="zh-CN" altLang="en-US" sz="2800" b="1">
                <a:latin typeface="+mn-ea"/>
              </a:rPr>
              <a:t>在即将与罗切斯特结婚之际，简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爱发现罗切斯特已有妻子</a:t>
            </a:r>
            <a:r>
              <a:rPr lang="en-US" altLang="zh-CN" sz="2800" b="1">
                <a:latin typeface="+mn-ea"/>
              </a:rPr>
              <a:t>,</a:t>
            </a:r>
            <a:r>
              <a:rPr lang="zh-CN" altLang="en-US" sz="2800" b="1">
                <a:latin typeface="+mn-ea"/>
              </a:rPr>
              <a:t>因而离开了桑菲尔德庄园，后来她得知罗切斯特身体残病、一无所有</a:t>
            </a:r>
            <a:r>
              <a:rPr lang="en-US" altLang="zh-CN" sz="2800" b="1">
                <a:latin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又回到</a:t>
            </a:r>
            <a:r>
              <a:rPr lang="zh-CN" altLang="en-US" sz="2800" b="1">
                <a:latin typeface="+mn-ea"/>
              </a:rPr>
              <a:t>了他的身边。</a:t>
            </a:r>
            <a:br>
              <a:rPr lang="zh-CN" altLang="en-US" sz="2800" b="1">
                <a:latin typeface="+mn-ea"/>
              </a:rPr>
            </a:br>
            <a:r>
              <a:rPr lang="en-US" sz="2800" b="1">
                <a:latin typeface="+mn-ea"/>
              </a:rPr>
              <a:t>C.</a:t>
            </a:r>
            <a:r>
              <a:rPr lang="zh-CN" altLang="en-US" sz="2800" b="1">
                <a:latin typeface="+mn-ea"/>
              </a:rPr>
              <a:t>小说中，为了试探简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爱的心思，罗切斯特说要和英格拉姆小姐结婚</a:t>
            </a:r>
            <a:r>
              <a:rPr lang="en-US" altLang="zh-CN" sz="2800" b="1">
                <a:latin typeface="+mn-ea"/>
              </a:rPr>
              <a:t>,</a:t>
            </a:r>
            <a:r>
              <a:rPr lang="zh-CN" altLang="en-US" sz="2800" b="1">
                <a:latin typeface="+mn-ea"/>
              </a:rPr>
              <a:t>并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邀请</a:t>
            </a:r>
            <a:r>
              <a:rPr lang="zh-CN" altLang="en-US" sz="2800" b="1">
                <a:latin typeface="+mn-ea"/>
              </a:rPr>
              <a:t>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爱参加这场婚礼。</a:t>
            </a:r>
            <a:br>
              <a:rPr lang="zh-CN" altLang="en-US" sz="2800" b="1">
                <a:latin typeface="+mn-ea"/>
              </a:rPr>
            </a:br>
            <a:r>
              <a:rPr lang="en-US" sz="2800" b="1">
                <a:latin typeface="+mn-ea"/>
              </a:rPr>
              <a:t>D.</a:t>
            </a:r>
            <a:r>
              <a:rPr lang="zh-CN" altLang="en-US" sz="2800" b="1">
                <a:latin typeface="+mn-ea"/>
              </a:rPr>
              <a:t>出身低微的简</a:t>
            </a:r>
            <a:r>
              <a:rPr lang="en-US" altLang="zh-CN" sz="2800" b="1">
                <a:latin typeface="+mn-ea"/>
              </a:rPr>
              <a:t>.</a:t>
            </a:r>
            <a:r>
              <a:rPr lang="zh-CN" altLang="en-US" sz="2800" b="1">
                <a:latin typeface="+mn-ea"/>
              </a:rPr>
              <a:t>爱与罗切斯特彼此爱恋，互诉衷肠后，“狂风在月桂树中间的小径上呼啸，急速地从我们头上掠过”</a:t>
            </a:r>
            <a:r>
              <a:rPr lang="en-US" altLang="zh-CN" sz="2800" b="1">
                <a:latin typeface="+mn-ea"/>
              </a:rPr>
              <a:t>,</a:t>
            </a:r>
            <a:r>
              <a:rPr lang="zh-CN" altLang="en-US" sz="2800" b="1">
                <a:latin typeface="+mn-ea"/>
              </a:rPr>
              <a:t>引发悬念，为下文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他们将面临更多的磨难</a:t>
            </a:r>
            <a:r>
              <a:rPr lang="zh-CN" altLang="en-US" sz="2800" b="1">
                <a:latin typeface="+mn-ea"/>
              </a:rPr>
              <a:t>做铺垫。</a:t>
            </a:r>
            <a:br>
              <a:rPr lang="zh-CN" altLang="en-US" sz="3200" b="1">
                <a:latin typeface="+mn-ea"/>
              </a:rPr>
            </a:br>
            <a:r>
              <a:rPr lang="zh-CN" altLang="en-US" sz="3200" b="1">
                <a:latin typeface="+mn-ea"/>
              </a:rPr>
              <a:t> </a:t>
            </a:r>
            <a:endParaRPr lang="zh-CN" altLang="en-US" sz="3200" b="1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58" y="5715016"/>
            <a:ext cx="1643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C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142852"/>
            <a:ext cx="9144000" cy="550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1-4</a:t>
            </a:r>
            <a:r>
              <a:rPr lang="zh-CN" altLang="en-US" sz="3200" b="1"/>
              <a:t>章）襁褓中父母双亡的</a:t>
            </a:r>
            <a:r>
              <a:rPr lang="zh-CN" altLang="en-US" sz="3200" b="1">
                <a:solidFill>
                  <a:srgbClr val="FF0000"/>
                </a:solidFill>
              </a:rPr>
              <a:t>简爱</a:t>
            </a:r>
            <a:r>
              <a:rPr lang="zh-CN" altLang="en-US" sz="3200" b="1"/>
              <a:t>被舅舅收养，舅舅死后，舅母一家人（如        ）百般虐待，最后将她送入</a:t>
            </a:r>
            <a:r>
              <a:rPr lang="zh-CN" altLang="en-US" sz="3200" b="1">
                <a:solidFill>
                  <a:srgbClr val="FF0000"/>
                </a:solidFill>
              </a:rPr>
              <a:t>洛伍德</a:t>
            </a:r>
            <a:r>
              <a:rPr lang="zh-CN" altLang="en-US" sz="3200" b="1"/>
              <a:t>慈善学校。</a:t>
            </a:r>
            <a:endParaRPr lang="en-US" altLang="zh-CN" sz="3200" b="1"/>
          </a:p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5-10</a:t>
            </a:r>
            <a:r>
              <a:rPr lang="zh-CN" altLang="en-US" sz="3200" b="1"/>
              <a:t>章）在</a:t>
            </a:r>
            <a:r>
              <a:rPr lang="zh-CN" altLang="en-US" sz="3200" b="1">
                <a:solidFill>
                  <a:srgbClr val="FF0000"/>
                </a:solidFill>
              </a:rPr>
              <a:t>洛伍德</a:t>
            </a:r>
            <a:r>
              <a:rPr lang="zh-CN" altLang="en-US" sz="3200" b="1"/>
              <a:t>慈善学校，简爱备受摧残（ 如          ），也遇到了她人生中给她关怀的人（如           ）。</a:t>
            </a:r>
            <a:endParaRPr lang="en-US" altLang="zh-CN" sz="3200" b="1"/>
          </a:p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11-27</a:t>
            </a:r>
            <a:r>
              <a:rPr lang="zh-CN" altLang="en-US" sz="3200" b="1"/>
              <a:t>章）成年后，她被聘往</a:t>
            </a:r>
            <a:r>
              <a:rPr lang="zh-CN" altLang="en-US" sz="3200" b="1">
                <a:solidFill>
                  <a:srgbClr val="FF0000"/>
                </a:solidFill>
              </a:rPr>
              <a:t>桑费尔德</a:t>
            </a:r>
            <a:r>
              <a:rPr lang="zh-CN" altLang="en-US" sz="3200" b="1"/>
              <a:t>庄园当家庭教师，与主人</a:t>
            </a:r>
            <a:r>
              <a:rPr lang="zh-CN" altLang="en-US" sz="3200" b="1">
                <a:solidFill>
                  <a:srgbClr val="FF0000"/>
                </a:solidFill>
              </a:rPr>
              <a:t>罗切斯特</a:t>
            </a:r>
            <a:r>
              <a:rPr lang="zh-CN" altLang="en-US" sz="3200" b="1"/>
              <a:t>真诚相爱；举行婚礼时，被人（    ）证明主人早已结婚，其妻因疯病被私关密室。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214290"/>
            <a:ext cx="9144000" cy="67403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28-35</a:t>
            </a:r>
            <a:r>
              <a:rPr lang="zh-CN" altLang="en-US" sz="3200" b="1">
                <a:latin typeface="宋体" panose="02010600030101010101" pitchFamily="2" charset="-122"/>
              </a:rPr>
              <a:t>章）简爱不愿作主人的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情妇</a:t>
            </a:r>
            <a:r>
              <a:rPr lang="zh-CN" altLang="en-US" sz="3200" b="1">
                <a:latin typeface="宋体" panose="02010600030101010101" pitchFamily="2" charset="-122"/>
              </a:rPr>
              <a:t>，只身远离，在风雨之夜流浪到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沼泽宅</a:t>
            </a:r>
            <a:r>
              <a:rPr lang="zh-CN" altLang="en-US" sz="3200" b="1">
                <a:latin typeface="宋体" panose="02010600030101010101" pitchFamily="2" charset="-122"/>
              </a:rPr>
              <a:t>门前昏倒，被一青年牧师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圣约翰</a:t>
            </a:r>
            <a:r>
              <a:rPr lang="zh-CN" altLang="en-US" sz="3200" b="1">
                <a:latin typeface="宋体" panose="02010600030101010101" pitchFamily="2" charset="-122"/>
              </a:rPr>
              <a:t>救回家，在其两个妹妹的照顾下恢复健康。牧师准备去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印度</a:t>
            </a:r>
            <a:r>
              <a:rPr lang="zh-CN" altLang="en-US" sz="3200" b="1">
                <a:latin typeface="宋体" panose="02010600030101010101" pitchFamily="2" charset="-122"/>
              </a:rPr>
              <a:t>传教，他认为简爱坚强而耐苦，可以作个好帮手，就向其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求婚</a:t>
            </a:r>
            <a:r>
              <a:rPr lang="zh-CN" altLang="en-US" sz="3200" b="1">
                <a:latin typeface="宋体" panose="02010600030101010101" pitchFamily="2" charset="-122"/>
              </a:rPr>
              <a:t>，但遭拒绝，因为简爱情有所钟。其间，简爱意外地得到浪迹海外的叔父一笔遗产，同时被证明她与圣约翰三兄妹原是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姑表兄妹</a:t>
            </a:r>
            <a:r>
              <a:rPr lang="zh-CN" altLang="en-US" sz="3200" b="1">
                <a:latin typeface="宋体" panose="02010600030101010101" pitchFamily="2" charset="-122"/>
              </a:rPr>
              <a:t>，但是她与他们三人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平分了财产（   ）。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36-38</a:t>
            </a:r>
            <a:r>
              <a:rPr lang="zh-CN" altLang="en-US" sz="3200" b="1">
                <a:latin typeface="宋体" panose="02010600030101010101" pitchFamily="2" charset="-122"/>
              </a:rPr>
              <a:t>章）爱情又使她返回桑费尔德庄园。这时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疯女人</a:t>
            </a:r>
            <a:r>
              <a:rPr lang="zh-CN" altLang="en-US" sz="3200" b="1">
                <a:latin typeface="宋体" panose="02010600030101010101" pitchFamily="2" charset="-122"/>
              </a:rPr>
              <a:t>已将庄园烧毁，自己也被烧死，主人抢救她时还弄成了残废。庄园被毁，他搬到了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芬丁庄园，</a:t>
            </a:r>
            <a:r>
              <a:rPr lang="zh-CN" altLang="en-US" sz="3200" b="1">
                <a:latin typeface="宋体" panose="02010600030101010101" pitchFamily="2" charset="-122"/>
              </a:rPr>
              <a:t>两人终于幸福地结合。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棱台 4"/>
          <p:cNvSpPr/>
          <p:nvPr/>
        </p:nvSpPr>
        <p:spPr>
          <a:xfrm>
            <a:off x="1360488" y="-4763"/>
            <a:ext cx="2305050" cy="719138"/>
          </a:xfrm>
          <a:prstGeom prst="bevel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结构导图</a:t>
            </a:r>
            <a:endParaRPr lang="zh-CN" altLang="en-US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" name="直角上箭头 1">
            <a:hlinkClick r:id="rId1" action="ppaction://hlinksldjump"/>
          </p:cNvPr>
          <p:cNvSpPr/>
          <p:nvPr/>
        </p:nvSpPr>
        <p:spPr>
          <a:xfrm>
            <a:off x="8558213" y="6472238"/>
            <a:ext cx="446087" cy="325437"/>
          </a:xfrm>
          <a:prstGeom prst="bentUpArrow">
            <a:avLst>
              <a:gd name="adj1" fmla="val 40873"/>
              <a:gd name="adj2" fmla="val 37347"/>
              <a:gd name="adj3" fmla="val 30291"/>
            </a:avLst>
          </a:prstGeom>
          <a:solidFill>
            <a:srgbClr val="FFC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返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990600"/>
            <a:ext cx="90519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78687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3·</a:t>
            </a:r>
            <a:r>
              <a:rPr lang="zh-CN" altLang="en-US" sz="2800" b="1">
                <a:latin typeface="+mj-ea"/>
                <a:ea typeface="+mj-ea"/>
              </a:rPr>
              <a:t>简爱的人生经历按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时间地点变化</a:t>
            </a:r>
            <a:r>
              <a:rPr lang="zh-CN" altLang="en-US" sz="2800" b="1">
                <a:latin typeface="+mj-ea"/>
                <a:ea typeface="+mj-ea"/>
              </a:rPr>
              <a:t>大致可以划分为五个阶段，每个阶段都有关键事件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改变其人生轨迹。</a:t>
            </a:r>
            <a:r>
              <a:rPr lang="zh-CN" altLang="en-US" sz="2800" b="1">
                <a:latin typeface="+mj-ea"/>
                <a:ea typeface="+mj-ea"/>
              </a:rPr>
              <a:t>根据原著内容，参照示例，将下图补充完整。</a:t>
            </a:r>
            <a:endParaRPr lang="en-US" altLang="zh-CN" sz="2800" b="1">
              <a:latin typeface="+mj-ea"/>
              <a:ea typeface="+mj-ea"/>
            </a:endParaRPr>
          </a:p>
          <a:p>
            <a:endParaRPr lang="en-US" altLang="zh-CN" sz="2800" b="1"/>
          </a:p>
          <a:p>
            <a:r>
              <a:rPr lang="en-US" altLang="zh-CN" sz="2800" b="1"/>
              <a:t>A</a:t>
            </a:r>
            <a:r>
              <a:rPr lang="zh-CN" altLang="en-US" sz="2800" b="1"/>
              <a:t>盖茨海德府                 主要人物：里德夫人、约翰表哥</a:t>
            </a:r>
            <a:endParaRPr lang="en-US" altLang="zh-CN" sz="2800" b="1"/>
          </a:p>
          <a:p>
            <a:r>
              <a:rPr lang="en-US" altLang="zh-CN" sz="2800" b="1"/>
              <a:t>                                       </a:t>
            </a:r>
            <a:r>
              <a:rPr lang="zh-CN" altLang="en-US" sz="2800" b="1"/>
              <a:t>  关键事件：被关进红房子等</a:t>
            </a:r>
            <a:endParaRPr lang="en-US" altLang="zh-CN" sz="2800" b="1"/>
          </a:p>
          <a:p>
            <a:r>
              <a:rPr lang="en-US" altLang="zh-CN" sz="2800" b="1" u="sng"/>
              <a:t>B                                 </a:t>
            </a:r>
            <a:r>
              <a:rPr lang="en-US" altLang="zh-CN" sz="2800" b="1"/>
              <a:t>  </a:t>
            </a:r>
            <a:r>
              <a:rPr lang="zh-CN" altLang="en-US" sz="2800" b="1"/>
              <a:t>主要人物：  </a:t>
            </a:r>
            <a:r>
              <a:rPr lang="zh-CN" altLang="en-US" sz="2800" b="1" u="sng"/>
              <a:t>                          。</a:t>
            </a:r>
            <a:endParaRPr lang="en-US" altLang="zh-CN" sz="2800" b="1" u="sng"/>
          </a:p>
          <a:p>
            <a:r>
              <a:rPr lang="en-US" altLang="zh-CN" sz="2800" b="1"/>
              <a:t>                      </a:t>
            </a:r>
            <a:r>
              <a:rPr lang="zh-CN" altLang="en-US" sz="2800" b="1"/>
              <a:t>关键事件：</a:t>
            </a:r>
            <a:r>
              <a:rPr lang="en-US" altLang="zh-CN" sz="2800" b="1"/>
              <a:t> </a:t>
            </a:r>
            <a:r>
              <a:rPr lang="zh-CN" altLang="en-US" sz="2800" b="1"/>
              <a:t>海伦</a:t>
            </a:r>
            <a:r>
              <a:rPr lang="en-US" altLang="zh-CN" sz="2800" b="1"/>
              <a:t>·</a:t>
            </a:r>
            <a:r>
              <a:rPr lang="zh-CN" altLang="en-US" sz="2800" b="1"/>
              <a:t>彭斯去世</a:t>
            </a:r>
            <a:r>
              <a:rPr lang="en-US" altLang="zh-CN" sz="2800" b="1"/>
              <a:t> </a:t>
            </a:r>
            <a:r>
              <a:rPr lang="zh-CN" altLang="en-US" sz="2800" b="1"/>
              <a:t>等</a:t>
            </a:r>
            <a:r>
              <a:rPr lang="en-US" altLang="zh-CN" sz="2800" b="1"/>
              <a:t>                          </a:t>
            </a:r>
            <a:endParaRPr lang="en-US" altLang="zh-CN" sz="2800" b="1"/>
          </a:p>
          <a:p>
            <a:endParaRPr lang="en-US" altLang="zh-CN" sz="2800" b="1"/>
          </a:p>
          <a:p>
            <a:r>
              <a:rPr lang="en-US" altLang="zh-CN" sz="2800" b="1"/>
              <a:t>C </a:t>
            </a:r>
            <a:r>
              <a:rPr lang="zh-CN" altLang="en-US" sz="2800" b="1"/>
              <a:t>桑菲尔德     主要人物：</a:t>
            </a:r>
            <a:r>
              <a:rPr lang="zh-CN" altLang="en-US" sz="2800" b="1" u="sng"/>
              <a:t>                               。</a:t>
            </a:r>
            <a:endParaRPr lang="en-US" altLang="zh-CN" sz="2800" b="1" u="sng"/>
          </a:p>
          <a:p>
            <a:r>
              <a:rPr lang="en-US" altLang="zh-CN" sz="2800" b="1"/>
              <a:t>                                        </a:t>
            </a:r>
            <a:r>
              <a:rPr lang="zh-CN" altLang="en-US" sz="2800" b="1"/>
              <a:t>关键事件：</a:t>
            </a:r>
            <a:r>
              <a:rPr lang="zh-CN" altLang="en-US" sz="2800" b="1" u="sng"/>
              <a:t>                               。</a:t>
            </a:r>
            <a:endParaRPr lang="en-US" altLang="zh-CN" sz="2800" b="1"/>
          </a:p>
          <a:p>
            <a:r>
              <a:rPr lang="en-US" altLang="zh-CN" sz="2800" b="1"/>
              <a:t>D   </a:t>
            </a:r>
            <a:r>
              <a:rPr lang="zh-CN" altLang="en-US" sz="2800" b="1"/>
              <a:t>沼泽宅                     主要人物： </a:t>
            </a:r>
            <a:r>
              <a:rPr lang="zh-CN" altLang="en-US" sz="2800" b="1" u="sng"/>
              <a:t>                               。</a:t>
            </a:r>
            <a:endParaRPr lang="en-US" altLang="zh-CN" sz="2800" b="1"/>
          </a:p>
          <a:p>
            <a:r>
              <a:rPr lang="en-US" altLang="zh-CN" sz="2800" b="1"/>
              <a:t>                                       </a:t>
            </a:r>
            <a:r>
              <a:rPr lang="zh-CN" altLang="en-US" sz="2800" b="1"/>
              <a:t>关键事件：</a:t>
            </a:r>
            <a:r>
              <a:rPr lang="zh-CN" altLang="en-US" sz="2800" b="1" u="sng"/>
              <a:t>                               。</a:t>
            </a:r>
            <a:endParaRPr lang="en-US" altLang="zh-CN" sz="2800" b="1"/>
          </a:p>
          <a:p>
            <a:r>
              <a:rPr lang="en-US" altLang="zh-CN" sz="2800" b="1" u="sng"/>
              <a:t>E                                     </a:t>
            </a:r>
            <a:r>
              <a:rPr lang="zh-CN" altLang="en-US" sz="2800" b="1"/>
              <a:t>主要人物： ：</a:t>
            </a:r>
            <a:r>
              <a:rPr lang="zh-CN" altLang="en-US" sz="2800" b="1" u="sng"/>
              <a:t>                               。</a:t>
            </a:r>
            <a:endParaRPr lang="en-US" altLang="zh-CN" sz="2800" b="1"/>
          </a:p>
          <a:p>
            <a:r>
              <a:rPr lang="en-US" altLang="zh-CN" sz="2800" b="1"/>
              <a:t>                                       </a:t>
            </a:r>
            <a:r>
              <a:rPr lang="zh-CN" altLang="en-US" sz="2800" b="1"/>
              <a:t>关键事件：重回罗切斯特怀抱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428596" y="2428868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洛伍德慈善学校   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380" y="4214818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婚礼被取消等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514351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圣约翰求婚等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5786454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芬丁庄 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2500306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海伦、坦普尔小姐、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                             </a:t>
            </a:r>
            <a:r>
              <a:rPr lang="zh-CN" altLang="en-US" sz="2400" b="1">
                <a:solidFill>
                  <a:srgbClr val="FF0000"/>
                </a:solidFill>
              </a:rPr>
              <a:t>布鲁克赫斯特 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3500438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罗切斯特、英格拉姆小姐、疯女人、梅森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4714884"/>
            <a:ext cx="3857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圣约翰、戴安娜、玛丽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500" b="1"/>
              <a:t>                                   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/>
              <a:t>二、典型情节和人物形象：</a:t>
            </a:r>
            <a:endParaRPr lang="en-US" altLang="zh-CN" sz="2800" b="1"/>
          </a:p>
          <a:p>
            <a:pPr>
              <a:lnSpc>
                <a:spcPct val="80000"/>
              </a:lnSpc>
              <a:buNone/>
            </a:pPr>
            <a:r>
              <a:rPr lang="zh-CN" altLang="en-US" sz="2800" b="1"/>
              <a:t>（一）苦难的童年</a:t>
            </a:r>
            <a:r>
              <a:rPr lang="en-US" altLang="zh-CN" sz="2800" b="1"/>
              <a:t>(1——4 </a:t>
            </a:r>
            <a:r>
              <a:rPr lang="zh-CN" altLang="en-US" sz="2800" b="1"/>
              <a:t>章</a:t>
            </a:r>
            <a:r>
              <a:rPr lang="en-US" altLang="zh-CN" sz="2800" b="1"/>
              <a:t>)</a:t>
            </a:r>
            <a:endParaRPr lang="en-US" altLang="zh-CN" sz="2800" b="1"/>
          </a:p>
          <a:p>
            <a:pPr>
              <a:buNone/>
            </a:pPr>
            <a:r>
              <a:rPr lang="en-US" altLang="zh-CN" sz="2800" b="1"/>
              <a:t>1·</a:t>
            </a:r>
            <a:r>
              <a:rPr lang="zh-CN" altLang="en-US" sz="2800" b="1">
                <a:solidFill>
                  <a:srgbClr val="FF0000"/>
                </a:solidFill>
              </a:rPr>
              <a:t>约翰</a:t>
            </a:r>
            <a:r>
              <a:rPr lang="zh-CN" altLang="en-US" sz="2800" b="1">
                <a:solidFill>
                  <a:srgbClr val="00B050"/>
                </a:solidFill>
              </a:rPr>
              <a:t>对自己的母亲和姐妹们没有多少感情</a:t>
            </a:r>
            <a:r>
              <a:rPr lang="en-US" altLang="zh-CN" sz="2800" b="1">
                <a:solidFill>
                  <a:srgbClr val="00B050"/>
                </a:solidFill>
              </a:rPr>
              <a:t>,</a:t>
            </a:r>
            <a:r>
              <a:rPr lang="zh-CN" altLang="en-US" sz="2800" b="1">
                <a:solidFill>
                  <a:srgbClr val="00B050"/>
                </a:solidFill>
              </a:rPr>
              <a:t>对我更是水灭不相容。他欺负、虐待我，不是每星期欺负三两次，也不是每天虐待</a:t>
            </a:r>
            <a:r>
              <a:rPr lang="en-US" altLang="zh-CN" sz="2800" b="1">
                <a:solidFill>
                  <a:srgbClr val="00B050"/>
                </a:solidFill>
              </a:rPr>
              <a:t>-</a:t>
            </a:r>
            <a:r>
              <a:rPr lang="zh-CN" altLang="en-US" sz="2800" b="1">
                <a:solidFill>
                  <a:srgbClr val="00B050"/>
                </a:solidFill>
              </a:rPr>
              <a:t>两回，而是持续不断。我身上的每根神经都</a:t>
            </a:r>
            <a:r>
              <a:rPr lang="zh-CN" altLang="en-US" sz="2800" b="1">
                <a:solidFill>
                  <a:srgbClr val="FF0000"/>
                </a:solidFill>
              </a:rPr>
              <a:t>怕</a:t>
            </a:r>
            <a:r>
              <a:rPr lang="zh-CN" altLang="en-US" sz="2800" b="1">
                <a:solidFill>
                  <a:srgbClr val="00B050"/>
                </a:solidFill>
              </a:rPr>
              <a:t>他，他一走近，就会吓得我骨头上的每块肌肉都收缩起来。有时我会被他吓得手足无措，因为面对他的恐吓和欺负，</a:t>
            </a:r>
            <a:r>
              <a:rPr lang="en-US" sz="2800" b="1">
                <a:solidFill>
                  <a:srgbClr val="00B050"/>
                </a:solidFill>
              </a:rPr>
              <a:t> </a:t>
            </a:r>
            <a:r>
              <a:rPr lang="zh-CN" altLang="en-US" sz="2800" b="1">
                <a:solidFill>
                  <a:srgbClr val="00B050"/>
                </a:solidFill>
              </a:rPr>
              <a:t>我哭诉无门。佣人们不愿站在我一边去得罪他们的少爷，而</a:t>
            </a:r>
            <a:r>
              <a:rPr lang="zh-CN" altLang="en-US" sz="2800" b="1">
                <a:solidFill>
                  <a:srgbClr val="FF0000"/>
                </a:solidFill>
              </a:rPr>
              <a:t>里德夫人</a:t>
            </a:r>
            <a:r>
              <a:rPr lang="zh-CN" altLang="en-US" sz="2800" b="1">
                <a:solidFill>
                  <a:srgbClr val="00B050"/>
                </a:solidFill>
              </a:rPr>
              <a:t>则装聋作哑</a:t>
            </a:r>
            <a:r>
              <a:rPr lang="en-US" altLang="zh-CN" sz="2800" b="1">
                <a:solidFill>
                  <a:srgbClr val="00B050"/>
                </a:solidFill>
              </a:rPr>
              <a:t>——</a:t>
            </a:r>
            <a:r>
              <a:rPr lang="zh-CN" altLang="en-US" sz="2800" b="1">
                <a:solidFill>
                  <a:srgbClr val="00B050"/>
                </a:solidFill>
              </a:rPr>
              <a:t>儿子打我 骂我，她视而不见、充耳不闻。他常常当着她的面对我逞凶，背着她对我逞凶的次数就更多了。</a:t>
            </a:r>
            <a:endParaRPr lang="en-US" altLang="zh-CN" sz="2800" b="1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2800" b="1"/>
              <a:t>小时候的简爱寄养在里德舅妈家，曾经</a:t>
            </a:r>
            <a:r>
              <a:rPr lang="zh-CN" altLang="en-US" sz="2800" b="1" u="sng"/>
              <a:t>                           。</a:t>
            </a:r>
            <a:endParaRPr lang="zh-CN" altLang="en-US" sz="2800" b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/>
              <a:t> 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6429388" y="5143512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</a:rPr>
              <a:t>逆来顺受，</a:t>
            </a:r>
            <a:endParaRPr lang="en-US" altLang="zh-CN" sz="2800" b="1" u="sng">
              <a:solidFill>
                <a:srgbClr val="FF0000"/>
              </a:solidFill>
            </a:endParaRPr>
          </a:p>
          <a:p>
            <a:r>
              <a:rPr lang="zh-CN" altLang="en-US" sz="2800" b="1" u="sng">
                <a:solidFill>
                  <a:srgbClr val="FF0000"/>
                </a:solidFill>
              </a:rPr>
              <a:t>隐忍克制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8679</Words>
  <Application>WPS 演示</Application>
  <PresentationFormat>全屏显示(4:3)</PresentationFormat>
  <Paragraphs>444</Paragraphs>
  <Slides>43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方正粗黑宋简体</vt:lpstr>
      <vt:lpstr>Calibri</vt:lpstr>
      <vt:lpstr>华文行楷</vt:lpstr>
      <vt:lpstr>微软雅黑</vt:lpstr>
      <vt:lpstr>楷体</vt:lpstr>
      <vt:lpstr>黑体</vt:lpstr>
      <vt:lpstr>楷体_GB2312</vt:lpstr>
      <vt:lpstr>新宋体</vt:lpstr>
      <vt:lpstr>Arial Unicode MS</vt:lpstr>
      <vt:lpstr>仿宋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亮在前方</cp:lastModifiedBy>
  <cp:revision>83</cp:revision>
  <dcterms:created xsi:type="dcterms:W3CDTF">2020-03-27T13:39:00Z</dcterms:created>
  <dcterms:modified xsi:type="dcterms:W3CDTF">2020-04-08T15:15:57Z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