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handoutMasterIdLst>
    <p:handoutMasterId r:id="rId2"/>
  </p:handoutMasterIdLst>
  <p:sldIdLst>
    <p:sldId id="311" r:id="rId3"/>
    <p:sldId id="309" r:id="rId4"/>
    <p:sldId id="310" r:id="rId5"/>
    <p:sldId id="312" r:id="rId6"/>
    <p:sldId id="272" r:id="rId7"/>
    <p:sldId id="313" r:id="rId8"/>
    <p:sldId id="273" r:id="rId9"/>
    <p:sldId id="275" r:id="rId10"/>
    <p:sldId id="314" r:id="rId11"/>
    <p:sldId id="276" r:id="rId12"/>
    <p:sldId id="277" r:id="rId13"/>
    <p:sldId id="278" r:id="rId14"/>
    <p:sldId id="279" r:id="rId15"/>
    <p:sldId id="280" r:id="rId16"/>
    <p:sldId id="281" r:id="rId17"/>
    <p:sldId id="274" r:id="rId18"/>
    <p:sldId id="299" r:id="rId19"/>
    <p:sldId id="295" r:id="rId20"/>
    <p:sldId id="282" r:id="rId21"/>
    <p:sldId id="296" r:id="rId22"/>
    <p:sldId id="298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7" r:id="rId31"/>
    <p:sldId id="308" r:id="rId32"/>
    <p:sldId id="315" r:id="rId33"/>
    <p:sldId id="317" r:id="rId34"/>
  </p:sldIdLst>
  <p:sldSz cx="9144000" cy="6858000" type="screen4x3"/>
  <p:notesSz cx="6329680" cy="9064625"/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隶书" pitchFamily="49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/>
    <p:restoredTop sz="94508"/>
  </p:normalViewPr>
  <p:slideViewPr>
    <p:cSldViewPr showGuides="1">
      <p:cViewPr varScale="1">
        <p:scale>
          <a:sx n="87" d="100"/>
          <a:sy n="87" d="100"/>
        </p:scale>
        <p:origin x="-145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handoutMaster" Target="handoutMasters/handout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6562" name="页眉占位符 6656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743200" cy="4540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/>
          </a:p>
        </p:txBody>
      </p:sp>
      <p:sp>
        <p:nvSpPr>
          <p:cNvPr id="66563" name="日期占位符 66562"/>
          <p:cNvSpPr>
            <a:spLocks noGrp="1"/>
          </p:cNvSpPr>
          <p:nvPr>
            <p:ph type="dt" sz="quarter" idx="1"/>
          </p:nvPr>
        </p:nvSpPr>
        <p:spPr>
          <a:xfrm>
            <a:off x="3584575" y="0"/>
            <a:ext cx="2743200" cy="4540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/>
          </a:p>
        </p:txBody>
      </p:sp>
      <p:sp>
        <p:nvSpPr>
          <p:cNvPr id="66564" name="页脚占位符 66563"/>
          <p:cNvSpPr>
            <a:spLocks noGrp="1"/>
          </p:cNvSpPr>
          <p:nvPr>
            <p:ph type="ftr" sz="quarter" idx="2"/>
          </p:nvPr>
        </p:nvSpPr>
        <p:spPr>
          <a:xfrm>
            <a:off x="0" y="8610600"/>
            <a:ext cx="2743200" cy="45243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/>
          </a:p>
        </p:txBody>
      </p:sp>
      <p:sp>
        <p:nvSpPr>
          <p:cNvPr id="66565" name="灯片编号占位符 66564"/>
          <p:cNvSpPr>
            <a:spLocks noGrp="1"/>
          </p:cNvSpPr>
          <p:nvPr>
            <p:ph type="sldNum" sz="quarter" idx="3"/>
          </p:nvPr>
        </p:nvSpPr>
        <p:spPr>
          <a:xfrm>
            <a:off x="3584575" y="8610600"/>
            <a:ext cx="2743200" cy="45243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4994" name="标题 8499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4995" name="文本占位符 8499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4996" name="日期占位符 8499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/>
            <a:fld id="{BB962C8B-B14F-4D97-AF65-F5344CB8AC3E}" type="datetime1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4997" name="页脚占位符 8499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4998" name="灯片编号占位符 8499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>
                <a:ea typeface="宋体" panose="02010600030101010101" pitchFamily="2" charset="-122"/>
              </a:rPr>
              <a:t/>
            </a:fld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</p:transition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隶书" pitchFamily="49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Relationship Id="rId3" Type="http://schemas.openxmlformats.org/officeDocument/2006/relationships/image" Target="../media/image4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8068" name="矩形 88067"/>
          <p:cNvSpPr/>
          <p:nvPr/>
        </p:nvSpPr>
        <p:spPr>
          <a:xfrm>
            <a:off x="1547813" y="1628775"/>
            <a:ext cx="6119812" cy="287972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lstStyle/>
          <a:p>
            <a:pPr algn="ctr"/>
            <a:r>
              <a:rPr lang="zh-CN" altLang="en-US" sz="4800">
                <a:ln w="9525" cap="sq" cmpd="sng">
                  <a:solidFill>
                    <a:srgbClr val="000000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轻松学作文</a:t>
            </a:r>
            <a:endParaRPr lang="zh-CN" altLang="en-US" sz="4800">
              <a:ln w="9525" cap="sq" cmpd="sng">
                <a:solidFill>
                  <a:srgbClr val="000000"/>
                </a:solidFill>
                <a:prstDash val="solid"/>
                <a:headEnd type="none" w="sm" len="sm"/>
                <a:tailEnd type="none" w="sm" len="sm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4800">
                <a:ln w="9525" cap="sq" cmpd="sng">
                  <a:solidFill>
                    <a:srgbClr val="000000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《思路要清晰》</a:t>
            </a:r>
            <a:endParaRPr lang="zh-CN" altLang="en-US" sz="4800">
              <a:ln w="9525" cap="sq" cmpd="sng">
                <a:solidFill>
                  <a:srgbClr val="000000"/>
                </a:solidFill>
                <a:prstDash val="solid"/>
                <a:headEnd type="none" w="sm" len="sm"/>
                <a:tailEnd type="none" w="sm" len="sm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8070" name="图片 88069" descr="addbbb784e7f7ab5c13aad931e5b6d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038" y="3753803"/>
            <a:ext cx="2447925" cy="2624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4" name="文本框 40963"/>
          <p:cNvSpPr txBox="1"/>
          <p:nvPr/>
        </p:nvSpPr>
        <p:spPr>
          <a:xfrm>
            <a:off x="1403350" y="620713"/>
            <a:ext cx="5400675" cy="7067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提示与下文的关系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0973" name="矩形 40972"/>
          <p:cNvSpPr/>
          <p:nvPr/>
        </p:nvSpPr>
        <p:spPr>
          <a:xfrm>
            <a:off x="1331913" y="2205038"/>
            <a:ext cx="6408737" cy="1476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隶书" pitchFamily="49" charset="-122"/>
              </a:rPr>
              <a:t>提示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隶书" pitchFamily="49" charset="-122"/>
              </a:rPr>
              <a:t>一项</a:t>
            </a:r>
            <a:r>
              <a:rPr lang="zh-CN" altLang="en-US" sz="3600">
                <a:latin typeface="Arial" panose="020b0604020202020204" pitchFamily="34" charset="0"/>
                <a:ea typeface="隶书" pitchFamily="49" charset="-122"/>
              </a:rPr>
              <a:t>内容，下文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隶书" pitchFamily="49" charset="-122"/>
              </a:rPr>
              <a:t>单一</a:t>
            </a:r>
            <a:r>
              <a:rPr lang="zh-CN" altLang="en-US" sz="3600">
                <a:latin typeface="Arial" panose="020b0604020202020204" pitchFamily="34" charset="0"/>
                <a:ea typeface="隶书" pitchFamily="49" charset="-122"/>
              </a:rPr>
              <a:t>写；</a:t>
            </a:r>
            <a:endParaRPr lang="zh-CN" altLang="en-US" sz="3600">
              <a:latin typeface="Arial" panose="020b0604020202020204" pitchFamily="34" charset="0"/>
              <a:ea typeface="隶书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隶书" pitchFamily="49" charset="-122"/>
              </a:rPr>
              <a:t>提示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隶书" pitchFamily="49" charset="-122"/>
              </a:rPr>
              <a:t>多项</a:t>
            </a:r>
            <a:r>
              <a:rPr lang="zh-CN" altLang="en-US" sz="3600">
                <a:latin typeface="Arial" panose="020b0604020202020204" pitchFamily="34" charset="0"/>
                <a:ea typeface="隶书" pitchFamily="49" charset="-122"/>
              </a:rPr>
              <a:t>内容，下文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隶书" pitchFamily="49" charset="-122"/>
              </a:rPr>
              <a:t>多面</a:t>
            </a:r>
            <a:r>
              <a:rPr lang="zh-CN" altLang="en-US" sz="3600">
                <a:latin typeface="Arial" panose="020b0604020202020204" pitchFamily="34" charset="0"/>
                <a:ea typeface="隶书" pitchFamily="49" charset="-122"/>
              </a:rPr>
              <a:t>写。</a:t>
            </a:r>
            <a:endParaRPr lang="zh-CN" altLang="en-US" sz="3600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>
    <p:newsflash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8" name="文本框 41987"/>
          <p:cNvSpPr txBox="1"/>
          <p:nvPr/>
        </p:nvSpPr>
        <p:spPr>
          <a:xfrm>
            <a:off x="1692275" y="692150"/>
            <a:ext cx="5184775" cy="7067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题目：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我的爸爸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1042988" y="1916113"/>
            <a:ext cx="74168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我的爸爸的字写得特棒，真是人见人夸。</a:t>
            </a:r>
            <a:endParaRPr lang="zh-CN" altLang="en-US" sz="2800">
              <a:solidFill>
                <a:srgbClr val="008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990" name="文本框 41989"/>
          <p:cNvSpPr txBox="1"/>
          <p:nvPr/>
        </p:nvSpPr>
        <p:spPr>
          <a:xfrm>
            <a:off x="1042988" y="3284538"/>
            <a:ext cx="7416800" cy="9531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我的爸爸不仅字写得棒，还会绘画、唱歌，又拉得一手好提琴，真是一个多面手。</a:t>
            </a:r>
            <a:endParaRPr lang="zh-CN" altLang="en-US" sz="2800">
              <a:solidFill>
                <a:srgbClr val="008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991" name="矩形 41990"/>
          <p:cNvSpPr/>
          <p:nvPr/>
        </p:nvSpPr>
        <p:spPr>
          <a:xfrm>
            <a:off x="3563938" y="2492375"/>
            <a:ext cx="4465637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en-US" sz="2400" b="1" i="1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提示小，下文只需单一写“字”</a:t>
            </a:r>
            <a:endParaRPr lang="zh-CN" altLang="en-US" sz="2400" b="1" i="1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2" name="矩形 41991"/>
          <p:cNvSpPr/>
          <p:nvPr/>
        </p:nvSpPr>
        <p:spPr>
          <a:xfrm>
            <a:off x="1116013" y="4437063"/>
            <a:ext cx="7222490" cy="46037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i="1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提示大，下文就要分字、画、歌、提琴四个方面来写</a:t>
            </a:r>
            <a:endParaRPr lang="zh-CN" altLang="en-US" sz="2400" b="1" i="1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8" name="椭圆 41997"/>
          <p:cNvSpPr/>
          <p:nvPr/>
        </p:nvSpPr>
        <p:spPr>
          <a:xfrm>
            <a:off x="2843213" y="1916113"/>
            <a:ext cx="431800" cy="576262"/>
          </a:xfrm>
          <a:prstGeom prst="ellipse">
            <a:avLst/>
          </a:prstGeom>
          <a:noFill/>
          <a:ln w="38100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9" name="椭圆 41998"/>
          <p:cNvSpPr/>
          <p:nvPr/>
        </p:nvSpPr>
        <p:spPr>
          <a:xfrm>
            <a:off x="3203575" y="3213100"/>
            <a:ext cx="431800" cy="576263"/>
          </a:xfrm>
          <a:prstGeom prst="ellipse">
            <a:avLst/>
          </a:prstGeom>
          <a:noFill/>
          <a:ln w="38100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00" name="椭圆 41999"/>
          <p:cNvSpPr/>
          <p:nvPr/>
        </p:nvSpPr>
        <p:spPr>
          <a:xfrm>
            <a:off x="6084888" y="3213100"/>
            <a:ext cx="501650" cy="647700"/>
          </a:xfrm>
          <a:prstGeom prst="ellipse">
            <a:avLst/>
          </a:prstGeom>
          <a:noFill/>
          <a:ln w="38100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01" name="椭圆 42000"/>
          <p:cNvSpPr/>
          <p:nvPr/>
        </p:nvSpPr>
        <p:spPr>
          <a:xfrm>
            <a:off x="7164388" y="3141663"/>
            <a:ext cx="431800" cy="719137"/>
          </a:xfrm>
          <a:prstGeom prst="ellipse">
            <a:avLst/>
          </a:prstGeom>
          <a:noFill/>
          <a:ln w="38100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02" name="椭圆 42001"/>
          <p:cNvSpPr/>
          <p:nvPr/>
        </p:nvSpPr>
        <p:spPr>
          <a:xfrm>
            <a:off x="2916238" y="3716338"/>
            <a:ext cx="792162" cy="576262"/>
          </a:xfrm>
          <a:prstGeom prst="ellipse">
            <a:avLst/>
          </a:prstGeom>
          <a:noFill/>
          <a:ln w="38100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  <p:bldP spid="41990" grpId="0"/>
      <p:bldP spid="419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7" name="文本框 43016"/>
          <p:cNvSpPr txBox="1"/>
          <p:nvPr/>
        </p:nvSpPr>
        <p:spPr>
          <a:xfrm>
            <a:off x="1692275" y="692150"/>
            <a:ext cx="5184775" cy="7067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题目：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西湖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3018" name="文本框 43017"/>
          <p:cNvSpPr txBox="1"/>
          <p:nvPr/>
        </p:nvSpPr>
        <p:spPr>
          <a:xfrm>
            <a:off x="1042988" y="1844675"/>
            <a:ext cx="74168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西湖的美景很多，但我独爱它的水</a:t>
            </a:r>
            <a:r>
              <a:rPr lang="en-US" altLang="zh-CN" sz="2400" b="1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</a:t>
            </a:r>
            <a:r>
              <a:rPr lang="en-US" altLang="zh-CN" sz="24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</a:t>
            </a:r>
            <a:endParaRPr lang="en-US" altLang="zh-CN" sz="2400" b="1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9" name="文本框 43018"/>
          <p:cNvSpPr txBox="1"/>
          <p:nvPr/>
        </p:nvSpPr>
        <p:spPr>
          <a:xfrm>
            <a:off x="971550" y="3213100"/>
            <a:ext cx="7704138" cy="9531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西湖是杭州最美的地方，它的水美、树美、桥美、路美，一切都美得叫人留连忘返。</a:t>
            </a:r>
            <a:endParaRPr lang="zh-CN" altLang="en-US" sz="2400" b="1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20" name="椭圆 43019"/>
          <p:cNvSpPr/>
          <p:nvPr/>
        </p:nvSpPr>
        <p:spPr>
          <a:xfrm>
            <a:off x="6084888" y="1773238"/>
            <a:ext cx="431800" cy="576262"/>
          </a:xfrm>
          <a:prstGeom prst="ellipse">
            <a:avLst/>
          </a:prstGeom>
          <a:noFill/>
          <a:ln w="38100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1" name="椭圆 43020"/>
          <p:cNvSpPr/>
          <p:nvPr/>
        </p:nvSpPr>
        <p:spPr>
          <a:xfrm>
            <a:off x="5580063" y="3141663"/>
            <a:ext cx="936625" cy="576262"/>
          </a:xfrm>
          <a:prstGeom prst="ellipse">
            <a:avLst/>
          </a:prstGeom>
          <a:noFill/>
          <a:ln w="38100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2" name="椭圆 43021"/>
          <p:cNvSpPr/>
          <p:nvPr/>
        </p:nvSpPr>
        <p:spPr>
          <a:xfrm>
            <a:off x="6588125" y="3141663"/>
            <a:ext cx="936625" cy="576262"/>
          </a:xfrm>
          <a:prstGeom prst="ellipse">
            <a:avLst/>
          </a:prstGeom>
          <a:noFill/>
          <a:ln w="38100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3" name="椭圆 43022"/>
          <p:cNvSpPr/>
          <p:nvPr/>
        </p:nvSpPr>
        <p:spPr>
          <a:xfrm>
            <a:off x="7739063" y="3213100"/>
            <a:ext cx="936625" cy="576263"/>
          </a:xfrm>
          <a:prstGeom prst="ellipse">
            <a:avLst/>
          </a:prstGeom>
          <a:noFill/>
          <a:ln w="38100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4" name="椭圆 43023"/>
          <p:cNvSpPr/>
          <p:nvPr/>
        </p:nvSpPr>
        <p:spPr>
          <a:xfrm>
            <a:off x="971550" y="3573463"/>
            <a:ext cx="936625" cy="576262"/>
          </a:xfrm>
          <a:prstGeom prst="ellipse">
            <a:avLst/>
          </a:prstGeom>
          <a:noFill/>
          <a:ln w="38100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8" grpId="0"/>
      <p:bldP spid="430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41" name="云形标注 44040"/>
          <p:cNvSpPr/>
          <p:nvPr/>
        </p:nvSpPr>
        <p:spPr>
          <a:xfrm>
            <a:off x="611188" y="476250"/>
            <a:ext cx="7991475" cy="3457575"/>
          </a:xfrm>
          <a:prstGeom prst="cloudCallout">
            <a:avLst>
              <a:gd name="adj1" fmla="val 34366"/>
              <a:gd name="adj2" fmla="val 76676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r>
              <a:rPr lang="en-US" altLang="zh-CN" sz="3600" b="1">
                <a:solidFill>
                  <a:srgbClr val="990033"/>
                </a:solidFill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 sz="3600" b="1">
                <a:solidFill>
                  <a:srgbClr val="990033"/>
                </a:solidFill>
                <a:latin typeface="华文行楷" pitchFamily="2" charset="-122"/>
                <a:ea typeface="华文行楷" pitchFamily="2" charset="-122"/>
              </a:rPr>
              <a:t>在审清题意后，你决定写什么，在开头就要明确地“提示” 给读者，不能随便乱写一气。</a:t>
            </a:r>
            <a:endParaRPr lang="zh-CN" altLang="en-US" sz="3600" b="1">
              <a:solidFill>
                <a:srgbClr val="990033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44043" name="图片 44042" descr="c78c63bc41f3e328642eba81cb58056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925" y="5013325"/>
            <a:ext cx="1827213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66" name="矩形 45065"/>
          <p:cNvSpPr/>
          <p:nvPr/>
        </p:nvSpPr>
        <p:spPr>
          <a:xfrm>
            <a:off x="1476375" y="476250"/>
            <a:ext cx="5976938" cy="922020"/>
          </a:xfrm>
          <a:prstGeom prst="rect">
            <a:avLst/>
          </a:prstGeom>
          <a:noFill/>
          <a:ln w="12700">
            <a:noFill/>
          </a:ln>
          <a:effectLst>
            <a:outerShdw dist="45791" dir="3378595" algn="ctr" rotWithShape="0">
              <a:srgbClr val="808080"/>
            </a:outerShdw>
          </a:effectLst>
        </p:spPr>
        <p:txBody>
          <a:bodyPr>
            <a:spAutoFit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spcBef>
                <a:spcPct val="50000"/>
              </a:spcBef>
            </a:pPr>
            <a:r>
              <a:rPr lang="zh-CN" altLang="en-US" sz="5400" b="1">
                <a:solidFill>
                  <a:srgbClr val="990033"/>
                </a:solidFill>
                <a:latin typeface="Times New Roman" panose="02020603050405020304" pitchFamily="18" charset="0"/>
                <a:ea typeface="华文行楷" pitchFamily="2" charset="-122"/>
              </a:rPr>
              <a:t>中间的写法</a:t>
            </a:r>
            <a:endParaRPr lang="zh-CN" altLang="en-US" sz="5400" b="1">
              <a:solidFill>
                <a:srgbClr val="990033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5068" name="文本框 45067"/>
          <p:cNvSpPr txBox="1"/>
          <p:nvPr/>
        </p:nvSpPr>
        <p:spPr>
          <a:xfrm>
            <a:off x="611188" y="1628775"/>
            <a:ext cx="52578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二、中间的写法</a:t>
            </a:r>
            <a:endParaRPr lang="zh-CN" altLang="en-US" sz="28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5069" name="矩形 45068"/>
          <p:cNvSpPr/>
          <p:nvPr/>
        </p:nvSpPr>
        <p:spPr>
          <a:xfrm>
            <a:off x="1547813" y="2420938"/>
            <a:ext cx="91440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lstStyle/>
          <a:p>
            <a:pPr algn="ctr"/>
            <a:r>
              <a:rPr lang="zh-CN" altLang="en-US" sz="3600">
                <a:ln w="9525" cap="sq" cmpd="sng">
                  <a:solidFill>
                    <a:schemeClr val="tx1"/>
                  </a:solidFill>
                  <a:prstDash val="solid"/>
                  <a:headEnd type="none" w="sm" len="sm"/>
                  <a:tailEnd type="none" w="sm" len="sm"/>
                </a:ln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承头</a:t>
            </a:r>
            <a:endParaRPr lang="zh-CN" altLang="en-US" sz="3600">
              <a:ln w="952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70" name="矩形 45069"/>
          <p:cNvSpPr/>
          <p:nvPr/>
        </p:nvSpPr>
        <p:spPr>
          <a:xfrm>
            <a:off x="4067175" y="2420938"/>
            <a:ext cx="91440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sq" cmpd="sng">
                  <a:solidFill>
                    <a:schemeClr val="tx1"/>
                  </a:solidFill>
                  <a:prstDash val="solid"/>
                  <a:headEnd type="none" w="sm" len="sm"/>
                  <a:tailEnd type="none" w="sm" len="sm"/>
                </a:ln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顺写</a:t>
            </a:r>
            <a:endParaRPr lang="zh-CN" altLang="en-US" sz="3600">
              <a:ln w="952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71" name="矩形 45070"/>
          <p:cNvSpPr/>
          <p:nvPr/>
        </p:nvSpPr>
        <p:spPr>
          <a:xfrm>
            <a:off x="6443663" y="2349500"/>
            <a:ext cx="1582737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lstStyle/>
          <a:p>
            <a:pPr algn="ctr"/>
            <a:r>
              <a:rPr lang="zh-CN" altLang="en-US" sz="3600">
                <a:ln w="9525" cap="sq" cmpd="sng">
                  <a:solidFill>
                    <a:schemeClr val="tx1"/>
                  </a:solidFill>
                  <a:prstDash val="solid"/>
                  <a:headEnd type="none" w="sm" len="sm"/>
                  <a:tailEnd type="none" w="sm" len="sm"/>
                </a:ln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详重点</a:t>
            </a:r>
            <a:endParaRPr lang="zh-CN" altLang="en-US" sz="3600">
              <a:ln w="952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72" name="文本框 45071"/>
          <p:cNvSpPr txBox="1"/>
          <p:nvPr/>
        </p:nvSpPr>
        <p:spPr>
          <a:xfrm>
            <a:off x="539750" y="3933825"/>
            <a:ext cx="2773363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接续开头的内容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5073" name="下箭头 45072"/>
          <p:cNvSpPr/>
          <p:nvPr/>
        </p:nvSpPr>
        <p:spPr>
          <a:xfrm>
            <a:off x="1763713" y="3213100"/>
            <a:ext cx="360362" cy="574675"/>
          </a:xfrm>
          <a:prstGeom prst="downArrow">
            <a:avLst>
              <a:gd name="adj1" fmla="val 50000"/>
              <a:gd name="adj2" fmla="val 39867"/>
            </a:avLst>
          </a:prstGeom>
          <a:solidFill>
            <a:srgbClr val="008000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4" name="下箭头 45073"/>
          <p:cNvSpPr/>
          <p:nvPr/>
        </p:nvSpPr>
        <p:spPr>
          <a:xfrm>
            <a:off x="4427538" y="3214688"/>
            <a:ext cx="360362" cy="574675"/>
          </a:xfrm>
          <a:prstGeom prst="downArrow">
            <a:avLst>
              <a:gd name="adj1" fmla="val 50000"/>
              <a:gd name="adj2" fmla="val 39867"/>
            </a:avLst>
          </a:prstGeom>
          <a:solidFill>
            <a:srgbClr val="008000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5" name="下箭头 45074"/>
          <p:cNvSpPr/>
          <p:nvPr/>
        </p:nvSpPr>
        <p:spPr>
          <a:xfrm>
            <a:off x="7091363" y="3214688"/>
            <a:ext cx="360362" cy="574675"/>
          </a:xfrm>
          <a:prstGeom prst="downArrow">
            <a:avLst>
              <a:gd name="adj1" fmla="val 50000"/>
              <a:gd name="adj2" fmla="val 39867"/>
            </a:avLst>
          </a:prstGeom>
          <a:solidFill>
            <a:srgbClr val="008000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76" name="文本框 45075"/>
          <p:cNvSpPr txBox="1"/>
          <p:nvPr/>
        </p:nvSpPr>
        <p:spPr>
          <a:xfrm>
            <a:off x="3238500" y="3933825"/>
            <a:ext cx="31337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按一定的顺序来写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5077" name="文本框 45076"/>
          <p:cNvSpPr txBox="1"/>
          <p:nvPr/>
        </p:nvSpPr>
        <p:spPr>
          <a:xfrm>
            <a:off x="6262688" y="3933825"/>
            <a:ext cx="2341562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详写重点部分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2" grpId="0"/>
      <p:bldP spid="45076" grpId="0"/>
      <p:bldP spid="450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9" name="文本框 46088"/>
          <p:cNvSpPr txBox="1"/>
          <p:nvPr/>
        </p:nvSpPr>
        <p:spPr>
          <a:xfrm>
            <a:off x="1692275" y="692150"/>
            <a:ext cx="5184775" cy="7067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例如：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珍珠鸟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6090" name="文本框 46089"/>
          <p:cNvSpPr txBox="1"/>
          <p:nvPr/>
        </p:nvSpPr>
        <p:spPr>
          <a:xfrm>
            <a:off x="468313" y="1844675"/>
            <a:ext cx="1582737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华文行楷" pitchFamily="2" charset="-122"/>
              </a:rPr>
              <a:t>开头</a:t>
            </a:r>
            <a:r>
              <a:rPr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隶书" pitchFamily="49" charset="-122"/>
              </a:rPr>
              <a:t>：</a:t>
            </a:r>
            <a:endParaRPr lang="zh-CN" altLang="en-US" sz="3200">
              <a:solidFill>
                <a:srgbClr val="990033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46091" name="文本框 46090"/>
          <p:cNvSpPr txBox="1"/>
          <p:nvPr/>
        </p:nvSpPr>
        <p:spPr>
          <a:xfrm>
            <a:off x="2411413" y="1773238"/>
            <a:ext cx="5976937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真好！朋友送我一对珍珠鸟。”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隶书" pitchFamily="49" charset="-122"/>
            </a:endParaRPr>
          </a:p>
        </p:txBody>
      </p:sp>
      <p:sp>
        <p:nvSpPr>
          <p:cNvPr id="46092" name="文本框 46091"/>
          <p:cNvSpPr txBox="1"/>
          <p:nvPr/>
        </p:nvSpPr>
        <p:spPr>
          <a:xfrm>
            <a:off x="468313" y="2852738"/>
            <a:ext cx="1582737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华文行楷" pitchFamily="2" charset="-122"/>
              </a:rPr>
              <a:t>承头</a:t>
            </a:r>
            <a:r>
              <a:rPr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zh-CN" altLang="en-US" sz="3200">
              <a:solidFill>
                <a:srgbClr val="99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6093" name="文本框 46092"/>
          <p:cNvSpPr txBox="1"/>
          <p:nvPr/>
        </p:nvSpPr>
        <p:spPr>
          <a:xfrm>
            <a:off x="1763713" y="2781300"/>
            <a:ext cx="6985000" cy="11988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360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作者接着记叙了小鸟怎样由怕人到亲近人的过程。</a:t>
            </a:r>
            <a:endParaRPr lang="zh-CN" altLang="en-US" sz="3600" b="1">
              <a:solidFill>
                <a:srgbClr val="008000"/>
              </a:solidFill>
              <a:latin typeface="黑体" panose="02010609060101010101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1" grpId="0"/>
      <p:bldP spid="460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21" name="矩形 38920"/>
          <p:cNvSpPr/>
          <p:nvPr/>
        </p:nvSpPr>
        <p:spPr>
          <a:xfrm>
            <a:off x="684213" y="404813"/>
            <a:ext cx="1439862" cy="528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20000"/>
          </a:bodyPr>
          <a:lstStyle/>
          <a:p>
            <a:pPr algn="ctr"/>
            <a:r>
              <a:rPr lang="zh-CN" altLang="en-US" sz="3600">
                <a:ln w="9525" cap="sq" cmpd="sng">
                  <a:solidFill>
                    <a:srgbClr val="990033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99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顺写：</a:t>
            </a:r>
            <a:endParaRPr lang="zh-CN" altLang="en-US" sz="3600">
              <a:ln w="9525" cap="sq" cmpd="sng">
                <a:solidFill>
                  <a:srgbClr val="990033"/>
                </a:solidFill>
                <a:prstDash val="solid"/>
                <a:headEnd type="none" w="sm" len="sm"/>
                <a:tailEnd type="none" w="sm" len="sm"/>
              </a:ln>
              <a:solidFill>
                <a:srgbClr val="9900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22" name="文本框 38921"/>
          <p:cNvSpPr txBox="1"/>
          <p:nvPr/>
        </p:nvSpPr>
        <p:spPr>
          <a:xfrm>
            <a:off x="539750" y="1196975"/>
            <a:ext cx="2449513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时间顺序：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8923" name="文本框 38922"/>
          <p:cNvSpPr txBox="1"/>
          <p:nvPr/>
        </p:nvSpPr>
        <p:spPr>
          <a:xfrm>
            <a:off x="539750" y="2565400"/>
            <a:ext cx="2376488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空间顺序：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8924" name="文本框 38923"/>
          <p:cNvSpPr txBox="1"/>
          <p:nvPr/>
        </p:nvSpPr>
        <p:spPr>
          <a:xfrm>
            <a:off x="539750" y="4292600"/>
            <a:ext cx="2230438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情感顺序：</a:t>
            </a:r>
            <a:endParaRPr lang="zh-CN" altLang="en-US" sz="24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25" name="文本框 38924"/>
          <p:cNvSpPr txBox="1"/>
          <p:nvPr/>
        </p:nvSpPr>
        <p:spPr>
          <a:xfrm>
            <a:off x="2411413" y="1268413"/>
            <a:ext cx="6048375" cy="101473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    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故乡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    “</a:t>
            </a:r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回故乡”</a:t>
            </a:r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---“</a:t>
            </a:r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在故乡”</a:t>
            </a:r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---“</a:t>
            </a:r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离故乡”</a:t>
            </a:r>
            <a:endParaRPr lang="zh-CN" altLang="en-US" sz="24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26" name="文本框 38925"/>
          <p:cNvSpPr txBox="1"/>
          <p:nvPr/>
        </p:nvSpPr>
        <p:spPr>
          <a:xfrm>
            <a:off x="2268538" y="2708275"/>
            <a:ext cx="6624637" cy="11988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     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从百草园到三味书屋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endParaRPr lang="en-US" altLang="zh-CN" sz="2400" b="1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      “</a:t>
            </a:r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百草园” </a:t>
            </a:r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-----“</a:t>
            </a:r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三味书屋”</a:t>
            </a:r>
            <a:endParaRPr lang="zh-CN" altLang="en-US" sz="24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29" name="矩形 38928"/>
          <p:cNvSpPr/>
          <p:nvPr/>
        </p:nvSpPr>
        <p:spPr>
          <a:xfrm>
            <a:off x="2339975" y="4357688"/>
            <a:ext cx="6408738" cy="1568450"/>
          </a:xfrm>
          <a:prstGeom prst="rect">
            <a:avLst/>
          </a:prstGeom>
          <a:noFill/>
          <a:ln w="12700">
            <a:noFill/>
          </a:ln>
        </p:spPr>
        <p:txBody>
          <a:bodyPr anchor="ctr">
            <a:spAutoFit/>
          </a:bodyPr>
          <a:lstStyle/>
          <a:p>
            <a:r>
              <a:rPr lang="en-US" altLang="zh-CN" sz="2000" b="1">
                <a:latin typeface="Arial" panose="020b0604020202020204" pitchFamily="34" charset="0"/>
                <a:ea typeface="黑体" panose="02010609060101010101" pitchFamily="49" charset="-122"/>
              </a:rPr>
              <a:t>     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最后一课</a:t>
            </a: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课前：幼稚、怕提问          </a:t>
            </a:r>
            <a:endParaRPr lang="zh-CN" altLang="en-US" sz="2400" b="1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      上课：悔悟</a:t>
            </a:r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(</a:t>
            </a:r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吃惊一诧异一难过一懊悔</a:t>
            </a:r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)</a:t>
            </a:r>
            <a:endParaRPr lang="en-US" altLang="zh-CN" sz="2400" b="1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下课：懂事</a:t>
            </a:r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(</a:t>
            </a:r>
            <a:r>
              <a:rPr lang="zh-CN" altLang="en-US" sz="2400" b="1">
                <a:latin typeface="Arial" panose="020b0604020202020204" pitchFamily="34" charset="0"/>
                <a:ea typeface="黑体" panose="02010609060101010101" pitchFamily="49" charset="-122"/>
              </a:rPr>
              <a:t>悲愤</a:t>
            </a:r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)               </a:t>
            </a:r>
            <a:endParaRPr lang="en-US" altLang="zh-CN" sz="24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5" grpId="0"/>
      <p:bldP spid="389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40" name="矩形 65539"/>
          <p:cNvSpPr/>
          <p:nvPr/>
        </p:nvSpPr>
        <p:spPr>
          <a:xfrm>
            <a:off x="900113" y="1052513"/>
            <a:ext cx="19431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lstStyle/>
          <a:p>
            <a:pPr algn="ctr"/>
            <a:r>
              <a:rPr lang="zh-CN" altLang="en-US" sz="3600">
                <a:ln w="9525" cap="sq" cmpd="sng">
                  <a:solidFill>
                    <a:srgbClr val="990033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99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详重点：</a:t>
            </a:r>
            <a:endParaRPr lang="zh-CN" altLang="en-US" sz="3600">
              <a:ln w="9525" cap="sq" cmpd="sng">
                <a:solidFill>
                  <a:srgbClr val="990033"/>
                </a:solidFill>
                <a:prstDash val="solid"/>
                <a:headEnd type="none" w="sm" len="sm"/>
                <a:tailEnd type="none" w="sm" len="sm"/>
              </a:ln>
              <a:solidFill>
                <a:srgbClr val="9900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541" name="文本框 65540"/>
          <p:cNvSpPr txBox="1"/>
          <p:nvPr/>
        </p:nvSpPr>
        <p:spPr>
          <a:xfrm>
            <a:off x="1476375" y="2276475"/>
            <a:ext cx="6553200" cy="2584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围绕中心，设定一条线索，选择多个典型事例叙写。详写一、二例，其余略写。</a:t>
            </a:r>
            <a:endParaRPr lang="zh-CN" altLang="en-US" sz="36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比如：</a:t>
            </a:r>
            <a:r>
              <a:rPr lang="en-US" altLang="zh-CN" sz="3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我的老师</a:t>
            </a:r>
            <a:r>
              <a:rPr lang="en-US" altLang="zh-CN" sz="36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6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9" name="矩形 60418"/>
          <p:cNvSpPr/>
          <p:nvPr/>
        </p:nvSpPr>
        <p:spPr>
          <a:xfrm>
            <a:off x="1476375" y="476250"/>
            <a:ext cx="5976938" cy="922020"/>
          </a:xfrm>
          <a:prstGeom prst="rect">
            <a:avLst/>
          </a:prstGeom>
          <a:noFill/>
          <a:ln w="12700">
            <a:noFill/>
          </a:ln>
          <a:effectLst>
            <a:outerShdw dist="45791" dir="3378595" algn="ctr" rotWithShape="0">
              <a:srgbClr val="808080"/>
            </a:outerShdw>
          </a:effectLst>
        </p:spPr>
        <p:txBody>
          <a:bodyPr>
            <a:spAutoFit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spcBef>
                <a:spcPct val="50000"/>
              </a:spcBef>
            </a:pPr>
            <a:r>
              <a:rPr lang="zh-CN" altLang="en-US" sz="5400" b="1">
                <a:solidFill>
                  <a:srgbClr val="990033"/>
                </a:solidFill>
                <a:latin typeface="Times New Roman" panose="02020603050405020304" pitchFamily="18" charset="0"/>
                <a:ea typeface="华文行楷" pitchFamily="2" charset="-122"/>
              </a:rPr>
              <a:t>结尾的写法</a:t>
            </a:r>
            <a:endParaRPr lang="zh-CN" altLang="en-US" sz="5400" b="1">
              <a:solidFill>
                <a:srgbClr val="990033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0420" name="文本框 60419"/>
          <p:cNvSpPr txBox="1"/>
          <p:nvPr/>
        </p:nvSpPr>
        <p:spPr>
          <a:xfrm>
            <a:off x="611188" y="1628775"/>
            <a:ext cx="52578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三、结尾的写法</a:t>
            </a:r>
            <a:endParaRPr lang="zh-CN" altLang="en-US" sz="28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1" name="矩形 60420"/>
          <p:cNvSpPr/>
          <p:nvPr/>
        </p:nvSpPr>
        <p:spPr>
          <a:xfrm>
            <a:off x="1547813" y="2420938"/>
            <a:ext cx="2016125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lstStyle/>
          <a:p>
            <a:pPr algn="ctr"/>
            <a:r>
              <a:rPr lang="zh-CN" altLang="en-US" sz="3600">
                <a:ln w="9525" cap="sq" cmpd="sng">
                  <a:solidFill>
                    <a:srgbClr val="0000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照应开头</a:t>
            </a:r>
            <a:endParaRPr lang="zh-CN" altLang="en-US" sz="3600">
              <a:ln w="9525" cap="sq" cmpd="sng">
                <a:solidFill>
                  <a:srgbClr val="0000FF"/>
                </a:solidFill>
                <a:prstDash val="solid"/>
                <a:headEnd type="none" w="sm" len="sm"/>
                <a:tailEnd type="none" w="sm" len="sm"/>
              </a:ln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22" name="矩形 60421"/>
          <p:cNvSpPr/>
          <p:nvPr/>
        </p:nvSpPr>
        <p:spPr>
          <a:xfrm>
            <a:off x="5867400" y="2420938"/>
            <a:ext cx="1728788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lstStyle/>
          <a:p>
            <a:pPr algn="ctr"/>
            <a:r>
              <a:rPr lang="zh-CN" altLang="en-US" sz="3600">
                <a:ln w="9525" cap="sq" cmpd="sng">
                  <a:solidFill>
                    <a:srgbClr val="0000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写感悟</a:t>
            </a:r>
            <a:endParaRPr lang="zh-CN" altLang="en-US" sz="3600">
              <a:ln w="9525" cap="sq" cmpd="sng">
                <a:solidFill>
                  <a:srgbClr val="0000FF"/>
                </a:solidFill>
                <a:prstDash val="solid"/>
                <a:headEnd type="none" w="sm" len="sm"/>
                <a:tailEnd type="none" w="sm" len="sm"/>
              </a:ln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24" name="文本框 60423"/>
          <p:cNvSpPr txBox="1"/>
          <p:nvPr/>
        </p:nvSpPr>
        <p:spPr>
          <a:xfrm>
            <a:off x="539750" y="3860800"/>
            <a:ext cx="4103688" cy="13836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联系、呼应开头部分的内容，再次使用开头段的重点字词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5" name="下箭头 60424"/>
          <p:cNvSpPr/>
          <p:nvPr/>
        </p:nvSpPr>
        <p:spPr>
          <a:xfrm>
            <a:off x="2411413" y="3213100"/>
            <a:ext cx="360362" cy="574675"/>
          </a:xfrm>
          <a:prstGeom prst="downArrow">
            <a:avLst>
              <a:gd name="adj1" fmla="val 50000"/>
              <a:gd name="adj2" fmla="val 39867"/>
            </a:avLst>
          </a:prstGeom>
          <a:solidFill>
            <a:srgbClr val="008000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6" name="下箭头 60425"/>
          <p:cNvSpPr/>
          <p:nvPr/>
        </p:nvSpPr>
        <p:spPr>
          <a:xfrm>
            <a:off x="6588125" y="3214688"/>
            <a:ext cx="360363" cy="574675"/>
          </a:xfrm>
          <a:prstGeom prst="downArrow">
            <a:avLst>
              <a:gd name="adj1" fmla="val 50000"/>
              <a:gd name="adj2" fmla="val 39867"/>
            </a:avLst>
          </a:prstGeom>
          <a:solidFill>
            <a:srgbClr val="008000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8" name="文本框 60427"/>
          <p:cNvSpPr txBox="1"/>
          <p:nvPr/>
        </p:nvSpPr>
        <p:spPr>
          <a:xfrm>
            <a:off x="5614988" y="3933825"/>
            <a:ext cx="3133725" cy="9531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写出自己悟出的道理。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4" grpId="0"/>
      <p:bldP spid="604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13" name="文本框 47112"/>
          <p:cNvSpPr txBox="1"/>
          <p:nvPr/>
        </p:nvSpPr>
        <p:spPr>
          <a:xfrm>
            <a:off x="755650" y="692150"/>
            <a:ext cx="6048375" cy="7067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课文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谁是最可爱的人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7114" name="文本框 47113"/>
          <p:cNvSpPr txBox="1"/>
          <p:nvPr/>
        </p:nvSpPr>
        <p:spPr>
          <a:xfrm>
            <a:off x="611188" y="1700213"/>
            <a:ext cx="1152525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华文行楷" pitchFamily="2" charset="-122"/>
              </a:rPr>
              <a:t>开头</a:t>
            </a:r>
            <a:r>
              <a:rPr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zh-CN" altLang="en-US" sz="3200">
              <a:solidFill>
                <a:srgbClr val="99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115" name="文本框 47114"/>
          <p:cNvSpPr txBox="1"/>
          <p:nvPr/>
        </p:nvSpPr>
        <p:spPr>
          <a:xfrm>
            <a:off x="684213" y="3860800"/>
            <a:ext cx="1152525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华文行楷" pitchFamily="2" charset="-122"/>
              </a:rPr>
              <a:t>结尾</a:t>
            </a:r>
            <a:r>
              <a:rPr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zh-CN" altLang="en-US" sz="3200">
              <a:solidFill>
                <a:srgbClr val="99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116" name="文本框 47115"/>
          <p:cNvSpPr txBox="1"/>
          <p:nvPr/>
        </p:nvSpPr>
        <p:spPr>
          <a:xfrm>
            <a:off x="1763713" y="1700213"/>
            <a:ext cx="6769100" cy="19380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朝鲜的每一天，我都被一些东西感动着；我的思想感情的潮水，在放纵奔流着；我想把一切东西都告诉我祖国的朋友们。但我最急于告诉你们的，是我思想感情的一段重要经历，这就是：我越来越深刻地感觉到谁是我们最可爱的人！</a:t>
            </a:r>
            <a:endParaRPr lang="zh-CN" altLang="en-US" sz="240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117" name="文本框 47116"/>
          <p:cNvSpPr txBox="1"/>
          <p:nvPr/>
        </p:nvSpPr>
        <p:spPr>
          <a:xfrm>
            <a:off x="1835150" y="3860800"/>
            <a:ext cx="6769100" cy="11988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朋友！你是这么爱我们的祖国，爱我们的伟大领袖毛主席，你一定会深深地爱我们的战士，</a:t>
            </a:r>
            <a:r>
              <a:rPr lang="en-US" altLang="zh-CN" sz="240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240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他们确实是我们最可爱的人！</a:t>
            </a:r>
            <a:endParaRPr lang="zh-CN" altLang="en-US" sz="240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118" name="直接连接符 47117"/>
          <p:cNvSpPr/>
          <p:nvPr/>
        </p:nvSpPr>
        <p:spPr>
          <a:xfrm>
            <a:off x="4643438" y="3644900"/>
            <a:ext cx="2665412" cy="0"/>
          </a:xfrm>
          <a:prstGeom prst="line">
            <a:avLst/>
          </a:prstGeom>
          <a:ln w="38100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47119" name="矩形 47118"/>
          <p:cNvSpPr/>
          <p:nvPr/>
        </p:nvSpPr>
        <p:spPr>
          <a:xfrm>
            <a:off x="7740650" y="3068638"/>
            <a:ext cx="914400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扣题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120" name="直接连接符 47119"/>
          <p:cNvSpPr/>
          <p:nvPr/>
        </p:nvSpPr>
        <p:spPr>
          <a:xfrm>
            <a:off x="1908175" y="5084763"/>
            <a:ext cx="3816350" cy="0"/>
          </a:xfrm>
          <a:prstGeom prst="line">
            <a:avLst/>
          </a:prstGeom>
          <a:ln w="38100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47121" name="矩形 47120"/>
          <p:cNvSpPr/>
          <p:nvPr/>
        </p:nvSpPr>
        <p:spPr>
          <a:xfrm>
            <a:off x="6227763" y="4652963"/>
            <a:ext cx="914400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照应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122" name="椭圆 47121"/>
          <p:cNvSpPr/>
          <p:nvPr/>
        </p:nvSpPr>
        <p:spPr>
          <a:xfrm>
            <a:off x="2484438" y="4437063"/>
            <a:ext cx="720725" cy="792162"/>
          </a:xfrm>
          <a:prstGeom prst="ellipse">
            <a:avLst/>
          </a:prstGeom>
          <a:noFill/>
          <a:ln w="38100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23" name="矩形 47122"/>
          <p:cNvSpPr/>
          <p:nvPr/>
        </p:nvSpPr>
        <p:spPr>
          <a:xfrm>
            <a:off x="2700338" y="5157788"/>
            <a:ext cx="1584325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突出感受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6" grpId="0"/>
      <p:bldP spid="471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9876" name="文本占位符 79875" descr="hw066"/>
          <p:cNvPicPr>
            <a:picLocks noChangeAspect="1"/>
          </p:cNvPicPr>
          <p:nvPr>
            <p:ph type="body" idx="4294967295"/>
          </p:nvPr>
        </p:nvPicPr>
        <p:blipFill>
          <a:blip r:embed="rId2">
            <a:lum bright="-47998" contrast="84000"/>
          </a:blip>
          <a:srcRect l="10486" t="33141" r="58513" b="53293"/>
          <a:stretch>
            <a:fillRect/>
          </a:stretch>
        </p:blipFill>
        <p:spPr>
          <a:xfrm>
            <a:off x="5759450" y="1412875"/>
            <a:ext cx="3384550" cy="4392930"/>
          </a:xfrm>
        </p:spPr>
      </p:pic>
      <p:pic>
        <p:nvPicPr>
          <p:cNvPr id="79877" name="图片 79876" descr="bf8a7235c9d80212-98ef970e13a5b209-5e3f8cfb16db5688746d6ede8f58cd0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0350"/>
            <a:ext cx="5580063" cy="6345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3" name="文本框 61442"/>
          <p:cNvSpPr txBox="1"/>
          <p:nvPr/>
        </p:nvSpPr>
        <p:spPr>
          <a:xfrm>
            <a:off x="2051050" y="620713"/>
            <a:ext cx="6048375" cy="7067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课文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回忆我的母亲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1444" name="文本框 61443"/>
          <p:cNvSpPr txBox="1"/>
          <p:nvPr/>
        </p:nvSpPr>
        <p:spPr>
          <a:xfrm>
            <a:off x="611188" y="2205038"/>
            <a:ext cx="1152525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华文行楷" pitchFamily="2" charset="-122"/>
              </a:rPr>
              <a:t>开头</a:t>
            </a:r>
            <a:r>
              <a:rPr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zh-CN" altLang="en-US" sz="3200">
              <a:solidFill>
                <a:srgbClr val="99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445" name="文本框 61444"/>
          <p:cNvSpPr txBox="1"/>
          <p:nvPr/>
        </p:nvSpPr>
        <p:spPr>
          <a:xfrm>
            <a:off x="684213" y="3933825"/>
            <a:ext cx="1152525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华文行楷" pitchFamily="2" charset="-122"/>
              </a:rPr>
              <a:t>结尾</a:t>
            </a:r>
            <a:r>
              <a:rPr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zh-CN" altLang="en-US" sz="3200">
              <a:solidFill>
                <a:srgbClr val="99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446" name="文本框 61445"/>
          <p:cNvSpPr txBox="1"/>
          <p:nvPr/>
        </p:nvSpPr>
        <p:spPr>
          <a:xfrm>
            <a:off x="1763713" y="2170113"/>
            <a:ext cx="6911975" cy="156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得到母亲去世的消息，我很悲痛。我爱我母亲，特别是她勤劳一生，很多事情是值得我永远回忆的。</a:t>
            </a:r>
            <a:endParaRPr lang="zh-CN" altLang="en-US" sz="320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447" name="文本框 61446"/>
          <p:cNvSpPr txBox="1"/>
          <p:nvPr/>
        </p:nvSpPr>
        <p:spPr>
          <a:xfrm>
            <a:off x="1835150" y="3933825"/>
            <a:ext cx="6769100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愿母亲在地下安息！</a:t>
            </a:r>
            <a:endParaRPr lang="zh-CN" altLang="en-US" sz="320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448" name="直接连接符 61447"/>
          <p:cNvSpPr/>
          <p:nvPr/>
        </p:nvSpPr>
        <p:spPr>
          <a:xfrm>
            <a:off x="2700338" y="2708275"/>
            <a:ext cx="719137" cy="0"/>
          </a:xfrm>
          <a:prstGeom prst="line">
            <a:avLst/>
          </a:prstGeom>
          <a:ln w="38100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1449" name="矩形 61448"/>
          <p:cNvSpPr/>
          <p:nvPr/>
        </p:nvSpPr>
        <p:spPr>
          <a:xfrm>
            <a:off x="7164388" y="3284538"/>
            <a:ext cx="1223962" cy="5762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fontScale="90000"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扣题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50" name="直接连接符 61449"/>
          <p:cNvSpPr/>
          <p:nvPr/>
        </p:nvSpPr>
        <p:spPr>
          <a:xfrm>
            <a:off x="2339975" y="4437063"/>
            <a:ext cx="863600" cy="0"/>
          </a:xfrm>
          <a:prstGeom prst="line">
            <a:avLst/>
          </a:prstGeom>
          <a:ln w="38100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1451" name="矩形 61450"/>
          <p:cNvSpPr/>
          <p:nvPr/>
        </p:nvSpPr>
        <p:spPr>
          <a:xfrm>
            <a:off x="5435600" y="4221163"/>
            <a:ext cx="914400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照应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54" name="直接连接符 61453"/>
          <p:cNvSpPr/>
          <p:nvPr/>
        </p:nvSpPr>
        <p:spPr>
          <a:xfrm>
            <a:off x="5148263" y="3716338"/>
            <a:ext cx="719137" cy="0"/>
          </a:xfrm>
          <a:prstGeom prst="line">
            <a:avLst/>
          </a:prstGeom>
          <a:ln w="38100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1455" name="直接连接符 61454"/>
          <p:cNvSpPr/>
          <p:nvPr/>
        </p:nvSpPr>
        <p:spPr>
          <a:xfrm>
            <a:off x="5435600" y="3213100"/>
            <a:ext cx="2879725" cy="0"/>
          </a:xfrm>
          <a:prstGeom prst="line">
            <a:avLst/>
          </a:prstGeom>
          <a:ln w="38100" cap="sq" cmpd="sng">
            <a:solidFill>
              <a:srgbClr val="FF00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1456" name="直接连接符 61455"/>
          <p:cNvSpPr/>
          <p:nvPr/>
        </p:nvSpPr>
        <p:spPr>
          <a:xfrm>
            <a:off x="1908175" y="3716338"/>
            <a:ext cx="649288" cy="0"/>
          </a:xfrm>
          <a:prstGeom prst="line">
            <a:avLst/>
          </a:prstGeom>
          <a:ln w="38100" cap="sq" cmpd="sng">
            <a:solidFill>
              <a:srgbClr val="FF00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1457" name="文本框 61456"/>
          <p:cNvSpPr txBox="1"/>
          <p:nvPr/>
        </p:nvSpPr>
        <p:spPr>
          <a:xfrm>
            <a:off x="900113" y="3284538"/>
            <a:ext cx="1079500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定位</a:t>
            </a:r>
            <a:endParaRPr lang="zh-CN" altLang="en-US" sz="3200" b="1">
              <a:solidFill>
                <a:srgbClr val="FF66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/>
      <p:bldP spid="61447" grpId="0"/>
      <p:bldP spid="6145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1" name="文本框 63490"/>
          <p:cNvSpPr txBox="1"/>
          <p:nvPr/>
        </p:nvSpPr>
        <p:spPr>
          <a:xfrm>
            <a:off x="539750" y="620713"/>
            <a:ext cx="7416800" cy="7067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托尔斯泰的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春天已经到来</a:t>
            </a:r>
            <a:r>
              <a:rPr lang="en-US" altLang="zh-CN" sz="400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endParaRPr lang="en-US" altLang="zh-CN" sz="400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3492" name="文本框 63491"/>
          <p:cNvSpPr txBox="1"/>
          <p:nvPr/>
        </p:nvSpPr>
        <p:spPr>
          <a:xfrm>
            <a:off x="611188" y="1700213"/>
            <a:ext cx="1152525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华文行楷" pitchFamily="2" charset="-122"/>
              </a:rPr>
              <a:t>开头</a:t>
            </a:r>
            <a:r>
              <a:rPr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zh-CN" altLang="en-US" sz="3200">
              <a:solidFill>
                <a:srgbClr val="99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3493" name="文本框 63492"/>
          <p:cNvSpPr txBox="1"/>
          <p:nvPr/>
        </p:nvSpPr>
        <p:spPr>
          <a:xfrm>
            <a:off x="611188" y="3068638"/>
            <a:ext cx="1152525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华文行楷" pitchFamily="2" charset="-122"/>
              </a:rPr>
              <a:t>结尾</a:t>
            </a:r>
            <a:r>
              <a:rPr lang="zh-CN" altLang="en-US" sz="3200">
                <a:solidFill>
                  <a:srgbClr val="99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zh-CN" altLang="en-US" sz="3200">
              <a:solidFill>
                <a:srgbClr val="99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3494" name="文本框 63493"/>
          <p:cNvSpPr txBox="1"/>
          <p:nvPr/>
        </p:nvSpPr>
        <p:spPr>
          <a:xfrm>
            <a:off x="1835150" y="1844675"/>
            <a:ext cx="6769100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真正的春天到了。</a:t>
            </a:r>
            <a:endParaRPr lang="zh-CN" altLang="en-US" sz="320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3495" name="文本框 63494"/>
          <p:cNvSpPr txBox="1"/>
          <p:nvPr/>
        </p:nvSpPr>
        <p:spPr>
          <a:xfrm>
            <a:off x="1763713" y="3284538"/>
            <a:ext cx="6769100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真正的春天来到了。</a:t>
            </a:r>
            <a:endParaRPr lang="zh-CN" altLang="en-US" sz="320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3500" name="圆角矩形标注 63499"/>
          <p:cNvSpPr/>
          <p:nvPr/>
        </p:nvSpPr>
        <p:spPr>
          <a:xfrm>
            <a:off x="3419475" y="4292600"/>
            <a:ext cx="5473700" cy="1296988"/>
          </a:xfrm>
          <a:prstGeom prst="wedgeRoundRectCallout">
            <a:avLst>
              <a:gd name="adj1" fmla="val 2583"/>
              <a:gd name="adj2" fmla="val -79866"/>
              <a:gd name="adj3" fmla="val 16667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lstStyle/>
          <a:p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结尾和开头的文字，有时可以是近乎一样的，只需在结尾的文字中添加一个加强语气的字词即可！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4" grpId="0"/>
      <p:bldP spid="63495" grpId="0"/>
      <p:bldP spid="635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6" name="矩形 69635"/>
          <p:cNvSpPr/>
          <p:nvPr/>
        </p:nvSpPr>
        <p:spPr>
          <a:xfrm>
            <a:off x="611188" y="308134"/>
            <a:ext cx="7921625" cy="57543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r>
              <a:rPr lang="zh-CN" altLang="en-US" sz="3200" b="1">
                <a:solidFill>
                  <a:srgbClr val="003300"/>
                </a:solidFill>
                <a:latin typeface="华文行楷" pitchFamily="2" charset="-122"/>
                <a:ea typeface="华文行楷" pitchFamily="2" charset="-122"/>
              </a:rPr>
              <a:t>发   现</a:t>
            </a:r>
            <a:b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       </a:t>
            </a:r>
            <a:r>
              <a:rPr lang="en-US" altLang="zh-CN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zh-CN" altLang="en-US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生活中，</a:t>
            </a:r>
            <a:r>
              <a:rPr lang="zh-CN" altLang="en-US" sz="2800" b="1">
                <a:solidFill>
                  <a:srgbClr val="FF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许许多多的事情</a:t>
            </a:r>
            <a:r>
              <a:rPr lang="zh-CN" altLang="en-US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在不断地被我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发现</a:t>
            </a:r>
            <a:r>
              <a:rPr lang="zh-CN" altLang="en-US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着</a:t>
            </a:r>
            <a:r>
              <a:rPr lang="en-US" altLang="zh-CN" sz="2800" b="1">
                <a:solidFill>
                  <a:srgbClr val="00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en-US" altLang="zh-CN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br>
              <a:rPr lang="en-US" altLang="zh-CN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    </a:t>
            </a:r>
            <a:r>
              <a:rPr lang="zh-CN" altLang="en-US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妈妈是个非常爱干净的人。洗衣服是宁可不吃不睡也非做不可的“工作”，她把脏衣服放在洗衣板上，揉呀，搓呀，时不时用沾满泡沫的手擦擦额上的汗捶捶发酸的腰。妈妈洗衣的情景，犹如电影里的一个镜头，不断地“播放”着。终于有一天，我拿着自己的脏手帕，趁妈妈不注意，偷偷地去洗。费了九牛二虎之力，终于把手帕洗干净了，我吁了一口气。这时，我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发现</a:t>
            </a:r>
            <a:r>
              <a:rPr lang="zh-CN" altLang="en-US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早已倚在门边的妈妈的脸上，露出了欣慰的笑容。</a:t>
            </a:r>
            <a:r>
              <a:rPr lang="en-US" altLang="zh-CN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en-US" altLang="zh-CN" sz="28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60" name="矩形 70659"/>
          <p:cNvSpPr/>
          <p:nvPr/>
        </p:nvSpPr>
        <p:spPr>
          <a:xfrm>
            <a:off x="468313" y="306229"/>
            <a:ext cx="8280400" cy="62471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爸爸非常关心我的学习，经常了解我的学习情况，可他从不陪读，也不检查作业。他总说：“我相信孩子。”我听了这话，精神上有了一种莫名的动力</a:t>
            </a:r>
            <a:r>
              <a:rPr lang="en-US" altLang="zh-CN" sz="2800" b="1">
                <a:solidFill>
                  <a:srgbClr val="00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一定要好好学。我用自己的成绩证明了这一切。当我把大红的证书捧给爸爸时，我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发现</a:t>
            </a:r>
            <a:r>
              <a:rPr lang="zh-CN" altLang="en-US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，不爱笑的爸爸脸上浮现出了灿烂的笑容。</a:t>
            </a:r>
            <a:r>
              <a:rPr lang="en-US" altLang="zh-CN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br>
              <a:rPr lang="en-US" altLang="zh-CN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 </a:t>
            </a:r>
            <a:r>
              <a:rPr lang="zh-CN" altLang="en-US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奶奶七十多岁了，她非常疼爱我，姑姑来看望她时，总会带来许多好吃的东西，而奶奶总是舍不得自己吃。她说：“让我的乖孙女吃吧，好长大个子。”我明白奶奶对我的爱。于是我拼命地投稿，用得来的稿费买了一袋奶粉，当我把奶粉放在奶奶眼前时，我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发现</a:t>
            </a:r>
            <a:r>
              <a:rPr lang="zh-CN" altLang="en-US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她那本已混浊的眼睛里闪出晶莹的泪花。 </a:t>
            </a:r>
            <a:br>
              <a:rPr lang="zh-CN" altLang="en-US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zh-CN" altLang="en-US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84" name="矩形 71683"/>
          <p:cNvSpPr/>
          <p:nvPr/>
        </p:nvSpPr>
        <p:spPr>
          <a:xfrm>
            <a:off x="468313" y="523081"/>
            <a:ext cx="8208962" cy="52006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发现</a:t>
            </a:r>
            <a:r>
              <a:rPr lang="zh-CN" altLang="en-US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，使我看到了妈妈的欣慰；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发现</a:t>
            </a:r>
            <a:r>
              <a:rPr lang="zh-CN" altLang="en-US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，使我懂得了爸爸的希望；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发现</a:t>
            </a:r>
            <a:r>
              <a:rPr lang="zh-CN" altLang="en-US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，让我回报了奶奶的疼爱。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发现</a:t>
            </a:r>
            <a:r>
              <a:rPr lang="zh-CN" altLang="en-US" sz="28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800" b="1">
                <a:solidFill>
                  <a:srgbClr val="00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b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  </a:t>
            </a:r>
            <a:r>
              <a:rPr lang="zh-CN" altLang="en-US" sz="24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【简 评】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b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        </a:t>
            </a:r>
            <a:r>
              <a:rPr lang="zh-CN" altLang="en-US" sz="24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开篇点题，简洁明快；</a:t>
            </a:r>
            <a:r>
              <a:rPr lang="zh-CN" altLang="en-US" sz="2400">
                <a:solidFill>
                  <a:srgbClr val="99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结尾扣题，归结全文，此生深得作文技法之妙！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主体部分写了三件事，妈妈的勤劳影响了我，当我学会了生活自理的本领时，</a:t>
            </a:r>
            <a:r>
              <a:rPr lang="zh-CN" altLang="en-US" sz="2400" u="sng">
                <a:solidFill>
                  <a:srgbClr val="CC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我发现了妈妈的笑容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；爸爸的循循善诱使我得到了学习的动力，当我的学习获得了优异成绩时，</a:t>
            </a:r>
            <a:r>
              <a:rPr lang="zh-CN" altLang="en-US" sz="2400" u="sng">
                <a:solidFill>
                  <a:srgbClr val="CC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我发现了爸爸的希望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；当我明白了奶奶的疼爱，用稿费买了奶粉孝敬奶奶时，</a:t>
            </a:r>
            <a:r>
              <a:rPr lang="zh-CN" altLang="en-US" sz="2400" u="sng">
                <a:solidFill>
                  <a:srgbClr val="CC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我发现了奶奶眼里晶莹的泪花</a:t>
            </a:r>
            <a:r>
              <a:rPr lang="en-US" altLang="zh-CN" sz="2400" u="sng">
                <a:solidFill>
                  <a:srgbClr val="CC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en-US" altLang="zh-CN" sz="2400" u="sng">
                <a:solidFill>
                  <a:srgbClr val="CC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400" u="sng">
              <a:solidFill>
                <a:srgbClr val="CC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   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如此短暂的时间，作者能把爸爸、妈妈、奶奶的爱和我对爱的发现和回报融在一起写，是需要有扎实的写作功底的。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708" name="文本框 72707"/>
          <p:cNvSpPr txBox="1"/>
          <p:nvPr/>
        </p:nvSpPr>
        <p:spPr>
          <a:xfrm>
            <a:off x="250825" y="476250"/>
            <a:ext cx="8569325" cy="544639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</a:t>
            </a:r>
            <a:r>
              <a:rPr lang="zh-CN" altLang="en-US" sz="3600" b="1">
                <a:solidFill>
                  <a:srgbClr val="003300"/>
                </a:solidFill>
                <a:latin typeface="华文行楷" pitchFamily="2" charset="-122"/>
                <a:ea typeface="华文行楷" pitchFamily="2" charset="-122"/>
              </a:rPr>
              <a:t>父亲的眼神</a:t>
            </a:r>
            <a:endParaRPr lang="zh-CN" altLang="en-US" sz="3600" b="1">
              <a:solidFill>
                <a:srgbClr val="003300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6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一个背影，让朱自清潸然泪下；一个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眼神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，让我终生悚然汗下。</a:t>
            </a:r>
            <a:endParaRPr lang="zh-CN" altLang="en-US" sz="26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是在我上中学时，因为有“瘸腿科”，加上当时传说文理不再分科，尽管我的语文、英语成绩始终居班里前几名，但是数理化成绩却出奇的差。这样的状态下，肯定高考无望。因此，高一期末考试前，我彻底失望了，回到了家里。</a:t>
            </a:r>
            <a:endParaRPr lang="zh-CN" altLang="en-US" sz="26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自觉惭愧，回到家听说父亲正在田里拔草，我赶紧戴上草帽，到田里帮忙。学都上不好了，再不勤快一点，会被人骂为“二流子”的。顶着烈日，到了田里，我告诉父亲，不想再上学，反正学不好了，还不如回家种田。</a:t>
            </a:r>
            <a:endParaRPr lang="zh-CN" altLang="en-US" sz="26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32" name="文本框 73731"/>
          <p:cNvSpPr txBox="1"/>
          <p:nvPr/>
        </p:nvSpPr>
        <p:spPr>
          <a:xfrm>
            <a:off x="395288" y="476250"/>
            <a:ext cx="8424862" cy="56927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④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以为父亲会勃然大怒，他对我寄予很大希望，他当了一辈子的“睁眼瞎”，不想我走他的老路。但是，父亲始终埋着头，并不理会我的话，好像并没有听进去我的话。我不怕父亲发火，却怕父亲的沉默。我不敢再讲话了，只好随着他卖力地拔草。近晌午的太阳很毒，汗水在身上像虫一样爬，衣服贴在身上，抬起头，父亲仍然在埋着头拔草，我怎好意思停下来</a:t>
            </a:r>
            <a:r>
              <a:rPr lang="en-US" altLang="zh-CN" sz="2600" b="1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26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⑤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中午，回家吃过饭，父亲仍然没有就我的退学发表意见。让我说什么好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情况很不妙，我知道，越是在闷热干燥的夏日午后，越会有突如其来的狂风骤雨。这沉默，让我忐忑不安。</a:t>
            </a:r>
            <a:endParaRPr lang="zh-CN" altLang="en-US" sz="26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⑥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吃过饭，父亲说：“走吧，去地里把地瓜秧翻一下，要不然今年地瓜就收不到了。”我拿起锄头就走了，我就不信，父亲能干，我就不行。</a:t>
            </a:r>
            <a:endParaRPr lang="zh-CN" altLang="en-US" sz="26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6" name="文本框 74755"/>
          <p:cNvSpPr txBox="1"/>
          <p:nvPr/>
        </p:nvSpPr>
        <p:spPr>
          <a:xfrm>
            <a:off x="323850" y="404813"/>
            <a:ext cx="8496300" cy="4892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⑦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日午后的大阳实在大厉害，汗水把我的眼睛弄得睁不开，要在学校，现在正是午睡的时候，我早已呵欠连天了。看父亲，光着黑黝黝的脊梁，仍在埋头翻秧。趁着父亲不注意，我跑到树阴底下枕着锄头就睡着了。</a:t>
            </a:r>
            <a:endParaRPr lang="zh-CN" altLang="en-US" sz="26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⑧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好像没多大一会儿，我就被父亲推醒。睁开眼，我看到父亲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冷冷的眼神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，那眼神很复杂．既有不屑、鄙夷，还有悲哀、绝望，还有许多我一下于说不出的内容</a:t>
            </a:r>
            <a:r>
              <a:rPr lang="en-US" altLang="zh-CN" sz="2600" b="1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26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⑨“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当庄稼人你也不够格，躺在地头睡觉庄稼就会长出来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看你那个样，二流子都比你强，你哄庄稼一天，庄稼就哄你一年，赶快起来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!”</a:t>
            </a:r>
            <a:endParaRPr lang="en-US" altLang="zh-CN" sz="26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⑩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父亲的眼神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让我受不了，我的后脊背已经有汗流下来了，不是热汗，而是冷汗。</a:t>
            </a:r>
            <a:endParaRPr lang="zh-CN" altLang="en-US" sz="26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80" name="文本框 75779"/>
          <p:cNvSpPr txBox="1"/>
          <p:nvPr/>
        </p:nvSpPr>
        <p:spPr>
          <a:xfrm>
            <a:off x="611188" y="765175"/>
            <a:ext cx="7921625" cy="44926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）当天晚上，回到家，我觉得浑身骨头都散了。摸着胳膊上已经晒脱皮的地方，我的心乱成了一锅粥。</a:t>
            </a:r>
            <a:endParaRPr lang="zh-CN" altLang="en-US" sz="26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（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）第二天早上，天刚蒙蒙亮，父亲又把我推起来。一睁眼，又是那眼神</a:t>
            </a:r>
            <a:r>
              <a:rPr lang="en-US" altLang="zh-CN" sz="2600" b="1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我坐起来，恶狠狠地说了句：“我要上学！”  </a:t>
            </a:r>
            <a:endParaRPr lang="zh-CN" altLang="en-US" sz="26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（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）后来的事情就变得很简单，高考后，我考上了大学中文系。再后来，我到电视台当了一名记者。</a:t>
            </a:r>
            <a:endParaRPr lang="zh-CN" altLang="en-US" sz="26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（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）尽管我远离了家乡，远离了父亲，但那眼神始终占据了我的记忆，回想起来就让我不安</a:t>
            </a:r>
            <a:r>
              <a:rPr lang="en-US" altLang="zh-CN" sz="2600" b="1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对于学习，对于工作，我尽力了吗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6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4" name="文本框 76803"/>
          <p:cNvSpPr txBox="1"/>
          <p:nvPr/>
        </p:nvSpPr>
        <p:spPr>
          <a:xfrm>
            <a:off x="1116013" y="765175"/>
            <a:ext cx="7200900" cy="249174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）时至今日，我最喜欢的歌还是蔡琴的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你的眼神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。这首歌的旋律很美，很忧郁，很沉静，很悠远，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父亲的眼神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不也这样吗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但我想起来却抑制不住自己汹涌的感情，走到院子外，望着满天的繁星，我不由喃喃自语：“山一样沉默的父亲，我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忘不了</a:t>
            </a:r>
            <a:r>
              <a:rPr lang="zh-CN" altLang="en-US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眼神</a:t>
            </a:r>
            <a:r>
              <a:rPr lang="en-US" altLang="zh-CN" sz="26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!”</a:t>
            </a:r>
            <a:endParaRPr lang="en-US" altLang="zh-CN" sz="2600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7044" name="文本占位符 87043" descr="hw066"/>
          <p:cNvPicPr>
            <a:picLocks noChangeAspect="1"/>
          </p:cNvPicPr>
          <p:nvPr>
            <p:ph type="body" idx="4294967295"/>
          </p:nvPr>
        </p:nvPicPr>
        <p:blipFill>
          <a:blip r:embed="rId2">
            <a:lum bright="-53998" contrast="66000"/>
          </a:blip>
          <a:srcRect l="17946" t="58257" r="63528" b="30811"/>
          <a:stretch>
            <a:fillRect/>
          </a:stretch>
        </p:blipFill>
        <p:spPr>
          <a:xfrm>
            <a:off x="5975350" y="1916430"/>
            <a:ext cx="3168650" cy="3528695"/>
          </a:xfrm>
        </p:spPr>
      </p:pic>
      <p:pic>
        <p:nvPicPr>
          <p:cNvPr id="87045" name="图片 87044" descr="f539482018041619-f79a96087f8ea502-435668495932b70c968e3bc0a27201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48263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50" name="标题 78849"/>
          <p:cNvSpPr>
            <a:spLocks noGrp="1"/>
          </p:cNvSpPr>
          <p:nvPr>
            <p:ph type="title" idx="4294967295"/>
          </p:nvPr>
        </p:nvSpPr>
        <p:spPr>
          <a:xfrm>
            <a:off x="0" y="274955"/>
            <a:ext cx="8229600" cy="1143000"/>
          </a:xfrm>
        </p:spPr>
        <p:txBody>
          <a:bodyPr anchor="ctr"/>
          <a:lstStyle/>
          <a:p>
            <a:r>
              <a:rPr lang="zh-CN" altLang="en-US">
                <a:solidFill>
                  <a:srgbClr val="FF0000"/>
                </a:solidFill>
                <a:ea typeface="华文行楷" pitchFamily="2" charset="-122"/>
              </a:rPr>
              <a:t>范文简析</a:t>
            </a:r>
            <a:endParaRPr lang="zh-CN" altLang="en-US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78851" name="文本占位符 78850"/>
          <p:cNvSpPr>
            <a:spLocks noGrp="1"/>
          </p:cNvSpPr>
          <p:nvPr>
            <p:ph type="body" idx="4294967295"/>
          </p:nvPr>
        </p:nvSpPr>
        <p:spPr>
          <a:xfrm>
            <a:off x="565150" y="1600200"/>
            <a:ext cx="8578850" cy="4526280"/>
          </a:xfrm>
        </p:spPr>
        <p:txBody>
          <a:bodyPr/>
          <a:lstStyle/>
          <a:p>
            <a:pPr>
              <a:buNone/>
            </a:pPr>
            <a:r>
              <a:rPr lang="en-US" altLang="zh-CN" sz="3600" b="1">
                <a:ea typeface="华文行楷" pitchFamily="2" charset="-122"/>
              </a:rPr>
              <a:t>《</a:t>
            </a:r>
            <a:r>
              <a:rPr lang="zh-CN" altLang="en-US" sz="3600" b="1">
                <a:ea typeface="华文行楷" pitchFamily="2" charset="-122"/>
              </a:rPr>
              <a:t>发现</a:t>
            </a:r>
            <a:r>
              <a:rPr lang="en-US" altLang="zh-CN" sz="3600" b="1">
                <a:ea typeface="华文行楷" pitchFamily="2" charset="-122"/>
              </a:rPr>
              <a:t>》</a:t>
            </a:r>
            <a:r>
              <a:rPr lang="en-US" altLang="zh-CN" sz="3600" b="1">
                <a:solidFill>
                  <a:srgbClr val="990033"/>
                </a:solidFill>
              </a:rPr>
              <a:t>             </a:t>
            </a:r>
            <a:r>
              <a:rPr lang="zh-CN" altLang="en-US" sz="3600" b="1">
                <a:solidFill>
                  <a:srgbClr val="990033"/>
                </a:solidFill>
                <a:ea typeface="黑体" panose="02010609060101010101" pitchFamily="49" charset="-122"/>
              </a:rPr>
              <a:t>提示大，多面写</a:t>
            </a:r>
            <a:endParaRPr lang="zh-CN" altLang="en-US" sz="3600" b="1">
              <a:solidFill>
                <a:srgbClr val="990033"/>
              </a:solidFill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sz="3600" b="1">
                <a:ea typeface="华文行楷" pitchFamily="2" charset="-122"/>
              </a:rPr>
              <a:t>《</a:t>
            </a:r>
            <a:r>
              <a:rPr lang="zh-CN" altLang="en-US" sz="3600" b="1">
                <a:ea typeface="华文行楷" pitchFamily="2" charset="-122"/>
              </a:rPr>
              <a:t>父亲的眼神</a:t>
            </a:r>
            <a:r>
              <a:rPr lang="en-US" altLang="zh-CN" sz="3600" b="1">
                <a:ea typeface="华文行楷" pitchFamily="2" charset="-122"/>
              </a:rPr>
              <a:t>》  </a:t>
            </a:r>
            <a:r>
              <a:rPr lang="zh-CN" altLang="en-US" sz="3600" b="1">
                <a:solidFill>
                  <a:srgbClr val="990033"/>
                </a:solidFill>
                <a:ea typeface="黑体" panose="02010609060101010101" pitchFamily="49" charset="-122"/>
              </a:rPr>
              <a:t>提示小，单一写</a:t>
            </a:r>
            <a:endParaRPr lang="zh-CN" altLang="en-US" sz="3600" b="1">
              <a:solidFill>
                <a:srgbClr val="990033"/>
              </a:solidFill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>
                <a:solidFill>
                  <a:srgbClr val="990033"/>
                </a:solidFill>
              </a:rPr>
              <a:t>                          </a:t>
            </a:r>
            <a:endParaRPr lang="zh-CN" altLang="en-US" sz="3600" b="1">
              <a:solidFill>
                <a:srgbClr val="990033"/>
              </a:solidFill>
            </a:endParaRPr>
          </a:p>
          <a:p>
            <a:pPr>
              <a:buNone/>
            </a:pPr>
            <a:r>
              <a:rPr lang="zh-CN" altLang="en-US" sz="3600" b="1">
                <a:solidFill>
                  <a:srgbClr val="990033"/>
                </a:solidFill>
              </a:rPr>
              <a:t> </a:t>
            </a:r>
            <a:r>
              <a:rPr lang="zh-CN" altLang="en-US" sz="3600" b="1">
                <a:solidFill>
                  <a:srgbClr val="99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结尾都照应了开头，写出了自己的感悟。</a:t>
            </a:r>
            <a:endParaRPr lang="zh-CN" altLang="en-US" sz="3600" b="1">
              <a:solidFill>
                <a:srgbClr val="9900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2162" name="组合 92161"/>
          <p:cNvGrpSpPr/>
          <p:nvPr/>
        </p:nvGrpSpPr>
        <p:grpSpPr>
          <a:xfrm>
            <a:off x="0" y="787400"/>
            <a:ext cx="8640763" cy="6070600"/>
            <a:chOff x="68" y="381"/>
            <a:chExt cx="5443" cy="3824"/>
          </a:xfrm>
        </p:grpSpPr>
        <p:sp>
          <p:nvSpPr>
            <p:cNvPr id="92163" name="椭圆 92162"/>
            <p:cNvSpPr/>
            <p:nvPr/>
          </p:nvSpPr>
          <p:spPr>
            <a:xfrm>
              <a:off x="884" y="1525"/>
              <a:ext cx="1497" cy="1543"/>
            </a:xfrm>
            <a:prstGeom prst="ellipse">
              <a:avLst/>
            </a:prstGeom>
            <a:solidFill>
              <a:srgbClr val="FFFF00"/>
            </a:solidFill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r>
                <a:rPr lang="zh-CN" altLang="en-US" sz="3600" b="1">
                  <a:solidFill>
                    <a:srgbClr val="FF33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观 点</a:t>
              </a:r>
              <a:endPara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2800" b="1">
                  <a:solidFill>
                    <a:srgbClr val="FF3300"/>
                  </a:solidFill>
                  <a:latin typeface="Garamond" pitchFamily="18" charset="0"/>
                  <a:ea typeface="宋体" panose="02010600030101010101" pitchFamily="2" charset="-122"/>
                </a:rPr>
                <a:t>（中心）</a:t>
              </a:r>
              <a:endParaRPr lang="zh-CN" altLang="en-US" sz="2800" b="1">
                <a:solidFill>
                  <a:srgbClr val="FF3300"/>
                </a:solidFill>
                <a:latin typeface="Garamond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164" name="直接连接符 92163"/>
            <p:cNvSpPr/>
            <p:nvPr/>
          </p:nvSpPr>
          <p:spPr>
            <a:xfrm flipV="1">
              <a:off x="1292" y="1245"/>
              <a:ext cx="1089" cy="363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92165" name="直接连接符 92164"/>
            <p:cNvSpPr/>
            <p:nvPr/>
          </p:nvSpPr>
          <p:spPr>
            <a:xfrm>
              <a:off x="903" y="1202"/>
              <a:ext cx="707" cy="294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92166" name="文本框 92165"/>
            <p:cNvSpPr txBox="1"/>
            <p:nvPr/>
          </p:nvSpPr>
          <p:spPr>
            <a:xfrm>
              <a:off x="1746" y="744"/>
              <a:ext cx="25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 b="1">
                  <a:latin typeface="Garamond" pitchFamily="18" charset="0"/>
                  <a:ea typeface="宋体" panose="02010600030101010101" pitchFamily="2" charset="-122"/>
                </a:rPr>
                <a:t>结尾照应开头，写出所感</a:t>
              </a:r>
              <a:endParaRPr lang="zh-CN" altLang="en-US" sz="2800" b="1">
                <a:latin typeface="Garamond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167" name="文本框 92166"/>
            <p:cNvSpPr txBox="1"/>
            <p:nvPr/>
          </p:nvSpPr>
          <p:spPr>
            <a:xfrm>
              <a:off x="68" y="799"/>
              <a:ext cx="10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 b="1">
                  <a:latin typeface="Garamond" pitchFamily="18" charset="0"/>
                  <a:ea typeface="宋体" panose="02010600030101010101" pitchFamily="2" charset="-122"/>
                </a:rPr>
                <a:t>开头扣题</a:t>
              </a:r>
              <a:endParaRPr lang="zh-CN" altLang="en-US" sz="2800" b="1">
                <a:latin typeface="Garamond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168" name="文本框 92167"/>
            <p:cNvSpPr txBox="1"/>
            <p:nvPr/>
          </p:nvSpPr>
          <p:spPr>
            <a:xfrm>
              <a:off x="3325" y="1253"/>
              <a:ext cx="21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 b="1">
                  <a:latin typeface="Garamond" pitchFamily="18" charset="0"/>
                  <a:ea typeface="宋体" panose="02010600030101010101" pitchFamily="2" charset="-122"/>
                </a:rPr>
                <a:t>首尾相交，即“</a:t>
              </a:r>
              <a:r>
                <a:rPr lang="zh-CN" altLang="en-US" sz="2800" b="1">
                  <a:solidFill>
                    <a:srgbClr val="FF3300"/>
                  </a:solidFill>
                  <a:latin typeface="Garamond" pitchFamily="18" charset="0"/>
                  <a:ea typeface="宋体" panose="02010600030101010101" pitchFamily="2" charset="-122"/>
                </a:rPr>
                <a:t>照应</a:t>
              </a:r>
              <a:r>
                <a:rPr lang="zh-CN" altLang="en-US" sz="2800" b="1">
                  <a:latin typeface="Garamond" pitchFamily="18" charset="0"/>
                  <a:ea typeface="宋体" panose="02010600030101010101" pitchFamily="2" charset="-122"/>
                </a:rPr>
                <a:t>”</a:t>
              </a:r>
              <a:endParaRPr lang="zh-CN" altLang="en-US" sz="2800" b="1">
                <a:latin typeface="Garamond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169" name="文本框 92168"/>
            <p:cNvSpPr txBox="1"/>
            <p:nvPr/>
          </p:nvSpPr>
          <p:spPr>
            <a:xfrm>
              <a:off x="3370" y="1661"/>
              <a:ext cx="2141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 b="1">
                  <a:latin typeface="Garamond" pitchFamily="18" charset="0"/>
                  <a:ea typeface="宋体" panose="02010600030101010101" pitchFamily="2" charset="-122"/>
                </a:rPr>
                <a:t>这是一条围绕主题，</a:t>
              </a:r>
              <a:endParaRPr lang="zh-CN" altLang="en-US" sz="2800" b="1">
                <a:latin typeface="Garamond" pitchFamily="18" charset="0"/>
                <a:ea typeface="宋体" panose="02010600030101010101" pitchFamily="2" charset="-122"/>
              </a:endParaRPr>
            </a:p>
            <a:p>
              <a:r>
                <a:rPr lang="zh-CN" altLang="en-US" sz="2800" b="1">
                  <a:latin typeface="Garamond" pitchFamily="18" charset="0"/>
                  <a:ea typeface="宋体" panose="02010600030101010101" pitchFamily="2" charset="-122"/>
                </a:rPr>
                <a:t>贯穿全文的“线索”</a:t>
              </a:r>
              <a:endParaRPr lang="zh-CN" altLang="en-US" sz="2800" b="1">
                <a:latin typeface="Garamond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170" name="文本框 92169"/>
            <p:cNvSpPr txBox="1"/>
            <p:nvPr/>
          </p:nvSpPr>
          <p:spPr>
            <a:xfrm>
              <a:off x="2236" y="1558"/>
              <a:ext cx="284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9600">
                  <a:solidFill>
                    <a:srgbClr val="FF3300"/>
                  </a:solidFill>
                  <a:latin typeface="Garamond" pitchFamily="18" charset="0"/>
                  <a:ea typeface="宋体" panose="02010600030101010101" pitchFamily="2" charset="-122"/>
                </a:rPr>
                <a:t>.</a:t>
              </a:r>
              <a:endParaRPr lang="en-US" altLang="zh-CN" sz="9600">
                <a:solidFill>
                  <a:srgbClr val="FF3300"/>
                </a:solidFill>
                <a:latin typeface="Garamond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171" name="文本框 92170"/>
            <p:cNvSpPr txBox="1"/>
            <p:nvPr/>
          </p:nvSpPr>
          <p:spPr>
            <a:xfrm>
              <a:off x="757" y="1594"/>
              <a:ext cx="284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9600">
                  <a:solidFill>
                    <a:srgbClr val="FF3300"/>
                  </a:solidFill>
                  <a:latin typeface="Garamond" pitchFamily="18" charset="0"/>
                  <a:ea typeface="宋体" panose="02010600030101010101" pitchFamily="2" charset="-122"/>
                </a:rPr>
                <a:t>.</a:t>
              </a:r>
              <a:endParaRPr lang="en-US" altLang="zh-CN" sz="9600">
                <a:solidFill>
                  <a:srgbClr val="FF3300"/>
                </a:solidFill>
                <a:latin typeface="Garamond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172" name="文本框 92171"/>
            <p:cNvSpPr txBox="1"/>
            <p:nvPr/>
          </p:nvSpPr>
          <p:spPr>
            <a:xfrm>
              <a:off x="1519" y="2347"/>
              <a:ext cx="284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9600">
                  <a:solidFill>
                    <a:srgbClr val="FF3300"/>
                  </a:solidFill>
                  <a:latin typeface="Garamond" pitchFamily="18" charset="0"/>
                  <a:ea typeface="宋体" panose="02010600030101010101" pitchFamily="2" charset="-122"/>
                </a:rPr>
                <a:t>.</a:t>
              </a:r>
              <a:endParaRPr lang="en-US" altLang="zh-CN" sz="9600">
                <a:solidFill>
                  <a:srgbClr val="FF3300"/>
                </a:solidFill>
                <a:latin typeface="Garamond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173" name="文本框 92172"/>
            <p:cNvSpPr txBox="1"/>
            <p:nvPr/>
          </p:nvSpPr>
          <p:spPr>
            <a:xfrm>
              <a:off x="158" y="2115"/>
              <a:ext cx="67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 b="1">
                  <a:latin typeface="Garamond" pitchFamily="18" charset="0"/>
                  <a:ea typeface="宋体" panose="02010600030101010101" pitchFamily="2" charset="-122"/>
                </a:rPr>
                <a:t>事例</a:t>
              </a:r>
              <a:r>
                <a:rPr lang="en-US" altLang="zh-CN" sz="2800" b="1">
                  <a:latin typeface="Garamond" pitchFamily="18" charset="0"/>
                  <a:ea typeface="宋体" panose="02010600030101010101" pitchFamily="2" charset="-122"/>
                </a:rPr>
                <a:t>3</a:t>
              </a:r>
              <a:endParaRPr lang="en-US" altLang="zh-CN" sz="2800" b="1">
                <a:latin typeface="Garamond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174" name="文本框 92173"/>
            <p:cNvSpPr txBox="1"/>
            <p:nvPr/>
          </p:nvSpPr>
          <p:spPr>
            <a:xfrm>
              <a:off x="2381" y="2069"/>
              <a:ext cx="65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 b="1">
                  <a:latin typeface="Garamond" pitchFamily="18" charset="0"/>
                  <a:ea typeface="宋体" panose="02010600030101010101" pitchFamily="2" charset="-122"/>
                </a:rPr>
                <a:t>事例</a:t>
              </a:r>
              <a:r>
                <a:rPr lang="en-US" altLang="zh-CN" sz="2800" b="1">
                  <a:latin typeface="Garamond" pitchFamily="18" charset="0"/>
                  <a:ea typeface="宋体" panose="02010600030101010101" pitchFamily="2" charset="-122"/>
                </a:rPr>
                <a:t>1</a:t>
              </a:r>
              <a:endParaRPr lang="en-US" altLang="zh-CN" sz="2800" b="1">
                <a:latin typeface="Garamond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175" name="文本框 92174"/>
            <p:cNvSpPr txBox="1"/>
            <p:nvPr/>
          </p:nvSpPr>
          <p:spPr>
            <a:xfrm>
              <a:off x="1338" y="3067"/>
              <a:ext cx="67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 b="1">
                  <a:latin typeface="Garamond" pitchFamily="18" charset="0"/>
                  <a:ea typeface="宋体" panose="02010600030101010101" pitchFamily="2" charset="-122"/>
                </a:rPr>
                <a:t>事例</a:t>
              </a:r>
              <a:r>
                <a:rPr lang="en-US" altLang="zh-CN" sz="2800" b="1">
                  <a:latin typeface="Garamond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b="1">
                <a:latin typeface="Garamond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176" name="直接连接符 92175"/>
            <p:cNvSpPr/>
            <p:nvPr/>
          </p:nvSpPr>
          <p:spPr>
            <a:xfrm>
              <a:off x="1692" y="1498"/>
              <a:ext cx="1588" cy="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92177" name="直接连接符 92176"/>
            <p:cNvSpPr/>
            <p:nvPr/>
          </p:nvSpPr>
          <p:spPr>
            <a:xfrm>
              <a:off x="2245" y="1842"/>
              <a:ext cx="1089" cy="137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  <p:sp>
          <p:nvSpPr>
            <p:cNvPr id="92178" name="左大括号 92177"/>
            <p:cNvSpPr/>
            <p:nvPr/>
          </p:nvSpPr>
          <p:spPr>
            <a:xfrm rot="5400000">
              <a:off x="4331" y="1570"/>
              <a:ext cx="227" cy="1588"/>
            </a:xfrm>
            <a:prstGeom prst="leftBrace">
              <a:avLst>
                <a:gd name="adj1" fmla="val 58296"/>
                <a:gd name="adj2" fmla="val 50000"/>
              </a:avLst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79" name="文本框 92178"/>
            <p:cNvSpPr txBox="1"/>
            <p:nvPr/>
          </p:nvSpPr>
          <p:spPr>
            <a:xfrm>
              <a:off x="3487" y="2432"/>
              <a:ext cx="346" cy="152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>
              <a:spAutoFit/>
            </a:bodyPr>
            <a:lstStyle/>
            <a:p>
              <a:r>
                <a:rPr lang="zh-CN" altLang="en-US" sz="2400" b="1">
                  <a:latin typeface="Garamond" pitchFamily="18" charset="0"/>
                  <a:ea typeface="华文楷体" pitchFamily="2" charset="-122"/>
                </a:rPr>
                <a:t>可以是一个</a:t>
              </a:r>
              <a:r>
                <a:rPr lang="zh-CN" altLang="en-US" sz="2400" b="1">
                  <a:solidFill>
                    <a:srgbClr val="FF3300"/>
                  </a:solidFill>
                  <a:latin typeface="Garamond" pitchFamily="18" charset="0"/>
                  <a:ea typeface="华文楷体" pitchFamily="2" charset="-122"/>
                </a:rPr>
                <a:t>人</a:t>
              </a:r>
              <a:endParaRPr lang="zh-CN" altLang="en-US" sz="2400" b="1">
                <a:solidFill>
                  <a:srgbClr val="FF3300"/>
                </a:solidFill>
                <a:latin typeface="Garamond" pitchFamily="18" charset="0"/>
                <a:ea typeface="华文楷体" pitchFamily="2" charset="-122"/>
              </a:endParaRPr>
            </a:p>
          </p:txBody>
        </p:sp>
        <p:sp>
          <p:nvSpPr>
            <p:cNvPr id="92180" name="文本框 92179"/>
            <p:cNvSpPr txBox="1"/>
            <p:nvPr/>
          </p:nvSpPr>
          <p:spPr>
            <a:xfrm>
              <a:off x="3851" y="2432"/>
              <a:ext cx="346" cy="152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>
              <a:spAutoFit/>
            </a:bodyPr>
            <a:lstStyle/>
            <a:p>
              <a:r>
                <a:rPr lang="zh-CN" altLang="en-US" sz="2400" b="1">
                  <a:latin typeface="Garamond" pitchFamily="18" charset="0"/>
                  <a:ea typeface="华文楷体" pitchFamily="2" charset="-122"/>
                </a:rPr>
                <a:t>可以是一件</a:t>
              </a:r>
              <a:r>
                <a:rPr lang="zh-CN" altLang="en-US" sz="2400" b="1">
                  <a:solidFill>
                    <a:srgbClr val="FF3300"/>
                  </a:solidFill>
                  <a:latin typeface="Garamond" pitchFamily="18" charset="0"/>
                  <a:ea typeface="华文楷体" pitchFamily="2" charset="-122"/>
                </a:rPr>
                <a:t>事</a:t>
              </a:r>
              <a:endParaRPr lang="zh-CN" altLang="en-US" sz="2400" b="1">
                <a:solidFill>
                  <a:srgbClr val="FF3300"/>
                </a:solidFill>
                <a:latin typeface="Garamond" pitchFamily="18" charset="0"/>
                <a:ea typeface="华文楷体" pitchFamily="2" charset="-122"/>
              </a:endParaRPr>
            </a:p>
          </p:txBody>
        </p:sp>
        <p:sp>
          <p:nvSpPr>
            <p:cNvPr id="92181" name="文本框 92180"/>
            <p:cNvSpPr txBox="1"/>
            <p:nvPr/>
          </p:nvSpPr>
          <p:spPr>
            <a:xfrm>
              <a:off x="4240" y="2428"/>
              <a:ext cx="346" cy="177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>
              <a:spAutoFit/>
            </a:bodyPr>
            <a:lstStyle/>
            <a:p>
              <a:r>
                <a:rPr lang="zh-CN" altLang="en-US" sz="2400" b="1">
                  <a:latin typeface="Garamond" pitchFamily="18" charset="0"/>
                  <a:ea typeface="华文楷体" pitchFamily="2" charset="-122"/>
                </a:rPr>
                <a:t>可以是一件</a:t>
              </a:r>
              <a:r>
                <a:rPr lang="zh-CN" altLang="en-US" sz="2400" b="1">
                  <a:solidFill>
                    <a:srgbClr val="FF3300"/>
                  </a:solidFill>
                  <a:latin typeface="Garamond" pitchFamily="18" charset="0"/>
                  <a:ea typeface="华文楷体" pitchFamily="2" charset="-122"/>
                </a:rPr>
                <a:t>物品</a:t>
              </a:r>
              <a:endParaRPr lang="zh-CN" altLang="en-US" sz="2400" b="1">
                <a:solidFill>
                  <a:srgbClr val="FF3300"/>
                </a:solidFill>
                <a:latin typeface="Garamond" pitchFamily="18" charset="0"/>
                <a:ea typeface="华文楷体" pitchFamily="2" charset="-122"/>
              </a:endParaRPr>
            </a:p>
          </p:txBody>
        </p:sp>
        <p:sp>
          <p:nvSpPr>
            <p:cNvPr id="92182" name="文本框 92181"/>
            <p:cNvSpPr txBox="1"/>
            <p:nvPr/>
          </p:nvSpPr>
          <p:spPr>
            <a:xfrm>
              <a:off x="4649" y="2432"/>
              <a:ext cx="346" cy="177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>
              <a:spAutoFit/>
            </a:bodyPr>
            <a:lstStyle/>
            <a:p>
              <a:r>
                <a:rPr lang="zh-CN" altLang="en-US" sz="2400" b="1">
                  <a:latin typeface="Garamond" pitchFamily="18" charset="0"/>
                  <a:ea typeface="华文楷体" pitchFamily="2" charset="-122"/>
                </a:rPr>
                <a:t>可以是一种</a:t>
              </a:r>
              <a:r>
                <a:rPr lang="zh-CN" altLang="en-US" sz="2400" b="1">
                  <a:solidFill>
                    <a:srgbClr val="FF3300"/>
                  </a:solidFill>
                  <a:latin typeface="Garamond" pitchFamily="18" charset="0"/>
                  <a:ea typeface="华文楷体" pitchFamily="2" charset="-122"/>
                </a:rPr>
                <a:t>观点</a:t>
              </a:r>
              <a:endParaRPr lang="zh-CN" altLang="en-US" sz="2400" b="1">
                <a:solidFill>
                  <a:srgbClr val="FF3300"/>
                </a:solidFill>
                <a:latin typeface="Garamond" pitchFamily="18" charset="0"/>
                <a:ea typeface="华文楷体" pitchFamily="2" charset="-122"/>
              </a:endParaRPr>
            </a:p>
          </p:txBody>
        </p:sp>
        <p:sp>
          <p:nvSpPr>
            <p:cNvPr id="92183" name="文本框 92182"/>
            <p:cNvSpPr txBox="1"/>
            <p:nvPr/>
          </p:nvSpPr>
          <p:spPr>
            <a:xfrm>
              <a:off x="5012" y="2432"/>
              <a:ext cx="346" cy="177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>
              <a:spAutoFit/>
            </a:bodyPr>
            <a:lstStyle/>
            <a:p>
              <a:r>
                <a:rPr lang="zh-CN" altLang="en-US" sz="2400" b="1">
                  <a:latin typeface="Garamond" pitchFamily="18" charset="0"/>
                  <a:ea typeface="华文楷体" pitchFamily="2" charset="-122"/>
                </a:rPr>
                <a:t>可以是一种</a:t>
              </a:r>
              <a:r>
                <a:rPr lang="zh-CN" altLang="en-US" sz="2400" b="1">
                  <a:solidFill>
                    <a:srgbClr val="FF3300"/>
                  </a:solidFill>
                  <a:latin typeface="Garamond" pitchFamily="18" charset="0"/>
                  <a:ea typeface="华文楷体" pitchFamily="2" charset="-122"/>
                </a:rPr>
                <a:t>感情</a:t>
              </a:r>
              <a:endParaRPr lang="zh-CN" altLang="en-US" sz="2400" b="1">
                <a:solidFill>
                  <a:srgbClr val="FF3300"/>
                </a:solidFill>
                <a:latin typeface="Garamond" pitchFamily="18" charset="0"/>
                <a:ea typeface="华文楷体" pitchFamily="2" charset="-122"/>
              </a:endParaRPr>
            </a:p>
          </p:txBody>
        </p:sp>
        <p:sp>
          <p:nvSpPr>
            <p:cNvPr id="92184" name="文本框 92183"/>
            <p:cNvSpPr txBox="1"/>
            <p:nvPr/>
          </p:nvSpPr>
          <p:spPr>
            <a:xfrm>
              <a:off x="249" y="427"/>
              <a:ext cx="75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4000" b="1">
                  <a:solidFill>
                    <a:srgbClr val="FF3300"/>
                  </a:solidFill>
                  <a:latin typeface="Garamond" pitchFamily="18" charset="0"/>
                  <a:ea typeface="华文行楷" pitchFamily="2" charset="-122"/>
                </a:rPr>
                <a:t>凤头</a:t>
              </a:r>
              <a:endParaRPr lang="zh-CN" altLang="en-US" sz="4000" b="1">
                <a:solidFill>
                  <a:srgbClr val="FF3300"/>
                </a:solidFill>
                <a:latin typeface="Garamond" pitchFamily="18" charset="0"/>
                <a:ea typeface="华文行楷" pitchFamily="2" charset="-122"/>
              </a:endParaRPr>
            </a:p>
          </p:txBody>
        </p:sp>
        <p:sp>
          <p:nvSpPr>
            <p:cNvPr id="92185" name="文本框 92184"/>
            <p:cNvSpPr txBox="1"/>
            <p:nvPr/>
          </p:nvSpPr>
          <p:spPr>
            <a:xfrm>
              <a:off x="2562" y="381"/>
              <a:ext cx="75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4000" b="1">
                  <a:solidFill>
                    <a:srgbClr val="FF3300"/>
                  </a:solidFill>
                  <a:latin typeface="Garamond" pitchFamily="18" charset="0"/>
                  <a:ea typeface="华文行楷" pitchFamily="2" charset="-122"/>
                </a:rPr>
                <a:t>豹尾</a:t>
              </a:r>
              <a:endParaRPr lang="zh-CN" altLang="en-US" sz="4000" b="1">
                <a:solidFill>
                  <a:srgbClr val="FF3300"/>
                </a:solidFill>
                <a:latin typeface="Garamond" pitchFamily="18" charset="0"/>
                <a:ea typeface="华文行楷" pitchFamily="2" charset="-122"/>
              </a:endParaRPr>
            </a:p>
          </p:txBody>
        </p:sp>
        <p:sp>
          <p:nvSpPr>
            <p:cNvPr id="92186" name="文本框 92185"/>
            <p:cNvSpPr txBox="1"/>
            <p:nvPr/>
          </p:nvSpPr>
          <p:spPr>
            <a:xfrm>
              <a:off x="438" y="2621"/>
              <a:ext cx="82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4400" b="1">
                  <a:solidFill>
                    <a:srgbClr val="FF3300"/>
                  </a:solidFill>
                  <a:latin typeface="Garamond" pitchFamily="18" charset="0"/>
                  <a:ea typeface="华文行楷" pitchFamily="2" charset="-122"/>
                </a:rPr>
                <a:t>猪肚</a:t>
              </a:r>
              <a:endParaRPr lang="zh-CN" altLang="en-US" sz="4400" b="1">
                <a:solidFill>
                  <a:srgbClr val="FF3300"/>
                </a:solidFill>
                <a:latin typeface="Garamond" pitchFamily="18" charset="0"/>
                <a:ea typeface="华文行楷" pitchFamily="2" charset="-122"/>
              </a:endParaRPr>
            </a:p>
          </p:txBody>
        </p:sp>
      </p:grpSp>
      <p:sp>
        <p:nvSpPr>
          <p:cNvPr id="92187" name="文本框 92186"/>
          <p:cNvSpPr txBox="1"/>
          <p:nvPr/>
        </p:nvSpPr>
        <p:spPr>
          <a:xfrm>
            <a:off x="3779838" y="0"/>
            <a:ext cx="1728787" cy="706755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小   结</a:t>
            </a:r>
            <a:endParaRPr lang="zh-CN" altLang="en-US" sz="4000" b="1">
              <a:effectLst>
                <a:outerShdw blurRad="38100" dist="38100" dir="2700000">
                  <a:srgbClr val="C0C0C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4210" name="标题 94209"/>
          <p:cNvSpPr>
            <a:spLocks noGrp="1"/>
          </p:cNvSpPr>
          <p:nvPr>
            <p:ph type="title" idx="4294967295"/>
          </p:nvPr>
        </p:nvSpPr>
        <p:spPr>
          <a:xfrm>
            <a:off x="0" y="274955"/>
            <a:ext cx="8229600" cy="1143000"/>
          </a:xfrm>
        </p:spPr>
        <p:txBody>
          <a:bodyPr anchor="ctr"/>
          <a:lstStyle/>
          <a:p>
            <a:r>
              <a:rPr lang="zh-CN" altLang="en-US" sz="8800">
                <a:solidFill>
                  <a:schemeClr val="tx1"/>
                </a:solidFill>
                <a:ea typeface="华文琥珀" pitchFamily="2" charset="-122"/>
              </a:rPr>
              <a:t>练习</a:t>
            </a:r>
            <a:endParaRPr lang="zh-CN" altLang="en-US" sz="8800">
              <a:solidFill>
                <a:schemeClr val="tx1"/>
              </a:solidFill>
              <a:ea typeface="华文琥珀" pitchFamily="2" charset="-122"/>
            </a:endParaRPr>
          </a:p>
        </p:txBody>
      </p:sp>
      <p:sp>
        <p:nvSpPr>
          <p:cNvPr id="94211" name="文本占位符 94210"/>
          <p:cNvSpPr>
            <a:spLocks noGrp="1"/>
          </p:cNvSpPr>
          <p:nvPr>
            <p:ph type="body" idx="4294967295"/>
          </p:nvPr>
        </p:nvSpPr>
        <p:spPr>
          <a:xfrm>
            <a:off x="914400" y="1844675"/>
            <a:ext cx="8229600" cy="4310380"/>
          </a:xfrm>
        </p:spPr>
        <p:txBody>
          <a:bodyPr/>
          <a:lstStyle/>
          <a:p>
            <a:pPr>
              <a:buNone/>
            </a:pPr>
            <a:r>
              <a:rPr lang="en-US" altLang="zh-CN" b="1">
                <a:solidFill>
                  <a:srgbClr val="FF0000"/>
                </a:solidFill>
                <a:ea typeface="华文行楷" pitchFamily="2" charset="-122"/>
              </a:rPr>
              <a:t>      </a:t>
            </a:r>
            <a:r>
              <a:rPr lang="zh-CN" altLang="en-US" sz="3600" b="1">
                <a:solidFill>
                  <a:srgbClr val="FF0000"/>
                </a:solidFill>
                <a:ea typeface="华文行楷" pitchFamily="2" charset="-122"/>
              </a:rPr>
              <a:t>为下面的作文题分别拟两个开头</a:t>
            </a:r>
            <a:endParaRPr lang="zh-CN" altLang="en-US" sz="3600" b="1">
              <a:solidFill>
                <a:srgbClr val="FF0000"/>
              </a:solidFill>
              <a:ea typeface="华文行楷" pitchFamily="2" charset="-122"/>
            </a:endParaRPr>
          </a:p>
          <a:p>
            <a:pPr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让我说声“谢谢你” 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 2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有你同行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421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14200" y="121793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>
    <p:newsflash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9090" name="标题 89089"/>
          <p:cNvSpPr>
            <a:spLocks noGrp="1"/>
          </p:cNvSpPr>
          <p:nvPr>
            <p:ph type="title" idx="4294967295"/>
          </p:nvPr>
        </p:nvSpPr>
        <p:spPr>
          <a:xfrm>
            <a:off x="914400" y="260350"/>
            <a:ext cx="8229600" cy="1143000"/>
          </a:xfrm>
        </p:spPr>
        <p:txBody>
          <a:bodyPr anchor="ctr"/>
          <a:lstStyle/>
          <a:p>
            <a:r>
              <a:rPr lang="zh-CN" altLang="en-US" sz="6000">
                <a:solidFill>
                  <a:srgbClr val="FF0000"/>
                </a:solidFill>
                <a:ea typeface="华文行楷" pitchFamily="2" charset="-122"/>
              </a:rPr>
              <a:t>三部分</a:t>
            </a:r>
            <a:endParaRPr lang="zh-CN" altLang="en-US" sz="6000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89091" name="文本占位符 89090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8229600" cy="4526280"/>
          </a:xfrm>
        </p:spPr>
        <p:txBody>
          <a:bodyPr/>
          <a:lstStyle/>
          <a:p>
            <a:pPr>
              <a:lnSpc>
                <a:spcPct val="90000"/>
              </a:lnSpc>
              <a:buSzPct val="50000"/>
              <a:buFont typeface="Wingdings" panose="05000000000000000000" pitchFamily="2" charset="2"/>
              <a:buChar char="l"/>
            </a:pPr>
            <a:r>
              <a:rPr lang="zh-CN" altLang="en-US" sz="3600">
                <a:ea typeface="隶书" pitchFamily="49" charset="-122"/>
              </a:rPr>
              <a:t>上、中、下</a:t>
            </a:r>
            <a:endParaRPr lang="zh-CN" altLang="en-US" sz="3600">
              <a:ea typeface="隶书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>
                <a:ea typeface="隶书" pitchFamily="49" charset="-122"/>
              </a:rPr>
              <a:t>左、中、右</a:t>
            </a:r>
            <a:endParaRPr lang="zh-CN" altLang="en-US" sz="3600">
              <a:ea typeface="隶书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>
                <a:ea typeface="隶书" pitchFamily="49" charset="-122"/>
              </a:rPr>
              <a:t>大、中、小</a:t>
            </a:r>
            <a:endParaRPr lang="zh-CN" altLang="en-US" sz="3600">
              <a:ea typeface="隶书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>
                <a:ea typeface="隶书" pitchFamily="49" charset="-122"/>
              </a:rPr>
              <a:t>前、后、中</a:t>
            </a:r>
            <a:endParaRPr lang="zh-CN" altLang="en-US" sz="3600">
              <a:ea typeface="隶书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>
                <a:ea typeface="隶书" pitchFamily="49" charset="-122"/>
              </a:rPr>
              <a:t>海、陆、空</a:t>
            </a:r>
            <a:endParaRPr lang="zh-CN" altLang="en-US" sz="3600">
              <a:ea typeface="隶书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>
                <a:ea typeface="隶书" pitchFamily="49" charset="-122"/>
              </a:rPr>
              <a:t>过去、现在、将来</a:t>
            </a:r>
            <a:endParaRPr lang="zh-CN" altLang="en-US" sz="3600">
              <a:ea typeface="隶书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>
                <a:solidFill>
                  <a:srgbClr val="FF0000"/>
                </a:solidFill>
                <a:ea typeface="隶书" pitchFamily="49" charset="-122"/>
              </a:rPr>
              <a:t>世上万物几乎都是由三部分组成的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ransition>
    <p:newsflash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8" name="文本框 36867"/>
          <p:cNvSpPr txBox="1"/>
          <p:nvPr/>
        </p:nvSpPr>
        <p:spPr>
          <a:xfrm>
            <a:off x="1619250" y="549275"/>
            <a:ext cx="6408738" cy="922020"/>
          </a:xfrm>
          <a:prstGeom prst="rect">
            <a:avLst/>
          </a:prstGeom>
          <a:noFill/>
          <a:ln w="12700">
            <a:noFill/>
          </a:ln>
          <a:effectLst>
            <a:outerShdw dist="45791" dir="3378595" algn="ctr" rotWithShape="0">
              <a:srgbClr val="B2B2B2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990033"/>
                </a:solidFill>
                <a:latin typeface="Times New Roman" panose="02020603050405020304" pitchFamily="18" charset="0"/>
                <a:ea typeface="华文行楷" pitchFamily="2" charset="-122"/>
              </a:rPr>
              <a:t>作文的最完美形式</a:t>
            </a:r>
            <a:endParaRPr lang="zh-CN" altLang="en-US" sz="5400" b="1">
              <a:solidFill>
                <a:srgbClr val="990033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6869" name="文本框 36868"/>
          <p:cNvSpPr txBox="1"/>
          <p:nvPr/>
        </p:nvSpPr>
        <p:spPr>
          <a:xfrm>
            <a:off x="1619250" y="2133600"/>
            <a:ext cx="3168650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凤头</a:t>
            </a:r>
            <a:r>
              <a:rPr lang="zh-CN" altLang="en-US" sz="3600" b="1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（开头）</a:t>
            </a:r>
            <a:endParaRPr lang="zh-CN" altLang="en-US" sz="3600" b="1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0" name="文本框 36869"/>
          <p:cNvSpPr txBox="1"/>
          <p:nvPr/>
        </p:nvSpPr>
        <p:spPr>
          <a:xfrm>
            <a:off x="1619250" y="3068638"/>
            <a:ext cx="3457575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猪肚</a:t>
            </a:r>
            <a:r>
              <a:rPr lang="zh-CN" altLang="en-US" sz="3600" b="1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（中间）</a:t>
            </a:r>
            <a:endParaRPr lang="zh-CN" altLang="en-US" sz="3600" b="1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1" name="文本框 36870"/>
          <p:cNvSpPr txBox="1"/>
          <p:nvPr/>
        </p:nvSpPr>
        <p:spPr>
          <a:xfrm>
            <a:off x="1619250" y="4076700"/>
            <a:ext cx="3457575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豹尾</a:t>
            </a:r>
            <a:r>
              <a:rPr lang="zh-CN" altLang="en-US" sz="3600" b="1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（结尾）</a:t>
            </a:r>
            <a:endParaRPr lang="zh-CN" altLang="en-US" sz="3600" b="1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2" name="文本框 36871"/>
          <p:cNvSpPr txBox="1"/>
          <p:nvPr/>
        </p:nvSpPr>
        <p:spPr>
          <a:xfrm>
            <a:off x="4284663" y="2133600"/>
            <a:ext cx="4392612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FF66CC"/>
                </a:solidFill>
                <a:latin typeface="Times New Roman" panose="02020603050405020304" pitchFamily="18" charset="0"/>
                <a:ea typeface="隶书" pitchFamily="49" charset="-122"/>
              </a:rPr>
              <a:t>小巧精美</a:t>
            </a:r>
            <a:endParaRPr lang="zh-CN" altLang="en-US" sz="3600" b="1">
              <a:solidFill>
                <a:srgbClr val="FF66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6873" name="文本框 36872"/>
          <p:cNvSpPr txBox="1"/>
          <p:nvPr/>
        </p:nvSpPr>
        <p:spPr>
          <a:xfrm>
            <a:off x="4284663" y="3068638"/>
            <a:ext cx="3095625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FF66CC"/>
                </a:solidFill>
                <a:latin typeface="Times New Roman" panose="02020603050405020304" pitchFamily="18" charset="0"/>
                <a:ea typeface="隶书" pitchFamily="49" charset="-122"/>
              </a:rPr>
              <a:t>内容充实</a:t>
            </a:r>
            <a:endParaRPr lang="zh-CN" altLang="en-US" sz="3600" b="1">
              <a:solidFill>
                <a:srgbClr val="FF66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6874" name="文本框 36873"/>
          <p:cNvSpPr txBox="1"/>
          <p:nvPr/>
        </p:nvSpPr>
        <p:spPr>
          <a:xfrm>
            <a:off x="4284663" y="4076700"/>
            <a:ext cx="3348037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FF66CC"/>
                </a:solidFill>
                <a:latin typeface="Times New Roman" panose="02020603050405020304" pitchFamily="18" charset="0"/>
                <a:ea typeface="隶书" pitchFamily="49" charset="-122"/>
              </a:rPr>
              <a:t>简洁有力</a:t>
            </a:r>
            <a:endParaRPr lang="zh-CN" altLang="en-US" sz="3600" b="1">
              <a:solidFill>
                <a:srgbClr val="FF66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36870" grpId="0"/>
      <p:bldP spid="36871" grpId="0"/>
      <p:bldP spid="36872" grpId="0"/>
      <p:bldP spid="36873" grpId="0"/>
      <p:bldP spid="368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0114" name="标题 90113"/>
          <p:cNvSpPr>
            <a:spLocks noGrp="1"/>
          </p:cNvSpPr>
          <p:nvPr>
            <p:ph type="title" idx="4294967295"/>
          </p:nvPr>
        </p:nvSpPr>
        <p:spPr>
          <a:xfrm>
            <a:off x="0" y="274955"/>
            <a:ext cx="8229600" cy="1143000"/>
          </a:xfrm>
        </p:spPr>
        <p:txBody>
          <a:bodyPr anchor="ctr"/>
          <a:lstStyle/>
          <a:p>
            <a:pPr algn="l"/>
            <a:r>
              <a:rPr lang="zh-CN" altLang="en-US">
                <a:ea typeface="隶书" pitchFamily="49" charset="-122"/>
              </a:rPr>
              <a:t>例如</a:t>
            </a:r>
            <a:r>
              <a:rPr lang="zh-CN" altLang="en-US"/>
              <a:t>：</a:t>
            </a:r>
            <a:endParaRPr lang="zh-CN" altLang="en-US"/>
          </a:p>
        </p:txBody>
      </p:sp>
      <p:sp>
        <p:nvSpPr>
          <p:cNvPr id="90115" name="文本占位符 90114"/>
          <p:cNvSpPr>
            <a:spLocks noGrp="1"/>
          </p:cNvSpPr>
          <p:nvPr>
            <p:ph type="body" idx="4294967295"/>
          </p:nvPr>
        </p:nvSpPr>
        <p:spPr>
          <a:xfrm>
            <a:off x="468630" y="1628775"/>
            <a:ext cx="8675370" cy="4526280"/>
          </a:xfrm>
        </p:spPr>
        <p:txBody>
          <a:bodyPr/>
          <a:lstStyle/>
          <a:p>
            <a:r>
              <a:rPr lang="zh-CN" altLang="en-US" sz="3600">
                <a:latin typeface="隶书" pitchFamily="49" charset="-122"/>
                <a:ea typeface="隶书" pitchFamily="49" charset="-122"/>
              </a:rPr>
              <a:t>冯骥才的</a:t>
            </a:r>
            <a:r>
              <a:rPr lang="en-US" altLang="zh-CN" sz="3600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珍珠鸟</a:t>
            </a:r>
            <a:r>
              <a:rPr lang="en-US" altLang="zh-CN" sz="3600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6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开头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：</a:t>
            </a:r>
            <a:endParaRPr lang="zh-CN" altLang="en-US" sz="360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36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“真好</a:t>
            </a:r>
            <a:r>
              <a:rPr lang="en-US" altLang="zh-CN" sz="36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!</a:t>
            </a:r>
            <a:r>
              <a:rPr lang="zh-CN" altLang="en-US" sz="36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朋友送我一对珍珠鸟。”</a:t>
            </a:r>
            <a:r>
              <a:rPr lang="en-US" altLang="zh-CN" sz="3600">
                <a:latin typeface="隶书" pitchFamily="49" charset="-122"/>
                <a:ea typeface="隶书" pitchFamily="49" charset="-122"/>
              </a:rPr>
              <a:t>(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两句</a:t>
            </a:r>
            <a:r>
              <a:rPr lang="en-US" altLang="zh-CN" sz="3600">
                <a:latin typeface="隶书" pitchFamily="49" charset="-122"/>
                <a:ea typeface="隶书" pitchFamily="49" charset="-122"/>
              </a:rPr>
              <a:t>) </a:t>
            </a:r>
            <a:endParaRPr lang="en-US" altLang="zh-CN" sz="3600">
              <a:latin typeface="隶书" pitchFamily="49" charset="-122"/>
              <a:ea typeface="隶书" pitchFamily="49" charset="-122"/>
            </a:endParaRPr>
          </a:p>
          <a:p>
            <a:endParaRPr lang="en-US" altLang="zh-CN" sz="3600"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3600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闻一多先生的说和做</a:t>
            </a:r>
            <a:r>
              <a:rPr lang="en-US" altLang="zh-CN" sz="3600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6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结尾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：</a:t>
            </a:r>
            <a:endParaRPr lang="zh-CN" altLang="en-US" sz="360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36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他，是口的巨人。他，是行的高标。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（两句）</a:t>
            </a:r>
            <a:endParaRPr lang="zh-CN" altLang="en-US" sz="360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newsflash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标题 37889"/>
          <p:cNvSpPr>
            <a:spLocks noGrp="1"/>
          </p:cNvSpPr>
          <p:nvPr>
            <p:ph type="title" idx="4294967295"/>
          </p:nvPr>
        </p:nvSpPr>
        <p:spPr>
          <a:xfrm>
            <a:off x="0" y="424180"/>
            <a:ext cx="6311900" cy="1014730"/>
          </a:xfrm>
          <a:ln w="12700"/>
          <a:effectLst>
            <a:outerShdw dist="45791" dir="3378595" algn="ctr" rotWithShape="0">
              <a:srgbClr val="808080">
                <a:alpha val="100000"/>
              </a:srgbClr>
            </a:outerShdw>
          </a:effectLst>
        </p:spPr>
        <p:txBody>
          <a:bodyPr vert="horz" wrap="square" lIns="91440" tIns="45720" rIns="91440" bIns="45720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6000" b="1">
                <a:solidFill>
                  <a:srgbClr val="990033"/>
                </a:solidFill>
                <a:latin typeface="Times New Roman" panose="02020603050405020304" pitchFamily="18" charset="0"/>
                <a:ea typeface="华文行楷" pitchFamily="2" charset="-122"/>
              </a:rPr>
              <a:t>开头的写法</a:t>
            </a:r>
            <a:endParaRPr lang="zh-CN" altLang="en-US" sz="6000" b="1">
              <a:solidFill>
                <a:srgbClr val="990033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611188" y="1628775"/>
            <a:ext cx="52578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一、开头的写法</a:t>
            </a:r>
            <a:endParaRPr lang="zh-CN" altLang="en-US" sz="28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893" name="文本框 37892"/>
          <p:cNvSpPr txBox="1"/>
          <p:nvPr/>
        </p:nvSpPr>
        <p:spPr>
          <a:xfrm>
            <a:off x="1258888" y="2133600"/>
            <a:ext cx="1584325" cy="7067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扣 题</a:t>
            </a:r>
            <a:endParaRPr lang="zh-CN" altLang="en-US" sz="400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4932363" y="2133600"/>
            <a:ext cx="3455987" cy="7067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提示写什么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7896" name="下箭头 37895"/>
          <p:cNvSpPr/>
          <p:nvPr/>
        </p:nvSpPr>
        <p:spPr>
          <a:xfrm>
            <a:off x="1763713" y="3068638"/>
            <a:ext cx="360362" cy="574675"/>
          </a:xfrm>
          <a:prstGeom prst="downArrow">
            <a:avLst>
              <a:gd name="adj1" fmla="val 50000"/>
              <a:gd name="adj2" fmla="val 39867"/>
            </a:avLst>
          </a:prstGeom>
          <a:solidFill>
            <a:srgbClr val="008000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7" name="文本框 37896"/>
          <p:cNvSpPr txBox="1"/>
          <p:nvPr/>
        </p:nvSpPr>
        <p:spPr>
          <a:xfrm>
            <a:off x="503238" y="3933825"/>
            <a:ext cx="3563937" cy="10763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把题目中重点的字或词写进第一段中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7898" name="下箭头 37897"/>
          <p:cNvSpPr/>
          <p:nvPr/>
        </p:nvSpPr>
        <p:spPr>
          <a:xfrm>
            <a:off x="6156325" y="3068638"/>
            <a:ext cx="360363" cy="574675"/>
          </a:xfrm>
          <a:prstGeom prst="downArrow">
            <a:avLst>
              <a:gd name="adj1" fmla="val 50000"/>
              <a:gd name="adj2" fmla="val 39867"/>
            </a:avLst>
          </a:prstGeom>
          <a:solidFill>
            <a:srgbClr val="008000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9" name="文本框 37898"/>
          <p:cNvSpPr txBox="1"/>
          <p:nvPr/>
        </p:nvSpPr>
        <p:spPr>
          <a:xfrm>
            <a:off x="4356100" y="3922713"/>
            <a:ext cx="4392613" cy="156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本文决定写什么内容？请在开头段中提示给读者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  <p:bldP spid="37894" grpId="0"/>
      <p:bldP spid="37897" grpId="0"/>
      <p:bldP spid="378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40" name="文本框 39939"/>
          <p:cNvSpPr txBox="1"/>
          <p:nvPr/>
        </p:nvSpPr>
        <p:spPr>
          <a:xfrm>
            <a:off x="827088" y="333375"/>
            <a:ext cx="61214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课文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往事依依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的开头：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827088" y="981075"/>
            <a:ext cx="7632700" cy="156845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3200" b="1">
                <a:latin typeface="Times New Roman" panose="02020603050405020304" pitchFamily="18" charset="0"/>
                <a:ea typeface="隶书" pitchFamily="49" charset="-122"/>
              </a:rPr>
              <a:t>年华似流水。几十年过去，不少事情已经模糊，有的搜索枯肠而不可得，但有几件事仍历历在目，至今记忆犹新。”</a:t>
            </a:r>
            <a:endParaRPr lang="zh-CN" altLang="en-US" sz="32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9942" name="文本框 39941"/>
          <p:cNvSpPr txBox="1"/>
          <p:nvPr/>
        </p:nvSpPr>
        <p:spPr>
          <a:xfrm>
            <a:off x="684213" y="2708275"/>
            <a:ext cx="1584325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扣题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9943" name="矩形 39942"/>
          <p:cNvSpPr/>
          <p:nvPr/>
        </p:nvSpPr>
        <p:spPr>
          <a:xfrm>
            <a:off x="2268538" y="2781300"/>
            <a:ext cx="6875462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但有几件事仍历历在目，至今记忆犹新。</a:t>
            </a:r>
            <a:endParaRPr lang="zh-CN" altLang="en-US" sz="2800" b="1">
              <a:solidFill>
                <a:srgbClr val="FF66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9956" name="矩形 39955"/>
          <p:cNvSpPr/>
          <p:nvPr/>
        </p:nvSpPr>
        <p:spPr>
          <a:xfrm>
            <a:off x="539750" y="3500438"/>
            <a:ext cx="8208963" cy="23069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提示写什么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>
                <a:solidFill>
                  <a:srgbClr val="FF66C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  <a:endParaRPr lang="zh-CN" altLang="en-US" sz="2800" b="1">
              <a:solidFill>
                <a:srgbClr val="FF66CC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>
                <a:solidFill>
                  <a:srgbClr val="FF66C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</a:t>
            </a:r>
            <a:r>
              <a:rPr lang="zh-CN" altLang="en-US" sz="2800" b="1">
                <a:solidFill>
                  <a:srgbClr val="FF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有几件事，至今记忆犹新。由此引出下文对几件往事的回忆，接着追忆看山水画、读</a:t>
            </a:r>
            <a:r>
              <a:rPr lang="en-US" altLang="zh-CN" sz="2800" b="1">
                <a:solidFill>
                  <a:srgbClr val="FF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FF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水浒传</a:t>
            </a:r>
            <a:r>
              <a:rPr lang="en-US" altLang="zh-CN" sz="2800" b="1">
                <a:solidFill>
                  <a:srgbClr val="FF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FF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、听国文课、登北固楼、读中外小说等往事。</a:t>
            </a:r>
            <a:endParaRPr lang="zh-CN" altLang="en-US" sz="2800" b="1">
              <a:solidFill>
                <a:srgbClr val="FF66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/>
      <p:bldP spid="399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1139" name="文本占位符 91138"/>
          <p:cNvSpPr>
            <a:spLocks noGrp="1"/>
          </p:cNvSpPr>
          <p:nvPr>
            <p:ph type="body" idx="4294967295"/>
          </p:nvPr>
        </p:nvSpPr>
        <p:spPr>
          <a:xfrm>
            <a:off x="0" y="765175"/>
            <a:ext cx="8229600" cy="5361305"/>
          </a:xfrm>
        </p:spPr>
        <p:txBody>
          <a:bodyPr/>
          <a:lstStyle/>
          <a:p>
            <a:pPr>
              <a:buNone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初中课文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故乡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的开头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  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b="1">
                <a:latin typeface="Times New Roman" panose="02020603050405020304" pitchFamily="18" charset="0"/>
                <a:ea typeface="隶书" pitchFamily="49" charset="-122"/>
              </a:rPr>
              <a:t>“我冒了严寒，回到相隔二千余里，别了二十余年的故乡去。”</a:t>
            </a:r>
            <a:r>
              <a:rPr lang="zh-CN" altLang="en-US" b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扣题</a:t>
            </a:r>
            <a:r>
              <a:rPr lang="zh-CN" altLang="en-US"/>
              <a:t>：         </a:t>
            </a:r>
            <a:r>
              <a:rPr lang="zh-CN" altLang="en-US" sz="2800" b="1">
                <a:solidFill>
                  <a:srgbClr val="FF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故乡</a:t>
            </a:r>
            <a:endParaRPr lang="zh-CN" altLang="en-US" sz="2800" b="1">
              <a:solidFill>
                <a:srgbClr val="FF66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提示写什么</a:t>
            </a:r>
            <a:r>
              <a:rPr lang="zh-CN" altLang="en-US"/>
              <a:t>：</a:t>
            </a:r>
            <a:endParaRPr lang="zh-CN" altLang="en-US"/>
          </a:p>
          <a:p>
            <a:pPr>
              <a:buNone/>
            </a:pPr>
            <a:r>
              <a:rPr lang="zh-CN" altLang="en-US"/>
              <a:t>       </a:t>
            </a:r>
            <a:r>
              <a:rPr lang="zh-CN" altLang="en-US" sz="2800" b="1">
                <a:solidFill>
                  <a:srgbClr val="FF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冒了严寒，回到故乡去。“我”在故乡所见、所闻、所忆、感悟是怎样的？引出下文。 </a:t>
            </a:r>
            <a:endParaRPr lang="zh-CN" altLang="en-US" sz="2800" b="1">
              <a:solidFill>
                <a:srgbClr val="FF66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newsflash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162</Paragraphs>
  <Slides>32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6">
      <vt:lpstr>Arial</vt:lpstr>
      <vt:lpstr>宋体</vt:lpstr>
      <vt:lpstr>Times New Roman</vt:lpstr>
      <vt:lpstr>隶书</vt:lpstr>
      <vt:lpstr>Cambria</vt:lpstr>
      <vt:lpstr>Calibri</vt:lpstr>
      <vt:lpstr>华文行楷</vt:lpstr>
      <vt:lpstr>Wingdings</vt:lpstr>
      <vt:lpstr>黑体</vt:lpstr>
      <vt:lpstr>楷体</vt:lpstr>
      <vt:lpstr>Garamond</vt:lpstr>
      <vt:lpstr>华文楷体</vt:lpstr>
      <vt:lpstr>华文琥珀</vt:lpstr>
      <vt:lpstr>默认设计模板</vt:lpstr>
      <vt:lpstr>PowerPoint Presentation</vt:lpstr>
      <vt:lpstr>PowerPoint Presentation</vt:lpstr>
      <vt:lpstr>PowerPoint Presentation</vt:lpstr>
      <vt:lpstr>三部分</vt:lpstr>
      <vt:lpstr>PowerPoint Presentation</vt:lpstr>
      <vt:lpstr>例如：</vt:lpstr>
      <vt:lpstr>开头的写法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范文简析</vt:lpstr>
      <vt:lpstr>PowerPoint Presentation</vt:lpstr>
      <vt:lpstr>练习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2020-12-29T13:33:23.747</cp:lastPrinted>
  <dcterms:created xsi:type="dcterms:W3CDTF">2020-12-29T13:33:23Z</dcterms:created>
  <dcterms:modified xsi:type="dcterms:W3CDTF">2020-12-29T05:33:24Z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