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370" r:id="rId3"/>
    <p:sldId id="371" r:id="rId5"/>
    <p:sldId id="372" r:id="rId6"/>
    <p:sldId id="373" r:id="rId7"/>
    <p:sldId id="375" r:id="rId8"/>
    <p:sldId id="379" r:id="rId9"/>
    <p:sldId id="471" r:id="rId10"/>
    <p:sldId id="380" r:id="rId11"/>
    <p:sldId id="381" r:id="rId12"/>
    <p:sldId id="382" r:id="rId13"/>
    <p:sldId id="407" r:id="rId14"/>
    <p:sldId id="384" r:id="rId15"/>
    <p:sldId id="385" r:id="rId16"/>
    <p:sldId id="478" r:id="rId17"/>
    <p:sldId id="662" r:id="rId18"/>
    <p:sldId id="473" r:id="rId19"/>
    <p:sldId id="607" r:id="rId20"/>
    <p:sldId id="512" r:id="rId21"/>
    <p:sldId id="663" r:id="rId22"/>
    <p:sldId id="664" r:id="rId23"/>
    <p:sldId id="665" r:id="rId24"/>
    <p:sldId id="666" r:id="rId25"/>
    <p:sldId id="667" r:id="rId26"/>
    <p:sldId id="393" r:id="rId27"/>
    <p:sldId id="488" r:id="rId28"/>
    <p:sldId id="485" r:id="rId29"/>
    <p:sldId id="489" r:id="rId30"/>
    <p:sldId id="668" r:id="rId31"/>
    <p:sldId id="669" r:id="rId32"/>
    <p:sldId id="670" r:id="rId33"/>
    <p:sldId id="563" r:id="rId34"/>
    <p:sldId id="421" r:id="rId35"/>
    <p:sldId id="422" r:id="rId36"/>
    <p:sldId id="423" r:id="rId37"/>
    <p:sldId id="424" r:id="rId38"/>
    <p:sldId id="426" r:id="rId39"/>
    <p:sldId id="427" r:id="rId40"/>
    <p:sldId id="430" r:id="rId41"/>
    <p:sldId id="431" r:id="rId42"/>
    <p:sldId id="432" r:id="rId43"/>
    <p:sldId id="429" r:id="rId44"/>
    <p:sldId id="428" r:id="rId45"/>
    <p:sldId id="403" r:id="rId46"/>
    <p:sldId id="496" r:id="rId47"/>
    <p:sldId id="510" r:id="rId48"/>
    <p:sldId id="509" r:id="rId49"/>
    <p:sldId id="559" r:id="rId50"/>
    <p:sldId id="498" r:id="rId51"/>
    <p:sldId id="508" r:id="rId52"/>
    <p:sldId id="406" r:id="rId5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1" i="0" u="none" kern="1200" baseline="0">
        <a:solidFill>
          <a:srgbClr val="9900CC"/>
        </a:solidFill>
        <a:latin typeface="Cambria" panose="02040503050406030204" pitchFamily="18" charset="0"/>
        <a:ea typeface="华文楷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22EE"/>
    <a:srgbClr val="3BDFF3"/>
    <a:srgbClr val="0000FF"/>
    <a:srgbClr val="CC6600"/>
    <a:srgbClr val="FF3300"/>
    <a:srgbClr val="FF6600"/>
    <a:srgbClr val="CCFFFF"/>
    <a:srgbClr val="3366FF"/>
    <a:srgbClr val="E67212"/>
    <a:srgbClr val="F8C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灯片编号占位符 6"/>
          <p:cNvSpPr txBox="1">
            <a:spLocks noGrp="1"/>
          </p:cNvSpPr>
          <p:nvPr>
            <p:ph type="sldNum" sz="quarter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09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84390" tIns="42195" rIns="84390" bIns="42195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3" name="页眉占位符 3"/>
          <p:cNvSpPr txBox="1">
            <a:spLocks noGrp="1"/>
          </p:cNvSpPr>
          <p:nvPr/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t"/>
          <a:p>
            <a:pPr lvl="0" indent="0" defTabSz="844550"/>
            <a:r>
              <a:rPr lang="zh-CN" altLang="en-US" sz="1100" dirty="0">
                <a:latin typeface="Calibri" panose="020F0502020204030204" charset="0"/>
              </a:rPr>
              <a:t>2016夏   文心讲语文</a:t>
            </a:r>
            <a:endParaRPr lang="zh-CN" altLang="en-US" sz="11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924181"/>
            <a:ext cx="103632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28747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b="1" i="0" strike="noStrike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1" i="0" strike="noStrike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rtlCol="0" anchor="ctr"/>
          <a:p>
            <a:pPr algn="r" eaLnBrk="1" fontAlgn="base" hangingPunct="1"/>
            <a:fld id="{9A0DB2DC-4C9A-4742-B13C-FB6460FD3503}" type="slidenum">
              <a:rPr lang="en-US" altLang="zh-CN" sz="1200" strike="noStrike" noProof="1" dirty="0">
                <a:solidFill>
                  <a:srgbClr val="89898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</a:rPr>
            </a:fld>
            <a:endParaRPr lang="en-US" altLang="zh-CN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Maiandra GD" pitchFamily="34" charset="0"/>
          <a:ea typeface="隶书" pitchFamily="49" charset="-122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b="0" i="0" u="none" kern="1200" baseline="0">
          <a:solidFill>
            <a:schemeClr val="tx1"/>
          </a:solidFill>
          <a:latin typeface="Cambria" panose="02040503050406030204" pitchFamily="18" charset="0"/>
          <a:ea typeface="华文楷体" pitchFamily="2" charset="-122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Times New Roman" panose="02020603050405020304" pitchFamily="18" charset="0"/>
          <a:ea typeface="楷体" panose="02010609060101010101" pitchFamily="49" charset="-122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rgbClr val="9900CC"/>
          </a:solidFill>
          <a:latin typeface="Cambria" panose="02040503050406030204" pitchFamily="18" charset="0"/>
          <a:ea typeface="华文楷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12.jpeg"/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NULL" TargetMode="External"/><Relationship Id="rId1" Type="http://schemas.openxmlformats.org/officeDocument/2006/relationships/image" Target="../media/image1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hyperlink" Target="../../&#30446;&#24405;.ppt" TargetMode="Externa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Picture 9" descr="u=3076231808,2872118673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3620770"/>
            <a:ext cx="5532120" cy="276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/>
          <p:nvPr/>
        </p:nvSpPr>
        <p:spPr>
          <a:xfrm>
            <a:off x="205740" y="178435"/>
            <a:ext cx="3112135" cy="768350"/>
          </a:xfrm>
          <a:prstGeom prst="rect">
            <a:avLst/>
          </a:prstGeom>
          <a:noFill/>
          <a:ln w="41275">
            <a:noFill/>
          </a:ln>
        </p:spPr>
        <p:txBody>
          <a:bodyPr wrap="square" anchor="t">
            <a:spAutoFit/>
          </a:bodyPr>
          <a:p>
            <a:pPr algn="l">
              <a:spcBef>
                <a:spcPts val="0"/>
              </a:spcBef>
            </a:pPr>
            <a:r>
              <a:rPr lang="zh-CN" altLang="en-US" sz="4400" dirty="0">
                <a:solidFill>
                  <a:schemeClr val="accent6">
                    <a:lumMod val="5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科学小品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2963228" y="1540510"/>
            <a:ext cx="6642100" cy="1722120"/>
          </a:xfrm>
          <a:prstGeom prst="rect">
            <a:avLst/>
          </a:prstGeom>
          <a:noFill/>
          <a:ln w="4127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4000" dirty="0">
              <a:solidFill>
                <a:schemeClr val="tx2">
                  <a:lumMod val="50000"/>
                  <a:lumOff val="5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宋体" panose="02010600030101010101" pitchFamily="2" charset="-122"/>
              </a:rPr>
              <a:t>康拉德</a:t>
            </a:r>
            <a:r>
              <a:rPr lang="zh-CN" altLang="en-US" sz="4400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4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宋体" panose="02010600030101010101" pitchFamily="2" charset="-122"/>
              </a:rPr>
              <a:t>劳伦兹</a:t>
            </a:r>
            <a:endParaRPr lang="zh-CN" altLang="en-US" sz="4400" dirty="0">
              <a:solidFill>
                <a:srgbClr val="0000FF"/>
              </a:solidFill>
              <a:uFillTx/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4" name="日期占位符 2"/>
          <p:cNvSpPr/>
          <p:nvPr/>
        </p:nvSpPr>
        <p:spPr>
          <a:xfrm>
            <a:off x="9681210" y="5970905"/>
            <a:ext cx="2406650" cy="7880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2265" y="721995"/>
            <a:ext cx="426466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动物笑谈</a:t>
            </a:r>
            <a:endParaRPr lang="zh-CN" altLang="en-US" sz="8000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3"/>
          <p:cNvSpPr txBox="1"/>
          <p:nvPr/>
        </p:nvSpPr>
        <p:spPr>
          <a:xfrm>
            <a:off x="2018030" y="743903"/>
            <a:ext cx="825500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本文写了我和哪些动物的故事？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1753870" y="1776095"/>
            <a:ext cx="8396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 typeface="Wingdings" panose="05000000000000000000" charset="0"/>
            </a:pP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“我”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和水鸭子的故事，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“我”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和鹦鹉“可可”的故事。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整体感知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2018030" y="3394710"/>
            <a:ext cx="65293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找出文章的中心句及文眼。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1773555" y="4163060"/>
            <a:ext cx="8499475" cy="2471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640"/>
              </a:lnSpc>
              <a:spcBef>
                <a:spcPts val="0"/>
              </a:spcBef>
              <a:buClrTx/>
              <a:buSzTx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中心句：“研究高等动物的行为时，常常会发生一些妙事，不过逗笑的主角常常不是动物，而是观察者自己。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4640"/>
              </a:lnSpc>
              <a:spcBef>
                <a:spcPts val="0"/>
              </a:spcBef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文眼是“逗笑”。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7" name="文本框 5"/>
          <p:cNvSpPr txBox="1"/>
          <p:nvPr/>
        </p:nvSpPr>
        <p:spPr>
          <a:xfrm>
            <a:off x="3949700" y="3201035"/>
            <a:ext cx="82727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（2-9）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做水鸭子的实验时引发的趣事</a:t>
            </a:r>
            <a:endParaRPr lang="zh-CN" altLang="en-US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（10-19）鹦鹉“可可”给我带来的趣事</a:t>
            </a:r>
            <a:endParaRPr lang="zh-CN" altLang="en-US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3" name="文本框 1"/>
          <p:cNvSpPr txBox="1"/>
          <p:nvPr/>
        </p:nvSpPr>
        <p:spPr>
          <a:xfrm>
            <a:off x="1382395" y="2141855"/>
            <a:ext cx="2997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一（    ）：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二（    ）：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uFillTx/>
              <a:latin typeface="Arial" panose="020B0604020202020204" pitchFamily="34" charset="0"/>
              <a:ea typeface="楷体_GB2312" pitchFamily="49" charset="-122"/>
              <a:sym typeface="+mn-ea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880110" y="2856865"/>
            <a:ext cx="635" cy="732790"/>
          </a:xfrm>
          <a:prstGeom prst="straightConnector1">
            <a:avLst/>
          </a:prstGeom>
          <a:ln>
            <a:solidFill>
              <a:srgbClr val="C00000"/>
            </a:solidFill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435" name="文本框 3"/>
          <p:cNvSpPr txBox="1"/>
          <p:nvPr/>
        </p:nvSpPr>
        <p:spPr>
          <a:xfrm>
            <a:off x="525145" y="3785870"/>
            <a:ext cx="8572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024630" y="3590290"/>
            <a:ext cx="240030" cy="1076325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noProof="1">
              <a:solidFill>
                <a:schemeClr val="tx1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25145" y="2141855"/>
            <a:ext cx="8572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总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157345" y="2141855"/>
            <a:ext cx="8818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研究高等动物的行为会带来许多趣事</a:t>
            </a:r>
            <a:endParaRPr lang="zh-CN" altLang="en-US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09" name="Text Box 3"/>
          <p:cNvSpPr txBox="1"/>
          <p:nvPr/>
        </p:nvSpPr>
        <p:spPr>
          <a:xfrm>
            <a:off x="1851025" y="690245"/>
            <a:ext cx="98418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划分结构，并判断本文的结构特点（方式）。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2087880" y="5470525"/>
            <a:ext cx="474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结构特点：先总后分</a:t>
            </a:r>
            <a:endParaRPr lang="zh-CN" altLang="en-US" sz="360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667000" y="2077720"/>
            <a:ext cx="7061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楷体_GB2312" pitchFamily="49" charset="-122"/>
                <a:sym typeface="+mn-ea"/>
              </a:rPr>
              <a:t>1</a:t>
            </a:r>
            <a:endParaRPr lang="en-US" altLang="zh-CN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楷体_GB2312" pitchFamily="49" charset="-122"/>
              <a:sym typeface="+mn-ea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326640" y="3785870"/>
            <a:ext cx="1172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en-US" altLang="zh-CN" sz="36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楷体_GB2312" pitchFamily="49" charset="-122"/>
              </a:rPr>
              <a:t>2-19</a:t>
            </a:r>
            <a:endParaRPr lang="en-US" altLang="zh-CN" sz="3600" dirty="0">
              <a:solidFill>
                <a:srgbClr val="7030A0"/>
              </a:solidFill>
              <a:uFillTx/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整体感知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6" grpId="0"/>
      <p:bldP spid="5" grpId="0" bldLvl="0" animBg="1"/>
      <p:bldP spid="18437" grpId="0"/>
      <p:bldP spid="18435" grpId="0"/>
      <p:bldP spid="2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4" name="Text Box 6"/>
          <p:cNvSpPr txBox="1"/>
          <p:nvPr/>
        </p:nvSpPr>
        <p:spPr>
          <a:xfrm>
            <a:off x="2152650" y="886460"/>
            <a:ext cx="7830185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3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作者为什么做有关水鸭子的实验？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2026920" y="1697990"/>
            <a:ext cx="82378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因为作者想解释存在自己心中已久的疑问：人工孵化器养出的小凫为什么极其羞涩，难以接近？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2152650" y="3816985"/>
            <a:ext cx="8019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“我”用什么方法揭开了水鸭子认母的谜底？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73070" y="5015865"/>
            <a:ext cx="210883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学母凫叫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草地爬行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7" name="Text Box 5"/>
          <p:cNvSpPr txBox="1"/>
          <p:nvPr/>
        </p:nvSpPr>
        <p:spPr>
          <a:xfrm>
            <a:off x="1602740" y="2279650"/>
            <a:ext cx="9938385" cy="4138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（1）学母水鸭的叫声；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（2）和小鸭子一样匍匐在草中，蹲着走；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（3）不断续地叫唤；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（4）蹲在地上爬行，还不停地嘎嘎叫；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（5）屈着膝，弯着腰，低着头在草地上爬着，一边不时回头偷看，一边大声地学着鸭子的叫声。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2028190" y="886460"/>
            <a:ext cx="8822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为了“探求真理”，“我”做有关水鸭子的实验时，干了哪些不同于常人的事？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4" name="Text Box 6"/>
          <p:cNvSpPr txBox="1"/>
          <p:nvPr/>
        </p:nvSpPr>
        <p:spPr>
          <a:xfrm>
            <a:off x="1567180" y="1169670"/>
            <a:ext cx="8822055" cy="1424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ts val="52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作者说“艾顿堡的居民都把我当疯子了”，你怎么理解“我”的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7" name="Text Box 4"/>
          <p:cNvSpPr txBox="1"/>
          <p:nvPr/>
        </p:nvSpPr>
        <p:spPr>
          <a:xfrm>
            <a:off x="8913495" y="1724660"/>
            <a:ext cx="16186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rPr>
              <a:t>疯？</a:t>
            </a:r>
            <a:endParaRPr lang="zh-CN" altLang="en-US" sz="6000" dirty="0">
              <a:solidFill>
                <a:srgbClr val="FF0000"/>
              </a:solidFill>
              <a:uFillTx/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7049" name="Rectangle 2"/>
          <p:cNvSpPr/>
          <p:nvPr/>
        </p:nvSpPr>
        <p:spPr>
          <a:xfrm>
            <a:off x="1803400" y="3336290"/>
            <a:ext cx="8585835" cy="20631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l">
              <a:lnSpc>
                <a:spcPts val="5500"/>
              </a:lnSpc>
            </a:pPr>
            <a:r>
              <a:rPr lang="en-US" altLang="zh-CN" sz="4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“疯”是科学工作者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追求真理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的专注忘我的精神，执着不懈的精神。</a:t>
            </a:r>
            <a:endParaRPr lang="zh-CN" altLang="en-US" sz="4000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Text Box 6"/>
          <p:cNvSpPr txBox="1"/>
          <p:nvPr/>
        </p:nvSpPr>
        <p:spPr>
          <a:xfrm>
            <a:off x="1697355" y="1975485"/>
            <a:ext cx="8943975" cy="3310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atinLnBrk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正因为有了这种疯，才有了从数百次危险实验中发明炸药的诺贝尔；正因为有了这种疯，才有了隐居西山数十年写出《红楼梦》的曹雪芹；正因为有了这种疯，</a:t>
            </a:r>
            <a:r>
              <a:rPr lang="zh-CN" altLang="en-US" sz="3600" u="heavy" dirty="0">
                <a:solidFill>
                  <a:srgbClr val="7030A0"/>
                </a:solidFill>
                <a:uFill>
                  <a:solidFill>
                    <a:srgbClr val="7030A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b="1" u="heavy" dirty="0">
                <a:solidFill>
                  <a:srgbClr val="7030A0"/>
                </a:solidFill>
                <a:uFill>
                  <a:solidFill>
                    <a:srgbClr val="7030A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3600" b="1" u="heavy" dirty="0">
              <a:solidFill>
                <a:srgbClr val="7030A0"/>
              </a:solidFill>
              <a:uFill>
                <a:solidFill>
                  <a:srgbClr val="7030A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</a:pPr>
            <a:r>
              <a:rPr lang="zh-CN" altLang="en-US" sz="3600" b="1" u="heavy" dirty="0">
                <a:solidFill>
                  <a:srgbClr val="7030A0"/>
                </a:solidFill>
                <a:uFill>
                  <a:solidFill>
                    <a:srgbClr val="7030A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7030A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7030A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1640205" y="4387850"/>
            <a:ext cx="9938385" cy="765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26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才有了从数十吨矿渣中发明镭元素的居里夫人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952625" y="776605"/>
            <a:ext cx="8822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请在横线上再补充一个具备这一特点的人物，句式要基本一致。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3" name="Rectangle 2"/>
          <p:cNvSpPr/>
          <p:nvPr/>
        </p:nvSpPr>
        <p:spPr>
          <a:xfrm>
            <a:off x="1470025" y="5756910"/>
            <a:ext cx="9787255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才有了忍辱负重数十年写出《史记》的司马迁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127125" y="2504440"/>
            <a:ext cx="10311765" cy="410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第一件：学鹦鹉叫唤回试图远飞的大鹦鹉“可可”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第二件：鹦鹉可可把父亲身上的衣服扣子全咬下来；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第三件：鹦鹉可可把母亲的毛线缠绕在树上。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示例：喜欢第三件趣事，从这件事中，可以看出可可的聪明，淘气，像个淘气顽皮的小孩，惹人喜爱。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562735" y="1096010"/>
            <a:ext cx="9067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课文写了黄冠大鹦鹉“可可”哪三件趣事？其中哪一件给你印象最深？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702435" y="2670175"/>
            <a:ext cx="91497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它“从长期被禁锢所受的精神虐待中恢复过来，后来变得活泼而神采奕奕起来，并且对我恋恋不舍”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作者喜爱动物、尊重动物，懂得照顾动物。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702435" y="1144270"/>
            <a:ext cx="8786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可可被“我”收养后有什么变化呢？你从这些变化中读出了什么？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581785" y="2929255"/>
            <a:ext cx="9027160" cy="2022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</a:pPr>
            <a:r>
              <a:rPr lang="en-US" altLang="zh-CN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作者是一个富有好奇心，敢于积极实践，具有专注、忘我的精神和极高的专业素养的科学工作者。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701800" y="1266825"/>
            <a:ext cx="8786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读了这篇文章后，你觉得作者是一个怎样的人？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583055" y="1833245"/>
            <a:ext cx="9027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感悟①劳伦兹观察动物的行为，启示我们无论干什么事，都要全身心地投入。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939290" y="886460"/>
            <a:ext cx="8786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读了本文，你有何感悟？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583055" y="3250565"/>
            <a:ext cx="9027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感悟②动物是人类的朋友，我们要关爱动物，尊重它们，保护它们，与它们和谐相处。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582420" y="4790440"/>
            <a:ext cx="90271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感悟③我们要养成善于观察的习惯。只有仔细观察，积极思考，才能认识我们周围的世界，丰富我们的头脑，开阔我们的眼界。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74930"/>
            <a:ext cx="14824710" cy="694118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696720" y="2515870"/>
            <a:ext cx="9027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示例一：亲近动物，才能取得动物的信任；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582420" y="981075"/>
            <a:ext cx="8786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浏览课文，从作者身上，我们学到了哪些与动物相相处的方式？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696720" y="3347085"/>
            <a:ext cx="9027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示例二：了解动物的习性，才能和动物和谐相处；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696720" y="4771390"/>
            <a:ext cx="9027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示例三：用童趣的眼光去看待动物，你会发现动物的美。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279525" y="2919730"/>
            <a:ext cx="9027160" cy="1481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420"/>
              </a:lnSpc>
              <a:spcBef>
                <a:spcPts val="0"/>
              </a:spcBef>
            </a:pPr>
            <a:r>
              <a:rPr lang="en-US" altLang="zh-CN" sz="3600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点明题旨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笑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总领全文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，引起下文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我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”与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动物的笑谈。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822450" y="1418590"/>
            <a:ext cx="8786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文章第一段第一句话有何作用？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4"/>
          <p:cNvSpPr txBox="1"/>
          <p:nvPr/>
        </p:nvSpPr>
        <p:spPr>
          <a:xfrm>
            <a:off x="1774825" y="2626995"/>
            <a:ext cx="8743950" cy="3310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ts val="5020"/>
              </a:lnSpc>
              <a:spcBef>
                <a:spcPts val="0"/>
              </a:spcBef>
            </a:pPr>
            <a:r>
              <a:rPr lang="en-US" altLang="zh-CN" sz="3600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本文的内容是通过“我”传达给读者，表示文章中所写的都是叙述人的亲眼所见，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1">
              <a:lnSpc>
                <a:spcPts val="5020"/>
              </a:lnSpc>
              <a:spcBef>
                <a:spcPts val="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亲耳所闻，使读者得到一种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亲切真实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的感觉。同时也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拉近与读者的距离，调动读者的阅读兴趣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683385" y="1210310"/>
            <a:ext cx="86728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这篇文章采用第一人称叙事，有什么好处？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645285" y="2607628"/>
            <a:ext cx="91725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他们全都脸色煞白。</a:t>
            </a:r>
            <a:r>
              <a:rPr 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3600" b="1" dirty="0">
                <a:solidFill>
                  <a:srgbClr val="DD22EE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⑧</a:t>
            </a:r>
            <a:endParaRPr lang="en-US" altLang="zh-CN" sz="3600" b="1" dirty="0">
              <a:solidFill>
                <a:srgbClr val="DD22EE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神态描写，生动形象地写出了观光客对“我”的行为感到惊讶，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从侧面表现“我”对科学研究的一丝不苟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645285" y="886460"/>
            <a:ext cx="9210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在描绘动物时，作者使用了侧面衬托的手法，请列举一例进行分析。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683385" y="2229168"/>
            <a:ext cx="91725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我跑到犯罪现场一看，果然，可可不但把这位老教授身上的扣子全咬下来了，而且还整整齐齐地排在地上：袖子上的扣子做一堆，背心上的做一堆；另外，一丝不错地，裤子上的扣子也排做一堆。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3600" b="1" dirty="0">
                <a:solidFill>
                  <a:srgbClr val="DD22EE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⑱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合作探究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645285" y="886460"/>
            <a:ext cx="9210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在描绘动物时，作者使用了侧面衬托的手法，请列举一例进行分析。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574165" y="5380038"/>
            <a:ext cx="9172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通过“我”的见闻，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从侧面写出了“可可”的调皮、淘气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Text Box 4"/>
          <p:cNvSpPr txBox="1"/>
          <p:nvPr/>
        </p:nvSpPr>
        <p:spPr>
          <a:xfrm>
            <a:off x="1792288" y="1617028"/>
            <a:ext cx="83058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</a:pPr>
            <a:r>
              <a:rPr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（1）第①段“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如果不是因为我出了名的无害于人，大概老早就给关进疯人院了。”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2" name="Text Box 12"/>
          <p:cNvSpPr txBox="1"/>
          <p:nvPr/>
        </p:nvSpPr>
        <p:spPr>
          <a:xfrm>
            <a:off x="1946275" y="2796540"/>
            <a:ext cx="8092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赏析：</a:t>
            </a:r>
            <a:r>
              <a:rPr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语言诙谐幽默，充满了调侃的意味。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792605" y="684530"/>
            <a:ext cx="8924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charset="0"/>
              <a:buChar char="u"/>
            </a:pPr>
            <a:r>
              <a:rPr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画出并体会运用修辞的语句和幽默风趣的语句</a:t>
            </a:r>
            <a:endParaRPr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674495" y="3677285"/>
            <a:ext cx="86639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（2）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第③段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“又一次我让农场里的一只胖大白鸭代孵，那些小家伙却高高兴兴地跟在她后面，好像她是它们真正的母亲似的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sz="32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Rectangle 3"/>
          <p:cNvSpPr>
            <a:spLocks noGrp="1"/>
          </p:cNvSpPr>
          <p:nvPr/>
        </p:nvSpPr>
        <p:spPr>
          <a:xfrm>
            <a:off x="2004695" y="5498465"/>
            <a:ext cx="7975600" cy="1133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algn="just"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拟人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手法，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生动形象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地写出小凫跟在大白鸭后面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高兴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的样子，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情态可掬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41158" y="1098233"/>
            <a:ext cx="83058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）第</a:t>
            </a:r>
            <a:r>
              <a:rPr lang="zh-CN" altLang="en-US" dirty="0">
                <a:solidFill>
                  <a:srgbClr val="0000FF"/>
                </a:solidFill>
                <a:uFillTx/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③段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“他在脖子上挂个铃铛，嘴里发出哞哞的叫声，小牛就以为他是母牛”</a:t>
            </a:r>
            <a:endParaRPr lang="zh-CN" altLang="en-US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944370" y="2174875"/>
            <a:ext cx="7700010" cy="1133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algn="just"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布什的诗句，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佐证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了作者关于水鸭子靠声音来辨别母亲的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724660" y="3612515"/>
            <a:ext cx="8222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（4）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第⑤段“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果然，这一次这些小鸭子一点也不怕我，它们信任地望着我，挤成一堆，听任我用叫声把它们带走。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 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944370" y="5341620"/>
            <a:ext cx="76288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赏析：使用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拟人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的修辞，赋予小鸭子以人的灵性，写出了它们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可爱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的情状。</a:t>
            </a:r>
            <a:endParaRPr lang="zh-CN" altLang="en-US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9" name="Text Box 5"/>
          <p:cNvSpPr txBox="1"/>
          <p:nvPr/>
        </p:nvSpPr>
        <p:spPr>
          <a:xfrm>
            <a:off x="1772285" y="3353435"/>
            <a:ext cx="9025890" cy="3374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120"/>
              </a:lnSpc>
              <a:spcBef>
                <a:spcPts val="0"/>
              </a:spcBef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略带夸张的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细节描写（动作描写）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点明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艾顿堡的居民都把我当疯子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原因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。表现作者为了探求科学，不惜牺牲一切甚至宁愿被人认为是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疯子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的后果也要把实验进行下去。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32585" y="886460"/>
            <a:ext cx="90995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（5）第⑨段“因为他们只看到一个有着一大把胡子的大男人，屈着膝，弯着腰，低着头在草地上爬着，一边不时回头偷看，一边大声地学着鸭子的叫声。” </a:t>
            </a:r>
            <a:endParaRPr sz="3600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sz="3600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805940" y="767715"/>
            <a:ext cx="85699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（6）第⑥段“好像只要我不出声，它们就以为我死了，或者以为我不再爱它们了？这真是值得大哭特哭的理由呢！”</a:t>
            </a:r>
            <a:endParaRPr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985645" y="2647315"/>
            <a:ext cx="7700010" cy="7270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algn="just">
              <a:buNone/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赏析：语言生动诙谐，让人忍俊不禁。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724660" y="3612515"/>
            <a:ext cx="8733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（7）第⑫段“落日的余晖照在它巨大的翅膀底部，就像夜空因为星星而发光一般。”</a:t>
            </a:r>
            <a:endParaRPr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925955" y="5029200"/>
            <a:ext cx="86683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运用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比喻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的修辞方法，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生动形象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地写出了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可可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美丽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，渗透着作者对它的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喜爱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9" name="Text Box 5"/>
          <p:cNvSpPr txBox="1"/>
          <p:nvPr/>
        </p:nvSpPr>
        <p:spPr>
          <a:xfrm>
            <a:off x="1619885" y="4301490"/>
            <a:ext cx="90258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12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反映了“我”对“可可”的出现感到震惊以及“可可”长途飞行找“我”的感动和忧虑的心理。强调“我”和“可可”间深厚的感情。</a:t>
            </a:r>
            <a:endParaRPr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546225" y="886460"/>
            <a:ext cx="9099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（8）第⑫段，分析下列句子的作用。</a:t>
            </a:r>
            <a:endParaRPr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“我看出来这是一只白鸟——老天！这不是可可吗？它的翅膀稳定地动着，不是很清楚地表示它正要去做长途飞行？”(一个感叹、两个反问，反映了此时“我”怎样的心理？)</a:t>
            </a:r>
            <a:endParaRPr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5" name="Picture 9" descr="8790383_105149743107_2"/>
          <p:cNvPicPr>
            <a:picLocks noChangeAspect="1"/>
          </p:cNvPicPr>
          <p:nvPr/>
        </p:nvPicPr>
        <p:blipFill>
          <a:blip r:embed="rId1"/>
          <a:srcRect b="4201"/>
          <a:stretch>
            <a:fillRect/>
          </a:stretch>
        </p:blipFill>
        <p:spPr>
          <a:xfrm>
            <a:off x="-52070" y="-108585"/>
            <a:ext cx="12365355" cy="69926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语言品析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724025" y="763270"/>
            <a:ext cx="85140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（8）第⑭段“我四周的人一个个都像生了根似的定在那里。”</a:t>
            </a:r>
            <a:endParaRPr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995805" y="1839595"/>
            <a:ext cx="7700010" cy="1133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algn="just"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“生了根似的”运用</a:t>
            </a:r>
            <a:r>
              <a:rPr lang="zh-CN" altLang="en-US" sz="32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比喻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，写出人们对“我”的行为怪诞的</a:t>
            </a:r>
            <a:r>
              <a:rPr lang="zh-CN" altLang="en-US" sz="3200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惊异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之情。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724025" y="3119755"/>
            <a:ext cx="85712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（9）第⑲段“它总是一口咬住露在外面的活线头，很快地飞到空中，把一整团线都打开来，就像一个纸风筝拖着一条极长的尾巴。”</a:t>
            </a:r>
            <a:endParaRPr lang="zh-CN" altLang="en-US" sz="32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894840" y="4754245"/>
            <a:ext cx="84004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赏析：该句运用了</a:t>
            </a:r>
            <a:r>
              <a:rPr lang="zh-CN" altLang="en-US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比喻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的修辞，作者把“可可”比作一个“纸风筝拖着一条极长的尾巴”，</a:t>
            </a:r>
            <a:r>
              <a:rPr lang="zh-CN" altLang="en-US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生动形象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地</a:t>
            </a:r>
            <a:r>
              <a:rPr lang="en-US" altLang="zh-CN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可可</a:t>
            </a:r>
            <a:r>
              <a:rPr lang="en-US" altLang="zh-CN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爱搞恶作剧叼着毛线飞的情景。也写出了动作的轻盈敏捷。</a:t>
            </a:r>
            <a:endParaRPr lang="zh-CN" altLang="en-US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55240" y="3973195"/>
            <a:ext cx="82772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关爱野生动物，</a:t>
            </a:r>
            <a:r>
              <a:rPr lang="zh-CN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共创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美好家园。</a:t>
            </a:r>
            <a:endParaRPr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/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/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②同在蓝天下，共享大自然。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907540" y="1079500"/>
            <a:ext cx="89249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en-US"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</a:t>
            </a:r>
            <a:r>
              <a:rPr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为了增强同学们对野生动物的保护意识，学校宣传部要在校园里悬挂一些条幅，请你帮忙写一条宣传标语。</a:t>
            </a:r>
            <a:r>
              <a:rPr lang="zh-CN"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（</a:t>
            </a:r>
            <a:r>
              <a:rPr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不超过20个字</a:t>
            </a:r>
            <a:r>
              <a:rPr lang="zh-CN"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）（</a:t>
            </a:r>
            <a:r>
              <a:rPr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2分</a:t>
            </a:r>
            <a:r>
              <a:rPr lang="zh-CN" sz="3600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）</a:t>
            </a:r>
            <a:endParaRPr sz="3600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拓展延伸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3" name="内容占位符 51202"/>
          <p:cNvSpPr>
            <a:spLocks noGrp="1"/>
          </p:cNvSpPr>
          <p:nvPr>
            <p:ph idx="1"/>
          </p:nvPr>
        </p:nvSpPr>
        <p:spPr>
          <a:xfrm>
            <a:off x="1362710" y="1075055"/>
            <a:ext cx="9918065" cy="5850890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1650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年，最后一只阔嘴鸟消失。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1799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年，最后一只蓝马玲消失。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1877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年，最后一匹欧洲野马和最后一头美洲野马消失。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1887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年，最后一只琉球翠鸟消失。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1911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年，最后一只纽芬兰白狼消失。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1922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年，最后一头中国犀牛消失。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1937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年，最后一头巴厘虎消失。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1972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年，最后一头台湾云豹消失</a:t>
            </a: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endParaRPr lang="en-US" altLang="zh-CN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？？？？ 年，最后一只斑玲</a:t>
            </a: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endParaRPr lang="en-US" altLang="zh-CN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？？？？ 年，人类的生命</a:t>
            </a:r>
            <a:r>
              <a:rPr lang="en-US" altLang="zh-CN" b="1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endParaRPr lang="en-US" altLang="zh-CN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拓展延伸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1240" y="437515"/>
            <a:ext cx="921448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问题：读一读，你从这些数据中感悟到了什么？</a:t>
            </a:r>
            <a:endParaRPr lang="zh-CN" altLang="en-US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24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03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0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85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1203">
                                            <p:txEl>
                                              <p:charRg st="85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1203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2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charRg st="122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4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1203">
                                            <p:txEl>
                                              <p:charRg st="140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57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1203">
                                            <p:txEl>
                                              <p:charRg st="157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76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1203">
                                            <p:txEl>
                                              <p:charRg st="176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94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1203">
                                            <p:txEl>
                                              <p:charRg st="194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6019" name="内容占位符 86018"/>
          <p:cNvSpPr>
            <a:spLocks noGrp="1"/>
          </p:cNvSpPr>
          <p:nvPr>
            <p:ph idx="1"/>
          </p:nvPr>
        </p:nvSpPr>
        <p:spPr>
          <a:xfrm>
            <a:off x="1602105" y="886460"/>
            <a:ext cx="9318625" cy="3893185"/>
          </a:xfrm>
        </p:spPr>
        <p:txBody>
          <a:bodyPr anchor="t"/>
          <a:p>
            <a:pPr marL="0" indent="0"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人类与其他动物都是大自然的儿女，我们应该抱着崇拜和亲近自然的态度与其他动物友好相处。保护动物，尊重生命的神圣和权威；维护生态平衡，就是保护我们人类自己。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 descr="11-150F310200X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825" y="3642995"/>
            <a:ext cx="6864985" cy="3173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拓展延伸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Text Box 4"/>
          <p:cNvSpPr txBox="1"/>
          <p:nvPr/>
        </p:nvSpPr>
        <p:spPr>
          <a:xfrm>
            <a:off x="3003550" y="1420813"/>
            <a:ext cx="2439988" cy="3707765"/>
          </a:xfrm>
          <a:prstGeom prst="rect">
            <a:avLst/>
          </a:prstGeom>
          <a:noFill/>
          <a:ln w="9525" cap="flat" cmpd="sng">
            <a:solidFill>
              <a:srgbClr val="F8F8F8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35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rPr>
              <a:t>然</a:t>
            </a:r>
            <a:endParaRPr lang="zh-CN" altLang="en-US" sz="23500" dirty="0">
              <a:solidFill>
                <a:srgbClr val="FF0000"/>
              </a:solidFill>
              <a:uFillTx/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1" name="Text Box 5"/>
          <p:cNvSpPr txBox="1"/>
          <p:nvPr/>
        </p:nvSpPr>
        <p:spPr>
          <a:xfrm>
            <a:off x="6261100" y="1446213"/>
            <a:ext cx="2444750" cy="3707765"/>
          </a:xfrm>
          <a:prstGeom prst="rect">
            <a:avLst/>
          </a:prstGeom>
          <a:noFill/>
          <a:ln w="9525" cap="flat" cmpd="sng">
            <a:solidFill>
              <a:srgbClr val="F8F8F8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35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rPr>
              <a:t>而</a:t>
            </a:r>
            <a:endParaRPr lang="zh-CN" altLang="en-US" sz="23500" dirty="0">
              <a:solidFill>
                <a:srgbClr val="FF0000"/>
              </a:solidFill>
              <a:uFillTx/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 Box 5"/>
          <p:cNvSpPr txBox="1"/>
          <p:nvPr/>
        </p:nvSpPr>
        <p:spPr>
          <a:xfrm>
            <a:off x="1249045" y="302260"/>
            <a:ext cx="10201910" cy="6451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多少头可爱的鲸鱼因他们罪恶的双手而失去生命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4819" name="Picture 5" descr="001966a92353113a612a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035" y="1089660"/>
            <a:ext cx="10361930" cy="5634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25" name="Picture 11" descr="F62C4533D3DD42C0A6996E107640C5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12782550" cy="6922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6165850" y="0"/>
            <a:ext cx="5427980" cy="2205355"/>
          </a:xfrm>
          <a:solidFill>
            <a:schemeClr val="bg1"/>
          </a:solidFill>
          <a:ln>
            <a:solidFill>
              <a:srgbClr val="FF3300"/>
            </a:solidFill>
            <a:miter/>
          </a:ln>
        </p:spPr>
        <p:txBody>
          <a:bodyPr wrap="square" lIns="91440" tIns="45720" rIns="91440" bIns="45720" anchor="ctr"/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为了获取昂贵皮毛，贪婪冷血的他们，大肆猎杀海豹，有时甚至用铁棍直击海豹头颅，活着剥皮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Text Box 4"/>
          <p:cNvSpPr txBox="1"/>
          <p:nvPr/>
        </p:nvSpPr>
        <p:spPr>
          <a:xfrm>
            <a:off x="10412730" y="0"/>
            <a:ext cx="141351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沾满鲜血的象牙，将是他永远洗不清的罪孽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2" name="Picture 10" descr="201408080102148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635"/>
            <a:ext cx="10442575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23" name="Picture 11" descr="W0201508283908531697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222250"/>
            <a:ext cx="12776835" cy="730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1707515" y="5946775"/>
            <a:ext cx="9144000" cy="1134110"/>
          </a:xfrm>
          <a:solidFill>
            <a:schemeClr val="bg1"/>
          </a:solidFill>
          <a:ln>
            <a:solidFill>
              <a:srgbClr val="FF3300"/>
            </a:solidFill>
            <a:miter/>
          </a:ln>
        </p:spPr>
        <p:txBody>
          <a:bodyPr wrap="square" lIns="91440" tIns="45720" rIns="91440" bIns="45720" anchor="ctr"/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温顺的羚羊倒在他冰冷的猎枪之下，竟然还架起它的头颅进行炫耀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21" name="Picture 10" descr="43c4720e0cf3d7cad978cbaff61fbe096963a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2540"/>
            <a:ext cx="12579350" cy="8439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638300" y="5550535"/>
            <a:ext cx="8915400" cy="1216025"/>
          </a:xfrm>
          <a:solidFill>
            <a:schemeClr val="bg1"/>
          </a:solidFill>
          <a:ln>
            <a:solidFill>
              <a:srgbClr val="FF3300"/>
            </a:solidFill>
            <a:miter/>
          </a:ln>
        </p:spPr>
        <p:txBody>
          <a:bodyPr wrap="square" lIns="91440" tIns="45720" rIns="91440" bIns="45720" anchor="ctr"/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漂亮的高跟鞋无情地剥夺了一条鲜活的生命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教学目标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14339" name="Rectangle 5"/>
          <p:cNvSpPr/>
          <p:nvPr/>
        </p:nvSpPr>
        <p:spPr>
          <a:xfrm>
            <a:off x="1158875" y="1116965"/>
            <a:ext cx="1025652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22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1、理解并积累文中的生字、生词，能用简洁的语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言概述文章内容。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2、体味作者幽默风趣的语言风格，品味比喻、拟   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人等修辞手法的表达效果。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3、学习第一人称叙事手法，体会衬托手法的作用。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2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感受科学工作者专注、忘我的精神，培养良好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的个人素养。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52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爱护动物，培养和动物和谐相处。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20" name="Picture 9" descr="1659427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2540"/>
            <a:ext cx="12212320" cy="7017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524000" y="5767388"/>
            <a:ext cx="9144000" cy="1090612"/>
          </a:xfrm>
          <a:solidFill>
            <a:schemeClr val="bg1"/>
          </a:solidFill>
          <a:ln>
            <a:solidFill>
              <a:srgbClr val="FF3300"/>
            </a:solidFill>
            <a:miter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他让人类最终忠诚的朋友，没有了尊严</a:t>
            </a:r>
            <a:endParaRPr lang="zh-CN" altLang="en-US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7" name="图片 3" descr="u=467213910,170379981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9238" y="-49212"/>
            <a:ext cx="1047750" cy="139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1"/>
          <p:cNvSpPr txBox="1"/>
          <p:nvPr/>
        </p:nvSpPr>
        <p:spPr>
          <a:xfrm>
            <a:off x="1838325" y="2803525"/>
            <a:ext cx="88296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4819" name="Picture 5" descr="001966a92353113a612a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48895"/>
            <a:ext cx="3532188" cy="192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9" descr="1659427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840" y="4598988"/>
            <a:ext cx="3660775" cy="225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10" descr="43c4720e0cf3d7cad978cbaff61fbe096963a9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4599305"/>
            <a:ext cx="3489325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10" descr="201408080102148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090" y="2032318"/>
            <a:ext cx="3546475" cy="2328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11" descr="W0201508283908531697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8523" y="2260600"/>
            <a:ext cx="3675062" cy="210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Text Box 12"/>
          <p:cNvSpPr txBox="1"/>
          <p:nvPr/>
        </p:nvSpPr>
        <p:spPr>
          <a:xfrm rot="-16550" flipH="1">
            <a:off x="5030470" y="307340"/>
            <a:ext cx="1659890" cy="624268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任选图中一个丑陋的嘴脸，以“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我想对你说”的形式来表达自己的观点。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5" name="Picture 11" descr="F62C4533D3DD42C0A6996E107640C5B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8523" y="0"/>
            <a:ext cx="3729037" cy="201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7" name="Text Box 6"/>
          <p:cNvSpPr txBox="1"/>
          <p:nvPr/>
        </p:nvSpPr>
        <p:spPr>
          <a:xfrm>
            <a:off x="1524000" y="1844675"/>
            <a:ext cx="8964613" cy="755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8" name="文本框 2"/>
          <p:cNvSpPr txBox="1"/>
          <p:nvPr/>
        </p:nvSpPr>
        <p:spPr>
          <a:xfrm>
            <a:off x="2032000" y="803275"/>
            <a:ext cx="8240713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000" b="1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我们怎样面对这个世界，这个世界就怎样回报我们。善待生灵，就是善待人类自己！希望每一个同学都能把动物当朋友，和它们和谐共处。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  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               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                                                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Rectangle 3"/>
          <p:cNvSpPr txBox="1"/>
          <p:nvPr/>
        </p:nvSpPr>
        <p:spPr>
          <a:xfrm>
            <a:off x="1574800" y="1028700"/>
            <a:ext cx="9230360" cy="54432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>
              <a:spcBef>
                <a:spcPct val="20000"/>
              </a:spcBef>
              <a:buClr>
                <a:schemeClr val="accent1"/>
              </a:buClr>
              <a:buFont typeface="Symbol" panose="05050102010706020507" pitchFamily="18" charset="2"/>
            </a:pPr>
            <a:r>
              <a:rPr lang="zh-CN" altLang="en-US" sz="28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 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本文是一篇语言生动活泼、诙谐幽默的科学小品文，介绍了作者在观察水鸭子和鹦鹉等动物行为时发生的笑谈故事，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表现了作者对生命的尊重和热爱以及对事业的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投入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和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执着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精神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华文楷体" pitchFamily="2" charset="-122"/>
              </a:rPr>
              <a:t>，引发人们对动物的关爱和对人类自身行为的思考：任何艺术化的表现形式，都不能描述生命的真实与感动。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课堂小结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382395" y="1147445"/>
            <a:ext cx="942721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ts val="4640"/>
              </a:lnSpc>
            </a:pPr>
            <a:r>
              <a:rPr lang="en-US" altLang="zh-CN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、请将横线处的文字表述替换成成语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或词语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464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从外表看来，不管是那只家养的白鸭还是麝香鸭，都和真正的水鸭长得</a:t>
            </a:r>
            <a:r>
              <a:rPr lang="zh-CN" altLang="en-US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相差很远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   　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464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这只鸟征服了心理障碍后，马上变得活泼并且</a:t>
            </a:r>
            <a:r>
              <a:rPr lang="zh-CN" altLang="en-US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精神饱满，容光焕发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            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   　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464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早晨一放出来，这只鸟总是</a:t>
            </a:r>
            <a:r>
              <a:rPr lang="zh-CN" altLang="en-US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急迫得不能等待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地去找我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                        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   　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464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这位老先生弯着身子，</a:t>
            </a:r>
            <a:r>
              <a:rPr lang="zh-CN" altLang="en-US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因脚腿不方便，于是一摇一摆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地走过来。                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      </a:t>
            </a:r>
            <a:r>
              <a:rPr lang="zh-CN" altLang="en-US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6725" y="243776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大相径庭</a:t>
            </a:r>
            <a:endParaRPr lang="zh-CN" altLang="en-US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86725" y="357886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神采奕奕</a:t>
            </a:r>
            <a:endParaRPr lang="zh-CN" altLang="en-US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02295" y="477964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迫不及待</a:t>
            </a:r>
            <a:endParaRPr lang="zh-CN" altLang="en-US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92160" y="6010275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蹒跚</a:t>
            </a:r>
            <a:endParaRPr lang="zh-CN" altLang="en-US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267460" y="772795"/>
            <a:ext cx="100228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alt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2</a:t>
            </a:r>
            <a:r>
              <a:rPr lang="zh-CN" altLang="en-US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按要求做题</a:t>
            </a:r>
            <a:endParaRPr lang="zh-CN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just">
              <a:lnSpc>
                <a:spcPct val="100000"/>
              </a:lnSpc>
            </a:pP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我跑到</a:t>
            </a:r>
            <a:r>
              <a:rPr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犯罪现场</a:t>
            </a: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一看，果然，可可</a:t>
            </a:r>
            <a:r>
              <a:rPr 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因为</a:t>
            </a: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把这位老教授身上的扣子全咬下来了，</a:t>
            </a:r>
            <a:r>
              <a:rPr 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所以</a:t>
            </a: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还整整齐齐地排在地上</a:t>
            </a:r>
            <a:r>
              <a:rPr 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（   ）</a:t>
            </a: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袖子上的扣子做一堆，背心上的做一堆</a:t>
            </a:r>
            <a:r>
              <a:rPr lang="zh-CN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（   ）</a:t>
            </a:r>
            <a:r>
              <a:rPr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另外，一丝不错地，裤子上的扣子也排做一堆。</a:t>
            </a:r>
            <a:endParaRPr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pic>
        <p:nvPicPr>
          <p:cNvPr id="34849" name="图片 34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1625" y="3632200"/>
            <a:ext cx="1081088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50" name="图片 34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4089400"/>
            <a:ext cx="431800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6" name="矩形 51225"/>
          <p:cNvSpPr/>
          <p:nvPr/>
        </p:nvSpPr>
        <p:spPr>
          <a:xfrm>
            <a:off x="1075690" y="3529013"/>
            <a:ext cx="1004125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ts val="416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在括号里填上标点符号。</a:t>
            </a:r>
            <a:endParaRPr lang="zh-CN" altLang="en-US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16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这段中有一对关联词语应用错误</a:t>
            </a:r>
            <a:r>
              <a:rPr lang="zh-CN" altLang="en-US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请改正：</a:t>
            </a:r>
            <a:endParaRPr lang="zh-CN" altLang="en-US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16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</a:t>
            </a: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160"/>
              </a:lnSpc>
            </a:pPr>
            <a:r>
              <a:rPr lang="en-US" altLang="zh-CN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文段中划线词语使用精妙</a:t>
            </a:r>
            <a:r>
              <a:rPr lang="zh-CN" altLang="en-US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请体味一下妙在何处。</a:t>
            </a:r>
            <a:endParaRPr lang="zh-CN" altLang="en-US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160"/>
              </a:lnSpc>
            </a:pPr>
            <a:r>
              <a:rPr lang="zh-CN" altLang="en-US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属于大词小用</a:t>
            </a:r>
            <a:r>
              <a:rPr lang="zh-CN" altLang="en-US" dirty="0">
                <a:solidFill>
                  <a:srgbClr val="FF0000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生动形象地刻画出可可如一个小孩子爱恶作剧的特点</a:t>
            </a:r>
            <a:r>
              <a:rPr lang="zh-CN" altLang="en-US" dirty="0">
                <a:solidFill>
                  <a:srgbClr val="FF0000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让人可憎可喜。</a:t>
            </a:r>
            <a:endParaRPr lang="zh-CN" altLang="en-US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7660" y="2194560"/>
            <a:ext cx="610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：</a:t>
            </a:r>
            <a:endParaRPr lang="zh-CN" altLang="en-US">
              <a:solidFill>
                <a:srgbClr val="FF000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38385" y="2163445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；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7460" y="4593590"/>
            <a:ext cx="87572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分别改成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不但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而且</a:t>
            </a:r>
            <a:r>
              <a:rPr lang="en-US" altLang="zh-CN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en-US" altLang="zh-CN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201420" y="1031875"/>
            <a:ext cx="9427210" cy="5539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>
              <a:lnSpc>
                <a:spcPts val="4720"/>
              </a:lnSpc>
            </a:pP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3</a:t>
            </a:r>
            <a:r>
              <a:rPr lang="zh-CN" altLang="en-US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写出下列句子运用的描写方法。</a:t>
            </a: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l">
              <a:lnSpc>
                <a:spcPts val="4720"/>
              </a:lnSpc>
            </a:pP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l">
              <a:lnSpc>
                <a:spcPts val="4720"/>
              </a:lnSpc>
            </a:pP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（</a:t>
            </a: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）我怎么办？该不该喊它一声呢？        </a:t>
            </a: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l">
              <a:lnSpc>
                <a:spcPts val="4720"/>
              </a:lnSpc>
            </a:pP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                                                  （                   ）</a:t>
            </a: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l">
              <a:lnSpc>
                <a:spcPts val="4720"/>
              </a:lnSpc>
            </a:pP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2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只见这位老先生弯着身子，蹒跚地走过来，两手紧紧地围在腰际。   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（                   ）</a:t>
            </a: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indent="266700" algn="l">
              <a:lnSpc>
                <a:spcPts val="4720"/>
              </a:lnSpc>
            </a:pP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3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“没有，”他生气地说，“我一点病也没有，只是那个混账东西在我睡觉的时候，把我裤子上的扣子全咬掉了。”</a:t>
            </a: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（                   ）</a:t>
            </a:r>
            <a:endParaRPr lang="zh-CN" sz="360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9400" y="2858770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心理描写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5915" y="4080510"/>
            <a:ext cx="2157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动作描写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2605" y="5847715"/>
            <a:ext cx="2157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语言描写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2" name="矩形 12291"/>
          <p:cNvSpPr/>
          <p:nvPr/>
        </p:nvSpPr>
        <p:spPr>
          <a:xfrm>
            <a:off x="1153160" y="1119823"/>
            <a:ext cx="100526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下列句子没用修辞手法的一项是</a:t>
            </a: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   )</a:t>
            </a:r>
            <a:endParaRPr lang="en-US" altLang="zh-CN" sz="360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endParaRPr lang="en-US" altLang="zh-CN" sz="360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落日的余晖照在它巨大的翅膀底部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就像夜空因为星星而发光一般。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我四周的人一个个都像生了根似的定在那里。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我忽然听见他在阳台上像个大兵似的大声咒骂起来。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它总是一口咬住露在外面的活线头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很快地飞到空中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把一整团线都打开来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就像一个纸风筝拖着一条极长的尾巴。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9053195" y="1119823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360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2513965" y="418783"/>
            <a:ext cx="7713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观察下面漫画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说说我们应当怎样保护动物。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018" name="矩形 43017"/>
          <p:cNvSpPr/>
          <p:nvPr/>
        </p:nvSpPr>
        <p:spPr>
          <a:xfrm>
            <a:off x="152400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3021" name="图片 43020" descr="C:/Users/Administrator/Desktop/七上语文（人教）原创教师用书已导ＰＤＦ丹２０１６（接吴品言）/我想有个家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01180" y="1085215"/>
            <a:ext cx="4833620" cy="562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4390" y="2901315"/>
            <a:ext cx="571309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我们不应滥砍滥伐森林</a:t>
            </a:r>
            <a:r>
              <a:rPr lang="zh-CN" altLang="en-US" sz="3600" dirty="0">
                <a:solidFill>
                  <a:srgbClr val="FF0000"/>
                </a:solidFill>
                <a:latin typeface="MingLiU_HKSCS" pitchFamily="18" charset="-120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而应保护森林植被</a:t>
            </a:r>
            <a:r>
              <a:rPr lang="zh-CN" altLang="en-US" sz="3600" dirty="0">
                <a:solidFill>
                  <a:srgbClr val="FF0000"/>
                </a:solidFill>
                <a:latin typeface="MingLiU_HKSCS" pitchFamily="18" charset="-120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还动物安全安稳的家园。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5" name="矩形 13314"/>
          <p:cNvSpPr/>
          <p:nvPr/>
        </p:nvSpPr>
        <p:spPr>
          <a:xfrm>
            <a:off x="1226185" y="982028"/>
            <a:ext cx="10135870" cy="5226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ts val="57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在人们的心目中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下面动物分别象征着什么？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鹦鹉：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雄鹰：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鸳鸯：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黄牛：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狐狸：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马：    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60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3127375" y="1801178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能说会道的人或容易走漏消息的人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2" name="矩形 13321"/>
          <p:cNvSpPr/>
          <p:nvPr/>
        </p:nvSpPr>
        <p:spPr>
          <a:xfrm>
            <a:off x="3966210" y="254730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勇敢、奋进的人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3874770" y="333406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恩爱夫妻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3874770" y="3982403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默默耕耘，无私奉献的人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3874770" y="4738688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狡猾、欺诈的人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3159760" y="5525453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自强不息、永不满足的人</a:t>
            </a:r>
            <a:endParaRPr lang="zh-CN" altLang="en-US" sz="36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课堂检测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  <p:bldP spid="133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idx="4294967295"/>
          </p:nvPr>
        </p:nvSpPr>
        <p:spPr>
          <a:xfrm>
            <a:off x="2227580" y="886460"/>
            <a:ext cx="7972425" cy="4526280"/>
          </a:xfrm>
        </p:spPr>
        <p:txBody>
          <a:bodyPr wrap="square" lIns="91440" tIns="45720" rIns="91440" bIns="45720" anchor="t"/>
          <a:p>
            <a:pPr marL="0" indent="0" algn="just">
              <a:lnSpc>
                <a:spcPct val="110000"/>
              </a:lnSpc>
              <a:buNone/>
            </a:pPr>
            <a:endParaRPr lang="en-US" altLang="zh-CN" sz="4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“动物笑谈”就是谈论和动物有关的趣事、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笑话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，题目简介凝练，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点明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了文章的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主要内容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课题解析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530" y="-427990"/>
            <a:ext cx="12292330" cy="7713980"/>
          </a:xfrm>
          <a:prstGeom prst="rect">
            <a:avLst/>
          </a:prstGeom>
        </p:spPr>
      </p:pic>
      <p:sp>
        <p:nvSpPr>
          <p:cNvPr id="40962" name="Rectangle 6">
            <a:hlinkClick r:id="rId2" tooltip="返回目录"/>
          </p:cNvPr>
          <p:cNvSpPr/>
          <p:nvPr/>
        </p:nvSpPr>
        <p:spPr>
          <a:xfrm>
            <a:off x="8701088" y="5545456"/>
            <a:ext cx="309880" cy="583565"/>
          </a:xfrm>
          <a:prstGeom prst="rect">
            <a:avLst/>
          </a:prstGeom>
          <a:solidFill>
            <a:schemeClr val="bg1">
              <a:alpha val="1175"/>
            </a:schemeClr>
          </a:solidFill>
          <a:ln w="12700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32769"/>
          <p:cNvSpPr txBox="1"/>
          <p:nvPr/>
        </p:nvSpPr>
        <p:spPr>
          <a:xfrm>
            <a:off x="695960" y="179070"/>
            <a:ext cx="49530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隶书" pitchFamily="49" charset="-122"/>
              </a:rPr>
              <a:t>同学们</a:t>
            </a:r>
            <a:endParaRPr lang="zh-CN" altLang="en-US" sz="88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隶书" pitchFamily="49" charset="-122"/>
              </a:rPr>
              <a:t>  再见！</a:t>
            </a:r>
            <a:endParaRPr lang="zh-CN" altLang="en-US" sz="88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4"/>
          <p:cNvSpPr/>
          <p:nvPr/>
        </p:nvSpPr>
        <p:spPr>
          <a:xfrm>
            <a:off x="4718685" y="886460"/>
            <a:ext cx="6584950" cy="5549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320"/>
              </a:lnSpc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康拉德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劳伦兹（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1903-1989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），奥地利动物行为学家、科普作家，也是经典比较行为研究的代表人物，建立了现代动物行为学。曾获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1973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年诺贝尔生理医学奖。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32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作品：代表作有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所罗门王的指环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狗的家世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r>
              <a:rPr lang="zh-CN" altLang="en-US" sz="4000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1" name="Picture 15" descr="康拉斯•劳伦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1318260"/>
            <a:ext cx="3733800" cy="5392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作者简介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idx="4294967295"/>
          </p:nvPr>
        </p:nvSpPr>
        <p:spPr>
          <a:xfrm>
            <a:off x="1724660" y="1432560"/>
            <a:ext cx="8534400" cy="4525963"/>
          </a:xfrm>
        </p:spPr>
        <p:txBody>
          <a:bodyPr wrap="square" lIns="91440" tIns="45720" rIns="91440" bIns="45720" anchor="t"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科普作品是一种以向大众普及科学知识为主要目的的作品。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科普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一词意为科学普及。科普作品传统上以文字或图画作为基本载体。不过随着媒体技术的发展，科普作品也常常以视频媒体等其他形式出现。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文体知识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1843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5"/>
          <p:cNvSpPr txBox="1"/>
          <p:nvPr/>
        </p:nvSpPr>
        <p:spPr>
          <a:xfrm>
            <a:off x="2546350" y="2525713"/>
            <a:ext cx="7543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185160" y="712470"/>
            <a:ext cx="3161665" cy="829945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 wrap="square">
            <a:spAutoFit/>
          </a:bodyPr>
          <a:lstStyle/>
          <a:p>
            <a:pPr marR="0" defTabSz="914400" rtl="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baseline="0" noProof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字音字形</a:t>
            </a:r>
            <a:endParaRPr kumimoji="1" lang="zh-CN" altLang="en-US" sz="4000" b="1" baseline="0" noProof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5" name="Text Box 17"/>
          <p:cNvSpPr txBox="1"/>
          <p:nvPr/>
        </p:nvSpPr>
        <p:spPr>
          <a:xfrm>
            <a:off x="1382395" y="1892935"/>
            <a:ext cx="10298430" cy="3897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24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嗔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怪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怪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诞（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麝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shè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蹒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跚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shān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鹳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ɡuàn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哺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乳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bǔ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羞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怯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qiè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驯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养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xùn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匍匐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pú fú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障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碍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ài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余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晖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huī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模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样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mú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检查预习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9" name="Text Box 4"/>
          <p:cNvSpPr txBox="1"/>
          <p:nvPr/>
        </p:nvSpPr>
        <p:spPr>
          <a:xfrm>
            <a:off x="2042478" y="1207770"/>
            <a:ext cx="2849562" cy="52876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602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怪诞不经：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6020"/>
              </a:lnSpc>
              <a:spcBef>
                <a:spcPts val="0"/>
              </a:spcBef>
            </a:pPr>
            <a:r>
              <a:rPr lang="en-US" altLang="x-none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神采奕奕：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6020"/>
              </a:lnSpc>
              <a:spcBef>
                <a:spcPts val="0"/>
              </a:spcBef>
            </a:pPr>
            <a:r>
              <a:rPr lang="en-US" altLang="x-none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大相径庭：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6020"/>
              </a:lnSpc>
              <a:spcBef>
                <a:spcPts val="0"/>
              </a:spcBef>
            </a:pPr>
            <a:r>
              <a:rPr lang="en-US" altLang="x-none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张牙舞爪：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8220"/>
              </a:lnSpc>
              <a:spcBef>
                <a:spcPts val="0"/>
              </a:spcBef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⑤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嗔怪：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82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Calibri" panose="020F0502020204030204" charset="0"/>
                <a:ea typeface="黑体" panose="02010609060101010101" pitchFamily="49" charset="-122"/>
              </a:rPr>
              <a:t>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蹒跚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4957763" y="1407478"/>
            <a:ext cx="48847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离奇古怪，不合常理。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4892040" y="2116455"/>
            <a:ext cx="5434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形容精神饱满，容光焕发。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4891723" y="2825433"/>
            <a:ext cx="42179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形容彼此相差很远。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4824095" y="3548380"/>
            <a:ext cx="6253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形容猛兽凶恶可怕。也比喻现实生活中的猖狂凶恶。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3877945" y="4747260"/>
            <a:ext cx="5686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对人表示不满。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3877945" y="5750560"/>
            <a:ext cx="7545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腿脚不灵便，走路缓慢、摇摆的样子。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53670" y="17986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uFillTx/>
                <a:latin typeface="黑体" panose="02010609060101010101" pitchFamily="49" charset="-122"/>
                <a:ea typeface="方正水柱_GBK" pitchFamily="65" charset="-122"/>
              </a:rPr>
              <a:t>检查预习</a:t>
            </a:r>
            <a:endParaRPr lang="zh-CN" altLang="en-US" sz="4000" b="1" dirty="0">
              <a:solidFill>
                <a:srgbClr val="9900CC"/>
              </a:solidFill>
              <a:uFillTx/>
              <a:latin typeface="黑体" panose="02010609060101010101" pitchFamily="49" charset="-122"/>
              <a:ea typeface="方正水柱_GBK" pitchFamily="65" charset="-122"/>
            </a:endParaRP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3336925" y="315595"/>
            <a:ext cx="3161665" cy="829945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 wrap="square">
            <a:spAutoFit/>
          </a:bodyPr>
          <a:p>
            <a:pPr marR="0" defTabSz="914400" rtl="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baseline="0" noProof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词语释义</a:t>
            </a:r>
            <a:endParaRPr kumimoji="1" lang="zh-CN" altLang="en-US" sz="4000" b="1" baseline="0" noProof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5618</Words>
  <Application>WPS 演示</Application>
  <PresentationFormat>在屏幕上显示</PresentationFormat>
  <Paragraphs>419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3" baseType="lpstr">
      <vt:lpstr>Arial</vt:lpstr>
      <vt:lpstr>宋体</vt:lpstr>
      <vt:lpstr>Wingdings</vt:lpstr>
      <vt:lpstr>Cambria</vt:lpstr>
      <vt:lpstr>华文楷体</vt:lpstr>
      <vt:lpstr>Maiandra GD</vt:lpstr>
      <vt:lpstr>隶书</vt:lpstr>
      <vt:lpstr>Wingdings 2</vt:lpstr>
      <vt:lpstr>Times New Roman</vt:lpstr>
      <vt:lpstr>楷体</vt:lpstr>
      <vt:lpstr>黑体</vt:lpstr>
      <vt:lpstr>方正水柱_GBK</vt:lpstr>
      <vt:lpstr>Calibri</vt:lpstr>
      <vt:lpstr>Wingdings</vt:lpstr>
      <vt:lpstr>楷体_GB2312</vt:lpstr>
      <vt:lpstr>微软雅黑</vt:lpstr>
      <vt:lpstr>Arial Unicode MS</vt:lpstr>
      <vt:lpstr>新宋体</vt:lpstr>
      <vt:lpstr>楷体_GB2312</vt:lpstr>
      <vt:lpstr>Symbol</vt:lpstr>
      <vt:lpstr>MingLiU_HKSCS</vt:lpstr>
      <vt:lpstr>MingLiU-ExtB</vt:lpstr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为了获取昂贵皮毛，贪婪冷血的他们，大肆猎杀海豹，有时甚至用铁棍直击海豹头颅，活着剥皮</vt:lpstr>
      <vt:lpstr>PowerPoint 演示文稿</vt:lpstr>
      <vt:lpstr>温顺的羚羊倒在他冰冷的猎枪之下，竟然还架起它的头颅进行炫耀</vt:lpstr>
      <vt:lpstr>漂亮的高跟鞋无情地剥夺了一条鲜活的生命</vt:lpstr>
      <vt:lpstr>他让人类最终忠诚的朋友，没有了尊严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100</cp:revision>
  <dcterms:created xsi:type="dcterms:W3CDTF">2014-06-04T00:43:00Z</dcterms:created>
  <dcterms:modified xsi:type="dcterms:W3CDTF">2019-09-12T15:17:04Z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2052-11.1.0.8976</vt:lpwstr>
  </property>
</Properties>
</file>