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78" r:id="rId2"/>
    <p:sldId id="409" r:id="rId3"/>
    <p:sldId id="435" r:id="rId4"/>
    <p:sldId id="436" r:id="rId5"/>
    <p:sldId id="437" r:id="rId6"/>
    <p:sldId id="464" r:id="rId7"/>
    <p:sldId id="439" r:id="rId8"/>
    <p:sldId id="461" r:id="rId9"/>
    <p:sldId id="462" r:id="rId10"/>
    <p:sldId id="352" r:id="rId11"/>
    <p:sldId id="463" r:id="rId12"/>
    <p:sldId id="379" r:id="rId13"/>
    <p:sldId id="384" r:id="rId14"/>
    <p:sldId id="385" r:id="rId15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243A"/>
    <a:srgbClr val="181717"/>
    <a:srgbClr val="FAFAFA"/>
    <a:srgbClr val="404040"/>
    <a:srgbClr val="14B28B"/>
    <a:srgbClr val="E25E0E"/>
    <a:srgbClr val="01ACBE"/>
    <a:srgbClr val="4FC34E"/>
    <a:srgbClr val="81B747"/>
    <a:srgbClr val="27C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7778" autoAdjust="0"/>
  </p:normalViewPr>
  <p:slideViewPr>
    <p:cSldViewPr snapToGrid="0" showGuides="1">
      <p:cViewPr varScale="1">
        <p:scale>
          <a:sx n="90" d="100"/>
          <a:sy n="90" d="100"/>
        </p:scale>
        <p:origin x="780" y="84"/>
      </p:cViewPr>
      <p:guideLst>
        <p:guide orient="horz" pos="1652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3E79D9-4245-43AF-B814-0F94C8CEF425}" type="doc">
      <dgm:prSet loTypeId="urn:microsoft.com/office/officeart/2005/8/layout/pyramid1#1" loCatId="pyramid" qsTypeId="urn:microsoft.com/office/officeart/2005/8/quickstyle/simple1#1" qsCatId="simple" csTypeId="urn:microsoft.com/office/officeart/2005/8/colors/accent1_2#1" csCatId="accent1" phldr="1"/>
      <dgm:spPr/>
    </dgm:pt>
    <dgm:pt modelId="{406E0277-7C1F-4E0F-B74F-1424948DDA69}">
      <dgm:prSet phldrT="[Text]" phldr="0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dirty="0">
            <a:latin typeface="Times New Roman" panose="02020603050405020304" pitchFamily="18" charset="0"/>
            <a:ea typeface="黑体" panose="02010609060101010101" charset="-122"/>
            <a:sym typeface="+mn-ea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latin typeface="Times New Roman" panose="02020603050405020304" pitchFamily="18" charset="0"/>
              <a:ea typeface="黑体" panose="02010609060101010101" charset="-122"/>
              <a:sym typeface="+mn-ea"/>
            </a:rPr>
            <a:t>人物形象</a:t>
          </a:r>
        </a:p>
      </dgm:t>
    </dgm:pt>
    <dgm:pt modelId="{49D1394B-C2BB-47D1-9235-7D05B576DE88}" type="parTrans" cxnId="{AD4E6502-8A16-46C3-97A5-FD215F92817D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861F24C0-54DE-4123-893F-7BD9C56EB5BD}" type="sibTrans" cxnId="{AD4E6502-8A16-46C3-97A5-FD215F92817D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C2324152-CDC3-46F4-B4A0-ED7BF429ECA2}">
      <dgm:prSet phldrT="[Text]" phldr="0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latin typeface="Times New Roman" panose="02020603050405020304" pitchFamily="18" charset="0"/>
              <a:ea typeface="黑体" panose="02010609060101010101" charset="-122"/>
              <a:sym typeface="+mn-ea"/>
            </a:rPr>
            <a:t>景物形象</a:t>
          </a:r>
        </a:p>
      </dgm:t>
    </dgm:pt>
    <dgm:pt modelId="{44A8B208-4DDC-493A-99EF-E101AC7ADAEA}" type="parTrans" cxnId="{F1B2E0C8-55C8-4E82-B991-246D94470343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28ECEC3A-8288-4FE2-8C9B-4276466E655B}" type="sibTrans" cxnId="{F1B2E0C8-55C8-4E82-B991-246D94470343}">
      <dgm:prSet/>
      <dgm:spPr/>
      <dgm:t>
        <a:bodyPr/>
        <a:lstStyle/>
        <a:p>
          <a:endParaRPr lang="en-US" sz="1200" b="1">
            <a:solidFill>
              <a:schemeClr val="bg1"/>
            </a:solidFill>
            <a:latin typeface="Open Sans" pitchFamily="34" charset="0"/>
            <a:ea typeface="Open Sans" pitchFamily="34" charset="0"/>
            <a:cs typeface="Open Sans" pitchFamily="34" charset="0"/>
          </a:endParaRPr>
        </a:p>
      </dgm:t>
    </dgm:pt>
    <dgm:pt modelId="{D2EA0DA8-E861-4F67-BA8E-C3FDF3246565}">
      <dgm:prSet phldrT="[Text]" phldr="0" custT="1"/>
      <dgm:spPr>
        <a:noFill/>
        <a:ln w="12700">
          <a:solidFill>
            <a:schemeClr val="bg2">
              <a:lumMod val="10000"/>
            </a:schemeClr>
          </a:solidFill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latin typeface="黑体" panose="02010609060101010101" charset="-122"/>
              <a:ea typeface="黑体" panose="02010609060101010101" charset="-122"/>
              <a:sym typeface="+mn-ea"/>
            </a:rPr>
            <a:t>事物形象</a:t>
          </a:r>
          <a:endParaRPr lang="zh-CN" altLang="en-US" sz="1200" dirty="0">
            <a:latin typeface="黑体" panose="02010609060101010101" charset="-122"/>
            <a:ea typeface="黑体" panose="02010609060101010101" charset="-122"/>
            <a:sym typeface="+mn-ea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latin typeface="Times New Roman" panose="02020603050405020304" pitchFamily="18" charset="0"/>
              <a:ea typeface="黑体" panose="02010609060101010101" charset="-122"/>
              <a:sym typeface="+mn-ea"/>
            </a:rPr>
            <a:t>（咏物诗中的物象）</a:t>
          </a:r>
        </a:p>
      </dgm:t>
    </dgm:pt>
    <dgm:pt modelId="{8B1F9992-8417-4576-BCF4-71CB0AE66845}" type="parTrans" cxnId="{C3CC9F37-F1F4-4DB4-8658-B6EA22DE4DF9}">
      <dgm:prSet/>
      <dgm:spPr/>
      <dgm:t>
        <a:bodyPr/>
        <a:lstStyle/>
        <a:p>
          <a:endParaRPr lang="en-US"/>
        </a:p>
      </dgm:t>
    </dgm:pt>
    <dgm:pt modelId="{DD3403F9-73FE-4FCF-A0F9-B3E3A973D5F7}" type="sibTrans" cxnId="{C3CC9F37-F1F4-4DB4-8658-B6EA22DE4DF9}">
      <dgm:prSet/>
      <dgm:spPr/>
      <dgm:t>
        <a:bodyPr/>
        <a:lstStyle/>
        <a:p>
          <a:endParaRPr lang="en-US"/>
        </a:p>
      </dgm:t>
    </dgm:pt>
    <dgm:pt modelId="{8CE022B5-95EC-43D5-8AB2-C6CF547DC907}" type="pres">
      <dgm:prSet presAssocID="{083E79D9-4245-43AF-B814-0F94C8CEF425}" presName="Name0" presStyleCnt="0">
        <dgm:presLayoutVars>
          <dgm:dir/>
          <dgm:animLvl val="lvl"/>
          <dgm:resizeHandles val="exact"/>
        </dgm:presLayoutVars>
      </dgm:prSet>
      <dgm:spPr/>
    </dgm:pt>
    <dgm:pt modelId="{FB6BCE7E-A41C-42DB-AF08-AC42C61BF1E3}" type="pres">
      <dgm:prSet presAssocID="{406E0277-7C1F-4E0F-B74F-1424948DDA69}" presName="Name8" presStyleCnt="0"/>
      <dgm:spPr/>
    </dgm:pt>
    <dgm:pt modelId="{8F9C377E-C7D7-41C7-AB7B-17FEE9DE2A63}" type="pres">
      <dgm:prSet presAssocID="{406E0277-7C1F-4E0F-B74F-1424948DDA69}" presName="level" presStyleLbl="node1" presStyleIdx="0" presStyleCnt="3">
        <dgm:presLayoutVars>
          <dgm:chMax val="1"/>
          <dgm:bulletEnabled val="1"/>
        </dgm:presLayoutVars>
      </dgm:prSet>
      <dgm:spPr/>
    </dgm:pt>
    <dgm:pt modelId="{C0AE8062-83C6-4839-8A05-9CD899F802AC}" type="pres">
      <dgm:prSet presAssocID="{406E0277-7C1F-4E0F-B74F-1424948DDA6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F373CA3-CE02-4B9C-B4AA-F63653950AEE}" type="pres">
      <dgm:prSet presAssocID="{C2324152-CDC3-46F4-B4A0-ED7BF429ECA2}" presName="Name8" presStyleCnt="0"/>
      <dgm:spPr/>
    </dgm:pt>
    <dgm:pt modelId="{6805A852-822A-4D8F-80CF-373D974A3DB3}" type="pres">
      <dgm:prSet presAssocID="{C2324152-CDC3-46F4-B4A0-ED7BF429ECA2}" presName="level" presStyleLbl="node1" presStyleIdx="1" presStyleCnt="3">
        <dgm:presLayoutVars>
          <dgm:chMax val="1"/>
          <dgm:bulletEnabled val="1"/>
        </dgm:presLayoutVars>
      </dgm:prSet>
      <dgm:spPr/>
    </dgm:pt>
    <dgm:pt modelId="{EC2607F1-1A0B-456F-82C5-BAAB085C98F4}" type="pres">
      <dgm:prSet presAssocID="{C2324152-CDC3-46F4-B4A0-ED7BF429ECA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3B31C9D-2454-43A2-8D06-EA2E085F4CC6}" type="pres">
      <dgm:prSet presAssocID="{D2EA0DA8-E861-4F67-BA8E-C3FDF3246565}" presName="Name8" presStyleCnt="0"/>
      <dgm:spPr/>
    </dgm:pt>
    <dgm:pt modelId="{F07DB1AA-DA07-4F49-966B-FC7576517271}" type="pres">
      <dgm:prSet presAssocID="{D2EA0DA8-E861-4F67-BA8E-C3FDF3246565}" presName="level" presStyleLbl="node1" presStyleIdx="2" presStyleCnt="3">
        <dgm:presLayoutVars>
          <dgm:chMax val="1"/>
          <dgm:bulletEnabled val="1"/>
        </dgm:presLayoutVars>
      </dgm:prSet>
      <dgm:spPr/>
    </dgm:pt>
    <dgm:pt modelId="{A9112F95-3FC3-4424-ABB6-80530BF135C2}" type="pres">
      <dgm:prSet presAssocID="{D2EA0DA8-E861-4F67-BA8E-C3FDF3246565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AD4E6502-8A16-46C3-97A5-FD215F92817D}" srcId="{083E79D9-4245-43AF-B814-0F94C8CEF425}" destId="{406E0277-7C1F-4E0F-B74F-1424948DDA69}" srcOrd="0" destOrd="0" parTransId="{49D1394B-C2BB-47D1-9235-7D05B576DE88}" sibTransId="{861F24C0-54DE-4123-893F-7BD9C56EB5BD}"/>
    <dgm:cxn modelId="{1708F427-657C-4EFC-B4E8-C54BAB28018D}" type="presOf" srcId="{406E0277-7C1F-4E0F-B74F-1424948DDA69}" destId="{C0AE8062-83C6-4839-8A05-9CD899F802AC}" srcOrd="1" destOrd="0" presId="urn:microsoft.com/office/officeart/2005/8/layout/pyramid1#1"/>
    <dgm:cxn modelId="{C3CC9F37-F1F4-4DB4-8658-B6EA22DE4DF9}" srcId="{083E79D9-4245-43AF-B814-0F94C8CEF425}" destId="{D2EA0DA8-E861-4F67-BA8E-C3FDF3246565}" srcOrd="2" destOrd="0" parTransId="{8B1F9992-8417-4576-BCF4-71CB0AE66845}" sibTransId="{DD3403F9-73FE-4FCF-A0F9-B3E3A973D5F7}"/>
    <dgm:cxn modelId="{AB4C593E-0917-4EE6-92F2-0FCDE14BC505}" type="presOf" srcId="{C2324152-CDC3-46F4-B4A0-ED7BF429ECA2}" destId="{6805A852-822A-4D8F-80CF-373D974A3DB3}" srcOrd="0" destOrd="0" presId="urn:microsoft.com/office/officeart/2005/8/layout/pyramid1#1"/>
    <dgm:cxn modelId="{CD7E2F68-FB2E-425A-B669-19F1F3481DE3}" type="presOf" srcId="{D2EA0DA8-E861-4F67-BA8E-C3FDF3246565}" destId="{F07DB1AA-DA07-4F49-966B-FC7576517271}" srcOrd="0" destOrd="0" presId="urn:microsoft.com/office/officeart/2005/8/layout/pyramid1#1"/>
    <dgm:cxn modelId="{F1D13D68-2C79-4AC4-A21B-E300F32E6027}" type="presOf" srcId="{406E0277-7C1F-4E0F-B74F-1424948DDA69}" destId="{8F9C377E-C7D7-41C7-AB7B-17FEE9DE2A63}" srcOrd="0" destOrd="0" presId="urn:microsoft.com/office/officeart/2005/8/layout/pyramid1#1"/>
    <dgm:cxn modelId="{86A49E6B-F22D-4A5B-8D5F-5023D63F2B8D}" type="presOf" srcId="{C2324152-CDC3-46F4-B4A0-ED7BF429ECA2}" destId="{EC2607F1-1A0B-456F-82C5-BAAB085C98F4}" srcOrd="1" destOrd="0" presId="urn:microsoft.com/office/officeart/2005/8/layout/pyramid1#1"/>
    <dgm:cxn modelId="{DC70859C-6E5D-4364-8736-292B49FFB0A4}" type="presOf" srcId="{D2EA0DA8-E861-4F67-BA8E-C3FDF3246565}" destId="{A9112F95-3FC3-4424-ABB6-80530BF135C2}" srcOrd="1" destOrd="0" presId="urn:microsoft.com/office/officeart/2005/8/layout/pyramid1#1"/>
    <dgm:cxn modelId="{F1B2E0C8-55C8-4E82-B991-246D94470343}" srcId="{083E79D9-4245-43AF-B814-0F94C8CEF425}" destId="{C2324152-CDC3-46F4-B4A0-ED7BF429ECA2}" srcOrd="1" destOrd="0" parTransId="{44A8B208-4DDC-493A-99EF-E101AC7ADAEA}" sibTransId="{28ECEC3A-8288-4FE2-8C9B-4276466E655B}"/>
    <dgm:cxn modelId="{B5904BD9-3276-4417-9F51-BC638444CEE7}" type="presOf" srcId="{083E79D9-4245-43AF-B814-0F94C8CEF425}" destId="{8CE022B5-95EC-43D5-8AB2-C6CF547DC907}" srcOrd="0" destOrd="0" presId="urn:microsoft.com/office/officeart/2005/8/layout/pyramid1#1"/>
    <dgm:cxn modelId="{2A8B5AAE-8E73-4F9F-8DEC-A8695CCFCEFF}" type="presParOf" srcId="{8CE022B5-95EC-43D5-8AB2-C6CF547DC907}" destId="{FB6BCE7E-A41C-42DB-AF08-AC42C61BF1E3}" srcOrd="0" destOrd="0" presId="urn:microsoft.com/office/officeart/2005/8/layout/pyramid1#1"/>
    <dgm:cxn modelId="{C12EBB53-2C9E-4CCE-A193-25B3B1E065ED}" type="presParOf" srcId="{FB6BCE7E-A41C-42DB-AF08-AC42C61BF1E3}" destId="{8F9C377E-C7D7-41C7-AB7B-17FEE9DE2A63}" srcOrd="0" destOrd="0" presId="urn:microsoft.com/office/officeart/2005/8/layout/pyramid1#1"/>
    <dgm:cxn modelId="{22BE47AE-A4EC-4692-9ACC-AC72C9B9F83E}" type="presParOf" srcId="{FB6BCE7E-A41C-42DB-AF08-AC42C61BF1E3}" destId="{C0AE8062-83C6-4839-8A05-9CD899F802AC}" srcOrd="1" destOrd="0" presId="urn:microsoft.com/office/officeart/2005/8/layout/pyramid1#1"/>
    <dgm:cxn modelId="{090EBDFF-E2C5-4689-AA15-135A87CFE479}" type="presParOf" srcId="{8CE022B5-95EC-43D5-8AB2-C6CF547DC907}" destId="{9F373CA3-CE02-4B9C-B4AA-F63653950AEE}" srcOrd="1" destOrd="0" presId="urn:microsoft.com/office/officeart/2005/8/layout/pyramid1#1"/>
    <dgm:cxn modelId="{B267747F-49FE-4F8D-9637-E67BACC0D87A}" type="presParOf" srcId="{9F373CA3-CE02-4B9C-B4AA-F63653950AEE}" destId="{6805A852-822A-4D8F-80CF-373D974A3DB3}" srcOrd="0" destOrd="0" presId="urn:microsoft.com/office/officeart/2005/8/layout/pyramid1#1"/>
    <dgm:cxn modelId="{C665195F-E5DF-46E6-9C5D-D0F394729270}" type="presParOf" srcId="{9F373CA3-CE02-4B9C-B4AA-F63653950AEE}" destId="{EC2607F1-1A0B-456F-82C5-BAAB085C98F4}" srcOrd="1" destOrd="0" presId="urn:microsoft.com/office/officeart/2005/8/layout/pyramid1#1"/>
    <dgm:cxn modelId="{C27F4516-09D8-48F9-A63F-60E437CC6269}" type="presParOf" srcId="{8CE022B5-95EC-43D5-8AB2-C6CF547DC907}" destId="{63B31C9D-2454-43A2-8D06-EA2E085F4CC6}" srcOrd="2" destOrd="0" presId="urn:microsoft.com/office/officeart/2005/8/layout/pyramid1#1"/>
    <dgm:cxn modelId="{12D86D56-FBFD-4F26-8261-433CC5D7BCD8}" type="presParOf" srcId="{63B31C9D-2454-43A2-8D06-EA2E085F4CC6}" destId="{F07DB1AA-DA07-4F49-966B-FC7576517271}" srcOrd="0" destOrd="0" presId="urn:microsoft.com/office/officeart/2005/8/layout/pyramid1#1"/>
    <dgm:cxn modelId="{D91C0FD0-9503-41FC-9CE4-04EFDE68B63C}" type="presParOf" srcId="{63B31C9D-2454-43A2-8D06-EA2E085F4CC6}" destId="{A9112F95-3FC3-4424-ABB6-80530BF135C2}" srcOrd="1" destOrd="0" presId="urn:microsoft.com/office/officeart/2005/8/layout/pyramid1#1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C377E-C7D7-41C7-AB7B-17FEE9DE2A63}">
      <dsp:nvSpPr>
        <dsp:cNvPr id="0" name=""/>
        <dsp:cNvSpPr/>
      </dsp:nvSpPr>
      <dsp:spPr>
        <a:xfrm>
          <a:off x="1210157" y="0"/>
          <a:ext cx="1210157" cy="1029061"/>
        </a:xfrm>
        <a:prstGeom prst="trapezoid">
          <a:avLst>
            <a:gd name="adj" fmla="val 58799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800" b="1" kern="1200" dirty="0">
            <a:latin typeface="Times New Roman" panose="02020603050405020304" pitchFamily="18" charset="0"/>
            <a:ea typeface="黑体" panose="02010609060101010101" charset="-122"/>
            <a:sym typeface="+mn-ea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Times New Roman" panose="02020603050405020304" pitchFamily="18" charset="0"/>
              <a:ea typeface="黑体" panose="02010609060101010101" charset="-122"/>
              <a:sym typeface="+mn-ea"/>
            </a:rPr>
            <a:t>人物形象</a:t>
          </a:r>
        </a:p>
      </dsp:txBody>
      <dsp:txXfrm>
        <a:off x="1210157" y="0"/>
        <a:ext cx="1210157" cy="1029061"/>
      </dsp:txXfrm>
    </dsp:sp>
    <dsp:sp modelId="{6805A852-822A-4D8F-80CF-373D974A3DB3}">
      <dsp:nvSpPr>
        <dsp:cNvPr id="0" name=""/>
        <dsp:cNvSpPr/>
      </dsp:nvSpPr>
      <dsp:spPr>
        <a:xfrm>
          <a:off x="605078" y="1029061"/>
          <a:ext cx="2420315" cy="1029061"/>
        </a:xfrm>
        <a:prstGeom prst="trapezoid">
          <a:avLst>
            <a:gd name="adj" fmla="val 58799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Times New Roman" panose="02020603050405020304" pitchFamily="18" charset="0"/>
              <a:ea typeface="黑体" panose="02010609060101010101" charset="-122"/>
              <a:sym typeface="+mn-ea"/>
            </a:rPr>
            <a:t>景物形象</a:t>
          </a:r>
        </a:p>
      </dsp:txBody>
      <dsp:txXfrm>
        <a:off x="1028634" y="1029061"/>
        <a:ext cx="1573204" cy="1029061"/>
      </dsp:txXfrm>
    </dsp:sp>
    <dsp:sp modelId="{F07DB1AA-DA07-4F49-966B-FC7576517271}">
      <dsp:nvSpPr>
        <dsp:cNvPr id="0" name=""/>
        <dsp:cNvSpPr/>
      </dsp:nvSpPr>
      <dsp:spPr>
        <a:xfrm>
          <a:off x="0" y="2058123"/>
          <a:ext cx="3630473" cy="1029061"/>
        </a:xfrm>
        <a:prstGeom prst="trapezoid">
          <a:avLst>
            <a:gd name="adj" fmla="val 58799"/>
          </a:avLst>
        </a:prstGeom>
        <a:noFill/>
        <a:ln w="12700" cap="flat" cmpd="sng" algn="ctr">
          <a:solidFill>
            <a:schemeClr val="bg2">
              <a:lumMod val="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黑体" panose="02010609060101010101" charset="-122"/>
              <a:ea typeface="黑体" panose="02010609060101010101" charset="-122"/>
              <a:sym typeface="+mn-ea"/>
            </a:rPr>
            <a:t>事物形象</a:t>
          </a:r>
          <a:endParaRPr lang="zh-CN" altLang="en-US" sz="1200" kern="1200" dirty="0">
            <a:latin typeface="黑体" panose="02010609060101010101" charset="-122"/>
            <a:ea typeface="黑体" panose="02010609060101010101" charset="-122"/>
            <a:sym typeface="+mn-ea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Times New Roman" panose="02020603050405020304" pitchFamily="18" charset="0"/>
              <a:ea typeface="黑体" panose="02010609060101010101" charset="-122"/>
              <a:sym typeface="+mn-ea"/>
            </a:rPr>
            <a:t>（咏物诗中的物象）</a:t>
          </a:r>
        </a:p>
      </dsp:txBody>
      <dsp:txXfrm>
        <a:off x="635332" y="2058123"/>
        <a:ext cx="2359807" cy="1029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#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aft"/>
          <dgm:param type="pyraAcctTxMar" val="step"/>
        </dgm:alg>
      </dgm:if>
      <dgm:else name="Name3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bef"/>
          <dgm:param type="pyraAcctTxMar" val="step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2020/9/12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353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19" y="1598175"/>
            <a:ext cx="7772603" cy="1102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37" y="2915295"/>
            <a:ext cx="6400967" cy="13147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335" y="3601249"/>
            <a:ext cx="5486543" cy="42514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335" y="459684"/>
            <a:ext cx="5486543" cy="3086783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850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000" indent="0">
              <a:buNone/>
              <a:defRPr sz="2025"/>
            </a:lvl6pPr>
            <a:lvl7pPr marL="2743200" indent="0">
              <a:buNone/>
              <a:defRPr sz="2025"/>
            </a:lvl7pPr>
            <a:lvl8pPr marL="3200400" indent="0">
              <a:buNone/>
              <a:defRPr sz="2025"/>
            </a:lvl8pPr>
            <a:lvl9pPr marL="3657600" indent="0">
              <a:buNone/>
              <a:defRPr sz="2025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335" y="4026397"/>
            <a:ext cx="5486543" cy="603781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105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573" y="206026"/>
            <a:ext cx="2057454" cy="438961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13" y="206026"/>
            <a:ext cx="6019957" cy="438961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33" y="3305908"/>
            <a:ext cx="7772603" cy="1021782"/>
          </a:xfrm>
        </p:spPr>
        <p:txBody>
          <a:bodyPr anchor="t"/>
          <a:lstStyle>
            <a:lvl1pPr algn="l">
              <a:defRPr sz="40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33" y="2180518"/>
            <a:ext cx="7772603" cy="1125389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13" y="1200417"/>
            <a:ext cx="4038705" cy="3395223"/>
          </a:xfr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322" y="1200417"/>
            <a:ext cx="4038705" cy="3395223"/>
          </a:xfr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3" y="1151590"/>
            <a:ext cx="4040293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50" b="1"/>
            </a:lvl4pPr>
            <a:lvl5pPr marL="1828800" indent="0">
              <a:buNone/>
              <a:defRPr sz="1650" b="1"/>
            </a:lvl5pPr>
            <a:lvl6pPr marL="2286000" indent="0">
              <a:buNone/>
              <a:defRPr sz="1650" b="1"/>
            </a:lvl6pPr>
            <a:lvl7pPr marL="2743200" indent="0">
              <a:buNone/>
              <a:defRPr sz="1650" b="1"/>
            </a:lvl7pPr>
            <a:lvl8pPr marL="3200400" indent="0">
              <a:buNone/>
              <a:defRPr sz="1650" b="1"/>
            </a:lvl8pPr>
            <a:lvl9pPr marL="3657600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3" y="1631518"/>
            <a:ext cx="4040293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1" y="1151590"/>
            <a:ext cx="4041881" cy="4799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50" b="1"/>
            </a:lvl4pPr>
            <a:lvl5pPr marL="1828800" indent="0">
              <a:buNone/>
              <a:defRPr sz="1650" b="1"/>
            </a:lvl5pPr>
            <a:lvl6pPr marL="2286000" indent="0">
              <a:buNone/>
              <a:defRPr sz="1650" b="1"/>
            </a:lvl6pPr>
            <a:lvl7pPr marL="2743200" indent="0">
              <a:buNone/>
              <a:defRPr sz="1650" b="1"/>
            </a:lvl7pPr>
            <a:lvl8pPr marL="3200400" indent="0">
              <a:buNone/>
              <a:defRPr sz="1650" b="1"/>
            </a:lvl8pPr>
            <a:lvl9pPr marL="3657600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1" y="1631518"/>
            <a:ext cx="4041881" cy="2964122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6974353" y="4822069"/>
            <a:ext cx="581443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精美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工作总结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www.1ppt.com/xiazai/jihua/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商务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个人简历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www.1ppt.com/xiazai/jianli/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毕业答辩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工作汇报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www.1ppt.com/xiazai/huibao/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</a:p>
        </p:txBody>
      </p:sp>
    </p:spTree>
  </p:cSld>
  <p:clrMapOvr>
    <a:masterClrMapping/>
  </p:clrMapOvr>
  <p:transition spd="slow" advClick="0" advTm="1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47" y="773615"/>
            <a:ext cx="7434745" cy="321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158" y="4839995"/>
            <a:ext cx="293924" cy="1651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92" y="4798232"/>
            <a:ext cx="2133656" cy="27390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04833"/>
            <a:ext cx="3008392" cy="871731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143" y="204836"/>
            <a:ext cx="5111884" cy="4390806"/>
          </a:xfrm>
        </p:spPr>
        <p:txBody>
          <a:bodyPr/>
          <a:lstStyle>
            <a:lvl1pPr>
              <a:defRPr sz="3225"/>
            </a:lvl1pPr>
            <a:lvl2pPr>
              <a:defRPr sz="2850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076567"/>
            <a:ext cx="3008392" cy="3519076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105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12" y="206025"/>
            <a:ext cx="8229815" cy="85744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2" y="1200417"/>
            <a:ext cx="8229815" cy="339522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12" y="4768320"/>
            <a:ext cx="2133656" cy="27390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82" y="4768320"/>
            <a:ext cx="2895675" cy="27390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371" y="4768320"/>
            <a:ext cx="2133656" cy="27390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Click="0" advTm="1000"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8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5" Type="http://schemas.microsoft.com/office/2007/relationships/hdphoto" Target="../media/hdphoto3.wdp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" y="930"/>
            <a:ext cx="9142716" cy="5142778"/>
          </a:xfrm>
          <a:prstGeom prst="rect">
            <a:avLst/>
          </a:prstGeom>
        </p:spPr>
      </p:pic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4429372" y="520960"/>
            <a:ext cx="644525" cy="372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zh-CN" altLang="en-US" sz="3000" dirty="0">
                <a:solidFill>
                  <a:schemeClr val="tx1"/>
                </a:solidFill>
                <a:latin typeface="Garamond" panose="02020404030301010803" pitchFamily="18" charset="0"/>
                <a:ea typeface="方正准圆简体" pitchFamily="2" charset="-122"/>
                <a:sym typeface="+mn-ea"/>
              </a:rPr>
              <a:t>中国古代诗词鉴赏</a:t>
            </a:r>
          </a:p>
        </p:txBody>
      </p:sp>
      <p:sp>
        <p:nvSpPr>
          <p:cNvPr id="20" name="文本框 10"/>
          <p:cNvSpPr txBox="1">
            <a:spLocks noChangeArrowheads="1"/>
          </p:cNvSpPr>
          <p:nvPr/>
        </p:nvSpPr>
        <p:spPr bwMode="auto">
          <a:xfrm>
            <a:off x="5027839" y="1153942"/>
            <a:ext cx="644525" cy="283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r>
              <a:rPr lang="en-US" altLang="zh-CN" sz="1500" dirty="0">
                <a:latin typeface="Garamond" panose="02020404030301010803" pitchFamily="18" charset="0"/>
                <a:ea typeface="方正大黑简体" pitchFamily="2" charset="-122"/>
                <a:sym typeface="+mn-ea"/>
              </a:rPr>
              <a:t>——</a:t>
            </a:r>
            <a:r>
              <a:rPr lang="zh-CN" altLang="en-US" sz="1500" dirty="0">
                <a:latin typeface="Garamond" panose="02020404030301010803" pitchFamily="18" charset="0"/>
                <a:ea typeface="方正大黑简体" pitchFamily="2" charset="-122"/>
                <a:sym typeface="+mn-ea"/>
              </a:rPr>
              <a:t>鉴赏诗歌中的人物形象</a:t>
            </a:r>
            <a:endParaRPr lang="zh-CN" altLang="en-US" sz="1500" u="none" dirty="0">
              <a:latin typeface="Garamond" panose="02020404030301010803" pitchFamily="18" charset="0"/>
              <a:ea typeface="方正大黑简体" pitchFamily="2" charset="-122"/>
            </a:endParaRPr>
          </a:p>
          <a:p>
            <a:endParaRPr lang="zh-CN" altLang="en-US" sz="1500" dirty="0">
              <a:solidFill>
                <a:schemeClr val="bg2">
                  <a:lumMod val="10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84465" y="972207"/>
            <a:ext cx="1415327" cy="2238787"/>
          </a:xfrm>
          <a:prstGeom prst="rect">
            <a:avLst/>
          </a:prstGeom>
        </p:spPr>
      </p:pic>
      <p:grpSp>
        <p:nvGrpSpPr>
          <p:cNvPr id="14" name="组合 5"/>
          <p:cNvGrpSpPr/>
          <p:nvPr/>
        </p:nvGrpSpPr>
        <p:grpSpPr bwMode="auto">
          <a:xfrm>
            <a:off x="4182752" y="3742282"/>
            <a:ext cx="417240" cy="732737"/>
            <a:chOff x="11083047" y="3037928"/>
            <a:chExt cx="555592" cy="1141825"/>
          </a:xfrm>
        </p:grpSpPr>
        <p:pic>
          <p:nvPicPr>
            <p:cNvPr id="15" name="图片 6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3047" y="3037928"/>
              <a:ext cx="473242" cy="1061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7"/>
            <p:cNvSpPr txBox="1">
              <a:spLocks noChangeArrowheads="1"/>
            </p:cNvSpPr>
            <p:nvPr/>
          </p:nvSpPr>
          <p:spPr bwMode="auto">
            <a:xfrm>
              <a:off x="11133846" y="3118032"/>
              <a:ext cx="504793" cy="106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甲申</a:t>
              </a:r>
            </a:p>
          </p:txBody>
        </p:sp>
      </p:grpSp>
      <p:pic>
        <p:nvPicPr>
          <p:cNvPr id="24" name="图片 5"/>
          <p:cNvPicPr>
            <a:picLocks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758559" y="227764"/>
            <a:ext cx="1037731" cy="7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377" y="3691921"/>
            <a:ext cx="2956107" cy="150319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80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6560" y="1230073"/>
            <a:ext cx="7591688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700" b="1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700" b="1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这首诗塑造了什么样的人物形象？</a:t>
            </a:r>
            <a:endParaRPr lang="en-US" altLang="zh-CN" sz="2700" b="1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700" b="1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2.试概括这首诗中人物形象特点，并简要分析。</a:t>
            </a:r>
            <a:endParaRPr lang="en-US" altLang="zh-CN" sz="2700" b="1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700" b="1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3.通过诗中的形象塑造，表现了诗人怎样的情感？</a:t>
            </a:r>
            <a:endParaRPr lang="zh-CN" altLang="en-US" sz="2700" b="1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lnSpc>
                <a:spcPct val="200000"/>
              </a:lnSpc>
            </a:pPr>
            <a:endParaRPr lang="zh-CN" altLang="en-US" sz="2700" b="1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700" b="1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700" b="1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66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37291" y="1970783"/>
            <a:ext cx="783763" cy="299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350" dirty="0"/>
          </a:p>
        </p:txBody>
      </p:sp>
      <p:sp>
        <p:nvSpPr>
          <p:cNvPr id="4" name="TextBox 3"/>
          <p:cNvSpPr txBox="1"/>
          <p:nvPr/>
        </p:nvSpPr>
        <p:spPr>
          <a:xfrm>
            <a:off x="5987842" y="1513099"/>
            <a:ext cx="566051" cy="299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350" dirty="0"/>
          </a:p>
        </p:txBody>
      </p:sp>
      <p:sp>
        <p:nvSpPr>
          <p:cNvPr id="2" name="矩形 1"/>
          <p:cNvSpPr/>
          <p:nvPr/>
        </p:nvSpPr>
        <p:spPr>
          <a:xfrm flipH="1">
            <a:off x="1655237" y="304797"/>
            <a:ext cx="34290" cy="52006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3" name="组合 12"/>
          <p:cNvGrpSpPr/>
          <p:nvPr/>
        </p:nvGrpSpPr>
        <p:grpSpPr>
          <a:xfrm>
            <a:off x="820855" y="889626"/>
            <a:ext cx="8056162" cy="3208514"/>
            <a:chOff x="6459260" y="1628712"/>
            <a:chExt cx="5104496" cy="4935202"/>
          </a:xfrm>
        </p:grpSpPr>
        <p:sp>
          <p:nvSpPr>
            <p:cNvPr id="14" name="矩形 83"/>
            <p:cNvSpPr>
              <a:spLocks noChangeArrowheads="1"/>
            </p:cNvSpPr>
            <p:nvPr/>
          </p:nvSpPr>
          <p:spPr bwMode="auto">
            <a:xfrm>
              <a:off x="6520226" y="1720171"/>
              <a:ext cx="4863138" cy="4536836"/>
            </a:xfrm>
            <a:prstGeom prst="rect">
              <a:avLst/>
            </a:prstGeom>
            <a:noFill/>
            <a:ln w="9525" cmpd="sng">
              <a:solidFill>
                <a:srgbClr val="404040"/>
              </a:solidFill>
              <a:miter lim="800000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84"/>
            <p:cNvSpPr txBox="1">
              <a:spLocks noChangeArrowheads="1"/>
            </p:cNvSpPr>
            <p:nvPr/>
          </p:nvSpPr>
          <p:spPr bwMode="auto">
            <a:xfrm>
              <a:off x="6901876" y="2005514"/>
              <a:ext cx="4661880" cy="455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寻陆鸿渐不遇   皎然</a:t>
              </a:r>
              <a:endParaRPr lang="zh-CN" altLang="en-US" sz="2100" u="none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移家虽带郭，野径入桑麻。</a:t>
              </a:r>
              <a:endParaRPr lang="zh-CN" altLang="en-US" sz="2100" u="none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近种篱边菊，秋来未著花。</a:t>
              </a:r>
              <a:endParaRPr lang="zh-CN" altLang="en-US" sz="2100" u="none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扣门无犬吠，欲去问西家。</a:t>
              </a:r>
              <a:endParaRPr lang="zh-CN" altLang="en-US" sz="2100" u="none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报道山中去，归来每日斜。</a:t>
              </a:r>
            </a:p>
            <a:p>
              <a:pPr algn="ctr">
                <a:lnSpc>
                  <a:spcPct val="120000"/>
                </a:lnSpc>
              </a:pPr>
              <a:endParaRPr lang="zh-CN" altLang="en-US" sz="2100" u="none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            </a:t>
              </a:r>
              <a:r>
                <a:rPr lang="en-US" altLang="zh-CN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【</a:t>
              </a: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注</a:t>
              </a:r>
              <a:r>
                <a:rPr lang="en-US" altLang="zh-CN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】</a:t>
              </a:r>
              <a:r>
                <a:rPr lang="zh-CN" altLang="en-US" sz="21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带郭，意即靠近外城。</a:t>
              </a:r>
              <a:endParaRPr lang="zh-CN" altLang="en-US" sz="2100" u="none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just"/>
              <a:r>
                <a:rPr lang="zh-CN" altLang="en-US" sz="1050" b="1" dirty="0">
                  <a:solidFill>
                    <a:srgbClr val="CC3300"/>
                  </a:solidFill>
                  <a:latin typeface="楷体_GB2312" pitchFamily="49" charset="-122"/>
                  <a:ea typeface="楷体_GB2312" pitchFamily="49" charset="-122"/>
                  <a:sym typeface="+mn-ea"/>
                </a:rPr>
                <a:t>  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7051" y="4093803"/>
            <a:ext cx="7879952" cy="855336"/>
            <a:chOff x="-1071297" y="4930035"/>
            <a:chExt cx="12867083" cy="798880"/>
          </a:xfrm>
        </p:grpSpPr>
        <p:sp>
          <p:nvSpPr>
            <p:cNvPr id="19" name="圆角矩形 7"/>
            <p:cNvSpPr/>
            <p:nvPr/>
          </p:nvSpPr>
          <p:spPr>
            <a:xfrm>
              <a:off x="-1071297" y="4930035"/>
              <a:ext cx="12867083" cy="798880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-790563" y="5076378"/>
              <a:ext cx="12145419" cy="416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1500" b="1" dirty="0">
                  <a:solidFill>
                    <a:srgbClr val="00B05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2100" b="1" dirty="0">
                  <a:solidFill>
                    <a:srgbClr val="00B05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问：诗中的陆鸿渐是怎样的一个人物形象？请简要分析。</a:t>
              </a:r>
            </a:p>
          </p:txBody>
        </p:sp>
      </p:grpSp>
      <p:pic>
        <p:nvPicPr>
          <p:cNvPr id="3" name="图片 2" descr="fc729dc2ab5ca2e7b1b49ec08e5658e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4653" y="889626"/>
            <a:ext cx="2625539" cy="2625539"/>
          </a:xfrm>
          <a:prstGeom prst="rect">
            <a:avLst/>
          </a:prstGeom>
        </p:spPr>
      </p:pic>
    </p:spTree>
  </p:cSld>
  <p:clrMapOvr>
    <a:masterClrMapping/>
  </p:clrMapOvr>
  <p:transition spd="slow" advTm="727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655237" y="304797"/>
            <a:ext cx="34290" cy="52006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6" name="矩形标注 35"/>
          <p:cNvSpPr/>
          <p:nvPr/>
        </p:nvSpPr>
        <p:spPr>
          <a:xfrm>
            <a:off x="2100050" y="1266336"/>
            <a:ext cx="1319675" cy="553873"/>
          </a:xfrm>
          <a:prstGeom prst="wedgeRectCallo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4" name="文本框 33"/>
          <p:cNvSpPr txBox="1"/>
          <p:nvPr/>
        </p:nvSpPr>
        <p:spPr>
          <a:xfrm>
            <a:off x="2135285" y="1347297"/>
            <a:ext cx="12496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0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概括特点</a:t>
            </a:r>
          </a:p>
        </p:txBody>
      </p:sp>
      <p:sp>
        <p:nvSpPr>
          <p:cNvPr id="37" name="矩形标注 36"/>
          <p:cNvSpPr/>
          <p:nvPr/>
        </p:nvSpPr>
        <p:spPr>
          <a:xfrm>
            <a:off x="5393761" y="1266336"/>
            <a:ext cx="1319675" cy="553873"/>
          </a:xfrm>
          <a:prstGeom prst="wedgeRectCallo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8" name="文本框 37"/>
          <p:cNvSpPr txBox="1"/>
          <p:nvPr/>
        </p:nvSpPr>
        <p:spPr>
          <a:xfrm>
            <a:off x="5428520" y="1347297"/>
            <a:ext cx="12496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210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具体分析</a:t>
            </a:r>
            <a:endParaRPr lang="zh-CN" altLang="en-US" sz="210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矩形标注 38"/>
          <p:cNvSpPr/>
          <p:nvPr/>
        </p:nvSpPr>
        <p:spPr>
          <a:xfrm>
            <a:off x="6087650" y="3492782"/>
            <a:ext cx="1886407" cy="553873"/>
          </a:xfrm>
          <a:prstGeom prst="wedgeRectCallo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0" name="文本框 39"/>
          <p:cNvSpPr txBox="1"/>
          <p:nvPr/>
        </p:nvSpPr>
        <p:spPr>
          <a:xfrm>
            <a:off x="6038588" y="3570886"/>
            <a:ext cx="17830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00" noProof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归纳主旨情感</a:t>
            </a:r>
            <a:endParaRPr lang="zh-CN" altLang="en-US" sz="210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9853" y="1542082"/>
            <a:ext cx="8320955" cy="3157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just" defTabSz="1219200">
              <a:lnSpc>
                <a:spcPct val="25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陆鸿渐是一个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寄情山水、高洁不俗、洒脱放达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高人隐士形象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前四句通过对陆鸿渐幽僻、高雅的隐居之地的景物描写，表现了他的高洁不俗。最后两句通过西邻对陆鸿渐行踪的叙述，</a:t>
            </a:r>
            <a:r>
              <a:rPr lang="zh-CN" altLang="en-US" dirty="0">
                <a:solidFill>
                  <a:srgbClr val="F5351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侧面烘托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了陆鸿渐的潇洒疏放。</a:t>
            </a:r>
            <a:endParaRPr lang="zh-CN" altLang="en-US" u="none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just" defTabSz="1219200">
              <a:lnSpc>
                <a:spcPct val="250000"/>
              </a:lnSpc>
              <a:spcBef>
                <a:spcPct val="50000"/>
              </a:spcBef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作者通过陆鸿渐这一形象的塑造表现了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他对隐逸生活的向往和追求。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 advTm="402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6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6" grpId="1" animBg="1"/>
      <p:bldP spid="34" grpId="0"/>
      <p:bldP spid="34" grpId="1"/>
      <p:bldP spid="37" grpId="0" bldLvl="0" animBg="1"/>
      <p:bldP spid="37" grpId="1" animBg="1"/>
      <p:bldP spid="38" grpId="0"/>
      <p:bldP spid="38" grpId="1"/>
      <p:bldP spid="39" grpId="0" bldLvl="0" animBg="1"/>
      <p:bldP spid="39" grpId="1" animBg="1"/>
      <p:bldP spid="40" grpId="0"/>
      <p:bldP spid="40" grpId="1"/>
      <p:bldP spid="41" grpId="0" build="allAtOnce" bldLvl="0"/>
      <p:bldP spid="4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127" y="304713"/>
            <a:ext cx="1334768" cy="520060"/>
            <a:chOff x="2167743" y="418988"/>
            <a:chExt cx="1779709" cy="693420"/>
          </a:xfrm>
        </p:grpSpPr>
        <p:sp>
          <p:nvSpPr>
            <p:cNvPr id="8" name="矩形 3"/>
            <p:cNvSpPr/>
            <p:nvPr/>
          </p:nvSpPr>
          <p:spPr>
            <a:xfrm>
              <a:off x="2289662" y="449347"/>
              <a:ext cx="1657790" cy="5367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68572" tIns="34286" rIns="68572" bIns="34286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175" dirty="0">
                  <a:solidFill>
                    <a:schemeClr val="bg2">
                      <a:lumMod val="10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课堂总结</a:t>
              </a:r>
            </a:p>
          </p:txBody>
        </p:sp>
        <p:sp>
          <p:nvSpPr>
            <p:cNvPr id="2" name="矩形 1"/>
            <p:cNvSpPr/>
            <p:nvPr/>
          </p:nvSpPr>
          <p:spPr>
            <a:xfrm flipH="1">
              <a:off x="2167743" y="418988"/>
              <a:ext cx="45719" cy="69342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711319" y="1476360"/>
            <a:ext cx="5231553" cy="1283004"/>
            <a:chOff x="6195132" y="1808146"/>
            <a:chExt cx="9275933" cy="1808674"/>
          </a:xfrm>
        </p:grpSpPr>
        <p:sp>
          <p:nvSpPr>
            <p:cNvPr id="7" name="Rectangle 3"/>
            <p:cNvSpPr/>
            <p:nvPr/>
          </p:nvSpPr>
          <p:spPr>
            <a:xfrm>
              <a:off x="10802084" y="1808146"/>
              <a:ext cx="4668981" cy="1808480"/>
            </a:xfrm>
            <a:prstGeom prst="rect">
              <a:avLst/>
            </a:prstGeom>
            <a:no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10751567" y="1872916"/>
              <a:ext cx="4669809" cy="1683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89" tIns="17144" rIns="34289" bIns="17144">
              <a:spAutoFit/>
            </a:bodyPr>
            <a:lstStyle/>
            <a:p>
              <a:pPr algn="l" defTabSz="1088390">
                <a:lnSpc>
                  <a:spcPct val="140000"/>
                </a:lnSpc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整体感知，用两三个词概括形象特点</a:t>
              </a:r>
            </a:p>
            <a:p>
              <a:pPr algn="l" defTabSz="1088390">
                <a:lnSpc>
                  <a:spcPct val="140000"/>
                </a:lnSpc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（性格特点+身份特点）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6195132" y="1808146"/>
              <a:ext cx="4126558" cy="1808674"/>
              <a:chOff x="1885366" y="2192775"/>
              <a:chExt cx="4126558" cy="1808674"/>
            </a:xfrm>
          </p:grpSpPr>
          <p:sp>
            <p:nvSpPr>
              <p:cNvPr id="12" name="Rectangle 3"/>
              <p:cNvSpPr/>
              <p:nvPr/>
            </p:nvSpPr>
            <p:spPr>
              <a:xfrm>
                <a:off x="1885366" y="2192775"/>
                <a:ext cx="4010540" cy="1808674"/>
              </a:xfrm>
              <a:prstGeom prst="rect">
                <a:avLst/>
              </a:prstGeom>
              <a:noFill/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>
                <a:off x="2052648" y="2295645"/>
                <a:ext cx="3959276" cy="12953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34289" tIns="17144" rIns="34289" bIns="17144">
                <a:spAutoFit/>
              </a:bodyPr>
              <a:lstStyle/>
              <a:p>
                <a:pPr algn="l" defTabSz="1088390">
                  <a:lnSpc>
                    <a:spcPct val="160000"/>
                  </a:lnSpc>
                  <a:spcBef>
                    <a:spcPct val="50000"/>
                  </a:spcBef>
                  <a:buClrTx/>
                  <a:buSzTx/>
                  <a:buNone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结合关键句，分析具有这些特点的依据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</p:grpSp>
      <p:cxnSp>
        <p:nvCxnSpPr>
          <p:cNvPr id="15" name="品 11"/>
          <p:cNvCxnSpPr/>
          <p:nvPr>
            <p:custDataLst>
              <p:tags r:id="rId2"/>
            </p:custDataLst>
          </p:nvPr>
        </p:nvCxnSpPr>
        <p:spPr>
          <a:xfrm>
            <a:off x="711487" y="4682333"/>
            <a:ext cx="7926100" cy="0"/>
          </a:xfrm>
          <a:prstGeom prst="line">
            <a:avLst/>
          </a:prstGeom>
          <a:noFill/>
          <a:ln w="6350" cap="flat" cmpd="sng" algn="ctr">
            <a:solidFill>
              <a:schemeClr val="bg2">
                <a:lumMod val="10000"/>
              </a:schemeClr>
            </a:solidFill>
            <a:prstDash val="solid"/>
            <a:miter lim="800000"/>
          </a:ln>
          <a:effectLst/>
        </p:spPr>
      </p:cxnSp>
      <p:grpSp>
        <p:nvGrpSpPr>
          <p:cNvPr id="16" name="Group 5"/>
          <p:cNvGrpSpPr/>
          <p:nvPr/>
        </p:nvGrpSpPr>
        <p:grpSpPr>
          <a:xfrm>
            <a:off x="1198423" y="3815474"/>
            <a:ext cx="443769" cy="443767"/>
            <a:chOff x="1105079" y="1849004"/>
            <a:chExt cx="831273" cy="831273"/>
          </a:xfrm>
          <a:noFill/>
        </p:grpSpPr>
        <p:sp>
          <p:nvSpPr>
            <p:cNvPr id="17" name="Oval 3"/>
            <p:cNvSpPr/>
            <p:nvPr/>
          </p:nvSpPr>
          <p:spPr>
            <a:xfrm>
              <a:off x="1105079" y="184900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/>
            <p:nvPr/>
          </p:nvSpPr>
          <p:spPr bwMode="auto">
            <a:xfrm>
              <a:off x="1363206" y="212305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68579" tIns="34289" rIns="68579" bIns="34289" numCol="1" anchor="t" anchorCtr="0" compatLnSpc="1"/>
            <a:lstStyle/>
            <a:p>
              <a:endParaRPr lang="en-GB" sz="13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1"/>
          <p:cNvSpPr txBox="1"/>
          <p:nvPr/>
        </p:nvSpPr>
        <p:spPr>
          <a:xfrm>
            <a:off x="1746676" y="3238943"/>
            <a:ext cx="492580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b="1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了解了诗歌的形象含义及分类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题</a:t>
            </a:r>
          </a:p>
        </p:txBody>
      </p:sp>
      <p:grpSp>
        <p:nvGrpSpPr>
          <p:cNvPr id="23" name="Group 10"/>
          <p:cNvGrpSpPr/>
          <p:nvPr/>
        </p:nvGrpSpPr>
        <p:grpSpPr>
          <a:xfrm>
            <a:off x="1198423" y="3189621"/>
            <a:ext cx="443769" cy="443767"/>
            <a:chOff x="1105079" y="3477054"/>
            <a:chExt cx="831273" cy="831273"/>
          </a:xfrm>
          <a:noFill/>
        </p:grpSpPr>
        <p:sp>
          <p:nvSpPr>
            <p:cNvPr id="24" name="Oval 11"/>
            <p:cNvSpPr/>
            <p:nvPr/>
          </p:nvSpPr>
          <p:spPr>
            <a:xfrm>
              <a:off x="1105079" y="347705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>
              <a:off x="1363206" y="375110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68579" tIns="34289" rIns="68579" bIns="34289" numCol="1" anchor="t" anchorCtr="0" compatLnSpc="1"/>
            <a:lstStyle/>
            <a:p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6109081" y="1451119"/>
            <a:ext cx="2262164" cy="1283004"/>
          </a:xfrm>
          <a:prstGeom prst="rect">
            <a:avLst/>
          </a:prstGeom>
          <a:noFill/>
          <a:ln w="127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6213855" y="1553512"/>
            <a:ext cx="2056903" cy="918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89" tIns="17144" rIns="34289" bIns="17144">
            <a:spAutoFit/>
          </a:bodyPr>
          <a:lstStyle/>
          <a:p>
            <a:pPr algn="l" defTabSz="1088390">
              <a:lnSpc>
                <a:spcPct val="16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综合提炼，归纳诗歌的主旨情感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1746676" y="3858538"/>
            <a:ext cx="492580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kumimoji="1" lang="zh-CN" altLang="en-US" b="1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掌握人物形象鉴赏题规范答题的技巧</a:t>
            </a:r>
            <a:endParaRPr kumimoji="1" lang="zh-CN" altLang="en-US" b="1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35498" y="824857"/>
            <a:ext cx="1522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答题三步骤</a:t>
            </a:r>
          </a:p>
        </p:txBody>
      </p:sp>
    </p:spTree>
    <p:custDataLst>
      <p:tags r:id="rId1"/>
    </p:custDataLst>
  </p:cSld>
  <p:clrMapOvr>
    <a:masterClrMapping/>
  </p:clrMapOvr>
  <p:transition spd="slow" advTm="316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 bldLvl="0" animBg="1"/>
      <p:bldP spid="4" grpId="1" animBg="1"/>
      <p:bldP spid="30" grpId="0"/>
      <p:bldP spid="30" grpId="1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655237" y="304797"/>
            <a:ext cx="34290" cy="52006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5" name="组合 4"/>
          <p:cNvGrpSpPr/>
          <p:nvPr/>
        </p:nvGrpSpPr>
        <p:grpSpPr>
          <a:xfrm>
            <a:off x="932773" y="-1021070"/>
            <a:ext cx="7391801" cy="5802094"/>
            <a:chOff x="1040400" y="1929498"/>
            <a:chExt cx="6912768" cy="3222133"/>
          </a:xfrm>
        </p:grpSpPr>
        <p:sp>
          <p:nvSpPr>
            <p:cNvPr id="6" name="圆角矩形 9"/>
            <p:cNvSpPr/>
            <p:nvPr/>
          </p:nvSpPr>
          <p:spPr>
            <a:xfrm>
              <a:off x="1040400" y="3351431"/>
              <a:ext cx="6912768" cy="1800200"/>
            </a:xfrm>
            <a:prstGeom prst="roundRect">
              <a:avLst/>
            </a:prstGeom>
            <a:noFill/>
            <a:ln w="31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64437" y="3109817"/>
              <a:ext cx="6264738" cy="341176"/>
              <a:chOff x="1619672" y="3325841"/>
              <a:chExt cx="6264738" cy="341176"/>
            </a:xfrm>
          </p:grpSpPr>
          <p:sp>
            <p:nvSpPr>
              <p:cNvPr id="31" name="圆角矩形 11"/>
              <p:cNvSpPr/>
              <p:nvPr/>
            </p:nvSpPr>
            <p:spPr>
              <a:xfrm>
                <a:off x="1619672" y="3325841"/>
                <a:ext cx="6264738" cy="341176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91680" y="3403872"/>
                <a:ext cx="6192688" cy="1403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endParaRPr lang="zh-CN" altLang="en-US" sz="10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Freeform 64"/>
            <p:cNvSpPr/>
            <p:nvPr/>
          </p:nvSpPr>
          <p:spPr bwMode="auto">
            <a:xfrm>
              <a:off x="5339819" y="1929498"/>
              <a:ext cx="148772" cy="207442"/>
            </a:xfrm>
            <a:custGeom>
              <a:avLst/>
              <a:gdLst>
                <a:gd name="T0" fmla="*/ 28 w 40"/>
                <a:gd name="T1" fmla="*/ 23 h 56"/>
                <a:gd name="T2" fmla="*/ 28 w 40"/>
                <a:gd name="T3" fmla="*/ 8 h 56"/>
                <a:gd name="T4" fmla="*/ 20 w 40"/>
                <a:gd name="T5" fmla="*/ 0 h 56"/>
                <a:gd name="T6" fmla="*/ 12 w 40"/>
                <a:gd name="T7" fmla="*/ 8 h 56"/>
                <a:gd name="T8" fmla="*/ 12 w 40"/>
                <a:gd name="T9" fmla="*/ 23 h 56"/>
                <a:gd name="T10" fmla="*/ 16 w 40"/>
                <a:gd name="T11" fmla="*/ 30 h 56"/>
                <a:gd name="T12" fmla="*/ 16 w 40"/>
                <a:gd name="T13" fmla="*/ 33 h 56"/>
                <a:gd name="T14" fmla="*/ 14 w 40"/>
                <a:gd name="T15" fmla="*/ 35 h 56"/>
                <a:gd name="T16" fmla="*/ 0 w 40"/>
                <a:gd name="T17" fmla="*/ 42 h 56"/>
                <a:gd name="T18" fmla="*/ 0 w 40"/>
                <a:gd name="T19" fmla="*/ 52 h 56"/>
                <a:gd name="T20" fmla="*/ 4 w 40"/>
                <a:gd name="T21" fmla="*/ 56 h 56"/>
                <a:gd name="T22" fmla="*/ 36 w 40"/>
                <a:gd name="T23" fmla="*/ 56 h 56"/>
                <a:gd name="T24" fmla="*/ 40 w 40"/>
                <a:gd name="T25" fmla="*/ 52 h 56"/>
                <a:gd name="T26" fmla="*/ 40 w 40"/>
                <a:gd name="T27" fmla="*/ 42 h 56"/>
                <a:gd name="T28" fmla="*/ 24 w 40"/>
                <a:gd name="T29" fmla="*/ 30 h 56"/>
                <a:gd name="T30" fmla="*/ 28 w 40"/>
                <a:gd name="T31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6">
                  <a:moveTo>
                    <a:pt x="28" y="23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3"/>
                    <a:pt x="25" y="0"/>
                    <a:pt x="20" y="0"/>
                  </a:cubicBezTo>
                  <a:cubicBezTo>
                    <a:pt x="16" y="0"/>
                    <a:pt x="12" y="3"/>
                    <a:pt x="12" y="8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7" y="32"/>
                    <a:pt x="16" y="33"/>
                  </a:cubicBezTo>
                  <a:cubicBezTo>
                    <a:pt x="16" y="34"/>
                    <a:pt x="15" y="35"/>
                    <a:pt x="14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8" y="56"/>
                    <a:pt x="40" y="54"/>
                    <a:pt x="40" y="5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9" tIns="34289" rIns="68579" bIns="34289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33" name="矩形 32"/>
          <p:cNvSpPr/>
          <p:nvPr/>
        </p:nvSpPr>
        <p:spPr>
          <a:xfrm>
            <a:off x="1899194" y="2186584"/>
            <a:ext cx="575465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江雪   柳宗元</a:t>
            </a:r>
            <a:endParaRPr lang="zh-CN" altLang="en-US" sz="3000" b="1" u="none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           千山鸟飞绝，万径人踪灭</a:t>
            </a:r>
            <a:endParaRPr lang="zh-CN" altLang="en-US" sz="3000" b="1" u="none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孤舟蓑笠翁，独钓寒江雪</a:t>
            </a:r>
            <a:endParaRPr lang="zh-CN" altLang="en-US" sz="825" dirty="0"/>
          </a:p>
        </p:txBody>
      </p:sp>
      <p:sp>
        <p:nvSpPr>
          <p:cNvPr id="25" name="文本框 24"/>
          <p:cNvSpPr txBox="1"/>
          <p:nvPr/>
        </p:nvSpPr>
        <p:spPr>
          <a:xfrm>
            <a:off x="1655237" y="426716"/>
            <a:ext cx="1428750" cy="4267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75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 小试身手</a:t>
            </a:r>
            <a:endParaRPr lang="zh-CN" altLang="en-US" sz="2175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96332" y="1238714"/>
            <a:ext cx="34010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试简要地分析“蓑笠翁”的形象</a:t>
            </a:r>
          </a:p>
        </p:txBody>
      </p:sp>
    </p:spTree>
  </p:cSld>
  <p:clrMapOvr>
    <a:masterClrMapping/>
  </p:clrMapOvr>
  <p:transition spd="slow" advTm="4093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127" y="304713"/>
            <a:ext cx="2719069" cy="520060"/>
            <a:chOff x="2167743" y="418988"/>
            <a:chExt cx="3625462" cy="693420"/>
          </a:xfrm>
        </p:grpSpPr>
        <p:sp>
          <p:nvSpPr>
            <p:cNvPr id="8" name="矩形 3"/>
            <p:cNvSpPr/>
            <p:nvPr/>
          </p:nvSpPr>
          <p:spPr>
            <a:xfrm>
              <a:off x="2289662" y="449347"/>
              <a:ext cx="3503543" cy="5367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68572" tIns="34286" rIns="68572" bIns="34286">
              <a:spAutoFit/>
            </a:bodyPr>
            <a:lstStyle/>
            <a:p>
              <a:pPr lvl="0" algn="l" eaLnBrk="1" hangingPunct="1">
                <a:buNone/>
              </a:pPr>
              <a:r>
                <a:rPr kumimoji="1" lang="zh-CN" altLang="en-US" sz="2175" noProof="0" dirty="0">
                  <a:ln>
                    <a:noFill/>
                  </a:ln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华文中宋" panose="02010600040101010101" pitchFamily="2" charset="-122"/>
                  <a:sym typeface="+mn-ea"/>
                </a:rPr>
                <a:t>什么是诗歌的形象？</a:t>
              </a:r>
              <a:endParaRPr lang="zh-CN" altLang="en-US" sz="2175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 flipH="1">
              <a:off x="2167743" y="418988"/>
              <a:ext cx="45719" cy="69342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aphicFrame>
        <p:nvGraphicFramePr>
          <p:cNvPr id="5" name="Diagram 10"/>
          <p:cNvGraphicFramePr/>
          <p:nvPr>
            <p:extLst>
              <p:ext uri="{D42A27DB-BD31-4B8C-83A1-F6EECF244321}">
                <p14:modId xmlns:p14="http://schemas.microsoft.com/office/powerpoint/2010/main" val="1851843436"/>
              </p:ext>
            </p:extLst>
          </p:nvPr>
        </p:nvGraphicFramePr>
        <p:xfrm>
          <a:off x="743722" y="730072"/>
          <a:ext cx="3630473" cy="3087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743722" y="3957720"/>
            <a:ext cx="3503248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289" tIns="17144" rIns="34289" bIns="17144">
            <a:spAutoFit/>
          </a:bodyPr>
          <a:lstStyle/>
          <a:p>
            <a:pPr algn="ctr" defTabSz="1088390">
              <a:buClrTx/>
              <a:buSzTx/>
              <a:buFontTx/>
            </a:pPr>
            <a:r>
              <a:rPr lang="en-US" sz="2100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  <a:sym typeface="+mn-ea"/>
              </a:rPr>
              <a:t>诗歌的形象（意象）</a:t>
            </a:r>
            <a:endParaRPr lang="en-US" sz="2100" b="1" u="none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defTabSz="1088390"/>
            <a:endParaRPr lang="en-US" sz="750" b="1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defTabSz="1088390"/>
            <a:endParaRPr lang="en-US" sz="825" dirty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7" name="直接连接符 87"/>
          <p:cNvCxnSpPr/>
          <p:nvPr/>
        </p:nvCxnSpPr>
        <p:spPr>
          <a:xfrm flipH="1">
            <a:off x="4607957" y="2866202"/>
            <a:ext cx="4405267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7"/>
          <p:cNvSpPr txBox="1"/>
          <p:nvPr/>
        </p:nvSpPr>
        <p:spPr>
          <a:xfrm>
            <a:off x="4478894" y="1301578"/>
            <a:ext cx="466434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40000"/>
              </a:lnSpc>
              <a:spcBef>
                <a:spcPct val="50000"/>
              </a:spcBef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sym typeface="+mn-ea"/>
              </a:rPr>
              <a:t>诗歌作品的形象指的是诗歌作品创造出来的生动具体的、寄寓了作者的生活理想和思想感情的艺术形象。</a:t>
            </a:r>
            <a:endParaRPr lang="zh-CN" altLang="en-US" sz="1500" b="1" dirty="0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cs typeface="Roboto condensed"/>
              <a:sym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4478894" y="3114643"/>
            <a:ext cx="466434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40000"/>
              </a:lnSpc>
              <a:spcBef>
                <a:spcPct val="50000"/>
              </a:spcBef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sym typeface="+mn-ea"/>
              </a:rPr>
              <a:t>把握形象的特征，分析寓于形象中的思想感情，理解形象的典型意义。</a:t>
            </a:r>
          </a:p>
        </p:txBody>
      </p:sp>
    </p:spTree>
    <p:custDataLst>
      <p:tags r:id="rId1"/>
    </p:custDataLst>
  </p:cSld>
  <p:clrMapOvr>
    <a:masterClrMapping/>
  </p:clrMapOvr>
  <p:transition spd="slow" advTm="355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5" grpId="0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5817619" y="3522309"/>
            <a:ext cx="3203225" cy="87152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圆角矩形 8"/>
          <p:cNvSpPr/>
          <p:nvPr/>
        </p:nvSpPr>
        <p:spPr>
          <a:xfrm>
            <a:off x="219834" y="3452777"/>
            <a:ext cx="3203225" cy="87152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1632960" y="299134"/>
            <a:ext cx="4231018" cy="520060"/>
            <a:chOff x="2167743" y="418988"/>
            <a:chExt cx="5641417" cy="693420"/>
          </a:xfrm>
        </p:grpSpPr>
        <p:sp>
          <p:nvSpPr>
            <p:cNvPr id="8" name="矩形 3"/>
            <p:cNvSpPr/>
            <p:nvPr/>
          </p:nvSpPr>
          <p:spPr>
            <a:xfrm>
              <a:off x="2289662" y="449347"/>
              <a:ext cx="5519498" cy="58477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68572" tIns="34286" rIns="68572" bIns="34286">
              <a:spAutoFit/>
            </a:bodyPr>
            <a:lstStyle/>
            <a:p>
              <a:pPr lvl="0" algn="l" eaLnBrk="1" hangingPunct="1">
                <a:buNone/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第一章</a:t>
              </a:r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    </a:t>
              </a: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诗歌人物形象分类</a:t>
              </a:r>
            </a:p>
          </p:txBody>
        </p:sp>
        <p:sp>
          <p:nvSpPr>
            <p:cNvPr id="2" name="矩形 1"/>
            <p:cNvSpPr/>
            <p:nvPr/>
          </p:nvSpPr>
          <p:spPr>
            <a:xfrm flipH="1">
              <a:off x="2167743" y="418988"/>
              <a:ext cx="45719" cy="69342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40642" y="1505797"/>
            <a:ext cx="3269899" cy="1407792"/>
            <a:chOff x="1123188" y="1649688"/>
            <a:chExt cx="3329096" cy="1877075"/>
          </a:xfrm>
        </p:grpSpPr>
        <p:sp>
          <p:nvSpPr>
            <p:cNvPr id="94" name="矩形 93"/>
            <p:cNvSpPr/>
            <p:nvPr/>
          </p:nvSpPr>
          <p:spPr>
            <a:xfrm>
              <a:off x="1195902" y="1649688"/>
              <a:ext cx="3114817" cy="429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defRPr/>
              </a:pPr>
              <a:r>
                <a:rPr lang="zh-CN" altLang="en-US" sz="15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抒情主人公（即诗人自己的形象）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1123188" y="2048468"/>
              <a:ext cx="3329096" cy="14782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135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sym typeface="+mn-ea"/>
                </a:rPr>
                <a:t>（偏重抒情的诗歌）</a:t>
              </a:r>
            </a:p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135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sym typeface="+mn-ea"/>
                </a:rPr>
                <a:t>如李清照《声声慢》</a:t>
              </a:r>
            </a:p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135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sym typeface="+mn-ea"/>
                </a:rPr>
                <a:t>杜甫《月夜》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98379" y="1552550"/>
            <a:ext cx="2327873" cy="1431167"/>
            <a:chOff x="3091567" y="4806182"/>
            <a:chExt cx="2370017" cy="1908242"/>
          </a:xfrm>
        </p:grpSpPr>
        <p:sp>
          <p:nvSpPr>
            <p:cNvPr id="97" name="矩形 96"/>
            <p:cNvSpPr/>
            <p:nvPr/>
          </p:nvSpPr>
          <p:spPr>
            <a:xfrm>
              <a:off x="3091720" y="4806182"/>
              <a:ext cx="1943367" cy="429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5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作品刻画的人物形象</a:t>
              </a:r>
              <a:endParaRPr lang="zh-CN" altLang="en-US" sz="15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091567" y="5208189"/>
              <a:ext cx="2370017" cy="1506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135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sym typeface="+mn-ea"/>
                </a:rPr>
                <a:t>（偏重叙事的诗歌）</a:t>
              </a:r>
              <a:endParaRPr lang="zh-CN" altLang="en-US" sz="1350" b="1" u="none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endParaRPr>
            </a:p>
            <a:p>
              <a:pPr algn="l">
                <a:lnSpc>
                  <a:spcPct val="150000"/>
                </a:lnSpc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1350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sym typeface="+mn-ea"/>
                </a:rPr>
                <a:t>如《江雪》《孔雀东南飞》《琵琶行》《木兰辞》《氓》</a:t>
              </a:r>
              <a:endParaRPr lang="zh-CN" altLang="en-US" sz="135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313654" y="3522309"/>
            <a:ext cx="316703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>
              <a:lnSpc>
                <a:spcPct val="160000"/>
              </a:lnSpc>
              <a:spcBef>
                <a:spcPct val="50000"/>
              </a:spcBef>
              <a:buClrTx/>
              <a:buSzTx/>
              <a:buNone/>
            </a:pPr>
            <a:r>
              <a:rPr lang="zh-CN" altLang="en-US" sz="135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在抒情诗中，诗人是通过直接抒写自己的主观情绪，来完成对自我形象的塑造。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6098604" y="3582792"/>
            <a:ext cx="2774604" cy="837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在叙事诗中，诗人是通过笔下的人物形象，委婉含蓄地表达自己的性格、志气、情感或思想观念。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36916" y="4612910"/>
            <a:ext cx="1470645" cy="299082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分类别，明特征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059" y="1655338"/>
            <a:ext cx="2394560" cy="2492077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 spd="slow" advTm="265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9" grpId="0" bldLvl="0" animBg="1"/>
      <p:bldP spid="101" grpId="0"/>
      <p:bldP spid="104" grpId="0"/>
      <p:bldP spid="104" grpId="1"/>
      <p:bldP spid="5" grpId="1"/>
      <p:bldP spid="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" y="930"/>
            <a:ext cx="9142716" cy="5142778"/>
          </a:xfrm>
          <a:prstGeom prst="rect">
            <a:avLst/>
          </a:prstGeom>
        </p:spPr>
      </p:pic>
      <p:pic>
        <p:nvPicPr>
          <p:cNvPr id="11" name="图片 5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60431" y="204426"/>
            <a:ext cx="1037731" cy="7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46" y="3805386"/>
            <a:ext cx="2751587" cy="139919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03056" y="2401551"/>
            <a:ext cx="5987522" cy="810481"/>
            <a:chOff x="2890273" y="1341236"/>
            <a:chExt cx="4676126" cy="549605"/>
          </a:xfrm>
        </p:grpSpPr>
        <p:sp>
          <p:nvSpPr>
            <p:cNvPr id="9" name="矩形 8"/>
            <p:cNvSpPr/>
            <p:nvPr/>
          </p:nvSpPr>
          <p:spPr bwMode="auto">
            <a:xfrm>
              <a:off x="2952446" y="1341236"/>
              <a:ext cx="4613953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诗歌中常见人物形象</a:t>
              </a:r>
              <a:endParaRPr lang="zh-CN" altLang="en-US" sz="24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28" descr="C_108.jpg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0273" y="1809641"/>
              <a:ext cx="4497271" cy="66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_14"/>
          <p:cNvSpPr txBox="1">
            <a:spLocks noChangeArrowheads="1"/>
          </p:cNvSpPr>
          <p:nvPr/>
        </p:nvSpPr>
        <p:spPr bwMode="auto">
          <a:xfrm>
            <a:off x="3445930" y="1889372"/>
            <a:ext cx="1948648" cy="63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0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第二章</a:t>
            </a:r>
            <a:endParaRPr lang="en-US" altLang="zh-CN" sz="3000" spc="6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135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 first chapter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114361" y="1383993"/>
            <a:ext cx="1415327" cy="2238787"/>
          </a:xfrm>
          <a:prstGeom prst="rect">
            <a:avLst/>
          </a:prstGeom>
        </p:spPr>
      </p:pic>
    </p:spTree>
  </p:cSld>
  <p:clrMapOvr>
    <a:masterClrMapping/>
  </p:clrMapOvr>
  <p:transition spd="slow" advTm="367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127" y="304713"/>
            <a:ext cx="2719069" cy="520060"/>
            <a:chOff x="2167743" y="418988"/>
            <a:chExt cx="3625462" cy="693420"/>
          </a:xfrm>
        </p:grpSpPr>
        <p:sp>
          <p:nvSpPr>
            <p:cNvPr id="8" name="矩形 3"/>
            <p:cNvSpPr/>
            <p:nvPr/>
          </p:nvSpPr>
          <p:spPr>
            <a:xfrm>
              <a:off x="2289662" y="449347"/>
              <a:ext cx="3503543" cy="5367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68572" tIns="34286" rIns="68572" bIns="34286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175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诗歌中常见人物形象</a:t>
              </a:r>
              <a:endParaRPr lang="zh-CN" altLang="en-US" sz="2175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 flipH="1">
              <a:off x="2167743" y="418988"/>
              <a:ext cx="45719" cy="69342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118985" y="3691376"/>
            <a:ext cx="149255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李白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05495" y="3691376"/>
            <a:ext cx="13325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杜甫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2540" y="3691458"/>
            <a:ext cx="13325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陶渊明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95104" y="4324306"/>
            <a:ext cx="3191319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不慕权贵、豪放洒脱、傲岸不羁的形象</a:t>
            </a:r>
          </a:p>
          <a:p>
            <a:pPr algn="ctr">
              <a:lnSpc>
                <a:spcPts val="3000"/>
              </a:lnSpc>
            </a:pPr>
            <a:endParaRPr lang="zh-CN" altLang="en-US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ts val="3000"/>
              </a:lnSpc>
            </a:pPr>
            <a:endParaRPr lang="zh-CN" altLang="en-US" sz="135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5494" y="4462417"/>
            <a:ext cx="151017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忧国忧民的形象</a:t>
            </a:r>
            <a:endParaRPr lang="zh-CN" altLang="en-US" sz="1350" dirty="0"/>
          </a:p>
        </p:txBody>
      </p:sp>
      <p:sp>
        <p:nvSpPr>
          <p:cNvPr id="17" name="文本框 16"/>
          <p:cNvSpPr txBox="1"/>
          <p:nvPr/>
        </p:nvSpPr>
        <p:spPr>
          <a:xfrm>
            <a:off x="6039549" y="4462417"/>
            <a:ext cx="2600960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寄情山水、归隐田园的隐者形象</a:t>
            </a:r>
            <a:endParaRPr lang="zh-CN" altLang="en-US" sz="135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" name="图片 12" descr="10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985" y="1278242"/>
            <a:ext cx="1457310" cy="2099288"/>
          </a:xfrm>
          <a:prstGeom prst="ellipse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6422" y="1411591"/>
            <a:ext cx="1729246" cy="1832591"/>
          </a:xfrm>
          <a:prstGeom prst="ellipse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0060" y="1411591"/>
            <a:ext cx="1717816" cy="1857832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 spd="slow" advTm="231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127" y="304713"/>
            <a:ext cx="2719069" cy="520060"/>
            <a:chOff x="2167743" y="418988"/>
            <a:chExt cx="3625462" cy="693420"/>
          </a:xfrm>
        </p:grpSpPr>
        <p:sp>
          <p:nvSpPr>
            <p:cNvPr id="8" name="矩形 3"/>
            <p:cNvSpPr/>
            <p:nvPr/>
          </p:nvSpPr>
          <p:spPr>
            <a:xfrm>
              <a:off x="2289662" y="449347"/>
              <a:ext cx="3503543" cy="5367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68572" tIns="34286" rIns="68572" bIns="34286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175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诗歌中常见人物形象</a:t>
              </a:r>
              <a:endParaRPr lang="zh-CN" altLang="en-US" sz="2175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 flipH="1">
              <a:off x="2167743" y="418988"/>
              <a:ext cx="45719" cy="69342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192327" y="3884255"/>
            <a:ext cx="155589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陈子昂</a:t>
            </a:r>
            <a:endParaRPr lang="zh-CN" altLang="en-US" sz="2400" b="1" u="none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34024" y="3884255"/>
            <a:ext cx="20859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辛弃疾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3016" y="3937200"/>
            <a:ext cx="13325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苏轼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95580" y="4374788"/>
            <a:ext cx="3191319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怀才不遇、壮志难酬的形象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34024" y="4455273"/>
            <a:ext cx="2277404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矢志报国、慷慨愤世的形象</a:t>
            </a:r>
            <a:endParaRPr lang="zh-CN" altLang="en-US" sz="1350" dirty="0"/>
          </a:p>
        </p:txBody>
      </p:sp>
      <p:sp>
        <p:nvSpPr>
          <p:cNvPr id="17" name="文本框 16"/>
          <p:cNvSpPr txBox="1"/>
          <p:nvPr/>
        </p:nvSpPr>
        <p:spPr>
          <a:xfrm>
            <a:off x="6412788" y="4415269"/>
            <a:ext cx="2324811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积极乐观，笑傲人生的形象</a:t>
            </a:r>
            <a:endParaRPr lang="zh-CN" altLang="en-US" sz="1350" b="1" dirty="0">
              <a:solidFill>
                <a:schemeClr val="bg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38" y="1190136"/>
            <a:ext cx="1928793" cy="2543150"/>
          </a:xfrm>
          <a:prstGeom prst="ellipse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180" y="1284501"/>
            <a:ext cx="1730811" cy="2285977"/>
          </a:xfrm>
          <a:prstGeom prst="round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5447" y="1190136"/>
            <a:ext cx="1768774" cy="254315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 spd="slow" advTm="194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" y="930"/>
            <a:ext cx="9142716" cy="5142778"/>
          </a:xfrm>
          <a:prstGeom prst="rect">
            <a:avLst/>
          </a:prstGeom>
        </p:spPr>
      </p:pic>
      <p:pic>
        <p:nvPicPr>
          <p:cNvPr id="11" name="图片 5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60431" y="204426"/>
            <a:ext cx="1037731" cy="7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46" y="3805386"/>
            <a:ext cx="2751587" cy="139919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03056" y="2401551"/>
            <a:ext cx="5987522" cy="810481"/>
            <a:chOff x="2890273" y="1341236"/>
            <a:chExt cx="4676126" cy="549605"/>
          </a:xfrm>
        </p:grpSpPr>
        <p:sp>
          <p:nvSpPr>
            <p:cNvPr id="9" name="矩形 8"/>
            <p:cNvSpPr/>
            <p:nvPr/>
          </p:nvSpPr>
          <p:spPr bwMode="auto">
            <a:xfrm>
              <a:off x="2952446" y="1341236"/>
              <a:ext cx="4613953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buNone/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掌握分析人物形象的方法</a:t>
              </a:r>
              <a:endParaRPr lang="zh-CN" altLang="en-US" sz="24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28" descr="C_108.jpg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0273" y="1809641"/>
              <a:ext cx="4497271" cy="66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_14"/>
          <p:cNvSpPr txBox="1">
            <a:spLocks noChangeArrowheads="1"/>
          </p:cNvSpPr>
          <p:nvPr/>
        </p:nvSpPr>
        <p:spPr bwMode="auto">
          <a:xfrm>
            <a:off x="3445930" y="1889372"/>
            <a:ext cx="1948648" cy="63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0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第三章</a:t>
            </a:r>
            <a:endParaRPr lang="en-US" altLang="zh-CN" sz="3000" spc="6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135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 first chapter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114361" y="1383993"/>
            <a:ext cx="1415327" cy="2238787"/>
          </a:xfrm>
          <a:prstGeom prst="rect">
            <a:avLst/>
          </a:prstGeom>
        </p:spPr>
      </p:pic>
    </p:spTree>
  </p:cSld>
  <p:clrMapOvr>
    <a:masterClrMapping/>
  </p:clrMapOvr>
  <p:transition spd="slow" advTm="3492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55127" y="304713"/>
            <a:ext cx="2452368" cy="520060"/>
            <a:chOff x="2167743" y="418988"/>
            <a:chExt cx="3269858" cy="693420"/>
          </a:xfrm>
        </p:grpSpPr>
        <p:sp>
          <p:nvSpPr>
            <p:cNvPr id="8" name="矩形 3"/>
            <p:cNvSpPr/>
            <p:nvPr/>
          </p:nvSpPr>
          <p:spPr>
            <a:xfrm>
              <a:off x="2289662" y="449347"/>
              <a:ext cx="3147939" cy="5367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 lIns="68572" tIns="34286" rIns="68572" bIns="34286">
              <a:spAutoFit/>
            </a:bodyPr>
            <a:lstStyle/>
            <a:p>
              <a:pPr lvl="0" algn="l" eaLnBrk="1" hangingPunct="1">
                <a:buNone/>
              </a:pPr>
              <a:r>
                <a:rPr lang="zh-CN" altLang="en-US" sz="2175" b="1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sym typeface="+mn-ea"/>
                </a:rPr>
                <a:t>分析人物形象方法</a:t>
              </a:r>
              <a:endParaRPr lang="zh-CN" altLang="en-US" sz="2175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 flipH="1">
              <a:off x="2167743" y="418988"/>
              <a:ext cx="45719" cy="69342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1014" y="1754422"/>
            <a:ext cx="3871397" cy="3206082"/>
            <a:chOff x="-104540" y="1543918"/>
            <a:chExt cx="6281091" cy="5201663"/>
          </a:xfrm>
        </p:grpSpPr>
        <p:sp>
          <p:nvSpPr>
            <p:cNvPr id="33" name="矩形 32"/>
            <p:cNvSpPr/>
            <p:nvPr/>
          </p:nvSpPr>
          <p:spPr>
            <a:xfrm>
              <a:off x="-104540" y="1543918"/>
              <a:ext cx="6281091" cy="5201663"/>
            </a:xfrm>
            <a:prstGeom prst="rect">
              <a:avLst/>
            </a:prstGeom>
            <a:blipFill dpi="0"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37979" y="5949341"/>
              <a:ext cx="5138511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5"/>
          <p:cNvGrpSpPr/>
          <p:nvPr/>
        </p:nvGrpSpPr>
        <p:grpSpPr>
          <a:xfrm>
            <a:off x="4684451" y="1376499"/>
            <a:ext cx="623448" cy="623448"/>
            <a:chOff x="1105079" y="1849004"/>
            <a:chExt cx="831273" cy="831273"/>
          </a:xfrm>
          <a:noFill/>
        </p:grpSpPr>
        <p:sp>
          <p:nvSpPr>
            <p:cNvPr id="39" name="Oval 3"/>
            <p:cNvSpPr/>
            <p:nvPr/>
          </p:nvSpPr>
          <p:spPr>
            <a:xfrm>
              <a:off x="1105079" y="184900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5"/>
            <p:cNvSpPr/>
            <p:nvPr/>
          </p:nvSpPr>
          <p:spPr bwMode="auto">
            <a:xfrm>
              <a:off x="1363206" y="212305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68579" tIns="34289" rIns="68579" bIns="34289" numCol="1" anchor="t" anchorCtr="0" compatLnSpc="1"/>
            <a:lstStyle/>
            <a:p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3" name="Rectangle 7"/>
          <p:cNvSpPr/>
          <p:nvPr/>
        </p:nvSpPr>
        <p:spPr>
          <a:xfrm>
            <a:off x="5475638" y="1057383"/>
            <a:ext cx="3318961" cy="2508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25"/>
              </a:lnSpc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知人论世。古人或借诗歌以抒写怀才不遇、沉居下位之苦；或感发其报国无门、不为当道所重之愤；或表其离愁别绪、物是人非之感；或叙其命运无常、孤苦无助之难。</a:t>
            </a:r>
            <a:endParaRPr lang="zh-CN" altLang="en-US" sz="135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ts val="3925"/>
              </a:lnSpc>
            </a:pPr>
            <a:endParaRPr lang="zh-CN" altLang="en-US" sz="135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5" name="Group 10"/>
          <p:cNvGrpSpPr/>
          <p:nvPr/>
        </p:nvGrpSpPr>
        <p:grpSpPr>
          <a:xfrm>
            <a:off x="4682435" y="3605302"/>
            <a:ext cx="623448" cy="623448"/>
            <a:chOff x="1105079" y="3477054"/>
            <a:chExt cx="831273" cy="831273"/>
          </a:xfrm>
          <a:noFill/>
        </p:grpSpPr>
        <p:sp>
          <p:nvSpPr>
            <p:cNvPr id="46" name="Oval 11"/>
            <p:cNvSpPr/>
            <p:nvPr/>
          </p:nvSpPr>
          <p:spPr>
            <a:xfrm>
              <a:off x="1105079" y="3477054"/>
              <a:ext cx="831273" cy="831273"/>
            </a:xfrm>
            <a:prstGeom prst="ellipse">
              <a:avLst/>
            </a:pr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>
              <a:off x="1363206" y="3751100"/>
              <a:ext cx="315017" cy="283178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grpFill/>
            <a:ln w="12700">
              <a:solidFill>
                <a:schemeClr val="bg2">
                  <a:lumMod val="10000"/>
                </a:schemeClr>
              </a:solidFill>
            </a:ln>
          </p:spPr>
          <p:txBody>
            <a:bodyPr vert="horz" wrap="square" lIns="68579" tIns="34289" rIns="68579" bIns="34289" numCol="1" anchor="t" anchorCtr="0" compatLnSpc="1"/>
            <a:lstStyle/>
            <a:p>
              <a:endParaRPr lang="en-GB" sz="135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7" name="Rectangle 22"/>
          <p:cNvSpPr/>
          <p:nvPr/>
        </p:nvSpPr>
        <p:spPr>
          <a:xfrm>
            <a:off x="5626645" y="3605176"/>
            <a:ext cx="3318476" cy="1506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25"/>
              </a:lnSpc>
            </a:pPr>
            <a:r>
              <a:rPr lang="zh-CN" altLang="en-US" sz="135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抓关键词句。分析抒情主人公的语言、神态、动作、心理。把握人物特征，理解人物形象 。</a:t>
            </a:r>
            <a:endParaRPr lang="zh-CN" altLang="en-US" sz="135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581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" y="930"/>
            <a:ext cx="9142716" cy="5142778"/>
          </a:xfrm>
          <a:prstGeom prst="rect">
            <a:avLst/>
          </a:prstGeom>
        </p:spPr>
      </p:pic>
      <p:pic>
        <p:nvPicPr>
          <p:cNvPr id="11" name="图片 5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60431" y="204426"/>
            <a:ext cx="1037731" cy="7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46" y="3805386"/>
            <a:ext cx="2751587" cy="139919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03056" y="2401551"/>
            <a:ext cx="5987522" cy="810481"/>
            <a:chOff x="2890273" y="1341236"/>
            <a:chExt cx="4676126" cy="549605"/>
          </a:xfrm>
        </p:grpSpPr>
        <p:sp>
          <p:nvSpPr>
            <p:cNvPr id="9" name="矩形 8"/>
            <p:cNvSpPr/>
            <p:nvPr/>
          </p:nvSpPr>
          <p:spPr bwMode="auto">
            <a:xfrm>
              <a:off x="2952446" y="1341236"/>
              <a:ext cx="4613953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了解人物形象鉴赏题目类型</a:t>
              </a:r>
              <a:endParaRPr lang="zh-CN" altLang="en-US" sz="24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28" descr="C_108.jpg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" contrast="-1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0273" y="1809641"/>
              <a:ext cx="4497271" cy="66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_14"/>
          <p:cNvSpPr txBox="1">
            <a:spLocks noChangeArrowheads="1"/>
          </p:cNvSpPr>
          <p:nvPr/>
        </p:nvSpPr>
        <p:spPr bwMode="auto">
          <a:xfrm>
            <a:off x="3445930" y="1889372"/>
            <a:ext cx="1948648" cy="63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000" spc="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第四章</a:t>
            </a:r>
            <a:endParaRPr lang="en-US" altLang="zh-CN" sz="3000" spc="600" dirty="0">
              <a:solidFill>
                <a:schemeClr val="bg2">
                  <a:lumMod val="1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135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 first chapter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114361" y="1383993"/>
            <a:ext cx="1415327" cy="2238787"/>
          </a:xfrm>
          <a:prstGeom prst="rect">
            <a:avLst/>
          </a:prstGeom>
        </p:spPr>
      </p:pic>
    </p:spTree>
  </p:cSld>
  <p:clrMapOvr>
    <a:masterClrMapping/>
  </p:clrMapOvr>
  <p:transition spd="slow" advTm="4517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1.8|0.4|2.7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1.5|5.1|1.9|3.3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1|2.8|2.6|3.7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9.7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|7.8|7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4.4|1.2|0.8"/>
</p:tagLst>
</file>

<file path=ppt/theme/theme1.xml><?xml version="1.0" encoding="utf-8"?>
<a:theme xmlns:a="http://schemas.openxmlformats.org/drawingml/2006/main" name="第一PPT，www.1ppt.com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693</Words>
  <Application>Microsoft Office PowerPoint</Application>
  <PresentationFormat>全屏显示(16:9)</PresentationFormat>
  <Paragraphs>94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ITC Avant Garde Std Bk</vt:lpstr>
      <vt:lpstr>Open Sans</vt:lpstr>
      <vt:lpstr>等线</vt:lpstr>
      <vt:lpstr>黑体</vt:lpstr>
      <vt:lpstr>华文新魏</vt:lpstr>
      <vt:lpstr>楷体_GB2312</vt:lpstr>
      <vt:lpstr>隶书</vt:lpstr>
      <vt:lpstr>微软雅黑</vt:lpstr>
      <vt:lpstr>叶根友刀锋黑草</vt:lpstr>
      <vt:lpstr>幼圆</vt:lpstr>
      <vt:lpstr>张海山锐线体简</vt:lpstr>
      <vt:lpstr>Arial</vt:lpstr>
      <vt:lpstr>Calibri</vt:lpstr>
      <vt:lpstr>Garamond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水墨中国风</dc:title>
  <dc:creator>第一PPT</dc:creator>
  <cp:keywords>www.1ppt.com</cp:keywords>
  <dc:description>www.1ppt.com</dc:description>
  <cp:lastModifiedBy>kuy</cp:lastModifiedBy>
  <cp:revision>2466</cp:revision>
  <dcterms:created xsi:type="dcterms:W3CDTF">2015-12-01T09:06:00Z</dcterms:created>
  <dcterms:modified xsi:type="dcterms:W3CDTF">2020-09-12T14:05:13Z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