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407" r:id="rId5"/>
    <p:sldId id="317" r:id="rId6"/>
    <p:sldId id="324" r:id="rId7"/>
    <p:sldId id="384" r:id="rId8"/>
    <p:sldId id="387" r:id="rId9"/>
    <p:sldId id="408" r:id="rId10"/>
    <p:sldId id="409" r:id="rId11"/>
    <p:sldId id="382" r:id="rId12"/>
    <p:sldId id="420" r:id="rId13"/>
    <p:sldId id="410" r:id="rId14"/>
    <p:sldId id="411" r:id="rId15"/>
    <p:sldId id="414" r:id="rId16"/>
    <p:sldId id="390" r:id="rId17"/>
    <p:sldId id="391" r:id="rId18"/>
    <p:sldId id="392" r:id="rId19"/>
    <p:sldId id="393" r:id="rId20"/>
    <p:sldId id="439" r:id="rId21"/>
    <p:sldId id="440" r:id="rId22"/>
    <p:sldId id="416" r:id="rId23"/>
    <p:sldId id="417" r:id="rId24"/>
    <p:sldId id="441" r:id="rId25"/>
    <p:sldId id="418" r:id="rId26"/>
    <p:sldId id="394" r:id="rId27"/>
    <p:sldId id="419" r:id="rId28"/>
    <p:sldId id="400" r:id="rId29"/>
    <p:sldId id="442" r:id="rId30"/>
    <p:sldId id="443" r:id="rId31"/>
    <p:sldId id="444" r:id="rId32"/>
    <p:sldId id="395" r:id="rId33"/>
    <p:sldId id="396" r:id="rId34"/>
    <p:sldId id="445" r:id="rId35"/>
    <p:sldId id="397" r:id="rId36"/>
    <p:sldId id="398" r:id="rId37"/>
    <p:sldId id="446" r:id="rId38"/>
    <p:sldId id="447" r:id="rId39"/>
    <p:sldId id="399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4B183"/>
    <a:srgbClr val="ECCEC4"/>
    <a:srgbClr val="F6E7E2"/>
    <a:srgbClr val="F7EDEE"/>
    <a:srgbClr val="FC8071"/>
    <a:srgbClr val="F7E8E8"/>
    <a:srgbClr val="9BBA8B"/>
    <a:srgbClr val="DD8E89"/>
    <a:srgbClr val="FFF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2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2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55658E-12C6-F44D-8691-2D1C43C1F13E}" type="slidenum">
              <a:rPr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01663" y="404813"/>
            <a:ext cx="7010400" cy="433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708343" y="874395"/>
            <a:ext cx="326548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3973830" y="875665"/>
            <a:ext cx="772922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 userDrawn="1"/>
        </p:nvGrpSpPr>
        <p:grpSpPr>
          <a:xfrm>
            <a:off x="180590" y="422749"/>
            <a:ext cx="426850" cy="397513"/>
            <a:chOff x="2600324" y="1793231"/>
            <a:chExt cx="426850" cy="397513"/>
          </a:xfrm>
        </p:grpSpPr>
        <p:sp>
          <p:nvSpPr>
            <p:cNvPr id="13" name="图文框 12"/>
            <p:cNvSpPr/>
            <p:nvPr userDrawn="1"/>
          </p:nvSpPr>
          <p:spPr>
            <a:xfrm>
              <a:off x="2795015" y="1793231"/>
              <a:ext cx="232159" cy="235298"/>
            </a:xfrm>
            <a:prstGeom prst="frame">
              <a:avLst>
                <a:gd name="adj1" fmla="val 933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图文框 13"/>
            <p:cNvSpPr/>
            <p:nvPr userDrawn="1"/>
          </p:nvSpPr>
          <p:spPr>
            <a:xfrm>
              <a:off x="2600324" y="1910880"/>
              <a:ext cx="310770" cy="279864"/>
            </a:xfrm>
            <a:prstGeom prst="frame">
              <a:avLst>
                <a:gd name="adj1" fmla="val 759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426828" y="401994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9.jpeg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3.xml"/><Relationship Id="rId7" Type="http://schemas.openxmlformats.org/officeDocument/2006/relationships/image" Target="../media/image11.jpeg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.jpeg"/><Relationship Id="rId7" Type="http://schemas.openxmlformats.org/officeDocument/2006/relationships/tags" Target="../tags/tag59.xml"/><Relationship Id="rId6" Type="http://schemas.openxmlformats.org/officeDocument/2006/relationships/image" Target="../media/image12.jpeg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3.xml"/><Relationship Id="rId4" Type="http://schemas.openxmlformats.org/officeDocument/2006/relationships/image" Target="../media/image14.jpe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19.jpeg"/><Relationship Id="rId1" Type="http://schemas.openxmlformats.org/officeDocument/2006/relationships/tags" Target="../tags/tag6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5" Type="http://schemas.openxmlformats.org/officeDocument/2006/relationships/slideLayout" Target="../slideLayouts/slideLayout7.xml"/><Relationship Id="rId54" Type="http://schemas.openxmlformats.org/officeDocument/2006/relationships/image" Target="../media/image21.png"/><Relationship Id="rId53" Type="http://schemas.openxmlformats.org/officeDocument/2006/relationships/tags" Target="../tags/tag122.xml"/><Relationship Id="rId52" Type="http://schemas.openxmlformats.org/officeDocument/2006/relationships/tags" Target="../tags/tag121.xml"/><Relationship Id="rId51" Type="http://schemas.openxmlformats.org/officeDocument/2006/relationships/tags" Target="../tags/tag120.xml"/><Relationship Id="rId50" Type="http://schemas.openxmlformats.org/officeDocument/2006/relationships/tags" Target="../tags/tag119.xml"/><Relationship Id="rId5" Type="http://schemas.openxmlformats.org/officeDocument/2006/relationships/tags" Target="../tags/tag74.xml"/><Relationship Id="rId49" Type="http://schemas.openxmlformats.org/officeDocument/2006/relationships/tags" Target="../tags/tag118.xml"/><Relationship Id="rId48" Type="http://schemas.openxmlformats.org/officeDocument/2006/relationships/tags" Target="../tags/tag117.xml"/><Relationship Id="rId47" Type="http://schemas.openxmlformats.org/officeDocument/2006/relationships/tags" Target="../tags/tag116.xml"/><Relationship Id="rId46" Type="http://schemas.openxmlformats.org/officeDocument/2006/relationships/tags" Target="../tags/tag115.xml"/><Relationship Id="rId45" Type="http://schemas.openxmlformats.org/officeDocument/2006/relationships/tags" Target="../tags/tag114.xml"/><Relationship Id="rId44" Type="http://schemas.openxmlformats.org/officeDocument/2006/relationships/tags" Target="../tags/tag113.xml"/><Relationship Id="rId43" Type="http://schemas.openxmlformats.org/officeDocument/2006/relationships/tags" Target="../tags/tag112.xml"/><Relationship Id="rId42" Type="http://schemas.openxmlformats.org/officeDocument/2006/relationships/tags" Target="../tags/tag111.xml"/><Relationship Id="rId41" Type="http://schemas.openxmlformats.org/officeDocument/2006/relationships/tags" Target="../tags/tag110.xml"/><Relationship Id="rId40" Type="http://schemas.openxmlformats.org/officeDocument/2006/relationships/tags" Target="../tags/tag109.xml"/><Relationship Id="rId4" Type="http://schemas.openxmlformats.org/officeDocument/2006/relationships/tags" Target="../tags/tag73.xml"/><Relationship Id="rId39" Type="http://schemas.openxmlformats.org/officeDocument/2006/relationships/tags" Target="../tags/tag108.xml"/><Relationship Id="rId38" Type="http://schemas.openxmlformats.org/officeDocument/2006/relationships/tags" Target="../tags/tag107.xml"/><Relationship Id="rId37" Type="http://schemas.openxmlformats.org/officeDocument/2006/relationships/tags" Target="../tags/tag106.xml"/><Relationship Id="rId36" Type="http://schemas.openxmlformats.org/officeDocument/2006/relationships/tags" Target="../tags/tag105.xml"/><Relationship Id="rId35" Type="http://schemas.openxmlformats.org/officeDocument/2006/relationships/tags" Target="../tags/tag104.xml"/><Relationship Id="rId34" Type="http://schemas.openxmlformats.org/officeDocument/2006/relationships/tags" Target="../tags/tag103.xml"/><Relationship Id="rId33" Type="http://schemas.openxmlformats.org/officeDocument/2006/relationships/tags" Target="../tags/tag102.xml"/><Relationship Id="rId32" Type="http://schemas.openxmlformats.org/officeDocument/2006/relationships/tags" Target="../tags/tag101.xml"/><Relationship Id="rId31" Type="http://schemas.openxmlformats.org/officeDocument/2006/relationships/tags" Target="../tags/tag100.xml"/><Relationship Id="rId30" Type="http://schemas.openxmlformats.org/officeDocument/2006/relationships/tags" Target="../tags/tag99.xml"/><Relationship Id="rId3" Type="http://schemas.openxmlformats.org/officeDocument/2006/relationships/tags" Target="../tags/tag72.xml"/><Relationship Id="rId29" Type="http://schemas.openxmlformats.org/officeDocument/2006/relationships/tags" Target="../tags/tag98.xml"/><Relationship Id="rId28" Type="http://schemas.openxmlformats.org/officeDocument/2006/relationships/tags" Target="../tags/tag97.xml"/><Relationship Id="rId27" Type="http://schemas.openxmlformats.org/officeDocument/2006/relationships/tags" Target="../tags/tag96.xml"/><Relationship Id="rId26" Type="http://schemas.openxmlformats.org/officeDocument/2006/relationships/tags" Target="../tags/tag95.xml"/><Relationship Id="rId25" Type="http://schemas.openxmlformats.org/officeDocument/2006/relationships/tags" Target="../tags/tag94.xml"/><Relationship Id="rId24" Type="http://schemas.openxmlformats.org/officeDocument/2006/relationships/tags" Target="../tags/tag93.xml"/><Relationship Id="rId23" Type="http://schemas.openxmlformats.org/officeDocument/2006/relationships/tags" Target="../tags/tag92.xml"/><Relationship Id="rId22" Type="http://schemas.openxmlformats.org/officeDocument/2006/relationships/tags" Target="../tags/tag91.xml"/><Relationship Id="rId21" Type="http://schemas.openxmlformats.org/officeDocument/2006/relationships/tags" Target="../tags/tag90.xml"/><Relationship Id="rId20" Type="http://schemas.openxmlformats.org/officeDocument/2006/relationships/tags" Target="../tags/tag89.xml"/><Relationship Id="rId2" Type="http://schemas.openxmlformats.org/officeDocument/2006/relationships/tags" Target="../tags/tag71.xml"/><Relationship Id="rId19" Type="http://schemas.openxmlformats.org/officeDocument/2006/relationships/tags" Target="../tags/tag88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04813"/>
            <a:ext cx="1581150" cy="601276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6" r="87031" b="7070"/>
          <a:stretch>
            <a:fillRect/>
          </a:stretch>
        </p:blipFill>
        <p:spPr>
          <a:xfrm>
            <a:off x="0" y="404813"/>
            <a:ext cx="1581149" cy="6012768"/>
          </a:xfrm>
          <a:custGeom>
            <a:avLst/>
            <a:gdLst>
              <a:gd name="connsiteX0" fmla="*/ 0 w 1581149"/>
              <a:gd name="connsiteY0" fmla="*/ 0 h 6123213"/>
              <a:gd name="connsiteX1" fmla="*/ 1581149 w 1581149"/>
              <a:gd name="connsiteY1" fmla="*/ 0 h 6123213"/>
              <a:gd name="connsiteX2" fmla="*/ 1581149 w 1581149"/>
              <a:gd name="connsiteY2" fmla="*/ 6123213 h 6123213"/>
              <a:gd name="connsiteX3" fmla="*/ 0 w 1581149"/>
              <a:gd name="connsiteY3" fmla="*/ 6123213 h 6123213"/>
              <a:gd name="connsiteX4" fmla="*/ 0 w 1581149"/>
              <a:gd name="connsiteY4" fmla="*/ 0 h 61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1149" h="6123213">
                <a:moveTo>
                  <a:pt x="0" y="0"/>
                </a:moveTo>
                <a:lnTo>
                  <a:pt x="1581149" y="0"/>
                </a:lnTo>
                <a:lnTo>
                  <a:pt x="1581149" y="6123213"/>
                </a:lnTo>
                <a:lnTo>
                  <a:pt x="0" y="612321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780931" y="713412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2" name="TextBox 27"/>
          <p:cNvSpPr/>
          <p:nvPr>
            <p:custDataLst>
              <p:tags r:id="rId2"/>
            </p:custDataLst>
          </p:nvPr>
        </p:nvSpPr>
        <p:spPr>
          <a:xfrm>
            <a:off x="1414145" y="903605"/>
            <a:ext cx="957453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</a:rPr>
              <a:t>四鼓钟声起穿衣，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</a:rPr>
              <a:t>午门朝见尚嫌迟。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</a:rPr>
              <a:t>何时得遂田园乐，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</a:rPr>
              <a:t>睡到人间饭熟时。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267" y="-338462"/>
            <a:ext cx="3511321" cy="12192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文本阅读</a:t>
            </a:r>
            <a:endParaRPr lang="zh-CN" altLang="en-US" sz="4400" b="1" spc="16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838200" y="1089025"/>
            <a:ext cx="107061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id-ID" sz="2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文章最后一段中说“以上只是随便举几个实例，说明咬文嚼字的道理”。文章举了哪几个“实例”？说明了哪些“道理”？完成表格内容</a:t>
            </a:r>
            <a:r>
              <a:rPr lang="zh-CN" altLang="id-ID" sz="2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id-ID" sz="2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907733" y="2675157"/>
          <a:ext cx="10376535" cy="3681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5830"/>
                <a:gridCol w="2303145"/>
                <a:gridCol w="2541905"/>
                <a:gridCol w="1585595"/>
                <a:gridCol w="3020060"/>
              </a:tblGrid>
              <a:tr h="5581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段落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实例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道理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论述角度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共同点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演员帮郭沫若改字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200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繁简角度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5200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写作意图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267" y="-338462"/>
            <a:ext cx="3511321" cy="12192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文本阅读</a:t>
            </a:r>
            <a:endParaRPr lang="zh-CN" altLang="en-US" sz="4400" b="1" spc="16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838200" y="1089025"/>
            <a:ext cx="107061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id-ID" sz="2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文章最后一段中说“以上只是随便举几个实例，说明咬文嚼字的道理”。文章举了哪几个“实例”？说明了哪些“道理”？完成表格内容</a:t>
            </a:r>
            <a:r>
              <a:rPr lang="zh-CN" altLang="id-ID" sz="2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id-ID" sz="2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907733" y="2675157"/>
          <a:ext cx="10376535" cy="3681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5830"/>
                <a:gridCol w="2303145"/>
                <a:gridCol w="2541905"/>
                <a:gridCol w="1585595"/>
                <a:gridCol w="3020060"/>
              </a:tblGrid>
              <a:tr h="5581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段落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实例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道理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论述角度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共同点</a:t>
                      </a:r>
                      <a:endParaRPr lang="zh-CN" altLang="en-US" sz="18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1、2</a:t>
                      </a: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演员帮郭沫若改字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句式不同，情感不同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句式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文字和思想感情关系密切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200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3、4</a:t>
                      </a: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王若虚改句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字数不同，情感不同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繁简角度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韩愈改诗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意境不同，情感不同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意境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苏轼写《惠》诗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文学生发于联想意义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联想和创新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5200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“套板”反应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文学需要创新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</a:tr>
              <a:tr h="520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16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写作意图</a:t>
                      </a:r>
                      <a:endParaRPr lang="zh-CN" altLang="en-US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47395" y="960755"/>
            <a:ext cx="9850120" cy="53809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6" t="29821" r="-1" b="7715"/>
          <a:stretch>
            <a:fillRect/>
          </a:stretch>
        </p:blipFill>
        <p:spPr>
          <a:xfrm>
            <a:off x="493395" y="960755"/>
            <a:ext cx="10104120" cy="5380355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153795" y="1389380"/>
            <a:ext cx="9250045" cy="547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悟空：都是因为你们两个不争气的家伙，为了找你们，师父才被妖精捉走的！哼！ 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八戒：我怎么知道啊，西天路上元宵灯会怎么会出妖精呢！ 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悟空：你别狡辩！看我打你！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悟空：你敢狡辩！看我怎么收拾你！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悟空：你还狡辩！看我不剁下你的猪脚来！ 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……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kumimoji="0" lang="zh-CN" altLang="en-US" sz="2800" kern="1200" cap="none" spc="0" normalizeH="0" baseline="0" noProof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47395" y="960755"/>
            <a:ext cx="9850120" cy="53809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6" t="29821" r="-1" b="7715"/>
          <a:stretch>
            <a:fillRect/>
          </a:stretch>
        </p:blipFill>
        <p:spPr>
          <a:xfrm>
            <a:off x="493395" y="960755"/>
            <a:ext cx="10104120" cy="5380355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047750" y="1165225"/>
            <a:ext cx="9250045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悟空：你是个妖怪，哪里逃！</a:t>
            </a:r>
            <a:endParaRPr lang="zh-CN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悟空：你这个妖怪，哪里逃！</a:t>
            </a:r>
            <a:endParaRPr lang="zh-CN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悟空：妖怪，往哪逃！</a:t>
            </a:r>
            <a:endParaRPr lang="zh-CN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悟空：妖怪，别逃呀！</a:t>
            </a:r>
            <a:endParaRPr lang="zh-CN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观音：你是猴头！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观音：你这猴头！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观音：你这妖猴！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kumimoji="0" lang="zh-CN" altLang="en-US" sz="2800" kern="1200" cap="none" spc="0" normalizeH="0" baseline="0" noProof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4073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演员替郭沫若改台词 </a:t>
            </a:r>
            <a:endParaRPr lang="zh-CN" altLang="en-US" sz="2800"/>
          </a:p>
        </p:txBody>
      </p:sp>
      <p:sp>
        <p:nvSpPr>
          <p:cNvPr id="11" name="Text Box 4"/>
          <p:cNvSpPr txBox="1"/>
          <p:nvPr/>
        </p:nvSpPr>
        <p:spPr>
          <a:xfrm>
            <a:off x="6438354" y="2371210"/>
            <a:ext cx="4984389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你这——是坚决的判断比你是更</a:t>
            </a:r>
            <a:r>
              <a:rPr lang="zh-CN" altLang="zh-CN" sz="2800" b="1" i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有力度</a:t>
            </a:r>
            <a:endParaRPr lang="zh-CN" altLang="zh-CN" sz="2800" b="1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1" t="9269" r="12295" b="22766"/>
          <a:stretch>
            <a:fillRect/>
          </a:stretch>
        </p:blipFill>
        <p:spPr>
          <a:xfrm>
            <a:off x="3792016" y="2778251"/>
            <a:ext cx="904875" cy="866775"/>
          </a:xfrm>
          <a:prstGeom prst="rect">
            <a:avLst/>
          </a:prstGeom>
        </p:spPr>
      </p:pic>
      <p:sp>
        <p:nvSpPr>
          <p:cNvPr id="20" name="Text Box 4"/>
          <p:cNvSpPr txBox="1"/>
          <p:nvPr/>
        </p:nvSpPr>
        <p:spPr>
          <a:xfrm>
            <a:off x="6438354" y="4206167"/>
            <a:ext cx="4984389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而且是带有极端憎恶的惊叹语，表现着强烈的情感 。</a:t>
            </a:r>
            <a:endParaRPr lang="zh-CN" altLang="en-US" sz="2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1" t="9269" r="12295" b="22766"/>
          <a:stretch>
            <a:fillRect/>
          </a:stretch>
        </p:blipFill>
        <p:spPr>
          <a:xfrm>
            <a:off x="5402079" y="4816854"/>
            <a:ext cx="904875" cy="8667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66469" y="2322286"/>
            <a:ext cx="3416320" cy="523220"/>
            <a:chOff x="966469" y="2322286"/>
            <a:chExt cx="3416320" cy="523220"/>
          </a:xfrm>
        </p:grpSpPr>
        <p:sp>
          <p:nvSpPr>
            <p:cNvPr id="2" name="矩形 1"/>
            <p:cNvSpPr/>
            <p:nvPr/>
          </p:nvSpPr>
          <p:spPr>
            <a:xfrm>
              <a:off x="966469" y="2322286"/>
              <a:ext cx="3416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/>
              <a:r>
                <a:rPr lang="zh-CN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你是没骨气的文人！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76949" y="2407313"/>
              <a:ext cx="0" cy="370938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66469" y="2950029"/>
            <a:ext cx="3416320" cy="523220"/>
            <a:chOff x="966469" y="2950029"/>
            <a:chExt cx="3416320" cy="523220"/>
          </a:xfrm>
        </p:grpSpPr>
        <p:sp>
          <p:nvSpPr>
            <p:cNvPr id="10" name="矩形 9"/>
            <p:cNvSpPr/>
            <p:nvPr/>
          </p:nvSpPr>
          <p:spPr>
            <a:xfrm>
              <a:off x="966469" y="2950029"/>
              <a:ext cx="341632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lvl="0" indent="-342900"/>
              <a:r>
                <a:rPr lang="zh-CN" altLang="en-US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你这没骨气的文人！</a:t>
              </a:r>
              <a:endParaRPr lang="zh-CN" altLang="en-US" sz="280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976949" y="3058062"/>
              <a:ext cx="0" cy="37093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66469" y="4023381"/>
            <a:ext cx="4333238" cy="523220"/>
            <a:chOff x="966469" y="4023381"/>
            <a:chExt cx="4333238" cy="523220"/>
          </a:xfrm>
        </p:grpSpPr>
        <p:sp>
          <p:nvSpPr>
            <p:cNvPr id="14" name="矩形 13"/>
            <p:cNvSpPr/>
            <p:nvPr/>
          </p:nvSpPr>
          <p:spPr>
            <a:xfrm>
              <a:off x="966469" y="4023381"/>
              <a:ext cx="433323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你这与奴才做奴才的奴才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76949" y="4093238"/>
              <a:ext cx="0" cy="37093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966469" y="4651124"/>
            <a:ext cx="4984388" cy="1057790"/>
            <a:chOff x="966469" y="4651124"/>
            <a:chExt cx="4984388" cy="1057790"/>
          </a:xfrm>
        </p:grpSpPr>
        <p:sp>
          <p:nvSpPr>
            <p:cNvPr id="15" name="矩形 14"/>
            <p:cNvSpPr/>
            <p:nvPr/>
          </p:nvSpPr>
          <p:spPr>
            <a:xfrm>
              <a:off x="966469" y="4651124"/>
              <a:ext cx="4984388" cy="1057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你这贱人</a:t>
              </a:r>
              <a:r>
                <a:rPr lang="en-US" altLang="zh-CN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r>
                <a:rPr lang="zh-CN" altLang="en-US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你这淫妇</a:t>
              </a:r>
              <a:r>
                <a:rPr lang="en-US" altLang="zh-CN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r>
                <a:rPr lang="zh-CN" altLang="en-US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你这你这大虫口里倒涎</a:t>
              </a:r>
              <a:r>
                <a:rPr lang="en-US" altLang="zh-CN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r>
                <a:rPr lang="zh-CN" altLang="en-US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你这你这</a:t>
              </a:r>
              <a:r>
                <a:rPr lang="en-US" altLang="zh-CN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76949" y="4743987"/>
              <a:ext cx="0" cy="93964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1" t="9269" r="12295" b="22766"/>
          <a:stretch>
            <a:fillRect/>
          </a:stretch>
        </p:blipFill>
        <p:spPr>
          <a:xfrm>
            <a:off x="4771593" y="3845319"/>
            <a:ext cx="904875" cy="86677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4073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演员替郭沫若改台词 </a:t>
            </a:r>
            <a:endParaRPr lang="zh-CN" altLang="en-US" sz="2800"/>
          </a:p>
        </p:txBody>
      </p:sp>
      <p:sp>
        <p:nvSpPr>
          <p:cNvPr id="11" name="Text Box 4"/>
          <p:cNvSpPr txBox="1"/>
          <p:nvPr/>
        </p:nvSpPr>
        <p:spPr>
          <a:xfrm>
            <a:off x="6438354" y="2542726"/>
            <a:ext cx="4984389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大半表示深恶痛绝，在赞美时便不适宜。</a:t>
            </a:r>
            <a:endParaRPr lang="zh-CN" altLang="en-US" sz="2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6395" y="3017022"/>
            <a:ext cx="780936" cy="782309"/>
          </a:xfrm>
          <a:prstGeom prst="rect">
            <a:avLst/>
          </a:prstGeom>
        </p:spPr>
      </p:pic>
      <p:sp>
        <p:nvSpPr>
          <p:cNvPr id="20" name="Text Box 4"/>
          <p:cNvSpPr txBox="1"/>
          <p:nvPr/>
        </p:nvSpPr>
        <p:spPr>
          <a:xfrm>
            <a:off x="6438354" y="4327290"/>
            <a:ext cx="4984389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可以含有假定语气，带有“你不是”的讥刺意味。</a:t>
            </a:r>
            <a:endParaRPr lang="zh-CN" altLang="en-US" sz="28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6469" y="3121545"/>
            <a:ext cx="3416320" cy="523220"/>
            <a:chOff x="966469" y="3121545"/>
            <a:chExt cx="3416320" cy="523220"/>
          </a:xfrm>
        </p:grpSpPr>
        <p:sp>
          <p:nvSpPr>
            <p:cNvPr id="10" name="矩形 9"/>
            <p:cNvSpPr/>
            <p:nvPr/>
          </p:nvSpPr>
          <p:spPr>
            <a:xfrm>
              <a:off x="966469" y="3121545"/>
              <a:ext cx="341632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lvl="0" indent="-342900"/>
              <a:r>
                <a:rPr lang="zh-CN" altLang="en-US" sz="280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你这革命家的风度。</a:t>
              </a:r>
              <a:endParaRPr lang="zh-CN" altLang="en-US" sz="280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76949" y="3229578"/>
              <a:ext cx="0" cy="370938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66469" y="4594575"/>
            <a:ext cx="2348720" cy="523220"/>
            <a:chOff x="966469" y="4594575"/>
            <a:chExt cx="2348720" cy="523220"/>
          </a:xfrm>
        </p:grpSpPr>
        <p:sp>
          <p:nvSpPr>
            <p:cNvPr id="14" name="矩形 13"/>
            <p:cNvSpPr/>
            <p:nvPr/>
          </p:nvSpPr>
          <p:spPr>
            <a:xfrm>
              <a:off x="966469" y="4594575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你是个好小子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976949" y="4701125"/>
              <a:ext cx="0" cy="37380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66469" y="2493802"/>
            <a:ext cx="3416320" cy="523220"/>
            <a:chOff x="966469" y="2493802"/>
            <a:chExt cx="3416320" cy="523220"/>
          </a:xfrm>
        </p:grpSpPr>
        <p:sp>
          <p:nvSpPr>
            <p:cNvPr id="2" name="矩形 1"/>
            <p:cNvSpPr/>
            <p:nvPr/>
          </p:nvSpPr>
          <p:spPr>
            <a:xfrm>
              <a:off x="966469" y="2493802"/>
              <a:ext cx="3416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你有革命家的风度。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976949" y="2587724"/>
              <a:ext cx="0" cy="37093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34971" y="2073411"/>
            <a:ext cx="8157029" cy="43432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4073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演员替郭沫若改台词 </a:t>
            </a:r>
            <a:endParaRPr lang="zh-CN" altLang="en-US" sz="2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63" y="2073411"/>
            <a:ext cx="3150191" cy="43512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6" t="29821" r="-1" b="7715"/>
          <a:stretch>
            <a:fillRect/>
          </a:stretch>
        </p:blipFill>
        <p:spPr>
          <a:xfrm>
            <a:off x="4034971" y="2073411"/>
            <a:ext cx="8157029" cy="4343264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126990" y="3164069"/>
            <a:ext cx="7065010" cy="1630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不同句式，不同情感</a:t>
            </a:r>
            <a:r>
              <a:rPr kumimoji="0" lang="zh-CN" altLang="en-US" sz="4000" b="1" kern="1200" cap="none" spc="0" normalizeH="0" baseline="0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kumimoji="0" lang="zh-CN" altLang="en-US" sz="4000" b="1" kern="1200" cap="none" spc="0" normalizeH="0" baseline="0" noProof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文字和思想情感关系密切。</a:t>
            </a:r>
            <a:r>
              <a:rPr kumimoji="0" lang="zh-CN" altLang="en-US" sz="4000" kern="1200" cap="none" spc="0" normalizeH="0" baseline="0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en-US" sz="4000" kern="1200" cap="none" spc="0" normalizeH="0" baseline="0" noProof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5695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王若虚改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史记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李广射虎”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8547100" y="1684635"/>
            <a:ext cx="2913063" cy="4022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幻觉、错觉</a:t>
            </a:r>
            <a:endParaRPr lang="en-US" altLang="zh-CN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准、狠</a:t>
            </a:r>
            <a:endParaRPr lang="zh-CN" altLang="en-US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有发现错误而惊讶的意味</a:t>
            </a:r>
            <a:endParaRPr lang="zh-CN" altLang="en-US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有失望而放弃得很斩截的意味</a:t>
            </a:r>
            <a:endParaRPr lang="zh-CN" altLang="en-US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无惊讶之意</a:t>
            </a:r>
            <a:endParaRPr lang="zh-CN" altLang="en-US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只表结果</a:t>
            </a:r>
            <a:endParaRPr lang="zh-CN" altLang="en-US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非也</a:t>
            </a:r>
            <a:endParaRPr lang="zh-CN" altLang="en-US" sz="2400" b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6949" y="1960481"/>
            <a:ext cx="7112000" cy="1574855"/>
            <a:chOff x="976949" y="1960481"/>
            <a:chExt cx="7112000" cy="1574855"/>
          </a:xfrm>
        </p:grpSpPr>
        <p:sp>
          <p:nvSpPr>
            <p:cNvPr id="8" name="Rectangle 2"/>
            <p:cNvSpPr/>
            <p:nvPr/>
          </p:nvSpPr>
          <p:spPr>
            <a:xfrm>
              <a:off x="1078549" y="1960481"/>
              <a:ext cx="7010400" cy="15748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800" i="0">
                  <a:latin typeface="楷体" panose="02010609060101010101" pitchFamily="49" charset="-122"/>
                  <a:ea typeface="楷体" panose="02010609060101010101" pitchFamily="49" charset="-122"/>
                </a:rPr>
                <a:t>广出猎，</a:t>
              </a:r>
              <a:r>
                <a:rPr lang="zh-CN" altLang="en-US" sz="2800" i="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见草中石，以为虎而射</a:t>
              </a:r>
              <a:r>
                <a:rPr lang="zh-CN" altLang="en-US" sz="280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之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800" i="0">
                  <a:latin typeface="楷体" panose="02010609060101010101" pitchFamily="49" charset="-122"/>
                  <a:ea typeface="楷体" panose="02010609060101010101" pitchFamily="49" charset="-122"/>
                </a:rPr>
                <a:t>中石</a:t>
              </a:r>
              <a:r>
                <a:rPr lang="zh-CN" altLang="en-US" sz="2800" i="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没镞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r>
                <a:rPr lang="zh-CN" altLang="en-US" sz="2800" i="0">
                  <a:latin typeface="楷体" panose="02010609060101010101" pitchFamily="49" charset="-122"/>
                  <a:ea typeface="楷体" panose="02010609060101010101" pitchFamily="49" charset="-122"/>
                </a:rPr>
                <a:t>，视之，</a:t>
              </a:r>
              <a:r>
                <a:rPr lang="zh-CN" altLang="en-US" sz="2800" i="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石也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r>
                <a:rPr lang="zh-CN" altLang="en-US" sz="2800" i="0">
                  <a:latin typeface="楷体" panose="02010609060101010101" pitchFamily="49" charset="-122"/>
                  <a:ea typeface="楷体" panose="02010609060101010101" pitchFamily="49" charset="-122"/>
                </a:rPr>
                <a:t>。射之，</a:t>
              </a:r>
              <a:r>
                <a:rPr lang="zh-CN" altLang="en-US" sz="2800" i="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终不能复入石矣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r>
                <a:rPr lang="zh-CN" altLang="en-US" sz="2800" i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i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976949" y="2070100"/>
              <a:ext cx="0" cy="135890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976949" y="3633326"/>
            <a:ext cx="7112000" cy="1057790"/>
            <a:chOff x="976949" y="3633326"/>
            <a:chExt cx="7112000" cy="1057790"/>
          </a:xfrm>
        </p:grpSpPr>
        <p:sp>
          <p:nvSpPr>
            <p:cNvPr id="9" name="Rectangle 2"/>
            <p:cNvSpPr/>
            <p:nvPr/>
          </p:nvSpPr>
          <p:spPr>
            <a:xfrm>
              <a:off x="1078549" y="3633326"/>
              <a:ext cx="7010400" cy="1057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以为虎而射之，没镞，既</a:t>
              </a:r>
              <a:r>
                <a:rPr lang="zh-CN" altLang="en-US" sz="280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知其为石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，因更复射，终</a:t>
              </a:r>
              <a:r>
                <a:rPr lang="zh-CN" altLang="en-US" sz="280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不能入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⑥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i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976949" y="3784600"/>
              <a:ext cx="0" cy="81280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76949" y="4789106"/>
            <a:ext cx="7112000" cy="540725"/>
            <a:chOff x="976949" y="4789106"/>
            <a:chExt cx="7112000" cy="540725"/>
          </a:xfrm>
        </p:grpSpPr>
        <p:sp>
          <p:nvSpPr>
            <p:cNvPr id="10" name="Rectangle 2"/>
            <p:cNvSpPr/>
            <p:nvPr/>
          </p:nvSpPr>
          <p:spPr>
            <a:xfrm>
              <a:off x="1078549" y="4789106"/>
              <a:ext cx="7010400" cy="540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尝见草中有虎，射之，没镞。视之，</a:t>
              </a:r>
              <a:r>
                <a:rPr lang="zh-CN" altLang="en-US" sz="280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石也</a:t>
              </a:r>
              <a:r>
                <a:rPr lang="zh-CN" altLang="en-US" sz="2800" baseline="30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⑦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76949" y="4872631"/>
              <a:ext cx="0" cy="45720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903289" y="5521537"/>
            <a:ext cx="7185655" cy="865293"/>
            <a:chOff x="903289" y="5521537"/>
            <a:chExt cx="7185655" cy="865293"/>
          </a:xfrm>
        </p:grpSpPr>
        <p:sp>
          <p:nvSpPr>
            <p:cNvPr id="20" name="矩形 19"/>
            <p:cNvSpPr/>
            <p:nvPr/>
          </p:nvSpPr>
          <p:spPr>
            <a:xfrm>
              <a:off x="903289" y="5521537"/>
              <a:ext cx="7185655" cy="8652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96" t="31169" r="7967" b="56387"/>
            <a:stretch>
              <a:fillRect/>
            </a:stretch>
          </p:blipFill>
          <p:spPr>
            <a:xfrm>
              <a:off x="903289" y="5521537"/>
              <a:ext cx="7185653" cy="865293"/>
            </a:xfrm>
            <a:prstGeom prst="rect">
              <a:avLst/>
            </a:prstGeom>
          </p:spPr>
        </p:pic>
        <p:sp>
          <p:nvSpPr>
            <p:cNvPr id="19" name="Rectangle 9"/>
            <p:cNvSpPr/>
            <p:nvPr/>
          </p:nvSpPr>
          <p:spPr>
            <a:xfrm>
              <a:off x="1281113" y="5651155"/>
              <a:ext cx="633095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zh-CN" sz="3200" b="1" i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字数不同</a:t>
              </a:r>
              <a:r>
                <a:rPr lang="zh-CN" altLang="en-US" sz="3200" b="1" i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zh-CN" sz="3200" b="1" i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情感</a:t>
              </a:r>
              <a:r>
                <a:rPr lang="zh-CN" altLang="zh-CN" sz="3200" b="1" i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不同。</a:t>
              </a:r>
              <a:endParaRPr lang="zh-CN" altLang="zh-CN" sz="3200" b="1" i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919288" y="188912"/>
            <a:ext cx="5483225" cy="635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algn="l" eaLnBrk="1" hangingPunct="1"/>
            <a:r>
              <a:rPr lang="zh-CN" altLang="en-US" sz="3200">
                <a:solidFill>
                  <a:srgbClr val="000066"/>
                </a:solidFill>
                <a:ea typeface="微软雅黑" panose="020B0503020204020204" charset="-122"/>
              </a:rPr>
              <a:t>品味下面的话有什么区别？</a:t>
            </a:r>
            <a:endParaRPr lang="zh-CN" altLang="en-US" sz="3200">
              <a:solidFill>
                <a:srgbClr val="000066"/>
              </a:solidFill>
              <a:ea typeface="微软雅黑" panose="020B0503020204020204" charset="-122"/>
            </a:endParaRPr>
          </a:p>
        </p:txBody>
      </p:sp>
      <p:sp>
        <p:nvSpPr>
          <p:cNvPr id="66563" name="Rectangle 4"/>
          <p:cNvSpPr>
            <a:spLocks noGrp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2136775" y="982662"/>
            <a:ext cx="3887788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0000"/>
              </a:lnSpc>
            </a:pPr>
            <a:r>
              <a:rPr lang="en-US" altLang="zh-CN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、给我一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</a:t>
            </a:r>
            <a:r>
              <a:rPr lang="zh-CN" altLang="en-US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枪。</a:t>
            </a:r>
            <a:endParaRPr lang="zh-CN" altLang="en-US" sz="280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en-US" altLang="zh-CN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、给我一枪。</a:t>
            </a:r>
            <a:endParaRPr lang="zh-CN" altLang="en-US" sz="280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4" name="Text Box 5"/>
          <p:cNvSpPr/>
          <p:nvPr>
            <p:custDataLst>
              <p:tags r:id="rId3"/>
            </p:custDataLst>
          </p:nvPr>
        </p:nvSpPr>
        <p:spPr>
          <a:xfrm>
            <a:off x="1524000" y="1917700"/>
            <a:ext cx="9144000" cy="610235"/>
          </a:xfrm>
          <a:prstGeom prst="rect">
            <a:avLst/>
          </a:prstGeom>
          <a:noFill/>
          <a:ln>
            <a:solidFill>
              <a:srgbClr val="003300"/>
            </a:solidFill>
            <a:miter lim="800000"/>
          </a:ln>
        </p:spPr>
        <p:txBody>
          <a:bodyPr lIns="90170" tIns="46990" rIns="90170" bIns="469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lang="en-US" altLang="zh-CN">
                <a:solidFill>
                  <a:srgbClr val="0066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>
                <a:solidFill>
                  <a:srgbClr val="006600"/>
                </a:solidFill>
                <a:latin typeface="黑体" panose="02010609060101010101" pitchFamily="49" charset="-122"/>
              </a:rPr>
              <a:t>第一句话无生命危险，第二句可能会直接要了人的命。</a:t>
            </a:r>
            <a:endParaRPr lang="zh-CN" altLang="en-US">
              <a:solidFill>
                <a:srgbClr val="006600"/>
              </a:solidFill>
              <a:latin typeface="黑体" panose="02010609060101010101" pitchFamily="49" charset="-122"/>
            </a:endParaRPr>
          </a:p>
        </p:txBody>
      </p:sp>
      <p:sp>
        <p:nvSpPr>
          <p:cNvPr id="66565" name="Text Box 6"/>
          <p:cNvSpPr/>
          <p:nvPr>
            <p:custDataLst>
              <p:tags r:id="rId4"/>
            </p:custDataLst>
          </p:nvPr>
        </p:nvSpPr>
        <p:spPr>
          <a:xfrm>
            <a:off x="1524000" y="2781300"/>
            <a:ext cx="9144000" cy="12992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0170" tIns="46990" rIns="90170" bIns="469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40000"/>
              </a:lnSpc>
            </a:pPr>
            <a:r>
              <a:rPr lang="en-US" altLang="zh-CN">
                <a:solidFill>
                  <a:srgbClr val="000066"/>
                </a:solidFill>
                <a:latin typeface="黑体" panose="02010609060101010101" pitchFamily="49" charset="-122"/>
              </a:rPr>
              <a:t>  </a:t>
            </a:r>
            <a:r>
              <a:rPr lang="zh-CN" altLang="en-US">
                <a:solidFill>
                  <a:srgbClr val="000066"/>
                </a:solidFill>
                <a:latin typeface="黑体" panose="02010609060101010101" pitchFamily="49" charset="-122"/>
              </a:rPr>
              <a:t>在一次航海途中，有一船员在记录航海日志时，把船长没喝酒写成船长</a:t>
            </a:r>
            <a:r>
              <a:rPr lang="zh-CN" altLang="en-US" u="sng">
                <a:latin typeface="黑体" panose="02010609060101010101" pitchFamily="49" charset="-122"/>
              </a:rPr>
              <a:t>今天</a:t>
            </a:r>
            <a:r>
              <a:rPr lang="zh-CN" altLang="en-US">
                <a:solidFill>
                  <a:srgbClr val="000066"/>
                </a:solidFill>
                <a:latin typeface="黑体" panose="02010609060101010101" pitchFamily="49" charset="-122"/>
              </a:rPr>
              <a:t>没喝酒。</a:t>
            </a:r>
            <a:endParaRPr lang="zh-CN" altLang="en-US">
              <a:solidFill>
                <a:srgbClr val="000066"/>
              </a:solidFill>
              <a:latin typeface="黑体" panose="02010609060101010101" pitchFamily="49" charset="-122"/>
            </a:endParaRPr>
          </a:p>
        </p:txBody>
      </p:sp>
      <p:sp>
        <p:nvSpPr>
          <p:cNvPr id="66566" name="Rectangle 7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992312" y="4221162"/>
            <a:ext cx="3887788" cy="865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342900" marR="0" lvl="0" indent="-342900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en-US" altLang="zh-CN">
                <a:solidFill>
                  <a:srgbClr val="660066"/>
                </a:solidFill>
                <a:latin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660066"/>
                </a:solidFill>
                <a:latin typeface="黑体" panose="02010609060101010101" pitchFamily="49" charset="-122"/>
              </a:rPr>
              <a:t>、船长没喝酒。</a:t>
            </a:r>
            <a:endParaRPr lang="zh-CN" altLang="en-US">
              <a:solidFill>
                <a:srgbClr val="660066"/>
              </a:solidFill>
              <a:latin typeface="黑体" panose="02010609060101010101" pitchFamily="49" charset="-122"/>
            </a:endParaRPr>
          </a:p>
          <a:p>
            <a:pPr marL="342900" marR="0" lvl="0" indent="-342900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en-US" altLang="zh-CN">
                <a:solidFill>
                  <a:srgbClr val="660066"/>
                </a:solidFill>
                <a:latin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660066"/>
                </a:solidFill>
                <a:latin typeface="黑体" panose="02010609060101010101" pitchFamily="49" charset="-122"/>
              </a:rPr>
              <a:t>、船长</a:t>
            </a:r>
            <a:r>
              <a:rPr lang="zh-CN" altLang="en-US">
                <a:latin typeface="黑体" panose="02010609060101010101" pitchFamily="49" charset="-122"/>
              </a:rPr>
              <a:t>今天</a:t>
            </a:r>
            <a:r>
              <a:rPr lang="zh-CN" altLang="en-US">
                <a:solidFill>
                  <a:srgbClr val="660066"/>
                </a:solidFill>
                <a:latin typeface="黑体" panose="02010609060101010101" pitchFamily="49" charset="-122"/>
              </a:rPr>
              <a:t>没喝酒。</a:t>
            </a:r>
            <a:endParaRPr lang="zh-CN" altLang="en-US">
              <a:solidFill>
                <a:srgbClr val="660066"/>
              </a:solidFill>
              <a:latin typeface="黑体" panose="02010609060101010101" pitchFamily="49" charset="-122"/>
            </a:endParaRPr>
          </a:p>
        </p:txBody>
      </p:sp>
      <p:sp>
        <p:nvSpPr>
          <p:cNvPr id="66567" name="Text Box 8"/>
          <p:cNvSpPr/>
          <p:nvPr>
            <p:custDataLst>
              <p:tags r:id="rId6"/>
            </p:custDataLst>
          </p:nvPr>
        </p:nvSpPr>
        <p:spPr>
          <a:xfrm>
            <a:off x="1774825" y="5373688"/>
            <a:ext cx="8496300" cy="1127125"/>
          </a:xfrm>
          <a:prstGeom prst="rect">
            <a:avLst/>
          </a:prstGeom>
          <a:noFill/>
          <a:ln>
            <a:solidFill>
              <a:srgbClr val="003300"/>
            </a:solidFill>
            <a:miter lim="800000"/>
          </a:ln>
        </p:spPr>
        <p:txBody>
          <a:bodyPr lIns="90170" tIns="46990" rIns="90170" bIns="469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lang="en-US" altLang="zh-CN">
                <a:solidFill>
                  <a:srgbClr val="99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>
                <a:solidFill>
                  <a:srgbClr val="333300"/>
                </a:solidFill>
                <a:latin typeface="黑体" panose="02010609060101010101" pitchFamily="49" charset="-122"/>
              </a:rPr>
              <a:t>第二句增加了状语“今天”后，就变成了船长只有今天没有喝酒，可见</a:t>
            </a:r>
            <a:r>
              <a:rPr lang="zh-CN" altLang="en-US" u="sng">
                <a:solidFill>
                  <a:srgbClr val="CC0000"/>
                </a:solidFill>
                <a:latin typeface="黑体" panose="02010609060101010101" pitchFamily="49" charset="-122"/>
              </a:rPr>
              <a:t>文字增减后，句子意味不同。</a:t>
            </a:r>
            <a:endParaRPr lang="zh-CN" altLang="en-US" u="sng">
              <a:solidFill>
                <a:srgbClr val="CC0000"/>
              </a:solidFill>
              <a:latin typeface="黑体" panose="02010609060101010101" pitchFamily="49" charset="-122"/>
            </a:endParaRPr>
          </a:p>
        </p:txBody>
      </p:sp>
      <p:cxnSp>
        <p:nvCxnSpPr>
          <p:cNvPr id="66568" name="Line 9"/>
          <p:cNvCxnSpPr/>
          <p:nvPr>
            <p:custDataLst>
              <p:tags r:id="rId7"/>
            </p:custDataLst>
          </p:nvPr>
        </p:nvCxnSpPr>
        <p:spPr>
          <a:xfrm>
            <a:off x="2063750" y="909638"/>
            <a:ext cx="5256212" cy="0"/>
          </a:xfrm>
          <a:prstGeom prst="line">
            <a:avLst/>
          </a:prstGeom>
          <a:noFill/>
          <a:ln>
            <a:solidFill>
              <a:schemeClr val="tx1"/>
            </a:solidFill>
            <a:bevel/>
          </a:ln>
        </p:spPr>
      </p:cxnSp>
      <p:cxnSp>
        <p:nvCxnSpPr>
          <p:cNvPr id="66569" name="Line 10"/>
          <p:cNvCxnSpPr/>
          <p:nvPr>
            <p:custDataLst>
              <p:tags r:id="rId8"/>
            </p:custDataLst>
          </p:nvPr>
        </p:nvCxnSpPr>
        <p:spPr>
          <a:xfrm>
            <a:off x="2047875" y="965200"/>
            <a:ext cx="5256212" cy="0"/>
          </a:xfrm>
          <a:prstGeom prst="line">
            <a:avLst/>
          </a:prstGeom>
          <a:noFill/>
          <a:ln>
            <a:solidFill>
              <a:schemeClr val="tx1"/>
            </a:solidFill>
            <a:bevel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12" dur="10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17" dur="10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2" dur="500" fill="hold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7" dur="500" fill="hold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32" dur="8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33" dur="8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34" dur="8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39" dur="8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40" dur="8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41" dur="8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1" uiExpand="1" build="p"/>
      <p:bldP spid="66564" grpId="2" bldLvl="0" animBg="1"/>
      <p:bldP spid="66565" grpId="3"/>
      <p:bldP spid="66566" grpId="4"/>
      <p:bldP spid="66567" grpId="5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3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en-US" altLang="zh-CN" sz="2800"/>
              <a:t>      </a:t>
            </a:r>
            <a:r>
              <a:rPr lang="zh-CN" altLang="en-US" b="1">
                <a:solidFill>
                  <a:srgbClr val="FF3300"/>
                </a:solidFill>
                <a:ea typeface="黑体" panose="02010609060101010101" pitchFamily="49" charset="-122"/>
              </a:rPr>
              <a:t>拓展阅读</a:t>
            </a:r>
            <a:r>
              <a:rPr lang="zh-CN" altLang="en-US" sz="2800"/>
              <a:t>：</a:t>
            </a:r>
            <a:endParaRPr lang="zh-CN" altLang="en-US" sz="2800"/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/>
              <a:t>      </a:t>
            </a:r>
            <a:r>
              <a:rPr lang="zh-CN" altLang="en-US" b="1"/>
              <a:t>下面一段笑话说明了什么道理？</a:t>
            </a:r>
            <a:endParaRPr lang="zh-CN" altLang="en-US" b="1"/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有人开了一家旅店，服务员在登记时有一习惯，喜欢登记单位简称，结果有一天在安排住宿时闹了一场很大的误会。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  第一位客人是</a:t>
            </a:r>
            <a:r>
              <a:rPr lang="zh-CN" altLang="en-US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上海吊丝厂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的，第二位客人是</a:t>
            </a:r>
            <a:r>
              <a:rPr lang="zh-CN" altLang="en-US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开封搪瓷厂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的，第三位客人是</a:t>
            </a:r>
            <a:r>
              <a:rPr lang="zh-CN" altLang="en-US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番阳皮革厂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的，第四位客人是</a:t>
            </a:r>
            <a:r>
              <a:rPr lang="zh-CN" altLang="en-US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自贡纱厂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的，第五位客人</a:t>
            </a:r>
            <a:r>
              <a:rPr lang="zh-CN" altLang="en-US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是三味书屋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的。服务员在登记后，开始安排楼层房间，只听他高声喊道：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上吊的上一楼；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开搪（膛）的上二楼；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番（剥）皮的上三楼；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自纱（杀）的上四楼。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前四位客人一听，拉着五位客人向外就逃，第五位客人偏不跑。四人劝道：“没看见这是杀人的黑店吗？”第五位客人说：“跑什么跑，按他这个叫法，他该叫我</a:t>
            </a:r>
            <a:r>
              <a:rPr lang="zh-CN" altLang="en-US" sz="2800" b="1">
                <a:solidFill>
                  <a:srgbClr val="1A09F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三书（叔）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呢。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eaLnBrk="1" hangingPunct="1">
              <a:lnSpc>
                <a:spcPct val="80000"/>
              </a:lnSpc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5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5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组合 4"/>
          <p:cNvGrpSpPr/>
          <p:nvPr/>
        </p:nvGrpSpPr>
        <p:grpSpPr>
          <a:xfrm>
            <a:off x="1663700" y="301625"/>
            <a:ext cx="400050" cy="331788"/>
            <a:chOff x="2551" y="1555"/>
            <a:chExt cx="629" cy="454"/>
          </a:xfrm>
        </p:grpSpPr>
        <p:sp>
          <p:nvSpPr>
            <p:cNvPr id="48131" name="燕尾形 2"/>
            <p:cNvSpPr/>
            <p:nvPr>
              <p:custDataLst>
                <p:tags r:id="rId1"/>
              </p:custDataLst>
            </p:nvPr>
          </p:nvSpPr>
          <p:spPr>
            <a:xfrm>
              <a:off x="2551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132" name="燕尾形 3"/>
            <p:cNvSpPr/>
            <p:nvPr>
              <p:custDataLst>
                <p:tags r:id="rId2"/>
              </p:custDataLst>
            </p:nvPr>
          </p:nvSpPr>
          <p:spPr>
            <a:xfrm>
              <a:off x="2840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8133" name="直接连接符 5"/>
          <p:cNvCxnSpPr/>
          <p:nvPr>
            <p:custDataLst>
              <p:tags r:id="rId3"/>
            </p:custDataLst>
          </p:nvPr>
        </p:nvCxnSpPr>
        <p:spPr>
          <a:xfrm>
            <a:off x="2022475" y="727075"/>
            <a:ext cx="8426450" cy="0"/>
          </a:xfrm>
          <a:prstGeom prst="line">
            <a:avLst/>
          </a:prstGeom>
          <a:ln w="9525" cap="flat" cmpd="sng">
            <a:solidFill>
              <a:srgbClr val="1557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8135" name="TextBox 27"/>
          <p:cNvSpPr/>
          <p:nvPr>
            <p:custDataLst>
              <p:tags r:id="rId4"/>
            </p:custDataLst>
          </p:nvPr>
        </p:nvSpPr>
        <p:spPr>
          <a:xfrm>
            <a:off x="2116138" y="230188"/>
            <a:ext cx="63801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《咬文嚼字》</a:t>
            </a:r>
            <a:endParaRPr lang="zh-CN" altLang="en-US" sz="2400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136" name="TextBox 27"/>
          <p:cNvSpPr/>
          <p:nvPr>
            <p:custDataLst>
              <p:tags r:id="rId5"/>
            </p:custDataLst>
          </p:nvPr>
        </p:nvSpPr>
        <p:spPr>
          <a:xfrm>
            <a:off x="1527175" y="1661160"/>
            <a:ext cx="91243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四鼓钟声起穿衣，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午门朝见尚</a:t>
            </a:r>
            <a:r>
              <a:rPr lang="zh-CN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忧</a:t>
            </a: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迟。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何时得遂田园乐，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睡到人间饭熟时。</a:t>
            </a:r>
            <a:endParaRPr lang="zh-CN" altLang="zh-CN" sz="4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322" name="组合 4"/>
          <p:cNvGrpSpPr/>
          <p:nvPr/>
        </p:nvGrpSpPr>
        <p:grpSpPr>
          <a:xfrm>
            <a:off x="1663700" y="301625"/>
            <a:ext cx="400050" cy="331788"/>
            <a:chOff x="2551" y="1555"/>
            <a:chExt cx="629" cy="454"/>
          </a:xfrm>
        </p:grpSpPr>
        <p:sp>
          <p:nvSpPr>
            <p:cNvPr id="56323" name="燕尾形 2"/>
            <p:cNvSpPr/>
            <p:nvPr>
              <p:custDataLst>
                <p:tags r:id="rId1"/>
              </p:custDataLst>
            </p:nvPr>
          </p:nvSpPr>
          <p:spPr>
            <a:xfrm>
              <a:off x="2551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324" name="燕尾形 3"/>
            <p:cNvSpPr/>
            <p:nvPr>
              <p:custDataLst>
                <p:tags r:id="rId2"/>
              </p:custDataLst>
            </p:nvPr>
          </p:nvSpPr>
          <p:spPr>
            <a:xfrm>
              <a:off x="2840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56325" name="直接连接符 5"/>
          <p:cNvCxnSpPr/>
          <p:nvPr>
            <p:custDataLst>
              <p:tags r:id="rId3"/>
            </p:custDataLst>
          </p:nvPr>
        </p:nvCxnSpPr>
        <p:spPr>
          <a:xfrm>
            <a:off x="2022475" y="727075"/>
            <a:ext cx="8426450" cy="0"/>
          </a:xfrm>
          <a:prstGeom prst="line">
            <a:avLst/>
          </a:prstGeom>
          <a:ln w="9525" cap="flat" cmpd="sng">
            <a:solidFill>
              <a:srgbClr val="1557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6327" name="TextBox 27"/>
          <p:cNvSpPr/>
          <p:nvPr>
            <p:custDataLst>
              <p:tags r:id="rId4"/>
            </p:custDataLst>
          </p:nvPr>
        </p:nvSpPr>
        <p:spPr>
          <a:xfrm>
            <a:off x="2116138" y="230188"/>
            <a:ext cx="63801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王若虚扩写句子</a:t>
            </a:r>
            <a:endParaRPr lang="zh-CN" altLang="en-US" sz="2400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328" name="TextBox 27"/>
          <p:cNvSpPr/>
          <p:nvPr>
            <p:custDataLst>
              <p:tags r:id="rId5"/>
            </p:custDataLst>
          </p:nvPr>
        </p:nvSpPr>
        <p:spPr>
          <a:xfrm>
            <a:off x="658495" y="1116330"/>
            <a:ext cx="111544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“早晨，太阳发出光芒，树上的鸟儿鸣叫着，树下的流水流向远方。”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</a:rPr>
              <a:t>根据这句话，</a:t>
            </a:r>
            <a:endParaRPr lang="zh-CN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</a:rPr>
              <a:t>    （1）扩展句子，表达出一种欢快的感觉。</a:t>
            </a:r>
            <a:endParaRPr lang="zh-CN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</a:rPr>
              <a:t>    （2）扩展句子，表达出一种孤寂的感觉。</a:t>
            </a:r>
            <a:endParaRPr lang="zh-CN" alt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5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7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322" name="组合 4"/>
          <p:cNvGrpSpPr/>
          <p:nvPr/>
        </p:nvGrpSpPr>
        <p:grpSpPr>
          <a:xfrm>
            <a:off x="1663700" y="301625"/>
            <a:ext cx="400050" cy="331788"/>
            <a:chOff x="2551" y="1555"/>
            <a:chExt cx="629" cy="454"/>
          </a:xfrm>
        </p:grpSpPr>
        <p:sp>
          <p:nvSpPr>
            <p:cNvPr id="56323" name="燕尾形 2"/>
            <p:cNvSpPr/>
            <p:nvPr>
              <p:custDataLst>
                <p:tags r:id="rId1"/>
              </p:custDataLst>
            </p:nvPr>
          </p:nvSpPr>
          <p:spPr>
            <a:xfrm>
              <a:off x="2551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324" name="燕尾形 3"/>
            <p:cNvSpPr/>
            <p:nvPr>
              <p:custDataLst>
                <p:tags r:id="rId2"/>
              </p:custDataLst>
            </p:nvPr>
          </p:nvSpPr>
          <p:spPr>
            <a:xfrm>
              <a:off x="2840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56325" name="直接连接符 5"/>
          <p:cNvCxnSpPr/>
          <p:nvPr>
            <p:custDataLst>
              <p:tags r:id="rId3"/>
            </p:custDataLst>
          </p:nvPr>
        </p:nvCxnSpPr>
        <p:spPr>
          <a:xfrm>
            <a:off x="2022475" y="727075"/>
            <a:ext cx="8426450" cy="0"/>
          </a:xfrm>
          <a:prstGeom prst="line">
            <a:avLst/>
          </a:prstGeom>
          <a:ln w="9525" cap="flat" cmpd="sng">
            <a:solidFill>
              <a:srgbClr val="1557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6327" name="TextBox 27"/>
          <p:cNvSpPr/>
          <p:nvPr>
            <p:custDataLst>
              <p:tags r:id="rId4"/>
            </p:custDataLst>
          </p:nvPr>
        </p:nvSpPr>
        <p:spPr>
          <a:xfrm>
            <a:off x="2116138" y="230188"/>
            <a:ext cx="63801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王若虚扩写句子</a:t>
            </a:r>
            <a:endParaRPr lang="zh-CN" altLang="en-US" sz="2400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328" name="TextBox 27"/>
          <p:cNvSpPr/>
          <p:nvPr>
            <p:custDataLst>
              <p:tags r:id="rId5"/>
            </p:custDataLst>
          </p:nvPr>
        </p:nvSpPr>
        <p:spPr>
          <a:xfrm>
            <a:off x="518795" y="1120775"/>
            <a:ext cx="1115441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、又是一个美丽的早晨，太阳发出温暖的光芒，树上的小鸟儿欢快的鸣叫着，一直叫个不停，树下的流水流向远方，发出“哗啦哗啦”的声响。我收拾行装带上食粮随着小溪的伴奏声向远方奔去。那早晨欢快的风声掠过我的耳畔像小鸟在耳畔不停地呢喃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2、阴冷的早晨，太阳只发出淡淡的光芒，树上的鸟儿唉声叹气的鸣叫着，树下的流水缓缓的流向浓雾中未知的远方。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Picture 2" descr="u=3683906948,4062953533&amp;gp=2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9635" name="Text Box 3"/>
          <p:cNvSpPr/>
          <p:nvPr>
            <p:custDataLst>
              <p:tags r:id="rId3"/>
            </p:custDataLst>
          </p:nvPr>
        </p:nvSpPr>
        <p:spPr>
          <a:xfrm>
            <a:off x="430530" y="546735"/>
            <a:ext cx="11226800" cy="2245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4000">
                <a:solidFill>
                  <a:srgbClr val="FFFF00"/>
                </a:solidFill>
              </a:rPr>
              <a:t>       “</a:t>
            </a:r>
            <a:r>
              <a:rPr lang="zh-CN" altLang="en-US" sz="4000">
                <a:solidFill>
                  <a:srgbClr val="FFFF00"/>
                </a:solidFill>
              </a:rPr>
              <a:t>在我家的后园，可以看到墙外有两株树，一株是枣树，还有一株也是枣树。”                                               </a:t>
            </a:r>
            <a:endParaRPr lang="zh-CN" altLang="en-US" sz="4000">
              <a:solidFill>
                <a:srgbClr val="FFFF00"/>
              </a:solidFill>
            </a:endParaRPr>
          </a:p>
          <a:p>
            <a:pPr marL="0" marR="0" lvl="0" indent="0">
              <a:spcBef>
                <a:spcPct val="50000"/>
              </a:spcBef>
            </a:pPr>
            <a:r>
              <a:rPr lang="zh-CN" altLang="en-US" sz="4000">
                <a:solidFill>
                  <a:srgbClr val="FFFF00"/>
                </a:solidFill>
              </a:rPr>
              <a:t>                                                       鲁迅</a:t>
            </a:r>
            <a:r>
              <a:rPr lang="en-US" altLang="zh-CN" sz="4000">
                <a:solidFill>
                  <a:srgbClr val="FFFF00"/>
                </a:solidFill>
              </a:rPr>
              <a:t>《</a:t>
            </a:r>
            <a:r>
              <a:rPr lang="zh-CN" altLang="en-US" sz="4000">
                <a:solidFill>
                  <a:srgbClr val="FFFF00"/>
                </a:solidFill>
              </a:rPr>
              <a:t>秋夜</a:t>
            </a:r>
            <a:r>
              <a:rPr lang="en-US" altLang="zh-CN" sz="4000">
                <a:solidFill>
                  <a:srgbClr val="FFFF00"/>
                </a:solidFill>
              </a:rPr>
              <a:t>》 </a:t>
            </a:r>
            <a:endParaRPr lang="en-US" altLang="zh-CN" sz="4000">
              <a:solidFill>
                <a:srgbClr val="FFFF00"/>
              </a:solidFill>
            </a:endParaRPr>
          </a:p>
        </p:txBody>
      </p:sp>
      <p:sp>
        <p:nvSpPr>
          <p:cNvPr id="69636" name="Text Box 4"/>
          <p:cNvSpPr/>
          <p:nvPr>
            <p:custDataLst>
              <p:tags r:id="rId4"/>
            </p:custDataLst>
          </p:nvPr>
        </p:nvSpPr>
        <p:spPr>
          <a:xfrm>
            <a:off x="532765" y="3475355"/>
            <a:ext cx="1112647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3600"/>
              <a:t>       </a:t>
            </a:r>
            <a:r>
              <a:rPr lang="zh-CN" altLang="en-US" sz="3600"/>
              <a:t>是否可以改成“在我家的后园，可以看到墙外有两株枣树” 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4" name="组合 4"/>
          <p:cNvGrpSpPr/>
          <p:nvPr/>
        </p:nvGrpSpPr>
        <p:grpSpPr>
          <a:xfrm>
            <a:off x="1663700" y="301625"/>
            <a:ext cx="400050" cy="331788"/>
            <a:chOff x="2551" y="1555"/>
            <a:chExt cx="629" cy="454"/>
          </a:xfrm>
        </p:grpSpPr>
        <p:sp>
          <p:nvSpPr>
            <p:cNvPr id="59395" name="燕尾形 2"/>
            <p:cNvSpPr/>
            <p:nvPr>
              <p:custDataLst>
                <p:tags r:id="rId1"/>
              </p:custDataLst>
            </p:nvPr>
          </p:nvSpPr>
          <p:spPr>
            <a:xfrm>
              <a:off x="2551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396" name="燕尾形 3"/>
            <p:cNvSpPr/>
            <p:nvPr>
              <p:custDataLst>
                <p:tags r:id="rId2"/>
              </p:custDataLst>
            </p:nvPr>
          </p:nvSpPr>
          <p:spPr>
            <a:xfrm>
              <a:off x="2840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59397" name="直接连接符 5"/>
          <p:cNvCxnSpPr/>
          <p:nvPr>
            <p:custDataLst>
              <p:tags r:id="rId3"/>
            </p:custDataLst>
          </p:nvPr>
        </p:nvCxnSpPr>
        <p:spPr>
          <a:xfrm>
            <a:off x="2022475" y="727075"/>
            <a:ext cx="8426450" cy="0"/>
          </a:xfrm>
          <a:prstGeom prst="line">
            <a:avLst/>
          </a:prstGeom>
          <a:ln w="9525" cap="flat" cmpd="sng">
            <a:solidFill>
              <a:srgbClr val="1557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9399" name="TextBox 27"/>
          <p:cNvSpPr/>
          <p:nvPr>
            <p:custDataLst>
              <p:tags r:id="rId4"/>
            </p:custDataLst>
          </p:nvPr>
        </p:nvSpPr>
        <p:spPr>
          <a:xfrm>
            <a:off x="2116138" y="230188"/>
            <a:ext cx="63801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贾岛推敲</a:t>
            </a:r>
            <a:endParaRPr lang="zh-CN" altLang="en-US" sz="2400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400" name="TextBox 27"/>
          <p:cNvSpPr/>
          <p:nvPr>
            <p:custDataLst>
              <p:tags r:id="rId5"/>
            </p:custDataLst>
          </p:nvPr>
        </p:nvSpPr>
        <p:spPr>
          <a:xfrm>
            <a:off x="1527175" y="1305243"/>
            <a:ext cx="913765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</a:rPr>
              <a:t>《题李凝幽居》</a:t>
            </a:r>
            <a:endParaRPr lang="zh-CN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闲居少邻并，草径入荒园。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鸟宿池边树，僧敲月下门。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过桥分野色，移石动云根。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暂去还来此，幽期不负言。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3171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“推敲”的推敲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6949" y="2364949"/>
            <a:ext cx="2366886" cy="1057790"/>
            <a:chOff x="976949" y="2364949"/>
            <a:chExt cx="2366886" cy="1057790"/>
          </a:xfrm>
        </p:grpSpPr>
        <p:sp>
          <p:nvSpPr>
            <p:cNvPr id="15" name="Rectangle 2"/>
            <p:cNvSpPr/>
            <p:nvPr/>
          </p:nvSpPr>
          <p:spPr>
            <a:xfrm>
              <a:off x="1078549" y="2364949"/>
              <a:ext cx="2265286" cy="1057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鸟宿池边树，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僧</a:t>
              </a:r>
              <a:r>
                <a:rPr lang="zh-CN" altLang="en-US" sz="280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推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月下门。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76949" y="2474568"/>
              <a:ext cx="0" cy="8792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76949" y="3876962"/>
            <a:ext cx="2366886" cy="1057790"/>
            <a:chOff x="976949" y="3876962"/>
            <a:chExt cx="2366886" cy="1057790"/>
          </a:xfrm>
        </p:grpSpPr>
        <p:sp>
          <p:nvSpPr>
            <p:cNvPr id="23" name="Rectangle 2"/>
            <p:cNvSpPr/>
            <p:nvPr/>
          </p:nvSpPr>
          <p:spPr>
            <a:xfrm>
              <a:off x="1078549" y="3876962"/>
              <a:ext cx="2265286" cy="1057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鸟宿池边树，僧</a:t>
              </a:r>
              <a:r>
                <a:rPr lang="zh-CN" altLang="en-US" sz="2800" u="sng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敲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月下门。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76949" y="3986581"/>
              <a:ext cx="0" cy="8792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 Box 4"/>
          <p:cNvSpPr txBox="1"/>
          <p:nvPr/>
        </p:nvSpPr>
        <p:spPr>
          <a:xfrm>
            <a:off x="3524583" y="2364949"/>
            <a:ext cx="2952417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自掩自推真自在， </a:t>
            </a:r>
            <a:br>
              <a:rPr lang="zh-CN" altLang="en-US" sz="28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8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人言冷寂我独闲</a:t>
            </a:r>
            <a:endParaRPr lang="zh-CN" altLang="en-US" sz="280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" name="Text Box 4"/>
          <p:cNvSpPr txBox="1"/>
          <p:nvPr/>
        </p:nvSpPr>
        <p:spPr>
          <a:xfrm>
            <a:off x="3524583" y="3897330"/>
            <a:ext cx="2952417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随缘剥啄惊宿鸟，</a:t>
            </a:r>
            <a:endParaRPr lang="en-US" altLang="zh-CN" sz="280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月下来僧扰梦清。</a:t>
            </a:r>
            <a:endParaRPr lang="zh-CN" altLang="en-US" sz="280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7" name="Text Box 4"/>
          <p:cNvSpPr txBox="1"/>
          <p:nvPr/>
        </p:nvSpPr>
        <p:spPr>
          <a:xfrm>
            <a:off x="6755203" y="2643849"/>
            <a:ext cx="1753769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冷寂场合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 Box 4"/>
          <p:cNvSpPr txBox="1"/>
          <p:nvPr/>
        </p:nvSpPr>
        <p:spPr>
          <a:xfrm>
            <a:off x="6755203" y="4115127"/>
            <a:ext cx="1753769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热闹场合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3289" y="5521537"/>
            <a:ext cx="10772774" cy="865293"/>
            <a:chOff x="903289" y="5521537"/>
            <a:chExt cx="10772774" cy="865293"/>
          </a:xfrm>
        </p:grpSpPr>
        <p:sp>
          <p:nvSpPr>
            <p:cNvPr id="30" name="矩形 29"/>
            <p:cNvSpPr/>
            <p:nvPr/>
          </p:nvSpPr>
          <p:spPr>
            <a:xfrm>
              <a:off x="903289" y="5521537"/>
              <a:ext cx="10772774" cy="8652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1" t="31169" r="5821" b="56387"/>
            <a:stretch>
              <a:fillRect/>
            </a:stretch>
          </p:blipFill>
          <p:spPr>
            <a:xfrm>
              <a:off x="903289" y="5521537"/>
              <a:ext cx="10772771" cy="865293"/>
            </a:xfrm>
            <a:prstGeom prst="rect">
              <a:avLst/>
            </a:prstGeom>
          </p:spPr>
        </p:pic>
        <p:sp>
          <p:nvSpPr>
            <p:cNvPr id="32" name="Rectangle 9"/>
            <p:cNvSpPr/>
            <p:nvPr/>
          </p:nvSpPr>
          <p:spPr>
            <a:xfrm>
              <a:off x="1281113" y="5651155"/>
              <a:ext cx="633095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zh-CN" sz="3200" b="1" i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字眼不同</a:t>
              </a:r>
              <a:r>
                <a:rPr lang="zh-CN" altLang="en-US" sz="3200" b="1" i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zh-CN" sz="3200" b="1" i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意境</a:t>
              </a:r>
              <a:r>
                <a:rPr lang="zh-CN" altLang="zh-CN" sz="3200" b="1" i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不同，情感不同。</a:t>
              </a:r>
              <a:endParaRPr lang="zh-CN" altLang="zh-CN" sz="3200" b="1" i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00" y="992508"/>
            <a:ext cx="3238500" cy="452903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2466" name="组合 4"/>
          <p:cNvGrpSpPr/>
          <p:nvPr/>
        </p:nvGrpSpPr>
        <p:grpSpPr>
          <a:xfrm>
            <a:off x="1663700" y="301625"/>
            <a:ext cx="400050" cy="331788"/>
            <a:chOff x="2551" y="1555"/>
            <a:chExt cx="629" cy="454"/>
          </a:xfrm>
        </p:grpSpPr>
        <p:sp>
          <p:nvSpPr>
            <p:cNvPr id="62467" name="燕尾形 2"/>
            <p:cNvSpPr/>
            <p:nvPr>
              <p:custDataLst>
                <p:tags r:id="rId1"/>
              </p:custDataLst>
            </p:nvPr>
          </p:nvSpPr>
          <p:spPr>
            <a:xfrm>
              <a:off x="2551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468" name="燕尾形 3"/>
            <p:cNvSpPr/>
            <p:nvPr>
              <p:custDataLst>
                <p:tags r:id="rId2"/>
              </p:custDataLst>
            </p:nvPr>
          </p:nvSpPr>
          <p:spPr>
            <a:xfrm>
              <a:off x="2840" y="1555"/>
              <a:ext cx="340" cy="454"/>
            </a:xfrm>
            <a:prstGeom prst="chevron">
              <a:avLst>
                <a:gd name="adj" fmla="val 50000"/>
              </a:avLst>
            </a:prstGeom>
            <a:solidFill>
              <a:srgbClr val="1557AE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62469" name="直接连接符 5"/>
          <p:cNvCxnSpPr/>
          <p:nvPr>
            <p:custDataLst>
              <p:tags r:id="rId3"/>
            </p:custDataLst>
          </p:nvPr>
        </p:nvCxnSpPr>
        <p:spPr>
          <a:xfrm>
            <a:off x="2022475" y="727075"/>
            <a:ext cx="8426450" cy="0"/>
          </a:xfrm>
          <a:prstGeom prst="line">
            <a:avLst/>
          </a:prstGeom>
          <a:ln w="9525" cap="flat" cmpd="sng">
            <a:solidFill>
              <a:srgbClr val="1557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2471" name="TextBox 27"/>
          <p:cNvSpPr/>
          <p:nvPr>
            <p:custDataLst>
              <p:tags r:id="rId4"/>
            </p:custDataLst>
          </p:nvPr>
        </p:nvSpPr>
        <p:spPr>
          <a:xfrm>
            <a:off x="2116138" y="230188"/>
            <a:ext cx="63801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贾岛推敲</a:t>
            </a:r>
            <a:endParaRPr lang="zh-CN" altLang="en-US" sz="2400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472" name="TextBox 27"/>
          <p:cNvSpPr/>
          <p:nvPr>
            <p:custDataLst>
              <p:tags r:id="rId5"/>
            </p:custDataLst>
          </p:nvPr>
        </p:nvSpPr>
        <p:spPr>
          <a:xfrm>
            <a:off x="483235" y="1017905"/>
            <a:ext cx="112255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吟安一个字,拈断数茎须。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</a:rPr>
              <a:t> （唐·卢延让） </a:t>
            </a:r>
            <a:endParaRPr lang="zh-CN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为人性僻耽佳句，语不惊人死不休。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</a:rPr>
              <a:t>（唐·杜甫）</a:t>
            </a:r>
            <a:endParaRPr lang="zh-CN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</a:rPr>
              <a:t>     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无论你所要讲的是什么,真正能够表现它的句子只有一个,真正适用的动词和形容词也只有一个,就是那最准确的一句、最准确的一个动词和形容词。其他类似的却很多。而你必须把这唯一的句子、唯一的动词、唯一的形容词找出来。 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</a:rPr>
              <a:t>    （法·福楼拜）</a:t>
            </a:r>
            <a:endParaRPr lang="zh-CN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charRg st="2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charRg st="5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5876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惠山烹小龙团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中两句的剖析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6949" y="2872607"/>
            <a:ext cx="9678344" cy="1574855"/>
            <a:chOff x="976949" y="2872607"/>
            <a:chExt cx="9678344" cy="1574855"/>
          </a:xfrm>
        </p:grpSpPr>
        <p:sp>
          <p:nvSpPr>
            <p:cNvPr id="15" name="Rectangle 2"/>
            <p:cNvSpPr/>
            <p:nvPr/>
          </p:nvSpPr>
          <p:spPr>
            <a:xfrm>
              <a:off x="1078548" y="2872607"/>
              <a:ext cx="9576745" cy="15748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惠山泉水泡小龙团茶。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独携小龙团，来试惠山泉。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独携天上小团月，来试人间第二泉。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76949" y="2982226"/>
              <a:ext cx="0" cy="137353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03289" y="5521537"/>
            <a:ext cx="10772774" cy="865293"/>
            <a:chOff x="903289" y="5521537"/>
            <a:chExt cx="10772774" cy="865293"/>
          </a:xfrm>
        </p:grpSpPr>
        <p:sp>
          <p:nvSpPr>
            <p:cNvPr id="30" name="矩形 29"/>
            <p:cNvSpPr/>
            <p:nvPr/>
          </p:nvSpPr>
          <p:spPr>
            <a:xfrm>
              <a:off x="903289" y="5521537"/>
              <a:ext cx="10772774" cy="8652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1" t="31169" r="5821" b="56387"/>
            <a:stretch>
              <a:fillRect/>
            </a:stretch>
          </p:blipFill>
          <p:spPr>
            <a:xfrm>
              <a:off x="903289" y="5521537"/>
              <a:ext cx="10772771" cy="865293"/>
            </a:xfrm>
            <a:prstGeom prst="rect">
              <a:avLst/>
            </a:prstGeom>
          </p:spPr>
        </p:pic>
        <p:sp>
          <p:nvSpPr>
            <p:cNvPr id="32" name="Rectangle 9"/>
            <p:cNvSpPr/>
            <p:nvPr/>
          </p:nvSpPr>
          <p:spPr>
            <a:xfrm>
              <a:off x="1281113" y="5651155"/>
              <a:ext cx="633095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联想不同，意蕴不同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Text Box 4"/>
          <p:cNvSpPr/>
          <p:nvPr>
            <p:custDataLst>
              <p:tags r:id="rId1"/>
            </p:custDataLst>
          </p:nvPr>
        </p:nvSpPr>
        <p:spPr>
          <a:xfrm>
            <a:off x="1255713" y="2043430"/>
            <a:ext cx="7129462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zh-CN">
                <a:solidFill>
                  <a:schemeClr val="accent2"/>
                </a:solidFill>
                <a:latin typeface="幼圆" charset="0"/>
                <a:ea typeface="幼圆" charset="0"/>
              </a:rPr>
              <a:t>诗中人物所处的环境是</a:t>
            </a:r>
            <a:r>
              <a:rPr lang="zh-CN" altLang="en-US">
                <a:solidFill>
                  <a:schemeClr val="accent2"/>
                </a:solidFill>
                <a:latin typeface="幼圆" charset="0"/>
                <a:ea typeface="幼圆" charset="0"/>
              </a:rPr>
              <a:t>？</a:t>
            </a:r>
            <a:endParaRPr lang="zh-CN" altLang="en-US">
              <a:solidFill>
                <a:schemeClr val="accent2"/>
              </a:solidFill>
              <a:latin typeface="幼圆" charset="0"/>
              <a:ea typeface="幼圆" charset="0"/>
            </a:endParaRPr>
          </a:p>
        </p:txBody>
      </p:sp>
      <p:sp>
        <p:nvSpPr>
          <p:cNvPr id="84995" name="Text Box 5"/>
          <p:cNvSpPr/>
          <p:nvPr>
            <p:custDataLst>
              <p:tags r:id="rId2"/>
            </p:custDataLst>
          </p:nvPr>
        </p:nvSpPr>
        <p:spPr>
          <a:xfrm>
            <a:off x="2084388" y="3050858"/>
            <a:ext cx="5472112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en-US">
                <a:solidFill>
                  <a:srgbClr val="FF5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夜晚，月影朦胧，山间泉水旁</a:t>
            </a:r>
            <a:endParaRPr lang="zh-CN" altLang="en-US">
              <a:solidFill>
                <a:srgbClr val="FF505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4996" name="Text Box 10"/>
          <p:cNvSpPr/>
          <p:nvPr>
            <p:custDataLst>
              <p:tags r:id="rId3"/>
            </p:custDataLst>
          </p:nvPr>
        </p:nvSpPr>
        <p:spPr>
          <a:xfrm>
            <a:off x="439420" y="659765"/>
            <a:ext cx="10909935" cy="632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幼圆" charset="0"/>
                <a:ea typeface="幼圆" charset="0"/>
              </a:rPr>
              <a:t>读</a:t>
            </a:r>
            <a:r>
              <a:rPr lang="zh-CN" altLang="zh-CN" sz="3200">
                <a:solidFill>
                  <a:schemeClr val="tx1"/>
                </a:solidFill>
                <a:ea typeface="幼圆" charset="0"/>
              </a:rPr>
              <a:t>“</a:t>
            </a:r>
            <a:r>
              <a:rPr lang="zh-CN" altLang="zh-CN" sz="3200">
                <a:solidFill>
                  <a:schemeClr val="tx1"/>
                </a:solidFill>
                <a:latin typeface="幼圆" charset="0"/>
                <a:ea typeface="幼圆" charset="0"/>
              </a:rPr>
              <a:t>独携天上小团月，来试人间第二泉</a:t>
            </a:r>
            <a:r>
              <a:rPr lang="zh-CN" altLang="zh-CN" sz="3200">
                <a:solidFill>
                  <a:schemeClr val="tx1"/>
                </a:solidFill>
                <a:ea typeface="幼圆" charset="0"/>
              </a:rPr>
              <a:t>”</a:t>
            </a:r>
            <a:r>
              <a:rPr lang="zh-CN" altLang="zh-CN" sz="3200">
                <a:solidFill>
                  <a:schemeClr val="tx1"/>
                </a:solidFill>
                <a:latin typeface="幼圆" charset="0"/>
                <a:ea typeface="幼圆" charset="0"/>
              </a:rPr>
              <a:t>两句诗，回答问题。</a:t>
            </a:r>
            <a:endParaRPr lang="zh-CN" altLang="en-US" sz="3200">
              <a:solidFill>
                <a:schemeClr val="tx1"/>
              </a:solidFill>
              <a:latin typeface="幼圆" charset="0"/>
              <a:ea typeface="幼圆" charset="0"/>
            </a:endParaRPr>
          </a:p>
        </p:txBody>
      </p:sp>
      <p:sp>
        <p:nvSpPr>
          <p:cNvPr id="84997" name="Text Box 11"/>
          <p:cNvSpPr/>
          <p:nvPr>
            <p:custDataLst>
              <p:tags r:id="rId4"/>
            </p:custDataLst>
          </p:nvPr>
        </p:nvSpPr>
        <p:spPr>
          <a:xfrm>
            <a:off x="1255713" y="4059555"/>
            <a:ext cx="7129462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zh-CN">
                <a:solidFill>
                  <a:schemeClr val="accent2"/>
                </a:solidFill>
                <a:latin typeface="幼圆" charset="0"/>
                <a:ea typeface="幼圆" charset="0"/>
              </a:rPr>
              <a:t>诗中人物所进行的活动是</a:t>
            </a:r>
            <a:r>
              <a:rPr lang="zh-CN" altLang="en-US">
                <a:solidFill>
                  <a:schemeClr val="accent2"/>
                </a:solidFill>
                <a:latin typeface="幼圆" charset="0"/>
                <a:ea typeface="幼圆" charset="0"/>
              </a:rPr>
              <a:t>？</a:t>
            </a:r>
            <a:endParaRPr lang="zh-CN" altLang="en-US">
              <a:solidFill>
                <a:schemeClr val="accent2"/>
              </a:solidFill>
              <a:latin typeface="幼圆" charset="0"/>
              <a:ea typeface="幼圆" charset="0"/>
            </a:endParaRPr>
          </a:p>
        </p:txBody>
      </p:sp>
      <p:sp>
        <p:nvSpPr>
          <p:cNvPr id="84998" name="Text Box 12"/>
          <p:cNvSpPr/>
          <p:nvPr>
            <p:custDataLst>
              <p:tags r:id="rId5"/>
            </p:custDataLst>
          </p:nvPr>
        </p:nvSpPr>
        <p:spPr>
          <a:xfrm>
            <a:off x="2084388" y="5067618"/>
            <a:ext cx="5472112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en-US">
                <a:solidFill>
                  <a:srgbClr val="FF5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品茶，赏月</a:t>
            </a:r>
            <a:endParaRPr lang="zh-CN" altLang="en-US">
              <a:solidFill>
                <a:srgbClr val="FF505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4999" name="Picture 4" descr="200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076882" y="2273617"/>
            <a:ext cx="2089150" cy="1785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5000" name="Text Box 5"/>
          <p:cNvSpPr/>
          <p:nvPr>
            <p:custDataLst>
              <p:tags r:id="rId8"/>
            </p:custDataLst>
          </p:nvPr>
        </p:nvSpPr>
        <p:spPr>
          <a:xfrm>
            <a:off x="8472488" y="4371340"/>
            <a:ext cx="129698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</a:rPr>
              <a:t>小龙团</a:t>
            </a:r>
            <a:endParaRPr lang="zh-CN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12" dur="500" fill="hold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17" dur="8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18" dur="8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9" dur="8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24" dur="500" fill="hold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29" dur="8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30" dur="8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31" dur="8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1"/>
      <p:bldP spid="84996" grpId="2"/>
      <p:bldP spid="84997" grpId="3"/>
      <p:bldP spid="84998" grpId="4"/>
      <p:bldP spid="85000" grpId="5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Text Box 2"/>
          <p:cNvSpPr/>
          <p:nvPr>
            <p:custDataLst>
              <p:tags r:id="rId1"/>
            </p:custDataLst>
          </p:nvPr>
        </p:nvSpPr>
        <p:spPr>
          <a:xfrm>
            <a:off x="759143" y="408305"/>
            <a:ext cx="6913562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4000">
                <a:solidFill>
                  <a:srgbClr val="A50021"/>
                </a:solidFill>
              </a:rPr>
              <a:t>善用联想意义的例子</a:t>
            </a:r>
            <a:endParaRPr lang="zh-CN" altLang="en-US" sz="4000">
              <a:solidFill>
                <a:srgbClr val="A50021"/>
              </a:solidFill>
            </a:endParaRPr>
          </a:p>
        </p:txBody>
      </p:sp>
      <p:sp>
        <p:nvSpPr>
          <p:cNvPr id="88067" name="Text Box 3"/>
          <p:cNvSpPr/>
          <p:nvPr>
            <p:custDataLst>
              <p:tags r:id="rId2"/>
            </p:custDataLst>
          </p:nvPr>
        </p:nvSpPr>
        <p:spPr>
          <a:xfrm>
            <a:off x="759143" y="1643698"/>
            <a:ext cx="6049962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/>
            <a:r>
              <a:rPr lang="zh-CN" altLang="en-US" sz="3200">
                <a:solidFill>
                  <a:srgbClr val="1A09F3"/>
                </a:solidFill>
                <a:latin typeface="黑体" panose="02010609060101010101" pitchFamily="49" charset="-122"/>
              </a:rPr>
              <a:t>例一  阿里山的姑娘美如水</a:t>
            </a:r>
            <a:endParaRPr lang="zh-CN" altLang="en-US" sz="3200">
              <a:solidFill>
                <a:srgbClr val="1A09F3"/>
              </a:solidFill>
              <a:latin typeface="黑体" panose="02010609060101010101" pitchFamily="49" charset="-122"/>
            </a:endParaRPr>
          </a:p>
          <a:p>
            <a:pPr marL="0" marR="0" lvl="0" indent="0"/>
            <a:r>
              <a:rPr lang="zh-CN" altLang="en-US" sz="3200">
                <a:solidFill>
                  <a:srgbClr val="1A09F3"/>
                </a:solidFill>
                <a:latin typeface="黑体" panose="02010609060101010101" pitchFamily="49" charset="-122"/>
              </a:rPr>
              <a:t>      阿里山的少年壮如山</a:t>
            </a:r>
            <a:endParaRPr lang="zh-CN" altLang="en-US" sz="3200">
              <a:solidFill>
                <a:srgbClr val="1A09F3"/>
              </a:solidFill>
              <a:latin typeface="黑体" panose="02010609060101010101" pitchFamily="49" charset="-122"/>
            </a:endParaRPr>
          </a:p>
        </p:txBody>
      </p:sp>
      <p:sp>
        <p:nvSpPr>
          <p:cNvPr id="88068" name="Text Box 4"/>
          <p:cNvSpPr/>
          <p:nvPr>
            <p:custDataLst>
              <p:tags r:id="rId3"/>
            </p:custDataLst>
          </p:nvPr>
        </p:nvSpPr>
        <p:spPr>
          <a:xfrm>
            <a:off x="759143" y="3273108"/>
            <a:ext cx="51054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/>
            <a:r>
              <a:rPr lang="zh-CN" altLang="en-US" sz="3200">
                <a:solidFill>
                  <a:srgbClr val="1A09F3"/>
                </a:solidFill>
              </a:rPr>
              <a:t>水：清澈、和缓、流动</a:t>
            </a:r>
            <a:endParaRPr lang="zh-CN" altLang="en-US" sz="3200">
              <a:solidFill>
                <a:srgbClr val="1A09F3"/>
              </a:solidFill>
            </a:endParaRPr>
          </a:p>
          <a:p>
            <a:pPr marL="0" marR="0" lvl="0" indent="0"/>
            <a:r>
              <a:rPr lang="zh-CN" altLang="en-US" sz="3200">
                <a:solidFill>
                  <a:srgbClr val="1A09F3"/>
                </a:solidFill>
              </a:rPr>
              <a:t>姑娘：纯洁、温柔、机灵</a:t>
            </a:r>
            <a:endParaRPr lang="zh-CN" altLang="en-US" sz="3200">
              <a:solidFill>
                <a:srgbClr val="1A09F3"/>
              </a:solidFill>
            </a:endParaRPr>
          </a:p>
        </p:txBody>
      </p:sp>
      <p:sp>
        <p:nvSpPr>
          <p:cNvPr id="88069" name="Text Box 5"/>
          <p:cNvSpPr/>
          <p:nvPr>
            <p:custDataLst>
              <p:tags r:id="rId4"/>
            </p:custDataLst>
          </p:nvPr>
        </p:nvSpPr>
        <p:spPr>
          <a:xfrm>
            <a:off x="759143" y="4882515"/>
            <a:ext cx="5761037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/>
            <a:r>
              <a:rPr lang="zh-CN" altLang="en-US" sz="3200">
                <a:solidFill>
                  <a:srgbClr val="1A09F3"/>
                </a:solidFill>
                <a:latin typeface="黑体" panose="02010609060101010101" pitchFamily="49" charset="-122"/>
              </a:rPr>
              <a:t>山：雄壮 、高大、包容</a:t>
            </a:r>
            <a:endParaRPr lang="zh-CN" altLang="en-US" sz="3200">
              <a:solidFill>
                <a:srgbClr val="1A09F3"/>
              </a:solidFill>
              <a:latin typeface="黑体" panose="02010609060101010101" pitchFamily="49" charset="-122"/>
            </a:endParaRPr>
          </a:p>
          <a:p>
            <a:pPr marL="0" marR="0" lvl="0" indent="0"/>
            <a:r>
              <a:rPr lang="zh-CN" altLang="en-US" sz="3200">
                <a:solidFill>
                  <a:srgbClr val="1A09F3"/>
                </a:solidFill>
                <a:latin typeface="黑体" panose="02010609060101010101" pitchFamily="49" charset="-122"/>
              </a:rPr>
              <a:t>少年：有力、健壮、胸怀宽广</a:t>
            </a:r>
            <a:endParaRPr lang="zh-CN" altLang="en-US" sz="3200">
              <a:solidFill>
                <a:srgbClr val="1A09F3"/>
              </a:solidFill>
              <a:latin typeface="黑体" panose="02010609060101010101" pitchFamily="49" charset="-122"/>
            </a:endParaRPr>
          </a:p>
        </p:txBody>
      </p:sp>
      <p:pic>
        <p:nvPicPr>
          <p:cNvPr id="88070" name="Picture 6" descr="u=237204289,4210333785&amp;fm=0&amp;gp=36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43800" y="3958273"/>
            <a:ext cx="2571750" cy="2000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8071" name="Picture 7" descr="u=1682968375,1160572080&amp;fm=0&amp;gp=16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43483" y="1271905"/>
            <a:ext cx="2513012" cy="2143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1" dur="500" fill="hold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6" dur="500" fill="hold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126490" y="2839720"/>
            <a:ext cx="6553200" cy="2303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algn="l" eaLnBrk="1" hangingPunct="1"/>
            <a:r>
              <a:rPr lang="en-US" altLang="zh-CN" sz="3600" b="1">
                <a:solidFill>
                  <a:srgbClr val="CC3399"/>
                </a:solidFill>
                <a:ea typeface="楷体_GB2312" panose="02010609030101010101" pitchFamily="49" charset="-122"/>
              </a:rPr>
              <a:t>    </a:t>
            </a:r>
            <a:r>
              <a:rPr lang="zh-CN" altLang="en-US" sz="3600" b="1">
                <a:solidFill>
                  <a:srgbClr val="CC3399"/>
                </a:solidFill>
                <a:ea typeface="楷体_GB2312" panose="02010609030101010101" pitchFamily="49" charset="-122"/>
              </a:rPr>
              <a:t>生活不是林黛玉，不会因为忧伤而风情万种。   </a:t>
            </a:r>
            <a:r>
              <a:rPr lang="en-US" altLang="zh-CN" sz="2800" b="1">
                <a:latin typeface="宋体" panose="02010600030101010101" pitchFamily="2" charset="-122"/>
                <a:ea typeface="楷体_GB2312" panose="02010609030101010101" pitchFamily="49" charset="-122"/>
              </a:rPr>
              <a:t>——</a:t>
            </a:r>
            <a:r>
              <a:rPr lang="zh-CN" altLang="en-US" sz="2800" b="1">
                <a:ea typeface="楷体_GB2312" panose="02010609030101010101" pitchFamily="49" charset="-122"/>
              </a:rPr>
              <a:t>郭敬明的</a:t>
            </a:r>
            <a:r>
              <a:rPr lang="en-US" altLang="zh-CN" sz="2800" b="1"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ea typeface="楷体_GB2312" panose="02010609030101010101" pitchFamily="49" charset="-122"/>
              </a:rPr>
              <a:t>爱与痛的边缘</a:t>
            </a:r>
            <a:r>
              <a:rPr lang="en-US" altLang="zh-CN" sz="2800">
                <a:ea typeface="楷体_GB2312" panose="02010609030101010101" pitchFamily="49" charset="-122"/>
              </a:rPr>
              <a:t>》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9091" name="Rectangle 3"/>
          <p:cNvSpPr/>
          <p:nvPr>
            <p:custDataLst>
              <p:tags r:id="rId2"/>
            </p:custDataLst>
          </p:nvPr>
        </p:nvSpPr>
        <p:spPr>
          <a:xfrm>
            <a:off x="887095" y="789940"/>
            <a:ext cx="9541510" cy="1368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 eaLnBrk="0" hangingPunct="0"/>
            <a:r>
              <a:rPr lang="zh-CN" altLang="en-US" sz="320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sz="32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生活不是因为忧伤而美丽</a:t>
            </a:r>
            <a:r>
              <a:rPr lang="en-US" altLang="zh-CN" sz="32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而是要活出真实乐观向上的自己，忧伤不会使生活变得更美</a:t>
            </a:r>
            <a:r>
              <a:rPr lang="en-US" altLang="zh-CN" sz="32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只会变得更糟糕，我们应该笑对生活。</a:t>
            </a:r>
            <a:endParaRPr lang="zh-CN" altLang="en-US" sz="32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89092" name="Picture 4" descr="45d56689ec9f5fd8ac430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9303" y="1988820"/>
            <a:ext cx="2843212" cy="4581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9093" name="Text Box 7"/>
          <p:cNvSpPr/>
          <p:nvPr>
            <p:custDataLst>
              <p:tags r:id="rId5"/>
            </p:custDataLst>
          </p:nvPr>
        </p:nvSpPr>
        <p:spPr>
          <a:xfrm>
            <a:off x="1271270" y="5512753"/>
            <a:ext cx="6264275" cy="706755"/>
          </a:xfrm>
          <a:prstGeom prst="rect">
            <a:avLst/>
          </a:prstGeom>
          <a:solidFill>
            <a:srgbClr val="FFFF99">
              <a:alpha val="50195"/>
            </a:srgb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4000" u="sng"/>
              <a:t>巧用联想，意蕴丰富。</a:t>
            </a:r>
            <a:endParaRPr lang="zh-CN" altLang="en-US" sz="4000" u="sng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7" dur="2000" fill="hold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2" dur="2000" fill="hold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73189" y="2400904"/>
            <a:ext cx="1245235" cy="1245235"/>
            <a:chOff x="2673189" y="2400904"/>
            <a:chExt cx="1245235" cy="1245235"/>
          </a:xfrm>
        </p:grpSpPr>
        <p:sp>
          <p:nvSpPr>
            <p:cNvPr id="3" name="矩形 2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3" idx="0"/>
              <a:endCxn id="3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3" idx="1"/>
              <a:endCxn id="3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5511840" y="509946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朱光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潜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41042" y="2400904"/>
            <a:ext cx="1245235" cy="1245235"/>
            <a:chOff x="2673189" y="2400904"/>
            <a:chExt cx="1245235" cy="1245235"/>
          </a:xfrm>
        </p:grpSpPr>
        <p:sp>
          <p:nvSpPr>
            <p:cNvPr id="23" name="矩形 22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0"/>
              <a:endCxn id="23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1"/>
              <a:endCxn id="23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449899" y="2400904"/>
            <a:ext cx="1245235" cy="1245235"/>
            <a:chOff x="2673189" y="2400904"/>
            <a:chExt cx="1245235" cy="1245235"/>
          </a:xfrm>
        </p:grpSpPr>
        <p:sp>
          <p:nvSpPr>
            <p:cNvPr id="29" name="矩形 28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0"/>
              <a:endCxn id="29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9" idx="1"/>
              <a:endCxn id="29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273572" y="2400904"/>
            <a:ext cx="1245235" cy="1245235"/>
            <a:chOff x="2673189" y="2400904"/>
            <a:chExt cx="1245235" cy="1245235"/>
          </a:xfrm>
        </p:grpSpPr>
        <p:sp>
          <p:nvSpPr>
            <p:cNvPr id="35" name="矩形 34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>
              <a:stCxn id="35" idx="0"/>
              <a:endCxn id="35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35" idx="1"/>
              <a:endCxn id="35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717367" y="2310216"/>
            <a:ext cx="675726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咬文嚼字</a:t>
            </a:r>
            <a:endParaRPr lang="zh-CN" altLang="en-US" sz="75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838606" y="178699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yǎo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706459" y="178699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wén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33344" y="178699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jiáo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8994" y="1786996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zì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42" grpId="0"/>
      <p:bldP spid="43" grpId="0"/>
      <p:bldP spid="44" grpId="0"/>
      <p:bldP spid="4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208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套板反应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Text Box 4"/>
          <p:cNvSpPr txBox="1"/>
          <p:nvPr/>
        </p:nvSpPr>
        <p:spPr>
          <a:xfrm>
            <a:off x="994555" y="3543300"/>
            <a:ext cx="5863446" cy="27372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字有直指的意义，有联想的意义。直指的意义易用，联想的意义难用。   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安于套语滥调，毫不斟酌地使用它们，并且自鸣得意，就是近代文艺心理学家所说的套板反应。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4555" y="272266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套板反应定义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131" y="1184259"/>
            <a:ext cx="3900644" cy="5517434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208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套板反应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6949" y="2364949"/>
            <a:ext cx="5855647" cy="1057790"/>
            <a:chOff x="976949" y="2364949"/>
            <a:chExt cx="5855647" cy="1057790"/>
          </a:xfrm>
        </p:grpSpPr>
        <p:sp>
          <p:nvSpPr>
            <p:cNvPr id="15" name="Rectangle 2"/>
            <p:cNvSpPr/>
            <p:nvPr/>
          </p:nvSpPr>
          <p:spPr>
            <a:xfrm>
              <a:off x="1078548" y="2364949"/>
              <a:ext cx="5754048" cy="1057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那女子长得柳腰桃面，真是沉鱼落雁、闭月羞花。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76949" y="2474568"/>
              <a:ext cx="0" cy="879288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76949" y="3653764"/>
            <a:ext cx="6109646" cy="1510798"/>
            <a:chOff x="976949" y="3653764"/>
            <a:chExt cx="6109646" cy="1510798"/>
          </a:xfrm>
        </p:grpSpPr>
        <p:sp>
          <p:nvSpPr>
            <p:cNvPr id="23" name="Rectangle 2"/>
            <p:cNvSpPr/>
            <p:nvPr/>
          </p:nvSpPr>
          <p:spPr>
            <a:xfrm>
              <a:off x="1078548" y="3653764"/>
              <a:ext cx="6008047" cy="15107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东家之子，增一分则太长，减一分则太短，着粉则太白，施朱则太赤。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r"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--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宋玉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登徒子好色赋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76949" y="3763383"/>
              <a:ext cx="0" cy="1380117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03289" y="5521537"/>
            <a:ext cx="10772774" cy="865293"/>
            <a:chOff x="903289" y="5521537"/>
            <a:chExt cx="10772774" cy="865293"/>
          </a:xfrm>
        </p:grpSpPr>
        <p:sp>
          <p:nvSpPr>
            <p:cNvPr id="30" name="矩形 29"/>
            <p:cNvSpPr/>
            <p:nvPr/>
          </p:nvSpPr>
          <p:spPr>
            <a:xfrm>
              <a:off x="903289" y="5521537"/>
              <a:ext cx="10772774" cy="8652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1" t="31169" r="5821" b="56387"/>
            <a:stretch>
              <a:fillRect/>
            </a:stretch>
          </p:blipFill>
          <p:spPr>
            <a:xfrm>
              <a:off x="903289" y="5521537"/>
              <a:ext cx="10772771" cy="865293"/>
            </a:xfrm>
            <a:prstGeom prst="rect">
              <a:avLst/>
            </a:prstGeom>
          </p:spPr>
        </p:pic>
        <p:sp>
          <p:nvSpPr>
            <p:cNvPr id="32" name="Rectangle 9"/>
            <p:cNvSpPr/>
            <p:nvPr/>
          </p:nvSpPr>
          <p:spPr>
            <a:xfrm>
              <a:off x="1281113" y="5651155"/>
              <a:ext cx="633095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避免套板，推陈出新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859" y="679556"/>
            <a:ext cx="3810000" cy="5076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90520" y="1770755"/>
            <a:ext cx="615553" cy="1583101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eaVert"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写美貌</a:t>
            </a:r>
            <a:endParaRPr lang="zh-CN" altLang="en-US" sz="28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1" t="9269" r="12295" b="22766"/>
          <a:stretch>
            <a:fillRect/>
          </a:stretch>
        </p:blipFill>
        <p:spPr>
          <a:xfrm>
            <a:off x="6380158" y="3985735"/>
            <a:ext cx="904875" cy="866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40" name="Text Box 6"/>
          <p:cNvSpPr/>
          <p:nvPr>
            <p:custDataLst>
              <p:tags r:id="rId1"/>
            </p:custDataLst>
          </p:nvPr>
        </p:nvSpPr>
        <p:spPr>
          <a:xfrm>
            <a:off x="658495" y="671830"/>
            <a:ext cx="17526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CC0000"/>
                </a:solidFill>
                <a:ea typeface="宋体" panose="02010600030101010101" pitchFamily="2" charset="-122"/>
              </a:rPr>
              <a:t>写美貌</a:t>
            </a:r>
            <a:endParaRPr lang="zh-CN" altLang="en-US" sz="3600">
              <a:solidFill>
                <a:srgbClr val="CC0000"/>
              </a:solidFill>
              <a:ea typeface="宋体" panose="02010600030101010101" pitchFamily="2" charset="-122"/>
            </a:endParaRPr>
          </a:p>
        </p:txBody>
      </p:sp>
      <p:sp>
        <p:nvSpPr>
          <p:cNvPr id="91141" name="Rectangle 8"/>
          <p:cNvSpPr/>
          <p:nvPr>
            <p:custDataLst>
              <p:tags r:id="rId2"/>
            </p:custDataLst>
          </p:nvPr>
        </p:nvSpPr>
        <p:spPr>
          <a:xfrm>
            <a:off x="549275" y="2106930"/>
            <a:ext cx="11093450" cy="2245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/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行者见罗敷，下担捋髭须；少年见罗敷，脱帽著帩头。耕者忘其犁，锄者忘其锄，来归相怨怒，但坐观罗敷。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endParaRPr lang="zh-CN" altLang="en-US" sz="360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marR="0" lvl="0" indent="0" algn="ctr"/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（乐府民歌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陌上桑</a:t>
            </a: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3200">
                <a:latin typeface="隶书" charset="0"/>
                <a:ea typeface="隶书" charset="0"/>
              </a:rPr>
              <a:t> </a:t>
            </a:r>
            <a:endParaRPr lang="zh-CN" altLang="en-US" sz="3200"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文本阅读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4" y="1275312"/>
            <a:ext cx="208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套板反应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6949" y="2364949"/>
            <a:ext cx="5855647" cy="1057790"/>
            <a:chOff x="976949" y="2364949"/>
            <a:chExt cx="5855647" cy="1057790"/>
          </a:xfrm>
        </p:grpSpPr>
        <p:sp>
          <p:nvSpPr>
            <p:cNvPr id="15" name="Rectangle 2"/>
            <p:cNvSpPr/>
            <p:nvPr/>
          </p:nvSpPr>
          <p:spPr>
            <a:xfrm>
              <a:off x="1078548" y="2364949"/>
              <a:ext cx="5754048" cy="1057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这个姑娘有着长长的睫毛，大大的眼睛，水汪汪的好像会说话。 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976949" y="2474568"/>
              <a:ext cx="0" cy="879288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76949" y="3653764"/>
            <a:ext cx="6109646" cy="1510798"/>
            <a:chOff x="976949" y="3653764"/>
            <a:chExt cx="6109646" cy="1510798"/>
          </a:xfrm>
        </p:grpSpPr>
        <p:sp>
          <p:nvSpPr>
            <p:cNvPr id="23" name="Rectangle 2"/>
            <p:cNvSpPr/>
            <p:nvPr/>
          </p:nvSpPr>
          <p:spPr>
            <a:xfrm>
              <a:off x="1078548" y="3653764"/>
              <a:ext cx="6008047" cy="15107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那双眼睛，如秋水，如寒星，如宝珠，如白水银里头养着两丸黑水银。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r"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--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刘鹗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老残游记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76949" y="3763383"/>
              <a:ext cx="0" cy="1380117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03289" y="5521537"/>
            <a:ext cx="10772774" cy="865293"/>
            <a:chOff x="903289" y="5521537"/>
            <a:chExt cx="10772774" cy="865293"/>
          </a:xfrm>
        </p:grpSpPr>
        <p:sp>
          <p:nvSpPr>
            <p:cNvPr id="30" name="矩形 29"/>
            <p:cNvSpPr/>
            <p:nvPr/>
          </p:nvSpPr>
          <p:spPr>
            <a:xfrm>
              <a:off x="903289" y="5521537"/>
              <a:ext cx="10772774" cy="8652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1" t="31169" r="5821" b="56387"/>
            <a:stretch>
              <a:fillRect/>
            </a:stretch>
          </p:blipFill>
          <p:spPr>
            <a:xfrm>
              <a:off x="903289" y="5521537"/>
              <a:ext cx="10772771" cy="865293"/>
            </a:xfrm>
            <a:prstGeom prst="rect">
              <a:avLst/>
            </a:prstGeom>
          </p:spPr>
        </p:pic>
        <p:sp>
          <p:nvSpPr>
            <p:cNvPr id="32" name="Rectangle 9"/>
            <p:cNvSpPr/>
            <p:nvPr/>
          </p:nvSpPr>
          <p:spPr>
            <a:xfrm>
              <a:off x="1281113" y="5651155"/>
              <a:ext cx="633095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避免套板，推陈出新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71897" y="1797204"/>
            <a:ext cx="2792415" cy="372322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990520" y="1770755"/>
            <a:ext cx="615553" cy="1583101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eaVert"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写眼睛</a:t>
            </a:r>
            <a:endParaRPr lang="zh-CN" altLang="en-US" sz="28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1" t="9269" r="12295" b="22766"/>
          <a:stretch>
            <a:fillRect/>
          </a:stretch>
        </p:blipFill>
        <p:spPr>
          <a:xfrm>
            <a:off x="6380158" y="3985735"/>
            <a:ext cx="904875" cy="866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小结</a:t>
            </a:r>
            <a:endParaRPr lang="zh-CN" altLang="en-US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5155407" y="1223058"/>
            <a:ext cx="1881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郭老改字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041494" y="3299125"/>
            <a:ext cx="1881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李广射虎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41494" y="4008427"/>
            <a:ext cx="1881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贾岛吟诗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9426525" y="3283788"/>
            <a:ext cx="1881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苏轼写诗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9426525" y="4004091"/>
            <a:ext cx="1881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套板反应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71947" y="3493843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defRPr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咬文嚼字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827" y="2283318"/>
            <a:ext cx="1828800" cy="12001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2463" y="3314053"/>
            <a:ext cx="1828800" cy="12001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47226" y="3314053"/>
            <a:ext cx="1828800" cy="1200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6311" y="3299125"/>
            <a:ext cx="529234" cy="12281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阅  读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146829" y="3299125"/>
            <a:ext cx="529234" cy="12281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写  作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65831" y="1760098"/>
            <a:ext cx="1460338" cy="5232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引子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93120" y="3299125"/>
            <a:ext cx="579447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93120" y="4004091"/>
            <a:ext cx="579447" cy="52322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03199" y="4004876"/>
            <a:ext cx="579447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003199" y="3336440"/>
            <a:ext cx="579447" cy="52322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827" y="4273660"/>
            <a:ext cx="1828800" cy="1200150"/>
          </a:xfrm>
          <a:prstGeom prst="rect">
            <a:avLst/>
          </a:prstGeom>
        </p:spPr>
      </p:pic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847174" y="5373332"/>
            <a:ext cx="24481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达到艺术美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65831" y="5904350"/>
            <a:ext cx="1460338" cy="5232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结局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96258" name="Picture 2" descr="63"/>
          <p:cNvPicPr/>
          <p:nvPr>
            <p:custDataLst>
              <p:tags r:id="rId1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6311900" y="3789362"/>
            <a:ext cx="4356100" cy="3068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6259" name="Rectangle 2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476250" y="576580"/>
            <a:ext cx="11123930" cy="59035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algn="l" eaLnBrk="1" hangingPunct="1"/>
            <a:r>
              <a:rPr lang="en-US" altLang="zh-CN" sz="2800">
                <a:solidFill>
                  <a:schemeClr val="tx1"/>
                </a:solidFill>
              </a:rPr>
              <a:t>         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聆听了大师的教诲，让我们受益匪浅。我们也许做不到像卢延让那样为了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华文行楷" panose="0201080004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吟安一个字</a:t>
            </a:r>
            <a:r>
              <a:rPr lang="en-US" altLang="zh-CN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捻断数茎须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华文行楷" panose="0201080004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，也许也做不到像贾岛那样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华文行楷" panose="0201080004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两句三年得，一吟双泪流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华文行楷" panose="0201080004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，也许更做不到像杜甫那样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华文行楷" panose="0201080004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为人性僻耽佳句，语不惊人死不休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华文行楷" panose="0201080004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 。但作为新一代的年轻人，在我们日常的学习中，一定要以古人为榜样，要养成一字不肯放松的</a:t>
            </a:r>
            <a:r>
              <a:rPr lang="zh-CN" altLang="en-US" sz="32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谨严的学习态度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。</a:t>
            </a:r>
            <a:b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　　当然从朱先生身上我们也学到了做学问要有</a:t>
            </a:r>
            <a:r>
              <a:rPr lang="zh-CN" altLang="en-US" sz="32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质疑的精神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，要有丰厚的</a:t>
            </a:r>
            <a:r>
              <a:rPr lang="zh-CN" altLang="en-US" sz="32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文化积淀</a:t>
            </a:r>
            <a:r>
              <a:rPr lang="zh-CN" altLang="en-US" sz="32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，这样才能有所成就。</a:t>
            </a:r>
            <a:endParaRPr lang="en-US" altLang="zh-CN" sz="3200" b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6260" name="Rectangle 4"/>
          <p:cNvSpPr/>
          <p:nvPr>
            <p:custDataLst>
              <p:tags r:id="rId4"/>
            </p:custDataLst>
          </p:nvPr>
        </p:nvSpPr>
        <p:spPr>
          <a:xfrm>
            <a:off x="475933" y="144780"/>
            <a:ext cx="5699125" cy="620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 algn="ctr" eaLnBrk="0" hangingPunct="0"/>
            <a:r>
              <a:rPr lang="zh-CN" altLang="en-US" sz="4400" i="1">
                <a:solidFill>
                  <a:srgbClr val="CC0099"/>
                </a:solidFill>
              </a:rPr>
              <a:t>总结全文：</a:t>
            </a:r>
            <a:endParaRPr lang="zh-CN" altLang="en-US" sz="4400" i="1">
              <a:solidFill>
                <a:srgbClr val="CC0099"/>
              </a:solidFill>
            </a:endParaRPr>
          </a:p>
        </p:txBody>
      </p:sp>
      <p:pic>
        <p:nvPicPr>
          <p:cNvPr id="96261" name="New picture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772900" y="10871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14" dur="2000" fill="hold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Rectangle 86"/>
          <p:cNvSpPr/>
          <p:nvPr>
            <p:custDataLst>
              <p:tags r:id="rId1"/>
            </p:custDataLst>
          </p:nvPr>
        </p:nvSpPr>
        <p:spPr>
          <a:xfrm>
            <a:off x="154940" y="3819207"/>
            <a:ext cx="1739900" cy="3068638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/>
            <a:endParaRPr lang="zh-CN" altLang="en-US" sz="2400" b="0">
              <a:solidFill>
                <a:schemeClr val="tx1"/>
              </a:solidFill>
              <a:latin typeface="Arial Narrow" pitchFamily="34" charset="0"/>
              <a:ea typeface="宋体" panose="02010600030101010101" pitchFamily="2" charset="-122"/>
            </a:endParaRPr>
          </a:p>
        </p:txBody>
      </p:sp>
      <p:grpSp>
        <p:nvGrpSpPr>
          <p:cNvPr id="97283" name="Group 3"/>
          <p:cNvGrpSpPr/>
          <p:nvPr>
            <p:custDataLst>
              <p:tags r:id="rId2"/>
            </p:custDataLst>
          </p:nvPr>
        </p:nvGrpSpPr>
        <p:grpSpPr>
          <a:xfrm>
            <a:off x="154940" y="23495"/>
            <a:ext cx="1763712" cy="6864350"/>
            <a:chOff x="0" y="0"/>
            <a:chExt cx="1252" cy="4337"/>
          </a:xfrm>
        </p:grpSpPr>
        <p:sp>
          <p:nvSpPr>
            <p:cNvPr id="97284" name="Freeform 75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872" cy="4337"/>
            </a:xfrm>
            <a:custGeom>
              <a:avLst/>
              <a:gdLst/>
              <a:ahLst/>
              <a:cxnLst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>
              <a:solidFill>
                <a:srgbClr val="CC82B7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85" name="Freeform 76"/>
            <p:cNvSpPr/>
            <p:nvPr>
              <p:custDataLst>
                <p:tags r:id="rId4"/>
              </p:custDataLst>
            </p:nvPr>
          </p:nvSpPr>
          <p:spPr>
            <a:xfrm>
              <a:off x="7" y="0"/>
              <a:ext cx="893" cy="4337"/>
            </a:xfrm>
            <a:custGeom>
              <a:avLst/>
              <a:gdLst/>
              <a:ahLst/>
              <a:cxnLst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>
              <a:solidFill>
                <a:srgbClr val="C87BB3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86" name="Freeform 77"/>
            <p:cNvSpPr/>
            <p:nvPr>
              <p:custDataLst>
                <p:tags r:id="rId5"/>
              </p:custDataLst>
            </p:nvPr>
          </p:nvSpPr>
          <p:spPr>
            <a:xfrm>
              <a:off x="14" y="0"/>
              <a:ext cx="917" cy="4337"/>
            </a:xfrm>
            <a:custGeom>
              <a:avLst/>
              <a:gdLst/>
              <a:ahLst/>
              <a:cxnLst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>
              <a:solidFill>
                <a:srgbClr val="C475B0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87" name="Freeform 78"/>
            <p:cNvSpPr/>
            <p:nvPr>
              <p:custDataLst>
                <p:tags r:id="rId6"/>
              </p:custDataLst>
            </p:nvPr>
          </p:nvSpPr>
          <p:spPr>
            <a:xfrm>
              <a:off x="19" y="0"/>
              <a:ext cx="940" cy="4337"/>
            </a:xfrm>
            <a:custGeom>
              <a:avLst/>
              <a:gdLst/>
              <a:ahLst/>
              <a:cxnLst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>
              <a:solidFill>
                <a:srgbClr val="BF6EAC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88" name="Freeform 79"/>
            <p:cNvSpPr/>
            <p:nvPr>
              <p:custDataLst>
                <p:tags r:id="rId7"/>
              </p:custDataLst>
            </p:nvPr>
          </p:nvSpPr>
          <p:spPr>
            <a:xfrm>
              <a:off x="24" y="0"/>
              <a:ext cx="964" cy="4337"/>
            </a:xfrm>
            <a:custGeom>
              <a:avLst/>
              <a:gdLst/>
              <a:ahLst/>
              <a:cxnLst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>
              <a:solidFill>
                <a:srgbClr val="BB67A9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89" name="Freeform 80"/>
            <p:cNvSpPr/>
            <p:nvPr>
              <p:custDataLst>
                <p:tags r:id="rId8"/>
              </p:custDataLst>
            </p:nvPr>
          </p:nvSpPr>
          <p:spPr>
            <a:xfrm>
              <a:off x="29" y="0"/>
              <a:ext cx="987" cy="4337"/>
            </a:xfrm>
            <a:custGeom>
              <a:avLst/>
              <a:gdLst/>
              <a:ahLst/>
              <a:cxnLst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>
              <a:solidFill>
                <a:srgbClr val="B760A5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90" name="Freeform 81"/>
            <p:cNvSpPr/>
            <p:nvPr>
              <p:custDataLst>
                <p:tags r:id="rId9"/>
              </p:custDataLst>
            </p:nvPr>
          </p:nvSpPr>
          <p:spPr>
            <a:xfrm>
              <a:off x="36" y="0"/>
              <a:ext cx="1039" cy="4337"/>
            </a:xfrm>
            <a:custGeom>
              <a:avLst/>
              <a:gdLst/>
              <a:ahLst/>
              <a:cxnLst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>
              <a:solidFill>
                <a:srgbClr val="B459A2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91" name="Freeform 82"/>
            <p:cNvSpPr/>
            <p:nvPr>
              <p:custDataLst>
                <p:tags r:id="rId10"/>
              </p:custDataLst>
            </p:nvPr>
          </p:nvSpPr>
          <p:spPr>
            <a:xfrm>
              <a:off x="40" y="0"/>
              <a:ext cx="1094" cy="4337"/>
            </a:xfrm>
            <a:custGeom>
              <a:avLst/>
              <a:gdLst/>
              <a:ahLst/>
              <a:cxnLst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>
              <a:solidFill>
                <a:srgbClr val="B0529F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92" name="Freeform 83"/>
            <p:cNvSpPr/>
            <p:nvPr>
              <p:custDataLst>
                <p:tags r:id="rId11"/>
              </p:custDataLst>
            </p:nvPr>
          </p:nvSpPr>
          <p:spPr>
            <a:xfrm>
              <a:off x="45" y="0"/>
              <a:ext cx="1148" cy="4337"/>
            </a:xfrm>
            <a:custGeom>
              <a:avLst/>
              <a:gdLst/>
              <a:ahLst/>
              <a:cxnLst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>
              <a:solidFill>
                <a:srgbClr val="AC4B9C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  <p:sp>
          <p:nvSpPr>
            <p:cNvPr id="97293" name="Freeform 84"/>
            <p:cNvSpPr/>
            <p:nvPr>
              <p:custDataLst>
                <p:tags r:id="rId12"/>
              </p:custDataLst>
            </p:nvPr>
          </p:nvSpPr>
          <p:spPr>
            <a:xfrm>
              <a:off x="50" y="0"/>
              <a:ext cx="1202" cy="4337"/>
            </a:xfrm>
            <a:custGeom>
              <a:avLst/>
              <a:gdLst/>
              <a:ahLst/>
              <a:cxnLst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>
              <a:solidFill>
                <a:srgbClr val="A94399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/>
          </p:txBody>
        </p:sp>
      </p:grpSp>
      <p:grpSp>
        <p:nvGrpSpPr>
          <p:cNvPr id="97294" name="Group 14"/>
          <p:cNvGrpSpPr/>
          <p:nvPr>
            <p:custDataLst>
              <p:tags r:id="rId13"/>
            </p:custDataLst>
          </p:nvPr>
        </p:nvGrpSpPr>
        <p:grpSpPr>
          <a:xfrm>
            <a:off x="154940" y="2079307"/>
            <a:ext cx="2149475" cy="2152650"/>
            <a:chOff x="0" y="0"/>
            <a:chExt cx="1228" cy="1228"/>
          </a:xfrm>
        </p:grpSpPr>
        <p:sp>
          <p:nvSpPr>
            <p:cNvPr id="97295" name="Oval 121"/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marR="0" lvl="0" indent="0"/>
              <a:endParaRPr lang="zh-CN" altLang="en-US" sz="4000">
                <a:solidFill>
                  <a:schemeClr val="bg1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97296" name="Group 16"/>
            <p:cNvGrpSpPr/>
            <p:nvPr>
              <p:custDataLst>
                <p:tags r:id="rId15"/>
              </p:custDataLst>
            </p:nvPr>
          </p:nvGrpSpPr>
          <p:grpSpPr>
            <a:xfrm>
              <a:off x="127" y="704"/>
              <a:ext cx="975" cy="325"/>
              <a:chOff x="0" y="0"/>
              <a:chExt cx="2472" cy="824"/>
            </a:xfrm>
          </p:grpSpPr>
          <p:sp>
            <p:nvSpPr>
              <p:cNvPr id="97297" name="Oval 123"/>
              <p:cNvSpPr/>
              <p:nvPr>
                <p:custDataLst>
                  <p:tags r:id="rId16"/>
                </p:custDataLst>
              </p:nvPr>
            </p:nvSpPr>
            <p:spPr>
              <a:xfrm>
                <a:off x="0" y="0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298" name="Oval 124"/>
              <p:cNvSpPr/>
              <p:nvPr>
                <p:custDataLst>
                  <p:tags r:id="rId17"/>
                </p:custDataLst>
              </p:nvPr>
            </p:nvSpPr>
            <p:spPr>
              <a:xfrm>
                <a:off x="638" y="205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</p:grpSp>
        <p:grpSp>
          <p:nvGrpSpPr>
            <p:cNvPr id="97299" name="Group 19"/>
            <p:cNvGrpSpPr/>
            <p:nvPr>
              <p:custDataLst>
                <p:tags r:id="rId18"/>
              </p:custDataLst>
            </p:nvPr>
          </p:nvGrpSpPr>
          <p:grpSpPr>
            <a:xfrm>
              <a:off x="293" y="264"/>
              <a:ext cx="644" cy="645"/>
              <a:chOff x="0" y="0"/>
              <a:chExt cx="644" cy="645"/>
            </a:xfrm>
          </p:grpSpPr>
          <p:sp>
            <p:nvSpPr>
              <p:cNvPr id="97300" name="Oval 1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0" y="1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01" name="Freeform 127"/>
              <p:cNvSpPr/>
              <p:nvPr>
                <p:custDataLst>
                  <p:tags r:id="rId20"/>
                </p:custDataLst>
              </p:nvPr>
            </p:nvSpPr>
            <p:spPr>
              <a:xfrm>
                <a:off x="9" y="0"/>
                <a:ext cx="628" cy="441"/>
              </a:xfrm>
              <a:custGeom>
                <a:avLst/>
                <a:gdLst/>
                <a:ahLst/>
                <a:cxnLst>
                  <a:cxn ang="0">
                    <a:pos x="33" y="7"/>
                  </a:cxn>
                  <a:cxn ang="0">
                    <a:pos x="38" y="19"/>
                  </a:cxn>
                  <a:cxn ang="0">
                    <a:pos x="0" y="19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33" y="7"/>
                  </a:cxn>
                </a:cxnLst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indent="0"/>
              </a:p>
            </p:txBody>
          </p:sp>
        </p:grpSp>
      </p:grpSp>
      <p:grpSp>
        <p:nvGrpSpPr>
          <p:cNvPr id="97302" name="Group 22"/>
          <p:cNvGrpSpPr/>
          <p:nvPr>
            <p:custDataLst>
              <p:tags r:id="rId21"/>
            </p:custDataLst>
          </p:nvPr>
        </p:nvGrpSpPr>
        <p:grpSpPr>
          <a:xfrm>
            <a:off x="1087438" y="857250"/>
            <a:ext cx="2146300" cy="2152650"/>
            <a:chOff x="0" y="0"/>
            <a:chExt cx="1228" cy="1228"/>
          </a:xfrm>
        </p:grpSpPr>
        <p:sp>
          <p:nvSpPr>
            <p:cNvPr id="97303" name="Oval 129"/>
            <p:cNvSpPr/>
            <p:nvPr>
              <p:custDataLst>
                <p:tags r:id="rId22"/>
              </p:custDataLst>
            </p:nvPr>
          </p:nvSpPr>
          <p:spPr>
            <a:xfrm>
              <a:off x="0" y="0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marR="0" lvl="0" indent="0"/>
              <a:endParaRPr lang="zh-CN" altLang="en-US" sz="4000">
                <a:solidFill>
                  <a:schemeClr val="bg1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97304" name="Group 24"/>
            <p:cNvGrpSpPr/>
            <p:nvPr>
              <p:custDataLst>
                <p:tags r:id="rId23"/>
              </p:custDataLst>
            </p:nvPr>
          </p:nvGrpSpPr>
          <p:grpSpPr>
            <a:xfrm>
              <a:off x="127" y="704"/>
              <a:ext cx="975" cy="325"/>
              <a:chOff x="0" y="0"/>
              <a:chExt cx="2472" cy="824"/>
            </a:xfrm>
          </p:grpSpPr>
          <p:sp>
            <p:nvSpPr>
              <p:cNvPr id="97305" name="Oval 131"/>
              <p:cNvSpPr/>
              <p:nvPr>
                <p:custDataLst>
                  <p:tags r:id="rId24"/>
                </p:custDataLst>
              </p:nvPr>
            </p:nvSpPr>
            <p:spPr>
              <a:xfrm>
                <a:off x="0" y="0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06" name="Oval 132"/>
              <p:cNvSpPr/>
              <p:nvPr>
                <p:custDataLst>
                  <p:tags r:id="rId25"/>
                </p:custDataLst>
              </p:nvPr>
            </p:nvSpPr>
            <p:spPr>
              <a:xfrm>
                <a:off x="638" y="205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</p:grpSp>
        <p:grpSp>
          <p:nvGrpSpPr>
            <p:cNvPr id="97307" name="Group 27"/>
            <p:cNvGrpSpPr/>
            <p:nvPr>
              <p:custDataLst>
                <p:tags r:id="rId26"/>
              </p:custDataLst>
            </p:nvPr>
          </p:nvGrpSpPr>
          <p:grpSpPr>
            <a:xfrm>
              <a:off x="293" y="264"/>
              <a:ext cx="644" cy="645"/>
              <a:chOff x="0" y="0"/>
              <a:chExt cx="644" cy="645"/>
            </a:xfrm>
          </p:grpSpPr>
          <p:sp>
            <p:nvSpPr>
              <p:cNvPr id="97308" name="Oval 134"/>
              <p:cNvSpPr/>
              <p:nvPr>
                <p:custDataLst>
                  <p:tags r:id="rId27"/>
                </p:custDataLst>
              </p:nvPr>
            </p:nvSpPr>
            <p:spPr>
              <a:xfrm>
                <a:off x="0" y="1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09" name="Freeform 135"/>
              <p:cNvSpPr/>
              <p:nvPr>
                <p:custDataLst>
                  <p:tags r:id="rId28"/>
                </p:custDataLst>
              </p:nvPr>
            </p:nvSpPr>
            <p:spPr>
              <a:xfrm>
                <a:off x="9" y="0"/>
                <a:ext cx="628" cy="441"/>
              </a:xfrm>
              <a:custGeom>
                <a:avLst/>
                <a:gdLst/>
                <a:ahLst/>
                <a:cxnLst>
                  <a:cxn ang="0">
                    <a:pos x="33" y="7"/>
                  </a:cxn>
                  <a:cxn ang="0">
                    <a:pos x="38" y="19"/>
                  </a:cxn>
                  <a:cxn ang="0">
                    <a:pos x="0" y="19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33" y="7"/>
                  </a:cxn>
                </a:cxnLst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indent="0"/>
              </a:p>
            </p:txBody>
          </p:sp>
        </p:grpSp>
      </p:grpSp>
      <p:grpSp>
        <p:nvGrpSpPr>
          <p:cNvPr id="97310" name="Group 30"/>
          <p:cNvGrpSpPr/>
          <p:nvPr>
            <p:custDataLst>
              <p:tags r:id="rId29"/>
            </p:custDataLst>
          </p:nvPr>
        </p:nvGrpSpPr>
        <p:grpSpPr>
          <a:xfrm>
            <a:off x="1087438" y="3240088"/>
            <a:ext cx="2146300" cy="2152650"/>
            <a:chOff x="0" y="0"/>
            <a:chExt cx="1228" cy="1228"/>
          </a:xfrm>
        </p:grpSpPr>
        <p:sp>
          <p:nvSpPr>
            <p:cNvPr id="97311" name="Oval 137"/>
            <p:cNvSpPr/>
            <p:nvPr>
              <p:custDataLst>
                <p:tags r:id="rId30"/>
              </p:custDataLst>
            </p:nvPr>
          </p:nvSpPr>
          <p:spPr>
            <a:xfrm>
              <a:off x="0" y="0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marR="0" lvl="0" indent="0"/>
              <a:endParaRPr lang="zh-CN" altLang="en-US" sz="4000">
                <a:solidFill>
                  <a:schemeClr val="bg1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97312" name="Group 32"/>
            <p:cNvGrpSpPr/>
            <p:nvPr>
              <p:custDataLst>
                <p:tags r:id="rId31"/>
              </p:custDataLst>
            </p:nvPr>
          </p:nvGrpSpPr>
          <p:grpSpPr>
            <a:xfrm>
              <a:off x="127" y="704"/>
              <a:ext cx="975" cy="325"/>
              <a:chOff x="0" y="0"/>
              <a:chExt cx="2472" cy="824"/>
            </a:xfrm>
          </p:grpSpPr>
          <p:sp>
            <p:nvSpPr>
              <p:cNvPr id="97313" name="Oval 139"/>
              <p:cNvSpPr/>
              <p:nvPr>
                <p:custDataLst>
                  <p:tags r:id="rId32"/>
                </p:custDataLst>
              </p:nvPr>
            </p:nvSpPr>
            <p:spPr>
              <a:xfrm>
                <a:off x="0" y="0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14" name="Oval 140"/>
              <p:cNvSpPr/>
              <p:nvPr>
                <p:custDataLst>
                  <p:tags r:id="rId33"/>
                </p:custDataLst>
              </p:nvPr>
            </p:nvSpPr>
            <p:spPr>
              <a:xfrm>
                <a:off x="638" y="205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</p:grpSp>
        <p:grpSp>
          <p:nvGrpSpPr>
            <p:cNvPr id="97315" name="Group 35"/>
            <p:cNvGrpSpPr/>
            <p:nvPr>
              <p:custDataLst>
                <p:tags r:id="rId34"/>
              </p:custDataLst>
            </p:nvPr>
          </p:nvGrpSpPr>
          <p:grpSpPr>
            <a:xfrm>
              <a:off x="293" y="264"/>
              <a:ext cx="644" cy="645"/>
              <a:chOff x="0" y="0"/>
              <a:chExt cx="644" cy="645"/>
            </a:xfrm>
          </p:grpSpPr>
          <p:sp>
            <p:nvSpPr>
              <p:cNvPr id="97316" name="Oval 142"/>
              <p:cNvSpPr/>
              <p:nvPr>
                <p:custDataLst>
                  <p:tags r:id="rId35"/>
                </p:custDataLst>
              </p:nvPr>
            </p:nvSpPr>
            <p:spPr>
              <a:xfrm>
                <a:off x="0" y="1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17" name="Freeform 143"/>
              <p:cNvSpPr/>
              <p:nvPr>
                <p:custDataLst>
                  <p:tags r:id="rId36"/>
                </p:custDataLst>
              </p:nvPr>
            </p:nvSpPr>
            <p:spPr>
              <a:xfrm>
                <a:off x="9" y="0"/>
                <a:ext cx="628" cy="441"/>
              </a:xfrm>
              <a:custGeom>
                <a:avLst/>
                <a:gdLst/>
                <a:ahLst/>
                <a:cxnLst>
                  <a:cxn ang="0">
                    <a:pos x="33" y="7"/>
                  </a:cxn>
                  <a:cxn ang="0">
                    <a:pos x="38" y="19"/>
                  </a:cxn>
                  <a:cxn ang="0">
                    <a:pos x="0" y="19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33" y="7"/>
                  </a:cxn>
                </a:cxnLst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indent="0"/>
              </a:p>
            </p:txBody>
          </p:sp>
        </p:grpSp>
      </p:grpSp>
      <p:sp>
        <p:nvSpPr>
          <p:cNvPr id="97318" name="Text Box 60"/>
          <p:cNvSpPr/>
          <p:nvPr>
            <p:custDataLst>
              <p:tags r:id="rId37"/>
            </p:custDataLst>
          </p:nvPr>
        </p:nvSpPr>
        <p:spPr>
          <a:xfrm>
            <a:off x="1686242" y="1526540"/>
            <a:ext cx="1039812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</a:rPr>
              <a:t>课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97319" name="Text Box 68"/>
          <p:cNvSpPr/>
          <p:nvPr>
            <p:custDataLst>
              <p:tags r:id="rId38"/>
            </p:custDataLst>
          </p:nvPr>
        </p:nvSpPr>
        <p:spPr>
          <a:xfrm>
            <a:off x="729615" y="2691130"/>
            <a:ext cx="1039812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</a:rPr>
              <a:t>堂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97320" name="Text Box 69"/>
          <p:cNvSpPr/>
          <p:nvPr>
            <p:custDataLst>
              <p:tags r:id="rId39"/>
            </p:custDataLst>
          </p:nvPr>
        </p:nvSpPr>
        <p:spPr>
          <a:xfrm>
            <a:off x="1547177" y="3867150"/>
            <a:ext cx="1039812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</a:rPr>
              <a:t>小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grpSp>
        <p:nvGrpSpPr>
          <p:cNvPr id="97321" name="Group 41"/>
          <p:cNvGrpSpPr/>
          <p:nvPr>
            <p:custDataLst>
              <p:tags r:id="rId40"/>
            </p:custDataLst>
          </p:nvPr>
        </p:nvGrpSpPr>
        <p:grpSpPr>
          <a:xfrm>
            <a:off x="154940" y="4460557"/>
            <a:ext cx="2149475" cy="2152650"/>
            <a:chOff x="0" y="0"/>
            <a:chExt cx="1228" cy="1228"/>
          </a:xfrm>
        </p:grpSpPr>
        <p:sp>
          <p:nvSpPr>
            <p:cNvPr id="97322" name="Oval 161"/>
            <p:cNvSpPr/>
            <p:nvPr>
              <p:custDataLst>
                <p:tags r:id="rId41"/>
              </p:custDataLst>
            </p:nvPr>
          </p:nvSpPr>
          <p:spPr>
            <a:xfrm>
              <a:off x="0" y="0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marR="0" lvl="0" indent="0"/>
              <a:endParaRPr lang="zh-CN" altLang="en-US" sz="4000">
                <a:solidFill>
                  <a:schemeClr val="bg1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97323" name="Group 43"/>
            <p:cNvGrpSpPr/>
            <p:nvPr>
              <p:custDataLst>
                <p:tags r:id="rId42"/>
              </p:custDataLst>
            </p:nvPr>
          </p:nvGrpSpPr>
          <p:grpSpPr>
            <a:xfrm>
              <a:off x="127" y="704"/>
              <a:ext cx="975" cy="325"/>
              <a:chOff x="0" y="0"/>
              <a:chExt cx="2472" cy="824"/>
            </a:xfrm>
          </p:grpSpPr>
          <p:sp>
            <p:nvSpPr>
              <p:cNvPr id="97324" name="Oval 163"/>
              <p:cNvSpPr/>
              <p:nvPr>
                <p:custDataLst>
                  <p:tags r:id="rId43"/>
                </p:custDataLst>
              </p:nvPr>
            </p:nvSpPr>
            <p:spPr>
              <a:xfrm>
                <a:off x="0" y="0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25" name="Oval 164"/>
              <p:cNvSpPr/>
              <p:nvPr>
                <p:custDataLst>
                  <p:tags r:id="rId44"/>
                </p:custDataLst>
              </p:nvPr>
            </p:nvSpPr>
            <p:spPr>
              <a:xfrm>
                <a:off x="638" y="205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</p:grpSp>
        <p:grpSp>
          <p:nvGrpSpPr>
            <p:cNvPr id="97326" name="Group 46"/>
            <p:cNvGrpSpPr/>
            <p:nvPr>
              <p:custDataLst>
                <p:tags r:id="rId45"/>
              </p:custDataLst>
            </p:nvPr>
          </p:nvGrpSpPr>
          <p:grpSpPr>
            <a:xfrm>
              <a:off x="293" y="264"/>
              <a:ext cx="644" cy="645"/>
              <a:chOff x="0" y="0"/>
              <a:chExt cx="644" cy="645"/>
            </a:xfrm>
          </p:grpSpPr>
          <p:sp>
            <p:nvSpPr>
              <p:cNvPr id="97327" name="Oval 166"/>
              <p:cNvSpPr/>
              <p:nvPr>
                <p:custDataLst>
                  <p:tags r:id="rId46"/>
                </p:custDataLst>
              </p:nvPr>
            </p:nvSpPr>
            <p:spPr>
              <a:xfrm>
                <a:off x="0" y="1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lvl="0" indent="0"/>
                <a:endParaRPr lang="zh-CN" altLang="en-US" sz="4000">
                  <a:solidFill>
                    <a:schemeClr val="bg1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97328" name="Freeform 167"/>
              <p:cNvSpPr/>
              <p:nvPr>
                <p:custDataLst>
                  <p:tags r:id="rId47"/>
                </p:custDataLst>
              </p:nvPr>
            </p:nvSpPr>
            <p:spPr>
              <a:xfrm>
                <a:off x="9" y="0"/>
                <a:ext cx="628" cy="441"/>
              </a:xfrm>
              <a:custGeom>
                <a:avLst/>
                <a:gdLst/>
                <a:ahLst/>
                <a:cxnLst>
                  <a:cxn ang="0">
                    <a:pos x="33" y="7"/>
                  </a:cxn>
                  <a:cxn ang="0">
                    <a:pos x="38" y="19"/>
                  </a:cxn>
                  <a:cxn ang="0">
                    <a:pos x="0" y="19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33" y="7"/>
                  </a:cxn>
                </a:cxnLst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</a:lstStyle>
              <a:p>
                <a:pPr marL="0" marR="0" indent="0"/>
              </a:p>
            </p:txBody>
          </p:sp>
        </p:grpSp>
      </p:grpSp>
      <p:sp>
        <p:nvSpPr>
          <p:cNvPr id="97329" name="Text Box 70"/>
          <p:cNvSpPr/>
          <p:nvPr>
            <p:custDataLst>
              <p:tags r:id="rId48"/>
            </p:custDataLst>
          </p:nvPr>
        </p:nvSpPr>
        <p:spPr>
          <a:xfrm>
            <a:off x="729615" y="5085080"/>
            <a:ext cx="1039812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</a:rPr>
              <a:t>结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97330" name="Text Box 50"/>
          <p:cNvSpPr/>
          <p:nvPr>
            <p:custDataLst>
              <p:tags r:id="rId49"/>
            </p:custDataLst>
          </p:nvPr>
        </p:nvSpPr>
        <p:spPr>
          <a:xfrm>
            <a:off x="2331402" y="1231583"/>
            <a:ext cx="30988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/>
            <a:endParaRPr lang="zh-CN" altLang="en-US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7331" name="Text Box 51"/>
          <p:cNvSpPr/>
          <p:nvPr>
            <p:custDataLst>
              <p:tags r:id="rId50"/>
            </p:custDataLst>
          </p:nvPr>
        </p:nvSpPr>
        <p:spPr>
          <a:xfrm>
            <a:off x="3359150" y="549275"/>
            <a:ext cx="6913563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/>
            <a:endParaRPr lang="zh-CN" altLang="en-US" sz="4800">
              <a:ea typeface="宋体" panose="02010600030101010101" pitchFamily="2" charset="-122"/>
            </a:endParaRPr>
          </a:p>
        </p:txBody>
      </p:sp>
      <p:sp>
        <p:nvSpPr>
          <p:cNvPr id="97332" name="Text Box 52"/>
          <p:cNvSpPr/>
          <p:nvPr>
            <p:custDataLst>
              <p:tags r:id="rId51"/>
            </p:custDataLst>
          </p:nvPr>
        </p:nvSpPr>
        <p:spPr>
          <a:xfrm>
            <a:off x="8164512" y="3867150"/>
            <a:ext cx="30988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/>
            <a:endParaRPr lang="zh-CN" altLang="en-US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7333" name="Text Box 53"/>
          <p:cNvSpPr/>
          <p:nvPr>
            <p:custDataLst>
              <p:tags r:id="rId52"/>
            </p:custDataLst>
          </p:nvPr>
        </p:nvSpPr>
        <p:spPr>
          <a:xfrm>
            <a:off x="3359150" y="549275"/>
            <a:ext cx="8159115" cy="5593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>
              <a:lnSpc>
                <a:spcPts val="3900"/>
              </a:lnSpc>
            </a:pP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“咬文嚼字”正如福楼拜对他的学生莫泊桑说：“</a:t>
            </a:r>
            <a:r>
              <a:rPr lang="zh-CN" altLang="en-US" sz="320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论你所要讲的是什么，真正能够表现它的句子只有一句，真正适用的动词和形容词也只有一个，就是那最准确的一句、最准确的一个动词和形容词。其他类似的却很多。而你必须把这唯一的句子、唯一的动词、唯一的形容词找出来。”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一样。</a:t>
            </a:r>
            <a:endParaRPr lang="zh-CN" altLang="en-US" sz="32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marR="0" lvl="0" indent="0">
              <a:lnSpc>
                <a:spcPts val="3900"/>
              </a:lnSpc>
            </a:pP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总之，在文学语言的运用上，都不能离开这一条：</a:t>
            </a: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细细锤炼，细细品味。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希望大家在以后的阅读和作文中时时进行“咬文嚼字”，从而使自己的作品更完美</a:t>
            </a:r>
            <a:r>
              <a:rPr lang="zh-CN" altLang="en-US" sz="3600">
                <a:solidFill>
                  <a:schemeClr val="tx1"/>
                </a:solidFill>
              </a:rPr>
              <a:t>。 </a:t>
            </a:r>
            <a:endParaRPr lang="zh-CN" altLang="en-US" sz="3600">
              <a:solidFill>
                <a:schemeClr val="tx1"/>
              </a:solidFill>
            </a:endParaRPr>
          </a:p>
        </p:txBody>
      </p:sp>
      <p:pic>
        <p:nvPicPr>
          <p:cNvPr id="97334" name="New picture" hidden="1"/>
          <p:cNvPicPr/>
          <p:nvPr>
            <p:custDataLst>
              <p:tags r:id="rId53"/>
            </p:custDataLst>
          </p:nvPr>
        </p:nvPicPr>
        <p:blipFill>
          <a:blip r:embed="rId54"/>
          <a:stretch>
            <a:fillRect/>
          </a:stretch>
        </p:blipFill>
        <p:spPr>
          <a:xfrm>
            <a:off x="12827000" y="11353800"/>
            <a:ext cx="368300" cy="368300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图文框 8"/>
          <p:cNvSpPr/>
          <p:nvPr/>
        </p:nvSpPr>
        <p:spPr>
          <a:xfrm>
            <a:off x="731370" y="791771"/>
            <a:ext cx="2265073" cy="1498552"/>
          </a:xfrm>
          <a:prstGeom prst="frame">
            <a:avLst>
              <a:gd name="adj1" fmla="val 369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7557" y="1283795"/>
            <a:ext cx="9916885" cy="474185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770743" y="2213855"/>
            <a:ext cx="8605157" cy="290932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无论你所要讲的是什么</a:t>
            </a:r>
            <a:r>
              <a:rPr lang="en-US" altLang="zh-CN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真正能够表现它的句子只有一个</a:t>
            </a:r>
            <a:r>
              <a:rPr lang="en-US" altLang="zh-CN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真正适用的动词和形容词也只有一个</a:t>
            </a:r>
            <a:r>
              <a:rPr lang="en-US" altLang="zh-CN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就是那最准确的一句、最准确的一个动词和形容词。其他类似的却很多。而你必须把这唯一的句子、 唯一的动词、唯一的形容词找出来。</a:t>
            </a:r>
            <a:endParaRPr lang="en-US" altLang="zh-CN" sz="2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福楼拜对莫泊桑如是说</a:t>
            </a:r>
            <a:endParaRPr lang="zh-CN" altLang="en-US" sz="2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图文框 14"/>
          <p:cNvSpPr/>
          <p:nvPr/>
        </p:nvSpPr>
        <p:spPr>
          <a:xfrm>
            <a:off x="10863809" y="5770671"/>
            <a:ext cx="503144" cy="509948"/>
          </a:xfrm>
          <a:prstGeom prst="frame">
            <a:avLst>
              <a:gd name="adj1" fmla="val 1343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2553310" y="369430"/>
            <a:ext cx="1174503" cy="775182"/>
          </a:xfrm>
          <a:prstGeom prst="frame">
            <a:avLst>
              <a:gd name="adj1" fmla="val 7594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13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作者简介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2" y="1694934"/>
            <a:ext cx="4818201" cy="47217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94973" y="169493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朱光潜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4973" y="2308374"/>
            <a:ext cx="6076327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1897-1986，安徽桐城人。现代美学家、文艺理论家。现代美学的开拓者、奠基者之一。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99736" y="4076963"/>
            <a:ext cx="6076327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代表作品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:《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文艺心理学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谈美书简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西方美学史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99736" y="5322653"/>
            <a:ext cx="6076327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人生格言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“以出世的精神，做入世的事业 。”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题解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128565" y="1304700"/>
            <a:ext cx="1245235" cy="1245235"/>
            <a:chOff x="2673189" y="2400904"/>
            <a:chExt cx="1245235" cy="1245235"/>
          </a:xfrm>
        </p:grpSpPr>
        <p:sp>
          <p:nvSpPr>
            <p:cNvPr id="9" name="矩形 8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0"/>
              <a:endCxn id="9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1"/>
              <a:endCxn id="9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8564" y="2706507"/>
            <a:ext cx="1245235" cy="1245235"/>
            <a:chOff x="2673189" y="2400904"/>
            <a:chExt cx="1245235" cy="1245235"/>
          </a:xfrm>
        </p:grpSpPr>
        <p:sp>
          <p:nvSpPr>
            <p:cNvPr id="18" name="矩形 17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0"/>
              <a:endCxn id="18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1"/>
              <a:endCxn id="18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810057" y="1304699"/>
            <a:ext cx="1245235" cy="1245235"/>
            <a:chOff x="2673189" y="2400904"/>
            <a:chExt cx="1245235" cy="1245235"/>
          </a:xfrm>
        </p:grpSpPr>
        <p:sp>
          <p:nvSpPr>
            <p:cNvPr id="24" name="矩形 23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0"/>
              <a:endCxn id="24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4" idx="1"/>
              <a:endCxn id="24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810056" y="2706507"/>
            <a:ext cx="1245235" cy="1245235"/>
            <a:chOff x="2673189" y="2400904"/>
            <a:chExt cx="1245235" cy="1245235"/>
          </a:xfrm>
        </p:grpSpPr>
        <p:sp>
          <p:nvSpPr>
            <p:cNvPr id="30" name="矩形 29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0"/>
              <a:endCxn id="30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1"/>
              <a:endCxn id="30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162961" y="1448683"/>
            <a:ext cx="2492990" cy="2449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7500">
                <a:latin typeface="楷体" panose="02010609060101010101" pitchFamily="49" charset="-122"/>
                <a:ea typeface="楷体" panose="02010609060101010101" pitchFamily="49" charset="-122"/>
              </a:rPr>
              <a:t>咬文</a:t>
            </a:r>
            <a:endParaRPr lang="en-US" altLang="zh-CN" sz="75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7500">
                <a:latin typeface="楷体" panose="02010609060101010101" pitchFamily="49" charset="-122"/>
                <a:ea typeface="楷体" panose="02010609060101010101" pitchFamily="49" charset="-122"/>
              </a:rPr>
              <a:t>嚼</a:t>
            </a:r>
            <a:r>
              <a:rPr lang="zh-CN" altLang="en-US" sz="7500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7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28461" y="1249680"/>
            <a:ext cx="7663539" cy="5166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4" t="17974" r="-1" b="7715"/>
          <a:stretch>
            <a:fillRect/>
          </a:stretch>
        </p:blipFill>
        <p:spPr>
          <a:xfrm>
            <a:off x="4528462" y="1249680"/>
            <a:ext cx="7663538" cy="516699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5195692" y="1673880"/>
            <a:ext cx="1543164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贬义词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Rectangle 3"/>
          <p:cNvSpPr>
            <a:spLocks noGrp="1"/>
          </p:cNvSpPr>
          <p:nvPr/>
        </p:nvSpPr>
        <p:spPr>
          <a:xfrm>
            <a:off x="5130362" y="2465509"/>
            <a:ext cx="6545701" cy="34513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04190" indent="-504190" eaLnBrk="1" hangingPunct="1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zh-CN" altLang="en-US" sz="2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学习理论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重在领会实质</a:t>
            </a:r>
            <a:r>
              <a:rPr lang="en-US" altLang="zh-CN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切不可一味地</a:t>
            </a:r>
            <a:r>
              <a:rPr lang="zh-CN" altLang="en-US" sz="2600" u="sng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咬文嚼字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endParaRPr lang="en-US" altLang="zh-CN" sz="260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504190" indent="-504190" eaLnBrk="1" hangingPunct="1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endParaRPr lang="zh-CN" altLang="en-US" sz="26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504190" indent="-504190" eaLnBrk="1" hangingPunct="1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zh-CN" altLang="en-US" sz="2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的人在谈话时总喜欢</a:t>
            </a:r>
            <a:r>
              <a:rPr lang="zh-CN" altLang="en-US" sz="2600" u="sng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咬文嚼字</a:t>
            </a:r>
            <a:r>
              <a:rPr lang="zh-CN" altLang="en-US" sz="2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60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504190" indent="-504190" eaLnBrk="1" hangingPunct="1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endParaRPr lang="zh-CN" altLang="en-US" sz="26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504190" indent="-504190" eaLnBrk="1" hangingPunct="1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zh-CN" altLang="en-US" sz="2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明明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是你错了</a:t>
            </a:r>
            <a:r>
              <a:rPr lang="en-US" altLang="zh-CN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你再</a:t>
            </a:r>
            <a:r>
              <a:rPr lang="zh-CN" altLang="en-US" sz="2600" u="sng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咬文嚼字</a:t>
            </a:r>
            <a:r>
              <a:rPr lang="zh-CN" altLang="en-US" sz="2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也没有用处。 </a:t>
            </a:r>
            <a:endParaRPr lang="zh-CN" altLang="en-US" sz="26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" name="Rectangle 3"/>
          <p:cNvSpPr>
            <a:spLocks noGrp="1"/>
          </p:cNvSpPr>
          <p:nvPr/>
        </p:nvSpPr>
        <p:spPr>
          <a:xfrm>
            <a:off x="5537200" y="3362571"/>
            <a:ext cx="6138863" cy="4684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6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过分地斟酌字句，死抠字眼 </a:t>
            </a:r>
            <a:endParaRPr lang="zh-CN" altLang="en-US" sz="26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7" name="Rectangle 3"/>
          <p:cNvSpPr>
            <a:spLocks noGrp="1"/>
          </p:cNvSpPr>
          <p:nvPr/>
        </p:nvSpPr>
        <p:spPr>
          <a:xfrm>
            <a:off x="5537200" y="4406379"/>
            <a:ext cx="6138863" cy="4684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6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卖弄才学</a:t>
            </a:r>
            <a:endParaRPr lang="zh-CN" altLang="en-US" sz="26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8" name="Rectangle 3"/>
          <p:cNvSpPr>
            <a:spLocks noGrp="1"/>
          </p:cNvSpPr>
          <p:nvPr/>
        </p:nvSpPr>
        <p:spPr>
          <a:xfrm>
            <a:off x="5537200" y="5448359"/>
            <a:ext cx="6138863" cy="4684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6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强词夺理或狡辩</a:t>
            </a:r>
            <a:endParaRPr lang="zh-CN" altLang="en-US" sz="26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8" y="3249654"/>
            <a:ext cx="3793071" cy="379307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uiExpand="1" build="p"/>
      <p:bldP spid="44" grpId="0" animBg="1"/>
      <p:bldP spid="47" grpId="0" animBg="1"/>
      <p:bldP spid="48" grpId="0" animBg="1"/>
      <p:bldP spid="42" grpId="0"/>
      <p:bldP spid="4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题解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128565" y="1304700"/>
            <a:ext cx="1245235" cy="1245235"/>
            <a:chOff x="2673189" y="2400904"/>
            <a:chExt cx="1245235" cy="1245235"/>
          </a:xfrm>
        </p:grpSpPr>
        <p:sp>
          <p:nvSpPr>
            <p:cNvPr id="9" name="矩形 8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0"/>
              <a:endCxn id="9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1"/>
              <a:endCxn id="9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8564" y="2706507"/>
            <a:ext cx="1245235" cy="1245235"/>
            <a:chOff x="2673189" y="2400904"/>
            <a:chExt cx="1245235" cy="1245235"/>
          </a:xfrm>
        </p:grpSpPr>
        <p:sp>
          <p:nvSpPr>
            <p:cNvPr id="18" name="矩形 17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0"/>
              <a:endCxn id="18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1"/>
              <a:endCxn id="18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810057" y="1304699"/>
            <a:ext cx="1245235" cy="1245235"/>
            <a:chOff x="2673189" y="2400904"/>
            <a:chExt cx="1245235" cy="1245235"/>
          </a:xfrm>
        </p:grpSpPr>
        <p:sp>
          <p:nvSpPr>
            <p:cNvPr id="24" name="矩形 23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0"/>
              <a:endCxn id="24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4" idx="1"/>
              <a:endCxn id="24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810056" y="2706507"/>
            <a:ext cx="1245235" cy="1245235"/>
            <a:chOff x="2673189" y="2400904"/>
            <a:chExt cx="1245235" cy="1245235"/>
          </a:xfrm>
        </p:grpSpPr>
        <p:sp>
          <p:nvSpPr>
            <p:cNvPr id="30" name="矩形 29"/>
            <p:cNvSpPr/>
            <p:nvPr/>
          </p:nvSpPr>
          <p:spPr>
            <a:xfrm>
              <a:off x="2673189" y="2400904"/>
              <a:ext cx="1245235" cy="1245235"/>
            </a:xfrm>
            <a:prstGeom prst="rect">
              <a:avLst/>
            </a:prstGeom>
            <a:noFill/>
            <a:ln w="19050">
              <a:solidFill>
                <a:srgbClr val="F4B183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0"/>
              <a:endCxn id="30" idx="2"/>
            </p:cNvCxnSpPr>
            <p:nvPr/>
          </p:nvCxnSpPr>
          <p:spPr>
            <a:xfrm>
              <a:off x="3295807" y="2400904"/>
              <a:ext cx="0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1"/>
              <a:endCxn id="30" idx="3"/>
            </p:cNvCxnSpPr>
            <p:nvPr/>
          </p:nvCxnSpPr>
          <p:spPr>
            <a:xfrm>
              <a:off x="2673189" y="3023522"/>
              <a:ext cx="1245235" cy="0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2673189" y="2400904"/>
              <a:ext cx="1245235" cy="1245235"/>
            </a:xfrm>
            <a:prstGeom prst="line">
              <a:avLst/>
            </a:prstGeom>
            <a:ln w="12700">
              <a:solidFill>
                <a:srgbClr val="F4B183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162961" y="1448683"/>
            <a:ext cx="2492990" cy="2449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7500">
                <a:latin typeface="楷体" panose="02010609060101010101" pitchFamily="49" charset="-122"/>
                <a:ea typeface="楷体" panose="02010609060101010101" pitchFamily="49" charset="-122"/>
              </a:rPr>
              <a:t>咬文</a:t>
            </a:r>
            <a:endParaRPr lang="en-US" altLang="zh-CN" sz="75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7500">
                <a:latin typeface="楷体" panose="02010609060101010101" pitchFamily="49" charset="-122"/>
                <a:ea typeface="楷体" panose="02010609060101010101" pitchFamily="49" charset="-122"/>
              </a:rPr>
              <a:t>嚼</a:t>
            </a:r>
            <a:r>
              <a:rPr lang="zh-CN" altLang="en-US" sz="7500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7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28461" y="1249680"/>
            <a:ext cx="7663539" cy="5166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4" t="17974" r="-1" b="7715"/>
          <a:stretch>
            <a:fillRect/>
          </a:stretch>
        </p:blipFill>
        <p:spPr>
          <a:xfrm>
            <a:off x="4528462" y="1304925"/>
            <a:ext cx="7663538" cy="516699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5195692" y="1673880"/>
            <a:ext cx="22528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贬词褒用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Rectangle 3"/>
          <p:cNvSpPr>
            <a:spLocks noGrp="1"/>
          </p:cNvSpPr>
          <p:nvPr/>
        </p:nvSpPr>
        <p:spPr>
          <a:xfrm>
            <a:off x="5295900" y="2359981"/>
            <a:ext cx="6380163" cy="107779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在文中作者赋予了“咬文嚼字”什么样的新意呢？（用原文回答）</a:t>
            </a:r>
            <a:endParaRPr lang="zh-CN" altLang="en-US" sz="280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8" name="Rectangle 3"/>
          <p:cNvSpPr>
            <a:spLocks noGrp="1"/>
          </p:cNvSpPr>
          <p:nvPr/>
        </p:nvSpPr>
        <p:spPr>
          <a:xfrm>
            <a:off x="5195570" y="3700145"/>
            <a:ext cx="6839585" cy="21570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4572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zh-CN" sz="2800" b="1">
                <a:latin typeface="华文新魏" charset="-122"/>
                <a:ea typeface="华文新魏" charset="-122"/>
                <a:sym typeface="+mn-ea"/>
              </a:rPr>
              <a:t>在文学，无论阅读或写作，我们必须有一字不肯放松的谨严。</a:t>
            </a:r>
            <a:endParaRPr lang="zh-CN" altLang="zh-CN" sz="2800" b="1">
              <a:latin typeface="华文新魏" charset="-122"/>
              <a:ea typeface="华文新魏" charset="-122"/>
              <a:sym typeface="+mn-ea"/>
            </a:endParaRPr>
          </a:p>
          <a:p>
            <a:pPr marL="0" indent="4572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zh-CN" sz="2800" b="1">
                <a:latin typeface="华文新魏" charset="-122"/>
                <a:ea typeface="华文新魏" charset="-122"/>
                <a:sym typeface="+mn-ea"/>
              </a:rPr>
              <a:t>咬文嚼字，在表面上像只是斟酌文字的分量，在实际上就是调整思想和感情。</a:t>
            </a:r>
            <a:endParaRPr lang="zh-CN" altLang="en-US" sz="28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8" y="3249654"/>
            <a:ext cx="3793071" cy="37930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 bldLvl="0" animBg="1"/>
      <p:bldP spid="42" grpId="0"/>
      <p:bldP spid="4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图文框 8"/>
          <p:cNvSpPr/>
          <p:nvPr/>
        </p:nvSpPr>
        <p:spPr>
          <a:xfrm>
            <a:off x="491340" y="777801"/>
            <a:ext cx="2265073" cy="1498552"/>
          </a:xfrm>
          <a:prstGeom prst="frame">
            <a:avLst>
              <a:gd name="adj1" fmla="val 369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6465" y="1269365"/>
            <a:ext cx="10536555" cy="474154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以上只是随便举几个实例，说明咬文嚼字的道理。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097915" y="1520825"/>
            <a:ext cx="10193020" cy="7556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3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文中有一句话囊括全文内容，你认为是哪一句？</a:t>
            </a:r>
            <a:endParaRPr lang="zh-CN" altLang="en-US" sz="3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图文框 14"/>
          <p:cNvSpPr/>
          <p:nvPr/>
        </p:nvSpPr>
        <p:spPr>
          <a:xfrm>
            <a:off x="11159719" y="5855761"/>
            <a:ext cx="503144" cy="509948"/>
          </a:xfrm>
          <a:prstGeom prst="frame">
            <a:avLst>
              <a:gd name="adj1" fmla="val 1343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1581760" y="369430"/>
            <a:ext cx="1174503" cy="775182"/>
          </a:xfrm>
          <a:prstGeom prst="frame">
            <a:avLst>
              <a:gd name="adj1" fmla="val 7594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9"/>
          <a:stretch>
            <a:fillRect/>
          </a:stretch>
        </p:blipFill>
        <p:spPr>
          <a:xfrm>
            <a:off x="-47625" y="0"/>
            <a:ext cx="12192000" cy="6858000"/>
          </a:xfrm>
          <a:prstGeom prst="rect">
            <a:avLst/>
          </a:prstGeom>
        </p:spPr>
      </p:pic>
      <p:sp>
        <p:nvSpPr>
          <p:cNvPr id="9" name="图文框 8"/>
          <p:cNvSpPr/>
          <p:nvPr/>
        </p:nvSpPr>
        <p:spPr>
          <a:xfrm>
            <a:off x="491340" y="777801"/>
            <a:ext cx="2265073" cy="1498552"/>
          </a:xfrm>
          <a:prstGeom prst="frame">
            <a:avLst>
              <a:gd name="adj1" fmla="val 369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6465" y="1269365"/>
            <a:ext cx="10536555" cy="474154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348105" y="389255"/>
            <a:ext cx="10548620" cy="68199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请大家认真分析总括句，说说这句话包含哪些信息？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图文框 14"/>
          <p:cNvSpPr/>
          <p:nvPr/>
        </p:nvSpPr>
        <p:spPr>
          <a:xfrm>
            <a:off x="11159719" y="5855761"/>
            <a:ext cx="503144" cy="509948"/>
          </a:xfrm>
          <a:prstGeom prst="frame">
            <a:avLst>
              <a:gd name="adj1" fmla="val 1343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173330" y="1895335"/>
            <a:ext cx="1174503" cy="775182"/>
          </a:xfrm>
          <a:prstGeom prst="frame">
            <a:avLst>
              <a:gd name="adj1" fmla="val 7594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0480" y="1895475"/>
            <a:ext cx="98971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Font typeface="Wingdings" panose="05000000000000000000" pitchFamily="2" charset="2"/>
              <a:buChar char="p"/>
            </a:pPr>
            <a:r>
              <a:rPr lang="zh-CN" altLang="en-US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内容信息：总括句告诉我们文章大体内容</a:t>
            </a:r>
            <a:endParaRPr lang="zh-CN" altLang="en-US" sz="32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8105" y="2895600"/>
            <a:ext cx="9811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Font typeface="Wingdings" panose="05000000000000000000" pitchFamily="2" charset="2"/>
              <a:buChar char="p"/>
            </a:pPr>
            <a:r>
              <a:rPr lang="zh-CN" altLang="en-US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文体信息：论述类文章（文艺随笔）</a:t>
            </a:r>
            <a:endParaRPr lang="zh-CN" altLang="en-US" sz="32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8105" y="3820160"/>
            <a:ext cx="93878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Font typeface="Wingdings" panose="05000000000000000000" pitchFamily="2" charset="2"/>
              <a:buChar char="p"/>
            </a:pPr>
            <a:r>
              <a:rPr lang="zh-CN" altLang="en-US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写法信息：例证法</a:t>
            </a:r>
            <a:endParaRPr lang="zh-CN" altLang="en-US" sz="32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8105" y="4892040"/>
            <a:ext cx="9387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Font typeface="Wingdings" panose="05000000000000000000" pitchFamily="2" charset="2"/>
              <a:buChar char="p"/>
            </a:pPr>
            <a:r>
              <a:rPr lang="zh-CN" altLang="en-US" sz="32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位置信息：一些特殊句常处于一些特殊位置。</a:t>
            </a:r>
            <a:endParaRPr lang="zh-CN" altLang="en-US" sz="32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2" grpId="1"/>
      <p:bldP spid="4" grpId="1"/>
      <p:bldP spid="5" grpId="1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" y="2220767"/>
            <a:ext cx="5834743" cy="3254291"/>
            <a:chOff x="1" y="2220767"/>
            <a:chExt cx="5834743" cy="3254291"/>
          </a:xfrm>
        </p:grpSpPr>
        <p:sp>
          <p:nvSpPr>
            <p:cNvPr id="13" name="矩形 12"/>
            <p:cNvSpPr/>
            <p:nvPr/>
          </p:nvSpPr>
          <p:spPr>
            <a:xfrm>
              <a:off x="1" y="2220767"/>
              <a:ext cx="5834743" cy="325428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939" r="52143" b="21258"/>
            <a:stretch>
              <a:fillRect/>
            </a:stretch>
          </p:blipFill>
          <p:spPr>
            <a:xfrm>
              <a:off x="1" y="2220769"/>
              <a:ext cx="5834743" cy="3254289"/>
            </a:xfrm>
            <a:custGeom>
              <a:avLst/>
              <a:gdLst>
                <a:gd name="connsiteX0" fmla="*/ 0 w 5834743"/>
                <a:gd name="connsiteY0" fmla="*/ 0 h 3254289"/>
                <a:gd name="connsiteX1" fmla="*/ 5834743 w 5834743"/>
                <a:gd name="connsiteY1" fmla="*/ 0 h 3254289"/>
                <a:gd name="connsiteX2" fmla="*/ 5834743 w 5834743"/>
                <a:gd name="connsiteY2" fmla="*/ 3254289 h 3254289"/>
                <a:gd name="connsiteX3" fmla="*/ 0 w 5834743"/>
                <a:gd name="connsiteY3" fmla="*/ 3254289 h 325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4743" h="3254289">
                  <a:moveTo>
                    <a:pt x="0" y="0"/>
                  </a:moveTo>
                  <a:lnTo>
                    <a:pt x="5834743" y="0"/>
                  </a:lnTo>
                  <a:lnTo>
                    <a:pt x="5834743" y="3254289"/>
                  </a:lnTo>
                  <a:lnTo>
                    <a:pt x="0" y="3254289"/>
                  </a:lnTo>
                  <a:close/>
                </a:path>
              </a:pathLst>
            </a:custGeom>
          </p:spPr>
        </p:pic>
      </p:grp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文体知识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2089216"/>
            <a:ext cx="5653994" cy="3254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也叫文艺短论，是文艺评论的一种。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它的特点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一事一议；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篇幅短小；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既发议论又谈感受，行文自由，语言精辟，议论形象。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101" y="3207775"/>
            <a:ext cx="3176291" cy="128027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tags/tag1.xml><?xml version="1.0" encoding="utf-8"?>
<p:tagLst xmlns:p="http://schemas.openxmlformats.org/presentationml/2006/main">
  <p:tag name="AS_UNIQUEID" val="310"/>
</p:tagLst>
</file>

<file path=ppt/tags/tag10.xml><?xml version="1.0" encoding="utf-8"?>
<p:tagLst xmlns:p="http://schemas.openxmlformats.org/presentationml/2006/main">
  <p:tag name="KSO_WM_BEAUTIFY_FLAG" val="#wm#"/>
  <p:tag name="KSO_WM_TEMPLATE_CATEGORY" val="diagram"/>
  <p:tag name="KSO_WM_TEMPLATE_INDEX" val="2021192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8T20:05:35&quot;,&quot;maxSize&quot;:{&quot;size1&quot;:46.875492533047996},&quot;minSize&quot;:{&quot;size1&quot;:39.375492533047996},&quot;normalSize&quot;:{&quot;size1&quot;:39.375492533048003},&quot;subLayout&quot;:[{&quot;id&quot;:&quot;2020-09-28T20:05:35&quot;,&quot;maxSize&quot;:{&quot;size1&quot;:53.299714366503103},&quot;minSize&quot;:{&quot;size1&quot;:33.299714366503103},&quot;normalSize&quot;:{&quot;size1&quot;:42.399714366503105},&quot;subLayout&quot;:[{&quot;id&quot;:&quot;2020-09-28T20:05:35&quot;,&quot;margin&quot;:{&quot;bottom&quot;:0.026000002399086952,&quot;left&quot;:2.5399999618530273,&quot;right&quot;:1.2439998388290405,&quot;top&quot;:2.5399999618530273},&quot;type&quot;:0},{&quot;id&quot;:&quot;2020-09-28T20:05:35&quot;,&quot;margin&quot;:{&quot;bottom&quot;:2.5399999618530273,&quot;left&quot;:2.5399999618530273,&quot;right&quot;:1.2699999809265137,&quot;top&quot;:0.42300000786781311},&quot;type&quot;:0}],&quot;type&quot;:0},{&quot;id&quot;:&quot;2020-09-28T20:05:35&quot;,&quot;margin&quot;:{&quot;bottom&quot;:1.6929999589920044,&quot;left&quot;:0,&quot;right&quot;:2.1170001029968262,&quot;top&quot;:1.6929999589920044},&quot;type&quot;:0}],&quot;type&quot;:0}"/>
  <p:tag name="KSO_WM_SLIDE_RATIO" val="1.777778"/>
  <p:tag name="KSO_WM_SLIDE_ID" val="diagram2021192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396"/>
  <p:tag name="KSO_WM_SLIDE_POSITION" val="72*72"/>
  <p:tag name="KSO_WM_TAG_VERSION" val="1.0"/>
  <p:tag name="KSO_WM_SLIDE_LAYOUT" val="a_d_f"/>
  <p:tag name="KSO_WM_SLIDE_LAYOUT_CNT" val="1_1_1"/>
  <p:tag name="KSO_WM_CHIP_INFOS" val="{&quot;type&quot;:&quot;0&quot;,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8355538414f041bbb519c3fcb87bcb7b&quot;,&quot;fill_align&quot;:&quot;lb&quot;,&quot;text_align&quot;:&quot;lb&quot;,&quot;text_direction&quot;:&quot;horizontal&quot;,&quot;chip_types&quot;:[&quot;header&quot;]},{&quot;fill_id&quot;:&quot;ce9014de68374b9e8dbed5c0d3840188&quot;,&quot;fill_align&quot;:&quot;lt&quot;,&quot;text_align&quot;:&quot;lt&quot;,&quot;text_direction&quot;:&quot;horizontal&quot;,&quot;chip_types&quot;:[&quot;text&quot;]},{&quot;fill_id&quot;:&quot;bb9fe90fbe844ca199b46d0cb9a9c79d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SLIDE_BACKGROUND" val="[&quot;general&quot;]"/>
  <p:tag name="KSO_WM_CHIP_XID" val="5eecaf3ea758c1ec0b708a13"/>
  <p:tag name="KSO_WM_CHIP_DECFILLPROP" val="[]"/>
  <p:tag name="KSO_WM_CHIP_GROUPID" val="5eecaf3ea758c1ec0b708a12"/>
  <p:tag name="KSO_WM_SLIDE_BK_DARK_LIGHT" val="2"/>
  <p:tag name="KSO_WM_SLIDE_BACKGROUND_TYPE" val="general"/>
  <p:tag name="KSO_WM_SLIDE_SUPPORT_FEATURE_TYPE" val="7"/>
  <p:tag name="KSO_WM_TEMPLATE_ASSEMBLE_XID" val="5f71d18b0ff15d9a40ef56ec"/>
  <p:tag name="KSO_WM_TEMPLATE_ASSEMBLE_GROUPID" val="5f71d18b0ff15d9a40ef56ec"/>
</p:tagLst>
</file>

<file path=ppt/tags/tag100.xml><?xml version="1.0" encoding="utf-8"?>
<p:tagLst xmlns:p="http://schemas.openxmlformats.org/presentationml/2006/main">
  <p:tag name="AS_UNIQUEID" val="911"/>
</p:tagLst>
</file>

<file path=ppt/tags/tag101.xml><?xml version="1.0" encoding="utf-8"?>
<p:tagLst xmlns:p="http://schemas.openxmlformats.org/presentationml/2006/main">
  <p:tag name="AS_UNIQUEID" val="441"/>
</p:tagLst>
</file>

<file path=ppt/tags/tag102.xml><?xml version="1.0" encoding="utf-8"?>
<p:tagLst xmlns:p="http://schemas.openxmlformats.org/presentationml/2006/main">
  <p:tag name="AS_UNIQUEID" val="442"/>
</p:tagLst>
</file>

<file path=ppt/tags/tag103.xml><?xml version="1.0" encoding="utf-8"?>
<p:tagLst xmlns:p="http://schemas.openxmlformats.org/presentationml/2006/main">
  <p:tag name="AS_UNIQUEID" val="912"/>
</p:tagLst>
</file>

<file path=ppt/tags/tag104.xml><?xml version="1.0" encoding="utf-8"?>
<p:tagLst xmlns:p="http://schemas.openxmlformats.org/presentationml/2006/main">
  <p:tag name="AS_UNIQUEID" val="443"/>
</p:tagLst>
</file>

<file path=ppt/tags/tag105.xml><?xml version="1.0" encoding="utf-8"?>
<p:tagLst xmlns:p="http://schemas.openxmlformats.org/presentationml/2006/main">
  <p:tag name="AS_UNIQUEID" val="444"/>
</p:tagLst>
</file>

<file path=ppt/tags/tag106.xml><?xml version="1.0" encoding="utf-8"?>
<p:tagLst xmlns:p="http://schemas.openxmlformats.org/presentationml/2006/main">
  <p:tag name="AS_UNIQUEID" val="445"/>
</p:tagLst>
</file>

<file path=ppt/tags/tag107.xml><?xml version="1.0" encoding="utf-8"?>
<p:tagLst xmlns:p="http://schemas.openxmlformats.org/presentationml/2006/main">
  <p:tag name="AS_UNIQUEID" val="446"/>
</p:tagLst>
</file>

<file path=ppt/tags/tag108.xml><?xml version="1.0" encoding="utf-8"?>
<p:tagLst xmlns:p="http://schemas.openxmlformats.org/presentationml/2006/main">
  <p:tag name="AS_UNIQUEID" val="447"/>
</p:tagLst>
</file>

<file path=ppt/tags/tag109.xml><?xml version="1.0" encoding="utf-8"?>
<p:tagLst xmlns:p="http://schemas.openxmlformats.org/presentationml/2006/main">
  <p:tag name="AS_UNIQUEID" val="913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921_1*a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9954b27148645d78edde3cdc83c05b2"/>
  <p:tag name="KSO_WM_UNIT_DECORATE_INFO" val=""/>
  <p:tag name="KSO_WM_UNIT_SM_LIMIT_TYPE" val=""/>
  <p:tag name="KSO_WM_CHIP_FILLAREA_FILL_RULE" val="{&quot;fill_align&quot;:&quot;lb&quot;,&quot;fill_mode&quot;:&quot;full&quot;,&quot;sacle_strategy&quot;:&quot;smart&quot;}"/>
  <p:tag name="KSO_WM_ASSEMBLE_CHIP_INDEX" val="e80a663a2964467cae5ef1908b7dfc02"/>
  <p:tag name="KSO_WM_UNIT_TEXT_FILL_FORE_SCHEMECOLOR_INDEX_BRIGHTNESS" val="0"/>
  <p:tag name="KSO_WM_UNIT_TEXT_FILL_FORE_SCHEMECOLOR_INDEX" val="13"/>
  <p:tag name="KSO_WM_UNIT_TEXT_FILL_TYPE" val="1"/>
  <p:tag name="KSO_WM_TEMPLATE_ASSEMBLE_XID" val="5f71d18b0ff15d9a40ef56ec"/>
  <p:tag name="KSO_WM_TEMPLATE_ASSEMBLE_GROUPID" val="5f71d18b0ff15d9a40ef56ec"/>
  <p:tag name="KSO_WM_TAG_Front_Size" val=""/>
  <p:tag name="KSO_WM_TAG_Backgroup_Id" val=""/>
  <p:tag name="KSO_WM_TAG_Backgroup_Size" val=""/>
  <p:tag name="KSO_WM_TAG_Zoder_Position" val=""/>
</p:tagLst>
</file>

<file path=ppt/tags/tag110.xml><?xml version="1.0" encoding="utf-8"?>
<p:tagLst xmlns:p="http://schemas.openxmlformats.org/presentationml/2006/main">
  <p:tag name="AS_UNIQUEID" val="448"/>
</p:tagLst>
</file>

<file path=ppt/tags/tag111.xml><?xml version="1.0" encoding="utf-8"?>
<p:tagLst xmlns:p="http://schemas.openxmlformats.org/presentationml/2006/main">
  <p:tag name="AS_UNIQUEID" val="914"/>
</p:tagLst>
</file>

<file path=ppt/tags/tag112.xml><?xml version="1.0" encoding="utf-8"?>
<p:tagLst xmlns:p="http://schemas.openxmlformats.org/presentationml/2006/main">
  <p:tag name="AS_UNIQUEID" val="449"/>
</p:tagLst>
</file>

<file path=ppt/tags/tag113.xml><?xml version="1.0" encoding="utf-8"?>
<p:tagLst xmlns:p="http://schemas.openxmlformats.org/presentationml/2006/main">
  <p:tag name="AS_UNIQUEID" val="450"/>
</p:tagLst>
</file>

<file path=ppt/tags/tag114.xml><?xml version="1.0" encoding="utf-8"?>
<p:tagLst xmlns:p="http://schemas.openxmlformats.org/presentationml/2006/main">
  <p:tag name="AS_UNIQUEID" val="915"/>
</p:tagLst>
</file>

<file path=ppt/tags/tag115.xml><?xml version="1.0" encoding="utf-8"?>
<p:tagLst xmlns:p="http://schemas.openxmlformats.org/presentationml/2006/main">
  <p:tag name="AS_UNIQUEID" val="451"/>
</p:tagLst>
</file>

<file path=ppt/tags/tag116.xml><?xml version="1.0" encoding="utf-8"?>
<p:tagLst xmlns:p="http://schemas.openxmlformats.org/presentationml/2006/main">
  <p:tag name="AS_UNIQUEID" val="452"/>
</p:tagLst>
</file>

<file path=ppt/tags/tag117.xml><?xml version="1.0" encoding="utf-8"?>
<p:tagLst xmlns:p="http://schemas.openxmlformats.org/presentationml/2006/main">
  <p:tag name="AS_UNIQUEID" val="453"/>
</p:tagLst>
</file>

<file path=ppt/tags/tag118.xml><?xml version="1.0" encoding="utf-8"?>
<p:tagLst xmlns:p="http://schemas.openxmlformats.org/presentationml/2006/main">
  <p:tag name="AS_UNIQUEID" val="454"/>
</p:tagLst>
</file>

<file path=ppt/tags/tag119.xml><?xml version="1.0" encoding="utf-8"?>
<p:tagLst xmlns:p="http://schemas.openxmlformats.org/presentationml/2006/main">
  <p:tag name="AS_UNIQUEID" val="455"/>
</p:tagLst>
</file>

<file path=ppt/tags/tag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c3b8cbd6aa45458b992c7e3c1f2db019"/>
  <p:tag name="KSO_WM_UNIT_DECORATE_INFO" val=""/>
  <p:tag name="KSO_WM_UNIT_SM_LIMIT_TYPE" val=""/>
  <p:tag name="KSO_WM_CHIP_FILLAREA_FILL_RULE" val="{&quot;fill_align&quot;:&quot;lt&quot;,&quot;fill_mode&quot;:&quot;full&quot;,&quot;sacle_strategy&quot;:&quot;smart&quot;}"/>
  <p:tag name="KSO_WM_ASSEMBLE_CHIP_INDEX" val="23f87fe4800749bda6b9059ea4a3ed42"/>
  <p:tag name="KSO_WM_UNIT_TEXT_FILL_FORE_SCHEMECOLOR_INDEX_BRIGHTNESS" val="0.25"/>
  <p:tag name="KSO_WM_UNIT_TEXT_FILL_FORE_SCHEMECOLOR_INDEX" val="13"/>
  <p:tag name="KSO_WM_UNIT_TEXT_FILL_TYPE" val="1"/>
  <p:tag name="KSO_WM_TEMPLATE_ASSEMBLE_XID" val="5f71d18b0ff15d9a40ef56ec"/>
  <p:tag name="KSO_WM_TEMPLATE_ASSEMBLE_GROUPID" val="5f71d18b0ff15d9a40ef56ec"/>
  <p:tag name="KSO_WM_TAG_Front_Size" val=""/>
  <p:tag name="KSO_WM_TAG_Backgroup_Id" val=""/>
  <p:tag name="KSO_WM_TAG_Backgroup_Size" val=""/>
  <p:tag name="KSO_WM_TAG_Zoder_Position" val=""/>
</p:tagLst>
</file>

<file path=ppt/tags/tag120.xml><?xml version="1.0" encoding="utf-8"?>
<p:tagLst xmlns:p="http://schemas.openxmlformats.org/presentationml/2006/main">
  <p:tag name="AS_UNIQUEID" val="456"/>
</p:tagLst>
</file>

<file path=ppt/tags/tag121.xml><?xml version="1.0" encoding="utf-8"?>
<p:tagLst xmlns:p="http://schemas.openxmlformats.org/presentationml/2006/main">
  <p:tag name="AS_UNIQUEID" val="457"/>
</p:tagLst>
</file>

<file path=ppt/tags/tag122.xml><?xml version="1.0" encoding="utf-8"?>
<p:tagLst xmlns:p="http://schemas.openxmlformats.org/presentationml/2006/main">
  <p:tag name="AS_UNIQUEID" val="458"/>
</p:tagLst>
</file>

<file path=ppt/tags/tag123.xml><?xml version="1.0" encoding="utf-8"?>
<p:tagLst xmlns:p="http://schemas.openxmlformats.org/presentationml/2006/main">
  <p:tag name="ISPRING_PRESENTATION_TITLE" val="开题报告"/>
</p:tagLst>
</file>

<file path=ppt/tags/tag13.xml><?xml version="1.0" encoding="utf-8"?>
<p:tagLst xmlns:p="http://schemas.openxmlformats.org/presentationml/2006/main">
  <p:tag name="KSO_WM_UNIT_TABLE_BEAUTIFY" val="smartTable{edf07cd4-8503-49c3-869a-03b84896eb71}"/>
  <p:tag name="TABLE_RECT" val="71.475*210.642*817.05*289.85"/>
  <p:tag name="TABLE_EMPHASIZE_COLOR" val="6579300"/>
  <p:tag name="TABLE_ONEKEY_SKIN_IDX" val="0"/>
  <p:tag name="TABLE_SKINIDX" val="-1"/>
  <p:tag name="TABLE_COLORIDX" val="l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2021192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8T20:05:35&quot;,&quot;maxSize&quot;:{&quot;size1&quot;:46.875492533047996},&quot;minSize&quot;:{&quot;size1&quot;:39.375492533047996},&quot;normalSize&quot;:{&quot;size1&quot;:39.375492533048003},&quot;subLayout&quot;:[{&quot;id&quot;:&quot;2020-09-28T20:05:35&quot;,&quot;maxSize&quot;:{&quot;size1&quot;:53.299714366503103},&quot;minSize&quot;:{&quot;size1&quot;:33.299714366503103},&quot;normalSize&quot;:{&quot;size1&quot;:42.399714366503105},&quot;subLayout&quot;:[{&quot;id&quot;:&quot;2020-09-28T20:05:35&quot;,&quot;margin&quot;:{&quot;bottom&quot;:0.026000002399086952,&quot;left&quot;:2.5399999618530273,&quot;right&quot;:1.2439998388290405,&quot;top&quot;:2.5399999618530273},&quot;type&quot;:0},{&quot;id&quot;:&quot;2020-09-28T20:05:35&quot;,&quot;margin&quot;:{&quot;bottom&quot;:2.5399999618530273,&quot;left&quot;:2.5399999618530273,&quot;right&quot;:1.2699999809265137,&quot;top&quot;:0.42300000786781311},&quot;type&quot;:0}],&quot;type&quot;:0},{&quot;id&quot;:&quot;2020-09-28T20:05:35&quot;,&quot;margin&quot;:{&quot;bottom&quot;:1.6929999589920044,&quot;left&quot;:0,&quot;right&quot;:2.1170001029968262,&quot;top&quot;:1.6929999589920044},&quot;type&quot;:0}],&quot;type&quot;:0}"/>
  <p:tag name="KSO_WM_SLIDE_RATIO" val="1.777778"/>
  <p:tag name="KSO_WM_SLIDE_ID" val="diagram2021192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396"/>
  <p:tag name="KSO_WM_SLIDE_POSITION" val="72*72"/>
  <p:tag name="KSO_WM_TAG_VERSION" val="1.0"/>
  <p:tag name="KSO_WM_SLIDE_LAYOUT" val="a_d_f"/>
  <p:tag name="KSO_WM_SLIDE_LAYOUT_CNT" val="1_1_1"/>
  <p:tag name="KSO_WM_CHIP_INFOS" val="{&quot;type&quot;:&quot;0&quot;,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8355538414f041bbb519c3fcb87bcb7b&quot;,&quot;fill_align&quot;:&quot;lb&quot;,&quot;text_align&quot;:&quot;lb&quot;,&quot;text_direction&quot;:&quot;horizontal&quot;,&quot;chip_types&quot;:[&quot;header&quot;]},{&quot;fill_id&quot;:&quot;ce9014de68374b9e8dbed5c0d3840188&quot;,&quot;fill_align&quot;:&quot;lt&quot;,&quot;text_align&quot;:&quot;lt&quot;,&quot;text_direction&quot;:&quot;horizontal&quot;,&quot;chip_types&quot;:[&quot;text&quot;]},{&quot;fill_id&quot;:&quot;bb9fe90fbe844ca199b46d0cb9a9c79d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SLIDE_BACKGROUND" val="[&quot;general&quot;]"/>
  <p:tag name="KSO_WM_CHIP_XID" val="5eecaf3ea758c1ec0b708a13"/>
  <p:tag name="KSO_WM_CHIP_DECFILLPROP" val="[]"/>
  <p:tag name="KSO_WM_CHIP_GROUPID" val="5eecaf3ea758c1ec0b708a12"/>
  <p:tag name="KSO_WM_SLIDE_BK_DARK_LIGHT" val="2"/>
  <p:tag name="KSO_WM_SLIDE_BACKGROUND_TYPE" val="general"/>
  <p:tag name="KSO_WM_SLIDE_SUPPORT_FEATURE_TYPE" val="7"/>
  <p:tag name="KSO_WM_TEMPLATE_ASSEMBLE_XID" val="5f71d18b0ff15d9a40ef56ec"/>
  <p:tag name="KSO_WM_TEMPLATE_ASSEMBLE_GROUPID" val="5f71d18b0ff15d9a40ef56ec"/>
</p:tagLst>
</file>

<file path=ppt/tags/tag15.xml><?xml version="1.0" encoding="utf-8"?>
<p:tagLst xmlns:p="http://schemas.openxmlformats.org/presentationml/2006/main">
  <p:tag name="AS_UNIQUEID" val="272"/>
</p:tagLst>
</file>

<file path=ppt/tags/tag16.xml><?xml version="1.0" encoding="utf-8"?>
<p:tagLst xmlns:p="http://schemas.openxmlformats.org/presentationml/2006/main">
  <p:tag name="AS_UNIQUEID" val="273"/>
</p:tagLst>
</file>

<file path=ppt/tags/tag17.xml><?xml version="1.0" encoding="utf-8"?>
<p:tagLst xmlns:p="http://schemas.openxmlformats.org/presentationml/2006/main">
  <p:tag name="AS_UNIQUEID" val="274"/>
</p:tagLst>
</file>

<file path=ppt/tags/tag18.xml><?xml version="1.0" encoding="utf-8"?>
<p:tagLst xmlns:p="http://schemas.openxmlformats.org/presentationml/2006/main">
  <p:tag name="AS_UNIQUEID" val="275"/>
</p:tagLst>
</file>

<file path=ppt/tags/tag19.xml><?xml version="1.0" encoding="utf-8"?>
<p:tagLst xmlns:p="http://schemas.openxmlformats.org/presentationml/2006/main">
  <p:tag name="AS_UNIQUEID" val="276"/>
</p:tagLst>
</file>

<file path=ppt/tags/tag2.xml><?xml version="1.0" encoding="utf-8"?>
<p:tagLst xmlns:p="http://schemas.openxmlformats.org/presentationml/2006/main">
  <p:tag name="AS_UNIQUEID" val="311"/>
</p:tagLst>
</file>

<file path=ppt/tags/tag20.xml><?xml version="1.0" encoding="utf-8"?>
<p:tagLst xmlns:p="http://schemas.openxmlformats.org/presentationml/2006/main">
  <p:tag name="AS_UNIQUEID" val="277"/>
</p:tagLst>
</file>

<file path=ppt/tags/tag21.xml><?xml version="1.0" encoding="utf-8"?>
<p:tagLst xmlns:p="http://schemas.openxmlformats.org/presentationml/2006/main">
  <p:tag name="AS_UNIQUEID" val="278"/>
</p:tagLst>
</file>

<file path=ppt/tags/tag22.xml><?xml version="1.0" encoding="utf-8"?>
<p:tagLst xmlns:p="http://schemas.openxmlformats.org/presentationml/2006/main">
  <p:tag name="AS_UNIQUEID" val="279"/>
</p:tagLst>
</file>

<file path=ppt/tags/tag23.xml><?xml version="1.0" encoding="utf-8"?>
<p:tagLst xmlns:p="http://schemas.openxmlformats.org/presentationml/2006/main">
  <p:tag name="AS_UNIQUEID" val="280"/>
</p:tagLst>
</file>

<file path=ppt/tags/tag24.xml><?xml version="1.0" encoding="utf-8"?>
<p:tagLst xmlns:p="http://schemas.openxmlformats.org/presentationml/2006/main">
  <p:tag name="AS_UNIQUEID" val="360"/>
</p:tagLst>
</file>

<file path=ppt/tags/tag25.xml><?xml version="1.0" encoding="utf-8"?>
<p:tagLst xmlns:p="http://schemas.openxmlformats.org/presentationml/2006/main">
  <p:tag name="AS_UNIQUEID" val="361"/>
</p:tagLst>
</file>

<file path=ppt/tags/tag26.xml><?xml version="1.0" encoding="utf-8"?>
<p:tagLst xmlns:p="http://schemas.openxmlformats.org/presentationml/2006/main">
  <p:tag name="AS_UNIQUEID" val="362"/>
</p:tagLst>
</file>

<file path=ppt/tags/tag27.xml><?xml version="1.0" encoding="utf-8"?>
<p:tagLst xmlns:p="http://schemas.openxmlformats.org/presentationml/2006/main">
  <p:tag name="AS_UNIQUEID" val="364"/>
</p:tagLst>
</file>

<file path=ppt/tags/tag28.xml><?xml version="1.0" encoding="utf-8"?>
<p:tagLst xmlns:p="http://schemas.openxmlformats.org/presentationml/2006/main">
  <p:tag name="AS_UNIQUEID" val="365"/>
</p:tagLst>
</file>

<file path=ppt/tags/tag29.xml><?xml version="1.0" encoding="utf-8"?>
<p:tagLst xmlns:p="http://schemas.openxmlformats.org/presentationml/2006/main">
  <p:tag name="AS_UNIQUEID" val="360"/>
</p:tagLst>
</file>

<file path=ppt/tags/tag3.xml><?xml version="1.0" encoding="utf-8"?>
<p:tagLst xmlns:p="http://schemas.openxmlformats.org/presentationml/2006/main">
  <p:tag name="AS_UNIQUEID" val="312"/>
</p:tagLst>
</file>

<file path=ppt/tags/tag30.xml><?xml version="1.0" encoding="utf-8"?>
<p:tagLst xmlns:p="http://schemas.openxmlformats.org/presentationml/2006/main">
  <p:tag name="AS_UNIQUEID" val="361"/>
</p:tagLst>
</file>

<file path=ppt/tags/tag31.xml><?xml version="1.0" encoding="utf-8"?>
<p:tagLst xmlns:p="http://schemas.openxmlformats.org/presentationml/2006/main">
  <p:tag name="AS_UNIQUEID" val="362"/>
</p:tagLst>
</file>

<file path=ppt/tags/tag32.xml><?xml version="1.0" encoding="utf-8"?>
<p:tagLst xmlns:p="http://schemas.openxmlformats.org/presentationml/2006/main">
  <p:tag name="AS_UNIQUEID" val="364"/>
</p:tagLst>
</file>

<file path=ppt/tags/tag33.xml><?xml version="1.0" encoding="utf-8"?>
<p:tagLst xmlns:p="http://schemas.openxmlformats.org/presentationml/2006/main">
  <p:tag name="AS_UNIQUEID" val="365"/>
</p:tagLst>
</file>

<file path=ppt/tags/tag34.xml><?xml version="1.0" encoding="utf-8"?>
<p:tagLst xmlns:p="http://schemas.openxmlformats.org/presentationml/2006/main">
  <p:tag name="AS_UNIQUEID" val="284"/>
</p:tagLst>
</file>

<file path=ppt/tags/tag35.xml><?xml version="1.0" encoding="utf-8"?>
<p:tagLst xmlns:p="http://schemas.openxmlformats.org/presentationml/2006/main">
  <p:tag name="AS_UNIQUEID" val="285"/>
</p:tagLst>
</file>

<file path=ppt/tags/tag36.xml><?xml version="1.0" encoding="utf-8"?>
<p:tagLst xmlns:p="http://schemas.openxmlformats.org/presentationml/2006/main">
  <p:tag name="AS_UNIQUEID" val="286"/>
</p:tagLst>
</file>

<file path=ppt/tags/tag37.xml><?xml version="1.0" encoding="utf-8"?>
<p:tagLst xmlns:p="http://schemas.openxmlformats.org/presentationml/2006/main">
  <p:tag name="AS_UNIQUEID" val="378"/>
</p:tagLst>
</file>

<file path=ppt/tags/tag38.xml><?xml version="1.0" encoding="utf-8"?>
<p:tagLst xmlns:p="http://schemas.openxmlformats.org/presentationml/2006/main">
  <p:tag name="AS_UNIQUEID" val="379"/>
</p:tagLst>
</file>

<file path=ppt/tags/tag39.xml><?xml version="1.0" encoding="utf-8"?>
<p:tagLst xmlns:p="http://schemas.openxmlformats.org/presentationml/2006/main">
  <p:tag name="AS_UNIQUEID" val="380"/>
</p:tagLst>
</file>

<file path=ppt/tags/tag4.xml><?xml version="1.0" encoding="utf-8"?>
<p:tagLst xmlns:p="http://schemas.openxmlformats.org/presentationml/2006/main">
  <p:tag name="AS_UNIQUEID" val="313"/>
</p:tagLst>
</file>

<file path=ppt/tags/tag40.xml><?xml version="1.0" encoding="utf-8"?>
<p:tagLst xmlns:p="http://schemas.openxmlformats.org/presentationml/2006/main">
  <p:tag name="AS_UNIQUEID" val="382"/>
</p:tagLst>
</file>

<file path=ppt/tags/tag41.xml><?xml version="1.0" encoding="utf-8"?>
<p:tagLst xmlns:p="http://schemas.openxmlformats.org/presentationml/2006/main">
  <p:tag name="AS_UNIQUEID" val="383"/>
</p:tagLst>
</file>

<file path=ppt/tags/tag42.xml><?xml version="1.0" encoding="utf-8"?>
<p:tagLst xmlns:p="http://schemas.openxmlformats.org/presentationml/2006/main">
  <p:tag name="AS_UNIQUEID" val="396"/>
</p:tagLst>
</file>

<file path=ppt/tags/tag43.xml><?xml version="1.0" encoding="utf-8"?>
<p:tagLst xmlns:p="http://schemas.openxmlformats.org/presentationml/2006/main">
  <p:tag name="AS_UNIQUEID" val="397"/>
</p:tagLst>
</file>

<file path=ppt/tags/tag44.xml><?xml version="1.0" encoding="utf-8"?>
<p:tagLst xmlns:p="http://schemas.openxmlformats.org/presentationml/2006/main">
  <p:tag name="AS_UNIQUEID" val="398"/>
</p:tagLst>
</file>

<file path=ppt/tags/tag45.xml><?xml version="1.0" encoding="utf-8"?>
<p:tagLst xmlns:p="http://schemas.openxmlformats.org/presentationml/2006/main">
  <p:tag name="AS_UNIQUEID" val="400"/>
</p:tagLst>
</file>

<file path=ppt/tags/tag46.xml><?xml version="1.0" encoding="utf-8"?>
<p:tagLst xmlns:p="http://schemas.openxmlformats.org/presentationml/2006/main">
  <p:tag name="AS_UNIQUEID" val="401"/>
</p:tagLst>
</file>

<file path=ppt/tags/tag47.xml><?xml version="1.0" encoding="utf-8"?>
<p:tagLst xmlns:p="http://schemas.openxmlformats.org/presentationml/2006/main">
  <p:tag name="AS_UNIQUEID" val="334"/>
</p:tagLst>
</file>

<file path=ppt/tags/tag48.xml><?xml version="1.0" encoding="utf-8"?>
<p:tagLst xmlns:p="http://schemas.openxmlformats.org/presentationml/2006/main">
  <p:tag name="AS_UNIQUEID" val="335"/>
</p:tagLst>
</file>

<file path=ppt/tags/tag49.xml><?xml version="1.0" encoding="utf-8"?>
<p:tagLst xmlns:p="http://schemas.openxmlformats.org/presentationml/2006/main">
  <p:tag name="AS_UNIQUEID" val="336"/>
</p:tagLst>
</file>

<file path=ppt/tags/tag5.xml><?xml version="1.0" encoding="utf-8"?>
<p:tagLst xmlns:p="http://schemas.openxmlformats.org/presentationml/2006/main">
  <p:tag name="AS_UNIQUEID" val="315"/>
</p:tagLst>
</file>

<file path=ppt/tags/tag50.xml><?xml version="1.0" encoding="utf-8"?>
<p:tagLst xmlns:p="http://schemas.openxmlformats.org/presentationml/2006/main">
  <p:tag name="AS_UNIQUEID" val="337"/>
</p:tagLst>
</file>

<file path=ppt/tags/tag51.xml><?xml version="1.0" encoding="utf-8"?>
<p:tagLst xmlns:p="http://schemas.openxmlformats.org/presentationml/2006/main">
  <p:tag name="AS_UNIQUEID" val="338"/>
</p:tagLst>
</file>

<file path=ppt/tags/tag52.xml><?xml version="1.0" encoding="utf-8"?>
<p:tagLst xmlns:p="http://schemas.openxmlformats.org/presentationml/2006/main">
  <p:tag name="AS_UNIQUEID" val="339"/>
</p:tagLst>
</file>

<file path=ppt/tags/tag53.xml><?xml version="1.0" encoding="utf-8"?>
<p:tagLst xmlns:p="http://schemas.openxmlformats.org/presentationml/2006/main">
  <p:tag name="AS_UNIQUEID" val="340"/>
</p:tagLst>
</file>

<file path=ppt/tags/tag54.xml><?xml version="1.0" encoding="utf-8"?>
<p:tagLst xmlns:p="http://schemas.openxmlformats.org/presentationml/2006/main">
  <p:tag name="AS_UNIQUEID" val="360"/>
</p:tagLst>
</file>

<file path=ppt/tags/tag55.xml><?xml version="1.0" encoding="utf-8"?>
<p:tagLst xmlns:p="http://schemas.openxmlformats.org/presentationml/2006/main">
  <p:tag name="AS_UNIQUEID" val="361"/>
</p:tagLst>
</file>

<file path=ppt/tags/tag56.xml><?xml version="1.0" encoding="utf-8"?>
<p:tagLst xmlns:p="http://schemas.openxmlformats.org/presentationml/2006/main">
  <p:tag name="AS_UNIQUEID" val="362"/>
</p:tagLst>
</file>

<file path=ppt/tags/tag57.xml><?xml version="1.0" encoding="utf-8"?>
<p:tagLst xmlns:p="http://schemas.openxmlformats.org/presentationml/2006/main">
  <p:tag name="AS_UNIQUEID" val="363"/>
</p:tagLst>
</file>

<file path=ppt/tags/tag58.xml><?xml version="1.0" encoding="utf-8"?>
<p:tagLst xmlns:p="http://schemas.openxmlformats.org/presentationml/2006/main">
  <p:tag name="AS_UNIQUEID" val="364"/>
</p:tagLst>
</file>

<file path=ppt/tags/tag59.xml><?xml version="1.0" encoding="utf-8"?>
<p:tagLst xmlns:p="http://schemas.openxmlformats.org/presentationml/2006/main">
  <p:tag name="AS_UNIQUEID" val="365"/>
</p:tagLst>
</file>

<file path=ppt/tags/tag6.xml><?xml version="1.0" encoding="utf-8"?>
<p:tagLst xmlns:p="http://schemas.openxmlformats.org/presentationml/2006/main">
  <p:tag name="AS_UNIQUEID" val="316"/>
</p:tagLst>
</file>

<file path=ppt/tags/tag60.xml><?xml version="1.0" encoding="utf-8"?>
<p:tagLst xmlns:p="http://schemas.openxmlformats.org/presentationml/2006/main">
  <p:tag name="AS_UNIQUEID" val="366"/>
</p:tagLst>
</file>

<file path=ppt/tags/tag61.xml><?xml version="1.0" encoding="utf-8"?>
<p:tagLst xmlns:p="http://schemas.openxmlformats.org/presentationml/2006/main">
  <p:tag name="AS_UNIQUEID" val="367"/>
</p:tagLst>
</file>

<file path=ppt/tags/tag62.xml><?xml version="1.0" encoding="utf-8"?>
<p:tagLst xmlns:p="http://schemas.openxmlformats.org/presentationml/2006/main">
  <p:tag name="AS_UNIQUEID" val="368"/>
</p:tagLst>
</file>

<file path=ppt/tags/tag63.xml><?xml version="1.0" encoding="utf-8"?>
<p:tagLst xmlns:p="http://schemas.openxmlformats.org/presentationml/2006/main">
  <p:tag name="AS_UNIQUEID" val="369"/>
</p:tagLst>
</file>

<file path=ppt/tags/tag64.xml><?xml version="1.0" encoding="utf-8"?>
<p:tagLst xmlns:p="http://schemas.openxmlformats.org/presentationml/2006/main">
  <p:tag name="AS_UNIQUEID" val="380"/>
</p:tagLst>
</file>

<file path=ppt/tags/tag65.xml><?xml version="1.0" encoding="utf-8"?>
<p:tagLst xmlns:p="http://schemas.openxmlformats.org/presentationml/2006/main">
  <p:tag name="AS_UNIQUEID" val="381"/>
</p:tagLst>
</file>

<file path=ppt/tags/tag66.xml><?xml version="1.0" encoding="utf-8"?>
<p:tagLst xmlns:p="http://schemas.openxmlformats.org/presentationml/2006/main">
  <p:tag name="AS_UNIQUEID" val="416"/>
</p:tagLst>
</file>

<file path=ppt/tags/tag67.xml><?xml version="1.0" encoding="utf-8"?>
<p:tagLst xmlns:p="http://schemas.openxmlformats.org/presentationml/2006/main">
  <p:tag name="AS_UNIQUEID" val="417"/>
</p:tagLst>
</file>

<file path=ppt/tags/tag68.xml><?xml version="1.0" encoding="utf-8"?>
<p:tagLst xmlns:p="http://schemas.openxmlformats.org/presentationml/2006/main">
  <p:tag name="AS_UNIQUEID" val="418"/>
</p:tagLst>
</file>

<file path=ppt/tags/tag69.xml><?xml version="1.0" encoding="utf-8"?>
<p:tagLst xmlns:p="http://schemas.openxmlformats.org/presentationml/2006/main">
  <p:tag name="AS_UNIQUEID" val="608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921_1*a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9954b27148645d78edde3cdc83c05b2"/>
  <p:tag name="KSO_WM_UNIT_DECORATE_INFO" val=""/>
  <p:tag name="KSO_WM_UNIT_SM_LIMIT_TYPE" val=""/>
  <p:tag name="KSO_WM_CHIP_FILLAREA_FILL_RULE" val="{&quot;fill_align&quot;:&quot;lb&quot;,&quot;fill_mode&quot;:&quot;full&quot;,&quot;sacle_strategy&quot;:&quot;smart&quot;}"/>
  <p:tag name="KSO_WM_ASSEMBLE_CHIP_INDEX" val="e80a663a2964467cae5ef1908b7dfc02"/>
  <p:tag name="KSO_WM_UNIT_TEXT_FILL_FORE_SCHEMECOLOR_INDEX_BRIGHTNESS" val="0"/>
  <p:tag name="KSO_WM_UNIT_TEXT_FILL_FORE_SCHEMECOLOR_INDEX" val="13"/>
  <p:tag name="KSO_WM_UNIT_TEXT_FILL_TYPE" val="1"/>
  <p:tag name="KSO_WM_TEMPLATE_ASSEMBLE_XID" val="5f71d18b0ff15d9a40ef56ec"/>
  <p:tag name="KSO_WM_TEMPLATE_ASSEMBLE_GROUPID" val="5f71d18b0ff15d9a40ef56ec"/>
  <p:tag name="KSO_WM_TAG_Front_Size" val=""/>
  <p:tag name="KSO_WM_TAG_Backgroup_Id" val=""/>
  <p:tag name="KSO_WM_TAG_Backgroup_Size" val=""/>
  <p:tag name="KSO_WM_TAG_Zoder_Position" val=""/>
</p:tagLst>
</file>

<file path=ppt/tags/tag70.xml><?xml version="1.0" encoding="utf-8"?>
<p:tagLst xmlns:p="http://schemas.openxmlformats.org/presentationml/2006/main">
  <p:tag name="AS_UNIQUEID" val="419"/>
</p:tagLst>
</file>

<file path=ppt/tags/tag71.xml><?xml version="1.0" encoding="utf-8"?>
<p:tagLst xmlns:p="http://schemas.openxmlformats.org/presentationml/2006/main">
  <p:tag name="AS_UNIQUEID" val="903"/>
</p:tagLst>
</file>

<file path=ppt/tags/tag72.xml><?xml version="1.0" encoding="utf-8"?>
<p:tagLst xmlns:p="http://schemas.openxmlformats.org/presentationml/2006/main">
  <p:tag name="AS_UNIQUEID" val="420"/>
</p:tagLst>
</file>

<file path=ppt/tags/tag73.xml><?xml version="1.0" encoding="utf-8"?>
<p:tagLst xmlns:p="http://schemas.openxmlformats.org/presentationml/2006/main">
  <p:tag name="AS_UNIQUEID" val="421"/>
</p:tagLst>
</file>

<file path=ppt/tags/tag74.xml><?xml version="1.0" encoding="utf-8"?>
<p:tagLst xmlns:p="http://schemas.openxmlformats.org/presentationml/2006/main">
  <p:tag name="AS_UNIQUEID" val="422"/>
</p:tagLst>
</file>

<file path=ppt/tags/tag75.xml><?xml version="1.0" encoding="utf-8"?>
<p:tagLst xmlns:p="http://schemas.openxmlformats.org/presentationml/2006/main">
  <p:tag name="AS_UNIQUEID" val="423"/>
</p:tagLst>
</file>

<file path=ppt/tags/tag76.xml><?xml version="1.0" encoding="utf-8"?>
<p:tagLst xmlns:p="http://schemas.openxmlformats.org/presentationml/2006/main">
  <p:tag name="AS_UNIQUEID" val="424"/>
</p:tagLst>
</file>

<file path=ppt/tags/tag77.xml><?xml version="1.0" encoding="utf-8"?>
<p:tagLst xmlns:p="http://schemas.openxmlformats.org/presentationml/2006/main">
  <p:tag name="AS_UNIQUEID" val="425"/>
</p:tagLst>
</file>

<file path=ppt/tags/tag78.xml><?xml version="1.0" encoding="utf-8"?>
<p:tagLst xmlns:p="http://schemas.openxmlformats.org/presentationml/2006/main">
  <p:tag name="AS_UNIQUEID" val="426"/>
</p:tagLst>
</file>

<file path=ppt/tags/tag79.xml><?xml version="1.0" encoding="utf-8"?>
<p:tagLst xmlns:p="http://schemas.openxmlformats.org/presentationml/2006/main">
  <p:tag name="AS_UNIQUEID" val="427"/>
</p:tagLst>
</file>

<file path=ppt/tags/tag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c3b8cbd6aa45458b992c7e3c1f2db019"/>
  <p:tag name="KSO_WM_UNIT_DECORATE_INFO" val=""/>
  <p:tag name="KSO_WM_UNIT_SM_LIMIT_TYPE" val=""/>
  <p:tag name="KSO_WM_CHIP_FILLAREA_FILL_RULE" val="{&quot;fill_align&quot;:&quot;lt&quot;,&quot;fill_mode&quot;:&quot;full&quot;,&quot;sacle_strategy&quot;:&quot;smart&quot;}"/>
  <p:tag name="KSO_WM_ASSEMBLE_CHIP_INDEX" val="23f87fe4800749bda6b9059ea4a3ed42"/>
  <p:tag name="KSO_WM_UNIT_TEXT_FILL_FORE_SCHEMECOLOR_INDEX_BRIGHTNESS" val="0.25"/>
  <p:tag name="KSO_WM_UNIT_TEXT_FILL_FORE_SCHEMECOLOR_INDEX" val="13"/>
  <p:tag name="KSO_WM_UNIT_TEXT_FILL_TYPE" val="1"/>
  <p:tag name="KSO_WM_TEMPLATE_ASSEMBLE_XID" val="5f71d18b0ff15d9a40ef56ec"/>
  <p:tag name="KSO_WM_TEMPLATE_ASSEMBLE_GROUPID" val="5f71d18b0ff15d9a40ef56ec"/>
  <p:tag name="KSO_WM_TAG_Front_Size" val=""/>
  <p:tag name="KSO_WM_TAG_Backgroup_Id" val=""/>
  <p:tag name="KSO_WM_TAG_Backgroup_Size" val=""/>
  <p:tag name="KSO_WM_TAG_Zoder_Position" val=""/>
</p:tagLst>
</file>

<file path=ppt/tags/tag80.xml><?xml version="1.0" encoding="utf-8"?>
<p:tagLst xmlns:p="http://schemas.openxmlformats.org/presentationml/2006/main">
  <p:tag name="AS_UNIQUEID" val="428"/>
</p:tagLst>
</file>

<file path=ppt/tags/tag81.xml><?xml version="1.0" encoding="utf-8"?>
<p:tagLst xmlns:p="http://schemas.openxmlformats.org/presentationml/2006/main">
  <p:tag name="AS_UNIQUEID" val="429"/>
</p:tagLst>
</file>

<file path=ppt/tags/tag82.xml><?xml version="1.0" encoding="utf-8"?>
<p:tagLst xmlns:p="http://schemas.openxmlformats.org/presentationml/2006/main">
  <p:tag name="AS_UNIQUEID" val="904"/>
</p:tagLst>
</file>

<file path=ppt/tags/tag83.xml><?xml version="1.0" encoding="utf-8"?>
<p:tagLst xmlns:p="http://schemas.openxmlformats.org/presentationml/2006/main">
  <p:tag name="AS_UNIQUEID" val="430"/>
</p:tagLst>
</file>

<file path=ppt/tags/tag84.xml><?xml version="1.0" encoding="utf-8"?>
<p:tagLst xmlns:p="http://schemas.openxmlformats.org/presentationml/2006/main">
  <p:tag name="AS_UNIQUEID" val="905"/>
</p:tagLst>
</file>

<file path=ppt/tags/tag85.xml><?xml version="1.0" encoding="utf-8"?>
<p:tagLst xmlns:p="http://schemas.openxmlformats.org/presentationml/2006/main">
  <p:tag name="AS_UNIQUEID" val="431"/>
</p:tagLst>
</file>

<file path=ppt/tags/tag86.xml><?xml version="1.0" encoding="utf-8"?>
<p:tagLst xmlns:p="http://schemas.openxmlformats.org/presentationml/2006/main">
  <p:tag name="AS_UNIQUEID" val="432"/>
</p:tagLst>
</file>

<file path=ppt/tags/tag87.xml><?xml version="1.0" encoding="utf-8"?>
<p:tagLst xmlns:p="http://schemas.openxmlformats.org/presentationml/2006/main">
  <p:tag name="AS_UNIQUEID" val="906"/>
</p:tagLst>
</file>

<file path=ppt/tags/tag88.xml><?xml version="1.0" encoding="utf-8"?>
<p:tagLst xmlns:p="http://schemas.openxmlformats.org/presentationml/2006/main">
  <p:tag name="AS_UNIQUEID" val="433"/>
</p:tagLst>
</file>

<file path=ppt/tags/tag89.xml><?xml version="1.0" encoding="utf-8"?>
<p:tagLst xmlns:p="http://schemas.openxmlformats.org/presentationml/2006/main">
  <p:tag name="AS_UNIQUEID" val="434"/>
</p:tagLst>
</file>

<file path=ppt/tags/tag9.xml><?xml version="1.0" encoding="utf-8"?>
<p:tagLst xmlns:p="http://schemas.openxmlformats.org/presentationml/2006/main">
  <p:tag name="KSO_WM_UNIT_TABLE_BEAUTIFY" val="smartTable{edf07cd4-8503-49c3-869a-03b84896eb71}"/>
  <p:tag name="TABLE_RECT" val="71.475*210.642*817.05*289.85"/>
  <p:tag name="TABLE_EMPHASIZE_COLOR" val="6579300"/>
  <p:tag name="TABLE_ONEKEY_SKIN_IDX" val="0"/>
  <p:tag name="TABLE_SKINIDX" val="-1"/>
  <p:tag name="TABLE_COLORIDX" val="l"/>
</p:tagLst>
</file>

<file path=ppt/tags/tag90.xml><?xml version="1.0" encoding="utf-8"?>
<p:tagLst xmlns:p="http://schemas.openxmlformats.org/presentationml/2006/main">
  <p:tag name="AS_UNIQUEID" val="907"/>
</p:tagLst>
</file>

<file path=ppt/tags/tag91.xml><?xml version="1.0" encoding="utf-8"?>
<p:tagLst xmlns:p="http://schemas.openxmlformats.org/presentationml/2006/main">
  <p:tag name="AS_UNIQUEID" val="435"/>
</p:tagLst>
</file>

<file path=ppt/tags/tag92.xml><?xml version="1.0" encoding="utf-8"?>
<p:tagLst xmlns:p="http://schemas.openxmlformats.org/presentationml/2006/main">
  <p:tag name="AS_UNIQUEID" val="908"/>
</p:tagLst>
</file>

<file path=ppt/tags/tag93.xml><?xml version="1.0" encoding="utf-8"?>
<p:tagLst xmlns:p="http://schemas.openxmlformats.org/presentationml/2006/main">
  <p:tag name="AS_UNIQUEID" val="436"/>
</p:tagLst>
</file>

<file path=ppt/tags/tag94.xml><?xml version="1.0" encoding="utf-8"?>
<p:tagLst xmlns:p="http://schemas.openxmlformats.org/presentationml/2006/main">
  <p:tag name="AS_UNIQUEID" val="437"/>
</p:tagLst>
</file>

<file path=ppt/tags/tag95.xml><?xml version="1.0" encoding="utf-8"?>
<p:tagLst xmlns:p="http://schemas.openxmlformats.org/presentationml/2006/main">
  <p:tag name="AS_UNIQUEID" val="909"/>
</p:tagLst>
</file>

<file path=ppt/tags/tag96.xml><?xml version="1.0" encoding="utf-8"?>
<p:tagLst xmlns:p="http://schemas.openxmlformats.org/presentationml/2006/main">
  <p:tag name="AS_UNIQUEID" val="438"/>
</p:tagLst>
</file>

<file path=ppt/tags/tag97.xml><?xml version="1.0" encoding="utf-8"?>
<p:tagLst xmlns:p="http://schemas.openxmlformats.org/presentationml/2006/main">
  <p:tag name="AS_UNIQUEID" val="439"/>
</p:tagLst>
</file>

<file path=ppt/tags/tag98.xml><?xml version="1.0" encoding="utf-8"?>
<p:tagLst xmlns:p="http://schemas.openxmlformats.org/presentationml/2006/main">
  <p:tag name="AS_UNIQUEID" val="910"/>
</p:tagLst>
</file>

<file path=ppt/tags/tag99.xml><?xml version="1.0" encoding="utf-8"?>
<p:tagLst xmlns:p="http://schemas.openxmlformats.org/presentationml/2006/main">
  <p:tag name="AS_UNIQUEID" val="44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4058</Words>
  <Application>WPS 演示</Application>
  <PresentationFormat>宽屏</PresentationFormat>
  <Paragraphs>475</Paragraphs>
  <Slides>37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8" baseType="lpstr">
      <vt:lpstr>Arial</vt:lpstr>
      <vt:lpstr>宋体</vt:lpstr>
      <vt:lpstr>Wingdings</vt:lpstr>
      <vt:lpstr>楷体</vt:lpstr>
      <vt:lpstr>Calibri</vt:lpstr>
      <vt:lpstr>微软雅黑</vt:lpstr>
      <vt:lpstr>仿宋</vt:lpstr>
      <vt:lpstr>华文新魏</vt:lpstr>
      <vt:lpstr>Segoe UI Light</vt:lpstr>
      <vt:lpstr>Segoe UI</vt:lpstr>
      <vt:lpstr>等线</vt:lpstr>
      <vt:lpstr>Arial Unicode MS</vt:lpstr>
      <vt:lpstr>黑体</vt:lpstr>
      <vt:lpstr>幼圆</vt:lpstr>
      <vt:lpstr>楷体_GB2312</vt:lpstr>
      <vt:lpstr>新宋体</vt:lpstr>
      <vt:lpstr>华文行楷</vt:lpstr>
      <vt:lpstr>隶书</vt:lpstr>
      <vt:lpstr>Arial Narrow</vt:lpstr>
      <vt:lpstr>华文楷体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品味下面的话有什么区别？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生活不是林黛玉，不会因为忧伤而风情万种。   ——郭敬明的《爱与痛的边缘》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聆听了大师的教诲，让我们受益匪浅。我们也许做不到像卢延让那样为了“吟安一个字,捻断数茎须”，也许也做不到像贾岛那样“两句三年得，一吟双泪流”，也许更做不到像杜甫那样“为人性僻耽佳句，语不惊人死不休” 。但作为新一代的年轻人，在我们日常的学习中，一定要以古人为榜样，要养成一字不肯放松的谨严的学习态度。 　　当然从朱先生身上我们也学到了做学问要有质疑的精神，要有丰厚的文化积淀，这样才能有所成就。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咬文嚼字</dc:title>
  <dc:creator>蛋破壳</dc:creator>
  <cp:keywords>蛋破壳</cp:keywords>
  <dc:description>www.1ppt.com</dc:description>
  <cp:lastModifiedBy>周游列国</cp:lastModifiedBy>
  <cp:revision>328</cp:revision>
  <dcterms:created xsi:type="dcterms:W3CDTF">2019-07-04T08:14:00Z</dcterms:created>
  <dcterms:modified xsi:type="dcterms:W3CDTF">2020-11-10T04:06:30Z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