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59" r:id="rId5"/>
    <p:sldId id="260" r:id="rId6"/>
    <p:sldId id="283"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7104063" cy="10234613"/>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987" autoAdjust="0"/>
    <p:restoredTop sz="94660"/>
  </p:normalViewPr>
  <p:slideViewPr>
    <p:cSldViewPr snapToGrid="0">
      <p:cViewPr varScale="1">
        <p:scale>
          <a:sx n="74" d="100"/>
          <a:sy n="74" d="100"/>
        </p:scale>
        <p:origin x="78" y="4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tags" Target="tags/tag153.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tags" Target="../tags/tag58.xml" /><Relationship Id="rId6" Type="http://schemas.openxmlformats.org/officeDocument/2006/relationships/tags" Target="../tags/tag59.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image" Target="../media/image4.jpeg"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image" Target="../media/image3.jpeg" /><Relationship Id="rId8"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0.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ags" Target="../tags/tag76.xml" /><Relationship Id="rId9" Type="http://schemas.openxmlformats.org/officeDocument/2006/relationships/image" Target="../media/image3.jpeg"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7.xml" /><Relationship Id="rId10" Type="http://schemas.openxmlformats.org/officeDocument/2006/relationships/tags" Target="../tags/tag84.xml" /><Relationship Id="rId11" Type="http://schemas.openxmlformats.org/officeDocument/2006/relationships/slideMaster" Target="../slideMasters/slideMaster1.xml" /><Relationship Id="rId2" Type="http://schemas.openxmlformats.org/officeDocument/2006/relationships/image" Target="../media/image11.jpeg" /><Relationship Id="rId3" Type="http://schemas.openxmlformats.org/officeDocument/2006/relationships/image" Target="../media/image12.png"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tags" Target="../tags/tag82.xml" /><Relationship Id="rId9" Type="http://schemas.openxmlformats.org/officeDocument/2006/relationships/tags" Target="../tags/tag83.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5.xml" /><Relationship Id="rId10" Type="http://schemas.openxmlformats.org/officeDocument/2006/relationships/tags" Target="../tags/tag92.xml" /><Relationship Id="rId11" Type="http://schemas.openxmlformats.org/officeDocument/2006/relationships/slideMaster" Target="../slideMasters/slideMaster1.xml" /><Relationship Id="rId2" Type="http://schemas.openxmlformats.org/officeDocument/2006/relationships/image" Target="../media/image13.jpeg" /><Relationship Id="rId3" Type="http://schemas.openxmlformats.org/officeDocument/2006/relationships/image" Target="../media/image14.png"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tags" Target="../tags/tag89.xml" /><Relationship Id="rId8" Type="http://schemas.openxmlformats.org/officeDocument/2006/relationships/tags" Target="../tags/tag90.xml" /><Relationship Id="rId9" Type="http://schemas.openxmlformats.org/officeDocument/2006/relationships/tags" Target="../tags/tag91.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9.png" /><Relationship Id="rId10" Type="http://schemas.openxmlformats.org/officeDocument/2006/relationships/tags" Target="../tags/tag100.xml" /><Relationship Id="rId11" Type="http://schemas.openxmlformats.org/officeDocument/2006/relationships/slideMaster" Target="../slideMasters/slideMaster1.xml" /><Relationship Id="rId2" Type="http://schemas.openxmlformats.org/officeDocument/2006/relationships/tags" Target="../tags/tag93.xml" /><Relationship Id="rId3" Type="http://schemas.openxmlformats.org/officeDocument/2006/relationships/tags" Target="../tags/tag94.xml" /><Relationship Id="rId4" Type="http://schemas.openxmlformats.org/officeDocument/2006/relationships/image" Target="../media/image15.jpeg"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tags" Target="../tags/tag98.xml" /><Relationship Id="rId9" Type="http://schemas.openxmlformats.org/officeDocument/2006/relationships/tags" Target="../tags/tag99.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1.xml" /><Relationship Id="rId10" Type="http://schemas.openxmlformats.org/officeDocument/2006/relationships/tags" Target="../tags/tag108.xml" /><Relationship Id="rId11" Type="http://schemas.openxmlformats.org/officeDocument/2006/relationships/tags" Target="../tags/tag109.xml" /><Relationship Id="rId12" Type="http://schemas.openxmlformats.org/officeDocument/2006/relationships/tags" Target="../tags/tag110.xml" /><Relationship Id="rId13" Type="http://schemas.openxmlformats.org/officeDocument/2006/relationships/slideMaster" Target="../slideMasters/slideMaster1.xml" /><Relationship Id="rId2" Type="http://schemas.openxmlformats.org/officeDocument/2006/relationships/image" Target="../media/image16.jpeg" /><Relationship Id="rId3" Type="http://schemas.openxmlformats.org/officeDocument/2006/relationships/image" Target="../media/image9.png"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 Id="rId7" Type="http://schemas.openxmlformats.org/officeDocument/2006/relationships/tags" Target="../tags/tag105.xml" /><Relationship Id="rId8" Type="http://schemas.openxmlformats.org/officeDocument/2006/relationships/tags" Target="../tags/tag106.xml" /><Relationship Id="rId9" Type="http://schemas.openxmlformats.org/officeDocument/2006/relationships/tags" Target="../tags/tag107.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10" Type="http://schemas.openxmlformats.org/officeDocument/2006/relationships/tags" Target="../tags/tag118.xml" /><Relationship Id="rId11" Type="http://schemas.openxmlformats.org/officeDocument/2006/relationships/slideMaster" Target="../slideMasters/slideMaster1.xml" /><Relationship Id="rId2" Type="http://schemas.openxmlformats.org/officeDocument/2006/relationships/image" Target="../media/image17.png" /><Relationship Id="rId3" Type="http://schemas.openxmlformats.org/officeDocument/2006/relationships/tags" Target="../tags/tag112.xml" /><Relationship Id="rId4" Type="http://schemas.openxmlformats.org/officeDocument/2006/relationships/image" Target="../media/image18.png"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tags" Target="../tags/tag116.xml" /><Relationship Id="rId9" Type="http://schemas.openxmlformats.org/officeDocument/2006/relationships/tags" Target="../tags/tag117.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tags" Target="../tags/tag11.xml" /><Relationship Id="rId7" Type="http://schemas.openxmlformats.org/officeDocument/2006/relationships/tags" Target="../tags/tag12.xml" /><Relationship Id="rId8" Type="http://schemas.openxmlformats.org/officeDocument/2006/relationships/image" Target="../media/image3.jpeg" /><Relationship Id="rId9"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image" Target="../media/image4.jpeg"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tags" Target="../tags/tag22.xml" /><Relationship Id="rId7" Type="http://schemas.openxmlformats.org/officeDocument/2006/relationships/tags" Target="../tags/tag23.xml" /><Relationship Id="rId8" Type="http://schemas.openxmlformats.org/officeDocument/2006/relationships/tags" Target="../tags/tag24.xml" /><Relationship Id="rId9"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5.png" /><Relationship Id="rId10" Type="http://schemas.openxmlformats.org/officeDocument/2006/relationships/tags" Target="../tags/tag33.xml" /><Relationship Id="rId11" Type="http://schemas.openxmlformats.org/officeDocument/2006/relationships/slideMaster" Target="../slideMasters/slideMaster1.xml" /><Relationship Id="rId2" Type="http://schemas.openxmlformats.org/officeDocument/2006/relationships/tags" Target="../tags/tag25.xml" /><Relationship Id="rId3" Type="http://schemas.openxmlformats.org/officeDocument/2006/relationships/tags" Target="../tags/tag26.xml"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tags" Target="../tags/tag31.xml" /><Relationship Id="rId9" Type="http://schemas.openxmlformats.org/officeDocument/2006/relationships/tags" Target="../tags/tag32.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tags" Target="../tags/tag34.xml" /><Relationship Id="rId3" Type="http://schemas.openxmlformats.org/officeDocument/2006/relationships/tags" Target="../tags/tag35.xml" /><Relationship Id="rId4" Type="http://schemas.openxmlformats.org/officeDocument/2006/relationships/tags" Target="../tags/tag36.xml" /><Relationship Id="rId5" Type="http://schemas.openxmlformats.org/officeDocument/2006/relationships/tags" Target="../tags/tag37.xml" /><Relationship Id="rId6" Type="http://schemas.openxmlformats.org/officeDocument/2006/relationships/tags" Target="../tags/tag38.xml" /><Relationship Id="rId7" Type="http://schemas.openxmlformats.org/officeDocument/2006/relationships/image" Target="../media/image7.jpeg" /><Relationship Id="rId8"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9.xml" /><Relationship Id="rId2" Type="http://schemas.openxmlformats.org/officeDocument/2006/relationships/tags" Target="../tags/tag40.xml" /><Relationship Id="rId3" Type="http://schemas.openxmlformats.org/officeDocument/2006/relationships/tags" Target="../tags/tag41.xml" /><Relationship Id="rId4" Type="http://schemas.openxmlformats.org/officeDocument/2006/relationships/image" Target="../media/image8.png"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42.xml" /><Relationship Id="rId3" Type="http://schemas.openxmlformats.org/officeDocument/2006/relationships/tags" Target="../tags/tag43.xml" /><Relationship Id="rId4" Type="http://schemas.openxmlformats.org/officeDocument/2006/relationships/tags" Target="../tags/tag44.xml" /><Relationship Id="rId5" Type="http://schemas.openxmlformats.org/officeDocument/2006/relationships/tags" Target="../tags/tag45.xml" /><Relationship Id="rId6" Type="http://schemas.openxmlformats.org/officeDocument/2006/relationships/tags" Target="../tags/tag46.xml" /><Relationship Id="rId7" Type="http://schemas.openxmlformats.org/officeDocument/2006/relationships/tags" Target="../tags/tag47.xml" /><Relationship Id="rId8" Type="http://schemas.openxmlformats.org/officeDocument/2006/relationships/tags" Target="../tags/tag48.xml" /><Relationship Id="rId9"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10.png"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 Id="rId7" Type="http://schemas.openxmlformats.org/officeDocument/2006/relationships/tags" Target="../tags/tag54.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pic>
        <p:nvPicPr>
          <p:cNvPr id="4" name="图片 3" descr="图片1"/>
          <p:cNvPicPr>
            <a:picLocks noChangeAspect="1"/>
          </p:cNvPicPr>
          <p:nvPr>
            <p:custDataLst>
              <p:tags r:id="rId2"/>
            </p:custDataLst>
          </p:nvPr>
        </p:nvPicPr>
        <p:blipFill>
          <a:blip r:embed="rId1"/>
          <a:stretch>
            <a:fillRect/>
          </a:stretch>
        </p:blipFill>
        <p:spPr>
          <a:xfrm>
            <a:off x="-16510" y="-5715"/>
            <a:ext cx="12224385" cy="6869430"/>
          </a:xfrm>
          <a:prstGeom prst="rect">
            <a:avLst/>
          </a:prstGeom>
        </p:spPr>
      </p:pic>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2021/12/10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6"/>
            </p:custDataLst>
          </p:nvPr>
        </p:nvSpPr>
        <p:spPr>
          <a:xfrm>
            <a:off x="6743065" y="191135"/>
            <a:ext cx="1416050" cy="5743575"/>
          </a:xfrm>
        </p:spPr>
        <p:txBody>
          <a:bodyPr vert="eaVert" lIns="90000" tIns="46800" rIns="90000" bIns="46800" anchor="t" anchorCtr="0">
            <a:normAutofit/>
          </a:bodyPr>
          <a:lstStyle>
            <a:lvl1pPr algn="ctr">
              <a:defRPr sz="7200" spc="600"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7"/>
            </p:custDataLst>
          </p:nvPr>
        </p:nvSpPr>
        <p:spPr>
          <a:xfrm>
            <a:off x="6057900" y="2673098"/>
            <a:ext cx="634208" cy="2952265"/>
          </a:xfrm>
        </p:spPr>
        <p:txBody>
          <a:bodyPr vert="eaVert" lIns="90000" tIns="46800" rIns="90000" bIns="4680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编辑副标题</a:t>
            </a: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10823638" y="5495291"/>
            <a:ext cx="1368362" cy="1368362"/>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2021/12/10</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rotWithShape="1">
          <a:blip r:embed="rId6"/>
          <a:stretch>
            <a:fillRect/>
          </a:stretch>
        </a:blip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2021/12/10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730208" y="568669"/>
            <a:ext cx="1415772" cy="4509009"/>
          </a:xfrm>
        </p:spPr>
        <p:txBody>
          <a:bodyPr vert="eaVert"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
        <p:nvSpPr>
          <p:cNvPr id="9" name="竖排文字占位符 8"/>
          <p:cNvSpPr>
            <a:spLocks noGrp="1"/>
          </p:cNvSpPr>
          <p:nvPr>
            <p:ph type="body" orient="vert" sz="quarter" idx="13" hasCustomPrompt="1"/>
            <p:custDataLst>
              <p:tags r:id="rId5"/>
            </p:custDataLst>
          </p:nvPr>
        </p:nvSpPr>
        <p:spPr>
          <a:xfrm>
            <a:off x="5907314" y="2423886"/>
            <a:ext cx="764838" cy="3185453"/>
          </a:xfrm>
        </p:spPr>
        <p:txBody>
          <a:bodyPr vert="eaVert" lIns="90000" tIns="46800" rIns="90000" bIns="46800">
            <a:normAutofit/>
          </a:bodyPr>
          <a:lstStyle>
            <a:lvl1pPr marL="0" indent="0">
              <a:buNone/>
              <a:defRPr sz="2400" baseline="0">
                <a:latin typeface="Arial" panose="020b0604020202020204" pitchFamily="34" charset="0"/>
              </a:defRPr>
            </a:lvl1pPr>
          </a:lstStyle>
          <a:p>
            <a:pPr lvl="0"/>
            <a:r>
              <a:rPr lang="zh-CN" altLang="en-US"/>
              <a:t>单击此处编辑文本</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dpi="0" rotWithShape="1">
          <a:blip r:embed="rId7">
            <a:lum/>
          </a:blip>
          <a:stretch>
            <a:fillRect/>
          </a:stretch>
        </a:blip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10823638" y="5495291"/>
            <a:ext cx="1368362" cy="1368362"/>
          </a:xfrm>
          <a:prstGeom prst="rect">
            <a:avLst/>
          </a:prstGeom>
        </p:spPr>
      </p:pic>
      <p:sp>
        <p:nvSpPr>
          <p:cNvPr id="2" name="标题 1"/>
          <p:cNvSpPr>
            <a:spLocks noGrp="1"/>
          </p:cNvSpPr>
          <p:nvPr>
            <p:ph type="title"/>
            <p:custDataLst>
              <p:tags r:id="rId3"/>
            </p:custDataLst>
          </p:nvPr>
        </p:nvSpPr>
        <p:spPr/>
        <p:txBody>
          <a:bodyPr/>
          <a:lstStyle>
            <a:lvl1pPr>
              <a:defRPr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2021/12/10</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dpi="0" rotWithShape="1">
          <a:blip r:embed="rId9">
            <a:lum/>
          </a:blip>
          <a:stretch>
            <a:fillRect/>
          </a:stretch>
        </a:blipFill>
        <a:effectLst/>
      </p:bgPr>
    </p:bg>
    <p:spTree>
      <p:nvGrpSpPr>
        <p:cNvPr id="1" name=""/>
        <p:cNvGrpSpPr/>
        <p:nvPr/>
      </p:nvGrpSpPr>
      <p:grpSpPr>
        <a:xfrm>
          <a:off x="0" y="0"/>
          <a:ext cx="0" cy="0"/>
        </a:xfrm>
      </p:grpSpPr>
      <p:sp>
        <p:nvSpPr>
          <p:cNvPr id="8" name="矩形 7"/>
          <p:cNvSpPr/>
          <p:nvPr>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custDataLst>
              <p:tags r:id="rId3"/>
            </p:custDataLst>
          </p:nvPr>
        </p:nvPicPr>
        <p:blipFill>
          <a:blip r:embed="rId2"/>
          <a:stretch>
            <a:fillRect/>
          </a:stretch>
        </p:blipFill>
        <p:spPr>
          <a:xfrm>
            <a:off x="9339232" y="4779420"/>
            <a:ext cx="2556794" cy="224688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2021/12/10</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0" y="0"/>
            <a:ext cx="4823460" cy="6866255"/>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29310" y="5013153"/>
            <a:ext cx="1908902" cy="1908902"/>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2021/12/10</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92000" cy="2664000"/>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4"/>
            </p:custDataLst>
          </p:nvPr>
        </p:nvPicPr>
        <p:blipFill>
          <a:blip r:embed="rId3"/>
          <a:stretch>
            <a:fillRect/>
          </a:stretch>
        </p:blipFill>
        <p:spPr>
          <a:xfrm rot="20797600">
            <a:off x="10420676" y="-159342"/>
            <a:ext cx="1881084" cy="1881084"/>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2021/12/10</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p:custDataLst>
              <p:tags r:id="rId2"/>
            </p:custDataLst>
          </p:nvPr>
        </p:nvPicPr>
        <p:blipFill>
          <a:blip r:embed="rId1"/>
          <a:stretch>
            <a:fillRect/>
          </a:stretch>
        </p:blipFill>
        <p:spPr>
          <a:xfrm>
            <a:off x="10552878" y="42078"/>
            <a:ext cx="1639122" cy="1639122"/>
          </a:xfrm>
          <a:prstGeom prst="rect">
            <a:avLst/>
          </a:prstGeom>
        </p:spPr>
      </p:pic>
      <p:sp>
        <p:nvSpPr>
          <p:cNvPr id="8" name="矩形 7"/>
          <p:cNvSpPr/>
          <p:nvPr>
            <p:custDataLst>
              <p:tags r:id="rId3"/>
            </p:custDataLst>
          </p:nvPr>
        </p:nvSpPr>
        <p:spPr>
          <a:xfrm>
            <a:off x="0" y="5029201"/>
            <a:ext cx="12192000" cy="1828799"/>
          </a:xfrm>
          <a:prstGeom prst="rect">
            <a:avLst/>
          </a:prstGeom>
          <a:blipFill>
            <a:blip r:embed="rId4"/>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2021/12/10</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92000" cy="914400"/>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2" name="图片 11"/>
          <p:cNvPicPr>
            <a:picLocks noChangeAspect="1"/>
          </p:cNvPicPr>
          <p:nvPr>
            <p:custDataLst>
              <p:tags r:id="rId4"/>
            </p:custDataLst>
          </p:nvPr>
        </p:nvPicPr>
        <p:blipFill>
          <a:blip r:embed="rId3"/>
          <a:stretch>
            <a:fillRect/>
          </a:stretch>
        </p:blipFill>
        <p:spPr>
          <a:xfrm>
            <a:off x="10491039" y="-103722"/>
            <a:ext cx="1639122" cy="1639122"/>
          </a:xfrm>
          <a:prstGeom prst="rect">
            <a:avLst/>
          </a:prstGeom>
        </p:spPr>
      </p:pic>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2021/12/10</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10" name="矩形 9"/>
          <p:cNvSpPr/>
          <p:nvPr>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rot="20797600">
            <a:off x="8840470" y="-478155"/>
            <a:ext cx="3480435" cy="3480435"/>
          </a:xfrm>
          <a:prstGeom prst="rect">
            <a:avLst/>
          </a:prstGeom>
        </p:spPr>
      </p:pic>
      <p:pic>
        <p:nvPicPr>
          <p:cNvPr id="11" name="图片 10"/>
          <p:cNvPicPr>
            <a:picLocks noChangeAspect="1"/>
          </p:cNvPicPr>
          <p:nvPr>
            <p:custDataLst>
              <p:tags r:id="rId5"/>
            </p:custDataLst>
          </p:nvPr>
        </p:nvPicPr>
        <p:blipFill>
          <a:blip r:embed="rId4"/>
          <a:stretch>
            <a:fillRect/>
          </a:stretch>
        </p:blipFill>
        <p:spPr>
          <a:xfrm>
            <a:off x="292735" y="4108450"/>
            <a:ext cx="3874135" cy="3404870"/>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2021/12/10</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dpi="0" rotWithShape="1">
          <a:blip r:embed="rId8">
            <a:lum/>
          </a:blip>
          <a:stretch>
            <a:fillRect/>
          </a:stretch>
        </a:blip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11233838" y="5905491"/>
            <a:ext cx="958161" cy="958161"/>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4"/>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2021/12/10</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rotWithShape="1">
          <a:blip r:embed="rId6"/>
          <a:stretch>
            <a:fillRect/>
          </a:stretch>
        </a:blipFill>
        <a:effectLst/>
      </p:bgPr>
    </p:bg>
    <p:spTree>
      <p:nvGrpSpPr>
        <p:cNvPr id="1" name=""/>
        <p:cNvGrpSpPr/>
        <p:nvPr/>
      </p:nvGrpSpPr>
      <p:grpSpPr>
        <a:xfrm>
          <a:off x="0" y="0"/>
          <a:ext cx="0" cy="0"/>
        </a:xfrm>
      </p:grpSpPr>
      <p:sp>
        <p:nvSpPr>
          <p:cNvPr id="3" name="文本占位符 2"/>
          <p:cNvSpPr>
            <a:spLocks noGrp="1"/>
          </p:cNvSpPr>
          <p:nvPr>
            <p:ph type="body" idx="1"/>
            <p:custDataLst>
              <p:tags r:id="rId1"/>
            </p:custDataLst>
          </p:nvPr>
        </p:nvSpPr>
        <p:spPr>
          <a:xfrm>
            <a:off x="4116000" y="3600153"/>
            <a:ext cx="5581426" cy="728890"/>
          </a:xfrm>
        </p:spPr>
        <p:txBody>
          <a:bodyPr lIns="90000" tIns="0" rIns="90000" bIns="46800">
            <a:normAutofit/>
          </a:bodyPr>
          <a:lstStyle>
            <a:lvl1pPr marL="0" indent="0" eaLnBrk="1" fontAlgn="auto" latinLnBrk="0" hangingPunct="1">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t>2021/12/10</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4116070" y="2922270"/>
            <a:ext cx="5581650" cy="651510"/>
          </a:xfrm>
        </p:spPr>
        <p:txBody>
          <a:bodyPr lIns="90000" tIns="46800" rIns="90000" bIns="0" anchor="b" anchorCtr="0">
            <a:normAutofit/>
          </a:bodyPr>
          <a:lstStyle>
            <a:lvl1pPr>
              <a:defRPr sz="360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tx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10823638" y="5495291"/>
            <a:ext cx="1368362" cy="1368362"/>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6238877" y="952508"/>
            <a:ext cx="5283242" cy="5388907"/>
          </a:xfrm>
        </p:spPr>
        <p:txBody>
          <a:bodyPr lIns="90170" tIns="46990" rIns="90170" bIns="46990">
            <a:normAutofit/>
          </a:bodyPr>
          <a:lstStyle>
            <a:lvl1pPr>
              <a:defRPr sz="1400" baseline="0">
                <a:solidFill>
                  <a:schemeClr val="tx1">
                    <a:lumMod val="85000"/>
                    <a:lumOff val="15000"/>
                  </a:schemeClr>
                </a:solidFill>
                <a:latin typeface="Arial" panose="020b0604020202020204" pitchFamily="34" charset="0"/>
                <a:ea typeface="隶书" panose="02010509060101010101" pitchFamily="49" charset="-122"/>
              </a:defRPr>
            </a:lvl1pPr>
            <a:lvl2pPr>
              <a:defRPr sz="1400" baseline="0">
                <a:solidFill>
                  <a:schemeClr val="tx1">
                    <a:lumMod val="85000"/>
                    <a:lumOff val="15000"/>
                  </a:schemeClr>
                </a:solidFill>
                <a:latin typeface="Arial" panose="020b0604020202020204" pitchFamily="34" charset="0"/>
                <a:ea typeface="隶书" panose="02010509060101010101" pitchFamily="49" charset="-122"/>
              </a:defRPr>
            </a:lvl2pPr>
            <a:lvl3pPr>
              <a:defRPr sz="1400" baseline="0">
                <a:solidFill>
                  <a:schemeClr val="tx1">
                    <a:lumMod val="85000"/>
                    <a:lumOff val="15000"/>
                  </a:schemeClr>
                </a:solidFill>
                <a:latin typeface="Arial" panose="020b0604020202020204" pitchFamily="34" charset="0"/>
                <a:ea typeface="隶书" panose="02010509060101010101" pitchFamily="49" charset="-122"/>
              </a:defRPr>
            </a:lvl3pPr>
            <a:lvl4pPr>
              <a:defRPr sz="1400" baseline="0">
                <a:solidFill>
                  <a:schemeClr val="tx1">
                    <a:lumMod val="85000"/>
                    <a:lumOff val="15000"/>
                  </a:schemeClr>
                </a:solidFill>
                <a:latin typeface="Arial" panose="020b0604020202020204" pitchFamily="34" charset="0"/>
                <a:ea typeface="隶书" panose="02010509060101010101" pitchFamily="49" charset="-122"/>
              </a:defRPr>
            </a:lvl4pPr>
            <a:lvl5pPr>
              <a:defRPr sz="14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t>2021/12/10</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10823638" y="5495291"/>
            <a:ext cx="1368362" cy="1368362"/>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90170" tIns="46990" rIns="90170" bIns="4699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5"/>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90170" tIns="46990" rIns="90170" bIns="4699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8"/>
            </p:custDataLst>
          </p:nvPr>
        </p:nvSpPr>
        <p:spPr/>
        <p:txBody>
          <a:bodyPr/>
          <a:lstStyle/>
          <a:p>
            <a:fld id="{760FBDFE-C587-4B4C-A407-44438C67B59E}" type="datetimeFigureOut">
              <a:rPr lang="zh-CN" altLang="en-US" smtClean="0"/>
              <a:t>2021/12/10</a:t>
            </a:fld>
            <a:endParaRPr lang="zh-CN" altLang="en-US"/>
          </a:p>
        </p:txBody>
      </p:sp>
      <p:sp>
        <p:nvSpPr>
          <p:cNvPr id="8" name="页脚占位符 7"/>
          <p:cNvSpPr>
            <a:spLocks noGrp="1"/>
          </p:cNvSpPr>
          <p:nvPr>
            <p:ph type="ftr" sz="quarter" idx="11"/>
            <p:custDataLst>
              <p:tags r:id="rId9"/>
            </p:custDataLst>
          </p:nvPr>
        </p:nvSpPr>
        <p:spPr/>
        <p:txBody>
          <a:bodyPr/>
          <a:lstStyle/>
          <a:p>
            <a:endParaRPr lang="zh-CN" altLang="en-US"/>
          </a:p>
        </p:txBody>
      </p:sp>
      <p:sp>
        <p:nvSpPr>
          <p:cNvPr id="9" name="灯片编号占位符 8"/>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rotWithShape="1">
          <a:blip r:embed="rId7"/>
          <a:stretch>
            <a:fillRect/>
          </a:stretch>
        </a:blip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rot="20797600">
            <a:off x="10870997" y="5422811"/>
            <a:ext cx="1302244" cy="1302244"/>
          </a:xfrm>
          <a:prstGeom prst="rect">
            <a:avLst/>
          </a:prstGeom>
        </p:spPr>
      </p:pic>
      <p:sp>
        <p:nvSpPr>
          <p:cNvPr id="2" name="标题 1"/>
          <p:cNvSpPr>
            <a:spLocks noGrp="1"/>
          </p:cNvSpPr>
          <p:nvPr>
            <p:ph type="title"/>
            <p:custDataLst>
              <p:tags r:id="rId3"/>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2021/12/10</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dpi="0" rotWithShape="1">
          <a:blip r:embed="rId4">
            <a:lum/>
          </a:blip>
          <a:stretch>
            <a:fillRect/>
          </a:stretch>
        </a:blip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2021/12/10</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tx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10552878" y="42078"/>
            <a:ext cx="1639122" cy="1639122"/>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4"/>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t>2021/12/10</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11851" y="4936438"/>
            <a:ext cx="2556794" cy="2246880"/>
          </a:xfrm>
          <a:prstGeom prst="rect">
            <a:avLst/>
          </a:prstGeom>
        </p:spPr>
      </p:pic>
      <p:sp>
        <p:nvSpPr>
          <p:cNvPr id="2" name="竖排标题 1"/>
          <p:cNvSpPr>
            <a:spLocks noGrp="1"/>
          </p:cNvSpPr>
          <p:nvPr>
            <p:ph type="title" orient="vert"/>
            <p:custDataLst>
              <p:tags r:id="rId3"/>
            </p:custDataLst>
          </p:nvPr>
        </p:nvSpPr>
        <p:spPr>
          <a:xfrm>
            <a:off x="10571135" y="952508"/>
            <a:ext cx="950984" cy="5388907"/>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lIns="90170" tIns="46990" rIns="90170" bIns="46990">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2021/12/10</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119.xml" /><Relationship Id="rId2" Type="http://schemas.openxmlformats.org/officeDocument/2006/relationships/slideLayout" Target="../slideLayouts/slideLayout2.xml" /><Relationship Id="rId20" Type="http://schemas.openxmlformats.org/officeDocument/2006/relationships/tags" Target="../tags/tag120.xml" /><Relationship Id="rId21" Type="http://schemas.openxmlformats.org/officeDocument/2006/relationships/tags" Target="../tags/tag121.xml" /><Relationship Id="rId22" Type="http://schemas.openxmlformats.org/officeDocument/2006/relationships/tags" Target="../tags/tag122.xml" /><Relationship Id="rId23" Type="http://schemas.openxmlformats.org/officeDocument/2006/relationships/tags" Target="../tags/tag123.xml" /><Relationship Id="rId24" Type="http://schemas.openxmlformats.org/officeDocument/2006/relationships/tags" Target="../tags/tag124.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2021/12/10</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jpeg" /><Relationship Id="rId3" Type="http://schemas.openxmlformats.org/officeDocument/2006/relationships/tags" Target="../tags/tag14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jpeg" /><Relationship Id="rId3" Type="http://schemas.openxmlformats.org/officeDocument/2006/relationships/tags" Target="../tags/tag12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2.png" /><Relationship Id="rId3" Type="http://schemas.openxmlformats.org/officeDocument/2006/relationships/tags" Target="../tags/tag15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3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20.jpeg" /><Relationship Id="rId3" Type="http://schemas.openxmlformats.org/officeDocument/2006/relationships/tags" Target="../tags/tag13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5480685" y="556895"/>
            <a:ext cx="1416050" cy="5743575"/>
          </a:xfrm>
        </p:spPr>
        <p:txBody>
          <a:bodyPr>
            <a:noAutofit/>
          </a:bodyPr>
          <a:lstStyle/>
          <a:p>
            <a:r>
              <a:rPr lang="zh-CN" altLang="en-US" sz="5400"/>
              <a:t>鉴赏表达方式之记叙</a:t>
            </a:r>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800">
                <a:latin typeface="楷体" panose="02010609060101010101" charset="-122"/>
                <a:ea typeface="楷体" panose="02010609060101010101" charset="-122"/>
                <a:cs typeface="楷体" panose="02010609060101010101" charset="-122"/>
              </a:rPr>
              <a:t>在家里罢，你坐在书房里，窗子以外的景物本就有限。那里两树马缨，几棵丁香；榆叶梅横出疯权的一大枝；海棠因为缺乏阳光，每年只开个两三朵——叶子上满是虫蚁吃的创痕，还卷着一点焦黄的边；廊子幽秀地开着扇子式，六边形的格子窗，透过外院的日光，外院的杂音。什么送煤的来了，偶然你看到一个两个被煤炭染成黔黑的脸；什么米送到了，一个人掮着一大口袋在背上，慢慢踱过屏门；还有自来水，电灯、电话公司来收账的，胸口斜挂着皮口袋，手里推着一辆自行车；更有时厨子来个朋友了，满脸的笑容，“好呀，好呀，”地走进门房；什么赵妈的丈夫来拿钱了，那是每月一号一点都不差的，早来了你就听到两个人唧唧哝哝争吵的声浪。那里不是没有颜色、声音、生的一切活动，只是他们和你总隔个窗子，——扇子式的，六边形的，纱的，玻璃的！</a:t>
            </a: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800">
                <a:latin typeface="楷体" panose="02010609060101010101" charset="-122"/>
                <a:ea typeface="楷体" panose="02010609060101010101" charset="-122"/>
              </a:rPr>
              <a:t>你气闷了，把笔一搁说，这叫做什么生活！检点行装说，走了，走了，这沉闷没有生气的生活，实在受不了，我要换个样子过活去。健康的旅行既可以看看山水古刹的名胜，又可以知道点内地纯朴的人情风俗。走了，走了，天气还不算太坏，就是走他一个月六礼拜也是值得的</a:t>
            </a: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800">
                <a:latin typeface="楷体" panose="02010609060101010101" charset="-122"/>
                <a:ea typeface="楷体" panose="02010609060101010101" charset="-122"/>
                <a:cs typeface="楷体" panose="02010609060101010101" charset="-122"/>
              </a:rPr>
              <a:t>没想到不管你走到那里，你永远免不了坐在窗子以内的。不错，许多时髦的学者常常骄傲地带上“考察”的神气，架上科学的眼镜，偶然走到哪里一个陌生的地方瞭望，但那无形中的窗子是仍然存在的。不信，你检查他们的行李，有谁不带着罐头食品，帆布床，以及别的证明你还在你窗子以内的种种零星用品，你再摸一摸他们的皮包，那里短不了有些钞票；一到一个地方，你有的是一个提梁的小小世界。不管你的窗子朝向哪里望，所看到的多半则仍是在你窗子以外，隔层玻璃，或是铁纱！隐隐约约你看到一些颜色，听到一些声音，如果你私下满足了，那也没有什么，只是千万别高兴起说什么接触了，认识了若干事物人情，天知道那是罪过！（有删改）</a:t>
            </a: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解题指导</a:t>
            </a:r>
            <a:endParaRPr lang="zh-CN" altLang="en-US"/>
          </a:p>
        </p:txBody>
      </p:sp>
      <p:sp>
        <p:nvSpPr>
          <p:cNvPr id="3" name="内容占位符 2"/>
          <p:cNvSpPr>
            <a:spLocks noGrp="1"/>
          </p:cNvSpPr>
          <p:nvPr>
            <p:ph idx="1"/>
          </p:nvPr>
        </p:nvSpPr>
        <p:spPr/>
        <p:txBody>
          <a:bodyPr>
            <a:noAutofit/>
          </a:bodyPr>
          <a:lstStyle/>
          <a:p>
            <a:pPr marL="0" indent="0">
              <a:lnSpc>
                <a:spcPct val="150000"/>
              </a:lnSpc>
              <a:buNone/>
            </a:pPr>
            <a:r>
              <a:rPr lang="en-US" altLang="zh-CN" sz="1600">
                <a:solidFill>
                  <a:srgbClr val="FF0000"/>
                </a:solidFill>
                <a:latin typeface="楷体" panose="02010609060101010101" charset="-122"/>
                <a:ea typeface="楷体" panose="02010609060101010101" charset="-122"/>
                <a:cs typeface="楷体" panose="02010609060101010101" charset="-122"/>
              </a:rPr>
              <a:t> </a:t>
            </a:r>
            <a:r>
              <a:rPr lang="zh-CN" altLang="en-US" sz="1600">
                <a:solidFill>
                  <a:srgbClr val="FF0000"/>
                </a:solidFill>
                <a:latin typeface="楷体" panose="02010609060101010101" charset="-122"/>
                <a:ea typeface="楷体" panose="02010609060101010101" charset="-122"/>
                <a:cs typeface="楷体" panose="02010609060101010101" charset="-122"/>
              </a:rPr>
              <a:t>1.审清题目,抓住关键。</a:t>
            </a:r>
            <a:r>
              <a:rPr lang="zh-CN" altLang="en-US" sz="1600">
                <a:latin typeface="楷体" panose="02010609060101010101" charset="-122"/>
                <a:ea typeface="楷体" panose="02010609060101010101" charset="-122"/>
                <a:cs typeface="楷体" panose="02010609060101010101" charset="-122"/>
              </a:rPr>
              <a:t>题干指明了具体的赏析对象:“你”和"我“两个不同的人称。同时,要分析作者人称运用中所蕴含的态度。</a:t>
            </a:r>
          </a:p>
          <a:p>
            <a:pPr>
              <a:lnSpc>
                <a:spcPct val="150000"/>
              </a:lnSpc>
            </a:pPr>
            <a:r>
              <a:rPr lang="zh-CN" altLang="en-US" sz="1600">
                <a:solidFill>
                  <a:srgbClr val="FF0000"/>
                </a:solidFill>
                <a:latin typeface="楷体" panose="02010609060101010101" charset="-122"/>
                <a:ea typeface="楷体" panose="02010609060101010101" charset="-122"/>
                <a:cs typeface="楷体" panose="02010609060101010101" charset="-122"/>
              </a:rPr>
              <a:t>2</a:t>
            </a:r>
            <a:r>
              <a:rPr lang="en-US" altLang="zh-CN" sz="1600">
                <a:solidFill>
                  <a:srgbClr val="FF0000"/>
                </a:solidFill>
                <a:latin typeface="楷体" panose="02010609060101010101" charset="-122"/>
                <a:ea typeface="楷体" panose="02010609060101010101" charset="-122"/>
                <a:cs typeface="楷体" panose="02010609060101010101" charset="-122"/>
              </a:rPr>
              <a:t>.</a:t>
            </a:r>
            <a:r>
              <a:rPr lang="zh-CN" altLang="en-US" sz="1600">
                <a:solidFill>
                  <a:srgbClr val="FF0000"/>
                </a:solidFill>
                <a:latin typeface="楷体" panose="02010609060101010101" charset="-122"/>
                <a:ea typeface="楷体" panose="02010609060101010101" charset="-122"/>
                <a:cs typeface="楷体" panose="02010609060101010101" charset="-122"/>
              </a:rPr>
              <a:t>梳理人称运用情况,提取必备知识。</a:t>
            </a:r>
            <a:r>
              <a:rPr lang="zh-CN" altLang="en-US" sz="1600">
                <a:latin typeface="楷体" panose="02010609060101010101" charset="-122"/>
                <a:ea typeface="楷体" panose="02010609060101010101" charset="-122"/>
                <a:cs typeface="楷体" panose="02010609060101010101" charset="-122"/>
              </a:rPr>
              <a:t>全文共7段。第2段用"我叙述,第6段换了一次“我”叙述,其它文段全用“你"叙述。即:文叙述以第二人称“你”为主,中间穿插了两次第一人称"我”。</a:t>
            </a:r>
          </a:p>
          <a:p>
            <a:pPr>
              <a:lnSpc>
                <a:spcPct val="150000"/>
              </a:lnSpc>
            </a:pPr>
            <a:r>
              <a:rPr lang="en-US" altLang="zh-CN" sz="1600">
                <a:solidFill>
                  <a:srgbClr val="FF0000"/>
                </a:solidFill>
                <a:latin typeface="楷体" panose="02010609060101010101" charset="-122"/>
                <a:ea typeface="楷体" panose="02010609060101010101" charset="-122"/>
                <a:cs typeface="楷体" panose="02010609060101010101" charset="-122"/>
              </a:rPr>
              <a:t>3.</a:t>
            </a:r>
            <a:r>
              <a:rPr lang="zh-CN" altLang="en-US" sz="1600">
                <a:solidFill>
                  <a:srgbClr val="FF0000"/>
                </a:solidFill>
                <a:latin typeface="楷体" panose="02010609060101010101" charset="-122"/>
                <a:ea typeface="楷体" panose="02010609060101010101" charset="-122"/>
                <a:cs typeface="楷体" panose="02010609060101010101" charset="-122"/>
              </a:rPr>
              <a:t>立足文本,理解人称交替运用的作用与效果。</a:t>
            </a:r>
            <a:r>
              <a:rPr lang="zh-CN" altLang="en-US" sz="1600">
                <a:latin typeface="楷体" panose="02010609060101010101" charset="-122"/>
                <a:ea typeface="楷体" panose="02010609060101010101" charset="-122"/>
                <a:cs typeface="楷体" panose="02010609060101010101" charset="-122"/>
              </a:rPr>
              <a:t>从文本语境看,用第二人称叙述,“你”成为作者自我观察与描写的对象,这就把个别具体的事上升到了一种抽象的概念上,带有一种研究思考的意味,从中蕴涵着作者冷静审视的态度。</a:t>
            </a:r>
          </a:p>
          <a:p>
            <a:pPr>
              <a:lnSpc>
                <a:spcPct val="150000"/>
              </a:lnSpc>
            </a:pPr>
            <a:r>
              <a:rPr lang="zh-CN" altLang="en-US" sz="1600">
                <a:latin typeface="楷体" panose="02010609060101010101" charset="-122"/>
                <a:ea typeface="楷体" panose="02010609060101010101" charset="-122"/>
                <a:cs typeface="楷体" panose="02010609060101010101" charset="-122"/>
              </a:rPr>
              <a:t>第2段用“我”叙述,是从眼下场景开始,引出一个共性话题“所有活动的颜色、声音、生的滋味,全在那里的,你并不是不能</a:t>
            </a:r>
          </a:p>
          <a:p>
            <a:pPr>
              <a:lnSpc>
                <a:spcPct val="150000"/>
              </a:lnSpc>
            </a:pPr>
            <a:r>
              <a:rPr lang="zh-CN" altLang="en-US" sz="1600">
                <a:latin typeface="楷体" panose="02010609060101010101" charset="-122"/>
                <a:ea typeface="楷体" panose="02010609060101010101" charset="-122"/>
                <a:cs typeface="楷体" panose="02010609060101010101" charset="-122"/>
              </a:rPr>
              <a:t>看到,只不过是永远的在你窗子以外罢了"第6段中间的 )“我要找地</a:t>
            </a:r>
          </a:p>
          <a:p>
            <a:pPr>
              <a:lnSpc>
                <a:spcPct val="150000"/>
              </a:lnSpc>
            </a:pPr>
            <a:r>
              <a:rPr lang="zh-CN" altLang="en-US" sz="1600">
                <a:latin typeface="楷体" panose="02010609060101010101" charset="-122"/>
                <a:ea typeface="楷体" panose="02010609060101010101" charset="-122"/>
                <a:cs typeface="楷体" panose="02010609060101010101" charset="-122"/>
              </a:rPr>
              <a:t>个样子过活去”,最后的结果是游了一大圈,还是在窗子以外,无法打破那无形的隔膜,这蕴涵着作者</a:t>
            </a:r>
            <a:r>
              <a:rPr lang="zh-CN" altLang="en-US" sz="1600">
                <a:solidFill>
                  <a:srgbClr val="FF0000"/>
                </a:solidFill>
                <a:latin typeface="楷体" panose="02010609060101010101" charset="-122"/>
                <a:ea typeface="楷体" panose="02010609060101010101" charset="-122"/>
                <a:cs typeface="楷体" panose="02010609060101010101" charset="-122"/>
              </a:rPr>
              <a:t>自嘲与反思</a:t>
            </a:r>
            <a:r>
              <a:rPr lang="zh-CN" altLang="en-US" sz="1600">
                <a:latin typeface="楷体" panose="02010609060101010101" charset="-122"/>
                <a:ea typeface="楷体" panose="02010609060101010101" charset="-122"/>
                <a:cs typeface="楷体" panose="02010609060101010101" charset="-122"/>
              </a:rPr>
              <a:t>的态度。</a:t>
            </a:r>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参考答案</a:t>
            </a:r>
            <a:endParaRPr lang="zh-CN" altLang="en-US"/>
          </a:p>
        </p:txBody>
      </p:sp>
      <p:sp>
        <p:nvSpPr>
          <p:cNvPr id="3" name="内容占位符 2"/>
          <p:cNvSpPr>
            <a:spLocks noGrp="1"/>
          </p:cNvSpPr>
          <p:nvPr>
            <p:ph idx="1"/>
          </p:nvPr>
        </p:nvSpPr>
        <p:spPr/>
        <p:txBody>
          <a:bodyPr/>
          <a:lstStyle/>
          <a:p>
            <a:endParaRPr lang="zh-CN" altLang="en-US" sz="1800">
              <a:latin typeface="楷体" panose="02010609060101010101" charset="-122"/>
              <a:ea typeface="楷体" panose="02010609060101010101" charset="-122"/>
              <a:cs typeface="楷体" panose="02010609060101010101" charset="-122"/>
            </a:endParaRPr>
          </a:p>
          <a:p>
            <a:r>
              <a:rPr lang="zh-CN" altLang="en-US" sz="1800">
                <a:latin typeface="楷体" panose="02010609060101010101" charset="-122"/>
                <a:ea typeface="楷体" panose="02010609060101010101" charset="-122"/>
                <a:cs typeface="楷体" panose="02010609060101010101" charset="-122"/>
              </a:rPr>
              <a:t>①人称灵活变换使用,使行文更自由流畅、思维不受阻碍,更显出“窗”对人们无所不在的束缚。</a:t>
            </a:r>
          </a:p>
          <a:p>
            <a:r>
              <a:rPr lang="zh-CN" altLang="en-US" sz="1800">
                <a:latin typeface="楷体" panose="02010609060101010101" charset="-122"/>
                <a:ea typeface="楷体" panose="02010609060101010101" charset="-122"/>
                <a:cs typeface="楷体" panose="02010609060101010101" charset="-122"/>
              </a:rPr>
              <a:t>②转“我”为“你”,娓娓道来,更显亲切,拉近了与读者的距离。同时,“你”成为自我观察与描写的对象,蕴含着作者冷静审视的态度。</a:t>
            </a:r>
          </a:p>
          <a:p>
            <a:r>
              <a:rPr lang="zh-CN" altLang="en-US" sz="1800">
                <a:latin typeface="楷体" panose="02010609060101010101" charset="-122"/>
                <a:ea typeface="楷体" panose="02010609060101010101" charset="-122"/>
                <a:cs typeface="楷体" panose="02010609060101010101" charset="-122"/>
              </a:rPr>
              <a:t>③使用“你”的同时,也使用了“我”,蕴含着作者的自嘲与反思。</a:t>
            </a: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考点2:记叙顺序的作用或效果</a:t>
            </a:r>
            <a:endParaRPr lang="zh-CN" altLang="en-US"/>
          </a:p>
        </p:txBody>
      </p:sp>
      <p:sp>
        <p:nvSpPr>
          <p:cNvPr id="3" name="内容占位符 2"/>
          <p:cNvSpPr>
            <a:spLocks noGrp="1"/>
          </p:cNvSpPr>
          <p:nvPr>
            <p:ph idx="1"/>
          </p:nvPr>
        </p:nvSpPr>
        <p:spPr/>
        <p:txBody>
          <a:bodyPr/>
          <a:lstStyle/>
          <a:p>
            <a:endParaRPr lang="zh-CN" altLang="en-US" sz="1800">
              <a:latin typeface="楷体" panose="02010609060101010101" charset="-122"/>
              <a:ea typeface="楷体" panose="02010609060101010101" charset="-122"/>
              <a:cs typeface="楷体" panose="02010609060101010101" charset="-122"/>
            </a:endParaRPr>
          </a:p>
          <a:p>
            <a:r>
              <a:rPr lang="zh-CN" altLang="en-US" sz="1800">
                <a:latin typeface="楷体" panose="02010609060101010101" charset="-122"/>
                <a:ea typeface="楷体" panose="02010609060101010101" charset="-122"/>
                <a:cs typeface="楷体" panose="02010609060101010101" charset="-122"/>
              </a:rPr>
              <a:t>①顺叙是技时间先后或事情发展的先后叙述。</a:t>
            </a:r>
          </a:p>
          <a:p>
            <a:r>
              <a:rPr lang="zh-CN" altLang="en-US" sz="1800">
                <a:solidFill>
                  <a:srgbClr val="FF0000"/>
                </a:solidFill>
                <a:latin typeface="楷体" panose="02010609060101010101" charset="-122"/>
                <a:ea typeface="楷体" panose="02010609060101010101" charset="-122"/>
                <a:cs typeface="楷体" panose="02010609060101010101" charset="-122"/>
              </a:rPr>
              <a:t>顺叙的好处:脉络分明,条理清楚</a:t>
            </a:r>
            <a:endParaRPr lang="zh-CN" altLang="en-US" sz="1800">
              <a:latin typeface="楷体" panose="02010609060101010101" charset="-122"/>
              <a:ea typeface="楷体" panose="02010609060101010101" charset="-122"/>
              <a:cs typeface="楷体" panose="02010609060101010101" charset="-122"/>
            </a:endParaRPr>
          </a:p>
          <a:p>
            <a:r>
              <a:rPr lang="zh-CN" altLang="en-US" sz="1800">
                <a:latin typeface="楷体" panose="02010609060101010101" charset="-122"/>
                <a:ea typeface="楷体" panose="02010609060101010101" charset="-122"/>
                <a:cs typeface="楷体" panose="02010609060101010101" charset="-122"/>
              </a:rPr>
              <a:t>②倒叙是指为了表达需要,把事件的结局,或者某个最重要、</a:t>
            </a:r>
          </a:p>
          <a:p>
            <a:r>
              <a:rPr lang="zh-CN" altLang="en-US" sz="1800">
                <a:latin typeface="楷体" panose="02010609060101010101" charset="-122"/>
                <a:ea typeface="楷体" panose="02010609060101010101" charset="-122"/>
                <a:cs typeface="楷体" panose="02010609060101010101" charset="-122"/>
              </a:rPr>
              <a:t>最突出的的内容提到文章的前面,然后再从事件的开头按事件先后发展顺序进行叙述</a:t>
            </a:r>
          </a:p>
          <a:p>
            <a:r>
              <a:rPr lang="zh-CN" altLang="en-US" sz="1800">
                <a:solidFill>
                  <a:srgbClr val="FF0000"/>
                </a:solidFill>
                <a:latin typeface="楷体" panose="02010609060101010101" charset="-122"/>
                <a:ea typeface="楷体" panose="02010609060101010101" charset="-122"/>
                <a:cs typeface="楷体" panose="02010609060101010101" charset="-122"/>
              </a:rPr>
              <a:t>倒叙的好处:设置悬念,激发兴趣, 使行文波澜起伏。</a:t>
            </a: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考点2:记叙顺序的作用或效果</a:t>
            </a:r>
            <a:endParaRPr lang="zh-CN" altLang="en-US"/>
          </a:p>
        </p:txBody>
      </p:sp>
      <p:sp>
        <p:nvSpPr>
          <p:cNvPr id="3" name="内容占位符 2"/>
          <p:cNvSpPr>
            <a:spLocks noGrp="1"/>
          </p:cNvSpPr>
          <p:nvPr>
            <p:ph idx="1"/>
          </p:nvPr>
        </p:nvSpPr>
        <p:spPr/>
        <p:txBody>
          <a:bodyPr/>
          <a:lstStyle/>
          <a:p>
            <a:endParaRPr lang="zh-CN" altLang="en-US" sz="1800">
              <a:latin typeface="楷体" panose="02010609060101010101" charset="-122"/>
              <a:ea typeface="楷体" panose="02010609060101010101" charset="-122"/>
              <a:cs typeface="楷体" panose="02010609060101010101" charset="-122"/>
            </a:endParaRPr>
          </a:p>
          <a:p>
            <a:r>
              <a:rPr lang="zh-CN" altLang="en-US" sz="1800">
                <a:latin typeface="楷体" panose="02010609060101010101" charset="-122"/>
                <a:ea typeface="楷体" panose="02010609060101010101" charset="-122"/>
                <a:cs typeface="楷体" panose="02010609060101010101" charset="-122"/>
              </a:rPr>
              <a:t>③插叙是指在顺叙中心事件的过程中,为了帮助开展情节和刻画人物,暂时中断顺叙线索,插入另一相关内容的叙述方法。</a:t>
            </a:r>
          </a:p>
          <a:p>
            <a:r>
              <a:rPr lang="zh-CN" altLang="en-US" sz="1800">
                <a:solidFill>
                  <a:srgbClr val="FF0000"/>
                </a:solidFill>
                <a:latin typeface="楷体" panose="02010609060101010101" charset="-122"/>
                <a:ea typeface="楷体" panose="02010609060101010101" charset="-122"/>
                <a:cs typeface="楷体" panose="02010609060101010101" charset="-122"/>
              </a:rPr>
              <a:t>插叙的好处:对中心事件作必要的铺垫、照应、补充和说明,使内容更充实、结构更紧密,行文有波澜。</a:t>
            </a:r>
            <a:endParaRPr lang="zh-CN" altLang="en-US" sz="1800">
              <a:latin typeface="楷体" panose="02010609060101010101" charset="-122"/>
              <a:ea typeface="楷体" panose="02010609060101010101" charset="-122"/>
              <a:cs typeface="楷体" panose="02010609060101010101" charset="-122"/>
            </a:endParaRPr>
          </a:p>
          <a:p>
            <a:r>
              <a:rPr lang="zh-CN" altLang="en-US" sz="1800">
                <a:latin typeface="楷体" panose="02010609060101010101" charset="-122"/>
                <a:ea typeface="楷体" panose="02010609060101010101" charset="-122"/>
                <a:cs typeface="楷体" panose="02010609060101010101" charset="-122"/>
              </a:rPr>
              <a:t>④补叙是行文中用适当的语句对叙述中所说的人或事做一些简要且必要的补充交代。</a:t>
            </a:r>
          </a:p>
          <a:p>
            <a:r>
              <a:rPr lang="zh-CN" altLang="en-US" sz="1800">
                <a:solidFill>
                  <a:srgbClr val="FF0000"/>
                </a:solidFill>
                <a:latin typeface="楷体" panose="02010609060101010101" charset="-122"/>
                <a:ea typeface="楷体" panose="02010609060101010101" charset="-122"/>
                <a:cs typeface="楷体" panose="02010609060101010101" charset="-122"/>
              </a:rPr>
              <a:t>补叙的好处:对原来的叙述作必要的补充说明,丰富内容,深化主旨,形成强烈的艺术感染力。</a:t>
            </a: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插叙和补叙的区别</a:t>
            </a:r>
            <a:endParaRPr lang="zh-CN" altLang="en-US"/>
          </a:p>
        </p:txBody>
      </p:sp>
      <p:sp>
        <p:nvSpPr>
          <p:cNvPr id="3" name="内容占位符 2"/>
          <p:cNvSpPr>
            <a:spLocks noGrp="1"/>
          </p:cNvSpPr>
          <p:nvPr>
            <p:ph idx="1"/>
          </p:nvPr>
        </p:nvSpPr>
        <p:spPr/>
        <p:txBody>
          <a:bodyPr/>
          <a:lstStyle/>
          <a:p>
            <a:endParaRPr lang="zh-CN" altLang="en-US" sz="1800">
              <a:latin typeface="楷体" panose="02010609060101010101" charset="-122"/>
              <a:ea typeface="楷体" panose="02010609060101010101" charset="-122"/>
              <a:cs typeface="楷体" panose="02010609060101010101" charset="-122"/>
            </a:endParaRPr>
          </a:p>
          <a:p>
            <a:r>
              <a:rPr lang="zh-CN" altLang="en-US" sz="1800">
                <a:latin typeface="楷体" panose="02010609060101010101" charset="-122"/>
                <a:ea typeface="楷体" panose="02010609060101010101" charset="-122"/>
                <a:cs typeface="楷体" panose="02010609060101010101" charset="-122"/>
              </a:rPr>
              <a:t>1插叙插入的是基本事件之外的有关情况,去掉它并不影响事件本身的完整性。</a:t>
            </a:r>
          </a:p>
          <a:p>
            <a:r>
              <a:rPr lang="zh-CN" altLang="en-US" sz="1800">
                <a:latin typeface="楷体" panose="02010609060101010101" charset="-122"/>
                <a:ea typeface="楷体" panose="02010609060101010101" charset="-122"/>
                <a:cs typeface="楷体" panose="02010609060101010101" charset="-122"/>
              </a:rPr>
              <a:t>2.补叙补入的则是基本事件发展之中的有机环节,去掉它会影响事件本身的完整性。</a:t>
            </a:r>
          </a:p>
          <a:p>
            <a:r>
              <a:rPr lang="zh-CN" altLang="en-US" sz="1800">
                <a:latin typeface="楷体" panose="02010609060101010101" charset="-122"/>
                <a:ea typeface="楷体" panose="02010609060101010101" charset="-122"/>
                <a:cs typeface="楷体" panose="02010609060101010101" charset="-122"/>
              </a:rPr>
              <a:t>3补叙可以在篇中,也可以在篇末,而插叙只能在篇中,不能在篇末。</a:t>
            </a: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真题解析</a:t>
            </a:r>
          </a:p>
        </p:txBody>
      </p:sp>
      <p:sp>
        <p:nvSpPr>
          <p:cNvPr id="3" name="内容占位符 2"/>
          <p:cNvSpPr>
            <a:spLocks noGrp="1"/>
          </p:cNvSpPr>
          <p:nvPr>
            <p:ph idx="1"/>
          </p:nvPr>
        </p:nvSpPr>
        <p:spPr/>
        <p:txBody>
          <a:bodyPr/>
          <a:lstStyle/>
          <a:p>
            <a:r>
              <a:t>（</a:t>
            </a:r>
            <a:r>
              <a:rPr lang="en-US" altLang="zh-CN"/>
              <a:t>2018</a:t>
            </a:r>
            <a:r>
              <a:t>全国</a:t>
            </a:r>
            <a:r>
              <a:rPr lang="en-US" altLang="zh-CN"/>
              <a:t>1</a:t>
            </a:r>
            <a:r>
              <a:t>卷）《赵一曼女士》</a:t>
            </a:r>
          </a:p>
          <a:p>
            <a:r>
              <a:t>6．小说中历史与现实交织穿插，这种叙述方式有哪些好处？请结合作品简要分析。（6分）</a:t>
            </a:r>
          </a:p>
        </p:txBody>
      </p:sp>
      <p:pic>
        <p:nvPicPr>
          <p:cNvPr id="4" name="图片 3" descr="R-C (3)"/>
          <p:cNvPicPr>
            <a:picLocks noChangeAspect="1"/>
          </p:cNvPicPr>
          <p:nvPr/>
        </p:nvPicPr>
        <p:blipFill>
          <a:blip r:embed="rId2"/>
          <a:stretch>
            <a:fillRect/>
          </a:stretch>
        </p:blipFill>
        <p:spPr>
          <a:xfrm>
            <a:off x="6280785" y="2052320"/>
            <a:ext cx="4337685" cy="3188335"/>
          </a:xfrm>
          <a:prstGeom prst="rect">
            <a:avLst/>
          </a:prstGeom>
        </p:spPr>
      </p:pic>
    </p:spTree>
    <p:custDataLst>
      <p:tags r:id="rId3"/>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gn="ctr"/>
            <a:r>
              <a:rPr lang="zh-CN" altLang="en-US" sz="1800">
                <a:latin typeface="楷体" panose="02010609060101010101" charset="-122"/>
                <a:ea typeface="楷体" panose="02010609060101010101" charset="-122"/>
                <a:cs typeface="楷体" panose="02010609060101010101" charset="-122"/>
              </a:rPr>
              <a:t>《赵一曼女士》    阿成</a:t>
            </a:r>
          </a:p>
          <a:p>
            <a:r>
              <a:rPr lang="zh-CN" altLang="en-US" sz="1800">
                <a:latin typeface="楷体" panose="02010609060101010101" charset="-122"/>
                <a:ea typeface="楷体" panose="02010609060101010101" charset="-122"/>
                <a:cs typeface="楷体" panose="02010609060101010101" charset="-122"/>
              </a:rPr>
              <a:t>伪满时期的哈尔滨市立医院，如今仍是医院。后来得知赵一曼女士曾在这里住过院，我便翻阅了她的一些资料。</a:t>
            </a:r>
          </a:p>
          <a:p>
            <a:r>
              <a:rPr lang="zh-CN" altLang="en-US" sz="1800">
                <a:latin typeface="楷体" panose="02010609060101010101" charset="-122"/>
                <a:ea typeface="楷体" panose="02010609060101010101" charset="-122"/>
                <a:cs typeface="楷体" panose="02010609060101010101" charset="-122"/>
              </a:rPr>
              <a:t>赵一曼女士，是一个略显瘦秀且成熟的女性。在她身上弥漫着拔俗的文人气质和职业军人的冷峻，在任何地方，你都能看出她有别于他人的风度。</a:t>
            </a:r>
          </a:p>
          <a:p>
            <a:r>
              <a:rPr lang="zh-CN" altLang="en-US" sz="1800">
                <a:latin typeface="楷体" panose="02010609060101010101" charset="-122"/>
                <a:ea typeface="楷体" panose="02010609060101010101" charset="-122"/>
                <a:cs typeface="楷体" panose="02010609060101010101" charset="-122"/>
              </a:rPr>
              <a:t>赵一曼女士率领的抗联活动在小兴安岭的崇山峻岭中，那儿能够听到来自坡镇的钟声。冬夜里，钟声会传得很远很远，钟声里，抗联的兵士在森林里烤火，烤野味儿，或者喝着“火烤胸前暖，风吹背后寒……战士们哟”……这些都给躺在病床上的赵一曼女士留下清晰回忆。</a:t>
            </a: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核心考点</a:t>
            </a:r>
          </a:p>
        </p:txBody>
      </p:sp>
      <p:sp>
        <p:nvSpPr>
          <p:cNvPr id="3" name="内容占位符 2"/>
          <p:cNvSpPr>
            <a:spLocks noGrp="1"/>
          </p:cNvSpPr>
          <p:nvPr>
            <p:ph idx="1"/>
          </p:nvPr>
        </p:nvSpPr>
        <p:spPr/>
        <p:txBody>
          <a:bodyPr/>
          <a:lstStyle/>
          <a:p>
            <a:r>
              <a:rPr lang="en-US" altLang="zh-CN" sz="1800"/>
              <a:t>1.</a:t>
            </a:r>
            <a:r>
              <a:rPr sz="1800"/>
              <a:t>记叙文中的人称运用及其赏析</a:t>
            </a:r>
          </a:p>
          <a:p>
            <a:r>
              <a:rPr lang="en-US" altLang="zh-CN" sz="1800">
                <a:solidFill>
                  <a:srgbClr val="FF0000"/>
                </a:solidFill>
              </a:rPr>
              <a:t>2.</a:t>
            </a:r>
            <a:r>
              <a:rPr sz="1800">
                <a:solidFill>
                  <a:srgbClr val="FF0000"/>
                </a:solidFill>
              </a:rPr>
              <a:t>记叙中的记叙顺序及其赏析</a:t>
            </a:r>
          </a:p>
        </p:txBody>
      </p:sp>
      <p:pic>
        <p:nvPicPr>
          <p:cNvPr id="4" name="图片 3" descr="R-C (2)"/>
          <p:cNvPicPr>
            <a:picLocks noChangeAspect="1"/>
          </p:cNvPicPr>
          <p:nvPr/>
        </p:nvPicPr>
        <p:blipFill>
          <a:blip r:embed="rId2"/>
          <a:stretch>
            <a:fillRect/>
          </a:stretch>
        </p:blipFill>
        <p:spPr>
          <a:xfrm>
            <a:off x="4320540" y="1871980"/>
            <a:ext cx="4310380" cy="2694305"/>
          </a:xfrm>
          <a:prstGeom prst="rect">
            <a:avLst/>
          </a:prstGeom>
        </p:spPr>
      </p:pic>
    </p:spTree>
    <p:custDataLst>
      <p:tags r:id="rId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800">
                <a:latin typeface="楷体" panose="02010609060101010101" charset="-122"/>
                <a:ea typeface="楷体" panose="02010609060101010101" charset="-122"/>
                <a:cs typeface="楷体" panose="02010609060101010101" charset="-122"/>
              </a:rPr>
              <a:t>赵一曼女士单独一间病 房，由警察昼夜看守。</a:t>
            </a:r>
          </a:p>
          <a:p>
            <a:r>
              <a:rPr lang="zh-CN" altLang="en-US" sz="1800">
                <a:latin typeface="楷体" panose="02010609060101010101" charset="-122"/>
                <a:ea typeface="楷体" panose="02010609060101010101" charset="-122"/>
                <a:cs typeface="楷体" panose="02010609060101010101" charset="-122"/>
              </a:rPr>
              <a:t>白色的小柜上有一个玻璃花瓶，里面插着丁香花。赵一曼女士喜欢丁香花。这束丁香花，是女护士韩勇义折来摆放在那里的。听说，丁香花现在已经成为这座城市的“市花”了。</a:t>
            </a:r>
          </a:p>
          <a:p>
            <a:r>
              <a:rPr lang="zh-CN" altLang="en-US" sz="1800">
                <a:latin typeface="楷体" panose="02010609060101010101" charset="-122"/>
                <a:ea typeface="楷体" panose="02010609060101010101" charset="-122"/>
                <a:cs typeface="楷体" panose="02010609060101010101" charset="-122"/>
              </a:rPr>
              <a:t>她是在山区中了日军的子弹后被捕的，滨江省警备厅的大野泰治对赵一曼女士进行了严刑拷问，始终没有得到有价值的回答，他觉得很没面子。</a:t>
            </a:r>
          </a:p>
          <a:p>
            <a:r>
              <a:rPr lang="zh-CN" altLang="en-US" sz="1800">
                <a:latin typeface="楷体" panose="02010609060101010101" charset="-122"/>
                <a:ea typeface="楷体" panose="02010609060101010101" charset="-122"/>
                <a:cs typeface="楷体" panose="02010609060101010101" charset="-122"/>
              </a:rPr>
              <a:t>大野泰治在向上司呈送的审讯报告上写道：</a:t>
            </a:r>
          </a:p>
          <a:p>
            <a:r>
              <a:rPr lang="zh-CN" altLang="en-US" sz="1800">
                <a:latin typeface="楷体" panose="02010609060101010101" charset="-122"/>
                <a:ea typeface="楷体" panose="02010609060101010101" charset="-122"/>
                <a:cs typeface="楷体" panose="02010609060101010101" charset="-122"/>
              </a:rPr>
              <a:t>赵一曼是中国共产党珠河县委委员，在该党工作上有与赵尚志同等的权力。她是北满共产党的重要干部，通过对此人的严厉审讯，有可能澄清中共与苏联的关系。</a:t>
            </a:r>
          </a:p>
          <a:p>
            <a:r>
              <a:rPr lang="zh-CN" altLang="en-US" sz="1800">
                <a:latin typeface="楷体" panose="02010609060101010101" charset="-122"/>
                <a:ea typeface="楷体" panose="02010609060101010101" charset="-122"/>
                <a:cs typeface="楷体" panose="02010609060101010101" charset="-122"/>
              </a:rPr>
              <a:t>1936年初，赵一曼女士以假名“王氏”被送到医院监禁治疗。</a:t>
            </a: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800">
                <a:latin typeface="楷体" panose="02010609060101010101" charset="-122"/>
                <a:ea typeface="楷体" panose="02010609060101010101" charset="-122"/>
                <a:cs typeface="楷体" panose="02010609060101010101" charset="-122"/>
              </a:rPr>
              <a:t>《滨江省警务厅关于赵一曼的情况》扼要地介绍了赵一曼女士从市立医院逃走和被害的情况。</a:t>
            </a:r>
          </a:p>
          <a:p>
            <a:r>
              <a:rPr lang="zh-CN" altLang="en-US" sz="1800">
                <a:latin typeface="楷体" panose="02010609060101010101" charset="-122"/>
                <a:ea typeface="楷体" panose="02010609060101010101" charset="-122"/>
                <a:cs typeface="楷体" panose="02010609060101010101" charset="-122"/>
              </a:rPr>
              <a:t>赵一曼女士是在6月28日逃走的。夜里，看守董宪勋在他叔叔的协助下，将赵一曼抬出医院的后门，一辆雇好的出租车已等在那里，扶着赵一曼女士上了雇好的轿子，大家立刻向宾县方向逃去。</a:t>
            </a:r>
          </a:p>
          <a:p>
            <a:r>
              <a:rPr lang="zh-CN" altLang="en-US" sz="1800">
                <a:latin typeface="楷体" panose="02010609060101010101" charset="-122"/>
                <a:ea typeface="楷体" panose="02010609060101010101" charset="-122"/>
                <a:cs typeface="楷体" panose="02010609060101010101" charset="-122"/>
              </a:rPr>
              <a:t>赵一曼女士住院期间，发现警士董宪勋似乎可以争取。经过一段时间的观察、分析，她觉得有把握去试一试。学科￥网</a:t>
            </a:r>
          </a:p>
          <a:p>
            <a:r>
              <a:rPr lang="zh-CN" altLang="en-US" sz="1800">
                <a:latin typeface="楷体" panose="02010609060101010101" charset="-122"/>
                <a:ea typeface="楷体" panose="02010609060101010101" charset="-122"/>
                <a:cs typeface="楷体" panose="02010609060101010101" charset="-122"/>
              </a:rPr>
              <a:t>她躺在病床上，和蔼地问董警士：“董先生，您一个月的薪俸是多少？”</a:t>
            </a:r>
          </a:p>
          <a:p>
            <a:r>
              <a:rPr lang="zh-CN" altLang="en-US" sz="1800">
                <a:latin typeface="楷体" panose="02010609060101010101" charset="-122"/>
                <a:ea typeface="楷体" panose="02010609060101010101" charset="-122"/>
                <a:cs typeface="楷体" panose="02010609060101010101" charset="-122"/>
              </a:rPr>
              <a:t>董警士显得有些忸怩，“十多块钱吧……”</a:t>
            </a:r>
          </a:p>
          <a:p>
            <a:r>
              <a:rPr lang="zh-CN" altLang="en-US" sz="1800">
                <a:latin typeface="楷体" panose="02010609060101010101" charset="-122"/>
                <a:ea typeface="楷体" panose="02010609060101010101" charset="-122"/>
                <a:cs typeface="楷体" panose="02010609060101010101" charset="-122"/>
              </a:rPr>
              <a:t>赵一曼女士遗憾地笑了，说：“真没有想到，薪俸会这样少。”</a:t>
            </a:r>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800">
                <a:latin typeface="楷体" panose="02010609060101010101" charset="-122"/>
                <a:ea typeface="楷体" panose="02010609060101010101" charset="-122"/>
                <a:cs typeface="楷体" panose="02010609060101010101" charset="-122"/>
              </a:rPr>
              <a:t>董警士更加忸怩了。</a:t>
            </a:r>
          </a:p>
          <a:p>
            <a:r>
              <a:rPr lang="zh-CN" altLang="en-US" sz="1800">
                <a:latin typeface="楷体" panose="02010609060101010101" charset="-122"/>
                <a:ea typeface="楷体" panose="02010609060101010101" charset="-122"/>
                <a:cs typeface="楷体" panose="02010609060101010101" charset="-122"/>
              </a:rPr>
              <a:t>赵一曼女士神情端庄地说：“七尺男儿，为着区区十几块钱，甘为日本人役使，不是太愚蠢了吗？”</a:t>
            </a:r>
          </a:p>
          <a:p>
            <a:r>
              <a:rPr lang="zh-CN" altLang="en-US" sz="1800">
                <a:latin typeface="楷体" panose="02010609060101010101" charset="-122"/>
                <a:ea typeface="楷体" panose="02010609060101010101" charset="-122"/>
                <a:cs typeface="楷体" panose="02010609060101010101" charset="-122"/>
              </a:rPr>
              <a:t>董警士无法再正视这位成熟女性的眼睛了，只是哆哆嗦嗦给自己点了一颗烟。</a:t>
            </a:r>
          </a:p>
          <a:p>
            <a:r>
              <a:rPr lang="zh-CN" altLang="en-US" sz="1800">
                <a:latin typeface="楷体" panose="02010609060101010101" charset="-122"/>
                <a:ea typeface="楷体" panose="02010609060101010101" charset="-122"/>
                <a:cs typeface="楷体" panose="02010609060101010101" charset="-122"/>
              </a:rPr>
              <a:t>此后，赵一曼女士经常与董警士聊抗联的战斗和生活，聊小兴安岭的风光，飞鸟走兽。她用通俗的、有吸引力的小说体记述日军侵略东北的罪行，写在包药的纸上。董警士对这些纸片很有兴趣，以为这是赵一曼女士记述的一些资料，不知道是专门写给他看的。看了这些记述，董警士非常向往“山区生活”，愿意救赵一曼女士出去，和她一道上山。</a:t>
            </a:r>
          </a:p>
          <a:p>
            <a:r>
              <a:rPr lang="zh-CN" altLang="en-US" sz="1800">
                <a:latin typeface="楷体" panose="02010609060101010101" charset="-122"/>
                <a:ea typeface="楷体" panose="02010609060101010101" charset="-122"/>
                <a:cs typeface="楷体" panose="02010609060101010101" charset="-122"/>
              </a:rPr>
              <a:t>赵一曼女士对董警士的争取，共用了20天时间。</a:t>
            </a:r>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800">
                <a:latin typeface="楷体" panose="02010609060101010101" charset="-122"/>
                <a:ea typeface="楷体" panose="02010609060101010101" charset="-122"/>
                <a:cs typeface="楷体" panose="02010609060101010101" charset="-122"/>
              </a:rPr>
              <a:t>对女护士韩勇义，赵一曼女士采取的则是“女人对女人”的攻心术。[来源:Zxxk.Com]</a:t>
            </a:r>
          </a:p>
          <a:p>
            <a:r>
              <a:rPr lang="zh-CN" altLang="en-US" sz="1800">
                <a:latin typeface="楷体" panose="02010609060101010101" charset="-122"/>
                <a:ea typeface="楷体" panose="02010609060101010101" charset="-122"/>
                <a:cs typeface="楷体" panose="02010609060101010101" charset="-122"/>
              </a:rPr>
              <a:t>半年多的相处，使韩勇义对赵一曼女士十分信赖。她讲述了自己幼年丧母、恋爱不幸、工作受欺负，等等。赵一曼女士向她讲述自己和其他女战士在抗日队伍中的生活，有趣的。欢乐的生活。语调是深情的、甜蜜的。</a:t>
            </a:r>
          </a:p>
          <a:p>
            <a:r>
              <a:rPr lang="zh-CN" altLang="en-US" sz="1800">
                <a:latin typeface="楷体" panose="02010609060101010101" charset="-122"/>
                <a:ea typeface="楷体" panose="02010609060101010101" charset="-122"/>
                <a:cs typeface="楷体" panose="02010609060101010101" charset="-122"/>
              </a:rPr>
              <a:t>韩护士真诚地 问：“如果中国实现了共产主义，我应当是什么样的地位呢？”</a:t>
            </a:r>
          </a:p>
          <a:p>
            <a:r>
              <a:rPr lang="zh-CN" altLang="en-US" sz="1800">
                <a:latin typeface="楷体" panose="02010609060101010101" charset="-122"/>
                <a:ea typeface="楷体" panose="02010609060101010101" charset="-122"/>
                <a:cs typeface="楷体" panose="02010609060101010101" charset="-122"/>
              </a:rPr>
              <a:t>赵一曼女士说：“你到了山区，一切都能明白了。”</a:t>
            </a:r>
          </a:p>
          <a:p>
            <a:r>
              <a:rPr lang="zh-CN" altLang="en-US" sz="1800">
                <a:latin typeface="楷体" panose="02010609060101010101" charset="-122"/>
                <a:ea typeface="楷体" panose="02010609060101010101" charset="-122"/>
                <a:cs typeface="楷体" panose="02010609060101010101" charset="-122"/>
              </a:rPr>
              <a:t>南岗警察署在赵一曼女士逃走后，马上开车去追。</a:t>
            </a:r>
          </a:p>
          <a:p>
            <a:r>
              <a:rPr lang="zh-CN" altLang="en-US" sz="1800">
                <a:latin typeface="楷体" panose="02010609060101010101" charset="-122"/>
                <a:ea typeface="楷体" panose="02010609060101010101" charset="-122"/>
                <a:cs typeface="楷体" panose="02010609060101010101" charset="-122"/>
              </a:rPr>
              <a:t>追到阿什河以东20多公里的地方，发现了赵一曼、韩勇义、董宪勋及他的叔父，将他们逮捕。</a:t>
            </a:r>
          </a:p>
          <a:p>
            <a:r>
              <a:rPr lang="zh-CN" altLang="en-US" sz="1800">
                <a:latin typeface="楷体" panose="02010609060101010101" charset="-122"/>
                <a:ea typeface="楷体" panose="02010609060101010101" charset="-122"/>
                <a:cs typeface="楷体" panose="02010609060101010101" charset="-122"/>
              </a:rPr>
              <a:t>赵一曼女士淡淡的笑了。</a:t>
            </a:r>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Autofit/>
          </a:bodyPr>
          <a:lstStyle/>
          <a:p>
            <a:r>
              <a:rPr lang="zh-CN" altLang="en-US" sz="1800">
                <a:latin typeface="楷体" panose="02010609060101010101" charset="-122"/>
                <a:ea typeface="楷体" panose="02010609060101010101" charset="-122"/>
                <a:cs typeface="楷体" panose="02010609060101010101" charset="-122"/>
              </a:rPr>
              <a:t>赵一曼女士是在珠河县被日本宪兵枪杀的。</a:t>
            </a:r>
          </a:p>
          <a:p>
            <a:r>
              <a:rPr lang="zh-CN" altLang="en-US" sz="1800">
                <a:latin typeface="楷体" panose="02010609060101010101" charset="-122"/>
                <a:ea typeface="楷体" panose="02010609060101010101" charset="-122"/>
                <a:cs typeface="楷体" panose="02010609060101010101" charset="-122"/>
              </a:rPr>
              <a:t>那个地方我去过，有一座纪念碑，环境十分幽静，周围种植着一些松树。</a:t>
            </a:r>
          </a:p>
          <a:p>
            <a:r>
              <a:rPr lang="zh-CN" altLang="en-US" sz="1800">
                <a:latin typeface="楷体" panose="02010609060101010101" charset="-122"/>
                <a:ea typeface="楷体" panose="02010609060101010101" charset="-122"/>
                <a:cs typeface="楷体" panose="02010609060101010101" charset="-122"/>
              </a:rPr>
              <a:t>我去的时候，在那里遇到一位年迈的老人。他指着石碑说，赵一曼？我说，对，赵一曼。</a:t>
            </a:r>
          </a:p>
          <a:p>
            <a:r>
              <a:rPr lang="zh-CN" altLang="en-US" sz="1800">
                <a:latin typeface="楷体" panose="02010609060101010101" charset="-122"/>
                <a:ea typeface="楷体" panose="02010609060101010101" charset="-122"/>
                <a:cs typeface="楷体" panose="02010609060101010101" charset="-122"/>
              </a:rPr>
              <a:t>赵一曼被枪杀前，写了一份遗书：</a:t>
            </a:r>
          </a:p>
          <a:p>
            <a:r>
              <a:rPr lang="zh-CN" altLang="en-US" sz="1800">
                <a:latin typeface="楷体" panose="02010609060101010101" charset="-122"/>
                <a:ea typeface="楷体" panose="02010609060101010101" charset="-122"/>
                <a:cs typeface="楷体" panose="02010609060101010101" charset="-122"/>
              </a:rPr>
              <a:t>       宁儿：</a:t>
            </a:r>
          </a:p>
          <a:p>
            <a:r>
              <a:rPr lang="zh-CN" altLang="en-US" sz="1800">
                <a:latin typeface="楷体" panose="02010609060101010101" charset="-122"/>
                <a:ea typeface="楷体" panose="02010609060101010101" charset="-122"/>
                <a:cs typeface="楷体" panose="02010609060101010101" charset="-122"/>
              </a:rPr>
              <a:t>       母亲对于你没有能尽到教育的责任，实在是遗憾的事情。</a:t>
            </a:r>
          </a:p>
          <a:p>
            <a:r>
              <a:rPr lang="zh-CN" altLang="en-US" sz="1800">
                <a:latin typeface="楷体" panose="02010609060101010101" charset="-122"/>
                <a:ea typeface="楷体" panose="02010609060101010101" charset="-122"/>
                <a:cs typeface="楷体" panose="02010609060101010101" charset="-122"/>
              </a:rPr>
              <a:t>       母亲因为坚决地做了反满抗日的斗争， 今天已经到了牺牲的前夕了。</a:t>
            </a:r>
          </a:p>
          <a:p>
            <a:r>
              <a:rPr lang="zh-CN" altLang="en-US" sz="1800">
                <a:latin typeface="楷体" panose="02010609060101010101" charset="-122"/>
                <a:ea typeface="楷体" panose="02010609060101010101" charset="-122"/>
                <a:cs typeface="楷体" panose="02010609060101010101" charset="-122"/>
              </a:rPr>
              <a:t>       母亲和你在生前是永久没有再见的机会了。希望你，宁儿啊!赶快成人，来安慰你 地下的母亲!我最亲爱的孩子啊!母亲不用千言万语来教育你，就用实行来教育你 。</a:t>
            </a:r>
          </a:p>
          <a:p>
            <a:r>
              <a:rPr lang="zh-CN" altLang="en-US" sz="1800">
                <a:latin typeface="楷体" panose="02010609060101010101" charset="-122"/>
                <a:ea typeface="楷体" panose="02010609060101010101" charset="-122"/>
                <a:cs typeface="楷体" panose="02010609060101010101" charset="-122"/>
              </a:rPr>
              <a:t>       在你长大成人之后，希望不要忘记你的母亲是为国而牺牲的!</a:t>
            </a:r>
          </a:p>
          <a:p>
            <a:pPr algn="r"/>
            <a:r>
              <a:rPr lang="zh-CN" altLang="en-US" sz="1800">
                <a:latin typeface="楷体" panose="02010609060101010101" charset="-122"/>
                <a:ea typeface="楷体" panose="02010609060101010101" charset="-122"/>
                <a:cs typeface="楷体" panose="02010609060101010101" charset="-122"/>
              </a:rPr>
              <a:t>一九三六年八月二日</a:t>
            </a:r>
          </a:p>
          <a:p>
            <a:pPr algn="r"/>
            <a:r>
              <a:rPr lang="zh-CN" altLang="en-US" sz="1800">
                <a:latin typeface="楷体" panose="02010609060101010101" charset="-122"/>
                <a:ea typeface="楷体" panose="02010609060101010101" charset="-122"/>
                <a:cs typeface="楷体" panose="02010609060101010101" charset="-122"/>
              </a:rPr>
              <a:t>（有删改）</a:t>
            </a:r>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试题简析</a:t>
            </a:r>
            <a:endParaRPr lang="zh-CN" altLang="en-US"/>
          </a:p>
        </p:txBody>
      </p:sp>
      <p:sp>
        <p:nvSpPr>
          <p:cNvPr id="3" name="内容占位符 2"/>
          <p:cNvSpPr>
            <a:spLocks noGrp="1"/>
          </p:cNvSpPr>
          <p:nvPr>
            <p:ph idx="1"/>
          </p:nvPr>
        </p:nvSpPr>
        <p:spPr/>
        <p:txBody>
          <a:bodyPr/>
          <a:lstStyle/>
          <a:p>
            <a:endParaRPr lang="zh-CN" altLang="en-US" sz="1800">
              <a:latin typeface="楷体" panose="02010609060101010101" charset="-122"/>
              <a:ea typeface="楷体" panose="02010609060101010101" charset="-122"/>
              <a:cs typeface="楷体" panose="02010609060101010101" charset="-122"/>
            </a:endParaRPr>
          </a:p>
          <a:p>
            <a:r>
              <a:rPr lang="zh-CN" altLang="en-US" sz="1800">
                <a:latin typeface="楷体" panose="02010609060101010101" charset="-122"/>
                <a:ea typeface="楷体" panose="02010609060101010101" charset="-122"/>
                <a:cs typeface="楷体" panose="02010609060101010101" charset="-122"/>
              </a:rPr>
              <a:t>本题考査重点与记叙方式及其好处。小说的叙述人称为交互方式</a:t>
            </a:r>
            <a:r>
              <a:rPr lang="en-US" altLang="zh-CN" sz="1800">
                <a:latin typeface="楷体" panose="02010609060101010101" charset="-122"/>
                <a:ea typeface="楷体" panose="02010609060101010101" charset="-122"/>
                <a:cs typeface="楷体" panose="02010609060101010101" charset="-122"/>
              </a:rPr>
              <a:t>——</a:t>
            </a:r>
            <a:r>
              <a:rPr lang="zh-CN" altLang="en-US" sz="1800">
                <a:solidFill>
                  <a:srgbClr val="FF0000"/>
                </a:solidFill>
                <a:latin typeface="楷体" panose="02010609060101010101" charset="-122"/>
                <a:ea typeface="楷体" panose="02010609060101010101" charset="-122"/>
                <a:cs typeface="楷体" panose="02010609060101010101" charset="-122"/>
              </a:rPr>
              <a:t>写现实用第一人称,写历史用第二人称</a:t>
            </a:r>
            <a:r>
              <a:rPr lang="zh-CN" altLang="en-US" sz="1800">
                <a:latin typeface="楷体" panose="02010609060101010101" charset="-122"/>
                <a:ea typeface="楷体" panose="02010609060101010101" charset="-122"/>
                <a:cs typeface="楷体" panose="02010609060101010101" charset="-122"/>
              </a:rPr>
              <a:t>,现实和历史交织穿插,在写历史时还运用了补叙,叙述方式灵活。答题时应调动人称运用、记叙顺序的相关必备知识,从文章内容、结构、主旨等方面做综合分析。</a:t>
            </a:r>
          </a:p>
          <a:p>
            <a:r>
              <a:rPr lang="zh-CN" altLang="en-US" sz="1800">
                <a:latin typeface="楷体" panose="02010609060101010101" charset="-122"/>
                <a:ea typeface="楷体" panose="02010609060101010101" charset="-122"/>
                <a:cs typeface="楷体" panose="02010609060101010101" charset="-122"/>
              </a:rPr>
              <a:t>内容上,先解释历史与现实穿插叙述的好处:能更好的体现赵一曼的女士的英雄人物形象,表达对英雄的敬意。结构上,现实与历史穿插使文章结构完整、紧凑。</a:t>
            </a:r>
          </a:p>
          <a:p>
            <a:r>
              <a:rPr lang="zh-CN" altLang="en-US" sz="1800">
                <a:latin typeface="楷体" panose="02010609060101010101" charset="-122"/>
                <a:ea typeface="楷体" panose="02010609060101010101" charset="-122"/>
                <a:cs typeface="楷体" panose="02010609060101010101" charset="-122"/>
              </a:rPr>
              <a:t>主旨方面,可升华文章主旨,突出赵一曼女士的革命精神,表现英雄人物精神的时代意义。</a:t>
            </a: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参考答案</a:t>
            </a:r>
            <a:endParaRPr lang="zh-CN" altLang="en-US"/>
          </a:p>
        </p:txBody>
      </p:sp>
      <p:sp>
        <p:nvSpPr>
          <p:cNvPr id="3" name="内容占位符 2"/>
          <p:cNvSpPr>
            <a:spLocks noGrp="1"/>
          </p:cNvSpPr>
          <p:nvPr>
            <p:ph idx="1"/>
          </p:nvPr>
        </p:nvSpPr>
        <p:spPr/>
        <p:txBody>
          <a:bodyPr/>
          <a:lstStyle/>
          <a:p>
            <a:endParaRPr lang="zh-CN" altLang="en-US" sz="1800">
              <a:latin typeface="楷体" panose="02010609060101010101" charset="-122"/>
              <a:ea typeface="楷体" panose="02010609060101010101" charset="-122"/>
              <a:cs typeface="楷体" panose="02010609060101010101" charset="-122"/>
            </a:endParaRPr>
          </a:p>
          <a:p>
            <a:r>
              <a:rPr lang="zh-CN" altLang="en-US" sz="1800">
                <a:latin typeface="楷体" panose="02010609060101010101" charset="-122"/>
                <a:ea typeface="楷体" panose="02010609060101010101" charset="-122"/>
                <a:cs typeface="楷体" panose="02010609060101010101" charset="-122"/>
              </a:rPr>
              <a:t>小说中历史与现实交织穿插,同时结合补叙的叙述方式，好处有:</a:t>
            </a:r>
          </a:p>
          <a:p>
            <a:r>
              <a:rPr lang="zh-CN" altLang="en-US" sz="1800">
                <a:latin typeface="楷体" panose="02010609060101010101" charset="-122"/>
                <a:ea typeface="楷体" panose="02010609060101010101" charset="-122"/>
                <a:cs typeface="楷体" panose="02010609060101010101" charset="-122"/>
              </a:rPr>
              <a:t>①既能表现当代人对赵一曼女士的尊敬之情,又能表现赵一曼精神的当下意义,使主题内蕴更深刻;</a:t>
            </a:r>
          </a:p>
          <a:p>
            <a:r>
              <a:rPr lang="zh-CN" altLang="en-US" sz="1800">
                <a:latin typeface="楷体" panose="02010609060101010101" charset="-122"/>
                <a:ea typeface="楷体" panose="02010609060101010101" charset="-122"/>
                <a:cs typeface="楷体" panose="02010609060101010101" charset="-122"/>
              </a:rPr>
              <a:t>②可以拉开时间距离,更加全面地认识英雄,使人物形象更加立体</a:t>
            </a:r>
          </a:p>
          <a:p>
            <a:r>
              <a:rPr lang="zh-CN" altLang="en-US" sz="1800">
                <a:latin typeface="楷体" panose="02010609060101010101" charset="-122"/>
                <a:ea typeface="楷体" panose="02010609060101010101" charset="-122"/>
                <a:cs typeface="楷体" panose="02010609060101010101" charset="-122"/>
              </a:rPr>
              <a:t>③灵活使用文献档案,与小说叙述相互印证,使艺术描写更真实。</a:t>
            </a:r>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解题策略</a:t>
            </a:r>
            <a:endParaRPr lang="zh-CN" altLang="en-US"/>
          </a:p>
        </p:txBody>
      </p:sp>
      <p:sp>
        <p:nvSpPr>
          <p:cNvPr id="3" name="内容占位符 2"/>
          <p:cNvSpPr>
            <a:spLocks noGrp="1"/>
          </p:cNvSpPr>
          <p:nvPr>
            <p:ph idx="1"/>
          </p:nvPr>
        </p:nvSpPr>
        <p:spPr/>
        <p:txBody>
          <a:bodyPr/>
          <a:lstStyle/>
          <a:p>
            <a:endParaRPr lang="zh-CN" altLang="en-US" sz="1800">
              <a:latin typeface="楷体" panose="02010609060101010101" charset="-122"/>
              <a:ea typeface="楷体" panose="02010609060101010101" charset="-122"/>
              <a:cs typeface="楷体" panose="02010609060101010101" charset="-122"/>
            </a:endParaRPr>
          </a:p>
          <a:p>
            <a:r>
              <a:rPr lang="zh-CN" altLang="en-US" sz="1800">
                <a:latin typeface="楷体" panose="02010609060101010101" charset="-122"/>
                <a:ea typeface="楷体" panose="02010609060101010101" charset="-122"/>
                <a:cs typeface="楷体" panose="02010609060101010101" charset="-122"/>
              </a:rPr>
              <a:t>两歩思考:</a:t>
            </a:r>
          </a:p>
          <a:p>
            <a:r>
              <a:rPr lang="zh-CN" altLang="en-US" sz="1800">
                <a:latin typeface="楷体" panose="02010609060101010101" charset="-122"/>
                <a:ea typeface="楷体" panose="02010609060101010101" charset="-122"/>
                <a:cs typeface="楷体" panose="02010609060101010101" charset="-122"/>
              </a:rPr>
              <a:t>步骤一:审清题,确认要赏析文(段、句)所用记叙表达方式中的人称运用、记叙顺序或方式。</a:t>
            </a:r>
          </a:p>
          <a:p>
            <a:r>
              <a:rPr lang="zh-CN" altLang="en-US" sz="1800">
                <a:latin typeface="楷体" panose="02010609060101010101" charset="-122"/>
                <a:ea typeface="楷体" panose="02010609060101010101" charset="-122"/>
                <a:cs typeface="楷体" panose="02010609060101010101" charset="-122"/>
              </a:rPr>
              <a:t>步骤二:依据记叙表达方式中的人称运用、记叙顺序或方式的作用,紧扣文本与内容主旨分析。</a:t>
            </a:r>
          </a:p>
          <a:p>
            <a:r>
              <a:rPr lang="zh-CN" altLang="en-US" sz="1800">
                <a:latin typeface="楷体" panose="02010609060101010101" charset="-122"/>
                <a:ea typeface="楷体" panose="02010609060101010101" charset="-122"/>
                <a:cs typeface="楷体" panose="02010609060101010101" charset="-122"/>
              </a:rPr>
              <a:t>三层表述;</a:t>
            </a:r>
          </a:p>
          <a:p>
            <a:r>
              <a:rPr lang="zh-CN" altLang="en-US" sz="1800">
                <a:latin typeface="楷体" panose="02010609060101010101" charset="-122"/>
                <a:ea typeface="楷体" panose="02010609060101010101" charset="-122"/>
                <a:cs typeface="楷体" panose="02010609060101010101" charset="-122"/>
              </a:rPr>
              <a:t>作答要点的表述采用“技巧ロ内容效果”的格式。即运用什么表达方式◇表达了内容,达到了什么效果,注意联系全文主题。</a:t>
            </a:r>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noAutofit/>
          </a:bodyPr>
          <a:lstStyle/>
          <a:p>
            <a:r>
              <a:rPr lang="zh-CN" altLang="en-US" sz="4800"/>
              <a:t>谢谢观赏！</a:t>
            </a:r>
          </a:p>
        </p:txBody>
      </p:sp>
      <p:pic>
        <p:nvPicPr>
          <p:cNvPr id="6" name="New picture"/>
          <p:cNvPicPr/>
          <p:nvPr/>
        </p:nvPicPr>
        <p:blipFill>
          <a:blip r:embed="rId2"/>
          <a:stretch>
            <a:fillRect/>
          </a:stretch>
        </p:blipFill>
        <p:spPr>
          <a:xfrm>
            <a:off x="10604500" y="12242800"/>
            <a:ext cx="355600" cy="266700"/>
          </a:xfrm>
          <a:prstGeom prst="cube">
            <a:avLst/>
          </a:prstGeom>
        </p:spPr>
      </p:pic>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表达技巧</a:t>
            </a:r>
            <a:endParaRPr lang="zh-CN" altLang="en-US"/>
          </a:p>
        </p:txBody>
      </p:sp>
      <p:sp>
        <p:nvSpPr>
          <p:cNvPr id="3" name="内容占位符 2"/>
          <p:cNvSpPr>
            <a:spLocks noGrp="1"/>
          </p:cNvSpPr>
          <p:nvPr>
            <p:ph idx="1"/>
          </p:nvPr>
        </p:nvSpPr>
        <p:spPr/>
        <p:txBody>
          <a:bodyPr/>
          <a:lstStyle/>
          <a:p>
            <a:endParaRPr lang="zh-CN" altLang="en-US"/>
          </a:p>
          <a:p>
            <a:r>
              <a:rPr lang="zh-CN" altLang="en-US"/>
              <a:t>作者在塑造文学形象和表现作品内容时运用的写作原则、规律和方法。概括地说,是作者在创作中所运用的各种具体的表达方法和艺术手</a:t>
            </a:r>
          </a:p>
          <a:p>
            <a:r>
              <a:rPr lang="zh-CN" altLang="en-US"/>
              <a:t>法</a:t>
            </a:r>
          </a:p>
          <a:p>
            <a:r>
              <a:rPr lang="zh-CN" altLang="en-US"/>
              <a:t>从高考考查来看,对表达技巧的考查不但要求学生判断某种</a:t>
            </a:r>
            <a:r>
              <a:rPr lang="zh-CN" altLang="en-US">
                <a:solidFill>
                  <a:srgbClr val="FF0000"/>
                </a:solidFill>
              </a:rPr>
              <a:t>表达技巧是什么,而且要求赏析其表达效果。</a:t>
            </a:r>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表达技巧的构成</a:t>
            </a:r>
          </a:p>
        </p:txBody>
      </p:sp>
      <p:sp>
        <p:nvSpPr>
          <p:cNvPr id="3" name="内容占位符 2"/>
          <p:cNvSpPr>
            <a:spLocks noGrp="1"/>
          </p:cNvSpPr>
          <p:nvPr>
            <p:ph idx="1"/>
          </p:nvPr>
        </p:nvSpPr>
        <p:spPr/>
        <p:txBody>
          <a:bodyPr/>
          <a:lstStyle/>
          <a:p>
            <a:endParaRPr lang="zh-CN" altLang="en-US"/>
          </a:p>
          <a:p>
            <a:endParaRPr lang="zh-CN" altLang="en-US" sz="1800"/>
          </a:p>
          <a:p>
            <a:r>
              <a:rPr lang="zh-CN" altLang="en-US" sz="1800"/>
              <a:t>                            修辞手法</a:t>
            </a:r>
          </a:p>
          <a:p>
            <a:r>
              <a:rPr lang="zh-CN" altLang="en-US" sz="1800"/>
              <a:t>                            表现手法</a:t>
            </a:r>
          </a:p>
          <a:p>
            <a:r>
              <a:rPr lang="zh-CN" altLang="en-US" sz="1800"/>
              <a:t>                            行文手法</a:t>
            </a:r>
          </a:p>
          <a:p>
            <a:r>
              <a:rPr lang="zh-CN" altLang="en-US" sz="1800"/>
              <a:t>   表达技巧                                记叙</a:t>
            </a:r>
          </a:p>
          <a:p>
            <a:r>
              <a:rPr lang="zh-CN" altLang="en-US" sz="1800"/>
              <a:t>                                               描写</a:t>
            </a:r>
          </a:p>
          <a:p>
            <a:r>
              <a:rPr lang="zh-CN" altLang="en-US" sz="1800"/>
              <a:t>                           表达方式        议论</a:t>
            </a:r>
          </a:p>
          <a:p>
            <a:r>
              <a:rPr lang="zh-CN" altLang="en-US" sz="1800"/>
              <a:t>                                                抒情</a:t>
            </a:r>
          </a:p>
          <a:p>
            <a:r>
              <a:rPr lang="zh-CN" altLang="en-US" sz="1800"/>
              <a:t>                                               说明</a:t>
            </a:r>
          </a:p>
        </p:txBody>
      </p:sp>
      <p:sp>
        <p:nvSpPr>
          <p:cNvPr id="4" name="左大括号 3"/>
          <p:cNvSpPr/>
          <p:nvPr/>
        </p:nvSpPr>
        <p:spPr>
          <a:xfrm>
            <a:off x="2397760" y="1970405"/>
            <a:ext cx="744855" cy="312610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左大括号 4"/>
          <p:cNvSpPr/>
          <p:nvPr/>
        </p:nvSpPr>
        <p:spPr>
          <a:xfrm>
            <a:off x="4198620" y="3563620"/>
            <a:ext cx="596265" cy="193929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考点1:记叙的人称作用</a:t>
            </a:r>
            <a:endParaRPr lang="zh-CN" altLang="en-US"/>
          </a:p>
        </p:txBody>
      </p:sp>
      <p:sp>
        <p:nvSpPr>
          <p:cNvPr id="3" name="内容占位符 2"/>
          <p:cNvSpPr>
            <a:spLocks noGrp="1"/>
          </p:cNvSpPr>
          <p:nvPr>
            <p:ph idx="1"/>
          </p:nvPr>
        </p:nvSpPr>
        <p:spPr/>
        <p:txBody>
          <a:bodyPr/>
          <a:lstStyle/>
          <a:p>
            <a:endParaRPr lang="zh-CN" altLang="en-US"/>
          </a:p>
          <a:p>
            <a:endParaRPr lang="zh-CN" altLang="en-US"/>
          </a:p>
          <a:p>
            <a:pPr>
              <a:lnSpc>
                <a:spcPct val="150000"/>
              </a:lnSpc>
            </a:pPr>
            <a:r>
              <a:rPr lang="zh-CN" altLang="en-US" sz="1600"/>
              <a:t>                       第一人称:叙述亲切自然,便于直接抒情,能自由地表达思想感情,给读者以真实之感。</a:t>
            </a:r>
          </a:p>
          <a:p>
            <a:pPr>
              <a:lnSpc>
                <a:spcPct val="150000"/>
              </a:lnSpc>
            </a:pPr>
            <a:r>
              <a:rPr lang="zh-CN" altLang="en-US" sz="1600"/>
              <a:t>                       第二人称:呼告抒情,有对话效果,便于感情交流</a:t>
            </a:r>
          </a:p>
          <a:p>
            <a:pPr>
              <a:lnSpc>
                <a:spcPct val="150000"/>
              </a:lnSpc>
            </a:pPr>
            <a:r>
              <a:rPr lang="zh-CN" altLang="en-US" sz="1600"/>
              <a:t>人称作用       </a:t>
            </a:r>
          </a:p>
          <a:p>
            <a:pPr>
              <a:lnSpc>
                <a:spcPct val="150000"/>
              </a:lnSpc>
            </a:pPr>
            <a:r>
              <a:rPr lang="zh-CN" altLang="en-US" sz="1600"/>
              <a:t>                       增强文章的抒情性和亲切感,有时可以达到拟人效果。</a:t>
            </a:r>
          </a:p>
          <a:p>
            <a:pPr>
              <a:lnSpc>
                <a:spcPct val="150000"/>
              </a:lnSpc>
            </a:pPr>
            <a:r>
              <a:rPr lang="zh-CN" altLang="en-US" sz="1600"/>
              <a:t>                       第三人称:能够比较直接客观地展现丰富多彩的生活,不受时空限制,反映现实较为灵活自如。</a:t>
            </a:r>
          </a:p>
        </p:txBody>
      </p:sp>
      <p:sp>
        <p:nvSpPr>
          <p:cNvPr id="4" name="左大括号 3"/>
          <p:cNvSpPr/>
          <p:nvPr/>
        </p:nvSpPr>
        <p:spPr>
          <a:xfrm>
            <a:off x="1930400" y="2005330"/>
            <a:ext cx="484505" cy="21209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占位符 3"/>
          <p:cNvSpPr>
            <a:spLocks noGrp="1"/>
          </p:cNvSpPr>
          <p:nvPr>
            <p:ph type="body" idx="1"/>
          </p:nvPr>
        </p:nvSpPr>
        <p:spPr/>
        <p:txBody>
          <a:bodyPr/>
          <a:lstStyle/>
          <a:p>
            <a:endParaRPr lang="zh-CN" altLang="en-US"/>
          </a:p>
        </p:txBody>
      </p:sp>
      <p:sp>
        <p:nvSpPr>
          <p:cNvPr id="5" name="标题 4"/>
          <p:cNvSpPr>
            <a:spLocks noGrp="1"/>
          </p:cNvSpPr>
          <p:nvPr>
            <p:ph type="title"/>
          </p:nvPr>
        </p:nvSpPr>
        <p:spPr/>
        <p:txBody>
          <a:bodyPr>
            <a:noAutofit/>
          </a:bodyPr>
          <a:lstStyle/>
          <a:p>
            <a:r>
              <a:rPr lang="zh-CN" altLang="en-US" sz="4000"/>
              <a:t>考场真题讲解</a:t>
            </a: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真题解析</a:t>
            </a:r>
          </a:p>
        </p:txBody>
      </p:sp>
      <p:sp>
        <p:nvSpPr>
          <p:cNvPr id="3" name="内容占位符 2"/>
          <p:cNvSpPr>
            <a:spLocks noGrp="1"/>
          </p:cNvSpPr>
          <p:nvPr>
            <p:ph sz="half" idx="2"/>
          </p:nvPr>
        </p:nvSpPr>
        <p:spPr/>
        <p:txBody>
          <a:bodyPr/>
          <a:lstStyle/>
          <a:p>
            <a:r>
              <a:rPr lang="zh-CN" altLang="en-US"/>
              <a:t>（</a:t>
            </a:r>
            <a:r>
              <a:rPr lang="en-US" altLang="zh-CN"/>
              <a:t>2017</a:t>
            </a:r>
            <a:r>
              <a:t>全国</a:t>
            </a:r>
            <a:r>
              <a:rPr lang="en-US" altLang="zh-CN"/>
              <a:t>2</a:t>
            </a:r>
            <a:r>
              <a:t>卷）《窗子之外》</a:t>
            </a:r>
            <a:endParaRPr lang="zh-CN" altLang="en-US"/>
          </a:p>
          <a:p>
            <a:r>
              <a:rPr lang="zh-CN" altLang="en-US"/>
              <a:t>6. 作者交替使用“你”和“我”两个不同的人称，其中蕴涵着怎样的态度？请结合全文进行分析。（6分）</a:t>
            </a:r>
          </a:p>
        </p:txBody>
      </p:sp>
      <p:sp>
        <p:nvSpPr>
          <p:cNvPr id="5" name="文本占位符 4"/>
          <p:cNvSpPr>
            <a:spLocks noGrp="1"/>
          </p:cNvSpPr>
          <p:nvPr>
            <p:ph type="body" sz="quarter" idx="3"/>
          </p:nvPr>
        </p:nvSpPr>
        <p:spPr/>
        <p:txBody>
          <a:bodyPr>
            <a:normAutofit lnSpcReduction="20000"/>
          </a:bodyPr>
          <a:lstStyle/>
          <a:p>
            <a:endParaRPr lang="zh-CN" altLang="en-US"/>
          </a:p>
        </p:txBody>
      </p:sp>
      <p:pic>
        <p:nvPicPr>
          <p:cNvPr id="7" name="内容占位符 6" descr="R-C (1)"/>
          <p:cNvPicPr>
            <a:picLocks noGrp="1" noChangeAspect="1"/>
          </p:cNvPicPr>
          <p:nvPr>
            <p:ph sz="quarter" idx="4"/>
          </p:nvPr>
        </p:nvPicPr>
        <p:blipFill>
          <a:blip r:embed="rId2"/>
          <a:stretch>
            <a:fillRect/>
          </a:stretch>
        </p:blipFill>
        <p:spPr>
          <a:xfrm>
            <a:off x="6398260" y="962025"/>
            <a:ext cx="3996055" cy="5011420"/>
          </a:xfrm>
          <a:prstGeom prst="rect">
            <a:avLst/>
          </a:prstGeom>
        </p:spPr>
      </p:pic>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pPr algn="ctr"/>
            <a:r>
              <a:rPr lang="zh-CN" altLang="en-US"/>
              <a:t>《窗子以外》</a:t>
            </a:r>
          </a:p>
          <a:p>
            <a:r>
              <a:rPr lang="zh-CN" altLang="en-US"/>
              <a:t>                                                                              林徽因</a:t>
            </a:r>
          </a:p>
          <a:p>
            <a:pPr>
              <a:lnSpc>
                <a:spcPct val="150000"/>
              </a:lnSpc>
            </a:pPr>
            <a:r>
              <a:rPr lang="zh-CN" altLang="en-US" sz="1800">
                <a:latin typeface="楷体" panose="02010609060101010101" charset="-122"/>
                <a:ea typeface="楷体" panose="02010609060101010101" charset="-122"/>
              </a:rPr>
              <a:t>话从哪里说起？等到你要说话，什么话都是那样渺茫地找不到个源头。</a:t>
            </a:r>
          </a:p>
          <a:p>
            <a:pPr>
              <a:lnSpc>
                <a:spcPct val="150000"/>
              </a:lnSpc>
            </a:pPr>
            <a:r>
              <a:rPr lang="zh-CN" altLang="en-US" sz="1800">
                <a:latin typeface="楷体" panose="02010609060101010101" charset="-122"/>
                <a:ea typeface="楷体" panose="02010609060101010101" charset="-122"/>
              </a:rPr>
              <a:t>此刻，就在我眼帘底下坐着，是四个乡下人的背影：一个头上包着黯黑的白布，两个褪色的蓝布，又一个光头。他们支起膝盖，半蹲半坐的，在溪沿的短墙上休息。每人手里一件简单的东西：一个是白木棒，一个篮子，那两个在树荫底下我看不清楚。无疑地他们已经走了许多路，再过一刻，抽完一筒旱烟以后，是还要走许多路的。兰花烟的香味频频随着微风，袭到我官觉上来，模糊中还有几段山西梆子的声调，虽然他们坐的地方是在我廊子的铁纱窗以外。</a:t>
            </a: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800">
                <a:latin typeface="楷体" panose="02010609060101010101" charset="-122"/>
                <a:ea typeface="楷体" panose="02010609060101010101" charset="-122"/>
              </a:rPr>
              <a:t>永远是窗子以外，不是铁纱窗就是玻璃窗，总而言之，窗子以外！</a:t>
            </a:r>
          </a:p>
          <a:p>
            <a:r>
              <a:rPr lang="zh-CN" altLang="en-US" sz="1800">
                <a:latin typeface="楷体" panose="02010609060101010101" charset="-122"/>
                <a:ea typeface="楷体" panose="02010609060101010101" charset="-122"/>
              </a:rPr>
              <a:t>所有的活动的颜色、声音、生的滋味，全在那里的，你并不是不能看到，只不过是永远地在你窗子以外罢了。多少百里的平原土地，多少区域的起伏的山峦，昨天由窗子外映进你的眼帘，那是多少生命日夜在活动着的所在；每一根青的什么麦黍，都有人流过汗；每一粒黄的什么米粟，都有人吃去；其间还有的是周折，是热闹，是紧张！可是你则并不一定能看见，因为那所有的周折，热闹，紧张，全都在你窗子以外展演着。</a:t>
            </a: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0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1.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1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9.xml><?xml version="1.0" encoding="utf-8"?>
<p:tagLst xmlns:p="http://schemas.openxmlformats.org/presentationml/2006/main">
  <p:tag name="KSO_WM_BEAUTIFY_FLAG" val="#wm#"/>
  <p:tag name="KSO_WM_TAG_VERSION" val="1.0"/>
  <p:tag name="KSO_WM_TEMPLATE_CATEGORY" val="custom"/>
  <p:tag name="KSO_WM_TEMPLATE_INDEX" val="20202718"/>
  <p:tag name="KSO_WM_UNIT_COMPATIBLE" val="0"/>
  <p:tag name="KSO_WM_UNIT_DIAGRAM_ISNUMVISUAL" val="0"/>
  <p:tag name="KSO_WM_UNIT_DIAGRAM_ISREFERUNIT" val="0"/>
  <p:tag name="KSO_WM_UNIT_HIGHLIGHT" val="0"/>
  <p:tag name="KSO_WM_UNIT_ID" val="_0**"/>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TAG_VERSION" val="1.0"/>
  <p:tag name="KSO_WM_TEMPLATE_CATEGORY" val="custom"/>
  <p:tag name="KSO_WM_TEMPLATE_INDEX" val="20202718"/>
  <p:tag name="KSO_WM_UNIT_COMPATIBLE" val="0"/>
  <p:tag name="KSO_WM_UNIT_DIAGRAM_ISNUMVISUAL" val="0"/>
  <p:tag name="KSO_WM_UNIT_DIAGRAM_ISREFERUNIT" val="0"/>
  <p:tag name="KSO_WM_UNIT_HIGHLIGHT" val="0"/>
  <p:tag name="KSO_WM_UNIT_ID" val="_0**"/>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718"/>
  <p:tag name="KSO_WM_TEMPLATE_MASTER_THUMB_INDEX" val="18"/>
  <p:tag name="KSO_WM_TEMPLATE_MASTER_TYPE" val="1"/>
  <p:tag name="KSO_WM_TEMPLATE_SUBCATEGORY" val="0"/>
  <p:tag name="KSO_WM_TEMPLATE_THUMBS_INDEX" val="1、4、7、8、9、10、11、12、13、14、15"/>
</p:tagLst>
</file>

<file path=ppt/tags/tag125.xml><?xml version="1.0" encoding="utf-8"?>
<p:tagLst xmlns:p="http://schemas.openxmlformats.org/presentationml/2006/main">
  <p:tag name="KSO_WM_TEMPLATE_CATEGORY" val="custom"/>
  <p:tag name="KSO_WM_TEMPLATE_INDEX" val="20202718"/>
</p:tagLst>
</file>

<file path=ppt/tags/tag126.xml><?xml version="1.0" encoding="utf-8"?>
<p:tagLst xmlns:p="http://schemas.openxmlformats.org/presentationml/2006/main">
  <p:tag name="KSO_WM_TEMPLATE_CATEGORY" val="custom"/>
  <p:tag name="KSO_WM_TEMPLATE_INDEX" val="20202718"/>
</p:tagLst>
</file>

<file path=ppt/tags/tag127.xml><?xml version="1.0" encoding="utf-8"?>
<p:tagLst xmlns:p="http://schemas.openxmlformats.org/presentationml/2006/main">
  <p:tag name="KSO_WM_TEMPLATE_CATEGORY" val="custom"/>
  <p:tag name="KSO_WM_TEMPLATE_INDEX" val="20202718"/>
</p:tagLst>
</file>

<file path=ppt/tags/tag128.xml><?xml version="1.0" encoding="utf-8"?>
<p:tagLst xmlns:p="http://schemas.openxmlformats.org/presentationml/2006/main">
  <p:tag name="KSO_WM_TEMPLATE_CATEGORY" val="custom"/>
  <p:tag name="KSO_WM_TEMPLATE_INDEX" val="20202718"/>
</p:tagLst>
</file>

<file path=ppt/tags/tag129.xml><?xml version="1.0" encoding="utf-8"?>
<p:tagLst xmlns:p="http://schemas.openxmlformats.org/presentationml/2006/main">
  <p:tag name="KSO_WM_BEAUTIFY_FLAG" val="#wm#"/>
  <p:tag name="KSO_WM_TEMPLATE_CATEGORY" val="custom"/>
  <p:tag name="KSO_WM_TEMPLATE_INDEX" val="20202718"/>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EMPLATE_CATEGORY" val="custom"/>
  <p:tag name="KSO_WM_TEMPLATE_INDEX" val="20202718"/>
</p:tagLst>
</file>

<file path=ppt/tags/tag131.xml><?xml version="1.0" encoding="utf-8"?>
<p:tagLst xmlns:p="http://schemas.openxmlformats.org/presentationml/2006/main">
  <p:tag name="KSO_WM_BEAUTIFY_FLAG" val="#wm#"/>
  <p:tag name="KSO_WM_TEMPLATE_CATEGORY" val="custom"/>
  <p:tag name="KSO_WM_TEMPLATE_INDEX" val="20202718"/>
</p:tagLst>
</file>

<file path=ppt/tags/tag132.xml><?xml version="1.0" encoding="utf-8"?>
<p:tagLst xmlns:p="http://schemas.openxmlformats.org/presentationml/2006/main">
  <p:tag name="KSO_WM_BEAUTIFY_FLAG" val="#wm#"/>
  <p:tag name="KSO_WM_TEMPLATE_CATEGORY" val="custom"/>
  <p:tag name="KSO_WM_TEMPLATE_INDEX" val="20202718"/>
</p:tagLst>
</file>

<file path=ppt/tags/tag133.xml><?xml version="1.0" encoding="utf-8"?>
<p:tagLst xmlns:p="http://schemas.openxmlformats.org/presentationml/2006/main">
  <p:tag name="KSO_WM_BEAUTIFY_FLAG" val="#wm#"/>
  <p:tag name="KSO_WM_TEMPLATE_CATEGORY" val="custom"/>
  <p:tag name="KSO_WM_TEMPLATE_INDEX" val="20202718"/>
</p:tagLst>
</file>

<file path=ppt/tags/tag134.xml><?xml version="1.0" encoding="utf-8"?>
<p:tagLst xmlns:p="http://schemas.openxmlformats.org/presentationml/2006/main">
  <p:tag name="KSO_WM_BEAUTIFY_FLAG" val="#wm#"/>
  <p:tag name="KSO_WM_TEMPLATE_CATEGORY" val="custom"/>
  <p:tag name="KSO_WM_TEMPLATE_INDEX" val="20202718"/>
</p:tagLst>
</file>

<file path=ppt/tags/tag135.xml><?xml version="1.0" encoding="utf-8"?>
<p:tagLst xmlns:p="http://schemas.openxmlformats.org/presentationml/2006/main">
  <p:tag name="KSO_WM_BEAUTIFY_FLAG" val="#wm#"/>
  <p:tag name="KSO_WM_TEMPLATE_CATEGORY" val="custom"/>
  <p:tag name="KSO_WM_TEMPLATE_INDEX" val="20202718"/>
</p:tagLst>
</file>

<file path=ppt/tags/tag136.xml><?xml version="1.0" encoding="utf-8"?>
<p:tagLst xmlns:p="http://schemas.openxmlformats.org/presentationml/2006/main">
  <p:tag name="KSO_WM_BEAUTIFY_FLAG" val="#wm#"/>
  <p:tag name="KSO_WM_TEMPLATE_CATEGORY" val="custom"/>
  <p:tag name="KSO_WM_TEMPLATE_INDEX" val="20202718"/>
</p:tagLst>
</file>

<file path=ppt/tags/tag137.xml><?xml version="1.0" encoding="utf-8"?>
<p:tagLst xmlns:p="http://schemas.openxmlformats.org/presentationml/2006/main">
  <p:tag name="KSO_WM_BEAUTIFY_FLAG" val="#wm#"/>
  <p:tag name="KSO_WM_TEMPLATE_CATEGORY" val="custom"/>
  <p:tag name="KSO_WM_TEMPLATE_INDEX" val="20202718"/>
</p:tagLst>
</file>

<file path=ppt/tags/tag138.xml><?xml version="1.0" encoding="utf-8"?>
<p:tagLst xmlns:p="http://schemas.openxmlformats.org/presentationml/2006/main">
  <p:tag name="KSO_WM_BEAUTIFY_FLAG" val="#wm#"/>
  <p:tag name="KSO_WM_TEMPLATE_CATEGORY" val="custom"/>
  <p:tag name="KSO_WM_TEMPLATE_INDEX" val="20202718"/>
</p:tagLst>
</file>

<file path=ppt/tags/tag139.xml><?xml version="1.0" encoding="utf-8"?>
<p:tagLst xmlns:p="http://schemas.openxmlformats.org/presentationml/2006/main">
  <p:tag name="KSO_WM_BEAUTIFY_FLAG" val="#wm#"/>
  <p:tag name="KSO_WM_TEMPLATE_CATEGORY" val="custom"/>
  <p:tag name="KSO_WM_TEMPLATE_INDEX" val="20202718"/>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EMPLATE_CATEGORY" val="custom"/>
  <p:tag name="KSO_WM_TEMPLATE_INDEX" val="20202718"/>
</p:tagLst>
</file>

<file path=ppt/tags/tag141.xml><?xml version="1.0" encoding="utf-8"?>
<p:tagLst xmlns:p="http://schemas.openxmlformats.org/presentationml/2006/main">
  <p:tag name="KSO_WM_BEAUTIFY_FLAG" val="#wm#"/>
  <p:tag name="KSO_WM_TEMPLATE_CATEGORY" val="custom"/>
  <p:tag name="KSO_WM_TEMPLATE_INDEX" val="20202718"/>
</p:tagLst>
</file>

<file path=ppt/tags/tag142.xml><?xml version="1.0" encoding="utf-8"?>
<p:tagLst xmlns:p="http://schemas.openxmlformats.org/presentationml/2006/main">
  <p:tag name="KSO_WM_BEAUTIFY_FLAG" val="#wm#"/>
  <p:tag name="KSO_WM_TEMPLATE_CATEGORY" val="custom"/>
  <p:tag name="KSO_WM_TEMPLATE_INDEX" val="20202718"/>
</p:tagLst>
</file>

<file path=ppt/tags/tag143.xml><?xml version="1.0" encoding="utf-8"?>
<p:tagLst xmlns:p="http://schemas.openxmlformats.org/presentationml/2006/main">
  <p:tag name="KSO_WM_BEAUTIFY_FLAG" val="#wm#"/>
  <p:tag name="KSO_WM_TEMPLATE_CATEGORY" val="custom"/>
  <p:tag name="KSO_WM_TEMPLATE_INDEX" val="20202718"/>
</p:tagLst>
</file>

<file path=ppt/tags/tag144.xml><?xml version="1.0" encoding="utf-8"?>
<p:tagLst xmlns:p="http://schemas.openxmlformats.org/presentationml/2006/main">
  <p:tag name="KSO_WM_BEAUTIFY_FLAG" val="#wm#"/>
  <p:tag name="KSO_WM_TEMPLATE_CATEGORY" val="custom"/>
  <p:tag name="KSO_WM_TEMPLATE_INDEX" val="20202718"/>
</p:tagLst>
</file>

<file path=ppt/tags/tag145.xml><?xml version="1.0" encoding="utf-8"?>
<p:tagLst xmlns:p="http://schemas.openxmlformats.org/presentationml/2006/main">
  <p:tag name="KSO_WM_BEAUTIFY_FLAG" val="#wm#"/>
  <p:tag name="KSO_WM_TEMPLATE_CATEGORY" val="custom"/>
  <p:tag name="KSO_WM_TEMPLATE_INDEX" val="20202718"/>
</p:tagLst>
</file>

<file path=ppt/tags/tag146.xml><?xml version="1.0" encoding="utf-8"?>
<p:tagLst xmlns:p="http://schemas.openxmlformats.org/presentationml/2006/main">
  <p:tag name="KSO_WM_BEAUTIFY_FLAG" val="#wm#"/>
  <p:tag name="KSO_WM_TEMPLATE_CATEGORY" val="custom"/>
  <p:tag name="KSO_WM_TEMPLATE_INDEX" val="20202718"/>
</p:tagLst>
</file>

<file path=ppt/tags/tag147.xml><?xml version="1.0" encoding="utf-8"?>
<p:tagLst xmlns:p="http://schemas.openxmlformats.org/presentationml/2006/main">
  <p:tag name="KSO_WM_BEAUTIFY_FLAG" val="#wm#"/>
  <p:tag name="KSO_WM_TEMPLATE_CATEGORY" val="custom"/>
  <p:tag name="KSO_WM_TEMPLATE_INDEX" val="20202718"/>
</p:tagLst>
</file>

<file path=ppt/tags/tag148.xml><?xml version="1.0" encoding="utf-8"?>
<p:tagLst xmlns:p="http://schemas.openxmlformats.org/presentationml/2006/main">
  <p:tag name="KSO_WM_BEAUTIFY_FLAG" val="#wm#"/>
  <p:tag name="KSO_WM_TEMPLATE_CATEGORY" val="custom"/>
  <p:tag name="KSO_WM_TEMPLATE_INDEX" val="20202718"/>
</p:tagLst>
</file>

<file path=ppt/tags/tag149.xml><?xml version="1.0" encoding="utf-8"?>
<p:tagLst xmlns:p="http://schemas.openxmlformats.org/presentationml/2006/main">
  <p:tag name="KSO_WM_BEAUTIFY_FLAG" val="#wm#"/>
  <p:tag name="KSO_WM_TEMPLATE_CATEGORY" val="custom"/>
  <p:tag name="KSO_WM_TEMPLATE_INDEX" val="20202718"/>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EMPLATE_CATEGORY" val="custom"/>
  <p:tag name="KSO_WM_TEMPLATE_INDEX" val="20202718"/>
</p:tagLst>
</file>

<file path=ppt/tags/tag151.xml><?xml version="1.0" encoding="utf-8"?>
<p:tagLst xmlns:p="http://schemas.openxmlformats.org/presentationml/2006/main">
  <p:tag name="KSO_WM_BEAUTIFY_FLAG" val="#wm#"/>
  <p:tag name="KSO_WM_TEMPLATE_CATEGORY" val="custom"/>
  <p:tag name="KSO_WM_TEMPLATE_INDEX" val="20202718"/>
</p:tagLst>
</file>

<file path=ppt/tags/tag152.xml><?xml version="1.0" encoding="utf-8"?>
<p:tagLst xmlns:p="http://schemas.openxmlformats.org/presentationml/2006/main">
  <p:tag name="KSO_WM_BEAUTIFY_FLAG" val="#wm#"/>
  <p:tag name="KSO_WM_TEMPLATE_CATEGORY" val="custom"/>
  <p:tag name="KSO_WM_TEMPLATE_INDEX" val="20202718"/>
</p:tagLst>
</file>

<file path=ppt/tags/tag153.xml><?xml version="1.0" encoding="utf-8"?>
<p:tagLst xmlns:p="http://schemas.openxmlformats.org/presentationml/2006/main">
  <p:tag name="AS_OS" val="Unix 3.10 unknown"/>
  <p:tag name="AS_RELEASE_DATE" val="2020.11.30"/>
  <p:tag name="AS_TITLE" val="Aspose.Slides for Java"/>
  <p:tag name="AS_VERSION" val="20.1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7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7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8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4.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9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heme/theme1.xml><?xml version="1.0" encoding="utf-8"?>
<a:theme xmlns:r="http://schemas.openxmlformats.org/officeDocument/2006/relationships" xmlns:a="http://schemas.openxmlformats.org/drawingml/2006/main" name="Office 主题​​">
  <a:themeElements>
    <a:clrScheme name="自定义 88">
      <a:dk1>
        <a:sysClr val="windowText" lastClr="000000"/>
      </a:dk1>
      <a:lt1>
        <a:sysClr val="window" lastClr="FFFFFF"/>
      </a:lt1>
      <a:dk2>
        <a:srgbClr val="FBEFDF"/>
      </a:dk2>
      <a:lt2>
        <a:srgbClr val="FFFFFF"/>
      </a:lt2>
      <a:accent1>
        <a:srgbClr val="C42618"/>
      </a:accent1>
      <a:accent2>
        <a:srgbClr val="D44C46"/>
      </a:accent2>
      <a:accent3>
        <a:srgbClr val="E36460"/>
      </a:accent3>
      <a:accent4>
        <a:srgbClr val="D86C66"/>
      </a:accent4>
      <a:accent5>
        <a:srgbClr val="AD665A"/>
      </a:accent5>
      <a:accent6>
        <a:srgbClr val="74604D"/>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120</Paragraphs>
  <Slides>28</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28</vt:i4>
      </vt:variant>
    </vt:vector>
  </HeadingPairs>
  <TitlesOfParts>
    <vt:vector baseType="lpstr" size="34">
      <vt:lpstr>Arial</vt:lpstr>
      <vt:lpstr>微软雅黑</vt:lpstr>
      <vt:lpstr>隶书</vt:lpstr>
      <vt:lpstr>汉仪尚巍手书W</vt:lpstr>
      <vt:lpstr>楷体</vt:lpstr>
      <vt:lpstr>Office 主题​​</vt:lpstr>
      <vt:lpstr>鉴赏表达方式之记叙</vt:lpstr>
      <vt:lpstr>核心考点</vt:lpstr>
      <vt:lpstr>表达技巧</vt:lpstr>
      <vt:lpstr>表达技巧的构成</vt:lpstr>
      <vt:lpstr>考点1:记叙的人称作用</vt:lpstr>
      <vt:lpstr>考场真题讲解</vt:lpstr>
      <vt:lpstr>真题解析</vt:lpstr>
      <vt:lpstr>PowerPoint Presentation</vt:lpstr>
      <vt:lpstr>PowerPoint Presentation</vt:lpstr>
      <vt:lpstr>PowerPoint Presentation</vt:lpstr>
      <vt:lpstr>PowerPoint Presentation</vt:lpstr>
      <vt:lpstr>PowerPoint Presentation</vt:lpstr>
      <vt:lpstr>解题指导</vt:lpstr>
      <vt:lpstr>参考答案</vt:lpstr>
      <vt:lpstr>考点2:记叙顺序的作用或效果</vt:lpstr>
      <vt:lpstr>考点2:记叙顺序的作用或效果</vt:lpstr>
      <vt:lpstr>插叙和补叙的区别</vt:lpstr>
      <vt:lpstr>真题解析</vt:lpstr>
      <vt:lpstr>PowerPoint Presentation</vt:lpstr>
      <vt:lpstr>PowerPoint Presentation</vt:lpstr>
      <vt:lpstr>PowerPoint Presentation</vt:lpstr>
      <vt:lpstr>PowerPoint Presentation</vt:lpstr>
      <vt:lpstr>PowerPoint Presentation</vt:lpstr>
      <vt:lpstr>PowerPoint Presentation</vt:lpstr>
      <vt:lpstr>试题简析</vt:lpstr>
      <vt:lpstr>参考答案</vt:lpstr>
      <vt:lpstr>解题策略</vt:lpstr>
      <vt:lpstr>谢谢观赏！</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2021-12-10T20:05:50.204</cp:lastPrinted>
  <dcterms:created xsi:type="dcterms:W3CDTF">2021-12-10T20:05:50Z</dcterms:created>
  <dcterms:modified xsi:type="dcterms:W3CDTF">2021-12-10T12:05:56Z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