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0.jpeg"/><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3.xml"/><Relationship Id="rId5" Type="http://schemas.openxmlformats.org/officeDocument/2006/relationships/image" Target="../media/image3.emf"/><Relationship Id="rId4" Type="http://schemas.openxmlformats.org/officeDocument/2006/relationships/package" Target="../embeddings/Document2.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package" Target="../embeddings/Document3.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3.xml"/><Relationship Id="rId5" Type="http://schemas.openxmlformats.org/officeDocument/2006/relationships/image" Target="../media/image5.emf"/><Relationship Id="rId4" Type="http://schemas.openxmlformats.org/officeDocument/2006/relationships/package" Target="../embeddings/Document4.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13.xml"/><Relationship Id="rId7" Type="http://schemas.openxmlformats.org/officeDocument/2006/relationships/image" Target="../media/image7.emf"/><Relationship Id="rId6" Type="http://schemas.openxmlformats.org/officeDocument/2006/relationships/package" Target="../embeddings/Document6.docx"/><Relationship Id="rId5" Type="http://schemas.openxmlformats.org/officeDocument/2006/relationships/image" Target="../media/image6.emf"/><Relationship Id="rId4" Type="http://schemas.openxmlformats.org/officeDocument/2006/relationships/package" Target="../embeddings/Document5.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3.xml"/><Relationship Id="rId5" Type="http://schemas.openxmlformats.org/officeDocument/2006/relationships/image" Target="../media/image8.emf"/><Relationship Id="rId4" Type="http://schemas.openxmlformats.org/officeDocument/2006/relationships/package" Target="../embeddings/Document7.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3.xml"/><Relationship Id="rId5" Type="http://schemas.openxmlformats.org/officeDocument/2006/relationships/image" Target="../media/image9.emf"/><Relationship Id="rId4" Type="http://schemas.openxmlformats.org/officeDocument/2006/relationships/package" Target="../embeddings/Document8.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a:t>8</a:t>
            </a:r>
            <a:r>
              <a:rPr lang="zh-CN" altLang="zh-CN"/>
              <a:t>　中国建筑的特征</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6"/>
          <a:stretch>
            <a:fillRect/>
          </a:stretch>
        </p:blipFill>
        <p:spPr>
          <a:xfrm>
            <a:off x="2737323" y="1758693"/>
            <a:ext cx="6717355" cy="3594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本文通过介绍中国建筑的九大特征和建筑的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向我们展示了中国建筑在世界建筑史上的独特魅力和重大价值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同时指出了每个建筑体系有其自身的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遵照这些法式才造就了世界建筑的丰富性和多样性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表达了应用我们自己建筑上的优良传统来建造适合于今天我们社会的建筑的热切愿望。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24744"/>
            <a:ext cx="8128000" cy="5169535"/>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筛选概括要点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作者概括中国建筑的九大特征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是按什么顺序展开的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作者如此安排体现了怎样的匠心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其中着重说明了哪几项特征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作者概括中国建筑的九大特征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是按总体特征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包括个体建筑特征、群体建筑特征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、结构方法、外观装饰的顺序展开的。其中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项属于结构特征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项属于装饰特征。而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项因为是从总体上来谈中国建筑的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所以既涉及结构特征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也涉及装饰特征。九大特征精要地概括了中国建筑的特点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既有形象生动的描述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也有理论层面上的解释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给读者一个明晰的印象。在材料的安排上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作者总结中国建筑的九大特征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并不是平均用笔的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而是根据重要程度或说明的难易程度有所侧重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重点说明的特征有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平面布置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表现出中国院落文化的特色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体现了中国建筑结构体系的特殊性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中国建筑中最显著的特征之一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屋顶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斜坡飞檐是中国建筑的典型形象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大胆使用朱红和彩绘成为中国建筑鲜明的特色。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了解说明方法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作者在介绍中国建筑的第六个特征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屋顶在中国建筑中素来占着极其重要的位置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采用了哪些说明方法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请举例说明。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比较说明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在其他体系建筑中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屋顶素来是不受重视的部分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突出中国建筑中屋顶的特征和重要性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引用说明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引用《诗经》中的语句说明屋顶的建筑特征。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文章的第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这种</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文法</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有一定的拘束性</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创造极不相同的类型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在结构上和手法上各具有怎样的特点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这段文字采用了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采用了打比方的说明方法。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请简要分析本文的整体篇章结构。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这篇说明文具有结构严谨、层次分明的特点。全文可分为四个部分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一、前两段从地域分布和历史跨度方面说明中国建筑的影响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可以看作是引论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二、中间谈中国建筑的九大特征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是文章的主体部分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对中国建筑方方面面的特点予以总括说明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三、作者用很大的篇幅探讨中国建筑的风格和手法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进一步深化了谈论的主题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从古为今用的立场出发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提倡熟悉中国建筑的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在现代社会把我们民族优良的建筑传统发扬光大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可以看作是结语。中间两部分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探讨风格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是学习的重点。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681641"/>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把握观点态度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怎样理解作者提出的各民族建筑之间的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可译性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作者是如何进行说明的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作者提出各民族建筑之间的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语言和文学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为喻的。各民族建筑的功用或主要性能是一致的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有相通性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但表现出来的形式却有很大不同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恰似不同民族的语言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表达同一个意思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语言形式却不相同。所谓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是指各民族建筑在实质上有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可以透过其纷繁多样的表现形式解读出来</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8000"/>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为了说明各民族建筑的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作者运用了打比方、举例子等方法进行说明。如第</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作者将建筑艺术比作语言和文学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使读者能生动、形象、深刻地感知建筑艺术互译的可能性。作者又列举了热河普陀拉的一个窗子与文艺复兴时代的窗子、天坛皇穹宇与罗马的布拉曼提所设计的圆亭子等来说明中外建筑艺术的相通性。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中华人民共和国成立初期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梁思成曾就保护北京城墙奔走呼吁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但依然没能阻挡住北京旧城改造的脚步。轰轰烈烈的旧城改造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把北京的许多城门、城墙、城楼、胡同、四合院都拆了。</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梁思成的故居也遭到了拆除。全国各地的情况基本一样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新建筑越来越多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老建筑越来越少。现在全国到处高楼林立。对此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你有何想法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你认为对于老建筑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是拆好还是保留好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0170"/>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应当拆除老建筑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再建新城区。中国的古代建筑有自身的局限性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已经不能满足社会发展的需求。如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中国的古建筑普遍高度较低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使城市达不到适当的密度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无法满足人们的住房需求。此外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中国古建筑大多是木结构的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不易保存。常年的维护需要大量资金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这部分财力完全可以放在更有价值的事情上。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应当保留老建筑。建筑是立体的诗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是凝固的艺术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是历史的坐标。一个地区的建筑应该各式各样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年代和状况各不相同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应包含适当比例的老建筑。老建筑对于城市是不可或缺的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老建筑在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记忆就在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人们对建筑的感情就在。个中原因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就是缘于这些老房子是历史的缩影和见证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它们是文明延续的载体和象征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更是一个国家与民族宽容、博爱精神品格的展现。借用阮仪三先生的一句话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老建筑是给城市留了条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回家的路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其他观点言之成理也可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0"/>
            <a:ext cx="8128000" cy="536765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运用打比方说明事物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《中国建筑的特征》尽管是一篇科学论文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但是作者没有像有的所谓的专家一样用高深的理论在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饶舌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而是大量采用打比方、作比较的方法力求将大家陌生的事物说清楚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把抽象的事物说得具体明白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使文章读起来浅显易懂而又生动形象。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打比方就是通过比喻的修辞手法来说明事物特征的说明方法。打比方可以突出事物的性状特点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增强说明的形象性和生动性。那么如何才能通过打比方把事物说得生动形象呢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打比方要新鲜、贴切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不落俗套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要有助于说明事物的特征。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运用打比方要注意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被说明事物的特殊性与事物的本质特征要保持一致。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使用打比方要与文章的语境、对象、内容、表现手法等风格协调统一。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538766"/>
          <a:ext cx="8128000" cy="2034469"/>
        </p:xfrm>
        <a:graphic>
          <a:graphicData uri="http://schemas.openxmlformats.org/presentationml/2006/ole">
            <mc:AlternateContent xmlns:mc="http://schemas.openxmlformats.org/markup-compatibility/2006">
              <mc:Choice xmlns:v="urn:schemas-microsoft-com:vml" Requires="v">
                <p:oleObj spid="_x0000_s1032" name="文档" r:id="rId1" imgW="3914775" imgH="981075" progId="Word.Document.12">
                  <p:embed/>
                </p:oleObj>
              </mc:Choice>
              <mc:Fallback>
                <p:oleObj name="文档" r:id="rId1" imgW="3914775" imgH="981075" progId="Word.Document.12">
                  <p:embed/>
                  <p:pic>
                    <p:nvPicPr>
                      <p:cNvPr id="0" name="图片 1031"/>
                      <p:cNvPicPr/>
                      <p:nvPr/>
                    </p:nvPicPr>
                    <p:blipFill>
                      <a:blip r:embed="rId2"/>
                      <a:stretch>
                        <a:fillRect/>
                      </a:stretch>
                    </p:blipFill>
                    <p:spPr>
                      <a:xfrm>
                        <a:off x="2032000" y="2538766"/>
                        <a:ext cx="8128000" cy="2034469"/>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请你选择一种动物作为说明对象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运用打比方的说明方法写一段说明文字。</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3320234" y="1268760"/>
          <a:ext cx="5551533" cy="2157403"/>
        </p:xfrm>
        <a:graphic>
          <a:graphicData uri="http://schemas.openxmlformats.org/presentationml/2006/ole">
            <mc:AlternateContent xmlns:mc="http://schemas.openxmlformats.org/markup-compatibility/2006">
              <mc:Choice xmlns:v="urn:schemas-microsoft-com:vml" Requires="v">
                <p:oleObj spid="_x0000_s2056" name="文档" r:id="rId4" imgW="3843020" imgH="1495425" progId="Word.Document.12">
                  <p:embed/>
                </p:oleObj>
              </mc:Choice>
              <mc:Fallback>
                <p:oleObj name="文档" r:id="rId4" imgW="3843020" imgH="1495425" progId="Word.Document.12">
                  <p:embed/>
                  <p:pic>
                    <p:nvPicPr>
                      <p:cNvPr id="0" name="图片 2055"/>
                      <p:cNvPicPr/>
                      <p:nvPr/>
                    </p:nvPicPr>
                    <p:blipFill>
                      <a:blip r:embed="rId5"/>
                      <a:stretch>
                        <a:fillRect/>
                      </a:stretch>
                    </p:blipFill>
                    <p:spPr>
                      <a:xfrm>
                        <a:off x="3320234" y="1268760"/>
                        <a:ext cx="5551533" cy="2157403"/>
                      </a:xfrm>
                      <a:prstGeom prst="rect">
                        <a:avLst/>
                      </a:prstGeom>
                    </p:spPr>
                  </p:pic>
                </p:oleObj>
              </mc:Fallback>
            </mc:AlternateContent>
          </a:graphicData>
        </a:graphic>
      </p:graphicFrame>
      <p:sp>
        <p:nvSpPr>
          <p:cNvPr id="7" name="矩形 6"/>
          <p:cNvSpPr>
            <a:spLocks noChangeAspect="1"/>
          </p:cNvSpPr>
          <p:nvPr/>
        </p:nvSpPr>
        <p:spPr>
          <a:xfrm>
            <a:off x="2032000" y="3531677"/>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梁思成</a:t>
            </a:r>
            <a:r>
              <a:rPr lang="en-US" altLang="zh-CN" sz="2200">
                <a:solidFill>
                  <a:srgbClr val="000000"/>
                </a:solidFill>
                <a:latin typeface="Times New Roman" panose="02020603050405020304" pitchFamily="18" charset="0"/>
                <a:cs typeface="Times New Roman" panose="02020603050405020304" pitchFamily="18" charset="0"/>
              </a:rPr>
              <a:t>(1901—1972),</a:t>
            </a:r>
            <a:r>
              <a:rPr lang="zh-CN" altLang="zh-CN" sz="2200">
                <a:solidFill>
                  <a:srgbClr val="000000"/>
                </a:solidFill>
                <a:latin typeface="Times New Roman" panose="02020603050405020304" pitchFamily="18" charset="0"/>
                <a:cs typeface="Times New Roman" panose="02020603050405020304" pitchFamily="18" charset="0"/>
              </a:rPr>
              <a:t>广东新会人。我国著名建筑学家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清华大学教授。曾主持中华人民共和国国徽和人民英雄纪念碑的设计。</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cs typeface="Times New Roman" panose="02020603050405020304" pitchFamily="18" charset="0"/>
              </a:rPr>
              <a:t>年为清华大学创办了建筑系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担任教授兼系主任直至</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cs typeface="Times New Roman" panose="02020603050405020304" pitchFamily="18" charset="0"/>
              </a:rPr>
              <a:t>年。历任中国建筑学会副理事长、北京土建学会理事长、中国科学院技术科学学部委员、首都人民英雄纪念碑建设委员会副主任等职。著有《清式营造则例》《中国建筑史》等。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02338"/>
            <a:ext cx="8128000" cy="455612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自然科学小论文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。同正规学术论文相比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自然科学小论文的选题较小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内容较浅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因而篇幅也不长。二是科学性。自然科学小论文的材料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应当是真实可靠的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不允许夸大或虚构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观点应当是在经过细致的思考与研究后实事求是地提出来的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而不是任意地猜测或臆断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语言应当准确、清晰、严密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合乎逻辑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不能模棱两可、含糊费解、粗疏缺漏。三是创造性。是否具有一定的创造性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是衡量自然科学小论文好坏的重要标准。要在自然科学小论文里提出自己在观察、调查或考察中获得的新发现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在实验或制作中运用的新方法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在科技活动中得到的新成果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在深入钻研某种科学知识中积累的新见解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从而能给人以一定的启发。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16920"/>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700808"/>
          <a:ext cx="8128000" cy="4397712"/>
        </p:xfrm>
        <a:graphic>
          <a:graphicData uri="http://schemas.openxmlformats.org/presentationml/2006/ole">
            <mc:AlternateContent xmlns:mc="http://schemas.openxmlformats.org/markup-compatibility/2006">
              <mc:Choice xmlns:v="urn:schemas-microsoft-com:vml" Requires="v">
                <p:oleObj spid="_x0000_s3080" name="文档" r:id="rId4" imgW="3899535" imgH="2112010" progId="Word.Document.12">
                  <p:embed/>
                </p:oleObj>
              </mc:Choice>
              <mc:Fallback>
                <p:oleObj name="文档" r:id="rId4" imgW="3899535" imgH="2112010" progId="Word.Document.12">
                  <p:embed/>
                  <p:pic>
                    <p:nvPicPr>
                      <p:cNvPr id="0" name="图片 3079"/>
                      <p:cNvPicPr/>
                      <p:nvPr/>
                    </p:nvPicPr>
                    <p:blipFill>
                      <a:blip r:embed="rId5"/>
                      <a:stretch>
                        <a:fillRect/>
                      </a:stretch>
                    </p:blipFill>
                    <p:spPr>
                      <a:xfrm>
                        <a:off x="2032000" y="1700808"/>
                        <a:ext cx="8128000" cy="439771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39262"/>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492896"/>
          <a:ext cx="8128000" cy="2719247"/>
        </p:xfrm>
        <a:graphic>
          <a:graphicData uri="http://schemas.openxmlformats.org/presentationml/2006/ole">
            <mc:AlternateContent xmlns:mc="http://schemas.openxmlformats.org/markup-compatibility/2006">
              <mc:Choice xmlns:v="urn:schemas-microsoft-com:vml" Requires="v">
                <p:oleObj spid="_x0000_s4104" name="文档" r:id="rId4" imgW="3899535" imgH="1306830" progId="Word.Document.12">
                  <p:embed/>
                </p:oleObj>
              </mc:Choice>
              <mc:Fallback>
                <p:oleObj name="文档" r:id="rId4" imgW="3899535" imgH="1306830" progId="Word.Document.12">
                  <p:embed/>
                  <p:pic>
                    <p:nvPicPr>
                      <p:cNvPr id="0" name="图片 4103"/>
                      <p:cNvPicPr/>
                      <p:nvPr/>
                    </p:nvPicPr>
                    <p:blipFill>
                      <a:blip r:embed="rId5"/>
                      <a:stretch>
                        <a:fillRect/>
                      </a:stretch>
                    </p:blipFill>
                    <p:spPr>
                      <a:xfrm>
                        <a:off x="2032000" y="2492896"/>
                        <a:ext cx="8128000" cy="271924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72816"/>
            <a:ext cx="8128000" cy="2120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大同小异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大部分相同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只有小部分不同。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穹窿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天空中间高四周下垂的样子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也泛指高起成拱形的。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607483"/>
          <a:ext cx="8128000" cy="821517"/>
        </p:xfrm>
        <a:graphic>
          <a:graphicData uri="http://schemas.openxmlformats.org/presentationml/2006/ole">
            <mc:AlternateContent xmlns:mc="http://schemas.openxmlformats.org/markup-compatibility/2006">
              <mc:Choice xmlns:v="urn:schemas-microsoft-com:vml" Requires="v">
                <p:oleObj spid="_x0000_s5134" name="文档" r:id="rId4" imgW="3843020" imgH="389255" progId="Word.Document.12">
                  <p:embed/>
                </p:oleObj>
              </mc:Choice>
              <mc:Fallback>
                <p:oleObj name="文档" r:id="rId4" imgW="3843020" imgH="389255" progId="Word.Document.12">
                  <p:embed/>
                  <p:pic>
                    <p:nvPicPr>
                      <p:cNvPr id="0" name="图片 5133"/>
                      <p:cNvPicPr/>
                      <p:nvPr/>
                    </p:nvPicPr>
                    <p:blipFill>
                      <a:blip r:embed="rId5"/>
                      <a:stretch>
                        <a:fillRect/>
                      </a:stretch>
                    </p:blipFill>
                    <p:spPr>
                      <a:xfrm>
                        <a:off x="2032000" y="2607483"/>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32000" y="3896474"/>
          <a:ext cx="8128000" cy="912053"/>
        </p:xfrm>
        <a:graphic>
          <a:graphicData uri="http://schemas.openxmlformats.org/presentationml/2006/ole">
            <mc:AlternateContent xmlns:mc="http://schemas.openxmlformats.org/markup-compatibility/2006">
              <mc:Choice xmlns:v="urn:schemas-microsoft-com:vml" Requires="v">
                <p:oleObj spid="_x0000_s5135" name="文档" r:id="rId6" imgW="3843020" imgH="433705" progId="Word.Document.12">
                  <p:embed/>
                </p:oleObj>
              </mc:Choice>
              <mc:Fallback>
                <p:oleObj name="文档" r:id="rId6" imgW="3843020" imgH="433705" progId="Word.Document.12">
                  <p:embed/>
                  <p:pic>
                    <p:nvPicPr>
                      <p:cNvPr id="0" name="图片 5134"/>
                      <p:cNvPicPr/>
                      <p:nvPr/>
                    </p:nvPicPr>
                    <p:blipFill>
                      <a:blip r:embed="rId7"/>
                      <a:stretch>
                        <a:fillRect/>
                      </a:stretch>
                    </p:blipFill>
                    <p:spPr>
                      <a:xfrm>
                        <a:off x="2032000" y="3896474"/>
                        <a:ext cx="8128000" cy="91205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26151"/>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同一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统一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988840"/>
          <a:ext cx="8128000" cy="4631451"/>
        </p:xfrm>
        <a:graphic>
          <a:graphicData uri="http://schemas.openxmlformats.org/presentationml/2006/ole">
            <mc:AlternateContent xmlns:mc="http://schemas.openxmlformats.org/markup-compatibility/2006">
              <mc:Choice xmlns:v="urn:schemas-microsoft-com:vml" Requires="v">
                <p:oleObj spid="_x0000_s6152" name="文档" r:id="rId4" imgW="3928110" imgH="2239645" progId="Word.Document.12">
                  <p:embed/>
                </p:oleObj>
              </mc:Choice>
              <mc:Fallback>
                <p:oleObj name="文档" r:id="rId4" imgW="3928110" imgH="2239645" progId="Word.Document.12">
                  <p:embed/>
                  <p:pic>
                    <p:nvPicPr>
                      <p:cNvPr id="0" name="图片 6151"/>
                      <p:cNvPicPr/>
                      <p:nvPr/>
                    </p:nvPicPr>
                    <p:blipFill>
                      <a:blip r:embed="rId5"/>
                      <a:stretch>
                        <a:fillRect/>
                      </a:stretch>
                    </p:blipFill>
                    <p:spPr>
                      <a:xfrm>
                        <a:off x="2032000" y="1988840"/>
                        <a:ext cx="8128000" cy="4631451"/>
                      </a:xfrm>
                      <a:prstGeom prst="rect">
                        <a:avLst/>
                      </a:prstGeom>
                    </p:spPr>
                  </p:pic>
                </p:oleObj>
              </mc:Fallback>
            </mc:AlternateContent>
          </a:graphicData>
        </a:graphic>
      </p:graphicFrame>
      <p:sp>
        <p:nvSpPr>
          <p:cNvPr id="8" name="矩形 7"/>
          <p:cNvSpPr/>
          <p:nvPr/>
        </p:nvSpPr>
        <p:spPr>
          <a:xfrm>
            <a:off x="3346603" y="4611950"/>
            <a:ext cx="58915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7258312" y="5352668"/>
            <a:ext cx="58915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562250"/>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喜闻乐见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有口皆碑</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060848"/>
          <a:ext cx="8128000" cy="4273925"/>
        </p:xfrm>
        <a:graphic>
          <a:graphicData uri="http://schemas.openxmlformats.org/presentationml/2006/ole">
            <mc:AlternateContent xmlns:mc="http://schemas.openxmlformats.org/markup-compatibility/2006">
              <mc:Choice xmlns:v="urn:schemas-microsoft-com:vml" Requires="v">
                <p:oleObj spid="_x0000_s7176" name="文档" r:id="rId4" imgW="3928110" imgH="2066290" progId="Word.Document.12">
                  <p:embed/>
                </p:oleObj>
              </mc:Choice>
              <mc:Fallback>
                <p:oleObj name="文档" r:id="rId4" imgW="3928110" imgH="2066290" progId="Word.Document.12">
                  <p:embed/>
                  <p:pic>
                    <p:nvPicPr>
                      <p:cNvPr id="0" name="图片 7175"/>
                      <p:cNvPicPr/>
                      <p:nvPr/>
                    </p:nvPicPr>
                    <p:blipFill>
                      <a:blip r:embed="rId5"/>
                      <a:stretch>
                        <a:fillRect/>
                      </a:stretch>
                    </p:blipFill>
                    <p:spPr>
                      <a:xfrm>
                        <a:off x="2032000" y="2060848"/>
                        <a:ext cx="8128000" cy="4273925"/>
                      </a:xfrm>
                      <a:prstGeom prst="rect">
                        <a:avLst/>
                      </a:prstGeom>
                    </p:spPr>
                  </p:pic>
                </p:oleObj>
              </mc:Fallback>
            </mc:AlternateContent>
          </a:graphicData>
        </a:graphic>
      </p:graphicFrame>
      <p:sp>
        <p:nvSpPr>
          <p:cNvPr id="8" name="矩形 7"/>
          <p:cNvSpPr/>
          <p:nvPr/>
        </p:nvSpPr>
        <p:spPr>
          <a:xfrm>
            <a:off x="5107283" y="4334282"/>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107283" y="5432563"/>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3152</Words>
  <Application>WPS 演示</Application>
  <PresentationFormat>宽屏</PresentationFormat>
  <Paragraphs>213</Paragraphs>
  <Slides>20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8</vt:i4>
      </vt:variant>
      <vt:variant>
        <vt:lpstr>幻灯片标题</vt:lpstr>
      </vt:variant>
      <vt:variant>
        <vt:i4>20</vt:i4>
      </vt:variant>
    </vt:vector>
  </HeadingPairs>
  <TitlesOfParts>
    <vt:vector size="41" baseType="lpstr">
      <vt:lpstr>Arial</vt:lpstr>
      <vt:lpstr>宋体</vt:lpstr>
      <vt:lpstr>Wingdings</vt:lpstr>
      <vt:lpstr>黑体</vt:lpstr>
      <vt:lpstr>微软雅黑</vt:lpstr>
      <vt:lpstr>Times New Roman</vt:lpstr>
      <vt:lpstr>NEU-BZ-S92</vt:lpstr>
      <vt:lpstr>Segoe Print</vt:lpstr>
      <vt:lpstr>方正书宋_GBK</vt:lpstr>
      <vt:lpstr>方正宋黑_GBK</vt:lpstr>
      <vt:lpstr>仿宋</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8　中国建筑的特征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