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3" r:id="rId3"/>
    <p:sldId id="316" r:id="rId4"/>
    <p:sldId id="318" r:id="rId5"/>
    <p:sldId id="319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67" r:id="rId19"/>
    <p:sldId id="325" r:id="rId20"/>
    <p:sldId id="339" r:id="rId21"/>
    <p:sldId id="271" r:id="rId22"/>
    <p:sldId id="366" r:id="rId23"/>
    <p:sldId id="363" r:id="rId24"/>
    <p:sldId id="305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9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内容占位符 3" descr="80a501d094dd0c9592ee3d58ff03cc3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810" y="-68580"/>
            <a:ext cx="4949825" cy="70034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75475" y="789940"/>
            <a:ext cx="1198245" cy="5001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湖心亭看雪</a:t>
            </a:r>
            <a:endParaRPr lang="zh-CN" altLang="en-US" sz="6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29300" y="4240530"/>
            <a:ext cx="798195" cy="15805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张岱</a:t>
            </a:r>
            <a:endParaRPr lang="zh-CN" altLang="en-US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view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7305" y="274955"/>
            <a:ext cx="9155430" cy="6231890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-5715" y="1056640"/>
            <a:ext cx="9155430" cy="158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8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华文新魏" panose="02010800040101010101" charset="-122"/>
                <a:sym typeface="+mn-ea"/>
              </a:rPr>
              <a:t>天与云与山与水，上下一白</a:t>
            </a:r>
            <a:r>
              <a:rPr lang="zh-CN" altLang="en-US" sz="4800" b="1" dirty="0" smtClean="0">
                <a:solidFill>
                  <a:schemeClr val="accent6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。</a:t>
            </a:r>
            <a:endParaRPr lang="en-US" altLang="zh-CN" sz="2400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indent="0" algn="ctr" fontAlgn="auto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400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-5715" y="2467610"/>
            <a:ext cx="9155430" cy="158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800" dirty="0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华文新魏" panose="02010800040101010101" charset="-122"/>
                <a:sym typeface="+mn-ea"/>
              </a:rPr>
              <a:t>天、云、山、水，上下一白</a:t>
            </a:r>
            <a:r>
              <a:rPr lang="zh-CN" altLang="en-US" sz="4800" b="1" dirty="0" smtClean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。</a:t>
            </a:r>
            <a:endParaRPr lang="en-US" altLang="zh-CN" sz="3600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indent="0" algn="ctr" fontAlgn="auto">
              <a:lnSpc>
                <a:spcPct val="150000"/>
              </a:lnSpc>
              <a:buNone/>
            </a:pPr>
            <a:endParaRPr lang="en-US" altLang="zh-CN" sz="3600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2250" y="4185285"/>
            <a:ext cx="8396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与</a:t>
            </a:r>
            <a:r>
              <a:rPr lang="en-US" altLang="zh-CN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：写出</a:t>
            </a:r>
            <a:r>
              <a:rPr lang="en-US" altLang="zh-CN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天地茫茫、浑然难辨</a:t>
            </a:r>
            <a:r>
              <a:rPr lang="en-US" altLang="zh-CN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的特点。</a:t>
            </a:r>
            <a:endParaRPr lang="zh-CN" altLang="en-US" sz="32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4925"/>
            <a:ext cx="9144000" cy="67729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84175"/>
            <a:ext cx="9144000" cy="182880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600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湖上影子，惟长堤一痕、湖心亭一点、与余舟一芥、舟中人两三粒而已。</a:t>
            </a:r>
            <a:endParaRPr lang="zh-CN" altLang="en-US" sz="3600" dirty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0" y="2138680"/>
            <a:ext cx="9144000" cy="1974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600" dirty="0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湖上影子，惟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舟中人两三粒、余舟一芥、湖心亭一点、与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长堤一痕</a:t>
            </a:r>
            <a:r>
              <a:rPr lang="zh-CN" altLang="en-US" sz="3600" dirty="0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而已。</a:t>
            </a:r>
            <a:endParaRPr lang="zh-CN" altLang="en-US" sz="3600" dirty="0" smtClean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0" y="3968115"/>
            <a:ext cx="91440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600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湖上影子，惟长堤一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条、</a:t>
            </a:r>
            <a:r>
              <a:rPr lang="zh-CN" altLang="en-US" sz="3600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湖心亭一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座、</a:t>
            </a:r>
            <a:r>
              <a:rPr lang="zh-CN" altLang="en-US" sz="3600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与余舟一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艘、</a:t>
            </a:r>
            <a:r>
              <a:rPr lang="zh-CN" altLang="en-US" sz="3600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舟中人两三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个</a:t>
            </a:r>
            <a:r>
              <a:rPr lang="zh-CN" altLang="en-US" sz="3600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而已。</a:t>
            </a:r>
            <a:endParaRPr lang="zh-CN" altLang="en-US" sz="3600" dirty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a4b4027309f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9550" y="-212725"/>
            <a:ext cx="9678670" cy="708215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65" y="628954"/>
            <a:ext cx="9144000" cy="4000504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>
                <a:latin typeface="+mn-ea"/>
              </a:rPr>
              <a:t>   </a:t>
            </a:r>
            <a:r>
              <a:rPr lang="zh-CN" altLang="en-US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3600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雾凇沆砀，天与云与山与水，上下一</a:t>
            </a:r>
            <a:endParaRPr lang="zh-CN" altLang="en-US" sz="3600" dirty="0" smtClean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600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白，湖上影子，惟长堤一痕、湖心亭一点、与余舟一芥、舟中人两三粒而已。</a:t>
            </a:r>
            <a:endParaRPr lang="zh-CN" altLang="en-US" sz="3600" dirty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39745" y="3653790"/>
            <a:ext cx="34956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</a:rPr>
              <a:t>景物特点：</a:t>
            </a:r>
            <a:endParaRPr lang="zh-CN" altLang="en-US" sz="3600" dirty="0">
              <a:solidFill>
                <a:srgbClr val="0070C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ctr"/>
            <a:r>
              <a:rPr lang="zh-CN" altLang="en-US" sz="3600" dirty="0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</a:rPr>
              <a:t>天地茫茫，</a:t>
            </a:r>
            <a:endParaRPr lang="zh-CN" altLang="en-US" sz="3600" dirty="0">
              <a:solidFill>
                <a:srgbClr val="0070C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ctr"/>
            <a:r>
              <a:rPr lang="zh-CN" altLang="en-US" sz="3600" dirty="0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</a:rPr>
              <a:t>浑然难辨，</a:t>
            </a:r>
            <a:endParaRPr lang="zh-CN" altLang="en-US" sz="3600" dirty="0">
              <a:solidFill>
                <a:srgbClr val="0070C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ctr"/>
            <a:r>
              <a:rPr lang="zh-CN" altLang="en-US" sz="3600" dirty="0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</a:rPr>
              <a:t>朦胧缥缈。</a:t>
            </a:r>
            <a:endParaRPr lang="zh-CN" altLang="en-US" sz="3600" dirty="0">
              <a:solidFill>
                <a:srgbClr val="0070C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2580" y="130175"/>
            <a:ext cx="8708390" cy="1944370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惟长堤一痕、</a:t>
            </a:r>
            <a:endParaRPr lang="en-US" altLang="zh-CN" dirty="0" smtClean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湖心亭一点、</a:t>
            </a:r>
            <a:endParaRPr lang="en-US" altLang="zh-CN" dirty="0" smtClean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与余舟一芥、</a:t>
            </a:r>
            <a:endParaRPr lang="zh-CN" altLang="en-US" dirty="0" smtClean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dirty="0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舟中人两三粒而已。</a:t>
            </a:r>
            <a:endParaRPr lang="zh-CN" altLang="en-US" dirty="0" smtClean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0264" y="3791853"/>
            <a:ext cx="799288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写作手法：白描</a:t>
            </a:r>
            <a:endParaRPr lang="zh-CN" altLang="en-US" sz="4000" dirty="0" smtClean="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2" name="图片 1" descr="tooopen_sy_2284942465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5725" y="3791585"/>
            <a:ext cx="2253615" cy="3995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568509" y="235461"/>
            <a:ext cx="8208912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</a:t>
            </a:r>
            <a:r>
              <a:rPr lang="zh-CN" altLang="en-US" sz="4800" dirty="0" smtClean="0">
                <a:solidFill>
                  <a:srgbClr val="FF0000"/>
                </a:solidFill>
                <a:effectLst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白描</a:t>
            </a:r>
            <a:r>
              <a:rPr lang="zh-CN" altLang="en-US" sz="3200" dirty="0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是中国画技法一种，指单用墨色线条勾描形象而不施彩色的画法；白描也是文学写作手法之一，主要用朴素简练的文字描摹形象，不重词藻修饰与渲染烘托。</a:t>
            </a:r>
            <a:endParaRPr lang="zh-CN" altLang="en-US" sz="3200" dirty="0" smtClean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pic>
        <p:nvPicPr>
          <p:cNvPr id="4" name="图片 3" descr="tooopen_sy_2284942465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305" y="3497580"/>
            <a:ext cx="2296795" cy="4072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20395" y="286385"/>
            <a:ext cx="84181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隶书" panose="02010509060101010101" charset="-122"/>
                <a:ea typeface="隶书" panose="02010509060101010101" charset="-122"/>
              </a:rPr>
              <a:t>    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枯藤老树昏鸦，小桥流水人家，古道西风瘦马。         </a:t>
            </a:r>
            <a:endParaRPr lang="zh-CN" altLang="en-US" sz="3600"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            </a:t>
            </a:r>
            <a:r>
              <a:rPr lang="en-US" altLang="zh-CN" sz="3600">
                <a:latin typeface="隶书" panose="02010509060101010101" charset="-122"/>
                <a:ea typeface="隶书" panose="02010509060101010101" charset="-122"/>
              </a:rPr>
              <a:t>——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马致远《天净沙</a:t>
            </a:r>
            <a:r>
              <a:rPr lang="en-US" altLang="zh-CN" sz="3600">
                <a:latin typeface="隶书" panose="02010509060101010101" charset="-122"/>
                <a:ea typeface="隶书" panose="02010509060101010101" charset="-122"/>
              </a:rPr>
              <a:t>·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秋思》</a:t>
            </a:r>
            <a:endParaRPr lang="zh-CN" altLang="en-US" sz="360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8135" y="2633980"/>
            <a:ext cx="81724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隶书" panose="02010509060101010101" charset="-122"/>
                <a:ea typeface="隶书" panose="02010509060101010101" charset="-122"/>
              </a:rPr>
              <a:t>  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接天莲叶无穷碧，映日荷花别样红。</a:t>
            </a:r>
            <a:endParaRPr lang="zh-CN" altLang="en-US" sz="3600"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    </a:t>
            </a:r>
            <a:r>
              <a:rPr lang="en-US" altLang="zh-CN" sz="3600">
                <a:latin typeface="隶书" panose="02010509060101010101" charset="-122"/>
                <a:ea typeface="隶书" panose="02010509060101010101" charset="-122"/>
              </a:rPr>
              <a:t>——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杨万里《晓出净慈寺送林子方》</a:t>
            </a:r>
            <a:endParaRPr lang="zh-CN" altLang="en-US" sz="360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625" y="4404360"/>
            <a:ext cx="88639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浮光跃金，静影沉璧。</a:t>
            </a:r>
            <a:endParaRPr lang="zh-CN" altLang="en-US" sz="3600"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              </a:t>
            </a:r>
            <a:r>
              <a:rPr lang="en-US" altLang="zh-CN" sz="3600">
                <a:latin typeface="隶书" panose="02010509060101010101" charset="-122"/>
                <a:ea typeface="隶书" panose="02010509060101010101" charset="-122"/>
              </a:rPr>
              <a:t>——</a:t>
            </a:r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范仲淹《岳阳楼记》</a:t>
            </a:r>
            <a:endParaRPr lang="zh-CN" altLang="en-US" sz="3600"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0f2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0f2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view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715" y="274955"/>
            <a:ext cx="9155430" cy="6231890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327025" y="823595"/>
            <a:ext cx="8716645" cy="40436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雾凇沆砀，天与云与山与水，上下一白，湖上影子，惟长堤一痕、湖心亭一点、与余舟一芥、舟中人两三粒而已。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3380" y="3672205"/>
            <a:ext cx="83966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2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    </a:t>
            </a:r>
            <a:r>
              <a:rPr lang="zh-CN" altLang="en-US" sz="32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本文写景之句，运用白描手法，勾勒出</a:t>
            </a:r>
            <a:endParaRPr lang="zh-CN" altLang="en-US" sz="32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当晚肃杀、旷远的景物特点。</a:t>
            </a:r>
            <a:endParaRPr lang="zh-CN" altLang="en-US" sz="32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7ffa3e56768bdfd2019b113bb58cd2be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0325" y="-31750"/>
            <a:ext cx="9211945" cy="9211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57568"/>
            <a:ext cx="8229600" cy="1143000"/>
          </a:xfrm>
        </p:spPr>
        <p:txBody>
          <a:bodyPr>
            <a:noAutofit/>
          </a:bodyPr>
          <a:p>
            <a:pPr algn="l"/>
            <a:r>
              <a:rPr lang="zh-CN" altLang="en-US" sz="6600" spc="15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痴人</a:t>
            </a:r>
            <a:r>
              <a:rPr lang="zh-CN" altLang="en-US" sz="4000" spc="15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张岱：</a:t>
            </a:r>
            <a:endParaRPr lang="zh-CN" altLang="en-US" sz="4000" spc="15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287020" y="214407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000" spc="15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孤寂</a:t>
            </a:r>
            <a:endParaRPr lang="zh-CN" altLang="en-US" sz="8000" spc="15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 thruBlk="1"/>
      </p:transition>
    </mc:Choice>
    <mc:Fallback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view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445" y="-3810"/>
            <a:ext cx="9152890" cy="68656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58913"/>
            <a:ext cx="8229600" cy="1143000"/>
          </a:xfrm>
        </p:spPr>
        <p:txBody>
          <a:bodyPr>
            <a:noAutofit/>
          </a:bodyPr>
          <a:p>
            <a:r>
              <a:rPr lang="zh-CN" altLang="en-US" sz="13800" spc="150">
                <a:solidFill>
                  <a:schemeClr val="accent6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痴</a:t>
            </a:r>
            <a:r>
              <a:rPr lang="zh-CN" altLang="en-US" sz="8800" spc="150">
                <a:solidFill>
                  <a:schemeClr val="accent6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似</a:t>
            </a:r>
            <a:r>
              <a:rPr lang="zh-CN" altLang="en-US" sz="8800" spc="15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之人</a:t>
            </a:r>
            <a:endParaRPr lang="zh-CN" altLang="en-US" sz="8800" spc="15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view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715" y="29210"/>
            <a:ext cx="9155430" cy="6435725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325755" y="1068070"/>
            <a:ext cx="8716645" cy="4043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400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张岱的孤寂感因何而来？</a:t>
            </a:r>
            <a:endParaRPr lang="zh-CN" altLang="en-US" sz="5400" b="1" dirty="0" smtClean="0">
              <a:solidFill>
                <a:schemeClr val="accent6">
                  <a:lumMod val="75000"/>
                </a:schemeClr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120015" y="3726180"/>
            <a:ext cx="8716645" cy="1906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7ffa3e56768bdfd2019b113bb58cd2be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0325" y="-31750"/>
            <a:ext cx="9211945" cy="9211945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/>
        </p:nvSpPr>
        <p:spPr>
          <a:xfrm>
            <a:off x="821690" y="197485"/>
            <a:ext cx="7913370" cy="3042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br>
              <a:rPr lang="zh-CN" altLang="en-US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</a:br>
            <a:r>
              <a:rPr lang="zh-CN" altLang="en-US" sz="5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莫说相公</a:t>
            </a:r>
            <a:r>
              <a:rPr lang="zh-CN" altLang="en-US" sz="8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痴</a:t>
            </a:r>
            <a:r>
              <a:rPr lang="zh-CN" altLang="en-US" sz="5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，</a:t>
            </a:r>
            <a:br>
              <a:rPr lang="zh-CN" altLang="en-US" sz="5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</a:br>
            <a:r>
              <a:rPr lang="zh-CN" altLang="en-US" sz="54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更有痴似相公者。</a:t>
            </a:r>
            <a:endParaRPr lang="en-US" altLang="zh-CN" sz="54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 thruBlk="1"/>
      </p:transition>
    </mc:Choice>
    <mc:Fallback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a4b4027309f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3225" y="-285750"/>
            <a:ext cx="9825990" cy="7429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755" y="13970"/>
            <a:ext cx="8363585" cy="939800"/>
          </a:xfrm>
        </p:spPr>
        <p:txBody>
          <a:bodyPr/>
          <a:lstStyle/>
          <a:p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自为墓志铭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40640" y="942340"/>
            <a:ext cx="9116060" cy="57150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蜀人张岱，陶庵其号也。</a:t>
            </a:r>
            <a:r>
              <a:rPr lang="zh-CN" altLang="en-US" dirty="0" smtClean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少为纨绔子弟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，极爱繁华，好精舍，好美婢，好娈童，好鲜衣，好美食，好骏马，好华灯，好烟火，好梨园，好鼓吹，好古董，好花鸟，</a:t>
            </a:r>
            <a:r>
              <a:rPr lang="zh-CN" altLang="en-US" dirty="0" smtClean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劳碌半生，皆成梦幻。年至五十，国破家亡，避迹山居。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所存者，破床碎几，折鼎病琴，与残书数帙（zhì），缺砚一方而已。</a:t>
            </a:r>
            <a:r>
              <a:rPr lang="zh-CN" altLang="en-US" dirty="0" smtClean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回首二十年前，真如隔世。</a:t>
            </a:r>
            <a:endParaRPr lang="zh-CN" altLang="en-US" dirty="0" smtClean="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view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715" y="15875"/>
            <a:ext cx="9155430" cy="6435725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325755" y="1068070"/>
            <a:ext cx="8716645" cy="1937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400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张岱的孤寂感因何而来？</a:t>
            </a:r>
            <a:endParaRPr lang="zh-CN" altLang="en-US" sz="5400" b="1" dirty="0" smtClean="0">
              <a:solidFill>
                <a:schemeClr val="accent6">
                  <a:lumMod val="75000"/>
                </a:schemeClr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120015" y="3726180"/>
            <a:ext cx="8716645" cy="1906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433070" y="2761615"/>
            <a:ext cx="8716645" cy="193738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400" b="1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故国之思</a:t>
            </a:r>
            <a:endParaRPr lang="zh-CN" altLang="en-US" sz="5400" b="1" dirty="0" smtClean="0">
              <a:solidFill>
                <a:schemeClr val="accent6">
                  <a:lumMod val="75000"/>
                </a:schemeClr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marL="0" indent="0" algn="ctr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400" b="1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人生境遇变化大</a:t>
            </a:r>
            <a:endParaRPr lang="zh-CN" altLang="en-US" sz="5400" b="1" dirty="0" smtClean="0">
              <a:solidFill>
                <a:schemeClr val="accent6">
                  <a:lumMod val="75000"/>
                </a:schemeClr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view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715" y="274955"/>
            <a:ext cx="9155430" cy="6231890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339725" y="955675"/>
            <a:ext cx="8716645" cy="40436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en-US" altLang="zh-CN" sz="2800" b="1" dirty="0" smtClean="0">
                <a:latin typeface="+mn-ea"/>
                <a:sym typeface="+mn-ea"/>
              </a:rPr>
              <a:t>   </a:t>
            </a:r>
            <a:r>
              <a:rPr lang="zh-CN" altLang="en-US" b="1" dirty="0" smtClean="0">
                <a:latin typeface="+mn-ea"/>
                <a:sym typeface="+mn-ea"/>
              </a:rPr>
              <a:t>有一种寂寞，身边添一个可谈的人，一条知心的狗，或许就可以消减。有一种寂寞，茫茫天地之间余舟一芥的无边无际无着落，人只能各自孤独面对，素颜修行。</a:t>
            </a:r>
            <a:endParaRPr lang="en-US" altLang="zh-CN" b="1" dirty="0" smtClean="0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>
                <a:latin typeface="+mn-ea"/>
                <a:sym typeface="+mn-ea"/>
              </a:rPr>
              <a:t>                               ——</a:t>
            </a:r>
            <a:r>
              <a:rPr lang="zh-CN" altLang="en-US" b="1" dirty="0" smtClean="0">
                <a:latin typeface="+mn-ea"/>
                <a:sym typeface="+mn-ea"/>
              </a:rPr>
              <a:t>龙应台</a:t>
            </a:r>
            <a:endParaRPr lang="en-US" altLang="zh-CN" b="1" dirty="0" smtClean="0">
              <a:latin typeface="+mn-ea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92e77fea70c98d6b931baeff30eeac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1570" y="119380"/>
            <a:ext cx="6722110" cy="661924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7825" y="1409065"/>
            <a:ext cx="8229600" cy="4525963"/>
          </a:xfrm>
        </p:spPr>
        <p:txBody>
          <a:bodyPr/>
          <a:p>
            <a:pPr marL="0" indent="0" algn="ctr">
              <a:buNone/>
            </a:pPr>
            <a:r>
              <a:rPr lang="zh-CN" altLang="en-US" sz="4800">
                <a:latin typeface="华文新魏" panose="02010800040101010101" charset="-122"/>
                <a:ea typeface="华文新魏" panose="02010800040101010101" charset="-122"/>
              </a:rPr>
              <a:t>一衣一炉一芥舟</a:t>
            </a:r>
            <a:endParaRPr lang="zh-CN" altLang="en-US" sz="4800"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 algn="ctr">
              <a:buNone/>
            </a:pPr>
            <a:r>
              <a:rPr lang="zh-CN" altLang="en-US" sz="4800">
                <a:latin typeface="华文新魏" panose="02010800040101010101" charset="-122"/>
                <a:ea typeface="华文新魏" panose="02010800040101010101" charset="-122"/>
              </a:rPr>
              <a:t>一堤一亭无知友</a:t>
            </a:r>
            <a:endParaRPr lang="zh-CN" altLang="en-US" sz="4800"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 algn="ctr">
              <a:buNone/>
            </a:pPr>
            <a:r>
              <a:rPr lang="zh-CN" altLang="en-US" sz="4800">
                <a:latin typeface="华文新魏" panose="02010800040101010101" charset="-122"/>
                <a:ea typeface="华文新魏" panose="02010800040101010101" charset="-122"/>
              </a:rPr>
              <a:t>一厢偶遇一樽酒</a:t>
            </a:r>
            <a:endParaRPr lang="zh-CN" altLang="en-US" sz="4800"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 algn="ctr">
              <a:buNone/>
            </a:pPr>
            <a:r>
              <a:rPr lang="zh-CN" altLang="en-US" sz="4800">
                <a:latin typeface="华文新魏" panose="02010800040101010101" charset="-122"/>
                <a:ea typeface="华文新魏" panose="02010800040101010101" charset="-122"/>
              </a:rPr>
              <a:t>一人痴对一湖愁</a:t>
            </a:r>
            <a:endParaRPr lang="zh-CN" altLang="en-US" sz="480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view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445" y="-3810"/>
            <a:ext cx="9152890" cy="68656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58913"/>
            <a:ext cx="8229600" cy="1143000"/>
          </a:xfrm>
        </p:spPr>
        <p:txBody>
          <a:bodyPr>
            <a:noAutofit/>
          </a:bodyPr>
          <a:p>
            <a:r>
              <a:rPr lang="zh-CN" altLang="en-US" sz="13800" spc="150">
                <a:solidFill>
                  <a:schemeClr val="accent6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痴</a:t>
            </a:r>
            <a:r>
              <a:rPr lang="zh-CN" altLang="en-US" sz="8800" spc="150">
                <a:solidFill>
                  <a:schemeClr val="accent6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傻</a:t>
            </a:r>
            <a:r>
              <a:rPr lang="zh-CN" altLang="en-US" sz="8800" spc="15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之举</a:t>
            </a:r>
            <a:endParaRPr lang="zh-CN" altLang="en-US" sz="8800" spc="15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view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715" y="29210"/>
            <a:ext cx="9155430" cy="6435725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339725" y="955675"/>
            <a:ext cx="8716645" cy="4043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 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崇祯五年十二月，余住西湖。大雪三日，湖中人鸟声俱绝。是日更定矣，余拏一小舟，拥毳衣炉火，独往湖心亭看雪。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120015" y="3726180"/>
            <a:ext cx="8716645" cy="1906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view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445" y="-3810"/>
            <a:ext cx="9152890" cy="68656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58913"/>
            <a:ext cx="8229600" cy="1143000"/>
          </a:xfrm>
        </p:spPr>
        <p:txBody>
          <a:bodyPr>
            <a:noAutofit/>
          </a:bodyPr>
          <a:p>
            <a:r>
              <a:rPr lang="zh-CN" altLang="en-US" sz="13800" spc="150">
                <a:solidFill>
                  <a:schemeClr val="accent6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痴</a:t>
            </a:r>
            <a:r>
              <a:rPr lang="zh-CN" altLang="en-US" sz="8800" spc="150">
                <a:solidFill>
                  <a:schemeClr val="accent6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迷</a:t>
            </a:r>
            <a:r>
              <a:rPr lang="zh-CN" altLang="en-US" sz="8800" spc="15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之景</a:t>
            </a:r>
            <a:endParaRPr lang="zh-CN" altLang="en-US" sz="8800" spc="15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view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715" y="29210"/>
            <a:ext cx="9155430" cy="6435725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339725" y="379730"/>
            <a:ext cx="8716645" cy="5475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       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湖心亭看雪        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张岱</a:t>
            </a:r>
            <a:endParaRPr lang="zh-CN" altLang="en-US" sz="3600" dirty="0" smtClean="0">
              <a:solidFill>
                <a:schemeClr val="accent6">
                  <a:lumMod val="75000"/>
                </a:schemeClr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  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崇祯五年十二月，余住西湖。大雪三日，湖中人鸟声俱绝。是日更定矣，余拏一小舟，拥毳衣炉火，独往湖心亭看雪。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雾凇沆砀，天与云与山与水，上下一白，湖上影子，惟长堤一痕、湖心亭一点、与余舟一芥、舟中人两三粒而已。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3" name="古筝曲  - 秋思曲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59980" y="5672455"/>
            <a:ext cx="382905" cy="408940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audio>
              <p:cMediaNode numSld="2"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view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715" y="29210"/>
            <a:ext cx="9155430" cy="6435725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339725" y="629920"/>
            <a:ext cx="8716645" cy="48590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 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到亭上，有两人铺毡对坐，一童子烧酒炉正沸。见余大喜曰：“湖中焉得更有此人！”拉余同饮。余强饮三大白而别。问其姓氏，是金陵人，客此。及下船，舟子喃喃曰：“莫说相公痴，更有痴似相公者。”</a:t>
            </a:r>
            <a:endParaRPr lang="zh-CN" altLang="en-US" sz="3600" dirty="0" smtClean="0">
              <a:solidFill>
                <a:schemeClr val="accent6">
                  <a:lumMod val="75000"/>
                </a:schemeClr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120015" y="3726180"/>
            <a:ext cx="8716645" cy="1906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view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715" y="29210"/>
            <a:ext cx="9155430" cy="6435725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339725" y="629920"/>
            <a:ext cx="8716645" cy="48590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 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到亭上，有两人铺毡对坐，一童子烧酒炉正沸。见余大喜曰：“湖中焉得更有此人！”拉余同饮。余强饮三大白而别。问其姓氏，是金陵人，客此。及下船，舟子喃喃曰：“莫说相公痴，更有痴似相公者。”</a:t>
            </a:r>
            <a:endParaRPr lang="zh-CN" altLang="en-US" sz="3600" dirty="0" smtClean="0">
              <a:solidFill>
                <a:schemeClr val="accent6">
                  <a:lumMod val="75000"/>
                </a:schemeClr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120015" y="3726180"/>
            <a:ext cx="8716645" cy="1906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view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715" y="274955"/>
            <a:ext cx="9155430" cy="6231890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339725" y="955675"/>
            <a:ext cx="8716645" cy="40436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 smtClean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雾凇沆砀，天与云与山与水，上下一白，湖上影子，惟长堤一痕、湖心亭一点、与余舟一芥、舟中人两三粒而已。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1358</Words>
  <Application>WPS 演示</Application>
  <PresentationFormat>全屏显示(4:3)</PresentationFormat>
  <Paragraphs>110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隶书</vt:lpstr>
      <vt:lpstr>华文新魏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痴傻之举</vt:lpstr>
      <vt:lpstr>PowerPoint 演示文稿</vt:lpstr>
      <vt:lpstr>痴迷之景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痴人张岱：</vt:lpstr>
      <vt:lpstr>痴似之人</vt:lpstr>
      <vt:lpstr>PowerPoint 演示文稿</vt:lpstr>
      <vt:lpstr>自为墓志铭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102</cp:revision>
  <dcterms:created xsi:type="dcterms:W3CDTF">2015-11-02T09:13:00Z</dcterms:created>
  <dcterms:modified xsi:type="dcterms:W3CDTF">2018-10-18T02:15:52Z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