
<file path=[Content_Types].xml><?xml version="1.0" encoding="utf-8"?>
<Types xmlns="http://schemas.openxmlformats.org/package/2006/content-types">
  <Default Extension="rels" ContentType="application/vnd.openxmlformats-package.relationships+xml"/>
  <Default Extension="jpeg" ContentType="image/jpeg"/>
  <Default Extension="fntdata" ContentType="application/x-fontdata"/>
  <Default Extension="png" ContentType="image/png"/>
  <Default Extension="wav" ContentType="audio/x-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 id="2147483660" r:id="rId2"/>
    <p:sldMasterId id="2147483672" r:id="rId3"/>
  </p:sldMasterIdLst>
  <p:notesMasterIdLst>
    <p:notesMasterId r:id="rId4"/>
  </p:notesMasterIdLst>
  <p:sldIdLst>
    <p:sldId id="693" r:id="rId5"/>
    <p:sldId id="710" r:id="rId6"/>
    <p:sldId id="713" r:id="rId7"/>
    <p:sldId id="711" r:id="rId8"/>
    <p:sldId id="714" r:id="rId9"/>
    <p:sldId id="793" r:id="rId10"/>
    <p:sldId id="717" r:id="rId11"/>
    <p:sldId id="715" r:id="rId12"/>
    <p:sldId id="719" r:id="rId13"/>
    <p:sldId id="794" r:id="rId14"/>
    <p:sldId id="725" r:id="rId15"/>
    <p:sldId id="796" r:id="rId16"/>
    <p:sldId id="729" r:id="rId17"/>
    <p:sldId id="730" r:id="rId18"/>
    <p:sldId id="732" r:id="rId19"/>
    <p:sldId id="799" r:id="rId20"/>
    <p:sldId id="769" r:id="rId21"/>
    <p:sldId id="733" r:id="rId22"/>
    <p:sldId id="735" r:id="rId23"/>
    <p:sldId id="800" r:id="rId24"/>
    <p:sldId id="738" r:id="rId25"/>
    <p:sldId id="740" r:id="rId26"/>
    <p:sldId id="802" r:id="rId27"/>
    <p:sldId id="745" r:id="rId28"/>
    <p:sldId id="746" r:id="rId29"/>
    <p:sldId id="747" r:id="rId30"/>
    <p:sldId id="836" r:id="rId31"/>
    <p:sldId id="753" r:id="rId32"/>
    <p:sldId id="754" r:id="rId33"/>
    <p:sldId id="755" r:id="rId34"/>
    <p:sldId id="756" r:id="rId35"/>
    <p:sldId id="757" r:id="rId36"/>
    <p:sldId id="760" r:id="rId37"/>
    <p:sldId id="761" r:id="rId38"/>
    <p:sldId id="765" r:id="rId39"/>
    <p:sldId id="766" r:id="rId40"/>
    <p:sldId id="767" r:id="rId41"/>
    <p:sldId id="768" r:id="rId42"/>
  </p:sldIdLst>
  <p:sldSz cx="9144000" cy="6858000" type="screen4x3"/>
  <p:notesSz cx="6858000" cy="9144000"/>
  <p:embeddedFontLst>
    <p:embeddedFont>
      <p:font typeface="Calibri" panose="020F0502020204030204" pitchFamily="2" charset="0"/>
      <p:regular r:id="rId44"/>
      <p:bold r:id="rId45"/>
      <p:italic r:id="rId46"/>
      <p:boldItalic r:id="rId47"/>
    </p:embeddedFont>
    <p:embeddedFont>
      <p:font typeface="微软雅黑" panose="020B0503020204020204" pitchFamily="2" charset="-122"/>
      <p:regular r:id="rId48"/>
    </p:embeddedFont>
    <p:embeddedFont>
      <p:font typeface="华文行楷" panose="02010600030101010101" pitchFamily="2" charset="-122"/>
      <p:regular r:id="rId49"/>
    </p:embeddedFont>
    <p:embeddedFont>
      <p:font typeface="楷体_GB2312" panose="02010600030101010101" pitchFamily="1" charset="-122"/>
      <p:regular r:id="rId50"/>
    </p:embeddedFont>
    <p:embeddedFont>
      <p:font typeface="黑体" panose="02010609060101010101" pitchFamily="2" charset="-122"/>
      <p:regular r:id="rId51"/>
    </p:embeddedFont>
    <p:embeddedFont>
      <p:font typeface="华文楷体" panose="02010600030101010101" pitchFamily="2" charset="-122"/>
      <p:regular r:id="rId52"/>
    </p:embeddedFont>
    <p:embeddedFont>
      <p:font typeface="隶书" panose="02010600030101010101" pitchFamily="1" charset="-122"/>
      <p:regular r:id="rId53"/>
    </p:embeddedFont>
    <p:embeddedFont>
      <p:font typeface="华文宋体" panose="02010600030101010101" pitchFamily="2" charset="-122"/>
      <p:regular r:id="rId54"/>
    </p:embeddedFont>
    <p:embeddedFont>
      <p:font typeface="华文中宋" panose="02010600030101010101" pitchFamily="2" charset="-122"/>
      <p:regular r:id="rId55"/>
    </p:embeddedFont>
    <p:embeddedFont>
      <p:font typeface="锐字云字库魏体1.0" panose="02010604000000000000" charset="-122"/>
      <p:regular r:id="rId56"/>
    </p:embeddedFont>
    <p:embeddedFont>
      <p:font typeface="锐字云字库隶书体1.0" panose="02010604000000000000" charset="-122"/>
      <p:regular r:id="rId57"/>
    </p:embeddedFont>
    <p:embeddedFont>
      <p:font typeface="锐字云字库行楷体1.0" panose="02010604000000000000" charset="-122"/>
      <p:regular r:id="rId58"/>
    </p:embeddedFont>
    <p:embeddedFont>
      <p:font typeface="楷体" panose="02010609060101010101" charset="-122"/>
      <p:regular r:id="rId59"/>
    </p:embeddedFont>
  </p:embeddedFontLst>
  <p:custDataLst>
    <p:tags r:id="rId43"/>
  </p:custDataLst>
  <p:defaultTextStyle>
    <a:defPPr>
      <a:defRPr lang="en-US"/>
    </a:defPPr>
    <a:lvl1pPr marL="0" lvl="0"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79"/>
        <p:guide pos="2859"/>
      </p:guideLst>
    </p:cSldViewPr>
  </p:slideViewPr>
  <p:notesViewPr>
    <p:cSldViewPr>
      <p:cViewPr>
        <p:scale>
          <a:sx n="1" d="100"/>
          <a:sy n="1" d="100"/>
        </p:scale>
        <p:origin x="0" y="0"/>
      </p:cViewPr>
    </p:cSldViewPr>
  </p:notesViewPr>
  <p:gridSpacing cx="76199" cy="761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tags" Target="tags/tag1.xml" /><Relationship Id="rId44" Type="http://schemas.openxmlformats.org/officeDocument/2006/relationships/font" Target="fonts/font1.fntdata" /><Relationship Id="rId45" Type="http://schemas.openxmlformats.org/officeDocument/2006/relationships/font" Target="fonts/font2.fntdata" /><Relationship Id="rId46" Type="http://schemas.openxmlformats.org/officeDocument/2006/relationships/font" Target="fonts/font3.fntdata" /><Relationship Id="rId47" Type="http://schemas.openxmlformats.org/officeDocument/2006/relationships/font" Target="fonts/font4.fntdata" /><Relationship Id="rId48" Type="http://schemas.openxmlformats.org/officeDocument/2006/relationships/font" Target="fonts/font5.fntdata" /><Relationship Id="rId49" Type="http://schemas.openxmlformats.org/officeDocument/2006/relationships/font" Target="fonts/font6.fntdata" /><Relationship Id="rId5" Type="http://schemas.openxmlformats.org/officeDocument/2006/relationships/slide" Target="slides/slide1.xml" /><Relationship Id="rId50" Type="http://schemas.openxmlformats.org/officeDocument/2006/relationships/font" Target="fonts/font7.fntdata" /><Relationship Id="rId51" Type="http://schemas.openxmlformats.org/officeDocument/2006/relationships/font" Target="fonts/font8.fntdata" /><Relationship Id="rId52" Type="http://schemas.openxmlformats.org/officeDocument/2006/relationships/font" Target="fonts/font9.fntdata" /><Relationship Id="rId53" Type="http://schemas.openxmlformats.org/officeDocument/2006/relationships/font" Target="fonts/font10.fntdata" /><Relationship Id="rId54" Type="http://schemas.openxmlformats.org/officeDocument/2006/relationships/font" Target="fonts/font11.fntdata" /><Relationship Id="rId55" Type="http://schemas.openxmlformats.org/officeDocument/2006/relationships/font" Target="fonts/font12.fntdata" /><Relationship Id="rId56" Type="http://schemas.openxmlformats.org/officeDocument/2006/relationships/font" Target="fonts/font13.fntdata" /><Relationship Id="rId57" Type="http://schemas.openxmlformats.org/officeDocument/2006/relationships/font" Target="fonts/font14.fntdata" /><Relationship Id="rId58" Type="http://schemas.openxmlformats.org/officeDocument/2006/relationships/font" Target="fonts/font15.fntdata" /><Relationship Id="rId59" Type="http://schemas.openxmlformats.org/officeDocument/2006/relationships/font" Target="fonts/font16.fntdata" /><Relationship Id="rId6" Type="http://schemas.openxmlformats.org/officeDocument/2006/relationships/slide" Target="slides/slide2.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4098" name="页眉占位符 1"/>
          <p:cNvSpPr>
            <a:spLocks noGrp="1"/>
          </p:cNvSpPr>
          <p:nvPr>
            <p:ph type="hdr" sz="quarter"/>
          </p:nvPr>
        </p:nvSpPr>
        <p:spPr>
          <a:xfrm>
            <a:off x="0" y="0"/>
            <a:ext cx="2971800" cy="457200"/>
          </a:xfrm>
          <a:prstGeom prst="rect">
            <a:avLst/>
          </a:prstGeom>
          <a:noFill/>
          <a:ln w="9525">
            <a:noFill/>
          </a:ln>
        </p:spPr>
        <p:txBody>
          <a:bodyPr/>
          <a:lstStyle/>
          <a:p>
            <a:pPr lvl="0" eaLnBrk="1" hangingPunct="1"/>
            <a:endParaRPr lang="zh-CN" altLang="en-US" sz="1200">
              <a:latin typeface="Times New Roman" pitchFamily="2" charset="0"/>
            </a:endParaRPr>
          </a:p>
        </p:txBody>
      </p:sp>
      <p:sp>
        <p:nvSpPr>
          <p:cNvPr id="4099" name="日期占位符 2"/>
          <p:cNvSpPr>
            <a:spLocks noGrp="1"/>
          </p:cNvSpPr>
          <p:nvPr>
            <p:ph type="dt" idx="1"/>
          </p:nvPr>
        </p:nvSpPr>
        <p:spPr>
          <a:xfrm>
            <a:off x="3884613" y="0"/>
            <a:ext cx="2971800" cy="457200"/>
          </a:xfrm>
          <a:prstGeom prst="rect">
            <a:avLst/>
          </a:prstGeom>
          <a:noFill/>
          <a:ln w="9525">
            <a:noFill/>
          </a:ln>
        </p:spPr>
        <p:txBody>
          <a:bodyPr/>
          <a:lstStyle/>
          <a:p>
            <a:pPr lvl="0" algn="r" eaLnBrk="1" hangingPunct="1"/>
            <a:fld id="{BB962C8B-B14F-4D97-AF65-F5344CB8AC3E}" type="datetimeFigureOut">
              <a:rPr lang="zh-CN" altLang="en-US" sz="1200">
                <a:latin typeface="Times New Roman" pitchFamily="2" charset="0"/>
              </a:rPr>
              <a:t/>
            </a:fld>
            <a:endParaRPr lang="zh-CN" altLang="en-US" sz="1200">
              <a:latin typeface="Times New Roman" pitchFamily="2" charset="0"/>
            </a:endParaRPr>
          </a:p>
        </p:txBody>
      </p:sp>
      <p:sp>
        <p:nvSpPr>
          <p:cNvPr id="4100" name="幻灯片图像占位符 3"/>
          <p:cNvSpPr>
            <a:spLocks noGrp="1"/>
          </p:cNvSpPr>
          <p:nvPr>
            <p:ph type="sldImg" idx="2"/>
          </p:nvPr>
        </p:nvSpPr>
        <p:spPr>
          <a:xfrm>
            <a:off x="1143000" y="685800"/>
            <a:ext cx="4572000" cy="3429000"/>
          </a:xfrm>
          <a:prstGeom prst="rect">
            <a:avLst/>
          </a:prstGeom>
          <a:noFill/>
          <a:ln w="9525">
            <a:noFill/>
          </a:ln>
        </p:spPr>
      </p:sp>
      <p:sp>
        <p:nvSpPr>
          <p:cNvPr id="4101" name="备注占位符 4"/>
          <p:cNvSpPr>
            <a:spLocks noGrp="1"/>
          </p:cNvSpPr>
          <p:nvPr>
            <p:ph type="body" sz="quarter" idx="3"/>
          </p:nvPr>
        </p:nvSpPr>
        <p:spPr>
          <a:xfrm>
            <a:off x="685800" y="4343400"/>
            <a:ext cx="5486400" cy="4114800"/>
          </a:xfrm>
          <a:prstGeom prst="rect">
            <a:avLst/>
          </a:prstGeom>
          <a:noFill/>
          <a:ln w="9525">
            <a:noFill/>
          </a:ln>
        </p:spPr>
        <p:txBody>
          <a:bodyPr anchor="ct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102" name="页脚占位符 5"/>
          <p:cNvSpPr>
            <a:spLocks noGrp="1"/>
          </p:cNvSpPr>
          <p:nvPr>
            <p:ph type="ftr" sz="quarter" idx="4"/>
          </p:nvPr>
        </p:nvSpPr>
        <p:spPr>
          <a:xfrm>
            <a:off x="0" y="8685213"/>
            <a:ext cx="2971800" cy="457200"/>
          </a:xfrm>
          <a:prstGeom prst="rect">
            <a:avLst/>
          </a:prstGeom>
          <a:noFill/>
          <a:ln w="9525">
            <a:noFill/>
          </a:ln>
        </p:spPr>
        <p:txBody>
          <a:bodyPr anchor="b"/>
          <a:lstStyle/>
          <a:p>
            <a:pPr lvl="0" eaLnBrk="1" hangingPunct="1"/>
            <a:endParaRPr lang="zh-CN" altLang="en-US" sz="1200">
              <a:latin typeface="Times New Roman" pitchFamily="2" charset="0"/>
            </a:endParaRPr>
          </a:p>
        </p:txBody>
      </p:sp>
      <p:sp>
        <p:nvSpPr>
          <p:cNvPr id="4103" name="灯片编号占位符 6"/>
          <p:cNvSpPr>
            <a:spLocks noGrp="1"/>
          </p:cNvSpPr>
          <p:nvPr>
            <p:ph type="sldNum" sz="quarter" idx="5"/>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latin typeface="Times New Roman" pitchFamily="2" charset="0"/>
              </a:rPr>
              <a:t/>
            </a:fld>
            <a:endParaRPr lang="zh-CN" altLang="en-US" sz="1200">
              <a:latin typeface="Times New Roman" pitchFamily="2" charset="0"/>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5" name="页脚占位符 4"/>
          <p:cNvSpPr>
            <a:spLocks noGrp="1"/>
          </p:cNvSpPr>
          <p:nvPr>
            <p:ph type="ftr" sz="quarter" idx="11"/>
          </p:nvPr>
        </p:nvSpPr>
        <p:spPr/>
        <p:txBody>
          <a:bodyPr/>
          <a:lstStyle/>
          <a:p>
            <a:pPr lvl="0"/>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5" name="页脚占位符 4"/>
          <p:cNvSpPr>
            <a:spLocks noGrp="1"/>
          </p:cNvSpPr>
          <p:nvPr>
            <p:ph type="ftr" sz="quarter" idx="11"/>
          </p:nvPr>
        </p:nvSpPr>
        <p:spPr/>
        <p:txBody>
          <a:bodyPr/>
          <a:lstStyle/>
          <a:p>
            <a:pPr lvl="0"/>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5" name="页脚占位符 4"/>
          <p:cNvSpPr>
            <a:spLocks noGrp="1"/>
          </p:cNvSpPr>
          <p:nvPr>
            <p:ph type="ftr" sz="quarter" idx="11"/>
          </p:nvPr>
        </p:nvSpPr>
        <p:spPr/>
        <p:txBody>
          <a:bodyPr/>
          <a:lstStyle/>
          <a:p>
            <a:pPr lvl="0"/>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en-US" altLang="x-none">
              <a:latin typeface="Arial" pitchFamily="34" charset="0"/>
            </a:endParaRPr>
          </a:p>
        </p:txBody>
      </p:sp>
      <p:sp>
        <p:nvSpPr>
          <p:cNvPr id="5" name="页脚占位符 4"/>
          <p:cNvSpPr>
            <a:spLocks noGrp="1"/>
          </p:cNvSpPr>
          <p:nvPr>
            <p:ph type="ftr" sz="quarter" idx="11"/>
          </p:nvPr>
        </p:nvSpPr>
        <p:spPr/>
        <p:txBody>
          <a:bodyPr/>
          <a:lstStyle/>
          <a:p>
            <a:pPr lvl="0" eaLnBrk="1" hangingPunct="1"/>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a:latin typeface="Arial" pitchFamily="34" charset="0"/>
            </a:endParaRPr>
          </a:p>
        </p:txBody>
      </p:sp>
      <p:sp>
        <p:nvSpPr>
          <p:cNvPr id="5" name="页脚占位符 4"/>
          <p:cNvSpPr>
            <a:spLocks noGrp="1"/>
          </p:cNvSpPr>
          <p:nvPr>
            <p:ph type="ftr" sz="quarter" idx="11"/>
          </p:nvPr>
        </p:nvSpPr>
        <p:spPr/>
        <p:txBody>
          <a:bodyPr/>
          <a:lstStyle/>
          <a:p>
            <a:pPr lvl="0" eaLnBrk="1" hangingPunct="1"/>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endParaRPr lang="en-US" altLang="x-none">
              <a:latin typeface="Arial" pitchFamily="34" charset="0"/>
            </a:endParaRPr>
          </a:p>
        </p:txBody>
      </p:sp>
      <p:sp>
        <p:nvSpPr>
          <p:cNvPr id="5" name="页脚占位符 4"/>
          <p:cNvSpPr>
            <a:spLocks noGrp="1"/>
          </p:cNvSpPr>
          <p:nvPr>
            <p:ph type="ftr" sz="quarter" idx="11"/>
          </p:nvPr>
        </p:nvSpPr>
        <p:spPr/>
        <p:txBody>
          <a:bodyPr/>
          <a:lstStyle/>
          <a:p>
            <a:pPr lvl="0" eaLnBrk="1" hangingPunct="1"/>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en-US" altLang="x-none">
              <a:latin typeface="Arial" pitchFamily="34" charset="0"/>
            </a:endParaRPr>
          </a:p>
        </p:txBody>
      </p:sp>
      <p:sp>
        <p:nvSpPr>
          <p:cNvPr id="6" name="页脚占位符 5"/>
          <p:cNvSpPr>
            <a:spLocks noGrp="1"/>
          </p:cNvSpPr>
          <p:nvPr>
            <p:ph type="ftr" sz="quarter" idx="11"/>
          </p:nvPr>
        </p:nvSpPr>
        <p:spPr/>
        <p:txBody>
          <a:bodyPr/>
          <a:lstStyle/>
          <a:p>
            <a:pPr lvl="0" eaLnBrk="1" hangingPunct="1"/>
            <a:endParaRPr lang="en-US" altLang="x-none">
              <a:latin typeface="Arial"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en-US" altLang="x-none">
              <a:latin typeface="Arial" pitchFamily="34" charset="0"/>
            </a:endParaRPr>
          </a:p>
        </p:txBody>
      </p:sp>
      <p:sp>
        <p:nvSpPr>
          <p:cNvPr id="8" name="页脚占位符 7"/>
          <p:cNvSpPr>
            <a:spLocks noGrp="1"/>
          </p:cNvSpPr>
          <p:nvPr>
            <p:ph type="ftr" sz="quarter" idx="11"/>
          </p:nvPr>
        </p:nvSpPr>
        <p:spPr/>
        <p:txBody>
          <a:bodyPr/>
          <a:lstStyle/>
          <a:p>
            <a:pPr lvl="0" eaLnBrk="1" hangingPunct="1"/>
            <a:endParaRPr lang="en-US" altLang="x-none">
              <a:latin typeface="Arial" pitchFamily="34"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en-US" altLang="x-none">
              <a:latin typeface="Arial" pitchFamily="34" charset="0"/>
            </a:endParaRPr>
          </a:p>
        </p:txBody>
      </p:sp>
      <p:sp>
        <p:nvSpPr>
          <p:cNvPr id="4" name="页脚占位符 3"/>
          <p:cNvSpPr>
            <a:spLocks noGrp="1"/>
          </p:cNvSpPr>
          <p:nvPr>
            <p:ph type="ftr" sz="quarter" idx="11"/>
          </p:nvPr>
        </p:nvSpPr>
        <p:spPr/>
        <p:txBody>
          <a:bodyPr/>
          <a:lstStyle/>
          <a:p>
            <a:pPr lvl="0" eaLnBrk="1" hangingPunct="1"/>
            <a:endParaRPr lang="en-US" altLang="x-none">
              <a:latin typeface="Arial"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eaLnBrk="1" hangingPunct="1"/>
            <a:endParaRPr lang="en-US" altLang="x-none">
              <a:latin typeface="Arial" pitchFamily="34" charset="0"/>
            </a:endParaRPr>
          </a:p>
        </p:txBody>
      </p:sp>
      <p:sp>
        <p:nvSpPr>
          <p:cNvPr id="3" name="页脚占位符 2"/>
          <p:cNvSpPr>
            <a:spLocks noGrp="1"/>
          </p:cNvSpPr>
          <p:nvPr>
            <p:ph type="ftr" sz="quarter" idx="11"/>
          </p:nvPr>
        </p:nvSpPr>
        <p:spPr/>
        <p:txBody>
          <a:bodyPr/>
          <a:lstStyle/>
          <a:p>
            <a:pPr lvl="0" eaLnBrk="1" hangingPunct="1"/>
            <a:endParaRPr lang="en-US" altLang="x-none">
              <a:latin typeface="Arial" pitchFamily="34"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endParaRPr lang="en-US" altLang="x-none">
              <a:latin typeface="Arial" pitchFamily="34" charset="0"/>
            </a:endParaRPr>
          </a:p>
        </p:txBody>
      </p:sp>
      <p:sp>
        <p:nvSpPr>
          <p:cNvPr id="6" name="页脚占位符 5"/>
          <p:cNvSpPr>
            <a:spLocks noGrp="1"/>
          </p:cNvSpPr>
          <p:nvPr>
            <p:ph type="ftr" sz="quarter" idx="11"/>
          </p:nvPr>
        </p:nvSpPr>
        <p:spPr/>
        <p:txBody>
          <a:bodyPr/>
          <a:lstStyle/>
          <a:p>
            <a:pPr lvl="0" eaLnBrk="1" hangingPunct="1"/>
            <a:endParaRPr lang="en-US" altLang="x-none">
              <a:latin typeface="Arial"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5" name="页脚占位符 4"/>
          <p:cNvSpPr>
            <a:spLocks noGrp="1"/>
          </p:cNvSpPr>
          <p:nvPr>
            <p:ph type="ftr" sz="quarter" idx="11"/>
          </p:nvPr>
        </p:nvSpPr>
        <p:spPr/>
        <p:txBody>
          <a:bodyPr/>
          <a:lstStyle/>
          <a:p>
            <a:pPr lvl="0"/>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endParaRPr lang="en-US" altLang="x-none">
              <a:latin typeface="Arial" pitchFamily="34" charset="0"/>
            </a:endParaRPr>
          </a:p>
        </p:txBody>
      </p:sp>
      <p:sp>
        <p:nvSpPr>
          <p:cNvPr id="6" name="页脚占位符 5"/>
          <p:cNvSpPr>
            <a:spLocks noGrp="1"/>
          </p:cNvSpPr>
          <p:nvPr>
            <p:ph type="ftr" sz="quarter" idx="11"/>
          </p:nvPr>
        </p:nvSpPr>
        <p:spPr/>
        <p:txBody>
          <a:bodyPr/>
          <a:lstStyle/>
          <a:p>
            <a:pPr lvl="0" eaLnBrk="1" hangingPunct="1"/>
            <a:endParaRPr lang="en-US" altLang="x-none">
              <a:latin typeface="Arial"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a:latin typeface="Arial" pitchFamily="34" charset="0"/>
            </a:endParaRPr>
          </a:p>
        </p:txBody>
      </p:sp>
      <p:sp>
        <p:nvSpPr>
          <p:cNvPr id="5" name="页脚占位符 4"/>
          <p:cNvSpPr>
            <a:spLocks noGrp="1"/>
          </p:cNvSpPr>
          <p:nvPr>
            <p:ph type="ftr" sz="quarter" idx="11"/>
          </p:nvPr>
        </p:nvSpPr>
        <p:spPr/>
        <p:txBody>
          <a:bodyPr/>
          <a:lstStyle/>
          <a:p>
            <a:pPr lvl="0" eaLnBrk="1" hangingPunct="1"/>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a:latin typeface="Arial" pitchFamily="34" charset="0"/>
            </a:endParaRPr>
          </a:p>
        </p:txBody>
      </p:sp>
      <p:sp>
        <p:nvSpPr>
          <p:cNvPr id="5" name="页脚占位符 4"/>
          <p:cNvSpPr>
            <a:spLocks noGrp="1"/>
          </p:cNvSpPr>
          <p:nvPr>
            <p:ph type="ftr" sz="quarter" idx="11"/>
          </p:nvPr>
        </p:nvSpPr>
        <p:spPr/>
        <p:txBody>
          <a:bodyPr/>
          <a:lstStyle/>
          <a:p>
            <a:pPr lvl="0" eaLnBrk="1" hangingPunct="1"/>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p:diamond/>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diamond/>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Tree>
  </p:cSld>
  <p:clrMapOvr>
    <a:masterClrMapping/>
  </p:clrMapOvr>
  <p:transition>
    <p:diamond/>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diamond/>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diamond/>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diamond/>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Tree>
  </p:cSld>
  <p:clrMapOvr>
    <a:masterClrMapping/>
  </p:clrMapOvr>
  <p:transition>
    <p:diamond/>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5" name="页脚占位符 4"/>
          <p:cNvSpPr>
            <a:spLocks noGrp="1"/>
          </p:cNvSpPr>
          <p:nvPr>
            <p:ph type="ftr" sz="quarter" idx="11"/>
          </p:nvPr>
        </p:nvSpPr>
        <p:spPr/>
        <p:txBody>
          <a:bodyPr/>
          <a:lstStyle/>
          <a:p>
            <a:pPr lvl="0"/>
            <a:endParaRPr lang="en-US" altLang="x-none">
              <a:latin typeface="Arial"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Tree>
  </p:cSld>
  <p:clrMapOvr>
    <a:masterClrMapping/>
  </p:clrMapOvr>
  <p:transition>
    <p:diamond/>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cSld>
  <p:clrMapOvr>
    <a:masterClrMapping/>
  </p:clrMapOvr>
  <p:transition>
    <p:diamond/>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diamond/>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diamond/>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6" name="页脚占位符 5"/>
          <p:cNvSpPr>
            <a:spLocks noGrp="1"/>
          </p:cNvSpPr>
          <p:nvPr>
            <p:ph type="ftr" sz="quarter" idx="11"/>
          </p:nvPr>
        </p:nvSpPr>
        <p:spPr/>
        <p:txBody>
          <a:bodyPr/>
          <a:lstStyle/>
          <a:p>
            <a:pPr lvl="0"/>
            <a:endParaRPr lang="en-US" altLang="x-none">
              <a:latin typeface="Arial"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8" name="页脚占位符 7"/>
          <p:cNvSpPr>
            <a:spLocks noGrp="1"/>
          </p:cNvSpPr>
          <p:nvPr>
            <p:ph type="ftr" sz="quarter" idx="11"/>
          </p:nvPr>
        </p:nvSpPr>
        <p:spPr/>
        <p:txBody>
          <a:bodyPr/>
          <a:lstStyle/>
          <a:p>
            <a:pPr lvl="0"/>
            <a:endParaRPr lang="en-US" altLang="x-none">
              <a:latin typeface="Arial"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en-US" altLang="x-none">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3" name="页脚占位符 2"/>
          <p:cNvSpPr>
            <a:spLocks noGrp="1"/>
          </p:cNvSpPr>
          <p:nvPr>
            <p:ph type="ftr" sz="quarter" idx="11"/>
          </p:nvPr>
        </p:nvSpPr>
        <p:spPr/>
        <p:txBody>
          <a:bodyPr/>
          <a:lstStyle/>
          <a:p>
            <a:pPr lvl="0"/>
            <a:endParaRPr lang="en-US" altLang="x-none">
              <a:latin typeface="Arial"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6" name="页脚占位符 5"/>
          <p:cNvSpPr>
            <a:spLocks noGrp="1"/>
          </p:cNvSpPr>
          <p:nvPr>
            <p:ph type="ftr" sz="quarter" idx="11"/>
          </p:nvPr>
        </p:nvSpPr>
        <p:spPr/>
        <p:txBody>
          <a:bodyPr/>
          <a:lstStyle/>
          <a:p>
            <a:pPr lvl="0"/>
            <a:endParaRPr lang="en-US" altLang="x-none">
              <a:latin typeface="Arial"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6" name="页脚占位符 5"/>
          <p:cNvSpPr>
            <a:spLocks noGrp="1"/>
          </p:cNvSpPr>
          <p:nvPr>
            <p:ph type="ftr" sz="quarter" idx="11"/>
          </p:nvPr>
        </p:nvSpPr>
        <p:spPr/>
        <p:txBody>
          <a:bodyPr/>
          <a:lstStyle/>
          <a:p>
            <a:pPr lvl="0"/>
            <a:endParaRPr lang="en-US" altLang="x-none">
              <a:latin typeface="Arial"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pn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media/image1.png" /><Relationship Id="rId13"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lIns="92203" tIns="46103" rIns="92203" bIns="46103" anchor="ctr"/>
          <a:lstStyle/>
          <a:p>
            <a:pPr lvl="0"/>
            <a:r>
              <a:rPr lang="zh-CN" altLang="en-US"/>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lIns="92203" tIns="46103" rIns="92203" bIns="4610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lIns="92203" tIns="46103" rIns="92203" bIns="46103"/>
          <a:lstStyle>
            <a:lvl1pPr>
              <a:defRPr sz="1400"/>
            </a:lvl1pPr>
          </a:lstStyle>
          <a:p>
            <a:pPr lvl="0"/>
            <a:fld id="{BB962C8B-B14F-4D97-AF65-F5344CB8AC3E}" type="datetimeFigureOut">
              <a:rPr lang="zh-CN" altLang="en-US">
                <a:latin typeface="Arial" pitchFamily="34" charset="0"/>
              </a:rPr>
              <a:t/>
            </a:fld>
            <a:endParaRPr lang="zh-CN" altLang="en-US">
              <a:latin typeface="Arial" pitchFamily="34" charset="0"/>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lIns="92203" tIns="46103" rIns="92203" bIns="46103"/>
          <a:lstStyle>
            <a:lvl1pPr algn="ctr">
              <a:defRPr sz="1400"/>
            </a:lvl1pPr>
          </a:lstStyle>
          <a:p>
            <a:pPr lvl="0"/>
            <a:endParaRPr lang="en-US" altLang="x-none">
              <a:latin typeface="Arial" pitchFamily="34" charset="0"/>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lIns="92203" tIns="46103" rIns="92203" bIns="46103"/>
          <a:lstStyle>
            <a:lvl1pPr algn="r">
              <a:defRPr sz="1400"/>
            </a:lvl1p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22655"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6075" lvl="0" indent="-346075" algn="l" defTabSz="922655"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9300" lvl="1" indent="-287020" algn="l" defTabSz="922655"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52525" lvl="2" indent="-229870" algn="l" defTabSz="922655"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12900" lvl="3" indent="-228600" algn="l" defTabSz="92265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75180" lvl="4" indent="-230505" algn="l" defTabSz="92265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2265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2265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2265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2265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2"/>
          <a:stretch>
            <a:fillRect/>
          </a:stretch>
        </a:blipFill>
        <a:effectLst/>
      </p:bgPr>
    </p:bg>
    <p:spTree>
      <p:nvGrpSpPr>
        <p:cNvPr id="1" name=""/>
        <p:cNvGrpSpPr/>
        <p:nvPr/>
      </p:nvGrpSpPr>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hangingPunct="1"/>
            <a:endParaRPr lang="en-US" altLang="x-none">
              <a:latin typeface="Arial" pitchFamily="34" charset="0"/>
            </a:endParaRPr>
          </a:p>
        </p:txBody>
      </p:sp>
      <p:sp>
        <p:nvSpPr>
          <p:cNvPr id="2053"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hangingPunct="1"/>
            <a:endParaRPr lang="en-US" altLang="x-none">
              <a:latin typeface="Arial" pitchFamily="34" charset="0"/>
            </a:endParaRPr>
          </a:p>
        </p:txBody>
      </p:sp>
      <p:sp>
        <p:nvSpPr>
          <p:cNvPr id="2054"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lvl="0" indent="0" algn="l"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2"/>
          <a:stretch>
            <a:fillRect/>
          </a:stretch>
        </a:blip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3075"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diamond/>
  </p:transition>
  <p:timing/>
  <p:txStyles>
    <p:titleStyle>
      <a:lvl1pPr marL="0" lvl="0" indent="0" algn="l"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audio" Target="../media/media2.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audio" Target="../media/media1.wav"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4.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5.png" /><Relationship Id="rId3"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5122" name="图片 5121" descr="图片12"/>
          <p:cNvPicPr>
            <a:picLocks noChangeAspect="1"/>
          </p:cNvPicPr>
          <p:nvPr/>
        </p:nvPicPr>
        <p:blipFill>
          <a:blip r:embed="rId2"/>
          <a:stretch>
            <a:fillRect/>
          </a:stretch>
        </p:blipFill>
        <p:spPr>
          <a:xfrm>
            <a:off x="0" y="1588"/>
            <a:ext cx="9144000" cy="6858000"/>
          </a:xfrm>
          <a:prstGeom prst="rect">
            <a:avLst/>
          </a:prstGeom>
          <a:noFill/>
          <a:ln w="9525">
            <a:noFill/>
          </a:ln>
        </p:spPr>
      </p:pic>
      <p:sp>
        <p:nvSpPr>
          <p:cNvPr id="5123" name="WordArt 1029"/>
          <p:cNvSpPr>
            <a:spLocks noTextEdit="1"/>
          </p:cNvSpPr>
          <p:nvPr/>
        </p:nvSpPr>
        <p:spPr>
          <a:xfrm>
            <a:off x="1143000" y="533400"/>
            <a:ext cx="7315200" cy="1524000"/>
          </a:xfrm>
          <a:prstGeom prst="rect">
            <a:avLst/>
          </a:prstGeom>
        </p:spPr>
        <p:txBody>
          <a:bodyPr wrap="none" fromWordArt="1">
            <a:prstTxWarp prst="textPlain">
              <a:avLst>
                <a:gd name="adj" fmla="val 50000"/>
              </a:avLst>
            </a:prstTxWarp>
            <a:normAutofit/>
          </a:bodyPr>
          <a:lstStyle/>
          <a:p>
            <a:pPr algn="ctr" eaLnBrk="0" hangingPunct="0"/>
            <a:r>
              <a:rPr lang="zh-CN" altLang="en-US" sz="44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宋体" pitchFamily="2" charset="-122"/>
                <a:ea typeface="宋体" pitchFamily="2" charset="-122"/>
              </a:rPr>
              <a:t>辨析病句</a:t>
            </a:r>
            <a:endParaRPr lang="zh-CN" altLang="en-US" sz="44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宋体" pitchFamily="2" charset="-122"/>
              <a:ea typeface="宋体" pitchFamily="2" charset="-122"/>
            </a:endParaRPr>
          </a:p>
        </p:txBody>
      </p:sp>
      <p:sp>
        <p:nvSpPr>
          <p:cNvPr id="5124" name="TextBox 3"/>
          <p:cNvSpPr txBox="1"/>
          <p:nvPr/>
        </p:nvSpPr>
        <p:spPr>
          <a:xfrm>
            <a:off x="2099310" y="3061970"/>
            <a:ext cx="5943600" cy="1570038"/>
          </a:xfrm>
          <a:prstGeom prst="rect">
            <a:avLst/>
          </a:prstGeom>
          <a:noFill/>
          <a:ln w="9525">
            <a:noFill/>
          </a:ln>
        </p:spPr>
        <p:txBody>
          <a:bodyPr>
            <a:spAutoFit/>
          </a:bodyPr>
          <a:lstStyle/>
          <a:p>
            <a:r>
              <a:rPr lang="zh-CN" altLang="en-US" sz="9600" b="1">
                <a:solidFill>
                  <a:srgbClr val="000000"/>
                </a:solidFill>
                <a:latin typeface="Arial" pitchFamily="34" charset="0"/>
              </a:rPr>
              <a:t>语序不当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linds(horizontal)">
                                      <p:cBhvr>
                                        <p:cTn id="7" dur="500"/>
                                        <p:tgtEl>
                                          <p:spTgt spid="512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5124"/>
                                        </p:tgtEl>
                                        <p:attrNameLst>
                                          <p:attrName>style.visibility</p:attrName>
                                        </p:attrNameLst>
                                      </p:cBhvr>
                                      <p:to>
                                        <p:strVal val="visible"/>
                                      </p:to>
                                    </p:set>
                                    <p:anim calcmode="discrete" valueType="clr">
                                      <p:cBhvr override="childStyle">
                                        <p:cTn id="13" dur="80"/>
                                        <p:tgtEl>
                                          <p:spTgt spid="512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124"/>
                                        </p:tgtEl>
                                        <p:attrNameLst>
                                          <p:attrName>fillcolor</p:attrName>
                                        </p:attrNameLst>
                                      </p:cBhvr>
                                      <p:tavLst>
                                        <p:tav tm="0">
                                          <p:val>
                                            <p:clrVal>
                                              <a:schemeClr val="accent2"/>
                                            </p:clrVal>
                                          </p:val>
                                        </p:tav>
                                        <p:tav tm="50000">
                                          <p:val>
                                            <p:clrVal>
                                              <a:schemeClr val="hlink"/>
                                            </p:clrVal>
                                          </p:val>
                                        </p:tav>
                                      </p:tavLst>
                                    </p:anim>
                                    <p:set>
                                      <p:cBhvr>
                                        <p:cTn id="15" dur="80"/>
                                        <p:tgtEl>
                                          <p:spTgt spid="51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4338" name="文本占位符 14337"/>
          <p:cNvSpPr>
            <a:spLocks noGrp="1"/>
          </p:cNvSpPr>
          <p:nvPr>
            <p:ph type="body" idx="1"/>
          </p:nvPr>
        </p:nvSpPr>
        <p:spPr>
          <a:xfrm>
            <a:off x="457200" y="1066800"/>
            <a:ext cx="8229600" cy="4527550"/>
          </a:xfrm>
        </p:spPr>
        <p:txBody>
          <a:bodyPr/>
          <a:lstStyle/>
          <a:p>
            <a:pPr marL="1905" indent="-344805" algn="ctr">
              <a:buNone/>
            </a:pPr>
            <a:r>
              <a:rPr lang="zh-CN" altLang="en-US" sz="4800" b="1">
                <a:ea typeface="黑体" pitchFamily="2" charset="-122"/>
              </a:rPr>
              <a:t>病例诊治</a:t>
            </a:r>
          </a:p>
          <a:p>
            <a:pPr marL="1905" indent="-344805">
              <a:buNone/>
            </a:pPr>
            <a:r>
              <a:rPr lang="zh-CN" altLang="en-US"/>
              <a:t> </a:t>
            </a:r>
            <a:r>
              <a:rPr lang="zh-CN" altLang="en-US" sz="2800"/>
              <a:t>       为了写好老师布置的论文，在阅览室里许多同学近几天如饥似渴地阅读着。</a:t>
            </a:r>
          </a:p>
          <a:p>
            <a:pPr marL="1905" indent="-344805">
              <a:buNone/>
            </a:pPr>
            <a:r>
              <a:rPr lang="zh-CN" altLang="en-US" sz="2800">
                <a:solidFill>
                  <a:srgbClr val="FF0000"/>
                </a:solidFill>
              </a:rPr>
              <a:t>诊治：</a:t>
            </a:r>
          </a:p>
          <a:p>
            <a:pPr marL="1905" indent="-344805">
              <a:buNone/>
            </a:pPr>
            <a:r>
              <a:rPr lang="zh-CN" altLang="en-US" sz="2800"/>
              <a:t>        许多同学为了写好老师布置的论文（目的），近几天（时间）在阅览室里（处所）如饥似渴地（情态）阅读着。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xEl>
                                              <p:pRg st="3" end="3"/>
                                            </p:txEl>
                                          </p:spTgt>
                                        </p:tgtEl>
                                        <p:attrNameLst>
                                          <p:attrName>style.visibility</p:attrName>
                                        </p:attrNameLst>
                                      </p:cBhvr>
                                      <p:to>
                                        <p:strVal val="visible"/>
                                      </p:to>
                                    </p:set>
                                    <p:anim calcmode="lin" valueType="num">
                                      <p:cBhvr>
                                        <p:cTn id="7" dur="1" fill="hold"/>
                                        <p:tgtEl>
                                          <p:spTgt spid="14338">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7410" name="TextBox 5"/>
          <p:cNvSpPr txBox="1"/>
          <p:nvPr/>
        </p:nvSpPr>
        <p:spPr>
          <a:xfrm>
            <a:off x="533400" y="1143000"/>
            <a:ext cx="8143875" cy="4572000"/>
          </a:xfrm>
          <a:prstGeom prst="rect">
            <a:avLst/>
          </a:prstGeom>
          <a:noFill/>
          <a:ln w="9525">
            <a:noFill/>
          </a:ln>
        </p:spPr>
        <p:txBody>
          <a:bodyPr>
            <a:spAutoFit/>
          </a:bodyPr>
          <a:lstStyle/>
          <a:p>
            <a:pPr>
              <a:lnSpc>
                <a:spcPct val="150000"/>
              </a:lnSpc>
            </a:pPr>
            <a:r>
              <a:rPr lang="zh-CN" altLang="en-US" sz="2800" b="1">
                <a:solidFill>
                  <a:srgbClr val="FF0000"/>
                </a:solidFill>
                <a:latin typeface="宋体" pitchFamily="2" charset="-122"/>
              </a:rPr>
              <a:t>三．定语、状语混淆，位置不当</a:t>
            </a:r>
          </a:p>
          <a:p>
            <a:pPr>
              <a:lnSpc>
                <a:spcPct val="150000"/>
              </a:lnSpc>
            </a:pPr>
            <a:r>
              <a:rPr lang="zh-CN" altLang="en-US" sz="2800" b="1">
                <a:latin typeface="宋体" pitchFamily="2" charset="-122"/>
              </a:rPr>
              <a:t>（1）定语误放在状语位置上</a:t>
            </a:r>
          </a:p>
          <a:p>
            <a:pPr>
              <a:lnSpc>
                <a:spcPct val="150000"/>
              </a:lnSpc>
            </a:pPr>
            <a:r>
              <a:rPr lang="zh-CN" altLang="en-US" sz="2800" b="1">
                <a:latin typeface="宋体" pitchFamily="2" charset="-122"/>
              </a:rPr>
              <a:t>如：如何进行人事制度改革的问题在学校教职工中热烈地引起了讨论。</a:t>
            </a:r>
          </a:p>
          <a:p>
            <a:pPr>
              <a:lnSpc>
                <a:spcPct val="150000"/>
              </a:lnSpc>
            </a:pPr>
            <a:r>
              <a:rPr lang="zh-CN" altLang="en-US" sz="2800" b="1">
                <a:solidFill>
                  <a:srgbClr val="FF0000"/>
                </a:solidFill>
                <a:latin typeface="宋体" pitchFamily="2" charset="-122"/>
              </a:rPr>
              <a:t>分析：“热烈”应修饰“讨论”，即“热烈地引起了讨论”应改为“引起了热烈的讨论”。</a:t>
            </a:r>
          </a:p>
          <a:p>
            <a:pPr>
              <a:lnSpc>
                <a:spcPct val="150000"/>
              </a:lnSpc>
            </a:pPr>
            <a:endParaRPr lang="zh-CN" altLang="en-US" sz="2800" b="1">
              <a:latin typeface="宋体" pitchFamily="2" charset="-122"/>
            </a:endParaRPr>
          </a:p>
        </p:txBody>
      </p:sp>
      <p:sp>
        <p:nvSpPr>
          <p:cNvPr id="17411"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11</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xEl>
                                              <p:pRg st="3" end="3"/>
                                            </p:txEl>
                                          </p:spTgt>
                                        </p:tgtEl>
                                        <p:attrNameLst>
                                          <p:attrName>style.visibility</p:attrName>
                                        </p:attrNameLst>
                                      </p:cBhvr>
                                      <p:to>
                                        <p:strVal val="visible"/>
                                      </p:to>
                                    </p:set>
                                    <p:anim calcmode="lin" valueType="num">
                                      <p:cBhvr>
                                        <p:cTn id="7" dur="1" fill="hold"/>
                                        <p:tgtEl>
                                          <p:spTgt spid="17410">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8434" name="TextBox 5"/>
          <p:cNvSpPr txBox="1"/>
          <p:nvPr/>
        </p:nvSpPr>
        <p:spPr>
          <a:xfrm>
            <a:off x="533400" y="1143000"/>
            <a:ext cx="8143875" cy="5213350"/>
          </a:xfrm>
          <a:prstGeom prst="rect">
            <a:avLst/>
          </a:prstGeom>
          <a:noFill/>
          <a:ln w="9525">
            <a:noFill/>
          </a:ln>
        </p:spPr>
        <p:txBody>
          <a:bodyPr>
            <a:spAutoFit/>
          </a:bodyPr>
          <a:lstStyle/>
          <a:p>
            <a:pPr>
              <a:lnSpc>
                <a:spcPct val="150000"/>
              </a:lnSpc>
            </a:pPr>
            <a:r>
              <a:rPr lang="zh-CN" altLang="en-US" sz="2800" b="1">
                <a:solidFill>
                  <a:srgbClr val="FF0000"/>
                </a:solidFill>
                <a:latin typeface="宋体" pitchFamily="2" charset="-122"/>
              </a:rPr>
              <a:t>三．定语、状语混淆，位置不当</a:t>
            </a:r>
          </a:p>
          <a:p>
            <a:pPr>
              <a:lnSpc>
                <a:spcPct val="150000"/>
              </a:lnSpc>
            </a:pPr>
            <a:r>
              <a:rPr lang="zh-CN" altLang="en-US" sz="2800" b="1">
                <a:latin typeface="宋体" pitchFamily="2" charset="-122"/>
              </a:rPr>
              <a:t>（2）状语误放在定语的位置上</a:t>
            </a:r>
          </a:p>
          <a:p>
            <a:pPr>
              <a:lnSpc>
                <a:spcPct val="150000"/>
              </a:lnSpc>
            </a:pPr>
            <a:r>
              <a:rPr lang="zh-CN" altLang="en-US" sz="2800" b="1">
                <a:latin typeface="宋体" pitchFamily="2" charset="-122"/>
              </a:rPr>
              <a:t>如：在职工代表会大会上，我们向厂房提出了关于工资制度改革的明确意见。</a:t>
            </a:r>
          </a:p>
          <a:p>
            <a:pPr>
              <a:lnSpc>
                <a:spcPct val="150000"/>
              </a:lnSpc>
            </a:pPr>
            <a:r>
              <a:rPr lang="zh-CN" altLang="en-US" sz="2800" b="1">
                <a:latin typeface="宋体" pitchFamily="2" charset="-122"/>
              </a:rPr>
              <a:t>分析：“明确”应作状语，修饰“提出”，而不是作定语，修饰“意见”。因此，应把“明确”放在“提出”之前。</a:t>
            </a:r>
          </a:p>
          <a:p>
            <a:pPr>
              <a:lnSpc>
                <a:spcPct val="150000"/>
              </a:lnSpc>
            </a:pPr>
            <a:endParaRPr lang="zh-CN" altLang="en-US" sz="2800" b="1">
              <a:latin typeface="宋体" pitchFamily="2" charset="-122"/>
            </a:endParaRPr>
          </a:p>
        </p:txBody>
      </p:sp>
      <p:sp>
        <p:nvSpPr>
          <p:cNvPr id="18435"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12</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8434">
                                            <p:txEl>
                                              <p:pRg st="3" end="3"/>
                                            </p:txEl>
                                          </p:spTgt>
                                        </p:tgtEl>
                                        <p:attrNameLst>
                                          <p:attrName>style.visibility</p:attrName>
                                        </p:attrNameLst>
                                      </p:cBhvr>
                                      <p:to>
                                        <p:strVal val="visible"/>
                                      </p:to>
                                    </p:set>
                                    <p:anim calcmode="lin" valueType="num">
                                      <p:cBhvr>
                                        <p:cTn id="7" dur="1" fill="hold"/>
                                        <p:tgtEl>
                                          <p:spTgt spid="18434">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1506" name="Text Box 2"/>
          <p:cNvSpPr txBox="1"/>
          <p:nvPr/>
        </p:nvSpPr>
        <p:spPr>
          <a:xfrm>
            <a:off x="250825" y="1069975"/>
            <a:ext cx="8893175" cy="5114925"/>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zh-CN" altLang="en-US" sz="3200" b="1">
                <a:solidFill>
                  <a:srgbClr val="000000"/>
                </a:solidFill>
                <a:latin typeface="Times New Roman" pitchFamily="2" charset="0"/>
              </a:rPr>
              <a:t>例①丰富的实践，使他</a:t>
            </a:r>
            <a:r>
              <a:rPr lang="zh-CN" altLang="en-US" sz="3200" b="1">
                <a:latin typeface="Times New Roman" pitchFamily="2" charset="0"/>
              </a:rPr>
              <a:t>广阔地</a:t>
            </a:r>
            <a:r>
              <a:rPr lang="zh-CN" altLang="en-US" sz="3200" b="1">
                <a:solidFill>
                  <a:srgbClr val="000000"/>
                </a:solidFill>
                <a:latin typeface="Times New Roman" pitchFamily="2" charset="0"/>
              </a:rPr>
              <a:t>接触了社会生活。</a:t>
            </a:r>
          </a:p>
          <a:p>
            <a:pPr>
              <a:spcBef>
                <a:spcPct val="20000"/>
              </a:spcBef>
              <a:buClr>
                <a:schemeClr val="accent2"/>
              </a:buClr>
              <a:buSzPct val="80000"/>
              <a:buFont typeface="Wingdings" pitchFamily="2" charset="2"/>
            </a:pPr>
            <a:endParaRPr lang="zh-CN" altLang="en-US" sz="3200" b="1">
              <a:solidFill>
                <a:srgbClr val="000000"/>
              </a:solidFill>
              <a:latin typeface="Times New Roman" pitchFamily="2" charset="0"/>
            </a:endParaRPr>
          </a:p>
          <a:p>
            <a:pPr>
              <a:spcBef>
                <a:spcPct val="20000"/>
              </a:spcBef>
              <a:buClr>
                <a:schemeClr val="accent2"/>
              </a:buClr>
              <a:buSzPct val="80000"/>
              <a:buFont typeface="Wingdings" pitchFamily="2" charset="2"/>
            </a:pPr>
            <a:r>
              <a:rPr lang="zh-CN" altLang="en-US" sz="3200" b="1">
                <a:solidFill>
                  <a:srgbClr val="000000"/>
                </a:solidFill>
                <a:latin typeface="Times New Roman" pitchFamily="2" charset="0"/>
              </a:rPr>
              <a:t>例②这次会议对节约原材料的问题也交换了</a:t>
            </a:r>
            <a:r>
              <a:rPr lang="zh-CN" altLang="en-US" sz="3200" b="1">
                <a:latin typeface="Times New Roman" pitchFamily="2" charset="0"/>
              </a:rPr>
              <a:t>广泛</a:t>
            </a:r>
            <a:r>
              <a:rPr lang="zh-CN" altLang="en-US" sz="3200" b="1">
                <a:solidFill>
                  <a:srgbClr val="000000"/>
                </a:solidFill>
                <a:latin typeface="Times New Roman" pitchFamily="2" charset="0"/>
              </a:rPr>
              <a:t>的意见。</a:t>
            </a:r>
          </a:p>
          <a:p>
            <a:pPr>
              <a:spcBef>
                <a:spcPct val="20000"/>
              </a:spcBef>
              <a:buClr>
                <a:schemeClr val="accent2"/>
              </a:buClr>
              <a:buSzPct val="80000"/>
              <a:buFont typeface="Wingdings" pitchFamily="2" charset="2"/>
            </a:pPr>
            <a:endParaRPr lang="zh-CN" altLang="en-US" sz="3200" b="1">
              <a:solidFill>
                <a:srgbClr val="000000"/>
              </a:solidFill>
              <a:latin typeface="Times New Roman" pitchFamily="2" charset="0"/>
            </a:endParaRPr>
          </a:p>
          <a:p>
            <a:pPr>
              <a:spcBef>
                <a:spcPct val="20000"/>
              </a:spcBef>
              <a:buClr>
                <a:schemeClr val="accent2"/>
              </a:buClr>
              <a:buSzPct val="80000"/>
              <a:buFont typeface="Wingdings" pitchFamily="2" charset="2"/>
            </a:pPr>
            <a:r>
              <a:rPr lang="zh-CN" altLang="en-US" sz="3200" b="1">
                <a:solidFill>
                  <a:srgbClr val="000000"/>
                </a:solidFill>
                <a:latin typeface="Times New Roman" pitchFamily="2" charset="0"/>
              </a:rPr>
              <a:t>例③市场经济的概念虽已深入人心，但不是每个人都能意识到市场在人才配置中的</a:t>
            </a:r>
            <a:r>
              <a:rPr lang="zh-CN" altLang="en-US" sz="3200" b="1">
                <a:latin typeface="Times New Roman" pitchFamily="2" charset="0"/>
              </a:rPr>
              <a:t>充分</a:t>
            </a:r>
            <a:r>
              <a:rPr lang="zh-CN" altLang="en-US" sz="3200" b="1">
                <a:solidFill>
                  <a:srgbClr val="000000"/>
                </a:solidFill>
                <a:latin typeface="Times New Roman" pitchFamily="2" charset="0"/>
              </a:rPr>
              <a:t>作用。</a:t>
            </a:r>
          </a:p>
          <a:p>
            <a:pPr>
              <a:spcBef>
                <a:spcPct val="20000"/>
              </a:spcBef>
              <a:buClr>
                <a:schemeClr val="accent2"/>
              </a:buClr>
              <a:buSzPct val="80000"/>
              <a:buFont typeface="Wingdings" pitchFamily="2" charset="2"/>
            </a:pPr>
            <a:endParaRPr lang="zh-CN" altLang="en-US" sz="3200" b="1">
              <a:solidFill>
                <a:srgbClr val="000000"/>
              </a:solidFill>
              <a:latin typeface="Times New Roman" pitchFamily="2" charset="0"/>
            </a:endParaRPr>
          </a:p>
          <a:p>
            <a:pPr>
              <a:spcBef>
                <a:spcPct val="20000"/>
              </a:spcBef>
              <a:buClr>
                <a:schemeClr val="accent2"/>
              </a:buClr>
              <a:buSzPct val="80000"/>
              <a:buFont typeface="Wingdings" pitchFamily="2" charset="2"/>
            </a:pPr>
            <a:r>
              <a:rPr lang="zh-CN" altLang="en-US" sz="3200" b="1">
                <a:solidFill>
                  <a:srgbClr val="000000"/>
                </a:solidFill>
                <a:latin typeface="Times New Roman" pitchFamily="2" charset="0"/>
              </a:rPr>
              <a:t>例④花木兰在困难面前</a:t>
            </a:r>
            <a:r>
              <a:rPr lang="zh-CN" altLang="en-US" sz="3200" b="1">
                <a:latin typeface="Times New Roman" pitchFamily="2" charset="0"/>
              </a:rPr>
              <a:t>格外</a:t>
            </a:r>
            <a:r>
              <a:rPr lang="zh-CN" altLang="en-US" sz="3200" b="1">
                <a:solidFill>
                  <a:srgbClr val="000000"/>
                </a:solidFill>
                <a:latin typeface="Times New Roman" pitchFamily="2" charset="0"/>
              </a:rPr>
              <a:t>显得坚强。</a:t>
            </a:r>
            <a:endParaRPr lang="zh-CN" altLang="en-US" sz="3200">
              <a:solidFill>
                <a:srgbClr val="000000"/>
              </a:solidFill>
              <a:latin typeface="Times New Roman" pitchFamily="2" charset="0"/>
            </a:endParaRPr>
          </a:p>
        </p:txBody>
      </p:sp>
      <p:sp>
        <p:nvSpPr>
          <p:cNvPr id="21507" name="AutoShape 3"/>
          <p:cNvSpPr/>
          <p:nvPr/>
        </p:nvSpPr>
        <p:spPr>
          <a:xfrm>
            <a:off x="4857750" y="1735138"/>
            <a:ext cx="2438400" cy="503237"/>
          </a:xfrm>
          <a:prstGeom prst="curvedUpArrow">
            <a:avLst>
              <a:gd name="adj1" fmla="val 96908"/>
              <a:gd name="adj2" fmla="val 193817"/>
              <a:gd name="adj3" fmla="val 33333"/>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21508" name="AutoShape 4"/>
          <p:cNvSpPr/>
          <p:nvPr/>
        </p:nvSpPr>
        <p:spPr>
          <a:xfrm rot="10800000">
            <a:off x="6500813" y="3092450"/>
            <a:ext cx="2003425" cy="687388"/>
          </a:xfrm>
          <a:prstGeom prst="curvedDownArrow">
            <a:avLst>
              <a:gd name="adj1" fmla="val 75941"/>
              <a:gd name="adj2" fmla="val 121116"/>
              <a:gd name="adj3" fmla="val 37004"/>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21509" name="Line 5"/>
          <p:cNvSpPr/>
          <p:nvPr/>
        </p:nvSpPr>
        <p:spPr>
          <a:xfrm rot="10514050">
            <a:off x="1601788" y="4945063"/>
            <a:ext cx="82550" cy="725487"/>
          </a:xfrm>
          <a:prstGeom prst="line">
            <a:avLst/>
          </a:prstGeom>
          <a:ln w="57150" cap="flat" cmpd="sng">
            <a:solidFill>
              <a:srgbClr val="FF0066"/>
            </a:solidFill>
            <a:prstDash val="solid"/>
            <a:headEnd type="none" w="med" len="med"/>
            <a:tailEnd type="triangle" w="med" len="med"/>
          </a:ln>
        </p:spPr>
        <p:txBody>
          <a:bodyPr/>
          <a:lstStyle/>
          <a:p/>
        </p:txBody>
      </p:sp>
      <p:sp>
        <p:nvSpPr>
          <p:cNvPr id="21510" name="Line 6"/>
          <p:cNvSpPr/>
          <p:nvPr/>
        </p:nvSpPr>
        <p:spPr>
          <a:xfrm rot="-5217501" flipV="1">
            <a:off x="6611938" y="5118100"/>
            <a:ext cx="641350" cy="471488"/>
          </a:xfrm>
          <a:prstGeom prst="line">
            <a:avLst/>
          </a:prstGeom>
          <a:ln w="76200" cap="flat" cmpd="sng">
            <a:solidFill>
              <a:srgbClr val="FF0066"/>
            </a:solidFill>
            <a:prstDash val="solid"/>
            <a:headEnd type="none" w="med" len="med"/>
            <a:tailEnd type="triangle" w="med" len="med"/>
          </a:ln>
        </p:spPr>
        <p:txBody>
          <a:bodyPr/>
          <a:lstStyle/>
          <a:p/>
        </p:txBody>
      </p:sp>
      <p:sp>
        <p:nvSpPr>
          <p:cNvPr id="21511" name="Rectangle 7"/>
          <p:cNvSpPr/>
          <p:nvPr/>
        </p:nvSpPr>
        <p:spPr>
          <a:xfrm>
            <a:off x="4357688" y="3517900"/>
            <a:ext cx="430212" cy="579438"/>
          </a:xfrm>
          <a:prstGeom prst="rect">
            <a:avLst/>
          </a:prstGeom>
          <a:noFill/>
          <a:ln w="9525">
            <a:noFill/>
          </a:ln>
        </p:spPr>
        <p:txBody>
          <a:bodyPr wrap="none">
            <a:spAutoFit/>
          </a:bodyPr>
          <a:lstStyle/>
          <a:p>
            <a:pPr>
              <a:spcBef>
                <a:spcPct val="20000"/>
              </a:spcBef>
              <a:buClr>
                <a:schemeClr val="accent2"/>
              </a:buClr>
              <a:buSzPct val="80000"/>
              <a:buFont typeface="Wingdings" pitchFamily="2" charset="2"/>
              <a:buChar char="l"/>
            </a:pPr>
            <a:endParaRPr lang="zh-CN" altLang="en-US" sz="3200" b="1">
              <a:latin typeface="Times New Roman" pitchFamily="2" charset="0"/>
            </a:endParaRPr>
          </a:p>
        </p:txBody>
      </p:sp>
      <p:sp>
        <p:nvSpPr>
          <p:cNvPr id="21512" name="Line 8"/>
          <p:cNvSpPr/>
          <p:nvPr/>
        </p:nvSpPr>
        <p:spPr>
          <a:xfrm>
            <a:off x="1692275" y="5678488"/>
            <a:ext cx="5486400" cy="0"/>
          </a:xfrm>
          <a:prstGeom prst="line">
            <a:avLst/>
          </a:prstGeom>
          <a:ln w="57150" cap="flat" cmpd="sng">
            <a:solidFill>
              <a:srgbClr val="FF0066"/>
            </a:solidFill>
            <a:prstDash val="solid"/>
            <a:headEnd type="none" w="med" len="med"/>
            <a:tailEnd type="none" w="med" len="med"/>
          </a:ln>
        </p:spPr>
        <p:txBody>
          <a:bodyPr/>
          <a:lstStyle/>
          <a:p/>
        </p:txBody>
      </p:sp>
      <p:sp>
        <p:nvSpPr>
          <p:cNvPr id="21513" name="AutoShape 9"/>
          <p:cNvSpPr/>
          <p:nvPr/>
        </p:nvSpPr>
        <p:spPr>
          <a:xfrm>
            <a:off x="4786313" y="6235700"/>
            <a:ext cx="1539875" cy="304800"/>
          </a:xfrm>
          <a:prstGeom prst="curvedUpArrow">
            <a:avLst>
              <a:gd name="adj1" fmla="val 101041"/>
              <a:gd name="adj2" fmla="val 202083"/>
              <a:gd name="adj3" fmla="val 33333"/>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21514" name="Text Box 10"/>
          <p:cNvSpPr txBox="1"/>
          <p:nvPr/>
        </p:nvSpPr>
        <p:spPr>
          <a:xfrm>
            <a:off x="642938" y="566738"/>
            <a:ext cx="6715125" cy="639762"/>
          </a:xfrm>
          <a:prstGeom prst="rect">
            <a:avLst/>
          </a:prstGeom>
          <a:noFill/>
          <a:ln w="9525">
            <a:noFill/>
          </a:ln>
        </p:spPr>
        <p:txBody>
          <a:bodyPr>
            <a:spAutoFit/>
          </a:bodyPr>
          <a:lstStyle/>
          <a:p>
            <a:pPr algn="ctr">
              <a:spcBef>
                <a:spcPct val="20000"/>
              </a:spcBef>
              <a:buClr>
                <a:schemeClr val="accent2"/>
              </a:buClr>
              <a:buSzPct val="80000"/>
              <a:buFont typeface="Wingdings" pitchFamily="2" charset="2"/>
            </a:pPr>
            <a:r>
              <a:rPr lang="zh-CN" altLang="en-US" sz="3600" b="1">
                <a:latin typeface="Arial" pitchFamily="34" charset="0"/>
                <a:ea typeface="黑体" pitchFamily="2" charset="-122"/>
              </a:rPr>
              <a:t>病句举例</a:t>
            </a:r>
          </a:p>
        </p:txBody>
      </p:sp>
      <p:sp>
        <p:nvSpPr>
          <p:cNvPr id="21515" name="灯片编号占位符 10"/>
          <p:cNvSpPr txBox="1">
            <a:spLocks noGrp="1"/>
          </p:cNvSpPr>
          <p:nvPr/>
        </p:nvSpPr>
        <p:spPr>
          <a:xfrm>
            <a:off x="6553200" y="6623050"/>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13</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0-#ppt_w/2"/>
                                          </p:val>
                                        </p:tav>
                                        <p:tav tm="100000">
                                          <p:val>
                                            <p:strVal val="#ppt_x"/>
                                          </p:val>
                                        </p:tav>
                                      </p:tavLst>
                                    </p:anim>
                                    <p:anim calcmode="lin" valueType="num">
                                      <p:cBhvr additive="base">
                                        <p:cTn id="8" dur="500" fill="hold"/>
                                        <p:tgtEl>
                                          <p:spTgt spid="2150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21508"/>
                                        </p:tgtEl>
                                        <p:attrNameLst>
                                          <p:attrName>style.visibility</p:attrName>
                                        </p:attrNameLst>
                                      </p:cBhvr>
                                      <p:to>
                                        <p:strVal val="visible"/>
                                      </p:to>
                                    </p:set>
                                    <p:anim calcmode="lin" valueType="num">
                                      <p:cBhvr additive="base">
                                        <p:cTn id="14" dur="500" fill="hold"/>
                                        <p:tgtEl>
                                          <p:spTgt spid="21508"/>
                                        </p:tgtEl>
                                        <p:attrNameLst>
                                          <p:attrName>ppt_x</p:attrName>
                                        </p:attrNameLst>
                                      </p:cBhvr>
                                      <p:tavLst>
                                        <p:tav tm="0">
                                          <p:val>
                                            <p:strVal val="0-#ppt_w/2"/>
                                          </p:val>
                                        </p:tav>
                                        <p:tav tm="100000">
                                          <p:val>
                                            <p:strVal val="#ppt_x"/>
                                          </p:val>
                                        </p:tav>
                                      </p:tavLst>
                                    </p:anim>
                                    <p:anim calcmode="lin" valueType="num">
                                      <p:cBhvr additive="base">
                                        <p:cTn id="15"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21512"/>
                                        </p:tgtEl>
                                        <p:attrNameLst>
                                          <p:attrName>style.visibility</p:attrName>
                                        </p:attrNameLst>
                                      </p:cBhvr>
                                      <p:to>
                                        <p:strVal val="visible"/>
                                      </p:to>
                                    </p:set>
                                    <p:animEffect transition="in" filter="blinds(horizontal)">
                                      <p:cBhvr>
                                        <p:cTn id="21" dur="500"/>
                                        <p:tgtEl>
                                          <p:spTgt spid="21512"/>
                                        </p:tgtEl>
                                      </p:cBhvr>
                                    </p:animEffect>
                                  </p:childTnLst>
                                </p:cTn>
                              </p:par>
                              <p:par>
                                <p:cTn id="22" presetID="3" presetClass="entr" presetSubtype="10" fill="hold" nodeType="withEffect">
                                  <p:stCondLst>
                                    <p:cond delay="0"/>
                                  </p:stCondLst>
                                  <p:childTnLst>
                                    <p:set>
                                      <p:cBhvr>
                                        <p:cTn id="23" dur="1" fill="hold">
                                          <p:stCondLst>
                                            <p:cond delay="0"/>
                                          </p:stCondLst>
                                        </p:cTn>
                                        <p:tgtEl>
                                          <p:spTgt spid="21509"/>
                                        </p:tgtEl>
                                        <p:attrNameLst>
                                          <p:attrName>style.visibility</p:attrName>
                                        </p:attrNameLst>
                                      </p:cBhvr>
                                      <p:to>
                                        <p:strVal val="visible"/>
                                      </p:to>
                                    </p:set>
                                    <p:animEffect transition="in" filter="blinds(horizontal)">
                                      <p:cBhvr>
                                        <p:cTn id="24" dur="500"/>
                                        <p:tgtEl>
                                          <p:spTgt spid="21509"/>
                                        </p:tgtEl>
                                      </p:cBhvr>
                                    </p:animEffect>
                                  </p:childTnLst>
                                </p:cTn>
                              </p:par>
                              <p:par>
                                <p:cTn id="25" presetID="3" presetClass="entr" presetSubtype="10" fill="hold" nodeType="withEffect">
                                  <p:stCondLst>
                                    <p:cond delay="0"/>
                                  </p:stCondLst>
                                  <p:childTnLst>
                                    <p:set>
                                      <p:cBhvr>
                                        <p:cTn id="26" dur="1" fill="hold">
                                          <p:stCondLst>
                                            <p:cond delay="0"/>
                                          </p:stCondLst>
                                        </p:cTn>
                                        <p:tgtEl>
                                          <p:spTgt spid="21510"/>
                                        </p:tgtEl>
                                        <p:attrNameLst>
                                          <p:attrName>style.visibility</p:attrName>
                                        </p:attrNameLst>
                                      </p:cBhvr>
                                      <p:to>
                                        <p:strVal val="visible"/>
                                      </p:to>
                                    </p:set>
                                    <p:animEffect transition="in" filter="blinds(horizontal)">
                                      <p:cBhvr>
                                        <p:cTn id="27" dur="500"/>
                                        <p:tgtEl>
                                          <p:spTgt spid="21510"/>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2" nodeType="clickEffect">
                                  <p:stCondLst>
                                    <p:cond delay="0"/>
                                  </p:stCondLst>
                                  <p:childTnLst>
                                    <p:set>
                                      <p:cBhvr>
                                        <p:cTn id="32" dur="1" fill="hold">
                                          <p:stCondLst>
                                            <p:cond delay="0"/>
                                          </p:stCondLst>
                                        </p:cTn>
                                        <p:tgtEl>
                                          <p:spTgt spid="21513"/>
                                        </p:tgtEl>
                                        <p:attrNameLst>
                                          <p:attrName>style.visibility</p:attrName>
                                        </p:attrNameLst>
                                      </p:cBhvr>
                                      <p:to>
                                        <p:strVal val="visible"/>
                                      </p:to>
                                    </p:set>
                                    <p:animEffect transition="in" filter="blinds(horizontal)">
                                      <p:cBhvr>
                                        <p:cTn id="33" dur="500"/>
                                        <p:tgtEl>
                                          <p:spTgt spid="21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1"/>
      <p:bldP spid="21513" grpId="2"/>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2530" name="Text Box 2"/>
          <p:cNvSpPr txBox="1"/>
          <p:nvPr/>
        </p:nvSpPr>
        <p:spPr>
          <a:xfrm>
            <a:off x="685800" y="1517650"/>
            <a:ext cx="7812088" cy="641350"/>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zh-CN" altLang="en-US" sz="3600" b="1">
                <a:latin typeface="宋体" pitchFamily="2" charset="-122"/>
              </a:rPr>
              <a:t>例⑤李老师呼哧呼哧累得直喘粗气。</a:t>
            </a:r>
          </a:p>
        </p:txBody>
      </p:sp>
      <p:sp>
        <p:nvSpPr>
          <p:cNvPr id="22531" name="Text Box 3"/>
          <p:cNvSpPr txBox="1"/>
          <p:nvPr/>
        </p:nvSpPr>
        <p:spPr>
          <a:xfrm>
            <a:off x="533400" y="2279650"/>
            <a:ext cx="8353425" cy="519113"/>
          </a:xfrm>
          <a:prstGeom prst="rect">
            <a:avLst/>
          </a:prstGeom>
          <a:noFill/>
          <a:ln w="9525">
            <a:noFill/>
          </a:ln>
        </p:spPr>
        <p:txBody>
          <a:bodyPr>
            <a:spAutoFit/>
          </a:bodyPr>
          <a:lstStyle/>
          <a:p>
            <a:r>
              <a:rPr lang="zh-CN" altLang="en-US" sz="2800" b="1">
                <a:solidFill>
                  <a:srgbClr val="FF0000"/>
                </a:solidFill>
                <a:latin typeface="楷体_GB2312" pitchFamily="1" charset="-122"/>
                <a:ea typeface="楷体_GB2312" pitchFamily="1" charset="-122"/>
              </a:rPr>
              <a:t>句中</a:t>
            </a:r>
            <a:r>
              <a:rPr lang="zh-CN" altLang="en-US" sz="2800" b="1">
                <a:solidFill>
                  <a:srgbClr val="FF0000"/>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呼哧呼哧</a:t>
            </a:r>
            <a:r>
              <a:rPr lang="zh-CN" altLang="en-US" sz="2800" b="1">
                <a:solidFill>
                  <a:srgbClr val="FF0000"/>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应放在</a:t>
            </a:r>
            <a:r>
              <a:rPr lang="zh-CN" altLang="en-US" sz="2800" b="1">
                <a:solidFill>
                  <a:srgbClr val="FF0000"/>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直喘粗气</a:t>
            </a:r>
            <a:r>
              <a:rPr lang="zh-CN" altLang="en-US" sz="2800" b="1">
                <a:solidFill>
                  <a:srgbClr val="FF0000"/>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的前面。</a:t>
            </a:r>
          </a:p>
        </p:txBody>
      </p:sp>
      <p:sp>
        <p:nvSpPr>
          <p:cNvPr id="22532" name="灯片编号占位符 3"/>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14</a:t>
            </a:fld>
          </a:p>
        </p:txBody>
      </p:sp>
      <p:sp>
        <p:nvSpPr>
          <p:cNvPr id="22533" name="TextBox 5"/>
          <p:cNvSpPr txBox="1"/>
          <p:nvPr/>
        </p:nvSpPr>
        <p:spPr>
          <a:xfrm>
            <a:off x="533400" y="2898775"/>
            <a:ext cx="8305800" cy="2468563"/>
          </a:xfrm>
          <a:prstGeom prst="rect">
            <a:avLst/>
          </a:prstGeom>
          <a:noFill/>
          <a:ln w="9525">
            <a:noFill/>
          </a:ln>
        </p:spPr>
        <p:txBody>
          <a:bodyPr>
            <a:spAutoFit/>
          </a:bodyPr>
          <a:lstStyle/>
          <a:p>
            <a:pPr>
              <a:lnSpc>
                <a:spcPct val="150000"/>
              </a:lnSpc>
            </a:pPr>
            <a:r>
              <a:rPr lang="en-US" altLang="zh-CN" sz="3200" b="1">
                <a:latin typeface="宋体" pitchFamily="2" charset="-122"/>
              </a:rPr>
              <a:t> </a:t>
            </a:r>
            <a:r>
              <a:rPr lang="zh-CN" altLang="en-US" sz="3600" b="1">
                <a:latin typeface="宋体" pitchFamily="2" charset="-122"/>
              </a:rPr>
              <a:t>例⑥</a:t>
            </a:r>
            <a:r>
              <a:rPr lang="en-US" altLang="zh-CN" sz="3600" b="1">
                <a:latin typeface="宋体" pitchFamily="2" charset="-122"/>
              </a:rPr>
              <a:t>1984</a:t>
            </a:r>
            <a:r>
              <a:rPr lang="zh-CN" altLang="en-US" sz="3600" b="1">
                <a:latin typeface="宋体" pitchFamily="2" charset="-122"/>
              </a:rPr>
              <a:t>年</a:t>
            </a:r>
            <a:r>
              <a:rPr lang="en-US" altLang="zh-CN" sz="3600" b="1">
                <a:latin typeface="宋体" pitchFamily="2" charset="-122"/>
              </a:rPr>
              <a:t>12</a:t>
            </a:r>
            <a:r>
              <a:rPr lang="zh-CN" altLang="en-US" sz="3600" b="1">
                <a:latin typeface="宋体" pitchFamily="2" charset="-122"/>
              </a:rPr>
              <a:t>月</a:t>
            </a:r>
            <a:r>
              <a:rPr lang="en-US" altLang="zh-CN" sz="3600" b="1">
                <a:latin typeface="宋体" pitchFamily="2" charset="-122"/>
              </a:rPr>
              <a:t>26</a:t>
            </a:r>
            <a:r>
              <a:rPr lang="zh-CN" altLang="en-US" sz="3600" b="1">
                <a:latin typeface="宋体" pitchFamily="2" charset="-122"/>
              </a:rPr>
              <a:t>日，中国首次南极考察队抵达南极洲。</a:t>
            </a:r>
            <a:endParaRPr lang="en-US" altLang="zh-CN" sz="3600" b="1">
              <a:latin typeface="宋体" pitchFamily="2" charset="-122"/>
            </a:endParaRPr>
          </a:p>
          <a:p>
            <a:pPr>
              <a:lnSpc>
                <a:spcPct val="150000"/>
              </a:lnSpc>
            </a:pPr>
            <a:r>
              <a:rPr lang="zh-CN" altLang="en-US" sz="3200" b="1">
                <a:latin typeface="宋体" pitchFamily="2" charset="-122"/>
              </a:rPr>
              <a:t>　</a:t>
            </a:r>
            <a:r>
              <a:rPr lang="zh-CN" altLang="en-US" sz="3200" b="1">
                <a:solidFill>
                  <a:srgbClr val="FF0000"/>
                </a:solidFill>
                <a:latin typeface="宋体" pitchFamily="2" charset="-122"/>
              </a:rPr>
              <a:t>首次</a:t>
            </a:r>
            <a:r>
              <a:rPr lang="zh-CN" altLang="en-US" sz="3200" b="1">
                <a:latin typeface="宋体" pitchFamily="2" charset="-122"/>
              </a:rPr>
              <a:t>抵达南极洲。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2533">
                                            <p:txEl>
                                              <p:pRg st="1" end="1"/>
                                            </p:txEl>
                                          </p:spTgt>
                                        </p:tgtEl>
                                        <p:attrNameLst>
                                          <p:attrName>style.visibility</p:attrName>
                                        </p:attrNameLst>
                                      </p:cBhvr>
                                      <p:to>
                                        <p:strVal val="visible"/>
                                      </p:to>
                                    </p:set>
                                    <p:animEffect transition="in" filter="blinds(horizontal)">
                                      <p:cBhvr>
                                        <p:cTn id="14" dur="500"/>
                                        <p:tgtEl>
                                          <p:spTgt spid="225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3554" name="TextBox 5"/>
          <p:cNvSpPr txBox="1"/>
          <p:nvPr/>
        </p:nvSpPr>
        <p:spPr>
          <a:xfrm>
            <a:off x="762000" y="1143000"/>
            <a:ext cx="7620000" cy="5121275"/>
          </a:xfrm>
          <a:prstGeom prst="rect">
            <a:avLst/>
          </a:prstGeom>
          <a:noFill/>
          <a:ln w="9525">
            <a:noFill/>
          </a:ln>
        </p:spPr>
        <p:txBody>
          <a:bodyPr wrap="square">
            <a:spAutoFit/>
          </a:bodyPr>
          <a:lstStyle/>
          <a:p>
            <a:pPr>
              <a:lnSpc>
                <a:spcPct val="150000"/>
              </a:lnSpc>
            </a:pPr>
            <a:r>
              <a:rPr lang="zh-CN" altLang="en-US" sz="3200" b="1">
                <a:solidFill>
                  <a:srgbClr val="FF0000"/>
                </a:solidFill>
                <a:latin typeface="宋体" pitchFamily="2" charset="-122"/>
                <a:ea typeface="黑体" pitchFamily="2" charset="-122"/>
              </a:rPr>
              <a:t>四．虚词的位置不当</a:t>
            </a:r>
          </a:p>
          <a:p>
            <a:pPr>
              <a:lnSpc>
                <a:spcPct val="150000"/>
              </a:lnSpc>
            </a:pPr>
            <a:r>
              <a:rPr lang="en-US" altLang="zh-CN" sz="2800" b="1">
                <a:solidFill>
                  <a:srgbClr val="FF0000"/>
                </a:solidFill>
                <a:latin typeface="宋体" pitchFamily="2" charset="-122"/>
              </a:rPr>
              <a:t>(1)</a:t>
            </a:r>
            <a:r>
              <a:rPr lang="zh-CN" altLang="en-US" sz="2800" b="1">
                <a:solidFill>
                  <a:srgbClr val="FF0000"/>
                </a:solidFill>
                <a:latin typeface="宋体" pitchFamily="2" charset="-122"/>
              </a:rPr>
              <a:t>副词的位置不当</a:t>
            </a:r>
          </a:p>
          <a:p>
            <a:pPr>
              <a:lnSpc>
                <a:spcPct val="150000"/>
              </a:lnSpc>
            </a:pPr>
            <a:r>
              <a:rPr lang="zh-CN" altLang="en-US" sz="2800" b="1">
                <a:latin typeface="宋体" pitchFamily="2" charset="-122"/>
              </a:rPr>
              <a:t> </a:t>
            </a:r>
            <a:r>
              <a:rPr lang="en-US" altLang="zh-CN" sz="2800" b="1">
                <a:latin typeface="宋体" pitchFamily="2" charset="-122"/>
              </a:rPr>
              <a:t>[</a:t>
            </a:r>
            <a:r>
              <a:rPr lang="zh-CN" altLang="en-US" sz="2800" b="1">
                <a:latin typeface="宋体" pitchFamily="2" charset="-122"/>
              </a:rPr>
              <a:t>误例</a:t>
            </a:r>
            <a:r>
              <a:rPr lang="en-US" altLang="zh-CN" sz="2800" b="1">
                <a:latin typeface="宋体" pitchFamily="2" charset="-122"/>
              </a:rPr>
              <a:t>1]</a:t>
            </a:r>
            <a:r>
              <a:rPr lang="zh-CN" altLang="en-US" sz="2800" b="1">
                <a:latin typeface="宋体" pitchFamily="2" charset="-122"/>
              </a:rPr>
              <a:t>　我们如果把这本书不认真读好，就谈不上读别的书了。</a:t>
            </a:r>
          </a:p>
          <a:p>
            <a:pPr>
              <a:lnSpc>
                <a:spcPct val="150000"/>
              </a:lnSpc>
            </a:pPr>
            <a:r>
              <a:rPr lang="en-US" altLang="zh-CN" sz="2800" b="1">
                <a:latin typeface="宋体" pitchFamily="2" charset="-122"/>
              </a:rPr>
              <a:t> [</a:t>
            </a:r>
            <a:r>
              <a:rPr lang="zh-CN" altLang="en-US" sz="2800" b="1">
                <a:latin typeface="宋体" pitchFamily="2" charset="-122"/>
              </a:rPr>
              <a:t>辨析</a:t>
            </a:r>
            <a:r>
              <a:rPr lang="en-US" altLang="zh-CN" sz="2800" b="1">
                <a:latin typeface="宋体" pitchFamily="2" charset="-122"/>
              </a:rPr>
              <a:t>]</a:t>
            </a:r>
            <a:r>
              <a:rPr lang="zh-CN" altLang="en-US" sz="2800" b="1">
                <a:latin typeface="宋体" pitchFamily="2" charset="-122"/>
              </a:rPr>
              <a:t>　应将第一个“</a:t>
            </a:r>
            <a:r>
              <a:rPr lang="zh-CN" altLang="en-US" sz="2800" b="1">
                <a:solidFill>
                  <a:srgbClr val="FF0000"/>
                </a:solidFill>
                <a:latin typeface="宋体" pitchFamily="2" charset="-122"/>
              </a:rPr>
              <a:t>不</a:t>
            </a:r>
            <a:r>
              <a:rPr lang="zh-CN" altLang="en-US" sz="2800" b="1">
                <a:latin typeface="宋体" pitchFamily="2" charset="-122"/>
              </a:rPr>
              <a:t>”移到“</a:t>
            </a:r>
            <a:r>
              <a:rPr lang="zh-CN" altLang="en-US" sz="2800" b="1">
                <a:solidFill>
                  <a:srgbClr val="FF0000"/>
                </a:solidFill>
                <a:latin typeface="宋体" pitchFamily="2" charset="-122"/>
              </a:rPr>
              <a:t>把</a:t>
            </a:r>
            <a:r>
              <a:rPr lang="zh-CN" altLang="en-US" sz="2800" b="1">
                <a:latin typeface="宋体" pitchFamily="2" charset="-122"/>
              </a:rPr>
              <a:t>”字前，即“不把这本书认真读好”。</a:t>
            </a:r>
            <a:endParaRPr lang="en-US" altLang="zh-CN" sz="2800" b="1">
              <a:latin typeface="宋体" pitchFamily="2" charset="-122"/>
            </a:endParaRPr>
          </a:p>
          <a:p>
            <a:pPr>
              <a:lnSpc>
                <a:spcPct val="150000"/>
              </a:lnSpc>
            </a:pPr>
            <a:endParaRPr lang="zh-CN" altLang="en-US" sz="2400" b="1">
              <a:latin typeface="宋体" pitchFamily="2" charset="-122"/>
            </a:endParaRPr>
          </a:p>
          <a:p>
            <a:pPr>
              <a:lnSpc>
                <a:spcPct val="150000"/>
              </a:lnSpc>
            </a:pPr>
            <a:endParaRPr lang="zh-CN" altLang="en-US" sz="2400" b="1">
              <a:latin typeface="宋体" pitchFamily="2" charset="-122"/>
            </a:endParaRPr>
          </a:p>
        </p:txBody>
      </p:sp>
      <p:sp>
        <p:nvSpPr>
          <p:cNvPr id="23555"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15</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diamond(in)">
                                      <p:cBhvr>
                                        <p:cTn id="7" dur="2000"/>
                                        <p:tgtEl>
                                          <p:spTgt spid="2355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Effect transition="in" filter="diamond(in)">
                                      <p:cBhvr>
                                        <p:cTn id="13" dur="2000"/>
                                        <p:tgtEl>
                                          <p:spTgt spid="2355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3554">
                                            <p:txEl>
                                              <p:pRg st="2" end="2"/>
                                            </p:txEl>
                                          </p:spTgt>
                                        </p:tgtEl>
                                        <p:attrNameLst>
                                          <p:attrName>style.visibility</p:attrName>
                                        </p:attrNameLst>
                                      </p:cBhvr>
                                      <p:to>
                                        <p:strVal val="visible"/>
                                      </p:to>
                                    </p:set>
                                    <p:animEffect transition="in" filter="blinds(horizontal)">
                                      <p:cBhvr>
                                        <p:cTn id="19" dur="500"/>
                                        <p:tgtEl>
                                          <p:spTgt spid="23554">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23554">
                                            <p:txEl>
                                              <p:pRg st="3" end="3"/>
                                            </p:txEl>
                                          </p:spTgt>
                                        </p:tgtEl>
                                        <p:attrNameLst>
                                          <p:attrName>style.visibility</p:attrName>
                                        </p:attrNameLst>
                                      </p:cBhvr>
                                      <p:to>
                                        <p:strVal val="visible"/>
                                      </p:to>
                                    </p:set>
                                    <p:animEffect transition="in" filter="fade">
                                      <p:cBhvr>
                                        <p:cTn id="25" dur="1000"/>
                                        <p:tgtEl>
                                          <p:spTgt spid="23554">
                                            <p:txEl>
                                              <p:pRg st="3" end="3"/>
                                            </p:txEl>
                                          </p:spTgt>
                                        </p:tgtEl>
                                      </p:cBhvr>
                                    </p:animEffect>
                                    <p:anim calcmode="lin" valueType="num">
                                      <p:cBhvr>
                                        <p:cTn id="26" dur="10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2355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4578" name="TextBox 5"/>
          <p:cNvSpPr txBox="1"/>
          <p:nvPr/>
        </p:nvSpPr>
        <p:spPr>
          <a:xfrm>
            <a:off x="914400" y="685800"/>
            <a:ext cx="7620000" cy="5851525"/>
          </a:xfrm>
          <a:prstGeom prst="rect">
            <a:avLst/>
          </a:prstGeom>
          <a:noFill/>
          <a:ln w="9525">
            <a:noFill/>
          </a:ln>
        </p:spPr>
        <p:txBody>
          <a:bodyPr wrap="square">
            <a:spAutoFit/>
          </a:bodyPr>
          <a:lstStyle/>
          <a:p>
            <a:pPr>
              <a:lnSpc>
                <a:spcPct val="150000"/>
              </a:lnSpc>
            </a:pPr>
            <a:endParaRPr lang="zh-CN" altLang="en-US" sz="3200" b="1">
              <a:solidFill>
                <a:srgbClr val="FF0000"/>
              </a:solidFill>
              <a:latin typeface="宋体" pitchFamily="2" charset="-122"/>
              <a:ea typeface="黑体" pitchFamily="2" charset="-122"/>
            </a:endParaRPr>
          </a:p>
          <a:p>
            <a:pPr>
              <a:lnSpc>
                <a:spcPct val="150000"/>
              </a:lnSpc>
            </a:pPr>
            <a:r>
              <a:rPr lang="en-US" altLang="zh-CN" sz="2800" b="1">
                <a:solidFill>
                  <a:srgbClr val="FF0000"/>
                </a:solidFill>
                <a:latin typeface="宋体" pitchFamily="2" charset="-122"/>
              </a:rPr>
              <a:t>(2)</a:t>
            </a:r>
            <a:r>
              <a:rPr lang="zh-CN" altLang="en-US" sz="2800" b="1">
                <a:solidFill>
                  <a:srgbClr val="FF0000"/>
                </a:solidFill>
                <a:latin typeface="宋体" pitchFamily="2" charset="-122"/>
              </a:rPr>
              <a:t>介词位置不当</a:t>
            </a:r>
          </a:p>
          <a:p>
            <a:pPr>
              <a:lnSpc>
                <a:spcPct val="150000"/>
              </a:lnSpc>
            </a:pPr>
            <a:r>
              <a:rPr lang="en-US" altLang="zh-CN" sz="2800" b="1">
                <a:latin typeface="宋体" pitchFamily="2" charset="-122"/>
              </a:rPr>
              <a:t> [</a:t>
            </a:r>
            <a:r>
              <a:rPr lang="zh-CN" altLang="en-US" sz="2800" b="1">
                <a:latin typeface="宋体" pitchFamily="2" charset="-122"/>
              </a:rPr>
              <a:t>误例</a:t>
            </a:r>
            <a:r>
              <a:rPr lang="en-US" altLang="zh-CN" sz="2800" b="1">
                <a:latin typeface="宋体" pitchFamily="2" charset="-122"/>
              </a:rPr>
              <a:t>2]</a:t>
            </a:r>
            <a:r>
              <a:rPr lang="zh-CN" altLang="en-US" sz="2800" b="1">
                <a:latin typeface="宋体" pitchFamily="2" charset="-122"/>
              </a:rPr>
              <a:t>　著名的生理学家巴甫洛夫整天忙于做动物的条件反射实验，把动物用绳子缚在架子上。</a:t>
            </a:r>
          </a:p>
          <a:p>
            <a:pPr>
              <a:lnSpc>
                <a:spcPct val="150000"/>
              </a:lnSpc>
            </a:pPr>
            <a:r>
              <a:rPr lang="zh-CN" altLang="en-US" sz="2800" b="1">
                <a:latin typeface="宋体" pitchFamily="2" charset="-122"/>
              </a:rPr>
              <a:t>【辨析】表对象的</a:t>
            </a:r>
            <a:r>
              <a:rPr lang="zh-CN" altLang="en-US" sz="2800" b="1" u="sng">
                <a:solidFill>
                  <a:srgbClr val="FF0000"/>
                </a:solidFill>
                <a:latin typeface="锐字云字库魏体1.0" panose="02010604000000000000" charset="-122"/>
                <a:ea typeface="锐字云字库魏体1.0" panose="02010604000000000000" charset="-122"/>
              </a:rPr>
              <a:t>“把”字短语应紧挨动词</a:t>
            </a:r>
            <a:r>
              <a:rPr lang="zh-CN" altLang="en-US" sz="2800" b="1">
                <a:latin typeface="宋体" pitchFamily="2" charset="-122"/>
              </a:rPr>
              <a:t>“缚”并置其前，即“用绳子把动物缚在架子上”。</a:t>
            </a:r>
          </a:p>
          <a:p>
            <a:pPr>
              <a:lnSpc>
                <a:spcPct val="150000"/>
              </a:lnSpc>
            </a:pPr>
            <a:endParaRPr lang="zh-CN" altLang="en-US" sz="2400" b="1">
              <a:latin typeface="宋体" pitchFamily="2" charset="-122"/>
            </a:endParaRPr>
          </a:p>
        </p:txBody>
      </p:sp>
      <p:sp>
        <p:nvSpPr>
          <p:cNvPr id="24579"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16</a:t>
            </a:fld>
          </a:p>
        </p:txBody>
      </p:sp>
      <p:sp>
        <p:nvSpPr>
          <p:cNvPr id="24580" name="矩形 3"/>
          <p:cNvSpPr/>
          <p:nvPr/>
        </p:nvSpPr>
        <p:spPr>
          <a:xfrm>
            <a:off x="1143000" y="5410200"/>
            <a:ext cx="7086600" cy="457200"/>
          </a:xfrm>
          <a:prstGeom prst="rect">
            <a:avLst/>
          </a:prstGeom>
          <a:noFill/>
          <a:ln w="9525">
            <a:noFill/>
          </a:ln>
        </p:spPr>
        <p:txBody>
          <a:bodyPr>
            <a:spAutoFit/>
          </a:bodyPr>
          <a:lstStyle/>
          <a:p>
            <a:endParaRPr lang="zh-CN" altLang="en-US" sz="2400">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578">
                                            <p:txEl>
                                              <p:pRg st="1" end="1"/>
                                            </p:txEl>
                                          </p:spTgt>
                                        </p:tgtEl>
                                        <p:attrNameLst>
                                          <p:attrName>style.visibility</p:attrName>
                                        </p:attrNameLst>
                                      </p:cBhvr>
                                      <p:to>
                                        <p:strVal val="visible"/>
                                      </p:to>
                                    </p:set>
                                    <p:animEffect transition="in" filter="fade">
                                      <p:cBhvr>
                                        <p:cTn id="7" dur="1000"/>
                                        <p:tgtEl>
                                          <p:spTgt spid="24578">
                                            <p:txEl>
                                              <p:pRg st="1" end="1"/>
                                            </p:txEl>
                                          </p:spTgt>
                                        </p:tgtEl>
                                      </p:cBhvr>
                                    </p:animEffect>
                                    <p:anim calcmode="lin" valueType="num">
                                      <p:cBhvr>
                                        <p:cTn id="8" dur="10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457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24578">
                                            <p:txEl>
                                              <p:pRg st="2" end="2"/>
                                            </p:txEl>
                                          </p:spTgt>
                                        </p:tgtEl>
                                        <p:attrNameLst>
                                          <p:attrName>style.visibility</p:attrName>
                                        </p:attrNameLst>
                                      </p:cBhvr>
                                      <p:to>
                                        <p:strVal val="visible"/>
                                      </p:to>
                                    </p:set>
                                    <p:animEffect transition="in" filter="diamond(in)">
                                      <p:cBhvr>
                                        <p:cTn id="15" dur="2000"/>
                                        <p:tgtEl>
                                          <p:spTgt spid="24578">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24578">
                                            <p:txEl>
                                              <p:pRg st="3" end="3"/>
                                            </p:txEl>
                                          </p:spTgt>
                                        </p:tgtEl>
                                        <p:attrNameLst>
                                          <p:attrName>style.visibility</p:attrName>
                                        </p:attrNameLst>
                                      </p:cBhvr>
                                      <p:to>
                                        <p:strVal val="visible"/>
                                      </p:to>
                                    </p:set>
                                    <p:animEffect transition="in" filter="diamond(in)">
                                      <p:cBhvr>
                                        <p:cTn id="21" dur="2000"/>
                                        <p:tgtEl>
                                          <p:spTgt spid="24578">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580"/>
                                        </p:tgtEl>
                                        <p:attrNameLst>
                                          <p:attrName>style.visibility</p:attrName>
                                        </p:attrNameLst>
                                      </p:cBhvr>
                                      <p:to>
                                        <p:strVal val="visible"/>
                                      </p:to>
                                    </p:set>
                                    <p:animEffect transition="in" filter="blinds(horizontal)">
                                      <p:cBhvr>
                                        <p:cTn id="2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5602" name="Text Box 2"/>
          <p:cNvSpPr txBox="1"/>
          <p:nvPr/>
        </p:nvSpPr>
        <p:spPr>
          <a:xfrm>
            <a:off x="762000" y="1447800"/>
            <a:ext cx="7821613" cy="3822700"/>
          </a:xfrm>
          <a:prstGeom prst="rect">
            <a:avLst/>
          </a:prstGeom>
          <a:noFill/>
          <a:ln w="9525">
            <a:noFill/>
          </a:ln>
        </p:spPr>
        <p:txBody>
          <a:bodyPr wrap="square">
            <a:spAutoFit/>
          </a:bodyPr>
          <a:lstStyle/>
          <a:p>
            <a:pPr>
              <a:spcBef>
                <a:spcPct val="20000"/>
              </a:spcBef>
              <a:buClr>
                <a:schemeClr val="accent2"/>
              </a:buClr>
              <a:buSzPct val="80000"/>
              <a:buFont typeface="Wingdings" pitchFamily="2" charset="2"/>
            </a:pPr>
            <a:r>
              <a:rPr lang="en-US" altLang="zh-CN" sz="3600" b="1">
                <a:latin typeface="宋体" pitchFamily="2" charset="-122"/>
              </a:rPr>
              <a:t>[</a:t>
            </a:r>
            <a:r>
              <a:rPr lang="zh-CN" altLang="en-US" sz="3600" b="1">
                <a:latin typeface="宋体" pitchFamily="2" charset="-122"/>
              </a:rPr>
              <a:t>误例</a:t>
            </a:r>
            <a:r>
              <a:rPr lang="en-US" altLang="zh-CN" sz="3600" b="1">
                <a:latin typeface="宋体" pitchFamily="2" charset="-122"/>
              </a:rPr>
              <a:t>3] </a:t>
            </a:r>
            <a:r>
              <a:rPr lang="zh-CN" altLang="en-US" sz="3600" b="1">
                <a:solidFill>
                  <a:srgbClr val="000000"/>
                </a:solidFill>
                <a:latin typeface="Times New Roman" pitchFamily="2" charset="0"/>
              </a:rPr>
              <a:t>六名委员因受贿丑闻被驱逐出国际奥委会。第二天，世界各大报纸</a:t>
            </a:r>
            <a:r>
              <a:rPr lang="zh-CN" altLang="en-US" sz="3600" b="1">
                <a:solidFill>
                  <a:srgbClr val="FF0000"/>
                </a:solidFill>
                <a:latin typeface="Times New Roman" pitchFamily="2" charset="0"/>
              </a:rPr>
              <a:t>关于</a:t>
            </a:r>
            <a:r>
              <a:rPr lang="zh-CN" altLang="en-US" sz="3600" b="1">
                <a:solidFill>
                  <a:srgbClr val="000000"/>
                </a:solidFill>
                <a:latin typeface="Times New Roman" pitchFamily="2" charset="0"/>
              </a:rPr>
              <a:t>这起震惊国际体坛的事件都作了详细的报导。</a:t>
            </a:r>
            <a:endParaRPr lang="zh-CN" altLang="en-US" sz="3600" b="1">
              <a:solidFill>
                <a:srgbClr val="FF3300"/>
              </a:solidFill>
              <a:latin typeface="Times New Roman" pitchFamily="2" charset="0"/>
            </a:endParaRPr>
          </a:p>
          <a:p>
            <a:pPr>
              <a:spcBef>
                <a:spcPct val="20000"/>
              </a:spcBef>
              <a:buClr>
                <a:schemeClr val="accent2"/>
              </a:buClr>
              <a:buSzPct val="80000"/>
              <a:buFont typeface="Wingdings" pitchFamily="2" charset="2"/>
            </a:pPr>
            <a:r>
              <a:rPr lang="zh-CN" altLang="en-US" sz="2800" b="1">
                <a:solidFill>
                  <a:srgbClr val="000000"/>
                </a:solidFill>
                <a:latin typeface="Times New Roman" pitchFamily="2" charset="0"/>
              </a:rPr>
              <a:t>　 </a:t>
            </a:r>
          </a:p>
          <a:p>
            <a:pPr>
              <a:spcBef>
                <a:spcPct val="20000"/>
              </a:spcBef>
              <a:buClr>
                <a:schemeClr val="accent2"/>
              </a:buClr>
              <a:buSzPct val="80000"/>
              <a:buFont typeface="Wingdings" pitchFamily="2" charset="2"/>
            </a:pPr>
            <a:endParaRPr lang="zh-CN" altLang="en-US" sz="2800" b="1">
              <a:solidFill>
                <a:srgbClr val="000000"/>
              </a:solidFill>
              <a:latin typeface="Times New Roman" pitchFamily="2" charset="0"/>
            </a:endParaRPr>
          </a:p>
          <a:p>
            <a:pPr>
              <a:spcBef>
                <a:spcPct val="20000"/>
              </a:spcBef>
              <a:buClr>
                <a:schemeClr val="accent2"/>
              </a:buClr>
              <a:buSzPct val="80000"/>
              <a:buFont typeface="Wingdings" pitchFamily="2" charset="2"/>
            </a:pPr>
            <a:r>
              <a:rPr lang="zh-CN" altLang="en-US" sz="2800" b="1">
                <a:solidFill>
                  <a:srgbClr val="000000"/>
                </a:solidFill>
                <a:latin typeface="Times New Roman" pitchFamily="2" charset="0"/>
              </a:rPr>
              <a:t>　</a:t>
            </a:r>
            <a:endParaRPr lang="zh-CN" altLang="en-US" sz="2400">
              <a:solidFill>
                <a:srgbClr val="FF0000"/>
              </a:solidFill>
              <a:latin typeface="Times New Roman" pitchFamily="2" charset="0"/>
              <a:ea typeface="楷体_GB2312" pitchFamily="1" charset="-122"/>
            </a:endParaRPr>
          </a:p>
        </p:txBody>
      </p:sp>
      <p:sp>
        <p:nvSpPr>
          <p:cNvPr id="25603" name="Text Box 3"/>
          <p:cNvSpPr txBox="1"/>
          <p:nvPr/>
        </p:nvSpPr>
        <p:spPr>
          <a:xfrm>
            <a:off x="609600" y="3962400"/>
            <a:ext cx="8215313" cy="1311275"/>
          </a:xfrm>
          <a:prstGeom prst="rect">
            <a:avLst/>
          </a:prstGeom>
          <a:noFill/>
          <a:ln w="9525">
            <a:noFill/>
          </a:ln>
        </p:spPr>
        <p:txBody>
          <a:bodyPr>
            <a:spAutoFit/>
          </a:bodyPr>
          <a:lstStyle/>
          <a:p>
            <a:r>
              <a:rPr lang="zh-CN" altLang="en-US" sz="4000" b="1">
                <a:solidFill>
                  <a:srgbClr val="FF0000"/>
                </a:solidFill>
                <a:latin typeface="锐字云字库魏体1.0" panose="02010604000000000000" charset="-122"/>
                <a:ea typeface="锐字云字库魏体1.0" panose="02010604000000000000" charset="-122"/>
              </a:rPr>
              <a:t>谨记：（“关于</a:t>
            </a:r>
            <a:r>
              <a:rPr lang="en-US" altLang="zh-CN" sz="4000" b="1">
                <a:solidFill>
                  <a:srgbClr val="FF0000"/>
                </a:solidFill>
                <a:latin typeface="锐字云字库魏体1.0" panose="02010604000000000000" charset="-122"/>
                <a:ea typeface="锐字云字库魏体1.0" panose="02010604000000000000" charset="-122"/>
              </a:rPr>
              <a:t>……”</a:t>
            </a:r>
            <a:r>
              <a:rPr lang="zh-CN" altLang="en-US" sz="4000" b="1">
                <a:solidFill>
                  <a:srgbClr val="FF0000"/>
                </a:solidFill>
                <a:latin typeface="锐字云字库魏体1.0" panose="02010604000000000000" charset="-122"/>
                <a:ea typeface="锐字云字库魏体1.0" panose="02010604000000000000" charset="-122"/>
              </a:rPr>
              <a:t>的介词短语不能放在主语后面）</a:t>
            </a:r>
          </a:p>
        </p:txBody>
      </p:sp>
      <p:sp>
        <p:nvSpPr>
          <p:cNvPr id="25604" name="灯片编号占位符 4"/>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17</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6626" name="TextBox 5"/>
          <p:cNvSpPr txBox="1"/>
          <p:nvPr/>
        </p:nvSpPr>
        <p:spPr>
          <a:xfrm>
            <a:off x="533400" y="-228600"/>
            <a:ext cx="8215313" cy="7042150"/>
          </a:xfrm>
          <a:prstGeom prst="rect">
            <a:avLst/>
          </a:prstGeom>
          <a:noFill/>
          <a:ln w="9525">
            <a:noFill/>
          </a:ln>
        </p:spPr>
        <p:txBody>
          <a:bodyPr>
            <a:spAutoFit/>
          </a:bodyPr>
          <a:lstStyle/>
          <a:p>
            <a:pPr>
              <a:lnSpc>
                <a:spcPct val="150000"/>
              </a:lnSpc>
            </a:pPr>
            <a:r>
              <a:rPr lang="en-US" altLang="zh-CN" sz="2800" b="1">
                <a:latin typeface="宋体" pitchFamily="2" charset="-122"/>
              </a:rPr>
              <a:t>    </a:t>
            </a:r>
          </a:p>
          <a:p>
            <a:pPr>
              <a:lnSpc>
                <a:spcPct val="150000"/>
              </a:lnSpc>
            </a:pPr>
            <a:r>
              <a:rPr lang="en-US" altLang="zh-CN" sz="2800" b="1">
                <a:solidFill>
                  <a:srgbClr val="FF0000"/>
                </a:solidFill>
                <a:latin typeface="黑体" pitchFamily="2" charset="-122"/>
                <a:ea typeface="黑体" pitchFamily="2" charset="-122"/>
              </a:rPr>
              <a:t>(3)</a:t>
            </a:r>
            <a:r>
              <a:rPr lang="zh-CN" altLang="en-US" sz="2800" b="1">
                <a:solidFill>
                  <a:srgbClr val="FF0000"/>
                </a:solidFill>
                <a:latin typeface="黑体" pitchFamily="2" charset="-122"/>
                <a:ea typeface="黑体" pitchFamily="2" charset="-122"/>
              </a:rPr>
              <a:t>关联词的位置不当</a:t>
            </a:r>
          </a:p>
          <a:p>
            <a:pPr>
              <a:lnSpc>
                <a:spcPct val="150000"/>
              </a:lnSpc>
            </a:pPr>
            <a:r>
              <a:rPr lang="zh-CN" altLang="en-US" sz="2800" b="1">
                <a:solidFill>
                  <a:srgbClr val="FF0000"/>
                </a:solidFill>
                <a:latin typeface="宋体" pitchFamily="2" charset="-122"/>
              </a:rPr>
              <a:t>    </a:t>
            </a:r>
            <a:r>
              <a:rPr lang="zh-CN" altLang="en-US" sz="2800" b="1">
                <a:solidFill>
                  <a:srgbClr val="FF0000"/>
                </a:solidFill>
                <a:latin typeface="锐字云字库魏体1.0" panose="02010604000000000000" charset="-122"/>
                <a:ea typeface="锐字云字库魏体1.0" panose="02010604000000000000" charset="-122"/>
              </a:rPr>
              <a:t>在复句中，如果两个分句的主语相同，那么主语应置于关联词之前;如果两个分句的主语不同，分句的主语应放在关联词之后。</a:t>
            </a:r>
          </a:p>
          <a:p>
            <a:pPr>
              <a:lnSpc>
                <a:spcPct val="150000"/>
              </a:lnSpc>
            </a:pPr>
            <a:r>
              <a:rPr lang="en-US" altLang="zh-CN" sz="2800" b="1">
                <a:latin typeface="宋体" pitchFamily="2" charset="-122"/>
              </a:rPr>
              <a:t>    [</a:t>
            </a:r>
            <a:r>
              <a:rPr lang="zh-CN" altLang="en-US" sz="2800" b="1">
                <a:latin typeface="宋体" pitchFamily="2" charset="-122"/>
              </a:rPr>
              <a:t>例</a:t>
            </a:r>
            <a:r>
              <a:rPr lang="en-US" altLang="zh-CN" sz="2800" b="1">
                <a:latin typeface="宋体" pitchFamily="2" charset="-122"/>
              </a:rPr>
              <a:t>]</a:t>
            </a:r>
            <a:r>
              <a:rPr lang="zh-CN" altLang="en-US" sz="2800" b="1">
                <a:latin typeface="宋体" pitchFamily="2" charset="-122"/>
              </a:rPr>
              <a:t>　我们一定能在奥运之际展现出古老文明大国的风范，那时我们的城市不仅会变得更加美丽，每一个人也会更讲文明。</a:t>
            </a:r>
          </a:p>
          <a:p>
            <a:pPr>
              <a:lnSpc>
                <a:spcPct val="150000"/>
              </a:lnSpc>
            </a:pPr>
            <a:r>
              <a:rPr lang="en-US" altLang="zh-CN" sz="2800" b="1">
                <a:latin typeface="宋体" pitchFamily="2" charset="-122"/>
              </a:rPr>
              <a:t>    [</a:t>
            </a:r>
            <a:r>
              <a:rPr lang="zh-CN" altLang="en-US" sz="2800" b="1">
                <a:latin typeface="宋体" pitchFamily="2" charset="-122"/>
              </a:rPr>
              <a:t>辨析</a:t>
            </a:r>
            <a:r>
              <a:rPr lang="en-US" altLang="zh-CN" sz="2800" b="1">
                <a:latin typeface="宋体" pitchFamily="2" charset="-122"/>
              </a:rPr>
              <a:t>]</a:t>
            </a:r>
            <a:r>
              <a:rPr lang="zh-CN" altLang="en-US" sz="2800" b="1">
                <a:latin typeface="宋体" pitchFamily="2" charset="-122"/>
              </a:rPr>
              <a:t>　关联词语“</a:t>
            </a:r>
            <a:r>
              <a:rPr lang="zh-CN" altLang="en-US" sz="2800" b="1">
                <a:solidFill>
                  <a:srgbClr val="FF0000"/>
                </a:solidFill>
                <a:latin typeface="宋体" pitchFamily="2" charset="-122"/>
              </a:rPr>
              <a:t>不仅</a:t>
            </a:r>
            <a:r>
              <a:rPr lang="zh-CN" altLang="en-US" sz="2800" b="1">
                <a:latin typeface="宋体" pitchFamily="2" charset="-122"/>
              </a:rPr>
              <a:t>”的位置不当，应把“不仅”调到“我们的城市”前面。</a:t>
            </a:r>
          </a:p>
          <a:p>
            <a:pPr>
              <a:lnSpc>
                <a:spcPct val="150000"/>
              </a:lnSpc>
            </a:pPr>
            <a:endParaRPr lang="zh-CN" altLang="en-US" sz="2400" b="1">
              <a:latin typeface="宋体" pitchFamily="2" charset="-122"/>
            </a:endParaRPr>
          </a:p>
        </p:txBody>
      </p:sp>
      <p:sp>
        <p:nvSpPr>
          <p:cNvPr id="26627"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18</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fade">
                                      <p:cBhvr>
                                        <p:cTn id="7" dur="1000"/>
                                        <p:tgtEl>
                                          <p:spTgt spid="26626">
                                            <p:txEl>
                                              <p:pRg st="0" end="0"/>
                                            </p:txEl>
                                          </p:spTgt>
                                        </p:tgtEl>
                                      </p:cBhvr>
                                    </p:animEffect>
                                    <p:anim calcmode="lin" valueType="num">
                                      <p:cBhvr>
                                        <p:cTn id="8" dur="10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6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26626">
                                            <p:txEl>
                                              <p:pRg st="1" end="1"/>
                                            </p:txEl>
                                          </p:spTgt>
                                        </p:tgtEl>
                                        <p:attrNameLst>
                                          <p:attrName>style.visibility</p:attrName>
                                        </p:attrNameLst>
                                      </p:cBhvr>
                                      <p:to>
                                        <p:strVal val="visible"/>
                                      </p:to>
                                    </p:set>
                                    <p:animEffect transition="in" filter="fade">
                                      <p:cBhvr>
                                        <p:cTn id="15" dur="1000"/>
                                        <p:tgtEl>
                                          <p:spTgt spid="26626">
                                            <p:txEl>
                                              <p:pRg st="1" end="1"/>
                                            </p:txEl>
                                          </p:spTgt>
                                        </p:tgtEl>
                                      </p:cBhvr>
                                    </p:animEffect>
                                    <p:anim calcmode="lin" valueType="num">
                                      <p:cBhvr>
                                        <p:cTn id="16" dur="10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2662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26626">
                                            <p:txEl>
                                              <p:pRg st="2" end="2"/>
                                            </p:txEl>
                                          </p:spTgt>
                                        </p:tgtEl>
                                        <p:attrNameLst>
                                          <p:attrName>style.visibility</p:attrName>
                                        </p:attrNameLst>
                                      </p:cBhvr>
                                      <p:to>
                                        <p:strVal val="visible"/>
                                      </p:to>
                                    </p:set>
                                    <p:animEffect transition="in" filter="fade">
                                      <p:cBhvr>
                                        <p:cTn id="23" dur="1000"/>
                                        <p:tgtEl>
                                          <p:spTgt spid="26626">
                                            <p:txEl>
                                              <p:pRg st="2" end="2"/>
                                            </p:txEl>
                                          </p:spTgt>
                                        </p:tgtEl>
                                      </p:cBhvr>
                                    </p:animEffect>
                                    <p:anim calcmode="lin" valueType="num">
                                      <p:cBhvr>
                                        <p:cTn id="24" dur="1000" fill="hold"/>
                                        <p:tgtEl>
                                          <p:spTgt spid="2662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2662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26626">
                                            <p:txEl>
                                              <p:pRg st="3" end="3"/>
                                            </p:txEl>
                                          </p:spTgt>
                                        </p:tgtEl>
                                        <p:attrNameLst>
                                          <p:attrName>style.visibility</p:attrName>
                                        </p:attrNameLst>
                                      </p:cBhvr>
                                      <p:to>
                                        <p:strVal val="visible"/>
                                      </p:to>
                                    </p:set>
                                    <p:animEffect transition="in" filter="fade">
                                      <p:cBhvr>
                                        <p:cTn id="31" dur="1000"/>
                                        <p:tgtEl>
                                          <p:spTgt spid="26626">
                                            <p:txEl>
                                              <p:pRg st="3" end="3"/>
                                            </p:txEl>
                                          </p:spTgt>
                                        </p:tgtEl>
                                      </p:cBhvr>
                                    </p:animEffect>
                                    <p:anim calcmode="lin" valueType="num">
                                      <p:cBhvr>
                                        <p:cTn id="32" dur="1000" fill="hold"/>
                                        <p:tgtEl>
                                          <p:spTgt spid="26626">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2662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8" presetClass="entr" presetSubtype="16" fill="hold" nodeType="clickEffect">
                                  <p:stCondLst>
                                    <p:cond delay="0"/>
                                  </p:stCondLst>
                                  <p:childTnLst>
                                    <p:set>
                                      <p:cBhvr>
                                        <p:cTn id="38" dur="1" fill="hold">
                                          <p:stCondLst>
                                            <p:cond delay="0"/>
                                          </p:stCondLst>
                                        </p:cTn>
                                        <p:tgtEl>
                                          <p:spTgt spid="26626">
                                            <p:txEl>
                                              <p:pRg st="4" end="4"/>
                                            </p:txEl>
                                          </p:spTgt>
                                        </p:tgtEl>
                                        <p:attrNameLst>
                                          <p:attrName>style.visibility</p:attrName>
                                        </p:attrNameLst>
                                      </p:cBhvr>
                                      <p:to>
                                        <p:strVal val="visible"/>
                                      </p:to>
                                    </p:set>
                                    <p:animEffect transition="in" filter="diamond(in)">
                                      <p:cBhvr>
                                        <p:cTn id="39" dur="2000"/>
                                        <p:tgtEl>
                                          <p:spTgt spid="2662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7650" name="Rectangle 2"/>
          <p:cNvSpPr/>
          <p:nvPr/>
        </p:nvSpPr>
        <p:spPr>
          <a:xfrm>
            <a:off x="611188" y="1362075"/>
            <a:ext cx="8208962" cy="2554288"/>
          </a:xfrm>
          <a:prstGeom prst="rect">
            <a:avLst/>
          </a:prstGeom>
          <a:noFill/>
          <a:ln w="9525">
            <a:noFill/>
          </a:ln>
        </p:spPr>
        <p:txBody>
          <a:bodyPr>
            <a:spAutoFit/>
          </a:bodyPr>
          <a:lstStyle/>
          <a:p>
            <a:pPr>
              <a:buClr>
                <a:schemeClr val="hlink"/>
              </a:buClr>
              <a:buSzPct val="60000"/>
              <a:buFont typeface="Wingdings" pitchFamily="2" charset="2"/>
            </a:pPr>
            <a:r>
              <a:rPr lang="en-US" altLang="zh-CN" sz="3200" b="1">
                <a:solidFill>
                  <a:srgbClr val="000000"/>
                </a:solidFill>
                <a:latin typeface="宋体" pitchFamily="2" charset="-122"/>
              </a:rPr>
              <a:t>1</a:t>
            </a:r>
            <a:r>
              <a:rPr lang="zh-CN" altLang="en-US" sz="3200" b="1">
                <a:solidFill>
                  <a:srgbClr val="000000"/>
                </a:solidFill>
                <a:latin typeface="宋体" pitchFamily="2" charset="-122"/>
              </a:rPr>
              <a:t>、他如果不能实事求是，事业就会受损失。</a:t>
            </a:r>
          </a:p>
          <a:p>
            <a:pPr>
              <a:buClr>
                <a:schemeClr val="hlink"/>
              </a:buClr>
              <a:buSzPct val="60000"/>
              <a:buFont typeface="Wingdings" pitchFamily="2" charset="2"/>
              <a:buChar char="n"/>
            </a:pPr>
            <a:endParaRPr lang="zh-CN" altLang="en-US" sz="3200" b="1">
              <a:solidFill>
                <a:srgbClr val="000000"/>
              </a:solidFill>
              <a:latin typeface="宋体" pitchFamily="2" charset="-122"/>
            </a:endParaRPr>
          </a:p>
          <a:p>
            <a:pPr>
              <a:buClr>
                <a:schemeClr val="hlink"/>
              </a:buClr>
              <a:buSzPct val="60000"/>
              <a:buFont typeface="Wingdings" pitchFamily="2" charset="2"/>
            </a:pPr>
            <a:endParaRPr lang="zh-CN" altLang="en-US" sz="3200" b="1">
              <a:solidFill>
                <a:srgbClr val="000000"/>
              </a:solidFill>
              <a:latin typeface="宋体" pitchFamily="2" charset="-122"/>
            </a:endParaRPr>
          </a:p>
          <a:p>
            <a:pPr>
              <a:buClr>
                <a:schemeClr val="hlink"/>
              </a:buClr>
              <a:buSzPct val="60000"/>
              <a:buFont typeface="Wingdings" pitchFamily="2" charset="2"/>
            </a:pPr>
            <a:r>
              <a:rPr lang="en-US" altLang="zh-CN" sz="3200" b="1">
                <a:solidFill>
                  <a:srgbClr val="000000"/>
                </a:solidFill>
                <a:latin typeface="宋体" pitchFamily="2" charset="-122"/>
              </a:rPr>
              <a:t>2</a:t>
            </a:r>
            <a:r>
              <a:rPr lang="zh-CN" altLang="en-US" sz="3200" b="1">
                <a:solidFill>
                  <a:srgbClr val="000000"/>
                </a:solidFill>
                <a:latin typeface="宋体" pitchFamily="2" charset="-122"/>
              </a:rPr>
              <a:t>、不但他爱下围棋，而且精于围棋发展史</a:t>
            </a:r>
          </a:p>
          <a:p>
            <a:pPr>
              <a:buClr>
                <a:schemeClr val="hlink"/>
              </a:buClr>
              <a:buSzPct val="60000"/>
              <a:buFont typeface="Wingdings" pitchFamily="2" charset="2"/>
            </a:pPr>
            <a:r>
              <a:rPr lang="zh-CN" altLang="en-US" sz="3200" b="1">
                <a:solidFill>
                  <a:srgbClr val="000000"/>
                </a:solidFill>
                <a:latin typeface="宋体" pitchFamily="2" charset="-122"/>
              </a:rPr>
              <a:t>    的研究。</a:t>
            </a:r>
          </a:p>
        </p:txBody>
      </p:sp>
      <p:grpSp>
        <p:nvGrpSpPr>
          <p:cNvPr id="27651" name="Group 3"/>
          <p:cNvGrpSpPr/>
          <p:nvPr/>
        </p:nvGrpSpPr>
        <p:grpSpPr>
          <a:xfrm>
            <a:off x="2771775" y="3378200"/>
            <a:ext cx="3263900" cy="1071563"/>
            <a:chExt cx="1632" cy="624"/>
          </a:xfrm>
        </p:grpSpPr>
        <p:sp>
          <p:nvSpPr>
            <p:cNvPr id="27652" name="AutoShape 4"/>
            <p:cNvSpPr/>
            <p:nvPr/>
          </p:nvSpPr>
          <p:spPr>
            <a:xfrm>
              <a:off x="480" y="325"/>
              <a:ext cx="1152" cy="299"/>
            </a:xfrm>
            <a:prstGeom prst="flowChartAlternateProcess">
              <a:avLst/>
            </a:prstGeom>
            <a:solidFill>
              <a:srgbClr val="FFFFFF"/>
            </a:solidFill>
            <a:ln w="9525">
              <a:noFill/>
            </a:ln>
          </p:spPr>
          <p:txBody>
            <a:bodyPr wrap="none" anchor="ctr"/>
            <a:lstStyle/>
            <a:p>
              <a:pPr algn="ctr"/>
              <a:r>
                <a:rPr lang="zh-CN" altLang="en-US" sz="3200" b="1">
                  <a:solidFill>
                    <a:srgbClr val="FF0000"/>
                  </a:solidFill>
                  <a:latin typeface="Times New Roman" pitchFamily="2" charset="0"/>
                </a:rPr>
                <a:t>他不但</a:t>
              </a:r>
            </a:p>
          </p:txBody>
        </p:sp>
        <p:sp>
          <p:nvSpPr>
            <p:cNvPr id="27653" name="Line 5"/>
            <p:cNvSpPr/>
            <p:nvPr/>
          </p:nvSpPr>
          <p:spPr>
            <a:xfrm>
              <a:off x="0" y="0"/>
              <a:ext cx="629" cy="325"/>
            </a:xfrm>
            <a:prstGeom prst="line">
              <a:avLst/>
            </a:prstGeom>
            <a:ln w="38100" cap="flat" cmpd="sng">
              <a:solidFill>
                <a:srgbClr val="FF0000"/>
              </a:solidFill>
              <a:prstDash val="solid"/>
              <a:headEnd type="none" w="med" len="med"/>
              <a:tailEnd type="none" w="med" len="med"/>
            </a:ln>
          </p:spPr>
          <p:txBody>
            <a:bodyPr/>
            <a:lstStyle/>
            <a:p/>
          </p:txBody>
        </p:sp>
      </p:grpSp>
      <p:grpSp>
        <p:nvGrpSpPr>
          <p:cNvPr id="27654" name="Group 6"/>
          <p:cNvGrpSpPr/>
          <p:nvPr/>
        </p:nvGrpSpPr>
        <p:grpSpPr>
          <a:xfrm>
            <a:off x="2627313" y="1938338"/>
            <a:ext cx="3357562" cy="617537"/>
            <a:chExt cx="2160" cy="480"/>
          </a:xfrm>
        </p:grpSpPr>
        <p:sp>
          <p:nvSpPr>
            <p:cNvPr id="27655" name="AutoShape 7"/>
            <p:cNvSpPr/>
            <p:nvPr/>
          </p:nvSpPr>
          <p:spPr>
            <a:xfrm>
              <a:off x="720" y="144"/>
              <a:ext cx="1440" cy="336"/>
            </a:xfrm>
            <a:prstGeom prst="flowChartAlternateProcess">
              <a:avLst/>
            </a:prstGeom>
            <a:solidFill>
              <a:srgbClr val="FFFFFF"/>
            </a:solidFill>
            <a:ln w="9525">
              <a:noFill/>
            </a:ln>
          </p:spPr>
          <p:txBody>
            <a:bodyPr wrap="none" anchor="ctr"/>
            <a:lstStyle/>
            <a:p>
              <a:pPr algn="ctr"/>
              <a:r>
                <a:rPr lang="zh-CN" altLang="en-US" sz="3200" b="1">
                  <a:solidFill>
                    <a:srgbClr val="FF0000"/>
                  </a:solidFill>
                  <a:latin typeface="Times New Roman" pitchFamily="2" charset="0"/>
                </a:rPr>
                <a:t>如果他</a:t>
              </a:r>
            </a:p>
          </p:txBody>
        </p:sp>
        <p:sp>
          <p:nvSpPr>
            <p:cNvPr id="27656" name="Line 8"/>
            <p:cNvSpPr/>
            <p:nvPr/>
          </p:nvSpPr>
          <p:spPr>
            <a:xfrm>
              <a:off x="0" y="0"/>
              <a:ext cx="703" cy="275"/>
            </a:xfrm>
            <a:prstGeom prst="line">
              <a:avLst/>
            </a:prstGeom>
            <a:ln w="38100" cap="flat" cmpd="sng">
              <a:solidFill>
                <a:srgbClr val="FF0000"/>
              </a:solidFill>
              <a:prstDash val="solid"/>
              <a:headEnd type="none" w="med" len="med"/>
              <a:tailEnd type="none" w="med" len="med"/>
            </a:ln>
          </p:spPr>
          <p:txBody>
            <a:bodyPr/>
            <a:lstStyle/>
            <a:p/>
          </p:txBody>
        </p:sp>
      </p:grpSp>
      <p:sp>
        <p:nvSpPr>
          <p:cNvPr id="27657" name="Line 9"/>
          <p:cNvSpPr/>
          <p:nvPr/>
        </p:nvSpPr>
        <p:spPr>
          <a:xfrm>
            <a:off x="1476375" y="3378200"/>
            <a:ext cx="1287463" cy="0"/>
          </a:xfrm>
          <a:prstGeom prst="line">
            <a:avLst/>
          </a:prstGeom>
          <a:ln w="38100" cap="flat" cmpd="sng">
            <a:solidFill>
              <a:srgbClr val="FF0000"/>
            </a:solidFill>
            <a:prstDash val="solid"/>
            <a:headEnd type="none" w="med" len="med"/>
            <a:tailEnd type="none" w="med" len="med"/>
          </a:ln>
        </p:spPr>
        <p:txBody>
          <a:bodyPr/>
          <a:lstStyle/>
          <a:p/>
        </p:txBody>
      </p:sp>
      <p:sp>
        <p:nvSpPr>
          <p:cNvPr id="27658" name="Line 10"/>
          <p:cNvSpPr/>
          <p:nvPr/>
        </p:nvSpPr>
        <p:spPr>
          <a:xfrm>
            <a:off x="1476375" y="1938338"/>
            <a:ext cx="1143000" cy="0"/>
          </a:xfrm>
          <a:prstGeom prst="line">
            <a:avLst/>
          </a:prstGeom>
          <a:ln w="38100" cap="flat" cmpd="sng">
            <a:solidFill>
              <a:srgbClr val="FF0000"/>
            </a:solidFill>
            <a:prstDash val="solid"/>
            <a:headEnd type="none" w="med" len="med"/>
            <a:tailEnd type="none" w="med" len="med"/>
          </a:ln>
        </p:spPr>
        <p:txBody>
          <a:bodyPr/>
          <a:lstStyle/>
          <a:p/>
        </p:txBody>
      </p:sp>
      <p:sp>
        <p:nvSpPr>
          <p:cNvPr id="27659" name="AutoShape 11"/>
          <p:cNvSpPr/>
          <p:nvPr/>
        </p:nvSpPr>
        <p:spPr>
          <a:xfrm>
            <a:off x="250825" y="5035550"/>
            <a:ext cx="2133600" cy="1752600"/>
          </a:xfrm>
          <a:prstGeom prst="cloudCallout">
            <a:avLst>
              <a:gd name="adj1" fmla="val 70162"/>
              <a:gd name="adj2" fmla="val -111324"/>
            </a:avLst>
          </a:prstGeom>
          <a:solidFill>
            <a:srgbClr val="66FF33"/>
          </a:solidFill>
          <a:ln w="9525" cap="flat" cmpd="sng">
            <a:solidFill>
              <a:schemeClr val="tx1"/>
            </a:solidFill>
            <a:prstDash val="solid"/>
            <a:headEnd type="none" w="med" len="med"/>
            <a:tailEnd type="none" w="med" len="med"/>
          </a:ln>
        </p:spPr>
        <p:txBody>
          <a:bodyPr/>
          <a:lstStyle/>
          <a:p>
            <a:pPr algn="ctr"/>
            <a:r>
              <a:rPr lang="zh-CN" altLang="en-US" sz="4400" b="1">
                <a:solidFill>
                  <a:schemeClr val="tx2"/>
                </a:solidFill>
                <a:latin typeface="隶书" pitchFamily="1" charset="-122"/>
                <a:ea typeface="隶书" pitchFamily="1" charset="-122"/>
              </a:rPr>
              <a:t>规律</a:t>
            </a:r>
          </a:p>
          <a:p>
            <a:pPr algn="ctr"/>
            <a:r>
              <a:rPr lang="en-US" altLang="zh-CN" sz="4400" b="1">
                <a:solidFill>
                  <a:schemeClr val="tx2"/>
                </a:solidFill>
                <a:latin typeface="隶书" pitchFamily="1" charset="-122"/>
                <a:ea typeface="隶书" pitchFamily="1" charset="-122"/>
              </a:rPr>
              <a:t>?</a:t>
            </a:r>
          </a:p>
        </p:txBody>
      </p:sp>
      <p:sp>
        <p:nvSpPr>
          <p:cNvPr id="27660" name="Text Box 12"/>
          <p:cNvSpPr txBox="1"/>
          <p:nvPr/>
        </p:nvSpPr>
        <p:spPr>
          <a:xfrm>
            <a:off x="2700338" y="4746625"/>
            <a:ext cx="6121400" cy="1562100"/>
          </a:xfrm>
          <a:prstGeom prst="rect">
            <a:avLst/>
          </a:prstGeom>
          <a:noFill/>
          <a:ln w="9525" cap="flat" cmpd="sng">
            <a:solidFill>
              <a:srgbClr val="FF0000"/>
            </a:solidFill>
            <a:prstDash val="solid"/>
            <a:miter/>
            <a:headEnd type="none" w="med" len="med"/>
            <a:tailEnd type="none" w="med" len="med"/>
          </a:ln>
        </p:spPr>
        <p:txBody>
          <a:bodyPr>
            <a:spAutoFit/>
          </a:bodyPr>
          <a:lstStyle/>
          <a:p>
            <a:pPr>
              <a:spcBef>
                <a:spcPct val="50000"/>
              </a:spcBef>
            </a:pPr>
            <a:r>
              <a:rPr lang="zh-CN" altLang="en-US" sz="3200" b="1">
                <a:solidFill>
                  <a:srgbClr val="FF0000"/>
                </a:solidFill>
                <a:latin typeface="华文行楷" pitchFamily="2" charset="-122"/>
                <a:ea typeface="华文行楷" pitchFamily="2" charset="-122"/>
              </a:rPr>
              <a:t>　方法总结：</a:t>
            </a:r>
            <a:r>
              <a:rPr lang="zh-CN" altLang="en-US" sz="3200" b="1">
                <a:solidFill>
                  <a:schemeClr val="tx2"/>
                </a:solidFill>
                <a:latin typeface="隶书" pitchFamily="1" charset="-122"/>
                <a:ea typeface="隶书" pitchFamily="1" charset="-122"/>
              </a:rPr>
              <a:t>两个分句同一个主语时，关联词语在主语后面；不同主语时，关联词语在主语前面。</a:t>
            </a:r>
          </a:p>
        </p:txBody>
      </p:sp>
      <p:sp>
        <p:nvSpPr>
          <p:cNvPr id="27661" name="灯片编号占位符 1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19</a:t>
            </a:fld>
          </a:p>
        </p:txBody>
      </p:sp>
      <p:sp>
        <p:nvSpPr>
          <p:cNvPr id="27662" name="矩形 13"/>
          <p:cNvSpPr/>
          <p:nvPr/>
        </p:nvSpPr>
        <p:spPr>
          <a:xfrm>
            <a:off x="3657600" y="228600"/>
            <a:ext cx="2214563" cy="1006475"/>
          </a:xfrm>
          <a:prstGeom prst="rect">
            <a:avLst/>
          </a:prstGeom>
          <a:noFill/>
          <a:ln w="9525">
            <a:noFill/>
          </a:ln>
        </p:spPr>
        <p:txBody>
          <a:bodyPr wrap="none">
            <a:spAutoFit/>
          </a:bodyPr>
          <a:lstStyle/>
          <a:p>
            <a:pPr>
              <a:lnSpc>
                <a:spcPct val="150000"/>
              </a:lnSpc>
            </a:pPr>
            <a:r>
              <a:rPr lang="zh-CN" altLang="en-US" sz="4000" b="1">
                <a:latin typeface="宋体" pitchFamily="2" charset="-122"/>
                <a:ea typeface="黑体" pitchFamily="2" charset="-122"/>
              </a:rPr>
              <a:t>病例诊治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7658"/>
                                        </p:tgtEl>
                                        <p:attrNameLst>
                                          <p:attrName>style.visibility</p:attrName>
                                        </p:attrNameLst>
                                      </p:cBhvr>
                                      <p:to>
                                        <p:strVal val="visible"/>
                                      </p:to>
                                    </p:set>
                                    <p:anim calcmode="lin" valueType="num">
                                      <p:cBhvr additive="base">
                                        <p:cTn id="7" dur="500" fill="hold"/>
                                        <p:tgtEl>
                                          <p:spTgt spid="27658"/>
                                        </p:tgtEl>
                                        <p:attrNameLst>
                                          <p:attrName>ppt_x</p:attrName>
                                        </p:attrNameLst>
                                      </p:cBhvr>
                                      <p:tavLst>
                                        <p:tav tm="0">
                                          <p:val>
                                            <p:strVal val="0-#ppt_w/2"/>
                                          </p:val>
                                        </p:tav>
                                        <p:tav tm="100000">
                                          <p:val>
                                            <p:strVal val="#ppt_x"/>
                                          </p:val>
                                        </p:tav>
                                      </p:tavLst>
                                    </p:anim>
                                    <p:anim calcmode="lin" valueType="num">
                                      <p:cBhvr additive="base">
                                        <p:cTn id="8" dur="500" fill="hold"/>
                                        <p:tgtEl>
                                          <p:spTgt spid="2765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7654"/>
                                        </p:tgtEl>
                                        <p:attrNameLst>
                                          <p:attrName>style.visibility</p:attrName>
                                        </p:attrNameLst>
                                      </p:cBhvr>
                                      <p:to>
                                        <p:strVal val="visible"/>
                                      </p:to>
                                    </p:set>
                                    <p:anim calcmode="lin" valueType="num">
                                      <p:cBhvr additive="base">
                                        <p:cTn id="11" dur="500" fill="hold"/>
                                        <p:tgtEl>
                                          <p:spTgt spid="27654"/>
                                        </p:tgtEl>
                                        <p:attrNameLst>
                                          <p:attrName>ppt_x</p:attrName>
                                        </p:attrNameLst>
                                      </p:cBhvr>
                                      <p:tavLst>
                                        <p:tav tm="0">
                                          <p:val>
                                            <p:strVal val="0-#ppt_w/2"/>
                                          </p:val>
                                        </p:tav>
                                        <p:tav tm="100000">
                                          <p:val>
                                            <p:strVal val="#ppt_x"/>
                                          </p:val>
                                        </p:tav>
                                      </p:tavLst>
                                    </p:anim>
                                    <p:anim calcmode="lin" valueType="num">
                                      <p:cBhvr additive="base">
                                        <p:cTn id="12" dur="500" fill="hold"/>
                                        <p:tgtEl>
                                          <p:spTgt spid="27654"/>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8" fill="hold" nodeType="clickEffect">
                                  <p:stCondLst>
                                    <p:cond delay="0"/>
                                  </p:stCondLst>
                                  <p:childTnLst>
                                    <p:set>
                                      <p:cBhvr>
                                        <p:cTn id="17" dur="1" fill="hold">
                                          <p:stCondLst>
                                            <p:cond delay="0"/>
                                          </p:stCondLst>
                                        </p:cTn>
                                        <p:tgtEl>
                                          <p:spTgt spid="27657"/>
                                        </p:tgtEl>
                                        <p:attrNameLst>
                                          <p:attrName>style.visibility</p:attrName>
                                        </p:attrNameLst>
                                      </p:cBhvr>
                                      <p:to>
                                        <p:strVal val="visible"/>
                                      </p:to>
                                    </p:set>
                                    <p:anim calcmode="lin" valueType="num">
                                      <p:cBhvr additive="base">
                                        <p:cTn id="18" dur="500" fill="hold"/>
                                        <p:tgtEl>
                                          <p:spTgt spid="27657"/>
                                        </p:tgtEl>
                                        <p:attrNameLst>
                                          <p:attrName>ppt_x</p:attrName>
                                        </p:attrNameLst>
                                      </p:cBhvr>
                                      <p:tavLst>
                                        <p:tav tm="0">
                                          <p:val>
                                            <p:strVal val="0-#ppt_w/2"/>
                                          </p:val>
                                        </p:tav>
                                        <p:tav tm="100000">
                                          <p:val>
                                            <p:strVal val="#ppt_x"/>
                                          </p:val>
                                        </p:tav>
                                      </p:tavLst>
                                    </p:anim>
                                    <p:anim calcmode="lin" valueType="num">
                                      <p:cBhvr additive="base">
                                        <p:cTn id="19" dur="500" fill="hold"/>
                                        <p:tgtEl>
                                          <p:spTgt spid="2765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7651"/>
                                        </p:tgtEl>
                                        <p:attrNameLst>
                                          <p:attrName>style.visibility</p:attrName>
                                        </p:attrNameLst>
                                      </p:cBhvr>
                                      <p:to>
                                        <p:strVal val="visible"/>
                                      </p:to>
                                    </p:set>
                                    <p:anim calcmode="lin" valueType="num">
                                      <p:cBhvr additive="base">
                                        <p:cTn id="22" dur="500" fill="hold"/>
                                        <p:tgtEl>
                                          <p:spTgt spid="27651"/>
                                        </p:tgtEl>
                                        <p:attrNameLst>
                                          <p:attrName>ppt_x</p:attrName>
                                        </p:attrNameLst>
                                      </p:cBhvr>
                                      <p:tavLst>
                                        <p:tav tm="0">
                                          <p:val>
                                            <p:strVal val="0-#ppt_w/2"/>
                                          </p:val>
                                        </p:tav>
                                        <p:tav tm="100000">
                                          <p:val>
                                            <p:strVal val="#ppt_x"/>
                                          </p:val>
                                        </p:tav>
                                      </p:tavLst>
                                    </p:anim>
                                    <p:anim calcmode="lin" valueType="num">
                                      <p:cBhvr additive="base">
                                        <p:cTn id="23"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7659"/>
                                        </p:tgtEl>
                                        <p:attrNameLst>
                                          <p:attrName>style.visibility</p:attrName>
                                        </p:attrNameLst>
                                      </p:cBhvr>
                                      <p:to>
                                        <p:strVal val="visible"/>
                                      </p:to>
                                    </p:set>
                                    <p:anim calcmode="lin" valueType="num">
                                      <p:cBhvr additive="base">
                                        <p:cTn id="29" dur="500" fill="hold"/>
                                        <p:tgtEl>
                                          <p:spTgt spid="27659"/>
                                        </p:tgtEl>
                                        <p:attrNameLst>
                                          <p:attrName>ppt_x</p:attrName>
                                        </p:attrNameLst>
                                      </p:cBhvr>
                                      <p:tavLst>
                                        <p:tav tm="0">
                                          <p:val>
                                            <p:strVal val="0-#ppt_w/2"/>
                                          </p:val>
                                        </p:tav>
                                        <p:tav tm="100000">
                                          <p:val>
                                            <p:strVal val="#ppt_x"/>
                                          </p:val>
                                        </p:tav>
                                      </p:tavLst>
                                    </p:anim>
                                    <p:anim calcmode="lin" valueType="num">
                                      <p:cBhvr additive="base">
                                        <p:cTn id="30" dur="500" fill="hold"/>
                                        <p:tgtEl>
                                          <p:spTgt spid="276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laser.wav"/>
                                        </p:tgtEl>
                                      </p:cMediaNode>
                                    </p:audio>
                                  </p:sub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7" presetClass="entr" presetSubtype="0" fill="hold" grpId="1" nodeType="clickEffect">
                                  <p:stCondLst>
                                    <p:cond delay="0"/>
                                  </p:stCondLst>
                                  <p:iterate type="lt">
                                    <p:tmPct val="50000"/>
                                  </p:iterate>
                                  <p:childTnLst>
                                    <p:set>
                                      <p:cBhvr>
                                        <p:cTn id="35" dur="1" fill="hold">
                                          <p:stCondLst>
                                            <p:cond delay="0"/>
                                          </p:stCondLst>
                                        </p:cTn>
                                        <p:tgtEl>
                                          <p:spTgt spid="27660"/>
                                        </p:tgtEl>
                                        <p:attrNameLst>
                                          <p:attrName>style.visibility</p:attrName>
                                        </p:attrNameLst>
                                      </p:cBhvr>
                                      <p:to>
                                        <p:strVal val="visible"/>
                                      </p:to>
                                    </p:set>
                                    <p:anim calcmode="discrete" valueType="clr">
                                      <p:cBhvr override="childStyle">
                                        <p:cTn id="36" dur="80"/>
                                        <p:tgtEl>
                                          <p:spTgt spid="27660"/>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27660"/>
                                        </p:tgtEl>
                                        <p:attrNameLst>
                                          <p:attrName>fillcolor</p:attrName>
                                        </p:attrNameLst>
                                      </p:cBhvr>
                                      <p:tavLst>
                                        <p:tav tm="0">
                                          <p:val>
                                            <p:clrVal>
                                              <a:schemeClr val="accent2"/>
                                            </p:clrVal>
                                          </p:val>
                                        </p:tav>
                                        <p:tav tm="50000">
                                          <p:val>
                                            <p:clrVal>
                                              <a:schemeClr val="hlink"/>
                                            </p:clrVal>
                                          </p:val>
                                        </p:tav>
                                      </p:tavLst>
                                    </p:anim>
                                    <p:set>
                                      <p:cBhvr>
                                        <p:cTn id="38" dur="80"/>
                                        <p:tgtEl>
                                          <p:spTgt spid="276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9" grpId="0"/>
      <p:bldP spid="27660" grpId="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6146" name="TextBox 5"/>
          <p:cNvSpPr txBox="1"/>
          <p:nvPr/>
        </p:nvSpPr>
        <p:spPr>
          <a:xfrm>
            <a:off x="304800" y="914400"/>
            <a:ext cx="2205038" cy="4754563"/>
          </a:xfrm>
          <a:prstGeom prst="rect">
            <a:avLst/>
          </a:prstGeom>
          <a:noFill/>
          <a:ln w="9525">
            <a:noFill/>
          </a:ln>
        </p:spPr>
        <p:txBody>
          <a:bodyPr>
            <a:spAutoFit/>
          </a:bodyPr>
          <a:lstStyle/>
          <a:p>
            <a:pPr>
              <a:lnSpc>
                <a:spcPct val="150000"/>
              </a:lnSpc>
            </a:pPr>
            <a:r>
              <a:rPr lang="zh-CN" altLang="en-US" sz="3600" b="1">
                <a:solidFill>
                  <a:srgbClr val="FF0000"/>
                </a:solidFill>
                <a:latin typeface="宋体" pitchFamily="2" charset="-122"/>
                <a:ea typeface="黑体" pitchFamily="2" charset="-122"/>
              </a:rPr>
              <a:t>语序不当</a:t>
            </a:r>
            <a:r>
              <a:rPr lang="zh-CN" altLang="en-US" sz="2800" b="1">
                <a:latin typeface="宋体" pitchFamily="2" charset="-122"/>
                <a:ea typeface="锐字云字库魏体1.0" panose="02010604000000000000" charset="-122"/>
              </a:rPr>
              <a:t>不符合语法习惯、不符合事理。常见的语序不当主要有以下几种情况：</a:t>
            </a:r>
          </a:p>
        </p:txBody>
      </p:sp>
      <p:pic>
        <p:nvPicPr>
          <p:cNvPr id="6147" name="Picture 3" descr="yw10.TIF"/>
          <p:cNvPicPr>
            <a:picLocks noChangeAspect="1"/>
          </p:cNvPicPr>
          <p:nvPr/>
        </p:nvPicPr>
        <p:blipFill>
          <a:blip r:embed="rId3"/>
          <a:stretch>
            <a:fillRect/>
          </a:stretch>
        </p:blipFill>
        <p:spPr>
          <a:xfrm>
            <a:off x="2514600" y="762000"/>
            <a:ext cx="6400800" cy="5486400"/>
          </a:xfrm>
          <a:prstGeom prst="rect">
            <a:avLst/>
          </a:prstGeom>
          <a:noFill/>
          <a:ln w="9525">
            <a:noFill/>
          </a:ln>
        </p:spPr>
      </p:pic>
      <p:sp>
        <p:nvSpPr>
          <p:cNvPr id="6148" name="灯片编号占位符 4"/>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146">
                                            <p:txEl>
                                              <p:pRg st="0" end="0"/>
                                            </p:txEl>
                                          </p:spTgt>
                                        </p:tgtEl>
                                        <p:attrNameLst>
                                          <p:attrName>style.visibility</p:attrName>
                                        </p:attrNameLst>
                                      </p:cBhvr>
                                      <p:to>
                                        <p:strVal val="visible"/>
                                      </p:to>
                                    </p:set>
                                    <p:anim calcmode="discrete" valueType="clr">
                                      <p:cBhvr override="childStyle">
                                        <p:cTn id="7" dur="80"/>
                                        <p:tgtEl>
                                          <p:spTgt spid="614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146">
                                            <p:txEl>
                                              <p:pRg st="0" end="0"/>
                                            </p:txEl>
                                          </p:spTgt>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diamond(in)">
                                      <p:cBhvr>
                                        <p:cTn id="15"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8674" name="文本占位符 28673"/>
          <p:cNvSpPr>
            <a:spLocks noGrp="1"/>
          </p:cNvSpPr>
          <p:nvPr>
            <p:ph type="body" idx="1"/>
          </p:nvPr>
        </p:nvSpPr>
        <p:spPr>
          <a:xfrm>
            <a:off x="457200" y="685800"/>
            <a:ext cx="8229600" cy="4527550"/>
          </a:xfrm>
        </p:spPr>
        <p:txBody>
          <a:bodyPr/>
          <a:lstStyle/>
          <a:p>
            <a:pPr marL="1905" indent="-344805" algn="ctr">
              <a:buNone/>
            </a:pPr>
            <a:r>
              <a:rPr lang="zh-CN" altLang="en-US" sz="4000"/>
              <a:t>病例诊治</a:t>
            </a:r>
          </a:p>
          <a:p>
            <a:pPr marL="1905" indent="-344805">
              <a:buNone/>
            </a:pPr>
            <a:r>
              <a:rPr lang="en-US" altLang="zh-CN" sz="2800"/>
              <a:t>1.</a:t>
            </a:r>
            <a:r>
              <a:rPr lang="zh-CN" altLang="en-US" sz="2800"/>
              <a:t>我们如果把这本书不认真读好，就谈不上读别的书了。</a:t>
            </a:r>
          </a:p>
          <a:p>
            <a:pPr marL="1905" indent="-344805">
              <a:buNone/>
            </a:pPr>
            <a:r>
              <a:rPr lang="zh-CN" altLang="en-US" sz="2800">
                <a:solidFill>
                  <a:srgbClr val="FF0000"/>
                </a:solidFill>
              </a:rPr>
              <a:t>诊治</a:t>
            </a:r>
            <a:r>
              <a:rPr lang="zh-CN" altLang="en-US" sz="2800"/>
              <a:t>：我们如果</a:t>
            </a:r>
            <a:r>
              <a:rPr lang="zh-CN" altLang="en-US" sz="2800" u="sng">
                <a:solidFill>
                  <a:srgbClr val="FF0000"/>
                </a:solidFill>
              </a:rPr>
              <a:t>不把</a:t>
            </a:r>
            <a:r>
              <a:rPr lang="zh-CN" altLang="en-US" sz="2800"/>
              <a:t>这本书认真读好，就谈不上读别的书了。</a:t>
            </a:r>
          </a:p>
          <a:p>
            <a:pPr marL="1905" indent="-344805">
              <a:buNone/>
            </a:pPr>
            <a:r>
              <a:rPr lang="en-US" altLang="zh-CN" sz="2800"/>
              <a:t>2.</a:t>
            </a:r>
            <a:r>
              <a:rPr lang="zh-CN" altLang="en-US" sz="2800"/>
              <a:t>近来经济政策的微调引发了舆论对放松楼市调控的猜测，中央及相关部委虽然一再强调“限购政策绝不动摇”，但坊间关于调控放松地消息仍铺天盖地。</a:t>
            </a:r>
          </a:p>
          <a:p>
            <a:pPr marL="1905" indent="-344805">
              <a:buNone/>
            </a:pPr>
            <a:r>
              <a:rPr lang="zh-CN" altLang="en-US" sz="2800">
                <a:solidFill>
                  <a:srgbClr val="FF0000"/>
                </a:solidFill>
              </a:rPr>
              <a:t>诊治</a:t>
            </a:r>
            <a:r>
              <a:rPr lang="zh-CN" altLang="en-US" sz="2800"/>
              <a:t>：</a:t>
            </a:r>
            <a:r>
              <a:rPr lang="zh-CN" altLang="en-US" sz="2800" u="sng">
                <a:solidFill>
                  <a:srgbClr val="FF0000"/>
                </a:solidFill>
              </a:rPr>
              <a:t>虽然</a:t>
            </a:r>
            <a:r>
              <a:rPr lang="zh-CN" altLang="en-US" sz="2800"/>
              <a:t>中央及相关部委一再强调“限购政策绝不动摇”。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8674">
                                            <p:txEl>
                                              <p:pRg st="2" end="2"/>
                                            </p:txEl>
                                          </p:spTgt>
                                        </p:tgtEl>
                                        <p:attrNameLst>
                                          <p:attrName>style.visibility</p:attrName>
                                        </p:attrNameLst>
                                      </p:cBhvr>
                                      <p:to>
                                        <p:strVal val="visible"/>
                                      </p:to>
                                    </p:set>
                                    <p:anim calcmode="lin" valueType="num">
                                      <p:cBhvr>
                                        <p:cTn id="7" dur="1" fill="hold"/>
                                        <p:tgtEl>
                                          <p:spTgt spid="28674">
                                            <p:txEl>
                                              <p:pRg st="2" end="2"/>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28674">
                                            <p:txEl>
                                              <p:pRg st="4" end="4"/>
                                            </p:txEl>
                                          </p:spTgt>
                                        </p:tgtEl>
                                        <p:attrNameLst>
                                          <p:attrName>style.visibility</p:attrName>
                                        </p:attrNameLst>
                                      </p:cBhvr>
                                      <p:to>
                                        <p:strVal val="visible"/>
                                      </p:to>
                                    </p:set>
                                    <p:anim calcmode="lin" valueType="num">
                                      <p:cBhvr>
                                        <p:cTn id="13" dur="1" fill="hold"/>
                                        <p:tgtEl>
                                          <p:spTgt spid="28674">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9698" name="TextBox 5"/>
          <p:cNvSpPr txBox="1"/>
          <p:nvPr/>
        </p:nvSpPr>
        <p:spPr>
          <a:xfrm>
            <a:off x="533400" y="381000"/>
            <a:ext cx="8305800" cy="4062413"/>
          </a:xfrm>
          <a:prstGeom prst="rect">
            <a:avLst/>
          </a:prstGeom>
          <a:noFill/>
          <a:ln w="9525">
            <a:noFill/>
          </a:ln>
        </p:spPr>
        <p:txBody>
          <a:bodyPr>
            <a:spAutoFit/>
          </a:bodyPr>
          <a:lstStyle/>
          <a:p>
            <a:pPr>
              <a:lnSpc>
                <a:spcPct val="150000"/>
              </a:lnSpc>
            </a:pPr>
            <a:r>
              <a:rPr lang="zh-CN" altLang="en-US" sz="3200" b="1">
                <a:solidFill>
                  <a:srgbClr val="FF0000"/>
                </a:solidFill>
                <a:latin typeface="宋体" pitchFamily="2" charset="-122"/>
              </a:rPr>
              <a:t>五．主客体颠倒</a:t>
            </a:r>
          </a:p>
          <a:p>
            <a:pPr>
              <a:lnSpc>
                <a:spcPct val="150000"/>
              </a:lnSpc>
            </a:pPr>
            <a:r>
              <a:rPr lang="en-US" altLang="zh-CN" sz="2800" b="1">
                <a:latin typeface="宋体" pitchFamily="2" charset="-122"/>
              </a:rPr>
              <a:t>    [</a:t>
            </a:r>
            <a:r>
              <a:rPr lang="zh-CN" altLang="en-US" sz="2800" b="1">
                <a:latin typeface="宋体" pitchFamily="2" charset="-122"/>
              </a:rPr>
              <a:t>例</a:t>
            </a:r>
            <a:r>
              <a:rPr lang="en-US" altLang="zh-CN" sz="2800" b="1">
                <a:latin typeface="宋体" pitchFamily="2" charset="-122"/>
              </a:rPr>
              <a:t>1]</a:t>
            </a:r>
            <a:r>
              <a:rPr lang="zh-CN" altLang="en-US" sz="2800" b="1">
                <a:latin typeface="宋体" pitchFamily="2" charset="-122"/>
              </a:rPr>
              <a:t>　</a:t>
            </a:r>
            <a:r>
              <a:rPr lang="zh-CN" altLang="en-US" sz="2800" b="1" u="sng">
                <a:latin typeface="宋体" pitchFamily="2" charset="-122"/>
              </a:rPr>
              <a:t>虽然现在所学的一些专业课，对我们很陌生，学起来比较吃力</a:t>
            </a:r>
            <a:r>
              <a:rPr lang="zh-CN" altLang="en-US" sz="2800" b="1">
                <a:latin typeface="宋体" pitchFamily="2" charset="-122"/>
              </a:rPr>
              <a:t>，不过我相信，在老师的帮助下，只要下苦功，就一定能够学好。</a:t>
            </a:r>
          </a:p>
          <a:p>
            <a:pPr>
              <a:lnSpc>
                <a:spcPct val="150000"/>
              </a:lnSpc>
            </a:pPr>
            <a:r>
              <a:rPr lang="en-US" altLang="zh-CN" sz="2800" b="1">
                <a:latin typeface="宋体" pitchFamily="2" charset="-122"/>
              </a:rPr>
              <a:t>    [</a:t>
            </a:r>
            <a:r>
              <a:rPr lang="zh-CN" altLang="en-US" sz="2800" b="1">
                <a:latin typeface="宋体" pitchFamily="2" charset="-122"/>
              </a:rPr>
              <a:t>辨析</a:t>
            </a:r>
            <a:r>
              <a:rPr lang="en-US" altLang="zh-CN" sz="2800" b="1">
                <a:latin typeface="宋体" pitchFamily="2" charset="-122"/>
              </a:rPr>
              <a:t>]</a:t>
            </a:r>
            <a:r>
              <a:rPr lang="zh-CN" altLang="en-US" sz="2800" b="1">
                <a:latin typeface="宋体" pitchFamily="2" charset="-122"/>
              </a:rPr>
              <a:t>　主客体倒置，应改为“</a:t>
            </a:r>
            <a:r>
              <a:rPr lang="zh-CN" altLang="en-US" sz="2800" b="1">
                <a:solidFill>
                  <a:srgbClr val="FF0000"/>
                </a:solidFill>
                <a:latin typeface="宋体" pitchFamily="2" charset="-122"/>
              </a:rPr>
              <a:t>虽然我们对现在所学的一些专业课很陌生，学起来比较吃力</a:t>
            </a:r>
            <a:r>
              <a:rPr lang="zh-CN" altLang="en-US" sz="2800" b="1">
                <a:latin typeface="宋体" pitchFamily="2" charset="-122"/>
              </a:rPr>
              <a:t>”。</a:t>
            </a:r>
            <a:endParaRPr lang="zh-CN" altLang="en-US" sz="3200" b="1">
              <a:latin typeface="宋体" pitchFamily="2" charset="-122"/>
            </a:endParaRPr>
          </a:p>
        </p:txBody>
      </p:sp>
      <p:sp>
        <p:nvSpPr>
          <p:cNvPr id="29699"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21</a:t>
            </a:fld>
          </a:p>
        </p:txBody>
      </p:sp>
      <p:sp>
        <p:nvSpPr>
          <p:cNvPr id="29700" name="Text Box 3"/>
          <p:cNvSpPr txBox="1"/>
          <p:nvPr/>
        </p:nvSpPr>
        <p:spPr>
          <a:xfrm>
            <a:off x="685800" y="4495800"/>
            <a:ext cx="7632700" cy="1077913"/>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en-US" altLang="zh-CN" sz="3200" b="1">
                <a:latin typeface="华文宋体" panose="02010600030101010101" pitchFamily="2" charset="-122"/>
                <a:ea typeface="华文宋体" panose="02010600030101010101" pitchFamily="2" charset="-122"/>
              </a:rPr>
              <a:t>【</a:t>
            </a:r>
            <a:r>
              <a:rPr lang="zh-CN" altLang="en-US" sz="3200" b="1">
                <a:latin typeface="华文宋体" panose="02010600030101010101" pitchFamily="2" charset="-122"/>
                <a:ea typeface="华文宋体" panose="02010600030101010101" pitchFamily="2" charset="-122"/>
              </a:rPr>
              <a:t>例</a:t>
            </a:r>
            <a:r>
              <a:rPr lang="en-US" altLang="zh-CN" sz="3200" b="1">
                <a:latin typeface="华文宋体" panose="02010600030101010101" pitchFamily="2" charset="-122"/>
                <a:ea typeface="华文宋体" panose="02010600030101010101" pitchFamily="2" charset="-122"/>
              </a:rPr>
              <a:t>2】</a:t>
            </a:r>
            <a:r>
              <a:rPr lang="zh-CN" altLang="en-US" sz="3200" b="1">
                <a:latin typeface="华文宋体" panose="02010600030101010101" pitchFamily="2" charset="-122"/>
                <a:ea typeface="华文宋体" panose="02010600030101010101" pitchFamily="2" charset="-122"/>
              </a:rPr>
              <a:t>焦裕禄这个名字对青年人可能是陌生的，可是对中年人却是熟悉的。 </a:t>
            </a:r>
          </a:p>
        </p:txBody>
      </p:sp>
      <p:sp>
        <p:nvSpPr>
          <p:cNvPr id="29701" name="Text Box 2"/>
          <p:cNvSpPr txBox="1"/>
          <p:nvPr/>
        </p:nvSpPr>
        <p:spPr>
          <a:xfrm>
            <a:off x="838200" y="5486400"/>
            <a:ext cx="7632700" cy="1077913"/>
          </a:xfrm>
          <a:prstGeom prst="rect">
            <a:avLst/>
          </a:prstGeom>
          <a:noFill/>
          <a:ln w="9525">
            <a:noFill/>
          </a:ln>
        </p:spPr>
        <p:txBody>
          <a:bodyPr>
            <a:spAutoFit/>
          </a:bodyPr>
          <a:lstStyle/>
          <a:p>
            <a:r>
              <a:rPr lang="en-US" altLang="zh-CN" sz="3200" b="1">
                <a:solidFill>
                  <a:srgbClr val="FF0000"/>
                </a:solidFill>
                <a:latin typeface="Arial" pitchFamily="34" charset="0"/>
                <a:ea typeface="隶书" pitchFamily="1" charset="-122"/>
              </a:rPr>
              <a:t>“</a:t>
            </a:r>
            <a:r>
              <a:rPr lang="zh-CN" altLang="en-US" sz="3200" b="1">
                <a:solidFill>
                  <a:srgbClr val="FF0000"/>
                </a:solidFill>
                <a:latin typeface="隶书" pitchFamily="1" charset="-122"/>
                <a:ea typeface="隶书" pitchFamily="1" charset="-122"/>
              </a:rPr>
              <a:t>青年人对</a:t>
            </a:r>
            <a:r>
              <a:rPr lang="en-US" altLang="zh-CN" sz="3200" b="1">
                <a:solidFill>
                  <a:srgbClr val="FF0000"/>
                </a:solidFill>
                <a:latin typeface="Arial" pitchFamily="34" charset="0"/>
                <a:ea typeface="隶书" pitchFamily="1" charset="-122"/>
              </a:rPr>
              <a:t>……</a:t>
            </a:r>
            <a:r>
              <a:rPr lang="zh-CN" altLang="en-US" sz="3200" b="1">
                <a:solidFill>
                  <a:srgbClr val="FF0000"/>
                </a:solidFill>
                <a:latin typeface="隶书" pitchFamily="1" charset="-122"/>
                <a:ea typeface="隶书" pitchFamily="1" charset="-122"/>
              </a:rPr>
              <a:t>是陌生的，中年人对此却是熟悉的。</a:t>
            </a:r>
            <a:r>
              <a:rPr lang="zh-CN" altLang="en-US" sz="3200" b="1">
                <a:solidFill>
                  <a:srgbClr val="FF0000"/>
                </a:solidFill>
                <a:latin typeface="Arial" pitchFamily="34" charset="0"/>
                <a:ea typeface="隶书" pitchFamily="1" charset="-122"/>
              </a:rPr>
              <a:t>”</a:t>
            </a:r>
            <a:r>
              <a:rPr lang="zh-CN" altLang="en-US" sz="3200" b="1">
                <a:solidFill>
                  <a:srgbClr val="FF0000"/>
                </a:solidFill>
                <a:latin typeface="隶书" pitchFamily="1" charset="-122"/>
                <a:ea typeface="隶书" pitchFamily="1" charset="-122"/>
              </a:rPr>
              <a:t> </a:t>
            </a:r>
            <a:r>
              <a:rPr lang="zh-CN" altLang="en-US" sz="3200" b="1">
                <a:solidFill>
                  <a:srgbClr val="FF0000"/>
                </a:solidFill>
                <a:latin typeface="Arial" pitchFamily="34" charset="0"/>
                <a:ea typeface="隶书" pitchFamily="1" charset="-122"/>
              </a:rPr>
              <a:t> </a:t>
            </a:r>
            <a:endParaRPr lang="zh-CN" altLang="en-US" sz="3200" b="1">
              <a:solidFill>
                <a:srgbClr val="FF0000"/>
              </a:solidFill>
              <a:latin typeface="隶书" pitchFamily="1" charset="-122"/>
              <a:ea typeface="隶书"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9698">
                                            <p:txEl>
                                              <p:pRg st="1" end="1"/>
                                            </p:txEl>
                                          </p:spTgt>
                                        </p:tgtEl>
                                        <p:attrNameLst>
                                          <p:attrName>style.visibility</p:attrName>
                                        </p:attrNameLst>
                                      </p:cBhvr>
                                      <p:to>
                                        <p:strVal val="visible"/>
                                      </p:to>
                                    </p:set>
                                    <p:animEffect transition="in" filter="fade">
                                      <p:cBhvr>
                                        <p:cTn id="7" dur="1000"/>
                                        <p:tgtEl>
                                          <p:spTgt spid="29698">
                                            <p:txEl>
                                              <p:pRg st="1" end="1"/>
                                            </p:txEl>
                                          </p:spTgt>
                                        </p:tgtEl>
                                      </p:cBhvr>
                                    </p:animEffect>
                                    <p:anim calcmode="lin" valueType="num">
                                      <p:cBhvr>
                                        <p:cTn id="8" dur="10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969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29698">
                                            <p:txEl>
                                              <p:pRg st="2" end="2"/>
                                            </p:txEl>
                                          </p:spTgt>
                                        </p:tgtEl>
                                        <p:attrNameLst>
                                          <p:attrName>style.visibility</p:attrName>
                                        </p:attrNameLst>
                                      </p:cBhvr>
                                      <p:to>
                                        <p:strVal val="visible"/>
                                      </p:to>
                                    </p:set>
                                    <p:anim by="(-#ppt_w*2)" calcmode="lin" valueType="num">
                                      <p:cBhvr rctx="PPT">
                                        <p:cTn id="15" dur="500" autoRev="1" fill="hold">
                                          <p:stCondLst>
                                            <p:cond delay="0"/>
                                          </p:stCondLst>
                                        </p:cTn>
                                        <p:tgtEl>
                                          <p:spTgt spid="29698">
                                            <p:txEl>
                                              <p:pRg st="2" end="2"/>
                                            </p:txEl>
                                          </p:spTgt>
                                        </p:tgtEl>
                                        <p:attrNameLst>
                                          <p:attrName>ppt_w</p:attrName>
                                        </p:attrNameLst>
                                      </p:cBhvr>
                                    </p:anim>
                                    <p:anim by="(#ppt_w*0.50)" calcmode="lin" valueType="num">
                                      <p:cBhvr>
                                        <p:cTn id="16" dur="500" decel="50000" autoRev="1" fill="hold">
                                          <p:stCondLst>
                                            <p:cond delay="0"/>
                                          </p:stCondLst>
                                        </p:cTn>
                                        <p:tgtEl>
                                          <p:spTgt spid="29698">
                                            <p:txEl>
                                              <p:pRg st="2" end="2"/>
                                            </p:txEl>
                                          </p:spTgt>
                                        </p:tgtEl>
                                        <p:attrNameLst>
                                          <p:attrName>ppt_x</p:attrName>
                                        </p:attrNameLst>
                                      </p:cBhvr>
                                    </p:anim>
                                    <p:anim from="(-#ppt_h/2)" to="(#ppt_y)" calcmode="lin" valueType="num">
                                      <p:cBhvr>
                                        <p:cTn id="17" dur="1000" fill="hold">
                                          <p:stCondLst>
                                            <p:cond delay="0"/>
                                          </p:stCondLst>
                                        </p:cTn>
                                        <p:tgtEl>
                                          <p:spTgt spid="29698">
                                            <p:txEl>
                                              <p:pRg st="2" end="2"/>
                                            </p:txEl>
                                          </p:spTgt>
                                        </p:tgtEl>
                                        <p:attrNameLst>
                                          <p:attrName>ppt_y</p:attrName>
                                        </p:attrNameLst>
                                      </p:cBhvr>
                                    </p:anim>
                                    <p:animRot by="21600000">
                                      <p:cBhvr>
                                        <p:cTn id="18" dur="1000" fill="hold">
                                          <p:stCondLst>
                                            <p:cond delay="0"/>
                                          </p:stCondLst>
                                        </p:cTn>
                                        <p:tgtEl>
                                          <p:spTgt spid="29698">
                                            <p:txEl>
                                              <p:pRg st="2" end="2"/>
                                            </p:txEl>
                                          </p:spTgt>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29700"/>
                                        </p:tgtEl>
                                        <p:attrNameLst>
                                          <p:attrName>style.visibility</p:attrName>
                                        </p:attrNameLst>
                                      </p:cBhvr>
                                      <p:to>
                                        <p:strVal val="visible"/>
                                      </p:to>
                                    </p:set>
                                    <p:animEffect transition="in" filter="checkerboard(across)">
                                      <p:cBhvr>
                                        <p:cTn id="24" dur="500"/>
                                        <p:tgtEl>
                                          <p:spTgt spid="29700"/>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3" presetClass="entr" presetSubtype="10" fill="hold" grpId="1" nodeType="clickEffect">
                                  <p:stCondLst>
                                    <p:cond delay="0"/>
                                  </p:stCondLst>
                                  <p:childTnLst>
                                    <p:set>
                                      <p:cBhvr>
                                        <p:cTn id="29" dur="1" fill="hold">
                                          <p:stCondLst>
                                            <p:cond delay="0"/>
                                          </p:stCondLst>
                                        </p:cTn>
                                        <p:tgtEl>
                                          <p:spTgt spid="29701"/>
                                        </p:tgtEl>
                                        <p:attrNameLst>
                                          <p:attrName>style.visibility</p:attrName>
                                        </p:attrNameLst>
                                      </p:cBhvr>
                                      <p:to>
                                        <p:strVal val="visible"/>
                                      </p:to>
                                    </p:set>
                                    <p:animEffect transition="in" filter="blinds(horizontal)">
                                      <p:cBhvr>
                                        <p:cTn id="30"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1"/>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1746" name="TextBox 5"/>
          <p:cNvSpPr txBox="1"/>
          <p:nvPr/>
        </p:nvSpPr>
        <p:spPr>
          <a:xfrm>
            <a:off x="428625" y="428625"/>
            <a:ext cx="8286750" cy="5262563"/>
          </a:xfrm>
          <a:prstGeom prst="rect">
            <a:avLst/>
          </a:prstGeom>
          <a:noFill/>
          <a:ln w="9525">
            <a:noFill/>
          </a:ln>
        </p:spPr>
        <p:txBody>
          <a:bodyPr>
            <a:spAutoFit/>
          </a:bodyPr>
          <a:lstStyle/>
          <a:p>
            <a:pPr>
              <a:lnSpc>
                <a:spcPct val="150000"/>
              </a:lnSpc>
            </a:pPr>
            <a:r>
              <a:rPr lang="zh-CN" altLang="en-US" sz="3200" b="1">
                <a:solidFill>
                  <a:srgbClr val="FF0000"/>
                </a:solidFill>
                <a:latin typeface="宋体" pitchFamily="2" charset="-122"/>
              </a:rPr>
              <a:t>六．并列词组</a:t>
            </a:r>
            <a:r>
              <a:rPr lang="en-US" altLang="zh-CN" sz="3200" b="1">
                <a:solidFill>
                  <a:srgbClr val="FF0000"/>
                </a:solidFill>
                <a:latin typeface="宋体" pitchFamily="2" charset="-122"/>
              </a:rPr>
              <a:t>(</a:t>
            </a:r>
            <a:r>
              <a:rPr lang="zh-CN" altLang="en-US" sz="3200" b="1">
                <a:solidFill>
                  <a:srgbClr val="FF0000"/>
                </a:solidFill>
                <a:latin typeface="宋体" pitchFamily="2" charset="-122"/>
              </a:rPr>
              <a:t>短语</a:t>
            </a:r>
            <a:r>
              <a:rPr lang="en-US" altLang="zh-CN" sz="3200" b="1">
                <a:solidFill>
                  <a:srgbClr val="FF0000"/>
                </a:solidFill>
                <a:latin typeface="宋体" pitchFamily="2" charset="-122"/>
              </a:rPr>
              <a:t>)</a:t>
            </a:r>
            <a:r>
              <a:rPr lang="zh-CN" altLang="en-US" sz="3200" b="1">
                <a:solidFill>
                  <a:srgbClr val="FF0000"/>
                </a:solidFill>
                <a:latin typeface="宋体" pitchFamily="2" charset="-122"/>
              </a:rPr>
              <a:t>顺序不当</a:t>
            </a:r>
          </a:p>
          <a:p>
            <a:pPr>
              <a:lnSpc>
                <a:spcPct val="150000"/>
              </a:lnSpc>
            </a:pPr>
            <a:r>
              <a:rPr lang="en-US" altLang="zh-CN" sz="3200" b="1">
                <a:latin typeface="宋体" pitchFamily="2" charset="-122"/>
              </a:rPr>
              <a:t>    [</a:t>
            </a:r>
            <a:r>
              <a:rPr lang="zh-CN" altLang="en-US" sz="3200" b="1">
                <a:latin typeface="宋体" pitchFamily="2" charset="-122"/>
              </a:rPr>
              <a:t>误例</a:t>
            </a:r>
            <a:r>
              <a:rPr lang="en-US" altLang="zh-CN" sz="3200" b="1">
                <a:latin typeface="宋体" pitchFamily="2" charset="-122"/>
              </a:rPr>
              <a:t>1]</a:t>
            </a:r>
            <a:r>
              <a:rPr lang="zh-CN" altLang="en-US" sz="3200" b="1">
                <a:latin typeface="宋体" pitchFamily="2" charset="-122"/>
              </a:rPr>
              <a:t>　任何一种文明的发展都是与其他文明碰撞、融合、交流的过程，完全封闭的环境不可能带来文明的进步，只会导致文明的衰落。</a:t>
            </a:r>
          </a:p>
          <a:p>
            <a:pPr>
              <a:lnSpc>
                <a:spcPct val="150000"/>
              </a:lnSpc>
            </a:pPr>
            <a:r>
              <a:rPr lang="en-US" altLang="zh-CN" sz="3200" b="1">
                <a:latin typeface="宋体" pitchFamily="2" charset="-122"/>
              </a:rPr>
              <a:t>    [</a:t>
            </a:r>
            <a:r>
              <a:rPr lang="zh-CN" altLang="en-US" sz="3200" b="1">
                <a:latin typeface="宋体" pitchFamily="2" charset="-122"/>
              </a:rPr>
              <a:t>辨析</a:t>
            </a:r>
            <a:r>
              <a:rPr lang="en-US" altLang="zh-CN" sz="3200" b="1">
                <a:latin typeface="宋体" pitchFamily="2" charset="-122"/>
              </a:rPr>
              <a:t>]</a:t>
            </a:r>
            <a:r>
              <a:rPr lang="zh-CN" altLang="en-US" sz="3200" b="1">
                <a:latin typeface="宋体" pitchFamily="2" charset="-122"/>
              </a:rPr>
              <a:t>　“</a:t>
            </a:r>
            <a:r>
              <a:rPr lang="zh-CN" altLang="en-US" sz="3200" b="1">
                <a:solidFill>
                  <a:srgbClr val="FF0000"/>
                </a:solidFill>
                <a:latin typeface="宋体" pitchFamily="2" charset="-122"/>
              </a:rPr>
              <a:t>碰撞、融合、交流</a:t>
            </a:r>
            <a:r>
              <a:rPr lang="zh-CN" altLang="en-US" sz="3200" b="1">
                <a:latin typeface="宋体" pitchFamily="2" charset="-122"/>
              </a:rPr>
              <a:t>”应改为“</a:t>
            </a:r>
            <a:r>
              <a:rPr lang="zh-CN" altLang="en-US" sz="3200" b="1">
                <a:solidFill>
                  <a:schemeClr val="accent2"/>
                </a:solidFill>
                <a:latin typeface="宋体" pitchFamily="2" charset="-122"/>
              </a:rPr>
              <a:t>碰撞、交流、融合</a:t>
            </a:r>
            <a:r>
              <a:rPr lang="zh-CN" altLang="en-US" sz="3200" b="1">
                <a:latin typeface="宋体" pitchFamily="2" charset="-122"/>
              </a:rPr>
              <a:t>”。</a:t>
            </a:r>
          </a:p>
        </p:txBody>
      </p:sp>
      <p:sp>
        <p:nvSpPr>
          <p:cNvPr id="31747"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22</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animEffect transition="in" filter="fade">
                                      <p:cBhvr>
                                        <p:cTn id="7" dur="1000"/>
                                        <p:tgtEl>
                                          <p:spTgt spid="31746">
                                            <p:txEl>
                                              <p:pRg st="1" end="1"/>
                                            </p:txEl>
                                          </p:spTgt>
                                        </p:tgtEl>
                                      </p:cBhvr>
                                    </p:animEffect>
                                    <p:anim calcmode="lin" valueType="num">
                                      <p:cBhvr>
                                        <p:cTn id="8" dur="10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174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31746">
                                            <p:txEl>
                                              <p:pRg st="2" end="2"/>
                                            </p:txEl>
                                          </p:spTgt>
                                        </p:tgtEl>
                                        <p:attrNameLst>
                                          <p:attrName>style.visibility</p:attrName>
                                        </p:attrNameLst>
                                      </p:cBhvr>
                                      <p:to>
                                        <p:strVal val="visible"/>
                                      </p:to>
                                    </p:set>
                                    <p:animEffect transition="in" filter="diamond(in)">
                                      <p:cBhvr>
                                        <p:cTn id="15" dur="2000"/>
                                        <p:tgtEl>
                                          <p:spTgt spid="3174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2770" name="文本占位符 32769"/>
          <p:cNvSpPr>
            <a:spLocks noGrp="1"/>
          </p:cNvSpPr>
          <p:nvPr>
            <p:ph type="body" idx="1"/>
          </p:nvPr>
        </p:nvSpPr>
        <p:spPr>
          <a:xfrm>
            <a:off x="457200" y="1219200"/>
            <a:ext cx="8229600" cy="4527550"/>
          </a:xfrm>
        </p:spPr>
        <p:txBody>
          <a:bodyPr/>
          <a:lstStyle/>
          <a:p>
            <a:pPr marL="1905" indent="-344805" algn="ctr">
              <a:buNone/>
            </a:pPr>
            <a:r>
              <a:rPr lang="zh-CN" altLang="en-US" sz="4800"/>
              <a:t>病例诊治</a:t>
            </a:r>
          </a:p>
          <a:p>
            <a:pPr marL="1905" indent="-344805">
              <a:buNone/>
            </a:pPr>
            <a:r>
              <a:rPr lang="zh-CN" altLang="en-US" sz="2800"/>
              <a:t>1.这是一本好书，它能催人进取，促人警醒，引人深思。</a:t>
            </a:r>
          </a:p>
          <a:p>
            <a:pPr marL="1905" indent="-344805">
              <a:buNone/>
            </a:pPr>
            <a:r>
              <a:rPr lang="zh-CN" altLang="en-US" sz="2800" b="1">
                <a:solidFill>
                  <a:srgbClr val="FF0000"/>
                </a:solidFill>
              </a:rPr>
              <a:t>诊治</a:t>
            </a:r>
            <a:r>
              <a:rPr lang="zh-CN" altLang="en-US" sz="2800"/>
              <a:t>：引人深思，促人警醒，催人进取。</a:t>
            </a:r>
          </a:p>
          <a:p>
            <a:pPr marL="1905" indent="-344805">
              <a:buNone/>
            </a:pPr>
            <a:r>
              <a:rPr lang="zh-CN" altLang="en-US" sz="2800"/>
              <a:t>2.任何一种文明的发展都是与其他文明碰撞、融合、交流的过程，完全封闭的环境不可能带来文明的进步，只会导致文明的衰落。</a:t>
            </a:r>
          </a:p>
          <a:p>
            <a:pPr marL="1905" indent="-344805">
              <a:buNone/>
            </a:pPr>
            <a:r>
              <a:rPr lang="zh-CN" altLang="en-US" sz="2800" b="1">
                <a:solidFill>
                  <a:srgbClr val="FF0000"/>
                </a:solidFill>
              </a:rPr>
              <a:t>诊治</a:t>
            </a:r>
            <a:r>
              <a:rPr lang="zh-CN" altLang="en-US" sz="2800"/>
              <a:t>：碰撞、交流、融合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2770">
                                            <p:txEl>
                                              <p:pRg st="2" end="2"/>
                                            </p:txEl>
                                          </p:spTgt>
                                        </p:tgtEl>
                                        <p:attrNameLst>
                                          <p:attrName>style.visibility</p:attrName>
                                        </p:attrNameLst>
                                      </p:cBhvr>
                                      <p:to>
                                        <p:strVal val="visible"/>
                                      </p:to>
                                    </p:set>
                                    <p:anim calcmode="lin" valueType="num">
                                      <p:cBhvr>
                                        <p:cTn id="7" dur="1" fill="hold"/>
                                        <p:tgtEl>
                                          <p:spTgt spid="32770">
                                            <p:txEl>
                                              <p:pRg st="2" end="2"/>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32770">
                                            <p:txEl>
                                              <p:pRg st="4" end="4"/>
                                            </p:txEl>
                                          </p:spTgt>
                                        </p:tgtEl>
                                        <p:attrNameLst>
                                          <p:attrName>style.visibility</p:attrName>
                                        </p:attrNameLst>
                                      </p:cBhvr>
                                      <p:to>
                                        <p:strVal val="visible"/>
                                      </p:to>
                                    </p:set>
                                    <p:anim calcmode="lin" valueType="num">
                                      <p:cBhvr>
                                        <p:cTn id="13" dur="1" fill="hold"/>
                                        <p:tgtEl>
                                          <p:spTgt spid="32770">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4818" name="TextBox 5"/>
          <p:cNvSpPr txBox="1"/>
          <p:nvPr/>
        </p:nvSpPr>
        <p:spPr>
          <a:xfrm>
            <a:off x="685800" y="1066800"/>
            <a:ext cx="7924800" cy="4481513"/>
          </a:xfrm>
          <a:prstGeom prst="rect">
            <a:avLst/>
          </a:prstGeom>
          <a:noFill/>
          <a:ln w="9525">
            <a:noFill/>
          </a:ln>
        </p:spPr>
        <p:txBody>
          <a:bodyPr wrap="square">
            <a:spAutoFit/>
          </a:bodyPr>
          <a:lstStyle/>
          <a:p>
            <a:r>
              <a:rPr lang="zh-CN" altLang="en-US" sz="3200" b="1">
                <a:solidFill>
                  <a:srgbClr val="FF0000"/>
                </a:solidFill>
                <a:latin typeface="宋体" pitchFamily="2" charset="-122"/>
              </a:rPr>
              <a:t>七．分句位置不当</a:t>
            </a:r>
          </a:p>
          <a:p>
            <a:r>
              <a:rPr lang="zh-CN" altLang="en-US" sz="3200" b="1">
                <a:latin typeface="宋体" pitchFamily="2" charset="-122"/>
              </a:rPr>
              <a:t>    在承接复句、递进复句中，分句之间的次序分别有先后和轻重关系，如果颠倒了，就造成分句间次序不当。</a:t>
            </a:r>
          </a:p>
          <a:p>
            <a:r>
              <a:rPr lang="en-US" altLang="zh-CN" sz="3200" b="1">
                <a:latin typeface="宋体" pitchFamily="2" charset="-122"/>
              </a:rPr>
              <a:t>   </a:t>
            </a:r>
            <a:r>
              <a:rPr lang="en-US" altLang="zh-CN" sz="3200" b="1">
                <a:latin typeface="黑体" pitchFamily="2" charset="-122"/>
                <a:ea typeface="黑体" pitchFamily="2" charset="-122"/>
              </a:rPr>
              <a:t> [</a:t>
            </a:r>
            <a:r>
              <a:rPr lang="zh-CN" altLang="en-US" sz="3200" b="1">
                <a:latin typeface="黑体" pitchFamily="2" charset="-122"/>
                <a:ea typeface="黑体" pitchFamily="2" charset="-122"/>
              </a:rPr>
              <a:t>例</a:t>
            </a:r>
            <a:r>
              <a:rPr lang="en-US" altLang="zh-CN" sz="3200" b="1">
                <a:latin typeface="黑体" pitchFamily="2" charset="-122"/>
                <a:ea typeface="黑体" pitchFamily="2" charset="-122"/>
              </a:rPr>
              <a:t>1]</a:t>
            </a:r>
            <a:r>
              <a:rPr lang="zh-CN" altLang="en-US" sz="3200" b="1">
                <a:latin typeface="黑体" pitchFamily="2" charset="-122"/>
                <a:ea typeface="黑体" pitchFamily="2" charset="-122"/>
              </a:rPr>
              <a:t>　他跳下池塘，来到池边，很快就游过去了。</a:t>
            </a:r>
          </a:p>
          <a:p>
            <a:r>
              <a:rPr lang="en-US" altLang="zh-CN" sz="3200" b="1">
                <a:latin typeface="黑体" pitchFamily="2" charset="-122"/>
                <a:ea typeface="黑体" pitchFamily="2" charset="-122"/>
              </a:rPr>
              <a:t>    [</a:t>
            </a:r>
            <a:r>
              <a:rPr lang="zh-CN" altLang="en-US" sz="3200" b="1">
                <a:latin typeface="黑体" pitchFamily="2" charset="-122"/>
                <a:ea typeface="黑体" pitchFamily="2" charset="-122"/>
              </a:rPr>
              <a:t>辨析</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　应将“</a:t>
            </a:r>
            <a:r>
              <a:rPr lang="zh-CN" altLang="en-US" sz="3200" b="1">
                <a:solidFill>
                  <a:srgbClr val="FF0000"/>
                </a:solidFill>
                <a:latin typeface="黑体" pitchFamily="2" charset="-122"/>
                <a:ea typeface="黑体" pitchFamily="2" charset="-122"/>
              </a:rPr>
              <a:t>跳下池塘</a:t>
            </a:r>
            <a:r>
              <a:rPr lang="zh-CN" altLang="en-US" sz="3200" b="1">
                <a:latin typeface="黑体" pitchFamily="2" charset="-122"/>
                <a:ea typeface="黑体" pitchFamily="2" charset="-122"/>
              </a:rPr>
              <a:t>”与“</a:t>
            </a:r>
            <a:r>
              <a:rPr lang="zh-CN" altLang="en-US" sz="3200" b="1">
                <a:solidFill>
                  <a:srgbClr val="FF0000"/>
                </a:solidFill>
                <a:latin typeface="黑体" pitchFamily="2" charset="-122"/>
                <a:ea typeface="黑体" pitchFamily="2" charset="-122"/>
              </a:rPr>
              <a:t>来到池边</a:t>
            </a:r>
            <a:r>
              <a:rPr lang="zh-CN" altLang="en-US" sz="3200" b="1">
                <a:latin typeface="黑体" pitchFamily="2" charset="-122"/>
                <a:ea typeface="黑体" pitchFamily="2" charset="-122"/>
              </a:rPr>
              <a:t>”互换位置，因为这两个分句的动作有先后关系。</a:t>
            </a:r>
          </a:p>
        </p:txBody>
      </p:sp>
      <p:sp>
        <p:nvSpPr>
          <p:cNvPr id="34819"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24</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4818">
                                            <p:txEl>
                                              <p:pRg st="1" end="1"/>
                                            </p:txEl>
                                          </p:spTgt>
                                        </p:tgtEl>
                                        <p:attrNameLst>
                                          <p:attrName>style.visibility</p:attrName>
                                        </p:attrNameLst>
                                      </p:cBhvr>
                                      <p:to>
                                        <p:strVal val="visible"/>
                                      </p:to>
                                    </p:set>
                                    <p:animEffect transition="in" filter="diamond(in)">
                                      <p:cBhvr>
                                        <p:cTn id="7" dur="2000"/>
                                        <p:tgtEl>
                                          <p:spTgt spid="3481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4818">
                                            <p:txEl>
                                              <p:pRg st="2" end="2"/>
                                            </p:txEl>
                                          </p:spTgt>
                                        </p:tgtEl>
                                        <p:attrNameLst>
                                          <p:attrName>style.visibility</p:attrName>
                                        </p:attrNameLst>
                                      </p:cBhvr>
                                      <p:to>
                                        <p:strVal val="visible"/>
                                      </p:to>
                                    </p:set>
                                    <p:animEffect transition="in" filter="fade">
                                      <p:cBhvr>
                                        <p:cTn id="13" dur="1000"/>
                                        <p:tgtEl>
                                          <p:spTgt spid="34818">
                                            <p:txEl>
                                              <p:pRg st="2" end="2"/>
                                            </p:txEl>
                                          </p:spTgt>
                                        </p:tgtEl>
                                      </p:cBhvr>
                                    </p:animEffect>
                                    <p:anim calcmode="lin" valueType="num">
                                      <p:cBhvr>
                                        <p:cTn id="14" dur="10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48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4818">
                                            <p:txEl>
                                              <p:pRg st="3" end="3"/>
                                            </p:txEl>
                                          </p:spTgt>
                                        </p:tgtEl>
                                        <p:attrNameLst>
                                          <p:attrName>style.visibility</p:attrName>
                                        </p:attrNameLst>
                                      </p:cBhvr>
                                      <p:to>
                                        <p:strVal val="visible"/>
                                      </p:to>
                                    </p:set>
                                    <p:animEffect transition="in" filter="fade">
                                      <p:cBhvr>
                                        <p:cTn id="21" dur="1000"/>
                                        <p:tgtEl>
                                          <p:spTgt spid="34818">
                                            <p:txEl>
                                              <p:pRg st="3" end="3"/>
                                            </p:txEl>
                                          </p:spTgt>
                                        </p:tgtEl>
                                      </p:cBhvr>
                                    </p:animEffect>
                                    <p:anim calcmode="lin" valueType="num">
                                      <p:cBhvr>
                                        <p:cTn id="22" dur="10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481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5842" name="Rectangle 2"/>
          <p:cNvSpPr/>
          <p:nvPr>
            <p:ph type="body" idx="4294967295"/>
          </p:nvPr>
        </p:nvSpPr>
        <p:spPr>
          <a:xfrm>
            <a:off x="493713" y="1114425"/>
            <a:ext cx="8135937" cy="4981575"/>
          </a:xfrm>
        </p:spPr>
        <p:txBody>
          <a:bodyPr vert="horz" wrap="square" anchor="t"/>
          <a:lstStyle/>
          <a:p>
            <a:pPr marL="0" indent="622300" eaLnBrk="1" hangingPunct="1">
              <a:buFont typeface="Wingdings" pitchFamily="2" charset="2"/>
              <a:buNone/>
            </a:pPr>
            <a:endParaRPr lang="zh-CN" altLang="en-US">
              <a:ea typeface="黑体" pitchFamily="2" charset="-122"/>
            </a:endParaRPr>
          </a:p>
          <a:p>
            <a:pPr marL="0" indent="622300" eaLnBrk="1" hangingPunct="1">
              <a:buFont typeface="Wingdings" pitchFamily="2" charset="2"/>
              <a:buNone/>
            </a:pPr>
            <a:r>
              <a:rPr lang="en-US" altLang="zh-CN" sz="3200">
                <a:latin typeface="黑体" pitchFamily="2" charset="-122"/>
                <a:ea typeface="黑体" pitchFamily="2" charset="-122"/>
              </a:rPr>
              <a:t>【</a:t>
            </a:r>
            <a:r>
              <a:rPr lang="zh-CN" altLang="en-US" sz="3200">
                <a:latin typeface="黑体" pitchFamily="2" charset="-122"/>
                <a:ea typeface="黑体" pitchFamily="2" charset="-122"/>
              </a:rPr>
              <a:t>例</a:t>
            </a:r>
            <a:r>
              <a:rPr lang="en-US" altLang="zh-CN" sz="3200">
                <a:latin typeface="黑体" pitchFamily="2" charset="-122"/>
                <a:ea typeface="黑体" pitchFamily="2" charset="-122"/>
              </a:rPr>
              <a:t>2】</a:t>
            </a:r>
            <a:r>
              <a:rPr lang="zh-CN" altLang="en-US" sz="3200" b="1">
                <a:latin typeface="黑体" pitchFamily="2" charset="-122"/>
                <a:ea typeface="黑体" pitchFamily="2" charset="-122"/>
              </a:rPr>
              <a:t>　网络语言的广泛流传和泛滥，不仅影响了我国语言文字的纯洁化建设，而且误导了孩子，使之无法正确使用规范化语言。</a:t>
            </a:r>
          </a:p>
          <a:p>
            <a:pPr marL="0" indent="622300" eaLnBrk="1" hangingPunct="1">
              <a:buFont typeface="Wingdings" pitchFamily="2" charset="2"/>
              <a:buNone/>
            </a:pPr>
            <a:r>
              <a:rPr lang="zh-CN" altLang="en-US" sz="3200">
                <a:latin typeface="黑体" pitchFamily="2" charset="-122"/>
                <a:ea typeface="黑体" pitchFamily="2" charset="-122"/>
              </a:rPr>
              <a:t>应改为“</a:t>
            </a:r>
            <a:r>
              <a:rPr lang="zh-CN" altLang="en-US" sz="3200" b="1">
                <a:solidFill>
                  <a:srgbClr val="FF0000"/>
                </a:solidFill>
                <a:latin typeface="黑体" pitchFamily="2" charset="-122"/>
                <a:ea typeface="黑体" pitchFamily="2" charset="-122"/>
              </a:rPr>
              <a:t>不仅误导了孩子，使之无法正确使用规范化语言，而且影响了我国语言文字的纯洁化建设</a:t>
            </a:r>
            <a:r>
              <a:rPr lang="zh-CN" altLang="en-US" sz="3200">
                <a:latin typeface="黑体" pitchFamily="2" charset="-122"/>
                <a:ea typeface="黑体" pitchFamily="2" charset="-122"/>
              </a:rPr>
              <a:t>”。</a:t>
            </a:r>
          </a:p>
        </p:txBody>
      </p:sp>
      <p:sp>
        <p:nvSpPr>
          <p:cNvPr id="35843"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25</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2">
                                            <p:txEl>
                                              <p:pRg st="2" end="2"/>
                                            </p:txEl>
                                          </p:spTgt>
                                        </p:tgtEl>
                                        <p:attrNameLst>
                                          <p:attrName>style.visibility</p:attrName>
                                        </p:attrNameLst>
                                      </p:cBhvr>
                                      <p:to>
                                        <p:strVal val="visible"/>
                                      </p:to>
                                    </p:set>
                                    <p:animEffect transition="in" filter="fade">
                                      <p:cBhvr>
                                        <p:cTn id="7" dur="1000"/>
                                        <p:tgtEl>
                                          <p:spTgt spid="35842">
                                            <p:txEl>
                                              <p:pRg st="2" end="2"/>
                                            </p:txEl>
                                          </p:spTgt>
                                        </p:tgtEl>
                                      </p:cBhvr>
                                    </p:animEffect>
                                    <p:anim calcmode="lin" valueType="num">
                                      <p:cBhvr>
                                        <p:cTn id="8" dur="1000" fill="hold"/>
                                        <p:tgtEl>
                                          <p:spTgt spid="3584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584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6866" name="Text Box 4"/>
          <p:cNvSpPr txBox="1"/>
          <p:nvPr/>
        </p:nvSpPr>
        <p:spPr>
          <a:xfrm>
            <a:off x="685800" y="1524000"/>
            <a:ext cx="7848600" cy="2308225"/>
          </a:xfrm>
          <a:prstGeom prst="rect">
            <a:avLst/>
          </a:prstGeom>
          <a:noFill/>
          <a:ln w="9525">
            <a:noFill/>
          </a:ln>
        </p:spPr>
        <p:txBody>
          <a:bodyPr>
            <a:spAutoFit/>
          </a:bodyPr>
          <a:lstStyle/>
          <a:p>
            <a:pPr>
              <a:spcBef>
                <a:spcPct val="50000"/>
              </a:spcBef>
            </a:pPr>
            <a:r>
              <a:rPr lang="en-US" altLang="zh-CN" sz="3600" b="1">
                <a:latin typeface="黑体" pitchFamily="2" charset="-122"/>
                <a:ea typeface="黑体" pitchFamily="2" charset="-122"/>
              </a:rPr>
              <a:t>【</a:t>
            </a:r>
            <a:r>
              <a:rPr lang="zh-CN" altLang="en-US" sz="3600" b="1">
                <a:latin typeface="黑体" pitchFamily="2" charset="-122"/>
                <a:ea typeface="黑体" pitchFamily="2" charset="-122"/>
              </a:rPr>
              <a:t>例</a:t>
            </a:r>
            <a:r>
              <a:rPr lang="en-US" altLang="zh-CN" sz="3600" b="1">
                <a:latin typeface="黑体" pitchFamily="2" charset="-122"/>
                <a:ea typeface="黑体" pitchFamily="2" charset="-122"/>
              </a:rPr>
              <a:t>3】</a:t>
            </a:r>
            <a:r>
              <a:rPr lang="zh-CN" altLang="en-US" sz="3600" b="1">
                <a:latin typeface="黑体" pitchFamily="2" charset="-122"/>
                <a:ea typeface="黑体" pitchFamily="2" charset="-122"/>
              </a:rPr>
              <a:t>气功已经普遍运用在竞技体育上。它不但可以治疗运动员的新旧伤病，而且还可以调节运动员的紧张情绪，迅速消除他们的疲劳。</a:t>
            </a:r>
          </a:p>
        </p:txBody>
      </p:sp>
      <p:sp>
        <p:nvSpPr>
          <p:cNvPr id="36867" name="Text Box 5"/>
          <p:cNvSpPr txBox="1"/>
          <p:nvPr/>
        </p:nvSpPr>
        <p:spPr>
          <a:xfrm>
            <a:off x="533400" y="4038600"/>
            <a:ext cx="7993063" cy="1200150"/>
          </a:xfrm>
          <a:prstGeom prst="rect">
            <a:avLst/>
          </a:prstGeom>
          <a:noFill/>
          <a:ln w="9525">
            <a:noFill/>
          </a:ln>
        </p:spPr>
        <p:txBody>
          <a:bodyPr>
            <a:spAutoFit/>
          </a:bodyPr>
          <a:lstStyle/>
          <a:p>
            <a:pPr>
              <a:spcBef>
                <a:spcPct val="50000"/>
              </a:spcBef>
            </a:pPr>
            <a:r>
              <a:rPr lang="zh-CN" altLang="en-US">
                <a:latin typeface="Arial" pitchFamily="34" charset="0"/>
                <a:ea typeface="黑体" pitchFamily="2" charset="-122"/>
              </a:rPr>
              <a:t>　　</a:t>
            </a:r>
            <a:r>
              <a:rPr lang="zh-CN" altLang="en-US" sz="3600" b="1">
                <a:solidFill>
                  <a:srgbClr val="C00000"/>
                </a:solidFill>
                <a:latin typeface="Arial" pitchFamily="34" charset="0"/>
                <a:ea typeface="黑体" pitchFamily="2" charset="-122"/>
              </a:rPr>
              <a:t>“不但</a:t>
            </a:r>
            <a:r>
              <a:rPr lang="en-US" altLang="zh-CN" sz="3600" b="1">
                <a:solidFill>
                  <a:srgbClr val="C00000"/>
                </a:solidFill>
                <a:latin typeface="Arial" pitchFamily="34" charset="0"/>
                <a:ea typeface="黑体" pitchFamily="2" charset="-122"/>
              </a:rPr>
              <a:t>……</a:t>
            </a:r>
            <a:r>
              <a:rPr lang="zh-CN" altLang="en-US" sz="3600" b="1">
                <a:solidFill>
                  <a:srgbClr val="C00000"/>
                </a:solidFill>
                <a:latin typeface="Arial" pitchFamily="34" charset="0"/>
                <a:ea typeface="黑体" pitchFamily="2" charset="-122"/>
              </a:rPr>
              <a:t>而且</a:t>
            </a:r>
            <a:r>
              <a:rPr lang="en-US" altLang="zh-CN" sz="3600" b="1">
                <a:solidFill>
                  <a:srgbClr val="C00000"/>
                </a:solidFill>
                <a:latin typeface="Arial" pitchFamily="34" charset="0"/>
                <a:ea typeface="黑体" pitchFamily="2" charset="-122"/>
              </a:rPr>
              <a:t>……”</a:t>
            </a:r>
            <a:r>
              <a:rPr lang="zh-CN" altLang="en-US" sz="3600" b="1">
                <a:solidFill>
                  <a:srgbClr val="C00000"/>
                </a:solidFill>
                <a:latin typeface="Arial" pitchFamily="34" charset="0"/>
                <a:ea typeface="黑体" pitchFamily="2" charset="-122"/>
              </a:rPr>
              <a:t>表递进关系，应该先轻后重。</a:t>
            </a:r>
          </a:p>
        </p:txBody>
      </p:sp>
      <p:sp>
        <p:nvSpPr>
          <p:cNvPr id="36868" name="Text Box 7"/>
          <p:cNvSpPr txBox="1"/>
          <p:nvPr/>
        </p:nvSpPr>
        <p:spPr>
          <a:xfrm>
            <a:off x="468313" y="4941888"/>
            <a:ext cx="8351837" cy="584200"/>
          </a:xfrm>
          <a:prstGeom prst="rect">
            <a:avLst/>
          </a:prstGeom>
          <a:noFill/>
          <a:ln w="9525">
            <a:noFill/>
          </a:ln>
        </p:spPr>
        <p:txBody>
          <a:bodyPr>
            <a:spAutoFit/>
          </a:bodyPr>
          <a:lstStyle/>
          <a:p>
            <a:pPr>
              <a:spcBef>
                <a:spcPct val="50000"/>
              </a:spcBef>
            </a:pPr>
            <a:r>
              <a:rPr lang="zh-CN" altLang="en-US">
                <a:latin typeface="Arial" pitchFamily="34" charset="0"/>
                <a:ea typeface="黑体" pitchFamily="2" charset="-122"/>
              </a:rPr>
              <a:t>　　</a:t>
            </a:r>
            <a:endParaRPr lang="zh-CN" altLang="en-US" sz="3200" b="1">
              <a:solidFill>
                <a:srgbClr val="C00000"/>
              </a:solidFill>
              <a:latin typeface="Arial" pitchFamily="34" charset="0"/>
              <a:ea typeface="黑体" pitchFamily="2" charset="-122"/>
            </a:endParaRPr>
          </a:p>
        </p:txBody>
      </p:sp>
      <p:sp>
        <p:nvSpPr>
          <p:cNvPr id="36869" name="灯片编号占位符 5"/>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26</a:t>
            </a:fld>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slide(fromBottom)">
                                      <p:cBhvr>
                                        <p:cTn id="7"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7890" name="文本占位符 37889"/>
          <p:cNvSpPr>
            <a:spLocks noGrp="1"/>
          </p:cNvSpPr>
          <p:nvPr>
            <p:ph type="body" idx="1"/>
          </p:nvPr>
        </p:nvSpPr>
        <p:spPr>
          <a:xfrm>
            <a:off x="457200" y="990600"/>
            <a:ext cx="8229600" cy="5287963"/>
          </a:xfrm>
        </p:spPr>
        <p:txBody>
          <a:bodyPr/>
          <a:lstStyle/>
          <a:p>
            <a:pPr marL="1905" indent="-344805" algn="ctr">
              <a:lnSpc>
                <a:spcPct val="90000"/>
              </a:lnSpc>
              <a:buNone/>
            </a:pPr>
            <a:r>
              <a:rPr lang="zh-CN" altLang="en-US" sz="4400" b="1"/>
              <a:t>病例诊断</a:t>
            </a:r>
          </a:p>
          <a:p>
            <a:pPr marL="1905" indent="-344805">
              <a:lnSpc>
                <a:spcPct val="90000"/>
              </a:lnSpc>
              <a:buNone/>
            </a:pPr>
            <a:r>
              <a:rPr lang="zh-CN" altLang="en-US" sz="2800"/>
              <a:t>1.闻一多先生，是大勇的革命烈士，是热情优秀的诗人，是卓越的学者。</a:t>
            </a:r>
          </a:p>
          <a:p>
            <a:pPr marL="1905" indent="-344805">
              <a:lnSpc>
                <a:spcPct val="90000"/>
              </a:lnSpc>
              <a:buNone/>
            </a:pPr>
            <a:r>
              <a:rPr lang="zh-CN" altLang="en-US" sz="2800">
                <a:solidFill>
                  <a:srgbClr val="FF0000"/>
                </a:solidFill>
              </a:rPr>
              <a:t>诊治</a:t>
            </a:r>
            <a:r>
              <a:rPr lang="zh-CN" altLang="en-US" sz="2800"/>
              <a:t>：“是卓越的学者，是热情优秀的诗人，是大勇的革命烈士”。</a:t>
            </a:r>
          </a:p>
          <a:p>
            <a:pPr marL="1905" indent="-344805">
              <a:lnSpc>
                <a:spcPct val="90000"/>
              </a:lnSpc>
              <a:buNone/>
            </a:pPr>
            <a:r>
              <a:rPr lang="zh-CN" altLang="en-US" sz="2800"/>
              <a:t>2.他跳下池塘，来到池边，很快就游过去了。</a:t>
            </a:r>
          </a:p>
          <a:p>
            <a:pPr marL="1905" indent="-344805">
              <a:lnSpc>
                <a:spcPct val="90000"/>
              </a:lnSpc>
              <a:buNone/>
            </a:pPr>
            <a:r>
              <a:rPr lang="zh-CN" altLang="en-US" sz="2800">
                <a:solidFill>
                  <a:srgbClr val="FF0000"/>
                </a:solidFill>
              </a:rPr>
              <a:t>诊治</a:t>
            </a:r>
            <a:r>
              <a:rPr lang="zh-CN" altLang="en-US" sz="2800"/>
              <a:t>：他来到池边，跳下池塘，很快就游过去了。</a:t>
            </a:r>
          </a:p>
          <a:p>
            <a:pPr marL="1905" indent="-344805">
              <a:lnSpc>
                <a:spcPct val="90000"/>
              </a:lnSpc>
              <a:buNone/>
            </a:pPr>
            <a:r>
              <a:rPr lang="zh-CN" altLang="en-US" sz="2800"/>
              <a:t>3.经过这段时间的培训，他不但在各个方面都有了长足的进步，而且口语比以前更好了。</a:t>
            </a:r>
          </a:p>
          <a:p>
            <a:pPr marL="1905" indent="-344805">
              <a:lnSpc>
                <a:spcPct val="90000"/>
              </a:lnSpc>
              <a:buNone/>
            </a:pPr>
            <a:r>
              <a:rPr lang="zh-CN" altLang="en-US" sz="2800">
                <a:solidFill>
                  <a:srgbClr val="FF0000"/>
                </a:solidFill>
              </a:rPr>
              <a:t>诊治</a:t>
            </a:r>
            <a:r>
              <a:rPr lang="zh-CN" altLang="en-US" sz="2800"/>
              <a:t>：经过这段时间的培训，他不但口语比以前更好了，而且在各个方面都有了长足的进步。</a:t>
            </a:r>
          </a:p>
          <a:p>
            <a:pPr marL="1905" indent="-344805">
              <a:lnSpc>
                <a:spcPct val="90000"/>
              </a:lnSpc>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7890">
                                            <p:txEl>
                                              <p:pRg st="2" end="2"/>
                                            </p:txEl>
                                          </p:spTgt>
                                        </p:tgtEl>
                                        <p:attrNameLst>
                                          <p:attrName>style.visibility</p:attrName>
                                        </p:attrNameLst>
                                      </p:cBhvr>
                                      <p:to>
                                        <p:strVal val="visible"/>
                                      </p:to>
                                    </p:set>
                                    <p:anim calcmode="lin" valueType="num">
                                      <p:cBhvr>
                                        <p:cTn id="7" dur="1" fill="hold"/>
                                        <p:tgtEl>
                                          <p:spTgt spid="37890">
                                            <p:txEl>
                                              <p:pRg st="2" end="2"/>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37890">
                                            <p:txEl>
                                              <p:pRg st="4" end="4"/>
                                            </p:txEl>
                                          </p:spTgt>
                                        </p:tgtEl>
                                        <p:attrNameLst>
                                          <p:attrName>style.visibility</p:attrName>
                                        </p:attrNameLst>
                                      </p:cBhvr>
                                      <p:to>
                                        <p:strVal val="visible"/>
                                      </p:to>
                                    </p:set>
                                    <p:anim calcmode="lin" valueType="num">
                                      <p:cBhvr>
                                        <p:cTn id="13" dur="1" fill="hold"/>
                                        <p:tgtEl>
                                          <p:spTgt spid="37890">
                                            <p:txEl>
                                              <p:pRg st="4" end="4"/>
                                            </p:txEl>
                                          </p:spTgt>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37890">
                                            <p:txEl>
                                              <p:pRg st="6" end="6"/>
                                            </p:txEl>
                                          </p:spTgt>
                                        </p:tgtEl>
                                        <p:attrNameLst>
                                          <p:attrName>style.visibility</p:attrName>
                                        </p:attrNameLst>
                                      </p:cBhvr>
                                      <p:to>
                                        <p:strVal val="visible"/>
                                      </p:to>
                                    </p:set>
                                    <p:anim calcmode="lin" valueType="num">
                                      <p:cBhvr>
                                        <p:cTn id="19" dur="1" fill="hold"/>
                                        <p:tgtEl>
                                          <p:spTgt spid="37890">
                                            <p:txEl>
                                              <p:pRg st="6" end="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8914" name="Rectangle 2"/>
          <p:cNvSpPr>
            <a:spLocks noGrp="1"/>
          </p:cNvSpPr>
          <p:nvPr>
            <p:ph type="title" idx="4294967295"/>
          </p:nvPr>
        </p:nvSpPr>
        <p:spPr>
          <a:xfrm>
            <a:off x="539750" y="188913"/>
            <a:ext cx="8083550" cy="1152525"/>
          </a:xfrm>
        </p:spPr>
        <p:txBody>
          <a:bodyPr vert="horz" wrap="square" anchor="ctr"/>
          <a:lstStyle/>
          <a:p>
            <a:pPr eaLnBrk="1" hangingPunct="1"/>
            <a:r>
              <a:rPr lang="en-US" altLang="zh-CN" sz="3600" b="1">
                <a:solidFill>
                  <a:srgbClr val="000000"/>
                </a:solidFill>
              </a:rPr>
              <a:t>[</a:t>
            </a:r>
            <a:r>
              <a:rPr lang="zh-CN" altLang="en-US" sz="3600" b="1">
                <a:solidFill>
                  <a:srgbClr val="000000"/>
                </a:solidFill>
              </a:rPr>
              <a:t>课堂巩固训练</a:t>
            </a:r>
            <a:r>
              <a:rPr lang="en-US" altLang="zh-CN" sz="3600" b="1">
                <a:solidFill>
                  <a:srgbClr val="000000"/>
                </a:solidFill>
              </a:rPr>
              <a:t>]</a:t>
            </a:r>
            <a:r>
              <a:rPr lang="zh-CN" altLang="en-US" sz="3600" b="1">
                <a:solidFill>
                  <a:srgbClr val="000000"/>
                </a:solidFill>
                <a:ea typeface="华文行楷" pitchFamily="2" charset="-122"/>
              </a:rPr>
              <a:t>下列病句错在哪里？</a:t>
            </a:r>
          </a:p>
        </p:txBody>
      </p:sp>
      <p:sp>
        <p:nvSpPr>
          <p:cNvPr id="38915" name="Rectangle 3"/>
          <p:cNvSpPr>
            <a:spLocks noGrp="1"/>
          </p:cNvSpPr>
          <p:nvPr>
            <p:ph type="body" idx="4294967295"/>
          </p:nvPr>
        </p:nvSpPr>
        <p:spPr>
          <a:xfrm>
            <a:off x="395288" y="1341438"/>
            <a:ext cx="8569325" cy="2925762"/>
          </a:xfrm>
        </p:spPr>
        <p:txBody>
          <a:bodyPr vert="horz" wrap="square" anchor="t"/>
          <a:lstStyle/>
          <a:p>
            <a:pPr eaLnBrk="1" hangingPunct="1">
              <a:spcBef>
                <a:spcPct val="0"/>
              </a:spcBef>
              <a:buNone/>
            </a:pPr>
            <a:r>
              <a:rPr lang="zh-CN" altLang="en-US" sz="2800" b="1">
                <a:solidFill>
                  <a:srgbClr val="000000"/>
                </a:solidFill>
                <a:latin typeface="华文中宋" pitchFamily="2" charset="-122"/>
                <a:ea typeface="华文中宋" pitchFamily="2" charset="-122"/>
              </a:rPr>
              <a:t>题</a:t>
            </a:r>
            <a:r>
              <a:rPr lang="en-US" altLang="zh-CN" sz="2800" b="1">
                <a:solidFill>
                  <a:srgbClr val="000000"/>
                </a:solidFill>
                <a:latin typeface="华文中宋" pitchFamily="2" charset="-122"/>
                <a:ea typeface="华文中宋" pitchFamily="2" charset="-122"/>
              </a:rPr>
              <a:t>1.</a:t>
            </a:r>
            <a:r>
              <a:rPr lang="zh-CN" altLang="en-US" sz="2800" b="1">
                <a:solidFill>
                  <a:srgbClr val="000000"/>
                </a:solidFill>
                <a:latin typeface="华文中宋" pitchFamily="2" charset="-122"/>
                <a:ea typeface="华文中宋" pitchFamily="2" charset="-122"/>
              </a:rPr>
              <a:t>故宫博物院展出了两千多年前新出土的文物。</a:t>
            </a:r>
          </a:p>
          <a:p>
            <a:pPr eaLnBrk="1" hangingPunct="1">
              <a:spcBef>
                <a:spcPct val="0"/>
              </a:spcBef>
              <a:buNone/>
            </a:pPr>
            <a:endParaRPr lang="zh-CN" altLang="en-US" sz="2800" b="1">
              <a:latin typeface="华文中宋" pitchFamily="2" charset="-122"/>
              <a:ea typeface="华文中宋" pitchFamily="2" charset="-122"/>
            </a:endParaRPr>
          </a:p>
          <a:p>
            <a:pPr eaLnBrk="1" hangingPunct="1">
              <a:spcBef>
                <a:spcPct val="0"/>
              </a:spcBef>
              <a:buNone/>
            </a:pPr>
            <a:endParaRPr lang="en-US" altLang="zh-CN" sz="2800" b="1">
              <a:solidFill>
                <a:srgbClr val="000000"/>
              </a:solidFill>
              <a:latin typeface="华文中宋" pitchFamily="2" charset="-122"/>
              <a:ea typeface="华文中宋" pitchFamily="2" charset="-122"/>
            </a:endParaRPr>
          </a:p>
          <a:p>
            <a:pPr eaLnBrk="1" hangingPunct="1">
              <a:spcBef>
                <a:spcPct val="0"/>
              </a:spcBef>
              <a:buNone/>
            </a:pPr>
            <a:r>
              <a:rPr lang="zh-CN" altLang="en-US" sz="2800" b="1">
                <a:solidFill>
                  <a:srgbClr val="000000"/>
                </a:solidFill>
                <a:latin typeface="华文中宋" pitchFamily="2" charset="-122"/>
                <a:ea typeface="华文中宋" pitchFamily="2" charset="-122"/>
              </a:rPr>
              <a:t>题</a:t>
            </a:r>
            <a:r>
              <a:rPr lang="en-US" altLang="zh-CN" sz="2800" b="1">
                <a:solidFill>
                  <a:srgbClr val="000000"/>
                </a:solidFill>
                <a:latin typeface="华文中宋" pitchFamily="2" charset="-122"/>
                <a:ea typeface="华文中宋" pitchFamily="2" charset="-122"/>
              </a:rPr>
              <a:t>2.</a:t>
            </a:r>
            <a:r>
              <a:rPr lang="zh-CN" altLang="en-US" sz="2800" b="1">
                <a:solidFill>
                  <a:srgbClr val="000000"/>
                </a:solidFill>
                <a:latin typeface="华文中宋" pitchFamily="2" charset="-122"/>
                <a:ea typeface="华文中宋" pitchFamily="2" charset="-122"/>
              </a:rPr>
              <a:t>冲突双方在民族仇恨的驱使下，虽然经过国际社会多次调解，紧张的局势不但没有得到缓和，反而愈演愈烈</a:t>
            </a:r>
            <a:r>
              <a:rPr lang="zh-CN" altLang="en-US" sz="2800">
                <a:solidFill>
                  <a:srgbClr val="000000"/>
                </a:solidFill>
                <a:latin typeface="华文中宋" pitchFamily="2" charset="-122"/>
                <a:ea typeface="华文中宋" pitchFamily="2" charset="-122"/>
              </a:rPr>
              <a:t>。 </a:t>
            </a:r>
            <a:r>
              <a:rPr lang="en-US" altLang="zh-CN" sz="2800">
                <a:solidFill>
                  <a:srgbClr val="000000"/>
                </a:solidFill>
                <a:latin typeface="华文中宋" pitchFamily="2" charset="-122"/>
                <a:ea typeface="华文中宋" pitchFamily="2" charset="-122"/>
              </a:rPr>
              <a:t>(04</a:t>
            </a:r>
            <a:r>
              <a:rPr lang="zh-CN" altLang="en-US" sz="2800">
                <a:solidFill>
                  <a:srgbClr val="000000"/>
                </a:solidFill>
                <a:latin typeface="华文中宋" pitchFamily="2" charset="-122"/>
                <a:ea typeface="华文中宋" pitchFamily="2" charset="-122"/>
              </a:rPr>
              <a:t>′广东卷</a:t>
            </a:r>
            <a:r>
              <a:rPr lang="en-US" altLang="zh-CN" sz="2800">
                <a:solidFill>
                  <a:srgbClr val="000000"/>
                </a:solidFill>
                <a:latin typeface="华文中宋" pitchFamily="2" charset="-122"/>
                <a:ea typeface="华文中宋" pitchFamily="2" charset="-122"/>
              </a:rPr>
              <a:t>)</a:t>
            </a:r>
          </a:p>
        </p:txBody>
      </p:sp>
      <p:sp>
        <p:nvSpPr>
          <p:cNvPr id="38916" name="Line 4"/>
          <p:cNvSpPr/>
          <p:nvPr/>
        </p:nvSpPr>
        <p:spPr>
          <a:xfrm>
            <a:off x="4500563" y="1916113"/>
            <a:ext cx="3276600" cy="0"/>
          </a:xfrm>
          <a:prstGeom prst="line">
            <a:avLst/>
          </a:prstGeom>
          <a:ln w="38100" cap="flat" cmpd="sng">
            <a:solidFill>
              <a:srgbClr val="FF0000"/>
            </a:solidFill>
            <a:prstDash val="solid"/>
            <a:headEnd type="none" w="med" len="med"/>
            <a:tailEnd type="none" w="med" len="med"/>
          </a:ln>
        </p:spPr>
        <p:txBody>
          <a:bodyPr/>
          <a:lstStyle/>
          <a:p/>
        </p:txBody>
      </p:sp>
      <p:grpSp>
        <p:nvGrpSpPr>
          <p:cNvPr id="38917" name="Group 5"/>
          <p:cNvGrpSpPr/>
          <p:nvPr/>
        </p:nvGrpSpPr>
        <p:grpSpPr>
          <a:xfrm>
            <a:off x="3779838" y="1916113"/>
            <a:ext cx="4724400" cy="685800"/>
            <a:chExt cx="2976" cy="432"/>
          </a:xfrm>
        </p:grpSpPr>
        <p:sp>
          <p:nvSpPr>
            <p:cNvPr id="38918" name="AutoShape 6"/>
            <p:cNvSpPr/>
            <p:nvPr/>
          </p:nvSpPr>
          <p:spPr>
            <a:xfrm>
              <a:off x="0" y="96"/>
              <a:ext cx="2976" cy="336"/>
            </a:xfrm>
            <a:prstGeom prst="flowChartAlternateProcess">
              <a:avLst/>
            </a:prstGeom>
            <a:solidFill>
              <a:srgbClr val="FFFFFF"/>
            </a:solidFill>
            <a:ln w="9525">
              <a:noFill/>
            </a:ln>
          </p:spPr>
          <p:txBody>
            <a:bodyPr wrap="none" anchor="ctr"/>
            <a:lstStyle/>
            <a:p>
              <a:pPr algn="ctr"/>
              <a:r>
                <a:rPr lang="zh-CN" altLang="en-US" sz="3200" b="1">
                  <a:solidFill>
                    <a:srgbClr val="FF0000"/>
                  </a:solidFill>
                  <a:latin typeface="Times New Roman" pitchFamily="2" charset="0"/>
                </a:rPr>
                <a:t>新出土的两千多年前的</a:t>
              </a:r>
            </a:p>
          </p:txBody>
        </p:sp>
        <p:sp>
          <p:nvSpPr>
            <p:cNvPr id="38919" name="Line 7"/>
            <p:cNvSpPr/>
            <p:nvPr/>
          </p:nvSpPr>
          <p:spPr>
            <a:xfrm flipH="1">
              <a:off x="1536" y="0"/>
              <a:ext cx="144" cy="96"/>
            </a:xfrm>
            <a:prstGeom prst="line">
              <a:avLst/>
            </a:prstGeom>
            <a:ln w="38100" cap="flat" cmpd="sng">
              <a:solidFill>
                <a:srgbClr val="FF0000"/>
              </a:solidFill>
              <a:prstDash val="solid"/>
              <a:headEnd type="none" w="med" len="med"/>
              <a:tailEnd type="none" w="med" len="med"/>
            </a:ln>
          </p:spPr>
          <p:txBody>
            <a:bodyPr/>
            <a:lstStyle/>
            <a:p/>
          </p:txBody>
        </p:sp>
      </p:grpSp>
      <p:sp>
        <p:nvSpPr>
          <p:cNvPr id="38920" name="Text Box 10"/>
          <p:cNvSpPr txBox="1"/>
          <p:nvPr/>
        </p:nvSpPr>
        <p:spPr>
          <a:xfrm>
            <a:off x="685800" y="4267200"/>
            <a:ext cx="7920038" cy="1800225"/>
          </a:xfrm>
          <a:prstGeom prst="rect">
            <a:avLst/>
          </a:prstGeom>
          <a:noFill/>
          <a:ln w="9525">
            <a:noFill/>
          </a:ln>
        </p:spPr>
        <p:txBody>
          <a:bodyPr>
            <a:spAutoFit/>
          </a:bodyPr>
          <a:lstStyle/>
          <a:p>
            <a:r>
              <a:rPr lang="en-US" altLang="zh-CN" sz="2800" b="1">
                <a:solidFill>
                  <a:srgbClr val="CC3300"/>
                </a:solidFill>
                <a:latin typeface="Arial" pitchFamily="34" charset="0"/>
              </a:rPr>
              <a:t>       </a:t>
            </a:r>
            <a:r>
              <a:rPr lang="zh-CN" altLang="en-US" sz="2800" b="1">
                <a:solidFill>
                  <a:srgbClr val="FF0000"/>
                </a:solidFill>
                <a:latin typeface="华文中宋" pitchFamily="2" charset="-122"/>
                <a:ea typeface="华文中宋" pitchFamily="2" charset="-122"/>
              </a:rPr>
              <a:t>语序不当。</a:t>
            </a:r>
            <a:r>
              <a:rPr lang="zh-CN" altLang="en-US" sz="2800" b="1">
                <a:solidFill>
                  <a:schemeClr val="tx2"/>
                </a:solidFill>
                <a:latin typeface="隶书" pitchFamily="1" charset="-122"/>
                <a:ea typeface="隶书" pitchFamily="1" charset="-122"/>
              </a:rPr>
              <a:t>应将</a:t>
            </a:r>
            <a:r>
              <a:rPr lang="zh-CN" altLang="en-US" sz="2800" b="1">
                <a:solidFill>
                  <a:schemeClr val="tx2"/>
                </a:solidFill>
                <a:latin typeface="华文楷体" panose="02010600040101010101" pitchFamily="2" charset="-122"/>
                <a:ea typeface="隶书" pitchFamily="1" charset="-122"/>
              </a:rPr>
              <a:t>“</a:t>
            </a:r>
            <a:r>
              <a:rPr lang="zh-CN" altLang="en-US" sz="2800" b="1">
                <a:solidFill>
                  <a:schemeClr val="tx2"/>
                </a:solidFill>
                <a:latin typeface="隶书" pitchFamily="1" charset="-122"/>
                <a:ea typeface="隶书" pitchFamily="1" charset="-122"/>
              </a:rPr>
              <a:t>冲突双方在民族仇恨的驱使下</a:t>
            </a:r>
            <a:r>
              <a:rPr lang="zh-CN" altLang="en-US" sz="2800" b="1">
                <a:solidFill>
                  <a:schemeClr val="tx2"/>
                </a:solidFill>
                <a:latin typeface="华文楷体" panose="02010600040101010101" pitchFamily="2" charset="-122"/>
                <a:ea typeface="隶书" pitchFamily="1" charset="-122"/>
              </a:rPr>
              <a:t>”</a:t>
            </a:r>
            <a:r>
              <a:rPr lang="zh-CN" altLang="en-US" sz="2800" b="1">
                <a:solidFill>
                  <a:schemeClr val="tx2"/>
                </a:solidFill>
                <a:latin typeface="隶书" pitchFamily="1" charset="-122"/>
                <a:ea typeface="隶书" pitchFamily="1" charset="-122"/>
              </a:rPr>
              <a:t>与</a:t>
            </a:r>
            <a:r>
              <a:rPr lang="zh-CN" altLang="en-US" sz="2800" b="1">
                <a:solidFill>
                  <a:schemeClr val="tx2"/>
                </a:solidFill>
                <a:latin typeface="华文楷体" panose="02010600040101010101" pitchFamily="2" charset="-122"/>
                <a:ea typeface="隶书" pitchFamily="1" charset="-122"/>
              </a:rPr>
              <a:t>“</a:t>
            </a:r>
            <a:r>
              <a:rPr lang="zh-CN" altLang="en-US" sz="2800" b="1">
                <a:solidFill>
                  <a:schemeClr val="tx2"/>
                </a:solidFill>
                <a:latin typeface="隶书" pitchFamily="1" charset="-122"/>
                <a:ea typeface="隶书" pitchFamily="1" charset="-122"/>
              </a:rPr>
              <a:t>虽然经过国际社会多次调解</a:t>
            </a:r>
            <a:r>
              <a:rPr lang="zh-CN" altLang="en-US" sz="2800" b="1">
                <a:solidFill>
                  <a:schemeClr val="tx2"/>
                </a:solidFill>
                <a:latin typeface="华文楷体" panose="02010600040101010101" pitchFamily="2" charset="-122"/>
                <a:ea typeface="隶书" pitchFamily="1" charset="-122"/>
              </a:rPr>
              <a:t>”</a:t>
            </a:r>
            <a:r>
              <a:rPr lang="zh-CN" altLang="en-US" sz="2800" b="1">
                <a:solidFill>
                  <a:schemeClr val="tx2"/>
                </a:solidFill>
                <a:latin typeface="隶书" pitchFamily="1" charset="-122"/>
                <a:ea typeface="隶书" pitchFamily="1" charset="-122"/>
              </a:rPr>
              <a:t>调换位置，成分残缺，</a:t>
            </a:r>
            <a:r>
              <a:rPr lang="zh-CN" altLang="en-US" sz="2800" b="1">
                <a:solidFill>
                  <a:schemeClr val="tx2"/>
                </a:solidFill>
                <a:latin typeface="华文楷体" panose="02010600040101010101" pitchFamily="2" charset="-122"/>
                <a:ea typeface="隶书" pitchFamily="1" charset="-122"/>
              </a:rPr>
              <a:t>“</a:t>
            </a:r>
            <a:r>
              <a:rPr lang="zh-CN" altLang="en-US" sz="2800" b="1">
                <a:solidFill>
                  <a:schemeClr val="tx2"/>
                </a:solidFill>
                <a:latin typeface="隶书" pitchFamily="1" charset="-122"/>
                <a:ea typeface="隶书" pitchFamily="1" charset="-122"/>
              </a:rPr>
              <a:t>冲突双方在民族仇恨的驱使下</a:t>
            </a:r>
            <a:r>
              <a:rPr lang="zh-CN" altLang="en-US" sz="2800" b="1">
                <a:solidFill>
                  <a:schemeClr val="tx2"/>
                </a:solidFill>
                <a:latin typeface="华文楷体" panose="02010600040101010101" pitchFamily="2" charset="-122"/>
                <a:ea typeface="隶书" pitchFamily="1" charset="-122"/>
              </a:rPr>
              <a:t>”</a:t>
            </a:r>
            <a:r>
              <a:rPr lang="zh-CN" altLang="en-US" sz="2800" b="1">
                <a:solidFill>
                  <a:schemeClr val="tx2"/>
                </a:solidFill>
                <a:latin typeface="隶书" pitchFamily="1" charset="-122"/>
                <a:ea typeface="隶书" pitchFamily="1" charset="-122"/>
              </a:rPr>
              <a:t>之后缺少谓语。</a:t>
            </a:r>
          </a:p>
        </p:txBody>
      </p:sp>
      <p:sp>
        <p:nvSpPr>
          <p:cNvPr id="38921" name="灯片编号占位符 10"/>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28</a:t>
            </a:fld>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0-#ppt_w/2"/>
                                          </p:val>
                                        </p:tav>
                                        <p:tav tm="100000">
                                          <p:val>
                                            <p:strVal val="#ppt_x"/>
                                          </p:val>
                                        </p:tav>
                                      </p:tavLst>
                                    </p:anim>
                                    <p:anim calcmode="lin" valueType="num">
                                      <p:cBhvr additive="base">
                                        <p:cTn id="8" dur="500" fill="hold"/>
                                        <p:tgtEl>
                                          <p:spTgt spid="389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8917"/>
                                        </p:tgtEl>
                                        <p:attrNameLst>
                                          <p:attrName>style.visibility</p:attrName>
                                        </p:attrNameLst>
                                      </p:cBhvr>
                                      <p:to>
                                        <p:strVal val="visible"/>
                                      </p:to>
                                    </p:set>
                                    <p:anim calcmode="lin" valueType="num">
                                      <p:cBhvr additive="base">
                                        <p:cTn id="11" dur="500" fill="hold"/>
                                        <p:tgtEl>
                                          <p:spTgt spid="38917"/>
                                        </p:tgtEl>
                                        <p:attrNameLst>
                                          <p:attrName>ppt_x</p:attrName>
                                        </p:attrNameLst>
                                      </p:cBhvr>
                                      <p:tavLst>
                                        <p:tav tm="0">
                                          <p:val>
                                            <p:strVal val="0-#ppt_w/2"/>
                                          </p:val>
                                        </p:tav>
                                        <p:tav tm="100000">
                                          <p:val>
                                            <p:strVal val="#ppt_x"/>
                                          </p:val>
                                        </p:tav>
                                      </p:tavLst>
                                    </p:anim>
                                    <p:anim calcmode="lin" valueType="num">
                                      <p:cBhvr additive="base">
                                        <p:cTn id="12"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8920"/>
                                        </p:tgtEl>
                                        <p:attrNameLst>
                                          <p:attrName>style.visibility</p:attrName>
                                        </p:attrNameLst>
                                      </p:cBhvr>
                                      <p:to>
                                        <p:strVal val="visible"/>
                                      </p:to>
                                    </p:set>
                                    <p:animEffect transition="in" filter="blinds(horizontal)">
                                      <p:cBhvr>
                                        <p:cTn id="18"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9938" name="Rectangle 2"/>
          <p:cNvSpPr>
            <a:spLocks noGrp="1"/>
          </p:cNvSpPr>
          <p:nvPr>
            <p:ph type="body" idx="4294967295"/>
          </p:nvPr>
        </p:nvSpPr>
        <p:spPr>
          <a:xfrm>
            <a:off x="250825" y="476250"/>
            <a:ext cx="8642350" cy="3600450"/>
          </a:xfrm>
        </p:spPr>
        <p:txBody>
          <a:bodyPr vert="horz" wrap="square" anchor="t"/>
          <a:lstStyle/>
          <a:p>
            <a:pPr eaLnBrk="1" hangingPunct="1">
              <a:spcBef>
                <a:spcPct val="0"/>
              </a:spcBef>
              <a:buNone/>
            </a:pPr>
            <a:r>
              <a:rPr lang="zh-CN" altLang="en-US" b="1">
                <a:solidFill>
                  <a:srgbClr val="000000"/>
                </a:solidFill>
                <a:latin typeface="宋体" pitchFamily="2" charset="-122"/>
              </a:rPr>
              <a:t>　</a:t>
            </a:r>
            <a:r>
              <a:rPr lang="zh-CN" altLang="en-US" sz="2800" b="1">
                <a:solidFill>
                  <a:srgbClr val="000000"/>
                </a:solidFill>
                <a:latin typeface="宋体" pitchFamily="2" charset="-122"/>
              </a:rPr>
              <a:t>题</a:t>
            </a:r>
            <a:r>
              <a:rPr lang="en-US" altLang="zh-CN" sz="2800" b="1">
                <a:solidFill>
                  <a:srgbClr val="000000"/>
                </a:solidFill>
                <a:latin typeface="宋体" pitchFamily="2" charset="-122"/>
              </a:rPr>
              <a:t>3.</a:t>
            </a:r>
            <a:r>
              <a:rPr lang="zh-CN" altLang="en-US" sz="2800" b="1">
                <a:solidFill>
                  <a:srgbClr val="000000"/>
                </a:solidFill>
                <a:latin typeface="宋体" pitchFamily="2" charset="-122"/>
              </a:rPr>
              <a:t>由于纺织工人努力提高生产质量，我国</a:t>
            </a:r>
          </a:p>
          <a:p>
            <a:pPr eaLnBrk="1" hangingPunct="1">
              <a:spcBef>
                <a:spcPct val="0"/>
              </a:spcBef>
              <a:buNone/>
            </a:pPr>
            <a:r>
              <a:rPr lang="zh-CN" altLang="en-US" sz="2800" b="1">
                <a:solidFill>
                  <a:srgbClr val="000000"/>
                </a:solidFill>
                <a:latin typeface="宋体" pitchFamily="2" charset="-122"/>
              </a:rPr>
              <a:t>     棉布的出口深受各国顾客的欢迎。</a:t>
            </a:r>
          </a:p>
          <a:p>
            <a:pPr eaLnBrk="1" hangingPunct="1">
              <a:spcBef>
                <a:spcPct val="0"/>
              </a:spcBef>
            </a:pPr>
            <a:endParaRPr lang="zh-CN" altLang="en-US" b="1">
              <a:latin typeface="宋体" pitchFamily="2" charset="-122"/>
            </a:endParaRPr>
          </a:p>
          <a:p>
            <a:pPr eaLnBrk="1" hangingPunct="1">
              <a:spcBef>
                <a:spcPct val="0"/>
              </a:spcBef>
              <a:buNone/>
            </a:pPr>
            <a:endParaRPr lang="zh-CN" altLang="en-US" b="1">
              <a:latin typeface="宋体" pitchFamily="2" charset="-122"/>
            </a:endParaRPr>
          </a:p>
          <a:p>
            <a:pPr eaLnBrk="1" hangingPunct="1">
              <a:spcBef>
                <a:spcPct val="0"/>
              </a:spcBef>
              <a:buNone/>
            </a:pPr>
            <a:r>
              <a:rPr lang="zh-CN" altLang="en-US" b="1">
                <a:solidFill>
                  <a:srgbClr val="000000"/>
                </a:solidFill>
                <a:latin typeface="宋体" pitchFamily="2" charset="-122"/>
              </a:rPr>
              <a:t>　</a:t>
            </a:r>
            <a:r>
              <a:rPr lang="zh-CN" altLang="en-US" sz="2800" b="1">
                <a:solidFill>
                  <a:srgbClr val="000000"/>
                </a:solidFill>
                <a:latin typeface="宋体" pitchFamily="2" charset="-122"/>
              </a:rPr>
              <a:t>题</a:t>
            </a:r>
            <a:r>
              <a:rPr lang="en-US" altLang="zh-CN" sz="2800" b="1">
                <a:solidFill>
                  <a:srgbClr val="000000"/>
                </a:solidFill>
                <a:latin typeface="宋体" pitchFamily="2" charset="-122"/>
              </a:rPr>
              <a:t>4</a:t>
            </a:r>
            <a:r>
              <a:rPr lang="zh-CN" altLang="en-US" sz="2800" b="1">
                <a:solidFill>
                  <a:srgbClr val="000000"/>
                </a:solidFill>
                <a:latin typeface="宋体" pitchFamily="2" charset="-122"/>
              </a:rPr>
              <a:t>、中国古代书画艺术中的许多传世杰作</a:t>
            </a:r>
          </a:p>
          <a:p>
            <a:pPr eaLnBrk="1" hangingPunct="1">
              <a:spcBef>
                <a:spcPct val="0"/>
              </a:spcBef>
              <a:buNone/>
            </a:pPr>
            <a:r>
              <a:rPr lang="zh-CN" altLang="en-US" sz="2800" b="1">
                <a:solidFill>
                  <a:srgbClr val="000000"/>
                </a:solidFill>
                <a:latin typeface="宋体" pitchFamily="2" charset="-122"/>
              </a:rPr>
              <a:t>    不仅是人类艺术宝库中的珍品，而且是</a:t>
            </a:r>
          </a:p>
          <a:p>
            <a:pPr eaLnBrk="1" hangingPunct="1">
              <a:spcBef>
                <a:spcPct val="0"/>
              </a:spcBef>
              <a:buNone/>
            </a:pPr>
            <a:r>
              <a:rPr lang="zh-CN" altLang="en-US" sz="2800" b="1">
                <a:solidFill>
                  <a:srgbClr val="000000"/>
                </a:solidFill>
                <a:latin typeface="宋体" pitchFamily="2" charset="-122"/>
              </a:rPr>
              <a:t>    中华民族的艺术瑰宝</a:t>
            </a:r>
            <a:r>
              <a:rPr lang="en-US" altLang="zh-CN" sz="2800" b="1">
                <a:solidFill>
                  <a:srgbClr val="000000"/>
                </a:solidFill>
                <a:latin typeface="宋体" pitchFamily="2" charset="-122"/>
              </a:rPr>
              <a:t>.</a:t>
            </a:r>
            <a:r>
              <a:rPr lang="zh-CN" altLang="en-US" sz="2800" b="1">
                <a:solidFill>
                  <a:srgbClr val="000000"/>
                </a:solidFill>
                <a:latin typeface="宋体" pitchFamily="2" charset="-122"/>
              </a:rPr>
              <a:t>（</a:t>
            </a:r>
            <a:r>
              <a:rPr lang="en-US" altLang="zh-CN" sz="2800" b="1">
                <a:solidFill>
                  <a:srgbClr val="000000"/>
                </a:solidFill>
                <a:latin typeface="宋体" pitchFamily="2" charset="-122"/>
              </a:rPr>
              <a:t>97`</a:t>
            </a:r>
            <a:r>
              <a:rPr lang="zh-CN" altLang="en-US" sz="2800" b="1">
                <a:solidFill>
                  <a:srgbClr val="000000"/>
                </a:solidFill>
                <a:latin typeface="宋体" pitchFamily="2" charset="-122"/>
              </a:rPr>
              <a:t>上海）</a:t>
            </a:r>
          </a:p>
          <a:p>
            <a:pPr eaLnBrk="1" hangingPunct="1">
              <a:spcBef>
                <a:spcPct val="0"/>
              </a:spcBef>
              <a:buNone/>
            </a:pPr>
            <a:endParaRPr lang="en-US" altLang="zh-CN" b="1">
              <a:latin typeface="宋体" pitchFamily="2" charset="-122"/>
            </a:endParaRPr>
          </a:p>
        </p:txBody>
      </p:sp>
      <p:sp>
        <p:nvSpPr>
          <p:cNvPr id="39939" name="AutoShape 3"/>
          <p:cNvSpPr/>
          <p:nvPr/>
        </p:nvSpPr>
        <p:spPr>
          <a:xfrm>
            <a:off x="2438400" y="1371600"/>
            <a:ext cx="5329238" cy="647700"/>
          </a:xfrm>
          <a:prstGeom prst="wedgeRoundRectCallout">
            <a:avLst>
              <a:gd name="adj1" fmla="val -56819"/>
              <a:gd name="adj2" fmla="val -84315"/>
              <a:gd name="adj3" fmla="val 16667"/>
            </a:avLst>
          </a:prstGeom>
          <a:solidFill>
            <a:srgbClr val="66FF33"/>
          </a:solidFill>
          <a:ln w="9525" cap="flat" cmpd="sng">
            <a:solidFill>
              <a:schemeClr val="tx1"/>
            </a:solidFill>
            <a:prstDash val="solid"/>
            <a:miter/>
            <a:headEnd type="none" w="med" len="med"/>
            <a:tailEnd type="none" w="med" len="med"/>
          </a:ln>
        </p:spPr>
        <p:txBody>
          <a:bodyPr/>
          <a:lstStyle/>
          <a:p>
            <a:pPr algn="ctr"/>
            <a:r>
              <a:rPr lang="en-US" altLang="zh-CN" sz="3200" b="1">
                <a:solidFill>
                  <a:srgbClr val="FF0000"/>
                </a:solidFill>
                <a:latin typeface="Times New Roman" pitchFamily="2" charset="0"/>
                <a:ea typeface="华文行楷" pitchFamily="2" charset="-122"/>
              </a:rPr>
              <a:t>“</a:t>
            </a:r>
            <a:r>
              <a:rPr lang="zh-CN" altLang="en-US" sz="3200" b="1">
                <a:solidFill>
                  <a:srgbClr val="FF0000"/>
                </a:solidFill>
                <a:latin typeface="Times New Roman" pitchFamily="2" charset="0"/>
                <a:ea typeface="华文行楷" pitchFamily="2" charset="-122"/>
              </a:rPr>
              <a:t>棉布”与“出口”位置交换</a:t>
            </a:r>
          </a:p>
        </p:txBody>
      </p:sp>
      <p:sp>
        <p:nvSpPr>
          <p:cNvPr id="39940" name="Line 4"/>
          <p:cNvSpPr/>
          <p:nvPr/>
        </p:nvSpPr>
        <p:spPr>
          <a:xfrm>
            <a:off x="1331913" y="1557338"/>
            <a:ext cx="1981200" cy="0"/>
          </a:xfrm>
          <a:prstGeom prst="line">
            <a:avLst/>
          </a:prstGeom>
          <a:ln w="38100" cap="flat" cmpd="sng">
            <a:solidFill>
              <a:srgbClr val="FF3300"/>
            </a:solidFill>
            <a:prstDash val="solid"/>
            <a:headEnd type="none" w="med" len="med"/>
            <a:tailEnd type="none" w="med" len="med"/>
          </a:ln>
        </p:spPr>
        <p:txBody>
          <a:bodyPr/>
          <a:lstStyle/>
          <a:p/>
        </p:txBody>
      </p:sp>
      <p:grpSp>
        <p:nvGrpSpPr>
          <p:cNvPr id="39941" name="Group 5"/>
          <p:cNvGrpSpPr/>
          <p:nvPr/>
        </p:nvGrpSpPr>
        <p:grpSpPr>
          <a:xfrm>
            <a:off x="1219200" y="2971800"/>
            <a:ext cx="6781800" cy="457200"/>
            <a:chExt cx="4272" cy="288"/>
          </a:xfrm>
        </p:grpSpPr>
        <p:sp>
          <p:nvSpPr>
            <p:cNvPr id="39942" name="Line 6"/>
            <p:cNvSpPr/>
            <p:nvPr/>
          </p:nvSpPr>
          <p:spPr>
            <a:xfrm>
              <a:off x="0" y="0"/>
              <a:ext cx="4272" cy="0"/>
            </a:xfrm>
            <a:prstGeom prst="line">
              <a:avLst/>
            </a:prstGeom>
            <a:ln w="38100" cap="flat" cmpd="sng">
              <a:solidFill>
                <a:srgbClr val="FF3300"/>
              </a:solidFill>
              <a:prstDash val="solid"/>
              <a:headEnd type="none" w="med" len="med"/>
              <a:tailEnd type="none" w="med" len="med"/>
            </a:ln>
          </p:spPr>
          <p:txBody>
            <a:bodyPr/>
            <a:lstStyle/>
            <a:p/>
          </p:txBody>
        </p:sp>
        <p:sp>
          <p:nvSpPr>
            <p:cNvPr id="39943" name="Line 7"/>
            <p:cNvSpPr/>
            <p:nvPr/>
          </p:nvSpPr>
          <p:spPr>
            <a:xfrm>
              <a:off x="0" y="288"/>
              <a:ext cx="2208" cy="0"/>
            </a:xfrm>
            <a:prstGeom prst="line">
              <a:avLst/>
            </a:prstGeom>
            <a:ln w="38100" cap="flat" cmpd="sng">
              <a:solidFill>
                <a:srgbClr val="FF3300"/>
              </a:solidFill>
              <a:prstDash val="solid"/>
              <a:headEnd type="none" w="med" len="med"/>
              <a:tailEnd type="none" w="med" len="med"/>
            </a:ln>
          </p:spPr>
          <p:txBody>
            <a:bodyPr/>
            <a:lstStyle/>
            <a:p/>
          </p:txBody>
        </p:sp>
      </p:grpSp>
      <p:sp>
        <p:nvSpPr>
          <p:cNvPr id="39944" name="AutoShape 8"/>
          <p:cNvSpPr/>
          <p:nvPr/>
        </p:nvSpPr>
        <p:spPr>
          <a:xfrm>
            <a:off x="2286000" y="3886200"/>
            <a:ext cx="3816350" cy="474663"/>
          </a:xfrm>
          <a:prstGeom prst="flowChartAlternateProcess">
            <a:avLst/>
          </a:prstGeom>
          <a:solidFill>
            <a:srgbClr val="FFFFFF"/>
          </a:solidFill>
          <a:ln w="9525">
            <a:noFill/>
          </a:ln>
        </p:spPr>
        <p:txBody>
          <a:bodyPr wrap="none" anchor="ctr"/>
          <a:lstStyle/>
          <a:p>
            <a:pPr algn="ctr"/>
            <a:r>
              <a:rPr lang="zh-CN" altLang="en-US" sz="3200" b="1">
                <a:solidFill>
                  <a:srgbClr val="FF0000"/>
                </a:solidFill>
                <a:latin typeface="Times New Roman" pitchFamily="2" charset="0"/>
                <a:ea typeface="华文行楷" pitchFamily="2" charset="-122"/>
              </a:rPr>
              <a:t>两句位置应互换</a:t>
            </a:r>
          </a:p>
        </p:txBody>
      </p:sp>
      <p:sp>
        <p:nvSpPr>
          <p:cNvPr id="39945" name="Text Box 9"/>
          <p:cNvSpPr txBox="1"/>
          <p:nvPr/>
        </p:nvSpPr>
        <p:spPr>
          <a:xfrm>
            <a:off x="250825" y="4508500"/>
            <a:ext cx="8280400" cy="1066800"/>
          </a:xfrm>
          <a:prstGeom prst="rect">
            <a:avLst/>
          </a:prstGeom>
          <a:noFill/>
          <a:ln w="9525">
            <a:noFill/>
          </a:ln>
        </p:spPr>
        <p:txBody>
          <a:bodyPr>
            <a:spAutoFit/>
          </a:bodyPr>
          <a:lstStyle/>
          <a:p>
            <a:r>
              <a:rPr lang="zh-CN" altLang="en-US" sz="3200" b="1">
                <a:solidFill>
                  <a:srgbClr val="000000"/>
                </a:solidFill>
                <a:latin typeface="宋体" pitchFamily="2" charset="-122"/>
              </a:rPr>
              <a:t>　题</a:t>
            </a:r>
            <a:r>
              <a:rPr lang="en-US" altLang="zh-CN" sz="3200" b="1">
                <a:solidFill>
                  <a:srgbClr val="000000"/>
                </a:solidFill>
                <a:latin typeface="宋体" pitchFamily="2" charset="-122"/>
              </a:rPr>
              <a:t>5.</a:t>
            </a:r>
            <a:r>
              <a:rPr lang="zh-CN" altLang="en-US" sz="3200" b="1">
                <a:solidFill>
                  <a:srgbClr val="000000"/>
                </a:solidFill>
                <a:latin typeface="宋体" pitchFamily="2" charset="-122"/>
              </a:rPr>
              <a:t>这个事情要不要管，在领导和群众中　广泛地引起了讨论。</a:t>
            </a:r>
          </a:p>
        </p:txBody>
      </p:sp>
      <p:sp>
        <p:nvSpPr>
          <p:cNvPr id="39946" name="Text Box 10"/>
          <p:cNvSpPr txBox="1"/>
          <p:nvPr/>
        </p:nvSpPr>
        <p:spPr>
          <a:xfrm>
            <a:off x="3563938" y="5589588"/>
            <a:ext cx="5205412" cy="579437"/>
          </a:xfrm>
          <a:prstGeom prst="rect">
            <a:avLst/>
          </a:prstGeom>
          <a:noFill/>
          <a:ln w="9525">
            <a:noFill/>
          </a:ln>
        </p:spPr>
        <p:txBody>
          <a:bodyPr>
            <a:spAutoFit/>
          </a:bodyPr>
          <a:lstStyle/>
          <a:p>
            <a:r>
              <a:rPr lang="zh-CN" altLang="en-US" sz="3200" b="1">
                <a:solidFill>
                  <a:srgbClr val="FF0000"/>
                </a:solidFill>
                <a:latin typeface="华文行楷" pitchFamily="2" charset="-122"/>
                <a:ea typeface="华文行楷" pitchFamily="2" charset="-122"/>
              </a:rPr>
              <a:t>应改为</a:t>
            </a:r>
            <a:r>
              <a:rPr lang="en-US" altLang="zh-CN" sz="3200" b="1">
                <a:solidFill>
                  <a:srgbClr val="FF0000"/>
                </a:solidFill>
                <a:latin typeface="华文行楷" pitchFamily="2" charset="-122"/>
                <a:ea typeface="华文行楷" pitchFamily="2" charset="-122"/>
              </a:rPr>
              <a:t>:</a:t>
            </a:r>
            <a:r>
              <a:rPr lang="zh-CN" altLang="en-US" sz="3200" b="1">
                <a:solidFill>
                  <a:srgbClr val="FF0000"/>
                </a:solidFill>
                <a:latin typeface="华文行楷" pitchFamily="2" charset="-122"/>
                <a:ea typeface="华文行楷" pitchFamily="2" charset="-122"/>
              </a:rPr>
              <a:t>引起了广泛的讨论</a:t>
            </a:r>
            <a:endParaRPr lang="zh-CN" altLang="en-US" sz="3200">
              <a:latin typeface="华文行楷" pitchFamily="2" charset="-122"/>
              <a:ea typeface="华文行楷" pitchFamily="2" charset="-122"/>
            </a:endParaRPr>
          </a:p>
        </p:txBody>
      </p:sp>
      <p:sp>
        <p:nvSpPr>
          <p:cNvPr id="39947" name="灯片编号占位符 10"/>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29</a:t>
            </a:fld>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0-#ppt_w/2"/>
                                          </p:val>
                                        </p:tav>
                                        <p:tav tm="100000">
                                          <p:val>
                                            <p:strVal val="#ppt_x"/>
                                          </p:val>
                                        </p:tav>
                                      </p:tavLst>
                                    </p:anim>
                                    <p:anim calcmode="lin" valueType="num">
                                      <p:cBhvr additive="base">
                                        <p:cTn id="8"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9939"/>
                                        </p:tgtEl>
                                        <p:attrNameLst>
                                          <p:attrName>style.visibility</p:attrName>
                                        </p:attrNameLst>
                                      </p:cBhvr>
                                      <p:to>
                                        <p:strVal val="visible"/>
                                      </p:to>
                                    </p:set>
                                    <p:anim calcmode="lin" valueType="num">
                                      <p:cBhvr>
                                        <p:cTn id="14" dur="500" fill="hold"/>
                                        <p:tgtEl>
                                          <p:spTgt spid="39939"/>
                                        </p:tgtEl>
                                        <p:attrNameLst>
                                          <p:attrName>ppt_w</p:attrName>
                                        </p:attrNameLst>
                                      </p:cBhvr>
                                      <p:tavLst>
                                        <p:tav tm="0">
                                          <p:val>
                                            <p:fltVal val="0"/>
                                          </p:val>
                                        </p:tav>
                                        <p:tav tm="100000">
                                          <p:val>
                                            <p:strVal val="#ppt_w"/>
                                          </p:val>
                                        </p:tav>
                                      </p:tavLst>
                                    </p:anim>
                                    <p:anim calcmode="lin" valueType="num">
                                      <p:cBhvr>
                                        <p:cTn id="15" dur="500" fill="hold"/>
                                        <p:tgtEl>
                                          <p:spTgt spid="39939"/>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nodeType="clickEffect">
                                  <p:stCondLst>
                                    <p:cond delay="0"/>
                                  </p:stCondLst>
                                  <p:childTnLst>
                                    <p:set>
                                      <p:cBhvr>
                                        <p:cTn id="20" dur="1" fill="hold">
                                          <p:stCondLst>
                                            <p:cond delay="0"/>
                                          </p:stCondLst>
                                        </p:cTn>
                                        <p:tgtEl>
                                          <p:spTgt spid="39941"/>
                                        </p:tgtEl>
                                        <p:attrNameLst>
                                          <p:attrName>style.visibility</p:attrName>
                                        </p:attrNameLst>
                                      </p:cBhvr>
                                      <p:to>
                                        <p:strVal val="visible"/>
                                      </p:to>
                                    </p:set>
                                    <p:anim calcmode="lin" valueType="num">
                                      <p:cBhvr additive="base">
                                        <p:cTn id="21" dur="500" fill="hold"/>
                                        <p:tgtEl>
                                          <p:spTgt spid="39941"/>
                                        </p:tgtEl>
                                        <p:attrNameLst>
                                          <p:attrName>ppt_x</p:attrName>
                                        </p:attrNameLst>
                                      </p:cBhvr>
                                      <p:tavLst>
                                        <p:tav tm="0">
                                          <p:val>
                                            <p:strVal val="0-#ppt_w/2"/>
                                          </p:val>
                                        </p:tav>
                                        <p:tav tm="100000">
                                          <p:val>
                                            <p:strVal val="#ppt_x"/>
                                          </p:val>
                                        </p:tav>
                                      </p:tavLst>
                                    </p:anim>
                                    <p:anim calcmode="lin" valueType="num">
                                      <p:cBhvr additive="base">
                                        <p:cTn id="22" dur="500" fill="hold"/>
                                        <p:tgtEl>
                                          <p:spTgt spid="39941"/>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1" nodeType="clickEffect">
                                  <p:stCondLst>
                                    <p:cond delay="0"/>
                                  </p:stCondLst>
                                  <p:childTnLst>
                                    <p:set>
                                      <p:cBhvr>
                                        <p:cTn id="27" dur="1" fill="hold">
                                          <p:stCondLst>
                                            <p:cond delay="0"/>
                                          </p:stCondLst>
                                        </p:cTn>
                                        <p:tgtEl>
                                          <p:spTgt spid="39944"/>
                                        </p:tgtEl>
                                        <p:attrNameLst>
                                          <p:attrName>style.visibility</p:attrName>
                                        </p:attrNameLst>
                                      </p:cBhvr>
                                      <p:to>
                                        <p:strVal val="visible"/>
                                      </p:to>
                                    </p:set>
                                    <p:anim calcmode="lin" valueType="num">
                                      <p:cBhvr additive="base">
                                        <p:cTn id="28" dur="500" fill="hold"/>
                                        <p:tgtEl>
                                          <p:spTgt spid="39944"/>
                                        </p:tgtEl>
                                        <p:attrNameLst>
                                          <p:attrName>ppt_x</p:attrName>
                                        </p:attrNameLst>
                                      </p:cBhvr>
                                      <p:tavLst>
                                        <p:tav tm="0">
                                          <p:val>
                                            <p:strVal val="0-#ppt_w/2"/>
                                          </p:val>
                                        </p:tav>
                                        <p:tav tm="100000">
                                          <p:val>
                                            <p:strVal val="#ppt_x"/>
                                          </p:val>
                                        </p:tav>
                                      </p:tavLst>
                                    </p:anim>
                                    <p:anim calcmode="lin" valueType="num">
                                      <p:cBhvr additive="base">
                                        <p:cTn id="29" dur="500" fill="hold"/>
                                        <p:tgtEl>
                                          <p:spTgt spid="3994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7" presetClass="entr" presetSubtype="0" fill="hold" grpId="2" nodeType="clickEffect">
                                  <p:stCondLst>
                                    <p:cond delay="0"/>
                                  </p:stCondLst>
                                  <p:iterate type="lt">
                                    <p:tmPct val="50000"/>
                                  </p:iterate>
                                  <p:childTnLst>
                                    <p:set>
                                      <p:cBhvr>
                                        <p:cTn id="34" dur="1" fill="hold">
                                          <p:stCondLst>
                                            <p:cond delay="0"/>
                                          </p:stCondLst>
                                        </p:cTn>
                                        <p:tgtEl>
                                          <p:spTgt spid="39946"/>
                                        </p:tgtEl>
                                        <p:attrNameLst>
                                          <p:attrName>style.visibility</p:attrName>
                                        </p:attrNameLst>
                                      </p:cBhvr>
                                      <p:to>
                                        <p:strVal val="visible"/>
                                      </p:to>
                                    </p:set>
                                    <p:anim calcmode="discrete" valueType="clr">
                                      <p:cBhvr override="childStyle">
                                        <p:cTn id="35" dur="80"/>
                                        <p:tgtEl>
                                          <p:spTgt spid="39946"/>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9946"/>
                                        </p:tgtEl>
                                        <p:attrNameLst>
                                          <p:attrName>fillcolor</p:attrName>
                                        </p:attrNameLst>
                                      </p:cBhvr>
                                      <p:tavLst>
                                        <p:tav tm="0">
                                          <p:val>
                                            <p:clrVal>
                                              <a:schemeClr val="accent2"/>
                                            </p:clrVal>
                                          </p:val>
                                        </p:tav>
                                        <p:tav tm="50000">
                                          <p:val>
                                            <p:clrVal>
                                              <a:schemeClr val="hlink"/>
                                            </p:clrVal>
                                          </p:val>
                                        </p:tav>
                                      </p:tavLst>
                                    </p:anim>
                                    <p:set>
                                      <p:cBhvr>
                                        <p:cTn id="37" dur="80"/>
                                        <p:tgtEl>
                                          <p:spTgt spid="399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4" grpId="1"/>
      <p:bldP spid="39946" grpId="2"/>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7170" name="Rectangle 2"/>
          <p:cNvSpPr>
            <a:spLocks noGrp="1"/>
          </p:cNvSpPr>
          <p:nvPr>
            <p:ph type="title" idx="4294967295"/>
          </p:nvPr>
        </p:nvSpPr>
        <p:spPr>
          <a:xfrm>
            <a:off x="2268538" y="188913"/>
            <a:ext cx="4176712" cy="685800"/>
          </a:xfrm>
          <a:solidFill>
            <a:srgbClr val="66FF33">
              <a:alpha val="100000"/>
            </a:srgbClr>
          </a:solidFill>
        </p:spPr>
        <p:txBody>
          <a:bodyPr vert="horz" wrap="square" anchor="ctr"/>
          <a:lstStyle/>
          <a:p>
            <a:pPr eaLnBrk="1" hangingPunct="1"/>
            <a:r>
              <a:rPr lang="en-US" altLang="zh-CN" sz="3600" b="1">
                <a:solidFill>
                  <a:srgbClr val="000000"/>
                </a:solidFill>
              </a:rPr>
              <a:t>[</a:t>
            </a:r>
            <a:r>
              <a:rPr lang="zh-CN" altLang="en-US" sz="3600" b="1">
                <a:solidFill>
                  <a:srgbClr val="000000"/>
                </a:solidFill>
              </a:rPr>
              <a:t>高考经典试题分析</a:t>
            </a:r>
            <a:r>
              <a:rPr lang="en-US" altLang="zh-CN" sz="3600" b="1">
                <a:solidFill>
                  <a:srgbClr val="000000"/>
                </a:solidFill>
              </a:rPr>
              <a:t>]</a:t>
            </a:r>
            <a:endParaRPr lang="en-US" altLang="zh-CN" sz="3600" b="1">
              <a:solidFill>
                <a:srgbClr val="000000"/>
              </a:solidFill>
              <a:ea typeface="华文行楷" pitchFamily="2" charset="-122"/>
            </a:endParaRPr>
          </a:p>
        </p:txBody>
      </p:sp>
      <p:sp>
        <p:nvSpPr>
          <p:cNvPr id="7171" name="Rectangle 3"/>
          <p:cNvSpPr>
            <a:spLocks noGrp="1"/>
          </p:cNvSpPr>
          <p:nvPr>
            <p:ph type="body" idx="4294967295"/>
          </p:nvPr>
        </p:nvSpPr>
        <p:spPr>
          <a:xfrm>
            <a:off x="0" y="685800"/>
            <a:ext cx="8839200" cy="2209800"/>
          </a:xfrm>
        </p:spPr>
        <p:txBody>
          <a:bodyPr vert="horz" wrap="square" anchor="t"/>
          <a:lstStyle/>
          <a:p>
            <a:pPr eaLnBrk="1" hangingPunct="1">
              <a:spcBef>
                <a:spcPct val="0"/>
              </a:spcBef>
              <a:buNone/>
            </a:pPr>
            <a:r>
              <a:rPr lang="en-US" altLang="zh-CN" sz="2800" b="1">
                <a:solidFill>
                  <a:srgbClr val="000000"/>
                </a:solidFill>
                <a:latin typeface="楷体_GB2312" pitchFamily="1" charset="-122"/>
                <a:ea typeface="楷体_GB2312" pitchFamily="1" charset="-122"/>
              </a:rPr>
              <a:t>    </a:t>
            </a:r>
            <a:endParaRPr lang="zh-CN" altLang="en-US" sz="2800" b="1">
              <a:solidFill>
                <a:srgbClr val="000000"/>
              </a:solidFill>
              <a:latin typeface="楷体_GB2312" pitchFamily="1" charset="-122"/>
              <a:ea typeface="楷体_GB2312" pitchFamily="1" charset="-122"/>
            </a:endParaRPr>
          </a:p>
          <a:p>
            <a:pPr eaLnBrk="1" hangingPunct="1">
              <a:spcBef>
                <a:spcPct val="0"/>
              </a:spcBef>
              <a:buNone/>
            </a:pPr>
            <a:r>
              <a:rPr lang="zh-CN" altLang="en-US" sz="2800" b="1">
                <a:solidFill>
                  <a:srgbClr val="000000"/>
                </a:solidFill>
                <a:latin typeface="楷体_GB2312" pitchFamily="1" charset="-122"/>
                <a:ea typeface="楷体_GB2312" pitchFamily="1" charset="-122"/>
              </a:rPr>
              <a:t>    </a:t>
            </a:r>
            <a:r>
              <a:rPr lang="en-US" altLang="zh-CN" sz="2800" b="1">
                <a:solidFill>
                  <a:srgbClr val="000000"/>
                </a:solidFill>
                <a:latin typeface="黑体" pitchFamily="2" charset="-122"/>
                <a:ea typeface="黑体" pitchFamily="2" charset="-122"/>
              </a:rPr>
              <a:t>1</a:t>
            </a:r>
            <a:r>
              <a:rPr lang="zh-CN" altLang="en-US" sz="2800" b="1">
                <a:solidFill>
                  <a:srgbClr val="000000"/>
                </a:solidFill>
                <a:latin typeface="黑体" pitchFamily="2" charset="-122"/>
                <a:ea typeface="黑体" pitchFamily="2" charset="-122"/>
              </a:rPr>
              <a:t>、与作家不同的是，摄影家把自己对山川、草木、城市、乡野的感受没有倾注于笔下，而是直接聚焦于镜头。（湖南卷）</a:t>
            </a:r>
          </a:p>
          <a:p>
            <a:pPr eaLnBrk="1" hangingPunct="1">
              <a:spcBef>
                <a:spcPct val="0"/>
              </a:spcBef>
              <a:buNone/>
            </a:pPr>
            <a:r>
              <a:rPr lang="zh-CN" altLang="en-US" sz="2800" b="1">
                <a:solidFill>
                  <a:srgbClr val="000000"/>
                </a:solidFill>
                <a:latin typeface="楷体_GB2312" pitchFamily="1" charset="-122"/>
                <a:ea typeface="楷体_GB2312" pitchFamily="1" charset="-122"/>
              </a:rPr>
              <a:t>    </a:t>
            </a:r>
          </a:p>
        </p:txBody>
      </p:sp>
      <p:sp>
        <p:nvSpPr>
          <p:cNvPr id="7172" name="Text Box 7"/>
          <p:cNvSpPr txBox="1"/>
          <p:nvPr/>
        </p:nvSpPr>
        <p:spPr>
          <a:xfrm>
            <a:off x="914400" y="2590800"/>
            <a:ext cx="6172200" cy="517525"/>
          </a:xfrm>
          <a:prstGeom prst="rect">
            <a:avLst/>
          </a:prstGeom>
          <a:noFill/>
          <a:ln w="9525">
            <a:noFill/>
          </a:ln>
        </p:spPr>
        <p:txBody>
          <a:bodyPr>
            <a:spAutoFit/>
          </a:bodyPr>
          <a:lstStyle/>
          <a:p>
            <a:pPr>
              <a:spcBef>
                <a:spcPct val="50000"/>
              </a:spcBef>
            </a:pPr>
            <a:r>
              <a:rPr lang="en-US" altLang="zh-CN" sz="2800" b="1">
                <a:solidFill>
                  <a:srgbClr val="FF0000"/>
                </a:solidFill>
                <a:latin typeface="锐字云字库隶书体1.0" panose="02010604000000000000" charset="-122"/>
                <a:ea typeface="锐字云字库隶书体1.0" panose="02010604000000000000" charset="-122"/>
              </a:rPr>
              <a:t>“</a:t>
            </a:r>
            <a:r>
              <a:rPr lang="zh-CN" altLang="en-US" sz="2800" b="1">
                <a:solidFill>
                  <a:srgbClr val="FF0000"/>
                </a:solidFill>
                <a:latin typeface="锐字云字库隶书体1.0" panose="02010604000000000000" charset="-122"/>
                <a:ea typeface="锐字云字库隶书体1.0" panose="02010604000000000000" charset="-122"/>
              </a:rPr>
              <a:t>没有”移到“把”前面</a:t>
            </a:r>
          </a:p>
        </p:txBody>
      </p:sp>
      <p:sp>
        <p:nvSpPr>
          <p:cNvPr id="7173" name="灯片编号占位符 1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a:t>
            </a:fld>
          </a:p>
        </p:txBody>
      </p:sp>
      <p:sp>
        <p:nvSpPr>
          <p:cNvPr id="7174" name="矩形 13"/>
          <p:cNvSpPr/>
          <p:nvPr/>
        </p:nvSpPr>
        <p:spPr>
          <a:xfrm>
            <a:off x="685800" y="3352800"/>
            <a:ext cx="7543800" cy="1127125"/>
          </a:xfrm>
          <a:prstGeom prst="rect">
            <a:avLst/>
          </a:prstGeom>
          <a:noFill/>
          <a:ln w="9525">
            <a:noFill/>
          </a:ln>
        </p:spPr>
        <p:txBody>
          <a:bodyPr>
            <a:spAutoFit/>
          </a:bodyPr>
          <a:lstStyle/>
          <a:p>
            <a:pPr>
              <a:lnSpc>
                <a:spcPct val="80000"/>
              </a:lnSpc>
            </a:pPr>
            <a:r>
              <a:rPr lang="en-US" altLang="zh-CN" sz="2800" b="1">
                <a:solidFill>
                  <a:srgbClr val="000000"/>
                </a:solidFill>
                <a:latin typeface="黑体" pitchFamily="2" charset="-122"/>
                <a:ea typeface="黑体" pitchFamily="2" charset="-122"/>
              </a:rPr>
              <a:t>2</a:t>
            </a:r>
            <a:r>
              <a:rPr lang="zh-CN" altLang="en-US" sz="2800" b="1">
                <a:solidFill>
                  <a:srgbClr val="000000"/>
                </a:solidFill>
                <a:latin typeface="黑体" pitchFamily="2" charset="-122"/>
                <a:ea typeface="黑体" pitchFamily="2" charset="-122"/>
              </a:rPr>
              <a:t>、请柬的封套上古色古香地印着青铜器，上面整齐地排列着身披铠甲、手持盾牌的秦军战士。 （重庆）</a:t>
            </a:r>
          </a:p>
        </p:txBody>
      </p:sp>
      <p:sp>
        <p:nvSpPr>
          <p:cNvPr id="7175" name="AutoShape 3"/>
          <p:cNvSpPr/>
          <p:nvPr/>
        </p:nvSpPr>
        <p:spPr>
          <a:xfrm>
            <a:off x="1143000" y="4419600"/>
            <a:ext cx="7620000" cy="609600"/>
          </a:xfrm>
          <a:prstGeom prst="wedgeRoundRectCallout">
            <a:avLst>
              <a:gd name="adj1" fmla="val -15218"/>
              <a:gd name="adj2" fmla="val -145315"/>
              <a:gd name="adj3" fmla="val 16667"/>
            </a:avLst>
          </a:prstGeom>
          <a:solidFill>
            <a:schemeClr val="accent1"/>
          </a:solidFill>
          <a:ln w="9525" cap="flat" cmpd="sng">
            <a:solidFill>
              <a:srgbClr val="FF0000"/>
            </a:solidFill>
            <a:prstDash val="solid"/>
            <a:miter/>
            <a:headEnd type="none" w="med" len="med"/>
            <a:tailEnd type="none" w="med" len="med"/>
          </a:ln>
        </p:spPr>
        <p:txBody>
          <a:bodyPr/>
          <a:lstStyle/>
          <a:p>
            <a:r>
              <a:rPr lang="zh-CN" altLang="en-US" sz="2800" b="1">
                <a:solidFill>
                  <a:srgbClr val="FF0000"/>
                </a:solidFill>
                <a:latin typeface="锐字云字库隶书体1.0" panose="02010604000000000000" charset="-122"/>
                <a:ea typeface="锐字云字库隶书体1.0" panose="02010604000000000000" charset="-122"/>
              </a:rPr>
              <a:t>语序不当，应为“印着古色古香的青铜器”</a:t>
            </a:r>
          </a:p>
        </p:txBody>
      </p:sp>
      <p:sp>
        <p:nvSpPr>
          <p:cNvPr id="7176" name="矩形 15"/>
          <p:cNvSpPr/>
          <p:nvPr/>
        </p:nvSpPr>
        <p:spPr>
          <a:xfrm>
            <a:off x="685800" y="5105400"/>
            <a:ext cx="7924800" cy="954088"/>
          </a:xfrm>
          <a:prstGeom prst="rect">
            <a:avLst/>
          </a:prstGeom>
          <a:noFill/>
          <a:ln w="9525">
            <a:noFill/>
          </a:ln>
        </p:spPr>
        <p:txBody>
          <a:bodyPr>
            <a:spAutoFit/>
          </a:bodyPr>
          <a:lstStyle/>
          <a:p>
            <a:r>
              <a:rPr lang="zh-CN" altLang="en-US" sz="2800" b="1">
                <a:solidFill>
                  <a:srgbClr val="000000"/>
                </a:solidFill>
                <a:latin typeface="黑体" pitchFamily="2" charset="-122"/>
                <a:ea typeface="黑体" pitchFamily="2" charset="-122"/>
              </a:rPr>
              <a:t>3、南昌八一起义纪念馆里陈列着好多种当年周恩来使用过的东西。 ［江西］</a:t>
            </a:r>
          </a:p>
        </p:txBody>
      </p:sp>
      <p:sp>
        <p:nvSpPr>
          <p:cNvPr id="7177" name="TextBox 16"/>
          <p:cNvSpPr txBox="1"/>
          <p:nvPr/>
        </p:nvSpPr>
        <p:spPr>
          <a:xfrm>
            <a:off x="1066800" y="6019800"/>
            <a:ext cx="5029200" cy="517525"/>
          </a:xfrm>
          <a:prstGeom prst="rect">
            <a:avLst/>
          </a:prstGeom>
          <a:noFill/>
          <a:ln w="9525">
            <a:noFill/>
          </a:ln>
        </p:spPr>
        <p:txBody>
          <a:bodyPr>
            <a:spAutoFit/>
          </a:bodyPr>
          <a:lstStyle/>
          <a:p>
            <a:r>
              <a:rPr lang="zh-CN" altLang="en-US" sz="2800" b="1">
                <a:solidFill>
                  <a:srgbClr val="FF0000"/>
                </a:solidFill>
                <a:latin typeface="锐字云字库隶书体1.0" panose="02010604000000000000" charset="-122"/>
                <a:ea typeface="锐字云字库隶书体1.0" panose="02010604000000000000" charset="-122"/>
              </a:rPr>
              <a:t>“当年”移到“使用”前</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ppt_x</p:attrName>
                                        </p:attrNameLst>
                                      </p:cBhvr>
                                      <p:tavLst>
                                        <p:tav tm="0">
                                          <p:val>
                                            <p:strVal val="#ppt_x+#ppt_w/2"/>
                                          </p:val>
                                        </p:tav>
                                        <p:tav tm="100000">
                                          <p:val>
                                            <p:strVal val="#ppt_x"/>
                                          </p:val>
                                        </p:tav>
                                      </p:tavLst>
                                    </p:anim>
                                    <p:anim calcmode="lin" valueType="num">
                                      <p:cBhvr>
                                        <p:cTn id="8" dur="500" fill="hold"/>
                                        <p:tgtEl>
                                          <p:spTgt spid="7172"/>
                                        </p:tgtEl>
                                        <p:attrNameLst>
                                          <p:attrName>ppt_y</p:attrName>
                                        </p:attrNameLst>
                                      </p:cBhvr>
                                      <p:tavLst>
                                        <p:tav tm="0">
                                          <p:val>
                                            <p:strVal val="#ppt_y"/>
                                          </p:val>
                                        </p:tav>
                                        <p:tav tm="100000">
                                          <p:val>
                                            <p:strVal val="#ppt_y"/>
                                          </p:val>
                                        </p:tav>
                                      </p:tavLst>
                                    </p:anim>
                                    <p:anim calcmode="lin" valueType="num">
                                      <p:cBhvr>
                                        <p:cTn id="9" dur="500" fill="hold"/>
                                        <p:tgtEl>
                                          <p:spTgt spid="7172"/>
                                        </p:tgtEl>
                                        <p:attrNameLst>
                                          <p:attrName>ppt_w</p:attrName>
                                        </p:attrNameLst>
                                      </p:cBhvr>
                                      <p:tavLst>
                                        <p:tav tm="0">
                                          <p:val>
                                            <p:fltVal val="0"/>
                                          </p:val>
                                        </p:tav>
                                        <p:tav tm="100000">
                                          <p:val>
                                            <p:strVal val="#ppt_w"/>
                                          </p:val>
                                        </p:tav>
                                      </p:tavLst>
                                    </p:anim>
                                    <p:anim calcmode="lin" valueType="num">
                                      <p:cBhvr>
                                        <p:cTn id="10" dur="500" fill="hold"/>
                                        <p:tgtEl>
                                          <p:spTgt spid="7172"/>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grpId="1" nodeType="clickEffect">
                                  <p:stCondLst>
                                    <p:cond delay="0"/>
                                  </p:stCondLst>
                                  <p:childTnLst>
                                    <p:set>
                                      <p:cBhvr>
                                        <p:cTn id="15" dur="1" fill="hold">
                                          <p:stCondLst>
                                            <p:cond delay="0"/>
                                          </p:stCondLst>
                                        </p:cTn>
                                        <p:tgtEl>
                                          <p:spTgt spid="7175"/>
                                        </p:tgtEl>
                                        <p:attrNameLst>
                                          <p:attrName>style.visibility</p:attrName>
                                        </p:attrNameLst>
                                      </p:cBhvr>
                                      <p:to>
                                        <p:strVal val="visible"/>
                                      </p:to>
                                    </p:set>
                                    <p:animEffect transition="in" filter="blinds(horizontal)">
                                      <p:cBhvr>
                                        <p:cTn id="16" dur="500"/>
                                        <p:tgtEl>
                                          <p:spTgt spid="7175"/>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grpId="2" nodeType="clickEffect">
                                  <p:stCondLst>
                                    <p:cond delay="0"/>
                                  </p:stCondLst>
                                  <p:childTnLst>
                                    <p:set>
                                      <p:cBhvr>
                                        <p:cTn id="21" dur="1" fill="hold">
                                          <p:stCondLst>
                                            <p:cond delay="0"/>
                                          </p:stCondLst>
                                        </p:cTn>
                                        <p:tgtEl>
                                          <p:spTgt spid="7177"/>
                                        </p:tgtEl>
                                        <p:attrNameLst>
                                          <p:attrName>style.visibility</p:attrName>
                                        </p:attrNameLst>
                                      </p:cBhvr>
                                      <p:to>
                                        <p:strVal val="visible"/>
                                      </p:to>
                                    </p:set>
                                    <p:animEffect transition="in" filter="blinds(horizontal)">
                                      <p:cBhvr>
                                        <p:cTn id="22"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5" grpId="1"/>
      <p:bldP spid="7177" grpId="2"/>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0962" name="Text Box 2"/>
          <p:cNvSpPr txBox="1"/>
          <p:nvPr/>
        </p:nvSpPr>
        <p:spPr>
          <a:xfrm>
            <a:off x="179388" y="620713"/>
            <a:ext cx="8748712" cy="5356225"/>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zh-CN" altLang="en-US" sz="3200" b="1">
                <a:solidFill>
                  <a:srgbClr val="000000"/>
                </a:solidFill>
                <a:latin typeface="黑体" pitchFamily="2" charset="-122"/>
                <a:ea typeface="黑体" pitchFamily="2" charset="-122"/>
              </a:rPr>
              <a:t>　题</a:t>
            </a:r>
            <a:r>
              <a:rPr lang="en-US" altLang="zh-CN" sz="3200" b="1">
                <a:solidFill>
                  <a:srgbClr val="000000"/>
                </a:solidFill>
                <a:latin typeface="黑体" pitchFamily="2" charset="-122"/>
                <a:ea typeface="黑体" pitchFamily="2" charset="-122"/>
              </a:rPr>
              <a:t>6</a:t>
            </a:r>
            <a:r>
              <a:rPr lang="zh-CN" altLang="en-US" sz="3200" b="1">
                <a:solidFill>
                  <a:srgbClr val="000000"/>
                </a:solidFill>
                <a:latin typeface="黑体" pitchFamily="2" charset="-122"/>
                <a:ea typeface="黑体" pitchFamily="2" charset="-122"/>
              </a:rPr>
              <a:t>、人生的价值和意义，其实并不在于别人对自己如何</a:t>
            </a:r>
            <a:r>
              <a:rPr lang="zh-CN" altLang="en-US" sz="3200" b="1" u="sng">
                <a:solidFill>
                  <a:srgbClr val="FF3300"/>
                </a:solidFill>
                <a:latin typeface="黑体" pitchFamily="2" charset="-122"/>
                <a:ea typeface="黑体" pitchFamily="2" charset="-122"/>
              </a:rPr>
              <a:t>膜拜、崇敬、羡慕</a:t>
            </a:r>
            <a:r>
              <a:rPr lang="zh-CN" altLang="en-US" sz="3200" b="1">
                <a:solidFill>
                  <a:srgbClr val="000000"/>
                </a:solidFill>
                <a:latin typeface="黑体" pitchFamily="2" charset="-122"/>
                <a:ea typeface="黑体" pitchFamily="2" charset="-122"/>
              </a:rPr>
              <a:t>，而在于自己对社会、对历史的进步和发展作出何种贡献。</a:t>
            </a:r>
          </a:p>
          <a:p>
            <a:pPr>
              <a:spcBef>
                <a:spcPct val="20000"/>
              </a:spcBef>
              <a:buClr>
                <a:schemeClr val="accent2"/>
              </a:buClr>
              <a:buSzPct val="80000"/>
              <a:buFont typeface="Wingdings" pitchFamily="2" charset="2"/>
              <a:buChar char="l"/>
            </a:pPr>
            <a:endParaRPr lang="zh-CN" altLang="en-US" sz="3200" b="1">
              <a:solidFill>
                <a:srgbClr val="000000"/>
              </a:solidFill>
              <a:latin typeface="黑体" pitchFamily="2" charset="-122"/>
              <a:ea typeface="黑体" pitchFamily="2" charset="-122"/>
            </a:endParaRPr>
          </a:p>
          <a:p>
            <a:pPr>
              <a:spcBef>
                <a:spcPct val="20000"/>
              </a:spcBef>
              <a:buClr>
                <a:schemeClr val="accent2"/>
              </a:buClr>
              <a:buSzPct val="80000"/>
              <a:buFont typeface="Wingdings" pitchFamily="2" charset="2"/>
              <a:buChar char="l"/>
            </a:pPr>
            <a:endParaRPr lang="zh-CN" altLang="en-US" sz="3200" b="1">
              <a:solidFill>
                <a:srgbClr val="000000"/>
              </a:solidFill>
              <a:latin typeface="黑体" pitchFamily="2" charset="-122"/>
              <a:ea typeface="黑体" pitchFamily="2" charset="-122"/>
            </a:endParaRPr>
          </a:p>
          <a:p>
            <a:pPr>
              <a:spcBef>
                <a:spcPct val="20000"/>
              </a:spcBef>
              <a:buClr>
                <a:schemeClr val="accent2"/>
              </a:buClr>
              <a:buSzPct val="80000"/>
              <a:buFont typeface="Wingdings" pitchFamily="2" charset="2"/>
            </a:pPr>
            <a:r>
              <a:rPr lang="zh-CN" altLang="en-US" sz="3200" b="1">
                <a:solidFill>
                  <a:srgbClr val="000000"/>
                </a:solidFill>
                <a:latin typeface="黑体" pitchFamily="2" charset="-122"/>
                <a:ea typeface="黑体" pitchFamily="2" charset="-122"/>
              </a:rPr>
              <a:t>　题</a:t>
            </a:r>
            <a:r>
              <a:rPr lang="en-US" altLang="zh-CN" sz="3200" b="1">
                <a:solidFill>
                  <a:srgbClr val="000000"/>
                </a:solidFill>
                <a:latin typeface="黑体" pitchFamily="2" charset="-122"/>
                <a:ea typeface="黑体" pitchFamily="2" charset="-122"/>
              </a:rPr>
              <a:t>7</a:t>
            </a:r>
            <a:r>
              <a:rPr lang="zh-CN" altLang="en-US" sz="3200" b="1">
                <a:solidFill>
                  <a:srgbClr val="000000"/>
                </a:solidFill>
                <a:latin typeface="黑体" pitchFamily="2" charset="-122"/>
                <a:ea typeface="黑体" pitchFamily="2" charset="-122"/>
              </a:rPr>
              <a:t>、同志们奋不顾身地跳进汹涌澎湃的激流，</a:t>
            </a:r>
            <a:r>
              <a:rPr lang="zh-CN" altLang="en-US" sz="3200" b="1" u="sng">
                <a:solidFill>
                  <a:srgbClr val="FF3300"/>
                </a:solidFill>
                <a:latin typeface="黑体" pitchFamily="2" charset="-122"/>
                <a:ea typeface="黑体" pitchFamily="2" charset="-122"/>
              </a:rPr>
              <a:t>保住了大坝，战胜了洪水</a:t>
            </a:r>
            <a:r>
              <a:rPr lang="zh-CN" altLang="en-US" sz="3200" b="1">
                <a:solidFill>
                  <a:srgbClr val="FF3300"/>
                </a:solidFill>
                <a:latin typeface="黑体" pitchFamily="2" charset="-122"/>
                <a:ea typeface="黑体" pitchFamily="2" charset="-122"/>
              </a:rPr>
              <a:t>。</a:t>
            </a:r>
          </a:p>
          <a:p>
            <a:pPr>
              <a:spcBef>
                <a:spcPct val="20000"/>
              </a:spcBef>
              <a:buClr>
                <a:schemeClr val="accent2"/>
              </a:buClr>
              <a:buSzPct val="80000"/>
              <a:buFont typeface="Wingdings" pitchFamily="2" charset="2"/>
              <a:buChar char="l"/>
            </a:pPr>
            <a:endParaRPr lang="zh-CN" altLang="en-US" sz="3200" b="1">
              <a:solidFill>
                <a:srgbClr val="FF3300"/>
              </a:solidFill>
              <a:latin typeface="黑体" pitchFamily="2" charset="-122"/>
              <a:ea typeface="黑体" pitchFamily="2" charset="-122"/>
            </a:endParaRPr>
          </a:p>
          <a:p>
            <a:pPr>
              <a:lnSpc>
                <a:spcPct val="90000"/>
              </a:lnSpc>
              <a:spcBef>
                <a:spcPct val="20000"/>
              </a:spcBef>
              <a:buClr>
                <a:schemeClr val="accent2"/>
              </a:buClr>
              <a:buSzPct val="80000"/>
              <a:buFont typeface="Wingdings" pitchFamily="2" charset="2"/>
            </a:pPr>
            <a:r>
              <a:rPr lang="zh-CN" altLang="en-US" sz="3200" b="1">
                <a:solidFill>
                  <a:srgbClr val="000000"/>
                </a:solidFill>
                <a:latin typeface="黑体" pitchFamily="2" charset="-122"/>
                <a:ea typeface="黑体" pitchFamily="2" charset="-122"/>
              </a:rPr>
              <a:t>　题</a:t>
            </a:r>
            <a:r>
              <a:rPr lang="en-US" altLang="zh-CN" sz="3200" b="1">
                <a:solidFill>
                  <a:srgbClr val="000000"/>
                </a:solidFill>
                <a:latin typeface="黑体" pitchFamily="2" charset="-122"/>
                <a:ea typeface="黑体" pitchFamily="2" charset="-122"/>
              </a:rPr>
              <a:t>8</a:t>
            </a:r>
            <a:r>
              <a:rPr lang="zh-CN" altLang="en-US" sz="3200" b="1">
                <a:solidFill>
                  <a:srgbClr val="000000"/>
                </a:solidFill>
                <a:latin typeface="黑体" pitchFamily="2" charset="-122"/>
                <a:ea typeface="黑体" pitchFamily="2" charset="-122"/>
              </a:rPr>
              <a:t>、夜深人静，想起今天一连串发生的事情，我怎么也睡不着。</a:t>
            </a:r>
          </a:p>
        </p:txBody>
      </p:sp>
      <p:sp>
        <p:nvSpPr>
          <p:cNvPr id="40963" name="Text Box 3"/>
          <p:cNvSpPr txBox="1"/>
          <p:nvPr/>
        </p:nvSpPr>
        <p:spPr>
          <a:xfrm>
            <a:off x="381000" y="2276475"/>
            <a:ext cx="8512175" cy="1066800"/>
          </a:xfrm>
          <a:prstGeom prst="rect">
            <a:avLst/>
          </a:prstGeom>
          <a:noFill/>
          <a:ln w="9525">
            <a:noFill/>
          </a:ln>
        </p:spPr>
        <p:txBody>
          <a:bodyPr>
            <a:spAutoFit/>
          </a:bodyPr>
          <a:lstStyle/>
          <a:p>
            <a:r>
              <a:rPr lang="zh-CN" altLang="en-US" sz="3200" b="1">
                <a:solidFill>
                  <a:srgbClr val="FF3300"/>
                </a:solidFill>
                <a:latin typeface="黑体" pitchFamily="2" charset="-122"/>
                <a:ea typeface="黑体" pitchFamily="2" charset="-122"/>
              </a:rPr>
              <a:t>　程度上有强弱之分，应调整为“羡慕、崇敬、膜拜”</a:t>
            </a:r>
          </a:p>
        </p:txBody>
      </p:sp>
      <p:sp>
        <p:nvSpPr>
          <p:cNvPr id="40964" name="Text Box 4"/>
          <p:cNvSpPr txBox="1"/>
          <p:nvPr/>
        </p:nvSpPr>
        <p:spPr>
          <a:xfrm>
            <a:off x="1295400" y="4419600"/>
            <a:ext cx="5734050" cy="579438"/>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zh-CN" altLang="en-US" sz="3200" b="1">
                <a:solidFill>
                  <a:srgbClr val="FF3300"/>
                </a:solidFill>
                <a:latin typeface="Times New Roman" pitchFamily="2" charset="0"/>
                <a:ea typeface="黑体" pitchFamily="2" charset="-122"/>
              </a:rPr>
              <a:t>（两句互换）</a:t>
            </a:r>
            <a:r>
              <a:rPr lang="zh-CN" altLang="en-US" sz="3200" b="1">
                <a:solidFill>
                  <a:schemeClr val="tx2"/>
                </a:solidFill>
                <a:latin typeface="Times New Roman" pitchFamily="2" charset="0"/>
                <a:ea typeface="黑体" pitchFamily="2" charset="-122"/>
              </a:rPr>
              <a:t>分句间语序不当</a:t>
            </a:r>
            <a:endParaRPr lang="zh-CN" altLang="en-US" sz="3200">
              <a:solidFill>
                <a:schemeClr val="tx2"/>
              </a:solidFill>
              <a:latin typeface="Times New Roman" pitchFamily="2" charset="0"/>
              <a:ea typeface="黑体" pitchFamily="2" charset="-122"/>
            </a:endParaRPr>
          </a:p>
        </p:txBody>
      </p:sp>
      <p:sp>
        <p:nvSpPr>
          <p:cNvPr id="40965" name="Text Box 5"/>
          <p:cNvSpPr txBox="1"/>
          <p:nvPr/>
        </p:nvSpPr>
        <p:spPr>
          <a:xfrm>
            <a:off x="609600" y="5943600"/>
            <a:ext cx="7040563" cy="641350"/>
          </a:xfrm>
          <a:prstGeom prst="rect">
            <a:avLst/>
          </a:prstGeom>
          <a:noFill/>
          <a:ln w="9525">
            <a:noFill/>
          </a:ln>
        </p:spPr>
        <p:txBody>
          <a:bodyPr wrap="none">
            <a:spAutoFit/>
          </a:bodyPr>
          <a:lstStyle/>
          <a:p>
            <a:r>
              <a:rPr lang="zh-CN" altLang="en-US" sz="3600" b="1">
                <a:solidFill>
                  <a:srgbClr val="FF0000"/>
                </a:solidFill>
                <a:latin typeface="黑体" pitchFamily="2" charset="-122"/>
                <a:ea typeface="黑体" pitchFamily="2" charset="-122"/>
              </a:rPr>
              <a:t>（把“一连串”移到“事情”前）</a:t>
            </a:r>
          </a:p>
        </p:txBody>
      </p:sp>
      <p:sp>
        <p:nvSpPr>
          <p:cNvPr id="40966" name="灯片编号占位符 5"/>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30</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1000" fill="hold"/>
                                        <p:tgtEl>
                                          <p:spTgt spid="40963"/>
                                        </p:tgtEl>
                                        <p:attrNameLst>
                                          <p:attrName>ppt_w</p:attrName>
                                        </p:attrNameLst>
                                      </p:cBhvr>
                                      <p:tavLst>
                                        <p:tav tm="0">
                                          <p:val>
                                            <p:fltVal val="0"/>
                                          </p:val>
                                        </p:tav>
                                        <p:tav tm="100000">
                                          <p:val>
                                            <p:strVal val="#ppt_w"/>
                                          </p:val>
                                        </p:tav>
                                      </p:tavLst>
                                    </p:anim>
                                    <p:anim calcmode="lin" valueType="num">
                                      <p:cBhvr>
                                        <p:cTn id="8" dur="1000" fill="hold"/>
                                        <p:tgtEl>
                                          <p:spTgt spid="40963"/>
                                        </p:tgtEl>
                                        <p:attrNameLst>
                                          <p:attrName>ppt_h</p:attrName>
                                        </p:attrNameLst>
                                      </p:cBhvr>
                                      <p:tavLst>
                                        <p:tav tm="0">
                                          <p:val>
                                            <p:fltVal val="0"/>
                                          </p:val>
                                        </p:tav>
                                        <p:tav tm="100000">
                                          <p:val>
                                            <p:strVal val="#ppt_h"/>
                                          </p:val>
                                        </p:tav>
                                      </p:tavLst>
                                    </p:anim>
                                    <p:anim calcmode="lin" valueType="num">
                                      <p:cBhvr>
                                        <p:cTn id="9" dur="1000" fill="hold"/>
                                        <p:tgtEl>
                                          <p:spTgt spid="4096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96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15" presetClass="entr" presetSubtype="0" fill="hold" grpId="1" nodeType="clickEffect">
                                  <p:stCondLst>
                                    <p:cond delay="0"/>
                                  </p:stCondLst>
                                  <p:childTnLst>
                                    <p:set>
                                      <p:cBhvr>
                                        <p:cTn id="15" dur="1" fill="hold">
                                          <p:stCondLst>
                                            <p:cond delay="0"/>
                                          </p:stCondLst>
                                        </p:cTn>
                                        <p:tgtEl>
                                          <p:spTgt spid="40964"/>
                                        </p:tgtEl>
                                        <p:attrNameLst>
                                          <p:attrName>style.visibility</p:attrName>
                                        </p:attrNameLst>
                                      </p:cBhvr>
                                      <p:to>
                                        <p:strVal val="visible"/>
                                      </p:to>
                                    </p:set>
                                    <p:anim calcmode="lin" valueType="num">
                                      <p:cBhvr>
                                        <p:cTn id="16" dur="1000" fill="hold"/>
                                        <p:tgtEl>
                                          <p:spTgt spid="40964"/>
                                        </p:tgtEl>
                                        <p:attrNameLst>
                                          <p:attrName>ppt_w</p:attrName>
                                        </p:attrNameLst>
                                      </p:cBhvr>
                                      <p:tavLst>
                                        <p:tav tm="0">
                                          <p:val>
                                            <p:fltVal val="0"/>
                                          </p:val>
                                        </p:tav>
                                        <p:tav tm="100000">
                                          <p:val>
                                            <p:strVal val="#ppt_w"/>
                                          </p:val>
                                        </p:tav>
                                      </p:tavLst>
                                    </p:anim>
                                    <p:anim calcmode="lin" valueType="num">
                                      <p:cBhvr>
                                        <p:cTn id="17" dur="1000" fill="hold"/>
                                        <p:tgtEl>
                                          <p:spTgt spid="40964"/>
                                        </p:tgtEl>
                                        <p:attrNameLst>
                                          <p:attrName>ppt_h</p:attrName>
                                        </p:attrNameLst>
                                      </p:cBhvr>
                                      <p:tavLst>
                                        <p:tav tm="0">
                                          <p:val>
                                            <p:fltVal val="0"/>
                                          </p:val>
                                        </p:tav>
                                        <p:tav tm="100000">
                                          <p:val>
                                            <p:strVal val="#ppt_h"/>
                                          </p:val>
                                        </p:tav>
                                      </p:tavLst>
                                    </p:anim>
                                    <p:anim calcmode="lin" valueType="num">
                                      <p:cBhvr>
                                        <p:cTn id="18" dur="1000" fill="hold"/>
                                        <p:tgtEl>
                                          <p:spTgt spid="4096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096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7" presetClass="entr" presetSubtype="10" fill="hold" grpId="2" nodeType="clickEffect">
                                  <p:stCondLst>
                                    <p:cond delay="0"/>
                                  </p:stCondLst>
                                  <p:childTnLst>
                                    <p:set>
                                      <p:cBhvr>
                                        <p:cTn id="24" dur="1" fill="hold">
                                          <p:stCondLst>
                                            <p:cond delay="0"/>
                                          </p:stCondLst>
                                        </p:cTn>
                                        <p:tgtEl>
                                          <p:spTgt spid="40965"/>
                                        </p:tgtEl>
                                        <p:attrNameLst>
                                          <p:attrName>style.visibility</p:attrName>
                                        </p:attrNameLst>
                                      </p:cBhvr>
                                      <p:to>
                                        <p:strVal val="visible"/>
                                      </p:to>
                                    </p:set>
                                    <p:anim calcmode="lin" valueType="num">
                                      <p:cBhvr>
                                        <p:cTn id="25" dur="500" fill="hold"/>
                                        <p:tgtEl>
                                          <p:spTgt spid="40965"/>
                                        </p:tgtEl>
                                        <p:attrNameLst>
                                          <p:attrName>ppt_w</p:attrName>
                                        </p:attrNameLst>
                                      </p:cBhvr>
                                      <p:tavLst>
                                        <p:tav tm="0">
                                          <p:val>
                                            <p:fltVal val="0"/>
                                          </p:val>
                                        </p:tav>
                                        <p:tav tm="100000">
                                          <p:val>
                                            <p:strVal val="#ppt_w"/>
                                          </p:val>
                                        </p:tav>
                                      </p:tavLst>
                                    </p:anim>
                                    <p:anim calcmode="lin" valueType="num">
                                      <p:cBhvr>
                                        <p:cTn id="26" dur="500" fill="hold"/>
                                        <p:tgtEl>
                                          <p:spTgt spid="4096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1"/>
      <p:bldP spid="40965" grpId="2"/>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1986" name="Text Box 2"/>
          <p:cNvSpPr txBox="1"/>
          <p:nvPr/>
        </p:nvSpPr>
        <p:spPr>
          <a:xfrm>
            <a:off x="179388" y="333375"/>
            <a:ext cx="8748712" cy="6126163"/>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zh-CN" altLang="en-US" sz="3200" b="1">
                <a:latin typeface="黑体" pitchFamily="2" charset="-122"/>
                <a:ea typeface="黑体" pitchFamily="2" charset="-122"/>
              </a:rPr>
              <a:t>　</a:t>
            </a:r>
            <a:r>
              <a:rPr lang="zh-CN" altLang="en-US" sz="2800" b="1">
                <a:latin typeface="黑体" pitchFamily="2" charset="-122"/>
                <a:ea typeface="黑体" pitchFamily="2" charset="-122"/>
              </a:rPr>
              <a:t>题</a:t>
            </a:r>
            <a:r>
              <a:rPr lang="en-US" altLang="zh-CN" sz="2800" b="1">
                <a:latin typeface="黑体" pitchFamily="2" charset="-122"/>
                <a:ea typeface="黑体" pitchFamily="2" charset="-122"/>
              </a:rPr>
              <a:t>9</a:t>
            </a:r>
            <a:r>
              <a:rPr lang="zh-CN" altLang="en-US" sz="2800" b="1">
                <a:latin typeface="黑体" pitchFamily="2" charset="-122"/>
                <a:ea typeface="黑体" pitchFamily="2" charset="-122"/>
              </a:rPr>
              <a:t>、 目前，短信息发送特别活跃，运营商正努力将现在短信息发送系统升级为多媒体信息发送系统，这样发送的信息将不仅是</a:t>
            </a:r>
            <a:r>
              <a:rPr lang="zh-CN" altLang="en-US" sz="2800" b="1">
                <a:solidFill>
                  <a:schemeClr val="accent2"/>
                </a:solidFill>
                <a:latin typeface="黑体" pitchFamily="2" charset="-122"/>
                <a:ea typeface="黑体" pitchFamily="2" charset="-122"/>
              </a:rPr>
              <a:t>图片</a:t>
            </a:r>
            <a:r>
              <a:rPr lang="zh-CN" altLang="en-US" sz="2800" b="1">
                <a:latin typeface="黑体" pitchFamily="2" charset="-122"/>
                <a:ea typeface="黑体" pitchFamily="2" charset="-122"/>
              </a:rPr>
              <a:t>，还可以是</a:t>
            </a:r>
            <a:r>
              <a:rPr lang="zh-CN" altLang="en-US" sz="2800" b="1">
                <a:solidFill>
                  <a:schemeClr val="accent2"/>
                </a:solidFill>
                <a:latin typeface="黑体" pitchFamily="2" charset="-122"/>
                <a:ea typeface="黑体" pitchFamily="2" charset="-122"/>
              </a:rPr>
              <a:t>文字</a:t>
            </a:r>
            <a:r>
              <a:rPr lang="zh-CN" altLang="en-US" sz="2800" b="1">
                <a:latin typeface="黑体" pitchFamily="2" charset="-122"/>
                <a:ea typeface="黑体" pitchFamily="2" charset="-122"/>
              </a:rPr>
              <a:t>，甚至是简单的动画。</a:t>
            </a:r>
          </a:p>
          <a:p>
            <a:endParaRPr lang="zh-CN" altLang="en-US" sz="2800" b="1">
              <a:latin typeface="黑体" pitchFamily="2" charset="-122"/>
              <a:ea typeface="黑体" pitchFamily="2" charset="-122"/>
            </a:endParaRPr>
          </a:p>
          <a:p>
            <a:r>
              <a:rPr lang="zh-CN" altLang="en-US" sz="2800" b="1">
                <a:latin typeface="黑体" pitchFamily="2" charset="-122"/>
                <a:ea typeface="黑体" pitchFamily="2" charset="-122"/>
              </a:rPr>
              <a:t>　题</a:t>
            </a:r>
            <a:r>
              <a:rPr lang="en-US" altLang="zh-CN" sz="2800" b="1">
                <a:latin typeface="黑体" pitchFamily="2" charset="-122"/>
                <a:ea typeface="黑体" pitchFamily="2" charset="-122"/>
              </a:rPr>
              <a:t>10</a:t>
            </a:r>
            <a:r>
              <a:rPr lang="zh-CN" altLang="en-US" sz="2800" b="1">
                <a:latin typeface="黑体" pitchFamily="2" charset="-122"/>
                <a:ea typeface="黑体" pitchFamily="2" charset="-122"/>
              </a:rPr>
              <a:t>、美国联邦调查局逮捕了职业间谍埃姆，揭开了美国情报史上特大的在职情报人员为外国提供绝密情报的丑闻。</a:t>
            </a:r>
          </a:p>
          <a:p>
            <a:endParaRPr lang="zh-CN" altLang="en-US" sz="2800" b="1">
              <a:latin typeface="黑体" pitchFamily="2" charset="-122"/>
              <a:ea typeface="黑体" pitchFamily="2" charset="-122"/>
            </a:endParaRPr>
          </a:p>
          <a:p>
            <a:endParaRPr lang="zh-CN" altLang="en-US" sz="2800" b="1">
              <a:latin typeface="黑体" pitchFamily="2" charset="-122"/>
              <a:ea typeface="黑体" pitchFamily="2" charset="-122"/>
            </a:endParaRPr>
          </a:p>
          <a:p>
            <a:r>
              <a:rPr lang="zh-CN" altLang="en-US" sz="2800" b="1">
                <a:solidFill>
                  <a:srgbClr val="000000"/>
                </a:solidFill>
                <a:latin typeface="黑体" pitchFamily="2" charset="-122"/>
                <a:ea typeface="黑体" pitchFamily="2" charset="-122"/>
              </a:rPr>
              <a:t>　题</a:t>
            </a:r>
            <a:r>
              <a:rPr lang="en-US" altLang="zh-CN" sz="2800" b="1">
                <a:solidFill>
                  <a:srgbClr val="000000"/>
                </a:solidFill>
                <a:latin typeface="黑体" pitchFamily="2" charset="-122"/>
                <a:ea typeface="黑体" pitchFamily="2" charset="-122"/>
              </a:rPr>
              <a:t>11</a:t>
            </a:r>
            <a:r>
              <a:rPr lang="zh-CN" altLang="en-US" sz="2800" b="1">
                <a:solidFill>
                  <a:srgbClr val="000000"/>
                </a:solidFill>
                <a:latin typeface="黑体" pitchFamily="2" charset="-122"/>
                <a:ea typeface="黑体" pitchFamily="2" charset="-122"/>
              </a:rPr>
              <a:t>、</a:t>
            </a:r>
            <a:r>
              <a:rPr lang="zh-CN" altLang="en-US" sz="2800" b="1">
                <a:latin typeface="黑体" pitchFamily="2" charset="-122"/>
                <a:ea typeface="黑体" pitchFamily="2" charset="-122"/>
              </a:rPr>
              <a:t>鸟的翅膀不管</a:t>
            </a:r>
            <a:r>
              <a:rPr lang="zh-CN" altLang="en-US" sz="2800" b="1">
                <a:solidFill>
                  <a:srgbClr val="000000"/>
                </a:solidFill>
                <a:latin typeface="黑体" pitchFamily="2" charset="-122"/>
                <a:ea typeface="黑体" pitchFamily="2" charset="-122"/>
              </a:rPr>
              <a:t>多么完美,如果不凭借空气,</a:t>
            </a:r>
            <a:r>
              <a:rPr lang="zh-CN" altLang="en-US" sz="2800" b="1">
                <a:latin typeface="黑体" pitchFamily="2" charset="-122"/>
                <a:ea typeface="黑体" pitchFamily="2" charset="-122"/>
              </a:rPr>
              <a:t>鸟</a:t>
            </a:r>
            <a:r>
              <a:rPr lang="zh-CN" altLang="en-US" sz="2800" b="1">
                <a:solidFill>
                  <a:srgbClr val="000000"/>
                </a:solidFill>
                <a:latin typeface="黑体" pitchFamily="2" charset="-122"/>
                <a:ea typeface="黑体" pitchFamily="2" charset="-122"/>
              </a:rPr>
              <a:t>就永远不能飞到高空。</a:t>
            </a:r>
            <a:r>
              <a:rPr lang="zh-CN" altLang="en-US" sz="2800" b="1">
                <a:latin typeface="黑体" pitchFamily="2" charset="-122"/>
                <a:ea typeface="黑体" pitchFamily="2" charset="-122"/>
              </a:rPr>
              <a:t> </a:t>
            </a:r>
          </a:p>
          <a:p>
            <a:endParaRPr lang="zh-CN" altLang="en-US" sz="2800" b="1">
              <a:solidFill>
                <a:srgbClr val="000000"/>
              </a:solidFill>
              <a:latin typeface="黑体" pitchFamily="2" charset="-122"/>
              <a:ea typeface="黑体" pitchFamily="2" charset="-122"/>
            </a:endParaRPr>
          </a:p>
          <a:p>
            <a:endParaRPr lang="en-US" altLang="zh-CN" sz="2800" b="1">
              <a:latin typeface="黑体" pitchFamily="2" charset="-122"/>
              <a:ea typeface="黑体" pitchFamily="2" charset="-122"/>
            </a:endParaRPr>
          </a:p>
        </p:txBody>
      </p:sp>
      <p:sp>
        <p:nvSpPr>
          <p:cNvPr id="41987" name="Text Box 3"/>
          <p:cNvSpPr txBox="1"/>
          <p:nvPr/>
        </p:nvSpPr>
        <p:spPr>
          <a:xfrm>
            <a:off x="2701925" y="1844675"/>
            <a:ext cx="5832475" cy="639763"/>
          </a:xfrm>
          <a:prstGeom prst="rect">
            <a:avLst/>
          </a:prstGeom>
          <a:noFill/>
          <a:ln w="9525">
            <a:noFill/>
          </a:ln>
        </p:spPr>
        <p:txBody>
          <a:bodyPr wrap="square">
            <a:spAutoFit/>
          </a:bodyPr>
          <a:lstStyle/>
          <a:p>
            <a:r>
              <a:rPr lang="en-US" altLang="zh-CN" sz="3600" b="1">
                <a:solidFill>
                  <a:srgbClr val="FF3300"/>
                </a:solidFill>
                <a:latin typeface="黑体" pitchFamily="2" charset="-122"/>
                <a:ea typeface="黑体" pitchFamily="2" charset="-122"/>
              </a:rPr>
              <a:t>(“</a:t>
            </a:r>
            <a:r>
              <a:rPr lang="zh-CN" altLang="en-US" sz="3600" b="1">
                <a:solidFill>
                  <a:srgbClr val="FF3300"/>
                </a:solidFill>
                <a:latin typeface="黑体" pitchFamily="2" charset="-122"/>
                <a:ea typeface="黑体" pitchFamily="2" charset="-122"/>
              </a:rPr>
              <a:t>图片”与“文字”调换</a:t>
            </a:r>
            <a:r>
              <a:rPr lang="en-US" altLang="zh-CN" sz="3600" b="1">
                <a:solidFill>
                  <a:srgbClr val="FF3300"/>
                </a:solidFill>
                <a:latin typeface="黑体" pitchFamily="2" charset="-122"/>
                <a:ea typeface="黑体" pitchFamily="2" charset="-122"/>
              </a:rPr>
              <a:t>)</a:t>
            </a:r>
            <a:endParaRPr lang="en-US" altLang="zh-CN" sz="3200">
              <a:latin typeface="黑体" pitchFamily="2" charset="-122"/>
              <a:ea typeface="黑体" pitchFamily="2" charset="-122"/>
            </a:endParaRPr>
          </a:p>
        </p:txBody>
      </p:sp>
      <p:sp>
        <p:nvSpPr>
          <p:cNvPr id="41988" name="Text Box 4"/>
          <p:cNvSpPr txBox="1"/>
          <p:nvPr/>
        </p:nvSpPr>
        <p:spPr>
          <a:xfrm>
            <a:off x="762000" y="3886200"/>
            <a:ext cx="7710488" cy="641350"/>
          </a:xfrm>
          <a:prstGeom prst="rect">
            <a:avLst/>
          </a:prstGeom>
          <a:noFill/>
          <a:ln w="9525">
            <a:noFill/>
          </a:ln>
        </p:spPr>
        <p:txBody>
          <a:bodyPr wrap="square">
            <a:spAutoFit/>
          </a:bodyPr>
          <a:lstStyle/>
          <a:p>
            <a:r>
              <a:rPr lang="en-US" altLang="zh-CN" sz="3600" b="1">
                <a:solidFill>
                  <a:srgbClr val="FF3300"/>
                </a:solidFill>
                <a:latin typeface="黑体" pitchFamily="2" charset="-122"/>
                <a:ea typeface="黑体" pitchFamily="2" charset="-122"/>
              </a:rPr>
              <a:t>(“</a:t>
            </a:r>
            <a:r>
              <a:rPr lang="zh-CN" altLang="en-US" sz="3600" b="1">
                <a:solidFill>
                  <a:srgbClr val="FF3300"/>
                </a:solidFill>
                <a:latin typeface="黑体" pitchFamily="2" charset="-122"/>
                <a:ea typeface="黑体" pitchFamily="2" charset="-122"/>
              </a:rPr>
              <a:t>特大”移到“绝密情报”的后面</a:t>
            </a:r>
            <a:r>
              <a:rPr lang="en-US" altLang="zh-CN" sz="3600" b="1">
                <a:solidFill>
                  <a:srgbClr val="FF3300"/>
                </a:solidFill>
                <a:latin typeface="黑体" pitchFamily="2" charset="-122"/>
                <a:ea typeface="黑体" pitchFamily="2" charset="-122"/>
              </a:rPr>
              <a:t>)</a:t>
            </a:r>
            <a:endParaRPr lang="en-US" altLang="zh-CN" sz="3200">
              <a:latin typeface="黑体" pitchFamily="2" charset="-122"/>
              <a:ea typeface="黑体" pitchFamily="2" charset="-122"/>
            </a:endParaRPr>
          </a:p>
        </p:txBody>
      </p:sp>
      <p:sp>
        <p:nvSpPr>
          <p:cNvPr id="41989" name="Text Box 5"/>
          <p:cNvSpPr txBox="1"/>
          <p:nvPr/>
        </p:nvSpPr>
        <p:spPr>
          <a:xfrm>
            <a:off x="1524000" y="5715000"/>
            <a:ext cx="4916488" cy="641350"/>
          </a:xfrm>
          <a:prstGeom prst="rect">
            <a:avLst/>
          </a:prstGeom>
          <a:noFill/>
          <a:ln w="9525">
            <a:noFill/>
          </a:ln>
        </p:spPr>
        <p:txBody>
          <a:bodyPr>
            <a:spAutoFit/>
          </a:bodyPr>
          <a:lstStyle/>
          <a:p>
            <a:r>
              <a:rPr lang="zh-CN" altLang="en-US" sz="3600" b="1">
                <a:solidFill>
                  <a:srgbClr val="FF0000"/>
                </a:solidFill>
                <a:latin typeface="黑体" pitchFamily="2" charset="-122"/>
                <a:ea typeface="黑体" pitchFamily="2" charset="-122"/>
              </a:rPr>
              <a:t>（“不管”应置于句首）</a:t>
            </a:r>
          </a:p>
        </p:txBody>
      </p:sp>
      <p:sp>
        <p:nvSpPr>
          <p:cNvPr id="41990" name="灯片编号占位符 5"/>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31</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1000" fill="hold"/>
                                        <p:tgtEl>
                                          <p:spTgt spid="41987"/>
                                        </p:tgtEl>
                                        <p:attrNameLst>
                                          <p:attrName>ppt_w</p:attrName>
                                        </p:attrNameLst>
                                      </p:cBhvr>
                                      <p:tavLst>
                                        <p:tav tm="0">
                                          <p:val>
                                            <p:fltVal val="0"/>
                                          </p:val>
                                        </p:tav>
                                        <p:tav tm="100000">
                                          <p:val>
                                            <p:strVal val="#ppt_w"/>
                                          </p:val>
                                        </p:tav>
                                      </p:tavLst>
                                    </p:anim>
                                    <p:anim calcmode="lin" valueType="num">
                                      <p:cBhvr>
                                        <p:cTn id="8" dur="1000" fill="hold"/>
                                        <p:tgtEl>
                                          <p:spTgt spid="41987"/>
                                        </p:tgtEl>
                                        <p:attrNameLst>
                                          <p:attrName>ppt_h</p:attrName>
                                        </p:attrNameLst>
                                      </p:cBhvr>
                                      <p:tavLst>
                                        <p:tav tm="0">
                                          <p:val>
                                            <p:fltVal val="0"/>
                                          </p:val>
                                        </p:tav>
                                        <p:tav tm="100000">
                                          <p:val>
                                            <p:strVal val="#ppt_h"/>
                                          </p:val>
                                        </p:tav>
                                      </p:tavLst>
                                    </p:anim>
                                    <p:anim calcmode="lin" valueType="num">
                                      <p:cBhvr>
                                        <p:cTn id="9" dur="1000" fill="hold"/>
                                        <p:tgtEl>
                                          <p:spTgt spid="4198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198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grpId="1" nodeType="clickEffect">
                                  <p:stCondLst>
                                    <p:cond delay="0"/>
                                  </p:stCondLst>
                                  <p:childTnLst>
                                    <p:set>
                                      <p:cBhvr>
                                        <p:cTn id="15" dur="1" fill="hold">
                                          <p:stCondLst>
                                            <p:cond delay="0"/>
                                          </p:stCondLst>
                                        </p:cTn>
                                        <p:tgtEl>
                                          <p:spTgt spid="41988"/>
                                        </p:tgtEl>
                                        <p:attrNameLst>
                                          <p:attrName>style.visibility</p:attrName>
                                        </p:attrNameLst>
                                      </p:cBhvr>
                                      <p:to>
                                        <p:strVal val="visible"/>
                                      </p:to>
                                    </p:set>
                                    <p:animEffect transition="in" filter="blinds(horizontal)">
                                      <p:cBhvr>
                                        <p:cTn id="16" dur="500"/>
                                        <p:tgtEl>
                                          <p:spTgt spid="41988"/>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7" presetClass="entr" presetSubtype="0" fill="hold" grpId="2" nodeType="clickEffect">
                                  <p:stCondLst>
                                    <p:cond delay="0"/>
                                  </p:stCondLst>
                                  <p:iterate type="lt">
                                    <p:tmPct val="50000"/>
                                  </p:iterate>
                                  <p:childTnLst>
                                    <p:set>
                                      <p:cBhvr>
                                        <p:cTn id="21" dur="1" fill="hold">
                                          <p:stCondLst>
                                            <p:cond delay="0"/>
                                          </p:stCondLst>
                                        </p:cTn>
                                        <p:tgtEl>
                                          <p:spTgt spid="41989"/>
                                        </p:tgtEl>
                                        <p:attrNameLst>
                                          <p:attrName>style.visibility</p:attrName>
                                        </p:attrNameLst>
                                      </p:cBhvr>
                                      <p:to>
                                        <p:strVal val="visible"/>
                                      </p:to>
                                    </p:set>
                                    <p:anim calcmode="discrete" valueType="clr">
                                      <p:cBhvr override="childStyle">
                                        <p:cTn id="22" dur="80"/>
                                        <p:tgtEl>
                                          <p:spTgt spid="41989"/>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41989"/>
                                        </p:tgtEl>
                                        <p:attrNameLst>
                                          <p:attrName>fillcolor</p:attrName>
                                        </p:attrNameLst>
                                      </p:cBhvr>
                                      <p:tavLst>
                                        <p:tav tm="0">
                                          <p:val>
                                            <p:clrVal>
                                              <a:schemeClr val="accent2"/>
                                            </p:clrVal>
                                          </p:val>
                                        </p:tav>
                                        <p:tav tm="50000">
                                          <p:val>
                                            <p:clrVal>
                                              <a:schemeClr val="hlink"/>
                                            </p:clrVal>
                                          </p:val>
                                        </p:tav>
                                      </p:tavLst>
                                    </p:anim>
                                    <p:set>
                                      <p:cBhvr>
                                        <p:cTn id="24" dur="80"/>
                                        <p:tgtEl>
                                          <p:spTgt spid="4198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1"/>
      <p:bldP spid="41989" grpId="2"/>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3010" name="Text Box 4"/>
          <p:cNvSpPr txBox="1"/>
          <p:nvPr/>
        </p:nvSpPr>
        <p:spPr>
          <a:xfrm>
            <a:off x="468313" y="333375"/>
            <a:ext cx="7848600" cy="579438"/>
          </a:xfrm>
          <a:prstGeom prst="rect">
            <a:avLst/>
          </a:prstGeom>
          <a:noFill/>
          <a:ln w="9525">
            <a:noFill/>
          </a:ln>
        </p:spPr>
        <p:txBody>
          <a:bodyPr>
            <a:spAutoFit/>
          </a:bodyPr>
          <a:lstStyle/>
          <a:p>
            <a:pPr>
              <a:spcBef>
                <a:spcPct val="50000"/>
              </a:spcBef>
            </a:pPr>
            <a:r>
              <a:rPr lang="en-US" altLang="zh-CN" sz="3200" b="1">
                <a:latin typeface="黑体" pitchFamily="2" charset="-122"/>
                <a:ea typeface="黑体" pitchFamily="2" charset="-122"/>
              </a:rPr>
              <a:t>12</a:t>
            </a:r>
            <a:r>
              <a:rPr lang="zh-CN" altLang="en-US" sz="3200" b="1">
                <a:latin typeface="黑体" pitchFamily="2" charset="-122"/>
                <a:ea typeface="黑体" pitchFamily="2" charset="-122"/>
              </a:rPr>
              <a:t>、迎面吹来的寒风不禁使我打了个寒战。</a:t>
            </a:r>
          </a:p>
        </p:txBody>
      </p:sp>
      <p:sp>
        <p:nvSpPr>
          <p:cNvPr id="43011" name="Text Box 5"/>
          <p:cNvSpPr txBox="1"/>
          <p:nvPr/>
        </p:nvSpPr>
        <p:spPr>
          <a:xfrm>
            <a:off x="1116013" y="1125538"/>
            <a:ext cx="5040312" cy="584200"/>
          </a:xfrm>
          <a:prstGeom prst="rect">
            <a:avLst/>
          </a:prstGeom>
          <a:noFill/>
          <a:ln w="9525">
            <a:noFill/>
          </a:ln>
        </p:spPr>
        <p:txBody>
          <a:bodyPr>
            <a:spAutoFit/>
          </a:bodyPr>
          <a:lstStyle/>
          <a:p>
            <a:pPr>
              <a:spcBef>
                <a:spcPct val="50000"/>
              </a:spcBef>
            </a:pPr>
            <a:r>
              <a:rPr lang="en-US" altLang="zh-CN" sz="3200" b="1">
                <a:solidFill>
                  <a:srgbClr val="FF0000"/>
                </a:solidFill>
                <a:latin typeface="Arial" pitchFamily="34" charset="0"/>
                <a:ea typeface="黑体" pitchFamily="2" charset="-122"/>
              </a:rPr>
              <a:t>“</a:t>
            </a:r>
            <a:r>
              <a:rPr lang="zh-CN" altLang="en-US" sz="3200" b="1">
                <a:solidFill>
                  <a:srgbClr val="FF0000"/>
                </a:solidFill>
                <a:latin typeface="Arial" pitchFamily="34" charset="0"/>
                <a:ea typeface="黑体" pitchFamily="2" charset="-122"/>
              </a:rPr>
              <a:t>使我不禁打了个寒战”</a:t>
            </a:r>
          </a:p>
        </p:txBody>
      </p:sp>
      <p:sp>
        <p:nvSpPr>
          <p:cNvPr id="43012" name="Text Box 7"/>
          <p:cNvSpPr txBox="1"/>
          <p:nvPr/>
        </p:nvSpPr>
        <p:spPr>
          <a:xfrm>
            <a:off x="1066800" y="2819400"/>
            <a:ext cx="5976938" cy="584200"/>
          </a:xfrm>
          <a:prstGeom prst="rect">
            <a:avLst/>
          </a:prstGeom>
          <a:noFill/>
          <a:ln w="9525">
            <a:noFill/>
          </a:ln>
        </p:spPr>
        <p:txBody>
          <a:bodyPr>
            <a:spAutoFit/>
          </a:bodyPr>
          <a:lstStyle/>
          <a:p>
            <a:pPr>
              <a:spcBef>
                <a:spcPct val="50000"/>
              </a:spcBef>
            </a:pPr>
            <a:r>
              <a:rPr lang="en-US" altLang="zh-CN" sz="3200" b="1">
                <a:solidFill>
                  <a:srgbClr val="FF0000"/>
                </a:solidFill>
                <a:latin typeface="Arial" pitchFamily="34" charset="0"/>
                <a:ea typeface="黑体" pitchFamily="2" charset="-122"/>
              </a:rPr>
              <a:t>“</a:t>
            </a:r>
            <a:r>
              <a:rPr lang="zh-CN" altLang="en-US" sz="3200" b="1">
                <a:solidFill>
                  <a:srgbClr val="FF0000"/>
                </a:solidFill>
                <a:latin typeface="Arial" pitchFamily="34" charset="0"/>
                <a:ea typeface="黑体" pitchFamily="2" charset="-122"/>
              </a:rPr>
              <a:t>不”字应放到“趁现在”之前</a:t>
            </a:r>
          </a:p>
        </p:txBody>
      </p:sp>
      <p:sp>
        <p:nvSpPr>
          <p:cNvPr id="43013" name="Text Box 8"/>
          <p:cNvSpPr txBox="1"/>
          <p:nvPr/>
        </p:nvSpPr>
        <p:spPr>
          <a:xfrm>
            <a:off x="381000" y="1676400"/>
            <a:ext cx="8424863" cy="1066800"/>
          </a:xfrm>
          <a:prstGeom prst="rect">
            <a:avLst/>
          </a:prstGeom>
          <a:noFill/>
          <a:ln w="9525">
            <a:noFill/>
          </a:ln>
        </p:spPr>
        <p:txBody>
          <a:bodyPr>
            <a:spAutoFit/>
          </a:bodyPr>
          <a:lstStyle/>
          <a:p>
            <a:pPr>
              <a:spcBef>
                <a:spcPct val="50000"/>
              </a:spcBef>
            </a:pPr>
            <a:r>
              <a:rPr lang="en-US" altLang="zh-CN" sz="3200" b="1">
                <a:latin typeface="黑体" pitchFamily="2" charset="-122"/>
                <a:ea typeface="黑体" pitchFamily="2" charset="-122"/>
              </a:rPr>
              <a:t>13</a:t>
            </a:r>
            <a:r>
              <a:rPr lang="zh-CN" altLang="en-US" sz="3200" b="1">
                <a:latin typeface="黑体" pitchFamily="2" charset="-122"/>
                <a:ea typeface="黑体" pitchFamily="2" charset="-122"/>
              </a:rPr>
              <a:t>、如果趁现在不赶快检查一下代耕工作，眼前地就锄不好。</a:t>
            </a:r>
          </a:p>
        </p:txBody>
      </p:sp>
      <p:sp>
        <p:nvSpPr>
          <p:cNvPr id="43014" name="灯片编号占位符 7"/>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32</a:t>
            </a:fld>
          </a:p>
        </p:txBody>
      </p:sp>
      <p:sp>
        <p:nvSpPr>
          <p:cNvPr id="43015" name="Text Box 4"/>
          <p:cNvSpPr txBox="1"/>
          <p:nvPr/>
        </p:nvSpPr>
        <p:spPr>
          <a:xfrm>
            <a:off x="457200" y="3505200"/>
            <a:ext cx="8280400" cy="1066800"/>
          </a:xfrm>
          <a:prstGeom prst="rect">
            <a:avLst/>
          </a:prstGeom>
          <a:noFill/>
          <a:ln w="9525">
            <a:noFill/>
          </a:ln>
        </p:spPr>
        <p:txBody>
          <a:bodyPr>
            <a:spAutoFit/>
          </a:bodyPr>
          <a:lstStyle/>
          <a:p>
            <a:pPr>
              <a:spcBef>
                <a:spcPct val="50000"/>
              </a:spcBef>
            </a:pPr>
            <a:r>
              <a:rPr lang="en-US" altLang="zh-CN" sz="3200" b="1">
                <a:latin typeface="黑体" pitchFamily="2" charset="-122"/>
                <a:ea typeface="黑体" pitchFamily="2" charset="-122"/>
              </a:rPr>
              <a:t>14</a:t>
            </a:r>
            <a:r>
              <a:rPr lang="zh-CN" altLang="en-US" sz="3200" b="1">
                <a:latin typeface="黑体" pitchFamily="2" charset="-122"/>
                <a:ea typeface="黑体" pitchFamily="2" charset="-122"/>
              </a:rPr>
              <a:t>、奥斯特洛夫斯基的</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钢铁是怎样炼成的</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对于中国人并不陌生。</a:t>
            </a:r>
          </a:p>
        </p:txBody>
      </p:sp>
      <p:sp>
        <p:nvSpPr>
          <p:cNvPr id="43016" name="Text Box 5"/>
          <p:cNvSpPr txBox="1"/>
          <p:nvPr/>
        </p:nvSpPr>
        <p:spPr>
          <a:xfrm>
            <a:off x="4800600" y="4114800"/>
            <a:ext cx="3276600" cy="579438"/>
          </a:xfrm>
          <a:prstGeom prst="rect">
            <a:avLst/>
          </a:prstGeom>
          <a:noFill/>
          <a:ln w="9525">
            <a:noFill/>
          </a:ln>
        </p:spPr>
        <p:txBody>
          <a:bodyPr>
            <a:spAutoFit/>
          </a:bodyPr>
          <a:lstStyle/>
          <a:p>
            <a:pPr>
              <a:spcBef>
                <a:spcPct val="50000"/>
              </a:spcBef>
            </a:pPr>
            <a:r>
              <a:rPr lang="zh-CN" altLang="en-US" sz="3200" b="1">
                <a:solidFill>
                  <a:srgbClr val="FF0000"/>
                </a:solidFill>
                <a:latin typeface="Arial" pitchFamily="34" charset="0"/>
                <a:ea typeface="黑体" pitchFamily="2" charset="-122"/>
              </a:rPr>
              <a:t>主客颠倒</a:t>
            </a:r>
          </a:p>
        </p:txBody>
      </p:sp>
      <p:sp>
        <p:nvSpPr>
          <p:cNvPr id="43017" name="Text Box 7"/>
          <p:cNvSpPr txBox="1"/>
          <p:nvPr/>
        </p:nvSpPr>
        <p:spPr>
          <a:xfrm>
            <a:off x="457200" y="4648200"/>
            <a:ext cx="7924800" cy="1066800"/>
          </a:xfrm>
          <a:prstGeom prst="rect">
            <a:avLst/>
          </a:prstGeom>
          <a:noFill/>
          <a:ln w="9525">
            <a:noFill/>
          </a:ln>
        </p:spPr>
        <p:txBody>
          <a:bodyPr>
            <a:spAutoFit/>
          </a:bodyPr>
          <a:lstStyle/>
          <a:p>
            <a:pPr>
              <a:spcBef>
                <a:spcPct val="50000"/>
              </a:spcBef>
            </a:pPr>
            <a:r>
              <a:rPr lang="en-US" altLang="zh-CN" sz="3200" b="1">
                <a:latin typeface="黑体" pitchFamily="2" charset="-122"/>
                <a:ea typeface="黑体" pitchFamily="2" charset="-122"/>
              </a:rPr>
              <a:t>15</a:t>
            </a:r>
            <a:r>
              <a:rPr lang="zh-CN" altLang="en-US" sz="3200" b="1">
                <a:latin typeface="黑体" pitchFamily="2" charset="-122"/>
                <a:ea typeface="黑体" pitchFamily="2" charset="-122"/>
              </a:rPr>
              <a:t>、林冲在高衙内派人一次又一次害他性命时才走上反抗的道路。 </a:t>
            </a:r>
          </a:p>
        </p:txBody>
      </p:sp>
      <p:sp>
        <p:nvSpPr>
          <p:cNvPr id="43018" name="Text Box 6"/>
          <p:cNvSpPr txBox="1"/>
          <p:nvPr/>
        </p:nvSpPr>
        <p:spPr>
          <a:xfrm>
            <a:off x="838200" y="5791200"/>
            <a:ext cx="7058025" cy="584200"/>
          </a:xfrm>
          <a:prstGeom prst="rect">
            <a:avLst/>
          </a:prstGeom>
          <a:noFill/>
          <a:ln w="9525">
            <a:noFill/>
          </a:ln>
        </p:spPr>
        <p:txBody>
          <a:bodyPr>
            <a:spAutoFit/>
          </a:bodyPr>
          <a:lstStyle/>
          <a:p>
            <a:pPr>
              <a:spcBef>
                <a:spcPct val="50000"/>
              </a:spcBef>
            </a:pPr>
            <a:r>
              <a:rPr lang="en-US" altLang="zh-CN" sz="3200" b="1">
                <a:solidFill>
                  <a:srgbClr val="FF0000"/>
                </a:solidFill>
                <a:latin typeface="Arial" pitchFamily="34" charset="0"/>
                <a:ea typeface="黑体" pitchFamily="2" charset="-122"/>
              </a:rPr>
              <a:t>“</a:t>
            </a:r>
            <a:r>
              <a:rPr lang="zh-CN" altLang="en-US" sz="3200" b="1">
                <a:solidFill>
                  <a:srgbClr val="FF0000"/>
                </a:solidFill>
                <a:latin typeface="黑体" pitchFamily="2" charset="-122"/>
                <a:ea typeface="黑体" pitchFamily="2" charset="-122"/>
              </a:rPr>
              <a:t>派人</a:t>
            </a:r>
            <a:r>
              <a:rPr lang="zh-CN" altLang="en-US" sz="3200" b="1">
                <a:solidFill>
                  <a:srgbClr val="FF0000"/>
                </a:solidFill>
                <a:latin typeface="Arial" pitchFamily="34" charset="0"/>
                <a:ea typeface="黑体" pitchFamily="2" charset="-122"/>
              </a:rPr>
              <a:t>”</a:t>
            </a:r>
            <a:r>
              <a:rPr lang="zh-CN" altLang="en-US" sz="3200" b="1">
                <a:solidFill>
                  <a:srgbClr val="FF0000"/>
                </a:solidFill>
                <a:latin typeface="黑体" pitchFamily="2" charset="-122"/>
                <a:ea typeface="黑体" pitchFamily="2" charset="-122"/>
              </a:rPr>
              <a:t>和</a:t>
            </a:r>
            <a:r>
              <a:rPr lang="zh-CN" altLang="en-US" sz="3200" b="1">
                <a:solidFill>
                  <a:srgbClr val="FF0000"/>
                </a:solidFill>
                <a:latin typeface="Arial" pitchFamily="34" charset="0"/>
                <a:ea typeface="黑体" pitchFamily="2" charset="-122"/>
              </a:rPr>
              <a:t>“</a:t>
            </a:r>
            <a:r>
              <a:rPr lang="zh-CN" altLang="en-US" sz="3200" b="1">
                <a:solidFill>
                  <a:srgbClr val="FF0000"/>
                </a:solidFill>
                <a:latin typeface="黑体" pitchFamily="2" charset="-122"/>
                <a:ea typeface="黑体" pitchFamily="2" charset="-122"/>
              </a:rPr>
              <a:t>一次又一次</a:t>
            </a:r>
            <a:r>
              <a:rPr lang="zh-CN" altLang="en-US" sz="3200" b="1">
                <a:solidFill>
                  <a:srgbClr val="FF0000"/>
                </a:solidFill>
                <a:latin typeface="Arial" pitchFamily="34" charset="0"/>
                <a:ea typeface="黑体" pitchFamily="2" charset="-122"/>
              </a:rPr>
              <a:t>”</a:t>
            </a:r>
            <a:r>
              <a:rPr lang="zh-CN" altLang="en-US" sz="3200" b="1">
                <a:solidFill>
                  <a:srgbClr val="FF0000"/>
                </a:solidFill>
                <a:latin typeface="黑体" pitchFamily="2" charset="-122"/>
                <a:ea typeface="黑体" pitchFamily="2" charset="-122"/>
              </a:rPr>
              <a:t>换位。 </a:t>
            </a: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slide(fromBottom)">
                                      <p:cBhvr>
                                        <p:cTn id="7" dur="500"/>
                                        <p:tgtEl>
                                          <p:spTgt spid="430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43011"/>
                                        </p:tgtEl>
                                        <p:attrNameLst>
                                          <p:attrName>style.visibility</p:attrName>
                                        </p:attrNameLst>
                                      </p:cBhvr>
                                      <p:to>
                                        <p:strVal val="visible"/>
                                      </p:to>
                                    </p:set>
                                    <p:animEffect transition="in" filter="slide(fromBottom)">
                                      <p:cBhvr>
                                        <p:cTn id="13" dur="500"/>
                                        <p:tgtEl>
                                          <p:spTgt spid="430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2" presetClass="entr" presetSubtype="4" fill="hold" grpId="3" nodeType="clickEffect">
                                  <p:stCondLst>
                                    <p:cond delay="0"/>
                                  </p:stCondLst>
                                  <p:childTnLst>
                                    <p:set>
                                      <p:cBhvr>
                                        <p:cTn id="18" dur="1" fill="hold">
                                          <p:stCondLst>
                                            <p:cond delay="0"/>
                                          </p:stCondLst>
                                        </p:cTn>
                                        <p:tgtEl>
                                          <p:spTgt spid="43013"/>
                                        </p:tgtEl>
                                        <p:attrNameLst>
                                          <p:attrName>style.visibility</p:attrName>
                                        </p:attrNameLst>
                                      </p:cBhvr>
                                      <p:to>
                                        <p:strVal val="visible"/>
                                      </p:to>
                                    </p:set>
                                    <p:animEffect transition="in" filter="slide(fromBottom)">
                                      <p:cBhvr>
                                        <p:cTn id="19" dur="500"/>
                                        <p:tgtEl>
                                          <p:spTgt spid="430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2" presetClass="entr" presetSubtype="4" fill="hold" grpId="2" nodeType="clickEffect">
                                  <p:stCondLst>
                                    <p:cond delay="0"/>
                                  </p:stCondLst>
                                  <p:childTnLst>
                                    <p:set>
                                      <p:cBhvr>
                                        <p:cTn id="24" dur="1" fill="hold">
                                          <p:stCondLst>
                                            <p:cond delay="0"/>
                                          </p:stCondLst>
                                        </p:cTn>
                                        <p:tgtEl>
                                          <p:spTgt spid="43012"/>
                                        </p:tgtEl>
                                        <p:attrNameLst>
                                          <p:attrName>style.visibility</p:attrName>
                                        </p:attrNameLst>
                                      </p:cBhvr>
                                      <p:to>
                                        <p:strVal val="visible"/>
                                      </p:to>
                                    </p:set>
                                    <p:animEffect transition="in" filter="slide(fromBottom)">
                                      <p:cBhvr>
                                        <p:cTn id="25" dur="500"/>
                                        <p:tgtEl>
                                          <p:spTgt spid="4301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2" presetClass="entr" presetSubtype="4" fill="hold" grpId="4" nodeType="clickEffect">
                                  <p:stCondLst>
                                    <p:cond delay="0"/>
                                  </p:stCondLst>
                                  <p:childTnLst>
                                    <p:set>
                                      <p:cBhvr>
                                        <p:cTn id="30" dur="1" fill="hold">
                                          <p:stCondLst>
                                            <p:cond delay="0"/>
                                          </p:stCondLst>
                                        </p:cTn>
                                        <p:tgtEl>
                                          <p:spTgt spid="43015"/>
                                        </p:tgtEl>
                                        <p:attrNameLst>
                                          <p:attrName>style.visibility</p:attrName>
                                        </p:attrNameLst>
                                      </p:cBhvr>
                                      <p:to>
                                        <p:strVal val="visible"/>
                                      </p:to>
                                    </p:set>
                                    <p:animEffect transition="in" filter="slide(fromBottom)">
                                      <p:cBhvr>
                                        <p:cTn id="31" dur="500"/>
                                        <p:tgtEl>
                                          <p:spTgt spid="4301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2" presetClass="entr" presetSubtype="4" fill="hold" grpId="5" nodeType="clickEffect">
                                  <p:stCondLst>
                                    <p:cond delay="0"/>
                                  </p:stCondLst>
                                  <p:childTnLst>
                                    <p:set>
                                      <p:cBhvr>
                                        <p:cTn id="36" dur="1" fill="hold">
                                          <p:stCondLst>
                                            <p:cond delay="0"/>
                                          </p:stCondLst>
                                        </p:cTn>
                                        <p:tgtEl>
                                          <p:spTgt spid="43016"/>
                                        </p:tgtEl>
                                        <p:attrNameLst>
                                          <p:attrName>style.visibility</p:attrName>
                                        </p:attrNameLst>
                                      </p:cBhvr>
                                      <p:to>
                                        <p:strVal val="visible"/>
                                      </p:to>
                                    </p:set>
                                    <p:animEffect transition="in" filter="slide(fromBottom)">
                                      <p:cBhvr>
                                        <p:cTn id="37" dur="500"/>
                                        <p:tgtEl>
                                          <p:spTgt spid="43016"/>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12" presetClass="entr" presetSubtype="4" fill="hold" grpId="6" nodeType="clickEffect">
                                  <p:stCondLst>
                                    <p:cond delay="0"/>
                                  </p:stCondLst>
                                  <p:childTnLst>
                                    <p:set>
                                      <p:cBhvr>
                                        <p:cTn id="42" dur="1" fill="hold">
                                          <p:stCondLst>
                                            <p:cond delay="0"/>
                                          </p:stCondLst>
                                        </p:cTn>
                                        <p:tgtEl>
                                          <p:spTgt spid="43017"/>
                                        </p:tgtEl>
                                        <p:attrNameLst>
                                          <p:attrName>style.visibility</p:attrName>
                                        </p:attrNameLst>
                                      </p:cBhvr>
                                      <p:to>
                                        <p:strVal val="visible"/>
                                      </p:to>
                                    </p:set>
                                    <p:animEffect transition="in" filter="slide(fromBottom)">
                                      <p:cBhvr>
                                        <p:cTn id="43" dur="500"/>
                                        <p:tgtEl>
                                          <p:spTgt spid="43017"/>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2" presetClass="entr" presetSubtype="4" fill="hold" grpId="7" nodeType="clickEffect">
                                  <p:stCondLst>
                                    <p:cond delay="0"/>
                                  </p:stCondLst>
                                  <p:childTnLst>
                                    <p:set>
                                      <p:cBhvr>
                                        <p:cTn id="48" dur="1" fill="hold">
                                          <p:stCondLst>
                                            <p:cond delay="0"/>
                                          </p:stCondLst>
                                        </p:cTn>
                                        <p:tgtEl>
                                          <p:spTgt spid="43018"/>
                                        </p:tgtEl>
                                        <p:attrNameLst>
                                          <p:attrName>style.visibility</p:attrName>
                                        </p:attrNameLst>
                                      </p:cBhvr>
                                      <p:to>
                                        <p:strVal val="visible"/>
                                      </p:to>
                                    </p:set>
                                    <p:animEffect transition="in" filter="slide(fromBottom)">
                                      <p:cBhvr>
                                        <p:cTn id="49" dur="500"/>
                                        <p:tgtEl>
                                          <p:spTgt spid="4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1"/>
      <p:bldP spid="43012" grpId="2"/>
      <p:bldP spid="43013" grpId="3"/>
      <p:bldP spid="43015" grpId="4"/>
      <p:bldP spid="43016" grpId="5"/>
      <p:bldP spid="43017" grpId="6"/>
      <p:bldP spid="43018" grpId="7"/>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4034" name="Rectangle 3"/>
          <p:cNvSpPr>
            <a:spLocks noGrp="1"/>
          </p:cNvSpPr>
          <p:nvPr>
            <p:ph type="body" idx="4294967295"/>
          </p:nvPr>
        </p:nvSpPr>
        <p:spPr>
          <a:xfrm>
            <a:off x="685800" y="1371600"/>
            <a:ext cx="8001000" cy="5111750"/>
          </a:xfrm>
        </p:spPr>
        <p:txBody>
          <a:bodyPr vert="horz" wrap="square" anchor="t"/>
          <a:lstStyle/>
          <a:p>
            <a:pPr eaLnBrk="1" hangingPunct="1">
              <a:spcBef>
                <a:spcPct val="0"/>
              </a:spcBef>
              <a:buNone/>
            </a:pPr>
            <a:r>
              <a:rPr lang="en-US" altLang="zh-CN" sz="3600"/>
              <a:t>16</a:t>
            </a:r>
            <a:r>
              <a:rPr lang="zh-CN" altLang="en-US" sz="3600"/>
              <a:t>、</a:t>
            </a:r>
            <a:r>
              <a:rPr lang="en-US" altLang="zh-CN" sz="3600"/>
              <a:t>(</a:t>
            </a:r>
            <a:r>
              <a:rPr lang="zh-CN" altLang="en-US" sz="3600"/>
              <a:t>辽宁</a:t>
            </a:r>
            <a:r>
              <a:rPr lang="en-US" altLang="zh-CN" sz="3600"/>
              <a:t>)</a:t>
            </a:r>
            <a:r>
              <a:rPr lang="zh-CN" altLang="en-US" sz="3600"/>
              <a:t>一个省的文化系统如果能肩负起继承当地文化传统的使命，那么这个省的文化底蕴就会得到保持，而不至于中断和流失。</a:t>
            </a:r>
          </a:p>
          <a:p>
            <a:pPr eaLnBrk="1" hangingPunct="1">
              <a:spcBef>
                <a:spcPct val="0"/>
              </a:spcBef>
              <a:buNone/>
            </a:pPr>
            <a:endParaRPr lang="en-US" altLang="zh-CN" sz="3600" b="1">
              <a:solidFill>
                <a:srgbClr val="CC0000"/>
              </a:solidFill>
            </a:endParaRPr>
          </a:p>
          <a:p>
            <a:pPr eaLnBrk="1" hangingPunct="1">
              <a:spcBef>
                <a:spcPct val="0"/>
              </a:spcBef>
              <a:buNone/>
            </a:pPr>
            <a:r>
              <a:rPr lang="zh-CN" altLang="en-US" sz="3600" b="1">
                <a:solidFill>
                  <a:srgbClr val="FF0000"/>
                </a:solidFill>
              </a:rPr>
              <a:t>把“如果”调至“一个省的文化系统”之前。</a:t>
            </a:r>
            <a:r>
              <a:rPr lang="zh-CN" altLang="en-US" sz="3600"/>
              <a:t> </a:t>
            </a:r>
            <a:endParaRPr lang="zh-CN" altLang="en-US" sz="3600" b="1">
              <a:latin typeface="华文中宋" pitchFamily="2" charset="-122"/>
              <a:ea typeface="华文中宋" pitchFamily="2" charset="-122"/>
            </a:endParaRPr>
          </a:p>
          <a:p>
            <a:pPr eaLnBrk="1" hangingPunct="1">
              <a:spcBef>
                <a:spcPct val="0"/>
              </a:spcBef>
              <a:buNone/>
            </a:pPr>
            <a:endParaRPr lang="en-US" altLang="zh-CN" sz="3600" b="1"/>
          </a:p>
        </p:txBody>
      </p:sp>
      <p:sp>
        <p:nvSpPr>
          <p:cNvPr id="44035" name="Text Box 10"/>
          <p:cNvSpPr txBox="1"/>
          <p:nvPr/>
        </p:nvSpPr>
        <p:spPr>
          <a:xfrm>
            <a:off x="684213" y="4581525"/>
            <a:ext cx="7920037" cy="519113"/>
          </a:xfrm>
          <a:prstGeom prst="rect">
            <a:avLst/>
          </a:prstGeom>
          <a:noFill/>
          <a:ln w="9525">
            <a:noFill/>
          </a:ln>
        </p:spPr>
        <p:txBody>
          <a:bodyPr>
            <a:spAutoFit/>
          </a:bodyPr>
          <a:lstStyle/>
          <a:p>
            <a:r>
              <a:rPr lang="en-US" altLang="zh-CN" sz="2800" b="1">
                <a:solidFill>
                  <a:srgbClr val="CC3300"/>
                </a:solidFill>
                <a:latin typeface="Arial" pitchFamily="34" charset="0"/>
              </a:rPr>
              <a:t>       </a:t>
            </a:r>
            <a:endParaRPr lang="en-US" altLang="zh-CN" sz="2800" b="1">
              <a:solidFill>
                <a:schemeClr val="tx2"/>
              </a:solidFill>
              <a:latin typeface="隶书" pitchFamily="1" charset="-122"/>
              <a:ea typeface="隶书" pitchFamily="1" charset="-122"/>
            </a:endParaRPr>
          </a:p>
        </p:txBody>
      </p:sp>
      <p:sp>
        <p:nvSpPr>
          <p:cNvPr id="44036" name="灯片编号占位符 4"/>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33</a:t>
            </a:fld>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4034">
                                            <p:txEl>
                                              <p:charRg st="0" end="65"/>
                                            </p:txEl>
                                          </p:spTgt>
                                        </p:tgtEl>
                                        <p:attrNameLst>
                                          <p:attrName>style.visibility</p:attrName>
                                        </p:attrNameLst>
                                      </p:cBhvr>
                                      <p:to>
                                        <p:strVal val="visible"/>
                                      </p:to>
                                    </p:set>
                                    <p:anim calcmode="lin" valueType="num">
                                      <p:cBhvr additive="base">
                                        <p:cTn id="7" dur="500" fill="hold"/>
                                        <p:tgtEl>
                                          <p:spTgt spid="44034">
                                            <p:txEl>
                                              <p:charRg st="0" end="6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4">
                                            <p:txEl>
                                              <p:charRg st="0" end="6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44034">
                                            <p:txEl>
                                              <p:charRg st="66" end="88"/>
                                            </p:txEl>
                                          </p:spTgt>
                                        </p:tgtEl>
                                        <p:attrNameLst>
                                          <p:attrName>style.visibility</p:attrName>
                                        </p:attrNameLst>
                                      </p:cBhvr>
                                      <p:to>
                                        <p:strVal val="visible"/>
                                      </p:to>
                                    </p:set>
                                    <p:animEffect transition="in" filter="blinds(horizontal)">
                                      <p:cBhvr>
                                        <p:cTn id="14" dur="500"/>
                                        <p:tgtEl>
                                          <p:spTgt spid="44034">
                                            <p:txEl>
                                              <p:charRg st="66"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45058" name="Picture 2" descr="2"/>
          <p:cNvPicPr>
            <a:picLocks noChangeAspect="1"/>
          </p:cNvPicPr>
          <p:nvPr/>
        </p:nvPicPr>
        <p:blipFill>
          <a:blip r:embed="rId2"/>
          <a:srcRect t="20389"/>
          <a:stretch>
            <a:fillRect/>
          </a:stretch>
        </p:blipFill>
        <p:spPr>
          <a:xfrm>
            <a:off x="0" y="-171450"/>
            <a:ext cx="9144000" cy="7029450"/>
          </a:xfrm>
          <a:prstGeom prst="rect">
            <a:avLst/>
          </a:prstGeom>
          <a:solidFill>
            <a:srgbClr val="FFFF00"/>
          </a:solidFill>
          <a:ln w="9525">
            <a:noFill/>
          </a:ln>
        </p:spPr>
      </p:pic>
      <p:sp>
        <p:nvSpPr>
          <p:cNvPr id="45059" name="Text Box 4"/>
          <p:cNvSpPr txBox="1"/>
          <p:nvPr/>
        </p:nvSpPr>
        <p:spPr>
          <a:xfrm>
            <a:off x="1816100" y="1417638"/>
            <a:ext cx="184150" cy="366712"/>
          </a:xfrm>
          <a:prstGeom prst="rect">
            <a:avLst/>
          </a:prstGeom>
          <a:noFill/>
          <a:ln w="9525">
            <a:noFill/>
          </a:ln>
        </p:spPr>
        <p:txBody>
          <a:bodyPr wrap="none">
            <a:spAutoFit/>
          </a:bodyPr>
          <a:lstStyle/>
          <a:p>
            <a:endParaRPr lang="zh-CN" altLang="en-US">
              <a:latin typeface="Arial" pitchFamily="34" charset="0"/>
            </a:endParaRPr>
          </a:p>
        </p:txBody>
      </p:sp>
      <p:sp>
        <p:nvSpPr>
          <p:cNvPr id="45060" name="Rectangle 5"/>
          <p:cNvSpPr/>
          <p:nvPr/>
        </p:nvSpPr>
        <p:spPr>
          <a:xfrm>
            <a:off x="762000" y="520700"/>
            <a:ext cx="3887788" cy="2676525"/>
          </a:xfrm>
          <a:prstGeom prst="rect">
            <a:avLst/>
          </a:prstGeom>
          <a:noFill/>
          <a:ln w="9525" cap="flat" cmpd="sng">
            <a:solidFill>
              <a:srgbClr val="FFFF00"/>
            </a:solidFill>
            <a:prstDash val="solid"/>
            <a:miter/>
            <a:headEnd type="none" w="med" len="med"/>
            <a:tailEnd type="none" w="med" len="med"/>
          </a:ln>
        </p:spPr>
        <p:txBody>
          <a:bodyPr anchor="ctr">
            <a:spAutoFit/>
          </a:bodyPr>
          <a:lstStyle/>
          <a:p>
            <a:pPr indent="266700"/>
            <a:r>
              <a:rPr lang="en-US" altLang="zh-CN" sz="2800">
                <a:latin typeface="黑体" pitchFamily="2" charset="-122"/>
                <a:ea typeface="黑体" pitchFamily="2" charset="-122"/>
              </a:rPr>
              <a:t>17</a:t>
            </a:r>
            <a:r>
              <a:rPr lang="zh-CN" altLang="en-US" sz="2800">
                <a:latin typeface="黑体" pitchFamily="2" charset="-122"/>
                <a:ea typeface="黑体" pitchFamily="2" charset="-122"/>
              </a:rPr>
              <a:t>、</a:t>
            </a:r>
            <a:r>
              <a:rPr lang="en-US" altLang="zh-CN" sz="2800">
                <a:latin typeface="黑体" pitchFamily="2" charset="-122"/>
                <a:ea typeface="黑体" pitchFamily="2" charset="-122"/>
              </a:rPr>
              <a:t>(</a:t>
            </a:r>
            <a:r>
              <a:rPr lang="zh-CN" altLang="en-US" sz="2800">
                <a:latin typeface="黑体" pitchFamily="2" charset="-122"/>
                <a:ea typeface="黑体" pitchFamily="2" charset="-122"/>
              </a:rPr>
              <a:t>北京卷</a:t>
            </a:r>
            <a:r>
              <a:rPr lang="en-US" altLang="zh-CN" sz="2800">
                <a:latin typeface="黑体" pitchFamily="2" charset="-122"/>
                <a:ea typeface="黑体" pitchFamily="2" charset="-122"/>
              </a:rPr>
              <a:t>)</a:t>
            </a:r>
            <a:r>
              <a:rPr lang="zh-CN" altLang="en-US" sz="2800">
                <a:latin typeface="黑体" pitchFamily="2" charset="-122"/>
                <a:ea typeface="黑体" pitchFamily="2" charset="-122"/>
              </a:rPr>
              <a:t>崇安髭蟾是武夷山区特有的两栖类珍稀动物，生活在海拔一千米左右的高山溪水中，最初因五十年前在崇安发现而得名。</a:t>
            </a:r>
          </a:p>
        </p:txBody>
      </p:sp>
      <p:sp>
        <p:nvSpPr>
          <p:cNvPr id="45061" name="Text Box 6"/>
          <p:cNvSpPr txBox="1"/>
          <p:nvPr/>
        </p:nvSpPr>
        <p:spPr>
          <a:xfrm>
            <a:off x="685800" y="3379788"/>
            <a:ext cx="4400550" cy="3478212"/>
          </a:xfrm>
          <a:prstGeom prst="rect">
            <a:avLst/>
          </a:prstGeom>
          <a:noFill/>
          <a:ln w="9525" cap="flat" cmpd="sng">
            <a:solidFill>
              <a:srgbClr val="FFFF00"/>
            </a:solidFill>
            <a:prstDash val="solid"/>
            <a:miter/>
            <a:headEnd type="none" w="med" len="med"/>
            <a:tailEnd type="none" w="med" len="med"/>
          </a:ln>
        </p:spPr>
        <p:txBody>
          <a:bodyPr>
            <a:spAutoFit/>
          </a:bodyPr>
          <a:lstStyle/>
          <a:p>
            <a:endParaRPr lang="zh-CN" altLang="en-US" sz="2400">
              <a:latin typeface="黑体" pitchFamily="2" charset="-122"/>
              <a:ea typeface="黑体" pitchFamily="2" charset="-122"/>
            </a:endParaRPr>
          </a:p>
          <a:p>
            <a:r>
              <a:rPr lang="en-US" altLang="zh-CN" sz="2800">
                <a:latin typeface="黑体" pitchFamily="2" charset="-122"/>
                <a:ea typeface="黑体" pitchFamily="2" charset="-122"/>
              </a:rPr>
              <a:t>18</a:t>
            </a:r>
            <a:r>
              <a:rPr lang="zh-CN" altLang="en-US" sz="2800">
                <a:latin typeface="黑体" pitchFamily="2" charset="-122"/>
                <a:ea typeface="黑体" pitchFamily="2" charset="-122"/>
              </a:rPr>
              <a:t>、</a:t>
            </a:r>
            <a:r>
              <a:rPr lang="en-US" altLang="zh-CN" sz="2800">
                <a:latin typeface="黑体" pitchFamily="2" charset="-122"/>
                <a:ea typeface="黑体" pitchFamily="2" charset="-122"/>
              </a:rPr>
              <a:t>(2011</a:t>
            </a:r>
            <a:r>
              <a:rPr lang="en-US" altLang="zh-CN" sz="2800">
                <a:latin typeface="Arial" pitchFamily="34" charset="0"/>
                <a:ea typeface="黑体" pitchFamily="2" charset="-122"/>
              </a:rPr>
              <a:t>·</a:t>
            </a:r>
            <a:r>
              <a:rPr lang="zh-CN" altLang="en-US" sz="2800">
                <a:latin typeface="黑体" pitchFamily="2" charset="-122"/>
                <a:ea typeface="黑体" pitchFamily="2" charset="-122"/>
              </a:rPr>
              <a:t>广东卷</a:t>
            </a:r>
            <a:r>
              <a:rPr lang="en-US" altLang="zh-CN" sz="2800">
                <a:latin typeface="黑体" pitchFamily="2" charset="-122"/>
                <a:ea typeface="黑体" pitchFamily="2" charset="-122"/>
              </a:rPr>
              <a:t>)</a:t>
            </a:r>
            <a:r>
              <a:rPr lang="zh-CN" altLang="en-US" sz="2800">
                <a:latin typeface="黑体" pitchFamily="2" charset="-122"/>
                <a:ea typeface="黑体" pitchFamily="2" charset="-122"/>
              </a:rPr>
              <a:t>我先来到展厅后面一座小山上，映入眼帘的，是一个巨大的由一块茶色玻璃构成的覆斗形上盖，它保护着古墓的发掘现场。</a:t>
            </a:r>
          </a:p>
          <a:p>
            <a:endParaRPr lang="zh-CN" altLang="en-US" sz="2800">
              <a:latin typeface="黑体" pitchFamily="2" charset="-122"/>
              <a:ea typeface="黑体" pitchFamily="2" charset="-122"/>
            </a:endParaRPr>
          </a:p>
        </p:txBody>
      </p:sp>
      <p:sp>
        <p:nvSpPr>
          <p:cNvPr id="45062" name="AutoShape 11"/>
          <p:cNvSpPr/>
          <p:nvPr/>
        </p:nvSpPr>
        <p:spPr>
          <a:xfrm>
            <a:off x="4859338" y="1268413"/>
            <a:ext cx="4033837" cy="1944687"/>
          </a:xfrm>
          <a:prstGeom prst="wedgeEllipseCallout">
            <a:avLst>
              <a:gd name="adj1" fmla="val -82861"/>
              <a:gd name="adj2" fmla="val 7713"/>
            </a:avLst>
          </a:prstGeom>
          <a:solidFill>
            <a:srgbClr val="FFFF00"/>
          </a:solidFill>
          <a:ln w="9525" cap="flat" cmpd="sng">
            <a:solidFill>
              <a:schemeClr val="tx1"/>
            </a:solidFill>
            <a:prstDash val="solid"/>
            <a:miter/>
            <a:headEnd type="none" w="med" len="med"/>
            <a:tailEnd type="none" w="med" len="med"/>
          </a:ln>
        </p:spPr>
        <p:txBody>
          <a:bodyPr/>
          <a:lstStyle/>
          <a:p>
            <a:pPr algn="ctr"/>
            <a:r>
              <a:rPr lang="zh-CN" altLang="en-US" sz="2400" b="1">
                <a:latin typeface="Arial" pitchFamily="34" charset="0"/>
                <a:ea typeface="楷体_GB2312" pitchFamily="1" charset="-122"/>
              </a:rPr>
              <a:t>解析：　状语语序不当，把“最初”移到“因五十年前”之后。 </a:t>
            </a:r>
          </a:p>
        </p:txBody>
      </p:sp>
      <p:sp>
        <p:nvSpPr>
          <p:cNvPr id="45063" name="AutoShape 13"/>
          <p:cNvSpPr/>
          <p:nvPr/>
        </p:nvSpPr>
        <p:spPr>
          <a:xfrm>
            <a:off x="5181600" y="3429000"/>
            <a:ext cx="3886200" cy="2952750"/>
          </a:xfrm>
          <a:prstGeom prst="wedgeEllipseCallout">
            <a:avLst>
              <a:gd name="adj1" fmla="val -82583"/>
              <a:gd name="adj2" fmla="val -3310"/>
            </a:avLst>
          </a:prstGeom>
          <a:solidFill>
            <a:srgbClr val="FFFF00"/>
          </a:solidFill>
          <a:ln w="9525" cap="flat" cmpd="sng">
            <a:solidFill>
              <a:schemeClr val="tx1"/>
            </a:solidFill>
            <a:prstDash val="solid"/>
            <a:miter/>
            <a:headEnd type="none" w="med" len="med"/>
            <a:tailEnd type="none" w="med" len="med"/>
          </a:ln>
        </p:spPr>
        <p:txBody>
          <a:bodyPr/>
          <a:lstStyle/>
          <a:p>
            <a:r>
              <a:rPr lang="zh-CN" altLang="en-US" sz="2400" b="1">
                <a:latin typeface="Arial" pitchFamily="34" charset="0"/>
                <a:ea typeface="楷体_GB2312" pitchFamily="1" charset="-122"/>
              </a:rPr>
              <a:t>定语语序不当，应改为“一个由一块巨大的茶色玻璃构成的覆斗形上盖”。或把“巨大的”置于“覆斗形”前。</a:t>
            </a:r>
          </a:p>
        </p:txBody>
      </p:sp>
      <p:sp>
        <p:nvSpPr>
          <p:cNvPr id="45064" name="矩形 16"/>
          <p:cNvSpPr/>
          <p:nvPr/>
        </p:nvSpPr>
        <p:spPr>
          <a:xfrm>
            <a:off x="7693025" y="6762750"/>
            <a:ext cx="1416050" cy="458788"/>
          </a:xfrm>
          <a:prstGeom prst="rect">
            <a:avLst/>
          </a:prstGeom>
          <a:noFill/>
          <a:ln w="9525">
            <a:noFill/>
          </a:ln>
        </p:spPr>
        <p:txBody>
          <a:bodyPr>
            <a:spAutoFit/>
          </a:bodyPr>
          <a:lstStyle/>
          <a:p>
            <a:pPr>
              <a:lnSpc>
                <a:spcPct val="180000"/>
              </a:lnSpc>
            </a:pPr>
            <a:endParaRPr lang="zh-CN" altLang="en-US" sz="1600" b="1">
              <a:solidFill>
                <a:schemeClr val="hlink"/>
              </a:solidFill>
              <a:latin typeface="宋体" pitchFamily="2" charset="-122"/>
            </a:endParaRPr>
          </a:p>
        </p:txBody>
      </p:sp>
      <p:sp>
        <p:nvSpPr>
          <p:cNvPr id="45065" name="灯片编号占位符 18"/>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34</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ppt_x"/>
                                          </p:val>
                                        </p:tav>
                                        <p:tav tm="100000">
                                          <p:val>
                                            <p:strVal val="#ppt_x"/>
                                          </p:val>
                                        </p:tav>
                                      </p:tavLst>
                                    </p:anim>
                                    <p:anim calcmode="lin" valueType="num">
                                      <p:cBhvr additive="base">
                                        <p:cTn id="8"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45063"/>
                                        </p:tgtEl>
                                        <p:attrNameLst>
                                          <p:attrName>style.visibility</p:attrName>
                                        </p:attrNameLst>
                                      </p:cBhvr>
                                      <p:to>
                                        <p:strVal val="visible"/>
                                      </p:to>
                                    </p:set>
                                    <p:anim calcmode="lin" valueType="num">
                                      <p:cBhvr additive="base">
                                        <p:cTn id="14" dur="500" fill="hold"/>
                                        <p:tgtEl>
                                          <p:spTgt spid="45063"/>
                                        </p:tgtEl>
                                        <p:attrNameLst>
                                          <p:attrName>ppt_x</p:attrName>
                                        </p:attrNameLst>
                                      </p:cBhvr>
                                      <p:tavLst>
                                        <p:tav tm="0">
                                          <p:val>
                                            <p:strVal val="#ppt_x"/>
                                          </p:val>
                                        </p:tav>
                                        <p:tav tm="100000">
                                          <p:val>
                                            <p:strVal val="#ppt_x"/>
                                          </p:val>
                                        </p:tav>
                                      </p:tavLst>
                                    </p:anim>
                                    <p:anim calcmode="lin" valueType="num">
                                      <p:cBhvr additive="base">
                                        <p:cTn id="15"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p:bldP spid="45063" grpId="1"/>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6082" name="Text Box 2"/>
          <p:cNvSpPr txBox="1"/>
          <p:nvPr/>
        </p:nvSpPr>
        <p:spPr>
          <a:xfrm>
            <a:off x="685800" y="228600"/>
            <a:ext cx="8001000" cy="6383338"/>
          </a:xfrm>
          <a:prstGeom prst="rect">
            <a:avLst/>
          </a:prstGeom>
          <a:noFill/>
          <a:ln w="9525">
            <a:noFill/>
          </a:ln>
        </p:spPr>
        <p:txBody>
          <a:bodyPr>
            <a:spAutoFit/>
          </a:bodyPr>
          <a:lstStyle/>
          <a:p>
            <a:pPr>
              <a:lnSpc>
                <a:spcPct val="140000"/>
              </a:lnSpc>
            </a:pPr>
            <a:r>
              <a:rPr lang="en-US" altLang="zh-CN" sz="2800" b="1">
                <a:solidFill>
                  <a:srgbClr val="000000"/>
                </a:solidFill>
                <a:latin typeface="Arial" pitchFamily="34" charset="0"/>
              </a:rPr>
              <a:t>19.</a:t>
            </a:r>
            <a:r>
              <a:rPr lang="zh-CN" altLang="en-US" sz="2400" b="1">
                <a:solidFill>
                  <a:srgbClr val="000000"/>
                </a:solidFill>
                <a:latin typeface="Arial" pitchFamily="34" charset="0"/>
              </a:rPr>
              <a:t>下列各句中，没有语病的一项是（          ）</a:t>
            </a:r>
          </a:p>
          <a:p>
            <a:pPr>
              <a:lnSpc>
                <a:spcPct val="140000"/>
              </a:lnSpc>
            </a:pPr>
            <a:r>
              <a:rPr lang="en-US" altLang="zh-CN" sz="2400" b="1">
                <a:solidFill>
                  <a:srgbClr val="000000"/>
                </a:solidFill>
                <a:latin typeface="Arial" pitchFamily="34" charset="0"/>
              </a:rPr>
              <a:t>A.</a:t>
            </a:r>
            <a:r>
              <a:rPr lang="zh-CN" altLang="en-US" sz="2400" b="1">
                <a:solidFill>
                  <a:srgbClr val="000000"/>
                </a:solidFill>
                <a:latin typeface="Arial" pitchFamily="34" charset="0"/>
              </a:rPr>
              <a:t>最近浙江温州接连出现的因企业资金链断裂而“跑路”的老板，不仅给温州企业家的群体形象“抹了黑”，还欠下一笔还不了的金钱债务。 </a:t>
            </a:r>
          </a:p>
          <a:p>
            <a:pPr>
              <a:lnSpc>
                <a:spcPct val="140000"/>
              </a:lnSpc>
            </a:pPr>
            <a:r>
              <a:rPr lang="en-US" altLang="zh-CN" sz="2400" b="1">
                <a:solidFill>
                  <a:srgbClr val="000000"/>
                </a:solidFill>
                <a:latin typeface="Arial" pitchFamily="34" charset="0"/>
              </a:rPr>
              <a:t>B.</a:t>
            </a:r>
            <a:r>
              <a:rPr lang="zh-CN" altLang="en-US" sz="2400" b="1">
                <a:solidFill>
                  <a:srgbClr val="000000"/>
                </a:solidFill>
                <a:latin typeface="Arial" pitchFamily="34" charset="0"/>
              </a:rPr>
              <a:t>杨幂这个名字对中年人可能是陌生的，可是青年人却是熟悉的。 </a:t>
            </a:r>
          </a:p>
          <a:p>
            <a:pPr>
              <a:lnSpc>
                <a:spcPct val="140000"/>
              </a:lnSpc>
            </a:pPr>
            <a:r>
              <a:rPr lang="en-US" altLang="zh-CN" sz="2400" b="1">
                <a:solidFill>
                  <a:srgbClr val="000000"/>
                </a:solidFill>
                <a:latin typeface="Arial" pitchFamily="34" charset="0"/>
              </a:rPr>
              <a:t>C.</a:t>
            </a:r>
            <a:r>
              <a:rPr lang="zh-CN" altLang="en-US" sz="2400" b="1">
                <a:solidFill>
                  <a:srgbClr val="000000"/>
                </a:solidFill>
                <a:latin typeface="Arial" pitchFamily="34" charset="0"/>
              </a:rPr>
              <a:t>托尔斯泰的记忆力和观察力是十分惊人的，他能迅速捕捉形象并长久地储存在头脑中，创作需要时，一“呼”即出。 </a:t>
            </a:r>
          </a:p>
          <a:p>
            <a:pPr>
              <a:lnSpc>
                <a:spcPct val="140000"/>
              </a:lnSpc>
            </a:pPr>
            <a:r>
              <a:rPr lang="en-US" altLang="zh-CN" sz="2400" b="1">
                <a:solidFill>
                  <a:srgbClr val="000000"/>
                </a:solidFill>
                <a:latin typeface="Arial" pitchFamily="34" charset="0"/>
              </a:rPr>
              <a:t>D.</a:t>
            </a:r>
            <a:r>
              <a:rPr lang="zh-CN" altLang="en-US" sz="2400" b="1">
                <a:solidFill>
                  <a:srgbClr val="000000"/>
                </a:solidFill>
                <a:latin typeface="Arial" pitchFamily="34" charset="0"/>
              </a:rPr>
              <a:t>英式早餐在世界上享有盛名，它已经超脱了“早餐”的原意，而且在更广的层面上代表了英国独特生活方式的一部分，其美味吸引了八方来客前来品尝。</a:t>
            </a:r>
          </a:p>
        </p:txBody>
      </p:sp>
      <p:sp>
        <p:nvSpPr>
          <p:cNvPr id="46083"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35</a:t>
            </a:fld>
          </a:p>
        </p:txBody>
      </p:sp>
      <p:sp>
        <p:nvSpPr>
          <p:cNvPr id="46084" name="TextBox 4"/>
          <p:cNvSpPr txBox="1"/>
          <p:nvPr/>
        </p:nvSpPr>
        <p:spPr>
          <a:xfrm>
            <a:off x="6019800" y="304800"/>
            <a:ext cx="533400" cy="523875"/>
          </a:xfrm>
          <a:prstGeom prst="rect">
            <a:avLst/>
          </a:prstGeom>
          <a:noFill/>
          <a:ln w="9525">
            <a:noFill/>
          </a:ln>
        </p:spPr>
        <p:txBody>
          <a:bodyPr>
            <a:spAutoFit/>
          </a:bodyPr>
          <a:lstStyle/>
          <a:p>
            <a:r>
              <a:rPr lang="en-US" altLang="zh-CN" sz="2800" b="1">
                <a:solidFill>
                  <a:srgbClr val="FF0000"/>
                </a:solidFill>
                <a:latin typeface="Arial" pitchFamily="34" charset="0"/>
              </a:rPr>
              <a:t>D</a:t>
            </a:r>
            <a:endParaRPr lang="zh-CN" altLang="en-US" sz="2800" b="1">
              <a:solidFill>
                <a:srgbClr val="FF0000"/>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wipe(down)">
                                      <p:cBhvr>
                                        <p:cTn id="7" dur="580">
                                          <p:stCondLst>
                                            <p:cond delay="0"/>
                                          </p:stCondLst>
                                        </p:cTn>
                                        <p:tgtEl>
                                          <p:spTgt spid="46084"/>
                                        </p:tgtEl>
                                      </p:cBhvr>
                                    </p:animEffect>
                                    <p:anim calcmode="lin" valueType="num">
                                      <p:cBhvr>
                                        <p:cTn id="8" dur="1822" tmFilter="0,0; 0.14,0.36; 0.43,0.73; 0.71,0.91; 1.0,1.0">
                                          <p:stCondLst>
                                            <p:cond delay="0"/>
                                          </p:stCondLst>
                                        </p:cTn>
                                        <p:tgtEl>
                                          <p:spTgt spid="4608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608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608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608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6084"/>
                                        </p:tgtEl>
                                        <p:attrNameLst>
                                          <p:attrName>ppt_y</p:attrName>
                                        </p:attrNameLst>
                                      </p:cBhvr>
                                      <p:tavLst>
                                        <p:tav tm="0" fmla="#ppt_y-sin(pi*$)/81">
                                          <p:val>
                                            <p:fltVal val="0"/>
                                          </p:val>
                                        </p:tav>
                                        <p:tav tm="100000">
                                          <p:val>
                                            <p:fltVal val="1"/>
                                          </p:val>
                                        </p:tav>
                                      </p:tavLst>
                                    </p:anim>
                                    <p:animScale>
                                      <p:cBhvr>
                                        <p:cTn id="13" dur="26">
                                          <p:stCondLst>
                                            <p:cond delay="650"/>
                                          </p:stCondLst>
                                        </p:cTn>
                                        <p:tgtEl>
                                          <p:spTgt spid="46084"/>
                                        </p:tgtEl>
                                      </p:cBhvr>
                                      <p:to x="100000" y="60000"/>
                                    </p:animScale>
                                    <p:animScale>
                                      <p:cBhvr>
                                        <p:cTn id="14" dur="166" decel="50000">
                                          <p:stCondLst>
                                            <p:cond delay="676"/>
                                          </p:stCondLst>
                                        </p:cTn>
                                        <p:tgtEl>
                                          <p:spTgt spid="46084"/>
                                        </p:tgtEl>
                                      </p:cBhvr>
                                      <p:to x="100000" y="100000"/>
                                    </p:animScale>
                                    <p:animScale>
                                      <p:cBhvr>
                                        <p:cTn id="15" dur="26">
                                          <p:stCondLst>
                                            <p:cond delay="1312"/>
                                          </p:stCondLst>
                                        </p:cTn>
                                        <p:tgtEl>
                                          <p:spTgt spid="46084"/>
                                        </p:tgtEl>
                                      </p:cBhvr>
                                      <p:to x="100000" y="80000"/>
                                    </p:animScale>
                                    <p:animScale>
                                      <p:cBhvr>
                                        <p:cTn id="16" dur="166" decel="50000">
                                          <p:stCondLst>
                                            <p:cond delay="1338"/>
                                          </p:stCondLst>
                                        </p:cTn>
                                        <p:tgtEl>
                                          <p:spTgt spid="46084"/>
                                        </p:tgtEl>
                                      </p:cBhvr>
                                      <p:to x="100000" y="100000"/>
                                    </p:animScale>
                                    <p:animScale>
                                      <p:cBhvr>
                                        <p:cTn id="17" dur="26">
                                          <p:stCondLst>
                                            <p:cond delay="1642"/>
                                          </p:stCondLst>
                                        </p:cTn>
                                        <p:tgtEl>
                                          <p:spTgt spid="46084"/>
                                        </p:tgtEl>
                                      </p:cBhvr>
                                      <p:to x="100000" y="90000"/>
                                    </p:animScale>
                                    <p:animScale>
                                      <p:cBhvr>
                                        <p:cTn id="18" dur="166" decel="50000">
                                          <p:stCondLst>
                                            <p:cond delay="1668"/>
                                          </p:stCondLst>
                                        </p:cTn>
                                        <p:tgtEl>
                                          <p:spTgt spid="46084"/>
                                        </p:tgtEl>
                                      </p:cBhvr>
                                      <p:to x="100000" y="100000"/>
                                    </p:animScale>
                                    <p:animScale>
                                      <p:cBhvr>
                                        <p:cTn id="19" dur="26">
                                          <p:stCondLst>
                                            <p:cond delay="1808"/>
                                          </p:stCondLst>
                                        </p:cTn>
                                        <p:tgtEl>
                                          <p:spTgt spid="46084"/>
                                        </p:tgtEl>
                                      </p:cBhvr>
                                      <p:to x="100000" y="95000"/>
                                    </p:animScale>
                                    <p:animScale>
                                      <p:cBhvr>
                                        <p:cTn id="20" dur="166" decel="50000">
                                          <p:stCondLst>
                                            <p:cond delay="1834"/>
                                          </p:stCondLst>
                                        </p:cTn>
                                        <p:tgtEl>
                                          <p:spTgt spid="4608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7106" name="Text Box 2"/>
          <p:cNvSpPr txBox="1"/>
          <p:nvPr/>
        </p:nvSpPr>
        <p:spPr>
          <a:xfrm>
            <a:off x="601663" y="1646238"/>
            <a:ext cx="7939087" cy="3540125"/>
          </a:xfrm>
          <a:prstGeom prst="rect">
            <a:avLst/>
          </a:prstGeom>
          <a:noFill/>
          <a:ln w="9525">
            <a:noFill/>
          </a:ln>
        </p:spPr>
        <p:txBody>
          <a:bodyPr>
            <a:spAutoFit/>
          </a:bodyPr>
          <a:lstStyle/>
          <a:p>
            <a:r>
              <a:rPr lang="en-US" altLang="zh-CN" sz="3200" b="1">
                <a:solidFill>
                  <a:srgbClr val="FF0000"/>
                </a:solidFill>
                <a:latin typeface="楷体_GB2312" pitchFamily="1" charset="-122"/>
                <a:ea typeface="楷体_GB2312" pitchFamily="1" charset="-122"/>
              </a:rPr>
              <a:t>【</a:t>
            </a:r>
            <a:r>
              <a:rPr lang="zh-CN" altLang="en-US" sz="3200" b="1">
                <a:solidFill>
                  <a:srgbClr val="FF0000"/>
                </a:solidFill>
                <a:latin typeface="楷体_GB2312" pitchFamily="1" charset="-122"/>
                <a:ea typeface="楷体_GB2312" pitchFamily="1" charset="-122"/>
              </a:rPr>
              <a:t>解析</a:t>
            </a:r>
            <a:r>
              <a:rPr lang="en-US" altLang="zh-CN" sz="3200" b="1">
                <a:solidFill>
                  <a:srgbClr val="FF0000"/>
                </a:solidFill>
                <a:latin typeface="楷体_GB2312" pitchFamily="1" charset="-122"/>
                <a:ea typeface="楷体_GB2312" pitchFamily="1" charset="-122"/>
              </a:rPr>
              <a:t>】</a:t>
            </a:r>
            <a:r>
              <a:rPr lang="zh-CN" altLang="en-US" sz="3200" b="1">
                <a:solidFill>
                  <a:srgbClr val="FF0000"/>
                </a:solidFill>
                <a:latin typeface="楷体_GB2312" pitchFamily="1" charset="-122"/>
                <a:ea typeface="楷体_GB2312" pitchFamily="1" charset="-122"/>
              </a:rPr>
              <a:t>选</a:t>
            </a:r>
            <a:r>
              <a:rPr lang="en-US" altLang="zh-CN" sz="3200" b="1">
                <a:solidFill>
                  <a:srgbClr val="FF0000"/>
                </a:solidFill>
                <a:latin typeface="楷体_GB2312" pitchFamily="1" charset="-122"/>
                <a:ea typeface="楷体_GB2312" pitchFamily="1" charset="-122"/>
              </a:rPr>
              <a:t>D</a:t>
            </a:r>
            <a:r>
              <a:rPr lang="zh-CN" altLang="en-US" sz="3200" b="1">
                <a:solidFill>
                  <a:srgbClr val="000000"/>
                </a:solidFill>
                <a:latin typeface="楷体_GB2312" pitchFamily="1" charset="-122"/>
                <a:ea typeface="楷体_GB2312" pitchFamily="1" charset="-122"/>
              </a:rPr>
              <a:t>。</a:t>
            </a:r>
            <a:r>
              <a:rPr lang="en-US" altLang="zh-CN" sz="3200" b="1">
                <a:solidFill>
                  <a:srgbClr val="000000"/>
                </a:solidFill>
                <a:latin typeface="楷体_GB2312" pitchFamily="1" charset="-122"/>
                <a:ea typeface="楷体_GB2312" pitchFamily="1" charset="-122"/>
              </a:rPr>
              <a:t>A.</a:t>
            </a:r>
            <a:r>
              <a:rPr lang="zh-CN" altLang="en-US" sz="3200" b="1">
                <a:solidFill>
                  <a:srgbClr val="000000"/>
                </a:solidFill>
                <a:latin typeface="楷体_GB2312" pitchFamily="1" charset="-122"/>
                <a:ea typeface="楷体_GB2312" pitchFamily="1" charset="-122"/>
              </a:rPr>
              <a:t>语序不当，可改为</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不仅欠下一笔还不了的金钱债务</a:t>
            </a:r>
            <a:r>
              <a:rPr lang="en-US" altLang="zh-CN" sz="3200" b="1">
                <a:solidFill>
                  <a:srgbClr val="000000"/>
                </a:solidFill>
                <a:latin typeface="楷体_GB2312" pitchFamily="1" charset="-122"/>
                <a:ea typeface="楷体_GB2312" pitchFamily="1" charset="-122"/>
              </a:rPr>
              <a:t>,</a:t>
            </a:r>
            <a:r>
              <a:rPr lang="zh-CN" altLang="en-US" sz="3200" b="1">
                <a:solidFill>
                  <a:srgbClr val="000000"/>
                </a:solidFill>
                <a:latin typeface="楷体_GB2312" pitchFamily="1" charset="-122"/>
                <a:ea typeface="楷体_GB2312" pitchFamily="1" charset="-122"/>
              </a:rPr>
              <a:t>还给温州企业家的群体形象</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抹了黑</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a:t>
            </a:r>
            <a:r>
              <a:rPr lang="en-US" altLang="zh-CN" sz="3200" b="1">
                <a:solidFill>
                  <a:srgbClr val="000000"/>
                </a:solidFill>
                <a:latin typeface="楷体_GB2312" pitchFamily="1" charset="-122"/>
                <a:ea typeface="楷体_GB2312" pitchFamily="1" charset="-122"/>
              </a:rPr>
              <a:t>B.</a:t>
            </a:r>
            <a:r>
              <a:rPr lang="zh-CN" altLang="en-US" sz="3200" b="1">
                <a:solidFill>
                  <a:srgbClr val="000000"/>
                </a:solidFill>
                <a:latin typeface="楷体_GB2312" pitchFamily="1" charset="-122"/>
                <a:ea typeface="楷体_GB2312" pitchFamily="1" charset="-122"/>
              </a:rPr>
              <a:t>应改为</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中年人对杨幂这个名字可能是陌生的</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a:t>
            </a:r>
            <a:r>
              <a:rPr lang="en-US" altLang="zh-CN" sz="3200" b="1">
                <a:solidFill>
                  <a:srgbClr val="000000"/>
                </a:solidFill>
                <a:latin typeface="楷体_GB2312" pitchFamily="1" charset="-122"/>
                <a:ea typeface="楷体_GB2312" pitchFamily="1" charset="-122"/>
              </a:rPr>
              <a:t>C.</a:t>
            </a:r>
            <a:r>
              <a:rPr lang="zh-CN" altLang="en-US" sz="3200" b="1">
                <a:solidFill>
                  <a:srgbClr val="000000"/>
                </a:solidFill>
                <a:latin typeface="楷体_GB2312" pitchFamily="1" charset="-122"/>
                <a:ea typeface="楷体_GB2312" pitchFamily="1" charset="-122"/>
              </a:rPr>
              <a:t>前半句的</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记忆力</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和</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观察力</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位置对调，与后半句的</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捕捉形象</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和</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长久地储存</a:t>
            </a:r>
            <a:r>
              <a:rPr lang="zh-CN" altLang="en-US" sz="3200" b="1">
                <a:solidFill>
                  <a:srgbClr val="000000"/>
                </a:solidFill>
                <a:latin typeface="Arial" pitchFamily="34" charset="0"/>
                <a:ea typeface="楷体_GB2312" pitchFamily="1" charset="-122"/>
              </a:rPr>
              <a:t>”</a:t>
            </a:r>
            <a:r>
              <a:rPr lang="zh-CN" altLang="en-US" sz="3200" b="1">
                <a:solidFill>
                  <a:srgbClr val="000000"/>
                </a:solidFill>
                <a:latin typeface="楷体_GB2312" pitchFamily="1" charset="-122"/>
                <a:ea typeface="楷体_GB2312" pitchFamily="1" charset="-122"/>
              </a:rPr>
              <a:t>相对应。</a:t>
            </a:r>
          </a:p>
        </p:txBody>
      </p:sp>
      <p:sp>
        <p:nvSpPr>
          <p:cNvPr id="47107"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36</a:t>
            </a:fld>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8130" name="TextBox 12"/>
          <p:cNvSpPr txBox="1"/>
          <p:nvPr/>
        </p:nvSpPr>
        <p:spPr>
          <a:xfrm>
            <a:off x="214313" y="285750"/>
            <a:ext cx="8572500" cy="6254750"/>
          </a:xfrm>
          <a:prstGeom prst="rect">
            <a:avLst/>
          </a:prstGeom>
          <a:noFill/>
          <a:ln w="9525">
            <a:noFill/>
          </a:ln>
        </p:spPr>
        <p:txBody>
          <a:bodyPr>
            <a:spAutoFit/>
          </a:bodyPr>
          <a:lstStyle/>
          <a:p>
            <a:pPr>
              <a:lnSpc>
                <a:spcPct val="130000"/>
              </a:lnSpc>
            </a:pPr>
            <a:r>
              <a:rPr lang="en-US" altLang="zh-CN" sz="2800" b="1">
                <a:latin typeface="Times New Roman" pitchFamily="2" charset="0"/>
              </a:rPr>
              <a:t>20.</a:t>
            </a:r>
            <a:r>
              <a:rPr lang="zh-CN" altLang="en-US" sz="2800" b="1">
                <a:latin typeface="Times New Roman" pitchFamily="2" charset="0"/>
              </a:rPr>
              <a:t>　下列各句中，没有语病的一句是</a:t>
            </a:r>
            <a:r>
              <a:rPr lang="en-US" altLang="zh-CN" sz="2800" b="1">
                <a:latin typeface="Times New Roman" pitchFamily="2" charset="0"/>
              </a:rPr>
              <a:t>(3</a:t>
            </a:r>
            <a:r>
              <a:rPr lang="zh-CN" altLang="en-US" sz="2800" b="1">
                <a:latin typeface="Times New Roman" pitchFamily="2" charset="0"/>
              </a:rPr>
              <a:t>分</a:t>
            </a:r>
            <a:r>
              <a:rPr lang="en-US" altLang="zh-CN" sz="2800" b="1">
                <a:latin typeface="Times New Roman" pitchFamily="2" charset="0"/>
              </a:rPr>
              <a:t>)	 (</a:t>
            </a:r>
            <a:r>
              <a:rPr lang="zh-CN" altLang="en-US" sz="2800" b="1">
                <a:latin typeface="Times New Roman" pitchFamily="2" charset="0"/>
              </a:rPr>
              <a:t>　　</a:t>
            </a:r>
            <a:r>
              <a:rPr lang="en-US" altLang="zh-CN" sz="2800" b="1">
                <a:latin typeface="Times New Roman" pitchFamily="2" charset="0"/>
              </a:rPr>
              <a:t>)</a:t>
            </a:r>
            <a:endParaRPr lang="zh-CN" altLang="en-US" sz="2800" b="1">
              <a:latin typeface="Times New Roman" pitchFamily="2" charset="0"/>
            </a:endParaRPr>
          </a:p>
          <a:p>
            <a:pPr>
              <a:lnSpc>
                <a:spcPct val="130000"/>
              </a:lnSpc>
            </a:pPr>
            <a:r>
              <a:rPr lang="en-US" altLang="zh-CN" sz="2800" b="1">
                <a:latin typeface="Times New Roman" pitchFamily="2" charset="0"/>
              </a:rPr>
              <a:t>         A</a:t>
            </a:r>
            <a:r>
              <a:rPr lang="zh-CN" altLang="en-US" sz="2800" b="1">
                <a:latin typeface="Times New Roman" pitchFamily="2" charset="0"/>
              </a:rPr>
              <a:t>．美国半个多世纪以来最严重旱灾</a:t>
            </a:r>
            <a:r>
              <a:rPr lang="en-US" altLang="zh-CN" sz="2800" b="1">
                <a:latin typeface="Times New Roman" pitchFamily="2" charset="0"/>
              </a:rPr>
              <a:t>17</a:t>
            </a:r>
            <a:r>
              <a:rPr lang="zh-CN" altLang="en-US" sz="2800" b="1">
                <a:latin typeface="Times New Roman" pitchFamily="2" charset="0"/>
              </a:rPr>
              <a:t>日有加剧趋势，粮价可能再创新高，粮食面临进一步减产。持续不断的热浪已经导致全美数十人死亡。</a:t>
            </a:r>
          </a:p>
          <a:p>
            <a:pPr>
              <a:lnSpc>
                <a:spcPct val="130000"/>
              </a:lnSpc>
            </a:pPr>
            <a:r>
              <a:rPr lang="en-US" altLang="zh-CN" sz="2800" b="1">
                <a:latin typeface="Times New Roman" pitchFamily="2" charset="0"/>
              </a:rPr>
              <a:t>         B</a:t>
            </a:r>
            <a:r>
              <a:rPr lang="zh-CN" altLang="en-US" sz="2800" b="1">
                <a:latin typeface="Times New Roman" pitchFamily="2" charset="0"/>
              </a:rPr>
              <a:t>．格拉迪尼是佛罗伦萨富有的丝绸商人的妻子，她曾为达</a:t>
            </a:r>
            <a:r>
              <a:rPr lang="en-US" altLang="zh-CN" sz="2800" b="1">
                <a:latin typeface="Times New Roman" pitchFamily="2" charset="0"/>
              </a:rPr>
              <a:t>·</a:t>
            </a:r>
            <a:r>
              <a:rPr lang="zh-CN" altLang="en-US" sz="2800" b="1">
                <a:latin typeface="Times New Roman" pitchFamily="2" charset="0"/>
              </a:rPr>
              <a:t>芬奇担任模特。多数现代历史学家都认为，</a:t>
            </a:r>
            <a:r>
              <a:rPr lang="en-US" altLang="zh-CN" sz="2800" b="1">
                <a:latin typeface="Times New Roman" pitchFamily="2" charset="0"/>
              </a:rPr>
              <a:t>《</a:t>
            </a:r>
            <a:r>
              <a:rPr lang="zh-CN" altLang="en-US" sz="2800" b="1">
                <a:latin typeface="Times New Roman" pitchFamily="2" charset="0"/>
              </a:rPr>
              <a:t>蒙娜丽莎</a:t>
            </a:r>
            <a:r>
              <a:rPr lang="en-US" altLang="zh-CN" sz="2800" b="1">
                <a:latin typeface="Times New Roman" pitchFamily="2" charset="0"/>
              </a:rPr>
              <a:t>》</a:t>
            </a:r>
            <a:r>
              <a:rPr lang="zh-CN" altLang="en-US" sz="2800" b="1">
                <a:latin typeface="Times New Roman" pitchFamily="2" charset="0"/>
              </a:rPr>
              <a:t>中的人物就是格拉迪尼。</a:t>
            </a:r>
          </a:p>
          <a:p>
            <a:pPr>
              <a:lnSpc>
                <a:spcPct val="130000"/>
              </a:lnSpc>
            </a:pPr>
            <a:r>
              <a:rPr lang="en-US" altLang="zh-CN" sz="2800" b="1">
                <a:latin typeface="Times New Roman" pitchFamily="2" charset="0"/>
              </a:rPr>
              <a:t>         C</a:t>
            </a:r>
            <a:r>
              <a:rPr lang="zh-CN" altLang="en-US" sz="2800" b="1">
                <a:latin typeface="Times New Roman" pitchFamily="2" charset="0"/>
              </a:rPr>
              <a:t>．维迪奇如果在场，斯托克城的狂轰乱炸未必就能从曼联身上抢走一分。</a:t>
            </a:r>
          </a:p>
          <a:p>
            <a:pPr>
              <a:lnSpc>
                <a:spcPct val="130000"/>
              </a:lnSpc>
            </a:pPr>
            <a:r>
              <a:rPr lang="en-US" altLang="zh-CN" sz="2800" b="1">
                <a:latin typeface="Times New Roman" pitchFamily="2" charset="0"/>
              </a:rPr>
              <a:t>        D</a:t>
            </a:r>
            <a:r>
              <a:rPr lang="zh-CN" altLang="en-US" sz="2800" b="1">
                <a:latin typeface="Times New Roman" pitchFamily="2" charset="0"/>
              </a:rPr>
              <a:t>．每个企事业单位都应该完善和建立各项规章制度，并严格执行。</a:t>
            </a:r>
          </a:p>
        </p:txBody>
      </p:sp>
      <p:sp>
        <p:nvSpPr>
          <p:cNvPr id="48131" name="TextBox 2"/>
          <p:cNvSpPr txBox="1"/>
          <p:nvPr/>
        </p:nvSpPr>
        <p:spPr>
          <a:xfrm>
            <a:off x="7848600" y="304800"/>
            <a:ext cx="609600" cy="584200"/>
          </a:xfrm>
          <a:prstGeom prst="rect">
            <a:avLst/>
          </a:prstGeom>
          <a:noFill/>
          <a:ln w="9525">
            <a:noFill/>
          </a:ln>
        </p:spPr>
        <p:txBody>
          <a:bodyPr>
            <a:spAutoFit/>
          </a:bodyPr>
          <a:lstStyle/>
          <a:p>
            <a:r>
              <a:rPr lang="en-US" altLang="zh-CN" sz="3200" b="1">
                <a:solidFill>
                  <a:srgbClr val="FF0000"/>
                </a:solidFill>
                <a:latin typeface="Arial" pitchFamily="34" charset="0"/>
              </a:rPr>
              <a:t>B</a:t>
            </a:r>
            <a:endParaRPr lang="zh-CN" altLang="en-US" sz="3200" b="1">
              <a:solidFill>
                <a:srgbClr val="FF0000"/>
              </a:solidFill>
              <a:latin typeface="Arial" pitchFamily="34" charset="0"/>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animEffect transition="in" filter="checkerboard(across)">
                                      <p:cBhvr>
                                        <p:cTn id="7" dur="500"/>
                                        <p:tgtEl>
                                          <p:spTgt spid="48130">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48130">
                                            <p:txEl>
                                              <p:pRg st="2" end="2"/>
                                            </p:txEl>
                                          </p:spTgt>
                                        </p:tgtEl>
                                        <p:attrNameLst>
                                          <p:attrName>style.visibility</p:attrName>
                                        </p:attrNameLst>
                                      </p:cBhvr>
                                      <p:to>
                                        <p:strVal val="visible"/>
                                      </p:to>
                                    </p:set>
                                    <p:animEffect transition="in" filter="checkerboard(across)">
                                      <p:cBhvr>
                                        <p:cTn id="10" dur="500"/>
                                        <p:tgtEl>
                                          <p:spTgt spid="48130">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48130">
                                            <p:txEl>
                                              <p:pRg st="3" end="3"/>
                                            </p:txEl>
                                          </p:spTgt>
                                        </p:tgtEl>
                                        <p:attrNameLst>
                                          <p:attrName>style.visibility</p:attrName>
                                        </p:attrNameLst>
                                      </p:cBhvr>
                                      <p:to>
                                        <p:strVal val="visible"/>
                                      </p:to>
                                    </p:set>
                                    <p:animEffect transition="in" filter="checkerboard(across)">
                                      <p:cBhvr>
                                        <p:cTn id="13" dur="500"/>
                                        <p:tgtEl>
                                          <p:spTgt spid="48130">
                                            <p:txEl>
                                              <p:pRg st="3" end="3"/>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48130">
                                            <p:txEl>
                                              <p:pRg st="4" end="4"/>
                                            </p:txEl>
                                          </p:spTgt>
                                        </p:tgtEl>
                                        <p:attrNameLst>
                                          <p:attrName>style.visibility</p:attrName>
                                        </p:attrNameLst>
                                      </p:cBhvr>
                                      <p:to>
                                        <p:strVal val="visible"/>
                                      </p:to>
                                    </p:set>
                                    <p:animEffect transition="in" filter="checkerboard(across)">
                                      <p:cBhvr>
                                        <p:cTn id="16" dur="500"/>
                                        <p:tgtEl>
                                          <p:spTgt spid="48130">
                                            <p:txEl>
                                              <p:pRg st="4" end="4"/>
                                            </p:txEl>
                                          </p:spTgt>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48131"/>
                                        </p:tgtEl>
                                        <p:attrNameLst>
                                          <p:attrName>style.visibility</p:attrName>
                                        </p:attrNameLst>
                                      </p:cBhvr>
                                      <p:to>
                                        <p:strVal val="visible"/>
                                      </p:to>
                                    </p:set>
                                    <p:animEffect transition="in" filter="wipe(down)">
                                      <p:cBhvr>
                                        <p:cTn id="22" dur="580">
                                          <p:stCondLst>
                                            <p:cond delay="0"/>
                                          </p:stCondLst>
                                        </p:cTn>
                                        <p:tgtEl>
                                          <p:spTgt spid="48131"/>
                                        </p:tgtEl>
                                      </p:cBhvr>
                                    </p:animEffect>
                                    <p:anim calcmode="lin" valueType="num">
                                      <p:cBhvr>
                                        <p:cTn id="23" dur="1822" tmFilter="0,0; 0.14,0.36; 0.43,0.73; 0.71,0.91; 1.0,1.0">
                                          <p:stCondLst>
                                            <p:cond delay="0"/>
                                          </p:stCondLst>
                                        </p:cTn>
                                        <p:tgtEl>
                                          <p:spTgt spid="48131"/>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48131"/>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48131"/>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48131"/>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48131"/>
                                        </p:tgtEl>
                                        <p:attrNameLst>
                                          <p:attrName>ppt_y</p:attrName>
                                        </p:attrNameLst>
                                      </p:cBhvr>
                                      <p:tavLst>
                                        <p:tav tm="0" fmla="#ppt_y-sin(pi*$)/81">
                                          <p:val>
                                            <p:fltVal val="0"/>
                                          </p:val>
                                        </p:tav>
                                        <p:tav tm="100000">
                                          <p:val>
                                            <p:fltVal val="1"/>
                                          </p:val>
                                        </p:tav>
                                      </p:tavLst>
                                    </p:anim>
                                    <p:animScale>
                                      <p:cBhvr>
                                        <p:cTn id="28" dur="26">
                                          <p:stCondLst>
                                            <p:cond delay="650"/>
                                          </p:stCondLst>
                                        </p:cTn>
                                        <p:tgtEl>
                                          <p:spTgt spid="48131"/>
                                        </p:tgtEl>
                                      </p:cBhvr>
                                      <p:to x="100000" y="60000"/>
                                    </p:animScale>
                                    <p:animScale>
                                      <p:cBhvr>
                                        <p:cTn id="29" dur="166" decel="50000">
                                          <p:stCondLst>
                                            <p:cond delay="676"/>
                                          </p:stCondLst>
                                        </p:cTn>
                                        <p:tgtEl>
                                          <p:spTgt spid="48131"/>
                                        </p:tgtEl>
                                      </p:cBhvr>
                                      <p:to x="100000" y="100000"/>
                                    </p:animScale>
                                    <p:animScale>
                                      <p:cBhvr>
                                        <p:cTn id="30" dur="26">
                                          <p:stCondLst>
                                            <p:cond delay="1312"/>
                                          </p:stCondLst>
                                        </p:cTn>
                                        <p:tgtEl>
                                          <p:spTgt spid="48131"/>
                                        </p:tgtEl>
                                      </p:cBhvr>
                                      <p:to x="100000" y="80000"/>
                                    </p:animScale>
                                    <p:animScale>
                                      <p:cBhvr>
                                        <p:cTn id="31" dur="166" decel="50000">
                                          <p:stCondLst>
                                            <p:cond delay="1338"/>
                                          </p:stCondLst>
                                        </p:cTn>
                                        <p:tgtEl>
                                          <p:spTgt spid="48131"/>
                                        </p:tgtEl>
                                      </p:cBhvr>
                                      <p:to x="100000" y="100000"/>
                                    </p:animScale>
                                    <p:animScale>
                                      <p:cBhvr>
                                        <p:cTn id="32" dur="26">
                                          <p:stCondLst>
                                            <p:cond delay="1642"/>
                                          </p:stCondLst>
                                        </p:cTn>
                                        <p:tgtEl>
                                          <p:spTgt spid="48131"/>
                                        </p:tgtEl>
                                      </p:cBhvr>
                                      <p:to x="100000" y="90000"/>
                                    </p:animScale>
                                    <p:animScale>
                                      <p:cBhvr>
                                        <p:cTn id="33" dur="166" decel="50000">
                                          <p:stCondLst>
                                            <p:cond delay="1668"/>
                                          </p:stCondLst>
                                        </p:cTn>
                                        <p:tgtEl>
                                          <p:spTgt spid="48131"/>
                                        </p:tgtEl>
                                      </p:cBhvr>
                                      <p:to x="100000" y="100000"/>
                                    </p:animScale>
                                    <p:animScale>
                                      <p:cBhvr>
                                        <p:cTn id="34" dur="26">
                                          <p:stCondLst>
                                            <p:cond delay="1808"/>
                                          </p:stCondLst>
                                        </p:cTn>
                                        <p:tgtEl>
                                          <p:spTgt spid="48131"/>
                                        </p:tgtEl>
                                      </p:cBhvr>
                                      <p:to x="100000" y="95000"/>
                                    </p:animScale>
                                    <p:animScale>
                                      <p:cBhvr>
                                        <p:cTn id="35" dur="166" decel="50000">
                                          <p:stCondLst>
                                            <p:cond delay="1834"/>
                                          </p:stCondLst>
                                        </p:cTn>
                                        <p:tgtEl>
                                          <p:spTgt spid="481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49154" name="TextBox 12"/>
          <p:cNvSpPr txBox="1"/>
          <p:nvPr/>
        </p:nvSpPr>
        <p:spPr>
          <a:xfrm>
            <a:off x="285750" y="214313"/>
            <a:ext cx="8572500" cy="5262562"/>
          </a:xfrm>
          <a:prstGeom prst="rect">
            <a:avLst/>
          </a:prstGeom>
          <a:noFill/>
          <a:ln w="9525">
            <a:noFill/>
          </a:ln>
        </p:spPr>
        <p:txBody>
          <a:bodyPr>
            <a:spAutoFit/>
          </a:bodyPr>
          <a:lstStyle/>
          <a:p>
            <a:pPr>
              <a:lnSpc>
                <a:spcPct val="200000"/>
              </a:lnSpc>
            </a:pPr>
            <a:r>
              <a:rPr lang="zh-CN" altLang="en-US" sz="2800" b="1">
                <a:latin typeface="Times New Roman" pitchFamily="2" charset="0"/>
              </a:rPr>
              <a:t>         解析：</a:t>
            </a:r>
            <a:r>
              <a:rPr lang="en-US" altLang="zh-CN" sz="2800" b="1">
                <a:latin typeface="Times New Roman" pitchFamily="2" charset="0"/>
              </a:rPr>
              <a:t>A</a:t>
            </a:r>
            <a:r>
              <a:rPr lang="zh-CN" altLang="en-US" sz="2800" b="1">
                <a:latin typeface="Times New Roman" pitchFamily="2" charset="0"/>
              </a:rPr>
              <a:t>项，语序不当，把“粮价可能再创新高”和“粮食面临进一步减产”调换位置。</a:t>
            </a:r>
            <a:r>
              <a:rPr lang="en-US" altLang="zh-CN" sz="2800" b="1">
                <a:latin typeface="Times New Roman" pitchFamily="2" charset="0"/>
              </a:rPr>
              <a:t>C</a:t>
            </a:r>
            <a:r>
              <a:rPr lang="zh-CN" altLang="en-US" sz="2800" b="1">
                <a:latin typeface="Times New Roman" pitchFamily="2" charset="0"/>
              </a:rPr>
              <a:t>项，关联词语位置不当，应将“如果”移至“维迪奇”前面。因为主语不一致时，关联词语应在主语前；主语一致时，关联词语应在主语后。</a:t>
            </a:r>
            <a:r>
              <a:rPr lang="en-US" altLang="zh-CN" sz="2800" b="1">
                <a:latin typeface="Times New Roman" pitchFamily="2" charset="0"/>
              </a:rPr>
              <a:t>D</a:t>
            </a:r>
            <a:r>
              <a:rPr lang="zh-CN" altLang="en-US" sz="2800" b="1">
                <a:latin typeface="Times New Roman" pitchFamily="2" charset="0"/>
              </a:rPr>
              <a:t>项，并列词语语序不当，“完善”与“建立”调换位置。</a:t>
            </a:r>
          </a:p>
        </p:txBody>
      </p:sp>
      <p:sp>
        <p:nvSpPr>
          <p:cNvPr id="49155" name="TextBox 2"/>
          <p:cNvSpPr txBox="1"/>
          <p:nvPr/>
        </p:nvSpPr>
        <p:spPr>
          <a:xfrm>
            <a:off x="863600" y="5643563"/>
            <a:ext cx="4429125" cy="646112"/>
          </a:xfrm>
          <a:prstGeom prst="rect">
            <a:avLst/>
          </a:prstGeom>
          <a:noFill/>
          <a:ln w="9525">
            <a:noFill/>
          </a:ln>
        </p:spPr>
        <p:txBody>
          <a:bodyPr>
            <a:spAutoFit/>
          </a:bodyPr>
          <a:lstStyle/>
          <a:p>
            <a:r>
              <a:rPr lang="zh-CN" altLang="en-US" sz="3600" b="1">
                <a:solidFill>
                  <a:srgbClr val="FF0000"/>
                </a:solidFill>
                <a:latin typeface="Times New Roman" pitchFamily="2" charset="0"/>
              </a:rPr>
              <a:t>答案：</a:t>
            </a:r>
            <a:r>
              <a:rPr lang="en-US" altLang="zh-CN" sz="3600" b="1">
                <a:solidFill>
                  <a:srgbClr val="FF0000"/>
                </a:solidFill>
                <a:latin typeface="Times New Roman" pitchFamily="2" charset="0"/>
              </a:rPr>
              <a:t>B</a:t>
            </a:r>
            <a:r>
              <a:rPr lang="zh-CN" altLang="en-US" sz="2400" b="1">
                <a:solidFill>
                  <a:srgbClr val="FF3399"/>
                </a:solidFill>
                <a:latin typeface="Times New Roman" pitchFamily="2" charset="0"/>
              </a:rPr>
              <a:t>　</a:t>
            </a:r>
            <a:endParaRPr lang="zh-CN" altLang="en-US" sz="2400">
              <a:solidFill>
                <a:srgbClr val="FF3399"/>
              </a:solidFill>
              <a:latin typeface="Times New Roman" pitchFamily="2" charset="0"/>
            </a:endParaRPr>
          </a:p>
        </p:txBody>
      </p:sp>
      <p:pic>
        <p:nvPicPr>
          <p:cNvPr id="49156" name="New picture" hidden="1"/>
          <p:cNvPicPr/>
          <p:nvPr/>
        </p:nvPicPr>
        <p:blipFill>
          <a:blip r:embed="rId2"/>
          <a:stretch>
            <a:fillRect/>
          </a:stretch>
        </p:blipFill>
        <p:spPr>
          <a:xfrm>
            <a:off x="12407900" y="10528300"/>
            <a:ext cx="304800" cy="457200"/>
          </a:xfrm>
          <a:prstGeom prst="cube">
            <a:avLst/>
          </a:prstGeom>
        </p:spPr>
      </p:pic>
      <p:pic>
        <p:nvPicPr>
          <p:cNvPr id="49157" name="New picture"/>
          <p:cNvPicPr/>
          <p:nvPr/>
        </p:nvPicPr>
        <p:blipFill>
          <a:blip r:embed="rId3"/>
          <a:stretch>
            <a:fillRect/>
          </a:stretch>
        </p:blipFill>
        <p:spPr>
          <a:xfrm>
            <a:off x="12166600" y="10604500"/>
            <a:ext cx="330200" cy="241300"/>
          </a:xfrm>
          <a:prstGeom prst="cube">
            <a:avLst/>
          </a:prstGeom>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slide(fromBottom)">
                                      <p:cBhvr>
                                        <p:cTn id="7" dur="5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8194" name="TextBox 5"/>
          <p:cNvSpPr txBox="1"/>
          <p:nvPr/>
        </p:nvSpPr>
        <p:spPr>
          <a:xfrm>
            <a:off x="609600" y="228600"/>
            <a:ext cx="8077200" cy="8139113"/>
          </a:xfrm>
          <a:prstGeom prst="rect">
            <a:avLst/>
          </a:prstGeom>
          <a:noFill/>
          <a:ln w="9525">
            <a:noFill/>
          </a:ln>
        </p:spPr>
        <p:txBody>
          <a:bodyPr>
            <a:spAutoFit/>
          </a:bodyPr>
          <a:lstStyle/>
          <a:p>
            <a:pPr>
              <a:lnSpc>
                <a:spcPct val="150000"/>
              </a:lnSpc>
            </a:pPr>
            <a:r>
              <a:rPr lang="zh-CN" altLang="en-US" sz="2800" b="1">
                <a:solidFill>
                  <a:srgbClr val="FF0000"/>
                </a:solidFill>
                <a:latin typeface="宋体" pitchFamily="2" charset="-122"/>
                <a:ea typeface="黑体" pitchFamily="2" charset="-122"/>
              </a:rPr>
              <a:t>一．多项定语次序不当</a:t>
            </a:r>
          </a:p>
          <a:p>
            <a:pPr>
              <a:lnSpc>
                <a:spcPct val="150000"/>
              </a:lnSpc>
            </a:pPr>
            <a:r>
              <a:rPr lang="zh-CN" altLang="en-US" sz="2800" b="1">
                <a:latin typeface="宋体" pitchFamily="2" charset="-122"/>
              </a:rPr>
              <a:t>    多项定语一般按以下次序排列：①表领属性的或表时间、处所的短语；②指称或数量短语；③动词或动词短语；④形容词或形容词短语；⑤名词或名词短语。可简记为“</a:t>
            </a:r>
            <a:r>
              <a:rPr lang="zh-CN" altLang="en-US" sz="2800" b="1">
                <a:solidFill>
                  <a:srgbClr val="FF0000"/>
                </a:solidFill>
                <a:latin typeface="宋体" pitchFamily="2" charset="-122"/>
                <a:ea typeface="锐字云字库隶书体1.0" panose="02010604000000000000" charset="-122"/>
              </a:rPr>
              <a:t>属数动形名，的定优先行</a:t>
            </a:r>
            <a:r>
              <a:rPr lang="zh-CN" altLang="en-US" sz="2800" b="1">
                <a:latin typeface="宋体" pitchFamily="2" charset="-122"/>
              </a:rPr>
              <a:t>”。</a:t>
            </a:r>
          </a:p>
          <a:p>
            <a:pPr>
              <a:lnSpc>
                <a:spcPct val="150000"/>
              </a:lnSpc>
            </a:pPr>
            <a:r>
              <a:rPr lang="zh-CN" altLang="en-US" sz="2800" b="1">
                <a:latin typeface="宋体" pitchFamily="2" charset="-122"/>
              </a:rPr>
              <a:t>    花园里（</a:t>
            </a:r>
            <a:r>
              <a:rPr lang="zh-CN" altLang="en-US" sz="2800" b="1">
                <a:latin typeface="宋体" pitchFamily="2" charset="-122"/>
                <a:ea typeface="锐字云字库隶书体1.0" panose="02010604000000000000" charset="-122"/>
              </a:rPr>
              <a:t>领属性的</a:t>
            </a:r>
            <a:r>
              <a:rPr lang="zh-CN" altLang="en-US" sz="2800" b="1">
                <a:latin typeface="宋体" pitchFamily="2" charset="-122"/>
              </a:rPr>
              <a:t>）那几朵（</a:t>
            </a:r>
            <a:r>
              <a:rPr lang="zh-CN" altLang="en-US" sz="2800" b="1">
                <a:latin typeface="宋体" pitchFamily="2" charset="-122"/>
                <a:ea typeface="锐字云字库隶书体1.0" panose="02010604000000000000" charset="-122"/>
              </a:rPr>
              <a:t>指示代词</a:t>
            </a:r>
            <a:r>
              <a:rPr lang="zh-CN" altLang="en-US" sz="2800" b="1">
                <a:latin typeface="宋体" pitchFamily="2" charset="-122"/>
              </a:rPr>
              <a:t>）盛开的（</a:t>
            </a:r>
            <a:r>
              <a:rPr lang="zh-CN" altLang="en-US" sz="2800" b="1">
                <a:latin typeface="宋体" pitchFamily="2" charset="-122"/>
                <a:ea typeface="锐字云字库隶书体1.0" panose="02010604000000000000" charset="-122"/>
              </a:rPr>
              <a:t>动词</a:t>
            </a:r>
            <a:r>
              <a:rPr lang="zh-CN" altLang="en-US" sz="2800" b="1">
                <a:latin typeface="宋体" pitchFamily="2" charset="-122"/>
              </a:rPr>
              <a:t>）美丽的（</a:t>
            </a:r>
            <a:r>
              <a:rPr lang="zh-CN" altLang="en-US" sz="2800" b="1">
                <a:latin typeface="宋体" pitchFamily="2" charset="-122"/>
                <a:ea typeface="锐字云字库隶书体1.0" panose="02010604000000000000" charset="-122"/>
              </a:rPr>
              <a:t>形容词</a:t>
            </a:r>
            <a:r>
              <a:rPr lang="zh-CN" altLang="en-US" sz="2800" b="1">
                <a:latin typeface="宋体" pitchFamily="2" charset="-122"/>
              </a:rPr>
              <a:t>）红色的（</a:t>
            </a:r>
            <a:r>
              <a:rPr lang="zh-CN" altLang="en-US" sz="2800" b="1">
                <a:latin typeface="宋体" pitchFamily="2" charset="-122"/>
                <a:ea typeface="锐字云字库隶书体1.0" panose="02010604000000000000" charset="-122"/>
              </a:rPr>
              <a:t>形容词</a:t>
            </a:r>
            <a:r>
              <a:rPr lang="zh-CN" altLang="en-US" sz="2800" b="1">
                <a:latin typeface="宋体" pitchFamily="2" charset="-122"/>
              </a:rPr>
              <a:t>）玫瑰花（</a:t>
            </a:r>
            <a:r>
              <a:rPr lang="zh-CN" altLang="en-US" sz="2800" b="1">
                <a:latin typeface="宋体" pitchFamily="2" charset="-122"/>
                <a:ea typeface="锐字云字库魏体1.0" panose="02010604000000000000" charset="-122"/>
              </a:rPr>
              <a:t>名词</a:t>
            </a:r>
            <a:r>
              <a:rPr lang="zh-CN" altLang="en-US" sz="2800" b="1">
                <a:latin typeface="宋体" pitchFamily="2" charset="-122"/>
              </a:rPr>
              <a:t>）被人摘走了。    </a:t>
            </a:r>
          </a:p>
          <a:p>
            <a:pPr algn="ctr">
              <a:lnSpc>
                <a:spcPct val="150000"/>
              </a:lnSpc>
            </a:pPr>
            <a:r>
              <a:rPr lang="zh-CN" altLang="en-US" sz="4400" b="1">
                <a:solidFill>
                  <a:srgbClr val="FF0000"/>
                </a:solidFill>
                <a:latin typeface="宋体" pitchFamily="2" charset="-122"/>
                <a:ea typeface="锐字云字库行楷体1.0" panose="02010604000000000000" charset="-122"/>
              </a:rPr>
              <a:t>记住这句话</a:t>
            </a:r>
          </a:p>
          <a:p>
            <a:pPr>
              <a:lnSpc>
                <a:spcPct val="150000"/>
              </a:lnSpc>
            </a:pPr>
            <a:r>
              <a:rPr lang="zh-CN" altLang="en-US" sz="2800" b="1">
                <a:solidFill>
                  <a:srgbClr val="FF0000"/>
                </a:solidFill>
                <a:latin typeface="锐字云字库隶书体1.0" panose="02010604000000000000" charset="-122"/>
                <a:ea typeface="锐字云字库隶书体1.0" panose="02010604000000000000" charset="-122"/>
              </a:rPr>
              <a:t>    </a:t>
            </a:r>
          </a:p>
          <a:p>
            <a:pPr>
              <a:lnSpc>
                <a:spcPct val="150000"/>
              </a:lnSpc>
            </a:pPr>
            <a:r>
              <a:rPr lang="en-US" altLang="zh-CN" sz="2800" b="1">
                <a:latin typeface="宋体" pitchFamily="2" charset="-122"/>
              </a:rPr>
              <a:t>   </a:t>
            </a:r>
            <a:endParaRPr lang="zh-CN" altLang="en-US" sz="2800" b="1">
              <a:solidFill>
                <a:srgbClr val="FF0000"/>
              </a:solidFill>
              <a:latin typeface="锐字云字库隶书体1.0" panose="02010604000000000000" charset="-122"/>
              <a:ea typeface="锐字云字库隶书体1.0" panose="02010604000000000000" charset="-122"/>
            </a:endParaRPr>
          </a:p>
          <a:p>
            <a:pPr>
              <a:lnSpc>
                <a:spcPct val="150000"/>
              </a:lnSpc>
            </a:pPr>
            <a:endParaRPr lang="zh-CN" altLang="en-US" sz="2800" b="1">
              <a:latin typeface="宋体" pitchFamily="2" charset="-122"/>
            </a:endParaRPr>
          </a:p>
        </p:txBody>
      </p:sp>
      <p:sp>
        <p:nvSpPr>
          <p:cNvPr id="8195"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4</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194">
                                            <p:txEl>
                                              <p:pRg st="1" end="1"/>
                                            </p:txEl>
                                          </p:spTgt>
                                        </p:tgtEl>
                                        <p:attrNameLst>
                                          <p:attrName>style.visibility</p:attrName>
                                        </p:attrNameLst>
                                      </p:cBhvr>
                                      <p:to>
                                        <p:strVal val="visible"/>
                                      </p:to>
                                    </p:set>
                                    <p:anim calcmode="discrete" valueType="clr">
                                      <p:cBhvr override="childStyle">
                                        <p:cTn id="7" dur="80"/>
                                        <p:tgtEl>
                                          <p:spTgt spid="81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4">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8194">
                                            <p:txEl>
                                              <p:pRg st="1" end="1"/>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8194">
                                            <p:txEl>
                                              <p:pRg st="2" end="2"/>
                                            </p:txEl>
                                          </p:spTgt>
                                        </p:tgtEl>
                                        <p:attrNameLst>
                                          <p:attrName>style.visibility</p:attrName>
                                        </p:attrNameLst>
                                      </p:cBhvr>
                                      <p:to>
                                        <p:strVal val="visible"/>
                                      </p:to>
                                    </p:set>
                                    <p:anim calcmode="discrete" valueType="clr">
                                      <p:cBhvr override="childStyle">
                                        <p:cTn id="15" dur="80"/>
                                        <p:tgtEl>
                                          <p:spTgt spid="81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8194">
                                            <p:txEl>
                                              <p:pRg st="2" end="2"/>
                                            </p:txEl>
                                          </p:spTgt>
                                        </p:tgtEl>
                                        <p:attrNameLst>
                                          <p:attrName>fillcolor</p:attrName>
                                        </p:attrNameLst>
                                      </p:cBhvr>
                                      <p:tavLst>
                                        <p:tav tm="0">
                                          <p:val>
                                            <p:clrVal>
                                              <a:schemeClr val="accent2"/>
                                            </p:clrVal>
                                          </p:val>
                                        </p:tav>
                                        <p:tav tm="50000">
                                          <p:val>
                                            <p:clrVal>
                                              <a:schemeClr val="hlink"/>
                                            </p:clrVal>
                                          </p:val>
                                        </p:tav>
                                      </p:tavLst>
                                    </p:anim>
                                    <p:set>
                                      <p:cBhvr>
                                        <p:cTn id="17" dur="80"/>
                                        <p:tgtEl>
                                          <p:spTgt spid="8194">
                                            <p:txEl>
                                              <p:pRg st="2" end="2"/>
                                            </p:txEl>
                                          </p:spTgt>
                                        </p:tgtEl>
                                        <p:attrNameLst>
                                          <p:attrName>fill.type</p:attrName>
                                        </p:attrNameLst>
                                      </p:cBhvr>
                                      <p:to>
                                        <p:strVal val="solid"/>
                                      </p:to>
                                    </p:se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8194">
                                            <p:txEl>
                                              <p:pRg st="3" end="3"/>
                                            </p:txEl>
                                          </p:spTgt>
                                        </p:tgtEl>
                                        <p:attrNameLst>
                                          <p:attrName>style.visibility</p:attrName>
                                        </p:attrNameLst>
                                      </p:cBhvr>
                                      <p:to>
                                        <p:strVal val="visible"/>
                                      </p:to>
                                    </p:set>
                                    <p:anim calcmode="discrete" valueType="clr">
                                      <p:cBhvr override="childStyle">
                                        <p:cTn id="23" dur="80"/>
                                        <p:tgtEl>
                                          <p:spTgt spid="81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8194">
                                            <p:txEl>
                                              <p:pRg st="3" end="3"/>
                                            </p:txEl>
                                          </p:spTgt>
                                        </p:tgtEl>
                                        <p:attrNameLst>
                                          <p:attrName>fillcolor</p:attrName>
                                        </p:attrNameLst>
                                      </p:cBhvr>
                                      <p:tavLst>
                                        <p:tav tm="0">
                                          <p:val>
                                            <p:clrVal>
                                              <a:schemeClr val="accent2"/>
                                            </p:clrVal>
                                          </p:val>
                                        </p:tav>
                                        <p:tav tm="50000">
                                          <p:val>
                                            <p:clrVal>
                                              <a:schemeClr val="hlink"/>
                                            </p:clrVal>
                                          </p:val>
                                        </p:tav>
                                      </p:tavLst>
                                    </p:anim>
                                    <p:set>
                                      <p:cBhvr>
                                        <p:cTn id="25" dur="80"/>
                                        <p:tgtEl>
                                          <p:spTgt spid="8194">
                                            <p:txEl>
                                              <p:pRg st="3" end="3"/>
                                            </p:txEl>
                                          </p:spTgt>
                                        </p:tgtEl>
                                        <p:attrNameLst>
                                          <p:attrName>fill.type</p:attrName>
                                        </p:attrNameLst>
                                      </p:cBhvr>
                                      <p:to>
                                        <p:strVal val="solid"/>
                                      </p:to>
                                    </p:se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8194">
                                            <p:txEl>
                                              <p:pRg st="4" end="4"/>
                                            </p:txEl>
                                          </p:spTgt>
                                        </p:tgtEl>
                                        <p:attrNameLst>
                                          <p:attrName>style.visibility</p:attrName>
                                        </p:attrNameLst>
                                      </p:cBhvr>
                                      <p:to>
                                        <p:strVal val="visible"/>
                                      </p:to>
                                    </p:set>
                                    <p:anim calcmode="discrete" valueType="clr">
                                      <p:cBhvr override="childStyle">
                                        <p:cTn id="31" dur="80"/>
                                        <p:tgtEl>
                                          <p:spTgt spid="819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194">
                                            <p:txEl>
                                              <p:p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8194">
                                            <p:txEl>
                                              <p:pRg st="4" end="4"/>
                                            </p:txEl>
                                          </p:spTgt>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8194">
                                            <p:txEl>
                                              <p:pRg st="5" end="5"/>
                                            </p:txEl>
                                          </p:spTgt>
                                        </p:tgtEl>
                                        <p:attrNameLst>
                                          <p:attrName>style.visibility</p:attrName>
                                        </p:attrNameLst>
                                      </p:cBhvr>
                                      <p:to>
                                        <p:strVal val="visible"/>
                                      </p:to>
                                    </p:set>
                                    <p:anim calcmode="lin" valueType="num">
                                      <p:cBhvr additive="base">
                                        <p:cTn id="39" dur="500" fill="hold"/>
                                        <p:tgtEl>
                                          <p:spTgt spid="8194">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19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9218" name="Rectangle 2"/>
          <p:cNvSpPr>
            <a:spLocks noGrp="1"/>
          </p:cNvSpPr>
          <p:nvPr>
            <p:ph type="body" idx="4294967295"/>
          </p:nvPr>
        </p:nvSpPr>
        <p:spPr>
          <a:xfrm>
            <a:off x="609600" y="1219200"/>
            <a:ext cx="7924800" cy="4648200"/>
          </a:xfrm>
          <a:ln w="57150">
            <a:solidFill>
              <a:srgbClr val="993366"/>
            </a:solidFill>
            <a:miter/>
          </a:ln>
        </p:spPr>
        <p:txBody>
          <a:bodyPr vert="horz" wrap="square" anchor="t"/>
          <a:lstStyle/>
          <a:p>
            <a:pPr algn="ctr">
              <a:lnSpc>
                <a:spcPct val="80000"/>
              </a:lnSpc>
              <a:buNone/>
            </a:pPr>
            <a:r>
              <a:rPr lang="zh-CN" altLang="en-US" sz="4400" b="1"/>
              <a:t>病例诊治</a:t>
            </a:r>
          </a:p>
          <a:p>
            <a:pPr>
              <a:lnSpc>
                <a:spcPct val="80000"/>
              </a:lnSpc>
              <a:buNone/>
            </a:pPr>
            <a:r>
              <a:rPr lang="zh-CN" altLang="en-US" sz="2000" b="1">
                <a:latin typeface="楷体" charset="-122"/>
                <a:ea typeface="楷体" charset="-122"/>
              </a:rPr>
              <a:t>        </a:t>
            </a:r>
            <a:r>
              <a:rPr lang="en-US" altLang="zh-CN" sz="2800" b="1">
                <a:latin typeface="楷体" charset="-122"/>
                <a:ea typeface="楷体" charset="-122"/>
              </a:rPr>
              <a:t>①</a:t>
            </a:r>
            <a:r>
              <a:rPr lang="zh-CN" altLang="en-US" sz="2800" b="1">
                <a:latin typeface="楷体" charset="-122"/>
                <a:ea typeface="楷体" charset="-122"/>
              </a:rPr>
              <a:t>表领属性的或表时间、处所的短语；</a:t>
            </a:r>
            <a:r>
              <a:rPr lang="en-US" altLang="zh-CN" sz="2800" b="1">
                <a:latin typeface="楷体" charset="-122"/>
                <a:ea typeface="楷体" charset="-122"/>
              </a:rPr>
              <a:t>②</a:t>
            </a:r>
            <a:r>
              <a:rPr lang="zh-CN" altLang="en-US" sz="2800" b="1">
                <a:latin typeface="楷体" charset="-122"/>
                <a:ea typeface="楷体" charset="-122"/>
              </a:rPr>
              <a:t>指称或数量短语；</a:t>
            </a:r>
            <a:r>
              <a:rPr lang="en-US" altLang="zh-CN" sz="2800" b="1">
                <a:latin typeface="楷体" charset="-122"/>
                <a:ea typeface="楷体" charset="-122"/>
              </a:rPr>
              <a:t>③</a:t>
            </a:r>
            <a:r>
              <a:rPr lang="zh-CN" altLang="en-US" sz="2800" b="1">
                <a:latin typeface="楷体" charset="-122"/>
                <a:ea typeface="楷体" charset="-122"/>
              </a:rPr>
              <a:t>动词或动词短语；</a:t>
            </a:r>
            <a:r>
              <a:rPr lang="en-US" altLang="zh-CN" sz="2800" b="1">
                <a:latin typeface="楷体" charset="-122"/>
                <a:ea typeface="楷体" charset="-122"/>
              </a:rPr>
              <a:t>④</a:t>
            </a:r>
            <a:r>
              <a:rPr lang="zh-CN" altLang="en-US" sz="2800" b="1">
                <a:latin typeface="楷体" charset="-122"/>
                <a:ea typeface="楷体" charset="-122"/>
              </a:rPr>
              <a:t>形容词或形容词短语；</a:t>
            </a:r>
            <a:r>
              <a:rPr lang="en-US" altLang="zh-CN" sz="2800" b="1">
                <a:latin typeface="楷体" charset="-122"/>
                <a:ea typeface="楷体" charset="-122"/>
              </a:rPr>
              <a:t>⑤</a:t>
            </a:r>
            <a:r>
              <a:rPr lang="zh-CN" altLang="en-US" sz="2800" b="1">
                <a:latin typeface="楷体" charset="-122"/>
                <a:ea typeface="楷体" charset="-122"/>
              </a:rPr>
              <a:t>名词或名词短语。可简记为“</a:t>
            </a:r>
            <a:r>
              <a:rPr lang="zh-CN" altLang="en-US" sz="2800" b="1">
                <a:solidFill>
                  <a:srgbClr val="FF0000"/>
                </a:solidFill>
                <a:latin typeface="楷体" charset="-122"/>
                <a:ea typeface="楷体" charset="-122"/>
              </a:rPr>
              <a:t>属数动形名，的定优先行</a:t>
            </a:r>
            <a:r>
              <a:rPr lang="zh-CN" altLang="en-US" sz="2800" b="1">
                <a:latin typeface="楷体" charset="-122"/>
                <a:ea typeface="楷体" charset="-122"/>
              </a:rPr>
              <a:t>”。</a:t>
            </a:r>
          </a:p>
          <a:p>
            <a:pPr>
              <a:lnSpc>
                <a:spcPct val="80000"/>
              </a:lnSpc>
              <a:buNone/>
            </a:pPr>
            <a:r>
              <a:rPr lang="zh-CN" altLang="en-US" sz="2800" b="1"/>
              <a:t>           一位优秀的有</a:t>
            </a:r>
            <a:r>
              <a:rPr lang="en-US" altLang="zh-CN" sz="2800" b="1"/>
              <a:t>30</a:t>
            </a:r>
            <a:r>
              <a:rPr lang="zh-CN" altLang="en-US" sz="2800" b="1"/>
              <a:t>多年教龄的北京大学中文系教授。</a:t>
            </a:r>
          </a:p>
          <a:p>
            <a:pPr>
              <a:lnSpc>
                <a:spcPct val="80000"/>
              </a:lnSpc>
              <a:buNone/>
            </a:pPr>
            <a:r>
              <a:rPr lang="zh-CN" altLang="en-US" sz="2800" b="1">
                <a:solidFill>
                  <a:srgbClr val="FF0000"/>
                </a:solidFill>
              </a:rPr>
              <a:t>诊治：</a:t>
            </a:r>
          </a:p>
          <a:p>
            <a:pPr>
              <a:lnSpc>
                <a:spcPct val="80000"/>
              </a:lnSpc>
              <a:buNone/>
            </a:pPr>
            <a:r>
              <a:rPr lang="zh-CN" altLang="en-US" sz="2800" b="1"/>
              <a:t>           北京大学中文系的（</a:t>
            </a:r>
            <a:r>
              <a:rPr lang="zh-CN" altLang="en-US" sz="2800" b="1">
                <a:solidFill>
                  <a:srgbClr val="FF0000"/>
                </a:solidFill>
              </a:rPr>
              <a:t>领属</a:t>
            </a:r>
            <a:r>
              <a:rPr lang="zh-CN" altLang="en-US" sz="2800" b="1"/>
              <a:t>）一位（</a:t>
            </a:r>
            <a:r>
              <a:rPr lang="zh-CN" altLang="en-US" sz="2800" b="1">
                <a:solidFill>
                  <a:srgbClr val="FF0000"/>
                </a:solidFill>
              </a:rPr>
              <a:t>数量</a:t>
            </a:r>
            <a:r>
              <a:rPr lang="zh-CN" altLang="en-US" sz="2800" b="1"/>
              <a:t>）有</a:t>
            </a:r>
            <a:r>
              <a:rPr lang="en-US" altLang="zh-CN" sz="2800" b="1"/>
              <a:t>30</a:t>
            </a:r>
            <a:r>
              <a:rPr lang="zh-CN" altLang="en-US" sz="2800" b="1"/>
              <a:t>多年教龄的（</a:t>
            </a:r>
            <a:r>
              <a:rPr lang="zh-CN" altLang="en-US" sz="2800" b="1">
                <a:solidFill>
                  <a:srgbClr val="FF0000"/>
                </a:solidFill>
              </a:rPr>
              <a:t>动词短语</a:t>
            </a:r>
            <a:r>
              <a:rPr lang="zh-CN" altLang="en-US" sz="2800" b="1"/>
              <a:t>）优秀的（</a:t>
            </a:r>
            <a:r>
              <a:rPr lang="zh-CN" altLang="en-US" sz="2800" b="1">
                <a:solidFill>
                  <a:srgbClr val="FF0000"/>
                </a:solidFill>
              </a:rPr>
              <a:t>形容词</a:t>
            </a:r>
            <a:r>
              <a:rPr lang="zh-CN" altLang="en-US" sz="2800" b="1"/>
              <a:t>）教授。</a:t>
            </a:r>
          </a:p>
        </p:txBody>
      </p:sp>
      <p:sp>
        <p:nvSpPr>
          <p:cNvPr id="9219" name="灯片编号占位符 3"/>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5</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xEl>
                                              <p:pRg st="4" end="4"/>
                                            </p:txEl>
                                          </p:spTgt>
                                        </p:tgtEl>
                                        <p:attrNameLst>
                                          <p:attrName>style.visibility</p:attrName>
                                        </p:attrNameLst>
                                      </p:cBhvr>
                                      <p:to>
                                        <p:strVal val="visible"/>
                                      </p:to>
                                    </p:set>
                                    <p:anim calcmode="lin" valueType="num">
                                      <p:cBhvr>
                                        <p:cTn id="7" dur="1" fill="hold"/>
                                        <p:tgtEl>
                                          <p:spTgt spid="9218">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0242" name="矩形 3"/>
          <p:cNvSpPr/>
          <p:nvPr/>
        </p:nvSpPr>
        <p:spPr>
          <a:xfrm>
            <a:off x="762000" y="1371600"/>
            <a:ext cx="7772400" cy="4479925"/>
          </a:xfrm>
          <a:prstGeom prst="rect">
            <a:avLst/>
          </a:prstGeom>
          <a:noFill/>
          <a:ln w="9525">
            <a:noFill/>
          </a:ln>
        </p:spPr>
        <p:txBody>
          <a:bodyPr vert="horz" wrap="square" anchor="t">
            <a:spAutoFit/>
          </a:bodyPr>
          <a:lstStyle/>
          <a:p>
            <a:r>
              <a:rPr lang="zh-CN" altLang="en-US" sz="3600" b="1">
                <a:solidFill>
                  <a:srgbClr val="FF0000"/>
                </a:solidFill>
                <a:latin typeface="黑体" pitchFamily="2" charset="-122"/>
                <a:ea typeface="锐字云字库隶书体1.0" panose="02010604000000000000" charset="-122"/>
              </a:rPr>
              <a:t>小窍门：</a:t>
            </a:r>
          </a:p>
          <a:p>
            <a:r>
              <a:rPr lang="zh-CN" altLang="en-US" sz="3600" b="1">
                <a:solidFill>
                  <a:srgbClr val="FF0000"/>
                </a:solidFill>
                <a:latin typeface="宋体" pitchFamily="2" charset="-122"/>
                <a:ea typeface="锐字云字库隶书体1.0" panose="02010604000000000000" charset="-122"/>
              </a:rPr>
              <a:t>①复杂</a:t>
            </a:r>
            <a:r>
              <a:rPr lang="zh-CN" altLang="en-US" sz="3600" b="1">
                <a:solidFill>
                  <a:srgbClr val="FF0000"/>
                </a:solidFill>
                <a:latin typeface="黑体" pitchFamily="2" charset="-122"/>
                <a:ea typeface="锐字云字库隶书体1.0" panose="02010604000000000000" charset="-122"/>
              </a:rPr>
              <a:t>的定语一般要放在简单的定语前面。</a:t>
            </a:r>
          </a:p>
          <a:p>
            <a:r>
              <a:rPr lang="zh-CN" altLang="en-US" sz="3600" b="1">
                <a:solidFill>
                  <a:srgbClr val="FF0000"/>
                </a:solidFill>
                <a:latin typeface="宋体" pitchFamily="2" charset="-122"/>
                <a:ea typeface="锐字云字库隶书体1.0" panose="02010604000000000000" charset="-122"/>
              </a:rPr>
              <a:t>②</a:t>
            </a:r>
            <a:r>
              <a:rPr lang="en-US" altLang="zh-CN" sz="3600" b="1">
                <a:solidFill>
                  <a:srgbClr val="FF0000"/>
                </a:solidFill>
                <a:latin typeface="宋体" pitchFamily="2" charset="-122"/>
                <a:ea typeface="锐字云字库隶书体1.0" panose="02010604000000000000" charset="-122"/>
              </a:rPr>
              <a:t>带“的”的定语放在不带“的”的定语之前。</a:t>
            </a:r>
          </a:p>
          <a:p>
            <a:r>
              <a:rPr lang="zh-CN" altLang="en-US" sz="3600" b="1">
                <a:solidFill>
                  <a:srgbClr val="000000"/>
                </a:solidFill>
                <a:latin typeface="宋体" pitchFamily="2" charset="-122"/>
              </a:rPr>
              <a:t>例：外地的住在这座大楼的同志，今天都参加国庆庆典活动。</a:t>
            </a:r>
          </a:p>
          <a:p>
            <a:r>
              <a:rPr lang="zh-CN" altLang="en-US" sz="3600" b="1" u="sng">
                <a:solidFill>
                  <a:srgbClr val="FF0000"/>
                </a:solidFill>
                <a:latin typeface="宋体" pitchFamily="2" charset="-122"/>
              </a:rPr>
              <a:t>附近的许多</a:t>
            </a:r>
            <a:r>
              <a:rPr lang="zh-CN" altLang="en-US" sz="3600" b="1">
                <a:solidFill>
                  <a:srgbClr val="000000"/>
                </a:solidFill>
                <a:latin typeface="宋体" pitchFamily="2" charset="-122"/>
              </a:rPr>
              <a:t>妇女、老人和孩子。</a:t>
            </a:r>
          </a:p>
        </p:txBody>
      </p:sp>
      <p:cxnSp>
        <p:nvCxnSpPr>
          <p:cNvPr id="10243" name="肘形连接符 10242"/>
          <p:cNvCxnSpPr/>
          <p:nvPr/>
        </p:nvCxnSpPr>
        <p:spPr>
          <a:xfrm>
            <a:off x="1828800" y="4267200"/>
            <a:ext cx="3048000" cy="457200"/>
          </a:xfrm>
          <a:prstGeom prst="bentConnector3">
            <a:avLst>
              <a:gd name="adj1" fmla="val 50023"/>
            </a:avLst>
          </a:prstGeom>
          <a:ln w="57150" cap="flat" cmpd="sng">
            <a:solidFill>
              <a:srgbClr val="C00000"/>
            </a:solidFill>
            <a:prstDash val="solid"/>
            <a:miter/>
            <a:headEnd type="none" w="med" len="med"/>
            <a:tailEnd type="non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7" dur="5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Effect transition="in" filter="blinds(horizontal)">
                                      <p:cBhvr>
                                        <p:cTn id="13" dur="500"/>
                                        <p:tgtEl>
                                          <p:spTgt spid="10242">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Effect transition="in" filter="blinds(horizontal)">
                                      <p:cBhvr>
                                        <p:cTn id="19" dur="500"/>
                                        <p:tgtEl>
                                          <p:spTgt spid="1024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0242">
                                            <p:txEl>
                                              <p:pRg st="3" end="3"/>
                                            </p:txEl>
                                          </p:spTgt>
                                        </p:tgtEl>
                                        <p:attrNameLst>
                                          <p:attrName>style.visibility</p:attrName>
                                        </p:attrNameLst>
                                      </p:cBhvr>
                                      <p:to>
                                        <p:strVal val="visible"/>
                                      </p:to>
                                    </p:set>
                                    <p:animEffect transition="in" filter="blinds(horizontal)">
                                      <p:cBhvr>
                                        <p:cTn id="25" dur="500"/>
                                        <p:tgtEl>
                                          <p:spTgt spid="10242">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0242">
                                            <p:txEl>
                                              <p:pRg st="4" end="4"/>
                                            </p:txEl>
                                          </p:spTgt>
                                        </p:tgtEl>
                                        <p:attrNameLst>
                                          <p:attrName>style.visibility</p:attrName>
                                        </p:attrNameLst>
                                      </p:cBhvr>
                                      <p:to>
                                        <p:strVal val="visible"/>
                                      </p:to>
                                    </p:set>
                                    <p:animEffect transition="in" filter="blinds(horizontal)">
                                      <p:cBhvr>
                                        <p:cTn id="31" dur="500"/>
                                        <p:tgtEl>
                                          <p:spTgt spid="10242">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0243"/>
                                        </p:tgtEl>
                                        <p:attrNameLst>
                                          <p:attrName>style.visibility</p:attrName>
                                        </p:attrNameLst>
                                      </p:cBhvr>
                                      <p:to>
                                        <p:strVal val="visible"/>
                                      </p:to>
                                    </p:set>
                                    <p:animEffect transition="in" filter="blinds(horizontal)">
                                      <p:cBhvr>
                                        <p:cTn id="3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1266" name="Text Box 2"/>
          <p:cNvSpPr txBox="1"/>
          <p:nvPr/>
        </p:nvSpPr>
        <p:spPr>
          <a:xfrm>
            <a:off x="381000" y="1371600"/>
            <a:ext cx="8424863" cy="1371600"/>
          </a:xfrm>
          <a:prstGeom prst="rect">
            <a:avLst/>
          </a:prstGeom>
          <a:noFill/>
          <a:ln w="9525">
            <a:noFill/>
          </a:ln>
        </p:spPr>
        <p:txBody>
          <a:bodyPr>
            <a:spAutoFit/>
          </a:bodyPr>
          <a:lstStyle/>
          <a:p>
            <a:pPr>
              <a:spcBef>
                <a:spcPct val="20000"/>
              </a:spcBef>
              <a:buClr>
                <a:schemeClr val="accent2"/>
              </a:buClr>
              <a:buSzPct val="80000"/>
              <a:buFont typeface="Wingdings" pitchFamily="2" charset="2"/>
            </a:pPr>
            <a:r>
              <a:rPr lang="en-US" altLang="zh-CN" sz="3600" b="1">
                <a:solidFill>
                  <a:srgbClr val="FF3300"/>
                </a:solidFill>
                <a:latin typeface="Times New Roman" pitchFamily="2" charset="0"/>
              </a:rPr>
              <a:t>   </a:t>
            </a:r>
            <a:r>
              <a:rPr lang="zh-CN" altLang="en-US" sz="3600" b="1">
                <a:solidFill>
                  <a:srgbClr val="FF0000"/>
                </a:solidFill>
                <a:latin typeface="Times New Roman" pitchFamily="2" charset="0"/>
              </a:rPr>
              <a:t>　</a:t>
            </a:r>
            <a:r>
              <a:rPr lang="zh-CN" altLang="en-US" sz="3600" b="1">
                <a:solidFill>
                  <a:srgbClr val="FF0000"/>
                </a:solidFill>
                <a:latin typeface="Times New Roman" pitchFamily="2" charset="0"/>
                <a:ea typeface="黑体" pitchFamily="2" charset="-122"/>
              </a:rPr>
              <a:t>病句举例：</a:t>
            </a:r>
            <a:r>
              <a:rPr lang="zh-CN" altLang="en-US" sz="3600" b="1">
                <a:solidFill>
                  <a:schemeClr val="folHlink"/>
                </a:solidFill>
                <a:latin typeface="Times New Roman" pitchFamily="2" charset="0"/>
              </a:rPr>
              <a:t>　</a:t>
            </a:r>
          </a:p>
          <a:p>
            <a:pPr>
              <a:spcBef>
                <a:spcPct val="20000"/>
              </a:spcBef>
              <a:buClr>
                <a:schemeClr val="accent2"/>
              </a:buClr>
              <a:buSzPct val="80000"/>
              <a:buFont typeface="Wingdings" pitchFamily="2" charset="2"/>
            </a:pPr>
            <a:r>
              <a:rPr lang="zh-CN" altLang="en-US" sz="4000" b="1">
                <a:solidFill>
                  <a:schemeClr val="folHlink"/>
                </a:solidFill>
                <a:latin typeface="Times New Roman" pitchFamily="2" charset="0"/>
              </a:rPr>
              <a:t> 　</a:t>
            </a:r>
            <a:endParaRPr lang="zh-CN" altLang="en-US" sz="3200" b="1">
              <a:latin typeface="黑体" pitchFamily="2" charset="-122"/>
              <a:ea typeface="黑体" pitchFamily="2" charset="-122"/>
            </a:endParaRPr>
          </a:p>
        </p:txBody>
      </p:sp>
      <p:sp>
        <p:nvSpPr>
          <p:cNvPr id="11267" name="灯片编号占位符 3"/>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7</a:t>
            </a:fld>
          </a:p>
        </p:txBody>
      </p:sp>
      <p:sp>
        <p:nvSpPr>
          <p:cNvPr id="11268" name="Text Box 2"/>
          <p:cNvSpPr txBox="1"/>
          <p:nvPr/>
        </p:nvSpPr>
        <p:spPr>
          <a:xfrm>
            <a:off x="457200" y="2209800"/>
            <a:ext cx="8316913" cy="1079500"/>
          </a:xfrm>
          <a:prstGeom prst="rect">
            <a:avLst/>
          </a:prstGeom>
          <a:noFill/>
          <a:ln w="9525">
            <a:noFill/>
          </a:ln>
        </p:spPr>
        <p:txBody>
          <a:bodyPr>
            <a:spAutoFit/>
          </a:bodyPr>
          <a:lstStyle/>
          <a:p>
            <a:pPr>
              <a:lnSpc>
                <a:spcPct val="90000"/>
              </a:lnSpc>
              <a:spcBef>
                <a:spcPct val="20000"/>
              </a:spcBef>
              <a:buClr>
                <a:schemeClr val="accent2"/>
              </a:buClr>
              <a:buSzPct val="80000"/>
              <a:buFont typeface="Wingdings" pitchFamily="2" charset="2"/>
            </a:pPr>
            <a:r>
              <a:rPr lang="zh-CN" altLang="en-US" sz="4000" b="1">
                <a:latin typeface="宋体" pitchFamily="2" charset="-122"/>
              </a:rPr>
              <a:t>1.</a:t>
            </a:r>
            <a:r>
              <a:rPr lang="zh-CN" altLang="en-US" sz="3200" b="1">
                <a:latin typeface="黑体" pitchFamily="2" charset="-122"/>
                <a:ea typeface="黑体" pitchFamily="2" charset="-122"/>
              </a:rPr>
              <a:t>批评和自我批评是有效的改正错误提高思想水平的方法。</a:t>
            </a:r>
          </a:p>
        </p:txBody>
      </p:sp>
      <p:sp>
        <p:nvSpPr>
          <p:cNvPr id="11269" name="矩形 5"/>
          <p:cNvSpPr/>
          <p:nvPr/>
        </p:nvSpPr>
        <p:spPr>
          <a:xfrm>
            <a:off x="838200" y="3662363"/>
            <a:ext cx="7772400" cy="1800225"/>
          </a:xfrm>
          <a:prstGeom prst="rect">
            <a:avLst/>
          </a:prstGeom>
          <a:noFill/>
          <a:ln w="9525">
            <a:noFill/>
          </a:ln>
        </p:spPr>
        <p:txBody>
          <a:bodyPr>
            <a:spAutoFit/>
          </a:bodyPr>
          <a:lstStyle/>
          <a:p>
            <a:r>
              <a:rPr lang="zh-CN" altLang="en-US" sz="2800" b="1">
                <a:solidFill>
                  <a:schemeClr val="tx2"/>
                </a:solidFill>
                <a:latin typeface="楷体_GB2312" pitchFamily="1" charset="-122"/>
                <a:ea typeface="楷体_GB2312" pitchFamily="1" charset="-122"/>
              </a:rPr>
              <a:t>分析：句中宾语中心词</a:t>
            </a:r>
            <a:r>
              <a:rPr lang="zh-CN" altLang="en-US" sz="2800" b="1">
                <a:solidFill>
                  <a:schemeClr val="tx2"/>
                </a:solidFill>
                <a:latin typeface="Times New Roman" pitchFamily="2" charset="0"/>
                <a:ea typeface="楷体_GB2312" pitchFamily="1" charset="-122"/>
              </a:rPr>
              <a:t>“</a:t>
            </a:r>
            <a:r>
              <a:rPr lang="zh-CN" altLang="en-US" sz="2800" b="1">
                <a:solidFill>
                  <a:schemeClr val="tx2"/>
                </a:solidFill>
                <a:latin typeface="楷体_GB2312" pitchFamily="1" charset="-122"/>
                <a:ea typeface="楷体_GB2312" pitchFamily="1" charset="-122"/>
              </a:rPr>
              <a:t>方法</a:t>
            </a:r>
            <a:r>
              <a:rPr lang="zh-CN" altLang="en-US" sz="2800" b="1">
                <a:solidFill>
                  <a:schemeClr val="tx2"/>
                </a:solidFill>
                <a:latin typeface="Times New Roman" pitchFamily="2" charset="0"/>
                <a:ea typeface="楷体_GB2312" pitchFamily="1" charset="-122"/>
              </a:rPr>
              <a:t>”</a:t>
            </a:r>
            <a:r>
              <a:rPr lang="zh-CN" altLang="en-US" sz="2800" b="1">
                <a:solidFill>
                  <a:schemeClr val="tx2"/>
                </a:solidFill>
                <a:latin typeface="楷体_GB2312" pitchFamily="1" charset="-122"/>
                <a:ea typeface="楷体_GB2312" pitchFamily="1" charset="-122"/>
              </a:rPr>
              <a:t>的前面有一个长定语，</a:t>
            </a:r>
            <a:r>
              <a:rPr lang="zh-CN" altLang="en-US" sz="2800" b="1">
                <a:solidFill>
                  <a:schemeClr val="tx2"/>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有效的</a:t>
            </a:r>
            <a:r>
              <a:rPr lang="zh-CN" altLang="en-US" sz="2800" b="1">
                <a:solidFill>
                  <a:schemeClr val="tx2"/>
                </a:solidFill>
                <a:latin typeface="Times New Roman" pitchFamily="2" charset="0"/>
                <a:ea typeface="楷体_GB2312" pitchFamily="1" charset="-122"/>
              </a:rPr>
              <a:t>”</a:t>
            </a:r>
            <a:r>
              <a:rPr lang="zh-CN" altLang="en-US" sz="2800" b="1">
                <a:solidFill>
                  <a:schemeClr val="tx2"/>
                </a:solidFill>
                <a:latin typeface="楷体_GB2312" pitchFamily="1" charset="-122"/>
                <a:ea typeface="楷体_GB2312" pitchFamily="1" charset="-122"/>
              </a:rPr>
              <a:t>是一个形容词， </a:t>
            </a:r>
            <a:r>
              <a:rPr lang="zh-CN" altLang="en-US" sz="2800" b="1">
                <a:solidFill>
                  <a:srgbClr val="FF0000"/>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改正错误</a:t>
            </a:r>
            <a:r>
              <a:rPr lang="zh-CN" altLang="en-US" sz="2800" b="1">
                <a:solidFill>
                  <a:srgbClr val="FF0000"/>
                </a:solidFill>
                <a:latin typeface="Times New Roman" pitchFamily="2" charset="0"/>
                <a:ea typeface="楷体_GB2312" pitchFamily="1" charset="-122"/>
              </a:rPr>
              <a:t>”“</a:t>
            </a:r>
            <a:r>
              <a:rPr lang="zh-CN" altLang="en-US" sz="2800" b="1">
                <a:solidFill>
                  <a:srgbClr val="FF0000"/>
                </a:solidFill>
                <a:latin typeface="楷体_GB2312" pitchFamily="1" charset="-122"/>
                <a:ea typeface="楷体_GB2312" pitchFamily="1" charset="-122"/>
              </a:rPr>
              <a:t>提高思想水平</a:t>
            </a:r>
            <a:r>
              <a:rPr lang="zh-CN" altLang="en-US" sz="2800" b="1">
                <a:solidFill>
                  <a:srgbClr val="FF0000"/>
                </a:solidFill>
                <a:latin typeface="Times New Roman" pitchFamily="2" charset="0"/>
                <a:ea typeface="楷体_GB2312" pitchFamily="1" charset="-122"/>
              </a:rPr>
              <a:t>”</a:t>
            </a:r>
            <a:r>
              <a:rPr lang="zh-CN" altLang="en-US" sz="2800" b="1">
                <a:solidFill>
                  <a:schemeClr val="tx2"/>
                </a:solidFill>
                <a:latin typeface="楷体_GB2312" pitchFamily="1" charset="-122"/>
                <a:ea typeface="楷体_GB2312" pitchFamily="1" charset="-122"/>
              </a:rPr>
              <a:t>是两个动词性短语，对照例句，应为</a:t>
            </a:r>
            <a:r>
              <a:rPr lang="zh-CN" altLang="en-US" sz="2800" b="1">
                <a:solidFill>
                  <a:schemeClr val="tx2"/>
                </a:solidFill>
                <a:latin typeface="Times New Roman" pitchFamily="2" charset="0"/>
                <a:ea typeface="楷体_GB2312" pitchFamily="1" charset="-122"/>
              </a:rPr>
              <a:t>“</a:t>
            </a:r>
            <a:r>
              <a:rPr lang="zh-CN" altLang="en-US" sz="2800" b="1">
                <a:solidFill>
                  <a:srgbClr val="FF0000"/>
                </a:solidFill>
                <a:latin typeface="楷体_GB2312" pitchFamily="1" charset="-122"/>
                <a:ea typeface="锐字云字库隶书体1.0" panose="02010604000000000000" charset="-122"/>
              </a:rPr>
              <a:t>改正错误提高思想水平的有效的方法</a:t>
            </a:r>
            <a:r>
              <a:rPr lang="zh-CN" altLang="en-US" sz="2800" b="1">
                <a:solidFill>
                  <a:schemeClr val="tx2"/>
                </a:solidFill>
                <a:latin typeface="Times New Roman" pitchFamily="2" charset="0"/>
                <a:ea typeface="楷体_GB2312" pitchFamily="1" charset="-122"/>
              </a:rPr>
              <a:t>”</a:t>
            </a:r>
            <a:r>
              <a:rPr lang="zh-CN" altLang="en-US" sz="2800" b="1">
                <a:solidFill>
                  <a:schemeClr val="tx2"/>
                </a:solidFill>
                <a:latin typeface="楷体_GB2312" pitchFamily="1" charset="-122"/>
                <a:ea typeface="楷体_GB2312" pitchFamily="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2290" name="TextBox 5"/>
          <p:cNvSpPr txBox="1"/>
          <p:nvPr/>
        </p:nvSpPr>
        <p:spPr>
          <a:xfrm>
            <a:off x="838200" y="1295400"/>
            <a:ext cx="7643813" cy="3749675"/>
          </a:xfrm>
          <a:prstGeom prst="rect">
            <a:avLst/>
          </a:prstGeom>
          <a:noFill/>
          <a:ln w="9525">
            <a:noFill/>
          </a:ln>
        </p:spPr>
        <p:txBody>
          <a:bodyPr>
            <a:spAutoFit/>
          </a:bodyPr>
          <a:lstStyle/>
          <a:p>
            <a:pPr>
              <a:lnSpc>
                <a:spcPct val="150000"/>
              </a:lnSpc>
            </a:pPr>
            <a:r>
              <a:rPr lang="zh-CN" altLang="en-US" sz="3200" b="1">
                <a:latin typeface="黑体" pitchFamily="2" charset="-122"/>
                <a:ea typeface="黑体" pitchFamily="2" charset="-122"/>
              </a:rPr>
              <a:t>2.那一位优秀的有丰富演出经验的剧组里的电视剧女演员。</a:t>
            </a:r>
          </a:p>
          <a:p>
            <a:pPr>
              <a:lnSpc>
                <a:spcPct val="150000"/>
              </a:lnSpc>
            </a:pPr>
            <a:r>
              <a:rPr lang="en-US" altLang="zh-CN" sz="3200" b="1">
                <a:latin typeface="华文楷体" panose="02010600040101010101" pitchFamily="2" charset="-122"/>
                <a:ea typeface="华文楷体" panose="02010600040101010101" pitchFamily="2" charset="-122"/>
              </a:rPr>
              <a:t> </a:t>
            </a:r>
            <a:r>
              <a:rPr lang="zh-CN" altLang="en-US" sz="3200" b="1">
                <a:latin typeface="华文楷体" panose="02010600040101010101" pitchFamily="2" charset="-122"/>
                <a:ea typeface="华文楷体" panose="02010600040101010101" pitchFamily="2" charset="-122"/>
              </a:rPr>
              <a:t>分析：剧组里的</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solidFill>
                  <a:srgbClr val="FF0000"/>
                </a:solidFill>
                <a:latin typeface="华文楷体" panose="02010600040101010101" pitchFamily="2" charset="-122"/>
                <a:ea typeface="华文楷体" panose="02010600040101010101" pitchFamily="2" charset="-122"/>
              </a:rPr>
              <a:t>领属性的</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那一位</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solidFill>
                  <a:srgbClr val="FF0000"/>
                </a:solidFill>
                <a:latin typeface="华文楷体" panose="02010600040101010101" pitchFamily="2" charset="-122"/>
                <a:ea typeface="华文楷体" panose="02010600040101010101" pitchFamily="2" charset="-122"/>
              </a:rPr>
              <a:t>指称、数量</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有丰富演出经验的</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solidFill>
                  <a:srgbClr val="FF0000"/>
                </a:solidFill>
                <a:latin typeface="华文楷体" panose="02010600040101010101" pitchFamily="2" charset="-122"/>
                <a:ea typeface="华文楷体" panose="02010600040101010101" pitchFamily="2" charset="-122"/>
              </a:rPr>
              <a:t>动词短语</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优秀的</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solidFill>
                  <a:srgbClr val="FF0000"/>
                </a:solidFill>
                <a:latin typeface="华文楷体" panose="02010600040101010101" pitchFamily="2" charset="-122"/>
                <a:ea typeface="华文楷体" panose="02010600040101010101" pitchFamily="2" charset="-122"/>
              </a:rPr>
              <a:t>形容词</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电视剧</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solidFill>
                  <a:srgbClr val="FF0000"/>
                </a:solidFill>
                <a:latin typeface="华文楷体" panose="02010600040101010101" pitchFamily="2" charset="-122"/>
                <a:ea typeface="华文楷体" panose="02010600040101010101" pitchFamily="2" charset="-122"/>
              </a:rPr>
              <a:t>名词</a:t>
            </a:r>
            <a:r>
              <a:rPr lang="en-US" altLang="zh-CN" sz="3200" b="1">
                <a:solidFill>
                  <a:srgbClr val="FF0000"/>
                </a:solidFill>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女演员</a:t>
            </a:r>
          </a:p>
        </p:txBody>
      </p:sp>
      <p:sp>
        <p:nvSpPr>
          <p:cNvPr id="12291"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8</a:t>
            </a:fld>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7" dur="500"/>
                                        <p:tgtEl>
                                          <p:spTgt spid="122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Effect transition="in" filter="diamond(in)">
                                      <p:cBhvr>
                                        <p:cTn id="13" dur="2000"/>
                                        <p:tgtEl>
                                          <p:spTgt spid="122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3314" name="TextBox 5"/>
          <p:cNvSpPr txBox="1"/>
          <p:nvPr/>
        </p:nvSpPr>
        <p:spPr>
          <a:xfrm>
            <a:off x="533400" y="228600"/>
            <a:ext cx="8153400" cy="6400800"/>
          </a:xfrm>
          <a:prstGeom prst="rect">
            <a:avLst/>
          </a:prstGeom>
          <a:noFill/>
          <a:ln w="9525">
            <a:noFill/>
          </a:ln>
        </p:spPr>
        <p:txBody>
          <a:bodyPr wrap="square">
            <a:spAutoFit/>
          </a:bodyPr>
          <a:lstStyle/>
          <a:p>
            <a:pPr>
              <a:lnSpc>
                <a:spcPct val="150000"/>
              </a:lnSpc>
            </a:pPr>
            <a:r>
              <a:rPr lang="zh-CN" altLang="en-US" sz="3200" b="1">
                <a:solidFill>
                  <a:srgbClr val="FF0000"/>
                </a:solidFill>
                <a:latin typeface="宋体" pitchFamily="2" charset="-122"/>
                <a:ea typeface="黑体" pitchFamily="2" charset="-122"/>
              </a:rPr>
              <a:t>二．多项状语次序不当</a:t>
            </a:r>
          </a:p>
          <a:p>
            <a:pPr>
              <a:lnSpc>
                <a:spcPct val="150000"/>
              </a:lnSpc>
            </a:pPr>
            <a:r>
              <a:rPr lang="zh-CN" altLang="en-US" sz="3200" b="1">
                <a:latin typeface="宋体" pitchFamily="2" charset="-122"/>
              </a:rPr>
              <a:t>    </a:t>
            </a:r>
            <a:r>
              <a:rPr lang="zh-CN" altLang="en-US" sz="2800" b="1">
                <a:latin typeface="宋体" pitchFamily="2" charset="-122"/>
              </a:rPr>
              <a:t>多项状语排列顺序一般是：①表</a:t>
            </a:r>
            <a:r>
              <a:rPr lang="zh-CN" altLang="en-US" sz="2800" b="1">
                <a:solidFill>
                  <a:srgbClr val="FF0000"/>
                </a:solidFill>
                <a:latin typeface="宋体" pitchFamily="2" charset="-122"/>
              </a:rPr>
              <a:t>目的</a:t>
            </a:r>
            <a:r>
              <a:rPr lang="zh-CN" altLang="en-US" sz="2800" b="1">
                <a:latin typeface="宋体" pitchFamily="2" charset="-122"/>
              </a:rPr>
              <a:t>或</a:t>
            </a:r>
            <a:r>
              <a:rPr lang="zh-CN" altLang="en-US" sz="2800" b="1">
                <a:solidFill>
                  <a:srgbClr val="FF0000"/>
                </a:solidFill>
                <a:latin typeface="宋体" pitchFamily="2" charset="-122"/>
              </a:rPr>
              <a:t>原因</a:t>
            </a:r>
            <a:r>
              <a:rPr lang="zh-CN" altLang="en-US" sz="2800" b="1">
                <a:latin typeface="宋体" pitchFamily="2" charset="-122"/>
              </a:rPr>
              <a:t>的介宾短语；②表</a:t>
            </a:r>
            <a:r>
              <a:rPr lang="zh-CN" altLang="en-US" sz="2800" b="1">
                <a:solidFill>
                  <a:srgbClr val="FF0000"/>
                </a:solidFill>
                <a:latin typeface="宋体" pitchFamily="2" charset="-122"/>
              </a:rPr>
              <a:t>时间</a:t>
            </a:r>
            <a:r>
              <a:rPr lang="zh-CN" altLang="en-US" sz="2800" b="1">
                <a:latin typeface="宋体" pitchFamily="2" charset="-122"/>
              </a:rPr>
              <a:t>的名词或介宾短语；③表</a:t>
            </a:r>
            <a:r>
              <a:rPr lang="zh-CN" altLang="en-US" sz="2800" b="1">
                <a:solidFill>
                  <a:srgbClr val="FF0000"/>
                </a:solidFill>
                <a:latin typeface="宋体" pitchFamily="2" charset="-122"/>
              </a:rPr>
              <a:t>处所</a:t>
            </a:r>
            <a:r>
              <a:rPr lang="zh-CN" altLang="en-US" sz="2800" b="1">
                <a:latin typeface="宋体" pitchFamily="2" charset="-122"/>
              </a:rPr>
              <a:t>的名词或介宾短语；④副词</a:t>
            </a:r>
            <a:r>
              <a:rPr lang="en-US" altLang="zh-CN" sz="2800" b="1">
                <a:latin typeface="宋体" pitchFamily="2" charset="-122"/>
              </a:rPr>
              <a:t>(</a:t>
            </a:r>
            <a:r>
              <a:rPr lang="zh-CN" altLang="en-US" sz="2800" b="1">
                <a:latin typeface="宋体" pitchFamily="2" charset="-122"/>
              </a:rPr>
              <a:t>表</a:t>
            </a:r>
            <a:r>
              <a:rPr lang="zh-CN" altLang="en-US" sz="2800" b="1">
                <a:solidFill>
                  <a:srgbClr val="FF0000"/>
                </a:solidFill>
                <a:latin typeface="宋体" pitchFamily="2" charset="-122"/>
              </a:rPr>
              <a:t>范围或频率</a:t>
            </a:r>
            <a:r>
              <a:rPr lang="en-US" altLang="zh-CN" sz="2800" b="1">
                <a:latin typeface="宋体" pitchFamily="2" charset="-122"/>
              </a:rPr>
              <a:t>)</a:t>
            </a:r>
            <a:r>
              <a:rPr lang="zh-CN" altLang="en-US" sz="2800" b="1">
                <a:latin typeface="宋体" pitchFamily="2" charset="-122"/>
              </a:rPr>
              <a:t>；⑤形容词或动词</a:t>
            </a:r>
            <a:r>
              <a:rPr lang="en-US" altLang="zh-CN" sz="2800" b="1">
                <a:latin typeface="宋体" pitchFamily="2" charset="-122"/>
              </a:rPr>
              <a:t>(</a:t>
            </a:r>
            <a:r>
              <a:rPr lang="zh-CN" altLang="en-US" sz="2800" b="1">
                <a:latin typeface="宋体" pitchFamily="2" charset="-122"/>
              </a:rPr>
              <a:t>表</a:t>
            </a:r>
            <a:r>
              <a:rPr lang="zh-CN" altLang="en-US" sz="2800" b="1">
                <a:solidFill>
                  <a:srgbClr val="FF0000"/>
                </a:solidFill>
                <a:latin typeface="宋体" pitchFamily="2" charset="-122"/>
              </a:rPr>
              <a:t>情态</a:t>
            </a:r>
            <a:r>
              <a:rPr lang="en-US" altLang="zh-CN" sz="2800" b="1">
                <a:latin typeface="宋体" pitchFamily="2" charset="-122"/>
              </a:rPr>
              <a:t>)</a:t>
            </a:r>
            <a:r>
              <a:rPr lang="zh-CN" altLang="en-US" sz="2800" b="1">
                <a:latin typeface="宋体" pitchFamily="2" charset="-122"/>
              </a:rPr>
              <a:t>；⑥表</a:t>
            </a:r>
            <a:r>
              <a:rPr lang="zh-CN" altLang="en-US" sz="2800" b="1">
                <a:solidFill>
                  <a:srgbClr val="FF0000"/>
                </a:solidFill>
                <a:latin typeface="宋体" pitchFamily="2" charset="-122"/>
              </a:rPr>
              <a:t>对象</a:t>
            </a:r>
            <a:r>
              <a:rPr lang="zh-CN" altLang="en-US" sz="2800" b="1">
                <a:latin typeface="宋体" pitchFamily="2" charset="-122"/>
              </a:rPr>
              <a:t>的介宾短语。</a:t>
            </a:r>
          </a:p>
          <a:p>
            <a:pPr>
              <a:lnSpc>
                <a:spcPct val="150000"/>
              </a:lnSpc>
            </a:pPr>
            <a:r>
              <a:rPr lang="zh-CN" altLang="en-US" sz="2800" b="1">
                <a:latin typeface="宋体" pitchFamily="2" charset="-122"/>
              </a:rPr>
              <a:t>    </a:t>
            </a:r>
            <a:r>
              <a:rPr lang="zh-CN" altLang="en-US" sz="2800" b="1">
                <a:latin typeface="宋体" pitchFamily="2" charset="-122"/>
                <a:ea typeface="黑体" pitchFamily="2" charset="-122"/>
              </a:rPr>
              <a:t>那位失主为表谢意（</a:t>
            </a:r>
            <a:r>
              <a:rPr lang="zh-CN" altLang="en-US" sz="2800" b="1">
                <a:solidFill>
                  <a:srgbClr val="FF0000"/>
                </a:solidFill>
                <a:latin typeface="宋体" pitchFamily="2" charset="-122"/>
                <a:ea typeface="黑体" pitchFamily="2" charset="-122"/>
              </a:rPr>
              <a:t>表目的</a:t>
            </a:r>
            <a:r>
              <a:rPr lang="zh-CN" altLang="en-US" sz="2800" b="1">
                <a:latin typeface="宋体" pitchFamily="2" charset="-122"/>
                <a:ea typeface="黑体" pitchFamily="2" charset="-122"/>
              </a:rPr>
              <a:t>）昨天（</a:t>
            </a:r>
            <a:r>
              <a:rPr lang="zh-CN" altLang="en-US" sz="2800" b="1">
                <a:solidFill>
                  <a:srgbClr val="FF0000"/>
                </a:solidFill>
                <a:latin typeface="宋体" pitchFamily="2" charset="-122"/>
                <a:ea typeface="黑体" pitchFamily="2" charset="-122"/>
              </a:rPr>
              <a:t>表时间</a:t>
            </a:r>
            <a:r>
              <a:rPr lang="zh-CN" altLang="en-US" sz="2800" b="1">
                <a:latin typeface="宋体" pitchFamily="2" charset="-122"/>
                <a:ea typeface="黑体" pitchFamily="2" charset="-122"/>
              </a:rPr>
              <a:t>）在电视台（</a:t>
            </a:r>
            <a:r>
              <a:rPr lang="zh-CN" altLang="en-US" sz="2800" b="1">
                <a:solidFill>
                  <a:srgbClr val="FF0000"/>
                </a:solidFill>
                <a:latin typeface="宋体" pitchFamily="2" charset="-122"/>
                <a:ea typeface="黑体" pitchFamily="2" charset="-122"/>
              </a:rPr>
              <a:t>表处所</a:t>
            </a:r>
            <a:r>
              <a:rPr lang="zh-CN" altLang="en-US" sz="2800" b="1">
                <a:latin typeface="宋体" pitchFamily="2" charset="-122"/>
                <a:ea typeface="黑体" pitchFamily="2" charset="-122"/>
              </a:rPr>
              <a:t>）又（</a:t>
            </a:r>
            <a:r>
              <a:rPr lang="zh-CN" altLang="en-US" sz="2800" b="1">
                <a:solidFill>
                  <a:srgbClr val="FF0000"/>
                </a:solidFill>
                <a:latin typeface="宋体" pitchFamily="2" charset="-122"/>
                <a:ea typeface="黑体" pitchFamily="2" charset="-122"/>
              </a:rPr>
              <a:t>副词</a:t>
            </a:r>
            <a:r>
              <a:rPr lang="zh-CN" altLang="en-US" sz="2800" b="1">
                <a:latin typeface="宋体" pitchFamily="2" charset="-122"/>
                <a:ea typeface="黑体" pitchFamily="2" charset="-122"/>
              </a:rPr>
              <a:t>）诚挚地（</a:t>
            </a:r>
            <a:r>
              <a:rPr lang="zh-CN" altLang="en-US" sz="2800" b="1">
                <a:solidFill>
                  <a:srgbClr val="FF0000"/>
                </a:solidFill>
                <a:latin typeface="宋体" pitchFamily="2" charset="-122"/>
                <a:ea typeface="黑体" pitchFamily="2" charset="-122"/>
              </a:rPr>
              <a:t>形容词</a:t>
            </a:r>
            <a:r>
              <a:rPr lang="zh-CN" altLang="en-US" sz="2800" b="1">
                <a:latin typeface="宋体" pitchFamily="2" charset="-122"/>
                <a:ea typeface="黑体" pitchFamily="2" charset="-122"/>
              </a:rPr>
              <a:t>）为他（</a:t>
            </a:r>
            <a:r>
              <a:rPr lang="zh-CN" altLang="en-US" sz="2800" b="1">
                <a:solidFill>
                  <a:srgbClr val="FF0000"/>
                </a:solidFill>
                <a:latin typeface="宋体" pitchFamily="2" charset="-122"/>
                <a:ea typeface="黑体" pitchFamily="2" charset="-122"/>
              </a:rPr>
              <a:t>表对象</a:t>
            </a:r>
            <a:r>
              <a:rPr lang="zh-CN" altLang="en-US" sz="2800" b="1">
                <a:latin typeface="宋体" pitchFamily="2" charset="-122"/>
                <a:ea typeface="黑体" pitchFamily="2" charset="-122"/>
              </a:rPr>
              <a:t>）点了一首歌。</a:t>
            </a:r>
          </a:p>
          <a:p>
            <a:pPr algn="ctr">
              <a:lnSpc>
                <a:spcPct val="150000"/>
              </a:lnSpc>
            </a:pPr>
            <a:r>
              <a:rPr lang="zh-CN" altLang="en-US" sz="4400" b="1">
                <a:solidFill>
                  <a:srgbClr val="FF0000"/>
                </a:solidFill>
                <a:latin typeface="宋体" pitchFamily="2" charset="-122"/>
                <a:ea typeface="锐字云字库行楷体1.0" panose="02010604000000000000" charset="-122"/>
              </a:rPr>
              <a:t>记住这句话</a:t>
            </a:r>
          </a:p>
        </p:txBody>
      </p:sp>
      <p:sp>
        <p:nvSpPr>
          <p:cNvPr id="13315" name="灯片编号占位符 2"/>
          <p:cNvSpPr txBox="1">
            <a:spLocks noGrp="1"/>
          </p:cNvSpPr>
          <p:nvPr/>
        </p:nvSpPr>
        <p:spPr>
          <a:xfrm>
            <a:off x="6553200" y="6245225"/>
            <a:ext cx="2133600" cy="476250"/>
          </a:xfrm>
          <a:prstGeom prst="rect">
            <a:avLst/>
          </a:prstGeom>
          <a:noFill/>
          <a:ln w="9525">
            <a:noFill/>
          </a:ln>
        </p:spPr>
        <p:txBody>
          <a:bodyPr/>
          <a:lstStyle/>
          <a:p>
            <a:pPr algn="r"/>
            <a:fld id="{9A0DB2DC-4C9A-4742-B13C-FB6460FD3503}" type="slidenum">
              <a:rPr lang="zh-CN" altLang="en-US" sz="1400">
                <a:latin typeface="Arial" pitchFamily="34" charset="0"/>
              </a:rPr>
              <a:t>9</a:t>
            </a:fld>
          </a:p>
        </p:txBody>
      </p:sp>
    </p:spTree>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梦幻百合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梦幻百合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204</Paragraphs>
  <Slides>38</Slides>
  <Notes>0</Notes>
  <TotalTime>0</TotalTime>
  <HiddenSlides>0</HiddenSlides>
  <MMClips>0</MMClips>
  <ScaleCrop>0</ScaleCrop>
  <HeadingPairs>
    <vt:vector baseType="variant" size="4">
      <vt:variant>
        <vt:lpstr>Theme</vt:lpstr>
      </vt:variant>
      <vt:variant>
        <vt:i4>1</vt:i4>
      </vt:variant>
      <vt:variant>
        <vt:lpstr>Slide Titles</vt:lpstr>
      </vt:variant>
      <vt:variant>
        <vt:i4>38</vt:i4>
      </vt:variant>
    </vt:vector>
  </HeadingPairs>
  <TitlesOfParts>
    <vt:vector baseType="lpstr" size="39">
      <vt:lpstr>自定义设计方案</vt:lpstr>
      <vt:lpstr>Slide 1</vt:lpstr>
      <vt:lpstr>Slide 2</vt:lpstr>
      <vt:lpstr>[高考经典试题分析]</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[课堂巩固训练]下列病句错在哪里？</vt:lpstr>
      <vt:lpstr>Slide 29</vt:lpstr>
      <vt:lpstr>Slide 30</vt:lpstr>
      <vt:lpstr>Slide 31</vt:lpstr>
      <vt:lpstr>Slide 32</vt:lpstr>
      <vt:lpstr>Slide 33</vt:lpstr>
      <vt:lpstr>Slide 34</vt:lpstr>
      <vt:lpstr>Slide 35</vt:lpstr>
      <vt:lpstr>Slide 36</vt:lpstr>
      <vt:lpstr>Slide 37</vt:lpstr>
      <vt:lpstr>Slide 38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2020-10-23T22:57:07.696</cp:lastPrinted>
  <dcterms:created xsi:type="dcterms:W3CDTF">2020-10-23T22:57:07Z</dcterms:created>
  <dcterms:modified xsi:type="dcterms:W3CDTF">2020-10-23T14:57:10Z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