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81" r:id="rId3"/>
    <p:sldId id="282" r:id="rId4"/>
    <p:sldId id="362" r:id="rId5"/>
    <p:sldId id="284" r:id="rId6"/>
    <p:sldId id="285" r:id="rId7"/>
    <p:sldId id="286" r:id="rId8"/>
    <p:sldId id="287" r:id="rId9"/>
    <p:sldId id="340" r:id="rId10"/>
    <p:sldId id="290" r:id="rId11"/>
    <p:sldId id="400" r:id="rId12"/>
    <p:sldId id="288" r:id="rId13"/>
    <p:sldId id="401" r:id="rId14"/>
    <p:sldId id="314" r:id="rId15"/>
    <p:sldId id="357" r:id="rId16"/>
    <p:sldId id="376" r:id="rId17"/>
    <p:sldId id="386" r:id="rId18"/>
    <p:sldId id="361" r:id="rId19"/>
    <p:sldId id="337" r:id="rId20"/>
    <p:sldId id="319" r:id="rId21"/>
    <p:sldId id="379" r:id="rId22"/>
    <p:sldId id="364" r:id="rId23"/>
    <p:sldId id="387" r:id="rId24"/>
    <p:sldId id="388" r:id="rId25"/>
    <p:sldId id="365" r:id="rId26"/>
    <p:sldId id="366" r:id="rId27"/>
    <p:sldId id="367" r:id="rId28"/>
    <p:sldId id="371" r:id="rId29"/>
    <p:sldId id="389" r:id="rId30"/>
    <p:sldId id="373" r:id="rId31"/>
    <p:sldId id="374" r:id="rId32"/>
    <p:sldId id="375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99" r:id="rId41"/>
    <p:sldId id="398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9900CC"/>
        </a:solidFill>
        <a:latin typeface="Times New Roman" panose="02020603050405020304" pitchFamily="2" charset="0"/>
        <a:ea typeface="楷体" panose="02010609060101010101" pitchFamily="1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3300"/>
    <a:srgbClr val="FF6600"/>
    <a:srgbClr val="CCFFFF"/>
    <a:srgbClr val="3366FF"/>
    <a:srgbClr val="E67212"/>
    <a:srgbClr val="F8C300"/>
    <a:srgbClr val="99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10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 smtClean="0">
                <a:latin typeface="Times New Roman" panose="02020603050405020304" pitchFamily="2" charset="0"/>
                <a:ea typeface="楷体" panose="02010609060101010101" pitchFamily="1" charset="-122"/>
                <a:cs typeface="+mn-ea"/>
              </a:rPr>
              <a:pPr lvl="0" eaLnBrk="1" fontAlgn="base" hangingPunct="1"/>
              <a:t>‹#›</a:t>
            </a:fld>
            <a:endParaRPr lang="en-US" altLang="x-none" strike="noStrike" noProof="1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Rectangle 27"/>
          <p:cNvSpPr/>
          <p:nvPr userDrawn="1"/>
        </p:nvSpPr>
        <p:spPr>
          <a:xfrm>
            <a:off x="6477000" y="2362200"/>
            <a:ext cx="20574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endParaRPr lang="zh-CN" altLang="en-US" dirty="0">
              <a:latin typeface="Times New Roman" panose="02020603050405020304" pitchFamily="2" charset="0"/>
              <a:ea typeface="楷体" panose="02010609060101010101" pitchFamily="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file:///I:\&#28023;&#38901;&#35838;&#20214;\&#20843;&#24180;&#32423;&#19978;&#20876;\3&#20843;&#19978;&#35821;&#25991;&#65288;&#20154;&#25945;&#65289;2&#38472;D\&#20154;&#25945;&#29256;&#35821;&#25991;&#20843;&#24180;&#32423;&#19978;&#20876;&#35838;&#20214;\&#31532;&#20108;&#21313;&#20116;&#35838;%20&#26460;&#29995;&#35799;&#19977;&#39318;\&#26395;&#23731;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28023;&#38901;&#35838;&#20214;\&#20843;&#24180;&#32423;&#19978;&#20876;\3&#20843;&#19978;&#35821;&#25991;&#65288;&#20154;&#25945;&#65289;2&#38472;D\&#20154;&#25945;&#29256;&#35821;&#25991;&#20843;&#24180;&#32423;&#19978;&#20876;&#35838;&#20214;\&#31532;&#20108;&#21313;&#20116;&#35838;%20&#26460;&#29995;&#35799;&#19977;&#39318;\&#26395;&#23731;.wmv" TargetMode="Externa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file:///I:\&#28023;&#38901;&#35838;&#20214;\&#20843;&#24180;&#32423;&#19978;&#20876;\3&#20843;&#19978;&#35821;&#25991;&#65288;&#20154;&#25945;&#65289;2&#38472;D\&#20154;&#25945;&#29256;&#35821;&#25991;&#20843;&#24180;&#32423;&#19978;&#20876;&#35838;&#20214;\&#31532;&#20108;&#21313;&#20116;&#35838;%20&#26460;&#29995;&#35799;&#19977;&#39318;\&#12298;&#26149;&#26395;&#12299;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28023;&#38901;&#35838;&#20214;\&#20843;&#24180;&#32423;&#19978;&#20876;\3&#20843;&#19978;&#35821;&#25991;&#65288;&#20154;&#25945;&#65289;2&#38472;D\&#20154;&#25945;&#29256;&#35821;&#25991;&#20843;&#24180;&#32423;&#19978;&#20876;&#35838;&#20214;\&#31532;&#20108;&#21313;&#20116;&#35838;%20&#26460;&#29995;&#35799;&#19977;&#39318;\&#12298;&#26149;&#26395;&#12299;.wmv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&#20843;&#19978;&#35821;&#25991;&#20154;&#25945;&#29256;/57.TI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/>
          <p:nvPr/>
        </p:nvSpPr>
        <p:spPr>
          <a:xfrm>
            <a:off x="1447800" y="3078163"/>
            <a:ext cx="6096000" cy="2498725"/>
          </a:xfrm>
          <a:prstGeom prst="rect">
            <a:avLst/>
          </a:prstGeom>
          <a:noFill/>
          <a:ln w="9525">
            <a:noFill/>
          </a:ln>
        </p:spPr>
        <p:txBody>
          <a:bodyPr tIns="215832" bIns="209484" anchor="ctr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rgbClr val="000099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第二十五课 </a:t>
            </a:r>
          </a:p>
          <a:p>
            <a:pPr lvl="0" indent="0" algn="ctr"/>
            <a:endParaRPr lang="zh-CN" altLang="en-US" sz="4800" dirty="0">
              <a:solidFill>
                <a:srgbClr val="000099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lvl="0" indent="0" algn="ctr"/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楷体" panose="02010609060101010101" pitchFamily="1" charset="-122"/>
              </a:rPr>
              <a:t>杜甫诗三首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11266" name="Rectangle 21"/>
          <p:cNvSpPr/>
          <p:nvPr/>
        </p:nvSpPr>
        <p:spPr>
          <a:xfrm>
            <a:off x="381000" y="1339850"/>
            <a:ext cx="8305800" cy="458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algn="just">
              <a:lnSpc>
                <a:spcPct val="150000"/>
              </a:lnSpc>
            </a:pPr>
            <a:r>
              <a:rPr lang="en-US" altLang="x-none" sz="2800" b="0" dirty="0">
                <a:solidFill>
                  <a:srgbClr val="0000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►</a:t>
            </a: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词类活用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造化钟神秀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形容词作名词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奇丽的景色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一览众山小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形容词意动。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以</a:t>
            </a:r>
            <a:r>
              <a:rPr lang="en-US" altLang="x-none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为小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感时花溅泪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使动用法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使</a:t>
            </a:r>
            <a:r>
              <a:rPr lang="en-US" altLang="x-none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飞溅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恨别鸟惊心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使动用法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使</a:t>
            </a:r>
            <a:r>
              <a:rPr lang="en-US" altLang="x-none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惊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听妇前致词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名词作动词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上前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走上前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  <a:p>
            <a:pPr lvl="0" indent="266700" algn="just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有吏夜捉人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名词作状语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在夜里。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12290" name="Rectangle 3"/>
          <p:cNvSpPr/>
          <p:nvPr/>
        </p:nvSpPr>
        <p:spPr>
          <a:xfrm>
            <a:off x="381000" y="1524000"/>
            <a:ext cx="471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en-US" altLang="x-none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文本初读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整体感知</a:t>
            </a:r>
          </a:p>
        </p:txBody>
      </p:sp>
      <p:sp>
        <p:nvSpPr>
          <p:cNvPr id="12291" name="Rectangle 5"/>
          <p:cNvSpPr/>
          <p:nvPr/>
        </p:nvSpPr>
        <p:spPr>
          <a:xfrm>
            <a:off x="533400" y="2819400"/>
            <a:ext cx="793750" cy="2352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望岳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》</a:t>
            </a:r>
          </a:p>
        </p:txBody>
      </p:sp>
      <p:pic>
        <p:nvPicPr>
          <p:cNvPr id="16389" name="望岳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24000" y="2103438"/>
            <a:ext cx="5943600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389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pic>
        <p:nvPicPr>
          <p:cNvPr id="17413" name="《春望》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19288" y="2057436"/>
            <a:ext cx="7010400" cy="3932238"/>
          </a:xfrm>
          <a:ln/>
        </p:spPr>
      </p:pic>
      <p:sp>
        <p:nvSpPr>
          <p:cNvPr id="13314" name="Rectangle 6"/>
          <p:cNvSpPr/>
          <p:nvPr/>
        </p:nvSpPr>
        <p:spPr>
          <a:xfrm>
            <a:off x="381000" y="1524000"/>
            <a:ext cx="471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en-US" altLang="x-none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文本初读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整体感知</a:t>
            </a:r>
          </a:p>
        </p:txBody>
      </p:sp>
      <p:sp>
        <p:nvSpPr>
          <p:cNvPr id="13315" name="Rectangle 12"/>
          <p:cNvSpPr/>
          <p:nvPr/>
        </p:nvSpPr>
        <p:spPr>
          <a:xfrm>
            <a:off x="533400" y="2819400"/>
            <a:ext cx="793750" cy="2352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春望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41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14338" name="Rectangle 3"/>
          <p:cNvSpPr/>
          <p:nvPr/>
        </p:nvSpPr>
        <p:spPr>
          <a:xfrm>
            <a:off x="381000" y="1524000"/>
            <a:ext cx="471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en-US" altLang="x-none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文本初读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整体感知</a:t>
            </a:r>
          </a:p>
        </p:txBody>
      </p:sp>
      <p:sp>
        <p:nvSpPr>
          <p:cNvPr id="14339" name="Rectangle 4"/>
          <p:cNvSpPr/>
          <p:nvPr/>
        </p:nvSpPr>
        <p:spPr>
          <a:xfrm>
            <a:off x="533400" y="2819400"/>
            <a:ext cx="793750" cy="28511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石壕吏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/>
          </p:cNvSpPr>
          <p:nvPr>
            <p:ph idx="4294967295"/>
          </p:nvPr>
        </p:nvSpPr>
        <p:spPr>
          <a:xfrm>
            <a:off x="381110" y="1600248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/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朗读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望岳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给这首诗分层：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/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第一层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首联、颔联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)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：着力写泰山的整体形象。</a:t>
            </a:r>
          </a:p>
          <a:p>
            <a:pPr lvl="0" indent="-273050" algn="just" eaLnBrk="1" hangingPunct="1"/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第二层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颈联、尾联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)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：也写了泰山景物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但着力表现的是诗人的感受。</a:t>
            </a:r>
          </a:p>
        </p:txBody>
      </p:sp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sz="4800" b="0" dirty="0">
                <a:latin typeface="黑体" panose="02010609060101010101" pitchFamily="1" charset="-122"/>
                <a:ea typeface="方正水柱_GBK" pitchFamily="1" charset="-122"/>
              </a:rPr>
              <a:t>合作探究</a:t>
            </a:r>
          </a:p>
        </p:txBody>
      </p:sp>
      <p:sp>
        <p:nvSpPr>
          <p:cNvPr id="20483" name="Rectangle 3"/>
          <p:cNvSpPr/>
          <p:nvPr/>
        </p:nvSpPr>
        <p:spPr>
          <a:xfrm>
            <a:off x="381000" y="1593850"/>
            <a:ext cx="8534400" cy="4194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algn="just">
              <a:lnSpc>
                <a:spcPct val="120000"/>
              </a:lnSpc>
            </a:pPr>
            <a:r>
              <a:rPr lang="en-US" altLang="x-none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首句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岱宗夫如何？齐鲁青未了。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泰山到底怎样呢？</a:t>
            </a:r>
            <a:endParaRPr lang="zh-CN" altLang="en-US" sz="2800" b="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苍翠的山峦在齐鲁大地连绵不断望不到尽头。写乍一望见泰山时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那种欣喜惊叹仰慕的情形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非常传神。语出惊人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别出心裁地写出自己的欣赏体验</a:t>
            </a:r>
            <a:r>
              <a:rPr lang="en-US" altLang="x-none" sz="2800" b="0" dirty="0">
                <a:solidFill>
                  <a:srgbClr val="FF3300"/>
                </a:solidFill>
                <a:latin typeface="Courier New" panose="02070309020205020404" pitchFamily="1" charset="0"/>
                <a:ea typeface="楷体_GB2312" pitchFamily="1" charset="-122"/>
              </a:rPr>
              <a:t>——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在古代齐鲁两大国的国境外还能望见远远横亘在那里的泰山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以距离之远烘托泰山之高。这两句是远望泰山所见的高大形象。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sz="4800" b="0" dirty="0">
                <a:latin typeface="黑体" panose="02010609060101010101" pitchFamily="1" charset="-122"/>
                <a:ea typeface="方正水柱_GBK" pitchFamily="1" charset="-122"/>
              </a:rPr>
              <a:t>合作探究</a:t>
            </a:r>
          </a:p>
        </p:txBody>
      </p:sp>
      <p:sp>
        <p:nvSpPr>
          <p:cNvPr id="21507" name="Rectangle 3"/>
          <p:cNvSpPr/>
          <p:nvPr/>
        </p:nvSpPr>
        <p:spPr>
          <a:xfrm>
            <a:off x="381000" y="1336675"/>
            <a:ext cx="8534400" cy="4911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颔联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“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造化钟神秀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阴阳割昏晓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”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写出了泰山的怎样形象？</a:t>
            </a:r>
            <a:endParaRPr lang="zh-CN" altLang="en-US" sz="2400" b="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写出了泰山的神奇秀丽和巍峨高大的形象。这是近望泰山所见的景象。</a:t>
            </a:r>
            <a:endParaRPr lang="zh-CN" altLang="en-US" sz="2400" b="0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颈联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荡胸生曾云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决眦入归鸟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写的是什么？</a:t>
            </a:r>
            <a:endParaRPr lang="zh-CN" altLang="en-US" sz="2400" b="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4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荡胸生曾云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决眦入归鸟。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写泰山中天门以上时有云团浮现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或高或低；鸟亦时常出没于山谷间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须睁大眼仔细看才能看见。这是细望泰山时所见的景象。</a:t>
            </a:r>
            <a:endParaRPr lang="zh-CN" altLang="en-US" sz="2400" b="0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尾联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会当凌绝顶</a:t>
            </a:r>
            <a:r>
              <a:rPr lang="zh-CN" altLang="en-US" sz="2400" b="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一览众山小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表现了诗人什么愿望？</a:t>
            </a:r>
            <a:endParaRPr lang="zh-CN" altLang="en-US" sz="2400" b="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4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4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会当凌绝顶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一览众山小。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写出了诗人凌云的壮志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勃发的雄心</a:t>
            </a:r>
            <a:r>
              <a:rPr lang="zh-CN" altLang="en-US" sz="2400" b="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4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表达了诗人早年兼济天下的远大抱负。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sz="4800" b="0" dirty="0">
                <a:latin typeface="黑体" panose="02010609060101010101" pitchFamily="1" charset="-122"/>
                <a:ea typeface="方正水柱_GBK" pitchFamily="1" charset="-122"/>
              </a:rPr>
              <a:t>迁移拓展 </a:t>
            </a:r>
          </a:p>
        </p:txBody>
      </p:sp>
      <p:sp>
        <p:nvSpPr>
          <p:cNvPr id="22531" name="Rectangle 3"/>
          <p:cNvSpPr/>
          <p:nvPr/>
        </p:nvSpPr>
        <p:spPr>
          <a:xfrm>
            <a:off x="381000" y="1981200"/>
            <a:ext cx="8534400" cy="2655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algn="just">
              <a:lnSpc>
                <a:spcPct val="12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作者当时为什么会有这样的理解和抱负？</a:t>
            </a:r>
            <a:endParaRPr lang="zh-CN" altLang="en-US" sz="2800" b="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266700" algn="just">
              <a:lnSpc>
                <a:spcPct val="120000"/>
              </a:lnSpc>
            </a:pPr>
            <a:r>
              <a:rPr lang="en-US" altLang="x-none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800" b="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①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唐朝盛世；②诗人年轻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意气风发；③漫游泰山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热情歌颂了泰山高大雄伟的气势和神奇秀丽的景色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进而透露出诗人早年兼济天下的远大抱负。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idx="4294967295"/>
          </p:nvPr>
        </p:nvSpPr>
        <p:spPr>
          <a:xfrm>
            <a:off x="609704" y="2057436"/>
            <a:ext cx="7408862" cy="3451225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30000"/>
              </a:lnSpc>
            </a:pP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杜甫一生极为坎坷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特别是在安史之乱发生以后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他四方飘泊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居无定所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在他生命的最后三年里竟至以舟为家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他一生写诗一千四百多首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其中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95%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以上都写于这动荡不安的生活之中。读过这首诗后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我们对杜甫有了新的认识。</a:t>
            </a:r>
          </a:p>
        </p:txBody>
      </p:sp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8229600" cy="1143000"/>
          </a:xfrm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idx="4294967295"/>
          </p:nvPr>
        </p:nvSpPr>
        <p:spPr>
          <a:xfrm>
            <a:off x="1735138" y="2674938"/>
            <a:ext cx="7408862" cy="3451225"/>
          </a:xfrm>
          <a:ln/>
        </p:spPr>
        <p:txBody>
          <a:bodyPr wrap="square" anchor="t"/>
          <a:lstStyle/>
          <a:p>
            <a:pPr lvl="0" indent="-273050" algn="ctr" eaLnBrk="1" hangingPunct="1"/>
            <a:r>
              <a:rPr lang="zh-CN" altLang="en-US" sz="4000">
                <a:solidFill>
                  <a:srgbClr val="FF3300"/>
                </a:solidFill>
              </a:rPr>
              <a:t>尝试完成作业。</a:t>
            </a:r>
          </a:p>
        </p:txBody>
      </p:sp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反馈训练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4"/>
          <p:cNvSpPr/>
          <p:nvPr/>
        </p:nvSpPr>
        <p:spPr>
          <a:xfrm>
            <a:off x="457200" y="228600"/>
            <a:ext cx="2819400" cy="8239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4800" b="0" dirty="0">
                <a:latin typeface="黑体" panose="02010609060101010101" pitchFamily="1" charset="-122"/>
                <a:ea typeface="方正水柱_GBK" pitchFamily="1" charset="-122"/>
              </a:rPr>
              <a:t>教学目标</a:t>
            </a:r>
          </a:p>
        </p:txBody>
      </p:sp>
      <p:sp>
        <p:nvSpPr>
          <p:cNvPr id="7171" name="Rectangle 5"/>
          <p:cNvSpPr/>
          <p:nvPr/>
        </p:nvSpPr>
        <p:spPr>
          <a:xfrm>
            <a:off x="457200" y="2667000"/>
            <a:ext cx="81534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1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．了解每首诗创作的时代背景，理解每首诗的思想感情。</a:t>
            </a:r>
          </a:p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2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．激发学生的联想和想象。</a:t>
            </a:r>
          </a:p>
          <a:p>
            <a:pPr lvl="0" indent="266700"/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3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．理解融情于景的表现手法。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50"/>
          <p:cNvGraphicFramePr>
            <a:graphicFrameLocks/>
          </p:cNvGraphicFramePr>
          <p:nvPr>
            <p:ph idx="4294967295"/>
          </p:nvPr>
        </p:nvGraphicFramePr>
        <p:xfrm>
          <a:off x="0" y="2135188"/>
          <a:ext cx="8396288" cy="2874962"/>
        </p:xfrm>
        <a:graphic>
          <a:graphicData uri="http://schemas.openxmlformats.org/presentationml/2006/ole">
            <p:oleObj spid="_x0000_s24577" r:id="rId3" imgW="2893125" imgH="990393" progId="">
              <p:embed/>
            </p:oleObj>
          </a:graphicData>
        </a:graphic>
      </p:graphicFrame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板书设计</a:t>
            </a:r>
          </a:p>
        </p:txBody>
      </p:sp>
      <p:sp>
        <p:nvSpPr>
          <p:cNvPr id="21507" name="Rectangle 7"/>
          <p:cNvSpPr/>
          <p:nvPr/>
        </p:nvSpPr>
        <p:spPr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b="1" dirty="0">
                <a:solidFill>
                  <a:srgbClr val="000099"/>
                </a:solidFill>
              </a:rPr>
              <a:t>第二十五课 </a:t>
            </a:r>
            <a:r>
              <a:rPr lang="zh-CN" altLang="en-US" b="1" dirty="0">
                <a:solidFill>
                  <a:schemeClr val="tx1"/>
                </a:solidFill>
              </a:rPr>
              <a:t>杜甫诗三首</a:t>
            </a:r>
          </a:p>
        </p:txBody>
      </p:sp>
      <p:sp>
        <p:nvSpPr>
          <p:cNvPr id="22530" name="Rectangle 3"/>
          <p:cNvSpPr/>
          <p:nvPr/>
        </p:nvSpPr>
        <p:spPr>
          <a:xfrm>
            <a:off x="3189288" y="2978150"/>
            <a:ext cx="2144712" cy="1670050"/>
          </a:xfrm>
          <a:prstGeom prst="rect">
            <a:avLst/>
          </a:prstGeom>
          <a:noFill/>
          <a:ln w="9525">
            <a:noFill/>
          </a:ln>
        </p:spPr>
        <p:txBody>
          <a:bodyPr wrap="none" tIns="165048" bIns="165048"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第</a:t>
            </a:r>
            <a:r>
              <a:rPr lang="en-US" altLang="x-none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课时</a:t>
            </a:r>
            <a:endParaRPr lang="zh-CN" altLang="en-US" sz="4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lvl="0" indent="0" eaLnBrk="0" hangingPunct="0"/>
            <a:endParaRPr lang="en-US" altLang="x-none" sz="4400" b="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2590800" y="4343400"/>
            <a:ext cx="3359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b="0" dirty="0">
                <a:latin typeface="Times New Roman" panose="02020603050405020304" pitchFamily="2" charset="0"/>
                <a:ea typeface="楷体" panose="02010609060101010101" pitchFamily="1" charset="-122"/>
              </a:rPr>
              <a:t>学习</a:t>
            </a:r>
            <a:r>
              <a:rPr lang="en-US" altLang="x-none" b="0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b="0" dirty="0">
                <a:latin typeface="Times New Roman" panose="02020603050405020304" pitchFamily="2" charset="0"/>
                <a:ea typeface="楷体" panose="02010609060101010101" pitchFamily="1" charset="-122"/>
              </a:rPr>
              <a:t>春望</a:t>
            </a:r>
            <a:r>
              <a:rPr lang="en-US" altLang="x-none" b="0" dirty="0">
                <a:latin typeface="Times New Roman" panose="02020603050405020304" pitchFamily="2" charset="0"/>
                <a:ea typeface="楷体" panose="02010609060101010101" pitchFamily="1" charset="-122"/>
              </a:rPr>
              <a:t>》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/>
          </p:cNvSpPr>
          <p:nvPr>
            <p:ph idx="4294967295"/>
          </p:nvPr>
        </p:nvSpPr>
        <p:spPr>
          <a:xfrm>
            <a:off x="0" y="1447800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20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唐肃宗至德元年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(756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年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六月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安史叛军攻下唐都长安。七月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杜甫听到唐肃宗在灵武即位的消息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便把家小安顿在郎州的羌村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去投奔肃宗。途中被叛军俘获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带到长安。因他官卑职微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未被囚禁。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春望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写于次年三月。</a:t>
            </a:r>
          </a:p>
        </p:txBody>
      </p:sp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激情导入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24578" name="Rectangle 3"/>
          <p:cNvSpPr/>
          <p:nvPr/>
        </p:nvSpPr>
        <p:spPr>
          <a:xfrm>
            <a:off x="381000" y="1524000"/>
            <a:ext cx="471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en-US" altLang="x-none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文本初读</a:t>
            </a:r>
            <a:r>
              <a:rPr lang="zh-CN" altLang="en-US" sz="3200" b="0" dirty="0">
                <a:solidFill>
                  <a:schemeClr val="tx1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整体感知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29699" name="Rectangle 3"/>
          <p:cNvSpPr/>
          <p:nvPr/>
        </p:nvSpPr>
        <p:spPr>
          <a:xfrm>
            <a:off x="609600" y="1752600"/>
            <a:ext cx="7651750" cy="3751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 algn="just">
              <a:lnSpc>
                <a:spcPct val="15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朗读课文给</a:t>
            </a:r>
            <a:r>
              <a:rPr lang="en-US" altLang="x-none" sz="32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春望</a:t>
            </a:r>
            <a:r>
              <a:rPr lang="en-US" altLang="x-none" sz="32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分二层</a:t>
            </a:r>
          </a:p>
          <a:p>
            <a:pPr lvl="0" indent="0" algn="just">
              <a:lnSpc>
                <a:spcPct val="150000"/>
              </a:lnSpc>
            </a:pP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第一层</a:t>
            </a:r>
            <a:r>
              <a:rPr lang="en-US" altLang="x-none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首联、颔联</a:t>
            </a:r>
            <a:r>
              <a:rPr lang="en-US" altLang="x-none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)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：写春城败象</a:t>
            </a:r>
            <a:r>
              <a:rPr lang="zh-CN" altLang="en-US" sz="3200" b="0" dirty="0">
                <a:solidFill>
                  <a:srgbClr val="FF33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饱含感叹。</a:t>
            </a:r>
          </a:p>
          <a:p>
            <a:pPr lvl="0" indent="0" algn="just">
              <a:lnSpc>
                <a:spcPct val="150000"/>
              </a:lnSpc>
            </a:pP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第二层</a:t>
            </a:r>
            <a:r>
              <a:rPr lang="en-US" altLang="x-none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颈联、尾联</a:t>
            </a:r>
            <a:r>
              <a:rPr lang="en-US" altLang="x-none" sz="3200" b="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)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：写心念亲人的离愁</a:t>
            </a:r>
            <a:r>
              <a:rPr lang="zh-CN" altLang="en-US" sz="3200" b="0" dirty="0">
                <a:solidFill>
                  <a:srgbClr val="FF33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和忧国、伤时、思家的沉痛。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/>
          </p:cNvSpPr>
          <p:nvPr>
            <p:ph idx="4294967295"/>
          </p:nvPr>
        </p:nvSpPr>
        <p:spPr>
          <a:xfrm>
            <a:off x="0" y="1143000"/>
            <a:ext cx="8077200" cy="3451225"/>
          </a:xfrm>
          <a:ln/>
        </p:spPr>
        <p:txBody>
          <a:bodyPr wrap="square" anchor="t">
            <a:normAutofit fontScale="77500" lnSpcReduction="20000"/>
          </a:bodyPr>
          <a:lstStyle/>
          <a:p>
            <a:pPr lvl="0" indent="-273050" algn="just" eaLnBrk="1" hangingPunct="1">
              <a:lnSpc>
                <a:spcPct val="170000"/>
              </a:lnSpc>
            </a:pPr>
            <a:r>
              <a:rPr lang="en-US" altLang="x-none" b="1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首联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国破山河在</a:t>
            </a:r>
            <a:r>
              <a:rPr lang="zh-CN" altLang="en-US" b="1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城春草木深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是什么意思？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70000"/>
              </a:lnSpc>
            </a:pPr>
            <a:r>
              <a:rPr lang="en-US" altLang="x-none" b="1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b="1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b="1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国破山河在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城春草木深。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写春望所见：国都在沦陷后已经变得残破不堪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然而山河依旧是原来那个样子；春天降临到安城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然而眼前却是乱草丛生。如此强烈的反差怎能不使人触目惊心呢！一座繁华的城市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曾几何时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竟被毁坏到了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无余物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”“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无人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的地步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是何等可悲啊！这一联虽是写景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却也痛切地传达了诗人忧国伤时的感情。</a:t>
            </a:r>
          </a:p>
        </p:txBody>
      </p:sp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/>
          </p:cNvSpPr>
          <p:nvPr>
            <p:ph idx="4294967295"/>
          </p:nvPr>
        </p:nvSpPr>
        <p:spPr>
          <a:xfrm>
            <a:off x="0" y="1295400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9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颔联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感时花溅泪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恨别鸟惊心。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是什么意思？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90000"/>
              </a:lnSpc>
            </a:pP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8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感时花溅泪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恨别鸟惊心。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写春望所感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作者触景生情。花鸟本为娱人之物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但因感时恨别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却使诗人见了反而堕泪惊心。诗的前四句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都统在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字中。诗人俯仰瞻视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视线由近而远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又由远而近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视野从城到山河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再由满城到花鸟。感情则由隐而显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由弱而强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步步推进在景与情的变化中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仿佛可见诗人由翘首望景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逐步地转入了低头沉思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自然地过渡到后半部分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——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想望亲人。</a:t>
            </a:r>
          </a:p>
        </p:txBody>
      </p:sp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/>
          </p:cNvSpPr>
          <p:nvPr>
            <p:ph idx="4294967295"/>
          </p:nvPr>
        </p:nvSpPr>
        <p:spPr>
          <a:xfrm>
            <a:off x="838298" y="2362228"/>
            <a:ext cx="7408862" cy="3451225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3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颈联</a:t>
            </a:r>
            <a:r>
              <a:rPr lang="zh-CN" altLang="en-US" sz="26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烽火连三月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家书抵万金。</a:t>
            </a:r>
            <a:r>
              <a:rPr lang="zh-CN" altLang="en-US" sz="26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是什么意思？</a:t>
            </a:r>
            <a:endParaRPr lang="zh-CN" altLang="en-US" sz="26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烽火连三月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家书抵万金。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写所盼：自安史叛乱以来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烽火苦教多信断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直到如今春深三月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战火仍连续不断。多么盼望家中亲人的消息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这时的一封家信真是胜过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万金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啊！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家书抵万金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写出了消息隔绝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久盼音讯不至时的急切心情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这是人人心中所有的想法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很自然地使人共鸣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因而成了千古传诵的名句。</a:t>
            </a:r>
          </a:p>
        </p:txBody>
      </p:sp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/>
          </p:cNvSpPr>
          <p:nvPr>
            <p:ph idx="4294967295"/>
          </p:nvPr>
        </p:nvSpPr>
        <p:spPr>
          <a:xfrm>
            <a:off x="609704" y="1371654"/>
            <a:ext cx="7408862" cy="3451225"/>
          </a:xfrm>
          <a:ln/>
        </p:spPr>
        <p:txBody>
          <a:bodyPr wrap="square" anchor="t">
            <a:noAutofit/>
          </a:bodyPr>
          <a:lstStyle/>
          <a:p>
            <a:pPr lvl="0" indent="-273050" algn="just" eaLnBrk="1" hangingPunct="1">
              <a:lnSpc>
                <a:spcPct val="19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尾联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白头搔更短</a:t>
            </a:r>
            <a:r>
              <a:rPr lang="zh-CN" altLang="en-US" sz="24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浑欲不胜簪。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是什么意思？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90000"/>
              </a:lnSpc>
            </a:pPr>
            <a:r>
              <a:rPr lang="en-US" altLang="x-none" sz="20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0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0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白头搔更短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浑欲不胜簪。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写所思：烽火遍地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家信不通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相信远方的凄惨之象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眼望面前的颓败之景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不觉于极无聊之际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搔首踌躇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顿觉稀疏短发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几不胜簪。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白发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为愁所致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搔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为想要解愁的动作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更短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可见愁的程度。这样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在国破家亡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离乱伤痛之外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又叹息衰老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则更增一层悲哀。</a:t>
            </a:r>
          </a:p>
        </p:txBody>
      </p:sp>
      <p:sp>
        <p:nvSpPr>
          <p:cNvPr id="29698" name="Rectangle 2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8229600" cy="1143000"/>
          </a:xfrm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idx="4294967295"/>
          </p:nvPr>
        </p:nvSpPr>
        <p:spPr>
          <a:xfrm>
            <a:off x="1066892" y="2362228"/>
            <a:ext cx="7408862" cy="3451225"/>
          </a:xfrm>
          <a:ln/>
        </p:spPr>
        <p:txBody>
          <a:bodyPr wrap="square" anchor="t"/>
          <a:lstStyle/>
          <a:p>
            <a:pPr lvl="0" indent="-273050" algn="just" eaLnBrk="1" hangingPunct="1"/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比较两首诗风格的异同</a:t>
            </a:r>
          </a:p>
          <a:p>
            <a:pPr lvl="0" indent="-273050" algn="just" eaLnBrk="1" hangingPunct="1"/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学生齐背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望岳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春望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</a:p>
          <a:p>
            <a:pPr lvl="0" indent="-273050" algn="just" eaLnBrk="1" hangingPunct="1"/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请学生辨析两首诗的风格。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/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望岳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形象高大</a:t>
            </a:r>
            <a:r>
              <a:rPr lang="zh-CN" altLang="en-US" dirty="0">
                <a:solidFill>
                  <a:srgbClr val="FF3300"/>
                </a:solidFill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境界壮阔</a:t>
            </a:r>
            <a:r>
              <a:rPr lang="zh-CN" altLang="en-US" dirty="0">
                <a:solidFill>
                  <a:srgbClr val="FF3300"/>
                </a:solidFill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显示出气势磅礴、雄放健拔的风格。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春望</a:t>
            </a:r>
            <a:r>
              <a:rPr lang="en-US" altLang="x-none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感情凝重</a:t>
            </a:r>
            <a:r>
              <a:rPr lang="zh-CN" altLang="en-US" dirty="0">
                <a:solidFill>
                  <a:srgbClr val="FF3300"/>
                </a:solidFill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景象凄清</a:t>
            </a:r>
            <a:r>
              <a:rPr lang="zh-CN" altLang="en-US" dirty="0">
                <a:solidFill>
                  <a:srgbClr val="FF3300"/>
                </a:solidFill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风格沉郁</a:t>
            </a:r>
            <a:r>
              <a:rPr lang="zh-CN" altLang="en-US" dirty="0">
                <a:solidFill>
                  <a:srgbClr val="FF3300"/>
                </a:solidFill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具有悲怆美。</a:t>
            </a:r>
          </a:p>
        </p:txBody>
      </p:sp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迁移拓展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/>
          </p:cNvSpPr>
          <p:nvPr>
            <p:ph idx="4294967295"/>
          </p:nvPr>
        </p:nvSpPr>
        <p:spPr>
          <a:xfrm>
            <a:off x="0" y="2667000"/>
            <a:ext cx="8229600" cy="2235200"/>
          </a:xfrm>
          <a:ln/>
        </p:spPr>
        <p:txBody>
          <a:bodyPr wrap="square" anchor="t">
            <a:spAutoFit/>
          </a:bodyPr>
          <a:lstStyle/>
          <a:p>
            <a:pPr marL="0" lvl="0" indent="266700" eaLnBrk="1" hangingPunct="1"/>
            <a:r>
              <a:rPr lang="en-US" altLang="x-none" b="1" dirty="0"/>
              <a:t>1</a:t>
            </a:r>
            <a:r>
              <a:rPr lang="zh-CN" altLang="en-US" b="1" dirty="0"/>
              <a:t>．初步鉴赏品味诗歌的美点。</a:t>
            </a:r>
          </a:p>
          <a:p>
            <a:pPr marL="0" lvl="0" indent="266700" eaLnBrk="1" hangingPunct="1"/>
            <a:r>
              <a:rPr lang="en-US" altLang="x-none" b="1" dirty="0"/>
              <a:t>2</a:t>
            </a:r>
            <a:r>
              <a:rPr lang="zh-CN" altLang="en-US" b="1" dirty="0"/>
              <a:t>．把握诗的景与情、事与情，感受品味诗歌的意境。</a:t>
            </a:r>
          </a:p>
          <a:p>
            <a:pPr marL="0" lvl="0" indent="266700" eaLnBrk="1" hangingPunct="1"/>
            <a:r>
              <a:rPr lang="en-US" altLang="x-none" b="1" dirty="0"/>
              <a:t>3</a:t>
            </a:r>
            <a:r>
              <a:rPr lang="zh-CN" altLang="en-US" b="1" dirty="0"/>
              <a:t>．透过字面意思，把握含蓄蕴藉的诗意。</a:t>
            </a:r>
          </a:p>
        </p:txBody>
      </p:sp>
      <p:sp>
        <p:nvSpPr>
          <p:cNvPr id="4098" name="Rectangle 2"/>
          <p:cNvSpPr>
            <a:spLocks noGrp="1"/>
          </p:cNvSpPr>
          <p:nvPr>
            <p:ph type="title" idx="4294967295"/>
          </p:nvPr>
        </p:nvSpPr>
        <p:spPr>
          <a:xfrm>
            <a:off x="0" y="433388"/>
            <a:ext cx="8229600" cy="823912"/>
          </a:xfrm>
          <a:ln/>
        </p:spPr>
        <p:txBody>
          <a:bodyPr wrap="square" anchor="ctr">
            <a:spAutoFit/>
          </a:bodyPr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教学重难点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/>
          </p:cNvSpPr>
          <p:nvPr>
            <p:ph idx="4294967295"/>
          </p:nvPr>
        </p:nvSpPr>
        <p:spPr>
          <a:xfrm>
            <a:off x="838298" y="2209832"/>
            <a:ext cx="7408862" cy="3451225"/>
          </a:xfrm>
          <a:ln/>
        </p:spPr>
        <p:txBody>
          <a:bodyPr wrap="square" anchor="t">
            <a:normAutofit fontScale="92500"/>
          </a:bodyPr>
          <a:lstStyle/>
          <a:p>
            <a:pPr lvl="0" indent="-273050" algn="just" eaLnBrk="1" hangingPunct="1">
              <a:lnSpc>
                <a:spcPct val="180000"/>
              </a:lnSpc>
            </a:pP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 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这首诗反映了诗人热爱国家、眷念家人的美好情操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意脉贯通而不平直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情景兼具而不游离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感情强烈而不浅露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内容丰富而不芜杂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格律严谨而不板滞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因而一千二百余年来一直脍炙人口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历久而不衰。</a:t>
            </a:r>
          </a:p>
        </p:txBody>
      </p:sp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课堂小结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idx="4294967295"/>
          </p:nvPr>
        </p:nvSpPr>
        <p:spPr>
          <a:xfrm>
            <a:off x="1735138" y="2674938"/>
            <a:ext cx="7408862" cy="3451225"/>
          </a:xfrm>
          <a:ln/>
        </p:spPr>
        <p:txBody>
          <a:bodyPr wrap="square" anchor="t"/>
          <a:lstStyle/>
          <a:p>
            <a:pPr lvl="0" indent="-273050" algn="ctr" eaLnBrk="1" hangingPunct="1"/>
            <a:r>
              <a:rPr lang="zh-CN" altLang="en-US" sz="4400">
                <a:solidFill>
                  <a:srgbClr val="FF3300"/>
                </a:solidFill>
              </a:rPr>
              <a:t>尝试完成作业。</a:t>
            </a:r>
          </a:p>
        </p:txBody>
      </p:sp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反馈训练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17"/>
          <p:cNvGraphicFramePr>
            <a:graphicFrameLocks/>
          </p:cNvGraphicFramePr>
          <p:nvPr>
            <p:ph idx="4294967295"/>
          </p:nvPr>
        </p:nvGraphicFramePr>
        <p:xfrm>
          <a:off x="-304800" y="2211388"/>
          <a:ext cx="9448800" cy="2700337"/>
        </p:xfrm>
        <a:graphic>
          <a:graphicData uri="http://schemas.openxmlformats.org/presentationml/2006/ole">
            <p:oleObj spid="_x0000_s35841" r:id="rId3" imgW="3464942" imgH="990393" progId="">
              <p:embed/>
            </p:oleObj>
          </a:graphicData>
        </a:graphic>
      </p:graphicFrame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板书设计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b="1" dirty="0">
                <a:solidFill>
                  <a:srgbClr val="000099"/>
                </a:solidFill>
              </a:rPr>
              <a:t>第二十五课 </a:t>
            </a:r>
            <a:r>
              <a:rPr lang="zh-CN" altLang="en-US" b="1" dirty="0">
                <a:solidFill>
                  <a:schemeClr val="tx1"/>
                </a:solidFill>
              </a:rPr>
              <a:t>杜甫诗三首</a:t>
            </a:r>
          </a:p>
        </p:txBody>
      </p:sp>
      <p:sp>
        <p:nvSpPr>
          <p:cNvPr id="34818" name="Rectangle 3"/>
          <p:cNvSpPr/>
          <p:nvPr/>
        </p:nvSpPr>
        <p:spPr>
          <a:xfrm>
            <a:off x="3189288" y="2978150"/>
            <a:ext cx="2144712" cy="1670050"/>
          </a:xfrm>
          <a:prstGeom prst="rect">
            <a:avLst/>
          </a:prstGeom>
          <a:noFill/>
          <a:ln w="9525">
            <a:noFill/>
          </a:ln>
        </p:spPr>
        <p:txBody>
          <a:bodyPr wrap="none" tIns="165048" bIns="165048"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第</a:t>
            </a:r>
            <a:r>
              <a:rPr lang="en-US" altLang="x-none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课时</a:t>
            </a:r>
            <a:endParaRPr lang="zh-CN" altLang="en-US" sz="4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lvl="0" indent="0" eaLnBrk="0" hangingPunct="0"/>
            <a:endParaRPr lang="en-US" altLang="x-none" sz="4400" b="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34819" name="Rectangle 4"/>
          <p:cNvSpPr/>
          <p:nvPr/>
        </p:nvSpPr>
        <p:spPr>
          <a:xfrm>
            <a:off x="2590800" y="4343400"/>
            <a:ext cx="3867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b="0" dirty="0">
                <a:latin typeface="Times New Roman" panose="02020603050405020304" pitchFamily="2" charset="0"/>
                <a:ea typeface="楷体" panose="02010609060101010101" pitchFamily="1" charset="-122"/>
              </a:rPr>
              <a:t>学习</a:t>
            </a:r>
            <a:r>
              <a:rPr lang="en-US" altLang="x-none" b="0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b="0" dirty="0">
                <a:latin typeface="Times New Roman" panose="02020603050405020304" pitchFamily="2" charset="0"/>
                <a:ea typeface="楷体" panose="02010609060101010101" pitchFamily="1" charset="-122"/>
              </a:rPr>
              <a:t>石壕吏</a:t>
            </a:r>
            <a:r>
              <a:rPr lang="en-US" altLang="x-none" b="0" dirty="0">
                <a:latin typeface="Times New Roman" panose="02020603050405020304" pitchFamily="2" charset="0"/>
                <a:ea typeface="楷体" panose="02010609060101010101" pitchFamily="1" charset="-122"/>
              </a:rPr>
              <a:t>》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/>
          </p:cNvSpPr>
          <p:nvPr>
            <p:ph idx="4294967295"/>
          </p:nvPr>
        </p:nvSpPr>
        <p:spPr>
          <a:xfrm>
            <a:off x="0" y="1295400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5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在前面已经讲解了杜甫的两首写景抒情的诗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大家也了解到杜甫是作为一个伟大的现实主义诗人被人们称道的。那么我们今天要学习的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石壕吏</a:t>
            </a: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就是杜甫在安史之乱以后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面对人民遭受的苦难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表示深切的同情。</a:t>
            </a:r>
          </a:p>
        </p:txBody>
      </p:sp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激情导入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idx="4294967295"/>
          </p:nvPr>
        </p:nvSpPr>
        <p:spPr>
          <a:xfrm>
            <a:off x="0" y="1295400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5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朗读课文</a:t>
            </a:r>
            <a:r>
              <a:rPr lang="zh-CN" altLang="en-US" sz="28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给课文分段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50000"/>
              </a:lnSpc>
            </a:pP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开端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(1)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：致词的由来烘托气氛。发展高潮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(2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～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3)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：致词的内容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展示悲剧。结局</a:t>
            </a:r>
            <a:r>
              <a:rPr lang="en-US" altLang="x-none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(4)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：致词结果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ingLiU_HKSCS" panose="02020500000000000000" pitchFamily="2" charset="-120"/>
              </a:rPr>
              <a:t>，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暗示老妇被捉。</a:t>
            </a:r>
          </a:p>
        </p:txBody>
      </p:sp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/>
          </p:cNvSpPr>
          <p:nvPr>
            <p:ph idx="4294967295"/>
          </p:nvPr>
        </p:nvSpPr>
        <p:spPr>
          <a:xfrm>
            <a:off x="381110" y="1676446"/>
            <a:ext cx="8229600" cy="4525963"/>
          </a:xfrm>
          <a:ln/>
        </p:spPr>
        <p:txBody>
          <a:bodyPr wrap="square" anchor="t">
            <a:normAutofit lnSpcReduction="10000"/>
          </a:bodyPr>
          <a:lstStyle/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本诗写了一个什么故事？用诗中的词简括老妇人一家各个人的遭遇。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本诗写了官差深夜捉丁不得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拉老妇人充数的故事。三男戍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二男死；孙方乳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媳无裙；翁逾墙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妇夜往。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这首诗的重点是讲的什么啊？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以老妇人给吏致词为重点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也就是本文的第二、三段。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请同学用词语形容石壕吏。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凶暴、蛮横、不可一世。</a:t>
            </a:r>
          </a:p>
        </p:txBody>
      </p:sp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/>
          </p:cNvSpPr>
          <p:nvPr>
            <p:ph idx="4294967295"/>
          </p:nvPr>
        </p:nvSpPr>
        <p:spPr>
          <a:xfrm>
            <a:off x="381110" y="1447852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20000"/>
              </a:lnSpc>
            </a:pP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4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了解故事的内容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倾注自己的感情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再一次朗读课文。</a:t>
            </a:r>
            <a:endParaRPr lang="zh-CN" altLang="en-US" sz="26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2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悲愤沉郁。</a:t>
            </a:r>
            <a:endParaRPr lang="zh-CN" altLang="en-US" sz="2600" dirty="0">
              <a:solidFill>
                <a:srgbClr val="FF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lvl="0" indent="-273050" algn="just" eaLnBrk="1" hangingPunct="1">
              <a:lnSpc>
                <a:spcPct val="120000"/>
              </a:lnSpc>
            </a:pP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5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．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复述课文内容。</a:t>
            </a:r>
            <a:endParaRPr lang="zh-CN" altLang="en-US" sz="26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2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sz="26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根据课文内容来复述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也可加点自己的话。</a:t>
            </a:r>
          </a:p>
        </p:txBody>
      </p:sp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合作探究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/>
          </p:cNvSpPr>
          <p:nvPr>
            <p:ph idx="4294967295"/>
          </p:nvPr>
        </p:nvSpPr>
        <p:spPr>
          <a:xfrm>
            <a:off x="533506" y="1524050"/>
            <a:ext cx="8229600" cy="4525963"/>
          </a:xfrm>
          <a:ln/>
        </p:spPr>
        <p:txBody>
          <a:bodyPr wrap="square" anchor="t">
            <a:normAutofit fontScale="92500"/>
          </a:bodyPr>
          <a:lstStyle/>
          <a:p>
            <a:pPr lvl="0" indent="-273050" algn="just" eaLnBrk="1" hangingPunct="1">
              <a:lnSpc>
                <a:spcPct val="11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有人说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石壕吏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中老妇的致词全都是吏步步紧逼的</a:t>
            </a:r>
            <a:r>
              <a:rPr lang="zh-CN" altLang="en-US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你同意这个说法吗？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10000"/>
              </a:lnSpc>
            </a:pP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交流点拨</a:t>
            </a:r>
            <a:r>
              <a:rPr lang="en-US" altLang="x-none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同意。从诗题来看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主要人物应是差吏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但诗人对他用了暗写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对老妇人则用明写。但是用心品味一番就会发现老妇的话句句都是差吏逼出来的。原来的情形很可能是这样：差吏一进门就问：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汝家有男丁否？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老妇答以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三男邺城戍</a:t>
            </a:r>
            <a:r>
              <a:rPr lang="en-US" altLang="x-none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……”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；再问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尚有他人否？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又答以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室中更无人</a:t>
            </a:r>
            <a:r>
              <a:rPr lang="en-US" altLang="x-none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……”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；最后是差吏仍逼着要人不已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老妇只好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请从吏夜归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。总之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差吏的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怒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”“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呼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贯穿在老妇陈情的全过程中</a:t>
            </a: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其凶横残暴不言而喻。</a:t>
            </a:r>
          </a:p>
        </p:txBody>
      </p:sp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迁移拓展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/>
          </p:cNvSpPr>
          <p:nvPr>
            <p:ph idx="4294967295"/>
          </p:nvPr>
        </p:nvSpPr>
        <p:spPr>
          <a:xfrm>
            <a:off x="304912" y="1524050"/>
            <a:ext cx="82296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20000"/>
              </a:lnSpc>
            </a:pP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           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同学们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战乱将人民带入水深火热之中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社会的动荡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政权的更替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均给人民带来一定的危害。我们生活在和平年代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建设和谐社会是我们的责任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我们要感恩社会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回报社会</a:t>
            </a:r>
            <a:r>
              <a:rPr lang="zh-CN" altLang="en-US" sz="2600" dirty="0">
                <a:solidFill>
                  <a:srgbClr val="000000"/>
                </a:solidFill>
                <a:latin typeface="MingLiU_HKSCS" panose="02020500000000000000" pitchFamily="2" charset="-120"/>
                <a:ea typeface="MingLiU_HKSCS" panose="02020500000000000000" pitchFamily="2" charset="-120"/>
              </a:rPr>
              <a:t>，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做一个有益于社会进步的人！</a:t>
            </a:r>
          </a:p>
        </p:txBody>
      </p:sp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课堂小结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3600" b="1" dirty="0">
                <a:solidFill>
                  <a:srgbClr val="000099"/>
                </a:solidFill>
              </a:rPr>
              <a:t>第二十五课 </a:t>
            </a:r>
            <a:r>
              <a:rPr lang="zh-CN" altLang="en-US" sz="3600" b="1" dirty="0">
                <a:solidFill>
                  <a:schemeClr val="tx1"/>
                </a:solidFill>
              </a:rPr>
              <a:t>杜甫诗三首</a:t>
            </a:r>
            <a:r>
              <a:rPr lang="zh-CN" altLang="en-US" sz="3600" b="1" dirty="0">
                <a:solidFill>
                  <a:srgbClr val="9900CC"/>
                </a:solidFill>
              </a:rPr>
              <a:t> </a:t>
            </a:r>
            <a:br>
              <a:rPr lang="zh-CN" altLang="en-US" sz="3600" b="1" dirty="0">
                <a:solidFill>
                  <a:srgbClr val="9900CC"/>
                </a:solidFill>
              </a:rPr>
            </a:br>
            <a:endParaRPr lang="zh-CN" altLang="en-US" sz="3600" b="1" dirty="0">
              <a:solidFill>
                <a:srgbClr val="9900CC"/>
              </a:solidFill>
            </a:endParaRPr>
          </a:p>
        </p:txBody>
      </p:sp>
      <p:sp>
        <p:nvSpPr>
          <p:cNvPr id="5122" name="Rectangle 5"/>
          <p:cNvSpPr/>
          <p:nvPr/>
        </p:nvSpPr>
        <p:spPr>
          <a:xfrm>
            <a:off x="3352800" y="2819400"/>
            <a:ext cx="2830513" cy="1670050"/>
          </a:xfrm>
          <a:prstGeom prst="rect">
            <a:avLst/>
          </a:prstGeom>
          <a:noFill/>
          <a:ln w="9525">
            <a:noFill/>
          </a:ln>
        </p:spPr>
        <p:txBody>
          <a:bodyPr tIns="165048" bIns="165048" anchor="ctr">
            <a:spAutoFit/>
          </a:bodyPr>
          <a:lstStyle/>
          <a:p>
            <a:pPr lvl="0" indent="0"/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第</a:t>
            </a:r>
            <a:r>
              <a:rPr lang="en-US" altLang="x-none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课时</a:t>
            </a:r>
            <a:endParaRPr lang="zh-CN" altLang="en-US" sz="4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lvl="0" indent="0" eaLnBrk="0" hangingPunct="0"/>
            <a:endParaRPr lang="en-US" altLang="x-none" sz="4400" b="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5123" name="Rectangle 8"/>
          <p:cNvSpPr/>
          <p:nvPr/>
        </p:nvSpPr>
        <p:spPr>
          <a:xfrm>
            <a:off x="3124200" y="4419600"/>
            <a:ext cx="3368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学习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《</a:t>
            </a:r>
            <a:r>
              <a:rPr lang="zh-CN" altLang="en-US" dirty="0">
                <a:latin typeface="Times New Roman" panose="02020603050405020304" pitchFamily="2" charset="0"/>
                <a:ea typeface="楷体" panose="02010609060101010101" pitchFamily="1" charset="-122"/>
              </a:rPr>
              <a:t>望岳</a:t>
            </a:r>
            <a:r>
              <a:rPr lang="en-US" altLang="x-none" dirty="0">
                <a:latin typeface="Times New Roman" panose="02020603050405020304" pitchFamily="2" charset="0"/>
                <a:ea typeface="楷体" panose="02010609060101010101" pitchFamily="1" charset="-122"/>
              </a:rPr>
              <a:t>》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/>
          </p:cNvSpPr>
          <p:nvPr>
            <p:ph idx="4294967295"/>
          </p:nvPr>
        </p:nvSpPr>
        <p:spPr>
          <a:xfrm>
            <a:off x="1735138" y="2674938"/>
            <a:ext cx="7408862" cy="3451225"/>
          </a:xfrm>
          <a:ln/>
        </p:spPr>
        <p:txBody>
          <a:bodyPr wrap="square" anchor="t"/>
          <a:lstStyle/>
          <a:p>
            <a:pPr lvl="0" indent="-273050" algn="ctr" eaLnBrk="1" hangingPunct="1"/>
            <a:r>
              <a:rPr lang="zh-CN" altLang="en-US" sz="4400">
                <a:solidFill>
                  <a:srgbClr val="FF3300"/>
                </a:solidFill>
              </a:rPr>
              <a:t>尝试完成作业。</a:t>
            </a:r>
          </a:p>
        </p:txBody>
      </p:sp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反馈训练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6"/>
          <p:cNvGraphicFramePr>
            <a:graphicFrameLocks/>
          </p:cNvGraphicFramePr>
          <p:nvPr>
            <p:ph idx="4294967295"/>
          </p:nvPr>
        </p:nvGraphicFramePr>
        <p:xfrm>
          <a:off x="-234950" y="2057400"/>
          <a:ext cx="9378950" cy="2933700"/>
        </p:xfrm>
        <a:graphic>
          <a:graphicData uri="http://schemas.openxmlformats.org/presentationml/2006/ole">
            <p:oleObj spid="_x0000_s48129" r:id="rId3" imgW="3166540" imgH="990393" progId="">
              <p:embed/>
            </p:oleObj>
          </a:graphicData>
        </a:graphic>
      </p:graphicFrame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板书设计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idx="4294967295"/>
          </p:nvPr>
        </p:nvSpPr>
        <p:spPr>
          <a:xfrm>
            <a:off x="0" y="1295400"/>
            <a:ext cx="8229600" cy="3990975"/>
          </a:xfrm>
          <a:ln/>
        </p:spPr>
        <p:txBody>
          <a:bodyPr wrap="square" anchor="t">
            <a:spAutoFit/>
          </a:bodyPr>
          <a:lstStyle/>
          <a:p>
            <a:pPr marL="0" lvl="0" indent="266700" algn="just"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b="1"/>
              <a:t>中国是一个诗的国度，源远流长的中国古代诗歌到了唐代出现了前所未有的繁荣。今天让我们走近被后人称为“诗圣”的杜甫，聆听他笔下流淌出来的歌声。</a:t>
            </a:r>
          </a:p>
        </p:txBody>
      </p:sp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0" y="433388"/>
            <a:ext cx="8229600" cy="823912"/>
          </a:xfrm>
          <a:ln/>
        </p:spPr>
        <p:txBody>
          <a:bodyPr wrap="square" anchor="ctr">
            <a:spAutoFit/>
          </a:bodyPr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激情导入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idx="4294967295"/>
          </p:nvPr>
        </p:nvSpPr>
        <p:spPr>
          <a:xfrm>
            <a:off x="1219288" y="1905040"/>
            <a:ext cx="7408862" cy="3451225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【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课题解析</a:t>
            </a:r>
            <a:r>
              <a:rPr lang="en-US" altLang="x-none" sz="26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】</a:t>
            </a:r>
            <a:endParaRPr lang="en-US" altLang="x-none" sz="2600" dirty="0">
              <a:solidFill>
                <a:srgbClr val="0000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望岳</a:t>
            </a: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中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，“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是远远地看；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岳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原指山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本文特指泰山。题目点明写作对象和内容。</a:t>
            </a:r>
          </a:p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春望</a:t>
            </a: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题意为春天所见。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春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点明了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的时间。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望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点明了人的主观行为。</a:t>
            </a:r>
          </a:p>
          <a:p>
            <a:pPr lvl="0" indent="-273050" algn="just" eaLnBrk="1" hangingPunct="1">
              <a:lnSpc>
                <a:spcPct val="80000"/>
              </a:lnSpc>
            </a:pP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石壕吏</a:t>
            </a:r>
            <a:r>
              <a:rPr lang="en-US" altLang="x-none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是组诗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三吏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中的一篇。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石壕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也叫石壕镇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在现在河南三门峡东南。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“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吏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”，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小官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这里指差役。诗题点明了故事发生的地点</a:t>
            </a:r>
            <a:r>
              <a:rPr lang="zh-CN" altLang="en-US" sz="2600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1" charset="-122"/>
              </a:rPr>
              <a:t>，</a:t>
            </a:r>
            <a:r>
              <a:rPr lang="zh-CN" altLang="en-US" sz="2600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交代了故事中人物。</a:t>
            </a:r>
          </a:p>
        </p:txBody>
      </p:sp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685902" y="457278"/>
            <a:ext cx="8229600" cy="823912"/>
          </a:xfrm>
          <a:ln/>
        </p:spPr>
        <p:txBody>
          <a:bodyPr wrap="square" anchor="ctr">
            <a:spAutoFit/>
          </a:bodyPr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/>
          </p:cNvSpPr>
          <p:nvPr>
            <p:ph idx="4294967295"/>
          </p:nvPr>
        </p:nvSpPr>
        <p:spPr>
          <a:xfrm>
            <a:off x="0" y="1676400"/>
            <a:ext cx="4495800" cy="4525963"/>
          </a:xfrm>
          <a:ln/>
        </p:spPr>
        <p:txBody>
          <a:bodyPr wrap="square" anchor="t"/>
          <a:lstStyle/>
          <a:p>
            <a:pPr lvl="0" indent="-273050" algn="just" eaLnBrk="1" hangingPunct="1"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走近作者</a:t>
            </a:r>
            <a:r>
              <a:rPr lang="en-US" altLang="x-none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</a:p>
          <a:p>
            <a:pPr lvl="0" indent="-273050" algn="just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生平简介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　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杜甫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(712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～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770)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字子美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诗中自称少陵野老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MingLiU_HKSCS" panose="02020500000000000000" pitchFamily="2" charset="-120"/>
              </a:rPr>
              <a:t>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后人称他杜少陵。唐代伟大的现实主义诗人。</a:t>
            </a:r>
            <a:endParaRPr lang="zh-CN" altLang="en-US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-273050" algn="just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代表作品　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兵车行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丽人行</a:t>
            </a:r>
            <a:r>
              <a:rPr lang="en-US" altLang="x-none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en-US" altLang="x-none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“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三吏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”“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三别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”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楷体_GB2312" pitchFamily="1" charset="-122"/>
              </a:rPr>
              <a:t>等。</a:t>
            </a:r>
          </a:p>
        </p:txBody>
      </p:sp>
      <p:sp>
        <p:nvSpPr>
          <p:cNvPr id="8194" name="Rectangle 5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 </a:t>
            </a:r>
          </a:p>
        </p:txBody>
      </p:sp>
      <p:pic>
        <p:nvPicPr>
          <p:cNvPr id="12292" name="Picture 20" descr="C:\Users\Administrator\Desktop\八上语文人教版\57.TIF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4876800" y="1600200"/>
            <a:ext cx="3486150" cy="459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13315" name="Rectangle 229"/>
          <p:cNvSpPr>
            <a:spLocks noGrp="1"/>
          </p:cNvSpPr>
          <p:nvPr>
            <p:ph type="body" sz="half" idx="4294967295"/>
          </p:nvPr>
        </p:nvSpPr>
        <p:spPr>
          <a:xfrm>
            <a:off x="0" y="1524000"/>
            <a:ext cx="8229600" cy="4525963"/>
          </a:xfrm>
          <a:ln/>
        </p:spPr>
        <p:txBody>
          <a:bodyPr wrap="square" anchor="t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marL="0" lvl="0" indent="0" algn="just" eaLnBrk="1" hangingPunct="1">
              <a:lnSpc>
                <a:spcPct val="20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【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知识梳理</a:t>
            </a:r>
            <a:r>
              <a:rPr lang="en-US" altLang="x-none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】</a:t>
            </a:r>
            <a:endParaRPr lang="en-US" altLang="x-none" sz="2800" dirty="0">
              <a:solidFill>
                <a:srgbClr val="000000"/>
              </a:solidFill>
              <a:latin typeface="宋体" panose="02010600030101010101" pitchFamily="2" charset="-122"/>
              <a:ea typeface="MS Mincho" panose="02020609040205080304" pitchFamily="1" charset="-128"/>
            </a:endParaRP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en-US" altLang="x-none" sz="28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►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通假字</a:t>
            </a: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荡胸生曾云：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“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曾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”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通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“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层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33"/>
          <p:cNvGraphicFramePr>
            <a:graphicFrameLocks/>
          </p:cNvGraphicFramePr>
          <p:nvPr>
            <p:ph idx="4294967295"/>
          </p:nvPr>
        </p:nvGraphicFramePr>
        <p:xfrm>
          <a:off x="0" y="2209800"/>
          <a:ext cx="7927975" cy="2590800"/>
        </p:xfrm>
        <a:graphic>
          <a:graphicData uri="http://schemas.openxmlformats.org/presentationml/2006/ole">
            <p:oleObj spid="_x0000_s3076" r:id="rId3" imgW="3638769" imgH="1188400" progId="">
              <p:embed/>
            </p:oleObj>
          </a:graphicData>
        </a:graphic>
      </p:graphicFrame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anchor="t"/>
          <a:lstStyle/>
          <a:p>
            <a:pPr lvl="0" indent="0" algn="l" eaLnBrk="1" hangingPunct="1"/>
            <a:r>
              <a:rPr lang="zh-CN" altLang="en-US" sz="4800" dirty="0">
                <a:solidFill>
                  <a:srgbClr val="9900CC"/>
                </a:solidFill>
                <a:latin typeface="黑体" panose="02010609060101010101" pitchFamily="1" charset="-122"/>
                <a:ea typeface="方正水柱_GBK" pitchFamily="1" charset="-122"/>
              </a:rPr>
              <a:t>自主预习</a:t>
            </a:r>
          </a:p>
        </p:txBody>
      </p:sp>
      <p:sp>
        <p:nvSpPr>
          <p:cNvPr id="10243" name="Rectangle 22"/>
          <p:cNvSpPr/>
          <p:nvPr/>
        </p:nvSpPr>
        <p:spPr>
          <a:xfrm>
            <a:off x="381000" y="1401763"/>
            <a:ext cx="24828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266700"/>
            <a:r>
              <a:rPr lang="en-US" altLang="x-none" sz="3200" b="0" dirty="0">
                <a:solidFill>
                  <a:srgbClr val="000000"/>
                </a:solidFill>
                <a:latin typeface="Times New Roman" panose="02020603050405020304" pitchFamily="2" charset="0"/>
                <a:ea typeface="MS Mincho" panose="02020609040205080304" pitchFamily="1" charset="-128"/>
              </a:rPr>
              <a:t>►</a:t>
            </a:r>
            <a:r>
              <a:rPr lang="zh-CN" altLang="en-US" sz="3200" b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1" charset="-122"/>
              </a:rPr>
              <a:t>一词多义</a:t>
            </a:r>
            <a:r>
              <a:rPr lang="zh-CN" altLang="en-US" sz="3200" b="0" dirty="0">
                <a:solidFill>
                  <a:schemeClr val="tx1"/>
                </a:solidFill>
                <a:latin typeface="宋体" panose="02010600030101010101" pitchFamily="2" charset="-122"/>
                <a:ea typeface="MS Mincho" panose="02020609040205080304" pitchFamily="1" charset="-128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CCE8C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3205</Words>
  <Application>Microsoft Office PowerPoint</Application>
  <PresentationFormat>全屏显示(4:3)</PresentationFormat>
  <Paragraphs>131</Paragraphs>
  <Slides>41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流畅</vt:lpstr>
      <vt:lpstr>幻灯片 1</vt:lpstr>
      <vt:lpstr>幻灯片 2</vt:lpstr>
      <vt:lpstr>教学重难点</vt:lpstr>
      <vt:lpstr>第二十五课 杜甫诗三首  </vt:lpstr>
      <vt:lpstr>激情导入 </vt:lpstr>
      <vt:lpstr>自主预习 </vt:lpstr>
      <vt:lpstr>自主预习 </vt:lpstr>
      <vt:lpstr>自主预习</vt:lpstr>
      <vt:lpstr>自主预习</vt:lpstr>
      <vt:lpstr>自主预习</vt:lpstr>
      <vt:lpstr>自主预习</vt:lpstr>
      <vt:lpstr>自主预习</vt:lpstr>
      <vt:lpstr>自主预习</vt:lpstr>
      <vt:lpstr>自主预习</vt:lpstr>
      <vt:lpstr>幻灯片 15</vt:lpstr>
      <vt:lpstr>幻灯片 16</vt:lpstr>
      <vt:lpstr>幻灯片 17</vt:lpstr>
      <vt:lpstr>课堂小结</vt:lpstr>
      <vt:lpstr>反馈训练</vt:lpstr>
      <vt:lpstr>板书设计</vt:lpstr>
      <vt:lpstr>第二十五课 杜甫诗三首</vt:lpstr>
      <vt:lpstr>激情导入 </vt:lpstr>
      <vt:lpstr>自主预习</vt:lpstr>
      <vt:lpstr>自主预习</vt:lpstr>
      <vt:lpstr>合作探究 </vt:lpstr>
      <vt:lpstr>合作探究 </vt:lpstr>
      <vt:lpstr>合作探究 </vt:lpstr>
      <vt:lpstr>合作探究</vt:lpstr>
      <vt:lpstr>迁移拓展 </vt:lpstr>
      <vt:lpstr>课堂小结 </vt:lpstr>
      <vt:lpstr>反馈训练 </vt:lpstr>
      <vt:lpstr>板书设计 </vt:lpstr>
      <vt:lpstr>第二十五课 杜甫诗三首</vt:lpstr>
      <vt:lpstr>激情导入 </vt:lpstr>
      <vt:lpstr>自主预习 </vt:lpstr>
      <vt:lpstr>合作探究</vt:lpstr>
      <vt:lpstr>合作探究</vt:lpstr>
      <vt:lpstr>迁移拓展 </vt:lpstr>
      <vt:lpstr>课堂小结 </vt:lpstr>
      <vt:lpstr>反馈训练 </vt:lpstr>
      <vt:lpstr>板书设计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104</cp:revision>
  <dcterms:created xsi:type="dcterms:W3CDTF">2014-06-04T00:43:46Z</dcterms:created>
  <dcterms:modified xsi:type="dcterms:W3CDTF">2016-12-10T09:25:46Z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