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73" r:id="rId5"/>
    <p:sldId id="274" r:id="rId6"/>
    <p:sldId id="262" r:id="rId7"/>
    <p:sldId id="275" r:id="rId8"/>
    <p:sldId id="276" r:id="rId9"/>
    <p:sldId id="260" r:id="rId10"/>
    <p:sldId id="277" r:id="rId11"/>
    <p:sldId id="265" r:id="rId12"/>
    <p:sldId id="278"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E8C5B4-CE1C-4E08-915D-AAEEAFEFB057}"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A34CCC-3FA2-4AA4-9135-C77E6B6B3CF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E8C5B4-CE1C-4E08-915D-AAEEAFEFB057}"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34CCC-3FA2-4AA4-9135-C77E6B6B3CF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40" r:id="rId24"/>
    <p:sldLayoutId id="2147483841" r:id="rId25"/>
    <p:sldLayoutId id="2147483839" r:id="rId26"/>
    <p:sldLayoutId id="2147483844" r:id="rId27"/>
    <p:sldLayoutId id="2147483847" r:id="rId2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68003232"/>
              </p:ext>
            </p:extLst>
          </p:nvPr>
        </p:nvGraphicFramePr>
        <p:xfrm>
          <a:off x="508000" y="3212976"/>
          <a:ext cx="8128000" cy="662754"/>
        </p:xfrm>
        <a:graphic>
          <a:graphicData uri="http://schemas.openxmlformats.org/presentationml/2006/ole">
            <p:oleObj spid="_x0000_s2053" name="文档" r:id="rId3" imgW="3836183" imgH="312488"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2055589"/>
            <a:ext cx="8128000" cy="300082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用典是古代诗歌常用的方法。《塞下曲》一诗在用典上有什么特点</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第一句用伏波将军马援之事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即丝毫未改典故原意</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第二句用定远侯班超事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则是反用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即不赞成典故中的原意</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提出相反的看法</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表明自己的从军态度是不愿如班超那样恋乡思归</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而是誓死报国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诗意已是递进了一层</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第三句用晋与姜戎合力败秦的典故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第四句用薛仁贵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三箭定天山</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的典故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是正用典故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但又有所变化。第三句中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诗人加上了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表明了自己的态度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第四句中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诗人将原典故中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有所变化但未改典故原意。</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7544" y="2557657"/>
            <a:ext cx="8280920" cy="2946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1587094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自主探究</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无那金闺万里愁。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在表现征人思想活动方面</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诗人运笔十分委婉曲折。环境氛围已经造成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为抒情铺平垫稳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然后水到渠成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直接描写边人的心理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无那金闺万里愁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诗人所要表现的是征人思念亲人、怀恋乡土的感情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但不直接写</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偏从深闺妻子的万里愁怀反映出来。而实际情形也是如此</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妻子无法消除的思念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正是征人思归又不得归的结果。这一曲笔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把征人和思妇的感情完全交融在一起了。就全篇而言</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这一句如画龙点睛</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立刻使全诗情韵飞腾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而更具动人的力量了。</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自主探究</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874129"/>
            <a:ext cx="8128000" cy="3363741"/>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送君一醉天山郭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正见夕阳海边落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柏台霜威寒逼人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热海炎气为之薄。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这几句诗寄情出人意表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构思新奇。诗人巧设回环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在极力描述了热海之奇景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让读者陶醉于热海风光之时才宛然一转</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表明自己吟诗的环境和缘由。</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送君一醉天山郭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正见夕阳海边落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在天山脚下的城郭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在夕阳西下将于海边沉没之时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与朋友送行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无尽的离别之情用一</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字消融于无形</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豪放不羁。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柏台霜威寒逼人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热海炎气为之薄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这最后两句</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用热情洋溢的语言盛赞崔侍御的高风亮节</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连热海的炎威也为之消减。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041457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705126"/>
            <a:ext cx="8128000" cy="170174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连线作者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王昌龄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698—757),</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字少伯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今属山西</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人。王昌龄以擅长七绝而名重一时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他善于把错综复杂的事件或深挚婉曲的感情加以提炼和集中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使绝句体制短小的特点变成优点</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言简意赅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更耐吟咏和思索。有《王昌龄集》。</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4194962"/>
              </p:ext>
            </p:extLst>
          </p:nvPr>
        </p:nvGraphicFramePr>
        <p:xfrm>
          <a:off x="508000" y="1268760"/>
          <a:ext cx="8128000" cy="3404609"/>
        </p:xfrm>
        <a:graphic>
          <a:graphicData uri="http://schemas.openxmlformats.org/presentationml/2006/ole">
            <p:oleObj spid="_x0000_s3077" name="文档" r:id="rId5" imgW="3836183" imgH="1606313" progId="Word.Document.12">
              <p:embed/>
            </p:oleObj>
          </a:graphicData>
        </a:graphic>
      </p:graphicFrame>
      <p:sp>
        <p:nvSpPr>
          <p:cNvPr id="4" name="矩形 3"/>
          <p:cNvSpPr>
            <a:spLocks noChangeAspect="1"/>
          </p:cNvSpPr>
          <p:nvPr/>
        </p:nvSpPr>
        <p:spPr>
          <a:xfrm>
            <a:off x="508000" y="4788280"/>
            <a:ext cx="8128000" cy="127387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高适</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(700—765),</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字达夫</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沧州渤海</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今河北沧县</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人。少孤贫</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爱交游</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有游侠之风</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以建功立业自期。高适的诗题材广泛</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内容丰富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现实性较强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以边塞诗成就最高。代表作有《燕歌行》《蓟中作》等。</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0297633"/>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岑参</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715—770),</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今属湖北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人。出身仕宦家庭。岑参早期诗歌多为写景、述怀及赠答之作。其山水诗风格清丽俊逸</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但语奇体峻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意境新奇</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感伤不遇、嗟叹贫贱的忧愤情绪也较浓。六年边塞生活使他的诗境界空前开阔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造意新奇的特色进一步发展</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形成雄奇瑰丽的浪漫基调。有《岑嘉州集》。</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李益</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(748—</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827),</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字君虞</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陇西姑臧</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今甘肃武威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人。他的诗以边塞诗流传最广</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几可与王昌龄媲美。</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0989553"/>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43132"/>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《从军行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其一</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《从军行》组诗是王昌龄采用乐府旧题写的边塞诗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共有七首。这一首刻画了边疆戍卒怀乡思亲的深挚感情。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《蓟中作》</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蓟中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指蓟城</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故址在河北卢沟桥北。此诗一名《送兵还作》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是诗人于天宝十年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(751)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以封丘尉身份送兵到北部边境</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在返回途中经过蓟中时所写。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《热海行送崔侍御还京》</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热海即伊塞克湖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在今天的吉尔吉斯斯坦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唐时属安西节度使领辖。岑参虽未到过那里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但根据传闻和自己长期在荒远之地的体验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把它写得有声有色、神奇无比。</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《塞下曲》</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诗人在边塞地区看到了一事一物</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故写之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抒发豪壮的情感。</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2898604"/>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mc:AlternateContent xmlns:mc="http://schemas.openxmlformats.org/markup-compatibility/2006">
        <mc:Choice xmlns:a14="http://schemas.microsoft.com/office/drawing/2010/main" xmlns="" Requires="a14">
          <p:sp>
            <p:nvSpPr>
              <p:cNvPr id="5" name="矩形 4"/>
              <p:cNvSpPr>
                <a:spLocks noChangeAspect="1"/>
              </p:cNvSpPr>
              <p:nvPr/>
            </p:nvSpPr>
            <p:spPr>
              <a:xfrm>
                <a:off x="508000" y="1577766"/>
                <a:ext cx="8128000" cy="39564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注字音</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蓟</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jì</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垣</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yuán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隅</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yú</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窟</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kū</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14:m>
                  <m:oMathPara xmlns:m="http://schemas.openxmlformats.org/officeDocument/2006/math">
                    <m:oMathParaPr>
                      <m:jc m:val="centerGroup"/>
                    </m:oMathParaPr>
                    <m:oMath xmlns:m="http://schemas.openxmlformats.org/officeDocument/2006/math">
                      <m:d>
                        <m:dPr>
                          <m:begChr m:val="{"/>
                          <m:endChr m:val=""/>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单县</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𝑠h</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à</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单于</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𝑐h</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á</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简单</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𝑑</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ā</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
                        </m:e>
                      </m:d>
                      <m:d>
                        <m:dPr>
                          <m:begChr m:val="{"/>
                          <m:endChr m:val=""/>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薄饼</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𝑏</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á</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𝑜</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单薄</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𝑏</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ó</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薄荷</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𝑏</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ò</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
                        </m:e>
                      </m:d>
                    </m:oMath>
                  </m:oMathPara>
                </a14:m>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14:m>
                  <m:oMathPara xmlns:m="http://schemas.openxmlformats.org/officeDocument/2006/math">
                    <m:oMathParaPr>
                      <m:jc m:val="centerGroup"/>
                    </m:oMathParaPr>
                    <m:oMath xmlns:m="http://schemas.openxmlformats.org/officeDocument/2006/math">
                      <m:d>
                        <m:dPr>
                          <m:begChr m:val="{"/>
                          <m:endChr m:val=""/>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更改</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𝑔</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ē</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𝑛𝑔</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更加</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ɡè</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ɡ</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
                        </m:e>
                      </m:d>
                    </m:oMath>
                  </m:oMathPara>
                </a14:m>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5" name="矩形 4"/>
              <p:cNvSpPr>
                <a:spLocks noRot="1" noChangeAspect="1" noMove="1" noResize="1" noEditPoints="1" noAdjustHandles="1" noChangeArrowheads="1" noChangeShapeType="1" noTextEdit="1"/>
              </p:cNvSpPr>
              <p:nvPr/>
            </p:nvSpPr>
            <p:spPr>
              <a:xfrm>
                <a:off x="508000" y="1577766"/>
                <a:ext cx="8128000" cy="3956468"/>
              </a:xfrm>
              <a:prstGeom prst="rect">
                <a:avLst/>
              </a:prstGeom>
              <a:blipFill rotWithShape="0">
                <a:blip r:embed="rId4"/>
                <a:stretch>
                  <a:fillRect/>
                </a:stretch>
              </a:blipFill>
            </p:spPr>
            <p:txBody>
              <a:bodyPr/>
              <a:lstStyle/>
              <a:p>
                <a:r>
                  <a:rPr lang="zh-CN" altLang="en-US">
                    <a:noFill/>
                  </a:rPr>
                  <a:t> </a:t>
                </a:r>
              </a:p>
            </p:txBody>
          </p:sp>
        </mc:Fallback>
      </mc:AlternateContent>
      <p:sp>
        <p:nvSpPr>
          <p:cNvPr id="8" name="矩形 7"/>
          <p:cNvSpPr/>
          <p:nvPr/>
        </p:nvSpPr>
        <p:spPr>
          <a:xfrm>
            <a:off x="1165190" y="2132856"/>
            <a:ext cx="1116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75856" y="2121970"/>
            <a:ext cx="5040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47336" y="2558212"/>
            <a:ext cx="28107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16325" y="2567475"/>
            <a:ext cx="28107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23928" y="3422870"/>
            <a:ext cx="5040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23928" y="3732674"/>
            <a:ext cx="5040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66432" y="4074338"/>
            <a:ext cx="39308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87414" y="3433756"/>
            <a:ext cx="39308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70251" y="3721788"/>
            <a:ext cx="22740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63653" y="4077072"/>
            <a:ext cx="22740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87515" y="4869160"/>
            <a:ext cx="5040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78286" y="5146306"/>
            <a:ext cx="5040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454399"/>
            <a:ext cx="8128000" cy="4203202"/>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闪</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shuò</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众口</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shuò</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墙</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huán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桓</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gèn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亘</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无那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无奈。例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无那金闺万里愁。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金闺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华美的闺房</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诗中代指征人之妻。</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塞垣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边塞的城墙</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诗中指蓟城。</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反复</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叛乱。例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每愁胡虏翻。</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很快。例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空中白雪遥旋灭。</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669908" y="1988840"/>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28988" y="1988840"/>
            <a:ext cx="2406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91200" y="2431774"/>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62389" y="2420888"/>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69908" y="2818074"/>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98918" y="2830427"/>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108099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Rectangle 1"/>
          <p:cNvSpPr>
            <a:spLocks noChangeAspect="1" noChangeArrowheads="1"/>
          </p:cNvSpPr>
          <p:nvPr/>
        </p:nvSpPr>
        <p:spPr bwMode="auto">
          <a:xfrm>
            <a:off x="508000" y="1432341"/>
            <a:ext cx="8168456" cy="42473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hangingPunct="0">
              <a:tabLst>
                <a:tab pos="1028700" algn="l"/>
                <a:tab pos="1851025" algn="l"/>
                <a:tab pos="2538413" algn="l"/>
                <a:tab pos="3222625" algn="l"/>
              </a:tabLst>
              <a:defRPr>
                <a:solidFill>
                  <a:schemeClr val="tx1"/>
                </a:solidFill>
                <a:latin typeface="Arial" panose="020B0604020202020204" pitchFamily="34" charset="0"/>
              </a:defRPr>
            </a:lvl1pPr>
            <a:lvl2pPr eaLnBrk="0" hangingPunct="0">
              <a:tabLst>
                <a:tab pos="1028700" algn="l"/>
                <a:tab pos="1851025" algn="l"/>
                <a:tab pos="2538413" algn="l"/>
                <a:tab pos="3222625" algn="l"/>
              </a:tabLst>
              <a:defRPr>
                <a:solidFill>
                  <a:schemeClr val="tx1"/>
                </a:solidFill>
                <a:latin typeface="Arial" panose="020B0604020202020204" pitchFamily="34" charset="0"/>
              </a:defRPr>
            </a:lvl2pPr>
            <a:lvl3pPr eaLnBrk="0" hangingPunct="0">
              <a:tabLst>
                <a:tab pos="1028700" algn="l"/>
                <a:tab pos="1851025" algn="l"/>
                <a:tab pos="2538413" algn="l"/>
                <a:tab pos="3222625" algn="l"/>
              </a:tabLst>
              <a:defRPr>
                <a:solidFill>
                  <a:schemeClr val="tx1"/>
                </a:solidFill>
                <a:latin typeface="Arial" panose="020B0604020202020204" pitchFamily="34" charset="0"/>
              </a:defRPr>
            </a:lvl3pPr>
            <a:lvl4pPr eaLnBrk="0" hangingPunct="0">
              <a:tabLst>
                <a:tab pos="1028700" algn="l"/>
                <a:tab pos="1851025" algn="l"/>
                <a:tab pos="2538413" algn="l"/>
                <a:tab pos="3222625" algn="l"/>
              </a:tabLst>
              <a:defRPr>
                <a:solidFill>
                  <a:schemeClr val="tx1"/>
                </a:solidFill>
                <a:latin typeface="Arial" panose="020B0604020202020204" pitchFamily="34" charset="0"/>
              </a:defRPr>
            </a:lvl4pPr>
            <a:lvl5pPr eaLnBrk="0" hangingPunct="0">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268288" algn="l" defTabSz="914400" rtl="0" eaLnBrk="0" fontAlgn="base" latinLnBrk="0" hangingPunct="0">
              <a:lnSpc>
                <a:spcPct val="150000"/>
              </a:lnSpc>
              <a:spcBef>
                <a:spcPct val="0"/>
              </a:spcBef>
              <a:spcAft>
                <a:spcPct val="0"/>
              </a:spcAft>
              <a:buClrTx/>
              <a:buSzTx/>
              <a:buFontTx/>
              <a:buNone/>
              <a:tabLst>
                <a:tab pos="1028700" algn="l"/>
                <a:tab pos="1851025" algn="l"/>
                <a:tab pos="2538413" algn="l"/>
                <a:tab pos="3222625" algn="l"/>
              </a:tabLst>
            </a:pPr>
            <a:r>
              <a:rPr kumimoji="0" lang="en-US" altLang="zh-CN"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积名句</a:t>
            </a:r>
            <a:endParaRPr kumimoji="0" lang="zh-CN" altLang="en-US"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tab pos="1028700" algn="l"/>
                <a:tab pos="1851025" algn="l"/>
                <a:tab pos="2538413" algn="l"/>
                <a:tab pos="3222625" algn="l"/>
              </a:tabLst>
            </a:pP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马上相逢无纸笔</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sng"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凭君传语报平安</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岑参</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逢入京使</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tab pos="1028700" algn="l"/>
                <a:tab pos="1851025" algn="l"/>
                <a:tab pos="2538413" algn="l"/>
                <a:tab pos="3222625" algn="l"/>
              </a:tabLst>
            </a:pP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b="0" i="0" u="sng"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忽如一夜春风来</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千树万树梨花开。</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岑参</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白雪歌送武判官归京</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tab pos="1028700" algn="l"/>
                <a:tab pos="1851025" algn="l"/>
                <a:tab pos="2538413" algn="l"/>
                <a:tab pos="3222625" algn="l"/>
              </a:tabLst>
            </a:pP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b="0" i="0" u="sng"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秦时明月汉时关</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万里长征人未还。</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王昌龄</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出塞</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tab pos="1028700" algn="l"/>
                <a:tab pos="1851025" algn="l"/>
                <a:tab pos="2538413" algn="l"/>
                <a:tab pos="3222625" algn="l"/>
              </a:tabLst>
            </a:pP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洛阳亲友如相问</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sng" strike="noStrike" cap="none" normalizeH="0" baseline="0" smtClean="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一片冰心在玉壶</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王昌龄</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芙蓉楼送辛渐</a:t>
            </a:r>
            <a:r>
              <a:rPr kumimoji="0" lang="en-US" altLang="zh-CN" b="0" i="0" u="none" strike="noStrike" cap="none" normalizeH="0" baseline="0" smtClean="0">
                <a:ln>
                  <a:noFill/>
                </a:ln>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tab pos="1028700" algn="l"/>
                <a:tab pos="1851025" algn="l"/>
                <a:tab pos="2538413" algn="l"/>
                <a:tab pos="3222625" algn="l"/>
              </a:tabLst>
            </a:pPr>
            <a:r>
              <a:rPr kumimoji="0" lang="en-US" altLang="zh-CN"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rPr>
              <a:t>记常识</a:t>
            </a:r>
            <a:endParaRPr kumimoji="0" lang="zh-CN" altLang="en-US"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tab pos="1028700" algn="l"/>
                <a:tab pos="1851025" algn="l"/>
                <a:tab pos="2538413" algn="l"/>
                <a:tab pos="3222625" algn="l"/>
              </a:tabLst>
            </a:pP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边塞诗派指唐朝开元、天宝年间形成的一个以反映唐朝边界战争生活为主要内容的诗歌流派。盛唐是边塞诗创作的鼎盛时期</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代表诗人有高适、岑参、王昌龄、李颀、王维。边塞诗大多反映边塞的山川景物和风土人情</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表现从军边塞、杀敌报国的意志</a:t>
            </a:r>
            <a:r>
              <a:rPr kumimoji="0" lang="en-US" altLang="zh-CN"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讴歌边塞将士不畏辛劳、保卫边陲的战斗精神。</a:t>
            </a:r>
            <a:endParaRPr kumimoji="0" lang="zh-CN" altLang="en-US"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5" name="矩形 4"/>
          <p:cNvSpPr/>
          <p:nvPr/>
        </p:nvSpPr>
        <p:spPr>
          <a:xfrm>
            <a:off x="2771800" y="1956182"/>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34243" y="2367700"/>
            <a:ext cx="161857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30253" y="2778790"/>
            <a:ext cx="161857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93773" y="3191765"/>
            <a:ext cx="161857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890580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088066"/>
            <a:ext cx="8128000" cy="293586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如何理解《蓟中作》的思想内涵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此诗描写了边境的荒凉、边患的严重</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抨击了统治阶级的失策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同时也抒发了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安边</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的壮志难酬的巨大悲愤</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是高适第二次出塞到蓟北的代表作之一</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内容含蕴深广</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艺术上叙事写景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形象逼真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衬托出壮烈的情怀。议论抒情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出言深睿精警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意绪起伏捭阖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透射出诗人强烈的愤懑和不愿同流合污的凛凛风仪。全诗语言看似平淡质朴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但由于</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感赏之情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殆出常表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徐献忠《唐诗品》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同样具有摄人心魄的艺术魅力。</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557657"/>
            <a:ext cx="8280920" cy="2946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TotalTime>
  <Words>1304</Words>
  <Application>Microsoft Office PowerPoint</Application>
  <PresentationFormat>全屏显示(4:3)</PresentationFormat>
  <Paragraphs>64</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17</cp:revision>
  <dcterms:created xsi:type="dcterms:W3CDTF">2014-12-27T00:55:35Z</dcterms:created>
  <dcterms:modified xsi:type="dcterms:W3CDTF">2016-09-16T14:09:23Z</dcterms:modified>
</cp:coreProperties>
</file>