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wav" ContentType="audio/x-wav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272" r:id="rId3"/>
    <p:sldId id="256" r:id="rId4"/>
    <p:sldId id="280" r:id="rId5"/>
    <p:sldId id="281" r:id="rId6"/>
    <p:sldId id="282" r:id="rId7"/>
    <p:sldId id="283" r:id="rId8"/>
    <p:sldId id="279" r:id="rId9"/>
    <p:sldId id="266" r:id="rId10"/>
    <p:sldId id="273" r:id="rId11"/>
    <p:sldId id="274" r:id="rId12"/>
    <p:sldId id="284" r:id="rId13"/>
    <p:sldId id="285" r:id="rId14"/>
    <p:sldId id="267" r:id="rId15"/>
    <p:sldId id="286" r:id="rId16"/>
    <p:sldId id="287" r:id="rId17"/>
    <p:sldId id="288" r:id="rId18"/>
    <p:sldId id="268" r:id="rId19"/>
    <p:sldId id="289" r:id="rId20"/>
  </p:sldIdLst>
  <p:sldSz cx="12192000" cy="6858000"/>
  <p:notesSz cx="6858000" cy="9144000"/>
  <p:custDataLst>
    <p:tags r:id="rId21"/>
  </p:custDataLst>
  <p:defaultTextStyle>
    <a:defPPr>
      <a:defRPr lang="en-US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3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3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3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3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3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3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3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3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3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8">
          <p15:clr>
            <a:srgbClr val="A4A3A4"/>
          </p15:clr>
        </p15:guide>
        <p15:guide id="2" pos="3888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774" y="66"/>
      </p:cViewPr>
      <p:guideLst>
        <p:guide orient="horz" pos="2208"/>
        <p:guide pos="3888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45003" cy="45003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tags" Target="tags/tag1.xml" /><Relationship Id="rId22" Type="http://schemas.openxmlformats.org/officeDocument/2006/relationships/presProps" Target="presProps.xml" /><Relationship Id="rId23" Type="http://schemas.openxmlformats.org/officeDocument/2006/relationships/viewProps" Target="viewProps.xml" /><Relationship Id="rId24" Type="http://schemas.openxmlformats.org/officeDocument/2006/relationships/theme" Target="theme/theme1.xml" /><Relationship Id="rId25" Type="http://schemas.openxmlformats.org/officeDocument/2006/relationships/tableStyles" Target="tableStyles.xml" /><Relationship Id="rId3" Type="http://schemas.openxmlformats.org/officeDocument/2006/relationships/slide" Target="slides/slide1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lvl="0" indent="0" defTabSz="914400"/>
            <a:r>
              <a:rPr lang="zh-CN" altLang="en-US"/>
              <a:t>单击此处编辑母版文本样式</a:t>
            </a:r>
          </a:p>
          <a:p>
            <a:pPr lvl="1" indent="0" defTabSz="914400"/>
            <a:r>
              <a:rPr lang="zh-CN" altLang="en-US"/>
              <a:t>第二级</a:t>
            </a:r>
          </a:p>
          <a:p>
            <a:pPr lvl="2" indent="0" defTabSz="914400"/>
            <a:r>
              <a:rPr lang="zh-CN" altLang="en-US"/>
              <a:t>第三级</a:t>
            </a:r>
          </a:p>
          <a:p>
            <a:pPr lvl="3" indent="0" defTabSz="914400"/>
            <a:r>
              <a:rPr lang="zh-CN" altLang="en-US"/>
              <a:t>第四级</a:t>
            </a:r>
          </a:p>
          <a:p>
            <a:pPr lvl="4" indent="0" defTabSz="914400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z="1200" strike="noStrike" noProof="1"/>
          </a:p>
        </p:txBody>
      </p:sp>
    </p:spTree>
    <p:extLst>
      <p:ext uri="{BB962C8B-B14F-4D97-AF65-F5344CB8AC3E}">
        <p14:creationId xmlns:p14="http://schemas.microsoft.com/office/powerpoint/2010/main" val="249893489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18" name="Rectangle 2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9219" name="Rectangle 3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1622425"/>
          </a:xfrm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 eaLnBrk="1" hangingPunct="1">
              <a:spcBef>
                <a:spcPct val="0"/>
              </a:spcBef>
            </a:pPr>
            <a:endParaRPr lang="zh-CN" altLang="zh-CN">
              <a:ea typeface="宋体" panose="02010600030101010101" pitchFamily="2" charset="-122"/>
            </a:endParaRPr>
          </a:p>
          <a:p>
            <a:pPr lvl="0" eaLnBrk="1" hangingPunct="1">
              <a:spcBef>
                <a:spcPct val="0"/>
              </a:spcBef>
            </a:pPr>
            <a:endParaRPr lang="zh-CN" altLang="zh-CN">
              <a:ea typeface="宋体" panose="02010600030101010101" pitchFamily="2" charset="-122"/>
            </a:endParaRPr>
          </a:p>
          <a:p>
            <a:pPr lvl="0" eaLnBrk="1" hangingPunct="1">
              <a:spcBef>
                <a:spcPct val="0"/>
              </a:spcBef>
            </a:pPr>
            <a:endParaRPr lang="zh-CN" altLang="zh-CN">
              <a:ea typeface="宋体" panose="02010600030101010101" pitchFamily="2" charset="-122"/>
            </a:endParaRPr>
          </a:p>
          <a:p>
            <a:pPr lvl="0" eaLnBrk="1" hangingPunct="1">
              <a:spcBef>
                <a:spcPct val="0"/>
              </a:spcBef>
            </a:pPr>
            <a:r>
              <a:rPr lang="zh-CN" altLang="x-none">
                <a:ea typeface="宋体" panose="02010600030101010101" pitchFamily="2" charset="-122"/>
              </a:rPr>
              <a:t>　　</a:t>
            </a:r>
          </a:p>
          <a:p>
            <a:pPr lvl="0" eaLnBrk="1" hangingPunct="1">
              <a:spcBef>
                <a:spcPct val="0"/>
              </a:spcBef>
            </a:pPr>
            <a:r>
              <a:rPr lang="zh-CN" altLang="x-none" sz="3200">
                <a:ea typeface="宋体" panose="02010600030101010101" pitchFamily="2" charset="-122"/>
              </a:rPr>
              <a:t>　　　　　原因</a:t>
            </a:r>
          </a:p>
        </p:txBody>
      </p:sp>
    </p:spTree>
    <p:extLst>
      <p:ext uri="{BB962C8B-B14F-4D97-AF65-F5344CB8AC3E}">
        <p14:creationId xmlns:p14="http://schemas.microsoft.com/office/powerpoint/2010/main" val="23527190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400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z="1400" strike="noStrike" noProof="1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400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z="1400" strike="noStrike" noProof="1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686800" y="609600"/>
            <a:ext cx="2590800" cy="54864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609600"/>
            <a:ext cx="7569200" cy="54864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400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z="1400" strike="noStrike" noProof="1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400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z="1400" strike="noStrike" noProof="1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400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z="1400" strike="noStrike" noProof="1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400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z="1400" strike="noStrike" noProof="1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400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z="1400" strike="noStrike" noProof="1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400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z="1400" strike="noStrike" noProof="1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400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z="1400" strike="noStrike" noProof="1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400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z="1400" strike="noStrike" noProof="1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400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z="1400" strike="noStrike" noProof="1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 idx="5"/>
          </p:nvPr>
        </p:nvSpPr>
        <p:spPr>
          <a:xfrm>
            <a:off x="914400" y="1981200"/>
            <a:ext cx="10363200" cy="4114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lvl="0" indent="-342900"/>
            <a:r>
              <a:rPr lang="zh-CN" altLang="en-US"/>
              <a:t>单击此处编辑母版文本样式</a:t>
            </a:r>
          </a:p>
          <a:p>
            <a:pPr lvl="1" indent="-285750"/>
            <a:r>
              <a:rPr lang="zh-CN" altLang="en-US"/>
              <a:t>第二级</a:t>
            </a:r>
          </a:p>
          <a:p>
            <a:pPr lvl="2" indent="-228600"/>
            <a:r>
              <a:rPr lang="zh-CN" altLang="en-US"/>
              <a:t>第三级</a:t>
            </a:r>
          </a:p>
          <a:p>
            <a:pPr lvl="3" indent="-228600"/>
            <a:r>
              <a:rPr lang="zh-CN" altLang="en-US"/>
              <a:t>第四级</a:t>
            </a:r>
          </a:p>
          <a:p>
            <a:pPr lvl="4" indent="-228600"/>
            <a:r>
              <a:rPr lang="zh-CN" altLang="en-US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48400"/>
            <a:ext cx="2540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smtClean="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8400"/>
            <a:ext cx="2540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400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z="14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png" /><Relationship Id="rId3" Type="http://schemas.openxmlformats.org/officeDocument/2006/relationships/image" Target="../media/image3.jpe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.png" /><Relationship Id="rId3" Type="http://schemas.openxmlformats.org/officeDocument/2006/relationships/audio" Target="../media/audio11.wav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.xml" /><Relationship Id="rId3" Type="http://schemas.openxmlformats.org/officeDocument/2006/relationships/audio" Target="../media/audio22.wav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122" name="Picture 2" descr="A:\鲁迅1.b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" y="-25400"/>
            <a:ext cx="12143740" cy="6883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111125" y="233680"/>
            <a:ext cx="11106785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5400" b="1">
                <a:solidFill>
                  <a:schemeClr val="bg1"/>
                </a:solidFill>
                <a:latin typeface="Times New Roman" panose="02020603050405020304" pitchFamily="18" charset="0"/>
              </a:rPr>
              <a:t>横眉冷对千夫指，俯首甘为孺子牛</a:t>
            </a:r>
            <a:r>
              <a:rPr lang="en-US" altLang="zh-CN" sz="5400" b="1">
                <a:solidFill>
                  <a:schemeClr val="bg1"/>
                </a:solidFill>
                <a:latin typeface="Times New Roman" panose="02020603050405020304" pitchFamily="18" charset="0"/>
              </a:rPr>
              <a:t>.</a:t>
            </a:r>
          </a:p>
        </p:txBody>
      </p:sp>
      <p:sp>
        <p:nvSpPr>
          <p:cNvPr id="4099" name="TextBox 5"/>
          <p:cNvSpPr txBox="1"/>
          <p:nvPr/>
        </p:nvSpPr>
        <p:spPr>
          <a:xfrm>
            <a:off x="1281430" y="1719580"/>
            <a:ext cx="2943860" cy="51695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6600" b="1">
                <a:solidFill>
                  <a:schemeClr val="bg1"/>
                </a:solidFill>
                <a:latin typeface="Times New Roman" panose="02020603050405020304" pitchFamily="18" charset="0"/>
              </a:rPr>
              <a:t>本学期我们学过他的什么文章？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11185" y="5139055"/>
            <a:ext cx="3779838" cy="110680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6600" b="1">
                <a:solidFill>
                  <a:schemeClr val="bg1"/>
                </a:solidFill>
                <a:latin typeface="Times New Roman" panose="02020603050405020304" pitchFamily="18" charset="0"/>
              </a:rPr>
              <a:t>书写标题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290" name="Rectangle 2"/>
          <p:cNvSpPr/>
          <p:nvPr/>
        </p:nvSpPr>
        <p:spPr>
          <a:xfrm>
            <a:off x="20320" y="-36195"/>
            <a:ext cx="12120880" cy="42462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chemeClr val="accent2"/>
                </a:solidFill>
                <a:latin typeface="Times New Roman" panose="02020603050405020304" pitchFamily="18" charset="0"/>
              </a:rPr>
              <a:t>  </a:t>
            </a:r>
            <a:r>
              <a:rPr lang="zh-CN" altLang="en-US" sz="5400" b="1">
                <a:solidFill>
                  <a:schemeClr val="tx1"/>
                </a:solidFill>
                <a:latin typeface="Times New Roman" panose="02020603050405020304" pitchFamily="18" charset="0"/>
              </a:rPr>
              <a:t>在</a:t>
            </a:r>
            <a:r>
              <a:rPr lang="zh-CN" altLang="en-US" sz="5400" b="1">
                <a:solidFill>
                  <a:schemeClr val="accent2"/>
                </a:solidFill>
                <a:latin typeface="Times New Roman" panose="02020603050405020304" pitchFamily="18" charset="0"/>
              </a:rPr>
              <a:t>革命文学</a:t>
            </a:r>
            <a:r>
              <a:rPr lang="zh-CN" altLang="en-US" sz="5400" b="1">
                <a:solidFill>
                  <a:schemeClr val="tx1"/>
                </a:solidFill>
                <a:latin typeface="Times New Roman" panose="02020603050405020304" pitchFamily="18" charset="0"/>
              </a:rPr>
              <a:t>的道路上，柔石的“迂”，又表现为</a:t>
            </a:r>
            <a:r>
              <a:rPr lang="zh-CN" altLang="en-US" sz="5400" b="1">
                <a:solidFill>
                  <a:schemeClr val="accent2"/>
                </a:solidFill>
                <a:latin typeface="Times New Roman" panose="02020603050405020304" pitchFamily="18" charset="0"/>
              </a:rPr>
              <a:t>知难而进</a:t>
            </a:r>
            <a:r>
              <a:rPr lang="zh-CN" altLang="en-US" sz="5400" b="1">
                <a:solidFill>
                  <a:schemeClr val="tx1"/>
                </a:solidFill>
                <a:latin typeface="Times New Roman" panose="02020603050405020304" pitchFamily="18" charset="0"/>
              </a:rPr>
              <a:t>的</a:t>
            </a:r>
            <a:r>
              <a:rPr lang="zh-CN" altLang="en-US" sz="5400" b="1">
                <a:solidFill>
                  <a:schemeClr val="accent2"/>
                </a:solidFill>
                <a:latin typeface="Times New Roman" panose="02020603050405020304" pitchFamily="18" charset="0"/>
              </a:rPr>
              <a:t>奋斗精神</a:t>
            </a:r>
            <a:r>
              <a:rPr lang="zh-CN" altLang="en-US" sz="5400" b="1">
                <a:solidFill>
                  <a:schemeClr val="tx1"/>
                </a:solidFill>
                <a:latin typeface="Times New Roman" panose="02020603050405020304" pitchFamily="18" charset="0"/>
              </a:rPr>
              <a:t>。一旦决定改变作品的内容和形式，他就不惜放弃熟悉的一套，不怕从头学起，不知困难为何物。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-24765" y="4104005"/>
            <a:ext cx="12141200" cy="2584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5400" b="1">
                <a:latin typeface="Times New Roman" panose="02020603050405020304" pitchFamily="18" charset="0"/>
              </a:rPr>
              <a:t>总而言之：是一种</a:t>
            </a:r>
            <a:r>
              <a:rPr lang="zh-CN" altLang="en-US" sz="5400" b="1">
                <a:solidFill>
                  <a:schemeClr val="accent2"/>
                </a:solidFill>
                <a:latin typeface="Times New Roman" panose="02020603050405020304" pitchFamily="18" charset="0"/>
              </a:rPr>
              <a:t>执着</a:t>
            </a:r>
            <a:r>
              <a:rPr lang="zh-CN" altLang="en-US" sz="5400" b="1">
                <a:latin typeface="Times New Roman" panose="02020603050405020304" pitchFamily="18" charset="0"/>
              </a:rPr>
              <a:t>的精神， 是一种</a:t>
            </a:r>
            <a:r>
              <a:rPr lang="zh-CN" altLang="en-US" sz="5400" b="1">
                <a:solidFill>
                  <a:schemeClr val="accent2"/>
                </a:solidFill>
                <a:latin typeface="Times New Roman" panose="02020603050405020304" pitchFamily="18" charset="0"/>
              </a:rPr>
              <a:t>革命</a:t>
            </a:r>
            <a:r>
              <a:rPr lang="zh-CN" altLang="en-US" sz="5400" b="1">
                <a:latin typeface="Times New Roman" panose="02020603050405020304" pitchFamily="18" charset="0"/>
              </a:rPr>
              <a:t>的</a:t>
            </a:r>
            <a:r>
              <a:rPr lang="zh-CN" altLang="en-US" sz="5400" b="1">
                <a:solidFill>
                  <a:schemeClr val="accent2"/>
                </a:solidFill>
                <a:latin typeface="Times New Roman" panose="02020603050405020304" pitchFamily="18" charset="0"/>
              </a:rPr>
              <a:t>坚定性</a:t>
            </a:r>
            <a:r>
              <a:rPr lang="zh-CN" altLang="en-US" sz="5400" b="1">
                <a:latin typeface="Times New Roman" panose="02020603050405020304" pitchFamily="18" charset="0"/>
              </a:rPr>
              <a:t>，是一种</a:t>
            </a:r>
            <a:r>
              <a:rPr lang="zh-CN" altLang="en-US" sz="5400" b="1">
                <a:solidFill>
                  <a:schemeClr val="accent2"/>
                </a:solidFill>
                <a:latin typeface="Times New Roman" panose="02020603050405020304" pitchFamily="18" charset="0"/>
              </a:rPr>
              <a:t>不屈不挠</a:t>
            </a:r>
            <a:r>
              <a:rPr lang="zh-CN" altLang="en-US" sz="5400" b="1">
                <a:latin typeface="Times New Roman" panose="02020603050405020304" pitchFamily="18" charset="0"/>
              </a:rPr>
              <a:t>的精神 ，是一种</a:t>
            </a:r>
            <a:r>
              <a:rPr lang="zh-CN" altLang="en-US" sz="5400" b="1">
                <a:solidFill>
                  <a:schemeClr val="accent2"/>
                </a:solidFill>
                <a:latin typeface="Times New Roman" panose="02020603050405020304" pitchFamily="18" charset="0"/>
              </a:rPr>
              <a:t>自我牺牲</a:t>
            </a:r>
            <a:r>
              <a:rPr lang="zh-CN" altLang="en-US" sz="5400" b="1">
                <a:latin typeface="Times New Roman" panose="02020603050405020304" pitchFamily="18" charset="0"/>
              </a:rPr>
              <a:t>的精神。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24765" y="0"/>
            <a:ext cx="12138660" cy="1143000"/>
          </a:xfrm>
        </p:spPr>
        <p:txBody>
          <a:bodyPr wrap="square" lIns="91440" tIns="45720" rIns="91440" bIns="45720" anchor="ctr" anchorCtr="0"/>
          <a:lstStyle/>
          <a:p>
            <a:r>
              <a:rPr lang="zh-CN" altLang="en-US" sz="7200" b="1"/>
              <a:t>怎样写冯铿，</a:t>
            </a:r>
            <a:r>
              <a:rPr lang="zh-CN" altLang="en-US" sz="7200" b="1">
                <a:solidFill>
                  <a:schemeClr val="accent2"/>
                </a:solidFill>
              </a:rPr>
              <a:t>线索</a:t>
            </a:r>
            <a:r>
              <a:rPr lang="zh-CN" altLang="en-US" sz="7200" b="1"/>
              <a:t>是什么？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5405" y="1313815"/>
            <a:ext cx="12048490" cy="4667250"/>
          </a:xfrm>
        </p:spPr>
        <p:txBody>
          <a:bodyPr wrap="square" lIns="91440" tIns="45720" rIns="91440" bIns="45720" anchor="t" anchorCtr="0"/>
          <a:lstStyle/>
          <a:p>
            <a:r>
              <a:rPr lang="zh-CN" altLang="en-US" sz="8000" b="1"/>
              <a:t>写了几个</a:t>
            </a:r>
            <a:r>
              <a:rPr lang="zh-CN" altLang="en-US" sz="8000" b="1">
                <a:solidFill>
                  <a:schemeClr val="accent2"/>
                </a:solidFill>
              </a:rPr>
              <a:t>疑心</a:t>
            </a:r>
            <a:r>
              <a:rPr lang="zh-CN" altLang="en-US" sz="8000" b="1"/>
              <a:t>？</a:t>
            </a:r>
            <a:endParaRPr lang="en-US" altLang="zh-CN" sz="8000" b="1"/>
          </a:p>
          <a:p>
            <a:r>
              <a:rPr lang="zh-CN" altLang="en-US" sz="8000" b="1">
                <a:solidFill>
                  <a:schemeClr val="accent2"/>
                </a:solidFill>
              </a:rPr>
              <a:t>存疑破疑</a:t>
            </a:r>
            <a:r>
              <a:rPr lang="zh-CN" altLang="en-US" sz="8000" b="1"/>
              <a:t>为线索</a:t>
            </a:r>
            <a:endParaRPr lang="en-US" altLang="zh-CN" sz="8000" b="1"/>
          </a:p>
          <a:p>
            <a:r>
              <a:rPr lang="zh-CN" altLang="en-US" sz="8000" b="1">
                <a:solidFill>
                  <a:schemeClr val="accent2"/>
                </a:solidFill>
              </a:rPr>
              <a:t>欲扬先抑</a:t>
            </a:r>
            <a:endParaRPr lang="en-US" altLang="zh-CN" sz="8000" b="1">
              <a:solidFill>
                <a:schemeClr val="accent2"/>
              </a:solidFill>
            </a:endParaRPr>
          </a:p>
          <a:p>
            <a:endParaRPr lang="en-US" altLang="zh-CN" sz="8000" b="1">
              <a:solidFill>
                <a:schemeClr val="accent2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35188" y="0"/>
            <a:ext cx="7772400" cy="1143000"/>
          </a:xfrm>
        </p:spPr>
        <p:txBody>
          <a:bodyPr wrap="square" lIns="91440" tIns="45720" rIns="91440" bIns="45720" anchor="ctr" anchorCtr="0"/>
          <a:lstStyle/>
          <a:p>
            <a:r>
              <a:rPr lang="zh-CN" altLang="en-US" b="1"/>
              <a:t>四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998220"/>
            <a:ext cx="12192000" cy="5768975"/>
          </a:xfrm>
        </p:spPr>
        <p:txBody>
          <a:bodyPr wrap="square" lIns="91440" tIns="45720" rIns="91440" bIns="45720" anchor="t" anchorCtr="0"/>
          <a:lstStyle/>
          <a:p>
            <a:r>
              <a:rPr lang="zh-CN" altLang="en-US" sz="4000" b="1"/>
              <a:t>齐声朗读</a:t>
            </a:r>
            <a:r>
              <a:rPr lang="en-US" altLang="zh-CN" sz="4000" b="1"/>
              <a:t>P49</a:t>
            </a:r>
            <a:r>
              <a:rPr lang="zh-CN" altLang="en-US" sz="4000" b="1"/>
              <a:t>第二节，体会二个问号的作用以及蕴含的情感。</a:t>
            </a:r>
            <a:endParaRPr lang="en-US" altLang="zh-CN" sz="4000" b="1"/>
          </a:p>
          <a:p>
            <a:r>
              <a:rPr lang="zh-CN" altLang="en-US" sz="4000" b="1"/>
              <a:t>对柔石的</a:t>
            </a:r>
            <a:r>
              <a:rPr lang="zh-CN" altLang="en-US" sz="4000" b="1">
                <a:solidFill>
                  <a:schemeClr val="accent2"/>
                </a:solidFill>
              </a:rPr>
              <a:t>惦记关切</a:t>
            </a:r>
            <a:r>
              <a:rPr lang="zh-CN" altLang="en-US" sz="4000" b="1"/>
              <a:t>之极尽在不言中。</a:t>
            </a:r>
            <a:endParaRPr lang="en-US" altLang="zh-CN" sz="4000" b="1"/>
          </a:p>
          <a:p>
            <a:r>
              <a:rPr lang="zh-CN" altLang="en-US" sz="4000" b="1"/>
              <a:t>请同学朗读第三节，注意标点符号。</a:t>
            </a:r>
            <a:endParaRPr lang="en-US" altLang="zh-CN" sz="4000" b="1"/>
          </a:p>
          <a:p>
            <a:r>
              <a:rPr lang="zh-CN" altLang="en-US" sz="4000" b="1">
                <a:solidFill>
                  <a:schemeClr val="accent2"/>
                </a:solidFill>
              </a:rPr>
              <a:t>感叹号</a:t>
            </a:r>
            <a:r>
              <a:rPr lang="zh-CN" altLang="en-US" sz="4000" b="1"/>
              <a:t>  表明了</a:t>
            </a:r>
            <a:r>
              <a:rPr lang="zh-CN" altLang="en-US" sz="4000" b="1">
                <a:solidFill>
                  <a:schemeClr val="accent2"/>
                </a:solidFill>
              </a:rPr>
              <a:t>强烈</a:t>
            </a:r>
            <a:r>
              <a:rPr lang="zh-CN" altLang="en-US" sz="4000" b="1"/>
              <a:t>的</a:t>
            </a:r>
            <a:r>
              <a:rPr lang="zh-CN" altLang="en-US" sz="4000" b="1">
                <a:solidFill>
                  <a:schemeClr val="accent2"/>
                </a:solidFill>
              </a:rPr>
              <a:t>震惊</a:t>
            </a:r>
            <a:r>
              <a:rPr lang="zh-CN" altLang="en-US" sz="4000" b="1"/>
              <a:t>，充分传递出了鲁迅先生对反动政府秘密杀害无辜革命青年的</a:t>
            </a:r>
            <a:r>
              <a:rPr lang="zh-CN" altLang="en-US" sz="4000" b="1">
                <a:solidFill>
                  <a:schemeClr val="accent2"/>
                </a:solidFill>
              </a:rPr>
              <a:t>卑劣行为</a:t>
            </a:r>
            <a:r>
              <a:rPr lang="zh-CN" altLang="en-US" sz="4000" b="1"/>
              <a:t>和</a:t>
            </a:r>
            <a:r>
              <a:rPr lang="zh-CN" altLang="en-US" sz="4000" b="1">
                <a:solidFill>
                  <a:schemeClr val="accent2"/>
                </a:solidFill>
              </a:rPr>
              <a:t>残忍</a:t>
            </a:r>
            <a:r>
              <a:rPr lang="zh-CN" altLang="en-US" sz="4000" b="1"/>
              <a:t>手段无比</a:t>
            </a:r>
            <a:r>
              <a:rPr lang="zh-CN" altLang="en-US" sz="4000" b="1">
                <a:solidFill>
                  <a:schemeClr val="accent2"/>
                </a:solidFill>
              </a:rPr>
              <a:t>愤怒</a:t>
            </a:r>
            <a:r>
              <a:rPr lang="zh-CN" altLang="en-US" sz="4000" b="1"/>
              <a:t>。</a:t>
            </a:r>
            <a:endParaRPr lang="en-US" altLang="zh-CN" sz="4000" b="1"/>
          </a:p>
          <a:p>
            <a:r>
              <a:rPr lang="zh-CN" altLang="en-US" sz="4000" b="1"/>
              <a:t>省略号  则包含了许多</a:t>
            </a:r>
            <a:r>
              <a:rPr lang="zh-CN" altLang="en-US" sz="4000" b="1">
                <a:solidFill>
                  <a:schemeClr val="accent2"/>
                </a:solidFill>
              </a:rPr>
              <a:t>难以尽述</a:t>
            </a:r>
            <a:r>
              <a:rPr lang="zh-CN" altLang="en-US" sz="4000" b="1"/>
              <a:t>的</a:t>
            </a:r>
            <a:r>
              <a:rPr lang="zh-CN" altLang="en-US" sz="4000" b="1">
                <a:solidFill>
                  <a:schemeClr val="accent2"/>
                </a:solidFill>
              </a:rPr>
              <a:t>愤怒、仇恨、痛悼</a:t>
            </a:r>
            <a:endParaRPr lang="en-US" altLang="zh-CN" sz="4000" b="1"/>
          </a:p>
          <a:p>
            <a:endParaRPr lang="en-US" altLang="zh-CN" sz="4000" b="1"/>
          </a:p>
          <a:p>
            <a:endParaRPr lang="zh-CN" altLang="en-US" sz="40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10" name="Text Box 2"/>
          <p:cNvSpPr txBox="1"/>
          <p:nvPr/>
        </p:nvSpPr>
        <p:spPr>
          <a:xfrm>
            <a:off x="-10795" y="-45720"/>
            <a:ext cx="1215834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7200" b="1">
                <a:latin typeface="宋体" panose="02010600030101010101" pitchFamily="2" charset="-122"/>
                <a:cs typeface="宋体" panose="02010600030101010101" pitchFamily="2" charset="-122"/>
              </a:rPr>
              <a:t>文中</a:t>
            </a:r>
            <a:r>
              <a:rPr lang="zh-CN" altLang="en-US" sz="7200" b="1">
                <a:solidFill>
                  <a:schemeClr val="accent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引用</a:t>
            </a:r>
            <a:r>
              <a:rPr lang="zh-CN" altLang="en-US" sz="7200" b="1">
                <a:latin typeface="宋体" panose="02010600030101010101" pitchFamily="2" charset="-122"/>
                <a:cs typeface="宋体" panose="02010600030101010101" pitchFamily="2" charset="-122"/>
              </a:rPr>
              <a:t>《说岳全传》中高僧“坐化”的</a:t>
            </a:r>
            <a:r>
              <a:rPr lang="zh-CN" altLang="en-US" sz="7200" b="1">
                <a:solidFill>
                  <a:schemeClr val="accent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典故</a:t>
            </a:r>
            <a:r>
              <a:rPr lang="zh-CN" altLang="en-US" sz="7200" b="1">
                <a:latin typeface="宋体" panose="02010600030101010101" pitchFamily="2" charset="-122"/>
                <a:cs typeface="宋体" panose="02010600030101010101" pitchFamily="2" charset="-122"/>
              </a:rPr>
              <a:t>有什么用意?</a:t>
            </a:r>
          </a:p>
          <a:p>
            <a:pPr>
              <a:spcBef>
                <a:spcPct val="50000"/>
              </a:spcBef>
            </a:pPr>
            <a:endParaRPr lang="zh-CN" altLang="en-US" sz="7200" b="1">
              <a:solidFill>
                <a:srgbClr val="FF7C8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0" y="2798445"/>
            <a:ext cx="12129135" cy="28613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FFCC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方正康体简体" pitchFamily="2" charset="-122"/>
              </a:rPr>
              <a:t>  </a:t>
            </a:r>
            <a:r>
              <a:rPr lang="zh-CN" altLang="en-US" sz="6000" b="1">
                <a:solidFill>
                  <a:schemeClr val="tx1"/>
                </a:solidFill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这个典故旨在</a:t>
            </a:r>
            <a:r>
              <a:rPr lang="zh-CN" altLang="en-US" sz="6000" b="1">
                <a:solidFill>
                  <a:schemeClr val="accent2"/>
                </a:solidFill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揭露白色恐怖</a:t>
            </a:r>
            <a:r>
              <a:rPr lang="zh-CN" altLang="en-US" sz="6000" b="1">
                <a:solidFill>
                  <a:schemeClr val="tx1"/>
                </a:solidFill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的世界。鲁迅他并不愿那样</a:t>
            </a:r>
            <a:r>
              <a:rPr lang="zh-CN" altLang="en-US" sz="6000" b="1">
                <a:solidFill>
                  <a:schemeClr val="accent2"/>
                </a:solidFill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束手待毙</a:t>
            </a:r>
            <a:r>
              <a:rPr lang="zh-CN" altLang="en-US" sz="6000" b="1">
                <a:solidFill>
                  <a:schemeClr val="tx1"/>
                </a:solidFill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，而是</a:t>
            </a:r>
            <a:r>
              <a:rPr lang="zh-CN" altLang="en-US" sz="6000" b="1" u="sng">
                <a:solidFill>
                  <a:schemeClr val="accent2"/>
                </a:solidFill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逃走避居</a:t>
            </a:r>
            <a:r>
              <a:rPr lang="zh-CN" altLang="en-US" sz="6000" b="1" u="sng">
                <a:solidFill>
                  <a:schemeClr val="tx1"/>
                </a:solidFill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6000" b="1" u="sng">
                <a:solidFill>
                  <a:schemeClr val="accent2"/>
                </a:solidFill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保存实力</a:t>
            </a:r>
            <a:r>
              <a:rPr lang="zh-CN" altLang="en-US" sz="6000" b="1" u="sng">
                <a:solidFill>
                  <a:schemeClr val="tx1"/>
                </a:solidFill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6000" b="1" u="sng">
                <a:solidFill>
                  <a:schemeClr val="accent2"/>
                </a:solidFill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继续战斗</a:t>
            </a:r>
            <a:r>
              <a:rPr lang="zh-CN" altLang="en-US" sz="6000" b="1" u="sng">
                <a:solidFill>
                  <a:schemeClr val="tx1"/>
                </a:solidFill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。 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24000" y="17463"/>
            <a:ext cx="7772400" cy="1143000"/>
          </a:xfrm>
        </p:spPr>
        <p:txBody>
          <a:bodyPr wrap="square" lIns="91440" tIns="45720" rIns="91440" bIns="45720" anchor="ctr" anchorCtr="0"/>
          <a:lstStyle/>
          <a:p>
            <a:r>
              <a:rPr lang="zh-CN" altLang="en-US" sz="8000" b="1"/>
              <a:t>诗歌赏析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60780"/>
            <a:ext cx="12066270" cy="4935220"/>
          </a:xfrm>
        </p:spPr>
        <p:txBody>
          <a:bodyPr wrap="square" lIns="91440" tIns="45720" rIns="91440" bIns="45720" anchor="t" anchorCtr="0"/>
          <a:lstStyle/>
          <a:p>
            <a:r>
              <a:rPr lang="zh-CN" altLang="en-US" sz="4800" b="1">
                <a:solidFill>
                  <a:schemeClr val="accent2"/>
                </a:solidFill>
              </a:rPr>
              <a:t>忍看</a:t>
            </a:r>
            <a:r>
              <a:rPr lang="zh-CN" altLang="en-US" sz="4800" b="1"/>
              <a:t>能否改为</a:t>
            </a:r>
            <a:r>
              <a:rPr lang="zh-CN" altLang="en-US" sz="4800" b="1">
                <a:solidFill>
                  <a:schemeClr val="accent2"/>
                </a:solidFill>
              </a:rPr>
              <a:t>眼看</a:t>
            </a:r>
            <a:r>
              <a:rPr lang="zh-CN" altLang="en-US" sz="4800" b="1"/>
              <a:t>？</a:t>
            </a:r>
            <a:endParaRPr lang="en-US" altLang="zh-CN" sz="4800" b="1"/>
          </a:p>
          <a:p>
            <a:r>
              <a:rPr lang="zh-CN" altLang="en-US" sz="4800" b="1">
                <a:solidFill>
                  <a:schemeClr val="accent2"/>
                </a:solidFill>
              </a:rPr>
              <a:t>刀丛</a:t>
            </a:r>
            <a:r>
              <a:rPr lang="zh-CN" altLang="en-US" sz="4800" b="1"/>
              <a:t>能否改为</a:t>
            </a:r>
            <a:r>
              <a:rPr lang="zh-CN" altLang="en-US" sz="4800" b="1">
                <a:solidFill>
                  <a:schemeClr val="accent2"/>
                </a:solidFill>
              </a:rPr>
              <a:t>刀边</a:t>
            </a:r>
            <a:r>
              <a:rPr lang="zh-CN" altLang="en-US" sz="4800" b="1"/>
              <a:t>？</a:t>
            </a:r>
            <a:endParaRPr lang="en-US" altLang="zh-CN" sz="4800" b="1"/>
          </a:p>
          <a:p>
            <a:r>
              <a:rPr lang="zh-CN" altLang="en-US" sz="4800" b="1"/>
              <a:t>忍看  </a:t>
            </a:r>
            <a:r>
              <a:rPr lang="zh-CN" altLang="en-US" sz="4800" b="1">
                <a:solidFill>
                  <a:schemeClr val="accent2"/>
                </a:solidFill>
              </a:rPr>
              <a:t>更有力度</a:t>
            </a:r>
            <a:r>
              <a:rPr lang="zh-CN" altLang="en-US" sz="4800" b="1"/>
              <a:t>传达作者心中无限的</a:t>
            </a:r>
            <a:r>
              <a:rPr lang="zh-CN" altLang="en-US" sz="4800" b="1">
                <a:solidFill>
                  <a:schemeClr val="accent2"/>
                </a:solidFill>
              </a:rPr>
              <a:t>悲愤</a:t>
            </a:r>
            <a:r>
              <a:rPr lang="zh-CN" altLang="en-US" sz="4800" b="1"/>
              <a:t>。</a:t>
            </a:r>
            <a:endParaRPr lang="en-US" altLang="zh-CN" sz="4800" b="1"/>
          </a:p>
          <a:p>
            <a:r>
              <a:rPr lang="zh-CN" altLang="en-US" sz="4800" b="1"/>
              <a:t>刀丛 更能呈现</a:t>
            </a:r>
            <a:r>
              <a:rPr lang="zh-CN" altLang="en-US" sz="4800" b="1">
                <a:solidFill>
                  <a:schemeClr val="accent2"/>
                </a:solidFill>
              </a:rPr>
              <a:t>无数屠刀竖立在前的凝重感</a:t>
            </a:r>
            <a:r>
              <a:rPr lang="zh-CN" altLang="en-US" sz="4800" b="1"/>
              <a:t>，更能</a:t>
            </a:r>
            <a:r>
              <a:rPr lang="zh-CN" altLang="en-US" sz="4800" b="1">
                <a:solidFill>
                  <a:schemeClr val="accent2"/>
                </a:solidFill>
              </a:rPr>
              <a:t>凸显</a:t>
            </a:r>
            <a:r>
              <a:rPr lang="zh-CN" altLang="en-US" sz="4800" b="1"/>
              <a:t>反动派</a:t>
            </a:r>
            <a:r>
              <a:rPr lang="zh-CN" altLang="en-US" sz="4800" b="1">
                <a:solidFill>
                  <a:schemeClr val="accent2"/>
                </a:solidFill>
              </a:rPr>
              <a:t>白色恐怖</a:t>
            </a:r>
            <a:r>
              <a:rPr lang="zh-CN" altLang="en-US" sz="4800" b="1"/>
              <a:t>的</a:t>
            </a:r>
            <a:r>
              <a:rPr lang="zh-CN" altLang="en-US" sz="4800" b="1">
                <a:solidFill>
                  <a:schemeClr val="accent2"/>
                </a:solidFill>
              </a:rPr>
              <a:t>严酷</a:t>
            </a:r>
            <a:r>
              <a:rPr lang="zh-CN" altLang="en-US" sz="4800" b="1"/>
              <a:t>。</a:t>
            </a:r>
            <a:r>
              <a:rPr lang="zh-CN" altLang="en-US" sz="4800" b="1">
                <a:solidFill>
                  <a:schemeClr val="accent2"/>
                </a:solidFill>
              </a:rPr>
              <a:t>反衬</a:t>
            </a:r>
            <a:r>
              <a:rPr lang="zh-CN" altLang="en-US" sz="4800" b="1"/>
              <a:t>鲁迅的</a:t>
            </a:r>
            <a:r>
              <a:rPr lang="zh-CN" altLang="en-US" sz="4800" b="1">
                <a:solidFill>
                  <a:schemeClr val="accent2"/>
                </a:solidFill>
              </a:rPr>
              <a:t>坚强不屈</a:t>
            </a:r>
            <a:r>
              <a:rPr lang="zh-CN" altLang="en-US" sz="4800" b="1"/>
              <a:t>。</a:t>
            </a:r>
            <a:endParaRPr lang="en-US" altLang="zh-CN" sz="4800" b="1"/>
          </a:p>
          <a:p>
            <a:endParaRPr lang="en-US" altLang="zh-CN" sz="4000" b="1"/>
          </a:p>
          <a:p>
            <a:endParaRPr lang="en-US" altLang="zh-CN" sz="4000" b="1"/>
          </a:p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charRg st="1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charRg st="1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1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charRg st="21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charRg st="21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42" end="8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charRg st="42" end="8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charRg st="42" end="8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00455" y="53340"/>
            <a:ext cx="10414000" cy="1143000"/>
          </a:xfrm>
        </p:spPr>
        <p:txBody>
          <a:bodyPr wrap="square" lIns="91440" tIns="45720" rIns="91440" bIns="45720" anchor="ctr" anchorCtr="0"/>
          <a:lstStyle/>
          <a:p>
            <a:r>
              <a:rPr lang="zh-CN" altLang="en-US" sz="6600" b="1"/>
              <a:t>为何要</a:t>
            </a:r>
            <a:r>
              <a:rPr lang="zh-CN" altLang="en-US" sz="6600" b="1">
                <a:solidFill>
                  <a:schemeClr val="accent2"/>
                </a:solidFill>
              </a:rPr>
              <a:t>引用</a:t>
            </a:r>
            <a:r>
              <a:rPr lang="zh-CN" altLang="en-US" sz="6600" b="1"/>
              <a:t>裴多菲的诗歌？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40" y="1981200"/>
            <a:ext cx="12167870" cy="4114800"/>
          </a:xfrm>
        </p:spPr>
        <p:txBody>
          <a:bodyPr wrap="square" lIns="91440" tIns="45720" rIns="91440" bIns="45720" anchor="t" anchorCtr="0"/>
          <a:lstStyle/>
          <a:p>
            <a:r>
              <a:rPr lang="zh-CN" altLang="en-US" sz="6000" b="1"/>
              <a:t>这是最好的</a:t>
            </a:r>
            <a:r>
              <a:rPr lang="zh-CN" altLang="en-US" sz="6000" b="1">
                <a:solidFill>
                  <a:schemeClr val="accent2"/>
                </a:solidFill>
              </a:rPr>
              <a:t>记念白莽</a:t>
            </a:r>
            <a:r>
              <a:rPr lang="zh-CN" altLang="en-US" sz="6000" b="1"/>
              <a:t>的</a:t>
            </a:r>
            <a:r>
              <a:rPr lang="zh-CN" altLang="en-US" sz="6000" b="1">
                <a:solidFill>
                  <a:schemeClr val="accent2"/>
                </a:solidFill>
              </a:rPr>
              <a:t>方式</a:t>
            </a:r>
            <a:r>
              <a:rPr lang="zh-CN" altLang="en-US" sz="6000" b="1"/>
              <a:t> ，这首诗也是白莽人生的</a:t>
            </a:r>
            <a:r>
              <a:rPr lang="zh-CN" altLang="en-US" sz="6000" b="1">
                <a:solidFill>
                  <a:schemeClr val="accent2"/>
                </a:solidFill>
              </a:rPr>
              <a:t>如实写照</a:t>
            </a:r>
            <a:r>
              <a:rPr lang="zh-CN" altLang="en-US" sz="6000" b="1"/>
              <a:t>。他是用</a:t>
            </a:r>
            <a:r>
              <a:rPr lang="zh-CN" altLang="en-US" sz="6000" b="1">
                <a:solidFill>
                  <a:schemeClr val="accent2"/>
                </a:solidFill>
              </a:rPr>
              <a:t>生命</a:t>
            </a:r>
            <a:r>
              <a:rPr lang="zh-CN" altLang="en-US" sz="6000" b="1"/>
              <a:t> 用</a:t>
            </a:r>
            <a:r>
              <a:rPr lang="zh-CN" altLang="en-US" sz="6000" b="1">
                <a:solidFill>
                  <a:schemeClr val="accent2"/>
                </a:solidFill>
              </a:rPr>
              <a:t>鲜血</a:t>
            </a:r>
            <a:r>
              <a:rPr lang="zh-CN" altLang="en-US" sz="6000" b="1"/>
              <a:t>为</a:t>
            </a:r>
            <a:r>
              <a:rPr lang="zh-CN" altLang="en-US" sz="6000" b="1">
                <a:solidFill>
                  <a:schemeClr val="accent2"/>
                </a:solidFill>
              </a:rPr>
              <a:t>自由</a:t>
            </a:r>
            <a:r>
              <a:rPr lang="zh-CN" altLang="en-US" sz="6000" b="1"/>
              <a:t>而战而献身的战士。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65275" y="4763"/>
            <a:ext cx="7772400" cy="1143000"/>
          </a:xfrm>
        </p:spPr>
        <p:txBody>
          <a:bodyPr wrap="square" lIns="91440" tIns="45720" rIns="91440" bIns="45720" anchor="ctr" anchorCtr="0"/>
          <a:lstStyle/>
          <a:p>
            <a:r>
              <a:rPr lang="zh-CN" altLang="en-US" sz="8000" b="1"/>
              <a:t>五  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" y="1981200"/>
            <a:ext cx="12145645" cy="4114800"/>
          </a:xfrm>
        </p:spPr>
        <p:txBody>
          <a:bodyPr wrap="square" lIns="91440" tIns="45720" rIns="91440" bIns="45720" anchor="t" anchorCtr="0"/>
          <a:lstStyle/>
          <a:p>
            <a:r>
              <a:rPr lang="zh-CN" altLang="en-US" sz="8800" b="1">
                <a:solidFill>
                  <a:schemeClr val="accent2"/>
                </a:solidFill>
              </a:rPr>
              <a:t>首尾呼应</a:t>
            </a:r>
            <a:r>
              <a:rPr lang="zh-CN" altLang="en-US" sz="8800" b="1"/>
              <a:t>  ，一个</a:t>
            </a:r>
            <a:r>
              <a:rPr lang="zh-CN" altLang="en-US" sz="8800" b="1">
                <a:solidFill>
                  <a:schemeClr val="accent2"/>
                </a:solidFill>
              </a:rPr>
              <a:t>开宗明义 </a:t>
            </a:r>
            <a:r>
              <a:rPr lang="zh-CN" altLang="en-US" sz="8800" b="1"/>
              <a:t>，一个</a:t>
            </a:r>
            <a:r>
              <a:rPr lang="zh-CN" altLang="en-US" sz="8800" b="1">
                <a:solidFill>
                  <a:schemeClr val="accent2"/>
                </a:solidFill>
              </a:rPr>
              <a:t>卒章显志</a:t>
            </a:r>
            <a:r>
              <a:rPr lang="zh-CN" altLang="en-US" sz="8800" b="1"/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18" name="Text Box 2"/>
          <p:cNvSpPr txBox="1"/>
          <p:nvPr/>
        </p:nvSpPr>
        <p:spPr>
          <a:xfrm>
            <a:off x="0" y="0"/>
            <a:ext cx="1223073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3600">
                <a:solidFill>
                  <a:srgbClr val="003399"/>
                </a:solidFill>
                <a:latin typeface="方正康体简体" pitchFamily="2" charset="-122"/>
                <a:ea typeface="方正康体简体" pitchFamily="2" charset="-122"/>
              </a:rPr>
              <a:t> </a:t>
            </a:r>
            <a:r>
              <a:rPr lang="zh-CN" altLang="en-US" sz="6000" b="1">
                <a:solidFill>
                  <a:schemeClr val="tx1"/>
                </a:solidFill>
                <a:latin typeface="方正康体简体" pitchFamily="2" charset="-122"/>
                <a:ea typeface="方正康体简体" pitchFamily="2" charset="-122"/>
              </a:rPr>
              <a:t>文中</a:t>
            </a:r>
            <a:r>
              <a:rPr lang="zh-CN" altLang="en-US" sz="6000" b="1">
                <a:solidFill>
                  <a:schemeClr val="accent2"/>
                </a:solidFill>
                <a:latin typeface="方正康体简体" pitchFamily="2" charset="-122"/>
                <a:ea typeface="方正康体简体" pitchFamily="2" charset="-122"/>
              </a:rPr>
              <a:t>引用</a:t>
            </a:r>
            <a:r>
              <a:rPr lang="zh-CN" altLang="en-US" sz="6000" b="1">
                <a:solidFill>
                  <a:schemeClr val="tx1"/>
                </a:solidFill>
                <a:latin typeface="方正康体简体" pitchFamily="2" charset="-122"/>
                <a:ea typeface="方正康体简体" pitchFamily="2" charset="-122"/>
              </a:rPr>
              <a:t>向子期《思旧赋》的</a:t>
            </a:r>
            <a:r>
              <a:rPr lang="zh-CN" altLang="en-US" sz="6000" b="1">
                <a:solidFill>
                  <a:schemeClr val="accent2"/>
                </a:solidFill>
                <a:latin typeface="方正康体简体" pitchFamily="2" charset="-122"/>
                <a:ea typeface="方正康体简体" pitchFamily="2" charset="-122"/>
              </a:rPr>
              <a:t>典故</a:t>
            </a:r>
            <a:r>
              <a:rPr lang="zh-CN" altLang="en-US" sz="6000" b="1">
                <a:solidFill>
                  <a:schemeClr val="tx1"/>
                </a:solidFill>
                <a:latin typeface="方正康体简体" pitchFamily="2" charset="-122"/>
                <a:ea typeface="方正康体简体" pitchFamily="2" charset="-122"/>
              </a:rPr>
              <a:t>有什么用意？（</a:t>
            </a:r>
            <a:r>
              <a:rPr lang="zh-CN" altLang="en-US" sz="6000" b="1">
                <a:solidFill>
                  <a:schemeClr val="accent2"/>
                </a:solidFill>
                <a:latin typeface="方正康体简体" pitchFamily="2" charset="-122"/>
                <a:ea typeface="方正康体简体" pitchFamily="2" charset="-122"/>
              </a:rPr>
              <a:t>竹林七贤</a:t>
            </a:r>
            <a:r>
              <a:rPr lang="zh-CN" altLang="en-US" sz="6000" b="1">
                <a:solidFill>
                  <a:schemeClr val="tx1"/>
                </a:solidFill>
                <a:latin typeface="方正康体简体" pitchFamily="2" charset="-122"/>
                <a:ea typeface="方正康体简体" pitchFamily="2" charset="-122"/>
              </a:rPr>
              <a:t>，</a:t>
            </a:r>
            <a:r>
              <a:rPr lang="zh-CN" altLang="en-US" sz="6000" b="1">
                <a:solidFill>
                  <a:schemeClr val="accent2"/>
                </a:solidFill>
                <a:latin typeface="方正康体简体" pitchFamily="2" charset="-122"/>
                <a:ea typeface="方正康体简体" pitchFamily="2" charset="-122"/>
              </a:rPr>
              <a:t>狂放不羁，愤世嫉俗</a:t>
            </a:r>
            <a:r>
              <a:rPr lang="zh-CN" altLang="en-US" sz="6000" b="1">
                <a:solidFill>
                  <a:schemeClr val="tx1"/>
                </a:solidFill>
                <a:latin typeface="方正康体简体" pitchFamily="2" charset="-122"/>
                <a:ea typeface="方正康体简体" pitchFamily="2" charset="-122"/>
              </a:rPr>
              <a:t>）</a:t>
            </a:r>
          </a:p>
        </p:txBody>
      </p:sp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33655" y="2843530"/>
            <a:ext cx="12132945" cy="110680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6600" b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方正康体简体" pitchFamily="2" charset="-122"/>
              </a:rPr>
              <a:t>旨在</a:t>
            </a:r>
            <a:r>
              <a:rPr lang="zh-CN" altLang="en-US" sz="6600" b="1">
                <a:solidFill>
                  <a:schemeClr val="accent2"/>
                </a:solidFill>
                <a:effectLst/>
                <a:latin typeface="Times New Roman" panose="02020603050405020304" pitchFamily="18" charset="0"/>
                <a:ea typeface="方正康体简体" pitchFamily="2" charset="-122"/>
              </a:rPr>
              <a:t>借古讽今，以古喻今。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3655" y="4104005"/>
            <a:ext cx="1207960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6000" b="1">
                <a:solidFill>
                  <a:schemeClr val="accent2"/>
                </a:solidFill>
                <a:latin typeface="Times New Roman" panose="02020603050405020304" pitchFamily="18" charset="0"/>
              </a:rPr>
              <a:t>含蓄</a:t>
            </a:r>
            <a:r>
              <a:rPr lang="zh-CN" altLang="en-US" sz="6000" b="1">
                <a:latin typeface="Times New Roman" panose="02020603050405020304" pitchFamily="18" charset="0"/>
              </a:rPr>
              <a:t>地</a:t>
            </a:r>
            <a:r>
              <a:rPr lang="zh-CN" altLang="en-US" sz="6000" b="1">
                <a:solidFill>
                  <a:schemeClr val="accent2"/>
                </a:solidFill>
                <a:latin typeface="Times New Roman" panose="02020603050405020304" pitchFamily="18" charset="0"/>
              </a:rPr>
              <a:t>表达</a:t>
            </a:r>
            <a:r>
              <a:rPr lang="zh-CN" altLang="en-US" sz="6000" b="1">
                <a:latin typeface="Times New Roman" panose="02020603050405020304" pitchFamily="18" charset="0"/>
              </a:rPr>
              <a:t>了对政治现实极为</a:t>
            </a:r>
            <a:r>
              <a:rPr lang="zh-CN" altLang="en-US" sz="6000" b="1">
                <a:solidFill>
                  <a:schemeClr val="accent2"/>
                </a:solidFill>
                <a:latin typeface="Times New Roman" panose="02020603050405020304" pitchFamily="18" charset="0"/>
              </a:rPr>
              <a:t>不满</a:t>
            </a:r>
            <a:r>
              <a:rPr lang="zh-CN" altLang="en-US" sz="6000" b="1">
                <a:latin typeface="Times New Roman" panose="02020603050405020304" pitchFamily="18" charset="0"/>
              </a:rPr>
              <a:t>的情绪。也</a:t>
            </a:r>
            <a:r>
              <a:rPr lang="zh-CN" altLang="en-US" sz="6000" b="1">
                <a:solidFill>
                  <a:schemeClr val="accent2"/>
                </a:solidFill>
                <a:latin typeface="Times New Roman" panose="02020603050405020304" pitchFamily="18" charset="0"/>
              </a:rPr>
              <a:t>表达</a:t>
            </a:r>
            <a:r>
              <a:rPr lang="zh-CN" altLang="en-US" sz="6000" b="1">
                <a:latin typeface="Times New Roman" panose="02020603050405020304" pitchFamily="18" charset="0"/>
              </a:rPr>
              <a:t>了自己的</a:t>
            </a:r>
            <a:r>
              <a:rPr lang="zh-CN" altLang="en-US" sz="6000" b="1">
                <a:solidFill>
                  <a:schemeClr val="accent2"/>
                </a:solidFill>
                <a:latin typeface="Times New Roman" panose="02020603050405020304" pitchFamily="18" charset="0"/>
              </a:rPr>
              <a:t>哀伤愤激</a:t>
            </a:r>
            <a:r>
              <a:rPr lang="zh-CN" altLang="en-US" sz="6000" b="1">
                <a:latin typeface="Times New Roman" panose="02020603050405020304" pitchFamily="18" charset="0"/>
              </a:rPr>
              <a:t>之情。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3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1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24000" y="22225"/>
            <a:ext cx="7772400" cy="1143000"/>
          </a:xfrm>
        </p:spPr>
        <p:txBody>
          <a:bodyPr wrap="square" lIns="91440" tIns="45720" rIns="91440" bIns="45720" anchor="ctr" anchorCtr="0"/>
          <a:lstStyle/>
          <a:p>
            <a:r>
              <a:rPr lang="zh-CN" altLang="en-US" sz="8000" b="1"/>
              <a:t>标点符号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6830" y="1494155"/>
            <a:ext cx="12090400" cy="4601845"/>
          </a:xfrm>
        </p:spPr>
        <p:txBody>
          <a:bodyPr wrap="square" lIns="91440" tIns="45720" rIns="91440" bIns="45720" anchor="t" anchorCtr="0"/>
          <a:lstStyle/>
          <a:p>
            <a:r>
              <a:rPr lang="zh-CN" altLang="en-US" sz="6000" b="1">
                <a:solidFill>
                  <a:schemeClr val="accent2"/>
                </a:solidFill>
              </a:rPr>
              <a:t>句号</a:t>
            </a:r>
            <a:r>
              <a:rPr lang="zh-CN" altLang="en-US" sz="6000" b="1"/>
              <a:t>  不用问号 感叹号  为何？</a:t>
            </a:r>
            <a:endParaRPr lang="en-US" altLang="zh-CN" sz="6000" b="1"/>
          </a:p>
          <a:p>
            <a:r>
              <a:rPr lang="zh-CN" altLang="en-US" sz="6000" b="1"/>
              <a:t>因为这时鲁迅情感已经从</a:t>
            </a:r>
            <a:r>
              <a:rPr lang="zh-CN" altLang="en-US" sz="6000" b="1">
                <a:solidFill>
                  <a:schemeClr val="accent2"/>
                </a:solidFill>
              </a:rPr>
              <a:t>激愤</a:t>
            </a:r>
            <a:r>
              <a:rPr lang="zh-CN" altLang="en-US" sz="6000" b="1"/>
              <a:t>走向</a:t>
            </a:r>
            <a:r>
              <a:rPr lang="zh-CN" altLang="en-US" sz="6000" b="1">
                <a:solidFill>
                  <a:schemeClr val="accent2"/>
                </a:solidFill>
              </a:rPr>
              <a:t>沉静</a:t>
            </a:r>
            <a:r>
              <a:rPr lang="zh-CN" altLang="en-US" sz="6000" b="1"/>
              <a:t>，心中有</a:t>
            </a:r>
            <a:r>
              <a:rPr lang="zh-CN" altLang="en-US" sz="6000" b="1">
                <a:solidFill>
                  <a:schemeClr val="accent2"/>
                </a:solidFill>
              </a:rPr>
              <a:t>必胜</a:t>
            </a:r>
            <a:r>
              <a:rPr lang="zh-CN" altLang="en-US" sz="6000" b="1"/>
              <a:t>的</a:t>
            </a:r>
            <a:r>
              <a:rPr lang="zh-CN" altLang="en-US" sz="6000" b="1">
                <a:solidFill>
                  <a:schemeClr val="accent2"/>
                </a:solidFill>
              </a:rPr>
              <a:t>信念</a:t>
            </a:r>
            <a:r>
              <a:rPr lang="zh-CN" altLang="en-US" sz="6000" b="1"/>
              <a:t>。</a:t>
            </a:r>
            <a:endParaRPr lang="en-US" altLang="zh-CN" sz="6000" b="1"/>
          </a:p>
          <a:p>
            <a:r>
              <a:rPr lang="zh-CN" altLang="en-US" sz="6000" b="1"/>
              <a:t>结尾</a:t>
            </a:r>
            <a:r>
              <a:rPr lang="zh-CN" altLang="en-US" sz="6000" b="1">
                <a:solidFill>
                  <a:schemeClr val="accent2"/>
                </a:solidFill>
              </a:rPr>
              <a:t>省略号</a:t>
            </a:r>
            <a:r>
              <a:rPr lang="zh-CN" altLang="en-US" sz="6000" b="1"/>
              <a:t>。</a:t>
            </a:r>
            <a:r>
              <a:rPr lang="zh-CN" altLang="en-US" sz="6000" b="1">
                <a:solidFill>
                  <a:schemeClr val="accent2"/>
                </a:solidFill>
              </a:rPr>
              <a:t>寓意深刻。</a:t>
            </a:r>
            <a:endParaRPr lang="en-US" altLang="zh-CN" sz="6000" b="1">
              <a:solidFill>
                <a:schemeClr val="accent2"/>
              </a:solidFill>
            </a:endParaRPr>
          </a:p>
          <a:p>
            <a:endParaRPr lang="en-US" altLang="zh-CN" sz="6000" b="1">
              <a:solidFill>
                <a:schemeClr val="accent2"/>
              </a:solidFill>
            </a:endParaRPr>
          </a:p>
        </p:txBody>
      </p:sp>
      <p:pic>
        <p:nvPicPr>
          <p:cNvPr id="4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290300" y="10972800"/>
            <a:ext cx="368300" cy="2667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46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charRg st="46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charRg st="46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4" name="WordArt 2"/>
          <p:cNvSpPr/>
          <p:nvPr/>
        </p:nvSpPr>
        <p:spPr>
          <a:xfrm>
            <a:off x="3654425" y="60325"/>
            <a:ext cx="8339455" cy="2057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4800">
                <a:ln w="317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2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为了忘却的记念</a:t>
            </a:r>
          </a:p>
        </p:txBody>
      </p:sp>
      <p:pic>
        <p:nvPicPr>
          <p:cNvPr id="3075" name="Picture 3" descr="A:\左联五烈士.b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3400" y="2177415"/>
            <a:ext cx="7777480" cy="43713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79375" y="60325"/>
            <a:ext cx="357505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5400" b="1">
                <a:latin typeface="Times New Roman" panose="02020603050405020304" pitchFamily="18" charset="0"/>
              </a:rPr>
              <a:t>作者要忘却谁？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0955" y="1808480"/>
            <a:ext cx="360934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7200" b="1">
                <a:latin typeface="Times New Roman" panose="02020603050405020304" pitchFamily="18" charset="0"/>
              </a:rPr>
              <a:t>时代背景 看注释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0" y="5723890"/>
            <a:ext cx="3959225" cy="107632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chemeClr val="accent2"/>
                </a:solidFill>
                <a:sym typeface="+mn-ea"/>
              </a:rPr>
              <a:t>上海市大团高级中学</a:t>
            </a:r>
            <a:r>
              <a:rPr lang="en-US" altLang="zh-CN" b="1">
                <a:solidFill>
                  <a:schemeClr val="accent2"/>
                </a:solidFill>
                <a:sym typeface="+mn-ea"/>
              </a:rPr>
              <a:t> </a:t>
            </a:r>
          </a:p>
          <a:p>
            <a:r>
              <a:rPr lang="zh-CN" altLang="en-US" b="1">
                <a:solidFill>
                  <a:schemeClr val="accent2"/>
                </a:solidFill>
                <a:sym typeface="+mn-ea"/>
              </a:rPr>
              <a:t>谭领鸿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146" name="Picture 2" descr="左联五烈士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2665" y="539115"/>
            <a:ext cx="8414385" cy="55206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Text Box 3"/>
          <p:cNvSpPr txBox="1"/>
          <p:nvPr/>
        </p:nvSpPr>
        <p:spPr>
          <a:xfrm>
            <a:off x="10641330" y="278448"/>
            <a:ext cx="675005" cy="6248400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x-none" b="1">
                <a:solidFill>
                  <a:schemeClr val="accent2"/>
                </a:solidFill>
                <a:latin typeface="Times New Roman" panose="02020603050405020304" pitchFamily="18" charset="0"/>
              </a:rPr>
              <a:t>壮士身亡志未终，龙华千载仰高风</a:t>
            </a:r>
            <a:r>
              <a:rPr lang="zh-CN" altLang="x-none">
                <a:solidFill>
                  <a:srgbClr val="FF0000"/>
                </a:solidFill>
                <a:latin typeface="Times New Roman" panose="02020603050405020304" pitchFamily="18" charset="0"/>
              </a:rPr>
              <a:t>。</a:t>
            </a:r>
          </a:p>
        </p:txBody>
      </p:sp>
      <p:sp>
        <p:nvSpPr>
          <p:cNvPr id="6148" name="Text Box 4"/>
          <p:cNvSpPr txBox="1"/>
          <p:nvPr/>
        </p:nvSpPr>
        <p:spPr>
          <a:xfrm>
            <a:off x="11451590" y="194945"/>
            <a:ext cx="675005" cy="6624320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x-none" b="1">
                <a:solidFill>
                  <a:schemeClr val="accent2"/>
                </a:solidFill>
                <a:latin typeface="Times New Roman" panose="02020603050405020304" pitchFamily="18" charset="0"/>
              </a:rPr>
              <a:t>墙外桃花墙里雪，一般鲜艳一般红。</a:t>
            </a:r>
          </a:p>
        </p:txBody>
      </p:sp>
      <p:sp>
        <p:nvSpPr>
          <p:cNvPr id="6149" name="Text Box 5"/>
          <p:cNvSpPr txBox="1"/>
          <p:nvPr/>
        </p:nvSpPr>
        <p:spPr>
          <a:xfrm>
            <a:off x="4205288" y="98743"/>
            <a:ext cx="79502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x-none" sz="2400" b="1">
                <a:latin typeface="Times New Roman" panose="02020603050405020304" pitchFamily="18" charset="0"/>
              </a:rPr>
              <a:t>白莽</a:t>
            </a:r>
          </a:p>
        </p:txBody>
      </p:sp>
      <p:sp>
        <p:nvSpPr>
          <p:cNvPr id="6150" name="Text Box 6"/>
          <p:cNvSpPr txBox="1"/>
          <p:nvPr/>
        </p:nvSpPr>
        <p:spPr>
          <a:xfrm>
            <a:off x="8390890" y="98743"/>
            <a:ext cx="79502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x-none" sz="2400" b="1">
                <a:latin typeface="Times New Roman" panose="02020603050405020304" pitchFamily="18" charset="0"/>
              </a:rPr>
              <a:t>柔石</a:t>
            </a:r>
          </a:p>
        </p:txBody>
      </p:sp>
      <p:sp>
        <p:nvSpPr>
          <p:cNvPr id="6151" name="Text Box 7"/>
          <p:cNvSpPr txBox="1"/>
          <p:nvPr/>
        </p:nvSpPr>
        <p:spPr>
          <a:xfrm>
            <a:off x="3800475" y="6092825"/>
            <a:ext cx="110109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x-none" sz="2400" b="1">
                <a:latin typeface="Times New Roman" panose="02020603050405020304" pitchFamily="18" charset="0"/>
              </a:rPr>
              <a:t>胡也频</a:t>
            </a:r>
          </a:p>
        </p:txBody>
      </p:sp>
      <p:sp>
        <p:nvSpPr>
          <p:cNvPr id="6152" name="Text Box 8"/>
          <p:cNvSpPr txBox="1"/>
          <p:nvPr/>
        </p:nvSpPr>
        <p:spPr>
          <a:xfrm>
            <a:off x="5735638" y="6173788"/>
            <a:ext cx="110109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x-none" sz="2400" b="1">
                <a:latin typeface="Times New Roman" panose="02020603050405020304" pitchFamily="18" charset="0"/>
              </a:rPr>
              <a:t>李伟森</a:t>
            </a:r>
          </a:p>
        </p:txBody>
      </p:sp>
      <p:sp>
        <p:nvSpPr>
          <p:cNvPr id="6153" name="Text Box 9"/>
          <p:cNvSpPr txBox="1"/>
          <p:nvPr/>
        </p:nvSpPr>
        <p:spPr>
          <a:xfrm>
            <a:off x="9065895" y="6092825"/>
            <a:ext cx="79502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x-none" sz="2400" b="1">
                <a:latin typeface="Times New Roman" panose="02020603050405020304" pitchFamily="18" charset="0"/>
              </a:rPr>
              <a:t>冯铿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0320" y="-36830"/>
            <a:ext cx="2216150" cy="65544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6000" b="1">
                <a:latin typeface="Times New Roman" panose="02020603050405020304" pitchFamily="18" charset="0"/>
              </a:rPr>
              <a:t>本文的</a:t>
            </a:r>
            <a:r>
              <a:rPr lang="zh-CN" altLang="en-US" sz="6000" b="1">
                <a:solidFill>
                  <a:schemeClr val="accent2"/>
                </a:solidFill>
                <a:latin typeface="Times New Roman" panose="02020603050405020304" pitchFamily="18" charset="0"/>
              </a:rPr>
              <a:t>写作顺序</a:t>
            </a:r>
            <a:r>
              <a:rPr lang="zh-CN" altLang="en-US" sz="6000" b="1">
                <a:latin typeface="Times New Roman" panose="02020603050405020304" pitchFamily="18" charset="0"/>
              </a:rPr>
              <a:t>以及</a:t>
            </a:r>
            <a:r>
              <a:rPr lang="zh-CN" altLang="en-US" sz="6000" b="1">
                <a:solidFill>
                  <a:schemeClr val="accent2"/>
                </a:solidFill>
                <a:latin typeface="Times New Roman" panose="02020603050405020304" pitchFamily="18" charset="0"/>
              </a:rPr>
              <a:t>详略安排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9" presetID="1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1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3" presetID="12" presetClass="entr" presetSubtype="2" fill="hold" grpId="0" nodeType="afterEffect">
                                  <p:stCondLst>
                                    <p:cond delay="11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5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/>
      <p:bldP spid="6148" grpId="0"/>
      <p:bldP spid="6149" grpId="0"/>
      <p:bldP spid="6150" grpId="0"/>
      <p:bldP spid="6151" grpId="0"/>
      <p:bldP spid="6152" grpId="0"/>
      <p:bldP spid="6153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90738" y="0"/>
            <a:ext cx="7772400" cy="1143000"/>
          </a:xfrm>
        </p:spPr>
        <p:txBody>
          <a:bodyPr wrap="square" lIns="91440" tIns="45720" rIns="91440" bIns="45720" anchor="ctr" anchorCtr="0"/>
          <a:lstStyle/>
          <a:p>
            <a:pPr eaLnBrk="1" hangingPunct="1"/>
            <a:r>
              <a:rPr lang="zh-CN" altLang="en-US" sz="6600" b="1">
                <a:solidFill>
                  <a:schemeClr val="accent2"/>
                </a:solidFill>
              </a:rPr>
              <a:t>标题解析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 bwMode="auto">
          <a:xfrm>
            <a:off x="20955" y="1043940"/>
            <a:ext cx="12240260" cy="5814060"/>
          </a:xfrm>
          <a:ln>
            <a:miter lim="800000"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en-US" sz="2800" b="1" i="0" u="none" strike="noStrike" kern="10" cap="none" spc="0" normalizeH="0" baseline="0" noProof="0" smtClean="0"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为了忘却的记念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en-US" sz="2800" b="1" i="0" u="none" strike="noStrike" kern="10" cap="none" spc="0" normalizeH="0" baseline="0" noProof="0" smtClean="0"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朗读标题以及第一段最后一段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en-US" sz="2800" b="1" i="0" u="none" strike="noStrike" kern="10" cap="none" spc="0" normalizeH="0" baseline="0" noProof="0" smtClean="0"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看似矛盾，实则统一，别具匠心。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en-US" sz="2800" b="1" i="0" u="none" strike="noStrike" kern="10" cap="none" spc="0" normalizeH="0" baseline="0" noProof="0" smtClean="0"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“忘却”其实是“摆脱”的同义词，即摆脱悲哀，化悲痛为力量。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en-US" sz="2800" b="1" i="0" u="none" strike="noStrike" kern="10" cap="none" spc="0" normalizeH="0" baseline="0" noProof="0" smtClean="0"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心情太沉痛太压抑，不利于战斗，所以忘却或摆脱是为了更好地用战斗来记念逝去的很好的青年，因为难以忘却，所以要为了忘却而努力，由此可见</a:t>
            </a:r>
            <a:r>
              <a:rPr kumimoji="0" lang="en-US" altLang="zh-CN" sz="2800" b="1" i="0" u="none" strike="noStrike" kern="10" cap="none" spc="0" normalizeH="0" baseline="0" noProof="0" smtClean="0"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---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en-US" sz="2800" b="1" i="0" u="none" strike="noStrike" kern="10" cap="none" spc="0" normalizeH="0" baseline="0" noProof="0" smtClean="0"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含义   实在难以忘却，可想心中悲痛之深。</a:t>
            </a:r>
            <a:endParaRPr kumimoji="0" lang="en-US" altLang="zh-CN" sz="2800" b="1" i="0" u="none" strike="noStrike" kern="10" cap="none" spc="0" normalizeH="0" baseline="0" noProof="0" smtClean="0"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en-US" sz="2800" b="1" i="0" u="none" strike="noStrike" kern="10" cap="none" spc="0" normalizeH="0" baseline="0" noProof="0" smtClean="0"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化悲痛为力量，可想鲁迅骨头之硬。不屈不挠。韧的战斗。</a:t>
            </a:r>
            <a:endParaRPr kumimoji="0" lang="en-US" altLang="zh-CN" sz="2800" b="1" i="0" u="none" strike="noStrike" kern="10" cap="none" spc="0" normalizeH="0" baseline="0" noProof="0" smtClean="0"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3200" b="1" i="0" u="none" strike="noStrike" kern="10" cap="none" spc="0" normalizeH="0" baseline="0" noProof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3200" b="1" i="0" u="none" strike="noStrike" kern="10" cap="none" spc="0" normalizeH="0" baseline="0" noProof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3" name="Rectangle 2"/>
          <p:cNvSpPr/>
          <p:nvPr/>
        </p:nvSpPr>
        <p:spPr>
          <a:xfrm>
            <a:off x="4191000" y="838200"/>
            <a:ext cx="3429000" cy="52622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480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zh-CN" altLang="zh-CN" sz="480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zh-CN" altLang="zh-CN" sz="480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zh-CN" altLang="zh-CN" sz="480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zh-CN" altLang="zh-CN" sz="4800">
              <a:latin typeface="Times New Roman" panose="02020603050405020304" pitchFamily="18" charset="0"/>
            </a:endParaRPr>
          </a:p>
        </p:txBody>
      </p:sp>
      <p:sp>
        <p:nvSpPr>
          <p:cNvPr id="8194" name="Line 3"/>
          <p:cNvSpPr/>
          <p:nvPr/>
        </p:nvSpPr>
        <p:spPr>
          <a:xfrm flipV="1">
            <a:off x="5410200" y="3048000"/>
            <a:ext cx="1371600" cy="0"/>
          </a:xfrm>
          <a:prstGeom prst="line">
            <a:avLst/>
          </a:prstGeom>
          <a:ln w="9525">
            <a:noFill/>
          </a:ln>
        </p:spPr>
        <p:txBody>
          <a:bodyPr/>
          <a:lstStyle/>
          <a:p/>
        </p:txBody>
      </p:sp>
      <p:sp>
        <p:nvSpPr>
          <p:cNvPr id="8195" name="Line 4"/>
          <p:cNvSpPr/>
          <p:nvPr/>
        </p:nvSpPr>
        <p:spPr>
          <a:xfrm>
            <a:off x="5410200" y="3048000"/>
            <a:ext cx="1371600" cy="0"/>
          </a:xfrm>
          <a:prstGeom prst="line">
            <a:avLst/>
          </a:prstGeom>
          <a:ln w="9525">
            <a:noFill/>
          </a:ln>
        </p:spPr>
        <p:txBody>
          <a:bodyPr/>
          <a:lstStyle/>
          <a:p/>
        </p:txBody>
      </p:sp>
      <p:sp>
        <p:nvSpPr>
          <p:cNvPr id="8196" name="未知"/>
          <p:cNvSpPr/>
          <p:nvPr/>
        </p:nvSpPr>
        <p:spPr>
          <a:xfrm>
            <a:off x="6669088" y="2897188"/>
            <a:ext cx="950912" cy="25400"/>
          </a:xfrm>
          <a:custGeom>
            <a:cxnLst>
              <a:cxn ang="0">
                <a:pos x="0" y="25400"/>
              </a:cxn>
              <a:cxn ang="0">
                <a:pos x="950912" y="0"/>
              </a:cxn>
            </a:cxnLst>
            <a:rect l="0" t="0" r="0" b="0"/>
            <a:pathLst>
              <a:path w="599" h="16">
                <a:moveTo>
                  <a:pt x="0" y="16"/>
                </a:moveTo>
                <a:lnTo>
                  <a:pt x="599" y="0"/>
                </a:lnTo>
              </a:path>
            </a:pathLst>
          </a:custGeom>
          <a:noFill/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197" name="Line 6"/>
          <p:cNvSpPr/>
          <p:nvPr/>
        </p:nvSpPr>
        <p:spPr>
          <a:xfrm>
            <a:off x="5867400" y="2895600"/>
            <a:ext cx="1371600" cy="0"/>
          </a:xfrm>
          <a:prstGeom prst="line">
            <a:avLst/>
          </a:prstGeom>
          <a:ln w="9525">
            <a:noFill/>
          </a:ln>
        </p:spPr>
        <p:txBody>
          <a:bodyPr/>
          <a:lstStyle/>
          <a:p/>
        </p:txBody>
      </p:sp>
      <p:sp>
        <p:nvSpPr>
          <p:cNvPr id="8198" name="Line 7"/>
          <p:cNvSpPr/>
          <p:nvPr/>
        </p:nvSpPr>
        <p:spPr>
          <a:xfrm>
            <a:off x="5943600" y="1524000"/>
            <a:ext cx="1066800" cy="0"/>
          </a:xfrm>
          <a:prstGeom prst="line">
            <a:avLst/>
          </a:prstGeom>
          <a:ln w="9525">
            <a:noFill/>
          </a:ln>
        </p:spPr>
        <p:txBody>
          <a:bodyPr/>
          <a:lstStyle/>
          <a:p/>
        </p:txBody>
      </p:sp>
      <p:sp>
        <p:nvSpPr>
          <p:cNvPr id="8200" name="Rectangle 8"/>
          <p:cNvSpPr/>
          <p:nvPr/>
        </p:nvSpPr>
        <p:spPr>
          <a:xfrm>
            <a:off x="4835525" y="3159125"/>
            <a:ext cx="2273300" cy="110680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x-none" sz="6600" b="1">
                <a:solidFill>
                  <a:schemeClr val="accent2"/>
                </a:solidFill>
                <a:latin typeface="Times New Roman" panose="02020603050405020304" pitchFamily="18" charset="0"/>
              </a:rPr>
              <a:t>忘却</a:t>
            </a:r>
            <a:r>
              <a:rPr lang="zh-CN" altLang="x-none">
                <a:latin typeface="Times New Roman" panose="02020603050405020304" pitchFamily="18" charset="0"/>
              </a:rPr>
              <a:t>　</a:t>
            </a:r>
          </a:p>
        </p:txBody>
      </p:sp>
      <p:sp>
        <p:nvSpPr>
          <p:cNvPr id="2" name="Line 9"/>
          <p:cNvSpPr/>
          <p:nvPr/>
        </p:nvSpPr>
        <p:spPr>
          <a:xfrm flipH="1">
            <a:off x="5867400" y="3581400"/>
            <a:ext cx="0" cy="1219200"/>
          </a:xfrm>
          <a:prstGeom prst="line">
            <a:avLst/>
          </a:prstGeom>
          <a:ln w="9525">
            <a:noFill/>
          </a:ln>
        </p:spPr>
        <p:txBody>
          <a:bodyPr/>
          <a:lstStyle/>
          <a:p/>
        </p:txBody>
      </p:sp>
      <p:sp>
        <p:nvSpPr>
          <p:cNvPr id="8201" name="Line 10"/>
          <p:cNvSpPr/>
          <p:nvPr/>
        </p:nvSpPr>
        <p:spPr>
          <a:xfrm flipH="1">
            <a:off x="5867400" y="3733800"/>
            <a:ext cx="0" cy="1066800"/>
          </a:xfrm>
          <a:prstGeom prst="line">
            <a:avLst/>
          </a:prstGeom>
          <a:ln w="9525">
            <a:noFill/>
          </a:ln>
        </p:spPr>
        <p:txBody>
          <a:bodyPr/>
          <a:lstStyle/>
          <a:p/>
        </p:txBody>
      </p:sp>
      <p:sp>
        <p:nvSpPr>
          <p:cNvPr id="8202" name="Line 11"/>
          <p:cNvSpPr/>
          <p:nvPr/>
        </p:nvSpPr>
        <p:spPr>
          <a:xfrm flipH="1">
            <a:off x="5867400" y="3733800"/>
            <a:ext cx="0" cy="1066800"/>
          </a:xfrm>
          <a:prstGeom prst="line">
            <a:avLst/>
          </a:prstGeom>
          <a:ln w="9525">
            <a:noFill/>
          </a:ln>
        </p:spPr>
        <p:txBody>
          <a:bodyPr/>
          <a:lstStyle/>
          <a:p/>
        </p:txBody>
      </p:sp>
      <p:sp>
        <p:nvSpPr>
          <p:cNvPr id="8203" name="Line 12"/>
          <p:cNvSpPr/>
          <p:nvPr/>
        </p:nvSpPr>
        <p:spPr>
          <a:xfrm flipH="1">
            <a:off x="5867400" y="3733800"/>
            <a:ext cx="0" cy="1143000"/>
          </a:xfrm>
          <a:prstGeom prst="line">
            <a:avLst/>
          </a:prstGeom>
          <a:ln w="9525">
            <a:noFill/>
          </a:ln>
        </p:spPr>
        <p:txBody>
          <a:bodyPr/>
          <a:lstStyle/>
          <a:p/>
        </p:txBody>
      </p:sp>
      <p:sp>
        <p:nvSpPr>
          <p:cNvPr id="8204" name="未知"/>
          <p:cNvSpPr/>
          <p:nvPr/>
        </p:nvSpPr>
        <p:spPr>
          <a:xfrm>
            <a:off x="5791200" y="3810000"/>
            <a:ext cx="77788" cy="1066800"/>
          </a:xfrm>
          <a:custGeom>
            <a:cxnLst>
              <a:cxn ang="0">
                <a:pos x="0" y="0"/>
              </a:cxn>
              <a:cxn ang="0">
                <a:pos x="0" y="1066800"/>
              </a:cxn>
            </a:cxnLst>
            <a:rect l="0" t="0" r="0" b="0"/>
            <a:pathLst>
              <a:path w="1" h="720">
                <a:moveTo>
                  <a:pt x="0" y="0"/>
                </a:moveTo>
                <a:cubicBezTo>
                  <a:pt x="0" y="120"/>
                  <a:pt x="0" y="570"/>
                  <a:pt x="0" y="720"/>
                </a:cubicBezTo>
              </a:path>
            </a:pathLst>
          </a:custGeom>
          <a:noFill/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06" name="未知"/>
          <p:cNvSpPr/>
          <p:nvPr/>
        </p:nvSpPr>
        <p:spPr>
          <a:xfrm>
            <a:off x="4267200" y="3505200"/>
            <a:ext cx="831850" cy="77788"/>
          </a:xfrm>
          <a:custGeom>
            <a:cxnLst>
              <a:cxn ang="0">
                <a:pos x="0" y="0"/>
              </a:cxn>
              <a:cxn ang="0">
                <a:pos x="831850" y="0"/>
              </a:cxn>
            </a:cxnLst>
            <a:rect l="0" t="0" r="0" b="0"/>
            <a:pathLst>
              <a:path w="524" h="1">
                <a:moveTo>
                  <a:pt x="0" y="0"/>
                </a:moveTo>
                <a:lnTo>
                  <a:pt x="524" y="0"/>
                </a:lnTo>
              </a:path>
            </a:pathLst>
          </a:custGeom>
          <a:noFill/>
          <a:ln w="254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" name="Line 15"/>
          <p:cNvSpPr/>
          <p:nvPr/>
        </p:nvSpPr>
        <p:spPr>
          <a:xfrm>
            <a:off x="5181600" y="4648200"/>
            <a:ext cx="76200" cy="0"/>
          </a:xfrm>
          <a:prstGeom prst="line">
            <a:avLst/>
          </a:prstGeom>
          <a:ln w="9525">
            <a:noFill/>
          </a:ln>
        </p:spPr>
        <p:txBody>
          <a:bodyPr/>
          <a:lstStyle/>
          <a:p/>
        </p:txBody>
      </p:sp>
      <p:sp>
        <p:nvSpPr>
          <p:cNvPr id="8207" name="Line 16"/>
          <p:cNvSpPr/>
          <p:nvPr/>
        </p:nvSpPr>
        <p:spPr>
          <a:xfrm flipH="1">
            <a:off x="5867400" y="5791200"/>
            <a:ext cx="0" cy="0"/>
          </a:xfrm>
          <a:prstGeom prst="line">
            <a:avLst/>
          </a:prstGeom>
          <a:ln w="9525">
            <a:noFill/>
          </a:ln>
        </p:spPr>
        <p:txBody>
          <a:bodyPr/>
          <a:lstStyle/>
          <a:p/>
        </p:txBody>
      </p:sp>
      <p:sp>
        <p:nvSpPr>
          <p:cNvPr id="8208" name="Text Box 17"/>
          <p:cNvSpPr txBox="1"/>
          <p:nvPr/>
        </p:nvSpPr>
        <p:spPr>
          <a:xfrm>
            <a:off x="5694363" y="5440363"/>
            <a:ext cx="736600" cy="218440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 anchorCtr="0"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3600">
              <a:latin typeface="Times New Roman" panose="02020603050405020304" pitchFamily="18" charset="0"/>
            </a:endParaRPr>
          </a:p>
        </p:txBody>
      </p:sp>
      <p:sp>
        <p:nvSpPr>
          <p:cNvPr id="8210" name="Text Box 18"/>
          <p:cNvSpPr txBox="1"/>
          <p:nvPr/>
        </p:nvSpPr>
        <p:spPr>
          <a:xfrm>
            <a:off x="3684905" y="908685"/>
            <a:ext cx="2214245" cy="990600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x-none" sz="6600">
                <a:solidFill>
                  <a:schemeClr val="accent2"/>
                </a:solidFill>
                <a:latin typeface="Times New Roman" panose="02020603050405020304" pitchFamily="18" charset="0"/>
                <a:ea typeface="华文隶书" panose="02010800040101010101" pitchFamily="2" charset="-122"/>
              </a:rPr>
              <a:t>原因</a:t>
            </a:r>
          </a:p>
        </p:txBody>
      </p:sp>
      <p:sp>
        <p:nvSpPr>
          <p:cNvPr id="8211" name="Text Box 19"/>
          <p:cNvSpPr txBox="1"/>
          <p:nvPr/>
        </p:nvSpPr>
        <p:spPr>
          <a:xfrm>
            <a:off x="4430078" y="4733608"/>
            <a:ext cx="1198245" cy="1767840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x-none" sz="6600">
                <a:solidFill>
                  <a:schemeClr val="accent2"/>
                </a:solidFill>
                <a:latin typeface="Times New Roman" panose="02020603050405020304" pitchFamily="18" charset="0"/>
                <a:ea typeface="华文隶书" panose="02010800040101010101" pitchFamily="2" charset="-122"/>
              </a:rPr>
              <a:t>内容</a:t>
            </a:r>
          </a:p>
        </p:txBody>
      </p:sp>
      <p:sp>
        <p:nvSpPr>
          <p:cNvPr id="8212" name="Text Box 20"/>
          <p:cNvSpPr txBox="1"/>
          <p:nvPr/>
        </p:nvSpPr>
        <p:spPr>
          <a:xfrm>
            <a:off x="7715568" y="3023553"/>
            <a:ext cx="2214245" cy="1006475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x-none" sz="6600">
                <a:solidFill>
                  <a:schemeClr val="accent2"/>
                </a:solidFill>
                <a:latin typeface="Times New Roman" panose="02020603050405020304" pitchFamily="18" charset="0"/>
                <a:ea typeface="华文隶书" panose="02010800040101010101" pitchFamily="2" charset="-122"/>
              </a:rPr>
              <a:t>目的</a:t>
            </a:r>
          </a:p>
        </p:txBody>
      </p:sp>
      <p:sp>
        <p:nvSpPr>
          <p:cNvPr id="8213" name="Text Box 21"/>
          <p:cNvSpPr txBox="1"/>
          <p:nvPr/>
        </p:nvSpPr>
        <p:spPr>
          <a:xfrm>
            <a:off x="3282315" y="3082925"/>
            <a:ext cx="1013460" cy="1463040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x-none" sz="5400">
                <a:solidFill>
                  <a:schemeClr val="accent2"/>
                </a:solidFill>
                <a:latin typeface="Times New Roman" panose="02020603050405020304" pitchFamily="18" charset="0"/>
                <a:ea typeface="华文隶书" panose="02010800040101010101" pitchFamily="2" charset="-122"/>
              </a:rPr>
              <a:t>手段</a:t>
            </a:r>
          </a:p>
        </p:txBody>
      </p:sp>
      <p:sp>
        <p:nvSpPr>
          <p:cNvPr id="4" name="AutoShape 22"/>
          <p:cNvSpPr/>
          <p:nvPr/>
        </p:nvSpPr>
        <p:spPr>
          <a:xfrm>
            <a:off x="5651342" y="2514600"/>
            <a:ext cx="917891" cy="340431"/>
          </a:xfrm>
          <a:prstGeom prst="upArrow">
            <a:avLst>
              <a:gd name="adj1" fmla="val 50000"/>
              <a:gd name="adj2" fmla="val 50226"/>
            </a:avLst>
          </a:prstGeom>
          <a:noFill/>
          <a:ln w="9525">
            <a:noFill/>
          </a:ln>
        </p:spPr>
        <p:txBody>
          <a:bodyPr vert="eaVert" wrap="none" anchor="ctr" anchorCtr="0">
            <a:spAutoFit/>
          </a:bodyPr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8215" name="Text Box 23"/>
          <p:cNvSpPr txBox="1"/>
          <p:nvPr/>
        </p:nvSpPr>
        <p:spPr>
          <a:xfrm>
            <a:off x="112395" y="2303780"/>
            <a:ext cx="4337685" cy="45720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x-none" sz="5400" b="1">
                <a:solidFill>
                  <a:schemeClr val="accent2"/>
                </a:solidFill>
                <a:latin typeface="Times New Roman" panose="02020603050405020304" pitchFamily="18" charset="0"/>
              </a:rPr>
              <a:t>字文点一写</a:t>
            </a:r>
          </a:p>
        </p:txBody>
      </p:sp>
      <p:sp>
        <p:nvSpPr>
          <p:cNvPr id="8216" name="Text Box 24"/>
          <p:cNvSpPr txBox="1"/>
          <p:nvPr/>
        </p:nvSpPr>
        <p:spPr>
          <a:xfrm>
            <a:off x="5628640" y="5167630"/>
            <a:ext cx="1844675" cy="1334135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x-none" sz="5400" b="1">
                <a:solidFill>
                  <a:schemeClr val="accent2"/>
                </a:solidFill>
                <a:latin typeface="Times New Roman" panose="02020603050405020304" pitchFamily="18" charset="0"/>
              </a:rPr>
              <a:t>哀悲</a:t>
            </a:r>
          </a:p>
        </p:txBody>
      </p:sp>
      <p:sp>
        <p:nvSpPr>
          <p:cNvPr id="8217" name="Text Box 25"/>
          <p:cNvSpPr txBox="1"/>
          <p:nvPr/>
        </p:nvSpPr>
        <p:spPr>
          <a:xfrm>
            <a:off x="6140450" y="2033905"/>
            <a:ext cx="6215380" cy="53340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>
                <a:latin typeface="Times New Roman" panose="02020603050405020304" pitchFamily="18" charset="0"/>
              </a:rPr>
              <a:t>  </a:t>
            </a:r>
          </a:p>
          <a:p>
            <a:pPr>
              <a:spcBef>
                <a:spcPct val="50000"/>
              </a:spcBef>
            </a:pPr>
            <a:r>
              <a:rPr lang="zh-CN" altLang="x-none" sz="4800" b="1">
                <a:latin typeface="Times New Roman" panose="02020603050405020304" pitchFamily="18" charset="0"/>
              </a:rPr>
              <a:t>下一松轻己自给</a:t>
            </a:r>
          </a:p>
        </p:txBody>
      </p:sp>
      <p:sp>
        <p:nvSpPr>
          <p:cNvPr id="8218" name="Text Box 26"/>
          <p:cNvSpPr txBox="1"/>
          <p:nvPr/>
        </p:nvSpPr>
        <p:spPr>
          <a:xfrm>
            <a:off x="1497330" y="30163"/>
            <a:ext cx="8030845" cy="533400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lstStyle/>
          <a:p>
            <a:pPr>
              <a:spcBef>
                <a:spcPct val="50000"/>
              </a:spcBef>
            </a:pPr>
            <a:endParaRPr lang="zh-CN" altLang="zh-CN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zh-CN" altLang="zh-CN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zh-CN" altLang="zh-CN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zh-CN" altLang="zh-CN" sz="280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x-none" sz="4000" b="1">
                <a:solidFill>
                  <a:schemeClr val="accent2"/>
                </a:solidFill>
                <a:latin typeface="Times New Roman" panose="02020603050405020304" pitchFamily="18" charset="0"/>
              </a:rPr>
              <a:t>心的我击袭总愤悲</a:t>
            </a:r>
          </a:p>
        </p:txBody>
      </p:sp>
      <p:sp>
        <p:nvSpPr>
          <p:cNvPr id="8219" name="Line 27"/>
          <p:cNvSpPr/>
          <p:nvPr/>
        </p:nvSpPr>
        <p:spPr>
          <a:xfrm flipH="1">
            <a:off x="5638800" y="2133600"/>
            <a:ext cx="0" cy="838200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8220" name="Line 28"/>
          <p:cNvSpPr/>
          <p:nvPr/>
        </p:nvSpPr>
        <p:spPr>
          <a:xfrm>
            <a:off x="6635750" y="3653790"/>
            <a:ext cx="685800" cy="0"/>
          </a:xfrm>
          <a:prstGeom prst="line">
            <a:avLst/>
          </a:prstGeom>
          <a:ln w="254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8221" name="Line 29"/>
          <p:cNvSpPr/>
          <p:nvPr/>
        </p:nvSpPr>
        <p:spPr>
          <a:xfrm flipH="1">
            <a:off x="5638800" y="3962400"/>
            <a:ext cx="0" cy="914400"/>
          </a:xfrm>
          <a:prstGeom prst="line">
            <a:avLst/>
          </a:prstGeom>
          <a:ln w="222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31" name="TextBox 30"/>
          <p:cNvSpPr txBox="1"/>
          <p:nvPr/>
        </p:nvSpPr>
        <p:spPr>
          <a:xfrm>
            <a:off x="0" y="4509135"/>
            <a:ext cx="4562475" cy="212280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4400" b="1">
                <a:latin typeface="Times New Roman" panose="02020603050405020304" pitchFamily="18" charset="0"/>
              </a:rPr>
              <a:t>前面说</a:t>
            </a:r>
            <a:r>
              <a:rPr lang="zh-CN" altLang="en-US" sz="4400" b="1">
                <a:solidFill>
                  <a:schemeClr val="accent2"/>
                </a:solidFill>
                <a:latin typeface="Times New Roman" panose="02020603050405020304" pitchFamily="18" charset="0"/>
              </a:rPr>
              <a:t>悲愤</a:t>
            </a:r>
            <a:r>
              <a:rPr lang="zh-CN" altLang="en-US" sz="4400" b="1">
                <a:latin typeface="Times New Roman" panose="02020603050405020304" pitchFamily="18" charset="0"/>
              </a:rPr>
              <a:t>，为什么后面说</a:t>
            </a:r>
            <a:r>
              <a:rPr lang="zh-CN" altLang="en-US" sz="4400" b="1">
                <a:solidFill>
                  <a:schemeClr val="accent2"/>
                </a:solidFill>
                <a:latin typeface="Times New Roman" panose="02020603050405020304" pitchFamily="18" charset="0"/>
              </a:rPr>
              <a:t>摆脱悲哀</a:t>
            </a:r>
            <a:r>
              <a:rPr lang="zh-CN" altLang="en-US" sz="4400" b="1">
                <a:latin typeface="Times New Roman" panose="02020603050405020304" pitchFamily="18" charset="0"/>
              </a:rPr>
              <a:t>呢？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239000" y="4104005"/>
            <a:ext cx="4923155" cy="25533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4000" b="1">
                <a:latin typeface="Times New Roman" panose="02020603050405020304" pitchFamily="18" charset="0"/>
              </a:rPr>
              <a:t>悲愤包含</a:t>
            </a:r>
            <a:r>
              <a:rPr lang="zh-CN" altLang="en-US" sz="4000" b="1">
                <a:solidFill>
                  <a:schemeClr val="accent2"/>
                </a:solidFill>
                <a:latin typeface="Times New Roman" panose="02020603050405020304" pitchFamily="18" charset="0"/>
              </a:rPr>
              <a:t>悲哀</a:t>
            </a:r>
            <a:r>
              <a:rPr lang="zh-CN" altLang="en-US" sz="4000" b="1">
                <a:latin typeface="Times New Roman" panose="02020603050405020304" pitchFamily="18" charset="0"/>
              </a:rPr>
              <a:t>和</a:t>
            </a:r>
            <a:r>
              <a:rPr lang="zh-CN" altLang="en-US" sz="4000" b="1">
                <a:solidFill>
                  <a:schemeClr val="accent2"/>
                </a:solidFill>
                <a:latin typeface="Times New Roman" panose="02020603050405020304" pitchFamily="18" charset="0"/>
              </a:rPr>
              <a:t>愤怒</a:t>
            </a:r>
            <a:r>
              <a:rPr lang="zh-CN" altLang="en-US" sz="4000" b="1">
                <a:latin typeface="Times New Roman" panose="02020603050405020304" pitchFamily="18" charset="0"/>
              </a:rPr>
              <a:t>，鲁迅要摆脱的只是悲哀，</a:t>
            </a:r>
            <a:r>
              <a:rPr lang="zh-CN" altLang="en-US" sz="4000" b="1">
                <a:solidFill>
                  <a:schemeClr val="accent2"/>
                </a:solidFill>
                <a:latin typeface="Times New Roman" panose="02020603050405020304" pitchFamily="18" charset="0"/>
              </a:rPr>
              <a:t>血海深仇</a:t>
            </a:r>
            <a:r>
              <a:rPr lang="zh-CN" altLang="en-US" sz="4000" b="1">
                <a:latin typeface="Times New Roman" panose="02020603050405020304" pitchFamily="18" charset="0"/>
              </a:rPr>
              <a:t>无法忘却，不能摆脱！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0" grpId="0"/>
      <p:bldP spid="8210" grpId="0"/>
      <p:bldP spid="8211" grpId="0"/>
      <p:bldP spid="8212" grpId="0"/>
      <p:bldP spid="8213" grpId="0"/>
      <p:bldP spid="8215" grpId="0"/>
      <p:bldP spid="8216" grpId="0"/>
      <p:bldP spid="8217" grpId="0"/>
      <p:bldP spid="8218" grpId="0"/>
      <p:bldP spid="3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24000" y="9525"/>
            <a:ext cx="7772400" cy="1143000"/>
          </a:xfrm>
        </p:spPr>
        <p:txBody>
          <a:bodyPr wrap="square" lIns="91440" tIns="45720" rIns="91440" bIns="45720" anchor="ctr" anchorCtr="0"/>
          <a:lstStyle/>
          <a:p>
            <a:pPr eaLnBrk="1" hangingPunct="1"/>
            <a:r>
              <a:rPr lang="zh-CN" altLang="en-US" b="1"/>
              <a:t>第二段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8255" y="1006475"/>
            <a:ext cx="12193905" cy="5851525"/>
          </a:xfrm>
        </p:spPr>
        <p:txBody>
          <a:bodyPr wrap="square" lIns="91440" tIns="45720" rIns="91440" bIns="45720" anchor="t" anchorCtr="0"/>
          <a:lstStyle/>
          <a:p>
            <a:pPr eaLnBrk="1" hangingPunct="1"/>
            <a:r>
              <a:rPr lang="zh-CN" altLang="en-US" sz="4000" b="1">
                <a:solidFill>
                  <a:schemeClr val="accent2"/>
                </a:solidFill>
              </a:rPr>
              <a:t>不敢   不愿  不屑</a:t>
            </a:r>
            <a:r>
              <a:rPr lang="zh-CN" altLang="en-US" sz="4000" b="1"/>
              <a:t> 分别是哪些人？体现了他们怎样的</a:t>
            </a:r>
            <a:r>
              <a:rPr lang="zh-CN" altLang="en-US" sz="4000" b="1">
                <a:solidFill>
                  <a:schemeClr val="accent2"/>
                </a:solidFill>
              </a:rPr>
              <a:t>态度</a:t>
            </a:r>
            <a:r>
              <a:rPr lang="zh-CN" altLang="en-US" sz="4000" b="1"/>
              <a:t>？</a:t>
            </a:r>
            <a:endParaRPr lang="en-US" altLang="zh-CN" sz="4000" b="1"/>
          </a:p>
          <a:p>
            <a:pPr eaLnBrk="1" hangingPunct="1"/>
            <a:r>
              <a:rPr lang="zh-CN" altLang="en-US" sz="4000" b="1"/>
              <a:t>引出</a:t>
            </a:r>
            <a:r>
              <a:rPr lang="zh-CN" altLang="en-US" sz="4000" b="1">
                <a:solidFill>
                  <a:schemeClr val="accent2"/>
                </a:solidFill>
              </a:rPr>
              <a:t>白莽</a:t>
            </a:r>
            <a:r>
              <a:rPr lang="zh-CN" altLang="en-US" sz="4000" b="1"/>
              <a:t>，写了自己和白莽哪</a:t>
            </a:r>
            <a:r>
              <a:rPr lang="zh-CN" altLang="en-US" sz="4000" b="1">
                <a:solidFill>
                  <a:schemeClr val="accent2"/>
                </a:solidFill>
              </a:rPr>
              <a:t>几次</a:t>
            </a:r>
            <a:r>
              <a:rPr lang="zh-CN" altLang="en-US" sz="4000" b="1"/>
              <a:t>见面？</a:t>
            </a:r>
            <a:endParaRPr lang="en-US" altLang="zh-CN" sz="4000" b="1"/>
          </a:p>
          <a:p>
            <a:pPr eaLnBrk="1" hangingPunct="1"/>
            <a:r>
              <a:rPr lang="zh-CN" altLang="en-US" sz="4000" b="1"/>
              <a:t>这三次见面有何不同？</a:t>
            </a:r>
            <a:endParaRPr lang="en-US" altLang="zh-CN" sz="4000" b="1"/>
          </a:p>
          <a:p>
            <a:pPr eaLnBrk="1" hangingPunct="1"/>
            <a:r>
              <a:rPr lang="zh-CN" altLang="en-US" sz="4000" b="1"/>
              <a:t>第六段为什么写白莽故意把</a:t>
            </a:r>
            <a:r>
              <a:rPr lang="zh-CN" altLang="en-US" sz="4000" b="1">
                <a:solidFill>
                  <a:schemeClr val="accent2"/>
                </a:solidFill>
              </a:rPr>
              <a:t>国民</a:t>
            </a:r>
            <a:r>
              <a:rPr lang="zh-CN" altLang="en-US" sz="4000" b="1"/>
              <a:t>改为</a:t>
            </a:r>
            <a:r>
              <a:rPr lang="zh-CN" altLang="en-US" sz="4000" b="1">
                <a:solidFill>
                  <a:schemeClr val="accent2"/>
                </a:solidFill>
              </a:rPr>
              <a:t>民众</a:t>
            </a:r>
            <a:r>
              <a:rPr lang="zh-CN" altLang="en-US" sz="4000" b="1"/>
              <a:t>呢？</a:t>
            </a:r>
            <a:endParaRPr lang="en-US" altLang="zh-CN" sz="4000" b="1"/>
          </a:p>
          <a:p>
            <a:pPr eaLnBrk="1" hangingPunct="1"/>
            <a:r>
              <a:rPr lang="zh-CN" altLang="en-US" sz="4000" b="1"/>
              <a:t>国民不仅包括民众，而且也包括</a:t>
            </a:r>
            <a:r>
              <a:rPr lang="zh-CN" altLang="en-US" sz="4000" b="1">
                <a:solidFill>
                  <a:schemeClr val="accent2"/>
                </a:solidFill>
              </a:rPr>
              <a:t>统治阶级</a:t>
            </a:r>
            <a:r>
              <a:rPr lang="zh-CN" altLang="en-US" sz="4000" b="1"/>
              <a:t>。白莽</a:t>
            </a:r>
            <a:r>
              <a:rPr lang="zh-CN" altLang="en-US" sz="4000" b="1">
                <a:solidFill>
                  <a:schemeClr val="accent2"/>
                </a:solidFill>
              </a:rPr>
              <a:t>热爱民众</a:t>
            </a:r>
            <a:r>
              <a:rPr lang="zh-CN" altLang="en-US" sz="4000" b="1"/>
              <a:t>，</a:t>
            </a:r>
            <a:r>
              <a:rPr lang="zh-CN" altLang="en-US" sz="4000" b="1">
                <a:solidFill>
                  <a:schemeClr val="accent2"/>
                </a:solidFill>
              </a:rPr>
              <a:t>憎恨统治阶级</a:t>
            </a:r>
          </a:p>
          <a:p>
            <a:pPr eaLnBrk="1" hangingPunct="1"/>
            <a:r>
              <a:rPr lang="zh-CN" altLang="en-US" sz="4000" b="1">
                <a:solidFill>
                  <a:schemeClr val="accent2"/>
                </a:solidFill>
              </a:rPr>
              <a:t>爱憎分明    正直不阿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charRg st="0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charRg st="0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38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charRg st="38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charRg st="38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57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charRg st="57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charRg st="57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68" end="8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charRg st="68" end="8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charRg st="68" end="8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89" end="1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charRg st="89" end="12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charRg st="89" end="1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22" end="1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charRg st="122" end="1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charRg st="122" end="1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1955800" y="0"/>
            <a:ext cx="792480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2800">
              <a:solidFill>
                <a:srgbClr val="003399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方正康体简体" pitchFamily="2" charset="-122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1640205" y="8573"/>
            <a:ext cx="8731250" cy="1143000"/>
          </a:xfrm>
        </p:spPr>
        <p:txBody>
          <a:bodyPr wrap="square" lIns="91440" tIns="45720" rIns="91440" bIns="45720" anchor="ctr" anchorCtr="0"/>
          <a:lstStyle/>
          <a:p>
            <a:r>
              <a:rPr lang="zh-CN" altLang="en-US" b="1">
                <a:solidFill>
                  <a:srgbClr val="003399"/>
                </a:solidFill>
                <a:ea typeface="方正康体简体" pitchFamily="2" charset="-122"/>
              </a:rPr>
              <a:t>柔石的“迂”的性格为线索</a:t>
            </a:r>
            <a:br>
              <a:rPr lang="zh-CN" altLang="en-US" b="1">
                <a:solidFill>
                  <a:srgbClr val="003399"/>
                </a:solidFill>
                <a:ea typeface="方正康体简体" pitchFamily="2" charset="-122"/>
              </a:rPr>
            </a:b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0" y="863600"/>
            <a:ext cx="9144000" cy="6038850"/>
          </a:xfrm>
        </p:spPr>
        <p:txBody>
          <a:bodyPr wrap="square" lIns="91440" tIns="45720" rIns="91440" bIns="45720" anchor="t" anchorCtr="0"/>
          <a:lstStyle/>
          <a:p>
            <a:r>
              <a:rPr lang="zh-CN" altLang="en-US" b="1"/>
              <a:t> </a:t>
            </a:r>
            <a:r>
              <a:rPr lang="zh-CN" altLang="en-US" sz="4400" b="1"/>
              <a:t>什么是迂？       表现有哪些？</a:t>
            </a:r>
            <a:endParaRPr lang="en-US" altLang="zh-CN" sz="4400" b="1"/>
          </a:p>
          <a:p>
            <a:r>
              <a:rPr lang="zh-CN" altLang="en-US" sz="4400" b="1"/>
              <a:t>模样  硬气  迂</a:t>
            </a:r>
            <a:endParaRPr lang="en-US" altLang="zh-CN" sz="4400" b="1"/>
          </a:p>
          <a:p>
            <a:r>
              <a:rPr lang="zh-CN" altLang="en-US" sz="4400" b="1"/>
              <a:t>办朝花社  执着 坚定 无私</a:t>
            </a:r>
            <a:endParaRPr lang="en-US" altLang="zh-CN" sz="4400" b="1"/>
          </a:p>
          <a:p>
            <a:r>
              <a:rPr lang="zh-CN" altLang="en-US" sz="4400" b="1"/>
              <a:t>看社会  单纯  善良   稚嫩</a:t>
            </a:r>
            <a:endParaRPr lang="en-US" altLang="zh-CN" sz="4400" b="1"/>
          </a:p>
          <a:p>
            <a:r>
              <a:rPr lang="zh-CN" altLang="en-US" sz="4400" b="1"/>
              <a:t>接触女性   老实    古板 </a:t>
            </a:r>
            <a:endParaRPr lang="en-US" altLang="zh-CN" sz="4400" b="1"/>
          </a:p>
          <a:p>
            <a:r>
              <a:rPr lang="zh-CN" altLang="en-US" sz="4400" b="1"/>
              <a:t>面对师长    热情  忠厚</a:t>
            </a:r>
            <a:endParaRPr lang="en-US" altLang="zh-CN" sz="4400" b="1"/>
          </a:p>
          <a:p>
            <a:r>
              <a:rPr lang="zh-CN" altLang="en-US" sz="4400" b="1"/>
              <a:t>狱中来信     坚定乐观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-38735" y="38100"/>
            <a:ext cx="12156440" cy="2399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6000" b="1">
                <a:effectLst/>
                <a:latin typeface="宋体" panose="02010600030101010101" pitchFamily="2" charset="-122"/>
              </a:rPr>
              <a:t>领会作者把</a:t>
            </a:r>
            <a:r>
              <a:rPr lang="zh-CN" altLang="en-US" sz="6000" b="1">
                <a:solidFill>
                  <a:schemeClr val="accent2"/>
                </a:solidFill>
                <a:effectLst/>
                <a:latin typeface="宋体" panose="02010600030101010101" pitchFamily="2" charset="-122"/>
              </a:rPr>
              <a:t>柔石比做方孝孺</a:t>
            </a:r>
            <a:r>
              <a:rPr lang="zh-CN" altLang="en-US" sz="6000" b="1">
                <a:effectLst/>
                <a:latin typeface="宋体" panose="02010600030101010101" pitchFamily="2" charset="-122"/>
              </a:rPr>
              <a:t>的用意。</a:t>
            </a:r>
          </a:p>
          <a:p>
            <a:pPr>
              <a:spcBef>
                <a:spcPct val="50000"/>
              </a:spcBef>
            </a:pPr>
            <a:endParaRPr lang="zh-CN" altLang="en-US" sz="6000" b="1">
              <a:effectLst/>
              <a:latin typeface="宋体" panose="02010600030101010101" pitchFamily="2" charset="-122"/>
            </a:endParaRPr>
          </a:p>
        </p:txBody>
      </p:sp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20320" y="1403350"/>
            <a:ext cx="12169775" cy="56311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4800" b="1">
                <a:effectLst/>
                <a:latin typeface="宋体" panose="02010600030101010101" pitchFamily="2" charset="-122"/>
              </a:rPr>
              <a:t>柔石和方孝孺在</a:t>
            </a:r>
            <a:r>
              <a:rPr lang="zh-CN" altLang="en-US" sz="4800" b="1">
                <a:solidFill>
                  <a:schemeClr val="accent2"/>
                </a:solidFill>
                <a:effectLst/>
                <a:latin typeface="宋体" panose="02010600030101010101" pitchFamily="2" charset="-122"/>
              </a:rPr>
              <a:t>威武不屈、舍生取义</a:t>
            </a:r>
            <a:r>
              <a:rPr lang="zh-CN" altLang="en-US" sz="4800" b="1">
                <a:effectLst/>
                <a:latin typeface="宋体" panose="02010600030101010101" pitchFamily="2" charset="-122"/>
              </a:rPr>
              <a:t>的刚烈执着精神上是一致的，他们都将为后人</a:t>
            </a:r>
            <a:r>
              <a:rPr lang="zh-CN" altLang="en-US" sz="4800" b="1">
                <a:solidFill>
                  <a:schemeClr val="accent2"/>
                </a:solidFill>
                <a:effectLst/>
                <a:latin typeface="宋体" panose="02010600030101010101" pitchFamily="2" charset="-122"/>
              </a:rPr>
              <a:t>敬仰</a:t>
            </a:r>
            <a:r>
              <a:rPr lang="zh-CN" altLang="en-US" sz="4800" b="1">
                <a:effectLst/>
                <a:latin typeface="宋体" panose="02010600030101010101" pitchFamily="2" charset="-122"/>
              </a:rPr>
              <a:t>和</a:t>
            </a:r>
            <a:r>
              <a:rPr lang="zh-CN" altLang="en-US" sz="4800" b="1">
                <a:solidFill>
                  <a:schemeClr val="accent2"/>
                </a:solidFill>
                <a:effectLst/>
                <a:latin typeface="宋体" panose="02010600030101010101" pitchFamily="2" charset="-122"/>
              </a:rPr>
              <a:t>赞颂</a:t>
            </a:r>
            <a:r>
              <a:rPr lang="zh-CN" altLang="en-US" sz="4800" b="1">
                <a:effectLst/>
                <a:latin typeface="宋体" panose="02010600030101010101" pitchFamily="2" charset="-122"/>
              </a:rPr>
              <a:t>；同时，作者用朱棣</a:t>
            </a:r>
            <a:r>
              <a:rPr lang="zh-CN" altLang="en-US" sz="4800" b="1">
                <a:solidFill>
                  <a:schemeClr val="accent2"/>
                </a:solidFill>
                <a:effectLst/>
                <a:latin typeface="宋体" panose="02010600030101010101" pitchFamily="2" charset="-122"/>
              </a:rPr>
              <a:t>惨无人道</a:t>
            </a:r>
            <a:r>
              <a:rPr lang="zh-CN" altLang="en-US" sz="4800" b="1">
                <a:effectLst/>
                <a:latin typeface="宋体" panose="02010600030101010101" pitchFamily="2" charset="-122"/>
              </a:rPr>
              <a:t>、</a:t>
            </a:r>
            <a:r>
              <a:rPr lang="zh-CN" altLang="en-US" sz="4800" b="1">
                <a:solidFill>
                  <a:schemeClr val="accent2"/>
                </a:solidFill>
                <a:effectLst/>
                <a:latin typeface="宋体" panose="02010600030101010101" pitchFamily="2" charset="-122"/>
              </a:rPr>
              <a:t>滥杀无辜</a:t>
            </a:r>
            <a:r>
              <a:rPr lang="zh-CN" altLang="en-US" sz="4800" b="1">
                <a:effectLst/>
                <a:latin typeface="宋体" panose="02010600030101010101" pitchFamily="2" charset="-122"/>
              </a:rPr>
              <a:t>的暴行，来暗示国民党反动派杀害进步青年的罪行，是对国民党反动派的深刻的</a:t>
            </a:r>
            <a:r>
              <a:rPr lang="zh-CN" altLang="en-US" sz="4800" b="1">
                <a:solidFill>
                  <a:schemeClr val="accent2"/>
                </a:solidFill>
                <a:effectLst/>
                <a:latin typeface="宋体" panose="02010600030101010101" pitchFamily="2" charset="-122"/>
              </a:rPr>
              <a:t>揭露</a:t>
            </a:r>
            <a:r>
              <a:rPr lang="zh-CN" altLang="en-US" sz="4800" b="1">
                <a:effectLst/>
                <a:latin typeface="宋体" panose="02010600030101010101" pitchFamily="2" charset="-122"/>
              </a:rPr>
              <a:t>和</a:t>
            </a:r>
            <a:r>
              <a:rPr lang="zh-CN" altLang="en-US" sz="4800" b="1">
                <a:solidFill>
                  <a:schemeClr val="accent2"/>
                </a:solidFill>
                <a:effectLst/>
                <a:latin typeface="宋体" panose="02010600030101010101" pitchFamily="2" charset="-122"/>
              </a:rPr>
              <a:t>控诉</a:t>
            </a:r>
            <a:r>
              <a:rPr lang="zh-CN" altLang="en-US" sz="4800" b="1">
                <a:effectLst/>
                <a:latin typeface="宋体" panose="02010600030101010101" pitchFamily="2" charset="-122"/>
              </a:rPr>
              <a:t>。</a:t>
            </a:r>
            <a:r>
              <a:rPr lang="zh-CN" altLang="en-US" sz="4800" b="1">
                <a:solidFill>
                  <a:schemeClr val="accent2"/>
                </a:solidFill>
                <a:effectLst/>
                <a:latin typeface="宋体" panose="02010600030101010101" pitchFamily="2" charset="-122"/>
              </a:rPr>
              <a:t>诛杀无辜，残暴至极。</a:t>
            </a:r>
          </a:p>
          <a:p>
            <a:pPr>
              <a:spcBef>
                <a:spcPct val="50000"/>
              </a:spcBef>
            </a:pPr>
            <a:endParaRPr lang="zh-CN" altLang="en-US" sz="4800" b="1">
              <a:solidFill>
                <a:schemeClr val="accent2"/>
              </a:solidFill>
              <a:effectLst/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717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Rectangle 2"/>
          <p:cNvSpPr/>
          <p:nvPr/>
        </p:nvSpPr>
        <p:spPr>
          <a:xfrm>
            <a:off x="-635" y="36830"/>
            <a:ext cx="1219136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en-US" sz="4000" b="1">
                <a:solidFill>
                  <a:schemeClr val="accent2"/>
                </a:solidFill>
                <a:latin typeface="Times New Roman" panose="02020603050405020304" pitchFamily="18" charset="0"/>
              </a:rPr>
              <a:t>迂</a:t>
            </a:r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</a:rPr>
              <a:t>”是柔石思想性格的一个特质，鲁迅对柔石的回忆多处</a:t>
            </a:r>
            <a:r>
              <a:rPr lang="zh-CN" altLang="en-US" sz="4000" b="1">
                <a:solidFill>
                  <a:schemeClr val="accent2"/>
                </a:solidFill>
                <a:latin typeface="Times New Roman" panose="02020603050405020304" pitchFamily="18" charset="0"/>
              </a:rPr>
              <a:t>围绕</a:t>
            </a:r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</a:rPr>
              <a:t>这个“迂”字</a:t>
            </a:r>
            <a:r>
              <a:rPr lang="zh-CN" altLang="en-US" sz="4000" b="1">
                <a:solidFill>
                  <a:schemeClr val="accent2"/>
                </a:solidFill>
                <a:latin typeface="Times New Roman" panose="02020603050405020304" pitchFamily="18" charset="0"/>
              </a:rPr>
              <a:t>展开</a:t>
            </a:r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</a:rPr>
              <a:t>。</a:t>
            </a:r>
          </a:p>
        </p:txBody>
      </p:sp>
      <p:sp>
        <p:nvSpPr>
          <p:cNvPr id="11267" name="Rectangle 3"/>
          <p:cNvSpPr/>
          <p:nvPr/>
        </p:nvSpPr>
        <p:spPr>
          <a:xfrm>
            <a:off x="-635" y="1583690"/>
            <a:ext cx="12150090" cy="415417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chemeClr val="accent2"/>
                </a:solidFill>
                <a:latin typeface="Times New Roman" panose="02020603050405020304" pitchFamily="18" charset="0"/>
              </a:rPr>
              <a:t>   </a:t>
            </a:r>
            <a:r>
              <a:rPr lang="zh-CN" altLang="en-US" sz="4800" b="1">
                <a:solidFill>
                  <a:schemeClr val="tx1"/>
                </a:solidFill>
                <a:latin typeface="Times New Roman" panose="02020603050405020304" pitchFamily="18" charset="0"/>
              </a:rPr>
              <a:t>柔石的“</a:t>
            </a:r>
            <a:r>
              <a:rPr lang="zh-CN" altLang="en-US" sz="4800" b="1">
                <a:solidFill>
                  <a:schemeClr val="accent2"/>
                </a:solidFill>
                <a:latin typeface="Times New Roman" panose="02020603050405020304" pitchFamily="18" charset="0"/>
              </a:rPr>
              <a:t>迂</a:t>
            </a:r>
            <a:r>
              <a:rPr lang="zh-CN" altLang="en-US" sz="4800" b="1">
                <a:solidFill>
                  <a:schemeClr val="tx1"/>
                </a:solidFill>
                <a:latin typeface="Times New Roman" panose="02020603050405020304" pitchFamily="18" charset="0"/>
              </a:rPr>
              <a:t>”有多重含义。概括地说，</a:t>
            </a:r>
          </a:p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chemeClr val="tx1"/>
                </a:solidFill>
                <a:latin typeface="Times New Roman" panose="02020603050405020304" pitchFamily="18" charset="0"/>
              </a:rPr>
              <a:t>一是自己</a:t>
            </a:r>
            <a:r>
              <a:rPr lang="zh-CN" altLang="en-US" sz="4800" b="1">
                <a:solidFill>
                  <a:schemeClr val="accent2"/>
                </a:solidFill>
                <a:latin typeface="Times New Roman" panose="02020603050405020304" pitchFamily="18" charset="0"/>
              </a:rPr>
              <a:t>认准</a:t>
            </a:r>
            <a:r>
              <a:rPr lang="zh-CN" altLang="en-US" sz="4800" b="1">
                <a:solidFill>
                  <a:schemeClr val="tx1"/>
                </a:solidFill>
                <a:latin typeface="Times New Roman" panose="02020603050405020304" pitchFamily="18" charset="0"/>
              </a:rPr>
              <a:t>的路，</a:t>
            </a:r>
            <a:r>
              <a:rPr lang="zh-CN" altLang="en-US" sz="4800" b="1">
                <a:solidFill>
                  <a:schemeClr val="accent2"/>
                </a:solidFill>
                <a:latin typeface="Times New Roman" panose="02020603050405020304" pitchFamily="18" charset="0"/>
              </a:rPr>
              <a:t>明知吃亏</a:t>
            </a:r>
            <a:r>
              <a:rPr lang="zh-CN" altLang="en-US" sz="4800" b="1">
                <a:solidFill>
                  <a:schemeClr val="tx1"/>
                </a:solidFill>
                <a:latin typeface="Times New Roman" panose="02020603050405020304" pitchFamily="18" charset="0"/>
              </a:rPr>
              <a:t>也要</a:t>
            </a:r>
            <a:r>
              <a:rPr lang="zh-CN" altLang="en-US" sz="4800" b="1">
                <a:solidFill>
                  <a:schemeClr val="accent2"/>
                </a:solidFill>
                <a:latin typeface="Times New Roman" panose="02020603050405020304" pitchFamily="18" charset="0"/>
              </a:rPr>
              <a:t>走到底</a:t>
            </a:r>
            <a:r>
              <a:rPr lang="zh-CN" altLang="en-US" sz="4800" b="1">
                <a:solidFill>
                  <a:schemeClr val="tx1"/>
                </a:solidFill>
                <a:latin typeface="Times New Roman" panose="02020603050405020304" pitchFamily="18" charset="0"/>
              </a:rPr>
              <a:t>；</a:t>
            </a:r>
          </a:p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chemeClr val="tx1"/>
                </a:solidFill>
                <a:latin typeface="Times New Roman" panose="02020603050405020304" pitchFamily="18" charset="0"/>
              </a:rPr>
              <a:t>二是跟女性一同走路，过分</a:t>
            </a:r>
            <a:r>
              <a:rPr lang="zh-CN" altLang="en-US" sz="4800" b="1">
                <a:solidFill>
                  <a:schemeClr val="accent2"/>
                </a:solidFill>
                <a:latin typeface="Times New Roman" panose="02020603050405020304" pitchFamily="18" charset="0"/>
              </a:rPr>
              <a:t>拘谨</a:t>
            </a:r>
            <a:r>
              <a:rPr lang="zh-CN" altLang="en-US" sz="4800" b="1">
                <a:solidFill>
                  <a:schemeClr val="tx1"/>
                </a:solidFill>
                <a:latin typeface="Times New Roman" panose="02020603050405020304" pitchFamily="18" charset="0"/>
              </a:rPr>
              <a:t>；</a:t>
            </a:r>
          </a:p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chemeClr val="tx1"/>
                </a:solidFill>
                <a:latin typeface="Times New Roman" panose="02020603050405020304" pitchFamily="18" charset="0"/>
              </a:rPr>
              <a:t>三是</a:t>
            </a:r>
            <a:r>
              <a:rPr lang="zh-CN" altLang="en-US" sz="4800" b="1">
                <a:solidFill>
                  <a:schemeClr val="accent2"/>
                </a:solidFill>
                <a:latin typeface="Times New Roman" panose="02020603050405020304" pitchFamily="18" charset="0"/>
              </a:rPr>
              <a:t>不知人心险恶</a:t>
            </a:r>
            <a:r>
              <a:rPr lang="zh-CN" altLang="en-US" sz="4800" b="1">
                <a:solidFill>
                  <a:schemeClr val="tx1"/>
                </a:solidFill>
                <a:latin typeface="Times New Roman" panose="02020603050405020304" pitchFamily="18" charset="0"/>
              </a:rPr>
              <a:t>，总以为人们都是好的。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Arial"/>
      </a:majorFont>
      <a:minorFont>
        <a:latin typeface="Times New Roman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88</Paragraphs>
  <Slides>18</Slides>
  <Notes>1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baseType="lpstr" size="25">
      <vt:lpstr>Arial</vt:lpstr>
      <vt:lpstr>Times New Roman</vt:lpstr>
      <vt:lpstr>宋体</vt:lpstr>
      <vt:lpstr>Calibri</vt:lpstr>
      <vt:lpstr>华文隶书</vt:lpstr>
      <vt:lpstr>方正康体简体</vt:lpstr>
      <vt:lpstr>默认设计模板</vt:lpstr>
      <vt:lpstr>PowerPoint Presentation</vt:lpstr>
      <vt:lpstr>PowerPoint Presentation</vt:lpstr>
      <vt:lpstr>PowerPoint Presentation</vt:lpstr>
      <vt:lpstr>标题解析</vt:lpstr>
      <vt:lpstr>PowerPoint Presentation</vt:lpstr>
      <vt:lpstr>第二段</vt:lpstr>
      <vt:lpstr>柔石的“迂”的性格为线索</vt:lpstr>
      <vt:lpstr>PowerPoint Presentation</vt:lpstr>
      <vt:lpstr>PowerPoint Presentation</vt:lpstr>
      <vt:lpstr>PowerPoint Presentation</vt:lpstr>
      <vt:lpstr>怎样写冯铿，线索是什么？</vt:lpstr>
      <vt:lpstr>四</vt:lpstr>
      <vt:lpstr>PowerPoint Presentation</vt:lpstr>
      <vt:lpstr>诗歌赏析</vt:lpstr>
      <vt:lpstr>为何要引用裴多菲的诗歌？</vt:lpstr>
      <vt:lpstr>五  </vt:lpstr>
      <vt:lpstr>PowerPoint Presentation</vt:lpstr>
      <vt:lpstr>标点符号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2021-05-09T16:58:54.959</cp:lastPrinted>
  <dcterms:created xsi:type="dcterms:W3CDTF">2021-05-09T16:58:54Z</dcterms:created>
  <dcterms:modified xsi:type="dcterms:W3CDTF">2021-05-09T08:58:55Z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