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5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tags" Target="tags/tag2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slideMaster" Target="slideMasters/slideMaster2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slideMaster" Target="slideMasters/slideMaster3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image" Target="../media/image1.jpeg" /><Relationship Id="rId16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slideLayout" Target="../slideLayouts/slideLayout35.xml" /><Relationship Id="rId11" Type="http://schemas.openxmlformats.org/officeDocument/2006/relationships/slideLayout" Target="../slideLayouts/slideLayout36.xml" /><Relationship Id="rId12" Type="http://schemas.openxmlformats.org/officeDocument/2006/relationships/slideLayout" Target="../slideLayouts/slideLayout37.xml" /><Relationship Id="rId13" Type="http://schemas.openxmlformats.org/officeDocument/2006/relationships/slideLayout" Target="../slideLayouts/slideLayout38.xml" /><Relationship Id="rId14" Type="http://schemas.openxmlformats.org/officeDocument/2006/relationships/image" Target="../media/image1.jpeg" /><Relationship Id="rId15" Type="http://schemas.openxmlformats.org/officeDocument/2006/relationships/theme" Target="../theme/theme3.xml" /><Relationship Id="rId2" Type="http://schemas.openxmlformats.org/officeDocument/2006/relationships/slideLayout" Target="../slideLayouts/slideLayout27.xml" /><Relationship Id="rId3" Type="http://schemas.openxmlformats.org/officeDocument/2006/relationships/slideLayout" Target="../slideLayouts/slideLayout28.xml" /><Relationship Id="rId4" Type="http://schemas.openxmlformats.org/officeDocument/2006/relationships/slideLayout" Target="../slideLayouts/slideLayout29.xml" /><Relationship Id="rId5" Type="http://schemas.openxmlformats.org/officeDocument/2006/relationships/slideLayout" Target="../slideLayouts/slideLayout30.xml" /><Relationship Id="rId6" Type="http://schemas.openxmlformats.org/officeDocument/2006/relationships/slideLayout" Target="../slideLayouts/slideLayout31.xml" /><Relationship Id="rId7" Type="http://schemas.openxmlformats.org/officeDocument/2006/relationships/slideLayout" Target="../slideLayouts/slideLayout32.xml" /><Relationship Id="rId8" Type="http://schemas.openxmlformats.org/officeDocument/2006/relationships/slideLayout" Target="../slideLayouts/slideLayout33.xml" /><Relationship Id="rId9" Type="http://schemas.openxmlformats.org/officeDocument/2006/relationships/slideLayout" Target="../slideLayouts/slideLayout3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image" Target="../media/image4.jpeg" /><Relationship Id="rId5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1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image" Target="../media/image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7.png" /><Relationship Id="rId3" Type="http://schemas.openxmlformats.org/officeDocument/2006/relationships/tags" Target="../tags/tag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图片 89089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213" y="739775"/>
            <a:ext cx="1366837" cy="561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89090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noFill/>
          <a:ln w="7620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0" rev="0"/>
            </a:camera>
            <a:lightRig rig="legacyFlat3" dir="l"/>
          </a:scene3d>
          <a:sp3d extrusionH="887400" prstMaterial="legacyMetal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/>
          <a:lstStyle/>
          <a:p>
            <a:pPr algn="ctr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9092" name="图片 89091" descr="图片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438" y="765175"/>
            <a:ext cx="5976937" cy="461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文本框 89092"/>
          <p:cNvSpPr txBox="1"/>
          <p:nvPr/>
        </p:nvSpPr>
        <p:spPr>
          <a:xfrm flipV="1">
            <a:off x="8683625" y="5581650"/>
            <a:ext cx="1733550" cy="521970"/>
          </a:xfrm>
          <a:prstGeom prst="rect">
            <a:avLst/>
          </a:prstGeom>
          <a:noFill/>
          <a:ln w="9525">
            <a:noFill/>
          </a:ln>
        </p:spPr>
        <p:txBody>
          <a:bodyPr rot="10800000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>
              <a:solidFill>
                <a:schemeClr val="accent2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grpSp>
        <p:nvGrpSpPr>
          <p:cNvPr id="23557" name="组合 89093"/>
          <p:cNvGrpSpPr/>
          <p:nvPr/>
        </p:nvGrpSpPr>
        <p:grpSpPr>
          <a:xfrm>
            <a:off x="4008438" y="765175"/>
            <a:ext cx="6008687" cy="4614863"/>
            <a:chOff x="1565" y="482"/>
            <a:chExt cx="3785" cy="2907"/>
          </a:xfrm>
        </p:grpSpPr>
        <p:pic>
          <p:nvPicPr>
            <p:cNvPr id="23558" name="图片 89094" descr="图片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65" y="482"/>
              <a:ext cx="3785" cy="2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9" name="矩形 89095" descr="新闻纸"/>
            <p:cNvSpPr/>
            <p:nvPr/>
          </p:nvSpPr>
          <p:spPr>
            <a:xfrm>
              <a:off x="1655" y="663"/>
              <a:ext cx="227" cy="1406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2" presetID="31" presetClass="exit" presetSubtype="0" fill="hold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69" name="图片 68609" descr="王熙凤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文本框 68610"/>
          <p:cNvSpPr txBox="1"/>
          <p:nvPr/>
        </p:nvSpPr>
        <p:spPr>
          <a:xfrm>
            <a:off x="1618615" y="86043"/>
            <a:ext cx="2644775" cy="6480175"/>
          </a:xfrm>
          <a:prstGeom prst="rect">
            <a:avLst/>
          </a:prstGeom>
          <a:solidFill>
            <a:srgbClr val="CCFFFF">
              <a:alpha val="99001"/>
            </a:srgbClr>
          </a:solidFill>
          <a:ln w="349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r>
              <a:rPr lang="en-US" altLang="zh-CN" sz="3200" b="1" noProof="1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   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精明能干，惯于玩弄权术的人。为人刁钻狡黠，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明是一盆火，暗是一把刀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。由于对上惯于阿谀奉承，因此博得贾母的欢心，从而独揽贾府的大权，成为贾府的实际统治者</a:t>
            </a:r>
            <a:r>
              <a:rPr lang="zh-CN" altLang="en-US" sz="3200" b="1" noProof="1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。</a:t>
            </a:r>
            <a:endParaRPr lang="zh-CN" altLang="en-US" sz="3200" b="1" noProof="1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771" name="矩形 68611"/>
          <p:cNvSpPr/>
          <p:nvPr/>
        </p:nvSpPr>
        <p:spPr>
          <a:xfrm rot="5400000">
            <a:off x="8208963" y="1389063"/>
            <a:ext cx="1857375" cy="609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800" b="1">
                <a:ln w="25400" cap="flat" cmpd="sng">
                  <a:solidFill>
                    <a:srgbClr val="80808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王熙凤</a:t>
            </a:r>
            <a:endParaRPr lang="zh-CN" altLang="en-US" sz="4800" b="1">
              <a:ln w="25400" cap="flat" cmpd="sng">
                <a:solidFill>
                  <a:srgbClr val="80808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文本占位符 12293"/>
          <p:cNvSpPr>
            <a:spLocks noGrp="1"/>
          </p:cNvSpPr>
          <p:nvPr>
            <p:ph type="body" sz="half" idx="2"/>
          </p:nvPr>
        </p:nvSpPr>
        <p:spPr>
          <a:xfrm>
            <a:off x="5392420" y="0"/>
            <a:ext cx="5275580" cy="6934200"/>
          </a:xfrm>
        </p:spPr>
        <p:txBody>
          <a:bodyPr anchor="t"/>
          <a:lstStyle/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en-US" altLang="zh-CN" sz="1200"/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en-US" altLang="zh-CN" sz="1200"/>
              <a:t>                </a:t>
            </a:r>
            <a:r>
              <a:rPr lang="zh-CN" altLang="en-US" sz="1600"/>
              <a:t>                     </a:t>
            </a:r>
            <a:r>
              <a:rPr lang="zh-CN" altLang="en-US" sz="2000"/>
              <a:t>【典注及寓喻】 </a:t>
            </a:r>
            <a:endParaRPr lang="zh-CN" altLang="en-US" sz="2000"/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en-US" altLang="zh-CN" sz="2000" b="1">
                <a:solidFill>
                  <a:srgbClr val="0000FF"/>
                </a:solidFill>
              </a:rPr>
              <a:t>①“</a:t>
            </a:r>
            <a:r>
              <a:rPr lang="zh-CN" altLang="en-US" sz="2000" b="1">
                <a:solidFill>
                  <a:srgbClr val="0000FF"/>
                </a:solidFill>
              </a:rPr>
              <a:t>凡鸟”由繁体字“鳯”拆成。隐指王熙凤。 </a:t>
            </a:r>
            <a:endParaRPr lang="zh-CN" altLang="en-US" sz="20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en-US" altLang="zh-CN" sz="2000" b="1">
                <a:solidFill>
                  <a:srgbClr val="0000FF"/>
                </a:solidFill>
              </a:rPr>
              <a:t>②</a:t>
            </a:r>
            <a:r>
              <a:rPr lang="zh-CN" altLang="en-US" sz="2000" b="1">
                <a:solidFill>
                  <a:srgbClr val="0000FF"/>
                </a:solidFill>
              </a:rPr>
              <a:t>一从句，诗句总括了王熙凤嫁入贾府后的主要遭际。 </a:t>
            </a:r>
            <a:endParaRPr lang="zh-CN" altLang="en-US" sz="20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000" b="1">
                <a:solidFill>
                  <a:srgbClr val="0000FF"/>
                </a:solidFill>
              </a:rPr>
              <a:t>一从，一是顺从，她精明强干，事事讨好、顺从贾的最高统治者贾母，因此深得贾母和王夫人的信任，成为贾府的实际大管家。 </a:t>
            </a:r>
            <a:endParaRPr lang="zh-CN" altLang="en-US" sz="20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000" b="1">
                <a:solidFill>
                  <a:srgbClr val="0000FF"/>
                </a:solidFill>
              </a:rPr>
              <a:t>二令，二是发号施令，她高踞在贾府几百口人的管家宝座上，口才与威势是她谄上欺下的武器，攫取权力与窃积财富是她的目的。 </a:t>
            </a:r>
            <a:endParaRPr lang="zh-CN" altLang="en-US" sz="20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000" b="1">
                <a:solidFill>
                  <a:srgbClr val="0000FF"/>
                </a:solidFill>
              </a:rPr>
              <a:t>三人木，“人木”，合成“休”，三是被休，王熙凤身为治家的主子，她如果没有手段，就被别人讥为无能，而如果手段太强，又被别人说太狠毒。属下是一班伶牙俐齿的管家娘子，她要费尽心机压住她们；最亲的丈夫整天朝三暮四，眠花宿柳，她却要跟在后边收拾残局；自己又因为太过好强，早失爱儿，弄得一身是病。到最后，居然要承受那个时代女人最大的屈辱</a:t>
            </a:r>
            <a:r>
              <a:rPr lang="en-US" altLang="zh-CN" sz="2000" b="1">
                <a:solidFill>
                  <a:srgbClr val="0000FF"/>
                </a:solidFill>
              </a:rPr>
              <a:t>——</a:t>
            </a:r>
            <a:r>
              <a:rPr lang="zh-CN" altLang="en-US" sz="2000" b="1">
                <a:solidFill>
                  <a:srgbClr val="0000FF"/>
                </a:solidFill>
              </a:rPr>
              <a:t>被休！ </a:t>
            </a:r>
            <a:endParaRPr lang="zh-CN" altLang="en-US" sz="20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000" b="1">
                <a:solidFill>
                  <a:srgbClr val="0000FF"/>
                </a:solidFill>
              </a:rPr>
              <a:t>“一从二令三人木”是曹雪芹构思凤姐结局的大概原意，高鹗续本却有较大出入。 </a:t>
            </a:r>
            <a:endParaRPr lang="zh-CN" altLang="en-US" sz="20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en-US" altLang="zh-CN" sz="2000" b="1">
                <a:solidFill>
                  <a:srgbClr val="0000FF"/>
                </a:solidFill>
              </a:rPr>
              <a:t>③</a:t>
            </a:r>
            <a:r>
              <a:rPr lang="zh-CN" altLang="en-US" sz="2000" b="1">
                <a:solidFill>
                  <a:srgbClr val="0000FF"/>
                </a:solidFill>
              </a:rPr>
              <a:t>哭向句，高鹗续写王熙凤死后魂返金陵（南京）娘家，与曹雪芹原意让王熙凤被休后哭着回去不尽相同。 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  <p:pic>
        <p:nvPicPr>
          <p:cNvPr id="34819" name="内容占位符 1229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24685" y="119380"/>
            <a:ext cx="2774315" cy="2187575"/>
          </a:xfrm>
        </p:spPr>
      </p:pic>
      <p:sp>
        <p:nvSpPr>
          <p:cNvPr id="34821" name="文本框 12298"/>
          <p:cNvSpPr txBox="1"/>
          <p:nvPr/>
        </p:nvSpPr>
        <p:spPr>
          <a:xfrm>
            <a:off x="1461770" y="2401570"/>
            <a:ext cx="42818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                         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判词：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凡鸟偏从末世来，都知爱慕此生才。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一从二令三人木，哭向金陵事更哀。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49730" y="3681730"/>
            <a:ext cx="3905885" cy="30410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【判词的配画描述及含义】 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 判词的配画是：一座冰山，上面有一只雌凤。 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sym typeface="+mn-ea"/>
              </a:rPr>
              <a:t>“冰山”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，指贾府及其所依附的即将倾塌的封建朝廷。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“雌凤”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，暗喻王熙凤。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此配画隐寓王熙凤的结局。据脂批，贾府“事败”，王熙凤曾落入“狱神庙”，后短命而亡。 </a:t>
            </a:r>
            <a:endParaRPr lang="zh-CN" altLang="en-US" sz="24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文本框 83969"/>
          <p:cNvSpPr txBox="1"/>
          <p:nvPr/>
        </p:nvSpPr>
        <p:spPr>
          <a:xfrm>
            <a:off x="2330450" y="254000"/>
            <a:ext cx="7162800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红楼梦曲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聪明误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机关算尽太聪明，反算了卿卿性命。生前心已碎，死后性空灵。家富人宁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终有个家亡人散各奔腾。枉费了，意悬悬半世心；好一似，荡悠悠三更梦。忽喇喇似大厦倾，昏惨惨似灯将尽。呀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一场欢喜忽悲辛。叹人世，终难定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endParaRPr lang="en-US" altLang="zh-CN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3971" name="文本框 83970"/>
          <p:cNvSpPr txBox="1"/>
          <p:nvPr/>
        </p:nvSpPr>
        <p:spPr>
          <a:xfrm>
            <a:off x="1828800" y="4038600"/>
            <a:ext cx="8650288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评：王熙凤为贾府实际掌权者，弄权揽财、贪欲无尽，但任凭她才能如何出众，终究无法挽救如大厦将倾的贾府。机关算尽到头来自遭恶运惩罚。她是一个美丽而邪恶的复杂综合体，并最终走向其不能掌控的毁灭结局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文本占位符 68610"/>
          <p:cNvSpPr>
            <a:spLocks noGrp="1"/>
          </p:cNvSpPr>
          <p:nvPr/>
        </p:nvSpPr>
        <p:spPr>
          <a:xfrm>
            <a:off x="368935" y="166370"/>
            <a:ext cx="11454130" cy="66916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endParaRPr lang="en-US" altLang="zh-CN" sz="1600"/>
          </a:p>
          <a:p>
            <a:pPr>
              <a:lnSpc>
                <a:spcPct val="95000"/>
              </a:lnSpc>
              <a:buNone/>
            </a:pPr>
            <a:r>
              <a:rPr lang="zh-CN" altLang="en-US" sz="1600"/>
              <a:t>              </a:t>
            </a:r>
            <a:r>
              <a:rPr lang="zh-CN" altLang="en-US"/>
              <a:t>  </a:t>
            </a:r>
            <a:r>
              <a:rPr lang="zh-CN" altLang="en-US" b="1">
                <a:solidFill>
                  <a:srgbClr val="0000CC"/>
                </a:solidFill>
              </a:rPr>
              <a:t> 这支曲子唱的是王熙凤。王熙凤是脂粉队里的英雄，她身上担负着分配上下几百口吃穿住用的责任，却管得条条有理。但她借职务之便，大敛私财的手段，却也让人概然叹息。一个清净好女儿，只因为在金银里泡久了，便熏染得一身的肮脏铜臭味。 </a:t>
            </a:r>
            <a:endParaRPr lang="zh-CN" altLang="en-US" b="1">
              <a:solidFill>
                <a:srgbClr val="0000CC"/>
              </a:solidFill>
            </a:endParaRPr>
          </a:p>
          <a:p>
            <a:pPr>
              <a:lnSpc>
                <a:spcPct val="95000"/>
              </a:lnSpc>
              <a:buNone/>
            </a:pPr>
            <a:r>
              <a:rPr lang="zh-CN" altLang="en-US" b="1">
                <a:solidFill>
                  <a:srgbClr val="0000CC"/>
                </a:solidFill>
              </a:rPr>
              <a:t>         王熙凤短短的一生，享受了别人几辈子也享不了的荣华，但也承受了别人几辈子也经历不了的侮辱。 </a:t>
            </a:r>
            <a:endParaRPr lang="zh-CN" altLang="en-US" b="1">
              <a:solidFill>
                <a:srgbClr val="0000CC"/>
              </a:solidFill>
            </a:endParaRPr>
          </a:p>
          <a:p>
            <a:pPr>
              <a:lnSpc>
                <a:spcPct val="95000"/>
              </a:lnSpc>
              <a:buNone/>
            </a:pPr>
            <a:r>
              <a:rPr lang="zh-CN" altLang="en-US" b="1">
                <a:solidFill>
                  <a:srgbClr val="0000CC"/>
                </a:solidFill>
              </a:rPr>
              <a:t>         她作为贾府的实权人物，封建家族“大厦”的“支柱”，为了维护和支撑行将倒塌的家族“大厦”，她玩耍权术、施展手段，极尽“聪明”之能事，真是算尽了机关。但是，“凡鸟”又“偏从末世来”的“命运”，又使得她无法逃脱“似灯将尽”的必然归宿。结局可想而知自然是“一场欢喜忽悲辛”，到头来“反算了卿卿性命！” </a:t>
            </a:r>
            <a:endParaRPr lang="zh-CN" altLang="en-US" b="1">
              <a:solidFill>
                <a:srgbClr val="0000CC"/>
              </a:solidFill>
            </a:endParaRPr>
          </a:p>
        </p:txBody>
      </p:sp>
      <p:pic>
        <p:nvPicPr>
          <p:cNvPr id="3584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217400" y="11531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标题 60417"/>
          <p:cNvSpPr>
            <a:spLocks noGrp="1" noRot="1"/>
          </p:cNvSpPr>
          <p:nvPr>
            <p:ph type="title"/>
          </p:nvPr>
        </p:nvSpPr>
        <p:spPr>
          <a:xfrm>
            <a:off x="3000375" y="1125538"/>
            <a:ext cx="4824413" cy="679450"/>
          </a:xfrm>
        </p:spPr>
        <p:txBody>
          <a:bodyPr anchor="ctr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主  要  人  物</a:t>
            </a:r>
            <a:endParaRPr kumimoji="0" lang="zh-CN" altLang="en-US" sz="4000" b="1" i="0" u="none" strike="noStrike" kern="1200" cap="none" spc="0" normalizeH="0" baseline="0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graphicFrame>
        <p:nvGraphicFramePr>
          <p:cNvPr id="60419" name="内容占位符 60418"/>
          <p:cNvGraphicFramePr>
            <a:graphicFrameLocks noGrp="1"/>
          </p:cNvGraphicFramePr>
          <p:nvPr>
            <p:ph idx="1"/>
          </p:nvPr>
        </p:nvGraphicFramePr>
        <p:xfrm>
          <a:off x="1847850" y="2060575"/>
          <a:ext cx="8435975" cy="4458970"/>
        </p:xfrm>
        <a:graphic>
          <a:graphicData uri="http://schemas.openxmlformats.org/drawingml/2006/table">
            <a:tbl>
              <a:tblPr/>
              <a:tblGrid>
                <a:gridCol w="1306830"/>
                <a:gridCol w="2807970"/>
                <a:gridCol w="1224280"/>
                <a:gridCol w="3096895"/>
              </a:tblGrid>
              <a:tr h="144145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FF33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详写</a:t>
                      </a:r>
                      <a:endParaRPr lang="zh-CN" altLang="en-US" sz="3600" b="1">
                        <a:solidFill>
                          <a:srgbClr val="FF3300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rgbClr val="FF33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FF33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略写</a:t>
                      </a:r>
                      <a:endParaRPr lang="zh-CN" altLang="en-US" sz="3600" b="1">
                        <a:solidFill>
                          <a:srgbClr val="FF3300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9395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FF33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实写</a:t>
                      </a:r>
                      <a:endParaRPr lang="zh-CN" altLang="en-US" sz="3600" b="1">
                        <a:solidFill>
                          <a:srgbClr val="FF3300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rgbClr val="FF33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FF33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虚写</a:t>
                      </a:r>
                      <a:endParaRPr lang="zh-CN" altLang="en-US" sz="3600" b="1">
                        <a:solidFill>
                          <a:srgbClr val="FF3300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25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FF33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单独介绍</a:t>
                      </a:r>
                      <a:endParaRPr lang="zh-CN" altLang="en-US" sz="3600" b="1">
                        <a:solidFill>
                          <a:srgbClr val="FF3300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rgbClr val="FF33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FF33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群体介绍</a:t>
                      </a:r>
                      <a:endParaRPr lang="zh-CN" altLang="en-US" sz="3600" b="1">
                        <a:solidFill>
                          <a:srgbClr val="FF3300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41" name="文本框 60440"/>
          <p:cNvSpPr txBox="1"/>
          <p:nvPr/>
        </p:nvSpPr>
        <p:spPr>
          <a:xfrm>
            <a:off x="3216275" y="2133600"/>
            <a:ext cx="280828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熙凤、黛玉宝玉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442" name="文本框 60441"/>
          <p:cNvSpPr txBox="1"/>
          <p:nvPr/>
        </p:nvSpPr>
        <p:spPr>
          <a:xfrm>
            <a:off x="3216275" y="3573463"/>
            <a:ext cx="266382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熙凤、黛玉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宝玉、贾母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443" name="文本框 60442"/>
          <p:cNvSpPr txBox="1"/>
          <p:nvPr/>
        </p:nvSpPr>
        <p:spPr>
          <a:xfrm>
            <a:off x="3216275" y="5084763"/>
            <a:ext cx="27352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熙凤、黛玉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宝玉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444" name="文本框 60443"/>
          <p:cNvSpPr txBox="1"/>
          <p:nvPr/>
        </p:nvSpPr>
        <p:spPr>
          <a:xfrm>
            <a:off x="7248525" y="2205038"/>
            <a:ext cx="30956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迎春、探春、惜春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445" name="文本框 60444"/>
          <p:cNvSpPr txBox="1"/>
          <p:nvPr/>
        </p:nvSpPr>
        <p:spPr>
          <a:xfrm>
            <a:off x="7032625" y="3933825"/>
            <a:ext cx="30956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贾赦、贾政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446" name="文本框 60445"/>
          <p:cNvSpPr txBox="1"/>
          <p:nvPr/>
        </p:nvSpPr>
        <p:spPr>
          <a:xfrm>
            <a:off x="6888163" y="5084763"/>
            <a:ext cx="3563938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邢夫人、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王夫人、李纨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4606" name="文本框 60447"/>
          <p:cNvSpPr txBox="1"/>
          <p:nvPr/>
        </p:nvSpPr>
        <p:spPr>
          <a:xfrm>
            <a:off x="4727575" y="260350"/>
            <a:ext cx="23050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人物形象</a:t>
            </a:r>
            <a:endParaRPr lang="zh-CN" altLang="en-US" sz="3200" b="1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0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0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41" grpId="0"/>
      <p:bldP spid="60442" grpId="0"/>
      <p:bldP spid="60443" grpId="0"/>
      <p:bldP spid="60444" grpId="0"/>
      <p:bldP spid="60445" grpId="0"/>
      <p:bldP spid="604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图片 68609" descr="王熙凤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6" name="文本框 62465">
            <a:hlinkClick action="ppaction://noaction"/>
          </p:cNvPr>
          <p:cNvSpPr txBox="1"/>
          <p:nvPr/>
        </p:nvSpPr>
        <p:spPr>
          <a:xfrm>
            <a:off x="1790700" y="382588"/>
            <a:ext cx="20116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隶书" pitchFamily="2" charset="-122"/>
                <a:cs typeface="+mn-cs"/>
              </a:rPr>
              <a:t>写出场</a:t>
            </a:r>
            <a:endParaRPr lang="zh-CN" altLang="en-US" sz="4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隶书" pitchFamily="2" charset="-122"/>
              <a:cs typeface="+mn-cs"/>
            </a:endParaRPr>
          </a:p>
        </p:txBody>
      </p:sp>
      <p:sp>
        <p:nvSpPr>
          <p:cNvPr id="62467" name="文本框 62466">
            <a:hlinkClick action="ppaction://noaction"/>
          </p:cNvPr>
          <p:cNvSpPr txBox="1"/>
          <p:nvPr/>
        </p:nvSpPr>
        <p:spPr>
          <a:xfrm>
            <a:off x="1790700" y="1516063"/>
            <a:ext cx="20116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隶书" pitchFamily="2" charset="-122"/>
                <a:cs typeface="+mn-cs"/>
              </a:rPr>
              <a:t>绘肖像</a:t>
            </a:r>
            <a:endParaRPr lang="zh-CN" altLang="en-US" sz="4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隶书" pitchFamily="2" charset="-122"/>
              <a:cs typeface="+mn-cs"/>
            </a:endParaRPr>
          </a:p>
        </p:txBody>
      </p:sp>
      <p:sp>
        <p:nvSpPr>
          <p:cNvPr id="62471" name="文本框 62470">
            <a:hlinkClick action="ppaction://noaction"/>
          </p:cNvPr>
          <p:cNvSpPr txBox="1"/>
          <p:nvPr/>
        </p:nvSpPr>
        <p:spPr>
          <a:xfrm>
            <a:off x="1790700" y="2836863"/>
            <a:ext cx="32308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隶书" pitchFamily="2" charset="-122"/>
                <a:cs typeface="+mn-cs"/>
              </a:rPr>
              <a:t>贾母的戏谑</a:t>
            </a:r>
            <a:endParaRPr lang="zh-CN" altLang="en-US" sz="4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隶书" pitchFamily="2" charset="-122"/>
              <a:cs typeface="+mn-cs"/>
            </a:endParaRPr>
          </a:p>
        </p:txBody>
      </p:sp>
      <p:sp>
        <p:nvSpPr>
          <p:cNvPr id="62468" name="文本框 62467">
            <a:hlinkClick action="ppaction://noaction"/>
          </p:cNvPr>
          <p:cNvSpPr txBox="1"/>
          <p:nvPr/>
        </p:nvSpPr>
        <p:spPr>
          <a:xfrm>
            <a:off x="1790700" y="4165600"/>
            <a:ext cx="20116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隶书" pitchFamily="2" charset="-122"/>
                <a:cs typeface="+mn-cs"/>
              </a:rPr>
              <a:t>见黛玉</a:t>
            </a:r>
            <a:endParaRPr lang="zh-CN" altLang="en-US" sz="4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隶书" pitchFamily="2" charset="-122"/>
              <a:cs typeface="+mn-cs"/>
            </a:endParaRPr>
          </a:p>
        </p:txBody>
      </p:sp>
      <p:sp>
        <p:nvSpPr>
          <p:cNvPr id="62469" name="文本框 62468">
            <a:hlinkClick action="ppaction://noaction"/>
          </p:cNvPr>
          <p:cNvSpPr txBox="1"/>
          <p:nvPr/>
        </p:nvSpPr>
        <p:spPr>
          <a:xfrm>
            <a:off x="1690688" y="5402263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隶书" pitchFamily="2" charset="-122"/>
                <a:cs typeface="+mn-cs"/>
              </a:rPr>
              <a:t>答王夫人</a:t>
            </a:r>
            <a:endParaRPr lang="zh-CN" altLang="en-US" sz="4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隶书" pitchFamily="2" charset="-122"/>
              <a:cs typeface="+mn-cs"/>
            </a:endParaRPr>
          </a:p>
        </p:txBody>
      </p:sp>
      <p:sp>
        <p:nvSpPr>
          <p:cNvPr id="2" name="矩形 68611"/>
          <p:cNvSpPr/>
          <p:nvPr/>
        </p:nvSpPr>
        <p:spPr>
          <a:xfrm rot="5400000">
            <a:off x="8197212" y="1814827"/>
            <a:ext cx="2329815" cy="609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base"/>
            <a:r>
              <a:rPr lang="zh-CN" altLang="en-US" sz="4800" b="1" strike="noStrike" noProof="1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王熙凤</a:t>
            </a:r>
            <a:endParaRPr lang="zh-CN" altLang="en-US" sz="4800" b="1" strike="noStrike" noProof="1"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/>
      <p:bldP spid="62471" grpId="0"/>
      <p:bldP spid="62468" grpId="0"/>
      <p:bldP spid="624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文本框 63489"/>
          <p:cNvSpPr txBox="1"/>
          <p:nvPr/>
        </p:nvSpPr>
        <p:spPr>
          <a:xfrm>
            <a:off x="2640013" y="104775"/>
            <a:ext cx="7599363" cy="2061210"/>
          </a:xfrm>
          <a:prstGeom prst="rect">
            <a:avLst/>
          </a:prstGeom>
          <a:noFill/>
          <a:ln w="28575" cap="rnd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一语未了，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只听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后院中有人笑声，说：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我来迟了，不曾迎接远客！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黛玉纳罕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道：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这些人个个皆敛声屏气，恭肃严整如此，这来者系谁，这样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放诞无礼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？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  <a:endParaRPr lang="en-US" altLang="zh-CN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3491" name="文本框 63490"/>
          <p:cNvSpPr txBox="1"/>
          <p:nvPr/>
        </p:nvSpPr>
        <p:spPr>
          <a:xfrm>
            <a:off x="2640013" y="2309813"/>
            <a:ext cx="775493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未见其人，先闻其声，王熙凤的“放诞无礼”正说明她在贾府中的特殊身份与地位。</a:t>
            </a:r>
            <a:endParaRPr lang="zh-CN" altLang="en-US" sz="3200" b="1" noProof="1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3492" name="文本框 63491"/>
          <p:cNvSpPr txBox="1"/>
          <p:nvPr/>
        </p:nvSpPr>
        <p:spPr>
          <a:xfrm>
            <a:off x="2422525" y="3386138"/>
            <a:ext cx="7972425" cy="1568450"/>
          </a:xfrm>
          <a:prstGeom prst="rect">
            <a:avLst/>
          </a:prstGeom>
          <a:noFill/>
          <a:ln w="28575" cap="flat" cmpd="sng">
            <a:solidFill>
              <a:srgbClr val="FF00FF"/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贾母笑道，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你不认得他，他是我们这里有名的一个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泼皮破落户儿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，南省俗谓作‘辣子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'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，你只叫他‘ 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凤辣子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'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就是了。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  <a:endParaRPr lang="en-US" altLang="zh-CN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3493" name="文本框 63492"/>
          <p:cNvSpPr txBox="1"/>
          <p:nvPr/>
        </p:nvSpPr>
        <p:spPr>
          <a:xfrm>
            <a:off x="2157413" y="5102225"/>
            <a:ext cx="814546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老祖宗”用戏谑地语言与之谈笑，说明她是深得贾母宠爱的特殊人物，亦揭示了人物泼辣的性格特点。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3494" name="文本框 63493"/>
          <p:cNvSpPr txBox="1"/>
          <p:nvPr/>
        </p:nvSpPr>
        <p:spPr>
          <a:xfrm>
            <a:off x="1530350" y="260350"/>
            <a:ext cx="736600" cy="1611313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写出场</a:t>
            </a:r>
            <a:endParaRPr lang="zh-CN" altLang="en-US" sz="36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/>
      <p:bldP spid="63492" grpId="0"/>
      <p:bldP spid="634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文本框 64513"/>
          <p:cNvSpPr txBox="1"/>
          <p:nvPr/>
        </p:nvSpPr>
        <p:spPr>
          <a:xfrm>
            <a:off x="2117725" y="331788"/>
            <a:ext cx="604964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头饰、服饰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——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集珍宝珠玉于一身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4515" name="矩形 64514"/>
          <p:cNvSpPr/>
          <p:nvPr/>
        </p:nvSpPr>
        <p:spPr>
          <a:xfrm>
            <a:off x="2209800" y="1273175"/>
            <a:ext cx="4953000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36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贪婪与俗气、内心空虚</a:t>
            </a:r>
            <a:endParaRPr lang="zh-CN" altLang="en-US" sz="3600" b="1" strike="noStrike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4516" name="文本框 64515"/>
          <p:cNvSpPr txBox="1"/>
          <p:nvPr/>
        </p:nvSpPr>
        <p:spPr>
          <a:xfrm>
            <a:off x="5627688" y="2133600"/>
            <a:ext cx="4687888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容貌：</a:t>
            </a:r>
            <a:endParaRPr lang="zh-CN" altLang="en-US" sz="3600" b="1" noProof="1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“一双丹凤三角眼，两弯柳叶吊梢眉，身量苗条，体格风骚，粉面含春威不露，丹唇未起笑先闻。”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4517" name="文本框 64516"/>
          <p:cNvSpPr txBox="1"/>
          <p:nvPr/>
        </p:nvSpPr>
        <p:spPr>
          <a:xfrm>
            <a:off x="5378450" y="5473700"/>
            <a:ext cx="4773930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容貌美丽、刁钻与狡黠</a:t>
            </a:r>
            <a:endParaRPr lang="zh-CN" altLang="en-US" sz="36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7653" name="文本框 64518"/>
          <p:cNvSpPr txBox="1"/>
          <p:nvPr/>
        </p:nvSpPr>
        <p:spPr>
          <a:xfrm>
            <a:off x="9308148" y="981075"/>
            <a:ext cx="459740" cy="1295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0" name="文本框 64519"/>
          <p:cNvSpPr txBox="1"/>
          <p:nvPr/>
        </p:nvSpPr>
        <p:spPr>
          <a:xfrm>
            <a:off x="9175750" y="404813"/>
            <a:ext cx="736600" cy="1728788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绘肖像</a:t>
            </a:r>
            <a:endParaRPr lang="zh-CN" altLang="en-US" sz="36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27655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8925" y="2276475"/>
            <a:ext cx="3819525" cy="3910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/>
      <p:bldP spid="64516" grpId="0"/>
      <p:bldP spid="645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文本框 1"/>
          <p:cNvSpPr txBox="1"/>
          <p:nvPr/>
        </p:nvSpPr>
        <p:spPr>
          <a:xfrm>
            <a:off x="-17422812" y="315913"/>
            <a:ext cx="8196262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打量完黛玉后又道：“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天下真有这样标致的人物,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我今儿才算见了!况且这通身的气派,竟不象老祖宗的外孙女儿,竟是个嫡亲的孙女, 怨不得老祖宗天天口头心头一时不忘。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只可怜我这妹妹这样命苦,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怎么姑妈偏就去世了!"说着,便用帕拭泪。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1524000" y="108903"/>
            <a:ext cx="85153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打量完黛玉后又道：“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天下真有这样标致的人物,我今儿才算见了!况且这通身的气派,竟不象老祖宗的外孙女儿,竟是个嫡亲的孙女, 怨不得老祖宗天天口头心头一时不忘。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只可怜我这妹妹这样命苦,怎么姑妈偏就去世了!"说着,便用帕拭泪。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539" name="文本框 65538"/>
          <p:cNvSpPr txBox="1"/>
          <p:nvPr/>
        </p:nvSpPr>
        <p:spPr>
          <a:xfrm>
            <a:off x="2595244" y="3825240"/>
            <a:ext cx="24174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3200" b="1" noProof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  <a:sym typeface="+mn-ea"/>
              </a:rPr>
              <a:t>标致的人物</a:t>
            </a:r>
            <a:endParaRPr lang="zh-CN" altLang="en-US" sz="3200" b="1" noProof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5540" name="文本框 65539"/>
          <p:cNvSpPr txBox="1"/>
          <p:nvPr/>
        </p:nvSpPr>
        <p:spPr>
          <a:xfrm>
            <a:off x="5977253" y="3825240"/>
            <a:ext cx="181229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3200" b="1" noProof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  <a:sym typeface="+mn-ea"/>
              </a:rPr>
              <a:t>——黛玉</a:t>
            </a:r>
            <a:endParaRPr lang="zh-CN" altLang="en-US" sz="3200" b="1" noProof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5541" name="文本框 65540"/>
          <p:cNvSpPr txBox="1"/>
          <p:nvPr/>
        </p:nvSpPr>
        <p:spPr>
          <a:xfrm>
            <a:off x="2521585" y="4773294"/>
            <a:ext cx="2564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3200" b="1" noProof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  <a:sym typeface="+mn-ea"/>
              </a:rPr>
              <a:t>嫡亲的孙女</a:t>
            </a:r>
            <a:endParaRPr lang="zh-CN" altLang="en-US" sz="3200" b="1" noProof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5542" name="文本框 65541"/>
          <p:cNvSpPr txBox="1"/>
          <p:nvPr/>
        </p:nvSpPr>
        <p:spPr>
          <a:xfrm>
            <a:off x="5977255" y="4842510"/>
            <a:ext cx="2109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3200" b="1" noProof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  <a:sym typeface="+mn-ea"/>
              </a:rPr>
              <a:t>——三春</a:t>
            </a:r>
            <a:endParaRPr lang="zh-CN" altLang="en-US" sz="3200" b="1" noProof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8679" name="文本框 4"/>
          <p:cNvSpPr txBox="1"/>
          <p:nvPr/>
        </p:nvSpPr>
        <p:spPr>
          <a:xfrm>
            <a:off x="1580833" y="1806575"/>
            <a:ext cx="851535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贾母笑道: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我才好了,你倒来招我。你妹妹远路才来, 身子又弱,也才劝住了,快再休提前话。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这熙凤听了,忙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转悲为喜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: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正是呢!我一见了妹妹,一心都在他身上了,又是喜欢,又是伤心,竟忘记了老祖宗。该打,该打!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”</a:t>
            </a:r>
            <a:endParaRPr lang="en-US" altLang="zh-CN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5548" name="文本框 65547"/>
          <p:cNvSpPr txBox="1"/>
          <p:nvPr/>
        </p:nvSpPr>
        <p:spPr>
          <a:xfrm>
            <a:off x="9033193" y="3436938"/>
            <a:ext cx="1290320" cy="237807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vert="eaVert" wrap="square">
            <a:spAutoFit/>
          </a:bodyPr>
          <a:lstStyle/>
          <a:p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察言观色</a:t>
            </a:r>
            <a:endParaRPr lang="zh-CN" altLang="en-US" sz="36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机变逢迎</a:t>
            </a:r>
            <a:endParaRPr lang="zh-CN" altLang="en-US" sz="36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3888" y="5691188"/>
            <a:ext cx="7223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一箭三雕：称赞黛玉，奉承贾母，安慰三春。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4520" name="文本框 64519"/>
          <p:cNvSpPr txBox="1"/>
          <p:nvPr/>
        </p:nvSpPr>
        <p:spPr>
          <a:xfrm>
            <a:off x="9931400" y="230505"/>
            <a:ext cx="736600" cy="21209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见黛玉</a:t>
            </a:r>
            <a:endParaRPr lang="zh-CN" altLang="en-US" sz="36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2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  <p:bldP spid="65540" grpId="0"/>
      <p:bldP spid="65541" grpId="0"/>
      <p:bldP spid="65542" grpId="0"/>
      <p:bldP spid="6554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框 1"/>
          <p:cNvSpPr txBox="1"/>
          <p:nvPr/>
        </p:nvSpPr>
        <p:spPr>
          <a:xfrm>
            <a:off x="1784350" y="311150"/>
            <a:ext cx="8535988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又忙携黛玉之手, 问:"妹妹几岁了?可也上过学?现吃什么药?在这里不要想家,想要什么吃的,什么玩的,只管告诉我,丫头老婆们不好了,也只管告诉我。"一面又问婆子们："林姑娘的行李东西可搬进来了?带了几个人来?你们赶早打扫两间下房,让他们去歇歇。"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3725" y="3590925"/>
            <a:ext cx="447516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讨好贾母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33725" y="4810125"/>
            <a:ext cx="725963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显示自己的大管家身份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文本框 66561"/>
          <p:cNvSpPr txBox="1"/>
          <p:nvPr/>
        </p:nvSpPr>
        <p:spPr>
          <a:xfrm>
            <a:off x="1828800" y="260350"/>
            <a:ext cx="7259638" cy="3046095"/>
          </a:xfrm>
          <a:prstGeom prst="rect">
            <a:avLst/>
          </a:prstGeom>
          <a:noFill/>
          <a:ln w="28575" cap="rnd" cmpd="sng">
            <a:solidFill>
              <a:srgbClr val="FF00FF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（王夫人）又说道：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该随手拿出两个来给你这妹妹去裁衣裳的，等晚上想着叫人再去拿罢，可别忘了。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熙凤道：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这倒是我先料着了，知道妹妹不过这两日到的，我已预备下了，等太太回去过了目好送来。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王夫人一笑，点头不语。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6563" name="文本框 66562"/>
          <p:cNvSpPr txBox="1"/>
          <p:nvPr/>
        </p:nvSpPr>
        <p:spPr>
          <a:xfrm>
            <a:off x="4800600" y="4038600"/>
            <a:ext cx="5429250" cy="1753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显示她的精明能干，早有准备。实际上也表现出她的机变逢迎。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66564" name="图片 66563" descr="img1182207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4114800"/>
            <a:ext cx="2678113" cy="168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5" name="文本框 66564"/>
          <p:cNvSpPr txBox="1"/>
          <p:nvPr/>
        </p:nvSpPr>
        <p:spPr>
          <a:xfrm>
            <a:off x="9704071" y="192088"/>
            <a:ext cx="675005" cy="273685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回王夫人的话</a:t>
            </a:r>
            <a:endParaRPr lang="zh-CN" altLang="en-US" sz="32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标题 67585"/>
          <p:cNvSpPr>
            <a:spLocks noGrp="1" noRot="1"/>
          </p:cNvSpPr>
          <p:nvPr>
            <p:ph type="title"/>
          </p:nvPr>
        </p:nvSpPr>
        <p:spPr>
          <a:xfrm>
            <a:off x="3613150" y="-73025"/>
            <a:ext cx="4659313" cy="765175"/>
          </a:xfrm>
        </p:spPr>
        <p:txBody>
          <a:bodyPr anchor="ctr"/>
          <a:lstStyle/>
          <a:p>
            <a:r>
              <a:rPr lang="en-US" altLang="zh-CN" sz="4000" b="1">
                <a:solidFill>
                  <a:srgbClr val="FF0000"/>
                </a:solidFill>
                <a:ea typeface="华文行楷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ea typeface="华文行楷" pitchFamily="2" charset="-122"/>
              </a:rPr>
              <a:t>凤辣子”之“辣”</a:t>
            </a:r>
            <a:endParaRPr lang="zh-CN" altLang="en-US" sz="4000" b="1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67587" name="内容占位符 67586"/>
          <p:cNvSpPr>
            <a:spLocks noGrp="1" noRot="1"/>
          </p:cNvSpPr>
          <p:nvPr>
            <p:ph idx="1"/>
          </p:nvPr>
        </p:nvSpPr>
        <p:spPr>
          <a:xfrm>
            <a:off x="1774825" y="692150"/>
            <a:ext cx="8775700" cy="6165850"/>
          </a:xfrm>
        </p:spPr>
        <p:txBody>
          <a:bodyPr anchor="t"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、声音“辣”：</a:t>
            </a:r>
            <a:endParaRPr lang="zh-CN" altLang="en-US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  个个敛声屏气，恭肃严整，她却“未见其人，先闻其声”，放诞无礼。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、体态容貌“辣”：</a:t>
            </a:r>
            <a:endParaRPr lang="zh-CN" altLang="en-US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 “三角眼”“吊梢眉”，含威不露的“粉脸”。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、衣着“辣”：</a:t>
            </a:r>
            <a:endParaRPr lang="zh-CN" altLang="en-US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   浓妆艳饰，遍体锦绣，色调何其热烈。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、语言“辣”。</a:t>
            </a:r>
            <a:endParaRPr lang="zh-CN" altLang="en-US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、心思“辣”：</a:t>
            </a:r>
            <a:endParaRPr lang="zh-CN" altLang="en-US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 恭维黛玉，其实是讨好贾母，获得“特权”。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67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675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675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6157,&quot;width&quot;:6015}"/>
  <p:tag name="REFSHAPE" val="460382364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80</Paragraphs>
  <Slides>13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23">
      <vt:lpstr>Arial</vt:lpstr>
      <vt:lpstr>Calibri</vt:lpstr>
      <vt:lpstr>宋体</vt:lpstr>
      <vt:lpstr>隶书</vt:lpstr>
      <vt:lpstr>华文琥珀</vt:lpstr>
      <vt:lpstr>黑体</vt:lpstr>
      <vt:lpstr>Times New Roman</vt:lpstr>
      <vt:lpstr>华文隶书</vt:lpstr>
      <vt:lpstr>华文行楷</vt:lpstr>
      <vt:lpstr>Office 主题</vt:lpstr>
      <vt:lpstr>PowerPoint Presentation</vt:lpstr>
      <vt:lpstr>主  要  人  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“凤辣子”之“辣”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2021-04-14T19:34:54.390</cp:lastPrinted>
  <dcterms:created xsi:type="dcterms:W3CDTF">2021-04-14T19:34:54Z</dcterms:created>
  <dcterms:modified xsi:type="dcterms:W3CDTF">2021-04-14T11:34:55Z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