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handoutMasterIdLst>
    <p:handoutMasterId r:id="rId27"/>
  </p:handoutMasterIdLst>
  <p:sldIdLst>
    <p:sldId id="256" r:id="rId3"/>
    <p:sldId id="258" r:id="rId4"/>
    <p:sldId id="281" r:id="rId5"/>
    <p:sldId id="280" r:id="rId6"/>
    <p:sldId id="282" r:id="rId7"/>
    <p:sldId id="259" r:id="rId8"/>
    <p:sldId id="260" r:id="rId9"/>
    <p:sldId id="278" r:id="rId10"/>
    <p:sldId id="263" r:id="rId11"/>
    <p:sldId id="279" r:id="rId12"/>
    <p:sldId id="264" r:id="rId13"/>
    <p:sldId id="275" r:id="rId14"/>
    <p:sldId id="276" r:id="rId15"/>
    <p:sldId id="277" r:id="rId16"/>
    <p:sldId id="265" r:id="rId17"/>
    <p:sldId id="266" r:id="rId18"/>
    <p:sldId id="267" r:id="rId19"/>
    <p:sldId id="274" r:id="rId20"/>
    <p:sldId id="269" r:id="rId21"/>
    <p:sldId id="270" r:id="rId22"/>
    <p:sldId id="271" r:id="rId23"/>
    <p:sldId id="272" r:id="rId24"/>
    <p:sldId id="273" r:id="rId25"/>
  </p:sldIdLst>
  <p:sldSz cx="12192000" cy="6858000"/>
  <p:notesSz cx="6889750" cy="100187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87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C0E12C-B5F9-4DF9-8792-C8A3B9D03841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515475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902075" y="9515475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37E405-E49A-44AF-9ABA-846B177AA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05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9" cy="50093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9" cy="50093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CD38E1C0-245C-4DD6-A6F4-F183D8099E9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50888"/>
            <a:ext cx="6680200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8976" y="4758890"/>
            <a:ext cx="5511800" cy="4508421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516038"/>
            <a:ext cx="2985559" cy="50093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02597" y="9516038"/>
            <a:ext cx="2985559" cy="50093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8F5D306E-9C18-4529-A022-54AC3A5A6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734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306E-9C18-4529-A022-54AC3A5A626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855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306E-9C18-4529-A022-54AC3A5A626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550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7897AD-2018-4B0B-B74D-ECD0705756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A55B9A0-441D-487F-ACE0-FD57DC5B29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437CA7A-312A-468C-8796-99F2637CC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9AF949C-1D0A-43CA-A4C1-23FC2CD7E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C3A4316-16E4-495C-99A5-B7CF81D82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762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C5A7B9A-1C91-48F3-8915-0B30F87A4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5FA6B28-B75E-40D6-A82F-682F528057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A78E679-3051-4DE7-BC04-09CC5E7D7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DA147AE-9B5D-4004-8CA3-683CB8DBC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3E0F8E1-7A93-4B09-8F1F-17ED0606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DC63B0D-1BF2-40D2-8C1A-4C4778AC2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944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758D8F-8A89-4571-8BF2-B800E6AB3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D98DF0F-4D1E-4DB5-A2DE-A5A7ACBE2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B104DC5-DBFA-4BCD-B7B5-8A5A579CB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92E25E0-17A0-4A33-BA85-883636561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631742D-5AC4-42E7-80AD-43F5B40AA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392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EEF1624D-CA99-4CB2-B77B-0858A3CE83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1229A80-0ABB-43C9-A2A7-4B366F0F8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9B60D1-157C-4C64-9343-3FB40ABA7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B24959B-6A50-43AD-B26A-B4F45C704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0CF00F8-752E-4517-82F3-28348F000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32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7897AD-2018-4B0B-B74D-ECD0705756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A55B9A0-441D-487F-ACE0-FD57DC5B29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437CA7A-312A-468C-8796-99F2637CC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9AF949C-1D0A-43CA-A4C1-23FC2CD7E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C3A4316-16E4-495C-99A5-B7CF81D82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0481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6C1261-2C15-4500-8C65-662091119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95501C5-1677-4B38-8D85-A6D68220F8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C012D09-DA66-42D1-B2D4-4FEEE81FC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D9D248B-F78E-49A7-B3E8-1D69E9A33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4A08AA7-DD65-4F99-92C7-8ECBD16EB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5448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B7A66D-A2F1-4A6A-A6C9-C3B854368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4F627FB-FD4C-4A5B-9064-0DA98045A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1DF0F1-F047-4153-A18C-824A07E05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9FF5A34-4D74-4A54-B06D-FCC1E20F0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8EAD4CD-3EF9-4456-87BB-48201C57E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286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F6DD72-E201-487B-8C25-99A195C60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94CADDA-E3B2-4A1B-B1FA-8F45675833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CF7A9A3-73C2-46B4-BA86-0D7BA2462E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A3170B0-532F-4A7A-A676-33A75B0A1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B413CE2-213B-46B3-8A28-41F041028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2DA3F7B-F6C3-4D57-B5BF-321209CB5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2392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B492F7-5AC7-4F0F-AAF2-CDB92BC6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DB5DE2-64F1-43CD-B056-E2CCE6ECC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C9AC4C4-8E97-49BC-B86F-E998ECABE3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05A0BA6-E1B0-4301-9B4F-47D3320E3E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B688FCF-5224-495D-A5EA-90CE192051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0BEADB4-8975-4803-AFDC-E59F246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C4498C3-FDD6-4F2E-8778-D3FF1EE37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EE799B7-7FF7-4A91-BDE3-5B05D19FC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4017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0C6032-1A65-4A47-9EB0-8E3F57721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A0CDCB3-56FE-4008-9A0B-D10151E96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50FE416-44B3-4260-83E4-A4498AF43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1A16E22-42D9-485A-964D-11267720D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2606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5070EC5-9D9F-4947-9014-0479CD095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41E137E-92EB-4576-B50A-013AEAEC5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ED097EA-740A-4BC5-A7A8-8031CB7F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86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6C1261-2C15-4500-8C65-662091119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95501C5-1677-4B38-8D85-A6D68220F8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C012D09-DA66-42D1-B2D4-4FEEE81FC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D9D248B-F78E-49A7-B3E8-1D69E9A33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4A08AA7-DD65-4F99-92C7-8ECBD16EB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4365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8FFFF2-168A-4DCD-BE9C-8BF567C07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EE9C031-79CB-477C-930E-7BACC1C13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FBC1C56-6D31-42E2-8097-73B1C0D843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2A82198-8C10-4B1D-A918-D06162772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8A4ACF5-1BF4-433B-B6A4-D073AA6F9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D986B1B-6624-44C1-86EA-A3273CB6B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7485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C5A7B9A-1C91-48F3-8915-0B30F87A4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5FA6B28-B75E-40D6-A82F-682F528057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A78E679-3051-4DE7-BC04-09CC5E7D7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DA147AE-9B5D-4004-8CA3-683CB8DBC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3E0F8E1-7A93-4B09-8F1F-17ED0606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DC63B0D-1BF2-40D2-8C1A-4C4778AC2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2397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758D8F-8A89-4571-8BF2-B800E6AB3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D98DF0F-4D1E-4DB5-A2DE-A5A7ACBE2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B104DC5-DBFA-4BCD-B7B5-8A5A579CB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92E25E0-17A0-4A33-BA85-883636561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631742D-5AC4-42E7-80AD-43F5B40AA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5978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EEF1624D-CA99-4CB2-B77B-0858A3CE83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1229A80-0ABB-43C9-A2A7-4B366F0F8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9B60D1-157C-4C64-9343-3FB40ABA7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B24959B-6A50-43AD-B26A-B4F45C704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0CF00F8-752E-4517-82F3-28348F000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16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B7A66D-A2F1-4A6A-A6C9-C3B854368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4F627FB-FD4C-4A5B-9064-0DA98045A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1DF0F1-F047-4153-A18C-824A07E05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9FF5A34-4D74-4A54-B06D-FCC1E20F0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8EAD4CD-3EF9-4456-87BB-48201C57E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172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F6DD72-E201-487B-8C25-99A195C60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94CADDA-E3B2-4A1B-B1FA-8F45675833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CF7A9A3-73C2-46B4-BA86-0D7BA2462E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A3170B0-532F-4A7A-A676-33A75B0A1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B413CE2-213B-46B3-8A28-41F041028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2DA3F7B-F6C3-4D57-B5BF-321209CB5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349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B492F7-5AC7-4F0F-AAF2-CDB92BC6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DB5DE2-64F1-43CD-B056-E2CCE6ECC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C9AC4C4-8E97-49BC-B86F-E998ECABE3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05A0BA6-E1B0-4301-9B4F-47D3320E3E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B688FCF-5224-495D-A5EA-90CE192051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0BEADB4-8975-4803-AFDC-E59F246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C4498C3-FDD6-4F2E-8778-D3FF1EE37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EE799B7-7FF7-4A91-BDE3-5B05D19FC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237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0C6032-1A65-4A47-9EB0-8E3F57721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A0CDCB3-56FE-4008-9A0B-D10151E96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50FE416-44B3-4260-83E4-A4498AF43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1A16E22-42D9-485A-964D-11267720D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9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5070EC5-9D9F-4947-9014-0479CD095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41E137E-92EB-4576-B50A-013AEAEC5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ED097EA-740A-4BC5-A7A8-8031CB7F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19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809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8FFFF2-168A-4DCD-BE9C-8BF567C07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EE9C031-79CB-477C-930E-7BACC1C13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FBC1C56-6D31-42E2-8097-73B1C0D843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2A82198-8C10-4B1D-A918-D06162772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8A4ACF5-1BF4-433B-B6A4-D073AA6F9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D986B1B-6624-44C1-86EA-A3273CB6B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334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0CC3A9B-AB25-4786-9C38-70F6298FC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405E223-D0C8-47A0-BB50-909E298862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A9EAE89-E62D-46A8-BEE7-216748E07E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4A8AF0F-DC04-4DEE-B881-9898AA9D8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26E9CCC-321D-4AE1-9642-67CAD51F9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532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72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0CC3A9B-AB25-4786-9C38-70F6298FC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405E223-D0C8-47A0-BB50-909E298862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A9EAE89-E62D-46A8-BEE7-216748E07E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8805E-E2D7-4652-8EC2-E6EDC1F99D23}" type="datetimeFigureOut">
              <a:rPr lang="zh-CN" altLang="en-US" smtClean="0"/>
              <a:t>2020年2月18日,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4A8AF0F-DC04-4DEE-B881-9898AA9D8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26E9CCC-321D-4AE1-9642-67CAD51F9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6462B-D33A-4019-86AA-F4E894B5C8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227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18615-5984-4861-8A53-FF43CDA10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3372" y="803049"/>
            <a:ext cx="9144000" cy="2387600"/>
          </a:xfrm>
        </p:spPr>
        <p:txBody>
          <a:bodyPr/>
          <a:lstStyle/>
          <a:p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高考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论语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总</a:t>
            </a:r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复习</a:t>
            </a: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/>
            </a:r>
            <a:b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/>
            </a:r>
            <a:b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4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（第一课时）</a:t>
            </a:r>
            <a:endParaRPr lang="zh-CN" altLang="en-US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E49336F-B0A3-4788-9953-8F77FF2913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23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314" y="672976"/>
            <a:ext cx="8824686" cy="408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34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内容占位符 5121"/>
          <p:cNvGraphicFramePr>
            <a:graphicFrameLocks noGrp="1"/>
          </p:cNvGraphicFramePr>
          <p:nvPr>
            <p:ph idx="4294967295"/>
          </p:nvPr>
        </p:nvGraphicFramePr>
        <p:xfrm>
          <a:off x="143934" y="1173163"/>
          <a:ext cx="11857567" cy="5640388"/>
        </p:xfrm>
        <a:graphic>
          <a:graphicData uri="http://schemas.openxmlformats.org/drawingml/2006/table">
            <a:tbl>
              <a:tblPr/>
              <a:tblGrid>
                <a:gridCol w="1240367"/>
                <a:gridCol w="1155700"/>
                <a:gridCol w="1320800"/>
                <a:gridCol w="8140700"/>
              </a:tblGrid>
              <a:tr h="66198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2400" b="1">
                          <a:ea typeface="楷体_GB2312" charset="-122"/>
                        </a:rPr>
                        <a:t>学派</a:t>
                      </a:r>
                    </a:p>
                  </a:txBody>
                  <a:tcPr marL="50800" marR="50800" marT="38100" marB="38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2400" b="1">
                          <a:ea typeface="楷体_GB2312" charset="-122"/>
                        </a:rPr>
                        <a:t>人物</a:t>
                      </a: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2400" b="1">
                          <a:ea typeface="楷体_GB2312" charset="-122"/>
                        </a:rPr>
                        <a:t>时代</a:t>
                      </a: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3200" b="1">
                          <a:ea typeface="楷体_GB2312" charset="-122"/>
                        </a:rPr>
                        <a:t>主要思想</a:t>
                      </a: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633412">
                <a:tc row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2400" b="1">
                          <a:ea typeface="楷体_GB2312" charset="-122"/>
                        </a:rPr>
                        <a:t>儒家</a:t>
                      </a:r>
                    </a:p>
                  </a:txBody>
                  <a:tcPr marL="50800" marR="50800" marT="38100" marB="38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ea typeface="楷体_GB2312" charset="-122"/>
                      </a:endParaRP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ea typeface="楷体_GB2312" charset="-122"/>
                      </a:endParaRP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黑体" panose="02010609060101010101" pitchFamily="1" charset="-122"/>
                        <a:ea typeface="楷体_GB2312" charset="-122"/>
                      </a:endParaRPr>
                    </a:p>
                  </a:txBody>
                  <a:tcPr marL="50800" marR="50800" marT="38100" marB="38100" anchor="ctr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5048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800000"/>
                        </a:solidFill>
                        <a:ea typeface="楷体_GB2312" charset="-122"/>
                      </a:endParaRP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800000"/>
                        </a:solidFill>
                        <a:ea typeface="楷体_GB2312" charset="-122"/>
                      </a:endParaRP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黑体" panose="02010609060101010101" pitchFamily="1" charset="-122"/>
                        <a:ea typeface="楷体_GB2312" charset="-122"/>
                      </a:endParaRPr>
                    </a:p>
                  </a:txBody>
                  <a:tcPr marL="50800" marR="50800" marT="38100" marB="38100" anchor="ctr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80486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800000"/>
                        </a:solidFill>
                        <a:ea typeface="楷体_GB2312" charset="-122"/>
                      </a:endParaRP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黑体" panose="02010609060101010101" pitchFamily="1" charset="-122"/>
                        <a:ea typeface="楷体_GB2312" charset="-122"/>
                      </a:endParaRPr>
                    </a:p>
                  </a:txBody>
                  <a:tcPr marL="50800" marR="50800" marT="38100" marB="38100" anchor="ctr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8255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2400" b="1">
                          <a:ea typeface="楷体_GB2312" charset="-122"/>
                        </a:rPr>
                        <a:t>墨家</a:t>
                      </a:r>
                    </a:p>
                  </a:txBody>
                  <a:tcPr marL="50800" marR="50800" marT="38100" marB="38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800000"/>
                        </a:solidFill>
                        <a:ea typeface="楷体_GB2312" charset="-122"/>
                      </a:endParaRP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800000"/>
                        </a:solidFill>
                        <a:ea typeface="楷体_GB2312" charset="-122"/>
                      </a:endParaRP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2800">
                        <a:solidFill>
                          <a:srgbClr val="000000"/>
                        </a:solidFill>
                        <a:latin typeface="黑体" panose="02010609060101010101" pitchFamily="1" charset="-122"/>
                        <a:ea typeface="楷体_GB2312" charset="-122"/>
                      </a:endParaRPr>
                    </a:p>
                  </a:txBody>
                  <a:tcPr marL="50800" marR="50800" marT="38100" marB="38100" anchor="ctr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622300"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2400" b="1">
                          <a:ea typeface="楷体_GB2312" charset="-122"/>
                        </a:rPr>
                        <a:t>道家</a:t>
                      </a:r>
                    </a:p>
                  </a:txBody>
                  <a:tcPr marL="50800" marR="50800" marT="38100" marB="38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ea typeface="楷体_GB2312" charset="-122"/>
                      </a:endParaRP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ea typeface="楷体_GB2312" charset="-122"/>
                      </a:endParaRP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黑体" panose="02010609060101010101" pitchFamily="1" charset="-122"/>
                        <a:ea typeface="楷体_GB2312" charset="-122"/>
                      </a:endParaRPr>
                    </a:p>
                  </a:txBody>
                  <a:tcPr marL="50800" marR="50800" marT="38100" marB="38100" anchor="ctr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6715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800000"/>
                        </a:solidFill>
                        <a:ea typeface="楷体_GB2312" charset="-122"/>
                      </a:endParaRP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800000"/>
                        </a:solidFill>
                        <a:ea typeface="楷体_GB2312" charset="-122"/>
                      </a:endParaRP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黑体" panose="02010609060101010101" pitchFamily="1" charset="-122"/>
                        <a:ea typeface="楷体_GB2312" charset="-122"/>
                      </a:endParaRPr>
                    </a:p>
                  </a:txBody>
                  <a:tcPr marL="50800" marR="50800" marT="38100" marB="38100" anchor="ctr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91598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2400" b="1">
                          <a:ea typeface="楷体_GB2312" charset="-122"/>
                        </a:rPr>
                        <a:t>法家</a:t>
                      </a:r>
                    </a:p>
                  </a:txBody>
                  <a:tcPr marL="50800" marR="50800" marT="38100" marB="38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800000"/>
                        </a:solidFill>
                        <a:ea typeface="楷体_GB2312" charset="-122"/>
                      </a:endParaRP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800000"/>
                        </a:solidFill>
                        <a:ea typeface="楷体_GB2312" charset="-122"/>
                      </a:endParaRPr>
                    </a:p>
                  </a:txBody>
                  <a:tcPr marL="50800" marR="50800" marT="38100" marB="38100" anchor="ctr" anchorCtr="1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2400" b="1">
                        <a:solidFill>
                          <a:srgbClr val="000000"/>
                        </a:solidFill>
                        <a:latin typeface="黑体" panose="02010609060101010101" pitchFamily="1" charset="-122"/>
                        <a:ea typeface="楷体_GB2312" charset="-122"/>
                      </a:endParaRPr>
                    </a:p>
                  </a:txBody>
                  <a:tcPr marL="50800" marR="50800" marT="38100" marB="38100" anchor="ctr">
                    <a:lnL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166" name="Rectangle 46"/>
          <p:cNvSpPr/>
          <p:nvPr/>
        </p:nvSpPr>
        <p:spPr>
          <a:xfrm>
            <a:off x="1390651" y="1901826"/>
            <a:ext cx="1727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孔子</a:t>
            </a:r>
          </a:p>
        </p:txBody>
      </p:sp>
      <p:sp>
        <p:nvSpPr>
          <p:cNvPr id="5167" name="Rectangle 47"/>
          <p:cNvSpPr/>
          <p:nvPr/>
        </p:nvSpPr>
        <p:spPr>
          <a:xfrm>
            <a:off x="2639484" y="1901826"/>
            <a:ext cx="143933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春秋</a:t>
            </a:r>
          </a:p>
        </p:txBody>
      </p:sp>
      <p:sp>
        <p:nvSpPr>
          <p:cNvPr id="5168" name="Rectangle 48"/>
          <p:cNvSpPr/>
          <p:nvPr/>
        </p:nvSpPr>
        <p:spPr>
          <a:xfrm>
            <a:off x="1390651" y="2478088"/>
            <a:ext cx="24003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800000"/>
                </a:solidFill>
                <a:latin typeface="楷体_GB2312" charset="-122"/>
                <a:ea typeface="楷体_GB2312" charset="-122"/>
              </a:rPr>
              <a:t>孟子</a:t>
            </a:r>
          </a:p>
        </p:txBody>
      </p:sp>
      <p:sp>
        <p:nvSpPr>
          <p:cNvPr id="5169" name="Rectangle 49"/>
          <p:cNvSpPr/>
          <p:nvPr/>
        </p:nvSpPr>
        <p:spPr>
          <a:xfrm>
            <a:off x="1390651" y="3054351"/>
            <a:ext cx="124883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800000"/>
                </a:solidFill>
                <a:latin typeface="楷体_GB2312" charset="-122"/>
                <a:ea typeface="楷体_GB2312" charset="-122"/>
              </a:rPr>
              <a:t>荀子</a:t>
            </a:r>
          </a:p>
        </p:txBody>
      </p:sp>
      <p:sp>
        <p:nvSpPr>
          <p:cNvPr id="5170" name="Rectangle 50"/>
          <p:cNvSpPr/>
          <p:nvPr/>
        </p:nvSpPr>
        <p:spPr>
          <a:xfrm>
            <a:off x="2641601" y="2765426"/>
            <a:ext cx="162983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800000"/>
                </a:solidFill>
                <a:latin typeface="楷体_GB2312" charset="-122"/>
                <a:ea typeface="楷体_GB2312" charset="-122"/>
              </a:rPr>
              <a:t>战国</a:t>
            </a:r>
          </a:p>
        </p:txBody>
      </p:sp>
      <p:sp>
        <p:nvSpPr>
          <p:cNvPr id="5171" name="Rectangle 51"/>
          <p:cNvSpPr/>
          <p:nvPr/>
        </p:nvSpPr>
        <p:spPr>
          <a:xfrm>
            <a:off x="1390651" y="3933826"/>
            <a:ext cx="201506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800000"/>
                </a:solidFill>
                <a:latin typeface="楷体_GB2312" charset="-122"/>
                <a:ea typeface="楷体_GB2312" charset="-122"/>
              </a:rPr>
              <a:t>墨子</a:t>
            </a:r>
          </a:p>
        </p:txBody>
      </p:sp>
      <p:sp>
        <p:nvSpPr>
          <p:cNvPr id="5172" name="Rectangle 52"/>
          <p:cNvSpPr/>
          <p:nvPr/>
        </p:nvSpPr>
        <p:spPr>
          <a:xfrm>
            <a:off x="2639484" y="3917951"/>
            <a:ext cx="1625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800000"/>
                </a:solidFill>
                <a:latin typeface="楷体_GB2312" charset="-122"/>
                <a:ea typeface="楷体_GB2312" charset="-122"/>
              </a:rPr>
              <a:t>战国</a:t>
            </a:r>
          </a:p>
        </p:txBody>
      </p:sp>
      <p:sp>
        <p:nvSpPr>
          <p:cNvPr id="5173" name="Rectangle 53"/>
          <p:cNvSpPr/>
          <p:nvPr/>
        </p:nvSpPr>
        <p:spPr>
          <a:xfrm>
            <a:off x="1390651" y="4638676"/>
            <a:ext cx="1246716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老子</a:t>
            </a:r>
          </a:p>
        </p:txBody>
      </p:sp>
      <p:sp>
        <p:nvSpPr>
          <p:cNvPr id="5174" name="Rectangle 54"/>
          <p:cNvSpPr/>
          <p:nvPr/>
        </p:nvSpPr>
        <p:spPr>
          <a:xfrm>
            <a:off x="2639485" y="4638676"/>
            <a:ext cx="1536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春秋</a:t>
            </a:r>
          </a:p>
        </p:txBody>
      </p:sp>
      <p:sp>
        <p:nvSpPr>
          <p:cNvPr id="5175" name="Rectangle 55"/>
          <p:cNvSpPr/>
          <p:nvPr/>
        </p:nvSpPr>
        <p:spPr>
          <a:xfrm>
            <a:off x="1488017" y="5286376"/>
            <a:ext cx="201506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800000"/>
                </a:solidFill>
                <a:latin typeface="Calibri" panose="020F0502020204030204" pitchFamily="2" charset="0"/>
                <a:ea typeface="楷体_GB2312" charset="-122"/>
              </a:rPr>
              <a:t>庄子</a:t>
            </a:r>
          </a:p>
        </p:txBody>
      </p:sp>
      <p:sp>
        <p:nvSpPr>
          <p:cNvPr id="5176" name="Rectangle 56"/>
          <p:cNvSpPr/>
          <p:nvPr/>
        </p:nvSpPr>
        <p:spPr>
          <a:xfrm>
            <a:off x="2639485" y="5286376"/>
            <a:ext cx="182456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800000"/>
                </a:solidFill>
                <a:latin typeface="Calibri" panose="020F0502020204030204" pitchFamily="2" charset="0"/>
                <a:ea typeface="楷体_GB2312" charset="-122"/>
              </a:rPr>
              <a:t>战国</a:t>
            </a:r>
          </a:p>
        </p:txBody>
      </p:sp>
      <p:sp>
        <p:nvSpPr>
          <p:cNvPr id="5177" name="Rectangle 57"/>
          <p:cNvSpPr/>
          <p:nvPr/>
        </p:nvSpPr>
        <p:spPr>
          <a:xfrm>
            <a:off x="1390651" y="6149976"/>
            <a:ext cx="1727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800000"/>
                </a:solidFill>
                <a:latin typeface="Calibri" panose="020F0502020204030204" pitchFamily="2" charset="0"/>
                <a:ea typeface="楷体_GB2312" charset="-122"/>
              </a:rPr>
              <a:t>韩非</a:t>
            </a:r>
          </a:p>
        </p:txBody>
      </p:sp>
      <p:sp>
        <p:nvSpPr>
          <p:cNvPr id="5178" name="Rectangle 58"/>
          <p:cNvSpPr/>
          <p:nvPr/>
        </p:nvSpPr>
        <p:spPr>
          <a:xfrm>
            <a:off x="2639485" y="6092826"/>
            <a:ext cx="2400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800000"/>
                </a:solidFill>
                <a:latin typeface="Calibri" panose="020F0502020204030204" pitchFamily="2" charset="0"/>
                <a:ea typeface="楷体_GB2312" charset="-122"/>
              </a:rPr>
              <a:t>战国</a:t>
            </a:r>
          </a:p>
        </p:txBody>
      </p:sp>
      <p:sp>
        <p:nvSpPr>
          <p:cNvPr id="5179" name="Rectangle 59"/>
          <p:cNvSpPr/>
          <p:nvPr/>
        </p:nvSpPr>
        <p:spPr>
          <a:xfrm>
            <a:off x="3937001" y="1790701"/>
            <a:ext cx="801581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提倡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仁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”“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礼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和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中庸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 ，实行仁政，以德治国，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克己复礼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，积极入世，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有教无类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，</a:t>
            </a:r>
          </a:p>
        </p:txBody>
      </p:sp>
      <p:sp>
        <p:nvSpPr>
          <p:cNvPr id="5180" name="Rectangle 60"/>
          <p:cNvSpPr/>
          <p:nvPr/>
        </p:nvSpPr>
        <p:spPr>
          <a:xfrm>
            <a:off x="3841751" y="2540001"/>
            <a:ext cx="8015816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仁政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，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民贵君轻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，人性本善，</a:t>
            </a:r>
            <a:r>
              <a:rPr lang="zh-CN" altLang="en-US" sz="2000" b="1" dirty="0">
                <a:latin typeface="楷体_GB2312" charset="-122"/>
                <a:ea typeface="楷体_GB2312" charset="-122"/>
              </a:rPr>
              <a:t>重义轻利</a:t>
            </a:r>
            <a:endParaRPr lang="zh-CN" altLang="en-US" sz="2000" b="1" dirty="0">
              <a:solidFill>
                <a:srgbClr val="00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5181" name="Rectangle 61"/>
          <p:cNvSpPr/>
          <p:nvPr/>
        </p:nvSpPr>
        <p:spPr>
          <a:xfrm>
            <a:off x="3926417" y="3014664"/>
            <a:ext cx="8026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制天命而用之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（人定胜天），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君舟民水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，人性本恶，学习的最高目标是把握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礼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”</a:t>
            </a:r>
            <a:endParaRPr lang="zh-CN" altLang="en-US" sz="2000" b="1" dirty="0">
              <a:solidFill>
                <a:srgbClr val="00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5182" name="Rectangle 62"/>
          <p:cNvSpPr/>
          <p:nvPr/>
        </p:nvSpPr>
        <p:spPr>
          <a:xfrm>
            <a:off x="3958167" y="3879851"/>
            <a:ext cx="7706784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“兼相爱、交相利”，推己及人，主张 “非攻”、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“尚贤”、节俭，讲究实际功利精神。</a:t>
            </a:r>
          </a:p>
        </p:txBody>
      </p:sp>
      <p:sp>
        <p:nvSpPr>
          <p:cNvPr id="5183" name="Rectangle 63"/>
          <p:cNvSpPr/>
          <p:nvPr/>
        </p:nvSpPr>
        <p:spPr>
          <a:xfrm>
            <a:off x="3983568" y="4700589"/>
            <a:ext cx="820843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道，辩证法思想，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“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无为而治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楷体_GB2312" charset="-122"/>
                <a:ea typeface="楷体_GB2312" charset="-122"/>
              </a:rPr>
              <a:t>，顺天忘我，主张遁世</a:t>
            </a:r>
          </a:p>
        </p:txBody>
      </p:sp>
      <p:sp>
        <p:nvSpPr>
          <p:cNvPr id="5184" name="Rectangle 64"/>
          <p:cNvSpPr/>
          <p:nvPr/>
        </p:nvSpPr>
        <p:spPr>
          <a:xfrm>
            <a:off x="3860800" y="5337176"/>
            <a:ext cx="8331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宣传天道与自然无为，齐物论，乐天安命，崇尚自然</a:t>
            </a:r>
          </a:p>
        </p:txBody>
      </p:sp>
      <p:sp>
        <p:nvSpPr>
          <p:cNvPr id="5185" name="Rectangle 65"/>
          <p:cNvSpPr/>
          <p:nvPr/>
        </p:nvSpPr>
        <p:spPr>
          <a:xfrm>
            <a:off x="3888318" y="5991226"/>
            <a:ext cx="7969249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2" charset="0"/>
                <a:ea typeface="楷体_GB2312" charset="-122"/>
              </a:rPr>
              <a:t>主张法、术、势相结合，君主集权，以法治国，变法革新</a:t>
            </a:r>
          </a:p>
        </p:txBody>
      </p:sp>
      <p:sp>
        <p:nvSpPr>
          <p:cNvPr id="5186" name="Rectangle 67"/>
          <p:cNvSpPr/>
          <p:nvPr/>
        </p:nvSpPr>
        <p:spPr>
          <a:xfrm>
            <a:off x="2063751" y="339725"/>
            <a:ext cx="441536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2" charset="0"/>
              </a:rPr>
              <a:t>诸子思想简介</a:t>
            </a:r>
          </a:p>
        </p:txBody>
      </p:sp>
    </p:spTree>
    <p:extLst>
      <p:ext uri="{BB962C8B-B14F-4D97-AF65-F5344CB8AC3E}">
        <p14:creationId xmlns:p14="http://schemas.microsoft.com/office/powerpoint/2010/main" val="2000475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6055" name="Object 7" descr="a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43758"/>
              </p:ext>
            </p:extLst>
          </p:nvPr>
        </p:nvGraphicFramePr>
        <p:xfrm>
          <a:off x="772660" y="183696"/>
          <a:ext cx="10925175" cy="659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Document" r:id="rId3" imgW="8209238" imgH="4969715" progId="Word.Document.8">
                  <p:embed/>
                </p:oleObj>
              </mc:Choice>
              <mc:Fallback>
                <p:oleObj name="Document" r:id="rId3" imgW="8209238" imgH="496971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660" y="183696"/>
                        <a:ext cx="10925175" cy="659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1">
                              <a:blip/>
                              <a:srcRect/>
                              <a:stretch>
                                <a:fillRect r="-2147483648"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076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7076" name="Object 4" descr="a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8729338"/>
              </p:ext>
            </p:extLst>
          </p:nvPr>
        </p:nvGraphicFramePr>
        <p:xfrm>
          <a:off x="336550" y="546100"/>
          <a:ext cx="11293475" cy="818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" name="Document" r:id="rId3" imgW="8599657" imgH="6241616" progId="Word.Document.8">
                  <p:embed/>
                </p:oleObj>
              </mc:Choice>
              <mc:Fallback>
                <p:oleObj name="Document" r:id="rId3" imgW="8599657" imgH="624161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546100"/>
                        <a:ext cx="11293475" cy="818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1">
                              <a:blip/>
                              <a:srcRect/>
                              <a:stretch>
                                <a:fillRect r="-2147483648"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865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8100" name="Object 4" descr="a3"/>
          <p:cNvGraphicFramePr>
            <a:graphicFrameLocks noChangeAspect="1"/>
          </p:cNvGraphicFramePr>
          <p:nvPr/>
        </p:nvGraphicFramePr>
        <p:xfrm>
          <a:off x="1003300" y="762001"/>
          <a:ext cx="100584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文档" r:id="rId3" imgW="7532948" imgH="5701542" progId="Word.Document.8">
                  <p:embed/>
                </p:oleObj>
              </mc:Choice>
              <mc:Fallback>
                <p:oleObj name="文档" r:id="rId3" imgW="7532948" imgH="57015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3300" y="762001"/>
                        <a:ext cx="100584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1">
                              <a:blip/>
                              <a:srcRect/>
                              <a:stretch>
                                <a:fillRect r="-2147483648"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441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1"/>
          <p:cNvSpPr>
            <a:spLocks noGrp="1"/>
          </p:cNvSpPr>
          <p:nvPr>
            <p:ph idx="4294967295"/>
          </p:nvPr>
        </p:nvSpPr>
        <p:spPr>
          <a:xfrm>
            <a:off x="677938" y="653144"/>
            <a:ext cx="11387667" cy="5489575"/>
          </a:xfrm>
          <a:ln/>
        </p:spPr>
        <p:txBody>
          <a:bodyPr vert="horz" wrap="square" anchor="t"/>
          <a:lstStyle/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“今恩足以及禽兽，而功不至于百姓者，独何与？然则一羽之不举，为不用力焉；舆薪之不见，为不用明焉；百姓之不见保，为不用恩焉。故王之不王，不为也，非不能也。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marL="0"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上文中出现的一个熟语是：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_______________</a:t>
            </a:r>
          </a:p>
          <a:p>
            <a:pPr marL="0"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本文中体现了孟子的什么思想，请你谈谈对对此的理解。</a:t>
            </a:r>
          </a:p>
        </p:txBody>
      </p:sp>
      <p:sp>
        <p:nvSpPr>
          <p:cNvPr id="7171" name="TextBox 2"/>
          <p:cNvSpPr txBox="1"/>
          <p:nvPr/>
        </p:nvSpPr>
        <p:spPr>
          <a:xfrm>
            <a:off x="864507" y="3127075"/>
            <a:ext cx="4320116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不能也，是不为也</a:t>
            </a:r>
          </a:p>
        </p:txBody>
      </p:sp>
      <p:sp>
        <p:nvSpPr>
          <p:cNvPr id="7172" name="TextBox 3"/>
          <p:cNvSpPr txBox="1"/>
          <p:nvPr/>
        </p:nvSpPr>
        <p:spPr>
          <a:xfrm>
            <a:off x="536726" y="3792538"/>
            <a:ext cx="10176933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.2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仁政思想。①孟子主张要用仁义恩泽百姓，“百姓之不见保，为不用恩焉”，唯有此，才能实现社会安定。②孟子的仁政思想具有积极的现实意义，民生乃国家大计，以民为本，切实关心百姓，国家才会健康持续发展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116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内容占位符 1"/>
          <p:cNvSpPr>
            <a:spLocks noGrp="1"/>
          </p:cNvSpPr>
          <p:nvPr>
            <p:ph idx="4294967295"/>
          </p:nvPr>
        </p:nvSpPr>
        <p:spPr>
          <a:xfrm>
            <a:off x="547310" y="870858"/>
            <a:ext cx="11387667" cy="5489575"/>
          </a:xfrm>
          <a:ln/>
        </p:spPr>
        <p:txBody>
          <a:bodyPr vert="horz" wrap="square" anchor="t"/>
          <a:lstStyle/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“生而有耳目之欲，有好声色焉，顺是，故淫乱生而礼义文理亡焉。然则从人之性，顺人之情，必出于争夺，合于犯分乱理而归于暴。故必将有师法之化、礼义之道，然后出于辞让，合于文理，而归于治。”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这段文字很有可能是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写的。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请你谈谈你对文中思想的理解。</a:t>
            </a:r>
          </a:p>
        </p:txBody>
      </p:sp>
      <p:sp>
        <p:nvSpPr>
          <p:cNvPr id="8195" name="TextBox 2"/>
          <p:cNvSpPr txBox="1"/>
          <p:nvPr/>
        </p:nvSpPr>
        <p:spPr>
          <a:xfrm>
            <a:off x="6241143" y="2149021"/>
            <a:ext cx="182456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荀子</a:t>
            </a:r>
          </a:p>
        </p:txBody>
      </p:sp>
      <p:sp>
        <p:nvSpPr>
          <p:cNvPr id="8196" name="TextBox 3"/>
          <p:cNvSpPr txBox="1"/>
          <p:nvPr/>
        </p:nvSpPr>
        <p:spPr>
          <a:xfrm>
            <a:off x="651933" y="3460977"/>
            <a:ext cx="11423651" cy="2246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体现了荀子“人性本恶”的思想。①荀子认为，人性是恶的，人生来就有各种私欲，若顺应这些私欲不加规范，就会违背礼义，危及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国家。要用法度来规范，用礼义来引导，这样百姓才能守法知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礼，国家才能安定。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②荀子的思想具有现实意义。今天我们的法治与德治相结合，就是用德与法来规范引导社会，从而推动社会发展。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830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内容占位符 1"/>
          <p:cNvSpPr>
            <a:spLocks noGrp="1"/>
          </p:cNvSpPr>
          <p:nvPr>
            <p:ph idx="4294967295"/>
          </p:nvPr>
        </p:nvSpPr>
        <p:spPr>
          <a:xfrm>
            <a:off x="329595" y="420915"/>
            <a:ext cx="11262784" cy="5489575"/>
          </a:xfrm>
          <a:ln/>
        </p:spPr>
        <p:txBody>
          <a:bodyPr vert="horz" wrap="square" anchor="t"/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道可道，非常道。名可名，非常名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无，名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天地之始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有，名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万物之母。故常无欲以观其妙，常有欲以观其徼。此两者同出而异名，同谓之玄。玄之又玄，众妙之门。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buNone/>
            </a:pPr>
            <a:r>
              <a:rPr lang="en-US" altLang="zh-CN" b="1" dirty="0">
                <a:latin typeface="Adobe 仿宋 Std R" pitchFamily="2" charset="-122"/>
                <a:ea typeface="Adobe 仿宋 Std R" pitchFamily="2" charset="-122"/>
              </a:rPr>
              <a:t>——《</a:t>
            </a:r>
            <a:r>
              <a:rPr lang="zh-CN" altLang="en-US" b="1" dirty="0">
                <a:latin typeface="Adobe 仿宋 Std R" pitchFamily="2" charset="-122"/>
                <a:ea typeface="Adobe 仿宋 Std R" pitchFamily="2" charset="-122"/>
              </a:rPr>
              <a:t>道德经</a:t>
            </a:r>
            <a:r>
              <a:rPr lang="en-US" altLang="zh-CN" b="1" dirty="0">
                <a:latin typeface="Adobe 仿宋 Std R" pitchFamily="2" charset="-122"/>
                <a:ea typeface="Adobe 仿宋 Std R" pitchFamily="2" charset="-122"/>
              </a:rPr>
              <a:t>》</a:t>
            </a:r>
          </a:p>
          <a:p>
            <a:pPr marL="0"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“常有欲以观其徼”中的“徼”很有可能是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的意思。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外在  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现象  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条文  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本源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联系本段，请你谈谈道家对“道”的理解。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endParaRPr lang="zh-CN" altLang="en-US" b="1" dirty="0">
              <a:latin typeface="Adobe 仿宋 Std R" pitchFamily="2" charset="-122"/>
              <a:ea typeface="Adobe 仿宋 Std R" pitchFamily="2" charset="-122"/>
            </a:endParaRPr>
          </a:p>
        </p:txBody>
      </p:sp>
      <p:sp>
        <p:nvSpPr>
          <p:cNvPr id="9219" name="TextBox 2"/>
          <p:cNvSpPr txBox="1"/>
          <p:nvPr/>
        </p:nvSpPr>
        <p:spPr>
          <a:xfrm>
            <a:off x="6701369" y="2069079"/>
            <a:ext cx="1439333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TextBox 3"/>
          <p:cNvSpPr txBox="1"/>
          <p:nvPr/>
        </p:nvSpPr>
        <p:spPr>
          <a:xfrm>
            <a:off x="464759" y="3861934"/>
            <a:ext cx="1117569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道家主张，能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讲出来的道，就不是道家所说的道了。事物能用名字命名的，那么也就不是它原来的称谓了。所以这个道是只能意会不能言传的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东西，是玄妙而深远的。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332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55915" y="72571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3200" dirty="0" smtClean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教材内容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</a:t>
            </a:r>
          </a:p>
        </p:txBody>
      </p:sp>
      <p:sp>
        <p:nvSpPr>
          <p:cNvPr id="3225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391228" y="1433739"/>
            <a:ext cx="7942943" cy="483643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en-US" sz="2800" b="1" dirty="0"/>
              <a:t>第一课：孔子的德政主张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第二课：孔子的礼治主张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第四课：孔子坚忍不拔的奋斗精神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第五课：孔子的人生价值观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第六课：道德修养的主要内容和要求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第八课：孔子的交往观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第十一课：孔子的教育观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第十二课：感人的师生关系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第十三课：师生关系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第十四课：孔子社会理想和人生理想的哲学基础</a:t>
            </a:r>
          </a:p>
        </p:txBody>
      </p:sp>
    </p:spTree>
    <p:extLst>
      <p:ext uri="{BB962C8B-B14F-4D97-AF65-F5344CB8AC3E}">
        <p14:creationId xmlns:p14="http://schemas.microsoft.com/office/powerpoint/2010/main" val="287237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558800" y="188640"/>
            <a:ext cx="10972800" cy="70609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为</a:t>
            </a:r>
            <a:r>
              <a:rPr lang="zh-CN" altLang="en-US" b="1" dirty="0">
                <a:solidFill>
                  <a:srgbClr val="FF0000"/>
                </a:solidFill>
              </a:rPr>
              <a:t>政以德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613714" y="1828800"/>
            <a:ext cx="800219" cy="2209800"/>
          </a:xfrm>
          <a:prstGeom prst="rect">
            <a:avLst/>
          </a:prstGeom>
          <a:solidFill>
            <a:srgbClr val="FFFF99">
              <a:alpha val="52000"/>
            </a:srgbClr>
          </a:solidFill>
          <a:ln w="38100">
            <a:solidFill>
              <a:srgbClr val="99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0" dirty="0">
                <a:solidFill>
                  <a:srgbClr val="FF0000"/>
                </a:solidFill>
              </a:rPr>
              <a:t>为政以德</a:t>
            </a:r>
          </a:p>
        </p:txBody>
      </p:sp>
      <p:sp>
        <p:nvSpPr>
          <p:cNvPr id="54276" name="Line 4"/>
          <p:cNvSpPr>
            <a:spLocks noChangeShapeType="1"/>
          </p:cNvSpPr>
          <p:nvPr/>
        </p:nvSpPr>
        <p:spPr bwMode="auto">
          <a:xfrm>
            <a:off x="1524000" y="3048000"/>
            <a:ext cx="2336800" cy="0"/>
          </a:xfrm>
          <a:prstGeom prst="line">
            <a:avLst/>
          </a:prstGeom>
          <a:noFill/>
          <a:ln w="34925">
            <a:solidFill>
              <a:srgbClr val="99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1422400" y="2362200"/>
            <a:ext cx="2641600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CC"/>
                </a:solidFill>
              </a:rPr>
              <a:t>德政、礼治</a:t>
            </a:r>
          </a:p>
          <a:p>
            <a:pPr>
              <a:spcBef>
                <a:spcPct val="50000"/>
              </a:spcBef>
            </a:pPr>
            <a:endParaRPr lang="zh-CN" altLang="en-US" sz="900" b="1" dirty="0">
              <a:solidFill>
                <a:srgbClr val="CC00CC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CC"/>
                </a:solidFill>
              </a:rPr>
              <a:t>方法</a:t>
            </a:r>
          </a:p>
        </p:txBody>
      </p:sp>
      <p:sp>
        <p:nvSpPr>
          <p:cNvPr id="54278" name="AutoShape 6"/>
          <p:cNvSpPr>
            <a:spLocks/>
          </p:cNvSpPr>
          <p:nvPr/>
        </p:nvSpPr>
        <p:spPr bwMode="auto">
          <a:xfrm>
            <a:off x="3962400" y="1371600"/>
            <a:ext cx="203200" cy="3429000"/>
          </a:xfrm>
          <a:prstGeom prst="leftBrace">
            <a:avLst>
              <a:gd name="adj1" fmla="val 187500"/>
              <a:gd name="adj2" fmla="val 50000"/>
            </a:avLst>
          </a:prstGeom>
          <a:noFill/>
          <a:ln w="31750">
            <a:solidFill>
              <a:srgbClr val="3399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4267200" y="980729"/>
            <a:ext cx="7685451" cy="41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</a:rPr>
              <a:t>1</a:t>
            </a:r>
            <a:r>
              <a:rPr lang="zh-CN" altLang="en-US" sz="2800" b="1" dirty="0">
                <a:solidFill>
                  <a:schemeClr val="accent2"/>
                </a:solidFill>
              </a:rPr>
              <a:t>、富民</a:t>
            </a:r>
            <a:r>
              <a:rPr lang="zh-CN" altLang="en-US" sz="2800" b="1" dirty="0"/>
              <a:t>（”足食“是物质基础，”足兵“是国防安全保障，主张减轻赋税，反对横征暴敛，以民为本。）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</a:rPr>
              <a:t>2</a:t>
            </a:r>
            <a:r>
              <a:rPr lang="zh-CN" altLang="en-US" sz="2800" b="1" dirty="0">
                <a:solidFill>
                  <a:schemeClr val="accent2"/>
                </a:solidFill>
              </a:rPr>
              <a:t>、教民</a:t>
            </a:r>
            <a:r>
              <a:rPr lang="zh-CN" altLang="en-US" sz="2800" b="1" dirty="0"/>
              <a:t>（信         百姓安居乐业、社会稳定、政权巩固）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</a:rPr>
              <a:t>3</a:t>
            </a:r>
            <a:r>
              <a:rPr lang="zh-CN" altLang="en-US" sz="2800" b="1" dirty="0">
                <a:solidFill>
                  <a:schemeClr val="accent2"/>
                </a:solidFill>
              </a:rPr>
              <a:t>、正己</a:t>
            </a:r>
            <a:r>
              <a:rPr lang="zh-CN" altLang="en-US" sz="2800" b="1" dirty="0"/>
              <a:t>（修身、个人道德，表率和榜样作用，以身作则）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</a:rPr>
              <a:t>4</a:t>
            </a:r>
            <a:r>
              <a:rPr lang="zh-CN" altLang="en-US" sz="2800" b="1" dirty="0">
                <a:solidFill>
                  <a:schemeClr val="accent2"/>
                </a:solidFill>
              </a:rPr>
              <a:t>、举贤</a:t>
            </a:r>
            <a:r>
              <a:rPr lang="zh-CN" altLang="en-US" sz="2800" b="1" dirty="0"/>
              <a:t>（辅佐君王实现德政、礼治）</a:t>
            </a:r>
          </a:p>
        </p:txBody>
      </p:sp>
      <p:sp>
        <p:nvSpPr>
          <p:cNvPr id="54280" name="AutoShape 8"/>
          <p:cNvSpPr>
            <a:spLocks noChangeArrowheads="1"/>
          </p:cNvSpPr>
          <p:nvPr/>
        </p:nvSpPr>
        <p:spPr bwMode="auto">
          <a:xfrm>
            <a:off x="6705600" y="2667000"/>
            <a:ext cx="304800" cy="152400"/>
          </a:xfrm>
          <a:prstGeom prst="notchedRight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222063" y="5517233"/>
            <a:ext cx="11749451" cy="981075"/>
          </a:xfrm>
          <a:prstGeom prst="rect">
            <a:avLst/>
          </a:prstGeom>
          <a:noFill/>
          <a:ln w="34925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       </a:t>
            </a:r>
            <a:r>
              <a:rPr lang="zh-CN" altLang="en-US" sz="2800" b="1" dirty="0"/>
              <a:t>联系今天：科教兴国，以德治国、以法治国，物质文明、精神文明、政治文明、以经济建设为中心等。</a:t>
            </a:r>
          </a:p>
        </p:txBody>
      </p:sp>
    </p:spTree>
    <p:extLst>
      <p:ext uri="{BB962C8B-B14F-4D97-AF65-F5344CB8AC3E}">
        <p14:creationId xmlns:p14="http://schemas.microsoft.com/office/powerpoint/2010/main" val="257034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DD97D4F-4AAA-4C61-8D9B-C8836EA0B4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7" t="237" r="31422" b="7777"/>
          <a:stretch/>
        </p:blipFill>
        <p:spPr>
          <a:xfrm>
            <a:off x="1" y="0"/>
            <a:ext cx="12192000" cy="6876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72343" y="899884"/>
            <a:ext cx="725714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一、考情分析</a:t>
            </a:r>
            <a:endParaRPr lang="en-US" altLang="zh-CN" sz="36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二、复习策略</a:t>
            </a:r>
            <a:endParaRPr lang="en-US" altLang="zh-CN" sz="36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三、文本梳理</a:t>
            </a:r>
            <a:endParaRPr lang="en-US" altLang="zh-CN" sz="36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四、考题训练</a:t>
            </a:r>
            <a:endParaRPr lang="zh-CN" altLang="en-US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945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10972800" cy="90872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克己复礼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0" y="1676401"/>
            <a:ext cx="3657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《</a:t>
            </a:r>
            <a:r>
              <a:rPr lang="zh-CN" altLang="en-US" sz="2800" b="1"/>
              <a:t>克己复礼</a:t>
            </a:r>
            <a:r>
              <a:rPr lang="en-US" altLang="zh-CN" sz="2800" b="1"/>
              <a:t>》</a:t>
            </a:r>
            <a:r>
              <a:rPr lang="zh-CN" altLang="en-US" sz="2800" b="1"/>
              <a:t>：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352800" y="1447801"/>
            <a:ext cx="1320800" cy="3577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/>
              <a:t>克己</a:t>
            </a:r>
          </a:p>
          <a:p>
            <a:pPr>
              <a:spcBef>
                <a:spcPct val="50000"/>
              </a:spcBef>
            </a:pPr>
            <a:endParaRPr lang="zh-CN" altLang="en-US" sz="800" b="1" dirty="0"/>
          </a:p>
          <a:p>
            <a:pPr>
              <a:spcBef>
                <a:spcPct val="50000"/>
              </a:spcBef>
            </a:pPr>
            <a:r>
              <a:rPr lang="zh-CN" altLang="en-US" sz="2400" b="1" dirty="0"/>
              <a:t>礼治</a:t>
            </a:r>
          </a:p>
          <a:p>
            <a:pPr>
              <a:spcBef>
                <a:spcPct val="50000"/>
              </a:spcBef>
            </a:pPr>
            <a:endParaRPr lang="zh-CN" altLang="en-US" sz="900" b="1" dirty="0"/>
          </a:p>
          <a:p>
            <a:pPr>
              <a:spcBef>
                <a:spcPct val="50000"/>
              </a:spcBef>
            </a:pPr>
            <a:r>
              <a:rPr lang="zh-CN" altLang="en-US" sz="2400" b="1" dirty="0"/>
              <a:t>实行仁爱</a:t>
            </a:r>
          </a:p>
          <a:p>
            <a:pPr>
              <a:spcBef>
                <a:spcPct val="50000"/>
              </a:spcBef>
            </a:pPr>
            <a:endParaRPr lang="zh-CN" altLang="en-US" sz="1400" b="1" dirty="0"/>
          </a:p>
          <a:p>
            <a:pPr>
              <a:spcBef>
                <a:spcPct val="50000"/>
              </a:spcBef>
            </a:pPr>
            <a:r>
              <a:rPr lang="zh-CN" altLang="en-US" sz="2400" b="1" dirty="0"/>
              <a:t>孝悌是基础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470400" y="2209801"/>
            <a:ext cx="7416800" cy="707886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990000"/>
                </a:solidFill>
              </a:rPr>
              <a:t>【</a:t>
            </a:r>
            <a:r>
              <a:rPr lang="zh-CN" altLang="en-US" sz="2000" b="1" dirty="0">
                <a:solidFill>
                  <a:srgbClr val="990000"/>
                </a:solidFill>
              </a:rPr>
              <a:t>恢复周礼，恢复等级秩序（核心：正名</a:t>
            </a:r>
            <a:r>
              <a:rPr lang="en-US" altLang="zh-CN" sz="2000" b="1" dirty="0">
                <a:solidFill>
                  <a:srgbClr val="990000"/>
                </a:solidFill>
              </a:rPr>
              <a:t>——</a:t>
            </a:r>
            <a:r>
              <a:rPr lang="zh-CN" altLang="en-US" sz="2000" b="1" dirty="0">
                <a:solidFill>
                  <a:srgbClr val="990000"/>
                </a:solidFill>
              </a:rPr>
              <a:t>君君臣臣父父子子。即各安其位、各守本分、各司其职、各谋其政）</a:t>
            </a:r>
            <a:r>
              <a:rPr lang="en-US" altLang="zh-CN" sz="2000" b="1" dirty="0">
                <a:solidFill>
                  <a:srgbClr val="990000"/>
                </a:solidFill>
              </a:rPr>
              <a:t>】</a:t>
            </a:r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>
            <a:off x="3860800" y="1905000"/>
            <a:ext cx="0" cy="304800"/>
          </a:xfrm>
          <a:prstGeom prst="line">
            <a:avLst/>
          </a:prstGeom>
          <a:noFill/>
          <a:ln w="53975">
            <a:solidFill>
              <a:srgbClr val="99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>
            <a:off x="3860800" y="2667000"/>
            <a:ext cx="0" cy="304800"/>
          </a:xfrm>
          <a:prstGeom prst="line">
            <a:avLst/>
          </a:prstGeom>
          <a:noFill/>
          <a:ln w="53975">
            <a:solidFill>
              <a:srgbClr val="99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>
            <a:off x="3860800" y="3810000"/>
            <a:ext cx="0" cy="304800"/>
          </a:xfrm>
          <a:prstGeom prst="line">
            <a:avLst/>
          </a:prstGeom>
          <a:noFill/>
          <a:ln w="53975">
            <a:solidFill>
              <a:srgbClr val="99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4368800" y="4114800"/>
            <a:ext cx="203200" cy="1828800"/>
          </a:xfrm>
          <a:prstGeom prst="leftBrace">
            <a:avLst>
              <a:gd name="adj1" fmla="val 100000"/>
              <a:gd name="adj2" fmla="val 50000"/>
            </a:avLst>
          </a:prstGeom>
          <a:noFill/>
          <a:ln w="38100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4572000" y="4038601"/>
            <a:ext cx="1422400" cy="207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大孝</a:t>
            </a:r>
          </a:p>
          <a:p>
            <a:pPr>
              <a:spcBef>
                <a:spcPct val="50000"/>
              </a:spcBef>
            </a:pPr>
            <a:endParaRPr lang="zh-CN" altLang="en-US" sz="1400" b="1"/>
          </a:p>
          <a:p>
            <a:pPr>
              <a:spcBef>
                <a:spcPct val="50000"/>
              </a:spcBef>
            </a:pPr>
            <a:endParaRPr lang="zh-CN" altLang="en-US" sz="1400" b="1"/>
          </a:p>
          <a:p>
            <a:pPr>
              <a:spcBef>
                <a:spcPct val="50000"/>
              </a:spcBef>
            </a:pPr>
            <a:endParaRPr lang="zh-CN" altLang="en-US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小孝</a:t>
            </a: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5588000" y="3886200"/>
            <a:ext cx="101600" cy="838200"/>
          </a:xfrm>
          <a:prstGeom prst="leftBrace">
            <a:avLst>
              <a:gd name="adj1" fmla="val 91667"/>
              <a:gd name="adj2" fmla="val 50000"/>
            </a:avLst>
          </a:prstGeom>
          <a:noFill/>
          <a:ln w="3810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5791200" y="3810000"/>
            <a:ext cx="54864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</a:rPr>
              <a:t>维护等级秩序、各守本分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</a:rPr>
              <a:t>名正言顺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5689600" y="5562601"/>
            <a:ext cx="43688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6600"/>
                </a:solidFill>
              </a:rPr>
              <a:t>孝悌：色难（发自内心）</a:t>
            </a: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6600"/>
                </a:solidFill>
              </a:rPr>
              <a:t>守三年之丧报恩：心“安”</a:t>
            </a:r>
          </a:p>
        </p:txBody>
      </p:sp>
      <p:sp>
        <p:nvSpPr>
          <p:cNvPr id="34830" name="AutoShape 14"/>
          <p:cNvSpPr>
            <a:spLocks/>
          </p:cNvSpPr>
          <p:nvPr/>
        </p:nvSpPr>
        <p:spPr bwMode="auto">
          <a:xfrm>
            <a:off x="5588000" y="5638800"/>
            <a:ext cx="1016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3810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1" name="AutoShape 15"/>
          <p:cNvSpPr>
            <a:spLocks/>
          </p:cNvSpPr>
          <p:nvPr/>
        </p:nvSpPr>
        <p:spPr bwMode="auto">
          <a:xfrm>
            <a:off x="9652000" y="5715000"/>
            <a:ext cx="101600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9956800" y="5257800"/>
            <a:ext cx="2235200" cy="1015663"/>
          </a:xfrm>
          <a:prstGeom prst="rect">
            <a:avLst/>
          </a:prstGeom>
          <a:noFill/>
          <a:ln w="22225">
            <a:solidFill>
              <a:srgbClr val="9933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CC0099"/>
                </a:solidFill>
              </a:rPr>
              <a:t>真正的孝：外在形式（礼）</a:t>
            </a:r>
            <a:r>
              <a:rPr lang="en-US" altLang="zh-CN" sz="2000" b="1">
                <a:solidFill>
                  <a:srgbClr val="CC0099"/>
                </a:solidFill>
              </a:rPr>
              <a:t>+</a:t>
            </a:r>
            <a:r>
              <a:rPr lang="zh-CN" altLang="en-US" sz="2000" b="1">
                <a:solidFill>
                  <a:srgbClr val="CC0099"/>
                </a:solidFill>
              </a:rPr>
              <a:t>发自内心（仁）</a:t>
            </a: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203200" y="2362201"/>
            <a:ext cx="2844800" cy="2862322"/>
          </a:xfrm>
          <a:prstGeom prst="rect">
            <a:avLst/>
          </a:prstGeom>
          <a:noFill/>
          <a:ln w="31750">
            <a:solidFill>
              <a:srgbClr val="9933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zh-CN" altLang="en-US" sz="2400" b="1" dirty="0">
                <a:solidFill>
                  <a:srgbClr val="FF0000"/>
                </a:solidFill>
              </a:rPr>
              <a:t>礼与仁的关系：</a:t>
            </a:r>
            <a:r>
              <a:rPr lang="zh-CN" altLang="en-US" sz="2400" b="1" dirty="0"/>
              <a:t>仁是礼的核心、基础，礼是仁的外在表现和目的。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zh-CN" altLang="en-US" sz="2400" b="1" dirty="0">
                <a:solidFill>
                  <a:srgbClr val="FF0000"/>
                </a:solidFill>
              </a:rPr>
              <a:t>孝悌与仁的关系：</a:t>
            </a:r>
            <a:r>
              <a:rPr lang="zh-CN" altLang="en-US" sz="2400" b="1" dirty="0"/>
              <a:t>孝悌是仁的基础、根本。</a:t>
            </a:r>
          </a:p>
        </p:txBody>
      </p:sp>
      <p:sp>
        <p:nvSpPr>
          <p:cNvPr id="34834" name="AutoShape 18"/>
          <p:cNvSpPr>
            <a:spLocks noChangeArrowheads="1"/>
          </p:cNvSpPr>
          <p:nvPr/>
        </p:nvSpPr>
        <p:spPr bwMode="auto">
          <a:xfrm>
            <a:off x="7416800" y="1905000"/>
            <a:ext cx="3048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4775200" y="1371600"/>
            <a:ext cx="6908800" cy="40011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990000"/>
                </a:solidFill>
              </a:rPr>
              <a:t>背景原因：礼崩乐坏、名实不符、天下无道</a:t>
            </a:r>
          </a:p>
        </p:txBody>
      </p:sp>
    </p:spTree>
    <p:extLst>
      <p:ext uri="{BB962C8B-B14F-4D97-AF65-F5344CB8AC3E}">
        <p14:creationId xmlns:p14="http://schemas.microsoft.com/office/powerpoint/2010/main" val="308623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3"/>
          <p:cNvSpPr/>
          <p:nvPr/>
        </p:nvSpPr>
        <p:spPr>
          <a:xfrm>
            <a:off x="711199" y="938570"/>
            <a:ext cx="11248571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①夫孝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置之而塞乎天地，溥之横四海。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推而放诸东海而准，推而放诸西海而准，推而放诸南海而准，推而放诸北海而准。《礼记。祭义》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②子夏问孝。子曰：“色难。有事，弟子服其劳；有酒食，先生馔，曾是以为孝乎？”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《论语。为政》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有不少熟语源自《礼记》，请写出一个出自第①则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的熟语。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                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“为人子，止于孝”，《礼记。大学》认为孝顺父母是为人子女的根本，请结合②则谈谈行孝道要注重什么？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1" name="TextBox 4"/>
          <p:cNvSpPr txBox="1"/>
          <p:nvPr/>
        </p:nvSpPr>
        <p:spPr>
          <a:xfrm>
            <a:off x="1219201" y="476354"/>
            <a:ext cx="218040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题型例举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</a:p>
        </p:txBody>
      </p:sp>
      <p:sp>
        <p:nvSpPr>
          <p:cNvPr id="22532" name="TextBox 5"/>
          <p:cNvSpPr txBox="1"/>
          <p:nvPr/>
        </p:nvSpPr>
        <p:spPr>
          <a:xfrm>
            <a:off x="609601" y="4705249"/>
            <a:ext cx="11248570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．放诸四海而皆准（“放之四海而皆准”亦可。）</a:t>
            </a: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．孔子认为行孝道最难在于在父母面前保持敬爱和悦的脸色，说明孝首先是一种心理情感的培养和体现。子女孝顺父母，不只是要注重表面的、物质的供养，更重要的是表现内心的恭敬和顺之情。</a:t>
            </a:r>
          </a:p>
        </p:txBody>
      </p:sp>
    </p:spTree>
    <p:extLst>
      <p:ext uri="{BB962C8B-B14F-4D97-AF65-F5344CB8AC3E}">
        <p14:creationId xmlns:p14="http://schemas.microsoft.com/office/powerpoint/2010/main" val="26843695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3"/>
          <p:cNvSpPr/>
          <p:nvPr/>
        </p:nvSpPr>
        <p:spPr>
          <a:xfrm>
            <a:off x="914400" y="103286"/>
            <a:ext cx="10871200" cy="41549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CC"/>
                </a:solidFill>
                <a:latin typeface="Calibri" panose="020F0502020204030204" pitchFamily="2" charset="0"/>
              </a:rPr>
              <a:t>    </a:t>
            </a:r>
            <a:r>
              <a:rPr lang="zh-CN" altLang="en-US" sz="2800" b="1" dirty="0">
                <a:solidFill>
                  <a:srgbClr val="0000CC"/>
                </a:solidFill>
                <a:latin typeface="Calibri" panose="020F0502020204030204" pitchFamily="2" charset="0"/>
              </a:rPr>
              <a:t>题型例举</a:t>
            </a:r>
            <a:r>
              <a:rPr lang="en-US" altLang="zh-CN" sz="2800" b="1" dirty="0">
                <a:solidFill>
                  <a:srgbClr val="0000CC"/>
                </a:solidFill>
                <a:latin typeface="Calibri" panose="020F0502020204030204" pitchFamily="2" charset="0"/>
              </a:rPr>
              <a:t>2  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曰：“易</a:t>
            </a:r>
            <a:r>
              <a:rPr lang="zh-CN" altLang="en-US" sz="2800" b="1" baseline="30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其田畴</a:t>
            </a:r>
            <a:r>
              <a:rPr lang="zh-CN" altLang="en-US" sz="2800" b="1" baseline="30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，薄其税敛，民可使富也。食之以时，用之以礼，财不可胜用也。民非水火不生活，昏暮叩人之门户求水火，无弗与者，至足矣。圣人治天下，使有菽粟如水火。菽粟如水火，而民焉有不仁者乎？”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《孟子·尽心上》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注：①易：修治，耕种。②田畴：已耕种的田地。</a:t>
            </a:r>
          </a:p>
          <a:p>
            <a:r>
              <a:rPr lang="en-US" altLang="zh-CN" sz="2400" dirty="0">
                <a:solidFill>
                  <a:srgbClr val="000000"/>
                </a:solidFill>
                <a:latin typeface="Calibri" panose="020F0502020204030204" pitchFamily="2" charset="0"/>
              </a:rPr>
              <a:t> </a:t>
            </a:r>
            <a:endParaRPr lang="zh-CN" altLang="en-US" sz="2400" dirty="0">
              <a:solidFill>
                <a:srgbClr val="000000"/>
              </a:solidFill>
              <a:latin typeface="Calibri" panose="020F0502020204030204" pitchFamily="2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画线处的句子运用了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方法，阐明了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的道理。</a:t>
            </a: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以上语段阐述了孟子对经济与道德关系的看法，这与他的“以义治国，何必言利”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《孟子·梁惠王上》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的观点矛盾吗？为什么？</a:t>
            </a:r>
          </a:p>
        </p:txBody>
      </p:sp>
      <p:sp>
        <p:nvSpPr>
          <p:cNvPr id="23555" name="TextBox 4"/>
          <p:cNvSpPr txBox="1"/>
          <p:nvPr/>
        </p:nvSpPr>
        <p:spPr>
          <a:xfrm>
            <a:off x="624114" y="4258270"/>
            <a:ext cx="11161486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　粮食充足，百姓就会仁慈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不矛盾。孟子认为治理天下，是要让百姓富裕，百姓富裕了，道德就会提高。孟子强调以义治国，并不是不讲利，他反对的是唯利是图，争夺一己之私利。</a:t>
            </a:r>
          </a:p>
        </p:txBody>
      </p:sp>
    </p:spTree>
    <p:extLst>
      <p:ext uri="{BB962C8B-B14F-4D97-AF65-F5344CB8AC3E}">
        <p14:creationId xmlns:p14="http://schemas.microsoft.com/office/powerpoint/2010/main" val="34652629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3"/>
          <p:cNvSpPr/>
          <p:nvPr/>
        </p:nvSpPr>
        <p:spPr>
          <a:xfrm>
            <a:off x="580571" y="609600"/>
            <a:ext cx="10900229" cy="40934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CC"/>
                </a:solidFill>
                <a:latin typeface="Calibri" panose="020F0502020204030204" pitchFamily="2" charset="0"/>
              </a:rPr>
              <a:t>    </a:t>
            </a:r>
            <a:r>
              <a:rPr lang="zh-CN" altLang="en-US" sz="2400" dirty="0">
                <a:solidFill>
                  <a:srgbClr val="0000CC"/>
                </a:solidFill>
                <a:latin typeface="Calibri" panose="020F0502020204030204" pitchFamily="2" charset="0"/>
              </a:rPr>
              <a:t>题型例举</a:t>
            </a:r>
            <a:r>
              <a:rPr lang="en-US" altLang="zh-CN" sz="2400" dirty="0">
                <a:solidFill>
                  <a:srgbClr val="0000CC"/>
                </a:solidFill>
                <a:latin typeface="Calibri" panose="020F0502020204030204" pitchFamily="2" charset="0"/>
              </a:rPr>
              <a:t>3: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①功尚惟志，业广惟勤。（《尚书·周书》）</a:t>
            </a:r>
            <a:b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非淡泊无以明志，非宁静无以致远。（诸葛亮《诫子书》）</a:t>
            </a:r>
            <a:b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②位不期骄，禄不期侈。恭俭惟德，无载尔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伪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《尚书·周书》）</a:t>
            </a:r>
            <a:b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由奢入俭容易，由俭入奢难。（司马光《资治通鉴》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Calibri" panose="020F0502020204030204" pitchFamily="2" charset="0"/>
              </a:rPr>
              <a:t/>
            </a:r>
            <a:br>
              <a:rPr lang="zh-CN" altLang="en-US" sz="2400" dirty="0">
                <a:solidFill>
                  <a:srgbClr val="000000"/>
                </a:solidFill>
                <a:latin typeface="Calibri" panose="020F0502020204030204" pitchFamily="2" charset="0"/>
              </a:rPr>
            </a:br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纵观每组中的两个句子，可得出一个内容要点。请分别用两个字概括每组的要点</a:t>
            </a:r>
            <a:b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任选一个要点，结合中国的社会现实简述其意义。</a:t>
            </a:r>
          </a:p>
        </p:txBody>
      </p:sp>
      <p:sp>
        <p:nvSpPr>
          <p:cNvPr id="24579" name="矩形 5"/>
          <p:cNvSpPr/>
          <p:nvPr/>
        </p:nvSpPr>
        <p:spPr>
          <a:xfrm>
            <a:off x="725713" y="4550229"/>
            <a:ext cx="11045373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立志 节俭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（意思符合即可。） 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“立志”对于国家的发展具有深远意义。当今中国，综合国力不断上升，在国际上的地位也愈加得到肯定。我们要树立更高远的志向，增加在国际上的话语权，不断提升大国影响力，为推进世界的和平与发展发挥自己的力量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540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95B4878-4FFC-4BE7-BE46-BCAE40E86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829" y="403224"/>
            <a:ext cx="11117942" cy="5605689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[</a:t>
            </a:r>
            <a:r>
              <a:rPr lang="zh-CN" altLang="zh-CN" sz="3600" b="1" dirty="0">
                <a:solidFill>
                  <a:srgbClr val="FF0000"/>
                </a:solidFill>
              </a:rPr>
              <a:t>真题呈现</a:t>
            </a:r>
            <a:r>
              <a:rPr lang="en-US" altLang="zh-CN" sz="3600" b="1" dirty="0">
                <a:solidFill>
                  <a:srgbClr val="FF0000"/>
                </a:solidFill>
              </a:rPr>
              <a:t>]</a:t>
            </a:r>
            <a:endParaRPr lang="zh-CN" altLang="zh-CN" sz="3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[2019·</a:t>
            </a:r>
            <a:r>
              <a:rPr lang="zh-CN" altLang="zh-CN" dirty="0"/>
              <a:t>浙江卷</a:t>
            </a:r>
            <a:r>
              <a:rPr lang="en-US" altLang="zh-CN" dirty="0"/>
              <a:t>]</a:t>
            </a:r>
            <a:r>
              <a:rPr lang="zh-CN" altLang="zh-CN" dirty="0"/>
              <a:t>阅读下面的材料，完成</a:t>
            </a:r>
            <a:r>
              <a:rPr lang="en-US" altLang="zh-CN" dirty="0"/>
              <a:t>21</a:t>
            </a:r>
            <a:r>
              <a:rPr lang="zh-CN" altLang="zh-CN" dirty="0"/>
              <a:t>～</a:t>
            </a:r>
            <a:r>
              <a:rPr lang="en-US" altLang="zh-CN" dirty="0"/>
              <a:t>22</a:t>
            </a:r>
            <a:r>
              <a:rPr lang="zh-CN" altLang="zh-CN" dirty="0"/>
              <a:t>题。</a:t>
            </a:r>
            <a:r>
              <a:rPr lang="en-US" altLang="zh-CN" dirty="0"/>
              <a:t>(6</a:t>
            </a:r>
            <a:r>
              <a:rPr lang="zh-CN" altLang="zh-CN" dirty="0"/>
              <a:t>分</a:t>
            </a:r>
            <a:r>
              <a:rPr lang="en-US" altLang="zh-CN" dirty="0"/>
              <a:t>)</a:t>
            </a:r>
            <a:endParaRPr lang="zh-CN" altLang="zh-CN" dirty="0"/>
          </a:p>
          <a:p>
            <a:pPr marL="0" indent="0"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子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曰：“君子道者三，我无能焉：仁者不忧，知者不惑，勇者不惧。”子贡曰：“夫子自道也。”   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宪问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b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 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尧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以不得舜为己忧，舜以不得禹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皋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陶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为己忧。</a:t>
            </a:r>
            <a:b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                     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滕文公上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b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相传尧传天下给舜，舜传天下给禹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21. 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夫子自道”在句中的意思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认为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孔子的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“我无能”的说法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22.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尧、舜是孔子、孟子推崇 “仁者”，按孔子说法，应该“不忧”；按孟子说法，却又会“忧”。根据材料，简述孔子、孟子这么说的原因。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974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95B4878-4FFC-4BE7-BE46-BCAE40E86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486" y="403224"/>
            <a:ext cx="10515600" cy="560568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21. “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夫子自道”在句中的意思是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认为孔子的“我无能”的说法是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答案：先生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在说自己    自谦    </a:t>
            </a:r>
            <a:b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详解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b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    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本题考查理解经典文本含义、概括文中观点的能力。</a:t>
            </a:r>
            <a:r>
              <a:rPr lang="zh-CN" altLang="en-US" b="1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解答此题，应对文本进行逐字翻译，然后理解把握文中人物的情感态度。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夫子自道”中，“道”意为“说”，“自”做“道”宾语，属于宾语前置句，这句话翻译为“夫子在说自己”。孔子说自己做不到“仁者不忧，知者不惑，勇者不惧”，而子贡却认为“仁、知、勇、”正是孔子具有的品格，一句“夫子自道”表达出了孔子在自己学生心目中谦虚的形象，所以子贡认为孔子的“我无能”是自谦的说法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872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95B4878-4FFC-4BE7-BE46-BCAE40E86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743" y="403224"/>
            <a:ext cx="10889343" cy="64547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22.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尧、舜是孔子、孟子推崇 “仁者”，按孔子说法，应该“不忧”；按孟子说法，却又会“忧”。根据材料，简述孔子、孟子这么说的原因。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孔子认为有仁德者修为高超，乐天知命，所以面对人生各种不如意境遇时，都能“不忧”。</a:t>
            </a:r>
            <a:b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②孟子立足尧、舜帝王身份，认为他们因为没有得到理想的继承者而为天下百姓“忧”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详解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b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   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本题考查归纳内容要点，概括中心意思的能力，重点考察对人物观点的概括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说的“君子道”指的是君子所具有的品格，作为君子，孔子认为其必需的品格便是“不忧、不惑、不惧”三个方面，这是君子的终极追求，因而孔子说君子应该 做到“不忧”。而孟子那句话的意思是：尧把得不到舜作为自己的忧虑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舜把得不到禹、皋陶作为自己的忧虑。他认为能为天下找到贤能之人来治理国家的国君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才叫仁君，所以尧舜是为天下而“忧”。据此组织答案即可。</a:t>
            </a:r>
          </a:p>
        </p:txBody>
      </p:sp>
    </p:spTree>
    <p:extLst>
      <p:ext uri="{BB962C8B-B14F-4D97-AF65-F5344CB8AC3E}">
        <p14:creationId xmlns:p14="http://schemas.microsoft.com/office/powerpoint/2010/main" val="85974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95B4878-4FFC-4BE7-BE46-BCAE40E86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486" y="403224"/>
            <a:ext cx="10515600" cy="5997576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[</a:t>
            </a:r>
            <a:r>
              <a:rPr lang="zh-CN" altLang="zh-CN" sz="3600" b="1" dirty="0">
                <a:solidFill>
                  <a:srgbClr val="FF0000"/>
                </a:solidFill>
              </a:rPr>
              <a:t>真题呈现</a:t>
            </a:r>
            <a:r>
              <a:rPr lang="en-US" altLang="zh-CN" sz="3600" b="1" dirty="0">
                <a:solidFill>
                  <a:srgbClr val="FF0000"/>
                </a:solidFill>
              </a:rPr>
              <a:t>]</a:t>
            </a:r>
            <a:endParaRPr lang="zh-CN" altLang="zh-CN" sz="3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[2018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浙江卷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阅读下面的材料，完成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题。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(6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曰：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甚矣吾衰也！久矣吾不复梦见周公！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”(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《论语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述而》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曰：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如有周公之才之美</a:t>
            </a:r>
            <a:r>
              <a:rPr lang="zh-CN" altLang="zh-CN" sz="3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zh-CN" altLang="zh-CN" sz="3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骄且吝，其余不足观也已。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”(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《论语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泰伯》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【注】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〔才之美〕美好的才华。　　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〔使〕假使</a:t>
            </a:r>
            <a:r>
              <a:rPr lang="zh-CN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b="1" dirty="0"/>
          </a:p>
          <a:p>
            <a:pPr marL="0" indent="0"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．第一则材料中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梦见周公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的含义是什么？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(2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答：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</a:t>
            </a:r>
            <a:endParaRPr lang="zh-CN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【示例】 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梦见周公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表明孔子对周代文化的推崇和向往</a:t>
            </a:r>
            <a:r>
              <a:rPr lang="zh-CN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b="1" dirty="0"/>
          </a:p>
          <a:p>
            <a:pPr marL="0" indent="0">
              <a:buNone/>
            </a:pPr>
            <a:r>
              <a:rPr lang="zh-CN" altLang="zh-CN" b="1" dirty="0"/>
              <a:t>【解析】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本题考查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传统文化经典的理解和评价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的能力。</a:t>
            </a:r>
            <a:r>
              <a:rPr lang="zh-CN" altLang="zh-CN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这道题目检测了考生对课本知识的掌握程度。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周朝初年，因周成王年幼，由周公旦摄政。相传周公制礼作乐，建立典章制度，被认为古代圣贤之一。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梦见周公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表明孔子对古代圣贤的崇敬和对周代文化的向往。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276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CDEBCC1-53E8-41D3-A2B3-D830A4C8C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31602FF-B241-425B-A5E6-A3737921A2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800" y="362856"/>
            <a:ext cx="11016343" cy="649514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子曰：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如有周公之才之美</a:t>
            </a:r>
            <a:r>
              <a:rPr lang="zh-CN" altLang="zh-CN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zh-CN" altLang="zh-CN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骄且吝，其余不足观也已。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”(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《论语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泰伯》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．概括第二则材料的主旨，并加以分析。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(4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答：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</a:t>
            </a:r>
          </a:p>
          <a:p>
            <a:pPr marL="0" indent="0">
              <a:buNone/>
            </a:pPr>
            <a:r>
              <a:rPr lang="zh-CN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【示例】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主旨在于说明德、才的关系，孔子强调德重于才</a:t>
            </a:r>
            <a:r>
              <a:rPr lang="zh-CN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②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周公之才之美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，是极言其才干之优异；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骄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吝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则是恶劣的</a:t>
            </a:r>
            <a:r>
              <a:rPr lang="zh-CN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品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质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。孔子认为，一个人如果品德不好，即使才华出众也不足称道</a:t>
            </a:r>
            <a:r>
              <a:rPr lang="zh-CN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b="1" dirty="0"/>
          </a:p>
          <a:p>
            <a:pPr marL="0" indent="0">
              <a:buNone/>
            </a:pPr>
            <a:endParaRPr lang="en-US" altLang="zh-CN" b="1" dirty="0" smtClean="0"/>
          </a:p>
          <a:p>
            <a:pPr marL="0" indent="0">
              <a:buNone/>
            </a:pPr>
            <a:r>
              <a:rPr lang="zh-CN" altLang="zh-CN" b="1" dirty="0" smtClean="0"/>
              <a:t>【解析】 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本题考查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传统文化经典的理解和评价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的能力，考查文化传承与理解的学科素养。</a:t>
            </a:r>
            <a:r>
              <a:rPr lang="zh-CN" altLang="zh-CN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解答此题，首先要理解文段的原有意思。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这句话是说，即使一个人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君主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拥有周公那样美好的才华，如果骄傲又吝啬，那其他方面也就不值得看了。很显然，孔子把道德品质和人格魅力作为评判一个人的首要标准，一个人如果缺少了道德品质和人格魅力，那么其他就无从谈起。由此，即可概括出材料的主旨来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549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2981" name="Object 5" descr="a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024247"/>
              </p:ext>
            </p:extLst>
          </p:nvPr>
        </p:nvGraphicFramePr>
        <p:xfrm>
          <a:off x="391886" y="1220873"/>
          <a:ext cx="11442700" cy="552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Document" r:id="rId3" imgW="8494226" imgH="5496068" progId="Word.Document.8">
                  <p:embed/>
                </p:oleObj>
              </mc:Choice>
              <mc:Fallback>
                <p:oleObj name="Document" r:id="rId3" imgW="8494226" imgH="549606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886" y="1220873"/>
                        <a:ext cx="11442700" cy="552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1">
                              <a:blip/>
                              <a:srcRect/>
                              <a:stretch>
                                <a:fillRect r="-2147483648"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2409370" y="145143"/>
            <a:ext cx="734422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rgbClr val="00B0F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 dirty="0">
                <a:solidFill>
                  <a:srgbClr val="00B0F0"/>
                </a:solidFill>
                <a:latin typeface="楷体_GB2312" charset="-122"/>
                <a:ea typeface="楷体_GB2312" charset="-122"/>
              </a:rPr>
              <a:t>1</a:t>
            </a:r>
            <a:r>
              <a:rPr lang="zh-CN" altLang="en-US" sz="2400" b="1" dirty="0">
                <a:solidFill>
                  <a:srgbClr val="00B0F0"/>
                </a:solidFill>
                <a:latin typeface="楷体_GB2312" charset="-122"/>
                <a:ea typeface="楷体_GB2312" charset="-122"/>
              </a:rPr>
              <a:t>）识记概括题：成语、名句、中心思想等</a:t>
            </a:r>
            <a:endParaRPr lang="en-US" altLang="zh-CN" sz="2400" b="1" dirty="0">
              <a:solidFill>
                <a:srgbClr val="00B0F0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2400" b="1" dirty="0">
                <a:solidFill>
                  <a:srgbClr val="00B0F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 dirty="0">
                <a:solidFill>
                  <a:srgbClr val="00B0F0"/>
                </a:solidFill>
                <a:latin typeface="楷体_GB2312" charset="-122"/>
                <a:ea typeface="楷体_GB2312" charset="-122"/>
              </a:rPr>
              <a:t>2</a:t>
            </a:r>
            <a:r>
              <a:rPr lang="zh-CN" altLang="en-US" sz="2400" b="1" dirty="0">
                <a:solidFill>
                  <a:srgbClr val="00B0F0"/>
                </a:solidFill>
                <a:latin typeface="楷体_GB2312" charset="-122"/>
                <a:ea typeface="楷体_GB2312" charset="-122"/>
              </a:rPr>
              <a:t>）分析评价题：比较、总结、联系现实等</a:t>
            </a:r>
            <a:endParaRPr lang="en-US" altLang="zh-CN" sz="2400" b="1" dirty="0">
              <a:solidFill>
                <a:srgbClr val="00B0F0"/>
              </a:solidFill>
              <a:latin typeface="楷体_GB2312" charset="-122"/>
              <a:ea typeface="楷体_GB231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773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/>
          <p:nvPr/>
        </p:nvSpPr>
        <p:spPr>
          <a:xfrm>
            <a:off x="1551518" y="155575"/>
            <a:ext cx="7571303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</a:rPr>
              <a:t>关于传统文化经典的复习内容与方法</a:t>
            </a:r>
          </a:p>
        </p:txBody>
      </p:sp>
      <p:sp>
        <p:nvSpPr>
          <p:cNvPr id="4099" name="TextBox 4"/>
          <p:cNvSpPr txBox="1"/>
          <p:nvPr/>
        </p:nvSpPr>
        <p:spPr>
          <a:xfrm>
            <a:off x="1462618" y="1417241"/>
            <a:ext cx="100540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内容</a:t>
            </a:r>
          </a:p>
        </p:txBody>
      </p:sp>
      <p:sp>
        <p:nvSpPr>
          <p:cNvPr id="4100" name="TextBox 5"/>
          <p:cNvSpPr txBox="1"/>
          <p:nvPr/>
        </p:nvSpPr>
        <p:spPr>
          <a:xfrm>
            <a:off x="3136901" y="801688"/>
            <a:ext cx="6647974" cy="181588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在传统文化中的地位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（流派的思想内涵及哲学意义）</a:t>
            </a:r>
            <a:endParaRPr lang="en-US" altLang="zh-CN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在现实生活中的地位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（传承对现实的影响）</a:t>
            </a:r>
            <a:endParaRPr lang="en-US" altLang="zh-CN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在文学方面的独特价值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（成语、表现方法</a:t>
            </a:r>
            <a:r>
              <a:rPr lang="zh-CN" altLang="en-US" dirty="0">
                <a:latin typeface="Arial" panose="020B0604020202020204" pitchFamily="34" charset="0"/>
              </a:rPr>
              <a:t>）</a:t>
            </a:r>
            <a:endParaRPr lang="en-US" altLang="zh-CN" dirty="0">
              <a:latin typeface="Arial" panose="020B0604020202020204" pitchFamily="34" charset="0"/>
            </a:endParaRPr>
          </a:p>
          <a:p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4101" name="TextBox 6"/>
          <p:cNvSpPr txBox="1"/>
          <p:nvPr/>
        </p:nvSpPr>
        <p:spPr>
          <a:xfrm>
            <a:off x="1462617" y="3035300"/>
            <a:ext cx="100540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方法</a:t>
            </a:r>
          </a:p>
        </p:txBody>
      </p:sp>
      <p:sp>
        <p:nvSpPr>
          <p:cNvPr id="4102" name="TextBox 7"/>
          <p:cNvSpPr txBox="1"/>
          <p:nvPr/>
        </p:nvSpPr>
        <p:spPr>
          <a:xfrm>
            <a:off x="3291418" y="2203451"/>
            <a:ext cx="4852610" cy="22467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文言阅读能力（文与言）</a:t>
            </a: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用拿来和比较的方法把握</a:t>
            </a: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用辨正的方法评价</a:t>
            </a: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用联系现实批判继承文化遗产</a:t>
            </a:r>
          </a:p>
        </p:txBody>
      </p:sp>
      <p:sp>
        <p:nvSpPr>
          <p:cNvPr id="4103" name="左大括号 13"/>
          <p:cNvSpPr/>
          <p:nvPr/>
        </p:nvSpPr>
        <p:spPr>
          <a:xfrm>
            <a:off x="2586568" y="1044576"/>
            <a:ext cx="446617" cy="1158875"/>
          </a:xfrm>
          <a:prstGeom prst="leftBrace">
            <a:avLst>
              <a:gd name="adj1" fmla="val 836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4104" name="左大括号 14"/>
          <p:cNvSpPr/>
          <p:nvPr/>
        </p:nvSpPr>
        <p:spPr>
          <a:xfrm>
            <a:off x="2586567" y="2736851"/>
            <a:ext cx="654051" cy="1431925"/>
          </a:xfrm>
          <a:prstGeom prst="leftBrace">
            <a:avLst>
              <a:gd name="adj1" fmla="val 8311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4105" name="左大括号 15"/>
          <p:cNvSpPr/>
          <p:nvPr/>
        </p:nvSpPr>
        <p:spPr>
          <a:xfrm>
            <a:off x="1246718" y="1709739"/>
            <a:ext cx="215900" cy="3540125"/>
          </a:xfrm>
          <a:prstGeom prst="leftBrace">
            <a:avLst>
              <a:gd name="adj1" fmla="val 8299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4106" name="TextBox 16"/>
          <p:cNvSpPr txBox="1"/>
          <p:nvPr/>
        </p:nvSpPr>
        <p:spPr>
          <a:xfrm>
            <a:off x="618292" y="2449513"/>
            <a:ext cx="677108" cy="173380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传统文化</a:t>
            </a:r>
          </a:p>
        </p:txBody>
      </p:sp>
      <p:sp>
        <p:nvSpPr>
          <p:cNvPr id="4107" name="TextBox 17"/>
          <p:cNvSpPr txBox="1"/>
          <p:nvPr/>
        </p:nvSpPr>
        <p:spPr>
          <a:xfrm>
            <a:off x="1528997" y="4937126"/>
            <a:ext cx="100540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流派</a:t>
            </a:r>
          </a:p>
        </p:txBody>
      </p:sp>
      <p:sp>
        <p:nvSpPr>
          <p:cNvPr id="4108" name="TextBox 18"/>
          <p:cNvSpPr txBox="1"/>
          <p:nvPr/>
        </p:nvSpPr>
        <p:spPr>
          <a:xfrm>
            <a:off x="2569633" y="4168776"/>
            <a:ext cx="2509020" cy="1877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</a:rPr>
              <a:t>      </a:t>
            </a: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孔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孟儒学</a:t>
            </a:r>
            <a:endParaRPr lang="en-US" altLang="zh-CN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       老庄哲学</a:t>
            </a: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</a:rPr>
              <a:t>   </a:t>
            </a:r>
            <a:r>
              <a:rPr lang="en-US" altLang="zh-CN" dirty="0">
                <a:latin typeface="Arial" panose="020B0604020202020204" pitchFamily="34" charset="0"/>
              </a:rPr>
              <a:t>     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其它诸子</a:t>
            </a:r>
          </a:p>
        </p:txBody>
      </p:sp>
      <p:sp>
        <p:nvSpPr>
          <p:cNvPr id="4109" name="左大括号 14"/>
          <p:cNvSpPr/>
          <p:nvPr/>
        </p:nvSpPr>
        <p:spPr>
          <a:xfrm>
            <a:off x="2569633" y="4600576"/>
            <a:ext cx="654051" cy="1431925"/>
          </a:xfrm>
          <a:prstGeom prst="leftBrace">
            <a:avLst>
              <a:gd name="adj1" fmla="val 8311"/>
              <a:gd name="adj2" fmla="val 4898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44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2180</TotalTime>
  <Words>1948</Words>
  <Application>Microsoft Office PowerPoint</Application>
  <PresentationFormat>自定义</PresentationFormat>
  <Paragraphs>177</Paragraphs>
  <Slides>23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Office 主题​​</vt:lpstr>
      <vt:lpstr>1_Office 主题​​</vt:lpstr>
      <vt:lpstr>Document</vt:lpstr>
      <vt:lpstr>文档</vt:lpstr>
      <vt:lpstr>高考《论语》总复习  （第一课时）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教材内容复习</vt:lpstr>
      <vt:lpstr>为政以德</vt:lpstr>
      <vt:lpstr>克己复礼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 振华</dc:creator>
  <cp:lastModifiedBy>王振华</cp:lastModifiedBy>
  <cp:revision>51</cp:revision>
  <cp:lastPrinted>2020-02-16T03:53:36Z</cp:lastPrinted>
  <dcterms:created xsi:type="dcterms:W3CDTF">2020-02-12T05:05:37Z</dcterms:created>
  <dcterms:modified xsi:type="dcterms:W3CDTF">2020-02-18T14:24:22Z</dcterms:modified>
</cp:coreProperties>
</file>