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2" r:id="rId2"/>
    <p:sldMasterId id="2147483660" r:id="rId3"/>
    <p:sldMasterId id="2147483684" r:id="rId4"/>
    <p:sldMasterId id="2147483696" r:id="rId5"/>
  </p:sldMasterIdLst>
  <p:sldIdLst>
    <p:sldId id="304" r:id="rId6"/>
    <p:sldId id="259" r:id="rId7"/>
    <p:sldId id="260" r:id="rId8"/>
    <p:sldId id="328" r:id="rId9"/>
    <p:sldId id="395" r:id="rId10"/>
    <p:sldId id="263" r:id="rId11"/>
    <p:sldId id="308" r:id="rId12"/>
    <p:sldId id="376" r:id="rId13"/>
    <p:sldId id="377" r:id="rId14"/>
    <p:sldId id="378" r:id="rId15"/>
    <p:sldId id="379" r:id="rId16"/>
    <p:sldId id="396" r:id="rId17"/>
    <p:sldId id="380" r:id="rId18"/>
    <p:sldId id="397" r:id="rId19"/>
    <p:sldId id="398" r:id="rId20"/>
    <p:sldId id="270" r:id="rId21"/>
    <p:sldId id="335" r:id="rId22"/>
    <p:sldId id="271" r:id="rId23"/>
    <p:sldId id="382" r:id="rId24"/>
    <p:sldId id="315" r:id="rId25"/>
    <p:sldId id="400" r:id="rId26"/>
    <p:sldId id="399" r:id="rId27"/>
    <p:sldId id="401" r:id="rId28"/>
    <p:sldId id="381" r:id="rId29"/>
    <p:sldId id="316" r:id="rId30"/>
    <p:sldId id="333" r:id="rId31"/>
    <p:sldId id="372" r:id="rId32"/>
    <p:sldId id="340" r:id="rId33"/>
    <p:sldId id="341" r:id="rId34"/>
    <p:sldId id="342" r:id="rId35"/>
    <p:sldId id="344" r:id="rId36"/>
    <p:sldId id="343" r:id="rId37"/>
    <p:sldId id="389" r:id="rId38"/>
    <p:sldId id="384" r:id="rId39"/>
    <p:sldId id="385" r:id="rId40"/>
    <p:sldId id="387" r:id="rId41"/>
    <p:sldId id="390" r:id="rId42"/>
    <p:sldId id="351" r:id="rId43"/>
    <p:sldId id="353" r:id="rId44"/>
    <p:sldId id="356" r:id="rId45"/>
    <p:sldId id="355" r:id="rId46"/>
    <p:sldId id="359" r:id="rId47"/>
    <p:sldId id="393" r:id="rId48"/>
    <p:sldId id="363" r:id="rId49"/>
    <p:sldId id="365" r:id="rId50"/>
    <p:sldId id="391" r:id="rId51"/>
    <p:sldId id="394" r:id="rId52"/>
    <p:sldId id="367" r:id="rId53"/>
    <p:sldId id="392" r:id="rId54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7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tags" Target="tags/tag1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4692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374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7864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937458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50814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2451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1731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905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612452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C33E69-C358-4CF4-89BA-217710E4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F2F66-8CCC-4996-9C86-A9584205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F6C8C1-2744-473C-AB11-DCAB7C6D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82141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0130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4872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与妻书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698037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96178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04903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89305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6671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808319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74557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4540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8638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99134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6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99558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33464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52082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33571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644334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196431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="" xmlns:a16="http://schemas.microsoft.com/office/drawing/2014/main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4299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与妻书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165070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23121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692911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25197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1276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02482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037611278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57730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77001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965528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27593"/>
      </p:ext>
    </p:extLst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24586"/>
      </p:ext>
    </p:extLst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="" xmlns:a16="http://schemas.microsoft.com/office/drawing/2014/main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4355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与妻书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198525"/>
      </p:ext>
    </p:extLst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600852"/>
      </p:ext>
    </p:extLst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50925"/>
      </p:ext>
    </p:extLst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5091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72092"/>
      </p:ext>
    </p:extLst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260405"/>
      </p:ext>
    </p:extLst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262197731"/>
      </p:ext>
    </p:extLst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333628"/>
      </p:ext>
    </p:extLst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71583"/>
      </p:ext>
    </p:extLst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91524"/>
      </p:ext>
    </p:extLst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68887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9532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2648460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078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8854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6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9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0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7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921137C-EC38-4D61-A6C8-C760EEBC6DD5}"/>
              </a:ext>
            </a:extLst>
          </p:cNvPr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19AAD6ED-A2F7-40D2-959F-88C7A38CAB68}"/>
              </a:ext>
            </a:extLst>
          </p:cNvPr>
          <p:cNvSpPr txBox="1"/>
          <p:nvPr/>
        </p:nvSpPr>
        <p:spPr>
          <a:xfrm>
            <a:off x="540309" y="3956913"/>
            <a:ext cx="1078287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文言基础知识，理清文章的思路，理解文中有深刻内涵的句子。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学习本文综合运用感叹句、反诘句、对偶、排比等句式表达情感的写法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综合运用抒情、记叙、议论三种表达方式的技巧。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体悟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作者“为天下人谋永福”的革命豪情；学习革命先辈牺牲一己，“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为天下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人谋永福”的光辉思想和高尚情操。</a:t>
            </a: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69DB3D7-3896-489E-A719-52F9C25F79B4}"/>
                </a:ext>
              </a:extLst>
            </p:cNvPr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标题 1">
            <a:extLst>
              <a:ext uri="{FF2B5EF4-FFF2-40B4-BE49-F238E27FC236}">
                <a16:creationId xmlns:a16="http://schemas.microsoft.com/office/drawing/2014/main" xmlns="" id="{C22B786C-1EE9-4D51-9C68-F1135DADA5EB}"/>
              </a:ext>
            </a:extLst>
          </p:cNvPr>
          <p:cNvSpPr txBox="1"/>
          <p:nvPr/>
        </p:nvSpPr>
        <p:spPr bwMode="auto">
          <a:xfrm>
            <a:off x="5850194" y="881661"/>
            <a:ext cx="4693743" cy="166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5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endParaRPr lang="zh-CN" altLang="en-US" sz="5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999" y="365032"/>
            <a:ext cx="4979034" cy="2431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1993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80858" y="1035323"/>
            <a:ext cx="9513238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作者追忆夫妻间关于先死后死的争论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为了表明什么？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13130" y="1826862"/>
            <a:ext cx="9513238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作者追忆夫妻间关于先死后死的争论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为了表明自己绝非无情之人。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作者从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爱怜妻子之情出发，想到妻子一定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承受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不了失去丈夫的痛苦，所以宁愿“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汝先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吾而死”。作者本来并不希望抛舍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妻子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而使她独自承受悲痛，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暗示现在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要舍生取义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虽有违初衷，却实在是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迫不得已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7480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41008" y="1132142"/>
            <a:ext cx="951323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段两段回忆并未按时间顺序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，但并不影响读者对文章的理解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具体分析。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73280" y="2650693"/>
            <a:ext cx="9513238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两段回忆并未以时间排序，想必是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情之所至，信手写来，有景有情，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边叙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边议，所述皆夫妻至爱之言，所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叹皆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一往情深之痛，真情流露，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感人肺腑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。真切的情感让读者沉浸其中，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情感共鸣；是否按照时间顺序安排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无大碍。</a:t>
            </a:r>
          </a:p>
        </p:txBody>
      </p:sp>
    </p:spTree>
    <p:extLst>
      <p:ext uri="{BB962C8B-B14F-4D97-AF65-F5344CB8AC3E}">
        <p14:creationId xmlns:p14="http://schemas.microsoft.com/office/powerpoint/2010/main" val="823205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25800" y="1981952"/>
            <a:ext cx="95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吾诚愿与汝相守以死，第以今日事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势观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之”两句有何作用？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658072" y="2773491"/>
            <a:ext cx="951323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承上启下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，把“吾至爱汝”的倾诉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过渡到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阐明“即此爱汝一念，使吾勇于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就死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也”的道理。</a:t>
            </a:r>
          </a:p>
        </p:txBody>
      </p:sp>
    </p:spTree>
    <p:extLst>
      <p:ext uri="{BB962C8B-B14F-4D97-AF65-F5344CB8AC3E}">
        <p14:creationId xmlns:p14="http://schemas.microsoft.com/office/powerpoint/2010/main" val="4236823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73280" y="1465628"/>
            <a:ext cx="9513238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描写触目惊心的衰乱景象，有什么作用？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05552" y="2257167"/>
            <a:ext cx="9513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排比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列举当时社会上种种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触目惊心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的衰乱景象，将矛头直指社会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惨状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及其根源，与上文温馨和谐的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画面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强烈反差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，说明在这种悲惨的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里“吾诚愿与汝相守以死”是不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现实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</a:p>
        </p:txBody>
      </p:sp>
    </p:spTree>
    <p:extLst>
      <p:ext uri="{BB962C8B-B14F-4D97-AF65-F5344CB8AC3E}">
        <p14:creationId xmlns:p14="http://schemas.microsoft.com/office/powerpoint/2010/main" val="1012739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10592" y="1842146"/>
            <a:ext cx="95132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教其以父志为志”与上文哪句话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意思相近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？表达了作者怎样的思想感情？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625800" y="3063990"/>
            <a:ext cx="95132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与上文“使之肖我”意思相近。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对自己追求的革命理想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矢志不渝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、永不言弃的革命精神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20282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10592" y="1842146"/>
            <a:ext cx="95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有不解处”有何深意？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625800" y="2913383"/>
            <a:ext cx="9513238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“有不解处”表面上看是对信中的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文字而言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的，实际上还包括更深层的意思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：希望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妻子明白自己的心意，理解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自己的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革命志向。“尽吾意”与开头处的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“察吾衷”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遥相呼应，首尾圆合。</a:t>
            </a:r>
          </a:p>
        </p:txBody>
      </p:sp>
    </p:spTree>
    <p:extLst>
      <p:ext uri="{BB962C8B-B14F-4D97-AF65-F5344CB8AC3E}">
        <p14:creationId xmlns:p14="http://schemas.microsoft.com/office/powerpoint/2010/main" val="20576235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89897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103797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584" y="1680208"/>
            <a:ext cx="7738354" cy="348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7425" y="1770696"/>
            <a:ext cx="9455886" cy="2422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这封遗书表达了作者对妻子的挚爱和对天下之大爱，</a:t>
            </a:r>
            <a:r>
              <a:rPr lang="zh-CN" altLang="en-US" sz="2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阐发了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个人幸福与全民幸福的关系以及个人的亲人之爱要服从</a:t>
            </a:r>
            <a:r>
              <a:rPr lang="zh-CN" altLang="en-US" sz="2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革命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需要的观点，表现了作者为全国同胞争取自由、幸福而</a:t>
            </a:r>
            <a:r>
              <a:rPr lang="zh-CN" altLang="en-US" sz="2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不惜牺牲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个人幸福的崇高革命精神。</a:t>
            </a:r>
          </a:p>
        </p:txBody>
      </p:sp>
    </p:spTree>
    <p:extLst>
      <p:ext uri="{BB962C8B-B14F-4D97-AF65-F5344CB8AC3E}">
        <p14:creationId xmlns:p14="http://schemas.microsoft.com/office/powerpoint/2010/main" val="990502281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240" y="2670729"/>
            <a:ext cx="103129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文章第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说明了写遗书时的心情和原因，在说明心情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深含“吾至爱汝”的感情，而说明原因则正是引出下文“即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此爱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汝一念，使吾勇于就死也”。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“吾至爱汝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使吾勇于就死也”则是直接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提出了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全文的中心。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夫妻关于先死后死的争论，以及第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开头对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的回忆，集中抒发了“吾真真不能忘汝也”的感情，呼应了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的“吾至爱汝”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26198" y="1526261"/>
            <a:ext cx="1035296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1.</a:t>
            </a:r>
            <a:r>
              <a:rPr lang="zh-CN" altLang="en-US" b="1"/>
              <a:t>在这封遗书中，作者反复强调的是“吾至爱汝</a:t>
            </a:r>
            <a:r>
              <a:rPr lang="zh-CN" altLang="en-US" b="1" smtClean="0"/>
              <a:t>，即</a:t>
            </a:r>
            <a:r>
              <a:rPr lang="zh-CN" altLang="en-US" b="1"/>
              <a:t>此爱汝一念，使吾勇于就死也”这一中心思想。那么，这</a:t>
            </a:r>
            <a:r>
              <a:rPr lang="zh-CN" altLang="en-US" b="1" smtClean="0"/>
              <a:t>一中心思想</a:t>
            </a:r>
            <a:r>
              <a:rPr lang="zh-CN" altLang="en-US" b="1"/>
              <a:t>是怎样贯穿全文的？</a:t>
            </a:r>
          </a:p>
        </p:txBody>
      </p:sp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50944" y="660393"/>
            <a:ext cx="103680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逐层深入地论述了“天下人之不当死而死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敢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率性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就死不顾汝也”这段话所包含的道理，呼应了“即此爱汝一念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吾勇于就死也”，进一步呼应“吾至爱汝”。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表达了作者“则吾之死，吾灵尚依依旁汝也，汝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不必以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无侣悲”的心愿。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围绕着“汝幸而偶我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卒不忍独善其身”，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慨叹“幸”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与“不幸”，实际上也是紧扣全文的中心：“幸”，“吾至爱汝”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；“不幸”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，使自己“就死”。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希望妻子“当尽吾意”，这里的“吾意”，就是遗书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的中心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，以此结束全文。</a:t>
            </a:r>
          </a:p>
        </p:txBody>
      </p:sp>
    </p:spTree>
    <p:extLst>
      <p:ext uri="{BB962C8B-B14F-4D97-AF65-F5344CB8AC3E}">
        <p14:creationId xmlns:p14="http://schemas.microsoft.com/office/powerpoint/2010/main" val="3977809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60374" y="1520121"/>
            <a:ext cx="75325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林觉民（</a:t>
            </a:r>
            <a:r>
              <a:rPr lang="en-US" altLang="zh-CN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1887—1911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），字意洞，号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抖飞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，又号天外生，福建闽县（今福州）人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。幼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从父学，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1902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年入全闽大学堂，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1907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年留学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日本，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1908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年入庆应大学文科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攻读哲学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，参加同盟会，积极参加革命活动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1911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月应黄兴之召回国奔走于港、粤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、闽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，响应广州起义。于战斗中受伤被捕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，从容就义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，葬黄花岗，为黄花岗七十二烈士之一。广州起义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前三日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，与妻诀别，在香港于手帕上写就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，又作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禀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父书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，一并托友人密致家人。</a:t>
            </a:r>
            <a:endParaRPr lang="zh-CN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738888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874155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30173" y="1703518"/>
            <a:ext cx="2524125" cy="3467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87528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21995" y="1655957"/>
            <a:ext cx="1036549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自遇汝以来，常愿天下有情人都成眷属。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语出元王实甫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西厢记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：“永老无别离，万古常完聚，愿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普天下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有情的都成了眷属。”用此典表达了作者博大仁爱的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襟怀和美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好的愿望。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司马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春衫，吾不能学太上之忘情也。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“司马春衫” 应为“司马青衫”。语出唐白居易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琵琶行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座中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泣下谁最多？江州司马青衫湿。”作者在这里用它说明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个重感情的人。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“太上之忘情”，古人有“太上忘情”之说，语出刘义庆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新语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伤逝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：“圣人忘情，最下不及情。情之所钟，正在我辈。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用“太上忘情”指修养最高的人，忘了喜怒哀乐之情。作者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借用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此典表明自己决不能对国事无动于衷，对黑暗统治麻木不仁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，而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要走民主革命的道路。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4189" y="694668"/>
            <a:ext cx="10395869" cy="96128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smtClean="0"/>
              <a:t>2.《</a:t>
            </a:r>
            <a:r>
              <a:rPr lang="zh-CN" altLang="en-US" sz="2000" b="1"/>
              <a:t>与妻书</a:t>
            </a:r>
            <a:r>
              <a:rPr lang="en-US" altLang="zh-CN" sz="2000" b="1"/>
              <a:t>》</a:t>
            </a:r>
            <a:r>
              <a:rPr lang="zh-CN" altLang="en-US" sz="2000" b="1"/>
              <a:t>这封写在复杂心绪中的绝笔书，</a:t>
            </a:r>
            <a:r>
              <a:rPr lang="zh-CN" altLang="en-US" sz="2000" b="1" smtClean="0"/>
              <a:t>依然思路</a:t>
            </a:r>
            <a:r>
              <a:rPr lang="zh-CN" altLang="en-US" sz="2000" b="1"/>
              <a:t>清断、行文流畅、多处用典、语言雅致，颇值得细细品味</a:t>
            </a:r>
            <a:r>
              <a:rPr lang="zh-CN" altLang="en-US" sz="2000" b="1" smtClean="0"/>
              <a:t>。请</a:t>
            </a:r>
            <a:r>
              <a:rPr lang="zh-CN" altLang="en-US" sz="2000" b="1"/>
              <a:t>找出文中运用的典故举例分析。</a:t>
            </a:r>
            <a:endParaRPr lang="en-US" altLang="zh-CN" sz="2000" b="1"/>
          </a:p>
        </p:txBody>
      </p:sp>
    </p:spTree>
    <p:extLst>
      <p:ext uri="{BB962C8B-B14F-4D97-AF65-F5344CB8AC3E}">
        <p14:creationId xmlns:p14="http://schemas.microsoft.com/office/powerpoint/2010/main" val="3537690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21996" y="964489"/>
            <a:ext cx="10365497" cy="4808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3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老吾老以及人之老</a:t>
            </a:r>
            <a:r>
              <a:rPr lang="zh-CN" altLang="en-US" sz="2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，幼吾幼以及人之幼。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语出</a:t>
            </a:r>
            <a:r>
              <a:rPr lang="en-US" alt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梁惠王上</a:t>
            </a:r>
            <a:r>
              <a:rPr lang="en-US" alt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：“老吾老，以及人之老；幼吾幼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人之幼，天下可运于掌。”作者借此表示愿将自己爱妻怜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子之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心广施天下大众，甘愿牺牲一己之幸福去帮助天下人。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3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徒</a:t>
            </a:r>
            <a:r>
              <a:rPr lang="zh-CN" altLang="en-US" sz="2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使两地眼成穿而骨化石，试问古来几曾见破镜</a:t>
            </a:r>
            <a:r>
              <a:rPr lang="zh-CN" altLang="en-US" sz="23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能重圆</a:t>
            </a:r>
            <a:r>
              <a:rPr lang="zh-CN" altLang="en-US" sz="2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“骨化石”，古代传说，有一男子外出未归，其妻天天登山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远望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，日久天长变成了一块石头。后人称之为“望夫石”。刘义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庆</a:t>
            </a:r>
            <a:r>
              <a:rPr lang="en-US" altLang="zh-CN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幽明录</a:t>
            </a:r>
            <a:r>
              <a:rPr lang="en-US" alt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载：“武昌北山有望夫石，状若人立。古传云：昔有贞妇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夫从役，远赴国难，携弱子饯送北山，立望夫而化为立石。”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引用民间传说以写坚贞的爱情。</a:t>
            </a:r>
          </a:p>
        </p:txBody>
      </p:sp>
    </p:spTree>
    <p:extLst>
      <p:ext uri="{BB962C8B-B14F-4D97-AF65-F5344CB8AC3E}">
        <p14:creationId xmlns:p14="http://schemas.microsoft.com/office/powerpoint/2010/main" val="1769240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21997" y="1566917"/>
            <a:ext cx="103654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作者主要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回忆了三件事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第一件事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是夫妻关于先死后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争论，说明自己本不愿因先死而“留苦”给妻子。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第二件事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是新婚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的甜蜜生活情景，说明自己“真真不能”忘记爱妻。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是两次离家未能将实情告诉妻子的原因和心情，说明自己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“至爱”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妻子，怕妻子承受不住沉重的悲痛。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作用：都反映了作者生前对妻子的眷恋之深，为妻子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着想之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细。用事实说明自己绝不是一个无情的人，即“吾至爱汝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4189" y="813006"/>
            <a:ext cx="1039586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3.</a:t>
            </a:r>
            <a:r>
              <a:rPr lang="zh-CN" altLang="en-US" b="1"/>
              <a:t>作者在抒写“吾至爱汝”的感情时，主要回忆了哪几件事？作用是什么</a:t>
            </a:r>
            <a:r>
              <a:rPr lang="zh-CN" altLang="en-US" b="1" smtClean="0"/>
              <a:t>？</a:t>
            </a: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916201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21997" y="2610409"/>
            <a:ext cx="10365497" cy="321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林觉民于决意取义赴死之际给爱妻写的这封遗书，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抒写了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对妻子之爱与对天下之大爱，将自己的革命理想与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儿女情长抒发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得淋漓尽致。或是有意为之，或是情之所至，林觉民信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两种“爱”交映迭现，在反复倾诉对妻子之情中不断申述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理想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大义，让人读来颇感作者当时情感之跌宕，内心之复杂。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在浓烈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的情感表达中，作者亦有对往日美好生活回忆的叙述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牺牲吾身与汝身之福利，为天下人谋永福”道理的议论，情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、事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、理结合，寓情于理，理中有情。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4189" y="813006"/>
            <a:ext cx="10395869" cy="16225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b="1" smtClean="0"/>
              <a:t>4.</a:t>
            </a:r>
            <a:r>
              <a:rPr lang="zh-CN" altLang="en-US" sz="2300" b="1"/>
              <a:t>书信往往不事营构，自由抒写，可谓“心声之</a:t>
            </a:r>
            <a:r>
              <a:rPr lang="zh-CN" altLang="en-US" sz="2300" b="1" smtClean="0"/>
              <a:t>献酬</a:t>
            </a:r>
            <a:r>
              <a:rPr lang="zh-CN" altLang="en-US" sz="2300" b="1"/>
              <a:t>”（刘勰</a:t>
            </a:r>
            <a:r>
              <a:rPr lang="en-US" altLang="zh-CN" sz="2300" b="1"/>
              <a:t>《</a:t>
            </a:r>
            <a:r>
              <a:rPr lang="zh-CN" altLang="en-US" sz="2300" b="1"/>
              <a:t>文心雕龙</a:t>
            </a:r>
            <a:r>
              <a:rPr lang="en-US" altLang="zh-CN" sz="2300" b="1"/>
              <a:t>·</a:t>
            </a:r>
            <a:r>
              <a:rPr lang="zh-CN" altLang="en-US" sz="2300" b="1"/>
              <a:t>书记</a:t>
            </a:r>
            <a:r>
              <a:rPr lang="en-US" altLang="zh-CN" sz="2300" b="1"/>
              <a:t>》</a:t>
            </a:r>
            <a:r>
              <a:rPr lang="zh-CN" altLang="en-US" sz="2300" b="1"/>
              <a:t>），因此最易表现作者真实的</a:t>
            </a:r>
            <a:r>
              <a:rPr lang="zh-CN" altLang="en-US" sz="2300" b="1" smtClean="0"/>
              <a:t>情感与</a:t>
            </a:r>
            <a:r>
              <a:rPr lang="zh-CN" altLang="en-US" sz="2300" b="1"/>
              <a:t>细微的心曲。林觉民的</a:t>
            </a:r>
            <a:r>
              <a:rPr lang="en-US" altLang="zh-CN" sz="2300" b="1"/>
              <a:t>《</a:t>
            </a:r>
            <a:r>
              <a:rPr lang="zh-CN" altLang="en-US" sz="2300" b="1"/>
              <a:t>与妻书</a:t>
            </a:r>
            <a:r>
              <a:rPr lang="en-US" altLang="zh-CN" sz="2300" b="1"/>
              <a:t>》</a:t>
            </a:r>
            <a:r>
              <a:rPr lang="zh-CN" altLang="en-US" sz="2300" b="1"/>
              <a:t>是如何体现这一特点的？</a:t>
            </a:r>
            <a:endParaRPr lang="en-US" altLang="zh-CN" sz="2300" b="1"/>
          </a:p>
        </p:txBody>
      </p:sp>
    </p:spTree>
    <p:extLst>
      <p:ext uri="{BB962C8B-B14F-4D97-AF65-F5344CB8AC3E}">
        <p14:creationId xmlns:p14="http://schemas.microsoft.com/office/powerpoint/2010/main" val="4116190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78348" y="1506789"/>
            <a:ext cx="103654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本文作者为了表达“吾至爱汝”又不得不“忍舍汝而死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复杂的思想感情，在遗书中非常自然地综合运用了抒情、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、议论三种表达方式。全文有很多地方直接抒情，表现了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在为革命献身之时，从内心汹涌而出的强烈的情感浪涛，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段。为了抒情，作者很自然地记叙了一些往事，如第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。而最感人的，除了“吾至爱汝”的感情外，还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在于“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即此爱汝一念，使吾勇于就死”的道理。作者为全国同胞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争取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自由幸福而不惜牺牲个人一切的精神是崇高的。正因为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挚爱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妻子，他忍心舍掉妻子英勇赴义的“理”才有巨大的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说服力和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感人力量，这主要表现在第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47976" y="845706"/>
            <a:ext cx="1039586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5.</a:t>
            </a:r>
            <a:r>
              <a:rPr lang="zh-CN" altLang="en-US" b="1"/>
              <a:t>本文是怎样综合运用抒情、记叙、议论三种</a:t>
            </a:r>
            <a:r>
              <a:rPr lang="zh-CN" altLang="en-US" b="1" smtClean="0"/>
              <a:t>表达方式</a:t>
            </a:r>
            <a:r>
              <a:rPr lang="zh-CN" altLang="en-US" b="1"/>
              <a:t>的？</a:t>
            </a: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40569601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10553" y="1004746"/>
            <a:ext cx="10548307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浅近平易，多用典故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这封信使用的是杂有白话成分的通俗文言。如“汝看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此书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时，吾已成为阴间一鬼”“泪珠和笔墨齐下”“吾心不忍”“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到那时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使吾眼睁睁看汝死”等，都同白话很接近。信中用了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许多典故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，如“太上忘情”“望夫化石”“破镜重圆”等，但都融入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通俗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的语言之中，既增强了语言的表现力，又没有冗繁之感。</a:t>
            </a:r>
          </a:p>
          <a:p>
            <a:pPr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真挚感人，巧用修辞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作者语言修养很高，说理时选择了带有感情色彩的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词语和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表达丰富感情的句式，使议论也涂上了自己所憎所爱的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感情色彩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。例如，作者在谈到清朝血腥凶残的统治时，用“遍地腥云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，满街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狼犬”来比喻，又如在“第以今日事势观之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吾能之乎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？抑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汝能之乎？”一部分中分析黑暗现状，接连使用了排比、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反问等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句式，酣畅淋漓，一气呵成，具有无可辩驳的说服力，从而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有助于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思想观点的表达。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93632" y="535944"/>
            <a:ext cx="1055472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6.</a:t>
            </a:r>
            <a:r>
              <a:rPr lang="zh-CN" altLang="en-US" b="1"/>
              <a:t>本文的语言有何特色？请结合具体语句分析。</a:t>
            </a: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364977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65067" y="2618763"/>
            <a:ext cx="10138228" cy="257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观点一：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作为一名革命战士，心胸所怀岂能只是儿女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私情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中，“吾至爱汝”“吾居九泉之下遥闻汝哭声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，当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哭相和也”“则吾之死，吾灵尚依依旁汝也”等句，都表现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出作者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对妻子依依不舍的深情。作者在文中花大量笔墨陈述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私情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，一方面削弱了他对祖国、人民爱的深度，另一方面也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显得他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优柔寡断，顾虑重重。因此，作者如此写作有损其光辉形象。</a:t>
            </a:r>
            <a:endParaRPr lang="en-US" altLang="zh-CN" sz="2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65067" y="864437"/>
            <a:ext cx="10138228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7.</a:t>
            </a:r>
            <a:r>
              <a:rPr lang="zh-CN" altLang="en-US" b="1"/>
              <a:t>有人认为：林觉民作为革命战士，在参加起义之时应以家国大事为念，不应为儿女私情挂心，但在</a:t>
            </a:r>
            <a:r>
              <a:rPr lang="en-US" altLang="zh-CN" b="1"/>
              <a:t>《</a:t>
            </a:r>
            <a:r>
              <a:rPr lang="zh-CN" altLang="en-US" b="1"/>
              <a:t>与妻书</a:t>
            </a:r>
            <a:r>
              <a:rPr lang="en-US" altLang="zh-CN" b="1"/>
              <a:t>》</a:t>
            </a:r>
            <a:r>
              <a:rPr lang="zh-CN" altLang="en-US" b="1"/>
              <a:t>中，林觉</a:t>
            </a:r>
            <a:r>
              <a:rPr lang="zh-CN" altLang="en-US" b="1" smtClean="0"/>
              <a:t>民却</a:t>
            </a:r>
            <a:r>
              <a:rPr lang="zh-CN" altLang="en-US" b="1"/>
              <a:t>用了大量篇幅陈说儿女私情，似乎有损其光辉形象。请</a:t>
            </a:r>
            <a:r>
              <a:rPr lang="zh-CN" altLang="en-US" b="1" smtClean="0"/>
              <a:t>结合文章</a:t>
            </a:r>
            <a:r>
              <a:rPr lang="zh-CN" altLang="en-US" b="1"/>
              <a:t>内容，谈谈你的看法。。</a:t>
            </a: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1628354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38043" y="1006057"/>
            <a:ext cx="9718390" cy="3079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观点二：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一名革命战士，心胸所怀儿女私情并不损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其光辉形象。一位革命战士如果对儿女私情毫不顾念，很难想象，他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的革命热情会有多浓烈。在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中，“吾充吾爱汝之心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，助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天下人爱其所爱，所以敢先汝而死，不顾汝也”“亦以天下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人为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念，当亦乐牺牲吾身与汝身之福利，为天下人谋永福也”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等句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，充分体现了作者的高尚人格、顾全大局、勇于奉献，可以说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，他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不愧为一名革命战士！</a:t>
            </a:r>
          </a:p>
        </p:txBody>
      </p:sp>
    </p:spTree>
    <p:extLst>
      <p:ext uri="{BB962C8B-B14F-4D97-AF65-F5344CB8AC3E}">
        <p14:creationId xmlns:p14="http://schemas.microsoft.com/office/powerpoint/2010/main" val="27262155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808579" y="1179320"/>
            <a:ext cx="303631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0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r>
              <a:rPr lang="en-US" altLang="zh-CN" sz="10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endParaRPr lang="zh-CN" altLang="zh-CN" sz="10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u="sng"/>
              <a:t>                 </a:t>
            </a:r>
            <a:r>
              <a:rPr lang="en-US" altLang="zh-CN" sz="2000"/>
              <a:t> </a:t>
            </a:r>
            <a:endParaRPr lang="zh-CN" altLang="zh-CN" sz="2000"/>
          </a:p>
          <a:p>
            <a:pPr marL="0" indent="0" eaLnBrk="1" hangingPunct="1">
              <a:buNone/>
            </a:pPr>
            <a:endParaRPr lang="en-US" altLang="zh-CN" sz="2000" smtClean="0"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4" y="964860"/>
            <a:ext cx="2184970" cy="852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710" y="1948849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重要字音。</a:t>
            </a:r>
          </a:p>
        </p:txBody>
      </p:sp>
      <p:sp>
        <p:nvSpPr>
          <p:cNvPr id="24" name="矩形 23"/>
          <p:cNvSpPr/>
          <p:nvPr/>
        </p:nvSpPr>
        <p:spPr>
          <a:xfrm>
            <a:off x="909714" y="2404497"/>
            <a:ext cx="105256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 如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晤（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眷（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 称（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）心快意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几家能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彀（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吾尝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⑥ 必不能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禁（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⑦ 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栖（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⑧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虐（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⑨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使之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肖（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）我 ⑩ 依依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⑪ 的（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）的非吾所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忍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⑫ 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恸（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2268025" y="2534339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endParaRPr lang="zh-CN" altLang="en-US" sz="2300"/>
          </a:p>
        </p:txBody>
      </p:sp>
      <p:sp>
        <p:nvSpPr>
          <p:cNvPr id="9" name="矩形 8"/>
          <p:cNvSpPr/>
          <p:nvPr/>
        </p:nvSpPr>
        <p:spPr>
          <a:xfrm>
            <a:off x="5678198" y="2494068"/>
            <a:ext cx="814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juàn</a:t>
            </a:r>
            <a:endParaRPr lang="zh-CN" altLang="en-US" sz="2300"/>
          </a:p>
        </p:txBody>
      </p:sp>
      <p:sp>
        <p:nvSpPr>
          <p:cNvPr id="10" name="矩形 9"/>
          <p:cNvSpPr/>
          <p:nvPr/>
        </p:nvSpPr>
        <p:spPr>
          <a:xfrm>
            <a:off x="9262075" y="2512823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chèn</a:t>
            </a:r>
            <a:endParaRPr lang="zh-CN" altLang="en-US" sz="2300"/>
          </a:p>
        </p:txBody>
      </p:sp>
      <p:sp>
        <p:nvSpPr>
          <p:cNvPr id="11" name="矩形 10"/>
          <p:cNvSpPr/>
          <p:nvPr/>
        </p:nvSpPr>
        <p:spPr>
          <a:xfrm>
            <a:off x="2838180" y="3047835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gòu</a:t>
            </a:r>
            <a:endParaRPr lang="zh-CN" altLang="en-US" sz="2300"/>
          </a:p>
        </p:txBody>
      </p:sp>
      <p:sp>
        <p:nvSpPr>
          <p:cNvPr id="12" name="矩形 11"/>
          <p:cNvSpPr/>
          <p:nvPr/>
        </p:nvSpPr>
        <p:spPr>
          <a:xfrm>
            <a:off x="6352099" y="3051250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endParaRPr lang="zh-CN" altLang="en-US" sz="2300"/>
          </a:p>
        </p:txBody>
      </p:sp>
      <p:sp>
        <p:nvSpPr>
          <p:cNvPr id="13" name="矩形 12"/>
          <p:cNvSpPr/>
          <p:nvPr/>
        </p:nvSpPr>
        <p:spPr>
          <a:xfrm>
            <a:off x="10353946" y="3051248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endParaRPr lang="zh-CN" altLang="en-US" sz="2300"/>
          </a:p>
        </p:txBody>
      </p:sp>
      <p:sp>
        <p:nvSpPr>
          <p:cNvPr id="14" name="矩形 13"/>
          <p:cNvSpPr/>
          <p:nvPr/>
        </p:nvSpPr>
        <p:spPr>
          <a:xfrm>
            <a:off x="2309227" y="3478137"/>
            <a:ext cx="46358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74539" y="3607233"/>
            <a:ext cx="737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nüè</a:t>
            </a:r>
            <a:endParaRPr lang="zh-CN" altLang="en-US" sz="2300"/>
          </a:p>
        </p:txBody>
      </p:sp>
      <p:sp>
        <p:nvSpPr>
          <p:cNvPr id="17" name="矩形 16"/>
          <p:cNvSpPr/>
          <p:nvPr/>
        </p:nvSpPr>
        <p:spPr>
          <a:xfrm>
            <a:off x="9946878" y="3628749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xiào</a:t>
            </a:r>
            <a:endParaRPr lang="zh-CN" altLang="en-US" sz="2300"/>
          </a:p>
        </p:txBody>
      </p:sp>
      <p:sp>
        <p:nvSpPr>
          <p:cNvPr id="18" name="矩形 17"/>
          <p:cNvSpPr/>
          <p:nvPr/>
        </p:nvSpPr>
        <p:spPr>
          <a:xfrm>
            <a:off x="2470572" y="4155873"/>
            <a:ext cx="933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bàng</a:t>
            </a:r>
            <a:endParaRPr lang="zh-CN" altLang="en-US" sz="2300"/>
          </a:p>
        </p:txBody>
      </p:sp>
      <p:sp>
        <p:nvSpPr>
          <p:cNvPr id="19" name="矩形 18"/>
          <p:cNvSpPr/>
          <p:nvPr/>
        </p:nvSpPr>
        <p:spPr>
          <a:xfrm>
            <a:off x="5873171" y="4166631"/>
            <a:ext cx="463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dí</a:t>
            </a:r>
            <a:endParaRPr lang="zh-CN" altLang="en-US" sz="2300"/>
          </a:p>
        </p:txBody>
      </p:sp>
      <p:sp>
        <p:nvSpPr>
          <p:cNvPr id="20" name="矩形 19"/>
          <p:cNvSpPr/>
          <p:nvPr/>
        </p:nvSpPr>
        <p:spPr>
          <a:xfrm>
            <a:off x="9690540" y="4054799"/>
            <a:ext cx="87940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tòng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226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45993" y="1255048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通假释义。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179042" y="1759138"/>
            <a:ext cx="93706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 称心快意，几家能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② 吾灵尚依依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汝（                                    ）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辛未三月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夜四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）</a:t>
            </a: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4848670" y="182764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同“够”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0179" y="240546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“旁”同“傍”，靠近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6415" y="299776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俗同“廿”，二十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91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675597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80409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680" y="1469029"/>
            <a:ext cx="10135783" cy="4755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清朝末年，清政府极度腐朽无能，对帝国主义屈辱投降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，连年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赔款、割地，对人民则加重剥削压迫，因而激起了人民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的反抗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700">
                <a:latin typeface="微软雅黑" panose="020b0503020204020204" pitchFamily="34" charset="-122"/>
                <a:ea typeface="微软雅黑" panose="020b0503020204020204" pitchFamily="34" charset="-122"/>
              </a:rPr>
              <a:t>1905 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年，孙中山在日本东京成立“中国同盟会”，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提出了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“驱除鞑虏，恢复中华，创立民国，平均地权”的十六字纲领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我国南方，“中国同盟会”发动了多次武装起义。</a:t>
            </a:r>
          </a:p>
          <a:p>
            <a:pPr indent="576000" algn="just">
              <a:lnSpc>
                <a:spcPct val="150000"/>
              </a:lnSpc>
            </a:pPr>
            <a:r>
              <a:rPr lang="en-US" altLang="zh-CN" sz="1700">
                <a:latin typeface="微软雅黑" panose="020b0503020204020204" pitchFamily="34" charset="-122"/>
                <a:ea typeface="微软雅黑" panose="020b0503020204020204" pitchFamily="34" charset="-122"/>
              </a:rPr>
              <a:t>1911 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年春，奉孙中山之命在香港筹备广州起义的黄兴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、赵声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，写信给身在日本的革命党人林文，号召旅日革命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志士回国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举义。留学日本东京的学生所组成的同盟会第</a:t>
            </a:r>
            <a:r>
              <a:rPr lang="en-US" altLang="zh-CN" sz="1700"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支部（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即福建支部）经商议决定，派林文去香港与黄兴接洽，派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林觉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民回福建组织响应起义。林觉民由此回福建家中，与老父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、妻子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等家人见了最后一面（即文中的“前十余日回家”），却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并未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告知家人自己可能要牺牲的实情。后为集中力量组织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广州起义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，决定停止在福州起事的计划，林觉民便离开福建，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受命赴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广州、香港筹备起义。在起义前三天，忙碌一天回到住处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的林觉民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无法入睡，连夜给父亲和妻子写下了两封诀别书。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这封给妻子陈意映的信，林觉民写在了贴身使用的一方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手帕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上，嘱托友人：“我死，幸为转达。”后起义失败，林觉民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英勇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就义，成为著名的“黄花岗七十二烈士”之一，而他的这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封“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文如黄钟大吕，情如杜鹃啼血”的情书也是遗书，被后人</a:t>
            </a:r>
            <a:r>
              <a:rPr lang="zh-CN" altLang="en-US" sz="17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命名</a:t>
            </a:r>
            <a:r>
              <a:rPr lang="en-US" altLang="zh-CN" sz="17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r>
              <a:rPr lang="en-US" altLang="zh-CN" sz="17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，广为流传，感动了无数人。</a:t>
            </a:r>
          </a:p>
        </p:txBody>
      </p:sp>
    </p:spTree>
    <p:extLst>
      <p:ext uri="{BB962C8B-B14F-4D97-AF65-F5344CB8AC3E}">
        <p14:creationId xmlns:p14="http://schemas.microsoft.com/office/powerpoint/2010/main" val="405487528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81588" y="1336197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14481" y="1916196"/>
            <a:ext cx="10432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亦乐牺牲吾身与汝身之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  <a:endParaRPr lang="en-US" altLang="zh-CN" sz="24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531" y="2495369"/>
            <a:ext cx="9882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：幸福和利益。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：指生活上的利益，特指对职工生活（食、宿、医疗等）的照顾。</a:t>
            </a:r>
          </a:p>
        </p:txBody>
      </p:sp>
      <p:sp>
        <p:nvSpPr>
          <p:cNvPr id="6" name="矩形 5"/>
          <p:cNvSpPr/>
          <p:nvPr/>
        </p:nvSpPr>
        <p:spPr>
          <a:xfrm>
            <a:off x="996874" y="4178353"/>
            <a:ext cx="98826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：想象，揣摩。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模仿。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699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81588" y="1110279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25276" y="1671944"/>
            <a:ext cx="8032664" cy="1482414"/>
            <a:chOff x="1167751" y="3004725"/>
            <a:chExt cx="8032664" cy="1482414"/>
          </a:xfrm>
        </p:grpSpPr>
        <p:sp>
          <p:nvSpPr>
            <p:cNvPr id="10" name="左大括号 9"/>
            <p:cNvSpPr/>
            <p:nvPr/>
          </p:nvSpPr>
          <p:spPr>
            <a:xfrm>
              <a:off x="1578628" y="3090671"/>
              <a:ext cx="195283" cy="1396468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736550" y="3004725"/>
              <a:ext cx="746386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吾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爱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汝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若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春和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景明（                               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轩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67751" y="354162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</a:t>
              </a:r>
              <a:endParaRPr lang="zh-CN" altLang="en-US" sz="2000"/>
            </a:p>
          </p:txBody>
        </p:sp>
      </p:grpSp>
      <p:sp>
        <p:nvSpPr>
          <p:cNvPr id="17" name="矩形 16"/>
          <p:cNvSpPr/>
          <p:nvPr/>
        </p:nvSpPr>
        <p:spPr>
          <a:xfrm>
            <a:off x="3193519" y="1628912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副词，极、最</a:t>
            </a:r>
          </a:p>
        </p:txBody>
      </p:sp>
      <p:sp>
        <p:nvSpPr>
          <p:cNvPr id="18" name="矩形 17"/>
          <p:cNvSpPr/>
          <p:nvPr/>
        </p:nvSpPr>
        <p:spPr>
          <a:xfrm>
            <a:off x="3360677" y="2094542"/>
            <a:ext cx="4288353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连词，与“若”连用，表示另提一事</a:t>
            </a:r>
          </a:p>
        </p:txBody>
      </p:sp>
      <p:sp>
        <p:nvSpPr>
          <p:cNvPr id="20" name="矩形 19"/>
          <p:cNvSpPr/>
          <p:nvPr/>
        </p:nvSpPr>
        <p:spPr>
          <a:xfrm>
            <a:off x="3181050" y="2600944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动词，来到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51880" y="3534810"/>
            <a:ext cx="8032664" cy="1477328"/>
            <a:chOff x="1167751" y="3004725"/>
            <a:chExt cx="8032664" cy="1477328"/>
          </a:xfrm>
        </p:grpSpPr>
        <p:sp>
          <p:nvSpPr>
            <p:cNvPr id="23" name="左大括号 22"/>
            <p:cNvSpPr/>
            <p:nvPr/>
          </p:nvSpPr>
          <p:spPr>
            <a:xfrm>
              <a:off x="1589387" y="3116955"/>
              <a:ext cx="157921" cy="1329529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36550" y="3004725"/>
              <a:ext cx="746386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所以敢先汝而死，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顾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汝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也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顾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无可置者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顾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不知所出耳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67751" y="354162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顾</a:t>
              </a:r>
              <a:endParaRPr lang="zh-CN" altLang="en-US" sz="2000"/>
            </a:p>
          </p:txBody>
        </p:sp>
      </p:grpSp>
      <p:sp>
        <p:nvSpPr>
          <p:cNvPr id="26" name="矩形 25"/>
          <p:cNvSpPr/>
          <p:nvPr/>
        </p:nvSpPr>
        <p:spPr>
          <a:xfrm>
            <a:off x="4999953" y="3526325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动词，顾及</a:t>
            </a:r>
          </a:p>
        </p:txBody>
      </p:sp>
      <p:sp>
        <p:nvSpPr>
          <p:cNvPr id="27" name="矩形 26"/>
          <p:cNvSpPr/>
          <p:nvPr/>
        </p:nvSpPr>
        <p:spPr>
          <a:xfrm>
            <a:off x="3686816" y="3996407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动词，环顾</a:t>
            </a:r>
          </a:p>
        </p:txBody>
      </p:sp>
      <p:sp>
        <p:nvSpPr>
          <p:cNvPr id="28" name="矩形 27"/>
          <p:cNvSpPr/>
          <p:nvPr/>
        </p:nvSpPr>
        <p:spPr>
          <a:xfrm>
            <a:off x="3712749" y="4447240"/>
            <a:ext cx="223651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副词，表轻微转折</a:t>
            </a:r>
          </a:p>
        </p:txBody>
      </p:sp>
    </p:spTree>
    <p:extLst>
      <p:ext uri="{BB962C8B-B14F-4D97-AF65-F5344CB8AC3E}">
        <p14:creationId xmlns:p14="http://schemas.microsoft.com/office/powerpoint/2010/main" val="3045507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6" grpId="0"/>
      <p:bldP spid="27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896185" y="973710"/>
            <a:ext cx="8011148" cy="1938992"/>
            <a:chOff x="1189267" y="3004725"/>
            <a:chExt cx="8011148" cy="1938992"/>
          </a:xfrm>
        </p:grpSpPr>
        <p:sp>
          <p:nvSpPr>
            <p:cNvPr id="9" name="左大括号 8"/>
            <p:cNvSpPr/>
            <p:nvPr/>
          </p:nvSpPr>
          <p:spPr>
            <a:xfrm>
              <a:off x="1578629" y="3090670"/>
              <a:ext cx="157922" cy="1651271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736550" y="3004725"/>
              <a:ext cx="7463865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吾今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书与汝永别矣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望今后有远行，必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告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妾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且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汝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之有身也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吾诚愿与汝相守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 （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89267" y="3713756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endParaRPr lang="zh-CN" altLang="en-US" sz="20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7425" y="3082209"/>
            <a:ext cx="7991428" cy="2400657"/>
            <a:chOff x="1208987" y="3004725"/>
            <a:chExt cx="7991428" cy="2400657"/>
          </a:xfrm>
        </p:grpSpPr>
        <p:sp>
          <p:nvSpPr>
            <p:cNvPr id="14" name="左大括号 13"/>
            <p:cNvSpPr/>
            <p:nvPr/>
          </p:nvSpPr>
          <p:spPr>
            <a:xfrm>
              <a:off x="1578628" y="3090670"/>
              <a:ext cx="195283" cy="2146123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36550" y="3004725"/>
              <a:ext cx="7463865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则亦教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父志为志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助天下人爱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爱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吾亦望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言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是实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今则又望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真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时时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于梦中得我乎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08987" y="394173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</a:t>
              </a:r>
              <a:endParaRPr lang="zh-CN" altLang="en-US" sz="2000"/>
            </a:p>
          </p:txBody>
        </p:sp>
      </p:grpSp>
      <p:sp>
        <p:nvSpPr>
          <p:cNvPr id="19" name="矩形 18"/>
          <p:cNvSpPr/>
          <p:nvPr/>
        </p:nvSpPr>
        <p:spPr>
          <a:xfrm>
            <a:off x="4278338" y="968474"/>
            <a:ext cx="121058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介词，用</a:t>
            </a:r>
          </a:p>
        </p:txBody>
      </p:sp>
      <p:sp>
        <p:nvSpPr>
          <p:cNvPr id="20" name="矩形 19"/>
          <p:cNvSpPr/>
          <p:nvPr/>
        </p:nvSpPr>
        <p:spPr>
          <a:xfrm>
            <a:off x="4670840" y="1425066"/>
            <a:ext cx="121058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介词，把</a:t>
            </a:r>
          </a:p>
        </p:txBody>
      </p:sp>
      <p:sp>
        <p:nvSpPr>
          <p:cNvPr id="21" name="矩形 20"/>
          <p:cNvSpPr/>
          <p:nvPr/>
        </p:nvSpPr>
        <p:spPr>
          <a:xfrm>
            <a:off x="3523288" y="1881658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介词，因为</a:t>
            </a:r>
          </a:p>
        </p:txBody>
      </p:sp>
      <p:sp>
        <p:nvSpPr>
          <p:cNvPr id="22" name="矩形 21"/>
          <p:cNvSpPr/>
          <p:nvPr/>
        </p:nvSpPr>
        <p:spPr>
          <a:xfrm>
            <a:off x="4021857" y="2338250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连词，表修饰</a:t>
            </a:r>
          </a:p>
        </p:txBody>
      </p:sp>
      <p:sp>
        <p:nvSpPr>
          <p:cNvPr id="23" name="矩形 22"/>
          <p:cNvSpPr/>
          <p:nvPr/>
        </p:nvSpPr>
        <p:spPr>
          <a:xfrm>
            <a:off x="4190771" y="3071451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人称代词，他</a:t>
            </a:r>
          </a:p>
        </p:txBody>
      </p:sp>
      <p:sp>
        <p:nvSpPr>
          <p:cNvPr id="24" name="矩形 23"/>
          <p:cNvSpPr/>
          <p:nvPr/>
        </p:nvSpPr>
        <p:spPr>
          <a:xfrm>
            <a:off x="4178539" y="3549559"/>
            <a:ext cx="198002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人称代词，他们</a:t>
            </a:r>
          </a:p>
        </p:txBody>
      </p:sp>
      <p:sp>
        <p:nvSpPr>
          <p:cNvPr id="25" name="矩形 24"/>
          <p:cNvSpPr/>
          <p:nvPr/>
        </p:nvSpPr>
        <p:spPr>
          <a:xfrm>
            <a:off x="3997335" y="3977185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指示代词，这</a:t>
            </a:r>
          </a:p>
        </p:txBody>
      </p:sp>
      <p:sp>
        <p:nvSpPr>
          <p:cNvPr id="26" name="矩形 25"/>
          <p:cNvSpPr/>
          <p:nvPr/>
        </p:nvSpPr>
        <p:spPr>
          <a:xfrm>
            <a:off x="3975819" y="4469511"/>
            <a:ext cx="121058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代词，它</a:t>
            </a:r>
          </a:p>
        </p:txBody>
      </p:sp>
      <p:sp>
        <p:nvSpPr>
          <p:cNvPr id="27" name="矩形 26"/>
          <p:cNvSpPr/>
          <p:nvPr/>
        </p:nvSpPr>
        <p:spPr>
          <a:xfrm>
            <a:off x="4066140" y="4904587"/>
            <a:ext cx="3005951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语气副词，表揣测，大概</a:t>
            </a:r>
          </a:p>
        </p:txBody>
      </p:sp>
    </p:spTree>
    <p:extLst>
      <p:ext uri="{BB962C8B-B14F-4D97-AF65-F5344CB8AC3E}">
        <p14:creationId xmlns:p14="http://schemas.microsoft.com/office/powerpoint/2010/main" val="1706047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978994" y="973710"/>
            <a:ext cx="7928339" cy="1015663"/>
            <a:chOff x="1272076" y="3004725"/>
            <a:chExt cx="7928339" cy="1015663"/>
          </a:xfrm>
        </p:grpSpPr>
        <p:sp>
          <p:nvSpPr>
            <p:cNvPr id="9" name="左大括号 8"/>
            <p:cNvSpPr/>
            <p:nvPr/>
          </p:nvSpPr>
          <p:spPr>
            <a:xfrm>
              <a:off x="1695258" y="3112186"/>
              <a:ext cx="110931" cy="861040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736550" y="3004725"/>
              <a:ext cx="746386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不能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竟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而欲搁笔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何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竟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默默在此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72076" y="334881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竟</a:t>
              </a:r>
              <a:endParaRPr lang="zh-CN" altLang="en-US" sz="2000"/>
            </a:p>
          </p:txBody>
        </p:sp>
      </p:grpSp>
      <p:sp>
        <p:nvSpPr>
          <p:cNvPr id="19" name="矩形 18"/>
          <p:cNvSpPr/>
          <p:nvPr/>
        </p:nvSpPr>
        <p:spPr>
          <a:xfrm>
            <a:off x="3942162" y="952928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动词，完成</a:t>
            </a:r>
          </a:p>
        </p:txBody>
      </p:sp>
      <p:sp>
        <p:nvSpPr>
          <p:cNvPr id="20" name="矩形 19"/>
          <p:cNvSpPr/>
          <p:nvPr/>
        </p:nvSpPr>
        <p:spPr>
          <a:xfrm>
            <a:off x="3837799" y="1435959"/>
            <a:ext cx="198002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形容词，全、终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981003" y="2235703"/>
            <a:ext cx="7928339" cy="1015663"/>
            <a:chOff x="1272076" y="3004725"/>
            <a:chExt cx="7928339" cy="1015663"/>
          </a:xfrm>
        </p:grpSpPr>
        <p:sp>
          <p:nvSpPr>
            <p:cNvPr id="29" name="左大括号 28"/>
            <p:cNvSpPr/>
            <p:nvPr/>
          </p:nvSpPr>
          <p:spPr>
            <a:xfrm>
              <a:off x="1695258" y="3112186"/>
              <a:ext cx="110931" cy="861040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736550" y="3004725"/>
              <a:ext cx="746386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必不能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失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吾之悲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令人长号不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272076" y="334881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</a:t>
              </a:r>
              <a:endParaRPr lang="zh-CN" altLang="en-US" sz="20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81003" y="3623440"/>
            <a:ext cx="7928339" cy="1015663"/>
            <a:chOff x="1272076" y="3004725"/>
            <a:chExt cx="7928339" cy="1015663"/>
          </a:xfrm>
        </p:grpSpPr>
        <p:sp>
          <p:nvSpPr>
            <p:cNvPr id="33" name="左大括号 32"/>
            <p:cNvSpPr/>
            <p:nvPr/>
          </p:nvSpPr>
          <p:spPr>
            <a:xfrm>
              <a:off x="1695258" y="3112186"/>
              <a:ext cx="110931" cy="861040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36550" y="3004725"/>
              <a:ext cx="746386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当尽吾意为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幸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今日吾与汝</a:t>
              </a:r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幸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双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健 </a:t>
              </a:r>
              <a:r>
                <a:rPr lang="zh-CN" altLang="en-US" sz="2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          ）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72076" y="334881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幸</a:t>
              </a:r>
              <a:endParaRPr lang="zh-CN" altLang="en-US" sz="2000"/>
            </a:p>
          </p:txBody>
        </p:sp>
      </p:grpSp>
      <p:sp>
        <p:nvSpPr>
          <p:cNvPr id="36" name="矩形 35"/>
          <p:cNvSpPr/>
          <p:nvPr/>
        </p:nvSpPr>
        <p:spPr>
          <a:xfrm>
            <a:off x="4094279" y="223366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动词，禁受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37799" y="2700502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，忍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50452" y="3627520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名词，幸事</a:t>
            </a:r>
          </a:p>
        </p:txBody>
      </p:sp>
      <p:sp>
        <p:nvSpPr>
          <p:cNvPr id="39" name="矩形 38"/>
          <p:cNvSpPr/>
          <p:nvPr/>
        </p:nvSpPr>
        <p:spPr>
          <a:xfrm>
            <a:off x="3770889" y="4070801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形容词，幸运</a:t>
            </a:r>
          </a:p>
        </p:txBody>
      </p:sp>
    </p:spTree>
    <p:extLst>
      <p:ext uri="{BB962C8B-B14F-4D97-AF65-F5344CB8AC3E}">
        <p14:creationId xmlns:p14="http://schemas.microsoft.com/office/powerpoint/2010/main" val="19550175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6" grpId="0"/>
      <p:bldP spid="37" grpId="0"/>
      <p:bldP spid="38" grpId="0"/>
      <p:bldP spid="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81588" y="1045731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词类活用。</a:t>
            </a:r>
          </a:p>
        </p:txBody>
      </p:sp>
      <p:sp>
        <p:nvSpPr>
          <p:cNvPr id="4" name="矩形 3"/>
          <p:cNvSpPr/>
          <p:nvPr/>
        </p:nvSpPr>
        <p:spPr>
          <a:xfrm>
            <a:off x="969714" y="1500810"/>
            <a:ext cx="87361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）名词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的活用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泪珠和笔墨齐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泣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汝幸而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我（          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意洞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书（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6325" y="216898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名词用作动词，流下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24221" y="269519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名词作状语，哭着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3360" y="3259625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名词用作动词，婚配，嫁给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0764" y="381811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名词作状语，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亲手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279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69714" y="1178070"/>
            <a:ext cx="87361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）动词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的活用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当尽吾意为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6568" y="182341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形容词用作动词，完善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21343" y="239368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形容词用作名词，幸事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10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81588" y="1024215"/>
            <a:ext cx="2990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文言句式。</a:t>
            </a:r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4569" y="1479294"/>
            <a:ext cx="968382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厅旁一室，为吾与汝双栖之所（                      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）状语后置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endParaRPr lang="en-US" altLang="zh-CN" sz="22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汝体吾此心，于啼泣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之余 （                                                   ）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）主谓倒装句</a:t>
            </a: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称心快意，几家能彀（                                           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）定语后置句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钟情如我辈者（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84557" y="2106250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“为”表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0462" y="3102744"/>
            <a:ext cx="44929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应为“汝于啼泣之余，体吾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此心”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1929" y="4091490"/>
            <a:ext cx="44929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应为“几家能彀，称心快意”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3589" y="5091951"/>
            <a:ext cx="71116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“如我辈”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作定语，后置，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应为“如我辈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钟情者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438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84729" y="1374067"/>
            <a:ext cx="968382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）省略句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吾与并肩携手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   ）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必以告妾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      ）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）固定句式</a:t>
            </a:r>
            <a:endParaRPr lang="en-US" altLang="zh-CN" sz="22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使吾先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死也，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无宁汝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先吾而死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          ）</a:t>
            </a:r>
          </a:p>
        </p:txBody>
      </p:sp>
      <p:sp>
        <p:nvSpPr>
          <p:cNvPr id="2" name="矩形 1"/>
          <p:cNvSpPr/>
          <p:nvPr/>
        </p:nvSpPr>
        <p:spPr>
          <a:xfrm>
            <a:off x="2979041" y="1901867"/>
            <a:ext cx="3243846" cy="536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“与”后省略宾语“汝”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5016" y="3268390"/>
            <a:ext cx="3524743" cy="1044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“与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，无宁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为“与其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，不如</a:t>
            </a:r>
            <a:r>
              <a:rPr lang="en-US" altLang="zh-CN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2723" y="2428992"/>
            <a:ext cx="3243846" cy="536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“以”后省略宾语“之” 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15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01" y="632586"/>
            <a:ext cx="2340148" cy="8377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69485" y="1252210"/>
            <a:ext cx="9882130" cy="423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下列句子中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的解释，全都错误的一项是 （　　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称心快意，几家能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彀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比喻牢笼、圈套）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也（顾及）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汝可以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之（模仿）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吾灵尚依依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旁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也（同“傍”，靠近）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必不能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吾之悲（停止）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当亦乐牺牲吾身与汝身之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幸福和利益）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 辛未三月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夜四鼓（俗同“廿”，二十）</a:t>
            </a: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 当尽吾意为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幸亏，侥幸）</a:t>
            </a: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en-US" altLang="zh-CN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①②⑤⑥	B</a:t>
            </a: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②④⑥⑦	C</a:t>
            </a: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①③⑤⑧	D</a:t>
            </a: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②③⑤⑦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9996" y="7289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605" y="5394859"/>
            <a:ext cx="9666242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：① 同“够”，能够；③ 想象，揣摩；⑤ 禁受；⑧ 幸运，幸福。</a:t>
            </a:r>
          </a:p>
        </p:txBody>
      </p:sp>
    </p:spTree>
    <p:extLst>
      <p:ext uri="{BB962C8B-B14F-4D97-AF65-F5344CB8AC3E}">
        <p14:creationId xmlns:p14="http://schemas.microsoft.com/office/powerpoint/2010/main" val="1449930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677343" y="899258"/>
            <a:ext cx="98821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列句中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加色词语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，解释有误的一项是 （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意映卿卿如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晤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晤：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动词，见面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：动词，到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之望日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前后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：副词，正赶上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抑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能之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抑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：连词，还是</a:t>
            </a:r>
          </a:p>
        </p:txBody>
      </p:sp>
      <p:sp>
        <p:nvSpPr>
          <p:cNvPr id="3" name="矩形 2"/>
          <p:cNvSpPr/>
          <p:nvPr/>
        </p:nvSpPr>
        <p:spPr>
          <a:xfrm>
            <a:off x="785287" y="3913354"/>
            <a:ext cx="9666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：至，副词，极其，非常。</a:t>
            </a:r>
          </a:p>
        </p:txBody>
      </p:sp>
    </p:spTree>
    <p:extLst>
      <p:ext uri="{BB962C8B-B14F-4D97-AF65-F5344CB8AC3E}">
        <p14:creationId xmlns:p14="http://schemas.microsoft.com/office/powerpoint/2010/main" val="4056003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723948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873962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117" y="1457793"/>
            <a:ext cx="1040018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禀父书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林觉民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不孝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儿觉民叩禀父亲大人：儿死矣，惟累大人吃苦，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弟妹缺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衣食耳。然大有补于全国同胞也。大罪乞恕之。</a:t>
            </a:r>
          </a:p>
          <a:p>
            <a:pPr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参考译文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不能尽孝的儿子觉民叩跪启禀父亲大人：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我若阵亡，只是会连累长辈受苦，弟妹缺衣少食而已。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对全国民众大有益处。（儿子我） 这极重的不孝之罪，乞求（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大人的）宽恕。</a:t>
            </a:r>
          </a:p>
        </p:txBody>
      </p:sp>
    </p:spTree>
    <p:extLst>
      <p:ext uri="{BB962C8B-B14F-4D97-AF65-F5344CB8AC3E}">
        <p14:creationId xmlns:p14="http://schemas.microsoft.com/office/powerpoint/2010/main" val="989639264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665419" y="875668"/>
            <a:ext cx="98821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加色的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词语，与现代汉语中意思不相同的一项是（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盖不能以寸管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此吾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率性就死不顾汝也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吾不能学太上之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忘情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当亦乐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牺牲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吾身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与汝身之福利</a:t>
            </a:r>
          </a:p>
        </p:txBody>
      </p:sp>
      <p:sp>
        <p:nvSpPr>
          <p:cNvPr id="3" name="矩形 2"/>
          <p:cNvSpPr/>
          <p:nvPr/>
        </p:nvSpPr>
        <p:spPr>
          <a:xfrm>
            <a:off x="785287" y="3913354"/>
            <a:ext cx="9666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“所以”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一词在这里表原因，不表结果。在现代汉语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中表结果。</a:t>
            </a: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165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816673" y="844173"/>
            <a:ext cx="88355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对下列句中加点多义词语的解释，完全正确的一项是（ 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四五年前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某夕，吾尝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，告诉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低低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切切，何事不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竟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出门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，竟然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不能竟书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而欲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搁笔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，完成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今以此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汝永别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，书本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不能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竟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欲搁笔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endParaRPr lang="en-US" altLang="zh-CN" sz="24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亦乐牺牲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汝身之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，自身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且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以汝之有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，身体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604616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50258" y="1657601"/>
            <a:ext cx="8914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项，前一句中的“竟”是形容词，“全，终”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之；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，前一句中的“书”是“书信”的意思；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项，后一句中的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“身”是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“身孕”的意思。</a:t>
            </a:r>
          </a:p>
        </p:txBody>
      </p:sp>
    </p:spTree>
    <p:extLst>
      <p:ext uri="{BB962C8B-B14F-4D97-AF65-F5344CB8AC3E}">
        <p14:creationId xmlns:p14="http://schemas.microsoft.com/office/powerpoint/2010/main" val="3153754164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938508" y="620585"/>
            <a:ext cx="97058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下列句子中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的意义和用法相同的一项是 （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A.①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抚之，使之肖我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② 吾亦望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是实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B.①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即可不死，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离散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不相见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② 徒使两地眼成穿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骨化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C.①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吾辈处今日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② 瓜分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可以死</a:t>
            </a: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D.①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吾诚愿与汝相守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② 则亦教其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志为志</a:t>
            </a:r>
            <a:endParaRPr lang="en-US" altLang="zh-CN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8508" y="4820350"/>
            <a:ext cx="8914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项，语气词，表祈使语气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代词，这。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项，连词，表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连词，表并列。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项，都是助词，的。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项，相当于“而”，表修饰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425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1024569" y="998408"/>
            <a:ext cx="97058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下列语句中的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从词类活用的角度看，与其他三项不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的一项是 （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卒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其身</a:t>
            </a:r>
            <a:endParaRPr lang="en-US" altLang="zh-CN" sz="24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意洞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泣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告我</a:t>
            </a:r>
            <a:endParaRPr lang="en-US" altLang="zh-CN" sz="24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瓜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分之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日可以死</a:t>
            </a:r>
          </a:p>
        </p:txBody>
      </p:sp>
      <p:sp>
        <p:nvSpPr>
          <p:cNvPr id="3" name="矩形 2"/>
          <p:cNvSpPr/>
          <p:nvPr/>
        </p:nvSpPr>
        <p:spPr>
          <a:xfrm>
            <a:off x="985124" y="4414728"/>
            <a:ext cx="8914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项“善”，形容词用作动词，其余三项是名词作状语。</a:t>
            </a:r>
          </a:p>
        </p:txBody>
      </p:sp>
    </p:spTree>
    <p:extLst>
      <p:ext uri="{BB962C8B-B14F-4D97-AF65-F5344CB8AC3E}">
        <p14:creationId xmlns:p14="http://schemas.microsoft.com/office/powerpoint/2010/main" val="7381629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492256" y="562394"/>
            <a:ext cx="107709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下列对文化常识的理解，不正确的一项是 （　　）</a:t>
            </a:r>
          </a:p>
          <a:p>
            <a:pPr marL="457200" indent="-457200" algn="just">
              <a:lnSpc>
                <a:spcPct val="150000"/>
              </a:lnSpc>
              <a:buAutoNum type="alphaUcPeriod"/>
            </a:pP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衫，青色的衣衫。在唐代，品级较低的文官的衣服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是青色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太上，就是“清静至极”的“道”，“太上”是“道”的意思（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别名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）。这是后人尊敬老子的供奉之号。古代社会将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皇帝之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父也叫作太上皇。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望日，指月亮最圆的那一天，特指农历每月的十五日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。望日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的第二天，也就是农历每月十六日称为“既望”。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辛未，中国传统的干支纪年法中一个循环的第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年称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“辛未年”。这里应该是“辛亥年”（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1911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年）。</a:t>
            </a:r>
            <a:endParaRPr lang="en-US" altLang="zh-CN" sz="22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949" y="4583675"/>
            <a:ext cx="109451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：望日不一定是农历每月十五日，有时也可以是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十六日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或十七日，后面“也就是农历每月十六日”说法亦错。</a:t>
            </a:r>
          </a:p>
        </p:txBody>
      </p:sp>
    </p:spTree>
    <p:extLst>
      <p:ext uri="{BB962C8B-B14F-4D97-AF65-F5344CB8AC3E}">
        <p14:creationId xmlns:p14="http://schemas.microsoft.com/office/powerpoint/2010/main" val="1491333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589078" y="895892"/>
            <a:ext cx="1001796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下列对原文有关内容的分析和概括，不正确的一项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信中洋溢着对妻子无尽的爱恋、对生活的热爱。但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作者并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没停留在儿女私情之上，而是将儿女之情同革命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事业很好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地统一起来。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作者时时安慰，时时解释，信中强调“吾至爱汝，即此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爱汝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一念，使吾勇于就死也”，此中豪情令人感动。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作者回忆二人世界的缠绵蜜意，回忆二人对生活的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美好憧憬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，谱写出了一曲爱情的颂歌。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这封信的价值更在于作者舍小家为大家的伟大的</a:t>
            </a:r>
            <a:r>
              <a:rPr lang="zh-CN" altLang="en-US" sz="2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牺牲精神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，表现出无产阶级革命者的革命情怀。</a:t>
            </a:r>
            <a:endParaRPr lang="en-US" altLang="zh-CN" sz="22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221684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50258" y="1657601"/>
            <a:ext cx="8914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：“无产阶级革命者”说法错误，林觉民应该是一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位参加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孙中山领导的旧民主主义革命的“民主志士”，不能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说是“无产阶级革命者”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1778365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724520" y="866207"/>
            <a:ext cx="9650776" cy="35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把下列句子翻译成现代汉语。</a:t>
            </a: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）吾作此书，泪珠和笔墨齐下，不能竟书而欲搁笔。</a:t>
            </a: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）然遍地腥云，满街狼犬，称心快意，几家能彀？</a:t>
            </a: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）吾充吾爱汝之心，助天下人爱其所爱，所以敢先汝而死，不顾汝也。</a:t>
            </a: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2087" y="1843756"/>
            <a:ext cx="9258748" cy="54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我写这封信，泪珠和笔墨一齐落下，不能够写完信就想放下笔。</a:t>
            </a:r>
          </a:p>
        </p:txBody>
      </p:sp>
      <p:sp>
        <p:nvSpPr>
          <p:cNvPr id="5" name="矩形 4"/>
          <p:cNvSpPr/>
          <p:nvPr/>
        </p:nvSpPr>
        <p:spPr>
          <a:xfrm>
            <a:off x="1369808" y="2919515"/>
            <a:ext cx="8161468" cy="54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然而遍地血腥阴云，满街凶狼恶犬，有几家能称心满意呢？ </a:t>
            </a:r>
          </a:p>
        </p:txBody>
      </p:sp>
      <p:sp>
        <p:nvSpPr>
          <p:cNvPr id="6" name="矩形 5"/>
          <p:cNvSpPr/>
          <p:nvPr/>
        </p:nvSpPr>
        <p:spPr>
          <a:xfrm>
            <a:off x="1373394" y="4032857"/>
            <a:ext cx="9610164" cy="1048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我扩充我爱你的心情，帮助天下人爱他们所爱的人，所以我才敢在你之前死而不顾你呀。</a:t>
            </a:r>
          </a:p>
        </p:txBody>
      </p:sp>
    </p:spTree>
    <p:extLst>
      <p:ext uri="{BB962C8B-B14F-4D97-AF65-F5344CB8AC3E}">
        <p14:creationId xmlns:p14="http://schemas.microsoft.com/office/powerpoint/2010/main" val="1879553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792552" y="866207"/>
            <a:ext cx="943797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）适冬之望日前后，窗外疏梅筛月影，依稀掩映。</a:t>
            </a: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）天下人之不当死而死与不愿离而离者，不可数计，钟情如我辈者，能忍之乎？</a:t>
            </a:r>
          </a:p>
          <a:p>
            <a:pPr algn="just">
              <a:lnSpc>
                <a:spcPct val="150000"/>
              </a:lnSpc>
            </a:pPr>
            <a:endParaRPr lang="en-US" altLang="zh-CN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994" y="1637493"/>
            <a:ext cx="81614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正赶上冬月望日前后，窗外稀疏的梅枝筛下月影遮掩映衬。</a:t>
            </a:r>
          </a:p>
        </p:txBody>
      </p:sp>
      <p:sp>
        <p:nvSpPr>
          <p:cNvPr id="4" name="矩形 3"/>
          <p:cNvSpPr/>
          <p:nvPr/>
        </p:nvSpPr>
        <p:spPr>
          <a:xfrm>
            <a:off x="1014963" y="3510238"/>
            <a:ext cx="921555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正赶上冬月望日前后，窗外稀疏的梅枝筛下月影遮掩映衬。天下的不应当死却死了和不愿意分离却分离了的人，不能用数字来计算，像我们这样爱情专一的人，能忍受这种事情吗？</a:t>
            </a:r>
          </a:p>
        </p:txBody>
      </p:sp>
      <p:pic>
        <p:nvPicPr>
          <p:cNvPr id="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84000" y="116586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203553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552117" y="985468"/>
            <a:ext cx="1040018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古代书信的提称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书信一定要用称谓，首先要分清是父母、尊长，还是老师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、朋友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。称谓之后，一般要缀以对应的词语来表达敬意，如台端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、台甫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等，这类词语为提称语。提称语与称谓有对应的关系，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有些可以通用，但大部分都有特定的使用对象，其中比较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父母：膝下、膝前、尊前等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用于长辈：几前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前、尊鉴、赐鉴、尊右等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用于师长：函丈、道席等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用于平辈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：足下、阁下、台鉴、大鉴等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用于同学：砚右、文几等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用于夫妇：俪鉴等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用于女性：芳鉴、淑鉴等。</a:t>
            </a:r>
          </a:p>
        </p:txBody>
      </p:sp>
    </p:spTree>
    <p:extLst>
      <p:ext uri="{BB962C8B-B14F-4D97-AF65-F5344CB8AC3E}">
        <p14:creationId xmlns:p14="http://schemas.microsoft.com/office/powerpoint/2010/main" val="426334038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239228" y="802051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9826" y="1729069"/>
            <a:ext cx="9445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赏析语句，分析句子表情达意的作用。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49826" y="2412302"/>
            <a:ext cx="95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）吾作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此书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时，尚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是世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中一人；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汝看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此书时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，吾已成为阴间一鬼。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974494" y="3326702"/>
            <a:ext cx="9513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作者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深知自己的处境，“世中一人”与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“阴间一鬼”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的鲜明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，表达了革命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志士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抱定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必死的信念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，义无反顾，英勇赴死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，透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出一种撼人心灵的凛然正气。</a:t>
            </a:r>
          </a:p>
        </p:txBody>
      </p:sp>
    </p:spTree>
    <p:extLst>
      <p:ext uri="{BB962C8B-B14F-4D97-AF65-F5344CB8AC3E}">
        <p14:creationId xmlns:p14="http://schemas.microsoft.com/office/powerpoint/2010/main" val="302147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80858" y="1035323"/>
            <a:ext cx="951323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 2 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）恐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不察吾衷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谓吾忍舍汝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而死，谓吾不知汝之不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欲吾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死也，故　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遂忍悲为汝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言之。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13130" y="2353986"/>
            <a:ext cx="951323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写遗书时的心情和原因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。“恐汝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不察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吾衷”“谓吾忍舍汝而死，谓吾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之不欲吾死也”，说明了作者担心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妻子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不理解，不得不“忍悲为汝言之”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的悲伤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和矛盾的心情，交代了作者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“言之”的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原因，引出后文对“吾衷”的论述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660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80858" y="1035323"/>
            <a:ext cx="95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）吾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即此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汝一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念，使吾勇于就死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13130" y="1837619"/>
            <a:ext cx="9513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“至爱汝”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既是对妻子的真情告白，又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为下文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的说理做好充分的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铺垫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。与后文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中“爱”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字的含义从爱一人扩展到爱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天下有情人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，再扩展为爱天下人遥相呼应。</a:t>
            </a:r>
          </a:p>
        </p:txBody>
      </p:sp>
    </p:spTree>
    <p:extLst>
      <p:ext uri="{BB962C8B-B14F-4D97-AF65-F5344CB8AC3E}">
        <p14:creationId xmlns:p14="http://schemas.microsoft.com/office/powerpoint/2010/main" val="147480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80858" y="1035323"/>
            <a:ext cx="95132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“司马青衫”“太上之忘情”“老吾老”“幼吾幼”三个典故表达了作者怎样的思想感情？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13130" y="2353986"/>
            <a:ext cx="9513238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“司马春衫”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的典故，表达对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“天下人”不幸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遭遇的深切同情；用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“太上之忘情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典故，表达作者关心民众的痛苦，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做到不动感情；用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“老吾老”</a:t>
            </a:r>
            <a:r>
              <a:rPr lang="zh-CN" altLang="en-US" sz="24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“幼吾幼”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典故，表示自己要把爱妻子的感情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到爱“天下人”，为了“天下人”的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，宁可牺牲自己的一切。</a:t>
            </a:r>
          </a:p>
        </p:txBody>
      </p:sp>
    </p:spTree>
    <p:extLst>
      <p:ext uri="{BB962C8B-B14F-4D97-AF65-F5344CB8AC3E}">
        <p14:creationId xmlns:p14="http://schemas.microsoft.com/office/powerpoint/2010/main" val="147480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4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281</Paragraphs>
  <Slides>49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58">
      <vt:lpstr>Arial</vt:lpstr>
      <vt:lpstr>等线 Light</vt:lpstr>
      <vt:lpstr>等线</vt:lpstr>
      <vt:lpstr>微软雅黑</vt:lpstr>
      <vt:lpstr>Calibri</vt:lpstr>
      <vt:lpstr>宋体</vt:lpstr>
      <vt:lpstr>Times New Roman</vt:lpstr>
      <vt:lpstr>华文仿宋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2021-02-27T14:12:36.025</cp:lastPrinted>
  <dcterms:created xsi:type="dcterms:W3CDTF">2021-02-27T14:12:36Z</dcterms:created>
  <dcterms:modified xsi:type="dcterms:W3CDTF">2021-02-27T06:12:36Z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