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6" r:id="rId2"/>
    <p:sldId id="303" r:id="rId3"/>
    <p:sldId id="259" r:id="rId4"/>
    <p:sldId id="304" r:id="rId5"/>
    <p:sldId id="305" r:id="rId6"/>
    <p:sldId id="306" r:id="rId7"/>
    <p:sldId id="307" r:id="rId8"/>
    <p:sldId id="308" r:id="rId9"/>
    <p:sldId id="309" r:id="rId10"/>
    <p:sldId id="302" r:id="rId11"/>
    <p:sldId id="281" r:id="rId12"/>
    <p:sldId id="282" r:id="rId13"/>
    <p:sldId id="283" r:id="rId14"/>
    <p:sldId id="284" r:id="rId15"/>
    <p:sldId id="286" r:id="rId16"/>
    <p:sldId id="310" r:id="rId17"/>
    <p:sldId id="288" r:id="rId18"/>
    <p:sldId id="311" r:id="rId19"/>
    <p:sldId id="312" r:id="rId20"/>
    <p:sldId id="294" r:id="rId21"/>
    <p:sldId id="313" r:id="rId22"/>
    <p:sldId id="296" r:id="rId23"/>
    <p:sldId id="297" r:id="rId24"/>
    <p:sldId id="29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FF00"/>
    <a:srgbClr val="0000FF"/>
    <a:srgbClr val="663300"/>
    <a:srgbClr val="CC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7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D8478-A0D4-4E46-A18B-FBDD193527E2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3FAE8-1400-4585-8C9F-9DF169393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995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新建文件夹\ppt背景图片\_EN1NF3F56IGQJIMA{3L]U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1916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defTabSz="457200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4572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457200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457200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kumimoji="1" lang="zh-CN" altLang="en-US" sz="1800"/>
          </a:p>
        </p:txBody>
      </p:sp>
      <p:sp>
        <p:nvSpPr>
          <p:cNvPr id="20483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defTabSz="457200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4572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457200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457200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kumimoji="1" lang="zh-CN" altLang="en-US" sz="1800"/>
          </a:p>
        </p:txBody>
      </p:sp>
      <p:sp>
        <p:nvSpPr>
          <p:cNvPr id="2" name="矩形 1"/>
          <p:cNvSpPr/>
          <p:nvPr/>
        </p:nvSpPr>
        <p:spPr>
          <a:xfrm>
            <a:off x="982004" y="2212415"/>
            <a:ext cx="7200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我们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学习中国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古典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诗词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时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经常会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提到 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意境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一词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那么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你知道什么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意境吗？</a:t>
            </a:r>
          </a:p>
          <a:p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《使至塞上》中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大漠孤烟直，长河落日圆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一联，写进入边塞后所看到的塞外奇特壮丽的风光，画面开阔，构成了一种融合人情的雄浑意境。</a:t>
            </a:r>
          </a:p>
          <a:p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可以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说，意境是诗人的主观情思与客观景物相交融而创造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出来的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一种</a:t>
            </a:r>
            <a:r>
              <a:rPr lang="zh-CN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艺术</a:t>
            </a:r>
            <a:r>
              <a:rPr lang="zh-CN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境界。</a:t>
            </a:r>
          </a:p>
        </p:txBody>
      </p:sp>
      <p:sp>
        <p:nvSpPr>
          <p:cNvPr id="3" name="矩形 2"/>
          <p:cNvSpPr/>
          <p:nvPr/>
        </p:nvSpPr>
        <p:spPr>
          <a:xfrm>
            <a:off x="2944775" y="1058337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新课导入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81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4429" y="1534188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63691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．结合上述分析，请简述本文行文思路，并为本文划分结构。</a:t>
            </a:r>
          </a:p>
        </p:txBody>
      </p:sp>
      <p:sp>
        <p:nvSpPr>
          <p:cNvPr id="8" name="流程图: 可选过程 7"/>
          <p:cNvSpPr/>
          <p:nvPr/>
        </p:nvSpPr>
        <p:spPr>
          <a:xfrm>
            <a:off x="389211" y="3950453"/>
            <a:ext cx="1800200" cy="864146"/>
          </a:xfrm>
          <a:prstGeom prst="flowChartAlternateProcess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一部分</a:t>
            </a:r>
            <a:endParaRPr lang="en-US" altLang="zh-CN" sz="2800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1-4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9411" y="4090138"/>
            <a:ext cx="68528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点出</a:t>
            </a:r>
            <a:r>
              <a:rPr lang="en-US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意境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的概念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景与情的结合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395536" y="4932815"/>
            <a:ext cx="1800200" cy="864146"/>
          </a:xfrm>
          <a:prstGeom prst="flowChartAlternateProcess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第二部分</a:t>
            </a:r>
            <a:endParaRPr lang="en-US" altLang="zh-CN" sz="2800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5-8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99754" y="5072500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阐述怎样才能获得意境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395536" y="5913495"/>
            <a:ext cx="1800200" cy="864146"/>
          </a:xfrm>
          <a:prstGeom prst="flowChartAlternateProcess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第三部分</a:t>
            </a:r>
            <a:endParaRPr lang="en-US" altLang="zh-CN" sz="2800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9-10</a:t>
            </a: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 dirty="0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02061" y="6053180"/>
            <a:ext cx="61206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补充论述意境和意匠之间的关系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133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0" y="2416532"/>
            <a:ext cx="76946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55600" indent="-355600" eaLnBrk="0" hangingPunct="0">
              <a:defRPr/>
            </a:pPr>
            <a:r>
              <a:rPr lang="zh-CN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第①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段在文中有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什么作用？</a:t>
            </a:r>
          </a:p>
        </p:txBody>
      </p:sp>
      <p:sp>
        <p:nvSpPr>
          <p:cNvPr id="2" name="矩形 1"/>
          <p:cNvSpPr/>
          <p:nvPr/>
        </p:nvSpPr>
        <p:spPr>
          <a:xfrm>
            <a:off x="-20538" y="3212976"/>
            <a:ext cx="9144000" cy="138499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algn="just" latinLnBrk="1"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议论文开头段落的作用：</a:t>
            </a:r>
            <a:endParaRPr lang="en-US" altLang="zh-CN" sz="28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pPr algn="just" latinLnBrk="1">
              <a:defRPr/>
            </a:pP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内容上：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运用什么修辞手法，有什么表达效果？</a:t>
            </a:r>
            <a:endParaRPr lang="en-US" altLang="zh-CN" sz="2800" b="1" dirty="0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  <a:cs typeface="Calibri"/>
            </a:endParaRPr>
          </a:p>
          <a:p>
            <a:pPr algn="just" latinLnBrk="1">
              <a:defRPr/>
            </a:pPr>
            <a:r>
              <a:rPr lang="zh-CN" altLang="en-US" sz="2800" b="1" dirty="0" smtClean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结构</a:t>
            </a:r>
            <a:r>
              <a:rPr lang="zh-CN" altLang="en-US" sz="2800" b="1" dirty="0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上：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❶点明论点或论题❷引出下文，总领全文。</a:t>
            </a:r>
            <a:endParaRPr lang="zh-CN" altLang="en-US" sz="2800" b="1" dirty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842160"/>
            <a:ext cx="9164538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latinLnBrk="1">
              <a:lnSpc>
                <a:spcPct val="110000"/>
              </a:lnSpc>
              <a:defRPr/>
            </a:pP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内容上</a:t>
            </a:r>
            <a:r>
              <a:rPr lang="en-US" altLang="zh-CN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运用比喻修辞手法，把“意境”比作“灵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魂”，形象生动地写出了已经对山水画的重要性。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just" latinLnBrk="1">
              <a:lnSpc>
                <a:spcPct val="110000"/>
              </a:lnSpc>
              <a:defRPr/>
            </a:pP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结构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上</a:t>
            </a:r>
            <a:r>
              <a:rPr lang="en-US" altLang="zh-CN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: 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点明中心论点：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意境是山水画的灵魂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just" latinLnBrk="1">
              <a:lnSpc>
                <a:spcPct val="110000"/>
              </a:lnSpc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zh-CN" altLang="en-US" sz="2800" b="1" dirty="0" smtClean="0">
                <a:solidFill>
                  <a:srgbClr val="0000FF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总领了全文。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32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6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72000" y="3834298"/>
            <a:ext cx="45159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000" b="1" dirty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山水画不是地理、自然环境的说明和图解，它包括自然地理的准确性，但更重要的还是表现人对自然的思想感悟，见景生情，景与情要结合。</a:t>
            </a: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0" y="241653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63538" indent="-363538" eaLnBrk="0" hangingPunct="0">
              <a:defRPr/>
            </a:pPr>
            <a:r>
              <a:rPr lang="en-US" altLang="zh-CN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读课文第②段：说说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山水画和地理、自然环境的说明和图解有什么区别？</a:t>
            </a:r>
          </a:p>
        </p:txBody>
      </p:sp>
      <p:pic>
        <p:nvPicPr>
          <p:cNvPr id="10242" name="Picture 2" descr="C:\Documents and Settings\Administrator\桌面\timg (3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42" y="3861048"/>
            <a:ext cx="4387958" cy="283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66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-6357" y="2420888"/>
            <a:ext cx="90201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63538" indent="-363538">
              <a:defRPr/>
            </a:pPr>
            <a:r>
              <a:rPr lang="en-US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作者在第</a:t>
            </a:r>
            <a:r>
              <a:rPr lang="zh-CN" altLang="en-US" sz="3200" b="1" dirty="0" smtClean="0">
                <a:solidFill>
                  <a:srgbClr val="00B050"/>
                </a:solidFill>
                <a:latin typeface="Calibri"/>
                <a:ea typeface="华文楷体" pitchFamily="2" charset="-122"/>
              </a:rPr>
              <a:t>③段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列举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李白的诗有什么作用？</a:t>
            </a:r>
          </a:p>
        </p:txBody>
      </p:sp>
      <p:sp>
        <p:nvSpPr>
          <p:cNvPr id="2" name="矩形 1"/>
          <p:cNvSpPr/>
          <p:nvPr/>
        </p:nvSpPr>
        <p:spPr>
          <a:xfrm>
            <a:off x="3321347" y="4303455"/>
            <a:ext cx="55446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通过列举李白的诗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送孟浩然之广陵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，更加充分地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论证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了“古诗里，往往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有很好的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意境”这一观点，</a:t>
            </a:r>
            <a:r>
              <a:rPr lang="zh-CN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使论证更具体，更有</a:t>
            </a:r>
            <a:r>
              <a:rPr lang="zh-CN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说服力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74" y="3149679"/>
            <a:ext cx="9127526" cy="1077218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举例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论证</a:t>
            </a:r>
            <a:r>
              <a:rPr lang="en-US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公式：通过列举</a:t>
            </a:r>
            <a:r>
              <a:rPr lang="en-US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的例子，更加充分确凿地论证了</a:t>
            </a:r>
            <a:r>
              <a:rPr lang="en-US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32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，使论证更具体，更有说服力。</a:t>
            </a:r>
          </a:p>
        </p:txBody>
      </p:sp>
      <p:pic>
        <p:nvPicPr>
          <p:cNvPr id="1026" name="Picture 2" descr="C:\Users\admin\Desktop\12697158469644561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300506"/>
            <a:ext cx="2565771" cy="255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90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0" grpId="0"/>
      <p:bldP spid="2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2308217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zh-CN" altLang="en-US" sz="3200" b="1" dirty="0" smtClean="0">
                <a:solidFill>
                  <a:srgbClr val="00B050"/>
                </a:solidFill>
                <a:ea typeface="华文楷体" pitchFamily="2" charset="-122"/>
              </a:rPr>
              <a:t>③已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举李白的诗为列，第</a:t>
            </a:r>
            <a:r>
              <a:rPr lang="zh-CN" altLang="en-US" sz="3200" b="1" dirty="0" smtClean="0">
                <a:solidFill>
                  <a:srgbClr val="00B050"/>
                </a:solidFill>
                <a:latin typeface="Calibri"/>
                <a:ea typeface="华文楷体" pitchFamily="2" charset="-122"/>
              </a:rPr>
              <a:t>④段又列举毛泽东的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十六字令三首</a:t>
            </a:r>
            <a:r>
              <a:rPr lang="en-US" altLang="zh-CN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，是否重复？</a:t>
            </a:r>
            <a:endParaRPr lang="zh-CN" altLang="en-US" sz="32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3717032"/>
            <a:ext cx="8640960" cy="1815882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十六</a:t>
            </a:r>
            <a:r>
              <a:rPr lang="zh-CN" altLang="en-US" sz="2800" b="1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字令三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首（毛泽东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其一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，快马加鞭未下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鞍。惊回首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，离天三尺三。</a:t>
            </a: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其二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，倒海翻江卷巨澜。奔腾急，万马战犹酣。</a:t>
            </a: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其三</a:t>
            </a:r>
            <a:r>
              <a:rPr lang="en-US" altLang="zh-CN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山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，刺破青天锷未残。天欲堕，赖以拄其间。</a:t>
            </a: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11134" y="578078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Calibri"/>
                <a:ea typeface="华文楷体" pitchFamily="2" charset="-122"/>
              </a:rPr>
              <a:t>❶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两个事例侧重点不同，一水一山、一古一今</a:t>
            </a:r>
            <a:r>
              <a:rPr lang="zh-CN" altLang="en-US" sz="3200" b="1" dirty="0" smtClean="0">
                <a:solidFill>
                  <a:srgbClr val="C00000"/>
                </a:solidFill>
                <a:ea typeface="华文楷体" pitchFamily="2" charset="-122"/>
              </a:rPr>
              <a:t>❷相互补充，使论证更全面，更有说服力。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848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4" grpId="0"/>
      <p:bldP spid="9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7753" y="2328492"/>
            <a:ext cx="915612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en-US" altLang="zh-CN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第⑥段是如何论述意境的产生“与对客观事物认识的深度有关”的？</a:t>
            </a:r>
          </a:p>
        </p:txBody>
      </p:sp>
      <p:sp>
        <p:nvSpPr>
          <p:cNvPr id="3" name="矩形 2"/>
          <p:cNvSpPr/>
          <p:nvPr/>
        </p:nvSpPr>
        <p:spPr>
          <a:xfrm>
            <a:off x="3381466" y="4105792"/>
            <a:ext cx="57567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首先：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提出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观点“意境的产生，有赖于思想感情，而思想感情的产生，又与对客观事物认识的深度有关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”；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98033" y="5733256"/>
            <a:ext cx="5749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接着：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阐明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“要深入全面地认识对象，必须身临其境，长期观察”；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7620" y="3441766"/>
            <a:ext cx="9145863" cy="523220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论证思路就是作者为了证明某个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观点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，先后都做了哪些事。</a:t>
            </a:r>
            <a:endParaRPr lang="en-US" altLang="zh-CN" sz="2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" y="4077072"/>
            <a:ext cx="3373712" cy="279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10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5" grpId="0"/>
      <p:bldP spid="4" grpId="0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-12126" y="2335987"/>
            <a:ext cx="915612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en-US" altLang="zh-CN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第⑥段是如何论述意境的产生“与对客观事物认识的深度有关”的？</a:t>
            </a:r>
          </a:p>
        </p:txBody>
      </p:sp>
      <p:sp>
        <p:nvSpPr>
          <p:cNvPr id="2" name="矩形 1"/>
          <p:cNvSpPr/>
          <p:nvPr/>
        </p:nvSpPr>
        <p:spPr>
          <a:xfrm>
            <a:off x="3497205" y="5472944"/>
            <a:ext cx="56749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zh-CN" altLang="en-US" sz="2800" b="1" dirty="0" smtClean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最后：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反面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假设得出结论“对客观对象不熟悉或不太熟悉，就一定画不出好画”。</a:t>
            </a:r>
          </a:p>
        </p:txBody>
      </p:sp>
      <p:sp>
        <p:nvSpPr>
          <p:cNvPr id="7" name="矩形 6"/>
          <p:cNvSpPr/>
          <p:nvPr/>
        </p:nvSpPr>
        <p:spPr>
          <a:xfrm>
            <a:off x="3491880" y="4077072"/>
            <a:ext cx="54726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然后：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</a:t>
            </a:r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齐白石画虾的事例，论证这个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观点；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7620" y="3441766"/>
            <a:ext cx="9145863" cy="523220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论证思路就是作者为了证明某个</a:t>
            </a:r>
            <a:r>
              <a:rPr lang="zh-CN" altLang="en-US" sz="28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观点</a:t>
            </a:r>
            <a:r>
              <a:rPr lang="zh-CN" altLang="en-US" sz="28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，先后都做了哪些事。</a:t>
            </a:r>
            <a:endParaRPr lang="en-US" altLang="zh-CN" sz="2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" y="4077072"/>
            <a:ext cx="3373712" cy="2791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16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664" y="2319756"/>
            <a:ext cx="916500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第⑧段主要运用了哪些论证方法？试各举一例分析其作用。</a:t>
            </a:r>
          </a:p>
        </p:txBody>
      </p:sp>
      <p:sp>
        <p:nvSpPr>
          <p:cNvPr id="2" name="矩形 1"/>
          <p:cNvSpPr/>
          <p:nvPr/>
        </p:nvSpPr>
        <p:spPr>
          <a:xfrm>
            <a:off x="34167" y="3446016"/>
            <a:ext cx="9109833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中国画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不强调“光”，这并非不科学，而是注重表现长期观察的结果。</a:t>
            </a:r>
            <a:r>
              <a:rPr lang="zh-CN" altLang="en-US" sz="32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拿画松树来说，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以中国画家看来，如没有特殊的时间要求</a:t>
            </a:r>
            <a:r>
              <a:rPr lang="en-US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如朝霞暮霭等</a:t>
            </a:r>
            <a:r>
              <a:rPr lang="en-US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，早晨</a:t>
            </a:r>
            <a:r>
              <a:rPr lang="en-US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点钟或中午</a:t>
            </a:r>
            <a:r>
              <a:rPr lang="en-US" altLang="zh-CN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点，都不是重要的，重要的是表现松树的精神实质。</a:t>
            </a:r>
          </a:p>
        </p:txBody>
      </p:sp>
      <p:sp>
        <p:nvSpPr>
          <p:cNvPr id="9" name="矩形 8"/>
          <p:cNvSpPr/>
          <p:nvPr/>
        </p:nvSpPr>
        <p:spPr>
          <a:xfrm>
            <a:off x="10669" y="4086191"/>
            <a:ext cx="9109833" cy="2653034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举例论证：列举中国画家观察松树没有特定的时间的事例，论证了“</a:t>
            </a:r>
            <a:r>
              <a:rPr lang="zh-CN" altLang="en-US" sz="3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中国画不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强调‘光’，而是注重表现事物精神品质”这一观点，从而使使论证更</a:t>
            </a:r>
            <a:r>
              <a:rPr lang="zh-CN" altLang="en-US" sz="3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具体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、更有说服力。</a:t>
            </a:r>
            <a:endParaRPr lang="zh-CN" altLang="en-US" sz="32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72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23664" y="2319756"/>
            <a:ext cx="916500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第⑧段主要运用了哪些论证方法？试各举一例分析其作用。</a:t>
            </a:r>
          </a:p>
        </p:txBody>
      </p:sp>
      <p:sp>
        <p:nvSpPr>
          <p:cNvPr id="5" name="矩形 4"/>
          <p:cNvSpPr/>
          <p:nvPr/>
        </p:nvSpPr>
        <p:spPr>
          <a:xfrm>
            <a:off x="34166" y="3443292"/>
            <a:ext cx="910983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像五代画家荆浩在太行山上描写松树，朝朝暮暮长期观察，画松“凡数万本，始得其真”</a:t>
            </a:r>
          </a:p>
        </p:txBody>
      </p:sp>
      <p:sp>
        <p:nvSpPr>
          <p:cNvPr id="6" name="矩形 5"/>
          <p:cNvSpPr/>
          <p:nvPr/>
        </p:nvSpPr>
        <p:spPr>
          <a:xfrm>
            <a:off x="17083" y="4541207"/>
            <a:ext cx="9126917" cy="2237985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举例论证、引用论证：</a:t>
            </a:r>
            <a:r>
              <a:rPr lang="zh-CN" altLang="en-US" sz="3200" b="1" dirty="0" smtClean="0">
                <a:solidFill>
                  <a:schemeClr val="bg1"/>
                </a:solidFill>
                <a:latin typeface="Calibri"/>
                <a:ea typeface="华文楷体" panose="02010600040101010101" pitchFamily="2" charset="-122"/>
              </a:rPr>
              <a:t>❶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列举荆浩事例，并引用他的话，论证了中国话更注重表现客观对象的精神实质，而这需要长期的观察，</a:t>
            </a:r>
            <a:r>
              <a:rPr lang="zh-CN" altLang="en-US" sz="3200" b="1" dirty="0" smtClean="0">
                <a:solidFill>
                  <a:schemeClr val="bg1"/>
                </a:solidFill>
                <a:ea typeface="华文楷体" panose="02010600040101010101" pitchFamily="2" charset="-122"/>
              </a:rPr>
              <a:t>❷</a:t>
            </a:r>
            <a:r>
              <a:rPr lang="zh-CN" altLang="en-US" sz="3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从而使使论证更具体、更有说服力。</a:t>
            </a:r>
          </a:p>
        </p:txBody>
      </p:sp>
    </p:spTree>
    <p:extLst>
      <p:ext uri="{BB962C8B-B14F-4D97-AF65-F5344CB8AC3E}">
        <p14:creationId xmlns:p14="http://schemas.microsoft.com/office/powerpoint/2010/main" val="275560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23664" y="2319756"/>
            <a:ext cx="916500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第⑧段主要运用了哪些论证方法？试各举一例分析其作用。</a:t>
            </a:r>
          </a:p>
        </p:txBody>
      </p:sp>
      <p:sp>
        <p:nvSpPr>
          <p:cNvPr id="5" name="矩形 4"/>
          <p:cNvSpPr/>
          <p:nvPr/>
        </p:nvSpPr>
        <p:spPr>
          <a:xfrm>
            <a:off x="19156" y="3436035"/>
            <a:ext cx="9124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像五代画家荆浩在太行山上描写松树，朝朝暮暮长期观察，画松“凡数万本，始得其真”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4396970"/>
            <a:ext cx="91103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一位作者出外写生，两个礼拜就画了一百多张，这当然只能浮光掠影，不可能深刻认识对象，更不可能创造意境。</a:t>
            </a:r>
          </a:p>
        </p:txBody>
      </p:sp>
      <p:sp>
        <p:nvSpPr>
          <p:cNvPr id="8" name="矩形 7"/>
          <p:cNvSpPr/>
          <p:nvPr/>
        </p:nvSpPr>
        <p:spPr>
          <a:xfrm>
            <a:off x="3463322" y="3457714"/>
            <a:ext cx="22365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正面举例</a:t>
            </a:r>
            <a:endParaRPr lang="zh-CN" altLang="en-US" sz="4000" cap="none" spc="0" dirty="0">
              <a:ln w="11430"/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53744" y="4520080"/>
            <a:ext cx="22365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反面举例</a:t>
            </a:r>
            <a:endParaRPr lang="zh-CN" altLang="en-US" sz="4000" cap="none" spc="0" dirty="0">
              <a:ln w="11430"/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8317" y="4611314"/>
            <a:ext cx="9109833" cy="2259080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举例论证、对比论证：</a:t>
            </a:r>
            <a:r>
              <a:rPr lang="zh-CN" altLang="en-US" sz="3200" b="1" dirty="0" smtClean="0">
                <a:solidFill>
                  <a:schemeClr val="bg1"/>
                </a:solidFill>
                <a:latin typeface="Calibri"/>
                <a:ea typeface="华文楷体" panose="02010600040101010101" pitchFamily="2" charset="-122"/>
              </a:rPr>
              <a:t>❶</a:t>
            </a:r>
            <a:r>
              <a:rPr lang="zh-CN" altLang="en-US" sz="3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正面</a:t>
            </a:r>
            <a:r>
              <a:rPr lang="zh-CN" altLang="en-US" sz="32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列举荆浩的事例和反面列举一位作者的事例，通过对比，论证了只有长期观察，把握事物精神实质，才能创造意境的观点</a:t>
            </a:r>
            <a:r>
              <a:rPr lang="zh-CN" altLang="en-US" sz="3200" b="1" dirty="0" smtClean="0">
                <a:solidFill>
                  <a:schemeClr val="bg1"/>
                </a:solidFill>
                <a:ea typeface="华文楷体" panose="02010600040101010101" pitchFamily="2" charset="-122"/>
              </a:rPr>
              <a:t>❷</a:t>
            </a:r>
            <a:r>
              <a:rPr lang="zh-CN" altLang="en-US" sz="3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从而使使论证更具体、更有说服力。</a:t>
            </a:r>
          </a:p>
        </p:txBody>
      </p:sp>
    </p:spTree>
    <p:extLst>
      <p:ext uri="{BB962C8B-B14F-4D97-AF65-F5344CB8AC3E}">
        <p14:creationId xmlns:p14="http://schemas.microsoft.com/office/powerpoint/2010/main" val="266841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tim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476672"/>
            <a:ext cx="9144000" cy="605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96" y="6211669"/>
            <a:ext cx="914400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830461"/>
            <a:ext cx="4801315" cy="1801177"/>
            <a:chOff x="22945" y="830461"/>
            <a:chExt cx="4801315" cy="1801177"/>
          </a:xfrm>
        </p:grpSpPr>
        <p:sp>
          <p:nvSpPr>
            <p:cNvPr id="3" name="矩形 2"/>
            <p:cNvSpPr/>
            <p:nvPr/>
          </p:nvSpPr>
          <p:spPr>
            <a:xfrm>
              <a:off x="22945" y="830461"/>
              <a:ext cx="4801315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6000" i="1" cap="none" spc="0" dirty="0" smtClean="0">
                  <a:ln w="11430"/>
                  <a:solidFill>
                    <a:srgbClr val="92D050"/>
                  </a:solidFill>
                  <a:latin typeface="华文琥珀" pitchFamily="2" charset="-122"/>
                  <a:ea typeface="华文琥珀" pitchFamily="2" charset="-122"/>
                </a:rPr>
                <a:t>山水画的意境</a:t>
              </a:r>
              <a:endParaRPr lang="zh-CN" altLang="en-US" sz="6000" i="1" cap="none" spc="0" dirty="0">
                <a:ln w="11430"/>
                <a:solidFill>
                  <a:srgbClr val="92D05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484883" y="1862197"/>
              <a:ext cx="187743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4400" i="1" cap="none" spc="0" dirty="0" smtClean="0">
                  <a:ln w="11430"/>
                  <a:solidFill>
                    <a:srgbClr val="FFFF00"/>
                  </a:solidFill>
                  <a:latin typeface="华文琥珀" pitchFamily="2" charset="-122"/>
                  <a:ea typeface="华文琥珀" pitchFamily="2" charset="-122"/>
                </a:rPr>
                <a:t>李可染</a:t>
              </a:r>
              <a:endParaRPr lang="zh-CN" altLang="en-US" sz="4400" i="1" cap="none" spc="0" dirty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373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7291" y="1119850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合作探究</a:t>
            </a:r>
            <a:endParaRPr lang="zh-CN" altLang="en-US" sz="6000" cap="none" spc="0" dirty="0">
              <a:ln w="11430"/>
              <a:solidFill>
                <a:srgbClr val="00206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664" y="2346255"/>
            <a:ext cx="91650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第⑩段：</a:t>
            </a:r>
            <a:r>
              <a:rPr lang="zh-CN" altLang="en-US" sz="32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引用杜甫的两句话有什么作用？</a:t>
            </a: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0" y="3284984"/>
            <a:ext cx="342484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latinLnBrk="1">
              <a:defRPr/>
            </a:pP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道理论证：通过引用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杜甫的两句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话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论证了：“意境和意匠是山水画的两个关键”这一论点，使文章</a:t>
            </a:r>
            <a:r>
              <a:rPr lang="zh-CN" altLang="en-US" sz="32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更具说服力。</a:t>
            </a:r>
          </a:p>
        </p:txBody>
      </p:sp>
      <p:pic>
        <p:nvPicPr>
          <p:cNvPr id="2050" name="Picture 2" descr="C:\Users\admin\Desktop\tim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539" y="3429000"/>
            <a:ext cx="5743461" cy="3394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62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6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-23824" y="1526539"/>
            <a:ext cx="91678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indent="-449263">
              <a:defRPr/>
            </a:pP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1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本文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的中心论点是什么？作者是怎样论述的？</a:t>
            </a:r>
          </a:p>
        </p:txBody>
      </p:sp>
      <p:sp>
        <p:nvSpPr>
          <p:cNvPr id="6" name="矩形 5"/>
          <p:cNvSpPr/>
          <p:nvPr/>
        </p:nvSpPr>
        <p:spPr>
          <a:xfrm>
            <a:off x="2817291" y="13546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难点探究</a:t>
            </a:r>
            <a:endParaRPr lang="zh-CN" altLang="en-US" sz="6000" cap="none" spc="0" dirty="0">
              <a:ln w="11430"/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1754" y="2132571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本文的中心论点是：意境是山水画的灵魂。</a:t>
            </a:r>
          </a:p>
        </p:txBody>
      </p:sp>
      <p:sp>
        <p:nvSpPr>
          <p:cNvPr id="8" name="矩形 7"/>
          <p:cNvSpPr/>
          <p:nvPr/>
        </p:nvSpPr>
        <p:spPr>
          <a:xfrm>
            <a:off x="3278190" y="3008000"/>
            <a:ext cx="57961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首先：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开篇点题，直接提出“</a:t>
            </a:r>
            <a:r>
              <a:rPr lang="zh-CN" altLang="en-US" sz="32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意境是山水画的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灵魂”这一中心论点，引出下文的论述。</a:t>
            </a:r>
            <a:endParaRPr lang="zh-CN" altLang="en-US" sz="32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78190" y="4811378"/>
            <a:ext cx="57961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然后：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接着以设问的方式引出“意境”的概念</a:t>
            </a:r>
            <a:r>
              <a:rPr lang="en-US" altLang="zh-CN" sz="32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意境</a:t>
            </a:r>
            <a:r>
              <a:rPr lang="zh-CN" altLang="en-US" sz="32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是景与情的结合，并通过列举李白的诗和毛泽东的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诗加以论证。</a:t>
            </a:r>
            <a:endParaRPr lang="zh-CN" altLang="en-US" sz="32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098" name="Picture 2" descr="C:\Users\admin\Desktop\timg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54" y="3022974"/>
            <a:ext cx="2886986" cy="384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21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5" grpId="0"/>
      <p:bldP spid="6" grpId="0"/>
      <p:bldP spid="2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3491879" y="7389440"/>
            <a:ext cx="7507287" cy="26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+mn-ea"/>
                <a:ea typeface="+mn-ea"/>
              </a:rPr>
              <a:t>作者</a:t>
            </a:r>
            <a:r>
              <a:rPr lang="zh-CN" altLang="en-US" sz="2200" b="1" dirty="0">
                <a:solidFill>
                  <a:srgbClr val="0000FF"/>
                </a:solidFill>
                <a:latin typeface="+mn-ea"/>
                <a:ea typeface="+mn-ea"/>
              </a:rPr>
              <a:t>从山水画如何才能做到有意境设疑，引出下文的论述，具体从三方面分析：意境是景与情的结合；要深刻认识对象，要有强烈、真挚、朴素的思想感情；意境与意匠要相结合。论证过程中多次引用诗词，并列举齐白石画虾、荆浩画松的事例，具有权威性和说服力。</a:t>
            </a: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-23824" y="1526539"/>
            <a:ext cx="916782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49263" indent="-449263">
              <a:defRPr/>
            </a:pP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1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本文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的中心论点是什么？作者是怎样论述的？</a:t>
            </a:r>
          </a:p>
        </p:txBody>
      </p:sp>
      <p:sp>
        <p:nvSpPr>
          <p:cNvPr id="6" name="矩形 5"/>
          <p:cNvSpPr/>
          <p:nvPr/>
        </p:nvSpPr>
        <p:spPr>
          <a:xfrm>
            <a:off x="2817291" y="13546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难点探究</a:t>
            </a:r>
            <a:endParaRPr lang="zh-CN" altLang="en-US" sz="6000" cap="none" spc="0" dirty="0">
              <a:ln w="11430"/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1754" y="2132571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CC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本文的中心论点是：意境是山水画的灵魂。</a:t>
            </a:r>
          </a:p>
        </p:txBody>
      </p:sp>
      <p:sp>
        <p:nvSpPr>
          <p:cNvPr id="10" name="矩形 9"/>
          <p:cNvSpPr/>
          <p:nvPr/>
        </p:nvSpPr>
        <p:spPr>
          <a:xfrm>
            <a:off x="3258740" y="3022974"/>
            <a:ext cx="56521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接着：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通过举例、对比、引用等论证方法，论证了获得意境的方法</a:t>
            </a:r>
            <a:r>
              <a:rPr lang="en-US" altLang="zh-CN" sz="30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000" b="1" dirty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要深刻认识对象，要有强烈、真挚、朴素的思想感情并且把握客观事物的精神实质。</a:t>
            </a:r>
          </a:p>
        </p:txBody>
      </p:sp>
      <p:pic>
        <p:nvPicPr>
          <p:cNvPr id="11" name="Picture 2" descr="C:\Users\admin\Desktop\timg (1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54" y="3022974"/>
            <a:ext cx="2886986" cy="3849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3262121" y="5463550"/>
            <a:ext cx="56521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最后：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引用杜甫的诗句作结，补充论述了山水画的两个关键</a:t>
            </a:r>
            <a:r>
              <a:rPr lang="en-US" altLang="zh-CN" sz="30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意境和意匠。</a:t>
            </a:r>
            <a:endParaRPr lang="zh-CN" altLang="en-US" sz="3000" b="1" dirty="0">
              <a:solidFill>
                <a:srgbClr val="6633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178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/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17291" y="13546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难点探究</a:t>
            </a:r>
            <a:endParaRPr lang="zh-CN" altLang="en-US" sz="6000" cap="none" spc="0" dirty="0">
              <a:ln w="11430"/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8587" y="4797152"/>
            <a:ext cx="91007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latinLnBrk="1"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         ❶引用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诗词，充当道理论据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❷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为更好地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探讨山水画的意境；以及获得意境的方法；和强调意境与意匠对山水画的重要性❸从而使论证更具体、更有说服力。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itchFamily="18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0" y="1340768"/>
            <a:ext cx="7862887" cy="584775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6575" indent="-536575" latinLnBrk="1">
              <a:defRPr/>
            </a:pPr>
            <a:r>
              <a:rPr lang="en-US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．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作者为什么多处引用诗词，目的何在？</a:t>
            </a: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206861" y="2302712"/>
            <a:ext cx="226774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36575" indent="-536575" algn="ctr" latinLnBrk="1">
              <a:defRPr/>
            </a:pP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李白的诗</a:t>
            </a:r>
            <a:endParaRPr lang="en-US" altLang="zh-CN" sz="3200" b="1" dirty="0" smtClean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36575" indent="-536575" algn="ctr" latinLnBrk="1">
              <a:defRPr/>
            </a:pP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毛泽东的诗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上箭头标注 1"/>
          <p:cNvSpPr/>
          <p:nvPr/>
        </p:nvSpPr>
        <p:spPr>
          <a:xfrm>
            <a:off x="8586" y="3341351"/>
            <a:ext cx="2664296" cy="1443788"/>
          </a:xfrm>
          <a:prstGeom prst="upArrowCallout">
            <a:avLst/>
          </a:prstGeom>
          <a:solidFill>
            <a:srgbClr val="002060"/>
          </a:solidFill>
          <a:ln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为了论证意境的概念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3438126" y="2312071"/>
            <a:ext cx="226774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36575" indent="-536575" algn="ctr" latinLnBrk="1">
              <a:defRPr/>
            </a:pP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荆浩的话</a:t>
            </a:r>
            <a:endParaRPr lang="en-US" altLang="zh-CN" sz="3200" b="1" dirty="0" smtClean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536575" indent="-536575" algn="ctr" latinLnBrk="1">
              <a:defRPr/>
            </a:pPr>
            <a:r>
              <a:rPr lang="zh-CN" altLang="en-US" sz="3200" b="1" dirty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四川人说</a:t>
            </a:r>
          </a:p>
        </p:txBody>
      </p:sp>
      <p:sp>
        <p:nvSpPr>
          <p:cNvPr id="10" name="上箭头标注 9"/>
          <p:cNvSpPr/>
          <p:nvPr/>
        </p:nvSpPr>
        <p:spPr>
          <a:xfrm>
            <a:off x="3239850" y="3341351"/>
            <a:ext cx="2664296" cy="1443788"/>
          </a:xfrm>
          <a:prstGeom prst="upArrowCallout">
            <a:avLst/>
          </a:prstGeom>
          <a:solidFill>
            <a:srgbClr val="002060"/>
          </a:solidFill>
          <a:ln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为了论证意境获得的方法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6596406" y="2746361"/>
            <a:ext cx="22677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36575" indent="-536575" algn="ctr" latinLnBrk="1">
              <a:defRPr/>
            </a:pPr>
            <a:r>
              <a:rPr lang="zh-CN" altLang="en-US" sz="3200" b="1" dirty="0" smtClean="0">
                <a:solidFill>
                  <a:srgbClr val="00B05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杜甫的诗</a:t>
            </a:r>
            <a:endParaRPr lang="zh-CN" altLang="en-US" sz="3200" b="1" dirty="0">
              <a:solidFill>
                <a:srgbClr val="00B05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上箭头标注 11"/>
          <p:cNvSpPr/>
          <p:nvPr/>
        </p:nvSpPr>
        <p:spPr>
          <a:xfrm>
            <a:off x="6445041" y="3331136"/>
            <a:ext cx="2664296" cy="1443788"/>
          </a:xfrm>
          <a:prstGeom prst="upArrowCallout">
            <a:avLst/>
          </a:prstGeom>
          <a:solidFill>
            <a:srgbClr val="002060"/>
          </a:solidFill>
          <a:ln>
            <a:solidFill>
              <a:srgbClr val="00FF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为了论证意境和意匠的关系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454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8" grpId="0"/>
      <p:bldP spid="14" grpId="0"/>
      <p:bldP spid="7" grpId="0"/>
      <p:bldP spid="2" grpId="0" animBg="1"/>
      <p:bldP spid="9" grpId="0"/>
      <p:bldP spid="10" grpId="0" animBg="1"/>
      <p:bldP spid="11" grpId="0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13"/>
          <p:cNvSpPr txBox="1">
            <a:spLocks noChangeArrowheads="1"/>
          </p:cNvSpPr>
          <p:nvPr/>
        </p:nvSpPr>
        <p:spPr bwMode="auto">
          <a:xfrm>
            <a:off x="10748963" y="227118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57200"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defTabSz="457200"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defTabSz="4572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defTabSz="457200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defTabSz="457200"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defTabSz="457200" eaLnBrk="0" fontAlgn="base" hangingPunct="0"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kumimoji="1" lang="zh-CN" altLang="en-US" sz="1800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51510" y="3429000"/>
            <a:ext cx="8793993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        这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itchFamily="18" charset="0"/>
              </a:rPr>
              <a:t>篇课文探讨意境是山水画的灵魂，阐明作者的美学观念：山水画家要深刻认识对象，注重长期观察，对所描绘的景物，一定要有强烈、真挚、朴素的感情，抓住其精神实质，意境才能有独创性，并且要注重意境和意匠相结合。</a:t>
            </a:r>
          </a:p>
        </p:txBody>
      </p:sp>
      <p:sp>
        <p:nvSpPr>
          <p:cNvPr id="7" name="矩形 6"/>
          <p:cNvSpPr/>
          <p:nvPr/>
        </p:nvSpPr>
        <p:spPr>
          <a:xfrm>
            <a:off x="2940783" y="194801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主旨归纳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85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5"/>
          <p:cNvSpPr>
            <a:spLocks noChangeArrowheads="1"/>
          </p:cNvSpPr>
          <p:nvPr/>
        </p:nvSpPr>
        <p:spPr bwMode="auto">
          <a:xfrm>
            <a:off x="435098" y="2887682"/>
            <a:ext cx="555019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719138">
              <a:lnSpc>
                <a:spcPct val="120000"/>
              </a:lnSpc>
            </a:pPr>
            <a:r>
              <a:rPr lang="zh-CN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【李可染】（1907</a:t>
            </a:r>
            <a:r>
              <a:rPr lang="en-US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—1989</a:t>
            </a:r>
            <a:r>
              <a:rPr lang="zh-CN" altLang="zh-CN" sz="3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），江苏徐州人。中国近代杰出的画家、诗人，画家齐白石的弟子。72岁任中国美术家协会副主席、中国画研究院院长。晚年用笔趋于老辣。擅长画山水、人物，尤其擅长画牛。</a:t>
            </a:r>
          </a:p>
        </p:txBody>
      </p:sp>
      <p:pic>
        <p:nvPicPr>
          <p:cNvPr id="798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996952"/>
            <a:ext cx="2552163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8" name="矩形 7"/>
          <p:cNvSpPr/>
          <p:nvPr/>
        </p:nvSpPr>
        <p:spPr>
          <a:xfrm>
            <a:off x="2355428" y="1556792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关于李可染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539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4428" y="106574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课后字词</a:t>
            </a:r>
            <a:endParaRPr lang="zh-CN" altLang="en-US" sz="6000" cap="none" spc="0" dirty="0">
              <a:ln w="11430"/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98194" y="2435837"/>
            <a:ext cx="5722008" cy="3267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意境    惆怅    真挚    渲染    身临其境    胸有成竹    </a:t>
            </a:r>
            <a:endParaRPr lang="en-US" altLang="zh-CN" sz="3600" b="1" dirty="0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朝朝暮暮    浮光掠影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8711" y="2435837"/>
            <a:ext cx="710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jìng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7541" y="2426395"/>
            <a:ext cx="18565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chóu</a:t>
            </a:r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chàng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08295" y="2435837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zhì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164692" y="2435837"/>
            <a:ext cx="9797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xuàn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05274" y="3554916"/>
            <a:ext cx="537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lín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9158" y="3554916"/>
            <a:ext cx="9685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xiōng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1378" y="4613184"/>
            <a:ext cx="6607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mù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19516" y="4613184"/>
            <a:ext cx="591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lüè</a:t>
            </a:r>
            <a:endParaRPr lang="zh-CN" altLang="en-US" sz="28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06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9" grpId="0"/>
      <p:bldP spid="7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4429" y="153418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词语辨析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5239" y="2746077"/>
            <a:ext cx="6240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“胸有成竹”</a:t>
            </a:r>
            <a:r>
              <a:rPr lang="en-US" altLang="zh-CN" sz="3600" dirty="0" err="1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pk</a:t>
            </a:r>
            <a:r>
              <a:rPr lang="zh-CN" altLang="en-US" sz="36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“胜券在握”</a:t>
            </a:r>
            <a:endParaRPr lang="zh-CN" altLang="en-US" sz="36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4763" y="3645024"/>
            <a:ext cx="91535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“胸有成竹”原指画竹子在动笔之前脑子里先有竹子的完整形象。现比喻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做事情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动手之前心里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已有把握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solidFill>
                <a:schemeClr val="accent6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13" y="485700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“胜券在握”指对现在做的事情非常有把握。一般是指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竞赛类型的事情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，是说人非常有把握，很有可能成功。</a:t>
            </a:r>
          </a:p>
        </p:txBody>
      </p:sp>
      <p:sp>
        <p:nvSpPr>
          <p:cNvPr id="6" name="矩形 5"/>
          <p:cNvSpPr/>
          <p:nvPr/>
        </p:nvSpPr>
        <p:spPr>
          <a:xfrm>
            <a:off x="107504" y="5890498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defRPr/>
            </a:pP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： （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）今天是期末大考，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zh-CN" altLang="en-US" sz="2800" b="1" u="sng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          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地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走进考场。</a:t>
            </a:r>
          </a:p>
          <a:p>
            <a:pPr marL="1168400" indent="-635000">
              <a:defRPr/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（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赛跑将达终点，他遥遥领先，已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z="2800" b="1" u="sng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       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39385" y="58904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胸有成竹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05667" y="63026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胜券在握</a:t>
            </a:r>
          </a:p>
        </p:txBody>
      </p:sp>
    </p:spTree>
    <p:extLst>
      <p:ext uri="{BB962C8B-B14F-4D97-AF65-F5344CB8AC3E}">
        <p14:creationId xmlns:p14="http://schemas.microsoft.com/office/powerpoint/2010/main" val="2153037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4429" y="153418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词语辨析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5239" y="2746077"/>
            <a:ext cx="6240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“浮光掠影”</a:t>
            </a:r>
            <a:r>
              <a:rPr lang="en-US" altLang="zh-CN" sz="3600" dirty="0" err="1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pk</a:t>
            </a:r>
            <a:r>
              <a:rPr lang="zh-CN" altLang="en-US" sz="36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“走马观花”</a:t>
            </a:r>
            <a:endParaRPr lang="zh-CN" altLang="en-US" sz="36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763" y="3645024"/>
            <a:ext cx="91535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“浮光掠影”比喻印象不深刻，好像水面的光和影子掠过一样，一晃就消失。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偏重于印象不深。</a:t>
            </a:r>
            <a:endParaRPr lang="zh-CN" altLang="en-US" sz="28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4763" y="4725144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“走马观花”比喻粗略地观察事物。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偏重于观察时间短、不细致、不深入，只用对象只限于“人”。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504" y="5890497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3400" indent="-533400">
              <a:defRPr/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例： 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除了兵马俑，我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只</a:t>
            </a:r>
            <a:r>
              <a:rPr lang="zh-CN" altLang="en-US" sz="2800" b="1" u="sng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地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看过华清池。</a:t>
            </a:r>
          </a:p>
          <a:p>
            <a:pPr marL="1168400" indent="-635000">
              <a:defRPr/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这个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电视剧我看过，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但是</a:t>
            </a:r>
            <a:r>
              <a:rPr lang="zh-CN" altLang="en-US" sz="2800" b="1" u="sng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         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印象不深。</a:t>
            </a:r>
          </a:p>
        </p:txBody>
      </p:sp>
      <p:sp>
        <p:nvSpPr>
          <p:cNvPr id="8" name="矩形 7"/>
          <p:cNvSpPr/>
          <p:nvPr/>
        </p:nvSpPr>
        <p:spPr>
          <a:xfrm>
            <a:off x="4211960" y="584433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走马观花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76823" y="63213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浮光掠影</a:t>
            </a:r>
          </a:p>
        </p:txBody>
      </p:sp>
    </p:spTree>
    <p:extLst>
      <p:ext uri="{BB962C8B-B14F-4D97-AF65-F5344CB8AC3E}">
        <p14:creationId xmlns:p14="http://schemas.microsoft.com/office/powerpoint/2010/main" val="191847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4429" y="1534188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805256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．在文中找出作者原话，说说什么是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意境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235007" y="3610763"/>
            <a:ext cx="29243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000" dirty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意境就是景与情的结合；写景就是写</a:t>
            </a:r>
            <a:r>
              <a:rPr lang="zh-CN" altLang="zh-CN" sz="40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情</a:t>
            </a:r>
            <a:r>
              <a:rPr lang="zh-CN" altLang="en-US" sz="40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（</a:t>
            </a:r>
            <a:r>
              <a:rPr lang="en-US" altLang="zh-CN" sz="40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2</a:t>
            </a:r>
            <a:r>
              <a:rPr lang="zh-CN" altLang="en-US" sz="4000" dirty="0" smtClean="0">
                <a:solidFill>
                  <a:srgbClr val="663300"/>
                </a:solidFill>
                <a:latin typeface="华文琥珀" pitchFamily="2" charset="-122"/>
                <a:ea typeface="华文琥珀" pitchFamily="2" charset="-122"/>
              </a:rPr>
              <a:t>）</a:t>
            </a:r>
            <a:endParaRPr lang="zh-CN" altLang="zh-CN" sz="4000" dirty="0">
              <a:solidFill>
                <a:srgbClr val="6633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59393" y="3730472"/>
            <a:ext cx="5754935" cy="2807570"/>
            <a:chOff x="539551" y="3939518"/>
            <a:chExt cx="5754935" cy="2807570"/>
          </a:xfrm>
        </p:grpSpPr>
        <p:pic>
          <p:nvPicPr>
            <p:cNvPr id="8" name="Picture 3" descr="C:\Documents and Settings\Administrator\桌面\timg (1).gif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1" y="3939518"/>
              <a:ext cx="5754935" cy="28075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5220072" y="3939518"/>
              <a:ext cx="1074414" cy="2800767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 smtClean="0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意境</a:t>
              </a:r>
              <a:endParaRPr lang="zh-CN" altLang="en-US" sz="8800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058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4429" y="1534188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835668"/>
            <a:ext cx="91354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．怎样</a:t>
            </a:r>
            <a:r>
              <a:rPr lang="zh-CN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才能获得意境？请你结合全文做简要概括。</a:t>
            </a:r>
          </a:p>
        </p:txBody>
      </p:sp>
      <p:sp>
        <p:nvSpPr>
          <p:cNvPr id="5" name="矩形 4"/>
          <p:cNvSpPr/>
          <p:nvPr/>
        </p:nvSpPr>
        <p:spPr>
          <a:xfrm>
            <a:off x="3611339" y="3450190"/>
            <a:ext cx="5143540" cy="3384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❶要全面</a:t>
            </a:r>
            <a:r>
              <a:rPr lang="zh-CN" altLang="zh-CN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认识对象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，身临其境，长期观察（</a:t>
            </a:r>
            <a:r>
              <a:rPr lang="en-US" altLang="zh-CN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从而</a:t>
            </a:r>
            <a:r>
              <a:rPr lang="zh-CN" altLang="zh-CN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产生强烈、真挚的</a:t>
            </a:r>
            <a:r>
              <a:rPr lang="zh-CN" altLang="zh-CN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思想感情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en-US" altLang="zh-CN" sz="3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  <a:cs typeface="Calibri"/>
              </a:rPr>
              <a:t>❷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要发现客观事物的精神实质，把自己的思想感情夸张渲染意境才会更鲜明（</a:t>
            </a:r>
            <a:r>
              <a:rPr lang="en-US" altLang="zh-CN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3000" b="1" dirty="0">
              <a:solidFill>
                <a:schemeClr val="tx1">
                  <a:lumMod val="75000"/>
                  <a:lumOff val="2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171" name="Picture 3" descr="C:\Documents and Settings\Administrator\桌面\timg (4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605785"/>
            <a:ext cx="3332410" cy="315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57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4429" y="1534188"/>
            <a:ext cx="326243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整体感知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70892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．是否只要把握了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意境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便能创作出好的山水画作品来，请结合最后两段做简要说明。</a:t>
            </a:r>
          </a:p>
        </p:txBody>
      </p:sp>
      <p:sp>
        <p:nvSpPr>
          <p:cNvPr id="5" name="矩形 4"/>
          <p:cNvSpPr/>
          <p:nvPr/>
        </p:nvSpPr>
        <p:spPr>
          <a:xfrm>
            <a:off x="3725416" y="395865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000" b="1" dirty="0" smtClean="0">
                <a:solidFill>
                  <a:srgbClr val="663300"/>
                </a:solidFill>
                <a:latin typeface="Calibri"/>
                <a:ea typeface="华文楷体" pitchFamily="2" charset="-122"/>
                <a:cs typeface="Calibri"/>
              </a:rPr>
              <a:t>❶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有了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意境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还不够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，还要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有意匠。意匠即表现方法、表现手段的设计，简单地说，就是加工手段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。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（</a:t>
            </a:r>
            <a:r>
              <a:rPr lang="en-US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9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）</a:t>
            </a:r>
            <a:r>
              <a:rPr lang="zh-CN" altLang="en-US" sz="3000" b="1" dirty="0" smtClean="0">
                <a:solidFill>
                  <a:srgbClr val="663300"/>
                </a:solidFill>
                <a:ea typeface="华文楷体" pitchFamily="2" charset="-122"/>
                <a:cs typeface="Calibri"/>
              </a:rPr>
              <a:t>❷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有了</a:t>
            </a:r>
            <a:r>
              <a:rPr lang="zh-CN" altLang="zh-CN" sz="30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意境，没有意匠，意境也就落了空</a:t>
            </a:r>
            <a:r>
              <a:rPr lang="zh-CN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。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（</a:t>
            </a:r>
            <a:r>
              <a:rPr lang="en-US" altLang="zh-CN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10</a:t>
            </a:r>
            <a:r>
              <a:rPr lang="zh-CN" altLang="en-US" sz="30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Calibri"/>
              </a:rPr>
              <a:t>）</a:t>
            </a:r>
            <a:endParaRPr lang="zh-CN" altLang="zh-CN" sz="30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  <a:cs typeface="Calibri"/>
            </a:endParaRPr>
          </a:p>
        </p:txBody>
      </p:sp>
      <p:pic>
        <p:nvPicPr>
          <p:cNvPr id="8194" name="Picture 2" descr="C:\Documents and Settings\Administrator\桌面\timg (5)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112" y="3981859"/>
            <a:ext cx="2592288" cy="277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76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1951</Words>
  <Application>Microsoft Office PowerPoint</Application>
  <PresentationFormat>全屏显示(4:3)</PresentationFormat>
  <Paragraphs>131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32</cp:revision>
  <dcterms:modified xsi:type="dcterms:W3CDTF">2018-12-01T06:48:35Z</dcterms:modified>
</cp:coreProperties>
</file>