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>
            <a:lum/>
          </a:blip>
          <a:srcRect/>
          <a:stretch>
            <a:fillRect t="-10000" b="-30000"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6565" algn="l" rtl="0" eaLnBrk="0" fontAlgn="base" hangingPunct="0">
        <a:spcBef>
          <a:spcPts val="13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03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6" name="图片 4" descr="yy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7" y="0"/>
            <a:ext cx="121877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副标题 2"/>
          <p:cNvSpPr txBox="1"/>
          <p:nvPr/>
        </p:nvSpPr>
        <p:spPr>
          <a:xfrm>
            <a:off x="4191000" y="3067051"/>
            <a:ext cx="7175500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部编本人教版</a:t>
            </a:r>
            <a:r>
              <a:rPr lang="en-US" altLang="zh-CN" sz="266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66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七年级下册语文</a:t>
            </a:r>
            <a:endParaRPr lang="zh-CN" altLang="en-US" sz="266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8" name="标题 1"/>
          <p:cNvSpPr txBox="1"/>
          <p:nvPr/>
        </p:nvSpPr>
        <p:spPr>
          <a:xfrm>
            <a:off x="4191000" y="2065867"/>
            <a:ext cx="7175500" cy="1037167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533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  怎样选材</a:t>
            </a:r>
            <a:endParaRPr lang="zh-CN" altLang="en-US" sz="533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576233" y="3056467"/>
            <a:ext cx="6335184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662517" y="963084"/>
            <a:ext cx="7935383" cy="473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文题二：</a:t>
            </a:r>
            <a:endParaRPr lang="en-US" altLang="zh-CN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可以只写一位“牛人”，选取最能表现其“牛”的材料，突出其特点；也可以写几位“牛人”，每位牛人写一件事，突出他们各自不同的特点。语言尽量诙谐、幽默一些，甚至带点儿调侃的味道。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473" t="9274" r="21864" b="6628"/>
          <a:stretch>
            <a:fillRect/>
          </a:stretch>
        </p:blipFill>
        <p:spPr>
          <a:xfrm>
            <a:off x="8843433" y="1665817"/>
            <a:ext cx="2700867" cy="39391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429684" y="675217"/>
            <a:ext cx="8559800" cy="5368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文题三：</a:t>
            </a:r>
            <a:endParaRPr lang="en-US" altLang="zh-CN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写具有特殊意义的一天，围绕“特殊”选择恰当的材料，注意材料的新颖；也可以写平平常常的一天，但要写出你生活的特点以及你对平凡生活的独特感受，选择的材料应真实、可信。写作时，要突出重点，运用多种表现手法，着力展现需要突出的部分。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/>
          <a:srcRect l="1741" r="10376" b="8122"/>
          <a:stretch>
            <a:fillRect/>
          </a:stretch>
        </p:blipFill>
        <p:spPr>
          <a:xfrm rot="21276065">
            <a:off x="8949080" y="2157232"/>
            <a:ext cx="2922007" cy="20076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27"/>
          <p:cNvGrpSpPr/>
          <p:nvPr/>
        </p:nvGrpSpPr>
        <p:grpSpPr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范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赏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析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33917" y="1130300"/>
            <a:ext cx="10905067" cy="5147310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txBody>
          <a:bodyPr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晒晒我们班的“牛人”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记“控球天才</a:t>
            </a: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361”</a:t>
            </a:r>
            <a:endParaRPr kumimoji="0" lang="en-US" altLang="zh-CN" sz="34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“初一那孩子控球太厉害了。”我常听到走过我们班门口的初二、初三的大高个儿们说。①“那孩子”指的是我们班的小个子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是他自己取的绰号，不仅和名字谐音，还仿佛成为了某个运动品牌的代言人。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足球，是他最爱的运动，也是他最擅长的项目。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的看家本领当数控球，估计整个初中部没人能超越他。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8629651" y="1513417"/>
            <a:ext cx="3103033" cy="1087967"/>
          </a:xfrm>
          <a:prstGeom prst="borderCallout2">
            <a:avLst>
              <a:gd name="adj1" fmla="val 51864"/>
              <a:gd name="adj2" fmla="val -1334"/>
              <a:gd name="adj3" fmla="val 105357"/>
              <a:gd name="adj4" fmla="val -44765"/>
              <a:gd name="adj5" fmla="val 171798"/>
              <a:gd name="adj6" fmla="val -56411"/>
            </a:avLst>
          </a:prstGeom>
          <a:solidFill>
            <a:srgbClr val="FFFFCC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①侧面描写，人物出场。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9833" y="1365251"/>
            <a:ext cx="11430000" cy="433768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每周五足球选修课都是他的“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show time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（表演时刻），一大帮人围追堵截，他都能轻松应对。②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一次足球选修课，好戏开场了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二班的三个高手来抢球。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打头阵的是二班的大崩。面对“气势汹汹”的对手，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做向左匀球过人状，其实那只是虚晃一枪的假动作。大崩果然中计，身体向左一倾，右边便出现了一个空档。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立马儿向右一闪，动作敏捷而连贯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谢谢配合，完美过人！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4102100" y="224367"/>
            <a:ext cx="4114800" cy="1041400"/>
          </a:xfrm>
          <a:prstGeom prst="borderCallout2">
            <a:avLst>
              <a:gd name="adj1" fmla="val 100854"/>
              <a:gd name="adj2" fmla="val 91669"/>
              <a:gd name="adj3" fmla="val 153346"/>
              <a:gd name="adj4" fmla="val 93487"/>
              <a:gd name="adj5" fmla="val 194793"/>
              <a:gd name="adj6" fmla="val 72401"/>
            </a:avLst>
          </a:prstGeom>
          <a:solidFill>
            <a:srgbClr val="FFFFCC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②酷爱足球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突出特点写人物。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8584" y="916517"/>
            <a:ext cx="11355917" cy="523938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第二个上来堵截的是小毛。他有股子愣劲儿，二话不说，一个铲球动作就直冲过来。这要换做是别人，就算不丢球，也得心里一惊。可是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临危不乱，一个急转身，小毛的飞铲落了空，连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的衣服边儿都没蹭着。旁边的人这时全都看傻了，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那控球力真不是吹的！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第三波冲上来的是伟森，他的动作相当敏捷。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稍一愣神，差点儿丢了球。但是，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很快就稳住了阵脚，迅速左右盘带，依然掌握着控球权。但是伟森并不放弃，想勾球。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也有应对之法。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8584" y="1303867"/>
            <a:ext cx="11355917" cy="453644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2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他两臂自然张开保持住身体的平衡，在快速跑动的同时突然向后拖球，伟森还没反应过来，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又突然向右躲闪转身，轻盈地甩开了伟森的堵截。③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2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后面的对手，自然也被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轻易突破了。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最后使出了看家本领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圆月弯刀，将球射进了球门，场边爆发出一片喝彩，真是绝了！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2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怎么样，我们班身怀绝技的控球天才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确实够“牛”的吧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?④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3869267" y="239184"/>
            <a:ext cx="6987117" cy="1064684"/>
          </a:xfrm>
          <a:prstGeom prst="borderCallout2">
            <a:avLst>
              <a:gd name="adj1" fmla="val 101929"/>
              <a:gd name="adj2" fmla="val 23890"/>
              <a:gd name="adj3" fmla="val 171737"/>
              <a:gd name="adj4" fmla="val 25080"/>
              <a:gd name="adj5" fmla="val 229106"/>
              <a:gd name="adj6" fmla="val 18698"/>
            </a:avLst>
          </a:prstGeom>
          <a:solidFill>
            <a:srgbClr val="FFFFCC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③三个高手来抢球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三场冲击波，点的描写。多用口语，亲切、诙谐。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2535767" y="5378451"/>
            <a:ext cx="6987117" cy="1064684"/>
          </a:xfrm>
          <a:prstGeom prst="borderCallout2">
            <a:avLst>
              <a:gd name="adj1" fmla="val 42190"/>
              <a:gd name="adj2" fmla="val -843"/>
              <a:gd name="adj3" fmla="val 29358"/>
              <a:gd name="adj4" fmla="val -4659"/>
              <a:gd name="adj5" fmla="val 16036"/>
              <a:gd name="adj6" fmla="val -12257"/>
            </a:avLst>
          </a:prstGeom>
          <a:solidFill>
            <a:srgbClr val="FFFFCC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④略写“后面的对手”，面的描写，衬托作用。反问作结，语气肯定。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4"/>
          <p:cNvSpPr txBox="1"/>
          <p:nvPr/>
        </p:nvSpPr>
        <p:spPr>
          <a:xfrm>
            <a:off x="345017" y="668867"/>
            <a:ext cx="3378200" cy="66103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 eaLnBrk="1" hangingPunct="1"/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名师点评</a:t>
            </a:r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373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529167" y="1407584"/>
            <a:ext cx="11133667" cy="34715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 eaLnBrk="1" hangingPunct="1">
              <a:lnSpc>
                <a:spcPts val="3800"/>
              </a:lnSpc>
            </a:pPr>
            <a:r>
              <a:rPr lang="zh-CN" altLang="en-US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在男生的校园天地中，除了教室还应有球场。作者围绕足球赛场的三波“围剿与反围剿”，记叙了</a:t>
            </a:r>
            <a:r>
              <a:rPr lang="en-US" altLang="zh-CN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361</a:t>
            </a:r>
            <a:r>
              <a:rPr lang="zh-CN" altLang="en-US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同学成功突围的经过，超强的控球能力展现得淋漓尽致。入题简洁，开头就直奔人物特点，活泼风趣；内容紧凑，动作描写生动传神，人物特点非常鲜明，辅以大崩等三人的侧面衬托，</a:t>
            </a:r>
            <a:r>
              <a:rPr lang="en-US" altLang="zh-CN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361</a:t>
            </a:r>
            <a:r>
              <a:rPr lang="zh-CN" altLang="en-US" sz="346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同学控球闪展腾挪、临危不乱的特点展现无遗；语句风趣幽默，叙议结合，言简意赅。</a:t>
            </a:r>
            <a:endParaRPr lang="zh-CN" altLang="en-US" sz="3465" b="1" baseline="300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27"/>
          <p:cNvGrpSpPr/>
          <p:nvPr/>
        </p:nvGrpSpPr>
        <p:grpSpPr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中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考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真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题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62517" y="1352551"/>
            <a:ext cx="10809817" cy="26619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8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（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上海中考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）请以</a:t>
            </a: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不止一次，我努力尝试</a:t>
            </a: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为题作文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en-US" altLang="zh-CN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8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要求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：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）写一篇</a:t>
            </a: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600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字左右的文章； （</a:t>
            </a: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）不得透露个人相关信息； （</a:t>
            </a:r>
            <a:r>
              <a:rPr kumimoji="0" lang="en-US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）不得抄袭。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760500" y="3903053"/>
            <a:ext cx="4254415" cy="28702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4"/>
          <p:cNvSpPr txBox="1"/>
          <p:nvPr/>
        </p:nvSpPr>
        <p:spPr>
          <a:xfrm>
            <a:off x="419100" y="781051"/>
            <a:ext cx="3378200" cy="66103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 eaLnBrk="1" hangingPunct="1"/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真题解说</a:t>
            </a:r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373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603251" y="1488017"/>
            <a:ext cx="11133667" cy="366585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 eaLnBrk="1" hangingPunct="1">
              <a:lnSpc>
                <a:spcPts val="3500"/>
              </a:lnSpc>
            </a:pPr>
            <a:r>
              <a:rPr lang="zh-CN" altLang="en-US" sz="33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这个题目的中心词，无疑是“尝试”。“不止一次”和“努力”分别限定了“尝试”的频次和状态；“我”则明确了主体和作文的人称。所谓“尝试”，就是面对不确定的情境，用试探的方式去追求一个既定的目标或结果。小到学步的幼儿迈开第一步时的战战兢兢，大到科学家们的无数惊天试验，莫不包含“尝试”。“尝试”的结果无非两种：成功或失败。一举成功，当然是所有“尝试”的人都期望的，但世间事不如意者十之八九，</a:t>
            </a:r>
            <a:endParaRPr lang="zh-CN" altLang="en-US" sz="3335" b="1" baseline="300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700617" y="901700"/>
            <a:ext cx="11135783" cy="411035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p>
            <a:pPr lvl="0" eaLnBrk="1" hangingPunct="1">
              <a:lnSpc>
                <a:spcPts val="3500"/>
              </a:lnSpc>
            </a:pPr>
            <a:r>
              <a:rPr lang="zh-CN" altLang="en-US" sz="33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从这个意义上讲，“尝试”通常意味着受挫或失败。那么可以选择的立意，便不难得出：坚忍不拔、执着于信念、勇于从头再来等。可以从学习、生活、爱好等不同范畴选材，注意在起落、表里、今昔等维度上使事件的进程富于变化和起伏，免于平铺直叙。当然，没有人规定一举成功之后就不能精益求精了，所以这个题目并非只能写失败后的一次次重新爬起，在达成目标后对自己提出更高的要求进而再一次投入努力的“尝试”中，未尝不是一种理性的选择。</a:t>
            </a:r>
            <a:endParaRPr lang="zh-CN" altLang="en-US" sz="3335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50" name="组合 27"/>
          <p:cNvGrpSpPr/>
          <p:nvPr/>
        </p:nvGrpSpPr>
        <p:grpSpPr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目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标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662517" y="1250951"/>
            <a:ext cx="11201400" cy="50546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5000"/>
              </a:lnSpc>
              <a:spcBef>
                <a:spcPts val="400"/>
              </a:spcBef>
            </a:pPr>
            <a:r>
              <a:rPr lang="en-US" altLang="zh-CN" sz="3465" b="1" dirty="0">
                <a:latin typeface="楷体_GB2312" pitchFamily="49" charset="-122"/>
                <a:ea typeface="楷体_GB2312" pitchFamily="49" charset="-122"/>
              </a:rPr>
              <a:t>    1.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学习例文，明白作文选材的内容，了解作文在选材方面的具体要求</a:t>
            </a:r>
            <a:r>
              <a:rPr lang="en-US" altLang="zh-CN" sz="3465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en-US" altLang="zh-CN" sz="3465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我”的真实生活，“我”的真切体验。</a:t>
            </a:r>
            <a:endParaRPr lang="en-US" altLang="zh-CN" sz="34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15000"/>
              </a:lnSpc>
              <a:spcBef>
                <a:spcPts val="400"/>
              </a:spcBef>
            </a:pPr>
            <a:r>
              <a:rPr lang="en-US" altLang="zh-CN" sz="3465" b="1" dirty="0">
                <a:latin typeface="楷体_GB2312" pitchFamily="49" charset="-122"/>
                <a:ea typeface="楷体_GB2312" pitchFamily="49" charset="-122"/>
              </a:rPr>
              <a:t>    2.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剖析例文，分析作文选材失误的原因，提高选材能力。</a:t>
            </a:r>
            <a:endParaRPr lang="en-US" altLang="zh-CN" sz="3465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15000"/>
              </a:lnSpc>
              <a:spcBef>
                <a:spcPts val="400"/>
              </a:spcBef>
            </a:pPr>
            <a:r>
              <a:rPr lang="en-US" altLang="zh-CN" sz="3465" b="1" dirty="0">
                <a:latin typeface="楷体_GB2312" pitchFamily="49" charset="-122"/>
                <a:ea typeface="楷体_GB2312" pitchFamily="49" charset="-122"/>
              </a:rPr>
              <a:t>    3.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欣赏例文，掌握作文选材的方法和技巧</a:t>
            </a:r>
            <a:r>
              <a:rPr lang="en-US" altLang="zh-CN" sz="3465" b="1" dirty="0"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465" b="1" dirty="0">
                <a:latin typeface="楷体_GB2312" pitchFamily="49" charset="-122"/>
                <a:ea typeface="楷体_GB2312" pitchFamily="49" charset="-122"/>
              </a:rPr>
              <a:t>小角度、合题旨、有新意，并运用于写作之中，增强写作信心，提高作文兴趣。</a:t>
            </a:r>
            <a:endParaRPr lang="zh-CN" altLang="en-US" sz="3465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3" descr="6.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1417" y="1392767"/>
            <a:ext cx="5306483" cy="52726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合 27"/>
          <p:cNvGrpSpPr/>
          <p:nvPr/>
        </p:nvGrpSpPr>
        <p:grpSpPr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9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题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展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示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Text Box 2"/>
          <p:cNvSpPr txBox="1"/>
          <p:nvPr/>
        </p:nvSpPr>
        <p:spPr>
          <a:xfrm>
            <a:off x="662517" y="1308100"/>
            <a:ext cx="11087100" cy="4658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    一  如果围绕你熟悉的某条街道写篇作文，你准备表达什么中心？选择哪些能反映街道特点的材料？仔细思考，写出你准备表达的中心，列出需要选用得材料，并注明详略。</a:t>
            </a:r>
            <a:endParaRPr lang="en-US" altLang="zh-CN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    二  你们班一定有不少“牛人”吧？他们或是“读书迷”，知识丰富；或是“演说家”，善于表达；或是班里的“大管家”，热心集体事务；或许还有体育健将，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88951" y="1327151"/>
            <a:ext cx="11544300" cy="36537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乐器高手，智力超人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晒晒我们班的“牛人”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为题，写一篇作文。不少于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500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字。</a:t>
            </a:r>
            <a:endParaRPr kumimoji="0" lang="en-US" altLang="zh-CN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  你曾经记录过自己一天的生活吗？在这一天中，哪些经历是你独有或者令你感触最深的？以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我的一天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为题，写一篇作文。不少于</a:t>
            </a:r>
            <a:r>
              <a:rPr kumimoji="0" lang="en-US" altLang="zh-CN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500</a:t>
            </a:r>
            <a:r>
              <a:rPr kumimoji="0" lang="zh-CN" altLang="en-US" sz="3465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字。</a:t>
            </a:r>
            <a:endParaRPr kumimoji="0" lang="zh-CN" altLang="en-US" sz="3465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42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4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4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27"/>
          <p:cNvGrpSpPr/>
          <p:nvPr/>
        </p:nvGrpSpPr>
        <p:grpSpPr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技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法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点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拨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Text Box 2"/>
          <p:cNvSpPr txBox="1"/>
          <p:nvPr/>
        </p:nvSpPr>
        <p:spPr>
          <a:xfrm>
            <a:off x="662517" y="1195917"/>
            <a:ext cx="11034183" cy="5133340"/>
          </a:xfrm>
          <a:prstGeom prst="rect">
            <a:avLst/>
          </a:prstGeom>
          <a:solidFill>
            <a:schemeClr val="bg1">
              <a:alpha val="49019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8000"/>
              </a:lnSpc>
              <a:spcBef>
                <a:spcPts val="400"/>
              </a:spcBef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写作文，三分在技巧，七分在选材。选材如何，直接决定作文的高低、成败。那么中学生到底应该如何选材才能写出自己的锦绣华章呢？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18000"/>
              </a:lnSpc>
              <a:spcBef>
                <a:spcPts val="400"/>
              </a:spcBef>
            </a:pPr>
            <a:r>
              <a:rPr lang="en-US" altLang="zh-CN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真实材料我选它，选材决不选虚假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10000"/>
              </a:lnSpc>
              <a:spcBef>
                <a:spcPts val="400"/>
              </a:spcBef>
            </a:pPr>
            <a:r>
              <a:rPr lang="zh-CN" altLang="en-US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的真实一是指严格意义上的“生活真实”，二是指本质意义上反映生活真实的“艺术真实”。唯“真”才可情感充沛饱满，激情洋溢，感人肺腑，荡人心魄。情感是在“真”中孕育，情感更是在“真”中升华。</a:t>
            </a:r>
            <a:endParaRPr lang="zh-CN" altLang="en-US" sz="3465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charRg st="65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87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charRg st="87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charRg st="87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charRg st="87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472017" y="855133"/>
            <a:ext cx="11286067" cy="465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典型材料我选它，以一当十是技巧</a:t>
            </a:r>
            <a:endParaRPr lang="en-US" altLang="zh-CN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典型材料就是某一事物中最有代表性的事例或材料。它既是具体的、个别的，富有鲜明独特的个性，又能体现同一类事物的本质特征和普遍意义的。典型材料不是轻易可得到的</a:t>
            </a:r>
            <a:r>
              <a:rPr lang="en-US" altLang="zh-CN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需要在许多可用的材料中进行精选，“用最小的面积惊人地集中最大量的思想”。材料越典型</a:t>
            </a:r>
            <a:r>
              <a:rPr lang="en-US" altLang="zh-CN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作品越能产生强大的说服力。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charRg st="22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556684" y="1236133"/>
            <a:ext cx="11286067" cy="4023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新颖材料我选它，抒写时代显精华</a:t>
            </a:r>
            <a:endParaRPr lang="en-US" altLang="zh-CN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新颖生动”，就是不落俗套，摒弃千人一腔、千人一面的公式化、概念化，有自己独特的感受和风格。可以说，材料不新鲜就不能感人，而新颖生动的材料像带露的鲜花能对广大读者产生强大的吸引力，更能增强广大读者的阅读兴趣。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charRg st="22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620184" y="1066800"/>
            <a:ext cx="11286067" cy="465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意义突出我选它，主题积极最关键</a:t>
            </a:r>
            <a:endParaRPr lang="en-US" altLang="zh-CN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65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秀的文学作品，是时代的产物；一切优秀的创作，都应该用自己的文章深刻地反映丰富的社会内容和时代精神。所谓选择有意义的材料，主要是指习作者能慧眼识“珍珠”，选择那些能给人以启示或者是为人提供经验教训的材料，使作品的主题更加积极，而积极的主题正是考场优秀作文必须具备的条件之一。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charRg st="22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27"/>
          <p:cNvGrpSpPr/>
          <p:nvPr/>
        </p:nvGrpSpPr>
        <p:grpSpPr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指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Text Box 2"/>
          <p:cNvSpPr txBox="1"/>
          <p:nvPr/>
        </p:nvSpPr>
        <p:spPr>
          <a:xfrm>
            <a:off x="662517" y="1428751"/>
            <a:ext cx="7213600" cy="4227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4000"/>
              </a:lnSpc>
              <a:spcBef>
                <a:spcPts val="1200"/>
              </a:spcBef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文题一：</a:t>
            </a:r>
            <a:endParaRPr lang="en-US" altLang="zh-CN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4000"/>
              </a:lnSpc>
              <a:spcBef>
                <a:spcPts val="1200"/>
              </a:spcBef>
            </a:pPr>
            <a:r>
              <a:rPr lang="en-US" altLang="zh-CN" sz="34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65" b="1" dirty="0">
                <a:latin typeface="黑体" panose="02010609060101010101" pitchFamily="49" charset="-122"/>
                <a:ea typeface="黑体" panose="02010609060101010101" pitchFamily="49" charset="-122"/>
              </a:rPr>
              <a:t>为你熟悉的街道做素描，注意选取能反映街道特点的事物作为材料。记事时要写出街道的特色，展现事情发生的环境，引用材料要真实、新颖，叙述或描写生动、有趣。</a:t>
            </a:r>
            <a:endParaRPr lang="zh-CN" altLang="en-US" sz="346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 b="4927"/>
          <a:stretch>
            <a:fillRect/>
          </a:stretch>
        </p:blipFill>
        <p:spPr>
          <a:xfrm rot="21358669">
            <a:off x="8029209" y="1311372"/>
            <a:ext cx="3301989" cy="4453347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2880</Words>
  <Application>WPS 演示</Application>
  <PresentationFormat>宽屏</PresentationFormat>
  <Paragraphs>121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</vt:lpstr>
      <vt:lpstr>微软雅黑</vt:lpstr>
      <vt:lpstr>Times New Roman</vt:lpstr>
      <vt:lpstr>黑体</vt:lpstr>
      <vt:lpstr>楷体_GB2312</vt:lpstr>
      <vt:lpstr>新宋体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2017-04-04T01:01:45Z</dcterms:created>
  <dcterms:modified xsi:type="dcterms:W3CDTF">2017-04-04T01:02:21Z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2052-10.1.0.6374</vt:lpwstr>
  </property>
</Properties>
</file>