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26" r:id="rId3"/>
    <p:sldId id="320" r:id="rId4"/>
    <p:sldId id="330" r:id="rId5"/>
    <p:sldId id="381" r:id="rId6"/>
    <p:sldId id="356" r:id="rId7"/>
    <p:sldId id="368" r:id="rId8"/>
    <p:sldId id="332" r:id="rId9"/>
    <p:sldId id="370" r:id="rId10"/>
    <p:sldId id="371" r:id="rId11"/>
    <p:sldId id="375" r:id="rId12"/>
    <p:sldId id="377" r:id="rId13"/>
    <p:sldId id="36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jpe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0.jpeg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7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19872" y="98072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340768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纪昀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Picture 1" descr="C:\Users\Administrator\Desktop\t01944c3139a5f746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420888"/>
            <a:ext cx="5904656" cy="304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9912" y="5733256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80831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积累文言现象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11560" y="980728"/>
            <a:ext cx="9144000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词类活用。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棹数小舟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843808" y="1484784"/>
            <a:ext cx="557877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名词活用作动词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划船。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暴涨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动词活用作名词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83568" y="2636912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一词多义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3717032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5696" y="2924944"/>
            <a:ext cx="5310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岂能为暴涨携之去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必于石下迎水处啮沙为坎穴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众服为确论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4941168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3688" y="4581128"/>
            <a:ext cx="4572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一老河兵闻之  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其反激之力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691680" y="3212976"/>
            <a:ext cx="144016" cy="1224136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1619672" y="4797152"/>
            <a:ext cx="144016" cy="792088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63888" y="292494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介词“被”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认为是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707904" y="4653136"/>
            <a:ext cx="3643946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指讲学家的这种观点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结构助词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1520" y="908720"/>
            <a:ext cx="8424936" cy="49685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37" name="Picture 1" descr="C:\Users\Administrator\Desktop\课件图12\QQ截图2016091116424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1340767"/>
            <a:ext cx="7639050" cy="4680521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47664" y="2060848"/>
            <a:ext cx="91440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熟记本文的文言现象。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为下堂课背诵课文打下基础。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544" y="1556792"/>
            <a:ext cx="7776864" cy="30243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C:\Users\Administrator\Desktop\课件图12\书包与办公用品\u=59254760,403264782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005064"/>
            <a:ext cx="155257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611560" y="242088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1700808"/>
            <a:ext cx="559836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寺僧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求之下流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寻十余里无迹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讲学家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求之地中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众服为确论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实则找不到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老河兵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当求之于上流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果得于数里外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7836" y="2060848"/>
            <a:ext cx="648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践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123728" y="1916832"/>
            <a:ext cx="72008" cy="1872208"/>
          </a:xfrm>
          <a:prstGeom prst="leftBrac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flipH="1">
            <a:off x="7452320" y="1916832"/>
            <a:ext cx="216024" cy="1872208"/>
          </a:xfrm>
          <a:prstGeom prst="leftBrace">
            <a:avLst>
              <a:gd name="adj1" fmla="val 8333"/>
              <a:gd name="adj2" fmla="val 48698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课前准备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4392488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556792"/>
            <a:ext cx="504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俗话说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“没有调查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就没有发言权。”有一则故事记载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某土地庙前石兽因河岸倒塌掉入河中。十多年后重修山门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寻找石兽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它却不在原落水处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也不在下游。一位老河兵说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应该去上游寻找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依他的话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果然捞出了石兽。石兽为什么会向上游“跑”呢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strator\Desktop\课件图12\古代人物\u=380108521,205130981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861048"/>
            <a:ext cx="3054424" cy="5076825"/>
          </a:xfrm>
          <a:prstGeom prst="rect">
            <a:avLst/>
          </a:prstGeom>
          <a:noFill/>
        </p:spPr>
      </p:pic>
      <p:sp>
        <p:nvSpPr>
          <p:cNvPr id="11" name="云形标注 10"/>
          <p:cNvSpPr/>
          <p:nvPr/>
        </p:nvSpPr>
        <p:spPr>
          <a:xfrm>
            <a:off x="5724128" y="1772816"/>
            <a:ext cx="2736304" cy="1728192"/>
          </a:xfrm>
          <a:prstGeom prst="cloudCallout">
            <a:avLst>
              <a:gd name="adj1" fmla="val -14323"/>
              <a:gd name="adj2" fmla="val 7074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C:\Users\Administrator\Desktop\课件图12\u=709788080,2448408625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988840"/>
            <a:ext cx="1096963" cy="1341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补充文常</a:t>
            </a:r>
            <a:endParaRPr lang="zh-CN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980728"/>
            <a:ext cx="8712968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71600" y="1628800"/>
            <a:ext cx="727280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纪昀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字晓岚。乾隆十九年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(1754)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进士。学问渊博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曾任翰林院编修、侍读学士。因获罪遣戍乌鲁木齐。释放回京后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四库全书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总纂官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编定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四库全书总目提要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在目录学上贡献很大。著有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阅微草堂笔记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阅微草堂笔记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文言短篇志怪小说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于清朝乾隆五十四年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(1789)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至嘉庆三年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(1798)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由翰林院纪昀以笔记形式编写成。主要搜集各种狐鬼神仙、因果报应、劝善惩恶等流传于乡野的怪谈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或亲身所听闻的奇闻轶事。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预习展示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32" y="1052736"/>
            <a:ext cx="8712968" cy="468052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87624" y="1967236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给下列字注音。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1720" y="2492896"/>
            <a:ext cx="54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pǐ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fèi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niè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yú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预习展示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0688"/>
            <a:ext cx="8892480" cy="5544616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43608" y="1700808"/>
            <a:ext cx="351891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解释下列句中加点的字词。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83568" y="2132856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山门圮于河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阅十余岁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曳铁钯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湮于沙上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尔辈不能究物理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如是再啮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不亦颠乎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如其言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果得于数里外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3808" y="2132856"/>
            <a:ext cx="410445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倒塌　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拖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埋没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事物的道理、规律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这里是侵蚀、冲刷的意思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精神失常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后来写作“癫”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按照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51720" y="2636912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95736" y="30689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75656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75656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83768" y="450912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03648" y="580526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95736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07704" y="537321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268760"/>
            <a:ext cx="77048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27584" y="1475492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朗读。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教师范读课文。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生注意停顿、语气、节奏、生字的读音。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学生自由朗读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男女生轮读。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23528" y="980728"/>
            <a:ext cx="8424936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7544" y="1283568"/>
            <a:ext cx="799288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翻译。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结合课文注释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利用工具书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掌握重点字词的读音和释义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并标出重点词句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提出疑难问题。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小组内解决疑难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同桌互相提问文中的重点词语解释及句子翻译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疏通文意。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指导特殊句式。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被动句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表被动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可译为“被”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当求之于上流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倒装句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状语后置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应为“于上流求之”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如其言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果得于数里外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省略句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得”的后面省略了宾语“之”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552" y="1052736"/>
            <a:ext cx="7704856" cy="48501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应掌握的重点句子。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阅十余岁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僧募金重修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求二石兽于水中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竟不可得。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经历了十多年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寺僧募集到了一笔钱决定重修庙门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便到河中寻找那两只石兽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居然没找到。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尔辈不能究物理。是非木杮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岂能为暴涨携之去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你们这些人不能推究事物的道理。这不是木片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怎么能被大水带走了呢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必于石下迎水处啮沙为坎穴。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一定会在石头迎水的地方冲击石前的沙子形成坑穴。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求之下流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固颠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求之地中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不更颠乎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到河的下游寻找石兽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固然荒唐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在石兽掉下去的当地寻找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不是更荒唐吗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(5)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然则天下之事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不知其二者多矣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可据理臆断欤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既然这样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那么天下的事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只知其一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不知其二的还多着哩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难道可以根据自己所知道的道理主观判断吗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528" y="1052736"/>
            <a:ext cx="8280920" cy="50405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73630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积累文言现象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1" name="Picture 3" descr="C:\Users\Administrator\Desktop\课件图12\花边\QQ截图201609261039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4896543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51520" y="1628800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古今异义。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阅十余岁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阅十余岁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尓辈不能究物理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</a:t>
            </a:r>
            <a:r>
              <a:rPr lang="zh-CN" altLang="en-US" sz="20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         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是非木杮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        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渐沉渐深耳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转转不已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但知其一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不知其二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843808" y="1988840"/>
            <a:ext cx="91440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阅读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 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年龄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事物的道理、规律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指物理学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一门学科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一般为判断动词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罢了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耳朵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停止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已经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1600" y="25649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91680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267744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555776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1600" y="393305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79712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63688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71600" y="53012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2091</Words>
  <Application>WPS 演示</Application>
  <PresentationFormat>全屏显示(4:3)</PresentationFormat>
  <Paragraphs>148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楷体</vt:lpstr>
      <vt:lpstr>Calibri</vt:lpstr>
      <vt:lpstr>Times New Roman</vt:lpstr>
      <vt:lpstr>Arial Unicode MS</vt:lpstr>
      <vt:lpstr>Century Gothic</vt:lpstr>
      <vt:lpstr>Calibri Light</vt:lpstr>
      <vt:lpstr>MingLiU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182</cp:revision>
  <dcterms:created xsi:type="dcterms:W3CDTF">2015-11-21T07:20:00Z</dcterms:created>
  <dcterms:modified xsi:type="dcterms:W3CDTF">2018-04-17T02:46:28Z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