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3" r:id="rId18"/>
    <p:sldId id="284" r:id="rId19"/>
    <p:sldId id="282" r:id="rId20"/>
    <p:sldId id="260" r:id="rId21"/>
    <p:sldId id="261" r:id="rId22"/>
    <p:sldId id="262" r:id="rId23"/>
    <p:sldId id="263" r:id="rId24"/>
    <p:sldId id="264" r:id="rId25"/>
    <p:sldId id="265" r:id="rId26"/>
    <p:sldId id="266" r:id="rId27"/>
    <p:sldId id="267"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2" d="100"/>
          <a:sy n="62" d="100"/>
        </p:scale>
        <p:origin x="84" y="110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1.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61970" y="1744980"/>
            <a:ext cx="8331200" cy="3367405"/>
          </a:xfrm>
        </p:spPr>
        <p:txBody>
          <a:bodyPr>
            <a:normAutofit/>
          </a:bodyPr>
          <a:lstStyle/>
          <a:p>
            <a:pPr fontAlgn="auto">
              <a:lnSpc>
                <a:spcPts val="4520"/>
              </a:lnSpc>
            </a:pPr>
            <a:r>
              <a:rPr lang="zh-CN" altLang="en-US">
                <a:sym typeface="+mn-ea"/>
              </a:rPr>
              <a:t>《念奴娇·赤壁怀古》（一）</a:t>
            </a:r>
            <a:br>
              <a:rPr lang="zh-CN" altLang="en-US">
                <a:sym typeface="+mn-ea"/>
              </a:rPr>
            </a:br>
            <a:r>
              <a:rPr lang="zh-CN" altLang="en-US">
                <a:sym typeface="+mn-ea"/>
              </a:rPr>
              <a:t>《念奴娇·赤壁怀古》（二）</a:t>
            </a:r>
            <a:br>
              <a:rPr lang="zh-CN" altLang="en-US">
                <a:sym typeface="+mn-ea"/>
              </a:rPr>
            </a:br>
            <a:r>
              <a:rPr lang="zh-CN" altLang="en-US" smtClean="0"/>
              <a:t>《</a:t>
            </a:r>
            <a:r>
              <a:rPr lang="zh-CN" altLang="en-US" smtClean="0">
                <a:sym typeface="+mn-ea"/>
              </a:rPr>
              <a:t>永遇乐·京口北固亭怀古</a:t>
            </a:r>
            <a:r>
              <a:rPr lang="zh-CN" altLang="en-US" smtClean="0"/>
              <a:t>》</a:t>
            </a:r>
            <a:r>
              <a:rPr lang="zh-CN" altLang="en-US">
                <a:sym typeface="+mn-ea"/>
              </a:rPr>
              <a:t>（一）</a:t>
            </a:r>
            <a:br>
              <a:rPr lang="zh-CN" altLang="en-US">
                <a:sym typeface="+mn-ea"/>
              </a:rPr>
            </a:b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念奴娇·赤壁怀古（二）</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620252" y="2810745"/>
            <a:ext cx="8678779" cy="858887"/>
          </a:xfrm>
        </p:spPr>
        <p:txBody>
          <a:bodyPr vert="horz" lIns="91440" tIns="45720" rIns="91440" bIns="45720" rtlCol="0">
            <a:normAutofit/>
          </a:bodyPr>
          <a:lstStyle/>
          <a:p>
            <a:pPr lvl="0" algn="l">
              <a:lnSpc>
                <a:spcPts val="5020"/>
              </a:lnSpc>
              <a:spcAft>
                <a:spcPts val="600"/>
              </a:spcAft>
              <a:buClrTx/>
              <a:buSzTx/>
            </a:pPr>
            <a:r>
              <a:rPr lang="zh-CN" altLang="en-US" sz="3600">
                <a:sym typeface="+mn-ea"/>
              </a:rPr>
              <a:t>由“你最喜欢的《三国演义》人物”导</a:t>
            </a:r>
            <a:r>
              <a:rPr lang="zh-CN" altLang="en-US" sz="3600" smtClean="0">
                <a:sym typeface="+mn-ea"/>
              </a:rPr>
              <a:t>入</a:t>
            </a:r>
            <a:endParaRPr lang="zh-CN" altLang="en-US" sz="3600">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ctr">
              <a:lnSpc>
                <a:spcPct val="100000"/>
              </a:lnSpc>
              <a:spcAft>
                <a:spcPts val="600"/>
              </a:spcAft>
              <a:buClrTx/>
              <a:buSzTx/>
            </a:pPr>
            <a:r>
              <a:rPr lang="zh-CN" altLang="en-US" sz="4000">
                <a:sym typeface="+mn-ea"/>
              </a:rPr>
              <a:t>任务展示</a:t>
            </a:r>
          </a:p>
          <a:p>
            <a:pPr>
              <a:lnSpc>
                <a:spcPct val="100000"/>
              </a:lnSpc>
            </a:pPr>
            <a:r>
              <a:rPr lang="en-US" altLang="zh-CN" sz="3600" smtClean="0"/>
              <a:t>      </a:t>
            </a:r>
            <a:r>
              <a:rPr lang="zh-CN" altLang="zh-CN" sz="3600" smtClean="0"/>
              <a:t>《念奴娇•赤壁怀古》</a:t>
            </a:r>
            <a:r>
              <a:rPr lang="zh-CN" altLang="zh-CN" sz="3600"/>
              <a:t>是东坡名篇，古往今来，点评无数，各擅胜场。今天，当我们再遇此词，仍有不少地方令人或击节赞赏，或婉叹感慨，或低沉思疑惑。请借助评点批注读书法点评这首词。</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910390" y="1415081"/>
            <a:ext cx="10304145" cy="4681220"/>
          </a:xfrm>
        </p:spPr>
        <p:txBody>
          <a:bodyPr vert="horz" lIns="91440" tIns="45720" rIns="91440" bIns="45720" rtlCol="0">
            <a:normAutofit/>
          </a:bodyPr>
          <a:lstStyle/>
          <a:p>
            <a:pPr>
              <a:lnSpc>
                <a:spcPct val="150000"/>
              </a:lnSpc>
            </a:pPr>
            <a:r>
              <a:rPr lang="zh-CN" altLang="zh-CN" sz="2800"/>
              <a:t>（</a:t>
            </a:r>
            <a:r>
              <a:rPr lang="en-US" altLang="zh-CN" sz="2800"/>
              <a:t>1</a:t>
            </a:r>
            <a:r>
              <a:rPr lang="zh-CN" altLang="zh-CN" sz="2800"/>
              <a:t>）任务活动一：了解评点批注法</a:t>
            </a:r>
          </a:p>
          <a:p>
            <a:pPr>
              <a:lnSpc>
                <a:spcPct val="150000"/>
              </a:lnSpc>
            </a:pPr>
            <a:r>
              <a:rPr lang="en-US" altLang="zh-CN" sz="2800" smtClean="0"/>
              <a:t>        </a:t>
            </a:r>
            <a:r>
              <a:rPr lang="zh-CN" altLang="zh-CN" sz="2800" smtClean="0"/>
              <a:t>评点</a:t>
            </a:r>
            <a:r>
              <a:rPr lang="zh-CN" altLang="zh-CN" sz="2800"/>
              <a:t>批注是进行文学鉴赏与批评的重要形式之一。“评”就是评论，对作品的思想或艺术等内容发表意见和观点。“点”就是圈点，在文章精彩处加上圈点。批注就是阅读的时候把读书感想、疑难问题，批写在书中的空白地方，以帮助理解，深入思考。</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nvGraphicFramePr>
        <p:xfrm>
          <a:off x="887695" y="1206960"/>
          <a:ext cx="10073072" cy="4171155"/>
        </p:xfrm>
        <a:graphic>
          <a:graphicData uri="http://schemas.openxmlformats.org/drawingml/2006/table">
            <a:tbl>
              <a:tblPr firstRow="1" firstCol="1" bandRow="1">
                <a:tableStyleId>{5C22544A-7EE6-4342-B048-85BDC9FD1C3A}</a:tableStyleId>
              </a:tblPr>
              <a:tblGrid>
                <a:gridCol w="2517677"/>
                <a:gridCol w="2518859"/>
                <a:gridCol w="2517677"/>
                <a:gridCol w="2518859"/>
              </a:tblGrid>
              <a:tr h="834231">
                <a:tc>
                  <a:txBody>
                    <a:bodyPr/>
                    <a:lstStyle/>
                    <a:p>
                      <a:pPr algn="ctr">
                        <a:spcAft>
                          <a:spcPct val="0"/>
                        </a:spcAft>
                      </a:pPr>
                      <a:r>
                        <a:rPr lang="zh-CN" sz="2800" kern="100">
                          <a:effectLst/>
                        </a:rPr>
                        <a:t>形式</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内容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位置</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策略</a:t>
                      </a:r>
                      <a:endParaRPr lang="zh-CN" sz="2800" kern="100">
                        <a:effectLst/>
                        <a:latin typeface="Calibri"/>
                        <a:ea typeface="宋体" pitchFamily="2" charset="-122"/>
                        <a:cs typeface="Times New Roman" panose="02020603050405020304" pitchFamily="18" charset="0"/>
                      </a:endParaRPr>
                    </a:p>
                  </a:txBody>
                  <a:tcPr marL="68580" marR="68580" marT="0" marB="0"/>
                </a:tc>
              </a:tr>
              <a:tr h="834231">
                <a:tc>
                  <a:txBody>
                    <a:bodyPr/>
                    <a:lstStyle/>
                    <a:p>
                      <a:pPr algn="ctr">
                        <a:spcAft>
                          <a:spcPct val="0"/>
                        </a:spcAft>
                      </a:pPr>
                      <a:r>
                        <a:rPr lang="zh-CN" sz="2800" kern="100">
                          <a:effectLst/>
                        </a:rPr>
                        <a:t>眉批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注释</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思维困惑处</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分析式</a:t>
                      </a:r>
                      <a:endParaRPr lang="zh-CN" sz="2800" kern="100">
                        <a:effectLst/>
                        <a:latin typeface="Calibri"/>
                        <a:ea typeface="宋体" pitchFamily="2" charset="-122"/>
                        <a:cs typeface="Times New Roman" panose="02020603050405020304" pitchFamily="18" charset="0"/>
                      </a:endParaRPr>
                    </a:p>
                  </a:txBody>
                  <a:tcPr marL="68580" marR="68580" marT="0" marB="0"/>
                </a:tc>
              </a:tr>
              <a:tr h="834231">
                <a:tc>
                  <a:txBody>
                    <a:bodyPr/>
                    <a:lstStyle/>
                    <a:p>
                      <a:pPr algn="ctr">
                        <a:spcAft>
                          <a:spcPct val="0"/>
                        </a:spcAft>
                      </a:pPr>
                      <a:r>
                        <a:rPr lang="zh-CN" sz="2800" kern="100">
                          <a:effectLst/>
                        </a:rPr>
                        <a:t>旁批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提要</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有所感悟处</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概括式</a:t>
                      </a:r>
                      <a:endParaRPr lang="zh-CN" sz="2800" kern="100">
                        <a:effectLst/>
                        <a:latin typeface="Calibri"/>
                        <a:ea typeface="宋体" pitchFamily="2" charset="-122"/>
                        <a:cs typeface="Times New Roman" panose="02020603050405020304" pitchFamily="18" charset="0"/>
                      </a:endParaRPr>
                    </a:p>
                  </a:txBody>
                  <a:tcPr marL="68580" marR="68580" marT="0" marB="0"/>
                </a:tc>
              </a:tr>
              <a:tr h="834231">
                <a:tc>
                  <a:txBody>
                    <a:bodyPr/>
                    <a:lstStyle/>
                    <a:p>
                      <a:pPr algn="ctr">
                        <a:spcAft>
                          <a:spcPct val="0"/>
                        </a:spcAft>
                      </a:pPr>
                      <a:r>
                        <a:rPr lang="zh-CN" sz="2800" kern="100">
                          <a:effectLst/>
                        </a:rPr>
                        <a:t>尾批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批语</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环节要害处</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感想式</a:t>
                      </a:r>
                      <a:endParaRPr lang="zh-CN" sz="2800" kern="100">
                        <a:effectLst/>
                        <a:latin typeface="Calibri"/>
                        <a:ea typeface="宋体" pitchFamily="2" charset="-122"/>
                        <a:cs typeface="Times New Roman" panose="02020603050405020304" pitchFamily="18" charset="0"/>
                      </a:endParaRPr>
                    </a:p>
                  </a:txBody>
                  <a:tcPr marL="68580" marR="68580" marT="0" marB="0"/>
                </a:tc>
              </a:tr>
              <a:tr h="834231">
                <a:tc>
                  <a:txBody>
                    <a:bodyPr/>
                    <a:lstStyle/>
                    <a:p>
                      <a:pPr algn="ctr">
                        <a:spcAft>
                          <a:spcPct val="0"/>
                        </a:spcAft>
                      </a:pPr>
                      <a:r>
                        <a:rPr lang="en-US" sz="2800" kern="100">
                          <a:effectLst/>
                        </a:rPr>
                        <a:t> </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警语</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求异创新处</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0">
                          <a:effectLst/>
                        </a:rPr>
                        <a:t>质疑式</a:t>
                      </a:r>
                      <a:endParaRPr lang="zh-CN" sz="2800" kern="100">
                        <a:effectLst/>
                        <a:latin typeface="Calibri"/>
                        <a:ea typeface="宋体" pitchFamily="2" charset="-122"/>
                        <a:cs typeface="Times New Roman" panose="02020603050405020304" pitchFamily="18" charset="0"/>
                      </a:endParaRPr>
                    </a:p>
                  </a:txBody>
                  <a:tcPr marL="68580" marR="68580" marT="0" marB="0"/>
                </a:tc>
              </a:tr>
            </a:tbl>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16305" y="849596"/>
            <a:ext cx="9761621" cy="774667"/>
          </a:xfrm>
        </p:spPr>
        <p:txBody>
          <a:bodyPr vert="horz" lIns="91440" tIns="45720" rIns="91440" bIns="45720" rtlCol="0">
            <a:normAutofit/>
          </a:bodyPr>
          <a:lstStyle/>
          <a:p>
            <a:pPr lvl="0" algn="ctr">
              <a:lnSpc>
                <a:spcPts val="5020"/>
              </a:lnSpc>
              <a:spcAft>
                <a:spcPts val="600"/>
              </a:spcAft>
              <a:buClrTx/>
              <a:buSzTx/>
            </a:pPr>
            <a:r>
              <a:rPr lang="zh-CN" altLang="zh-CN" sz="4400"/>
              <a:t>（</a:t>
            </a:r>
            <a:r>
              <a:rPr lang="en-US" altLang="zh-CN" sz="4400"/>
              <a:t>2</a:t>
            </a:r>
            <a:r>
              <a:rPr lang="zh-CN" altLang="zh-CN" sz="4400"/>
              <a:t>）任务活动二：再读文本议点评</a:t>
            </a:r>
            <a:endParaRPr lang="zh-CN" altLang="en-US" sz="3600">
              <a:sym typeface="+mn-ea"/>
            </a:endParaRPr>
          </a:p>
        </p:txBody>
      </p:sp>
      <p:graphicFrame>
        <p:nvGraphicFramePr>
          <p:cNvPr id="3" name="表格 2"/>
          <p:cNvGraphicFramePr>
            <a:graphicFrameLocks noGrp="1"/>
          </p:cNvGraphicFramePr>
          <p:nvPr/>
        </p:nvGraphicFramePr>
        <p:xfrm>
          <a:off x="651913" y="2176441"/>
          <a:ext cx="10790119" cy="4001920"/>
        </p:xfrm>
        <a:graphic>
          <a:graphicData uri="http://schemas.openxmlformats.org/drawingml/2006/table">
            <a:tbl>
              <a:tblPr firstRow="1" firstCol="1" bandRow="1">
                <a:tableStyleId>{5C22544A-7EE6-4342-B048-85BDC9FD1C3A}</a:tableStyleId>
              </a:tblPr>
              <a:tblGrid>
                <a:gridCol w="1920704"/>
                <a:gridCol w="4458744"/>
                <a:gridCol w="4410671"/>
              </a:tblGrid>
              <a:tr h="787120">
                <a:tc>
                  <a:txBody>
                    <a:bodyPr/>
                    <a:lstStyle/>
                    <a:p>
                      <a:pPr algn="ctr">
                        <a:spcAft>
                          <a:spcPct val="0"/>
                        </a:spcAft>
                      </a:pPr>
                      <a:r>
                        <a:rPr lang="zh-CN" sz="2800" kern="100">
                          <a:effectLst/>
                        </a:rPr>
                        <a:t>类型</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细点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策略</a:t>
                      </a:r>
                      <a:endParaRPr lang="zh-CN" sz="2800" kern="100">
                        <a:effectLst/>
                        <a:latin typeface="Calibri"/>
                        <a:ea typeface="宋体" pitchFamily="2" charset="-122"/>
                        <a:cs typeface="Times New Roman" panose="02020603050405020304" pitchFamily="18" charset="0"/>
                      </a:endParaRPr>
                    </a:p>
                  </a:txBody>
                  <a:tcPr marL="68580" marR="68580" marT="0" marB="0"/>
                </a:tc>
              </a:tr>
              <a:tr h="787120">
                <a:tc>
                  <a:txBody>
                    <a:bodyPr/>
                    <a:lstStyle/>
                    <a:p>
                      <a:pPr algn="ctr">
                        <a:spcAft>
                          <a:spcPct val="0"/>
                        </a:spcAft>
                      </a:pPr>
                      <a:r>
                        <a:rPr lang="zh-CN" sz="2800" kern="0">
                          <a:effectLst/>
                        </a:rPr>
                        <a:t>思维困惑</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“樯橹”与“强虏”</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分析评判</a:t>
                      </a:r>
                      <a:endParaRPr lang="zh-CN" sz="2800" kern="100">
                        <a:effectLst/>
                        <a:latin typeface="Calibri"/>
                        <a:ea typeface="宋体" pitchFamily="2" charset="-122"/>
                        <a:cs typeface="Times New Roman" panose="02020603050405020304" pitchFamily="18" charset="0"/>
                      </a:endParaRPr>
                    </a:p>
                  </a:txBody>
                  <a:tcPr marL="68580" marR="68580" marT="0" marB="0"/>
                </a:tc>
              </a:tr>
              <a:tr h="787120">
                <a:tc>
                  <a:txBody>
                    <a:bodyPr/>
                    <a:lstStyle/>
                    <a:p>
                      <a:pPr algn="ctr">
                        <a:spcAft>
                          <a:spcPct val="0"/>
                        </a:spcAft>
                      </a:pPr>
                      <a:r>
                        <a:rPr lang="zh-CN" sz="2800" kern="0">
                          <a:effectLst/>
                        </a:rPr>
                        <a:t>有所感悟</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江山如画与作者胸怀</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感想赏析</a:t>
                      </a:r>
                      <a:endParaRPr lang="zh-CN" sz="2800" kern="100">
                        <a:effectLst/>
                        <a:latin typeface="Calibri"/>
                        <a:ea typeface="宋体" pitchFamily="2" charset="-122"/>
                        <a:cs typeface="Times New Roman" panose="02020603050405020304" pitchFamily="18" charset="0"/>
                      </a:endParaRPr>
                    </a:p>
                  </a:txBody>
                  <a:tcPr marL="68580" marR="68580" marT="0" marB="0"/>
                </a:tc>
              </a:tr>
              <a:tr h="787120">
                <a:tc>
                  <a:txBody>
                    <a:bodyPr/>
                    <a:lstStyle/>
                    <a:p>
                      <a:pPr algn="ctr">
                        <a:spcAft>
                          <a:spcPct val="0"/>
                        </a:spcAft>
                      </a:pPr>
                      <a:r>
                        <a:rPr lang="zh-CN" sz="2800" kern="0">
                          <a:effectLst/>
                        </a:rPr>
                        <a:t>环节要害</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为何写周郎</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分析周瑜与苏轼人生经历</a:t>
                      </a:r>
                      <a:endParaRPr lang="zh-CN" sz="2800" kern="100">
                        <a:effectLst/>
                        <a:latin typeface="Calibri"/>
                        <a:ea typeface="宋体" pitchFamily="2" charset="-122"/>
                        <a:cs typeface="Times New Roman" panose="02020603050405020304" pitchFamily="18" charset="0"/>
                      </a:endParaRPr>
                    </a:p>
                  </a:txBody>
                  <a:tcPr marL="68580" marR="68580" marT="0" marB="0"/>
                </a:tc>
              </a:tr>
              <a:tr h="787120">
                <a:tc>
                  <a:txBody>
                    <a:bodyPr/>
                    <a:lstStyle/>
                    <a:p>
                      <a:pPr algn="ctr">
                        <a:spcAft>
                          <a:spcPct val="0"/>
                        </a:spcAft>
                      </a:pPr>
                      <a:r>
                        <a:rPr lang="zh-CN" sz="2800" kern="0">
                          <a:effectLst/>
                        </a:rPr>
                        <a:t>求异质辩</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是怀才不遇，还是乐观旷达</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zh-CN" sz="2800" kern="100">
                          <a:effectLst/>
                        </a:rPr>
                        <a:t>小组辩论，意见综合</a:t>
                      </a:r>
                      <a:endParaRPr lang="zh-CN" sz="2800" kern="100">
                        <a:effectLst/>
                        <a:latin typeface="Calibri"/>
                        <a:ea typeface="宋体" pitchFamily="2" charset="-122"/>
                        <a:cs typeface="Times New Roman" panose="02020603050405020304" pitchFamily="18" charset="0"/>
                      </a:endParaRPr>
                    </a:p>
                  </a:txBody>
                  <a:tcPr marL="68580" marR="68580" marT="0" marB="0"/>
                </a:tc>
              </a:tr>
            </a:tbl>
          </a:graphicData>
        </a:graphic>
      </p:graphicFrame>
      <p:sp>
        <p:nvSpPr>
          <p:cNvPr id="4" name="Rectangle 1"/>
          <p:cNvSpPr>
            <a:spLocks noChangeArrowheads="1"/>
          </p:cNvSpPr>
          <p:nvPr/>
        </p:nvSpPr>
        <p:spPr bwMode="auto">
          <a:xfrm>
            <a:off x="4112795" y="1401774"/>
            <a:ext cx="50321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《念奴娇•赤壁怀古》细点剖析</a:t>
            </a:r>
            <a:endParaRPr kumimoji="0" lang="zh-CN" altLang="zh-CN" sz="2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itchFamily="34"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489284" y="813502"/>
            <a:ext cx="11337758" cy="4793214"/>
          </a:xfrm>
        </p:spPr>
        <p:txBody>
          <a:bodyPr>
            <a:noAutofit/>
          </a:bodyPr>
          <a:lstStyle/>
          <a:p>
            <a:pPr>
              <a:lnSpc>
                <a:spcPct val="100000"/>
              </a:lnSpc>
            </a:pPr>
            <a:r>
              <a:rPr lang="zh-CN" altLang="zh-CN"/>
              <a:t>（</a:t>
            </a:r>
            <a:r>
              <a:rPr lang="en-US" altLang="zh-CN"/>
              <a:t>3</a:t>
            </a:r>
            <a:r>
              <a:rPr lang="zh-CN" altLang="zh-CN"/>
              <a:t>）任务活动三：旁征博引优点评</a:t>
            </a:r>
          </a:p>
          <a:p>
            <a:pPr>
              <a:lnSpc>
                <a:spcPct val="100000"/>
              </a:lnSpc>
            </a:pPr>
            <a:r>
              <a:rPr lang="zh-CN" altLang="zh-CN"/>
              <a:t>下面是古人关于此词的点评，请结合你的阅读体会，从内容、角度、观点等方面进行评论。</a:t>
            </a:r>
          </a:p>
          <a:p>
            <a:pPr>
              <a:lnSpc>
                <a:spcPct val="100000"/>
              </a:lnSpc>
            </a:pPr>
            <a:r>
              <a:rPr lang="zh-CN" altLang="zh-CN"/>
              <a:t>①胡仔《苕溪渔隐丛话》：凡此十馀词，皆绝去笔墨畦径间，直造古人不到之处，真可使人一唱而三叹。</a:t>
            </a:r>
          </a:p>
          <a:p>
            <a:pPr>
              <a:lnSpc>
                <a:spcPct val="100000"/>
              </a:lnSpc>
            </a:pPr>
            <a:r>
              <a:rPr lang="zh-CN" altLang="zh-CN" smtClean="0"/>
              <a:t>②</a:t>
            </a:r>
            <a:r>
              <a:rPr lang="zh-CN" altLang="zh-CN"/>
              <a:t>曾季狸《艇斋诗话》：东坡“大江东去”词，其中云：“人道是三国周郎赤壁。”陈无己见之，言：“不必道三国。”东坡改云“当日”。今印本两出，不知东坡已改之矣。</a:t>
            </a:r>
          </a:p>
          <a:p>
            <a:pPr>
              <a:lnSpc>
                <a:spcPct val="100000"/>
              </a:lnSpc>
            </a:pPr>
            <a:r>
              <a:rPr lang="zh-CN" altLang="zh-CN" smtClean="0"/>
              <a:t>③</a:t>
            </a:r>
            <a:r>
              <a:rPr lang="zh-CN" altLang="zh-CN"/>
              <a:t>黄苏《蓼园词选》：题是赤壁，心实为已而发。周郎是宾，自己是主。借宾定主，寓主于宾。是主是宾，离奇变幻，细思方得其主意处。</a:t>
            </a:r>
          </a:p>
          <a:p>
            <a:pPr>
              <a:lnSpc>
                <a:spcPct val="100000"/>
              </a:lnSpc>
            </a:pPr>
            <a:r>
              <a:rPr lang="en-US" altLang="zh-CN" u="sng"/>
              <a:t>                                                                              </a:t>
            </a:r>
            <a:endParaRPr lang="zh-CN" altLang="zh-CN"/>
          </a:p>
          <a:p>
            <a:pPr>
              <a:lnSpc>
                <a:spcPct val="100000"/>
              </a:lnSpc>
            </a:pPr>
            <a:r>
              <a:rPr lang="en-US" altLang="zh-CN" u="sng"/>
              <a:t>                                                                              </a:t>
            </a:r>
            <a:endParaRPr lang="zh-CN" altLang="zh-CN"/>
          </a:p>
          <a:p>
            <a:pPr>
              <a:lnSpc>
                <a:spcPct val="100000"/>
              </a:lnSpc>
            </a:pP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489284" y="813502"/>
            <a:ext cx="10304145" cy="3811905"/>
          </a:xfrm>
        </p:spPr>
        <p:txBody>
          <a:bodyPr/>
          <a:lstStyle/>
          <a:p>
            <a:r>
              <a:rPr lang="zh-CN" altLang="zh-CN"/>
              <a:t>（</a:t>
            </a:r>
            <a:r>
              <a:rPr lang="en-US" altLang="zh-CN"/>
              <a:t>4</a:t>
            </a:r>
            <a:r>
              <a:rPr lang="zh-CN" altLang="zh-CN"/>
              <a:t>）任务活动四：静心点评展思考</a:t>
            </a:r>
          </a:p>
          <a:p>
            <a:r>
              <a:rPr lang="en-US" altLang="zh-CN" smtClean="0"/>
              <a:t>                                                             </a:t>
            </a:r>
            <a:r>
              <a:rPr lang="zh-CN" altLang="zh-CN" smtClean="0"/>
              <a:t>点评</a:t>
            </a:r>
            <a:r>
              <a:rPr lang="zh-CN" altLang="zh-CN"/>
              <a:t>效果测评表</a:t>
            </a:r>
            <a:endParaRPr lang="zh-CN" altLang="en-US"/>
          </a:p>
        </p:txBody>
      </p:sp>
      <p:graphicFrame>
        <p:nvGraphicFramePr>
          <p:cNvPr id="3" name="表格 2"/>
          <p:cNvGraphicFramePr>
            <a:graphicFrameLocks noGrp="1"/>
          </p:cNvGraphicFramePr>
          <p:nvPr/>
        </p:nvGraphicFramePr>
        <p:xfrm>
          <a:off x="899728" y="1628065"/>
          <a:ext cx="10578398" cy="4496011"/>
        </p:xfrm>
        <a:graphic>
          <a:graphicData uri="http://schemas.openxmlformats.org/drawingml/2006/table">
            <a:tbl>
              <a:tblPr firstRow="1" firstCol="1" bandRow="1">
                <a:tableStyleId>{5C22544A-7EE6-4342-B048-85BDC9FD1C3A}</a:tableStyleId>
              </a:tblPr>
              <a:tblGrid>
                <a:gridCol w="2070496"/>
                <a:gridCol w="5862682"/>
                <a:gridCol w="2645220"/>
              </a:tblGrid>
              <a:tr h="691694">
                <a:tc>
                  <a:txBody>
                    <a:bodyPr/>
                    <a:lstStyle/>
                    <a:p>
                      <a:pPr algn="ctr">
                        <a:spcAft>
                          <a:spcPct val="0"/>
                        </a:spcAft>
                      </a:pPr>
                      <a:r>
                        <a:rPr lang="zh-CN" sz="2800" kern="100">
                          <a:effectLst/>
                        </a:rPr>
                        <a:t>评分内容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评分标准</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zh-CN" sz="2800" kern="100">
                          <a:effectLst/>
                        </a:rPr>
                        <a:t>评分结果</a:t>
                      </a:r>
                      <a:endParaRPr lang="zh-CN" sz="2800" kern="100">
                        <a:effectLst/>
                        <a:latin typeface="Calibri"/>
                        <a:ea typeface="宋体" pitchFamily="2" charset="-122"/>
                        <a:cs typeface="Times New Roman" panose="02020603050405020304" pitchFamily="18" charset="0"/>
                      </a:endParaRPr>
                    </a:p>
                  </a:txBody>
                  <a:tcPr marL="68580" marR="68580" marT="0" marB="0"/>
                </a:tc>
              </a:tr>
              <a:tr h="1037541">
                <a:tc>
                  <a:txBody>
                    <a:bodyPr/>
                    <a:lstStyle/>
                    <a:p>
                      <a:pPr algn="ctr">
                        <a:spcAft>
                          <a:spcPct val="0"/>
                        </a:spcAft>
                      </a:pPr>
                      <a:r>
                        <a:rPr lang="zh-CN" sz="2800" kern="100">
                          <a:effectLst/>
                        </a:rPr>
                        <a:t>形式</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l">
                        <a:spcAft>
                          <a:spcPct val="0"/>
                        </a:spcAft>
                      </a:pPr>
                      <a:r>
                        <a:rPr lang="zh-CN" sz="2800" kern="100">
                          <a:effectLst/>
                        </a:rPr>
                        <a:t>形式多样（眉、旁、尾）</a:t>
                      </a:r>
                      <a:r>
                        <a:rPr lang="en-US" sz="2800" kern="100">
                          <a:effectLst/>
                        </a:rPr>
                        <a:t>20</a:t>
                      </a:r>
                      <a:r>
                        <a:rPr lang="zh-CN" sz="2800" kern="100">
                          <a:effectLst/>
                        </a:rPr>
                        <a:t>分；符号规范</a:t>
                      </a:r>
                      <a:r>
                        <a:rPr lang="en-US" sz="2800" kern="100">
                          <a:effectLst/>
                        </a:rPr>
                        <a:t>5</a:t>
                      </a:r>
                      <a:r>
                        <a:rPr lang="zh-CN" sz="2800" kern="100">
                          <a:effectLst/>
                        </a:rPr>
                        <a:t>分</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ctr">
                        <a:spcAft>
                          <a:spcPct val="0"/>
                        </a:spcAft>
                      </a:pPr>
                      <a:r>
                        <a:rPr lang="en-US" sz="2800" kern="100">
                          <a:effectLst/>
                        </a:rPr>
                        <a:t> </a:t>
                      </a:r>
                      <a:endParaRPr lang="zh-CN" sz="2800" kern="100">
                        <a:effectLst/>
                        <a:latin typeface="Calibri"/>
                        <a:ea typeface="宋体" pitchFamily="2" charset="-122"/>
                        <a:cs typeface="Times New Roman" panose="02020603050405020304" pitchFamily="18" charset="0"/>
                      </a:endParaRPr>
                    </a:p>
                  </a:txBody>
                  <a:tcPr marL="68580" marR="68580" marT="0" marB="0"/>
                </a:tc>
              </a:tr>
              <a:tr h="1037541">
                <a:tc>
                  <a:txBody>
                    <a:bodyPr/>
                    <a:lstStyle/>
                    <a:p>
                      <a:pPr algn="ctr">
                        <a:spcAft>
                          <a:spcPct val="0"/>
                        </a:spcAft>
                      </a:pPr>
                      <a:r>
                        <a:rPr lang="zh-CN" sz="2800" kern="100">
                          <a:effectLst/>
                        </a:rPr>
                        <a:t>角度</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l">
                        <a:spcAft>
                          <a:spcPct val="0"/>
                        </a:spcAft>
                      </a:pPr>
                      <a:r>
                        <a:rPr lang="zh-CN" sz="2800" kern="100">
                          <a:effectLst/>
                        </a:rPr>
                        <a:t>至少</a:t>
                      </a:r>
                      <a:r>
                        <a:rPr lang="en-US" sz="2800" kern="100">
                          <a:effectLst/>
                        </a:rPr>
                        <a:t>3</a:t>
                      </a:r>
                      <a:r>
                        <a:rPr lang="zh-CN" sz="2800" kern="100">
                          <a:effectLst/>
                        </a:rPr>
                        <a:t>个角度，如语言艺术、构思特点等。</a:t>
                      </a:r>
                      <a:r>
                        <a:rPr lang="en-US" sz="2800" kern="100">
                          <a:effectLst/>
                        </a:rPr>
                        <a:t>25</a:t>
                      </a:r>
                      <a:r>
                        <a:rPr lang="zh-CN" sz="2800" kern="100">
                          <a:effectLst/>
                        </a:rPr>
                        <a:t>分</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en-US" sz="2800" kern="100">
                          <a:effectLst/>
                        </a:rPr>
                        <a:t> </a:t>
                      </a:r>
                      <a:endParaRPr lang="zh-CN" sz="2800" kern="100">
                        <a:effectLst/>
                        <a:latin typeface="Calibri"/>
                        <a:ea typeface="宋体" pitchFamily="2" charset="-122"/>
                        <a:cs typeface="Times New Roman" panose="02020603050405020304" pitchFamily="18" charset="0"/>
                      </a:endParaRPr>
                    </a:p>
                  </a:txBody>
                  <a:tcPr marL="68580" marR="68580" marT="0" marB="0"/>
                </a:tc>
              </a:tr>
              <a:tr h="1037541">
                <a:tc>
                  <a:txBody>
                    <a:bodyPr/>
                    <a:lstStyle/>
                    <a:p>
                      <a:pPr algn="ctr">
                        <a:spcAft>
                          <a:spcPct val="0"/>
                        </a:spcAft>
                      </a:pPr>
                      <a:r>
                        <a:rPr lang="zh-CN" sz="2800" kern="100">
                          <a:effectLst/>
                        </a:rPr>
                        <a:t>内容</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l">
                        <a:spcAft>
                          <a:spcPct val="0"/>
                        </a:spcAft>
                      </a:pPr>
                      <a:r>
                        <a:rPr lang="zh-CN" sz="2800" kern="100">
                          <a:effectLst/>
                        </a:rPr>
                        <a:t>内容详实，能结合文本具体分析。</a:t>
                      </a:r>
                      <a:r>
                        <a:rPr lang="en-US" sz="2800" kern="100">
                          <a:effectLst/>
                        </a:rPr>
                        <a:t>25</a:t>
                      </a:r>
                      <a:r>
                        <a:rPr lang="zh-CN" sz="2800" kern="100">
                          <a:effectLst/>
                        </a:rPr>
                        <a:t>分</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en-US" sz="2800" kern="100">
                          <a:effectLst/>
                        </a:rPr>
                        <a:t> </a:t>
                      </a:r>
                      <a:endParaRPr lang="zh-CN" sz="2800" kern="100">
                        <a:effectLst/>
                        <a:latin typeface="Calibri"/>
                        <a:ea typeface="宋体" pitchFamily="2" charset="-122"/>
                        <a:cs typeface="Times New Roman" panose="02020603050405020304" pitchFamily="18" charset="0"/>
                      </a:endParaRPr>
                    </a:p>
                  </a:txBody>
                  <a:tcPr marL="68580" marR="68580" marT="0" marB="0"/>
                </a:tc>
              </a:tr>
              <a:tr h="691694">
                <a:tc>
                  <a:txBody>
                    <a:bodyPr/>
                    <a:lstStyle/>
                    <a:p>
                      <a:pPr algn="ctr">
                        <a:spcAft>
                          <a:spcPct val="0"/>
                        </a:spcAft>
                      </a:pPr>
                      <a:r>
                        <a:rPr lang="zh-CN" sz="2800" kern="100">
                          <a:effectLst/>
                        </a:rPr>
                        <a:t>语言</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l">
                        <a:spcAft>
                          <a:spcPct val="0"/>
                        </a:spcAft>
                      </a:pPr>
                      <a:r>
                        <a:rPr lang="zh-CN" sz="2800" kern="100">
                          <a:effectLst/>
                        </a:rPr>
                        <a:t>表达清晰，条理性强。</a:t>
                      </a:r>
                      <a:r>
                        <a:rPr lang="en-US" sz="2800" kern="100">
                          <a:effectLst/>
                        </a:rPr>
                        <a:t>25</a:t>
                      </a:r>
                      <a:r>
                        <a:rPr lang="zh-CN" sz="2800" kern="100">
                          <a:effectLst/>
                        </a:rPr>
                        <a:t>分</a:t>
                      </a:r>
                      <a:endParaRPr lang="zh-CN" sz="2800" kern="100">
                        <a:effectLst/>
                        <a:latin typeface="Calibri"/>
                        <a:ea typeface="宋体" pitchFamily="2" charset="-122"/>
                        <a:cs typeface="Times New Roman" panose="02020603050405020304" pitchFamily="18" charset="0"/>
                      </a:endParaRPr>
                    </a:p>
                  </a:txBody>
                  <a:tcPr marL="68580" marR="68580" marT="0" marB="0"/>
                </a:tc>
                <a:tc>
                  <a:txBody>
                    <a:bodyPr/>
                    <a:lstStyle/>
                    <a:p>
                      <a:pPr algn="just">
                        <a:spcAft>
                          <a:spcPct val="0"/>
                        </a:spcAft>
                      </a:pPr>
                      <a:r>
                        <a:rPr lang="en-US" sz="2800" kern="100">
                          <a:effectLst/>
                        </a:rPr>
                        <a:t> </a:t>
                      </a:r>
                      <a:endParaRPr lang="zh-CN" sz="2800" kern="100">
                        <a:effectLst/>
                        <a:latin typeface="Calibri"/>
                        <a:ea typeface="宋体" pitchFamily="2" charset="-122"/>
                        <a:cs typeface="Times New Roman" panose="02020603050405020304" pitchFamily="18" charset="0"/>
                      </a:endParaRPr>
                    </a:p>
                  </a:txBody>
                  <a:tcPr marL="68580" marR="68580" marT="0" marB="0"/>
                </a:tc>
              </a:tr>
            </a:tbl>
          </a:graphicData>
        </a:graphic>
      </p:graphicFrame>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670560"/>
            <a:ext cx="10304145" cy="5373370"/>
          </a:xfrm>
        </p:spPr>
        <p:txBody>
          <a:bodyPr vert="horz" lIns="91440" tIns="45720" rIns="91440" bIns="45720" rtlCol="0">
            <a:normAutofit fontScale="80000" lnSpcReduction="10000"/>
          </a:bodyPr>
          <a:lstStyle/>
          <a:p>
            <a:pPr lvl="0" algn="ctr">
              <a:lnSpc>
                <a:spcPts val="5020"/>
              </a:lnSpc>
              <a:spcAft>
                <a:spcPts val="600"/>
              </a:spcAft>
              <a:buClrTx/>
              <a:buSzTx/>
            </a:pPr>
            <a:r>
              <a:rPr lang="zh-CN" altLang="en-US" sz="5145">
                <a:sym typeface="+mn-ea"/>
              </a:rPr>
              <a:t>布置作业</a:t>
            </a:r>
          </a:p>
          <a:p>
            <a:pPr lvl="0" algn="l">
              <a:lnSpc>
                <a:spcPts val="5020"/>
              </a:lnSpc>
              <a:spcAft>
                <a:spcPts val="600"/>
              </a:spcAft>
              <a:buClrTx/>
              <a:buSzTx/>
            </a:pPr>
            <a:r>
              <a:rPr lang="zh-CN" altLang="en-US" sz="3600">
                <a:sym typeface="+mn-ea"/>
              </a:rPr>
              <a:t>阅读宋人曽季狸在《艇斋诗话》记录的苏轼改词的细节。先给画线的句子添加标点，再说说苏轼是怎么改的，然后想想除了人们“不知”外，改本没有流传下来的真正原因是什么。</a:t>
            </a:r>
          </a:p>
          <a:p>
            <a:pPr lvl="0" algn="l">
              <a:lnSpc>
                <a:spcPts val="5020"/>
              </a:lnSpc>
              <a:spcAft>
                <a:spcPts val="600"/>
              </a:spcAft>
              <a:buClrTx/>
              <a:buSzTx/>
            </a:pPr>
            <a:r>
              <a:rPr lang="zh-CN" altLang="en-US" sz="3600">
                <a:latin typeface="楷体" panose="02010609060101010101" charset="-122"/>
                <a:ea typeface="楷体" panose="02010609060101010101" charset="-122"/>
                <a:cs typeface="楷体" panose="02010609060101010101" charset="-122"/>
                <a:sym typeface="+mn-ea"/>
              </a:rPr>
              <a:t>东坡“大江东去”词，其中云：“人道是三国周郎赤壁。”</a:t>
            </a:r>
            <a:r>
              <a:rPr lang="zh-CN" altLang="en-US" sz="3600" u="sng">
                <a:latin typeface="楷体" panose="02010609060101010101" charset="-122"/>
                <a:ea typeface="楷体" panose="02010609060101010101" charset="-122"/>
                <a:cs typeface="楷体" panose="02010609060101010101" charset="-122"/>
                <a:sym typeface="+mn-ea"/>
              </a:rPr>
              <a:t>陈无己见之言不必道三国东坡改云当日</a:t>
            </a:r>
            <a:r>
              <a:rPr lang="zh-CN" altLang="en-US" sz="3600">
                <a:latin typeface="楷体" panose="02010609060101010101" charset="-122"/>
                <a:ea typeface="楷体" panose="02010609060101010101" charset="-122"/>
                <a:cs typeface="楷体" panose="02010609060101010101" charset="-122"/>
                <a:sym typeface="+mn-ea"/>
              </a:rPr>
              <a:t>。今印本两出，不知东坡已改之矣。</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永遇乐·京口北固亭怀古（一）</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念奴娇·赤壁怀古（一）</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l">
              <a:lnSpc>
                <a:spcPts val="5020"/>
              </a:lnSpc>
              <a:spcAft>
                <a:spcPts val="600"/>
              </a:spcAft>
              <a:buClrTx/>
              <a:buSzTx/>
            </a:pPr>
            <a:r>
              <a:rPr lang="zh-CN" altLang="en-US" sz="3600">
                <a:sym typeface="+mn-ea"/>
              </a:rPr>
              <a:t>由对联“铁板铜琶继东坡高唱大江东去；美芹悲黍冀南宋莫随鸿雁南飞”导入</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fontScale="90000"/>
          </a:bodyPr>
          <a:lstStyle/>
          <a:p>
            <a:pPr lvl="0" algn="ctr">
              <a:lnSpc>
                <a:spcPts val="5020"/>
              </a:lnSpc>
              <a:spcAft>
                <a:spcPts val="600"/>
              </a:spcAft>
              <a:buClrTx/>
              <a:buSzTx/>
            </a:pPr>
            <a:r>
              <a:rPr lang="zh-CN" altLang="en-US" sz="4445">
                <a:sym typeface="+mn-ea"/>
              </a:rPr>
              <a:t>任务展示</a:t>
            </a:r>
          </a:p>
          <a:p>
            <a:pPr lvl="0" algn="l">
              <a:lnSpc>
                <a:spcPts val="5020"/>
              </a:lnSpc>
              <a:spcAft>
                <a:spcPts val="600"/>
              </a:spcAft>
              <a:buClrTx/>
              <a:buSzTx/>
            </a:pPr>
            <a:r>
              <a:rPr lang="zh-CN" altLang="en-US" sz="3600">
                <a:sym typeface="+mn-ea"/>
              </a:rPr>
              <a:t>“用典”是《永遇乐·京口北固亭怀古》这首词的最大写作特点。但是，有人认为辛弃疾的这首词有“掉书袋”（注：指引经据典、卖弄学问）之嫌，不像其他作品之流利自然。你同意这种看法吗？为什么？</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ctr">
              <a:lnSpc>
                <a:spcPts val="5020"/>
              </a:lnSpc>
              <a:spcAft>
                <a:spcPts val="600"/>
              </a:spcAft>
              <a:buClrTx/>
              <a:buSzTx/>
            </a:pPr>
            <a:r>
              <a:rPr lang="zh-CN" altLang="en-US" sz="4000">
                <a:sym typeface="+mn-ea"/>
              </a:rPr>
              <a:t>背景介绍</a:t>
            </a:r>
          </a:p>
          <a:p>
            <a:pPr lvl="0" algn="l">
              <a:lnSpc>
                <a:spcPts val="5020"/>
              </a:lnSpc>
              <a:spcAft>
                <a:spcPts val="600"/>
              </a:spcAft>
              <a:buClrTx/>
              <a:buSzTx/>
            </a:pPr>
            <a:r>
              <a:rPr lang="zh-CN" altLang="en-US" sz="3600">
                <a:sym typeface="+mn-ea"/>
              </a:rPr>
              <a:t>请1位同学交流作者写作本词的背景，其他同学补充。</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900430"/>
            <a:ext cx="10481945" cy="5171440"/>
          </a:xfrm>
        </p:spPr>
        <p:txBody>
          <a:bodyPr vert="horz" lIns="91440" tIns="45720" rIns="91440" bIns="45720" rtlCol="0">
            <a:normAutofit/>
          </a:bodyPr>
          <a:lstStyle/>
          <a:p>
            <a:pPr lvl="0" algn="ctr">
              <a:lnSpc>
                <a:spcPts val="5020"/>
              </a:lnSpc>
              <a:spcAft>
                <a:spcPts val="600"/>
              </a:spcAft>
              <a:buClrTx/>
              <a:buSzTx/>
            </a:pPr>
            <a:r>
              <a:rPr lang="zh-CN" altLang="en-US" sz="4000">
                <a:sym typeface="+mn-ea"/>
              </a:rPr>
              <a:t>用典探究</a:t>
            </a:r>
          </a:p>
          <a:p>
            <a:pPr lvl="0" algn="l">
              <a:lnSpc>
                <a:spcPts val="5020"/>
              </a:lnSpc>
              <a:spcAft>
                <a:spcPts val="600"/>
              </a:spcAft>
              <a:buClrTx/>
              <a:buSzTx/>
            </a:pPr>
            <a:r>
              <a:rPr lang="zh-CN" altLang="en-US" sz="3200">
                <a:sym typeface="+mn-ea"/>
              </a:rPr>
              <a:t>①学生自读全词，不懂的地方质疑，其他同学释疑，教师补充；</a:t>
            </a:r>
          </a:p>
          <a:p>
            <a:pPr lvl="0" algn="l">
              <a:lnSpc>
                <a:spcPts val="5020"/>
              </a:lnSpc>
              <a:spcAft>
                <a:spcPts val="600"/>
              </a:spcAft>
              <a:buClrTx/>
              <a:buSzTx/>
            </a:pPr>
            <a:r>
              <a:rPr lang="zh-CN" altLang="en-US" sz="3200">
                <a:sym typeface="+mn-ea"/>
              </a:rPr>
              <a:t>②学生分组讨论然后相互交流：作者在词中运用了哪几个典故？分别有何用意？</a:t>
            </a:r>
          </a:p>
          <a:p>
            <a:pPr lvl="0" algn="l">
              <a:lnSpc>
                <a:spcPts val="5020"/>
              </a:lnSpc>
              <a:spcAft>
                <a:spcPts val="600"/>
              </a:spcAft>
              <a:buClrTx/>
              <a:buSzTx/>
            </a:pPr>
            <a:r>
              <a:rPr lang="zh-CN" altLang="en-US" sz="3200">
                <a:sym typeface="+mn-ea"/>
              </a:rPr>
              <a:t>③在把握情感的基础上，有感情地诵读全词。</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ctr">
              <a:lnSpc>
                <a:spcPts val="5020"/>
              </a:lnSpc>
              <a:spcAft>
                <a:spcPts val="600"/>
              </a:spcAft>
              <a:buClrTx/>
              <a:buSzTx/>
            </a:pPr>
            <a:r>
              <a:rPr lang="zh-CN" altLang="en-US" sz="4000">
                <a:sym typeface="+mn-ea"/>
              </a:rPr>
              <a:t>任务完成、交流</a:t>
            </a:r>
            <a:endParaRPr lang="zh-CN" altLang="en-US" sz="3600">
              <a:sym typeface="+mn-ea"/>
            </a:endParaRPr>
          </a:p>
          <a:p>
            <a:pPr lvl="0" algn="l">
              <a:lnSpc>
                <a:spcPts val="5020"/>
              </a:lnSpc>
              <a:spcAft>
                <a:spcPts val="600"/>
              </a:spcAft>
              <a:buClrTx/>
              <a:buSzTx/>
            </a:pPr>
            <a:r>
              <a:rPr lang="zh-CN" altLang="en-US" sz="3600">
                <a:sym typeface="+mn-ea"/>
              </a:rPr>
              <a:t>根据本节课的学习和思考，谈谈你对于这首词“掉书袋”的看法。</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3365"/>
            <a:ext cx="10304145" cy="4186555"/>
          </a:xfrm>
        </p:spPr>
        <p:txBody>
          <a:bodyPr vert="horz" lIns="91440" tIns="45720" rIns="91440" bIns="45720" rtlCol="0">
            <a:normAutofit/>
          </a:bodyPr>
          <a:lstStyle/>
          <a:p>
            <a:pPr lvl="0" algn="ctr">
              <a:lnSpc>
                <a:spcPts val="5020"/>
              </a:lnSpc>
              <a:spcAft>
                <a:spcPts val="600"/>
              </a:spcAft>
              <a:buClrTx/>
              <a:buSzTx/>
            </a:pPr>
            <a:r>
              <a:rPr lang="zh-CN" altLang="en-US" sz="4000">
                <a:sym typeface="+mn-ea"/>
              </a:rPr>
              <a:t>课堂小结</a:t>
            </a:r>
          </a:p>
          <a:p>
            <a:pPr lvl="0" algn="l">
              <a:lnSpc>
                <a:spcPts val="5020"/>
              </a:lnSpc>
              <a:spcAft>
                <a:spcPts val="600"/>
              </a:spcAft>
              <a:buClrTx/>
              <a:buSzTx/>
            </a:pPr>
            <a:r>
              <a:rPr lang="zh-CN" altLang="en-US" sz="3600">
                <a:sym typeface="+mn-ea"/>
              </a:rPr>
              <a:t>怀古诗词是古代诗歌的重要题材，而用典是怀古诗词的常见表现手法。只有把所运用的典故内容和作者的处境以及时代背景相结合，才能深入体会其背后的用意。</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pPr algn="ctr" fontAlgn="auto">
              <a:lnSpc>
                <a:spcPts val="5020"/>
              </a:lnSpc>
              <a:spcAft>
                <a:spcPts val="600"/>
              </a:spcAft>
            </a:pPr>
            <a:r>
              <a:rPr lang="zh-CN" altLang="en-US" sz="4000"/>
              <a:t>布置作业</a:t>
            </a:r>
          </a:p>
          <a:p>
            <a:pPr fontAlgn="auto">
              <a:lnSpc>
                <a:spcPts val="5020"/>
              </a:lnSpc>
              <a:spcAft>
                <a:spcPts val="600"/>
              </a:spcAft>
            </a:pPr>
            <a:r>
              <a:rPr lang="zh-CN" altLang="en-US" sz="3600"/>
              <a:t>结合学过的怀古诗词，想一想，这类诗词的写作目的一般有哪些？这首词的写作目的主要属于什么类别？</a:t>
            </a:r>
          </a:p>
        </p:txBody>
      </p:sp>
      <p:pic>
        <p:nvPicPr>
          <p:cNvPr id="3" name="New picture"/>
          <p:cNvPicPr/>
          <p:nvPr/>
        </p:nvPicPr>
        <p:blipFill>
          <a:blip r:embed="rId2"/>
          <a:stretch>
            <a:fillRect/>
          </a:stretch>
        </p:blipFill>
        <p:spPr>
          <a:xfrm>
            <a:off x="11658600" y="12471400"/>
            <a:ext cx="304800" cy="2159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l">
              <a:lnSpc>
                <a:spcPts val="5020"/>
              </a:lnSpc>
              <a:spcAft>
                <a:spcPts val="600"/>
              </a:spcAft>
              <a:buClrTx/>
              <a:buSzTx/>
            </a:pPr>
            <a:r>
              <a:rPr lang="zh-CN" altLang="en-US" sz="3600">
                <a:sym typeface="+mn-ea"/>
              </a:rPr>
              <a:t>由“你最喜欢的《三国演义》人物”导入。</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ctr">
              <a:lnSpc>
                <a:spcPts val="5020"/>
              </a:lnSpc>
              <a:spcAft>
                <a:spcPts val="600"/>
              </a:spcAft>
              <a:buClrTx/>
              <a:buSzTx/>
            </a:pPr>
            <a:r>
              <a:rPr lang="zh-CN" altLang="en-US" sz="4000">
                <a:sym typeface="+mn-ea"/>
              </a:rPr>
              <a:t>任务展示</a:t>
            </a:r>
          </a:p>
          <a:p>
            <a:pPr lvl="0" algn="l">
              <a:lnSpc>
                <a:spcPts val="5020"/>
              </a:lnSpc>
              <a:spcAft>
                <a:spcPts val="600"/>
              </a:spcAft>
              <a:buClrTx/>
              <a:buSzTx/>
            </a:pPr>
            <a:r>
              <a:rPr lang="zh-CN" altLang="en-US" sz="3600">
                <a:sym typeface="+mn-ea"/>
              </a:rPr>
              <a:t>苏东坡纪念馆即将落成，其中一个展厅的主题是“豪放东坡”，请根据对《念奴娇·赤壁怀古》这首词的理解，设计一块“豪放东坡”的展板。</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911225"/>
            <a:ext cx="10304145" cy="5274310"/>
          </a:xfrm>
        </p:spPr>
        <p:txBody>
          <a:bodyPr vert="horz" lIns="91440" tIns="45720" rIns="91440" bIns="45720" rtlCol="0">
            <a:normAutofit/>
          </a:bodyPr>
          <a:lstStyle/>
          <a:p>
            <a:pPr lvl="0" algn="ctr">
              <a:lnSpc>
                <a:spcPts val="5020"/>
              </a:lnSpc>
              <a:spcAft>
                <a:spcPts val="600"/>
              </a:spcAft>
              <a:buClrTx/>
              <a:buSzTx/>
            </a:pPr>
            <a:r>
              <a:rPr lang="zh-CN" altLang="en-US" sz="4000">
                <a:sym typeface="+mn-ea"/>
              </a:rPr>
              <a:t>“豪放”探究</a:t>
            </a:r>
          </a:p>
          <a:p>
            <a:pPr lvl="0" algn="l">
              <a:lnSpc>
                <a:spcPts val="5020"/>
              </a:lnSpc>
              <a:spcAft>
                <a:spcPts val="600"/>
              </a:spcAft>
              <a:buClrTx/>
              <a:buSzTx/>
            </a:pPr>
            <a:r>
              <a:rPr lang="zh-CN" altLang="en-US" sz="3200">
                <a:sym typeface="+mn-ea"/>
              </a:rPr>
              <a:t>①背景介绍</a:t>
            </a:r>
          </a:p>
          <a:p>
            <a:pPr lvl="0" algn="l">
              <a:lnSpc>
                <a:spcPts val="5020"/>
              </a:lnSpc>
              <a:spcAft>
                <a:spcPts val="600"/>
              </a:spcAft>
              <a:buClrTx/>
              <a:buSzTx/>
            </a:pPr>
            <a:r>
              <a:rPr lang="zh-CN" altLang="en-US" sz="3200">
                <a:sym typeface="+mn-ea"/>
              </a:rPr>
              <a:t>请1位同学交流作者的生平、思想以及本词的背景，其他同学补充。</a:t>
            </a:r>
          </a:p>
          <a:p>
            <a:pPr lvl="0" algn="l">
              <a:lnSpc>
                <a:spcPts val="5020"/>
              </a:lnSpc>
              <a:spcAft>
                <a:spcPts val="600"/>
              </a:spcAft>
              <a:buClrTx/>
              <a:buSzTx/>
            </a:pPr>
            <a:r>
              <a:rPr lang="zh-CN" altLang="en-US" sz="3200">
                <a:sym typeface="+mn-ea"/>
              </a:rPr>
              <a:t>②学生自读全词，分析讨论东坡的“豪放”体现在哪些方面？</a:t>
            </a:r>
          </a:p>
          <a:p>
            <a:pPr lvl="0" algn="l">
              <a:lnSpc>
                <a:spcPts val="5020"/>
              </a:lnSpc>
              <a:spcAft>
                <a:spcPts val="600"/>
              </a:spcAft>
              <a:buClrTx/>
              <a:buSzTx/>
            </a:pPr>
            <a:endParaRPr lang="zh-CN" altLang="en-US" sz="3200">
              <a:sym typeface="+mn-ea"/>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l">
              <a:lnSpc>
                <a:spcPts val="5020"/>
              </a:lnSpc>
              <a:spcAft>
                <a:spcPts val="600"/>
              </a:spcAft>
              <a:buClrTx/>
              <a:buSzTx/>
            </a:pPr>
            <a:r>
              <a:rPr lang="zh-CN" altLang="en-US" sz="3600">
                <a:sym typeface="+mn-ea"/>
              </a:rPr>
              <a:t>③词中的哪个景物可以作为“豪放东坡”展板的背景图片？请说明理由。</a:t>
            </a:r>
          </a:p>
          <a:p>
            <a:pPr lvl="0" algn="l">
              <a:lnSpc>
                <a:spcPts val="5020"/>
              </a:lnSpc>
              <a:spcAft>
                <a:spcPts val="600"/>
              </a:spcAft>
              <a:buClrTx/>
              <a:buSzTx/>
            </a:pPr>
            <a:endParaRPr lang="zh-CN" altLang="en-US" sz="3600">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lvl="0" algn="ctr">
              <a:lnSpc>
                <a:spcPts val="5020"/>
              </a:lnSpc>
              <a:spcAft>
                <a:spcPts val="600"/>
              </a:spcAft>
              <a:buClrTx/>
              <a:buSzTx/>
            </a:pPr>
            <a:r>
              <a:rPr lang="zh-CN" altLang="en-US" sz="4000">
                <a:sym typeface="+mn-ea"/>
              </a:rPr>
              <a:t>任务完成、交流</a:t>
            </a:r>
          </a:p>
          <a:p>
            <a:pPr lvl="0" algn="l">
              <a:lnSpc>
                <a:spcPts val="5020"/>
              </a:lnSpc>
              <a:spcAft>
                <a:spcPts val="600"/>
              </a:spcAft>
              <a:buClrTx/>
              <a:buSzTx/>
            </a:pPr>
            <a:r>
              <a:rPr lang="zh-CN" altLang="en-US" sz="3600">
                <a:sym typeface="+mn-ea"/>
              </a:rPr>
              <a:t>在理解的基础上，当堂在作业本上设计并展示一块“豪放东坡”的展板（内容+形式）。</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3365"/>
            <a:ext cx="10403205" cy="3811905"/>
          </a:xfrm>
        </p:spPr>
        <p:txBody>
          <a:bodyPr vert="horz" lIns="91440" tIns="45720" rIns="91440" bIns="45720" rtlCol="0">
            <a:normAutofit/>
          </a:bodyPr>
          <a:lstStyle/>
          <a:p>
            <a:pPr lvl="0" algn="ctr">
              <a:lnSpc>
                <a:spcPts val="5020"/>
              </a:lnSpc>
              <a:spcAft>
                <a:spcPts val="600"/>
              </a:spcAft>
              <a:buClrTx/>
              <a:buSzTx/>
            </a:pPr>
            <a:r>
              <a:rPr lang="zh-CN" altLang="en-US" sz="4000">
                <a:sym typeface="+mn-ea"/>
              </a:rPr>
              <a:t>课堂小结</a:t>
            </a:r>
          </a:p>
          <a:p>
            <a:pPr lvl="0" algn="l">
              <a:lnSpc>
                <a:spcPts val="5020"/>
              </a:lnSpc>
              <a:spcAft>
                <a:spcPts val="600"/>
              </a:spcAft>
              <a:buClrTx/>
              <a:buSzTx/>
            </a:pPr>
            <a:r>
              <a:rPr lang="zh-CN" altLang="en-US" sz="3600">
                <a:sym typeface="+mn-ea"/>
              </a:rPr>
              <a:t>“豪放”是苏轼词的主要特点，而这首词是豪放词的代表作。通过本节课的学习，通过对语言的品咂，我们对于苏轼的豪放风格有了深入的体会。</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029970"/>
            <a:ext cx="10304145" cy="4908550"/>
          </a:xfrm>
        </p:spPr>
        <p:txBody>
          <a:bodyPr vert="horz" lIns="91440" tIns="45720" rIns="91440" bIns="45720" rtlCol="0">
            <a:normAutofit/>
          </a:bodyPr>
          <a:lstStyle/>
          <a:p>
            <a:pPr lvl="0" algn="ctr">
              <a:lnSpc>
                <a:spcPts val="5020"/>
              </a:lnSpc>
              <a:spcAft>
                <a:spcPts val="600"/>
              </a:spcAft>
              <a:buClrTx/>
              <a:buSzTx/>
            </a:pPr>
            <a:r>
              <a:rPr lang="zh-CN" altLang="en-US" sz="5145">
                <a:sym typeface="+mn-ea"/>
              </a:rPr>
              <a:t>布置作业</a:t>
            </a:r>
          </a:p>
          <a:p>
            <a:pPr lvl="0" algn="l">
              <a:lnSpc>
                <a:spcPts val="5020"/>
              </a:lnSpc>
              <a:spcAft>
                <a:spcPts val="600"/>
              </a:spcAft>
              <a:buClrTx/>
              <a:buSzTx/>
            </a:pPr>
            <a:r>
              <a:rPr lang="zh-CN" altLang="en-US" sz="3600">
                <a:sym typeface="+mn-ea"/>
              </a:rPr>
              <a:t>通常认为，“樯橹灰飞烟灭”描写了赤壁之战的典型场面。但在另一个版本中，“樯橹”被写成“强虏”。有的人认为“樯橹”好，有的人认为“强虏”好，莫衷一是。请你从前后的语言环境和周瑜形象塑造两方面比较一下两者在表情达意上各自的优劣。</a:t>
            </a: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52</Paragraphs>
  <Slides>26</Slides>
  <Notes>0</Notes>
  <TotalTime>0</TotalTime>
  <HiddenSlides>0</HiddenSlides>
  <MMClips>0</MMClips>
  <ScaleCrop>0</ScaleCrop>
  <HeadingPairs>
    <vt:vector baseType="variant" size="4">
      <vt:variant>
        <vt:lpstr>Theme</vt:lpstr>
      </vt:variant>
      <vt:variant>
        <vt:i4>1</vt:i4>
      </vt:variant>
      <vt:variant>
        <vt:lpstr>Slide Titles</vt:lpstr>
      </vt:variant>
      <vt:variant>
        <vt:i4>26</vt:i4>
      </vt:variant>
    </vt:vector>
  </HeadingPairs>
  <TitlesOfParts>
    <vt:vector baseType="lpstr" size="27">
      <vt:lpstr>Office 主题</vt:lpstr>
      <vt:lpstr>《念奴娇·赤壁怀古》（一）《念奴娇·赤壁怀古》（二）《永遇乐·京口北固亭怀古》（一）</vt:lpstr>
      <vt:lpstr>念奴娇·赤壁怀古（一）</vt:lpstr>
      <vt:lpstr>Slide 3</vt:lpstr>
      <vt:lpstr>Slide 4</vt:lpstr>
      <vt:lpstr>Slide 5</vt:lpstr>
      <vt:lpstr>Slide 6</vt:lpstr>
      <vt:lpstr>Slide 7</vt:lpstr>
      <vt:lpstr>Slide 8</vt:lpstr>
      <vt:lpstr>Slide 9</vt:lpstr>
      <vt:lpstr>念奴娇·赤壁怀古（二）</vt:lpstr>
      <vt:lpstr>Slide 11</vt:lpstr>
      <vt:lpstr>Slide 12</vt:lpstr>
      <vt:lpstr>Slide 13</vt:lpstr>
      <vt:lpstr>Slide 14</vt:lpstr>
      <vt:lpstr>Slide 15</vt:lpstr>
      <vt:lpstr>Slide 16</vt:lpstr>
      <vt:lpstr>Slide 17</vt:lpstr>
      <vt:lpstr>Slide 18</vt:lpstr>
      <vt:lpstr>永遇乐·京口北固亭怀古（一）</vt:lpstr>
      <vt:lpstr>Slide 20</vt:lpstr>
      <vt:lpstr>Slide 21</vt:lpstr>
      <vt:lpstr>Slide 22</vt:lpstr>
      <vt:lpstr>Slide 23</vt:lpstr>
      <vt:lpstr>Slide 24</vt:lpstr>
      <vt:lpstr>Slide 25</vt:lpstr>
      <vt:lpstr>Slide 26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2020-09-29T14:31:46.351</cp:lastPrinted>
  <dcterms:created xsi:type="dcterms:W3CDTF">2020-09-29T14:31:46Z</dcterms:created>
  <dcterms:modified xsi:type="dcterms:W3CDTF">2020-09-29T06:31:47Z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