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257" r:id="rId4"/>
    <p:sldId id="258" r:id="rId5"/>
    <p:sldId id="259" r:id="rId6"/>
    <p:sldId id="260" r:id="rId7"/>
    <p:sldId id="261" r:id="rId8"/>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 id="360" r:id="rId108"/>
    <p:sldId id="361" r:id="rId109"/>
    <p:sldId id="362" r:id="rId110"/>
    <p:sldId id="363" r:id="rId111"/>
    <p:sldId id="364" r:id="rId112"/>
    <p:sldId id="365" r:id="rId113"/>
    <p:sldId id="366" r:id="rId114"/>
    <p:sldId id="367" r:id="rId115"/>
    <p:sldId id="368" r:id="rId116"/>
    <p:sldId id="369" r:id="rId117"/>
    <p:sldId id="370" r:id="rId118"/>
    <p:sldId id="371" r:id="rId119"/>
    <p:sldId id="372" r:id="rId120"/>
    <p:sldId id="373" r:id="rId121"/>
    <p:sldId id="374" r:id="rId122"/>
    <p:sldId id="375" r:id="rId123"/>
    <p:sldId id="376" r:id="rId124"/>
    <p:sldId id="377" r:id="rId125"/>
    <p:sldId id="378" r:id="rId126"/>
    <p:sldId id="379" r:id="rId127"/>
    <p:sldId id="380" r:id="rId128"/>
    <p:sldId id="381" r:id="rId129"/>
    <p:sldId id="382" r:id="rId130"/>
    <p:sldId id="383" r:id="rId131"/>
    <p:sldId id="384" r:id="rId132"/>
    <p:sldId id="385" r:id="rId133"/>
    <p:sldId id="386" r:id="rId134"/>
    <p:sldId id="387" r:id="rId135"/>
    <p:sldId id="388" r:id="rId136"/>
    <p:sldId id="389" r:id="rId137"/>
    <p:sldId id="390" r:id="rId138"/>
    <p:sldId id="391" r:id="rId139"/>
    <p:sldId id="392" r:id="rId140"/>
    <p:sldId id="393" r:id="rId141"/>
    <p:sldId id="394" r:id="rId142"/>
    <p:sldId id="395" r:id="rId143"/>
    <p:sldId id="396" r:id="rId144"/>
    <p:sldId id="397" r:id="rId145"/>
    <p:sldId id="398" r:id="rId146"/>
    <p:sldId id="399" r:id="rId147"/>
    <p:sldId id="400" r:id="rId148"/>
    <p:sldId id="401" r:id="rId149"/>
    <p:sldId id="402" r:id="rId150"/>
    <p:sldId id="403" r:id="rId151"/>
    <p:sldId id="404" r:id="rId152"/>
    <p:sldId id="405" r:id="rId153"/>
    <p:sldId id="406" r:id="rId154"/>
    <p:sldId id="407" r:id="rId155"/>
    <p:sldId id="408" r:id="rId156"/>
    <p:sldId id="409" r:id="rId157"/>
    <p:sldId id="410" r:id="rId158"/>
    <p:sldId id="411" r:id="rId159"/>
    <p:sldId id="412" r:id="rId160"/>
    <p:sldId id="413" r:id="rId161"/>
    <p:sldId id="414" r:id="rId162"/>
    <p:sldId id="415" r:id="rId163"/>
    <p:sldId id="416" r:id="rId164"/>
    <p:sldId id="417" r:id="rId165"/>
    <p:sldId id="418" r:id="rId166"/>
    <p:sldId id="419" r:id="rId167"/>
    <p:sldId id="420" r:id="rId168"/>
    <p:sldId id="421" r:id="rId169"/>
    <p:sldId id="422" r:id="rId170"/>
    <p:sldId id="423" r:id="rId171"/>
    <p:sldId id="424" r:id="rId172"/>
    <p:sldId id="425" r:id="rId173"/>
    <p:sldId id="426" r:id="rId174"/>
    <p:sldId id="427" r:id="rId175"/>
    <p:sldId id="428" r:id="rId176"/>
    <p:sldId id="429" r:id="rId177"/>
    <p:sldId id="430" r:id="rId178"/>
    <p:sldId id="431" r:id="rId179"/>
    <p:sldId id="432" r:id="rId180"/>
    <p:sldId id="433" r:id="rId181"/>
    <p:sldId id="434" r:id="rId18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notesMaster" Target="notesMasters/notesMaster1.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5" Type="http://schemas.openxmlformats.org/officeDocument/2006/relationships/tableStyles" Target="tableStyles.xml"/><Relationship Id="rId184" Type="http://schemas.openxmlformats.org/officeDocument/2006/relationships/viewProps" Target="viewProps.xml"/><Relationship Id="rId183" Type="http://schemas.openxmlformats.org/officeDocument/2006/relationships/presProps" Target="presProps.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0AE4DA-CEF6-4E60-B036-AEC2BC1C12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0AE4DA-CEF6-4E60-B036-AEC2BC1C12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496628" y="2504599"/>
            <a:ext cx="4563428" cy="1337945"/>
          </a:xfrm>
          <a:prstGeom prst="rect">
            <a:avLst/>
          </a:prstGeom>
          <a:noFill/>
          <a:ln w="9525">
            <a:noFill/>
          </a:ln>
        </p:spPr>
        <p:txBody>
          <a:bodyPr wrap="square">
            <a:spAutoFit/>
          </a:bodyPr>
          <a:lstStyle/>
          <a:p>
            <a:pPr indent="0" algn="ctr"/>
            <a:r>
              <a:rPr lang="zh-CN" altLang="en-US" sz="4050" b="1" dirty="0">
                <a:solidFill>
                  <a:srgbClr val="ED7D31"/>
                </a:solidFill>
                <a:ea typeface="微软雅黑" panose="020B0503020204020204" pitchFamily="34" charset="-122"/>
              </a:rPr>
              <a:t>课时</a:t>
            </a:r>
            <a:r>
              <a:rPr lang="zh-CN" altLang="en-US" sz="4050" b="1" dirty="0" smtClean="0">
                <a:solidFill>
                  <a:srgbClr val="ED7D31"/>
                </a:solidFill>
                <a:ea typeface="微软雅黑" panose="020B0503020204020204" pitchFamily="34" charset="-122"/>
              </a:rPr>
              <a:t>二 部</a:t>
            </a:r>
            <a:r>
              <a:rPr lang="zh-CN" altLang="en-US" sz="4050" b="1" dirty="0">
                <a:solidFill>
                  <a:srgbClr val="ED7D31"/>
                </a:solidFill>
                <a:ea typeface="微软雅黑" panose="020B0503020204020204" pitchFamily="34" charset="-122"/>
              </a:rPr>
              <a:t>编版教材八年级文言文</a:t>
            </a:r>
            <a:endParaRPr lang="zh-CN" altLang="en-US" sz="4050" b="1" dirty="0">
              <a:solidFill>
                <a:srgbClr val="ED7D31"/>
              </a:solidFill>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71339"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段落</a:t>
            </a:r>
            <a:r>
              <a:rPr lang="zh-CN" altLang="en-US" sz="2100" b="1" dirty="0" smtClean="0">
                <a:latin typeface="Times New Roman" panose="02020603050405020304" pitchFamily="18" charset="0"/>
                <a:ea typeface="微软雅黑" panose="020B0503020204020204" pitchFamily="34" charset="-122"/>
              </a:rPr>
              <a:t>大意</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总写三峡的特点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岭连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中间狭窄</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写夏季三峡情景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水涨流速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交通阻断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写春冬时三峡情景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水退潭清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风景秀丽</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写秋季三峡情景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猿鸣凄凉</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smtClean="0">
                <a:latin typeface="Times New Roman" panose="02020603050405020304" pitchFamily="18" charset="0"/>
                <a:ea typeface="微软雅黑" panose="020B0503020204020204" pitchFamily="34" charset="-122"/>
              </a:rPr>
              <a:t>中心思想</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作者</a:t>
            </a:r>
            <a:r>
              <a:rPr lang="zh-CN" altLang="en-US" sz="2100" dirty="0">
                <a:latin typeface="Times New Roman" panose="02020603050405020304" pitchFamily="18" charset="0"/>
                <a:ea typeface="微软雅黑" panose="020B0503020204020204" pitchFamily="34" charset="-122"/>
              </a:rPr>
              <a:t>通过对三峡形势和三季景色的描绘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显示了祖国河山的雄伟秀丽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表现了作者对祖国河山的赞美和热爱之情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7924"/>
            <a:ext cx="8124092"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村中闻有此人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咸来问讯</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村里</a:t>
            </a:r>
            <a:r>
              <a:rPr lang="zh-CN" altLang="en-US" sz="2100" dirty="0">
                <a:solidFill>
                  <a:srgbClr val="C00000"/>
                </a:solidFill>
                <a:latin typeface="Times New Roman" panose="02020603050405020304" pitchFamily="18" charset="0"/>
                <a:ea typeface="微软雅黑" panose="020B0503020204020204" pitchFamily="34" charset="-122"/>
              </a:rPr>
              <a:t>的人听说来了这么一个人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都来打听消息</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率妻子邑人来此绝境，不复出焉，遂与外人间隔。</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带领</a:t>
            </a:r>
            <a:r>
              <a:rPr lang="zh-CN" altLang="en-US" sz="2100" dirty="0">
                <a:solidFill>
                  <a:srgbClr val="C00000"/>
                </a:solidFill>
                <a:latin typeface="Times New Roman" panose="02020603050405020304" pitchFamily="18" charset="0"/>
                <a:ea typeface="微软雅黑" panose="020B0503020204020204" pitchFamily="34" charset="-122"/>
              </a:rPr>
              <a:t>妻子儿女和同乡人来到这个与人世隔绝的地方，再没有从这里出去过，于是就同外界的人隔绝了</a:t>
            </a:r>
            <a:r>
              <a:rPr lang="zh-CN" altLang="en-US"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92440"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问今是何世，乃不知有汉，无论魏晋。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他们问现在是什么朝代，竟然不知道有过汉朝，更不必说魏朝和晋朝了。</a:t>
            </a:r>
            <a:endParaRPr lang="zh-CN" altLang="en-US"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此人一一为具言所闻，皆叹惋。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渔人把自己知道的事一一向（桃花源中人）详细地说出，他们都感叹惋惜。</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92440"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课文</a:t>
            </a:r>
            <a:r>
              <a:rPr lang="zh-CN" altLang="en-US" sz="2100" b="1" dirty="0" smtClean="0">
                <a:latin typeface="Times New Roman" panose="02020603050405020304" pitchFamily="18" charset="0"/>
                <a:ea typeface="微软雅黑" panose="020B0503020204020204" pitchFamily="34" charset="-122"/>
              </a:rPr>
              <a:t>内容</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zh-CN" altLang="en-US" sz="2100" dirty="0">
                <a:latin typeface="Times New Roman" panose="02020603050405020304" pitchFamily="18" charset="0"/>
                <a:ea typeface="微软雅黑" panose="020B0503020204020204" pitchFamily="34" charset="-122"/>
              </a:rPr>
              <a:t>一部分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写渔人捕鱼时偶然发现桃花源的经过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故事的开端</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第二</a:t>
            </a:r>
            <a:r>
              <a:rPr lang="zh-CN" altLang="en-US" sz="2100" dirty="0">
                <a:latin typeface="Times New Roman" panose="02020603050405020304" pitchFamily="18" charset="0"/>
                <a:ea typeface="微软雅黑" panose="020B0503020204020204" pitchFamily="34" charset="-122"/>
              </a:rPr>
              <a:t>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2､3</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写渔人进入桃花源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在桃源人家做客及辞去的经过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故事的发展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第三</a:t>
            </a:r>
            <a:r>
              <a:rPr lang="zh-CN" altLang="en-US" sz="2100" dirty="0">
                <a:latin typeface="Times New Roman" panose="02020603050405020304" pitchFamily="18" charset="0"/>
                <a:ea typeface="微软雅黑" panose="020B0503020204020204" pitchFamily="34" charset="-122"/>
              </a:rPr>
              <a:t>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4､5</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写渔人离开桃花源后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太守派人及刘子骥先后探访桃花源未果的情形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故事的结局</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92440" cy="251523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smtClean="0">
                <a:latin typeface="Times New Roman" panose="02020603050405020304" pitchFamily="18" charset="0"/>
                <a:ea typeface="微软雅黑" panose="020B0503020204020204" pitchFamily="34" charset="-122"/>
              </a:rPr>
              <a:t>中心思想</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文章</a:t>
            </a:r>
            <a:r>
              <a:rPr lang="zh-CN" altLang="en-US" sz="2100" dirty="0">
                <a:latin typeface="Times New Roman" panose="02020603050405020304" pitchFamily="18" charset="0"/>
                <a:ea typeface="微软雅黑" panose="020B0503020204020204" pitchFamily="34" charset="-122"/>
              </a:rPr>
              <a:t>描绘了一个没有压迫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没有剥削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没有纷扰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人人各尽所能地参加劳动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老人和孩子都生活得幸福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愉快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人与人之间都极其融洽而友好的理想社会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借以反映陶渊明对当时社会的不满与否定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寄托了他的政治理想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在一定程度上反映了广大劳动人民追求美好生活的愿望</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遂与外人</a:t>
            </a:r>
            <a:r>
              <a:rPr lang="zh-CN" altLang="en-US" sz="2100" dirty="0" smtClean="0">
                <a:latin typeface="Times New Roman" panose="02020603050405020304" pitchFamily="18" charset="0"/>
                <a:ea typeface="微软雅黑" panose="020B0503020204020204" pitchFamily="34" charset="-122"/>
              </a:rPr>
              <a:t>间</a:t>
            </a:r>
            <a:r>
              <a:rPr lang="zh-CN" altLang="en-US" sz="2100" dirty="0" smtClean="0">
                <a:solidFill>
                  <a:srgbClr val="FF00FF"/>
                </a:solidFill>
                <a:latin typeface="Times New Roman" panose="02020603050405020304" pitchFamily="18" charset="0"/>
                <a:ea typeface="微软雅黑" panose="020B0503020204020204" pitchFamily="34" charset="-122"/>
              </a:rPr>
              <a:t>隔</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隔断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不通</a:t>
            </a:r>
            <a:r>
              <a:rPr lang="zh-CN" altLang="en-US" sz="2100" dirty="0" smtClean="0">
                <a:latin typeface="Times New Roman" panose="02020603050405020304" pitchFamily="18" charset="0"/>
                <a:ea typeface="微软雅黑" panose="020B0503020204020204" pitchFamily="34" charset="-122"/>
              </a:rPr>
              <a:t>音讯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阡陌交</a:t>
            </a:r>
            <a:r>
              <a:rPr lang="zh-CN" altLang="en-US" sz="2100" dirty="0">
                <a:solidFill>
                  <a:srgbClr val="FF00FF"/>
                </a:solidFill>
                <a:latin typeface="Times New Roman" panose="02020603050405020304" pitchFamily="18" charset="0"/>
                <a:ea typeface="微软雅黑" panose="020B0503020204020204" pitchFamily="34" charset="-122"/>
              </a:rPr>
              <a:t>通</a:t>
            </a:r>
            <a:r>
              <a:rPr lang="zh-CN" altLang="en-US" sz="2100" dirty="0" smtClean="0">
                <a:latin typeface="Times New Roman" panose="02020603050405020304" pitchFamily="18" charset="0"/>
                <a:ea typeface="微软雅黑" panose="020B0503020204020204" pitchFamily="34" charset="-122"/>
              </a:rPr>
              <a:t>交</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互相</a:t>
            </a:r>
            <a:r>
              <a:rPr lang="zh-CN" altLang="en-US" sz="2100" dirty="0" smtClean="0">
                <a:latin typeface="Times New Roman" panose="02020603050405020304" pitchFamily="18" charset="0"/>
                <a:ea typeface="微软雅黑" panose="020B0503020204020204" pitchFamily="34" charset="-122"/>
              </a:rPr>
              <a:t>通达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solidFill>
                  <a:srgbClr val="FF00FF"/>
                </a:solidFill>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不知有</a:t>
            </a:r>
            <a:r>
              <a:rPr lang="zh-CN" altLang="en-US" sz="2100" dirty="0" smtClean="0">
                <a:latin typeface="Times New Roman" panose="02020603050405020304" pitchFamily="18" charset="0"/>
                <a:ea typeface="微软雅黑" panose="020B0503020204020204" pitchFamily="34" charset="-122"/>
              </a:rPr>
              <a:t>汉</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竟然</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居然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不足</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外人道</a:t>
            </a:r>
            <a:r>
              <a:rPr lang="zh-CN" altLang="en-US" sz="2100" dirty="0" smtClean="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率妻子邑人来此</a:t>
            </a:r>
            <a:r>
              <a:rPr lang="zh-CN" altLang="en-US" sz="2100" dirty="0" smtClean="0">
                <a:solidFill>
                  <a:srgbClr val="FF00FF"/>
                </a:solidFill>
                <a:latin typeface="Times New Roman" panose="02020603050405020304" pitchFamily="18" charset="0"/>
                <a:ea typeface="微软雅黑" panose="020B0503020204020204" pitchFamily="34" charset="-122"/>
              </a:rPr>
              <a:t>绝</a:t>
            </a:r>
            <a:r>
              <a:rPr lang="zh-CN" altLang="en-US" sz="2100" dirty="0" smtClean="0">
                <a:latin typeface="Times New Roman" panose="02020603050405020304" pitchFamily="18" charset="0"/>
                <a:ea typeface="微软雅黑" panose="020B0503020204020204" pitchFamily="34" charset="-122"/>
              </a:rPr>
              <a:t>境</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天下</a:t>
            </a:r>
            <a:r>
              <a:rPr lang="zh-CN" altLang="en-US" sz="2100" dirty="0">
                <a:latin typeface="Times New Roman" panose="02020603050405020304" pitchFamily="18" charset="0"/>
                <a:ea typeface="微软雅黑" panose="020B0503020204020204" pitchFamily="34" charset="-122"/>
              </a:rPr>
              <a:t>独</a:t>
            </a:r>
            <a:r>
              <a:rPr lang="zh-CN" altLang="en-US" sz="2100" dirty="0" smtClean="0">
                <a:solidFill>
                  <a:srgbClr val="FF00FF"/>
                </a:solidFill>
                <a:latin typeface="Times New Roman" panose="02020603050405020304" pitchFamily="18" charset="0"/>
                <a:ea typeface="微软雅黑" panose="020B0503020204020204" pitchFamily="34" charset="-122"/>
              </a:rPr>
              <a:t>绝</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遂与外人</a:t>
            </a:r>
            <a:r>
              <a:rPr lang="zh-CN" altLang="en-US" sz="2100" dirty="0" smtClean="0">
                <a:solidFill>
                  <a:srgbClr val="FF00FF"/>
                </a:solidFill>
                <a:latin typeface="Times New Roman" panose="02020603050405020304" pitchFamily="18" charset="0"/>
                <a:ea typeface="微软雅黑" panose="020B0503020204020204" pitchFamily="34" charset="-122"/>
              </a:rPr>
              <a:t>间</a:t>
            </a:r>
            <a:r>
              <a:rPr lang="zh-CN" altLang="en-US" sz="2100" dirty="0" smtClean="0">
                <a:latin typeface="Times New Roman" panose="02020603050405020304" pitchFamily="18" charset="0"/>
                <a:ea typeface="微软雅黑" panose="020B0503020204020204" pitchFamily="34" charset="-122"/>
              </a:rPr>
              <a:t>隔</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又</a:t>
            </a:r>
            <a:r>
              <a:rPr lang="zh-CN" altLang="en-US" sz="2100" dirty="0">
                <a:latin typeface="Times New Roman" panose="02020603050405020304" pitchFamily="18" charset="0"/>
                <a:ea typeface="微软雅黑" panose="020B0503020204020204" pitchFamily="34" charset="-122"/>
              </a:rPr>
              <a:t>何</a:t>
            </a:r>
            <a:r>
              <a:rPr lang="zh-CN" altLang="en-US" sz="2100" dirty="0">
                <a:solidFill>
                  <a:srgbClr val="FF00FF"/>
                </a:solidFill>
                <a:latin typeface="Times New Roman" panose="02020603050405020304" pitchFamily="18" charset="0"/>
                <a:ea typeface="微软雅黑" panose="020B0503020204020204" pitchFamily="34" charset="-122"/>
              </a:rPr>
              <a:t>间</a:t>
            </a:r>
            <a:r>
              <a:rPr lang="zh-CN" altLang="en-US" sz="2100" dirty="0" smtClean="0">
                <a:latin typeface="Times New Roman" panose="02020603050405020304" pitchFamily="18" charset="0"/>
                <a:ea typeface="微软雅黑" panose="020B0503020204020204" pitchFamily="34" charset="-122"/>
              </a:rPr>
              <a:t>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此人一一为具</a:t>
            </a:r>
            <a:r>
              <a:rPr lang="zh-CN" altLang="en-US" sz="2100" dirty="0">
                <a:solidFill>
                  <a:srgbClr val="FF00FF"/>
                </a:solidFill>
                <a:latin typeface="Times New Roman" panose="02020603050405020304" pitchFamily="18" charset="0"/>
                <a:ea typeface="微软雅黑" panose="020B0503020204020204" pitchFamily="34" charset="-122"/>
              </a:rPr>
              <a:t>言</a:t>
            </a:r>
            <a:r>
              <a:rPr lang="zh-CN" altLang="en-US" sz="2100" dirty="0">
                <a:latin typeface="Times New Roman" panose="02020603050405020304" pitchFamily="18" charset="0"/>
                <a:ea typeface="微软雅黑" panose="020B0503020204020204" pitchFamily="34" charset="-122"/>
              </a:rPr>
              <a:t>所</a:t>
            </a:r>
            <a:r>
              <a:rPr lang="zh-CN" altLang="en-US" sz="2100" dirty="0" smtClean="0">
                <a:latin typeface="Times New Roman" panose="02020603050405020304" pitchFamily="18" charset="0"/>
                <a:ea typeface="微软雅黑" panose="020B0503020204020204" pitchFamily="34" charset="-122"/>
              </a:rPr>
              <a:t>闻</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不敢</a:t>
            </a:r>
            <a:r>
              <a:rPr lang="zh-CN" altLang="en-US" sz="2100" dirty="0">
                <a:latin typeface="Times New Roman" panose="02020603050405020304" pitchFamily="18" charset="0"/>
                <a:ea typeface="微软雅黑" panose="020B0503020204020204" pitchFamily="34" charset="-122"/>
              </a:rPr>
              <a:t>出一</a:t>
            </a:r>
            <a:r>
              <a:rPr lang="zh-CN" altLang="en-US" sz="2100" dirty="0">
                <a:solidFill>
                  <a:srgbClr val="FF00FF"/>
                </a:solidFill>
                <a:latin typeface="Times New Roman" panose="02020603050405020304" pitchFamily="18" charset="0"/>
                <a:ea typeface="微软雅黑" panose="020B0503020204020204" pitchFamily="34" charset="-122"/>
              </a:rPr>
              <a:t>言</a:t>
            </a:r>
            <a:r>
              <a:rPr lang="zh-CN" altLang="en-US" sz="2100" dirty="0">
                <a:latin typeface="Times New Roman" panose="02020603050405020304" pitchFamily="18" charset="0"/>
                <a:ea typeface="微软雅黑" panose="020B0503020204020204" pitchFamily="34" charset="-122"/>
              </a:rPr>
              <a:t>以</a:t>
            </a:r>
            <a:r>
              <a:rPr lang="zh-CN" altLang="en-US" sz="2100" dirty="0" smtClean="0">
                <a:latin typeface="Times New Roman" panose="02020603050405020304" pitchFamily="18" charset="0"/>
                <a:ea typeface="微软雅黑" panose="020B0503020204020204" pitchFamily="34" charset="-122"/>
              </a:rPr>
              <a:t>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处处志</a:t>
            </a:r>
            <a:r>
              <a:rPr lang="zh-CN" altLang="en-US" sz="2100" dirty="0" smtClean="0">
                <a:solidFill>
                  <a:srgbClr val="FF00FF"/>
                </a:solidFill>
                <a:latin typeface="Times New Roman" panose="02020603050405020304" pitchFamily="18" charset="0"/>
                <a:ea typeface="微软雅黑" panose="020B0503020204020204" pitchFamily="34" charset="-122"/>
              </a:rPr>
              <a:t>之</a:t>
            </a:r>
            <a:r>
              <a:rPr lang="en-US" altLang="zh-CN" sz="2100" dirty="0" smtClean="0">
                <a:solidFill>
                  <a:srgbClr val="FF00FF"/>
                </a:solidFill>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公</a:t>
            </a:r>
            <a:r>
              <a:rPr lang="zh-CN" altLang="en-US" sz="2100" dirty="0">
                <a:latin typeface="Times New Roman" panose="02020603050405020304" pitchFamily="18" charset="0"/>
                <a:ea typeface="微软雅黑" panose="020B0503020204020204" pitchFamily="34" charset="-122"/>
              </a:rPr>
              <a:t>将驰</a:t>
            </a:r>
            <a:r>
              <a:rPr lang="zh-CN" altLang="en-US" sz="2100" dirty="0">
                <a:solidFill>
                  <a:srgbClr val="FF00FF"/>
                </a:solidFill>
                <a:latin typeface="Times New Roman" panose="02020603050405020304" pitchFamily="18" charset="0"/>
                <a:ea typeface="微软雅黑" panose="020B0503020204020204" pitchFamily="34" charset="-122"/>
              </a:rPr>
              <a:t>之</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下列对文章理解和分析有误的一项是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本文是以渔人的行踪为线索</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本文既然名为“记”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当然就是一篇记叙性的文章</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便要还家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设酒杀鸡作食”“余人各复延至其家”表现了桃花源人热情好客的特点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因为他们害怕世人来破坏他们和平安宁的生活</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本文表达了作者对理想社会的热烈追求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同时含蓄地表达了对现实社会的不满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3581" y="1630919"/>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阡陌</a:t>
            </a:r>
            <a:r>
              <a:rPr lang="zh-CN" altLang="en-US" sz="2100" dirty="0">
                <a:latin typeface="Times New Roman" panose="02020603050405020304" pitchFamily="18" charset="0"/>
                <a:ea typeface="微软雅黑" panose="020B0503020204020204" pitchFamily="34" charset="-122"/>
              </a:rPr>
              <a:t>交通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鸡犬相闻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田间</a:t>
            </a:r>
            <a:r>
              <a:rPr lang="zh-CN" altLang="en-US" sz="2100" dirty="0">
                <a:solidFill>
                  <a:srgbClr val="C00000"/>
                </a:solidFill>
                <a:latin typeface="Times New Roman" panose="02020603050405020304" pitchFamily="18" charset="0"/>
                <a:ea typeface="微软雅黑" panose="020B0503020204020204" pitchFamily="34" charset="-122"/>
              </a:rPr>
              <a:t>小路交错相通</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村落间可以互相听到鸡鸣狗叫的声音</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16988" y="1489902"/>
            <a:ext cx="8113541" cy="575945"/>
          </a:xfrm>
          <a:prstGeom prst="rect">
            <a:avLst/>
          </a:prstGeom>
        </p:spPr>
        <p:txBody>
          <a:bodyPr wrap="square">
            <a:spAutoFit/>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rPr>
              <a:t>小</a:t>
            </a:r>
            <a:r>
              <a:rPr lang="zh-CN" altLang="en-US" sz="2100" b="1" dirty="0">
                <a:latin typeface="Times New Roman" panose="02020603050405020304" pitchFamily="18" charset="0"/>
                <a:ea typeface="微软雅黑" panose="020B0503020204020204" pitchFamily="34" charset="-122"/>
              </a:rPr>
              <a:t>石潭记</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16988" y="1927841"/>
            <a:ext cx="8113541" cy="3969385"/>
          </a:xfrm>
          <a:prstGeom prst="rect">
            <a:avLst/>
          </a:prstGeom>
        </p:spPr>
        <p:txBody>
          <a:bodyPr wrap="square">
            <a:spAutoFit/>
          </a:bodyPr>
          <a:lstStyle/>
          <a:p>
            <a:pPr algn="just">
              <a:lnSpc>
                <a:spcPct val="150000"/>
              </a:lnSpc>
            </a:pP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a:t>
            </a:r>
            <a:r>
              <a:rPr lang="zh-CN" altLang="en-US" sz="2100" b="1" dirty="0">
                <a:latin typeface="Times New Roman" panose="02020603050405020304" pitchFamily="18" charset="0"/>
                <a:ea typeface="微软雅黑" panose="020B0503020204020204" pitchFamily="34" charset="-122"/>
              </a:rPr>
              <a:t>、词语解释</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）隔</a:t>
            </a:r>
            <a:r>
              <a:rPr lang="zh-CN" altLang="en-US" sz="2100" dirty="0">
                <a:solidFill>
                  <a:srgbClr val="FF00FF"/>
                </a:solidFill>
                <a:latin typeface="Times New Roman" panose="02020603050405020304" pitchFamily="18" charset="0"/>
                <a:ea typeface="微软雅黑" panose="020B0503020204020204" pitchFamily="34" charset="-122"/>
              </a:rPr>
              <a:t>篁竹</a:t>
            </a:r>
            <a:r>
              <a:rPr lang="zh-CN" altLang="en-US" sz="2100" dirty="0">
                <a:latin typeface="Times New Roman" panose="02020603050405020304" pitchFamily="18" charset="0"/>
                <a:ea typeface="微软雅黑" panose="020B0503020204020204" pitchFamily="34" charset="-122"/>
              </a:rPr>
              <a:t>：竹林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）水尤清</a:t>
            </a:r>
            <a:r>
              <a:rPr lang="zh-CN" altLang="en-US" sz="2100" dirty="0">
                <a:solidFill>
                  <a:srgbClr val="FF00FF"/>
                </a:solidFill>
                <a:latin typeface="Times New Roman" panose="02020603050405020304" pitchFamily="18" charset="0"/>
                <a:ea typeface="微软雅黑" panose="020B0503020204020204" pitchFamily="34" charset="-122"/>
              </a:rPr>
              <a:t>冽</a:t>
            </a:r>
            <a:r>
              <a:rPr lang="zh-CN" altLang="en-US" sz="2100" dirty="0">
                <a:latin typeface="Times New Roman" panose="02020603050405020304" pitchFamily="18" charset="0"/>
                <a:ea typeface="微软雅黑" panose="020B0503020204020204" pitchFamily="34" charset="-122"/>
              </a:rPr>
              <a:t>：凉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卷</a:t>
            </a:r>
            <a:r>
              <a:rPr lang="zh-CN" altLang="en-US" sz="2100" dirty="0">
                <a:latin typeface="Times New Roman" panose="02020603050405020304" pitchFamily="18" charset="0"/>
                <a:ea typeface="微软雅黑" panose="020B0503020204020204" pitchFamily="34" charset="-122"/>
              </a:rPr>
              <a:t>石底以出：翻卷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）为</a:t>
            </a:r>
            <a:r>
              <a:rPr lang="zh-CN" altLang="en-US" sz="2100" dirty="0">
                <a:solidFill>
                  <a:srgbClr val="FF00FF"/>
                </a:solidFill>
                <a:latin typeface="Times New Roman" panose="02020603050405020304" pitchFamily="18" charset="0"/>
                <a:ea typeface="微软雅黑" panose="020B0503020204020204" pitchFamily="34" charset="-122"/>
              </a:rPr>
              <a:t>坻</a:t>
            </a:r>
            <a:r>
              <a:rPr lang="zh-CN" altLang="en-US" sz="2100" dirty="0">
                <a:latin typeface="Times New Roman" panose="02020603050405020304" pitchFamily="18" charset="0"/>
                <a:ea typeface="微软雅黑" panose="020B0503020204020204" pitchFamily="34" charset="-122"/>
              </a:rPr>
              <a:t>，为屿，为</a:t>
            </a:r>
            <a:r>
              <a:rPr lang="zh-CN" altLang="en-US" sz="2100" dirty="0">
                <a:solidFill>
                  <a:srgbClr val="FF00FF"/>
                </a:solidFill>
                <a:latin typeface="Times New Roman" panose="02020603050405020304" pitchFamily="18" charset="0"/>
                <a:ea typeface="微软雅黑" panose="020B0503020204020204" pitchFamily="34" charset="-122"/>
              </a:rPr>
              <a:t>嵁</a:t>
            </a:r>
            <a:r>
              <a:rPr lang="zh-CN" altLang="en-US" sz="2100" dirty="0">
                <a:latin typeface="Times New Roman" panose="02020603050405020304" pitchFamily="18" charset="0"/>
                <a:ea typeface="微软雅黑" panose="020B0503020204020204" pitchFamily="34" charset="-122"/>
              </a:rPr>
              <a:t>，为岩：水中高地；不平的岩石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）青树</a:t>
            </a:r>
            <a:r>
              <a:rPr lang="zh-CN" altLang="en-US" sz="2100" dirty="0">
                <a:solidFill>
                  <a:srgbClr val="FF00FF"/>
                </a:solidFill>
                <a:latin typeface="Times New Roman" panose="02020603050405020304" pitchFamily="18" charset="0"/>
                <a:ea typeface="微软雅黑" panose="020B0503020204020204" pitchFamily="34" charset="-122"/>
              </a:rPr>
              <a:t>翠蔓</a:t>
            </a:r>
            <a:r>
              <a:rPr lang="zh-CN" altLang="en-US" sz="2100" dirty="0">
                <a:latin typeface="Times New Roman" panose="02020603050405020304" pitchFamily="18" charset="0"/>
                <a:ea typeface="微软雅黑" panose="020B0503020204020204" pitchFamily="34" charset="-122"/>
              </a:rPr>
              <a:t>：翠绿的藤</a:t>
            </a:r>
            <a:r>
              <a:rPr lang="zh-CN" altLang="en-US" sz="2100" dirty="0" smtClean="0">
                <a:latin typeface="Times New Roman" panose="02020603050405020304" pitchFamily="18" charset="0"/>
                <a:ea typeface="微软雅黑" panose="020B0503020204020204" pitchFamily="34" charset="-122"/>
              </a:rPr>
              <a:t>蔓</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548640" y="1998386"/>
            <a:ext cx="8210074" cy="575786"/>
            <a:chOff x="879" y="1466"/>
            <a:chExt cx="17239" cy="1209"/>
          </a:xfrm>
        </p:grpSpPr>
        <p:sp>
          <p:nvSpPr>
            <p:cNvPr id="5" name="矩形 4"/>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6"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10346"/>
            <a:ext cx="8096111" cy="445389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）潭中鱼</a:t>
            </a:r>
            <a:r>
              <a:rPr lang="zh-CN" altLang="en-US" sz="2100" dirty="0">
                <a:solidFill>
                  <a:srgbClr val="FF00FF"/>
                </a:solidFill>
                <a:latin typeface="Times New Roman" panose="02020603050405020304" pitchFamily="18" charset="0"/>
                <a:ea typeface="微软雅黑" panose="020B0503020204020204" pitchFamily="34" charset="-122"/>
              </a:rPr>
              <a:t>可</a:t>
            </a:r>
            <a:r>
              <a:rPr lang="zh-CN" altLang="en-US" sz="2100" dirty="0">
                <a:latin typeface="Times New Roman" panose="02020603050405020304" pitchFamily="18" charset="0"/>
                <a:ea typeface="微软雅黑" panose="020B0503020204020204" pitchFamily="34" charset="-122"/>
              </a:rPr>
              <a:t>百</a:t>
            </a:r>
            <a:r>
              <a:rPr lang="zh-CN" altLang="en-US" sz="2100" dirty="0">
                <a:solidFill>
                  <a:srgbClr val="FF00FF"/>
                </a:solidFill>
                <a:latin typeface="Times New Roman" panose="02020603050405020304" pitchFamily="18" charset="0"/>
                <a:ea typeface="微软雅黑" panose="020B0503020204020204" pitchFamily="34" charset="-122"/>
              </a:rPr>
              <a:t>许</a:t>
            </a:r>
            <a:r>
              <a:rPr lang="zh-CN" altLang="en-US" sz="2100" dirty="0">
                <a:latin typeface="Times New Roman" panose="02020603050405020304" pitchFamily="18" charset="0"/>
                <a:ea typeface="微软雅黑" panose="020B0503020204020204" pitchFamily="34" charset="-122"/>
              </a:rPr>
              <a:t>头：大约；表示约数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佁然</a:t>
            </a:r>
            <a:r>
              <a:rPr lang="zh-CN" altLang="en-US" sz="2100" dirty="0">
                <a:latin typeface="Times New Roman" panose="02020603050405020304" pitchFamily="18" charset="0"/>
                <a:ea typeface="微软雅黑" panose="020B0503020204020204" pitchFamily="34" charset="-122"/>
              </a:rPr>
              <a:t>不动：静止不动的样子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俶尔</a:t>
            </a:r>
            <a:r>
              <a:rPr lang="zh-CN" altLang="en-US" sz="2100" dirty="0">
                <a:latin typeface="Times New Roman" panose="02020603050405020304" pitchFamily="18" charset="0"/>
                <a:ea typeface="微软雅黑" panose="020B0503020204020204" pitchFamily="34" charset="-122"/>
              </a:rPr>
              <a:t>远逝：忽然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）往来</a:t>
            </a:r>
            <a:r>
              <a:rPr lang="zh-CN" altLang="en-US" sz="2100" dirty="0">
                <a:solidFill>
                  <a:srgbClr val="FF00FF"/>
                </a:solidFill>
                <a:latin typeface="Times New Roman" panose="02020603050405020304" pitchFamily="18" charset="0"/>
                <a:ea typeface="微软雅黑" panose="020B0503020204020204" pitchFamily="34" charset="-122"/>
              </a:rPr>
              <a:t>翕忽</a:t>
            </a:r>
            <a:r>
              <a:rPr lang="zh-CN" altLang="en-US" sz="2100" dirty="0">
                <a:latin typeface="Times New Roman" panose="02020603050405020304" pitchFamily="18" charset="0"/>
                <a:ea typeface="微软雅黑" panose="020B0503020204020204" pitchFamily="34" charset="-122"/>
              </a:rPr>
              <a:t>：轻快迅疾的样子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悄怆</a:t>
            </a:r>
            <a:r>
              <a:rPr lang="zh-CN" altLang="en-US" sz="2100" dirty="0">
                <a:latin typeface="Times New Roman" panose="02020603050405020304" pitchFamily="18" charset="0"/>
                <a:ea typeface="微软雅黑" panose="020B0503020204020204" pitchFamily="34" charset="-122"/>
              </a:rPr>
              <a:t>幽邃：凄凉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）不可久</a:t>
            </a:r>
            <a:r>
              <a:rPr lang="zh-CN" altLang="en-US" sz="2100" dirty="0">
                <a:solidFill>
                  <a:srgbClr val="FF00FF"/>
                </a:solidFill>
                <a:latin typeface="Times New Roman" panose="02020603050405020304" pitchFamily="18" charset="0"/>
                <a:ea typeface="微软雅黑" panose="020B0503020204020204" pitchFamily="34" charset="-122"/>
              </a:rPr>
              <a:t>居</a:t>
            </a:r>
            <a:r>
              <a:rPr lang="zh-CN" altLang="en-US" sz="2100" dirty="0">
                <a:latin typeface="Times New Roman" panose="02020603050405020304" pitchFamily="18" charset="0"/>
                <a:ea typeface="微软雅黑" panose="020B0503020204020204" pitchFamily="34" charset="-122"/>
              </a:rPr>
              <a:t>：停留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从</a:t>
            </a:r>
            <a:r>
              <a:rPr lang="zh-CN" altLang="en-US" sz="2100" dirty="0">
                <a:latin typeface="Times New Roman" panose="02020603050405020304" pitchFamily="18" charset="0"/>
                <a:ea typeface="微软雅黑" panose="020B0503020204020204" pitchFamily="34" charset="-122"/>
              </a:rPr>
              <a:t>小丘西行百二十步：介词，自、由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隶而</a:t>
            </a:r>
            <a:r>
              <a:rPr lang="zh-CN" altLang="en-US" sz="2100" dirty="0">
                <a:solidFill>
                  <a:srgbClr val="FF00FF"/>
                </a:solidFill>
                <a:latin typeface="Times New Roman" panose="02020603050405020304" pitchFamily="18" charset="0"/>
                <a:ea typeface="微软雅黑" panose="020B0503020204020204" pitchFamily="34" charset="-122"/>
              </a:rPr>
              <a:t>从</a:t>
            </a:r>
            <a:r>
              <a:rPr lang="zh-CN" altLang="en-US" sz="2100" dirty="0">
                <a:latin typeface="Times New Roman" panose="02020603050405020304" pitchFamily="18" charset="0"/>
                <a:ea typeface="微软雅黑" panose="020B0503020204020204" pitchFamily="34" charset="-122"/>
              </a:rPr>
              <a:t>者：动词，跟随</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686288" y="506978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23867" y="5221748"/>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）从</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71339" cy="203009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写作</a:t>
            </a:r>
            <a:r>
              <a:rPr lang="zh-CN" altLang="en-US" sz="2100" b="1" dirty="0" smtClean="0">
                <a:latin typeface="Times New Roman" panose="02020603050405020304" pitchFamily="18" charset="0"/>
                <a:ea typeface="微软雅黑" panose="020B0503020204020204" pitchFamily="34" charset="-122"/>
              </a:rPr>
              <a:t>特色</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大笔点染</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正面描写和侧面烘托相结合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动静结合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75176"/>
            <a:ext cx="8117213"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水尤</a:t>
            </a:r>
            <a:r>
              <a:rPr lang="zh-CN" altLang="en-US" sz="2100" dirty="0">
                <a:solidFill>
                  <a:srgbClr val="FF00FF"/>
                </a:solidFill>
                <a:latin typeface="Times New Roman" panose="02020603050405020304" pitchFamily="18" charset="0"/>
                <a:ea typeface="微软雅黑" panose="020B0503020204020204" pitchFamily="34" charset="-122"/>
              </a:rPr>
              <a:t>清</a:t>
            </a:r>
            <a:r>
              <a:rPr lang="zh-CN" altLang="en-US" sz="2100" dirty="0">
                <a:latin typeface="Times New Roman" panose="02020603050405020304" pitchFamily="18" charset="0"/>
                <a:ea typeface="微软雅黑" panose="020B0503020204020204" pitchFamily="34" charset="-122"/>
              </a:rPr>
              <a:t>冽：清澈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以其境过</a:t>
            </a:r>
            <a:r>
              <a:rPr lang="zh-CN" altLang="en-US" sz="2100" dirty="0">
                <a:solidFill>
                  <a:srgbClr val="FF00FF"/>
                </a:solidFill>
                <a:latin typeface="Times New Roman" panose="02020603050405020304" pitchFamily="18" charset="0"/>
                <a:ea typeface="微软雅黑" panose="020B0503020204020204" pitchFamily="34" charset="-122"/>
              </a:rPr>
              <a:t>清</a:t>
            </a:r>
            <a:r>
              <a:rPr lang="zh-CN" altLang="en-US" sz="2100" dirty="0">
                <a:latin typeface="Times New Roman" panose="02020603050405020304" pitchFamily="18" charset="0"/>
                <a:ea typeface="微软雅黑" panose="020B0503020204020204" pitchFamily="34" charset="-122"/>
              </a:rPr>
              <a:t>：凄清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心</a:t>
            </a:r>
            <a:r>
              <a:rPr lang="zh-CN" altLang="en-US" sz="2100" dirty="0">
                <a:solidFill>
                  <a:srgbClr val="FF00FF"/>
                </a:solidFill>
                <a:latin typeface="Times New Roman" panose="02020603050405020304" pitchFamily="18" charset="0"/>
                <a:ea typeface="微软雅黑" panose="020B0503020204020204" pitchFamily="34" charset="-122"/>
              </a:rPr>
              <a:t>乐</a:t>
            </a:r>
            <a:r>
              <a:rPr lang="zh-CN" altLang="en-US" sz="2100" dirty="0">
                <a:latin typeface="Times New Roman" panose="02020603050405020304" pitchFamily="18" charset="0"/>
                <a:ea typeface="微软雅黑" panose="020B0503020204020204" pitchFamily="34" charset="-122"/>
              </a:rPr>
              <a:t>之：形容词的意动用法，以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似与游者相</a:t>
            </a:r>
            <a:r>
              <a:rPr lang="zh-CN" altLang="en-US" sz="2100" dirty="0">
                <a:solidFill>
                  <a:srgbClr val="FF00FF"/>
                </a:solidFill>
                <a:latin typeface="Times New Roman" panose="02020603050405020304" pitchFamily="18" charset="0"/>
                <a:ea typeface="微软雅黑" panose="020B0503020204020204" pitchFamily="34" charset="-122"/>
              </a:rPr>
              <a:t>乐</a:t>
            </a:r>
            <a:r>
              <a:rPr lang="zh-CN" altLang="en-US" sz="2100" dirty="0">
                <a:latin typeface="Times New Roman" panose="02020603050405020304" pitchFamily="18" charset="0"/>
                <a:ea typeface="微软雅黑" panose="020B0503020204020204" pitchFamily="34" charset="-122"/>
              </a:rPr>
              <a:t>：逗乐，玩乐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如鸣珮</a:t>
            </a:r>
            <a:r>
              <a:rPr lang="zh-CN" altLang="en-US" sz="2100" dirty="0">
                <a:solidFill>
                  <a:srgbClr val="FF00FF"/>
                </a:solidFill>
                <a:latin typeface="Times New Roman" panose="02020603050405020304" pitchFamily="18" charset="0"/>
                <a:ea typeface="微软雅黑" panose="020B0503020204020204" pitchFamily="34" charset="-122"/>
              </a:rPr>
              <a:t>环</a:t>
            </a:r>
            <a:r>
              <a:rPr lang="zh-CN" altLang="en-US" sz="2100" dirty="0">
                <a:latin typeface="Times New Roman" panose="02020603050405020304" pitchFamily="18" charset="0"/>
                <a:ea typeface="微软雅黑" panose="020B0503020204020204" pitchFamily="34" charset="-122"/>
              </a:rPr>
              <a:t>：玉饰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四面竹树</a:t>
            </a:r>
            <a:r>
              <a:rPr lang="zh-CN" altLang="en-US" sz="2100" dirty="0">
                <a:solidFill>
                  <a:srgbClr val="FF00FF"/>
                </a:solidFill>
                <a:latin typeface="Times New Roman" panose="02020603050405020304" pitchFamily="18" charset="0"/>
                <a:ea typeface="微软雅黑" panose="020B0503020204020204" pitchFamily="34" charset="-122"/>
              </a:rPr>
              <a:t>环</a:t>
            </a:r>
            <a:r>
              <a:rPr lang="zh-CN" altLang="en-US" sz="2100" dirty="0">
                <a:latin typeface="Times New Roman" panose="02020603050405020304" pitchFamily="18" charset="0"/>
                <a:ea typeface="微软雅黑" panose="020B0503020204020204" pitchFamily="34" charset="-122"/>
              </a:rPr>
              <a:t>合：环绕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潭中鱼</a:t>
            </a:r>
            <a:r>
              <a:rPr lang="zh-CN" altLang="en-US" sz="2100" dirty="0">
                <a:solidFill>
                  <a:srgbClr val="FF00FF"/>
                </a:solidFill>
                <a:latin typeface="Times New Roman" panose="02020603050405020304" pitchFamily="18" charset="0"/>
                <a:ea typeface="微软雅黑" panose="020B0503020204020204" pitchFamily="34" charset="-122"/>
              </a:rPr>
              <a:t>可</a:t>
            </a:r>
            <a:r>
              <a:rPr lang="zh-CN" altLang="en-US" sz="2100" dirty="0">
                <a:latin typeface="Times New Roman" panose="02020603050405020304" pitchFamily="18" charset="0"/>
                <a:ea typeface="微软雅黑" panose="020B0503020204020204" pitchFamily="34" charset="-122"/>
              </a:rPr>
              <a:t>百许头：大约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明灭</a:t>
            </a:r>
            <a:r>
              <a:rPr lang="zh-CN" altLang="en-US" sz="2100" dirty="0">
                <a:solidFill>
                  <a:srgbClr val="FF00FF"/>
                </a:solidFill>
                <a:latin typeface="Times New Roman" panose="02020603050405020304" pitchFamily="18" charset="0"/>
                <a:ea typeface="微软雅黑" panose="020B0503020204020204" pitchFamily="34" charset="-122"/>
              </a:rPr>
              <a:t>可</a:t>
            </a:r>
            <a:r>
              <a:rPr lang="zh-CN" altLang="en-US" sz="2100" dirty="0">
                <a:latin typeface="Times New Roman" panose="02020603050405020304" pitchFamily="18" charset="0"/>
                <a:ea typeface="微软雅黑" panose="020B0503020204020204" pitchFamily="34" charset="-122"/>
              </a:rPr>
              <a:t>见：可以，能够</a:t>
            </a:r>
            <a:endParaRPr lang="zh-CN" altLang="en-US" sz="2100" dirty="0">
              <a:latin typeface="Times New Roman" panose="02020603050405020304" pitchFamily="18" charset="0"/>
              <a:ea typeface="微软雅黑" panose="020B0503020204020204" pitchFamily="34" charset="-122"/>
            </a:endParaRPr>
          </a:p>
        </p:txBody>
      </p:sp>
      <p:sp>
        <p:nvSpPr>
          <p:cNvPr id="7" name="左大括号 6"/>
          <p:cNvSpPr/>
          <p:nvPr/>
        </p:nvSpPr>
        <p:spPr>
          <a:xfrm>
            <a:off x="1686288" y="1704086"/>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左大括号 7"/>
          <p:cNvSpPr/>
          <p:nvPr/>
        </p:nvSpPr>
        <p:spPr>
          <a:xfrm>
            <a:off x="1686288" y="3602751"/>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686288" y="2669099"/>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686288" y="4552005"/>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矩形 10"/>
          <p:cNvSpPr/>
          <p:nvPr/>
        </p:nvSpPr>
        <p:spPr>
          <a:xfrm>
            <a:off x="523867" y="187155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）清</a:t>
            </a:r>
            <a:endParaRPr lang="zh-CN" altLang="en-US" sz="2100" dirty="0">
              <a:latin typeface="Times New Roman" panose="02020603050405020304" pitchFamily="18" charset="0"/>
            </a:endParaRPr>
          </a:p>
        </p:txBody>
      </p:sp>
      <p:sp>
        <p:nvSpPr>
          <p:cNvPr id="12" name="矩形 11"/>
          <p:cNvSpPr/>
          <p:nvPr/>
        </p:nvSpPr>
        <p:spPr>
          <a:xfrm>
            <a:off x="523867" y="2820890"/>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）乐</a:t>
            </a:r>
            <a:endParaRPr lang="zh-CN" altLang="en-US" sz="2100" dirty="0">
              <a:latin typeface="Times New Roman" panose="02020603050405020304" pitchFamily="18" charset="0"/>
            </a:endParaRPr>
          </a:p>
        </p:txBody>
      </p:sp>
      <p:sp>
        <p:nvSpPr>
          <p:cNvPr id="13" name="矩形 12"/>
          <p:cNvSpPr/>
          <p:nvPr/>
        </p:nvSpPr>
        <p:spPr>
          <a:xfrm>
            <a:off x="523867" y="375074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）环</a:t>
            </a:r>
            <a:endParaRPr lang="zh-CN" altLang="en-US" sz="2100" dirty="0">
              <a:latin typeface="Times New Roman" panose="02020603050405020304" pitchFamily="18" charset="0"/>
            </a:endParaRPr>
          </a:p>
        </p:txBody>
      </p:sp>
      <p:sp>
        <p:nvSpPr>
          <p:cNvPr id="14" name="矩形 13"/>
          <p:cNvSpPr/>
          <p:nvPr/>
        </p:nvSpPr>
        <p:spPr>
          <a:xfrm>
            <a:off x="523867" y="471947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）可</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9428"/>
            <a:ext cx="8096111"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全石</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为底：介词，用、把</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卷石底</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出：连词，而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其境过清：连词，因为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潭西南</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望：连词，表修饰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乃记之</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去：连词，表承接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隶</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从者：连词，表并列</a:t>
            </a:r>
            <a:endParaRPr lang="zh-CN" altLang="en-US" sz="2100" dirty="0">
              <a:latin typeface="Times New Roman" panose="02020603050405020304" pitchFamily="18" charset="0"/>
              <a:ea typeface="微软雅黑" panose="020B0503020204020204" pitchFamily="34" charset="-122"/>
            </a:endParaRPr>
          </a:p>
        </p:txBody>
      </p:sp>
      <p:sp>
        <p:nvSpPr>
          <p:cNvPr id="5" name="左大括号 4"/>
          <p:cNvSpPr/>
          <p:nvPr/>
        </p:nvSpPr>
        <p:spPr>
          <a:xfrm>
            <a:off x="1702115" y="1714637"/>
            <a:ext cx="184637" cy="114726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702114" y="3087105"/>
            <a:ext cx="184637" cy="119914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矩形 6"/>
          <p:cNvSpPr/>
          <p:nvPr/>
        </p:nvSpPr>
        <p:spPr>
          <a:xfrm>
            <a:off x="523867" y="2092059"/>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）以</a:t>
            </a:r>
            <a:endParaRPr lang="zh-CN" altLang="en-US" sz="2100" dirty="0">
              <a:latin typeface="Times New Roman" panose="02020603050405020304" pitchFamily="18" charset="0"/>
            </a:endParaRPr>
          </a:p>
        </p:txBody>
      </p:sp>
      <p:sp>
        <p:nvSpPr>
          <p:cNvPr id="8" name="矩形 7"/>
          <p:cNvSpPr/>
          <p:nvPr/>
        </p:nvSpPr>
        <p:spPr>
          <a:xfrm>
            <a:off x="523867" y="3490470"/>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）而</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5728"/>
            <a:ext cx="8102991" cy="396938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）从小丘</a:t>
            </a:r>
            <a:r>
              <a:rPr lang="zh-CN" altLang="en-US" sz="2100" dirty="0">
                <a:solidFill>
                  <a:srgbClr val="FF00FF"/>
                </a:solidFill>
                <a:latin typeface="Times New Roman" panose="02020603050405020304" pitchFamily="18" charset="0"/>
                <a:ea typeface="微软雅黑" panose="020B0503020204020204" pitchFamily="34" charset="-122"/>
              </a:rPr>
              <a:t>西</a:t>
            </a:r>
            <a:r>
              <a:rPr lang="zh-CN" altLang="en-US" sz="2100" dirty="0">
                <a:latin typeface="Times New Roman" panose="02020603050405020304" pitchFamily="18" charset="0"/>
                <a:ea typeface="微软雅黑" panose="020B0503020204020204" pitchFamily="34" charset="-122"/>
              </a:rPr>
              <a:t>行百二十步：方位名词作状语，向西</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下</a:t>
            </a:r>
            <a:r>
              <a:rPr lang="zh-CN" altLang="en-US" sz="2100" dirty="0">
                <a:latin typeface="Times New Roman" panose="02020603050405020304" pitchFamily="18" charset="0"/>
                <a:ea typeface="微软雅黑" panose="020B0503020204020204" pitchFamily="34" charset="-122"/>
              </a:rPr>
              <a:t>见小潭：方位名词作状语，往下</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近</a:t>
            </a:r>
            <a:r>
              <a:rPr lang="zh-CN" altLang="en-US" sz="2100" dirty="0">
                <a:latin typeface="Times New Roman" panose="02020603050405020304" pitchFamily="18" charset="0"/>
                <a:ea typeface="微软雅黑" panose="020B0503020204020204" pitchFamily="34" charset="-122"/>
              </a:rPr>
              <a:t>岸，卷石底以出：形容词作动词，靠近</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）皆若</a:t>
            </a:r>
            <a:r>
              <a:rPr lang="zh-CN" altLang="en-US" sz="2100" dirty="0">
                <a:solidFill>
                  <a:srgbClr val="FF00FF"/>
                </a:solidFill>
                <a:latin typeface="Times New Roman" panose="02020603050405020304" pitchFamily="18" charset="0"/>
                <a:ea typeface="微软雅黑" panose="020B0503020204020204" pitchFamily="34" charset="-122"/>
              </a:rPr>
              <a:t>空</a:t>
            </a:r>
            <a:r>
              <a:rPr lang="zh-CN" altLang="en-US" sz="2100" dirty="0">
                <a:latin typeface="Times New Roman" panose="02020603050405020304" pitchFamily="18" charset="0"/>
                <a:ea typeface="微软雅黑" panose="020B0503020204020204" pitchFamily="34" charset="-122"/>
              </a:rPr>
              <a:t>游无所依：形容词作状语，在空中</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）日光下</a:t>
            </a:r>
            <a:r>
              <a:rPr lang="zh-CN" altLang="en-US" sz="2100" dirty="0">
                <a:solidFill>
                  <a:srgbClr val="FF00FF"/>
                </a:solidFill>
                <a:latin typeface="Times New Roman" panose="02020603050405020304" pitchFamily="18" charset="0"/>
                <a:ea typeface="微软雅黑" panose="020B0503020204020204" pitchFamily="34" charset="-122"/>
              </a:rPr>
              <a:t>澈</a:t>
            </a:r>
            <a:r>
              <a:rPr lang="zh-CN" altLang="en-US" sz="2100" dirty="0">
                <a:latin typeface="Times New Roman" panose="02020603050405020304" pitchFamily="18" charset="0"/>
                <a:ea typeface="微软雅黑" panose="020B0503020204020204" pitchFamily="34" charset="-122"/>
              </a:rPr>
              <a:t>：形容词作动词，穿透</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）俶尔</a:t>
            </a:r>
            <a:r>
              <a:rPr lang="zh-CN" altLang="en-US" sz="2100" dirty="0">
                <a:solidFill>
                  <a:srgbClr val="FF00FF"/>
                </a:solidFill>
                <a:latin typeface="Times New Roman" panose="02020603050405020304" pitchFamily="18" charset="0"/>
                <a:ea typeface="微软雅黑" panose="020B0503020204020204" pitchFamily="34" charset="-122"/>
              </a:rPr>
              <a:t>远</a:t>
            </a:r>
            <a:r>
              <a:rPr lang="zh-CN" altLang="en-US" sz="2100" dirty="0">
                <a:latin typeface="Times New Roman" panose="02020603050405020304" pitchFamily="18" charset="0"/>
                <a:ea typeface="微软雅黑" panose="020B0503020204020204" pitchFamily="34" charset="-122"/>
              </a:rPr>
              <a:t>逝：形容词作状语，向远处</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）潭</a:t>
            </a:r>
            <a:r>
              <a:rPr lang="zh-CN" altLang="en-US" sz="2100" dirty="0">
                <a:solidFill>
                  <a:srgbClr val="FF00FF"/>
                </a:solidFill>
                <a:latin typeface="Times New Roman" panose="02020603050405020304" pitchFamily="18" charset="0"/>
                <a:ea typeface="微软雅黑" panose="020B0503020204020204" pitchFamily="34" charset="-122"/>
              </a:rPr>
              <a:t>西南</a:t>
            </a:r>
            <a:r>
              <a:rPr lang="zh-CN" altLang="en-US" sz="2100" dirty="0">
                <a:latin typeface="Times New Roman" panose="02020603050405020304" pitchFamily="18" charset="0"/>
                <a:ea typeface="微软雅黑" panose="020B0503020204020204" pitchFamily="34" charset="-122"/>
              </a:rPr>
              <a:t>而望：方位名词作状语，向西南</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3389"/>
            <a:ext cx="8071340" cy="3484245"/>
          </a:xfrm>
          <a:prstGeom prst="rect">
            <a:avLst/>
          </a:prstGeom>
        </p:spPr>
        <p:txBody>
          <a:bodyPr wrap="square">
            <a:spAutoFit/>
          </a:bodyPr>
          <a:lstStyle/>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斗</a:t>
            </a:r>
            <a:r>
              <a:rPr lang="zh-CN" altLang="en-US" sz="2100" dirty="0">
                <a:latin typeface="Times New Roman" panose="02020603050405020304" pitchFamily="18" charset="0"/>
                <a:ea typeface="微软雅黑" panose="020B0503020204020204" pitchFamily="34" charset="-122"/>
              </a:rPr>
              <a:t>折</a:t>
            </a:r>
            <a:r>
              <a:rPr lang="zh-CN" altLang="en-US" sz="2100" dirty="0">
                <a:solidFill>
                  <a:srgbClr val="FF00FF"/>
                </a:solidFill>
                <a:latin typeface="Times New Roman" panose="02020603050405020304" pitchFamily="18" charset="0"/>
                <a:ea typeface="微软雅黑" panose="020B0503020204020204" pitchFamily="34" charset="-122"/>
              </a:rPr>
              <a:t>蛇</a:t>
            </a:r>
            <a:r>
              <a:rPr lang="zh-CN" altLang="en-US" sz="2100" dirty="0">
                <a:latin typeface="Times New Roman" panose="02020603050405020304" pitchFamily="18" charset="0"/>
                <a:ea typeface="微软雅黑" panose="020B0503020204020204" pitchFamily="34" charset="-122"/>
              </a:rPr>
              <a:t>行：名词作状语，像北斗星那样；像蛇那样</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）其岸势</a:t>
            </a:r>
            <a:r>
              <a:rPr lang="zh-CN" altLang="en-US" sz="2100" dirty="0">
                <a:solidFill>
                  <a:srgbClr val="FF00FF"/>
                </a:solidFill>
                <a:latin typeface="Times New Roman" panose="02020603050405020304" pitchFamily="18" charset="0"/>
                <a:ea typeface="微软雅黑" panose="020B0503020204020204" pitchFamily="34" charset="-122"/>
              </a:rPr>
              <a:t>犬牙</a:t>
            </a:r>
            <a:r>
              <a:rPr lang="zh-CN" altLang="en-US" sz="2100" dirty="0">
                <a:latin typeface="Times New Roman" panose="02020603050405020304" pitchFamily="18" charset="0"/>
                <a:ea typeface="微软雅黑" panose="020B0503020204020204" pitchFamily="34" charset="-122"/>
              </a:rPr>
              <a:t>差互：名词作状语，像狗的牙齿那样</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凄</a:t>
            </a:r>
            <a:r>
              <a:rPr lang="zh-CN" altLang="en-US" sz="2100" dirty="0">
                <a:latin typeface="Times New Roman" panose="02020603050405020304" pitchFamily="18" charset="0"/>
                <a:ea typeface="微软雅黑" panose="020B0503020204020204" pitchFamily="34" charset="-122"/>
              </a:rPr>
              <a:t>神</a:t>
            </a:r>
            <a:r>
              <a:rPr lang="zh-CN" altLang="en-US" sz="2100" dirty="0">
                <a:solidFill>
                  <a:srgbClr val="FF00FF"/>
                </a:solidFill>
                <a:latin typeface="Times New Roman" panose="02020603050405020304" pitchFamily="18" charset="0"/>
                <a:ea typeface="微软雅黑" panose="020B0503020204020204" pitchFamily="34" charset="-122"/>
              </a:rPr>
              <a:t>寒</a:t>
            </a:r>
            <a:r>
              <a:rPr lang="zh-CN" altLang="en-US" sz="2100" dirty="0">
                <a:latin typeface="Times New Roman" panose="02020603050405020304" pitchFamily="18" charset="0"/>
                <a:ea typeface="微软雅黑" panose="020B0503020204020204" pitchFamily="34" charset="-122"/>
              </a:rPr>
              <a:t>骨：形容词的使动用法，使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凄凉；使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寒冷</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）全石</a:t>
            </a:r>
            <a:r>
              <a:rPr lang="zh-CN" altLang="en-US" sz="2100" dirty="0">
                <a:solidFill>
                  <a:srgbClr val="FF00FF"/>
                </a:solidFill>
                <a:latin typeface="Times New Roman" panose="02020603050405020304" pitchFamily="18" charset="0"/>
                <a:ea typeface="微软雅黑" panose="020B0503020204020204" pitchFamily="34" charset="-122"/>
              </a:rPr>
              <a:t>以为</a:t>
            </a:r>
            <a:r>
              <a:rPr lang="zh-CN" altLang="en-US" sz="2100" dirty="0">
                <a:latin typeface="Times New Roman" panose="02020603050405020304" pitchFamily="18" charset="0"/>
                <a:ea typeface="微软雅黑" panose="020B0503020204020204" pitchFamily="34" charset="-122"/>
              </a:rPr>
              <a:t>底</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a:t>
            </a:r>
            <a:r>
              <a:rPr lang="en-US" altLang="zh-CN" sz="2100" dirty="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a:t>
            </a:r>
            <a:r>
              <a:rPr lang="zh-CN" altLang="en-US" sz="2100" dirty="0" smtClean="0">
                <a:latin typeface="Times New Roman" panose="02020603050405020304" pitchFamily="18" charset="0"/>
                <a:ea typeface="微软雅黑" panose="020B0503020204020204" pitchFamily="34" charset="-122"/>
              </a:rPr>
              <a:t>认为</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3389"/>
            <a:ext cx="8102991" cy="299974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）影</a:t>
            </a:r>
            <a:r>
              <a:rPr lang="zh-CN" altLang="en-US" sz="2100" dirty="0">
                <a:solidFill>
                  <a:srgbClr val="FF00FF"/>
                </a:solidFill>
                <a:latin typeface="Times New Roman" panose="02020603050405020304" pitchFamily="18" charset="0"/>
                <a:ea typeface="微软雅黑" panose="020B0503020204020204" pitchFamily="34" charset="-122"/>
              </a:rPr>
              <a:t>布</a:t>
            </a:r>
            <a:r>
              <a:rPr lang="zh-CN" altLang="en-US" sz="2100" dirty="0">
                <a:latin typeface="Times New Roman" panose="02020603050405020304" pitchFamily="18" charset="0"/>
                <a:ea typeface="微软雅黑" panose="020B0503020204020204" pitchFamily="34" charset="-122"/>
              </a:rPr>
              <a:t>石上</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古义：映在</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义：可做衣服或其他物件的棉麻品</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）崔氏二</a:t>
            </a:r>
            <a:r>
              <a:rPr lang="zh-CN" altLang="en-US" sz="2100" dirty="0">
                <a:solidFill>
                  <a:srgbClr val="FF00FF"/>
                </a:solidFill>
                <a:latin typeface="Times New Roman" panose="02020603050405020304" pitchFamily="18" charset="0"/>
                <a:ea typeface="微软雅黑" panose="020B0503020204020204" pitchFamily="34" charset="-122"/>
              </a:rPr>
              <a:t>小生</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古义：年轻人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今义：戏曲艺术中的一种角色</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8" y="1551163"/>
            <a:ext cx="8092441" cy="396938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闻水声，如鸣珮环，心乐之。</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听到</a:t>
            </a:r>
            <a:r>
              <a:rPr lang="zh-CN" altLang="en-US" sz="2100" dirty="0">
                <a:solidFill>
                  <a:srgbClr val="C00000"/>
                </a:solidFill>
                <a:latin typeface="Times New Roman" panose="02020603050405020304" pitchFamily="18" charset="0"/>
                <a:ea typeface="微软雅黑" panose="020B0503020204020204" pitchFamily="34" charset="-122"/>
              </a:rPr>
              <a:t>了水声，好像珮环碰撞的声音，心里为之高兴。</a:t>
            </a:r>
            <a:endParaRPr lang="zh-CN" altLang="en-US" sz="2100" dirty="0">
              <a:solidFill>
                <a:srgbClr val="C00000"/>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2</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蒙络摇缀，参差披拂。</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蒙</a:t>
            </a:r>
            <a:r>
              <a:rPr lang="zh-CN" altLang="en-US" sz="2100" dirty="0">
                <a:solidFill>
                  <a:srgbClr val="C00000"/>
                </a:solidFill>
                <a:latin typeface="Times New Roman" panose="02020603050405020304" pitchFamily="18" charset="0"/>
                <a:ea typeface="微软雅黑" panose="020B0503020204020204" pitchFamily="34" charset="-122"/>
              </a:rPr>
              <a:t>盖缠绕，摇曳牵连，参差不齐，随风飘拂</a:t>
            </a:r>
            <a:r>
              <a:rPr lang="zh-CN" altLang="en-US"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潭中鱼可百许头，皆若空游无所依，日光下澈，影布石上。</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潭中游鱼约有一百来条，都好像在空中游动，没有什么依傍的，阳光照到水底，鱼的影子映在水底的石头上</a:t>
            </a:r>
            <a:r>
              <a:rPr lang="zh-CN" altLang="en-US"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0021"/>
            <a:ext cx="8071338" cy="2999740"/>
          </a:xfrm>
          <a:prstGeom prst="rect">
            <a:avLst/>
          </a:prstGeom>
        </p:spPr>
        <p:txBody>
          <a:bodyPr wrap="square">
            <a:spAutoFit/>
          </a:bodyPr>
          <a:lstStyle/>
          <a:p>
            <a:pPr>
              <a:lnSpc>
                <a:spcPct val="150000"/>
              </a:lnSpc>
            </a:pPr>
            <a:r>
              <a:rPr lang="en-US" altLang="zh-CN" sz="2100" dirty="0" smtClean="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佁然不动，俶尔远逝。</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鱼</a:t>
            </a:r>
            <a:r>
              <a:rPr lang="zh-CN" altLang="en-US" sz="2100" dirty="0">
                <a:solidFill>
                  <a:srgbClr val="C00000"/>
                </a:solidFill>
                <a:latin typeface="Times New Roman" panose="02020603050405020304" pitchFamily="18" charset="0"/>
                <a:ea typeface="微软雅黑" panose="020B0503020204020204" pitchFamily="34" charset="-122"/>
              </a:rPr>
              <a:t>儿静止不动，忽然间向远处游去。</a:t>
            </a:r>
            <a:endParaRPr lang="zh-CN" altLang="en-US" sz="2100" dirty="0">
              <a:solidFill>
                <a:srgbClr val="C00000"/>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5</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斗折蛇行，明灭可见。</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溪水）像北斗星那样曲折，像蛇那样蜿蜒前行，时隐时现。</a:t>
            </a:r>
            <a:endParaRPr lang="zh-CN" altLang="en-US" sz="2100" dirty="0">
              <a:solidFill>
                <a:srgbClr val="C00000"/>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6</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其岸势犬牙差互，不可知其源。</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溪</a:t>
            </a:r>
            <a:r>
              <a:rPr lang="zh-CN" altLang="en-US" sz="2100" dirty="0">
                <a:solidFill>
                  <a:srgbClr val="C00000"/>
                </a:solidFill>
                <a:latin typeface="Times New Roman" panose="02020603050405020304" pitchFamily="18" charset="0"/>
                <a:ea typeface="微软雅黑" panose="020B0503020204020204" pitchFamily="34" charset="-122"/>
              </a:rPr>
              <a:t>岸的形状像狗的牙齿那样交错不齐，不能知道溪水的源头</a:t>
            </a:r>
            <a:r>
              <a:rPr lang="zh-CN" altLang="en-US"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0021"/>
            <a:ext cx="8102990" cy="299974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7</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四面竹树环合，寂寥无人，凄神寒骨，悄怆幽邃。</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四周</a:t>
            </a:r>
            <a:r>
              <a:rPr lang="zh-CN" altLang="en-US" sz="2100" dirty="0">
                <a:solidFill>
                  <a:srgbClr val="C00000"/>
                </a:solidFill>
                <a:latin typeface="Times New Roman" panose="02020603050405020304" pitchFamily="18" charset="0"/>
                <a:ea typeface="微软雅黑" panose="020B0503020204020204" pitchFamily="34" charset="-122"/>
              </a:rPr>
              <a:t>有竹子和树林围绕着，静悄悄的没有人迹，让人感到心情悲伤，寒气透骨，凄凉幽深</a:t>
            </a:r>
            <a:r>
              <a:rPr lang="zh-CN" altLang="en-US"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8</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以其境过清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不可久居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乃记之而去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因为</a:t>
            </a:r>
            <a:r>
              <a:rPr lang="zh-CN" altLang="en-US" sz="2100" dirty="0">
                <a:solidFill>
                  <a:srgbClr val="C00000"/>
                </a:solidFill>
                <a:latin typeface="Times New Roman" panose="02020603050405020304" pitchFamily="18" charset="0"/>
                <a:ea typeface="微软雅黑" panose="020B0503020204020204" pitchFamily="34" charset="-122"/>
              </a:rPr>
              <a:t>这地方过于凄清</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不能长时间地停留</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于是就把当时的情景记下来后便离去了</a:t>
            </a:r>
            <a:r>
              <a:rPr lang="en-US" altLang="zh-CN" sz="2100" dirty="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0021"/>
            <a:ext cx="8102990"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课文</a:t>
            </a:r>
            <a:r>
              <a:rPr lang="zh-CN" altLang="en-US" sz="2100" b="1" dirty="0" smtClean="0">
                <a:latin typeface="Times New Roman" panose="02020603050405020304" pitchFamily="18" charset="0"/>
                <a:ea typeface="微软雅黑" panose="020B0503020204020204" pitchFamily="34" charset="-122"/>
              </a:rPr>
              <a:t>内容</a:t>
            </a:r>
            <a:endParaRPr lang="en-US" altLang="zh-CN" sz="2100" b="1"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写发现小石潭的经过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并描写了小石潭全貌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描绘潭中游鱼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并侧面烘托潭水之清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描绘小石潭源流的形状和岸势特点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写潭中气氛及作者感受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记录同游人</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0021"/>
            <a:ext cx="8102990" cy="396938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中心思想</a:t>
            </a:r>
            <a:endParaRPr lang="en-US" altLang="zh-CN"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本文描绘了小石潭景物的幽美和静谧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抒发了作者在寂寞处境中悲凉凄苦的情感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写作</a:t>
            </a:r>
            <a:r>
              <a:rPr lang="zh-CN" altLang="en-US" sz="2100" b="1" dirty="0" smtClean="0">
                <a:latin typeface="Times New Roman" panose="02020603050405020304" pitchFamily="18" charset="0"/>
                <a:ea typeface="微软雅黑" panose="020B0503020204020204" pitchFamily="34" charset="-122"/>
              </a:rPr>
              <a:t>特色</a:t>
            </a:r>
            <a:endParaRPr lang="en-US" altLang="zh-CN" sz="2100" b="1"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运用比喻的修辞手法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动静结合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化静为动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正面描写和侧面描写相结合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情景交融</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沿</a:t>
            </a:r>
            <a:r>
              <a:rPr lang="zh-CN" altLang="en-US" sz="2100" dirty="0">
                <a:solidFill>
                  <a:srgbClr val="FF00FF"/>
                </a:solidFill>
                <a:latin typeface="Times New Roman" panose="02020603050405020304" pitchFamily="18" charset="0"/>
                <a:ea typeface="微软雅黑" panose="020B0503020204020204" pitchFamily="34" charset="-122"/>
              </a:rPr>
              <a:t>溯</a:t>
            </a:r>
            <a:r>
              <a:rPr lang="zh-CN" altLang="en-US" sz="2100" dirty="0">
                <a:latin typeface="Times New Roman" panose="02020603050405020304" pitchFamily="18" charset="0"/>
                <a:ea typeface="微软雅黑" panose="020B0503020204020204" pitchFamily="34" charset="-122"/>
              </a:rPr>
              <a:t>阻</a:t>
            </a:r>
            <a:r>
              <a:rPr lang="zh-CN" altLang="en-US" sz="2100" dirty="0" smtClean="0">
                <a:latin typeface="Times New Roman" panose="02020603050405020304" pitchFamily="18" charset="0"/>
                <a:ea typeface="微软雅黑" panose="020B0503020204020204" pitchFamily="34" charset="-122"/>
              </a:rPr>
              <a:t>绝</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溯</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顺流而下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虽乘</a:t>
            </a:r>
            <a:r>
              <a:rPr lang="zh-CN" altLang="en-US" sz="2100" dirty="0">
                <a:solidFill>
                  <a:srgbClr val="FF00FF"/>
                </a:solidFill>
                <a:latin typeface="Times New Roman" panose="02020603050405020304" pitchFamily="18" charset="0"/>
                <a:ea typeface="微软雅黑" panose="020B0503020204020204" pitchFamily="34" charset="-122"/>
              </a:rPr>
              <a:t>奔</a:t>
            </a:r>
            <a:r>
              <a:rPr lang="zh-CN" altLang="en-US" sz="2100" dirty="0">
                <a:latin typeface="Times New Roman" panose="02020603050405020304" pitchFamily="18" charset="0"/>
                <a:ea typeface="微软雅黑" panose="020B0503020204020204" pitchFamily="34" charset="-122"/>
              </a:rPr>
              <a:t>御</a:t>
            </a:r>
            <a:r>
              <a:rPr lang="zh-CN" altLang="en-US" sz="2100" dirty="0" smtClean="0">
                <a:latin typeface="Times New Roman" panose="02020603050405020304" pitchFamily="18" charset="0"/>
                <a:ea typeface="微软雅黑" panose="020B0503020204020204" pitchFamily="34" charset="-122"/>
              </a:rPr>
              <a:t>风</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飞奔的</a:t>
            </a:r>
            <a:r>
              <a:rPr lang="zh-CN" altLang="en-US" sz="2100" dirty="0" smtClean="0">
                <a:latin typeface="Times New Roman" panose="02020603050405020304" pitchFamily="18" charset="0"/>
                <a:ea typeface="微软雅黑" panose="020B0503020204020204" pitchFamily="34" charset="-122"/>
              </a:rPr>
              <a:t>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属</a:t>
            </a:r>
            <a:r>
              <a:rPr lang="zh-CN" altLang="en-US" sz="2100" dirty="0">
                <a:solidFill>
                  <a:srgbClr val="FF00FF"/>
                </a:solidFill>
                <a:latin typeface="Times New Roman" panose="02020603050405020304" pitchFamily="18" charset="0"/>
                <a:ea typeface="微软雅黑" panose="020B0503020204020204" pitchFamily="34" charset="-122"/>
              </a:rPr>
              <a:t>引</a:t>
            </a:r>
            <a:r>
              <a:rPr lang="zh-CN" altLang="en-US" sz="2100" dirty="0">
                <a:latin typeface="Times New Roman" panose="02020603050405020304" pitchFamily="18" charset="0"/>
                <a:ea typeface="微软雅黑" panose="020B0503020204020204" pitchFamily="34" charset="-122"/>
              </a:rPr>
              <a:t>凄</a:t>
            </a:r>
            <a:r>
              <a:rPr lang="zh-CN" altLang="en-US" sz="2100" dirty="0" smtClean="0">
                <a:latin typeface="Times New Roman" panose="02020603050405020304" pitchFamily="18" charset="0"/>
                <a:ea typeface="微软雅黑" panose="020B0503020204020204" pitchFamily="34" charset="-122"/>
              </a:rPr>
              <a:t>异</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引</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延长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林寒涧</a:t>
            </a:r>
            <a:r>
              <a:rPr lang="zh-CN" altLang="en-US" sz="2100" dirty="0" smtClean="0">
                <a:solidFill>
                  <a:srgbClr val="FF00FF"/>
                </a:solidFill>
                <a:latin typeface="Times New Roman" panose="02020603050405020304" pitchFamily="18" charset="0"/>
                <a:ea typeface="微软雅黑" panose="020B0503020204020204" pitchFamily="34" charset="-122"/>
              </a:rPr>
              <a:t>肃</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肃杀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凄寒</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日光下</a:t>
            </a:r>
            <a:r>
              <a:rPr lang="zh-CN" altLang="en-US" sz="2100" dirty="0" smtClean="0">
                <a:solidFill>
                  <a:srgbClr val="FF00FF"/>
                </a:solidFill>
                <a:latin typeface="Times New Roman" panose="02020603050405020304" pitchFamily="18" charset="0"/>
                <a:ea typeface="微软雅黑" panose="020B0503020204020204" pitchFamily="34" charset="-122"/>
              </a:rPr>
              <a:t>澈</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澈</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清澈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俶</a:t>
            </a:r>
            <a:r>
              <a:rPr lang="zh-CN" altLang="en-US" sz="2100" dirty="0">
                <a:solidFill>
                  <a:srgbClr val="FF00FF"/>
                </a:solidFill>
                <a:latin typeface="Times New Roman" panose="02020603050405020304" pitchFamily="18" charset="0"/>
                <a:ea typeface="微软雅黑" panose="020B0503020204020204" pitchFamily="34" charset="-122"/>
              </a:rPr>
              <a:t>尔</a:t>
            </a:r>
            <a:r>
              <a:rPr lang="zh-CN" altLang="en-US" sz="2100" dirty="0">
                <a:latin typeface="Times New Roman" panose="02020603050405020304" pitchFamily="18" charset="0"/>
                <a:ea typeface="微软雅黑" panose="020B0503020204020204" pitchFamily="34" charset="-122"/>
              </a:rPr>
              <a:t>远逝</a:t>
            </a:r>
            <a:r>
              <a:rPr lang="zh-CN" altLang="en-US" sz="2100" dirty="0" smtClean="0">
                <a:latin typeface="Times New Roman" panose="02020603050405020304" pitchFamily="18" charset="0"/>
                <a:ea typeface="微软雅黑" panose="020B0503020204020204" pitchFamily="34" charset="-122"/>
              </a:rPr>
              <a:t>俶</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尔</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忽然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悄怆</a:t>
            </a:r>
            <a:r>
              <a:rPr lang="zh-CN" altLang="en-US" sz="2100" dirty="0" smtClean="0">
                <a:latin typeface="Times New Roman" panose="02020603050405020304" pitchFamily="18" charset="0"/>
                <a:ea typeface="微软雅黑" panose="020B0503020204020204" pitchFamily="34" charset="-122"/>
              </a:rPr>
              <a:t>幽</a:t>
            </a:r>
            <a:r>
              <a:rPr lang="zh-CN" altLang="en-US" sz="2100" dirty="0" smtClean="0">
                <a:solidFill>
                  <a:srgbClr val="FF00FF"/>
                </a:solidFill>
                <a:latin typeface="Times New Roman" panose="02020603050405020304" pitchFamily="18" charset="0"/>
                <a:ea typeface="微软雅黑" panose="020B0503020204020204" pitchFamily="34" charset="-122"/>
              </a:rPr>
              <a:t>邃</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邃</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如鸣珮环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心</a:t>
            </a:r>
            <a:r>
              <a:rPr lang="zh-CN" altLang="en-US" sz="2100" dirty="0">
                <a:solidFill>
                  <a:srgbClr val="FF00FF"/>
                </a:solidFill>
                <a:latin typeface="Times New Roman" panose="02020603050405020304" pitchFamily="18" charset="0"/>
                <a:ea typeface="微软雅黑" panose="020B0503020204020204" pitchFamily="34" charset="-122"/>
              </a:rPr>
              <a:t>乐</a:t>
            </a:r>
            <a:r>
              <a:rPr lang="zh-CN" altLang="en-US" sz="2100" dirty="0" smtClean="0">
                <a:latin typeface="Times New Roman" panose="02020603050405020304" pitchFamily="18" charset="0"/>
                <a:ea typeface="微软雅黑" panose="020B0503020204020204" pitchFamily="34" charset="-122"/>
              </a:rPr>
              <a:t>之</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为乐</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卷石底</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smtClean="0">
                <a:latin typeface="Times New Roman" panose="02020603050405020304" pitchFamily="18" charset="0"/>
                <a:ea typeface="微软雅黑" panose="020B0503020204020204" pitchFamily="34" charset="-122"/>
              </a:rPr>
              <a:t>出</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其境过</a:t>
            </a:r>
            <a:r>
              <a:rPr lang="zh-CN" altLang="en-US" sz="2100" dirty="0" smtClean="0">
                <a:latin typeface="Times New Roman" panose="02020603050405020304" pitchFamily="18" charset="0"/>
                <a:ea typeface="微软雅黑" panose="020B0503020204020204" pitchFamily="34" charset="-122"/>
              </a:rPr>
              <a:t>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潭西南</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smtClean="0">
                <a:latin typeface="Times New Roman" panose="02020603050405020304" pitchFamily="18" charset="0"/>
                <a:ea typeface="微软雅黑" panose="020B0503020204020204" pitchFamily="34" charset="-122"/>
              </a:rPr>
              <a:t>望</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面</a:t>
            </a:r>
            <a:r>
              <a:rPr lang="zh-CN" altLang="en-US" sz="2100" dirty="0">
                <a:latin typeface="Times New Roman" panose="02020603050405020304" pitchFamily="18" charset="0"/>
                <a:ea typeface="微软雅黑" panose="020B0503020204020204" pitchFamily="34" charset="-122"/>
              </a:rPr>
              <a:t>山</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smtClean="0">
                <a:latin typeface="Times New Roman" panose="02020603050405020304" pitchFamily="18" charset="0"/>
                <a:ea typeface="微软雅黑" panose="020B0503020204020204" pitchFamily="34" charset="-122"/>
              </a:rPr>
              <a:t>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以</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境过</a:t>
            </a:r>
            <a:r>
              <a:rPr lang="zh-CN" altLang="en-US" sz="2100" dirty="0" smtClean="0">
                <a:latin typeface="Times New Roman" panose="02020603050405020304" pitchFamily="18" charset="0"/>
                <a:ea typeface="微软雅黑" panose="020B0503020204020204" pitchFamily="34" charset="-122"/>
              </a:rPr>
              <a:t>清</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真无马</a:t>
            </a:r>
            <a:r>
              <a:rPr lang="zh-CN" altLang="en-US" sz="2100" dirty="0" smtClean="0">
                <a:latin typeface="Times New Roman" panose="02020603050405020304" pitchFamily="18" charset="0"/>
                <a:ea typeface="微软雅黑" panose="020B0503020204020204" pitchFamily="34" charset="-122"/>
              </a:rPr>
              <a:t>邪</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乃记</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而</a:t>
            </a:r>
            <a:r>
              <a:rPr lang="zh-CN" altLang="en-US" sz="2100" dirty="0" smtClean="0">
                <a:latin typeface="Times New Roman" panose="02020603050405020304" pitchFamily="18" charset="0"/>
                <a:ea typeface="微软雅黑" panose="020B0503020204020204" pitchFamily="34" charset="-122"/>
              </a:rPr>
              <a:t>去</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有</a:t>
            </a:r>
            <a:r>
              <a:rPr lang="zh-CN" altLang="en-US" sz="2100" dirty="0">
                <a:latin typeface="Times New Roman" panose="02020603050405020304" pitchFamily="18" charset="0"/>
                <a:ea typeface="微软雅黑" panose="020B0503020204020204" pitchFamily="34" charset="-122"/>
              </a:rPr>
              <a:t>良田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美池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桑竹</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属</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147345" cy="4592320"/>
          </a:xfrm>
          <a:prstGeom prst="rect">
            <a:avLst/>
          </a:prstGeom>
        </p:spPr>
        <p:txBody>
          <a:bodyPr wrap="square">
            <a:spAutoFit/>
          </a:bodyPr>
          <a:lstStyle/>
          <a:p>
            <a:pPr algn="just">
              <a:lnSpc>
                <a:spcPct val="150000"/>
              </a:lnSpc>
            </a:pPr>
            <a:r>
              <a:rPr lang="en-US" altLang="zh-CN" sz="1950" dirty="0">
                <a:latin typeface="Times New Roman" panose="02020603050405020304" pitchFamily="18" charset="0"/>
                <a:ea typeface="微软雅黑" panose="020B0503020204020204" pitchFamily="34" charset="-122"/>
              </a:rPr>
              <a:t>3.</a:t>
            </a:r>
            <a:r>
              <a:rPr lang="zh-CN" altLang="en-US" sz="1950" dirty="0">
                <a:latin typeface="Times New Roman" panose="02020603050405020304" pitchFamily="18" charset="0"/>
                <a:ea typeface="微软雅黑" panose="020B0503020204020204" pitchFamily="34" charset="-122"/>
              </a:rPr>
              <a:t>下列对文章理解和分析有误的一项是</a:t>
            </a:r>
            <a:r>
              <a:rPr lang="en-US" altLang="zh-CN" sz="1950" dirty="0">
                <a:latin typeface="Times New Roman" panose="02020603050405020304" pitchFamily="18" charset="0"/>
                <a:ea typeface="微软雅黑" panose="020B0503020204020204" pitchFamily="34" charset="-122"/>
              </a:rPr>
              <a:t>(     </a:t>
            </a:r>
            <a:r>
              <a:rPr lang="en-US" altLang="zh-CN" sz="1950" dirty="0" smtClean="0">
                <a:latin typeface="Times New Roman" panose="02020603050405020304" pitchFamily="18" charset="0"/>
                <a:ea typeface="微软雅黑" panose="020B0503020204020204" pitchFamily="34" charset="-122"/>
              </a:rPr>
              <a:t>  )</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en-US" altLang="zh-CN" sz="1950" dirty="0">
                <a:latin typeface="Times New Roman" panose="02020603050405020304" pitchFamily="18" charset="0"/>
                <a:ea typeface="微软雅黑" panose="020B0503020204020204" pitchFamily="34" charset="-122"/>
              </a:rPr>
              <a:t>A.“</a:t>
            </a:r>
            <a:r>
              <a:rPr lang="zh-CN" altLang="en-US" sz="1950" dirty="0">
                <a:latin typeface="Times New Roman" panose="02020603050405020304" pitchFamily="18" charset="0"/>
                <a:ea typeface="微软雅黑" panose="020B0503020204020204" pitchFamily="34" charset="-122"/>
              </a:rPr>
              <a:t>青树翠蔓</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蒙络摇缀</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参差披拂”一句</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通过描写潭上青葱的树木和翠绿的藤蔓</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突出小石潭周围环境的幽美</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与下文“四面竹树环合”相呼应</a:t>
            </a:r>
            <a:r>
              <a:rPr lang="en-US" altLang="zh-CN" sz="1950" dirty="0" smtClean="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en-US" altLang="zh-CN" sz="1950" dirty="0">
                <a:latin typeface="Times New Roman" panose="02020603050405020304" pitchFamily="18" charset="0"/>
                <a:ea typeface="微软雅黑" panose="020B0503020204020204" pitchFamily="34" charset="-122"/>
              </a:rPr>
              <a:t>B.</a:t>
            </a:r>
            <a:r>
              <a:rPr lang="zh-CN" altLang="en-US" sz="1950" dirty="0">
                <a:latin typeface="Times New Roman" panose="02020603050405020304" pitchFamily="18" charset="0"/>
                <a:ea typeface="微软雅黑" panose="020B0503020204020204" pitchFamily="34" charset="-122"/>
              </a:rPr>
              <a:t>文章对潭中游鱼的描写动静结合</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如“日光下澈</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影布石上”是从静态上描写</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而“俶尔远逝</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往来翕忽”呈现的则是游鱼的动态美</a:t>
            </a:r>
            <a:r>
              <a:rPr lang="en-US" altLang="zh-CN" sz="1950" dirty="0" smtClean="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en-US" altLang="zh-CN" sz="1950" dirty="0">
                <a:latin typeface="Times New Roman" panose="02020603050405020304" pitchFamily="18" charset="0"/>
                <a:ea typeface="微软雅黑" panose="020B0503020204020204" pitchFamily="34" charset="-122"/>
              </a:rPr>
              <a:t>C.</a:t>
            </a:r>
            <a:r>
              <a:rPr lang="zh-CN" altLang="en-US" sz="1950" dirty="0">
                <a:latin typeface="Times New Roman" panose="02020603050405020304" pitchFamily="18" charset="0"/>
                <a:ea typeface="微软雅黑" panose="020B0503020204020204" pitchFamily="34" charset="-122"/>
              </a:rPr>
              <a:t>作者以“发现小石潭</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潭中景物</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潭中气氛</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小潭源流</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交代同游之人”为顺序来安排材料</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移步换景</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景随情迁</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前后照应</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结构紧凑</a:t>
            </a:r>
            <a:r>
              <a:rPr lang="en-US" altLang="zh-CN" sz="1950" dirty="0" smtClean="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a:p>
            <a:pPr algn="just">
              <a:lnSpc>
                <a:spcPct val="150000"/>
              </a:lnSpc>
            </a:pPr>
            <a:r>
              <a:rPr lang="en-US" altLang="zh-CN" sz="1950" dirty="0">
                <a:latin typeface="Times New Roman" panose="02020603050405020304" pitchFamily="18" charset="0"/>
                <a:ea typeface="微软雅黑" panose="020B0503020204020204" pitchFamily="34" charset="-122"/>
              </a:rPr>
              <a:t>D.</a:t>
            </a:r>
            <a:r>
              <a:rPr lang="zh-CN" altLang="en-US" sz="1950" dirty="0">
                <a:latin typeface="Times New Roman" panose="02020603050405020304" pitchFamily="18" charset="0"/>
                <a:ea typeface="微软雅黑" panose="020B0503020204020204" pitchFamily="34" charset="-122"/>
              </a:rPr>
              <a:t>同是描绘山水美景</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借景抒情之作</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小石潭记</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抒发了作者贬官失意后的凄苦孤寂之情</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而</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与朱元思书</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则流露出作者爱慕自然</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避世退隐之意</a:t>
            </a:r>
            <a:r>
              <a:rPr lang="en-US" altLang="zh-CN" sz="1950" dirty="0">
                <a:latin typeface="Times New Roman" panose="02020603050405020304" pitchFamily="18" charset="0"/>
                <a:ea typeface="微软雅黑" panose="020B0503020204020204" pitchFamily="34" charset="-122"/>
              </a:rPr>
              <a:t>｡</a:t>
            </a:r>
            <a:endParaRPr lang="en-US" altLang="zh-CN" sz="195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4877009" y="1620034"/>
            <a:ext cx="348615" cy="391160"/>
          </a:xfrm>
          <a:prstGeom prst="rect">
            <a:avLst/>
          </a:prstGeom>
          <a:noFill/>
        </p:spPr>
        <p:txBody>
          <a:bodyPr wrap="none" rtlCol="0" anchor="t">
            <a:spAutoFit/>
          </a:bodyPr>
          <a:lstStyle/>
          <a:p>
            <a:r>
              <a:rPr lang="en-US" sz="195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195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全</a:t>
            </a:r>
            <a:r>
              <a:rPr lang="zh-CN" altLang="en-US" sz="2100" dirty="0">
                <a:latin typeface="Times New Roman" panose="02020603050405020304" pitchFamily="18" charset="0"/>
                <a:ea typeface="微软雅黑" panose="020B0503020204020204" pitchFamily="34" charset="-122"/>
              </a:rPr>
              <a:t>石以为底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近岸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卷石底以出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小潭</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以整块的石头为底</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靠近岸边的地方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石底周边部分翻卷过来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露出水面</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02992" cy="4453890"/>
          </a:xfrm>
          <a:prstGeom prst="rect">
            <a:avLst/>
          </a:prstGeom>
        </p:spPr>
        <p:txBody>
          <a:bodyPr wrap="square">
            <a:spAutoFit/>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rPr>
              <a:t>核</a:t>
            </a:r>
            <a:r>
              <a:rPr lang="zh-CN" altLang="en-US" sz="2100" b="1" dirty="0">
                <a:latin typeface="Times New Roman" panose="02020603050405020304" pitchFamily="18" charset="0"/>
                <a:ea typeface="微软雅黑" panose="020B0503020204020204" pitchFamily="34" charset="-122"/>
              </a:rPr>
              <a:t>舟</a:t>
            </a:r>
            <a:r>
              <a:rPr lang="zh-CN" altLang="en-US" sz="2100" b="1" dirty="0" smtClean="0">
                <a:latin typeface="Times New Roman" panose="02020603050405020304" pitchFamily="18" charset="0"/>
                <a:ea typeface="微软雅黑" panose="020B0503020204020204" pitchFamily="34" charset="-122"/>
              </a:rPr>
              <a:t>记</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罔不</a:t>
            </a:r>
            <a:r>
              <a:rPr lang="zh-CN" altLang="en-US" sz="2100" dirty="0">
                <a:latin typeface="Times New Roman" panose="02020603050405020304" pitchFamily="18" charset="0"/>
                <a:ea typeface="微软雅黑" panose="020B0503020204020204" pitchFamily="34" charset="-122"/>
              </a:rPr>
              <a:t>因势</a:t>
            </a:r>
            <a:r>
              <a:rPr lang="zh-CN" altLang="en-US" sz="2100" dirty="0">
                <a:solidFill>
                  <a:srgbClr val="FF00FF"/>
                </a:solidFill>
                <a:latin typeface="Times New Roman" panose="02020603050405020304" pitchFamily="18" charset="0"/>
                <a:ea typeface="微软雅黑" panose="020B0503020204020204" pitchFamily="34" charset="-122"/>
              </a:rPr>
              <a:t>象</a:t>
            </a:r>
            <a:r>
              <a:rPr lang="zh-CN" altLang="en-US" sz="2100" dirty="0">
                <a:latin typeface="Times New Roman" panose="02020603050405020304" pitchFamily="18" charset="0"/>
                <a:ea typeface="微软雅黑" panose="020B0503020204020204" pitchFamily="34" charset="-122"/>
              </a:rPr>
              <a:t>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模拟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尝</a:t>
            </a:r>
            <a:r>
              <a:rPr lang="zh-CN" altLang="en-US" sz="2100" dirty="0">
                <a:solidFill>
                  <a:srgbClr val="FF00FF"/>
                </a:solidFill>
                <a:latin typeface="Times New Roman" panose="02020603050405020304" pitchFamily="18" charset="0"/>
                <a:ea typeface="微软雅黑" panose="020B0503020204020204" pitchFamily="34" charset="-122"/>
              </a:rPr>
              <a:t>贻</a:t>
            </a:r>
            <a:r>
              <a:rPr lang="zh-CN" altLang="en-US" sz="2100" dirty="0">
                <a:latin typeface="Times New Roman" panose="02020603050405020304" pitchFamily="18" charset="0"/>
                <a:ea typeface="微软雅黑" panose="020B0503020204020204" pitchFamily="34" charset="-122"/>
              </a:rPr>
              <a:t>余核舟一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水波不</a:t>
            </a:r>
            <a:r>
              <a:rPr lang="zh-CN" altLang="en-US" sz="2100" dirty="0">
                <a:solidFill>
                  <a:srgbClr val="FF00FF"/>
                </a:solidFill>
                <a:latin typeface="Times New Roman" panose="02020603050405020304" pitchFamily="18" charset="0"/>
                <a:ea typeface="微软雅黑" panose="020B0503020204020204" pitchFamily="34" charset="-122"/>
              </a:rPr>
              <a:t>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如有所</a:t>
            </a:r>
            <a:r>
              <a:rPr lang="zh-CN" altLang="en-US" sz="2100" dirty="0">
                <a:solidFill>
                  <a:srgbClr val="FF00FF"/>
                </a:solidFill>
                <a:latin typeface="Times New Roman" panose="02020603050405020304" pitchFamily="18" charset="0"/>
                <a:ea typeface="微软雅黑" panose="020B0503020204020204" pitchFamily="34" charset="-122"/>
              </a:rPr>
              <a:t>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佛印绝</a:t>
            </a:r>
            <a:r>
              <a:rPr lang="zh-CN" altLang="en-US" sz="2100" dirty="0">
                <a:solidFill>
                  <a:srgbClr val="FF00FF"/>
                </a:solidFill>
                <a:latin typeface="Times New Roman" panose="02020603050405020304" pitchFamily="18" charset="0"/>
                <a:ea typeface="微软雅黑" panose="020B0503020204020204" pitchFamily="34" charset="-122"/>
              </a:rPr>
              <a:t>类</a:t>
            </a:r>
            <a:r>
              <a:rPr lang="zh-CN" altLang="en-US" sz="2100" dirty="0">
                <a:latin typeface="Times New Roman" panose="02020603050405020304" pitchFamily="18" charset="0"/>
                <a:ea typeface="微软雅黑" panose="020B0503020204020204" pitchFamily="34" charset="-122"/>
              </a:rPr>
              <a:t>弥勒</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像</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48640" y="1998386"/>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8188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珠可</a:t>
            </a:r>
            <a:r>
              <a:rPr lang="zh-CN" altLang="en-US" sz="2100" dirty="0">
                <a:solidFill>
                  <a:srgbClr val="FF00FF"/>
                </a:solidFill>
                <a:latin typeface="Times New Roman" panose="02020603050405020304" pitchFamily="18" charset="0"/>
                <a:ea typeface="微软雅黑" panose="020B0503020204020204" pitchFamily="34" charset="-122"/>
              </a:rPr>
              <a:t>历历</a:t>
            </a:r>
            <a:r>
              <a:rPr lang="zh-CN" altLang="en-US" sz="2100" dirty="0">
                <a:latin typeface="Times New Roman" panose="02020603050405020304" pitchFamily="18" charset="0"/>
                <a:ea typeface="微软雅黑" panose="020B0503020204020204" pitchFamily="34" charset="-122"/>
              </a:rPr>
              <a:t>数也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分明的样子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若</a:t>
            </a:r>
            <a:r>
              <a:rPr lang="zh-CN" altLang="en-US" sz="2100" dirty="0">
                <a:latin typeface="Times New Roman" panose="02020603050405020304" pitchFamily="18" charset="0"/>
                <a:ea typeface="微软雅黑" panose="020B0503020204020204" pitchFamily="34" charset="-122"/>
              </a:rPr>
              <a:t>听茶声</a:t>
            </a:r>
            <a:r>
              <a:rPr lang="zh-CN" altLang="en-US" sz="2100" dirty="0">
                <a:solidFill>
                  <a:srgbClr val="FF00FF"/>
                </a:solidFill>
                <a:latin typeface="Times New Roman" panose="02020603050405020304" pitchFamily="18" charset="0"/>
                <a:ea typeface="微软雅黑" panose="020B0503020204020204" pitchFamily="34" charset="-122"/>
              </a:rPr>
              <a:t>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好像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其船背稍</a:t>
            </a:r>
            <a:r>
              <a:rPr lang="zh-CN" altLang="en-US" sz="2100" dirty="0">
                <a:solidFill>
                  <a:srgbClr val="FF00FF"/>
                </a:solidFill>
                <a:latin typeface="Times New Roman" panose="02020603050405020304" pitchFamily="18" charset="0"/>
                <a:ea typeface="微软雅黑" panose="020B0503020204020204" pitchFamily="34" charset="-122"/>
              </a:rPr>
              <a:t>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钩画</a:t>
            </a:r>
            <a:r>
              <a:rPr lang="zh-CN" altLang="en-US" sz="2100" dirty="0">
                <a:solidFill>
                  <a:srgbClr val="FF00FF"/>
                </a:solidFill>
                <a:latin typeface="Times New Roman" panose="02020603050405020304" pitchFamily="18" charset="0"/>
                <a:ea typeface="微软雅黑" panose="020B0503020204020204" pitchFamily="34" charset="-122"/>
              </a:rPr>
              <a:t>了了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清楚明白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而计其长曾不</a:t>
            </a:r>
            <a:r>
              <a:rPr lang="zh-CN" altLang="en-US" sz="2100" dirty="0">
                <a:solidFill>
                  <a:srgbClr val="FF00FF"/>
                </a:solidFill>
                <a:latin typeface="Times New Roman" panose="02020603050405020304" pitchFamily="18" charset="0"/>
                <a:ea typeface="微软雅黑" panose="020B0503020204020204" pitchFamily="34" charset="-122"/>
              </a:rPr>
              <a:t>盈</a:t>
            </a:r>
            <a:r>
              <a:rPr lang="zh-CN" altLang="en-US" sz="2100" dirty="0">
                <a:latin typeface="Times New Roman" panose="02020603050405020304" pitchFamily="18" charset="0"/>
                <a:ea typeface="微软雅黑" panose="020B0503020204020204" pitchFamily="34" charset="-122"/>
              </a:rPr>
              <a:t>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盖</a:t>
            </a:r>
            <a:r>
              <a:rPr lang="zh-CN" altLang="en-US" sz="2100" dirty="0">
                <a:solidFill>
                  <a:srgbClr val="FF00FF"/>
                </a:solidFill>
                <a:latin typeface="Times New Roman" panose="02020603050405020304" pitchFamily="18" charset="0"/>
                <a:ea typeface="微软雅黑" panose="020B0503020204020204" pitchFamily="34" charset="-122"/>
              </a:rPr>
              <a:t>简</a:t>
            </a:r>
            <a:r>
              <a:rPr lang="zh-CN" altLang="en-US" sz="2100" dirty="0">
                <a:latin typeface="Times New Roman" panose="02020603050405020304" pitchFamily="18" charset="0"/>
                <a:ea typeface="微软雅黑" panose="020B0503020204020204" pitchFamily="34" charset="-122"/>
              </a:rPr>
              <a:t>桃核修狭者为之</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挑选</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诎</a:t>
            </a:r>
            <a:r>
              <a:rPr lang="zh-CN" altLang="en-US" sz="2100" dirty="0">
                <a:latin typeface="Times New Roman" panose="02020603050405020304" pitchFamily="18" charset="0"/>
                <a:ea typeface="微软雅黑" panose="020B0503020204020204" pitchFamily="34" charset="-122"/>
              </a:rPr>
              <a:t>右臂支船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诎”同“屈”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弯曲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左手倚一</a:t>
            </a:r>
            <a:r>
              <a:rPr lang="zh-CN" altLang="en-US" sz="2100" dirty="0">
                <a:solidFill>
                  <a:srgbClr val="FF00FF"/>
                </a:solidFill>
                <a:latin typeface="Times New Roman" panose="02020603050405020304" pitchFamily="18" charset="0"/>
                <a:ea typeface="微软雅黑" panose="020B0503020204020204" pitchFamily="34" charset="-122"/>
              </a:rPr>
              <a:t>衡</a:t>
            </a:r>
            <a:r>
              <a:rPr lang="zh-CN" altLang="en-US" sz="2100" dirty="0">
                <a:latin typeface="Times New Roman" panose="02020603050405020304" pitchFamily="18" charset="0"/>
                <a:ea typeface="微软雅黑" panose="020B0503020204020204" pitchFamily="34" charset="-122"/>
              </a:rPr>
              <a:t>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衡”同“横”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横着</a:t>
            </a:r>
            <a:r>
              <a:rPr lang="zh-CN" altLang="en-US" sz="2100" dirty="0" smtClean="0">
                <a:latin typeface="Times New Roman" panose="02020603050405020304" pitchFamily="18" charset="0"/>
                <a:ea typeface="微软雅黑" panose="020B0503020204020204" pitchFamily="34" charset="-122"/>
              </a:rPr>
              <a:t>的</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496278"/>
            <a:ext cx="8096111"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明</a:t>
            </a:r>
            <a:r>
              <a:rPr lang="zh-CN" altLang="en-US" sz="2100" dirty="0">
                <a:latin typeface="Times New Roman" panose="02020603050405020304" pitchFamily="18" charset="0"/>
                <a:ea typeface="微软雅黑" panose="020B0503020204020204" pitchFamily="34" charset="-122"/>
              </a:rPr>
              <a:t>有</a:t>
            </a:r>
            <a:r>
              <a:rPr lang="zh-CN" altLang="en-US" sz="2100" dirty="0">
                <a:solidFill>
                  <a:srgbClr val="FF00FF"/>
                </a:solidFill>
                <a:latin typeface="Times New Roman" panose="02020603050405020304" pitchFamily="18" charset="0"/>
                <a:ea typeface="微软雅黑" panose="020B0503020204020204" pitchFamily="34" charset="-122"/>
              </a:rPr>
              <a:t>奇</a:t>
            </a:r>
            <a:r>
              <a:rPr lang="zh-CN" altLang="en-US" sz="2100" dirty="0">
                <a:latin typeface="Times New Roman" panose="02020603050405020304" pitchFamily="18" charset="0"/>
                <a:ea typeface="微软雅黑" panose="020B0503020204020204" pitchFamily="34" charset="-122"/>
              </a:rPr>
              <a:t>巧人曰王叔远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奇妙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舟</a:t>
            </a:r>
            <a:r>
              <a:rPr lang="zh-CN" altLang="en-US" sz="2100" dirty="0">
                <a:latin typeface="Times New Roman" panose="02020603050405020304" pitchFamily="18" charset="0"/>
                <a:ea typeface="微软雅黑" panose="020B0503020204020204" pitchFamily="34" charset="-122"/>
              </a:rPr>
              <a:t>首尾长约八分有</a:t>
            </a:r>
            <a:r>
              <a:rPr lang="zh-CN" altLang="en-US" sz="2100" dirty="0">
                <a:solidFill>
                  <a:srgbClr val="FF00FF"/>
                </a:solidFill>
                <a:latin typeface="Times New Roman" panose="02020603050405020304" pitchFamily="18" charset="0"/>
                <a:ea typeface="微软雅黑" panose="020B0503020204020204" pitchFamily="34" charset="-122"/>
              </a:rPr>
              <a:t>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零数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余数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smtClean="0">
                <a:solidFill>
                  <a:srgbClr val="FF00FF"/>
                </a:solidFill>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宫室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器皿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这里指雕刻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中</a:t>
            </a:r>
            <a:r>
              <a:rPr lang="zh-CN" altLang="en-US" sz="2100" dirty="0">
                <a:latin typeface="Times New Roman" panose="02020603050405020304" pitchFamily="18" charset="0"/>
                <a:ea typeface="微软雅黑" panose="020B0503020204020204" pitchFamily="34" charset="-122"/>
              </a:rPr>
              <a:t>轩敞者</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盖</a:t>
            </a:r>
            <a:r>
              <a:rPr lang="zh-CN" altLang="en-US" sz="2100" dirty="0">
                <a:latin typeface="Times New Roman" panose="02020603050405020304" pitchFamily="18" charset="0"/>
                <a:ea typeface="微软雅黑" panose="020B0503020204020204" pitchFamily="34" charset="-122"/>
              </a:rPr>
              <a:t>大苏泛赤壁</a:t>
            </a:r>
            <a:r>
              <a:rPr lang="zh-CN" altLang="en-US" sz="2100" dirty="0">
                <a:solidFill>
                  <a:srgbClr val="FF00FF"/>
                </a:solidFill>
                <a:latin typeface="Times New Roman" panose="02020603050405020304" pitchFamily="18" charset="0"/>
                <a:ea typeface="微软雅黑" panose="020B0503020204020204" pitchFamily="34" charset="-122"/>
              </a:rPr>
              <a:t>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句末语气词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此</a:t>
            </a:r>
            <a:r>
              <a:rPr lang="zh-CN" altLang="en-US" sz="2100" dirty="0">
                <a:latin typeface="Times New Roman" panose="02020603050405020304" pitchFamily="18" charset="0"/>
                <a:ea typeface="微软雅黑" panose="020B0503020204020204" pitchFamily="34" charset="-122"/>
              </a:rPr>
              <a:t>中人语</a:t>
            </a:r>
            <a:r>
              <a:rPr lang="zh-CN" altLang="en-US" sz="2100" dirty="0">
                <a:solidFill>
                  <a:srgbClr val="FF00FF"/>
                </a:solidFill>
                <a:latin typeface="Times New Roman" panose="02020603050405020304" pitchFamily="18" charset="0"/>
                <a:ea typeface="微软雅黑" panose="020B0503020204020204" pitchFamily="34" charset="-122"/>
              </a:rPr>
              <a:t>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87112" y="214609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87112" y="4079589"/>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87112" y="3126336"/>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23866" y="2298059"/>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奇</a:t>
            </a:r>
            <a:endParaRPr lang="zh-CN" altLang="en-US" sz="2100" dirty="0">
              <a:latin typeface="Times New Roman" panose="02020603050405020304" pitchFamily="18" charset="0"/>
            </a:endParaRPr>
          </a:p>
        </p:txBody>
      </p:sp>
      <p:sp>
        <p:nvSpPr>
          <p:cNvPr id="9" name="矩形 8"/>
          <p:cNvSpPr/>
          <p:nvPr/>
        </p:nvSpPr>
        <p:spPr>
          <a:xfrm>
            <a:off x="523865" y="326262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为</a:t>
            </a:r>
            <a:endParaRPr lang="zh-CN" altLang="en-US" sz="2100" dirty="0">
              <a:latin typeface="Times New Roman" panose="02020603050405020304" pitchFamily="18" charset="0"/>
            </a:endParaRPr>
          </a:p>
        </p:txBody>
      </p:sp>
      <p:sp>
        <p:nvSpPr>
          <p:cNvPr id="10" name="矩形 9"/>
          <p:cNvSpPr/>
          <p:nvPr/>
        </p:nvSpPr>
        <p:spPr>
          <a:xfrm>
            <a:off x="523865" y="421207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云</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485727"/>
            <a:ext cx="8106662"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高</a:t>
            </a:r>
            <a:r>
              <a:rPr lang="zh-CN" altLang="en-US" sz="2100" dirty="0">
                <a:solidFill>
                  <a:srgbClr val="FF00FF"/>
                </a:solidFill>
                <a:latin typeface="Times New Roman" panose="02020603050405020304" pitchFamily="18" charset="0"/>
                <a:ea typeface="微软雅黑" panose="020B0503020204020204" pitchFamily="34" charset="-122"/>
              </a:rPr>
              <a:t>可</a:t>
            </a:r>
            <a:r>
              <a:rPr lang="zh-CN" altLang="en-US" sz="2100" dirty="0">
                <a:latin typeface="Times New Roman" panose="02020603050405020304" pitchFamily="18" charset="0"/>
                <a:ea typeface="微软雅黑" panose="020B0503020204020204" pitchFamily="34" charset="-122"/>
              </a:rPr>
              <a:t>二黍许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珠</a:t>
            </a:r>
            <a:r>
              <a:rPr lang="zh-CN" altLang="en-US" sz="2100" dirty="0">
                <a:solidFill>
                  <a:srgbClr val="FF00FF"/>
                </a:solidFill>
                <a:latin typeface="Times New Roman" panose="02020603050405020304" pitchFamily="18" charset="0"/>
                <a:ea typeface="微软雅黑" panose="020B0503020204020204" pitchFamily="34" charset="-122"/>
              </a:rPr>
              <a:t>可</a:t>
            </a:r>
            <a:r>
              <a:rPr lang="zh-CN" altLang="en-US" sz="2100" dirty="0">
                <a:latin typeface="Times New Roman" panose="02020603050405020304" pitchFamily="18" charset="0"/>
                <a:ea typeface="微软雅黑" panose="020B0503020204020204" pitchFamily="34" charset="-122"/>
              </a:rPr>
              <a:t>历历数也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东</a:t>
            </a:r>
            <a:r>
              <a:rPr lang="zh-CN" altLang="en-US" sz="2100" dirty="0">
                <a:latin typeface="Times New Roman" panose="02020603050405020304" pitchFamily="18" charset="0"/>
                <a:ea typeface="微软雅黑" panose="020B0503020204020204" pitchFamily="34" charset="-122"/>
              </a:rPr>
              <a:t>坡右手执卷</a:t>
            </a:r>
            <a:r>
              <a:rPr lang="zh-CN" altLang="en-US" sz="2100" dirty="0">
                <a:solidFill>
                  <a:srgbClr val="FF00FF"/>
                </a:solidFill>
                <a:latin typeface="Times New Roman" panose="02020603050405020304" pitchFamily="18" charset="0"/>
                <a:ea typeface="微软雅黑" panose="020B0503020204020204" pitchFamily="34" charset="-122"/>
              </a:rPr>
              <a:t>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右端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人视</a:t>
            </a:r>
            <a:r>
              <a:rPr lang="zh-CN" altLang="en-US" sz="2100" dirty="0">
                <a:solidFill>
                  <a:srgbClr val="FF00FF"/>
                </a:solidFill>
                <a:latin typeface="Times New Roman" panose="02020603050405020304" pitchFamily="18" charset="0"/>
                <a:ea typeface="微软雅黑" panose="020B0503020204020204" pitchFamily="34" charset="-122"/>
              </a:rPr>
              <a:t>端</a:t>
            </a:r>
            <a:r>
              <a:rPr lang="zh-CN" altLang="en-US" sz="2100" dirty="0">
                <a:latin typeface="Times New Roman" panose="02020603050405020304" pitchFamily="18" charset="0"/>
                <a:ea typeface="微软雅黑" panose="020B0503020204020204" pitchFamily="34" charset="-122"/>
              </a:rPr>
              <a:t>容寂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端正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佛</a:t>
            </a:r>
            <a:r>
              <a:rPr lang="zh-CN" altLang="en-US" sz="2100" dirty="0">
                <a:latin typeface="Times New Roman" panose="02020603050405020304" pitchFamily="18" charset="0"/>
                <a:ea typeface="微软雅黑" panose="020B0503020204020204" pitchFamily="34" charset="-122"/>
              </a:rPr>
              <a:t>印</a:t>
            </a:r>
            <a:r>
              <a:rPr lang="zh-CN" altLang="en-US" sz="2100" dirty="0">
                <a:solidFill>
                  <a:srgbClr val="FF00FF"/>
                </a:solidFill>
                <a:latin typeface="Times New Roman" panose="02020603050405020304" pitchFamily="18" charset="0"/>
                <a:ea typeface="微软雅黑" panose="020B0503020204020204" pitchFamily="34" charset="-122"/>
              </a:rPr>
              <a:t>绝</a:t>
            </a:r>
            <a:r>
              <a:rPr lang="zh-CN" altLang="en-US" sz="2100" dirty="0">
                <a:latin typeface="Times New Roman" panose="02020603050405020304" pitchFamily="18" charset="0"/>
                <a:ea typeface="微软雅黑" panose="020B0503020204020204" pitchFamily="34" charset="-122"/>
              </a:rPr>
              <a:t>类弥勒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率</a:t>
            </a:r>
            <a:r>
              <a:rPr lang="zh-CN" altLang="en-US" sz="2100" dirty="0">
                <a:latin typeface="Times New Roman" panose="02020603050405020304" pitchFamily="18" charset="0"/>
                <a:ea typeface="微软雅黑" panose="020B0503020204020204" pitchFamily="34" charset="-122"/>
              </a:rPr>
              <a:t>妻子邑人来此</a:t>
            </a:r>
            <a:r>
              <a:rPr lang="zh-CN" altLang="en-US" sz="2100" dirty="0">
                <a:solidFill>
                  <a:srgbClr val="FF00FF"/>
                </a:solidFill>
                <a:latin typeface="Times New Roman" panose="02020603050405020304" pitchFamily="18" charset="0"/>
                <a:ea typeface="微软雅黑" panose="020B0503020204020204" pitchFamily="34" charset="-122"/>
              </a:rPr>
              <a:t>绝</a:t>
            </a:r>
            <a:r>
              <a:rPr lang="zh-CN" altLang="en-US" sz="2100" dirty="0">
                <a:latin typeface="Times New Roman" panose="02020603050405020304" pitchFamily="18" charset="0"/>
                <a:ea typeface="微软雅黑" panose="020B0503020204020204" pitchFamily="34" charset="-122"/>
              </a:rPr>
              <a:t>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与世隔绝</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78313" y="168298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78313" y="3581650"/>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78313" y="2647997"/>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23867" y="1882109"/>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可</a:t>
            </a:r>
            <a:endParaRPr lang="zh-CN" altLang="en-US" sz="2100" dirty="0">
              <a:latin typeface="Times New Roman" panose="02020603050405020304" pitchFamily="18" charset="0"/>
            </a:endParaRPr>
          </a:p>
        </p:txBody>
      </p:sp>
      <p:sp>
        <p:nvSpPr>
          <p:cNvPr id="9" name="矩形 8"/>
          <p:cNvSpPr/>
          <p:nvPr/>
        </p:nvSpPr>
        <p:spPr>
          <a:xfrm>
            <a:off x="523867" y="2831441"/>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端</a:t>
            </a:r>
            <a:endParaRPr lang="zh-CN" altLang="en-US" sz="2100" dirty="0">
              <a:latin typeface="Times New Roman" panose="02020603050405020304" pitchFamily="18" charset="0"/>
            </a:endParaRPr>
          </a:p>
        </p:txBody>
      </p:sp>
      <p:sp>
        <p:nvSpPr>
          <p:cNvPr id="10" name="矩形 9"/>
          <p:cNvSpPr/>
          <p:nvPr/>
        </p:nvSpPr>
        <p:spPr>
          <a:xfrm>
            <a:off x="523867" y="3761292"/>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绝</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9190" y="1501004"/>
            <a:ext cx="8071339"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箬篷</a:t>
            </a:r>
            <a:r>
              <a:rPr lang="zh-CN" altLang="en-US" sz="2100" dirty="0">
                <a:latin typeface="Times New Roman" panose="02020603050405020304" pitchFamily="18" charset="0"/>
                <a:ea typeface="微软雅黑" panose="020B0503020204020204" pitchFamily="34" charset="-122"/>
              </a:rPr>
              <a:t>覆之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用箬竹叶做的船篷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石青</a:t>
            </a:r>
            <a:r>
              <a:rPr lang="zh-CN" altLang="en-US" sz="2100" dirty="0">
                <a:solidFill>
                  <a:srgbClr val="FF00FF"/>
                </a:solidFill>
                <a:latin typeface="Times New Roman" panose="02020603050405020304" pitchFamily="18" charset="0"/>
                <a:ea typeface="微软雅黑" panose="020B0503020204020204" pitchFamily="34" charset="-122"/>
              </a:rPr>
              <a:t>糁</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用颜料等涂上</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中</a:t>
            </a:r>
            <a:r>
              <a:rPr lang="zh-CN" altLang="en-US" sz="2100" dirty="0">
                <a:solidFill>
                  <a:srgbClr val="FF00FF"/>
                </a:solidFill>
                <a:latin typeface="Times New Roman" panose="02020603050405020304" pitchFamily="18" charset="0"/>
                <a:ea typeface="微软雅黑" panose="020B0503020204020204" pitchFamily="34" charset="-122"/>
              </a:rPr>
              <a:t>峨冠</a:t>
            </a:r>
            <a:r>
              <a:rPr lang="zh-CN" altLang="en-US" sz="2100" dirty="0">
                <a:latin typeface="Times New Roman" panose="02020603050405020304" pitchFamily="18" charset="0"/>
                <a:ea typeface="微软雅黑" panose="020B0503020204020204" pitchFamily="34" charset="-122"/>
              </a:rPr>
              <a:t>而多髯者为东坡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戴着高高的帽子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卧</a:t>
            </a:r>
            <a:r>
              <a:rPr lang="zh-CN" altLang="en-US" sz="2100" dirty="0">
                <a:latin typeface="Times New Roman" panose="02020603050405020304" pitchFamily="18" charset="0"/>
                <a:ea typeface="微软雅黑" panose="020B0503020204020204" pitchFamily="34" charset="-122"/>
              </a:rPr>
              <a:t>右膝</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诎</a:t>
            </a:r>
            <a:r>
              <a:rPr lang="zh-CN" altLang="en-US" sz="2100" dirty="0">
                <a:latin typeface="Times New Roman" panose="02020603050405020304" pitchFamily="18" charset="0"/>
                <a:ea typeface="微软雅黑" panose="020B0503020204020204" pitchFamily="34" charset="-122"/>
              </a:rPr>
              <a:t>右臂支船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弯曲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居右者</a:t>
            </a:r>
            <a:r>
              <a:rPr lang="zh-CN" altLang="en-US" sz="2100" dirty="0">
                <a:solidFill>
                  <a:srgbClr val="FF00FF"/>
                </a:solidFill>
                <a:latin typeface="Times New Roman" panose="02020603050405020304" pitchFamily="18" charset="0"/>
                <a:ea typeface="微软雅黑" panose="020B0503020204020204" pitchFamily="34" charset="-122"/>
              </a:rPr>
              <a:t>椎髻</a:t>
            </a:r>
            <a:r>
              <a:rPr lang="zh-CN" altLang="en-US" sz="2100" dirty="0">
                <a:latin typeface="Times New Roman" panose="02020603050405020304" pitchFamily="18" charset="0"/>
                <a:ea typeface="微软雅黑" panose="020B0503020204020204" pitchFamily="34" charset="-122"/>
              </a:rPr>
              <a:t>仰面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梳着椎形发髻</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71340"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其两膝相</a:t>
            </a:r>
            <a:r>
              <a:rPr lang="zh-CN" altLang="en-US" sz="2100" dirty="0">
                <a:solidFill>
                  <a:srgbClr val="FF00FF"/>
                </a:solidFill>
                <a:latin typeface="Times New Roman" panose="02020603050405020304" pitchFamily="18" charset="0"/>
                <a:ea typeface="微软雅黑" panose="020B0503020204020204" pitchFamily="34" charset="-122"/>
              </a:rPr>
              <a:t>比</a:t>
            </a:r>
            <a:r>
              <a:rPr lang="zh-CN" altLang="en-US" sz="2100" dirty="0">
                <a:latin typeface="Times New Roman" panose="02020603050405020304" pitchFamily="18" charset="0"/>
                <a:ea typeface="微软雅黑" panose="020B0503020204020204" pitchFamily="34" charset="-122"/>
              </a:rPr>
              <a:t>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靠近</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盖简桃核</a:t>
            </a:r>
            <a:r>
              <a:rPr lang="zh-CN" altLang="en-US" sz="2100" dirty="0">
                <a:solidFill>
                  <a:srgbClr val="FF00FF"/>
                </a:solidFill>
                <a:latin typeface="Times New Roman" panose="02020603050405020304" pitchFamily="18" charset="0"/>
                <a:ea typeface="微软雅黑" panose="020B0503020204020204" pitchFamily="34" charset="-122"/>
              </a:rPr>
              <a:t>修</a:t>
            </a:r>
            <a:r>
              <a:rPr lang="zh-CN" altLang="en-US" sz="2100" dirty="0">
                <a:latin typeface="Times New Roman" panose="02020603050405020304" pitchFamily="18" charset="0"/>
                <a:ea typeface="微软雅黑" panose="020B0503020204020204" pitchFamily="34" charset="-122"/>
              </a:rPr>
              <a:t>狭者为之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长</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修理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矫</a:t>
            </a:r>
            <a:r>
              <a:rPr lang="zh-CN" altLang="en-US" sz="2100" dirty="0">
                <a:latin typeface="Times New Roman" panose="02020603050405020304" pitchFamily="18" charset="0"/>
                <a:ea typeface="微软雅黑" panose="020B0503020204020204" pitchFamily="34" charset="-122"/>
              </a:rPr>
              <a:t>首昂视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举</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纠正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而计其长</a:t>
            </a:r>
            <a:r>
              <a:rPr lang="zh-CN" altLang="en-US" sz="2100" dirty="0">
                <a:solidFill>
                  <a:srgbClr val="FF00FF"/>
                </a:solidFill>
                <a:latin typeface="Times New Roman" panose="02020603050405020304" pitchFamily="18" charset="0"/>
                <a:ea typeface="微软雅黑" panose="020B0503020204020204" pitchFamily="34" charset="-122"/>
              </a:rPr>
              <a:t>曾</a:t>
            </a:r>
            <a:r>
              <a:rPr lang="zh-CN" altLang="en-US" sz="2100" dirty="0">
                <a:latin typeface="Times New Roman" panose="02020603050405020304" pitchFamily="18" charset="0"/>
                <a:ea typeface="微软雅黑" panose="020B0503020204020204" pitchFamily="34" charset="-122"/>
              </a:rPr>
              <a:t>不盈寸</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竟然</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曾经</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solidFill>
                  <a:srgbClr val="FF00FF"/>
                </a:solidFill>
                <a:latin typeface="Times New Roman" panose="02020603050405020304" pitchFamily="18" charset="0"/>
                <a:ea typeface="微软雅黑" panose="020B0503020204020204" pitchFamily="34" charset="-122"/>
              </a:rPr>
              <a:t>属</a:t>
            </a:r>
            <a:r>
              <a:rPr lang="zh-CN" altLang="en-US" sz="2100" dirty="0">
                <a:latin typeface="Times New Roman" panose="02020603050405020304" pitchFamily="18" charset="0"/>
                <a:ea typeface="微软雅黑" panose="020B0503020204020204" pitchFamily="34" charset="-122"/>
              </a:rPr>
              <a:t>引凄</a:t>
            </a:r>
            <a:r>
              <a:rPr lang="zh-CN" altLang="en-US" sz="2100" dirty="0" smtClean="0">
                <a:latin typeface="Times New Roman" panose="02020603050405020304" pitchFamily="18" charset="0"/>
                <a:ea typeface="微软雅黑" panose="020B0503020204020204" pitchFamily="34" charset="-122"/>
              </a:rPr>
              <a:t>异</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属</a:t>
            </a:r>
            <a:r>
              <a:rPr lang="zh-CN" altLang="en-US" sz="2100" dirty="0">
                <a:latin typeface="Times New Roman" panose="02020603050405020304" pitchFamily="18" charset="0"/>
                <a:ea typeface="微软雅黑" panose="020B0503020204020204" pitchFamily="34" charset="-122"/>
              </a:rPr>
              <a:t>予作文以记</a:t>
            </a:r>
            <a:r>
              <a:rPr lang="zh-CN" altLang="en-US" sz="2100" dirty="0" smtClean="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solidFill>
                  <a:srgbClr val="FF00FF"/>
                </a:solidFill>
                <a:latin typeface="Times New Roman" panose="02020603050405020304" pitchFamily="18" charset="0"/>
                <a:ea typeface="微软雅黑" panose="020B0503020204020204" pitchFamily="34" charset="-122"/>
              </a:rPr>
              <a:t>或</a:t>
            </a:r>
            <a:r>
              <a:rPr lang="zh-CN" altLang="en-US" sz="2100" dirty="0">
                <a:latin typeface="Times New Roman" panose="02020603050405020304" pitchFamily="18" charset="0"/>
                <a:ea typeface="微软雅黑" panose="020B0503020204020204" pitchFamily="34" charset="-122"/>
              </a:rPr>
              <a:t>王命急</a:t>
            </a:r>
            <a:r>
              <a:rPr lang="zh-CN" altLang="en-US" sz="2100" dirty="0" smtClean="0">
                <a:latin typeface="Times New Roman" panose="02020603050405020304" pitchFamily="18" charset="0"/>
                <a:ea typeface="微软雅黑" panose="020B0503020204020204" pitchFamily="34" charset="-122"/>
              </a:rPr>
              <a:t>宣</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或</a:t>
            </a:r>
            <a:r>
              <a:rPr lang="zh-CN" altLang="en-US" sz="2100" dirty="0">
                <a:latin typeface="Times New Roman" panose="02020603050405020304" pitchFamily="18" charset="0"/>
                <a:ea typeface="微软雅黑" panose="020B0503020204020204" pitchFamily="34" charset="-122"/>
              </a:rPr>
              <a:t>异二者之</a:t>
            </a:r>
            <a:r>
              <a:rPr lang="zh-CN" altLang="en-US" sz="2100" dirty="0" smtClean="0">
                <a:latin typeface="Times New Roman" panose="02020603050405020304" pitchFamily="18" charset="0"/>
                <a:ea typeface="微软雅黑" panose="020B0503020204020204" pitchFamily="34" charset="-122"/>
              </a:rPr>
              <a:t>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有时</a:t>
            </a:r>
            <a:r>
              <a:rPr lang="zh-CN" altLang="en-US" sz="2100" dirty="0">
                <a:solidFill>
                  <a:srgbClr val="FF00FF"/>
                </a:solidFill>
                <a:latin typeface="Times New Roman" panose="02020603050405020304" pitchFamily="18" charset="0"/>
                <a:ea typeface="微软雅黑" panose="020B0503020204020204" pitchFamily="34" charset="-122"/>
              </a:rPr>
              <a:t>朝</a:t>
            </a:r>
            <a:r>
              <a:rPr lang="zh-CN" altLang="en-US" sz="2100" dirty="0">
                <a:latin typeface="Times New Roman" panose="02020603050405020304" pitchFamily="18" charset="0"/>
                <a:ea typeface="微软雅黑" panose="020B0503020204020204" pitchFamily="34" charset="-122"/>
              </a:rPr>
              <a:t>发白</a:t>
            </a:r>
            <a:r>
              <a:rPr lang="zh-CN" altLang="en-US" sz="2100" dirty="0" smtClean="0">
                <a:latin typeface="Times New Roman" panose="02020603050405020304" pitchFamily="18" charset="0"/>
                <a:ea typeface="微软雅黑" panose="020B0503020204020204" pitchFamily="34" charset="-122"/>
              </a:rPr>
              <a:t>帝</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朝</a:t>
            </a:r>
            <a:r>
              <a:rPr lang="zh-CN" altLang="en-US" sz="2100" dirty="0" smtClean="0">
                <a:latin typeface="Times New Roman" panose="02020603050405020304" pitchFamily="18" charset="0"/>
                <a:ea typeface="微软雅黑" panose="020B0503020204020204" pitchFamily="34" charset="-122"/>
              </a:rPr>
              <a:t>晖</a:t>
            </a:r>
            <a:r>
              <a:rPr lang="zh-CN" altLang="en-US" sz="2100" dirty="0">
                <a:latin typeface="Times New Roman" panose="02020603050405020304" pitchFamily="18" charset="0"/>
                <a:ea typeface="微软雅黑" panose="020B0503020204020204" pitchFamily="34" charset="-122"/>
              </a:rPr>
              <a:t>夕阴</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气象万千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哀转久</a:t>
            </a:r>
            <a:r>
              <a:rPr lang="zh-CN" altLang="en-US" sz="2100" dirty="0" smtClean="0">
                <a:solidFill>
                  <a:srgbClr val="FF00FF"/>
                </a:solidFill>
                <a:latin typeface="Times New Roman" panose="02020603050405020304" pitchFamily="18" charset="0"/>
                <a:ea typeface="微软雅黑" panose="020B0503020204020204" pitchFamily="34" charset="-122"/>
              </a:rPr>
              <a:t>绝</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率</a:t>
            </a:r>
            <a:r>
              <a:rPr lang="zh-CN" altLang="en-US" sz="2100" dirty="0">
                <a:latin typeface="Times New Roman" panose="02020603050405020304" pitchFamily="18" charset="0"/>
                <a:ea typeface="微软雅黑" panose="020B0503020204020204" pitchFamily="34" charset="-122"/>
              </a:rPr>
              <a:t>妻子邑人来此</a:t>
            </a:r>
            <a:r>
              <a:rPr lang="zh-CN" altLang="en-US" sz="2100" dirty="0">
                <a:solidFill>
                  <a:srgbClr val="FF00FF"/>
                </a:solidFill>
                <a:latin typeface="Times New Roman" panose="02020603050405020304" pitchFamily="18" charset="0"/>
                <a:ea typeface="微软雅黑" panose="020B0503020204020204" pitchFamily="34" charset="-122"/>
              </a:rPr>
              <a:t>绝</a:t>
            </a:r>
            <a:r>
              <a:rPr lang="zh-CN" altLang="en-US" sz="2100" dirty="0">
                <a:latin typeface="Times New Roman" panose="02020603050405020304" pitchFamily="18" charset="0"/>
                <a:ea typeface="微软雅黑" panose="020B0503020204020204" pitchFamily="34" charset="-122"/>
              </a:rPr>
              <a:t>境</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71340"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罔不因势象形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各具情态</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全都</a:t>
            </a:r>
            <a:r>
              <a:rPr lang="zh-CN" altLang="en-US" sz="2100" dirty="0">
                <a:solidFill>
                  <a:srgbClr val="C00000"/>
                </a:solidFill>
                <a:latin typeface="Times New Roman" panose="02020603050405020304" pitchFamily="18" charset="0"/>
                <a:ea typeface="微软雅黑" panose="020B0503020204020204" pitchFamily="34" charset="-122"/>
              </a:rPr>
              <a:t>是就着</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材料原来的</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样子刻成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各种事物的</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形象</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各有各的神情姿态</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舟首尾长约八分有奇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高可二黍许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中轩敞者为舱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箬篷覆之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小船</a:t>
            </a:r>
            <a:r>
              <a:rPr lang="zh-CN" altLang="en-US" sz="2100" dirty="0">
                <a:solidFill>
                  <a:srgbClr val="C00000"/>
                </a:solidFill>
                <a:latin typeface="Times New Roman" panose="02020603050405020304" pitchFamily="18" charset="0"/>
                <a:ea typeface="微软雅黑" panose="020B0503020204020204" pitchFamily="34" charset="-122"/>
              </a:rPr>
              <a:t>从头到尾长大约八分多一点儿</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大约有两个黄米粒那么高</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中间高起而宽敞的部分是船舱</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用箬竹叶做的船篷覆盖着它</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其两膝相比者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各隐卷底衣褶中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他们</a:t>
            </a:r>
            <a:r>
              <a:rPr lang="zh-CN" altLang="en-US" sz="2100" dirty="0">
                <a:solidFill>
                  <a:srgbClr val="C00000"/>
                </a:solidFill>
                <a:latin typeface="Times New Roman" panose="02020603050405020304" pitchFamily="18" charset="0"/>
                <a:ea typeface="微软雅黑" panose="020B0503020204020204" pitchFamily="34" charset="-122"/>
              </a:rPr>
              <a:t>的互相靠近的两膝</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各自隐藏在手卷下边的衣褶里</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7134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左臂挂念珠倚之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珠可历历数也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左臂</a:t>
            </a:r>
            <a:r>
              <a:rPr lang="zh-CN" altLang="en-US" sz="2100" dirty="0">
                <a:solidFill>
                  <a:srgbClr val="C00000"/>
                </a:solidFill>
                <a:latin typeface="Times New Roman" panose="02020603050405020304" pitchFamily="18" charset="0"/>
                <a:ea typeface="微软雅黑" panose="020B0503020204020204" pitchFamily="34" charset="-122"/>
              </a:rPr>
              <a:t>挂着一串念珠靠着左膝</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念珠可以清清楚楚地数出来</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其人视端容寂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若听茶声然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那个</a:t>
            </a:r>
            <a:r>
              <a:rPr lang="zh-CN" altLang="en-US" sz="2100" dirty="0">
                <a:solidFill>
                  <a:srgbClr val="C00000"/>
                </a:solidFill>
                <a:latin typeface="Times New Roman" panose="02020603050405020304" pitchFamily="18" charset="0"/>
                <a:ea typeface="微软雅黑" panose="020B0503020204020204" pitchFamily="34" charset="-122"/>
              </a:rPr>
              <a:t>人的眼睛正视着</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茶炉</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神色平静</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好像在听茶水烧开了没有的样子</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细若蚊足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钩画了了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字迹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细得像蚊子的脚</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笔画清楚明白</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盖简桃核修狭者为之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原来</a:t>
            </a:r>
            <a:r>
              <a:rPr lang="zh-CN" altLang="en-US" sz="2100" dirty="0">
                <a:solidFill>
                  <a:srgbClr val="C00000"/>
                </a:solidFill>
                <a:latin typeface="Times New Roman" panose="02020603050405020304" pitchFamily="18" charset="0"/>
                <a:ea typeface="微软雅黑" panose="020B0503020204020204" pitchFamily="34" charset="-122"/>
              </a:rPr>
              <a:t>是挑选长而窄的桃核雕刻成的</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71340" cy="15455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通过对核舟的细致描述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形象地说明了王叔远构思的巧妙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赞美了他的精巧技艺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同时也显示了我国古代工艺艺术的卓越成就</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尝</a:t>
            </a:r>
            <a:r>
              <a:rPr lang="zh-CN" altLang="en-US" sz="2100" dirty="0">
                <a:solidFill>
                  <a:srgbClr val="FF00FF"/>
                </a:solidFill>
                <a:latin typeface="Times New Roman" panose="02020603050405020304" pitchFamily="18" charset="0"/>
                <a:ea typeface="微软雅黑" panose="020B0503020204020204" pitchFamily="34" charset="-122"/>
              </a:rPr>
              <a:t>贻</a:t>
            </a:r>
            <a:r>
              <a:rPr lang="zh-CN" altLang="en-US" sz="2100" dirty="0">
                <a:latin typeface="Times New Roman" panose="02020603050405020304" pitchFamily="18" charset="0"/>
                <a:ea typeface="微软雅黑" panose="020B0503020204020204" pitchFamily="34" charset="-122"/>
              </a:rPr>
              <a:t>余核舟</a:t>
            </a:r>
            <a:r>
              <a:rPr lang="zh-CN" altLang="en-US" sz="2100" dirty="0" smtClean="0">
                <a:latin typeface="Times New Roman" panose="02020603050405020304" pitchFamily="18" charset="0"/>
                <a:ea typeface="微软雅黑" panose="020B0503020204020204" pitchFamily="34" charset="-122"/>
              </a:rPr>
              <a:t>一</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贻</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其两膝相</a:t>
            </a:r>
            <a:r>
              <a:rPr lang="zh-CN" altLang="en-US" sz="2100" dirty="0">
                <a:solidFill>
                  <a:srgbClr val="FF00FF"/>
                </a:solidFill>
                <a:latin typeface="Times New Roman" panose="02020603050405020304" pitchFamily="18" charset="0"/>
                <a:ea typeface="微软雅黑" panose="020B0503020204020204" pitchFamily="34" charset="-122"/>
              </a:rPr>
              <a:t>比</a:t>
            </a:r>
            <a:r>
              <a:rPr lang="zh-CN" altLang="en-US" sz="2100" dirty="0" smtClean="0">
                <a:latin typeface="Times New Roman" panose="02020603050405020304" pitchFamily="18" charset="0"/>
                <a:ea typeface="微软雅黑" panose="020B0503020204020204" pitchFamily="34" charset="-122"/>
              </a:rPr>
              <a:t>者</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比</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靠近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左手倚一</a:t>
            </a:r>
            <a:r>
              <a:rPr lang="zh-CN" altLang="en-US" sz="2100" dirty="0">
                <a:solidFill>
                  <a:srgbClr val="FF00FF"/>
                </a:solidFill>
                <a:latin typeface="Times New Roman" panose="02020603050405020304" pitchFamily="18" charset="0"/>
                <a:ea typeface="微软雅黑" panose="020B0503020204020204" pitchFamily="34" charset="-122"/>
              </a:rPr>
              <a:t>衡</a:t>
            </a:r>
            <a:r>
              <a:rPr lang="zh-CN" altLang="en-US" sz="2100" dirty="0" smtClean="0">
                <a:latin typeface="Times New Roman" panose="02020603050405020304" pitchFamily="18" charset="0"/>
                <a:ea typeface="微软雅黑" panose="020B0503020204020204" pitchFamily="34" charset="-122"/>
              </a:rPr>
              <a:t>木</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横着</a:t>
            </a:r>
            <a:r>
              <a:rPr lang="zh-CN" altLang="en-US" sz="2100" dirty="0" smtClean="0">
                <a:latin typeface="Times New Roman" panose="02020603050405020304" pitchFamily="18" charset="0"/>
                <a:ea typeface="微软雅黑" panose="020B0503020204020204" pitchFamily="34" charset="-122"/>
              </a:rPr>
              <a:t>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钩画</a:t>
            </a:r>
            <a:r>
              <a:rPr lang="zh-CN" altLang="en-US" sz="2100" dirty="0" smtClean="0">
                <a:solidFill>
                  <a:srgbClr val="FF00FF"/>
                </a:solidFill>
                <a:latin typeface="Times New Roman" panose="02020603050405020304" pitchFamily="18" charset="0"/>
                <a:ea typeface="微软雅黑" panose="020B0503020204020204" pitchFamily="34" charset="-122"/>
              </a:rPr>
              <a:t>了了</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了了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完了</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启窗而观中峨冠而多髯者为东</a:t>
            </a:r>
            <a:r>
              <a:rPr lang="zh-CN" altLang="en-US" sz="2100" dirty="0" smtClean="0">
                <a:latin typeface="Times New Roman" panose="02020603050405020304" pitchFamily="18" charset="0"/>
                <a:ea typeface="微软雅黑" panose="020B0503020204020204" pitchFamily="34" charset="-122"/>
              </a:rPr>
              <a:t>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以至鸟兽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木石能以径寸之</a:t>
            </a:r>
            <a:r>
              <a:rPr lang="zh-CN" altLang="en-US" sz="2100" dirty="0" smtClean="0">
                <a:latin typeface="Times New Roman" panose="02020603050405020304" pitchFamily="18" charset="0"/>
                <a:ea typeface="微软雅黑" panose="020B0503020204020204" pitchFamily="34" charset="-122"/>
              </a:rPr>
              <a:t>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中轩敞者</a:t>
            </a:r>
            <a:r>
              <a:rPr lang="zh-CN" altLang="en-US" sz="2100" dirty="0" smtClean="0">
                <a:latin typeface="Times New Roman" panose="02020603050405020304" pitchFamily="18" charset="0"/>
                <a:ea typeface="微软雅黑" panose="020B0503020204020204" pitchFamily="34" charset="-122"/>
              </a:rPr>
              <a:t>为舱中</a:t>
            </a:r>
            <a:r>
              <a:rPr lang="zh-CN" altLang="en-US" sz="2100" dirty="0">
                <a:latin typeface="Times New Roman" panose="02020603050405020304" pitchFamily="18" charset="0"/>
                <a:ea typeface="微软雅黑" panose="020B0503020204020204" pitchFamily="34" charset="-122"/>
              </a:rPr>
              <a:t>峨冠而多髯者为东</a:t>
            </a:r>
            <a:r>
              <a:rPr lang="zh-CN" altLang="en-US" sz="2100" dirty="0" smtClean="0">
                <a:latin typeface="Times New Roman" panose="02020603050405020304" pitchFamily="18" charset="0"/>
                <a:ea typeface="微软雅黑" panose="020B0503020204020204" pitchFamily="34" charset="-122"/>
              </a:rPr>
              <a:t>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其人视端容寂其如土石何</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下列对文章的理解和分析有误的一项是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文章采用了“总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总”的结构方式</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文章第三段运用摹状貌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作比较的方法表现三个人不同的衣着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姿态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动作和表情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文中连用“执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视”等动词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使人物活灵活现</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文章逼真生动地表现了“大苏泛赤壁”的主题</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497496" y="1630919"/>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居</a:t>
            </a:r>
            <a:r>
              <a:rPr lang="zh-CN" altLang="en-US" sz="2100" dirty="0">
                <a:latin typeface="Times New Roman" panose="02020603050405020304" pitchFamily="18" charset="0"/>
                <a:ea typeface="微软雅黑" panose="020B0503020204020204" pitchFamily="34" charset="-122"/>
              </a:rPr>
              <a:t>右者椎髻仰面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左手倚一衡木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右手攀右趾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若啸呼状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在</a:t>
            </a:r>
            <a:r>
              <a:rPr lang="zh-CN" altLang="en-US" sz="2100" dirty="0">
                <a:solidFill>
                  <a:srgbClr val="C00000"/>
                </a:solidFill>
                <a:latin typeface="Times New Roman" panose="02020603050405020304" pitchFamily="18" charset="0"/>
                <a:ea typeface="微软雅黑" panose="020B0503020204020204" pitchFamily="34" charset="-122"/>
              </a:rPr>
              <a:t>右边的船工梳着椎形发髻</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仰着脸</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左手靠着一根横木</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右手扳着右脚趾</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好像在大声呼叫的样子</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4291330"/>
          </a:xfrm>
          <a:prstGeom prst="rect">
            <a:avLst/>
          </a:prstGeom>
        </p:spPr>
        <p:txBody>
          <a:bodyPr wrap="square">
            <a:spAutoFit/>
          </a:bodyPr>
          <a:lstStyle/>
          <a:p>
            <a:pPr algn="ctr">
              <a:lnSpc>
                <a:spcPct val="13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庄子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二则</a:t>
            </a:r>
            <a:endParaRPr lang="zh-CN" altLang="en-US" sz="2100" b="1" dirty="0">
              <a:latin typeface="Times New Roman" panose="02020603050405020304" pitchFamily="18" charset="0"/>
              <a:ea typeface="微软雅黑" panose="020B0503020204020204" pitchFamily="34" charset="-122"/>
            </a:endParaRPr>
          </a:p>
          <a:p>
            <a:pPr algn="ctr">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北冥有鱼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庄子与惠子游于濠梁之上</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30000"/>
              </a:lnSpc>
              <a:spcBef>
                <a:spcPts val="0"/>
              </a:spcBef>
              <a:spcAft>
                <a:spcPts val="0"/>
              </a:spcAft>
            </a:pPr>
            <a:endParaRPr lang="en-US" altLang="zh-CN"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其翼若</a:t>
            </a:r>
            <a:r>
              <a:rPr lang="zh-CN" altLang="en-US" sz="2100" dirty="0">
                <a:solidFill>
                  <a:srgbClr val="FF00FF"/>
                </a:solidFill>
                <a:latin typeface="Times New Roman" panose="02020603050405020304" pitchFamily="18" charset="0"/>
                <a:ea typeface="微软雅黑" panose="020B0503020204020204" pitchFamily="34" charset="-122"/>
              </a:rPr>
              <a:t>垂</a:t>
            </a:r>
            <a:r>
              <a:rPr lang="zh-CN" altLang="en-US" sz="2100" dirty="0">
                <a:latin typeface="Times New Roman" panose="02020603050405020304" pitchFamily="18" charset="0"/>
                <a:ea typeface="微软雅黑" panose="020B0503020204020204" pitchFamily="34" charset="-122"/>
              </a:rPr>
              <a:t>天之云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悬挂</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天池</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天然形成的水池</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志</a:t>
            </a:r>
            <a:r>
              <a:rPr lang="zh-CN" altLang="en-US" sz="2100" dirty="0">
                <a:latin typeface="Times New Roman" panose="02020603050405020304" pitchFamily="18" charset="0"/>
                <a:ea typeface="微软雅黑" panose="020B0503020204020204" pitchFamily="34" charset="-122"/>
              </a:rPr>
              <a:t>怪者也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记载</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水击</a:t>
            </a:r>
            <a:r>
              <a:rPr lang="zh-CN" altLang="en-US" sz="2100" dirty="0">
                <a:latin typeface="Times New Roman" panose="02020603050405020304" pitchFamily="18" charset="0"/>
                <a:ea typeface="微软雅黑" panose="020B0503020204020204" pitchFamily="34" charset="-122"/>
              </a:rPr>
              <a:t>三千里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击水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拍打水面</a:t>
            </a:r>
            <a:endParaRPr lang="zh-CN" altLang="en-US" sz="2100" dirty="0">
              <a:latin typeface="Times New Roman" panose="02020603050405020304" pitchFamily="18" charset="0"/>
              <a:ea typeface="微软雅黑" panose="020B0503020204020204" pitchFamily="34" charset="-122"/>
            </a:endParaRPr>
          </a:p>
          <a:p>
            <a:pPr algn="just">
              <a:lnSpc>
                <a:spcPct val="130000"/>
              </a:lnSpc>
              <a:spcBef>
                <a:spcPts val="0"/>
              </a:spcBef>
              <a:spcAft>
                <a:spcPts val="0"/>
              </a:spcAft>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抟扶摇</a:t>
            </a:r>
            <a:r>
              <a:rPr lang="zh-CN" altLang="en-US" sz="2100" dirty="0">
                <a:latin typeface="Times New Roman" panose="02020603050405020304" pitchFamily="18" charset="0"/>
                <a:ea typeface="微软雅黑" panose="020B0503020204020204" pitchFamily="34" charset="-122"/>
              </a:rPr>
              <a:t>而上者九万里抟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盘旋飞翔扶摇</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旋风</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517208" y="2305091"/>
            <a:ext cx="8210074" cy="575786"/>
            <a:chOff x="879" y="1466"/>
            <a:chExt cx="17239" cy="1209"/>
          </a:xfrm>
        </p:grpSpPr>
        <p:sp>
          <p:nvSpPr>
            <p:cNvPr id="5" name="矩形 4"/>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6"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79902"/>
            <a:ext cx="8106662"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全</a:t>
            </a:r>
            <a:r>
              <a:rPr lang="zh-CN" altLang="en-US" sz="2100" dirty="0">
                <a:latin typeface="Times New Roman" panose="02020603050405020304" pitchFamily="18" charset="0"/>
                <a:ea typeface="微软雅黑" panose="020B0503020204020204" pitchFamily="34" charset="-122"/>
              </a:rPr>
              <a:t>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请</a:t>
            </a:r>
            <a:r>
              <a:rPr lang="zh-CN" altLang="en-US" sz="2100" dirty="0">
                <a:solidFill>
                  <a:srgbClr val="FF00FF"/>
                </a:solidFill>
                <a:latin typeface="Times New Roman" panose="02020603050405020304" pitchFamily="18" charset="0"/>
                <a:ea typeface="微软雅黑" panose="020B0503020204020204" pitchFamily="34" charset="-122"/>
              </a:rPr>
              <a:t>循</a:t>
            </a:r>
            <a:r>
              <a:rPr lang="zh-CN" altLang="en-US" sz="2100" dirty="0">
                <a:latin typeface="Times New Roman" panose="02020603050405020304" pitchFamily="18" charset="0"/>
                <a:ea typeface="微软雅黑" panose="020B0503020204020204" pitchFamily="34" charset="-122"/>
              </a:rPr>
              <a:t>其本</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追溯</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北</a:t>
            </a:r>
            <a:r>
              <a:rPr lang="zh-CN" altLang="en-US" sz="2100" dirty="0">
                <a:solidFill>
                  <a:srgbClr val="FF00FF"/>
                </a:solidFill>
                <a:latin typeface="Times New Roman" panose="02020603050405020304" pitchFamily="18" charset="0"/>
                <a:ea typeface="微软雅黑" panose="020B0503020204020204" pitchFamily="34" charset="-122"/>
              </a:rPr>
              <a:t>冥</a:t>
            </a:r>
            <a:r>
              <a:rPr lang="zh-CN" altLang="en-US" sz="2100" dirty="0">
                <a:latin typeface="Times New Roman" panose="02020603050405020304" pitchFamily="18" charset="0"/>
                <a:ea typeface="微软雅黑" panose="020B0503020204020204" pitchFamily="34" charset="-122"/>
              </a:rPr>
              <a:t>有鱼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冥”同“溟”</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海</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固</a:t>
            </a:r>
            <a:r>
              <a:rPr lang="zh-CN" altLang="en-US" sz="2100" dirty="0">
                <a:latin typeface="Times New Roman" panose="02020603050405020304" pitchFamily="18" charset="0"/>
                <a:ea typeface="微软雅黑" panose="020B0503020204020204" pitchFamily="34" charset="-122"/>
              </a:rPr>
              <a:t>不知子矣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固然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子</a:t>
            </a:r>
            <a:r>
              <a:rPr lang="zh-CN" altLang="en-US" sz="2100" dirty="0">
                <a:solidFill>
                  <a:srgbClr val="FF00FF"/>
                </a:solidFill>
                <a:latin typeface="Times New Roman" panose="02020603050405020304" pitchFamily="18" charset="0"/>
                <a:ea typeface="微软雅黑" panose="020B0503020204020204" pitchFamily="34" charset="-122"/>
              </a:rPr>
              <a:t>固</a:t>
            </a:r>
            <a:r>
              <a:rPr lang="zh-CN" altLang="en-US" sz="2100" dirty="0">
                <a:latin typeface="Times New Roman" panose="02020603050405020304" pitchFamily="18" charset="0"/>
                <a:ea typeface="微软雅黑" panose="020B0503020204020204" pitchFamily="34" charset="-122"/>
              </a:rPr>
              <a:t>非鱼也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海运</a:t>
            </a:r>
            <a:r>
              <a:rPr lang="zh-CN" altLang="en-US" sz="2100" dirty="0">
                <a:latin typeface="Times New Roman" panose="02020603050405020304" pitchFamily="18" charset="0"/>
                <a:ea typeface="微软雅黑" panose="020B0503020204020204" pitchFamily="34" charset="-122"/>
              </a:rPr>
              <a:t>则将徙</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南冥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庄子</a:t>
            </a:r>
            <a:r>
              <a:rPr lang="zh-CN" altLang="en-US" sz="2100" dirty="0">
                <a:latin typeface="Times New Roman" panose="02020603050405020304" pitchFamily="18" charset="0"/>
                <a:ea typeface="微软雅黑" panose="020B0503020204020204" pitchFamily="34" charset="-122"/>
              </a:rPr>
              <a:t>与惠子游</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濠梁之上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在</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8" y="4208417"/>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固</a:t>
            </a:r>
            <a:endParaRPr lang="zh-CN" altLang="en-US" sz="2100" dirty="0"/>
          </a:p>
        </p:txBody>
      </p:sp>
      <p:sp>
        <p:nvSpPr>
          <p:cNvPr id="4" name="矩形 3"/>
          <p:cNvSpPr/>
          <p:nvPr/>
        </p:nvSpPr>
        <p:spPr>
          <a:xfrm>
            <a:off x="523867" y="5168537"/>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于</a:t>
            </a:r>
            <a:endParaRPr lang="zh-CN" altLang="en-US" sz="2100" dirty="0"/>
          </a:p>
        </p:txBody>
      </p:sp>
      <p:sp>
        <p:nvSpPr>
          <p:cNvPr id="5" name="左大括号 4"/>
          <p:cNvSpPr/>
          <p:nvPr/>
        </p:nvSpPr>
        <p:spPr>
          <a:xfrm>
            <a:off x="1246661" y="407801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46661" y="5043023"/>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22105"/>
            <a:ext cx="8106662"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名为鲲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远而无所至极邪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表示选择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请</a:t>
            </a:r>
            <a:r>
              <a:rPr lang="zh-CN" altLang="en-US" sz="2100" dirty="0">
                <a:latin typeface="Times New Roman" panose="02020603050405020304" pitchFamily="18" charset="0"/>
                <a:ea typeface="微软雅黑" panose="020B0503020204020204" pitchFamily="34" charset="-122"/>
              </a:rPr>
              <a:t>循</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指话题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生物</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以息相吹也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放在主谓之间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取消</a:t>
            </a:r>
            <a:r>
              <a:rPr lang="zh-CN" altLang="en-US" sz="2100" dirty="0" smtClean="0">
                <a:latin typeface="Times New Roman" panose="02020603050405020304" pitchFamily="18" charset="0"/>
                <a:ea typeface="微软雅黑" panose="020B0503020204020204" pitchFamily="34" charset="-122"/>
              </a:rPr>
              <a:t>句子的</a:t>
            </a:r>
            <a:r>
              <a:rPr lang="zh-CN" altLang="en-US" sz="2100" dirty="0">
                <a:latin typeface="Times New Roman" panose="02020603050405020304" pitchFamily="18" charset="0"/>
                <a:ea typeface="微软雅黑" panose="020B0503020204020204" pitchFamily="34" charset="-122"/>
              </a:rPr>
              <a:t>独立性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安</a:t>
            </a:r>
            <a:r>
              <a:rPr lang="zh-CN" altLang="en-US" sz="2100" dirty="0">
                <a:latin typeface="Times New Roman" panose="02020603050405020304" pitchFamily="18" charset="0"/>
                <a:ea typeface="微软雅黑" panose="020B0503020204020204" pitchFamily="34" charset="-122"/>
              </a:rPr>
              <a:t>知鱼</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结构助词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既</a:t>
            </a:r>
            <a:r>
              <a:rPr lang="zh-CN" altLang="en-US" sz="2100" dirty="0">
                <a:latin typeface="Times New Roman" panose="02020603050405020304" pitchFamily="18" charset="0"/>
                <a:ea typeface="微软雅黑" panose="020B0503020204020204" pitchFamily="34" charset="-122"/>
              </a:rPr>
              <a:t>已知吾知</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而问我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指“鱼之乐”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化</a:t>
            </a:r>
            <a:r>
              <a:rPr lang="zh-CN" altLang="en-US" sz="2100" dirty="0" smtClean="0">
                <a:solidFill>
                  <a:srgbClr val="FF00FF"/>
                </a:solidFill>
                <a:latin typeface="Times New Roman" panose="02020603050405020304" pitchFamily="18" charset="0"/>
                <a:ea typeface="微软雅黑" panose="020B0503020204020204" pitchFamily="34" charset="-122"/>
              </a:rPr>
              <a:t>而</a:t>
            </a:r>
            <a:r>
              <a:rPr lang="zh-CN" altLang="en-US" sz="2100" dirty="0" smtClean="0">
                <a:latin typeface="Times New Roman" panose="02020603050405020304" pitchFamily="18" charset="0"/>
                <a:ea typeface="微软雅黑" panose="020B0503020204020204" pitchFamily="34" charset="-122"/>
              </a:rPr>
              <a:t>为鸟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表顺承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抟</a:t>
            </a:r>
            <a:r>
              <a:rPr lang="zh-CN" altLang="en-US" sz="2100" dirty="0">
                <a:latin typeface="Times New Roman" panose="02020603050405020304" pitchFamily="18" charset="0"/>
                <a:ea typeface="微软雅黑" panose="020B0503020204020204" pitchFamily="34" charset="-122"/>
              </a:rPr>
              <a:t>扶摇</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上者九万里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表修饰</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5" y="2077162"/>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其</a:t>
            </a:r>
            <a:endParaRPr lang="zh-CN" altLang="en-US" sz="2100" dirty="0"/>
          </a:p>
        </p:txBody>
      </p:sp>
      <p:sp>
        <p:nvSpPr>
          <p:cNvPr id="4" name="矩形 3"/>
          <p:cNvSpPr/>
          <p:nvPr/>
        </p:nvSpPr>
        <p:spPr>
          <a:xfrm>
            <a:off x="523865" y="3563936"/>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之</a:t>
            </a:r>
            <a:endParaRPr lang="zh-CN" altLang="en-US" sz="2100" dirty="0"/>
          </a:p>
        </p:txBody>
      </p:sp>
      <p:sp>
        <p:nvSpPr>
          <p:cNvPr id="5" name="矩形 4"/>
          <p:cNvSpPr/>
          <p:nvPr/>
        </p:nvSpPr>
        <p:spPr>
          <a:xfrm>
            <a:off x="523866" y="477815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而</a:t>
            </a:r>
            <a:endParaRPr lang="zh-CN" altLang="en-US" sz="2100" dirty="0"/>
          </a:p>
        </p:txBody>
      </p:sp>
      <p:sp>
        <p:nvSpPr>
          <p:cNvPr id="6" name="左大括号 5"/>
          <p:cNvSpPr/>
          <p:nvPr/>
        </p:nvSpPr>
        <p:spPr>
          <a:xfrm>
            <a:off x="1265992" y="3181284"/>
            <a:ext cx="96727" cy="115772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左大括号 6"/>
          <p:cNvSpPr/>
          <p:nvPr/>
        </p:nvSpPr>
        <p:spPr>
          <a:xfrm>
            <a:off x="1246661" y="4631542"/>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左大括号 7"/>
          <p:cNvSpPr/>
          <p:nvPr/>
        </p:nvSpPr>
        <p:spPr>
          <a:xfrm>
            <a:off x="1263335" y="1694510"/>
            <a:ext cx="75602" cy="115772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64616"/>
            <a:ext cx="8086249"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下列对文章理解和分析有误的一项是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本文第一段写山势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先写其连绵不断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再写其高耸</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本文第二段写水势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先写水之速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再写水之盛</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作者将景物寓于四季变化中来描写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将静态景物动态化</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本文描写大自然无比雄伟壮丽的景色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抒发了作者热爱祖国山河的情怀</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3581" y="1630919"/>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13541"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怒</a:t>
            </a:r>
            <a:r>
              <a:rPr lang="zh-CN" altLang="en-US" sz="2100" dirty="0">
                <a:latin typeface="Times New Roman" panose="02020603050405020304" pitchFamily="18" charset="0"/>
                <a:ea typeface="微软雅黑" panose="020B0503020204020204" pitchFamily="34" charset="-122"/>
              </a:rPr>
              <a:t>而飞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用力鼓动翅膀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志</a:t>
            </a:r>
            <a:r>
              <a:rPr lang="zh-CN" altLang="en-US" sz="2100" dirty="0">
                <a:solidFill>
                  <a:srgbClr val="FF00FF"/>
                </a:solidFill>
                <a:latin typeface="Times New Roman" panose="02020603050405020304" pitchFamily="18" charset="0"/>
                <a:ea typeface="微软雅黑" panose="020B0503020204020204" pitchFamily="34" charset="-122"/>
              </a:rPr>
              <a:t>怪</a:t>
            </a:r>
            <a:r>
              <a:rPr lang="zh-CN" altLang="en-US" sz="2100" dirty="0">
                <a:latin typeface="Times New Roman" panose="02020603050405020304" pitchFamily="18" charset="0"/>
                <a:ea typeface="微软雅黑" panose="020B0503020204020204" pitchFamily="34" charset="-122"/>
              </a:rPr>
              <a:t>者也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怪异的事物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南冥者</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天</a:t>
            </a:r>
            <a:r>
              <a:rPr lang="zh-CN" altLang="en-US" sz="2100" dirty="0">
                <a:latin typeface="Times New Roman" panose="02020603050405020304" pitchFamily="18" charset="0"/>
                <a:ea typeface="微软雅黑" panose="020B0503020204020204" pitchFamily="34" charset="-122"/>
              </a:rPr>
              <a:t>池也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名词作形容词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天然的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怒</a:t>
            </a:r>
            <a:r>
              <a:rPr lang="zh-CN" altLang="en-US" sz="2100" dirty="0">
                <a:latin typeface="Times New Roman" panose="02020603050405020304" pitchFamily="18" charset="0"/>
                <a:ea typeface="微软雅黑" panose="020B0503020204020204" pitchFamily="34" charset="-122"/>
              </a:rPr>
              <a:t>而飞</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振奋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这里指用力鼓动翅膀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愤怒</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海运</a:t>
            </a:r>
            <a:r>
              <a:rPr lang="zh-CN" altLang="en-US" sz="2100" dirty="0">
                <a:latin typeface="Times New Roman" panose="02020603050405020304" pitchFamily="18" charset="0"/>
                <a:ea typeface="微软雅黑" panose="020B0503020204020204" pitchFamily="34" charset="-122"/>
              </a:rPr>
              <a:t>则将徙于南冥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海水</a:t>
            </a:r>
            <a:r>
              <a:rPr lang="zh-CN" altLang="en-US" sz="2100" dirty="0" smtClean="0">
                <a:latin typeface="Times New Roman" panose="02020603050405020304" pitchFamily="18" charset="0"/>
                <a:ea typeface="微软雅黑" panose="020B0503020204020204" pitchFamily="34" charset="-122"/>
              </a:rPr>
              <a:t>运动</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泛指海上运输</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去以六月</a:t>
            </a:r>
            <a:r>
              <a:rPr lang="zh-CN" altLang="en-US" sz="2100" dirty="0">
                <a:solidFill>
                  <a:srgbClr val="FF00FF"/>
                </a:solidFill>
                <a:latin typeface="Times New Roman" panose="02020603050405020304" pitchFamily="18" charset="0"/>
                <a:ea typeface="微软雅黑" panose="020B0503020204020204" pitchFamily="34" charset="-122"/>
              </a:rPr>
              <a:t>息</a:t>
            </a:r>
            <a:r>
              <a:rPr lang="zh-CN" altLang="en-US" sz="2100" dirty="0">
                <a:latin typeface="Times New Roman" panose="02020603050405020304" pitchFamily="18" charset="0"/>
                <a:ea typeface="微软雅黑" panose="020B0503020204020204" pitchFamily="34" charset="-122"/>
              </a:rPr>
              <a:t>者也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消息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休息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野马</a:t>
            </a:r>
            <a:r>
              <a:rPr lang="zh-CN" altLang="en-US" sz="2100" dirty="0">
                <a:latin typeface="Times New Roman" panose="02020603050405020304" pitchFamily="18" charset="0"/>
                <a:ea typeface="微软雅黑" panose="020B0503020204020204" pitchFamily="34" charset="-122"/>
              </a:rPr>
              <a:t>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山野中的雾气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奔腾如野马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野生的马</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怒而飞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其翼若垂天之云</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当</a:t>
            </a:r>
            <a:r>
              <a:rPr lang="zh-CN" altLang="en-US" sz="2100" dirty="0">
                <a:solidFill>
                  <a:srgbClr val="C00000"/>
                </a:solidFill>
                <a:latin typeface="Times New Roman" panose="02020603050405020304" pitchFamily="18" charset="0"/>
                <a:ea typeface="微软雅黑" panose="020B0503020204020204" pitchFamily="34" charset="-122"/>
              </a:rPr>
              <a:t>它用力鼓动翅膀奋起直飞的时候</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它的翅膀就好像悬挂在天空的云</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是鸟也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海运则将徙于南冥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这</a:t>
            </a:r>
            <a:r>
              <a:rPr lang="zh-CN" altLang="en-US" sz="2100" dirty="0">
                <a:solidFill>
                  <a:srgbClr val="C00000"/>
                </a:solidFill>
                <a:latin typeface="Times New Roman" panose="02020603050405020304" pitchFamily="18" charset="0"/>
                <a:ea typeface="微软雅黑" panose="020B0503020204020204" pitchFamily="34" charset="-122"/>
              </a:rPr>
              <a:t>只鸟啊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海水运动的时候就要迁徙到南海去</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水击三千里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抟扶摇而上者九万里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去以六月息者也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大鹏</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的翅膀拍打水面击起三千里的波涛</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乘着旋风盘旋飞至九万里的高空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凭借着六月的大风离开</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野马也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尘埃也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生物之以息相吹也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山野</a:t>
            </a:r>
            <a:r>
              <a:rPr lang="zh-CN" altLang="en-US" sz="2100" dirty="0">
                <a:solidFill>
                  <a:srgbClr val="C00000"/>
                </a:solidFill>
                <a:latin typeface="Times New Roman" panose="02020603050405020304" pitchFamily="18" charset="0"/>
                <a:ea typeface="微软雅黑" panose="020B0503020204020204" pitchFamily="34" charset="-122"/>
              </a:rPr>
              <a:t>中的雾气</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空气中的尘埃</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都是生物用气息吹拂的结果</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天之苍苍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其正色邪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其远而无所至极邪</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天色</a:t>
            </a:r>
            <a:r>
              <a:rPr lang="zh-CN" altLang="en-US" sz="2100" dirty="0">
                <a:solidFill>
                  <a:srgbClr val="C00000"/>
                </a:solidFill>
                <a:latin typeface="Times New Roman" panose="02020603050405020304" pitchFamily="18" charset="0"/>
                <a:ea typeface="微软雅黑" panose="020B0503020204020204" pitchFamily="34" charset="-122"/>
              </a:rPr>
              <a:t>湛蓝</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是它真正的颜色吗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还是因为天空高远而看不到尽头呢</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其视下也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亦若是则已矣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大</a:t>
            </a:r>
            <a:r>
              <a:rPr lang="zh-CN" altLang="en-US" sz="2100" dirty="0">
                <a:solidFill>
                  <a:srgbClr val="C00000"/>
                </a:solidFill>
                <a:latin typeface="Times New Roman" panose="02020603050405020304" pitchFamily="18" charset="0"/>
                <a:ea typeface="微软雅黑" panose="020B0503020204020204" pitchFamily="34" charset="-122"/>
              </a:rPr>
              <a:t>鹏从天空往下看</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也不过像人在地面上看天一样罢了</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鲦鱼出游从容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是鱼之乐也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鲦</a:t>
            </a:r>
            <a:r>
              <a:rPr lang="zh-CN" altLang="en-US" sz="2100" dirty="0">
                <a:solidFill>
                  <a:srgbClr val="C00000"/>
                </a:solidFill>
                <a:latin typeface="Times New Roman" panose="02020603050405020304" pitchFamily="18" charset="0"/>
                <a:ea typeface="微软雅黑" panose="020B0503020204020204" pitchFamily="34" charset="-122"/>
              </a:rPr>
              <a:t>鱼在河水中游得多么悠闲自得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这是鱼的快乐啊</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子非我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安知我不知鱼之乐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你</a:t>
            </a:r>
            <a:r>
              <a:rPr lang="zh-CN" altLang="en-US" sz="2100" dirty="0">
                <a:solidFill>
                  <a:srgbClr val="C00000"/>
                </a:solidFill>
                <a:latin typeface="Times New Roman" panose="02020603050405020304" pitchFamily="18" charset="0"/>
                <a:ea typeface="微软雅黑" panose="020B0503020204020204" pitchFamily="34" charset="-122"/>
              </a:rPr>
              <a:t>不是我</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怎么知道我不知道鱼的快乐</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我非子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固不知子矣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子固非鱼也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子之不知鱼之乐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我</a:t>
            </a:r>
            <a:r>
              <a:rPr lang="zh-CN" altLang="en-US" sz="2100" dirty="0">
                <a:solidFill>
                  <a:srgbClr val="C00000"/>
                </a:solidFill>
                <a:latin typeface="Times New Roman" panose="02020603050405020304" pitchFamily="18" charset="0"/>
                <a:ea typeface="微软雅黑" panose="020B0503020204020204" pitchFamily="34" charset="-122"/>
              </a:rPr>
              <a:t>不是你</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固然不知道你</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你本来就不是鱼</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你不知道鱼的快乐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这是完全可以肯定的</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子曰“汝安知鱼乐”云者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既已知吾知之而问我</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你</a:t>
            </a:r>
            <a:r>
              <a:rPr lang="zh-CN" altLang="en-US" sz="2100" dirty="0">
                <a:solidFill>
                  <a:srgbClr val="C00000"/>
                </a:solidFill>
                <a:latin typeface="Times New Roman" panose="02020603050405020304" pitchFamily="18" charset="0"/>
                <a:ea typeface="微软雅黑" panose="020B0503020204020204" pitchFamily="34" charset="-122"/>
              </a:rPr>
              <a:t>说“你怎么知道鱼快乐”的话</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说明你已经知道我知道鱼快乐而问我</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三､内容理解</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《北冥有鱼》:</a:t>
            </a:r>
            <a:r>
              <a:rPr sz="2100" dirty="0">
                <a:latin typeface="Times New Roman" panose="02020603050405020304" pitchFamily="18" charset="0"/>
                <a:ea typeface="微软雅黑" panose="020B0503020204020204" pitchFamily="34" charset="-122"/>
              </a:rPr>
              <a:t>这则故事以大鹏南飞作比喻,说明世上的万物无论大小,都受到不同的限制,处在不同的束缚之中,任何事物的存在都是依附于一定的条件,它们的活动都是有所凭借的｡因此,大鹏状似逍遥,其实还没有达到真正的逍遥｡</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《庄子与惠子游于濠梁之上》:</a:t>
            </a:r>
            <a:r>
              <a:rPr sz="2100" dirty="0">
                <a:latin typeface="Times New Roman" panose="02020603050405020304" pitchFamily="18" charset="0"/>
                <a:ea typeface="微软雅黑" panose="020B0503020204020204" pitchFamily="34" charset="-122"/>
              </a:rPr>
              <a:t>这则故事写了庄子和惠子在濠梁上游玩,并就庄子能否知道“鱼乐”的问题发生辩论,展现了两人不同的认知态度,同时表现了他们思维的敏捷｡在辩论中,可见庄子认为的“鱼乐”其实是他内心愉悦心境的一种折射｡</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solidFill>
                  <a:srgbClr val="FF00FF"/>
                </a:solidFill>
                <a:latin typeface="Times New Roman" panose="02020603050405020304" pitchFamily="18" charset="0"/>
                <a:ea typeface="微软雅黑" panose="020B0503020204020204" pitchFamily="34" charset="-122"/>
              </a:rPr>
              <a:t>野马</a:t>
            </a:r>
            <a:r>
              <a:rPr lang="zh-CN" altLang="en-US" sz="2100" dirty="0" smtClean="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野马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山野中的雾气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奔腾如</a:t>
            </a:r>
            <a:r>
              <a:rPr lang="zh-CN" altLang="en-US" sz="2100" dirty="0" smtClean="0">
                <a:latin typeface="Times New Roman" panose="02020603050405020304" pitchFamily="18" charset="0"/>
                <a:ea typeface="微软雅黑" panose="020B0503020204020204" pitchFamily="34" charset="-122"/>
              </a:rPr>
              <a:t>野马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请</a:t>
            </a:r>
            <a:r>
              <a:rPr lang="zh-CN" altLang="en-US" sz="2100" dirty="0">
                <a:solidFill>
                  <a:srgbClr val="FF00FF"/>
                </a:solidFill>
                <a:latin typeface="Times New Roman" panose="02020603050405020304" pitchFamily="18" charset="0"/>
                <a:ea typeface="微软雅黑" panose="020B0503020204020204" pitchFamily="34" charset="-122"/>
              </a:rPr>
              <a:t>循</a:t>
            </a:r>
            <a:r>
              <a:rPr lang="zh-CN" altLang="en-US" sz="2100" dirty="0">
                <a:latin typeface="Times New Roman" panose="02020603050405020304" pitchFamily="18" charset="0"/>
                <a:ea typeface="微软雅黑" panose="020B0503020204020204" pitchFamily="34" charset="-122"/>
              </a:rPr>
              <a:t>其</a:t>
            </a:r>
            <a:r>
              <a:rPr lang="zh-CN" altLang="en-US" sz="2100" dirty="0" smtClean="0">
                <a:latin typeface="Times New Roman" panose="02020603050405020304" pitchFamily="18" charset="0"/>
                <a:ea typeface="微软雅黑" panose="020B0503020204020204" pitchFamily="34" charset="-122"/>
              </a:rPr>
              <a:t>本</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循</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追溯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我非子</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固</a:t>
            </a:r>
            <a:r>
              <a:rPr lang="zh-CN" altLang="en-US" sz="2100" dirty="0">
                <a:latin typeface="Times New Roman" panose="02020603050405020304" pitchFamily="18" charset="0"/>
                <a:ea typeface="微软雅黑" panose="020B0503020204020204" pitchFamily="34" charset="-122"/>
              </a:rPr>
              <a:t>不知子</a:t>
            </a:r>
            <a:r>
              <a:rPr lang="zh-CN" altLang="en-US" sz="2100" dirty="0" smtClean="0">
                <a:latin typeface="Times New Roman" panose="02020603050405020304" pitchFamily="18" charset="0"/>
                <a:ea typeface="微软雅黑" panose="020B0503020204020204" pitchFamily="34" charset="-122"/>
              </a:rPr>
              <a:t>矣</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固</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固然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solidFill>
                  <a:srgbClr val="FF00FF"/>
                </a:solidFill>
                <a:latin typeface="Times New Roman" panose="02020603050405020304" pitchFamily="18" charset="0"/>
                <a:ea typeface="微软雅黑" panose="020B0503020204020204" pitchFamily="34" charset="-122"/>
              </a:rPr>
              <a:t>怒</a:t>
            </a:r>
            <a:r>
              <a:rPr lang="zh-CN" altLang="en-US" sz="2100" dirty="0">
                <a:latin typeface="Times New Roman" panose="02020603050405020304" pitchFamily="18" charset="0"/>
                <a:ea typeface="微软雅黑" panose="020B0503020204020204" pitchFamily="34" charset="-122"/>
              </a:rPr>
              <a:t>而飞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其翼若垂天之</a:t>
            </a:r>
            <a:r>
              <a:rPr lang="zh-CN" altLang="en-US" sz="2100" dirty="0" smtClean="0">
                <a:latin typeface="Times New Roman" panose="02020603050405020304" pitchFamily="18" charset="0"/>
                <a:ea typeface="微软雅黑" panose="020B0503020204020204" pitchFamily="34" charset="-122"/>
              </a:rPr>
              <a:t>云</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愤怒</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a:latin typeface="Times New Roman" panose="02020603050405020304" pitchFamily="18" charset="0"/>
                <a:ea typeface="微软雅黑" panose="020B0503020204020204" pitchFamily="34" charset="-122"/>
              </a:rPr>
              <a:t>(     D</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不知</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几千里</a:t>
            </a:r>
            <a:r>
              <a:rPr lang="zh-CN" altLang="en-US" sz="2100" dirty="0" smtClean="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正色</a:t>
            </a:r>
            <a:r>
              <a:rPr lang="zh-CN" altLang="en-US" sz="2100" dirty="0" smtClean="0">
                <a:latin typeface="Times New Roman" panose="02020603050405020304" pitchFamily="18" charset="0"/>
                <a:ea typeface="微软雅黑" panose="020B0503020204020204" pitchFamily="34" charset="-122"/>
              </a:rPr>
              <a:t>邪</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生物之</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息相吹</a:t>
            </a:r>
            <a:r>
              <a:rPr lang="zh-CN" altLang="en-US" sz="2100" dirty="0" smtClean="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其境过</a:t>
            </a:r>
            <a:r>
              <a:rPr lang="zh-CN" altLang="en-US" sz="2100" dirty="0" smtClean="0">
                <a:latin typeface="Times New Roman" panose="02020603050405020304" pitchFamily="18" charset="0"/>
                <a:ea typeface="微软雅黑" panose="020B0503020204020204" pitchFamily="34" charset="-122"/>
              </a:rPr>
              <a:t>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抟扶摇</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上者九万</a:t>
            </a:r>
            <a:r>
              <a:rPr lang="zh-CN" altLang="en-US" sz="2100" dirty="0" smtClean="0">
                <a:latin typeface="Times New Roman" panose="02020603050405020304" pitchFamily="18" charset="0"/>
                <a:ea typeface="微软雅黑" panose="020B0503020204020204" pitchFamily="34" charset="-122"/>
              </a:rPr>
              <a:t>里</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计其长曾不盈</a:t>
            </a:r>
            <a:r>
              <a:rPr lang="zh-CN" altLang="en-US" sz="2100" dirty="0" smtClean="0">
                <a:latin typeface="Times New Roman" panose="02020603050405020304" pitchFamily="18" charset="0"/>
                <a:ea typeface="微软雅黑" panose="020B0503020204020204" pitchFamily="34" charset="-122"/>
              </a:rPr>
              <a:t>寸</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鹏</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徙于南冥</a:t>
            </a:r>
            <a:r>
              <a:rPr lang="zh-CN" altLang="en-US" sz="2100" dirty="0" smtClean="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子</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不知鱼之乐</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下列对文章理解和分析有误的一项是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北冥有鱼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庄子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逍遥游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鹏的变化和鹏飞南冥的故事来说明“逍遥”的真正含义</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庄子与惠子游于濠梁之上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写了一场轻松闲适的对话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惠子力辩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拘泥于事物的真实性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庄子巧辩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超然于事物之外</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庄子与惠子游于濠梁之上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中庄子认为“出游从容”的鱼很快乐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这其实只是一种主观看法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是他愉悦心境的投射与外化</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北冥有鱼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阐述了庄子无为的主张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以及他追求自由世界的思想</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3581" y="1630919"/>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鹏</a:t>
            </a:r>
            <a:r>
              <a:rPr lang="zh-CN" altLang="en-US" sz="2100" dirty="0">
                <a:latin typeface="Times New Roman" panose="02020603050405020304" pitchFamily="18" charset="0"/>
                <a:ea typeface="微软雅黑" panose="020B0503020204020204" pitchFamily="34" charset="-122"/>
              </a:rPr>
              <a:t>之徙于南冥也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水击三千里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抟扶摇而上者九万里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去以六月息者也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鹏</a:t>
            </a:r>
            <a:r>
              <a:rPr lang="zh-CN" altLang="en-US" sz="2100" dirty="0">
                <a:solidFill>
                  <a:srgbClr val="C00000"/>
                </a:solidFill>
                <a:latin typeface="Times New Roman" panose="02020603050405020304" pitchFamily="18" charset="0"/>
                <a:ea typeface="微软雅黑" panose="020B0503020204020204" pitchFamily="34" charset="-122"/>
              </a:rPr>
              <a:t>往南海迁徙的时候</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翅膀拍打水面激起三千里的波涛</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乘着旋风盘旋飞至九万里的高空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凭借着六月的大风离开</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重</a:t>
            </a:r>
            <a:r>
              <a:rPr lang="zh-CN" altLang="en-US" sz="2100" dirty="0">
                <a:latin typeface="Times New Roman" panose="02020603050405020304" pitchFamily="18" charset="0"/>
                <a:ea typeface="微软雅黑" panose="020B0503020204020204" pitchFamily="34" charset="-122"/>
              </a:rPr>
              <a:t>岩叠嶂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隐天蔽日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自非亭午夜分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不见曦月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层层</a:t>
            </a:r>
            <a:r>
              <a:rPr lang="zh-CN" altLang="en-US" sz="2100" dirty="0">
                <a:solidFill>
                  <a:srgbClr val="C00000"/>
                </a:solidFill>
                <a:latin typeface="Times New Roman" panose="02020603050405020304" pitchFamily="18" charset="0"/>
                <a:ea typeface="微软雅黑" panose="020B0503020204020204" pitchFamily="34" charset="-122"/>
              </a:rPr>
              <a:t>的悬崖</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排排的峭壁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把天空和太阳都遮蔽了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如果不是在正午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就看不见太阳</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不是在半夜</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就看不到月亮</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礼记</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二则</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虽有嘉肴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大道之行也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虽有</a:t>
            </a:r>
            <a:r>
              <a:rPr lang="zh-CN" altLang="en-US" sz="2100" dirty="0">
                <a:solidFill>
                  <a:srgbClr val="FF00FF"/>
                </a:solidFill>
                <a:latin typeface="Times New Roman" panose="02020603050405020304" pitchFamily="18" charset="0"/>
                <a:ea typeface="微软雅黑" panose="020B0503020204020204" pitchFamily="34" charset="-122"/>
              </a:rPr>
              <a:t>嘉肴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美味的菜肴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虽有</a:t>
            </a:r>
            <a:r>
              <a:rPr lang="zh-CN" altLang="en-US" sz="2100" dirty="0">
                <a:solidFill>
                  <a:srgbClr val="FF00FF"/>
                </a:solidFill>
                <a:latin typeface="Times New Roman" panose="02020603050405020304" pitchFamily="18" charset="0"/>
                <a:ea typeface="微软雅黑" panose="020B0503020204020204" pitchFamily="34" charset="-122"/>
              </a:rPr>
              <a:t>至道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最好的道理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是故</a:t>
            </a:r>
            <a:r>
              <a:rPr lang="zh-CN" altLang="en-US" sz="2100" dirty="0">
                <a:latin typeface="Times New Roman" panose="02020603050405020304" pitchFamily="18" charset="0"/>
                <a:ea typeface="微软雅黑" panose="020B0503020204020204" pitchFamily="34" charset="-122"/>
              </a:rPr>
              <a:t>学然后知不足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然后能</a:t>
            </a:r>
            <a:r>
              <a:rPr lang="zh-CN" altLang="en-US" sz="2100" dirty="0">
                <a:solidFill>
                  <a:srgbClr val="FF00FF"/>
                </a:solidFill>
                <a:latin typeface="Times New Roman" panose="02020603050405020304" pitchFamily="18" charset="0"/>
                <a:ea typeface="微软雅黑" panose="020B0503020204020204" pitchFamily="34" charset="-122"/>
              </a:rPr>
              <a:t>自反</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自我反思</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527685" y="2494163"/>
            <a:ext cx="8210074" cy="575786"/>
            <a:chOff x="879" y="1466"/>
            <a:chExt cx="17239" cy="1209"/>
          </a:xfrm>
        </p:grpSpPr>
        <p:sp>
          <p:nvSpPr>
            <p:cNvPr id="5" name="矩形 4"/>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6"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(5)</a:t>
            </a:r>
            <a:r>
              <a:rPr lang="zh-CN" altLang="en-US" sz="2100" dirty="0">
                <a:latin typeface="Times New Roman" panose="02020603050405020304" pitchFamily="18" charset="0"/>
                <a:ea typeface="微软雅黑" panose="020B0503020204020204" pitchFamily="34" charset="-122"/>
                <a:sym typeface="+mn-ea"/>
              </a:rPr>
              <a:t>然后能自</a:t>
            </a:r>
            <a:r>
              <a:rPr lang="zh-CN" altLang="en-US" sz="2100" dirty="0">
                <a:solidFill>
                  <a:srgbClr val="FF00FF"/>
                </a:solidFill>
                <a:latin typeface="Times New Roman" panose="02020603050405020304" pitchFamily="18" charset="0"/>
                <a:ea typeface="微软雅黑" panose="020B0503020204020204" pitchFamily="34" charset="-122"/>
                <a:sym typeface="+mn-ea"/>
              </a:rPr>
              <a:t>强</a:t>
            </a:r>
            <a:r>
              <a:rPr lang="zh-CN" altLang="en-US" sz="2100" dirty="0">
                <a:latin typeface="Times New Roman" panose="02020603050405020304" pitchFamily="18" charset="0"/>
                <a:ea typeface="微软雅黑" panose="020B0503020204020204" pitchFamily="34" charset="-122"/>
                <a:sym typeface="+mn-ea"/>
              </a:rPr>
              <a:t>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勉励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教学相</a:t>
            </a:r>
            <a:r>
              <a:rPr lang="zh-CN" altLang="en-US" sz="2100" dirty="0">
                <a:solidFill>
                  <a:srgbClr val="FF00FF"/>
                </a:solidFill>
                <a:latin typeface="Times New Roman" panose="02020603050405020304" pitchFamily="18" charset="0"/>
                <a:ea typeface="微软雅黑" panose="020B0503020204020204" pitchFamily="34" charset="-122"/>
              </a:rPr>
              <a:t>长</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促进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选</a:t>
            </a:r>
            <a:r>
              <a:rPr lang="zh-CN" altLang="en-US" sz="2100" dirty="0">
                <a:solidFill>
                  <a:srgbClr val="FF00FF"/>
                </a:solidFill>
                <a:latin typeface="Times New Roman" panose="02020603050405020304" pitchFamily="18" charset="0"/>
                <a:ea typeface="微软雅黑" panose="020B0503020204020204" pitchFamily="34" charset="-122"/>
              </a:rPr>
              <a:t>贤</a:t>
            </a:r>
            <a:r>
              <a:rPr lang="zh-CN" altLang="en-US" sz="2100" dirty="0">
                <a:latin typeface="Times New Roman" panose="02020603050405020304" pitchFamily="18" charset="0"/>
                <a:ea typeface="微软雅黑" panose="020B0503020204020204" pitchFamily="34" charset="-122"/>
              </a:rPr>
              <a:t>与能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指品德高尚</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讲信</a:t>
            </a:r>
            <a:r>
              <a:rPr lang="zh-CN" altLang="en-US" sz="2100" dirty="0">
                <a:solidFill>
                  <a:srgbClr val="FF00FF"/>
                </a:solidFill>
                <a:latin typeface="Times New Roman" panose="02020603050405020304" pitchFamily="18" charset="0"/>
                <a:ea typeface="微软雅黑" panose="020B0503020204020204" pitchFamily="34" charset="-122"/>
              </a:rPr>
              <a:t>修</a:t>
            </a:r>
            <a:r>
              <a:rPr lang="zh-CN" altLang="en-US" sz="2100" dirty="0">
                <a:latin typeface="Times New Roman" panose="02020603050405020304" pitchFamily="18" charset="0"/>
                <a:ea typeface="微软雅黑" panose="020B0503020204020204" pitchFamily="34" charset="-122"/>
              </a:rPr>
              <a:t>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培养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矜</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寡</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孤</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独</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废疾</a:t>
            </a:r>
            <a:r>
              <a:rPr lang="zh-CN" altLang="en-US" sz="2100" dirty="0">
                <a:latin typeface="Times New Roman" panose="02020603050405020304" pitchFamily="18" charset="0"/>
                <a:ea typeface="微软雅黑" panose="020B0503020204020204" pitchFamily="34" charset="-122"/>
              </a:rPr>
              <a:t>者皆有所养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老而无夫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幼而无父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老而无子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有残疾而不能做事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是故谋闭而不</a:t>
            </a:r>
            <a:r>
              <a:rPr lang="zh-CN" altLang="en-US" sz="2100" dirty="0">
                <a:solidFill>
                  <a:srgbClr val="FF00FF"/>
                </a:solidFill>
                <a:latin typeface="Times New Roman" panose="02020603050405020304" pitchFamily="18" charset="0"/>
                <a:ea typeface="微软雅黑" panose="020B0503020204020204" pitchFamily="34" charset="-122"/>
              </a:rPr>
              <a:t>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盗窃乱贼而不</a:t>
            </a:r>
            <a:r>
              <a:rPr lang="zh-CN" altLang="en-US" sz="2100" dirty="0">
                <a:solidFill>
                  <a:srgbClr val="FF00FF"/>
                </a:solidFill>
                <a:latin typeface="Times New Roman" panose="02020603050405020304" pitchFamily="18" charset="0"/>
                <a:ea typeface="微软雅黑" panose="020B0503020204020204" pitchFamily="34" charset="-122"/>
              </a:rPr>
              <a:t>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故</a:t>
            </a:r>
            <a:r>
              <a:rPr lang="zh-CN" altLang="en-US" sz="2100" dirty="0">
                <a:solidFill>
                  <a:srgbClr val="FF00FF"/>
                </a:solidFill>
                <a:latin typeface="Times New Roman" panose="02020603050405020304" pitchFamily="18" charset="0"/>
                <a:ea typeface="微软雅黑" panose="020B0503020204020204" pitchFamily="34" charset="-122"/>
              </a:rPr>
              <a:t>外户</a:t>
            </a:r>
            <a:r>
              <a:rPr lang="zh-CN" altLang="en-US" sz="2100" dirty="0">
                <a:latin typeface="Times New Roman" panose="02020603050405020304" pitchFamily="18" charset="0"/>
                <a:ea typeface="微软雅黑" panose="020B0503020204020204" pitchFamily="34" charset="-122"/>
              </a:rPr>
              <a:t>而不闭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从外面把门带上</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0452"/>
            <a:ext cx="8096111"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学</a:t>
            </a:r>
            <a:r>
              <a:rPr lang="zh-CN" altLang="en-US" sz="2100" dirty="0">
                <a:latin typeface="Times New Roman" panose="02020603050405020304" pitchFamily="18" charset="0"/>
                <a:ea typeface="微软雅黑" panose="020B0503020204020204" pitchFamily="34" charset="-122"/>
              </a:rPr>
              <a:t>学半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学”同“敩”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教导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选贤</a:t>
            </a:r>
            <a:r>
              <a:rPr lang="zh-CN" altLang="en-US" sz="2100" dirty="0">
                <a:solidFill>
                  <a:srgbClr val="FF00FF"/>
                </a:solidFill>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与”同“举”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废疾者皆有所养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矜”同“鳏”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老而无妻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不知</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旨也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smtClean="0">
                <a:solidFill>
                  <a:srgbClr val="E44B42"/>
                </a:solidFill>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此之谓乎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表推测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大概</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7" y="4250620"/>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其</a:t>
            </a:r>
            <a:endParaRPr lang="zh-CN" altLang="en-US" sz="2100" dirty="0"/>
          </a:p>
        </p:txBody>
      </p:sp>
      <p:sp>
        <p:nvSpPr>
          <p:cNvPr id="4" name="左大括号 3"/>
          <p:cNvSpPr/>
          <p:nvPr/>
        </p:nvSpPr>
        <p:spPr>
          <a:xfrm>
            <a:off x="1246661" y="4098653"/>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90453"/>
            <a:ext cx="8085560"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学</a:t>
            </a:r>
            <a:r>
              <a:rPr lang="zh-CN" altLang="en-US" sz="2100" dirty="0" smtClean="0">
                <a:latin typeface="Times New Roman" panose="02020603050405020304" pitchFamily="18" charset="0"/>
                <a:ea typeface="微软雅黑" panose="020B0503020204020204" pitchFamily="34" charset="-122"/>
              </a:rPr>
              <a:t>学</a:t>
            </a:r>
            <a:r>
              <a:rPr lang="zh-CN" altLang="en-US" sz="2100" dirty="0">
                <a:latin typeface="Times New Roman" panose="02020603050405020304" pitchFamily="18" charset="0"/>
                <a:ea typeface="微软雅黑" panose="020B0503020204020204" pitchFamily="34" charset="-122"/>
              </a:rPr>
              <a:t>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教导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学</a:t>
            </a:r>
            <a:r>
              <a:rPr lang="zh-CN" altLang="en-US" sz="2100" dirty="0" smtClean="0">
                <a:solidFill>
                  <a:srgbClr val="FF00FF"/>
                </a:solidFill>
                <a:latin typeface="Times New Roman" panose="02020603050405020304" pitchFamily="18" charset="0"/>
                <a:ea typeface="微软雅黑" panose="020B0503020204020204" pitchFamily="34" charset="-122"/>
              </a:rPr>
              <a:t>学</a:t>
            </a:r>
            <a:r>
              <a:rPr lang="zh-CN" altLang="en-US" sz="2100" dirty="0">
                <a:latin typeface="Times New Roman" panose="02020603050405020304" pitchFamily="18" charset="0"/>
                <a:ea typeface="微软雅黑" panose="020B0503020204020204" pitchFamily="34" charset="-122"/>
              </a:rPr>
              <a:t>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学习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故人</a:t>
            </a:r>
            <a:r>
              <a:rPr lang="zh-CN" altLang="en-US" sz="2100" dirty="0">
                <a:latin typeface="Times New Roman" panose="02020603050405020304" pitchFamily="18" charset="0"/>
                <a:ea typeface="微软雅黑" panose="020B0503020204020204" pitchFamily="34" charset="-122"/>
              </a:rPr>
              <a:t>不独</a:t>
            </a:r>
            <a:r>
              <a:rPr lang="zh-CN" altLang="en-US" sz="2100" dirty="0">
                <a:solidFill>
                  <a:srgbClr val="FF00FF"/>
                </a:solidFill>
                <a:latin typeface="Times New Roman" panose="02020603050405020304" pitchFamily="18" charset="0"/>
                <a:ea typeface="微软雅黑" panose="020B0503020204020204" pitchFamily="34" charset="-122"/>
              </a:rPr>
              <a:t>亲</a:t>
            </a:r>
            <a:r>
              <a:rPr lang="zh-CN" altLang="en-US" sz="2100" dirty="0">
                <a:latin typeface="Times New Roman" panose="02020603050405020304" pitchFamily="18" charset="0"/>
                <a:ea typeface="微软雅黑" panose="020B0503020204020204" pitchFamily="34" charset="-122"/>
              </a:rPr>
              <a:t>其亲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故人</a:t>
            </a:r>
            <a:r>
              <a:rPr lang="zh-CN" altLang="en-US" sz="2100" dirty="0">
                <a:latin typeface="Times New Roman" panose="02020603050405020304" pitchFamily="18" charset="0"/>
                <a:ea typeface="微软雅黑" panose="020B0503020204020204" pitchFamily="34" charset="-122"/>
              </a:rPr>
              <a:t>不独亲其</a:t>
            </a:r>
            <a:r>
              <a:rPr lang="zh-CN" altLang="en-US" sz="2100" dirty="0">
                <a:solidFill>
                  <a:srgbClr val="FF00FF"/>
                </a:solidFill>
                <a:latin typeface="Times New Roman" panose="02020603050405020304" pitchFamily="18" charset="0"/>
                <a:ea typeface="微软雅黑" panose="020B0503020204020204" pitchFamily="34" charset="-122"/>
              </a:rPr>
              <a:t>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父母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a:t>
            </a:r>
            <a:r>
              <a:rPr lang="zh-CN" altLang="en-US" sz="2100" dirty="0">
                <a:latin typeface="Times New Roman" panose="02020603050405020304" pitchFamily="18" charset="0"/>
                <a:ea typeface="微软雅黑" panose="020B0503020204020204" pitchFamily="34" charset="-122"/>
              </a:rPr>
              <a:t>独</a:t>
            </a:r>
            <a:r>
              <a:rPr lang="zh-CN" altLang="en-US" sz="2100" dirty="0">
                <a:solidFill>
                  <a:srgbClr val="FF00FF"/>
                </a:solidFill>
                <a:latin typeface="Times New Roman" panose="02020603050405020304" pitchFamily="18" charset="0"/>
                <a:ea typeface="微软雅黑" panose="020B0503020204020204" pitchFamily="34" charset="-122"/>
              </a:rPr>
              <a:t>子</a:t>
            </a:r>
            <a:r>
              <a:rPr lang="zh-CN" altLang="en-US" sz="2100" dirty="0">
                <a:latin typeface="Times New Roman" panose="02020603050405020304" pitchFamily="18" charset="0"/>
                <a:ea typeface="微软雅黑" panose="020B0503020204020204" pitchFamily="34" charset="-122"/>
              </a:rPr>
              <a:t>其子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a:t>
            </a:r>
            <a:r>
              <a:rPr lang="zh-CN" altLang="en-US" sz="2100" dirty="0">
                <a:latin typeface="Times New Roman" panose="02020603050405020304" pitchFamily="18" charset="0"/>
                <a:ea typeface="微软雅黑" panose="020B0503020204020204" pitchFamily="34" charset="-122"/>
              </a:rPr>
              <a:t>独</a:t>
            </a:r>
            <a:r>
              <a:rPr lang="zh-CN" altLang="en-US" sz="2100" dirty="0">
                <a:solidFill>
                  <a:srgbClr val="FF00FF"/>
                </a:solidFill>
                <a:latin typeface="Times New Roman" panose="02020603050405020304" pitchFamily="18" charset="0"/>
                <a:ea typeface="微软雅黑" panose="020B0503020204020204" pitchFamily="34" charset="-122"/>
              </a:rPr>
              <a:t>子</a:t>
            </a:r>
            <a:r>
              <a:rPr lang="zh-CN" altLang="en-US" sz="2100" dirty="0">
                <a:latin typeface="Times New Roman" panose="02020603050405020304" pitchFamily="18" charset="0"/>
                <a:ea typeface="微软雅黑" panose="020B0503020204020204" pitchFamily="34" charset="-122"/>
              </a:rPr>
              <a:t>其子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子女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故人</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独</a:t>
            </a:r>
            <a:r>
              <a:rPr lang="zh-CN" altLang="en-US" sz="2100" dirty="0">
                <a:latin typeface="Times New Roman" panose="02020603050405020304" pitchFamily="18" charset="0"/>
                <a:ea typeface="微软雅黑" panose="020B0503020204020204" pitchFamily="34" charset="-122"/>
              </a:rPr>
              <a:t>亲其亲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单单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废疾者皆有所养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老而无子</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34419" y="376528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子</a:t>
            </a:r>
            <a:endParaRPr lang="zh-CN" altLang="en-US" sz="2100" dirty="0"/>
          </a:p>
        </p:txBody>
      </p:sp>
      <p:sp>
        <p:nvSpPr>
          <p:cNvPr id="4" name="矩形 3"/>
          <p:cNvSpPr/>
          <p:nvPr/>
        </p:nvSpPr>
        <p:spPr>
          <a:xfrm>
            <a:off x="534418" y="472540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独</a:t>
            </a:r>
            <a:endParaRPr lang="zh-CN" altLang="en-US" sz="2100" dirty="0"/>
          </a:p>
        </p:txBody>
      </p:sp>
      <p:sp>
        <p:nvSpPr>
          <p:cNvPr id="5" name="左大括号 4"/>
          <p:cNvSpPr/>
          <p:nvPr/>
        </p:nvSpPr>
        <p:spPr>
          <a:xfrm>
            <a:off x="1257212" y="3634877"/>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57212" y="4599890"/>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矩形 6"/>
          <p:cNvSpPr/>
          <p:nvPr/>
        </p:nvSpPr>
        <p:spPr>
          <a:xfrm>
            <a:off x="534419" y="181286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学</a:t>
            </a:r>
            <a:endParaRPr lang="zh-CN" altLang="en-US" sz="2100" dirty="0"/>
          </a:p>
        </p:txBody>
      </p:sp>
      <p:sp>
        <p:nvSpPr>
          <p:cNvPr id="8" name="矩形 7"/>
          <p:cNvSpPr/>
          <p:nvPr/>
        </p:nvSpPr>
        <p:spPr>
          <a:xfrm>
            <a:off x="534418" y="277298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亲</a:t>
            </a:r>
            <a:endParaRPr lang="zh-CN" altLang="en-US" sz="2100" dirty="0"/>
          </a:p>
        </p:txBody>
      </p:sp>
      <p:sp>
        <p:nvSpPr>
          <p:cNvPr id="9" name="左大括号 8"/>
          <p:cNvSpPr/>
          <p:nvPr/>
        </p:nvSpPr>
        <p:spPr>
          <a:xfrm>
            <a:off x="1257212" y="168246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257212" y="2647473"/>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93903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弗</a:t>
            </a:r>
            <a:r>
              <a:rPr lang="zh-CN" altLang="en-US" sz="2100" dirty="0">
                <a:solidFill>
                  <a:srgbClr val="FF00FF"/>
                </a:solidFill>
                <a:latin typeface="Times New Roman" panose="02020603050405020304" pitchFamily="18" charset="0"/>
                <a:ea typeface="微软雅黑" panose="020B0503020204020204" pitchFamily="34" charset="-122"/>
              </a:rPr>
              <a:t>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不知其旨也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不独</a:t>
            </a:r>
            <a:r>
              <a:rPr lang="zh-CN" altLang="en-US" sz="2100" dirty="0">
                <a:solidFill>
                  <a:srgbClr val="FF00FF"/>
                </a:solidFill>
                <a:latin typeface="Times New Roman" panose="02020603050405020304" pitchFamily="18" charset="0"/>
                <a:ea typeface="微软雅黑" panose="020B0503020204020204" pitchFamily="34" charset="-122"/>
              </a:rPr>
              <a:t>亲</a:t>
            </a:r>
            <a:r>
              <a:rPr lang="zh-CN" altLang="en-US" sz="2100" dirty="0">
                <a:latin typeface="Times New Roman" panose="02020603050405020304" pitchFamily="18" charset="0"/>
                <a:ea typeface="微软雅黑" panose="020B0503020204020204" pitchFamily="34" charset="-122"/>
              </a:rPr>
              <a:t>其亲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形容词的意动用法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不独子其</a:t>
            </a:r>
            <a:r>
              <a:rPr lang="zh-CN" altLang="en-US" sz="2100" dirty="0">
                <a:solidFill>
                  <a:srgbClr val="FF00FF"/>
                </a:solidFill>
                <a:latin typeface="Times New Roman" panose="02020603050405020304" pitchFamily="18" charset="0"/>
                <a:ea typeface="微软雅黑" panose="020B0503020204020204" pitchFamily="34" charset="-122"/>
              </a:rPr>
              <a:t>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名词的意动用法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使</a:t>
            </a:r>
            <a:r>
              <a:rPr lang="zh-CN" altLang="en-US" sz="2100" dirty="0">
                <a:solidFill>
                  <a:srgbClr val="FF00FF"/>
                </a:solidFill>
                <a:latin typeface="Times New Roman" panose="02020603050405020304" pitchFamily="18" charset="0"/>
                <a:ea typeface="微软雅黑" panose="020B0503020204020204" pitchFamily="34" charset="-122"/>
              </a:rPr>
              <a:t>老</a:t>
            </a:r>
            <a:r>
              <a:rPr lang="zh-CN" altLang="en-US" sz="2100" dirty="0">
                <a:latin typeface="Times New Roman" panose="02020603050405020304" pitchFamily="18" charset="0"/>
                <a:ea typeface="微软雅黑" panose="020B0503020204020204" pitchFamily="34" charset="-122"/>
              </a:rPr>
              <a:t>有所终</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壮</a:t>
            </a:r>
            <a:r>
              <a:rPr lang="zh-CN" altLang="en-US" sz="2100" dirty="0">
                <a:latin typeface="Times New Roman" panose="02020603050405020304" pitchFamily="18" charset="0"/>
                <a:ea typeface="微软雅黑" panose="020B0503020204020204" pitchFamily="34" charset="-122"/>
              </a:rPr>
              <a:t>有所用</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幼</a:t>
            </a:r>
            <a:r>
              <a:rPr lang="zh-CN" altLang="en-US" sz="2100" dirty="0">
                <a:latin typeface="Times New Roman" panose="02020603050405020304" pitchFamily="18" charset="0"/>
                <a:ea typeface="微软雅黑" panose="020B0503020204020204" pitchFamily="34" charset="-122"/>
              </a:rPr>
              <a:t>有所长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老年人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中年人</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幼童</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不知其</a:t>
            </a:r>
            <a:r>
              <a:rPr lang="zh-CN" altLang="en-US" sz="2100" dirty="0">
                <a:solidFill>
                  <a:srgbClr val="FF00FF"/>
                </a:solidFill>
                <a:latin typeface="Times New Roman" panose="02020603050405020304" pitchFamily="18" charset="0"/>
                <a:ea typeface="微软雅黑" panose="020B0503020204020204" pitchFamily="34" charset="-122"/>
              </a:rPr>
              <a:t>旨</a:t>
            </a:r>
            <a:r>
              <a:rPr lang="zh-CN" altLang="en-US" sz="2100" dirty="0">
                <a:latin typeface="Times New Roman" panose="02020603050405020304" pitchFamily="18" charset="0"/>
                <a:ea typeface="微软雅黑" panose="020B0503020204020204" pitchFamily="34" charset="-122"/>
              </a:rPr>
              <a:t>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味</a:t>
            </a:r>
            <a:r>
              <a:rPr lang="zh-CN" altLang="en-US" sz="2100" dirty="0" smtClean="0">
                <a:latin typeface="Times New Roman" panose="02020603050405020304" pitchFamily="18" charset="0"/>
                <a:ea typeface="微软雅黑" panose="020B0503020204020204" pitchFamily="34" charset="-122"/>
              </a:rPr>
              <a:t>美</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目的</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主旨</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教然后知</a:t>
            </a:r>
            <a:r>
              <a:rPr lang="zh-CN" altLang="en-US" sz="2100" dirty="0">
                <a:solidFill>
                  <a:srgbClr val="FF00FF"/>
                </a:solidFill>
                <a:latin typeface="Times New Roman" panose="02020603050405020304" pitchFamily="18" charset="0"/>
                <a:ea typeface="微软雅黑" panose="020B0503020204020204" pitchFamily="34" charset="-122"/>
              </a:rPr>
              <a:t>困</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困惑</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困难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教学</a:t>
            </a:r>
            <a:r>
              <a:rPr lang="zh-CN" altLang="en-US" sz="2100" dirty="0">
                <a:latin typeface="Times New Roman" panose="02020603050405020304" pitchFamily="18" charset="0"/>
                <a:ea typeface="微软雅黑" panose="020B0503020204020204" pitchFamily="34" charset="-122"/>
              </a:rPr>
              <a:t>相长也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教与学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老师把知识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技能传授给学生的过程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大道</a:t>
            </a:r>
            <a:r>
              <a:rPr lang="zh-CN" altLang="en-US" sz="2100" dirty="0">
                <a:latin typeface="Times New Roman" panose="02020603050405020304" pitchFamily="18" charset="0"/>
                <a:ea typeface="微软雅黑" panose="020B0503020204020204" pitchFamily="34" charset="-122"/>
              </a:rPr>
              <a:t>之行也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指儒家推崇的上古时代的政治制度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大路</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13541"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男有</a:t>
            </a:r>
            <a:r>
              <a:rPr lang="zh-CN" altLang="en-US" sz="2100" dirty="0">
                <a:solidFill>
                  <a:srgbClr val="FF00FF"/>
                </a:solidFill>
                <a:latin typeface="Times New Roman" panose="02020603050405020304" pitchFamily="18" charset="0"/>
                <a:ea typeface="微软雅黑" panose="020B0503020204020204" pitchFamily="34" charset="-122"/>
              </a:rPr>
              <a:t>分</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职分</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职守</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女有</a:t>
            </a:r>
            <a:r>
              <a:rPr lang="zh-CN" altLang="en-US" sz="2100" dirty="0">
                <a:solidFill>
                  <a:srgbClr val="FF00FF"/>
                </a:solidFill>
                <a:latin typeface="Times New Roman" panose="02020603050405020304" pitchFamily="18" charset="0"/>
                <a:ea typeface="微软雅黑" panose="020B0503020204020204" pitchFamily="34" charset="-122"/>
              </a:rPr>
              <a:t>归</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女子</a:t>
            </a:r>
            <a:r>
              <a:rPr lang="zh-CN" altLang="en-US" sz="2100" dirty="0" smtClean="0">
                <a:latin typeface="Times New Roman" panose="02020603050405020304" pitchFamily="18" charset="0"/>
                <a:ea typeface="微软雅黑" panose="020B0503020204020204" pitchFamily="34" charset="-122"/>
              </a:rPr>
              <a:t>出嫁</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返回</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货</a:t>
            </a:r>
            <a:r>
              <a:rPr lang="zh-CN" altLang="en-US" sz="2100" dirty="0">
                <a:latin typeface="Times New Roman" panose="02020603050405020304" pitchFamily="18" charset="0"/>
                <a:ea typeface="微软雅黑" panose="020B0503020204020204" pitchFamily="34" charset="-122"/>
              </a:rPr>
              <a:t>恶其弃于地也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财货</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货物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盗窃</a:t>
            </a:r>
            <a:r>
              <a:rPr lang="zh-CN" altLang="en-US" sz="2100" dirty="0">
                <a:solidFill>
                  <a:srgbClr val="FF00FF"/>
                </a:solidFill>
                <a:latin typeface="Times New Roman" panose="02020603050405020304" pitchFamily="18" charset="0"/>
                <a:ea typeface="微软雅黑" panose="020B0503020204020204" pitchFamily="34" charset="-122"/>
              </a:rPr>
              <a:t>乱贼</a:t>
            </a:r>
            <a:r>
              <a:rPr lang="zh-CN" altLang="en-US" sz="2100" dirty="0">
                <a:latin typeface="Times New Roman" panose="02020603050405020304" pitchFamily="18" charset="0"/>
                <a:ea typeface="微软雅黑" panose="020B0503020204020204" pitchFamily="34" charset="-122"/>
              </a:rPr>
              <a:t>而不作</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作乱</a:t>
            </a:r>
            <a:r>
              <a:rPr lang="zh-CN" altLang="en-US" sz="2100" dirty="0" smtClean="0">
                <a:latin typeface="Times New Roman" panose="02020603050405020304" pitchFamily="18" charset="0"/>
                <a:ea typeface="微软雅黑" panose="020B0503020204020204" pitchFamily="34" charset="-122"/>
              </a:rPr>
              <a:t>害人</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偷东西的人</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13541"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是故学然后知不足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教然后知困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因此</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学习之后才能知道自己的不足</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教学之后才知道自己的困惑</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知不足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然后能自反也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知困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然后能自强也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知道</a:t>
            </a:r>
            <a:r>
              <a:rPr lang="zh-CN" altLang="en-US" sz="2100" dirty="0">
                <a:solidFill>
                  <a:srgbClr val="C00000"/>
                </a:solidFill>
                <a:latin typeface="Times New Roman" panose="02020603050405020304" pitchFamily="18" charset="0"/>
                <a:ea typeface="微软雅黑" panose="020B0503020204020204" pitchFamily="34" charset="-122"/>
              </a:rPr>
              <a:t>自己有不足的地方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然后才能自我反思</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知道自己的困惑</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然后才能自我勉励</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兑命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曰“学学半”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其此之谓乎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兑命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说“教别人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占自己学习的一半”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大概说的就是这个道理吧</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13541"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大道之行也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天下为公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选贤与能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讲信修睦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在</a:t>
            </a:r>
            <a:r>
              <a:rPr lang="zh-CN" altLang="en-US" sz="2100" dirty="0">
                <a:solidFill>
                  <a:srgbClr val="C00000"/>
                </a:solidFill>
                <a:latin typeface="Times New Roman" panose="02020603050405020304" pitchFamily="18" charset="0"/>
                <a:ea typeface="微软雅黑" panose="020B0503020204020204" pitchFamily="34" charset="-122"/>
              </a:rPr>
              <a:t>大道施行的时候</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天下是公共的</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选拔推举品德高尚</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有才干的人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人人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讲求诚信</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培养和睦气氛</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故人不独亲其亲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不独子其子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使老有所终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壮有所用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幼有所长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废疾者皆有所养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因此</a:t>
            </a:r>
            <a:r>
              <a:rPr lang="zh-CN" altLang="en-US" sz="2100" dirty="0">
                <a:solidFill>
                  <a:srgbClr val="C00000"/>
                </a:solidFill>
                <a:latin typeface="Times New Roman" panose="02020603050405020304" pitchFamily="18" charset="0"/>
                <a:ea typeface="微软雅黑" panose="020B0503020204020204" pitchFamily="34" charset="-122"/>
              </a:rPr>
              <a:t>人们不只是敬爱自己的父母</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不只是疼爱自己的子女</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要使老年人有终老的保障</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中年人能够发挥自己的才能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为社会效力</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幼童能顺利地成长</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使老而无妻</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老而无夫</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幼而无父</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老而无子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有残疾而不能做事的人都能得到供养</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13541"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6</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货恶其弃于地也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不必藏于己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力恶其不出于身也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不必为己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财物</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厌恶把它扔在地上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不是一定要据为己有</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力气</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厌恶它不出于自己</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但愿意多出力并不是为了自己的私利</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是故谋闭而不兴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盗窃乱贼而不作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故外户而不闭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是</a:t>
            </a:r>
            <a:r>
              <a:rPr lang="zh-CN" altLang="en-US" sz="2100" dirty="0">
                <a:solidFill>
                  <a:srgbClr val="C00000"/>
                </a:solidFill>
                <a:latin typeface="Times New Roman" panose="02020603050405020304" pitchFamily="18" charset="0"/>
                <a:ea typeface="微软雅黑" panose="020B0503020204020204" pitchFamily="34" charset="-122"/>
              </a:rPr>
              <a:t>谓大同</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所以图谋之心闭塞而不会兴起</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盗窃</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作乱害人的事不会兴起</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所以门从外面带上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而不从里面闩上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这就叫作大同社会</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291330"/>
          </a:xfrm>
          <a:prstGeom prst="rect">
            <a:avLst/>
          </a:prstGeom>
        </p:spPr>
        <p:txBody>
          <a:bodyPr wrap="square">
            <a:spAutoFit/>
          </a:bodyPr>
          <a:lstStyle/>
          <a:p>
            <a:pPr algn="ctr">
              <a:lnSpc>
                <a:spcPct val="130000"/>
              </a:lnSpc>
            </a:pPr>
            <a:r>
              <a:rPr lang="zh-CN" altLang="en-US" sz="2100" b="1" dirty="0" smtClean="0">
                <a:latin typeface="Times New Roman" panose="02020603050405020304" pitchFamily="18" charset="0"/>
                <a:ea typeface="微软雅黑" panose="020B0503020204020204" pitchFamily="34" charset="-122"/>
              </a:rPr>
              <a:t>短文</a:t>
            </a:r>
            <a:r>
              <a:rPr lang="zh-CN" altLang="en-US" sz="2100" b="1" dirty="0">
                <a:latin typeface="Times New Roman" panose="02020603050405020304" pitchFamily="18" charset="0"/>
                <a:ea typeface="微软雅黑" panose="020B0503020204020204" pitchFamily="34" charset="-122"/>
              </a:rPr>
              <a:t>二篇</a:t>
            </a:r>
            <a:endParaRPr lang="zh-CN" altLang="en-US" sz="2100" b="1" dirty="0">
              <a:latin typeface="Times New Roman" panose="02020603050405020304" pitchFamily="18" charset="0"/>
              <a:ea typeface="微软雅黑" panose="020B0503020204020204" pitchFamily="34" charset="-122"/>
            </a:endParaRPr>
          </a:p>
          <a:p>
            <a:pPr algn="ctr">
              <a:lnSpc>
                <a:spcPct val="13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答谢中书书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记承天寺夜游</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30000"/>
              </a:lnSpc>
            </a:pP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晓雾将</a:t>
            </a:r>
            <a:r>
              <a:rPr lang="zh-CN" altLang="en-US" sz="2100" dirty="0">
                <a:solidFill>
                  <a:srgbClr val="FF00FF"/>
                </a:solidFill>
                <a:latin typeface="Times New Roman" panose="02020603050405020304" pitchFamily="18" charset="0"/>
                <a:ea typeface="微软雅黑" panose="020B0503020204020204" pitchFamily="34" charset="-122"/>
              </a:rPr>
              <a:t>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消散</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夕日欲</a:t>
            </a:r>
            <a:r>
              <a:rPr lang="zh-CN" altLang="en-US" sz="2100" dirty="0">
                <a:solidFill>
                  <a:srgbClr val="FF00FF"/>
                </a:solidFill>
                <a:latin typeface="Times New Roman" panose="02020603050405020304" pitchFamily="18" charset="0"/>
                <a:ea typeface="微软雅黑" panose="020B0503020204020204" pitchFamily="34" charset="-122"/>
              </a:rPr>
              <a:t>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坠落</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沉鳞</a:t>
            </a:r>
            <a:r>
              <a:rPr lang="zh-CN" altLang="en-US" sz="2100" dirty="0">
                <a:latin typeface="Times New Roman" panose="02020603050405020304" pitchFamily="18" charset="0"/>
                <a:ea typeface="微软雅黑" panose="020B0503020204020204" pitchFamily="34" charset="-122"/>
              </a:rPr>
              <a:t>竞跃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指水中潜游的鱼</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相与</a:t>
            </a:r>
            <a:r>
              <a:rPr lang="zh-CN" altLang="en-US" sz="2100" dirty="0">
                <a:latin typeface="Times New Roman" panose="02020603050405020304" pitchFamily="18" charset="0"/>
                <a:ea typeface="微软雅黑" panose="020B0503020204020204" pitchFamily="34" charset="-122"/>
              </a:rPr>
              <a:t>步于中庭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共同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一起</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庭下如积水</a:t>
            </a:r>
            <a:r>
              <a:rPr lang="zh-CN" altLang="en-US" sz="2100" dirty="0">
                <a:solidFill>
                  <a:srgbClr val="FF00FF"/>
                </a:solidFill>
                <a:latin typeface="Times New Roman" panose="02020603050405020304" pitchFamily="18" charset="0"/>
                <a:ea typeface="微软雅黑" panose="020B0503020204020204" pitchFamily="34" charset="-122"/>
              </a:rPr>
              <a:t>空明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形容水的澄澈</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619052" y="2314906"/>
            <a:ext cx="8210074" cy="575786"/>
            <a:chOff x="879" y="1466"/>
            <a:chExt cx="17239" cy="1209"/>
          </a:xfrm>
        </p:grpSpPr>
        <p:sp>
          <p:nvSpPr>
            <p:cNvPr id="5" name="矩形 4"/>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6"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13541" cy="2999740"/>
          </a:xfrm>
          <a:prstGeom prst="rect">
            <a:avLst/>
          </a:prstGeom>
        </p:spPr>
        <p:txBody>
          <a:bodyPr wrap="square">
            <a:spAutoFit/>
          </a:bodyPr>
          <a:lstStyle/>
          <a:p>
            <a:pPr algn="just">
              <a:lnSpc>
                <a:spcPct val="150000"/>
              </a:lnSpc>
            </a:pPr>
            <a:r>
              <a:rPr sz="2100" b="1" dirty="0">
                <a:latin typeface="Times New Roman" panose="02020603050405020304" pitchFamily="18" charset="0"/>
                <a:ea typeface="微软雅黑" panose="020B0503020204020204" pitchFamily="34" charset="-122"/>
              </a:rPr>
              <a:t>三､内容理解</a:t>
            </a:r>
            <a:endParaRPr sz="2100" b="1"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《虽有嘉肴》:</a:t>
            </a:r>
            <a:r>
              <a:rPr sz="2100" dirty="0">
                <a:latin typeface="Times New Roman" panose="02020603050405020304" pitchFamily="18" charset="0"/>
                <a:ea typeface="微软雅黑" panose="020B0503020204020204" pitchFamily="34" charset="-122"/>
              </a:rPr>
              <a:t>文章运用类比的手法引出要阐述的观点,指出教和学是互相推动､互相促进的,即“教学相长”｡</a:t>
            </a:r>
            <a:endParaRPr sz="2100" dirty="0">
              <a:latin typeface="Times New Roman" panose="02020603050405020304" pitchFamily="18" charset="0"/>
              <a:ea typeface="微软雅黑" panose="020B0503020204020204" pitchFamily="34" charset="-122"/>
            </a:endParaRPr>
          </a:p>
          <a:p>
            <a:pPr algn="just">
              <a:lnSpc>
                <a:spcPct val="150000"/>
              </a:lnSpc>
            </a:pPr>
            <a:r>
              <a:rPr sz="2100" b="1" dirty="0">
                <a:latin typeface="Times New Roman" panose="02020603050405020304" pitchFamily="18" charset="0"/>
                <a:ea typeface="微软雅黑" panose="020B0503020204020204" pitchFamily="34" charset="-122"/>
              </a:rPr>
              <a:t>《大道之行也》:</a:t>
            </a:r>
            <a:r>
              <a:rPr sz="2100" dirty="0">
                <a:latin typeface="Times New Roman" panose="02020603050405020304" pitchFamily="18" charset="0"/>
                <a:ea typeface="微软雅黑" panose="020B0503020204020204" pitchFamily="34" charset="-122"/>
              </a:rPr>
              <a:t>文章通过对理想社会特征的描述,阐明了儒家理想中的“大同”社会的基本特征,表达了作者对理想社会的向往,同时也反映了我国劳动人民对美好生活的追求｡</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虽有至</a:t>
            </a:r>
            <a:r>
              <a:rPr lang="zh-CN" altLang="en-US" sz="2100" dirty="0">
                <a:solidFill>
                  <a:srgbClr val="FF00FF"/>
                </a:solidFill>
                <a:latin typeface="Times New Roman" panose="02020603050405020304" pitchFamily="18" charset="0"/>
                <a:ea typeface="微软雅黑" panose="020B0503020204020204" pitchFamily="34" charset="-122"/>
              </a:rPr>
              <a:t>道</a:t>
            </a:r>
            <a:r>
              <a:rPr lang="zh-CN" altLang="en-US" sz="2100" dirty="0" smtClean="0">
                <a:latin typeface="Times New Roman" panose="02020603050405020304" pitchFamily="18" charset="0"/>
                <a:ea typeface="微软雅黑" panose="020B0503020204020204" pitchFamily="34" charset="-122"/>
              </a:rPr>
              <a:t>至</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最好的</a:t>
            </a:r>
            <a:r>
              <a:rPr lang="zh-CN" altLang="en-US" sz="2100" dirty="0" smtClean="0">
                <a:latin typeface="Times New Roman" panose="02020603050405020304" pitchFamily="18" charset="0"/>
                <a:ea typeface="微软雅黑" panose="020B0503020204020204" pitchFamily="34" charset="-122"/>
              </a:rPr>
              <a:t>道理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女有</a:t>
            </a:r>
            <a:r>
              <a:rPr lang="zh-CN" altLang="en-US" sz="2100" dirty="0" smtClean="0">
                <a:solidFill>
                  <a:srgbClr val="FF00FF"/>
                </a:solidFill>
                <a:latin typeface="Times New Roman" panose="02020603050405020304" pitchFamily="18" charset="0"/>
                <a:ea typeface="微软雅黑" panose="020B0503020204020204" pitchFamily="34" charset="-122"/>
              </a:rPr>
              <a:t>归</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归</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返回</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然后能自</a:t>
            </a:r>
            <a:r>
              <a:rPr lang="zh-CN" altLang="en-US" sz="2100" dirty="0">
                <a:solidFill>
                  <a:srgbClr val="FF00FF"/>
                </a:solidFill>
                <a:latin typeface="Times New Roman" panose="02020603050405020304" pitchFamily="18" charset="0"/>
                <a:ea typeface="微软雅黑" panose="020B0503020204020204" pitchFamily="34" charset="-122"/>
              </a:rPr>
              <a:t>反</a:t>
            </a:r>
            <a:r>
              <a:rPr lang="zh-CN" altLang="en-US" sz="2100" dirty="0">
                <a:latin typeface="Times New Roman" panose="02020603050405020304" pitchFamily="18" charset="0"/>
                <a:ea typeface="微软雅黑" panose="020B0503020204020204" pitchFamily="34" charset="-122"/>
              </a:rPr>
              <a:t>也</a:t>
            </a:r>
            <a:r>
              <a:rPr lang="zh-CN" altLang="en-US" sz="2100" dirty="0" smtClean="0">
                <a:latin typeface="Times New Roman" panose="02020603050405020304" pitchFamily="18" charset="0"/>
                <a:ea typeface="微软雅黑" panose="020B0503020204020204" pitchFamily="34" charset="-122"/>
              </a:rPr>
              <a:t>自</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自我</a:t>
            </a:r>
            <a:r>
              <a:rPr lang="zh-CN" altLang="en-US" sz="2100" dirty="0" smtClean="0">
                <a:latin typeface="Times New Roman" panose="02020603050405020304" pitchFamily="18" charset="0"/>
                <a:ea typeface="微软雅黑" panose="020B0503020204020204" pitchFamily="34" charset="-122"/>
              </a:rPr>
              <a:t>反思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盗窃乱贼而不</a:t>
            </a:r>
            <a:r>
              <a:rPr lang="zh-CN" altLang="en-US" sz="2100" dirty="0" smtClean="0">
                <a:solidFill>
                  <a:srgbClr val="FF00FF"/>
                </a:solidFill>
                <a:latin typeface="Times New Roman" panose="02020603050405020304" pitchFamily="18" charset="0"/>
                <a:ea typeface="微软雅黑" panose="020B0503020204020204" pitchFamily="34" charset="-122"/>
              </a:rPr>
              <a:t>作</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兴起</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smtClean="0">
                <a:latin typeface="Times New Roman" panose="02020603050405020304" pitchFamily="18" charset="0"/>
                <a:ea typeface="微软雅黑" panose="020B0503020204020204" pitchFamily="34" charset="-122"/>
              </a:rPr>
              <a:t>天下</a:t>
            </a:r>
            <a:r>
              <a:rPr lang="zh-CN" altLang="en-US" sz="2100" dirty="0" smtClean="0">
                <a:solidFill>
                  <a:srgbClr val="FF00FF"/>
                </a:solidFill>
                <a:latin typeface="Times New Roman" panose="02020603050405020304" pitchFamily="18" charset="0"/>
                <a:ea typeface="微软雅黑" panose="020B0503020204020204" pitchFamily="34" charset="-122"/>
              </a:rPr>
              <a:t>为</a:t>
            </a:r>
            <a:r>
              <a:rPr lang="zh-CN" altLang="en-US" sz="2100" dirty="0" smtClean="0">
                <a:latin typeface="Times New Roman" panose="02020603050405020304" pitchFamily="18" charset="0"/>
                <a:ea typeface="微软雅黑" panose="020B0503020204020204" pitchFamily="34" charset="-122"/>
              </a:rPr>
              <a:t>公</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化而</a:t>
            </a:r>
            <a:r>
              <a:rPr lang="zh-CN" altLang="en-US" sz="2100" dirty="0" smtClean="0">
                <a:solidFill>
                  <a:srgbClr val="FF00FF"/>
                </a:solidFill>
                <a:latin typeface="Times New Roman" panose="02020603050405020304" pitchFamily="18" charset="0"/>
                <a:ea typeface="微软雅黑" panose="020B0503020204020204" pitchFamily="34" charset="-122"/>
              </a:rPr>
              <a:t>为</a:t>
            </a:r>
            <a:r>
              <a:rPr lang="zh-CN" altLang="en-US" sz="2100" dirty="0" smtClean="0">
                <a:latin typeface="Times New Roman" panose="02020603050405020304" pitchFamily="18" charset="0"/>
                <a:ea typeface="微软雅黑" panose="020B0503020204020204" pitchFamily="34" charset="-122"/>
              </a:rPr>
              <a:t>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solidFill>
                  <a:srgbClr val="FF00FF"/>
                </a:solidFill>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谓</a:t>
            </a:r>
            <a:r>
              <a:rPr lang="zh-CN" altLang="en-US" sz="2100" dirty="0" smtClean="0">
                <a:latin typeface="Times New Roman" panose="02020603050405020304" pitchFamily="18" charset="0"/>
                <a:ea typeface="微软雅黑" panose="020B0503020204020204" pitchFamily="34" charset="-122"/>
              </a:rPr>
              <a:t>大同</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鱼之乐</a:t>
            </a:r>
            <a:r>
              <a:rPr lang="zh-CN" altLang="en-US" sz="2100" dirty="0" smtClean="0">
                <a:latin typeface="Times New Roman" panose="02020603050405020304" pitchFamily="18" charset="0"/>
                <a:ea typeface="微软雅黑" panose="020B0503020204020204" pitchFamily="34" charset="-122"/>
              </a:rPr>
              <a:t>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不必藏</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smtClean="0">
                <a:latin typeface="Times New Roman" panose="02020603050405020304" pitchFamily="18" charset="0"/>
                <a:ea typeface="微软雅黑" panose="020B0503020204020204" pitchFamily="34" charset="-122"/>
              </a:rPr>
              <a:t>己</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鹏</a:t>
            </a:r>
            <a:r>
              <a:rPr lang="zh-CN" altLang="en-US" sz="2100" dirty="0">
                <a:latin typeface="Times New Roman" panose="02020603050405020304" pitchFamily="18" charset="0"/>
                <a:ea typeface="微软雅黑" panose="020B0503020204020204" pitchFamily="34" charset="-122"/>
              </a:rPr>
              <a:t>之徙</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南冥</a:t>
            </a:r>
            <a:r>
              <a:rPr lang="zh-CN" altLang="en-US" sz="2100" dirty="0" smtClean="0">
                <a:latin typeface="Times New Roman" panose="02020603050405020304" pitchFamily="18" charset="0"/>
                <a:ea typeface="微软雅黑" panose="020B0503020204020204" pitchFamily="34" charset="-122"/>
              </a:rPr>
              <a:t>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此之谓</a:t>
            </a:r>
            <a:r>
              <a:rPr lang="zh-CN" altLang="en-US" sz="2100" dirty="0" smtClean="0">
                <a:latin typeface="Times New Roman" panose="02020603050405020304" pitchFamily="18" charset="0"/>
                <a:ea typeface="微软雅黑" panose="020B0503020204020204" pitchFamily="34" charset="-122"/>
              </a:rPr>
              <a:t>乎</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货</a:t>
            </a:r>
            <a:r>
              <a:rPr lang="zh-CN" altLang="en-US" sz="2100" dirty="0">
                <a:latin typeface="Times New Roman" panose="02020603050405020304" pitchFamily="18" charset="0"/>
                <a:ea typeface="微软雅黑" panose="020B0503020204020204" pitchFamily="34" charset="-122"/>
              </a:rPr>
              <a:t>恶</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弃于地也</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下列对文章理解和分析有误的一项是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虽有嘉肴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礼记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礼记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是战国至秦汉间儒家论著的汇编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相传是西汉经学家戴圣编纂的</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虽有嘉肴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从“嘉肴”写起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是为了由“嘉肴”“至道”引出下文对教与学关系的论述</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大道之行也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的主旨是阐明儒家理想中的“大同”社会的基本特征</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大道之行也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中的“天下为公”是说所有的社会成员都要有公心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为人民多做好事</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3581" y="1630919"/>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虽有嘉肴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弗食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不知其旨也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虽有至道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弗学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不知其善也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虽然</a:t>
            </a:r>
            <a:r>
              <a:rPr lang="zh-CN" altLang="en-US" sz="2100" dirty="0">
                <a:solidFill>
                  <a:srgbClr val="C00000"/>
                </a:solidFill>
                <a:latin typeface="Times New Roman" panose="02020603050405020304" pitchFamily="18" charset="0"/>
                <a:ea typeface="微软雅黑" panose="020B0503020204020204" pitchFamily="34" charset="-122"/>
              </a:rPr>
              <a:t>有美味的菜肴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不去品尝</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就不知道它的味美</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虽然有最好的道理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不去学习</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就不知道它的好处</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选贤与能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讲信修睦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选拔</a:t>
            </a:r>
            <a:r>
              <a:rPr lang="zh-CN" altLang="en-US" sz="2100" dirty="0">
                <a:solidFill>
                  <a:srgbClr val="C00000"/>
                </a:solidFill>
                <a:latin typeface="Times New Roman" panose="02020603050405020304" pitchFamily="18" charset="0"/>
                <a:ea typeface="微软雅黑" panose="020B0503020204020204" pitchFamily="34" charset="-122"/>
              </a:rPr>
              <a:t>推举品德高尚</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有才干的人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人人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讲求诚信</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培养和睦气氛</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261934" y="1489902"/>
            <a:ext cx="8620133" cy="575945"/>
          </a:xfrm>
          <a:prstGeom prst="rect">
            <a:avLst/>
          </a:prstGeom>
        </p:spPr>
        <p:txBody>
          <a:bodyPr wrap="square">
            <a:spAutoFit/>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rPr>
              <a:t>马</a:t>
            </a:r>
            <a:r>
              <a:rPr lang="zh-CN" altLang="en-US" sz="2100" b="1" dirty="0">
                <a:latin typeface="Times New Roman" panose="02020603050405020304" pitchFamily="18" charset="0"/>
                <a:ea typeface="微软雅黑" panose="020B0503020204020204" pitchFamily="34" charset="-122"/>
              </a:rPr>
              <a:t>说</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48640" y="1891971"/>
            <a:ext cx="8050238" cy="3969385"/>
          </a:xfrm>
          <a:prstGeom prst="rect">
            <a:avLst/>
          </a:prstGeom>
        </p:spPr>
        <p:txBody>
          <a:bodyPr wrap="square">
            <a:spAutoFit/>
          </a:bodyPr>
          <a:lstStyle/>
          <a:p>
            <a:pPr>
              <a:lnSpc>
                <a:spcPct val="150000"/>
              </a:lnSpc>
            </a:pP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骈</a:t>
            </a:r>
            <a:r>
              <a:rPr lang="zh-CN" altLang="en-US" sz="2100" dirty="0">
                <a:latin typeface="Times New Roman" panose="02020603050405020304" pitchFamily="18" charset="0"/>
                <a:ea typeface="微软雅黑" panose="020B0503020204020204" pitchFamily="34" charset="-122"/>
              </a:rPr>
              <a:t>死于槽枥之间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本义为两马并驾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引申为并列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一食</a:t>
            </a:r>
            <a:r>
              <a:rPr lang="zh-CN" altLang="en-US" sz="2100" dirty="0">
                <a:latin typeface="Times New Roman" panose="02020603050405020304" pitchFamily="18" charset="0"/>
                <a:ea typeface="微软雅黑" panose="020B0503020204020204" pitchFamily="34" charset="-122"/>
              </a:rPr>
              <a:t>或尽粟一石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吃一次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才美</a:t>
            </a:r>
            <a:r>
              <a:rPr lang="zh-CN" altLang="en-US" sz="2100" dirty="0">
                <a:latin typeface="Times New Roman" panose="02020603050405020304" pitchFamily="18" charset="0"/>
                <a:ea typeface="微软雅黑" panose="020B0503020204020204" pitchFamily="34" charset="-122"/>
              </a:rPr>
              <a:t>不外见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才能和优点</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且</a:t>
            </a:r>
            <a:r>
              <a:rPr lang="zh-CN" altLang="en-US" sz="2100" dirty="0">
                <a:latin typeface="Times New Roman" panose="02020603050405020304" pitchFamily="18" charset="0"/>
                <a:ea typeface="微软雅黑" panose="020B0503020204020204" pitchFamily="34" charset="-122"/>
              </a:rPr>
              <a:t>欲与常马等不可得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尚且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安</a:t>
            </a:r>
            <a:r>
              <a:rPr lang="zh-CN" altLang="en-US" sz="2100" dirty="0">
                <a:latin typeface="Times New Roman" panose="02020603050405020304" pitchFamily="18" charset="0"/>
                <a:ea typeface="微软雅黑" panose="020B0503020204020204" pitchFamily="34" charset="-122"/>
              </a:rPr>
              <a:t>求其能千里也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怎么</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603409" y="1976914"/>
            <a:ext cx="7995749" cy="575786"/>
            <a:chOff x="879" y="1466"/>
            <a:chExt cx="17239" cy="1209"/>
          </a:xfrm>
        </p:grpSpPr>
        <p:sp>
          <p:nvSpPr>
            <p:cNvPr id="5" name="矩形 4"/>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6"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40" y="1489244"/>
            <a:ext cx="8071340"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sym typeface="+mn-ea"/>
              </a:rPr>
              <a:t>(6)</a:t>
            </a:r>
            <a:r>
              <a:rPr lang="zh-CN" altLang="en-US" sz="2100" dirty="0">
                <a:latin typeface="Times New Roman" panose="02020603050405020304" pitchFamily="18" charset="0"/>
                <a:ea typeface="微软雅黑" panose="020B0503020204020204" pitchFamily="34" charset="-122"/>
                <a:sym typeface="+mn-ea"/>
              </a:rPr>
              <a:t>策之不以其</a:t>
            </a:r>
            <a:r>
              <a:rPr lang="zh-CN" altLang="en-US" sz="2100" dirty="0">
                <a:solidFill>
                  <a:srgbClr val="FF00FF"/>
                </a:solidFill>
                <a:latin typeface="Times New Roman" panose="02020603050405020304" pitchFamily="18" charset="0"/>
                <a:ea typeface="微软雅黑" panose="020B0503020204020204" pitchFamily="34" charset="-122"/>
                <a:sym typeface="+mn-ea"/>
              </a:rPr>
              <a:t>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正确</a:t>
            </a:r>
            <a:r>
              <a:rPr lang="zh-CN" altLang="en-US" sz="2100" dirty="0" smtClean="0">
                <a:latin typeface="Times New Roman" panose="02020603050405020304" pitchFamily="18" charset="0"/>
                <a:ea typeface="微软雅黑" panose="020B0503020204020204" pitchFamily="34" charset="-122"/>
                <a:sym typeface="+mn-ea"/>
              </a:rPr>
              <a:t>方法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执策而</a:t>
            </a:r>
            <a:r>
              <a:rPr lang="zh-CN" altLang="en-US" sz="2100" dirty="0">
                <a:solidFill>
                  <a:srgbClr val="FF00FF"/>
                </a:solidFill>
                <a:latin typeface="Times New Roman" panose="02020603050405020304" pitchFamily="18" charset="0"/>
                <a:ea typeface="微软雅黑" panose="020B0503020204020204" pitchFamily="34" charset="-122"/>
              </a:rPr>
              <a:t>临</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面对</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食之不能尽其</a:t>
            </a:r>
            <a:r>
              <a:rPr lang="zh-CN" altLang="en-US" sz="2100" dirty="0">
                <a:solidFill>
                  <a:srgbClr val="FF00FF"/>
                </a:solidFill>
                <a:latin typeface="Times New Roman" panose="02020603050405020304" pitchFamily="18" charset="0"/>
                <a:ea typeface="微软雅黑" panose="020B0503020204020204" pitchFamily="34" charset="-122"/>
              </a:rPr>
              <a:t>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才能</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才干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祗</a:t>
            </a:r>
            <a:r>
              <a:rPr lang="zh-CN" altLang="en-US" sz="2100" dirty="0">
                <a:latin typeface="Times New Roman" panose="02020603050405020304" pitchFamily="18" charset="0"/>
                <a:ea typeface="微软雅黑" panose="020B0503020204020204" pitchFamily="34" charset="-122"/>
              </a:rPr>
              <a:t>辱于奴隶人之手：</a:t>
            </a:r>
            <a:r>
              <a:rPr lang="zh-CN" altLang="en-US" sz="2100" u="sng" dirty="0">
                <a:latin typeface="Times New Roman" panose="02020603050405020304" pitchFamily="18" charset="0"/>
                <a:ea typeface="微软雅黑" panose="020B0503020204020204" pitchFamily="34" charset="-122"/>
              </a:rPr>
              <a:t>“祗”</a:t>
            </a:r>
            <a:r>
              <a:rPr lang="zh-CN" altLang="en-US" sz="2100" dirty="0">
                <a:latin typeface="Times New Roman" panose="02020603050405020304" pitchFamily="18" charset="0"/>
                <a:ea typeface="微软雅黑" panose="020B0503020204020204" pitchFamily="34" charset="-122"/>
              </a:rPr>
              <a:t>同</a:t>
            </a:r>
            <a:r>
              <a:rPr lang="zh-CN" altLang="en-US" sz="2100" u="sng" dirty="0" smtClean="0">
                <a:latin typeface="Times New Roman" panose="02020603050405020304" pitchFamily="18" charset="0"/>
                <a:ea typeface="微软雅黑" panose="020B0503020204020204" pitchFamily="34" charset="-122"/>
              </a:rPr>
              <a:t>“      （只）”</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只、仅</a:t>
            </a:r>
            <a:endParaRPr lang="zh-CN" altLang="en-US" sz="2100" u="sng"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食</a:t>
            </a:r>
            <a:r>
              <a:rPr lang="zh-CN" altLang="en-US" sz="2100" dirty="0">
                <a:latin typeface="Times New Roman" panose="02020603050405020304" pitchFamily="18" charset="0"/>
                <a:ea typeface="微软雅黑" panose="020B0503020204020204" pitchFamily="34" charset="-122"/>
              </a:rPr>
              <a:t>马者不知其能千里而食也：</a:t>
            </a:r>
            <a:r>
              <a:rPr lang="zh-CN" altLang="en-US" sz="2100" u="sng" dirty="0">
                <a:latin typeface="Times New Roman" panose="02020603050405020304" pitchFamily="18" charset="0"/>
                <a:ea typeface="微软雅黑" panose="020B0503020204020204" pitchFamily="34" charset="-122"/>
              </a:rPr>
              <a:t>“食”</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“饲”</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喂</a:t>
            </a:r>
            <a:endParaRPr lang="zh-CN" altLang="en-US" sz="2100" u="sng"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）才美不外</a:t>
            </a:r>
            <a:r>
              <a:rPr lang="zh-CN" altLang="en-US" sz="2100" dirty="0">
                <a:solidFill>
                  <a:srgbClr val="FF00FF"/>
                </a:solidFill>
                <a:latin typeface="Times New Roman" panose="02020603050405020304" pitchFamily="18" charset="0"/>
                <a:ea typeface="微软雅黑" panose="020B0503020204020204" pitchFamily="34" charset="-122"/>
              </a:rPr>
              <a:t>见</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“见”</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“现”</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表现</a:t>
            </a:r>
            <a:endParaRPr lang="zh-CN" altLang="en-US" sz="2100" u="sng" dirty="0">
              <a:latin typeface="Times New Roman" panose="02020603050405020304" pitchFamily="18" charset="0"/>
              <a:ea typeface="微软雅黑" panose="020B0503020204020204" pitchFamily="34" charset="-122"/>
            </a:endParaRPr>
          </a:p>
        </p:txBody>
      </p:sp>
      <p:pic>
        <p:nvPicPr>
          <p:cNvPr id="3" name="图片 2"/>
          <p:cNvPicPr>
            <a:picLocks noChangeAspect="1"/>
          </p:cNvPicPr>
          <p:nvPr/>
        </p:nvPicPr>
        <p:blipFill>
          <a:blip r:embed="rId1">
            <a:biLevel thresh="50000"/>
          </a:blip>
          <a:stretch>
            <a:fillRect/>
          </a:stretch>
        </p:blipFill>
        <p:spPr>
          <a:xfrm>
            <a:off x="4927268" y="3558247"/>
            <a:ext cx="314652" cy="267946"/>
          </a:xfrm>
          <a:prstGeom prst="rect">
            <a:avLst/>
          </a:prstGeom>
        </p:spPr>
      </p:pic>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4910"/>
            <a:ext cx="8075009" cy="4453890"/>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千里马</a:t>
            </a:r>
            <a:r>
              <a:rPr lang="zh-CN" altLang="en-US" sz="2100" dirty="0">
                <a:solidFill>
                  <a:srgbClr val="FF00FF"/>
                </a:solidFill>
                <a:latin typeface="Times New Roman" panose="02020603050405020304" pitchFamily="18" charset="0"/>
                <a:ea typeface="微软雅黑" panose="020B0503020204020204" pitchFamily="34" charset="-122"/>
              </a:rPr>
              <a:t>常</a:t>
            </a:r>
            <a:r>
              <a:rPr lang="zh-CN" altLang="en-US" sz="2100" dirty="0">
                <a:latin typeface="Times New Roman" panose="02020603050405020304" pitchFamily="18" charset="0"/>
                <a:ea typeface="微软雅黑" panose="020B0503020204020204" pitchFamily="34" charset="-122"/>
              </a:rPr>
              <a:t>有：经常</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且欲与</a:t>
            </a:r>
            <a:r>
              <a:rPr lang="zh-CN" altLang="en-US" sz="2100" dirty="0">
                <a:solidFill>
                  <a:srgbClr val="FF00FF"/>
                </a:solidFill>
                <a:latin typeface="Times New Roman" panose="02020603050405020304" pitchFamily="18" charset="0"/>
                <a:ea typeface="微软雅黑" panose="020B0503020204020204" pitchFamily="34" charset="-122"/>
              </a:rPr>
              <a:t>常</a:t>
            </a:r>
            <a:r>
              <a:rPr lang="zh-CN" altLang="en-US" sz="2100" dirty="0">
                <a:latin typeface="Times New Roman" panose="02020603050405020304" pitchFamily="18" charset="0"/>
                <a:ea typeface="微软雅黑" panose="020B0503020204020204" pitchFamily="34" charset="-122"/>
              </a:rPr>
              <a:t>马等不可得：普通的</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故</a:t>
            </a:r>
            <a:r>
              <a:rPr lang="zh-CN" altLang="en-US" sz="2100" dirty="0">
                <a:solidFill>
                  <a:srgbClr val="FF00FF"/>
                </a:solidFill>
                <a:latin typeface="Times New Roman" panose="02020603050405020304" pitchFamily="18" charset="0"/>
                <a:ea typeface="微软雅黑" panose="020B0503020204020204" pitchFamily="34" charset="-122"/>
              </a:rPr>
              <a:t>虽</a:t>
            </a:r>
            <a:r>
              <a:rPr lang="zh-CN" altLang="en-US" sz="2100" dirty="0">
                <a:latin typeface="Times New Roman" panose="02020603050405020304" pitchFamily="18" charset="0"/>
                <a:ea typeface="微软雅黑" panose="020B0503020204020204" pitchFamily="34" charset="-122"/>
              </a:rPr>
              <a:t>有名马：即使</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虽</a:t>
            </a:r>
            <a:r>
              <a:rPr lang="zh-CN" altLang="en-US" sz="2100" dirty="0">
                <a:latin typeface="Times New Roman" panose="02020603050405020304" pitchFamily="18" charset="0"/>
                <a:ea typeface="微软雅黑" panose="020B0503020204020204" pitchFamily="34" charset="-122"/>
              </a:rPr>
              <a:t>有千里之能：虽然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不</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千里称也：用</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策之不</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其道：按照</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安求其</a:t>
            </a:r>
            <a:r>
              <a:rPr lang="zh-CN" altLang="en-US" sz="2100" dirty="0">
                <a:solidFill>
                  <a:srgbClr val="FF00FF"/>
                </a:solidFill>
                <a:latin typeface="Times New Roman" panose="02020603050405020304" pitchFamily="18" charset="0"/>
                <a:ea typeface="微软雅黑" panose="020B0503020204020204" pitchFamily="34" charset="-122"/>
              </a:rPr>
              <a:t>能</a:t>
            </a:r>
            <a:r>
              <a:rPr lang="zh-CN" altLang="en-US" sz="2100" dirty="0">
                <a:latin typeface="Times New Roman" panose="02020603050405020304" pitchFamily="18" charset="0"/>
                <a:ea typeface="微软雅黑" panose="020B0503020204020204" pitchFamily="34" charset="-122"/>
              </a:rPr>
              <a:t>千里也：能够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虽有千里之</a:t>
            </a:r>
            <a:r>
              <a:rPr lang="zh-CN" altLang="en-US" sz="2100" dirty="0">
                <a:solidFill>
                  <a:srgbClr val="FF00FF"/>
                </a:solidFill>
                <a:latin typeface="Times New Roman" panose="02020603050405020304" pitchFamily="18" charset="0"/>
                <a:ea typeface="微软雅黑" panose="020B0503020204020204" pitchFamily="34" charset="-122"/>
              </a:rPr>
              <a:t>能</a:t>
            </a:r>
            <a:r>
              <a:rPr lang="zh-CN" altLang="en-US" sz="2100" dirty="0">
                <a:latin typeface="Times New Roman" panose="02020603050405020304" pitchFamily="18" charset="0"/>
                <a:ea typeface="微软雅黑" panose="020B0503020204020204" pitchFamily="34" charset="-122"/>
              </a:rPr>
              <a:t>：本领</a:t>
            </a:r>
            <a:endParaRPr lang="zh-CN" altLang="en-US" sz="2100" dirty="0">
              <a:latin typeface="Times New Roman" panose="02020603050405020304" pitchFamily="18" charset="0"/>
              <a:ea typeface="微软雅黑" panose="020B0503020204020204" pitchFamily="34" charset="-122"/>
            </a:endParaRPr>
          </a:p>
        </p:txBody>
      </p:sp>
      <p:sp>
        <p:nvSpPr>
          <p:cNvPr id="10" name="左大括号 9"/>
          <p:cNvSpPr/>
          <p:nvPr/>
        </p:nvSpPr>
        <p:spPr>
          <a:xfrm>
            <a:off x="1707390" y="218805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左大括号 10"/>
          <p:cNvSpPr/>
          <p:nvPr/>
        </p:nvSpPr>
        <p:spPr>
          <a:xfrm>
            <a:off x="1707390" y="4086719"/>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2" name="左大括号 11"/>
          <p:cNvSpPr/>
          <p:nvPr/>
        </p:nvSpPr>
        <p:spPr>
          <a:xfrm>
            <a:off x="1707390" y="3153067"/>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3" name="左大括号 12"/>
          <p:cNvSpPr/>
          <p:nvPr/>
        </p:nvSpPr>
        <p:spPr>
          <a:xfrm>
            <a:off x="1707390" y="5035973"/>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3" name="矩形 2"/>
          <p:cNvSpPr/>
          <p:nvPr/>
        </p:nvSpPr>
        <p:spPr>
          <a:xfrm>
            <a:off x="523867" y="234002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）常</a:t>
            </a:r>
            <a:endParaRPr lang="zh-CN" altLang="en-US" sz="2100" dirty="0">
              <a:latin typeface="Times New Roman" panose="02020603050405020304" pitchFamily="18" charset="0"/>
            </a:endParaRPr>
          </a:p>
        </p:txBody>
      </p:sp>
      <p:sp>
        <p:nvSpPr>
          <p:cNvPr id="5" name="矩形 4"/>
          <p:cNvSpPr/>
          <p:nvPr/>
        </p:nvSpPr>
        <p:spPr>
          <a:xfrm>
            <a:off x="523867" y="3289354"/>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）虽</a:t>
            </a:r>
            <a:endParaRPr lang="zh-CN" altLang="en-US" sz="2100" dirty="0">
              <a:latin typeface="Times New Roman" panose="02020603050405020304" pitchFamily="18" charset="0"/>
            </a:endParaRPr>
          </a:p>
        </p:txBody>
      </p:sp>
      <p:sp>
        <p:nvSpPr>
          <p:cNvPr id="6" name="矩形 5"/>
          <p:cNvSpPr/>
          <p:nvPr/>
        </p:nvSpPr>
        <p:spPr>
          <a:xfrm>
            <a:off x="523867" y="4219205"/>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）以</a:t>
            </a:r>
            <a:endParaRPr lang="zh-CN" altLang="en-US" sz="2100" dirty="0">
              <a:latin typeface="Times New Roman" panose="02020603050405020304" pitchFamily="18" charset="0"/>
            </a:endParaRPr>
          </a:p>
        </p:txBody>
      </p:sp>
      <p:sp>
        <p:nvSpPr>
          <p:cNvPr id="14" name="矩形 13"/>
          <p:cNvSpPr/>
          <p:nvPr/>
        </p:nvSpPr>
        <p:spPr>
          <a:xfrm>
            <a:off x="523867" y="518794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）能</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8" y="1489430"/>
            <a:ext cx="8096111" cy="4453890"/>
          </a:xfrm>
          <a:prstGeom prst="rect">
            <a:avLst/>
          </a:prstGeom>
        </p:spPr>
        <p:txBody>
          <a:bodyPr wrap="square">
            <a:spAutoFit/>
          </a:bodyPr>
          <a:lstStyle/>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策</a:t>
            </a:r>
            <a:r>
              <a:rPr lang="zh-CN" altLang="en-US" sz="2100" dirty="0">
                <a:latin typeface="Times New Roman" panose="02020603050405020304" pitchFamily="18" charset="0"/>
                <a:ea typeface="微软雅黑" panose="020B0503020204020204" pitchFamily="34" charset="-122"/>
              </a:rPr>
              <a:t>之不以其道：动词，用马鞭驱赶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执</a:t>
            </a:r>
            <a:r>
              <a:rPr lang="zh-CN" altLang="en-US" sz="2100" dirty="0">
                <a:solidFill>
                  <a:srgbClr val="FF00FF"/>
                </a:solidFill>
                <a:latin typeface="Times New Roman" panose="02020603050405020304" pitchFamily="18" charset="0"/>
                <a:ea typeface="微软雅黑" panose="020B0503020204020204" pitchFamily="34" charset="-122"/>
              </a:rPr>
              <a:t>策</a:t>
            </a:r>
            <a:r>
              <a:rPr lang="zh-CN" altLang="en-US" sz="2100" dirty="0">
                <a:latin typeface="Times New Roman" panose="02020603050405020304" pitchFamily="18" charset="0"/>
                <a:ea typeface="微软雅黑" panose="020B0503020204020204" pitchFamily="34" charset="-122"/>
              </a:rPr>
              <a:t>而临之：名词，鞭子</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一</a:t>
            </a:r>
            <a:r>
              <a:rPr lang="zh-CN" altLang="en-US" sz="2100" dirty="0">
                <a:solidFill>
                  <a:srgbClr val="FF00FF"/>
                </a:solidFill>
                <a:latin typeface="Times New Roman" panose="02020603050405020304" pitchFamily="18" charset="0"/>
                <a:ea typeface="微软雅黑" panose="020B0503020204020204" pitchFamily="34" charset="-122"/>
              </a:rPr>
              <a:t>食</a:t>
            </a:r>
            <a:r>
              <a:rPr lang="zh-CN" altLang="en-US" sz="2100" dirty="0">
                <a:latin typeface="Times New Roman" panose="02020603050405020304" pitchFamily="18" charset="0"/>
                <a:ea typeface="微软雅黑" panose="020B0503020204020204" pitchFamily="34" charset="-122"/>
              </a:rPr>
              <a:t>或尽粟一石：量词，餐，顿</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食</a:t>
            </a:r>
            <a:r>
              <a:rPr lang="zh-CN" altLang="en-US" sz="2100" dirty="0">
                <a:latin typeface="Times New Roman" panose="02020603050405020304" pitchFamily="18" charset="0"/>
                <a:ea typeface="微软雅黑" panose="020B0503020204020204" pitchFamily="34" charset="-122"/>
              </a:rPr>
              <a:t>不饱，力不足：动词，吃</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食</a:t>
            </a:r>
            <a:r>
              <a:rPr lang="zh-CN" altLang="en-US" sz="2100" dirty="0">
                <a:latin typeface="Times New Roman" panose="02020603050405020304" pitchFamily="18" charset="0"/>
                <a:ea typeface="微软雅黑" panose="020B0503020204020204" pitchFamily="34" charset="-122"/>
              </a:rPr>
              <a:t>之不能尽其材：动词，同“饲”，喂</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安求</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能千里也：代词，指千里马</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策之不以</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道：代词，它的</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真无马邪：语气词，表示加强诘问语气</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真不知马也：副词，表推测，大概</a:t>
            </a:r>
            <a:endParaRPr lang="zh-CN" altLang="en-US" sz="2100" dirty="0">
              <a:latin typeface="Times New Roman" panose="02020603050405020304" pitchFamily="18" charset="0"/>
              <a:ea typeface="微软雅黑" panose="020B0503020204020204" pitchFamily="34" charset="-122"/>
            </a:endParaRPr>
          </a:p>
        </p:txBody>
      </p:sp>
      <p:sp>
        <p:nvSpPr>
          <p:cNvPr id="7" name="左大括号 6"/>
          <p:cNvSpPr/>
          <p:nvPr/>
        </p:nvSpPr>
        <p:spPr>
          <a:xfrm>
            <a:off x="1739042" y="1682985"/>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左大括号 7"/>
          <p:cNvSpPr/>
          <p:nvPr/>
        </p:nvSpPr>
        <p:spPr>
          <a:xfrm>
            <a:off x="1739042" y="4109189"/>
            <a:ext cx="116058" cy="160141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739042" y="2647998"/>
            <a:ext cx="116058" cy="115291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34419" y="185045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）策</a:t>
            </a:r>
            <a:endParaRPr lang="zh-CN" altLang="en-US" sz="2100" dirty="0">
              <a:latin typeface="Times New Roman" panose="02020603050405020304" pitchFamily="18" charset="0"/>
            </a:endParaRPr>
          </a:p>
        </p:txBody>
      </p:sp>
      <p:sp>
        <p:nvSpPr>
          <p:cNvPr id="10" name="矩形 9"/>
          <p:cNvSpPr/>
          <p:nvPr/>
        </p:nvSpPr>
        <p:spPr>
          <a:xfrm>
            <a:off x="534419" y="3043754"/>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）食</a:t>
            </a:r>
            <a:endParaRPr lang="zh-CN" altLang="en-US" sz="2100" dirty="0">
              <a:latin typeface="Times New Roman" panose="02020603050405020304" pitchFamily="18" charset="0"/>
            </a:endParaRPr>
          </a:p>
        </p:txBody>
      </p:sp>
      <p:sp>
        <p:nvSpPr>
          <p:cNvPr id="11" name="矩形 10"/>
          <p:cNvSpPr/>
          <p:nvPr/>
        </p:nvSpPr>
        <p:spPr>
          <a:xfrm>
            <a:off x="534418" y="4729194"/>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）其</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40" y="1496277"/>
            <a:ext cx="8060789" cy="299974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）祗</a:t>
            </a:r>
            <a:r>
              <a:rPr lang="zh-CN" altLang="en-US" sz="2100" dirty="0">
                <a:solidFill>
                  <a:srgbClr val="FF00FF"/>
                </a:solidFill>
                <a:latin typeface="Times New Roman" panose="02020603050405020304" pitchFamily="18" charset="0"/>
                <a:ea typeface="微软雅黑" panose="020B0503020204020204" pitchFamily="34" charset="-122"/>
              </a:rPr>
              <a:t>辱</a:t>
            </a:r>
            <a:r>
              <a:rPr lang="zh-CN" altLang="en-US" sz="2100" dirty="0">
                <a:latin typeface="Times New Roman" panose="02020603050405020304" pitchFamily="18" charset="0"/>
                <a:ea typeface="微软雅黑" panose="020B0503020204020204" pitchFamily="34" charset="-122"/>
              </a:rPr>
              <a:t>于奴隶人之手：名词作动词，辱没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）一食或</a:t>
            </a:r>
            <a:r>
              <a:rPr lang="zh-CN" altLang="en-US" sz="2100" dirty="0">
                <a:solidFill>
                  <a:srgbClr val="FF00FF"/>
                </a:solidFill>
                <a:latin typeface="Times New Roman" panose="02020603050405020304" pitchFamily="18" charset="0"/>
                <a:ea typeface="微软雅黑" panose="020B0503020204020204" pitchFamily="34" charset="-122"/>
              </a:rPr>
              <a:t>尽</a:t>
            </a:r>
            <a:r>
              <a:rPr lang="zh-CN" altLang="en-US" sz="2100" dirty="0">
                <a:latin typeface="Times New Roman" panose="02020603050405020304" pitchFamily="18" charset="0"/>
                <a:ea typeface="微软雅黑" panose="020B0503020204020204" pitchFamily="34" charset="-122"/>
              </a:rPr>
              <a:t>粟一石：形容词作动词，吃光，吃尽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）食马者不知其能</a:t>
            </a:r>
            <a:r>
              <a:rPr lang="zh-CN" altLang="en-US" sz="2100" dirty="0">
                <a:solidFill>
                  <a:srgbClr val="FF00FF"/>
                </a:solidFill>
                <a:latin typeface="Times New Roman" panose="02020603050405020304" pitchFamily="18" charset="0"/>
                <a:ea typeface="微软雅黑" panose="020B0503020204020204" pitchFamily="34" charset="-122"/>
              </a:rPr>
              <a:t>千里</a:t>
            </a:r>
            <a:r>
              <a:rPr lang="zh-CN" altLang="en-US" sz="2100" dirty="0">
                <a:latin typeface="Times New Roman" panose="02020603050405020304" pitchFamily="18" charset="0"/>
                <a:ea typeface="微软雅黑" panose="020B0503020204020204" pitchFamily="34" charset="-122"/>
              </a:rPr>
              <a:t>而食也：数量词作动词，日行千里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策</a:t>
            </a:r>
            <a:r>
              <a:rPr lang="zh-CN" altLang="en-US" sz="2100" dirty="0">
                <a:latin typeface="Times New Roman" panose="02020603050405020304" pitchFamily="18" charset="0"/>
                <a:ea typeface="微软雅黑" panose="020B0503020204020204" pitchFamily="34" charset="-122"/>
              </a:rPr>
              <a:t>之不以其道：名词作动词，用马鞭驱赶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）食之不能</a:t>
            </a:r>
            <a:r>
              <a:rPr lang="zh-CN" altLang="en-US" sz="2100" dirty="0">
                <a:solidFill>
                  <a:srgbClr val="FF00FF"/>
                </a:solidFill>
                <a:latin typeface="Times New Roman" panose="02020603050405020304" pitchFamily="18" charset="0"/>
                <a:ea typeface="微软雅黑" panose="020B0503020204020204" pitchFamily="34" charset="-122"/>
              </a:rPr>
              <a:t>尽</a:t>
            </a:r>
            <a:r>
              <a:rPr lang="zh-CN" altLang="en-US" sz="2100" dirty="0">
                <a:latin typeface="Times New Roman" panose="02020603050405020304" pitchFamily="18" charset="0"/>
                <a:ea typeface="微软雅黑" panose="020B0503020204020204" pitchFamily="34" charset="-122"/>
              </a:rPr>
              <a:t>其材：形容词的使动用法，使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竭尽</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4419" y="1485729"/>
            <a:ext cx="8096111"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古来</a:t>
            </a:r>
            <a:r>
              <a:rPr lang="zh-CN" altLang="en-US" sz="2100" dirty="0">
                <a:solidFill>
                  <a:srgbClr val="FF00FF"/>
                </a:solidFill>
                <a:latin typeface="Times New Roman" panose="02020603050405020304" pitchFamily="18" charset="0"/>
                <a:ea typeface="微软雅黑" panose="020B0503020204020204" pitchFamily="34" charset="-122"/>
              </a:rPr>
              <a:t>共</a:t>
            </a:r>
            <a:r>
              <a:rPr lang="zh-CN" altLang="en-US" sz="2100" dirty="0">
                <a:latin typeface="Times New Roman" panose="02020603050405020304" pitchFamily="18" charset="0"/>
                <a:ea typeface="微软雅黑" panose="020B0503020204020204" pitchFamily="34" charset="-122"/>
              </a:rPr>
              <a:t>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共同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字</a:t>
            </a:r>
            <a:r>
              <a:rPr lang="zh-CN" altLang="en-US" sz="2100" dirty="0">
                <a:solidFill>
                  <a:srgbClr val="FF00FF"/>
                </a:solidFill>
                <a:latin typeface="Times New Roman" panose="02020603050405020304" pitchFamily="18" charset="0"/>
                <a:ea typeface="微软雅黑" panose="020B0503020204020204" pitchFamily="34" charset="-122"/>
              </a:rPr>
              <a:t>共</a:t>
            </a:r>
            <a:r>
              <a:rPr lang="zh-CN" altLang="en-US" sz="2100" dirty="0">
                <a:latin typeface="Times New Roman" panose="02020603050405020304" pitchFamily="18" charset="0"/>
                <a:ea typeface="微软雅黑" panose="020B0503020204020204" pitchFamily="34" charset="-122"/>
              </a:rPr>
              <a:t>三十有四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猿</a:t>
            </a:r>
            <a:r>
              <a:rPr lang="zh-CN" altLang="en-US" sz="2100" dirty="0">
                <a:latin typeface="Times New Roman" panose="02020603050405020304" pitchFamily="18" charset="0"/>
                <a:ea typeface="微软雅黑" panose="020B0503020204020204" pitchFamily="34" charset="-122"/>
              </a:rPr>
              <a:t>鸟</a:t>
            </a:r>
            <a:r>
              <a:rPr lang="zh-CN" altLang="en-US" sz="2100" dirty="0">
                <a:solidFill>
                  <a:srgbClr val="FF00FF"/>
                </a:solidFill>
                <a:latin typeface="Times New Roman" panose="02020603050405020304" pitchFamily="18" charset="0"/>
                <a:ea typeface="微软雅黑" panose="020B0503020204020204" pitchFamily="34" charset="-122"/>
              </a:rPr>
              <a:t>乱</a:t>
            </a:r>
            <a:r>
              <a:rPr lang="zh-CN" altLang="en-US" sz="2100" dirty="0">
                <a:latin typeface="Times New Roman" panose="02020603050405020304" pitchFamily="18" charset="0"/>
                <a:ea typeface="微软雅黑" panose="020B0503020204020204" pitchFamily="34" charset="-122"/>
              </a:rPr>
              <a:t>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此起彼伏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自</a:t>
            </a:r>
            <a:r>
              <a:rPr lang="zh-CN" altLang="en-US" sz="2100" dirty="0">
                <a:latin typeface="Times New Roman" panose="02020603050405020304" pitchFamily="18" charset="0"/>
                <a:ea typeface="微软雅黑" panose="020B0503020204020204" pitchFamily="34" charset="-122"/>
              </a:rPr>
              <a:t>云先世避秦时</a:t>
            </a:r>
            <a:r>
              <a:rPr lang="zh-CN" altLang="en-US" sz="2100" dirty="0">
                <a:solidFill>
                  <a:srgbClr val="FF00FF"/>
                </a:solidFill>
                <a:latin typeface="Times New Roman" panose="02020603050405020304" pitchFamily="18" charset="0"/>
                <a:ea typeface="微软雅黑" panose="020B0503020204020204" pitchFamily="34" charset="-122"/>
              </a:rPr>
              <a:t>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战乱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未</a:t>
            </a:r>
            <a:r>
              <a:rPr lang="zh-CN" altLang="en-US" sz="2100" dirty="0">
                <a:latin typeface="Times New Roman" panose="02020603050405020304" pitchFamily="18" charset="0"/>
                <a:ea typeface="微软雅黑" panose="020B0503020204020204" pitchFamily="34" charset="-122"/>
              </a:rPr>
              <a:t>复有能与其</a:t>
            </a:r>
            <a:r>
              <a:rPr lang="zh-CN" altLang="en-US" sz="2100" dirty="0">
                <a:solidFill>
                  <a:srgbClr val="FF00FF"/>
                </a:solidFill>
                <a:latin typeface="Times New Roman" panose="02020603050405020304" pitchFamily="18" charset="0"/>
                <a:ea typeface="微软雅黑" panose="020B0503020204020204" pitchFamily="34" charset="-122"/>
              </a:rPr>
              <a:t>奇</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奇丽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舟</a:t>
            </a:r>
            <a:r>
              <a:rPr lang="zh-CN" altLang="en-US" sz="2100" dirty="0">
                <a:latin typeface="Times New Roman" panose="02020603050405020304" pitchFamily="18" charset="0"/>
                <a:ea typeface="微软雅黑" panose="020B0503020204020204" pitchFamily="34" charset="-122"/>
              </a:rPr>
              <a:t>首尾长约八分有</a:t>
            </a:r>
            <a:r>
              <a:rPr lang="zh-CN" altLang="en-US" sz="2100" dirty="0">
                <a:solidFill>
                  <a:srgbClr val="FF00FF"/>
                </a:solidFill>
                <a:latin typeface="Times New Roman" panose="02020603050405020304" pitchFamily="18" charset="0"/>
                <a:ea typeface="微软雅黑" panose="020B0503020204020204" pitchFamily="34" charset="-122"/>
              </a:rPr>
              <a:t>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零数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余数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未</a:t>
            </a:r>
            <a:r>
              <a:rPr lang="zh-CN" altLang="en-US" sz="2100" dirty="0">
                <a:latin typeface="Times New Roman" panose="02020603050405020304" pitchFamily="18" charset="0"/>
                <a:ea typeface="微软雅黑" panose="020B0503020204020204" pitchFamily="34" charset="-122"/>
              </a:rPr>
              <a:t>复有能</a:t>
            </a:r>
            <a:r>
              <a:rPr lang="zh-CN" altLang="en-US" sz="2100" dirty="0">
                <a:solidFill>
                  <a:srgbClr val="FF00FF"/>
                </a:solidFill>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其奇者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参与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这里有“欣赏”</a:t>
            </a:r>
            <a:r>
              <a:rPr lang="zh-CN" altLang="en-US" sz="2100" dirty="0" smtClean="0">
                <a:latin typeface="Times New Roman" panose="02020603050405020304" pitchFamily="18" charset="0"/>
                <a:ea typeface="微软雅黑" panose="020B0503020204020204" pitchFamily="34" charset="-122"/>
              </a:rPr>
              <a:t>“领悟”</a:t>
            </a:r>
            <a:r>
              <a:rPr lang="zh-CN" altLang="en-US" sz="2100" dirty="0">
                <a:latin typeface="Times New Roman" panose="02020603050405020304" pitchFamily="18" charset="0"/>
                <a:ea typeface="微软雅黑" panose="020B0503020204020204" pitchFamily="34" charset="-122"/>
              </a:rPr>
              <a:t>的意思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念</a:t>
            </a:r>
            <a:r>
              <a:rPr lang="zh-CN" altLang="en-US" sz="2100" dirty="0">
                <a:latin typeface="Times New Roman" panose="02020603050405020304" pitchFamily="18" charset="0"/>
                <a:ea typeface="微软雅黑" panose="020B0503020204020204" pitchFamily="34" charset="-122"/>
              </a:rPr>
              <a:t>无</a:t>
            </a:r>
            <a:r>
              <a:rPr lang="zh-CN" altLang="en-US" sz="2100" dirty="0">
                <a:solidFill>
                  <a:srgbClr val="FF00FF"/>
                </a:solidFill>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为乐者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和</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57212" y="219877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57212" y="4097436"/>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57212" y="3163784"/>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左大括号 6"/>
          <p:cNvSpPr/>
          <p:nvPr/>
        </p:nvSpPr>
        <p:spPr>
          <a:xfrm>
            <a:off x="1257212" y="504669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34419" y="2340022"/>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共</a:t>
            </a:r>
            <a:endParaRPr lang="zh-CN" altLang="en-US" sz="2100" dirty="0">
              <a:latin typeface="Times New Roman" panose="02020603050405020304" pitchFamily="18" charset="0"/>
            </a:endParaRPr>
          </a:p>
        </p:txBody>
      </p:sp>
      <p:sp>
        <p:nvSpPr>
          <p:cNvPr id="9" name="矩形 8"/>
          <p:cNvSpPr/>
          <p:nvPr/>
        </p:nvSpPr>
        <p:spPr>
          <a:xfrm>
            <a:off x="534419" y="328935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乱</a:t>
            </a:r>
            <a:endParaRPr lang="zh-CN" altLang="en-US" sz="2100" dirty="0">
              <a:latin typeface="Times New Roman" panose="02020603050405020304" pitchFamily="18" charset="0"/>
            </a:endParaRPr>
          </a:p>
        </p:txBody>
      </p:sp>
      <p:sp>
        <p:nvSpPr>
          <p:cNvPr id="10" name="矩形 9"/>
          <p:cNvSpPr/>
          <p:nvPr/>
        </p:nvSpPr>
        <p:spPr>
          <a:xfrm>
            <a:off x="534418" y="4219205"/>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奇</a:t>
            </a:r>
            <a:endParaRPr lang="zh-CN" altLang="en-US" sz="2100" dirty="0">
              <a:latin typeface="Times New Roman" panose="02020603050405020304" pitchFamily="18" charset="0"/>
            </a:endParaRPr>
          </a:p>
        </p:txBody>
      </p:sp>
      <p:sp>
        <p:nvSpPr>
          <p:cNvPr id="11" name="矩形 10"/>
          <p:cNvSpPr/>
          <p:nvPr/>
        </p:nvSpPr>
        <p:spPr>
          <a:xfrm>
            <a:off x="534418" y="5187941"/>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与</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3391"/>
            <a:ext cx="8113541" cy="348424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然后</a:t>
            </a:r>
            <a:r>
              <a:rPr lang="zh-CN" altLang="en-US" sz="2100" dirty="0">
                <a:latin typeface="Times New Roman" panose="02020603050405020304" pitchFamily="18" charset="0"/>
                <a:ea typeface="微软雅黑" panose="020B0503020204020204" pitchFamily="34" charset="-122"/>
              </a:rPr>
              <a:t>有千里马</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古义：副词，这样以后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今义：连词，表示某个动作或情况之后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）一食</a:t>
            </a:r>
            <a:r>
              <a:rPr lang="zh-CN" altLang="en-US" sz="2100" dirty="0">
                <a:solidFill>
                  <a:srgbClr val="FF00FF"/>
                </a:solidFill>
                <a:latin typeface="Times New Roman" panose="02020603050405020304" pitchFamily="18" charset="0"/>
                <a:ea typeface="微软雅黑" panose="020B0503020204020204" pitchFamily="34" charset="-122"/>
              </a:rPr>
              <a:t>或</a:t>
            </a:r>
            <a:r>
              <a:rPr lang="zh-CN" altLang="en-US" sz="2100" dirty="0">
                <a:latin typeface="Times New Roman" panose="02020603050405020304" pitchFamily="18" charset="0"/>
                <a:ea typeface="微软雅黑" panose="020B0503020204020204" pitchFamily="34" charset="-122"/>
              </a:rPr>
              <a:t>尽粟一石</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古义：有时</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zh-CN" altLang="en-US" sz="2100" dirty="0" smtClean="0">
                <a:latin typeface="Times New Roman" panose="02020603050405020304" pitchFamily="18" charset="0"/>
                <a:ea typeface="微软雅黑" panose="020B0503020204020204" pitchFamily="34" charset="-122"/>
              </a:rPr>
              <a:t>或者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3391"/>
            <a:ext cx="8081891" cy="299974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安</a:t>
            </a:r>
            <a:r>
              <a:rPr lang="zh-CN" altLang="en-US" sz="2100" dirty="0">
                <a:latin typeface="Times New Roman" panose="02020603050405020304" pitchFamily="18" charset="0"/>
                <a:ea typeface="微软雅黑" panose="020B0503020204020204" pitchFamily="34" charset="-122"/>
              </a:rPr>
              <a:t>求其能千里也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古义：怎么</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义：安全；安定；安装</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）其真不</a:t>
            </a:r>
            <a:r>
              <a:rPr lang="zh-CN" altLang="en-US" sz="2100" dirty="0">
                <a:solidFill>
                  <a:srgbClr val="FF00FF"/>
                </a:solidFill>
                <a:latin typeface="Times New Roman" panose="02020603050405020304" pitchFamily="18" charset="0"/>
                <a:ea typeface="微软雅黑" panose="020B0503020204020204" pitchFamily="34" charset="-122"/>
              </a:rPr>
              <a:t>知</a:t>
            </a:r>
            <a:r>
              <a:rPr lang="zh-CN" altLang="en-US" sz="2100" dirty="0">
                <a:latin typeface="Times New Roman" panose="02020603050405020304" pitchFamily="18" charset="0"/>
                <a:ea typeface="微软雅黑" panose="020B0503020204020204" pitchFamily="34" charset="-122"/>
              </a:rPr>
              <a:t>马也</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古义：认识，识得</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义：知道</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852"/>
            <a:ext cx="8102991" cy="4453890"/>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千里马常有，而伯乐不常有。</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千里马</a:t>
            </a:r>
            <a:r>
              <a:rPr lang="zh-CN" altLang="en-US" sz="2100" dirty="0">
                <a:solidFill>
                  <a:srgbClr val="C00000"/>
                </a:solidFill>
                <a:latin typeface="Times New Roman" panose="02020603050405020304" pitchFamily="18" charset="0"/>
                <a:ea typeface="微软雅黑" panose="020B0503020204020204" pitchFamily="34" charset="-122"/>
              </a:rPr>
              <a:t>经常有，可是伯乐却不经常有。</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祗辱于奴隶人之手，骈死于槽枥之间。</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只能</a:t>
            </a:r>
            <a:r>
              <a:rPr lang="zh-CN" altLang="en-US" sz="2100" dirty="0">
                <a:solidFill>
                  <a:srgbClr val="C00000"/>
                </a:solidFill>
                <a:latin typeface="Times New Roman" panose="02020603050405020304" pitchFamily="18" charset="0"/>
                <a:ea typeface="微软雅黑" panose="020B0503020204020204" pitchFamily="34" charset="-122"/>
              </a:rPr>
              <a:t>在奴仆的手里受屈辱，（和普通马）一同死在马槽里。</a:t>
            </a:r>
            <a:endParaRPr lang="zh-CN" altLang="en-US" sz="2100" dirty="0">
              <a:solidFill>
                <a:srgbClr val="FF00FF"/>
              </a:solidFill>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食不饱，力不足，才美不外见，且欲与常马等不可得，安求其能千里也？</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它）吃不饱，力气不足，才能和优点不能表现在外面，想要和普通的马一样尚且办不到，又怎么能要求它日行千里呢？</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1317"/>
            <a:ext cx="8102991" cy="1545590"/>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策之不以其道，食之不能尽其材，鸣之而不能通其意。</a:t>
            </a:r>
            <a:endParaRPr lang="en-US" altLang="zh-CN" sz="2100" dirty="0">
              <a:latin typeface="Times New Roman" panose="02020603050405020304" pitchFamily="18" charset="0"/>
              <a:ea typeface="微软雅黑" panose="020B0503020204020204" pitchFamily="34" charset="-122"/>
            </a:endParaRPr>
          </a:p>
          <a:p>
            <a:pPr>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用</a:t>
            </a:r>
            <a:r>
              <a:rPr lang="zh-CN" altLang="en-US" sz="2100" dirty="0">
                <a:solidFill>
                  <a:srgbClr val="C00000"/>
                </a:solidFill>
                <a:latin typeface="Times New Roman" panose="02020603050405020304" pitchFamily="18" charset="0"/>
                <a:ea typeface="微软雅黑" panose="020B0503020204020204" pitchFamily="34" charset="-122"/>
              </a:rPr>
              <a:t>马鞭赶它，不按照（驱使千里马的）正确方法，喂它，却不能让它竭尽才能，它鸣叫，却不能通晓它的意思</a:t>
            </a:r>
            <a:r>
              <a:rPr lang="zh-CN" altLang="en-US"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FF00FF"/>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7208" y="1491139"/>
            <a:ext cx="8380571" cy="4453890"/>
          </a:xfrm>
          <a:prstGeom prst="rect">
            <a:avLst/>
          </a:prstGeom>
        </p:spPr>
        <p:txBody>
          <a:bodyPr wrap="square">
            <a:spAutoFit/>
          </a:bodyPr>
          <a:lstStyle/>
          <a:p>
            <a:pPr>
              <a:lnSpc>
                <a:spcPct val="150000"/>
              </a:lnSpc>
            </a:pPr>
            <a:r>
              <a:rPr sz="2100" b="1" dirty="0">
                <a:latin typeface="Times New Roman" panose="02020603050405020304" pitchFamily="18" charset="0"/>
                <a:ea typeface="微软雅黑" panose="020B0503020204020204" pitchFamily="34" charset="-122"/>
              </a:rPr>
              <a:t>三､内容理解</a:t>
            </a:r>
            <a:endParaRPr sz="2100" b="1" dirty="0">
              <a:latin typeface="Times New Roman" panose="02020603050405020304" pitchFamily="18" charset="0"/>
              <a:ea typeface="微软雅黑" panose="020B0503020204020204" pitchFamily="34" charset="-122"/>
            </a:endParaRPr>
          </a:p>
          <a:p>
            <a:pPr>
              <a:lnSpc>
                <a:spcPct val="150000"/>
              </a:lnSpc>
            </a:pPr>
            <a:r>
              <a:rPr sz="2100" b="1" dirty="0">
                <a:latin typeface="Times New Roman" panose="02020603050405020304" pitchFamily="18" charset="0"/>
                <a:ea typeface="微软雅黑" panose="020B0503020204020204" pitchFamily="34" charset="-122"/>
              </a:rPr>
              <a:t>1.段落大意</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第1自然段:论述千里马与伯乐的关系,并指出伯乐对千里马的决定作用｡</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第2自然段:揭示千里马被埋没的原因｡</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第3自然段:对无知统治者的强烈谴责和辛辣讽刺｡</a:t>
            </a:r>
            <a:endParaRPr sz="2100" dirty="0">
              <a:latin typeface="Times New Roman" panose="02020603050405020304" pitchFamily="18" charset="0"/>
              <a:ea typeface="微软雅黑" panose="020B0503020204020204" pitchFamily="34" charset="-122"/>
            </a:endParaRPr>
          </a:p>
          <a:p>
            <a:pPr>
              <a:lnSpc>
                <a:spcPct val="150000"/>
              </a:lnSpc>
            </a:pPr>
            <a:r>
              <a:rPr sz="2100" b="1" dirty="0">
                <a:latin typeface="Times New Roman" panose="02020603050405020304" pitchFamily="18" charset="0"/>
                <a:ea typeface="微软雅黑" panose="020B0503020204020204" pitchFamily="34" charset="-122"/>
                <a:sym typeface="+mn-ea"/>
              </a:rPr>
              <a:t>2.中心思想</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sym typeface="+mn-ea"/>
              </a:rPr>
              <a:t>作者希望统治者能识别人才,重用人才,使他们能充分发挥才能｡全文寄托作者的愤懑不平和穷困潦倒之感,并对统治者埋没､摧残人才,进行了讽刺､针砭和控诉｡</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91317"/>
            <a:ext cx="8102991" cy="3484245"/>
          </a:xfrm>
          <a:prstGeom prst="rect">
            <a:avLst/>
          </a:prstGeom>
        </p:spPr>
        <p:txBody>
          <a:bodyPr wrap="square">
            <a:spAutoFit/>
          </a:bodyPr>
          <a:lstStyle/>
          <a:p>
            <a:pPr>
              <a:lnSpc>
                <a:spcPct val="150000"/>
              </a:lnSpc>
            </a:pPr>
            <a:r>
              <a:rPr sz="2100" b="1" dirty="0">
                <a:latin typeface="Times New Roman" panose="02020603050405020304" pitchFamily="18" charset="0"/>
                <a:ea typeface="微软雅黑" panose="020B0503020204020204" pitchFamily="34" charset="-122"/>
              </a:rPr>
              <a:t>3.写作特色</a:t>
            </a:r>
            <a:endParaRPr sz="2100" dirty="0">
              <a:latin typeface="Times New Roman" panose="02020603050405020304" pitchFamily="18" charset="0"/>
              <a:ea typeface="微软雅黑" panose="020B0503020204020204" pitchFamily="34" charset="-122"/>
            </a:endParaRPr>
          </a:p>
          <a:p>
            <a:pPr>
              <a:lnSpc>
                <a:spcPct val="150000"/>
              </a:lnSpc>
            </a:pPr>
            <a:r>
              <a:rPr sz="2100" dirty="0">
                <a:latin typeface="Times New Roman" panose="02020603050405020304" pitchFamily="18" charset="0"/>
                <a:ea typeface="微软雅黑" panose="020B0503020204020204" pitchFamily="34" charset="-122"/>
              </a:rPr>
              <a:t>《马说》通篇运用托物寓意的写法,以千里马不遇伯乐比喻贤才难遇明主｡文章借伯乐和千里马的传说,将人才比作千里马,将愚妄浅薄､不识人才的统治者比作食马者,以千里马“祗辱于奴隶人之手,骈死于槽枥之间”的遭遇,写有才之人终身不得其用的遭遇,以“食不饱,力不足,才美不外见”写千里马被埋没的原因等,生动形象地表现了有才之士受到的不公正待遇和不幸的处境,行文中洋溢着强烈的不平和悲愤｡</a:t>
            </a:r>
            <a:endParaRPr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故</a:t>
            </a:r>
            <a:r>
              <a:rPr lang="zh-CN" altLang="en-US" sz="2100" dirty="0">
                <a:solidFill>
                  <a:srgbClr val="FF00FF"/>
                </a:solidFill>
                <a:latin typeface="Times New Roman" panose="02020603050405020304" pitchFamily="18" charset="0"/>
                <a:ea typeface="微软雅黑" panose="020B0503020204020204" pitchFamily="34" charset="-122"/>
              </a:rPr>
              <a:t>虽</a:t>
            </a:r>
            <a:r>
              <a:rPr lang="zh-CN" altLang="en-US" sz="2100" dirty="0">
                <a:latin typeface="Times New Roman" panose="02020603050405020304" pitchFamily="18" charset="0"/>
                <a:ea typeface="微软雅黑" panose="020B0503020204020204" pitchFamily="34" charset="-122"/>
              </a:rPr>
              <a:t>有名</a:t>
            </a:r>
            <a:r>
              <a:rPr lang="zh-CN" altLang="en-US" sz="2100" dirty="0" smtClean="0">
                <a:latin typeface="Times New Roman" panose="02020603050405020304" pitchFamily="18" charset="0"/>
                <a:ea typeface="微软雅黑" panose="020B0503020204020204" pitchFamily="34" charset="-122"/>
              </a:rPr>
              <a:t>马</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虽</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即使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执策而</a:t>
            </a:r>
            <a:r>
              <a:rPr lang="zh-CN" altLang="en-US" sz="2100" dirty="0">
                <a:solidFill>
                  <a:srgbClr val="FF00FF"/>
                </a:solidFill>
                <a:latin typeface="Times New Roman" panose="02020603050405020304" pitchFamily="18" charset="0"/>
                <a:ea typeface="微软雅黑" panose="020B0503020204020204" pitchFamily="34" charset="-122"/>
              </a:rPr>
              <a:t>临</a:t>
            </a:r>
            <a:r>
              <a:rPr lang="zh-CN" altLang="en-US" sz="2100" dirty="0" smtClean="0">
                <a:latin typeface="Times New Roman" panose="02020603050405020304" pitchFamily="18" charset="0"/>
                <a:ea typeface="微软雅黑" panose="020B0503020204020204" pitchFamily="34" charset="-122"/>
              </a:rPr>
              <a:t>之</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临</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面对</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solidFill>
                  <a:srgbClr val="FF00FF"/>
                </a:solidFill>
                <a:latin typeface="Times New Roman" panose="02020603050405020304" pitchFamily="18" charset="0"/>
                <a:ea typeface="微软雅黑" panose="020B0503020204020204" pitchFamily="34" charset="-122"/>
              </a:rPr>
              <a:t>策</a:t>
            </a:r>
            <a:r>
              <a:rPr lang="zh-CN" altLang="en-US" sz="2100" dirty="0">
                <a:latin typeface="Times New Roman" panose="02020603050405020304" pitchFamily="18" charset="0"/>
                <a:ea typeface="微软雅黑" panose="020B0503020204020204" pitchFamily="34" charset="-122"/>
              </a:rPr>
              <a:t>之不以</a:t>
            </a:r>
            <a:r>
              <a:rPr lang="zh-CN" altLang="en-US" sz="2100" dirty="0" smtClean="0">
                <a:latin typeface="Times New Roman" panose="02020603050405020304" pitchFamily="18" charset="0"/>
                <a:ea typeface="微软雅黑" panose="020B0503020204020204" pitchFamily="34" charset="-122"/>
              </a:rPr>
              <a:t>其道</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策</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鞭子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solidFill>
                  <a:srgbClr val="FF00FF"/>
                </a:solidFill>
                <a:latin typeface="Times New Roman" panose="02020603050405020304" pitchFamily="18" charset="0"/>
                <a:ea typeface="微软雅黑" panose="020B0503020204020204" pitchFamily="34" charset="-122"/>
              </a:rPr>
              <a:t>且</a:t>
            </a:r>
            <a:r>
              <a:rPr lang="zh-CN" altLang="en-US" sz="2100" dirty="0">
                <a:latin typeface="Times New Roman" panose="02020603050405020304" pitchFamily="18" charset="0"/>
                <a:ea typeface="微软雅黑" panose="020B0503020204020204" pitchFamily="34" charset="-122"/>
              </a:rPr>
              <a:t>欲与常马等不可</a:t>
            </a:r>
            <a:r>
              <a:rPr lang="zh-CN" altLang="en-US" sz="2100" dirty="0" smtClean="0">
                <a:latin typeface="Times New Roman" panose="02020603050405020304" pitchFamily="18" charset="0"/>
                <a:ea typeface="微软雅黑" panose="020B0503020204020204" pitchFamily="34" charset="-122"/>
              </a:rPr>
              <a:t>得</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尚且</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骈死</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槽枥</a:t>
            </a:r>
            <a:r>
              <a:rPr lang="zh-CN" altLang="en-US" sz="2100" dirty="0" smtClean="0">
                <a:latin typeface="Times New Roman" panose="02020603050405020304" pitchFamily="18" charset="0"/>
                <a:ea typeface="微软雅黑" panose="020B0503020204020204" pitchFamily="34" charset="-122"/>
              </a:rPr>
              <a:t>之间</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皆</a:t>
            </a:r>
            <a:r>
              <a:rPr lang="zh-CN" altLang="en-US" sz="2100" dirty="0">
                <a:latin typeface="Times New Roman" panose="02020603050405020304" pitchFamily="18" charset="0"/>
                <a:ea typeface="微软雅黑" panose="020B0503020204020204" pitchFamily="34" charset="-122"/>
              </a:rPr>
              <a:t>以美</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徐</a:t>
            </a:r>
            <a:r>
              <a:rPr lang="zh-CN" altLang="en-US" sz="2100" dirty="0" smtClean="0">
                <a:latin typeface="Times New Roman" panose="02020603050405020304" pitchFamily="18" charset="0"/>
                <a:ea typeface="微软雅黑" panose="020B0503020204020204" pitchFamily="34" charset="-122"/>
              </a:rPr>
              <a:t>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策</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不以其</a:t>
            </a:r>
            <a:r>
              <a:rPr lang="zh-CN" altLang="en-US" sz="2100" dirty="0" smtClean="0">
                <a:latin typeface="Times New Roman" panose="02020603050405020304" pitchFamily="18" charset="0"/>
                <a:ea typeface="微软雅黑" panose="020B0503020204020204" pitchFamily="34" charset="-122"/>
              </a:rPr>
              <a:t>道</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大道</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行</a:t>
            </a:r>
            <a:r>
              <a:rPr lang="zh-CN" altLang="en-US" sz="2100" dirty="0" smtClean="0">
                <a:latin typeface="Times New Roman" panose="02020603050405020304" pitchFamily="18" charset="0"/>
                <a:ea typeface="微软雅黑" panose="020B0503020204020204" pitchFamily="34" charset="-122"/>
              </a:rPr>
              <a:t>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策之不</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其</a:t>
            </a:r>
            <a:r>
              <a:rPr lang="zh-CN" altLang="en-US" sz="2100" dirty="0" smtClean="0">
                <a:latin typeface="Times New Roman" panose="02020603050405020304" pitchFamily="18" charset="0"/>
                <a:ea typeface="微软雅黑" panose="020B0503020204020204" pitchFamily="34" charset="-122"/>
              </a:rPr>
              <a:t>道</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虽</a:t>
            </a:r>
            <a:r>
              <a:rPr lang="zh-CN" altLang="en-US" sz="2100" dirty="0">
                <a:latin typeface="Times New Roman" panose="02020603050405020304" pitchFamily="18" charset="0"/>
                <a:ea typeface="微软雅黑" panose="020B0503020204020204" pitchFamily="34" charset="-122"/>
              </a:rPr>
              <a:t>不能察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smtClean="0">
                <a:latin typeface="Times New Roman" panose="02020603050405020304" pitchFamily="18" charset="0"/>
                <a:ea typeface="微软雅黑" panose="020B0503020204020204" pitchFamily="34" charset="-122"/>
              </a:rPr>
              <a:t>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真不知马</a:t>
            </a:r>
            <a:r>
              <a:rPr lang="zh-CN" altLang="en-US" sz="2100" dirty="0" smtClean="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喜洋洋者矣</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下列对文章理解和分析有误的一项是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本文的中心论点是“世有伯乐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然后有千里马”</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文章以千里马为喻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对封建统治者“不知马”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埋没人才的行为进行了有力地揭露</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作者借千里马的不幸遭遇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曲折地表达自己怀才不遇之叹</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作者认为世界上缺少的是人才和发现人才的人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3581" y="1630919"/>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真无马邪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其真不知马也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难道</a:t>
            </a:r>
            <a:r>
              <a:rPr lang="zh-CN" altLang="en-US" sz="2100" dirty="0">
                <a:solidFill>
                  <a:srgbClr val="C00000"/>
                </a:solidFill>
                <a:latin typeface="Times New Roman" panose="02020603050405020304" pitchFamily="18" charset="0"/>
                <a:ea typeface="微软雅黑" panose="020B0503020204020204" pitchFamily="34" charset="-122"/>
              </a:rPr>
              <a:t>真的没有千里马吗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恐怕是他们真的不认识千里马吧</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499795"/>
            <a:ext cx="8106662"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遂</a:t>
            </a:r>
            <a:r>
              <a:rPr lang="zh-CN" altLang="en-US" sz="2100" dirty="0">
                <a:latin typeface="Times New Roman" panose="02020603050405020304" pitchFamily="18" charset="0"/>
                <a:ea typeface="微软雅黑" panose="020B0503020204020204" pitchFamily="34" charset="-122"/>
                <a:sym typeface="+mn-ea"/>
              </a:rPr>
              <a:t>至承天寺寻张怀民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于是</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en-US" altLang="zh-CN" sz="2100" dirty="0" smtClean="0">
                <a:solidFill>
                  <a:srgbClr val="FF00FF"/>
                </a:solidFill>
                <a:latin typeface="Times New Roman" panose="02020603050405020304" pitchFamily="18" charset="0"/>
                <a:ea typeface="微软雅黑" panose="020B0503020204020204" pitchFamily="34" charset="-122"/>
                <a:sym typeface="+mn-ea"/>
              </a:rPr>
              <a:t> </a:t>
            </a:r>
            <a:r>
              <a:rPr lang="zh-CN" altLang="en-US" sz="2100" dirty="0" smtClean="0">
                <a:solidFill>
                  <a:srgbClr val="FF00FF"/>
                </a:solidFill>
                <a:latin typeface="Times New Roman" panose="02020603050405020304" pitchFamily="18" charset="0"/>
                <a:ea typeface="微软雅黑" panose="020B0503020204020204" pitchFamily="34" charset="-122"/>
                <a:sym typeface="+mn-ea"/>
              </a:rPr>
              <a:t>遂</a:t>
            </a:r>
            <a:r>
              <a:rPr lang="zh-CN" altLang="en-US" sz="2100" dirty="0">
                <a:latin typeface="Times New Roman" panose="02020603050405020304" pitchFamily="18" charset="0"/>
                <a:ea typeface="微软雅黑" panose="020B0503020204020204" pitchFamily="34" charset="-122"/>
                <a:sym typeface="+mn-ea"/>
              </a:rPr>
              <a:t>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不复得路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竟然</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遂</a:t>
            </a:r>
            <a:r>
              <a:rPr lang="zh-CN" altLang="en-US" sz="2100" dirty="0">
                <a:latin typeface="Times New Roman" panose="02020603050405020304" pitchFamily="18" charset="0"/>
                <a:ea typeface="微软雅黑" panose="020B0503020204020204" pitchFamily="34" charset="-122"/>
                <a:sym typeface="+mn-ea"/>
              </a:rPr>
              <a:t>至承天寺</a:t>
            </a:r>
            <a:r>
              <a:rPr lang="zh-CN" altLang="en-US" sz="2100" dirty="0">
                <a:solidFill>
                  <a:srgbClr val="FF00FF"/>
                </a:solidFill>
                <a:latin typeface="Times New Roman" panose="02020603050405020304" pitchFamily="18" charset="0"/>
                <a:ea typeface="微软雅黑" panose="020B0503020204020204" pitchFamily="34" charset="-122"/>
                <a:sym typeface="+mn-ea"/>
              </a:rPr>
              <a:t>寻</a:t>
            </a:r>
            <a:r>
              <a:rPr lang="zh-CN" altLang="en-US" sz="2100" dirty="0">
                <a:latin typeface="Times New Roman" panose="02020603050405020304" pitchFamily="18" charset="0"/>
                <a:ea typeface="微软雅黑" panose="020B0503020204020204" pitchFamily="34" charset="-122"/>
                <a:sym typeface="+mn-ea"/>
              </a:rPr>
              <a:t>张怀民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寻找</a:t>
            </a:r>
            <a:endParaRPr lang="zh-CN" altLang="en-US" sz="2100" dirty="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	   </a:t>
            </a:r>
            <a:r>
              <a:rPr lang="zh-CN" altLang="en-US" sz="2100" dirty="0" smtClean="0">
                <a:latin typeface="Times New Roman" panose="02020603050405020304" pitchFamily="18" charset="0"/>
                <a:ea typeface="微软雅黑" panose="020B0503020204020204" pitchFamily="34" charset="-122"/>
                <a:sym typeface="+mn-ea"/>
              </a:rPr>
              <a:t>未</a:t>
            </a:r>
            <a:r>
              <a:rPr lang="zh-CN" altLang="en-US" sz="2100" dirty="0">
                <a:latin typeface="Times New Roman" panose="02020603050405020304" pitchFamily="18" charset="0"/>
                <a:ea typeface="微软雅黑" panose="020B0503020204020204" pitchFamily="34" charset="-122"/>
                <a:sym typeface="+mn-ea"/>
              </a:rPr>
              <a:t>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寻</a:t>
            </a:r>
            <a:r>
              <a:rPr lang="zh-CN" altLang="en-US" sz="2100" dirty="0">
                <a:latin typeface="Times New Roman" panose="02020603050405020304" pitchFamily="18" charset="0"/>
                <a:ea typeface="微软雅黑" panose="020B0503020204020204" pitchFamily="34" charset="-122"/>
                <a:sym typeface="+mn-ea"/>
              </a:rPr>
              <a:t>病终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随即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不久</a:t>
            </a:r>
            <a:endParaRPr lang="en-US" altLang="zh-CN" sz="2100" dirty="0" smtClean="0">
              <a:latin typeface="Times New Roman" panose="02020603050405020304" pitchFamily="18" charset="0"/>
              <a:ea typeface="微软雅黑" panose="020B0503020204020204" pitchFamily="34" charset="-122"/>
              <a:sym typeface="+mn-ea"/>
            </a:endParaRPr>
          </a:p>
          <a:p>
            <a:pPr algn="just">
              <a:lnSpc>
                <a:spcPct val="150000"/>
              </a:lnSpc>
            </a:pPr>
            <a:r>
              <a:rPr lang="en-US" altLang="zh-CN" sz="2100" b="1" dirty="0">
                <a:latin typeface="Times New Roman" panose="02020603050405020304" pitchFamily="18" charset="0"/>
                <a:ea typeface="微软雅黑" panose="020B0503020204020204" pitchFamily="34" charset="-122"/>
                <a:sym typeface="+mn-ea"/>
              </a:rPr>
              <a:t>3.</a:t>
            </a:r>
            <a:r>
              <a:rPr lang="zh-CN" altLang="en-US" sz="2100" b="1" dirty="0">
                <a:latin typeface="Times New Roman" panose="02020603050405020304" pitchFamily="18" charset="0"/>
                <a:ea typeface="微软雅黑" panose="020B0503020204020204" pitchFamily="34" charset="-122"/>
                <a:sym typeface="+mn-ea"/>
              </a:rPr>
              <a:t>词类活用</a:t>
            </a:r>
            <a:endParaRPr lang="zh-CN" altLang="en-US" sz="2100" b="1" dirty="0">
              <a:latin typeface="Times New Roman" panose="02020603050405020304" pitchFamily="18" charset="0"/>
              <a:ea typeface="微软雅黑" panose="020B0503020204020204" pitchFamily="34" charset="-122"/>
              <a:sym typeface="+mn-ea"/>
            </a:endParaRPr>
          </a:p>
          <a:p>
            <a:pPr algn="just">
              <a:lnSpc>
                <a:spcPct val="150000"/>
              </a:lnSpc>
            </a:pPr>
            <a:r>
              <a:rPr lang="zh-CN" altLang="en-US" sz="2100" dirty="0">
                <a:latin typeface="Times New Roman" panose="02020603050405020304" pitchFamily="18" charset="0"/>
                <a:ea typeface="微软雅黑" panose="020B0503020204020204" pitchFamily="34" charset="-122"/>
                <a:sym typeface="+mn-ea"/>
              </a:rPr>
              <a:t>念无与为</a:t>
            </a:r>
            <a:r>
              <a:rPr lang="zh-CN" altLang="en-US" sz="2100" dirty="0">
                <a:solidFill>
                  <a:srgbClr val="FF00FF"/>
                </a:solidFill>
                <a:latin typeface="Times New Roman" panose="02020603050405020304" pitchFamily="18" charset="0"/>
                <a:ea typeface="微软雅黑" panose="020B0503020204020204" pitchFamily="34" charset="-122"/>
                <a:sym typeface="+mn-ea"/>
              </a:rPr>
              <a:t>乐</a:t>
            </a:r>
            <a:r>
              <a:rPr lang="zh-CN" altLang="en-US" sz="2100" dirty="0">
                <a:latin typeface="Times New Roman" panose="02020603050405020304" pitchFamily="18" charset="0"/>
                <a:ea typeface="微软雅黑" panose="020B0503020204020204" pitchFamily="34" charset="-122"/>
                <a:sym typeface="+mn-ea"/>
              </a:rPr>
              <a:t>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形容词作动词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smtClean="0">
                <a:latin typeface="Times New Roman" panose="02020603050405020304" pitchFamily="18" charset="0"/>
                <a:ea typeface="微软雅黑" panose="020B0503020204020204" pitchFamily="34" charset="-122"/>
                <a:sym typeface="+mn-ea"/>
              </a:rPr>
              <a:t>游乐</a:t>
            </a:r>
            <a:endParaRPr lang="zh-CN" altLang="en-US" sz="2100" dirty="0">
              <a:latin typeface="Times New Roman" panose="02020603050405020304" pitchFamily="18" charset="0"/>
              <a:ea typeface="微软雅黑" panose="020B0503020204020204" pitchFamily="34" charset="-122"/>
              <a:sym typeface="+mn-ea"/>
            </a:endParaRPr>
          </a:p>
        </p:txBody>
      </p:sp>
      <p:sp>
        <p:nvSpPr>
          <p:cNvPr id="4" name="文本框 3"/>
          <p:cNvSpPr txBox="1"/>
          <p:nvPr/>
        </p:nvSpPr>
        <p:spPr>
          <a:xfrm>
            <a:off x="523871" y="1911668"/>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(5)</a:t>
            </a:r>
            <a:r>
              <a:rPr lang="zh-CN" altLang="en-US" sz="2100" dirty="0">
                <a:latin typeface="Times New Roman" panose="02020603050405020304" pitchFamily="18" charset="0"/>
                <a:ea typeface="微软雅黑" panose="020B0503020204020204" pitchFamily="34" charset="-122"/>
                <a:sym typeface="+mn-ea"/>
              </a:rPr>
              <a:t>遂</a:t>
            </a:r>
            <a:endParaRPr lang="zh-CN" altLang="en-US" sz="2100" dirty="0">
              <a:latin typeface="Times New Roman" panose="02020603050405020304" pitchFamily="18" charset="0"/>
              <a:ea typeface="微软雅黑" panose="020B0503020204020204" pitchFamily="34" charset="-122"/>
              <a:sym typeface="+mn-ea"/>
            </a:endParaRPr>
          </a:p>
        </p:txBody>
      </p:sp>
      <p:sp>
        <p:nvSpPr>
          <p:cNvPr id="5" name="左大括号 4"/>
          <p:cNvSpPr/>
          <p:nvPr/>
        </p:nvSpPr>
        <p:spPr>
          <a:xfrm>
            <a:off x="1260154" y="1754029"/>
            <a:ext cx="116205" cy="66770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文本框 5"/>
          <p:cNvSpPr txBox="1"/>
          <p:nvPr/>
        </p:nvSpPr>
        <p:spPr>
          <a:xfrm>
            <a:off x="523867" y="2829602"/>
            <a:ext cx="760730" cy="414020"/>
          </a:xfrm>
          <a:prstGeom prst="rect">
            <a:avLst/>
          </a:prstGeom>
          <a:noFill/>
        </p:spPr>
        <p:txBody>
          <a:bodyPr wrap="none" rtlCol="0" anchor="t">
            <a:spAutoFit/>
          </a:bodyPr>
          <a:lstStyle/>
          <a:p>
            <a:r>
              <a:rPr lang="en-US" altLang="zh-CN" sz="2100" dirty="0">
                <a:latin typeface="Times New Roman" panose="02020603050405020304" pitchFamily="18" charset="0"/>
                <a:ea typeface="微软雅黑" panose="020B0503020204020204" pitchFamily="34" charset="-122"/>
                <a:sym typeface="+mn-ea"/>
              </a:rPr>
              <a:t>(6)</a:t>
            </a:r>
            <a:r>
              <a:rPr lang="zh-CN" altLang="en-US" sz="2100" dirty="0">
                <a:latin typeface="Times New Roman" panose="02020603050405020304" pitchFamily="18" charset="0"/>
                <a:ea typeface="微软雅黑" panose="020B0503020204020204" pitchFamily="34" charset="-122"/>
                <a:sym typeface="+mn-ea"/>
              </a:rPr>
              <a:t>寻</a:t>
            </a:r>
            <a:endParaRPr lang="zh-CN" altLang="en-US" sz="2100" dirty="0">
              <a:latin typeface="Times New Roman" panose="02020603050405020304" pitchFamily="18" charset="0"/>
              <a:ea typeface="微软雅黑" panose="020B0503020204020204" pitchFamily="34" charset="-122"/>
              <a:sym typeface="+mn-ea"/>
            </a:endParaRPr>
          </a:p>
        </p:txBody>
      </p:sp>
      <p:sp>
        <p:nvSpPr>
          <p:cNvPr id="7" name="左大括号 6"/>
          <p:cNvSpPr/>
          <p:nvPr/>
        </p:nvSpPr>
        <p:spPr>
          <a:xfrm>
            <a:off x="1260154" y="2600525"/>
            <a:ext cx="116205" cy="85056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343977" cy="4291330"/>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四</a:t>
            </a:r>
            <a:r>
              <a:rPr lang="zh-CN" altLang="en-US" sz="2100" dirty="0">
                <a:solidFill>
                  <a:srgbClr val="FF00FF"/>
                </a:solidFill>
                <a:latin typeface="Times New Roman" panose="02020603050405020304" pitchFamily="18" charset="0"/>
                <a:ea typeface="微软雅黑" panose="020B0503020204020204" pitchFamily="34" charset="-122"/>
              </a:rPr>
              <a:t>时</a:t>
            </a:r>
            <a:r>
              <a:rPr lang="zh-CN" altLang="en-US" sz="2100" dirty="0">
                <a:latin typeface="Times New Roman" panose="02020603050405020304" pitchFamily="18" charset="0"/>
                <a:ea typeface="微软雅黑" panose="020B0503020204020204" pitchFamily="34" charset="-122"/>
              </a:rPr>
              <a:t>俱备</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季节</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时间</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月色入</a:t>
            </a:r>
            <a:r>
              <a:rPr lang="zh-CN" altLang="en-US" sz="2100" dirty="0">
                <a:solidFill>
                  <a:srgbClr val="FF00FF"/>
                </a:solidFill>
                <a:latin typeface="Times New Roman" panose="02020603050405020304" pitchFamily="18" charset="0"/>
                <a:ea typeface="微软雅黑" panose="020B0503020204020204" pitchFamily="34" charset="-122"/>
              </a:rPr>
              <a:t>户</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门</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住户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人家</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念</a:t>
            </a:r>
            <a:r>
              <a:rPr lang="zh-CN" altLang="en-US" sz="2100" dirty="0">
                <a:latin typeface="Times New Roman" panose="02020603050405020304" pitchFamily="18" charset="0"/>
                <a:ea typeface="微软雅黑" panose="020B0503020204020204" pitchFamily="34" charset="-122"/>
              </a:rPr>
              <a:t>无与为乐者</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考虑</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想到</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思念</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16988" y="1482529"/>
            <a:ext cx="8092440" cy="575945"/>
          </a:xfrm>
          <a:prstGeom prst="rect">
            <a:avLst/>
          </a:prstGeom>
        </p:spPr>
        <p:txBody>
          <a:bodyPr wrap="square">
            <a:spAutoFit/>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rPr>
              <a:t>三峡</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16988" y="2464192"/>
            <a:ext cx="8092440"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自非</a:t>
            </a:r>
            <a:r>
              <a:rPr lang="zh-CN" altLang="en-US" sz="2100" dirty="0">
                <a:solidFill>
                  <a:srgbClr val="FF00FF"/>
                </a:solidFill>
                <a:latin typeface="Times New Roman" panose="02020603050405020304" pitchFamily="18" charset="0"/>
                <a:ea typeface="微软雅黑" panose="020B0503020204020204" pitchFamily="34" charset="-122"/>
              </a:rPr>
              <a:t>亭午夜分</a:t>
            </a:r>
            <a:r>
              <a:rPr lang="en-US" altLang="zh-CN" sz="2100" dirty="0">
                <a:solidFill>
                  <a:srgbClr val="E44B42"/>
                </a:solidFill>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亭午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正午夜分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半夜</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不见</a:t>
            </a:r>
            <a:r>
              <a:rPr lang="zh-CN" altLang="en-US" sz="2100" dirty="0">
                <a:solidFill>
                  <a:srgbClr val="FF00FF"/>
                </a:solidFill>
                <a:latin typeface="Times New Roman" panose="02020603050405020304" pitchFamily="18" charset="0"/>
                <a:ea typeface="微软雅黑" panose="020B0503020204020204" pitchFamily="34" charset="-122"/>
              </a:rPr>
              <a:t>曦</a:t>
            </a:r>
            <a:r>
              <a:rPr lang="zh-CN" altLang="en-US" sz="2100" dirty="0">
                <a:latin typeface="Times New Roman" panose="02020603050405020304" pitchFamily="18" charset="0"/>
                <a:ea typeface="微软雅黑" panose="020B0503020204020204" pitchFamily="34" charset="-122"/>
              </a:rPr>
              <a:t>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日光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这里指太阳</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至于夏水</a:t>
            </a:r>
            <a:r>
              <a:rPr lang="zh-CN" altLang="en-US" sz="2100" dirty="0">
                <a:solidFill>
                  <a:srgbClr val="FF00FF"/>
                </a:solidFill>
                <a:latin typeface="Times New Roman" panose="02020603050405020304" pitchFamily="18" charset="0"/>
                <a:ea typeface="微软雅黑" panose="020B0503020204020204" pitchFamily="34" charset="-122"/>
              </a:rPr>
              <a:t>襄</a:t>
            </a:r>
            <a:r>
              <a:rPr lang="zh-CN" altLang="en-US" sz="2100" dirty="0">
                <a:latin typeface="Times New Roman" panose="02020603050405020304" pitchFamily="18" charset="0"/>
                <a:ea typeface="微软雅黑" panose="020B0503020204020204" pitchFamily="34" charset="-122"/>
              </a:rPr>
              <a:t>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冲上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漫上</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沿溯</a:t>
            </a:r>
            <a:r>
              <a:rPr lang="zh-CN" altLang="en-US" sz="2100" dirty="0">
                <a:latin typeface="Times New Roman" panose="02020603050405020304" pitchFamily="18" charset="0"/>
                <a:ea typeface="微软雅黑" panose="020B0503020204020204" pitchFamily="34" charset="-122"/>
              </a:rPr>
              <a:t>阻绝沿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顺流而下溯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逆流而上</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不以</a:t>
            </a:r>
            <a:r>
              <a:rPr lang="zh-CN" altLang="en-US" sz="2100" dirty="0">
                <a:solidFill>
                  <a:srgbClr val="FF00FF"/>
                </a:solidFill>
                <a:latin typeface="Times New Roman" panose="02020603050405020304" pitchFamily="18" charset="0"/>
                <a:ea typeface="微软雅黑" panose="020B0503020204020204" pitchFamily="34" charset="-122"/>
              </a:rPr>
              <a:t>疾</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快</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629603" y="1924526"/>
            <a:ext cx="8210074" cy="575786"/>
            <a:chOff x="879" y="1466"/>
            <a:chExt cx="17239" cy="1209"/>
          </a:xfrm>
        </p:grpSpPr>
        <p:sp>
          <p:nvSpPr>
            <p:cNvPr id="5" name="矩形 4"/>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6"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山川之美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古来共谈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山川</a:t>
            </a:r>
            <a:r>
              <a:rPr lang="zh-CN" altLang="en-US" sz="2100" dirty="0">
                <a:solidFill>
                  <a:srgbClr val="C00000"/>
                </a:solidFill>
                <a:latin typeface="Times New Roman" panose="02020603050405020304" pitchFamily="18" charset="0"/>
                <a:ea typeface="微软雅黑" panose="020B0503020204020204" pitchFamily="34" charset="-122"/>
              </a:rPr>
              <a:t>景色的美丽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自古以来就是文人雅士共同谈论赞赏的</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高峰入云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清流见底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巍峨</a:t>
            </a:r>
            <a:r>
              <a:rPr lang="zh-CN" altLang="en-US" sz="2100" dirty="0">
                <a:solidFill>
                  <a:srgbClr val="C00000"/>
                </a:solidFill>
                <a:latin typeface="Times New Roman" panose="02020603050405020304" pitchFamily="18" charset="0"/>
                <a:ea typeface="微软雅黑" panose="020B0503020204020204" pitchFamily="34" charset="-122"/>
              </a:rPr>
              <a:t>的山峰耸入云端</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明净的溪流清澈见底</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青林翠竹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四时俱备</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青葱</a:t>
            </a:r>
            <a:r>
              <a:rPr lang="zh-CN" altLang="en-US" sz="2100" dirty="0">
                <a:solidFill>
                  <a:srgbClr val="C00000"/>
                </a:solidFill>
                <a:latin typeface="Times New Roman" panose="02020603050405020304" pitchFamily="18" charset="0"/>
                <a:ea typeface="微软雅黑" panose="020B0503020204020204" pitchFamily="34" charset="-122"/>
              </a:rPr>
              <a:t>的树林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翠绿的竹丛</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四季都有</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晓雾将歇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猿鸟乱鸣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夕日欲颓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沉鳞竞跃</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30000"/>
              </a:lnSpc>
            </a:pPr>
            <a:r>
              <a:rPr lang="zh-CN" altLang="en-US" sz="2100" dirty="0">
                <a:solidFill>
                  <a:srgbClr val="C00000"/>
                </a:solidFill>
                <a:latin typeface="Times New Roman" panose="02020603050405020304" pitchFamily="18" charset="0"/>
                <a:ea typeface="微软雅黑" panose="020B0503020204020204" pitchFamily="34" charset="-122"/>
              </a:rPr>
              <a:t>清晨的薄雾将要消散了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传来猿鸟此起彼伏的鸣叫声</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夕阳快要落山了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水中潜游的鱼儿争相跳出水面</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4291330"/>
          </a:xfrm>
          <a:prstGeom prst="rect">
            <a:avLst/>
          </a:prstGeom>
        </p:spPr>
        <p:txBody>
          <a:bodyPr wrap="square">
            <a:spAutoFit/>
          </a:bodyPr>
          <a:lstStyle/>
          <a:p>
            <a:pPr algn="just">
              <a:lnSpc>
                <a:spcPct val="130000"/>
              </a:lnSpc>
            </a:pPr>
            <a:r>
              <a:rPr lang="en-US" altLang="zh-CN" sz="2100" dirty="0" smtClean="0">
                <a:latin typeface="Times New Roman" panose="02020603050405020304" pitchFamily="18" charset="0"/>
                <a:ea typeface="微软雅黑" panose="020B0503020204020204" pitchFamily="34" charset="-122"/>
              </a:rPr>
              <a:t>5</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念无与为乐者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想到</a:t>
            </a:r>
            <a:r>
              <a:rPr lang="zh-CN" altLang="en-US" sz="2100" dirty="0">
                <a:solidFill>
                  <a:srgbClr val="C00000"/>
                </a:solidFill>
                <a:latin typeface="Times New Roman" panose="02020603050405020304" pitchFamily="18" charset="0"/>
                <a:ea typeface="微软雅黑" panose="020B0503020204020204" pitchFamily="34" charset="-122"/>
              </a:rPr>
              <a:t>没有与我共同游乐的人</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怀民亦未寝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相与步于中庭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张怀民</a:t>
            </a:r>
            <a:r>
              <a:rPr lang="zh-CN" altLang="en-US" sz="2100" dirty="0">
                <a:solidFill>
                  <a:srgbClr val="C00000"/>
                </a:solidFill>
                <a:latin typeface="Times New Roman" panose="02020603050405020304" pitchFamily="18" charset="0"/>
                <a:ea typeface="微软雅黑" panose="020B0503020204020204" pitchFamily="34" charset="-122"/>
              </a:rPr>
              <a:t>也没有睡觉</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于是</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我们一起在院子里散步</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庭下如积水空明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水中藻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荇交横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盖竹柏影也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月</a:t>
            </a:r>
            <a:r>
              <a:rPr lang="zh-CN" altLang="en-US" sz="2100" dirty="0">
                <a:solidFill>
                  <a:srgbClr val="C00000"/>
                </a:solidFill>
                <a:latin typeface="Times New Roman" panose="02020603050405020304" pitchFamily="18" charset="0"/>
                <a:ea typeface="微软雅黑" panose="020B0503020204020204" pitchFamily="34" charset="-122"/>
              </a:rPr>
              <a:t>光照在庭院中</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像积水一样清明澄澈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水中仿佛有藻和荇交错其中</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大概是竹子和柏树的影子吧</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何夜无月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何处无竹柏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但少闲人如吾两人者耳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solidFill>
                  <a:srgbClr val="C00000"/>
                </a:solidFill>
                <a:latin typeface="Times New Roman" panose="02020603050405020304" pitchFamily="18" charset="0"/>
                <a:ea typeface="微软雅黑" panose="020B0503020204020204" pitchFamily="34" charset="-122"/>
              </a:rPr>
              <a:t>哪个</a:t>
            </a:r>
            <a:r>
              <a:rPr lang="zh-CN" altLang="en-US" sz="2100" dirty="0">
                <a:solidFill>
                  <a:srgbClr val="C00000"/>
                </a:solidFill>
                <a:latin typeface="Times New Roman" panose="02020603050405020304" pitchFamily="18" charset="0"/>
                <a:ea typeface="微软雅黑" panose="020B0503020204020204" pitchFamily="34" charset="-122"/>
              </a:rPr>
              <a:t>夜晚没有月光</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哪里没有竹子和柏树</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只是缺少像我们两个这样清闲的人罢了</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答谢中书书</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本文以清峻的笔触具体描绘了秀美的山川景色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表达了作者沉醉于山水的愉悦之情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与古今知音共赏美景的自豪之感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记承天寺夜游</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本文描绘了作者在承天寺夜游时所见的月下美景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抒发了作者壮志难酬的苦闷心情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贬谪的悲凉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人生的感慨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赏月的欣喜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漫步的悠闲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面对挫折的豁达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种种难言的感情尽在其中</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51523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下列语句中加点的词解释有误的一项是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晓雾将</a:t>
            </a:r>
            <a:r>
              <a:rPr lang="zh-CN" altLang="en-US" sz="2100" dirty="0" smtClean="0">
                <a:solidFill>
                  <a:srgbClr val="FF00FF"/>
                </a:solidFill>
                <a:latin typeface="Times New Roman" panose="02020603050405020304" pitchFamily="18" charset="0"/>
                <a:ea typeface="微软雅黑" panose="020B0503020204020204" pitchFamily="34" charset="-122"/>
              </a:rPr>
              <a:t>歇</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歇</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消散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夕日欲</a:t>
            </a:r>
            <a:r>
              <a:rPr lang="zh-CN" altLang="en-US" sz="2100" dirty="0" smtClean="0">
                <a:solidFill>
                  <a:srgbClr val="FF00FF"/>
                </a:solidFill>
                <a:latin typeface="Times New Roman" panose="02020603050405020304" pitchFamily="18" charset="0"/>
                <a:ea typeface="微软雅黑" panose="020B0503020204020204" pitchFamily="34" charset="-122"/>
              </a:rPr>
              <a:t>颓</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颓</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颓败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solidFill>
                  <a:srgbClr val="FF00FF"/>
                </a:solidFill>
                <a:latin typeface="Times New Roman" panose="02020603050405020304" pitchFamily="18" charset="0"/>
                <a:ea typeface="微软雅黑" panose="020B0503020204020204" pitchFamily="34" charset="-122"/>
              </a:rPr>
              <a:t>念</a:t>
            </a:r>
            <a:r>
              <a:rPr lang="zh-CN" altLang="en-US" sz="2100" dirty="0">
                <a:latin typeface="Times New Roman" panose="02020603050405020304" pitchFamily="18" charset="0"/>
                <a:ea typeface="微软雅黑" panose="020B0503020204020204" pitchFamily="34" charset="-122"/>
              </a:rPr>
              <a:t>无与为乐</a:t>
            </a:r>
            <a:r>
              <a:rPr lang="zh-CN" altLang="en-US" sz="2100" dirty="0" smtClean="0">
                <a:latin typeface="Times New Roman" panose="02020603050405020304" pitchFamily="18" charset="0"/>
                <a:ea typeface="微软雅黑" panose="020B0503020204020204" pitchFamily="34" charset="-122"/>
              </a:rPr>
              <a:t>者</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考虑</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想到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庭下如积水空</a:t>
            </a:r>
            <a:r>
              <a:rPr lang="zh-CN" altLang="en-US" sz="2100" dirty="0">
                <a:solidFill>
                  <a:srgbClr val="FF00FF"/>
                </a:solidFill>
                <a:latin typeface="Times New Roman" panose="02020603050405020304" pitchFamily="18" charset="0"/>
                <a:ea typeface="微软雅黑" panose="020B0503020204020204" pitchFamily="34" charset="-122"/>
              </a:rPr>
              <a:t>明</a:t>
            </a:r>
            <a:r>
              <a:rPr lang="zh-CN" altLang="en-US" sz="2100" dirty="0" smtClean="0">
                <a:latin typeface="Times New Roman" panose="02020603050405020304" pitchFamily="18" charset="0"/>
                <a:ea typeface="微软雅黑" panose="020B0503020204020204" pitchFamily="34" charset="-122"/>
              </a:rPr>
              <a:t>空</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形容水的澄澈</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山川</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smtClean="0">
                <a:latin typeface="Times New Roman" panose="02020603050405020304" pitchFamily="18" charset="0"/>
                <a:ea typeface="微软雅黑" panose="020B0503020204020204" pitchFamily="34" charset="-122"/>
              </a:rPr>
              <a:t>美</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甚</a:t>
            </a:r>
            <a:r>
              <a:rPr lang="zh-CN" altLang="en-US" sz="2100" dirty="0">
                <a:latin typeface="Times New Roman" panose="02020603050405020304" pitchFamily="18" charset="0"/>
                <a:ea typeface="微软雅黑" panose="020B0503020204020204" pitchFamily="34" charset="-122"/>
              </a:rPr>
              <a:t>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汝</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不</a:t>
            </a:r>
            <a:r>
              <a:rPr lang="zh-CN" altLang="en-US" sz="2100" dirty="0" smtClean="0">
                <a:latin typeface="Times New Roman" panose="02020603050405020304" pitchFamily="18" charset="0"/>
                <a:ea typeface="微软雅黑" panose="020B0503020204020204" pitchFamily="34" charset="-122"/>
              </a:rPr>
              <a:t>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实</a:t>
            </a:r>
            <a:r>
              <a:rPr lang="zh-CN" altLang="en-US" sz="2100" dirty="0">
                <a:solidFill>
                  <a:srgbClr val="FF00FF"/>
                </a:solidFill>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欲界之仙</a:t>
            </a:r>
            <a:r>
              <a:rPr lang="zh-CN" altLang="en-US" sz="2100" dirty="0" smtClean="0">
                <a:latin typeface="Times New Roman" panose="02020603050405020304" pitchFamily="18" charset="0"/>
                <a:ea typeface="微软雅黑" panose="020B0503020204020204" pitchFamily="34" charset="-122"/>
              </a:rPr>
              <a:t>都</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问</a:t>
            </a:r>
            <a:r>
              <a:rPr lang="zh-CN" altLang="en-US" sz="2100" dirty="0">
                <a:latin typeface="Times New Roman" panose="02020603050405020304" pitchFamily="18" charset="0"/>
                <a:ea typeface="微软雅黑" panose="020B0503020204020204" pitchFamily="34" charset="-122"/>
              </a:rPr>
              <a:t>今</a:t>
            </a:r>
            <a:r>
              <a:rPr lang="zh-CN" altLang="en-US" sz="2100" dirty="0">
                <a:solidFill>
                  <a:srgbClr val="FF00FF"/>
                </a:solidFill>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何</a:t>
            </a:r>
            <a:r>
              <a:rPr lang="zh-CN" altLang="en-US" sz="2100" dirty="0" smtClean="0">
                <a:latin typeface="Times New Roman" panose="02020603050405020304" pitchFamily="18" charset="0"/>
                <a:ea typeface="微软雅黑" panose="020B0503020204020204" pitchFamily="34" charset="-122"/>
              </a:rPr>
              <a:t>世</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念无</a:t>
            </a:r>
            <a:r>
              <a:rPr lang="zh-CN" altLang="en-US" sz="2100" dirty="0">
                <a:solidFill>
                  <a:srgbClr val="FF00FF"/>
                </a:solidFill>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为乐者</a:t>
            </a:r>
            <a:r>
              <a:rPr lang="zh-CN" altLang="en-US" sz="2100" dirty="0" smtClean="0">
                <a:latin typeface="Times New Roman" panose="02020603050405020304" pitchFamily="18" charset="0"/>
                <a:ea typeface="微软雅黑" panose="020B0503020204020204" pitchFamily="34" charset="-122"/>
              </a:rPr>
              <a:t>未</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复</a:t>
            </a:r>
            <a:r>
              <a:rPr lang="zh-CN" altLang="en-US" sz="2100" dirty="0">
                <a:latin typeface="Times New Roman" panose="02020603050405020304" pitchFamily="18" charset="0"/>
                <a:ea typeface="微软雅黑" panose="020B0503020204020204" pitchFamily="34" charset="-122"/>
              </a:rPr>
              <a:t>有能</a:t>
            </a:r>
            <a:r>
              <a:rPr lang="zh-CN" altLang="en-US" sz="2100" dirty="0">
                <a:solidFill>
                  <a:srgbClr val="FF00FF"/>
                </a:solidFill>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其奇</a:t>
            </a:r>
            <a:r>
              <a:rPr lang="zh-CN" altLang="en-US" sz="2100" dirty="0" smtClean="0">
                <a:latin typeface="Times New Roman" panose="02020603050405020304" pitchFamily="18" charset="0"/>
                <a:ea typeface="微软雅黑" panose="020B0503020204020204" pitchFamily="34" charset="-122"/>
              </a:rPr>
              <a:t>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遂至承天寺</a:t>
            </a:r>
            <a:r>
              <a:rPr lang="zh-CN" altLang="en-US" sz="2100" dirty="0">
                <a:solidFill>
                  <a:srgbClr val="FF00FF"/>
                </a:solidFill>
                <a:latin typeface="Times New Roman" panose="02020603050405020304" pitchFamily="18" charset="0"/>
                <a:ea typeface="微软雅黑" panose="020B0503020204020204" pitchFamily="34" charset="-122"/>
              </a:rPr>
              <a:t>寻</a:t>
            </a:r>
            <a:r>
              <a:rPr lang="zh-CN" altLang="en-US" sz="2100" dirty="0" smtClean="0">
                <a:latin typeface="Times New Roman" panose="02020603050405020304" pitchFamily="18" charset="0"/>
                <a:ea typeface="微软雅黑" panose="020B0503020204020204" pitchFamily="34" charset="-122"/>
              </a:rPr>
              <a:t>张怀民</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寻</a:t>
            </a:r>
            <a:r>
              <a:rPr lang="zh-CN" altLang="en-US" sz="2100" dirty="0">
                <a:latin typeface="Times New Roman" panose="02020603050405020304" pitchFamily="18" charset="0"/>
                <a:ea typeface="微软雅黑" panose="020B0503020204020204" pitchFamily="34" charset="-122"/>
              </a:rPr>
              <a:t>病终</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下列对文章理解和分析有误的一项是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记承天寺夜游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这篇短文写于作者被贬黄州期间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文章描绘了一种清冷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幽静的氛围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表达了作者复杂的心境</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答谢中书书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是南朝文学家陶弘景写给朋友谢中书的一封信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文章宛如一幅清丽的山水画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又像一首流动的诗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语言精炼生动</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smtClean="0">
                <a:latin typeface="Times New Roman" panose="02020603050405020304" pitchFamily="18" charset="0"/>
                <a:ea typeface="微软雅黑" panose="020B0503020204020204" pitchFamily="34" charset="-122"/>
              </a:rPr>
              <a:t>晓雾将</a:t>
            </a:r>
            <a:r>
              <a:rPr lang="zh-CN" altLang="en-US" sz="2100" dirty="0">
                <a:latin typeface="Times New Roman" panose="02020603050405020304" pitchFamily="18" charset="0"/>
                <a:ea typeface="微软雅黑" panose="020B0503020204020204" pitchFamily="34" charset="-122"/>
              </a:rPr>
              <a:t>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猿鸟乱鸣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夕日欲颓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沉鳞竞跃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将听觉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视觉结合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由静入动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表现一日之美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传达了生命气息</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念无与为乐者”写出作者被贬期间难遇知己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迫不得已才去找一个叫张怀民的人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3581" y="1630919"/>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自康乐以来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未复有能与其奇者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自从</a:t>
            </a:r>
            <a:r>
              <a:rPr lang="zh-CN" altLang="en-US" sz="2100" dirty="0">
                <a:solidFill>
                  <a:srgbClr val="C00000"/>
                </a:solidFill>
                <a:latin typeface="Times New Roman" panose="02020603050405020304" pitchFamily="18" charset="0"/>
                <a:ea typeface="微软雅黑" panose="020B0503020204020204" pitchFamily="34" charset="-122"/>
              </a:rPr>
              <a:t>南朝的谢灵运以来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就再也没有人能够欣赏这种奇丽景色了</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解衣欲睡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月色入户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欣然起行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我</a:t>
            </a:r>
            <a:r>
              <a:rPr lang="zh-CN" altLang="en-US" sz="2100" dirty="0">
                <a:solidFill>
                  <a:srgbClr val="C00000"/>
                </a:solidFill>
                <a:latin typeface="Times New Roman" panose="02020603050405020304" pitchFamily="18" charset="0"/>
                <a:ea typeface="微软雅黑" panose="020B0503020204020204" pitchFamily="34" charset="-122"/>
              </a:rPr>
              <a:t>解开衣服正打算睡觉</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这时月光照进门里</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不由得生出夜游的兴致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于是</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高兴地起身出门</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501004"/>
            <a:ext cx="8081890" cy="3969385"/>
          </a:xfrm>
          <a:prstGeom prst="rect">
            <a:avLst/>
          </a:prstGeom>
        </p:spPr>
        <p:txBody>
          <a:bodyPr wrap="square">
            <a:spAutoFit/>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rPr>
              <a:t>与</a:t>
            </a:r>
            <a:r>
              <a:rPr lang="zh-CN" altLang="en-US" sz="2100" b="1" dirty="0">
                <a:latin typeface="Times New Roman" panose="02020603050405020304" pitchFamily="18" charset="0"/>
                <a:ea typeface="微软雅黑" panose="020B0503020204020204" pitchFamily="34" charset="-122"/>
              </a:rPr>
              <a:t>朱元思</a:t>
            </a:r>
            <a:r>
              <a:rPr lang="zh-CN" altLang="en-US" sz="2100" b="1" dirty="0" smtClean="0">
                <a:latin typeface="Times New Roman" panose="02020603050405020304" pitchFamily="18" charset="0"/>
                <a:ea typeface="微软雅黑" panose="020B0503020204020204" pitchFamily="34" charset="-122"/>
              </a:rPr>
              <a:t>书</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天山</a:t>
            </a:r>
            <a:r>
              <a:rPr lang="zh-CN" altLang="en-US" sz="2100" dirty="0">
                <a:solidFill>
                  <a:srgbClr val="FF00FF"/>
                </a:solidFill>
                <a:latin typeface="Times New Roman" panose="02020603050405020304" pitchFamily="18" charset="0"/>
                <a:ea typeface="微软雅黑" panose="020B0503020204020204" pitchFamily="34" charset="-122"/>
              </a:rPr>
              <a:t>共色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同样的颜色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从</a:t>
            </a:r>
            <a:r>
              <a:rPr lang="zh-CN" altLang="en-US" sz="2100" dirty="0">
                <a:latin typeface="Times New Roman" panose="02020603050405020304" pitchFamily="18" charset="0"/>
                <a:ea typeface="微软雅黑" panose="020B0503020204020204" pitchFamily="34" charset="-122"/>
              </a:rPr>
              <a:t>流飘荡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水皆</a:t>
            </a:r>
            <a:r>
              <a:rPr lang="zh-CN" altLang="en-US" sz="2100" dirty="0">
                <a:solidFill>
                  <a:srgbClr val="FF00FF"/>
                </a:solidFill>
                <a:latin typeface="Times New Roman" panose="02020603050405020304" pitchFamily="18" charset="0"/>
                <a:ea typeface="微软雅黑" panose="020B0503020204020204" pitchFamily="34" charset="-122"/>
              </a:rPr>
              <a:t>缥碧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青白色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急湍</a:t>
            </a:r>
            <a:r>
              <a:rPr lang="zh-CN" altLang="en-US" sz="2100" dirty="0">
                <a:solidFill>
                  <a:srgbClr val="FF00FF"/>
                </a:solidFill>
                <a:latin typeface="Times New Roman" panose="02020603050405020304" pitchFamily="18" charset="0"/>
                <a:ea typeface="微软雅黑" panose="020B0503020204020204" pitchFamily="34" charset="-122"/>
              </a:rPr>
              <a:t>甚箭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即“甚于箭”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意思是比箭还</a:t>
            </a:r>
            <a:r>
              <a:rPr lang="zh-CN" altLang="en-US" sz="2100" dirty="0" smtClean="0">
                <a:latin typeface="Times New Roman" panose="02020603050405020304" pitchFamily="18" charset="0"/>
                <a:ea typeface="微软雅黑" panose="020B0503020204020204" pitchFamily="34" charset="-122"/>
              </a:rPr>
              <a:t>快</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629603" y="1998383"/>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501004"/>
            <a:ext cx="8081890" cy="203009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皆生</a:t>
            </a:r>
            <a:r>
              <a:rPr lang="zh-CN" altLang="en-US" sz="2100" dirty="0">
                <a:solidFill>
                  <a:srgbClr val="FF00FF"/>
                </a:solidFill>
                <a:latin typeface="Times New Roman" panose="02020603050405020304" pitchFamily="18" charset="0"/>
                <a:ea typeface="微软雅黑" panose="020B0503020204020204" pitchFamily="34" charset="-122"/>
              </a:rPr>
              <a:t>寒树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这里形容树密而绿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让人心生寒意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泉水</a:t>
            </a:r>
            <a:r>
              <a:rPr lang="zh-CN" altLang="en-US" sz="2100" dirty="0">
                <a:solidFill>
                  <a:srgbClr val="FF00FF"/>
                </a:solidFill>
                <a:latin typeface="Times New Roman" panose="02020603050405020304" pitchFamily="18" charset="0"/>
                <a:ea typeface="微软雅黑" panose="020B0503020204020204" pitchFamily="34" charset="-122"/>
              </a:rPr>
              <a:t>激</a:t>
            </a:r>
            <a:r>
              <a:rPr lang="zh-CN" altLang="en-US" sz="2100" dirty="0">
                <a:latin typeface="Times New Roman" panose="02020603050405020304" pitchFamily="18" charset="0"/>
                <a:ea typeface="微软雅黑" panose="020B0503020204020204" pitchFamily="34" charset="-122"/>
              </a:rPr>
              <a:t>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冲击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撞击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蝉则</a:t>
            </a:r>
            <a:r>
              <a:rPr lang="zh-CN" altLang="en-US" sz="2100" dirty="0">
                <a:solidFill>
                  <a:srgbClr val="FF00FF"/>
                </a:solidFill>
                <a:latin typeface="Times New Roman" panose="02020603050405020304" pitchFamily="18" charset="0"/>
                <a:ea typeface="微软雅黑" panose="020B0503020204020204" pitchFamily="34" charset="-122"/>
              </a:rPr>
              <a:t>千</a:t>
            </a:r>
            <a:r>
              <a:rPr lang="zh-CN" altLang="en-US" sz="2100" dirty="0">
                <a:latin typeface="Times New Roman" panose="02020603050405020304" pitchFamily="18" charset="0"/>
                <a:ea typeface="微软雅黑" panose="020B0503020204020204" pitchFamily="34" charset="-122"/>
              </a:rPr>
              <a:t>转不穷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表示多</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横</a:t>
            </a:r>
            <a:r>
              <a:rPr lang="zh-CN" altLang="en-US" sz="2100" dirty="0">
                <a:solidFill>
                  <a:srgbClr val="FF00FF"/>
                </a:solidFill>
                <a:latin typeface="Times New Roman" panose="02020603050405020304" pitchFamily="18" charset="0"/>
                <a:ea typeface="微软雅黑" panose="020B0503020204020204" pitchFamily="34" charset="-122"/>
              </a:rPr>
              <a:t>柯</a:t>
            </a:r>
            <a:r>
              <a:rPr lang="zh-CN" altLang="en-US" sz="2100" dirty="0">
                <a:latin typeface="Times New Roman" panose="02020603050405020304" pitchFamily="18" charset="0"/>
                <a:ea typeface="微软雅黑" panose="020B0503020204020204" pitchFamily="34" charset="-122"/>
              </a:rPr>
              <a:t>上蔽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树木的枝干</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11554"/>
            <a:ext cx="8096111"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蝉则千</a:t>
            </a:r>
            <a:r>
              <a:rPr lang="zh-CN" altLang="en-US" sz="2100" dirty="0">
                <a:solidFill>
                  <a:srgbClr val="FF00FF"/>
                </a:solidFill>
                <a:latin typeface="Times New Roman" panose="02020603050405020304" pitchFamily="18" charset="0"/>
                <a:ea typeface="微软雅黑" panose="020B0503020204020204" pitchFamily="34" charset="-122"/>
              </a:rPr>
              <a:t>转</a:t>
            </a:r>
            <a:r>
              <a:rPr lang="zh-CN" altLang="en-US" sz="2100" dirty="0">
                <a:latin typeface="Times New Roman" panose="02020603050405020304" pitchFamily="18" charset="0"/>
                <a:ea typeface="微软雅黑" panose="020B0503020204020204" pitchFamily="34" charset="-122"/>
              </a:rPr>
              <a:t>不穷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转”同“啭”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鸟鸣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这里指蝉鸣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窥谷忘</a:t>
            </a:r>
            <a:r>
              <a:rPr lang="zh-CN" altLang="en-US" sz="2100" dirty="0">
                <a:solidFill>
                  <a:srgbClr val="FF00FF"/>
                </a:solidFill>
                <a:latin typeface="Times New Roman" panose="02020603050405020304" pitchFamily="18" charset="0"/>
                <a:ea typeface="微软雅黑" panose="020B0503020204020204" pitchFamily="34" charset="-122"/>
              </a:rPr>
              <a:t>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反”同“返”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返回</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天下</a:t>
            </a:r>
            <a:r>
              <a:rPr lang="zh-CN" altLang="en-US" sz="2100" dirty="0">
                <a:latin typeface="Times New Roman" panose="02020603050405020304" pitchFamily="18" charset="0"/>
                <a:ea typeface="微软雅黑" panose="020B0503020204020204" pitchFamily="34" charset="-122"/>
              </a:rPr>
              <a:t>独</a:t>
            </a:r>
            <a:r>
              <a:rPr lang="zh-CN" altLang="en-US" sz="2100" dirty="0">
                <a:solidFill>
                  <a:srgbClr val="FF00FF"/>
                </a:solidFill>
                <a:latin typeface="Times New Roman" panose="02020603050405020304" pitchFamily="18" charset="0"/>
                <a:ea typeface="微软雅黑" panose="020B0503020204020204" pitchFamily="34" charset="-122"/>
              </a:rPr>
              <a:t>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绝妙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猿</a:t>
            </a:r>
            <a:r>
              <a:rPr lang="zh-CN" altLang="en-US" sz="2100" dirty="0">
                <a:latin typeface="Times New Roman" panose="02020603050405020304" pitchFamily="18" charset="0"/>
                <a:ea typeface="微软雅黑" panose="020B0503020204020204" pitchFamily="34" charset="-122"/>
              </a:rPr>
              <a:t>则百叫无</a:t>
            </a:r>
            <a:r>
              <a:rPr lang="zh-CN" altLang="en-US" sz="2100" dirty="0">
                <a:solidFill>
                  <a:srgbClr val="FF00FF"/>
                </a:solidFill>
                <a:latin typeface="Times New Roman" panose="02020603050405020304" pitchFamily="18" charset="0"/>
                <a:ea typeface="微软雅黑" panose="020B0503020204020204" pitchFamily="34" charset="-122"/>
              </a:rPr>
              <a:t>绝</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停止</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自</a:t>
            </a:r>
            <a:r>
              <a:rPr lang="zh-CN" altLang="en-US" sz="2100" dirty="0">
                <a:latin typeface="Times New Roman" panose="02020603050405020304" pitchFamily="18" charset="0"/>
                <a:ea typeface="微软雅黑" panose="020B0503020204020204" pitchFamily="34" charset="-122"/>
              </a:rPr>
              <a:t>富阳至桐庐一</a:t>
            </a:r>
            <a:r>
              <a:rPr lang="zh-CN" altLang="en-US" sz="2100" dirty="0">
                <a:solidFill>
                  <a:srgbClr val="FF00FF"/>
                </a:solidFill>
                <a:latin typeface="Times New Roman" panose="02020603050405020304" pitchFamily="18" charset="0"/>
                <a:ea typeface="微软雅黑" panose="020B0503020204020204" pitchFamily="34" charset="-122"/>
              </a:rPr>
              <a:t>百</a:t>
            </a:r>
            <a:r>
              <a:rPr lang="zh-CN" altLang="en-US" sz="2100" dirty="0">
                <a:latin typeface="Times New Roman" panose="02020603050405020304" pitchFamily="18" charset="0"/>
                <a:ea typeface="微软雅黑" panose="020B0503020204020204" pitchFamily="34" charset="-122"/>
              </a:rPr>
              <a:t>许里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确数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表示一百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猿</a:t>
            </a:r>
            <a:r>
              <a:rPr lang="zh-CN" altLang="en-US" sz="2100" dirty="0">
                <a:latin typeface="Times New Roman" panose="02020603050405020304" pitchFamily="18" charset="0"/>
                <a:ea typeface="微软雅黑" panose="020B0503020204020204" pitchFamily="34" charset="-122"/>
              </a:rPr>
              <a:t>则</a:t>
            </a:r>
            <a:r>
              <a:rPr lang="zh-CN" altLang="en-US" sz="2100" dirty="0">
                <a:solidFill>
                  <a:srgbClr val="FF00FF"/>
                </a:solidFill>
                <a:latin typeface="Times New Roman" panose="02020603050405020304" pitchFamily="18" charset="0"/>
                <a:ea typeface="微软雅黑" panose="020B0503020204020204" pitchFamily="34" charset="-122"/>
              </a:rPr>
              <a:t>百</a:t>
            </a:r>
            <a:r>
              <a:rPr lang="zh-CN" altLang="en-US" sz="2100" dirty="0">
                <a:latin typeface="Times New Roman" panose="02020603050405020304" pitchFamily="18" charset="0"/>
                <a:ea typeface="微软雅黑" panose="020B0503020204020204" pitchFamily="34" charset="-122"/>
              </a:rPr>
              <a:t>叫无绝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虚数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a:t>
            </a:r>
            <a:r>
              <a:rPr lang="zh-CN" altLang="en-US" sz="2100" dirty="0" smtClean="0">
                <a:latin typeface="Times New Roman" panose="02020603050405020304" pitchFamily="18" charset="0"/>
                <a:ea typeface="微软雅黑" panose="020B0503020204020204" pitchFamily="34" charset="-122"/>
              </a:rPr>
              <a:t>多</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7" y="3795636"/>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绝</a:t>
            </a:r>
            <a:endParaRPr lang="zh-CN" altLang="en-US" sz="2100" dirty="0"/>
          </a:p>
        </p:txBody>
      </p:sp>
      <p:sp>
        <p:nvSpPr>
          <p:cNvPr id="4" name="左大括号 3"/>
          <p:cNvSpPr/>
          <p:nvPr/>
        </p:nvSpPr>
        <p:spPr>
          <a:xfrm>
            <a:off x="1265873" y="3657992"/>
            <a:ext cx="116205" cy="66770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65873" y="4561319"/>
            <a:ext cx="116205" cy="71060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矩形 5"/>
          <p:cNvSpPr/>
          <p:nvPr/>
        </p:nvSpPr>
        <p:spPr>
          <a:xfrm>
            <a:off x="533473" y="472041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百</a:t>
            </a:r>
            <a:endParaRPr lang="zh-CN" altLang="en-US" sz="21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9795"/>
            <a:ext cx="8092440" cy="2515235"/>
          </a:xfrm>
          <a:prstGeom prst="rect">
            <a:avLst/>
          </a:prstGeom>
        </p:spPr>
        <p:txBody>
          <a:bodyPr wrap="square">
            <a:spAutoFit/>
          </a:bodyPr>
          <a:lstStyle/>
          <a:p>
            <a:pPr>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则</a:t>
            </a:r>
            <a:r>
              <a:rPr lang="zh-CN" altLang="en-US" sz="2100" dirty="0">
                <a:solidFill>
                  <a:srgbClr val="FF00FF"/>
                </a:solidFill>
                <a:latin typeface="Times New Roman" panose="02020603050405020304" pitchFamily="18" charset="0"/>
                <a:ea typeface="微软雅黑" panose="020B0503020204020204" pitchFamily="34" charset="-122"/>
              </a:rPr>
              <a:t>素</a:t>
            </a:r>
            <a:r>
              <a:rPr lang="zh-CN" altLang="en-US" sz="2100" dirty="0">
                <a:latin typeface="Times New Roman" panose="02020603050405020304" pitchFamily="18" charset="0"/>
                <a:ea typeface="微软雅黑" panose="020B0503020204020204" pitchFamily="34" charset="-122"/>
              </a:rPr>
              <a:t>湍绿潭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白色</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属引</a:t>
            </a:r>
            <a:r>
              <a:rPr lang="zh-CN" altLang="en-US" sz="2100" dirty="0">
                <a:latin typeface="Times New Roman" panose="02020603050405020304" pitchFamily="18" charset="0"/>
                <a:ea typeface="微软雅黑" panose="020B0503020204020204" pitchFamily="34" charset="-122"/>
              </a:rPr>
              <a:t>凄异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接连不断</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空谷传</a:t>
            </a:r>
            <a:r>
              <a:rPr lang="zh-CN" altLang="en-US" sz="2100" dirty="0">
                <a:solidFill>
                  <a:srgbClr val="FF00FF"/>
                </a:solidFill>
                <a:latin typeface="Times New Roman" panose="02020603050405020304" pitchFamily="18" charset="0"/>
                <a:ea typeface="微软雅黑" panose="020B0503020204020204" pitchFamily="34" charset="-122"/>
              </a:rPr>
              <a:t>响</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哀转</a:t>
            </a:r>
            <a:r>
              <a:rPr lang="zh-CN" altLang="en-US" sz="2100" dirty="0">
                <a:latin typeface="Times New Roman" panose="02020603050405020304" pitchFamily="18" charset="0"/>
                <a:ea typeface="微软雅黑" panose="020B0503020204020204" pitchFamily="34" charset="-122"/>
              </a:rPr>
              <a:t>久绝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声音悲凉婉转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略无</a:t>
            </a:r>
            <a:r>
              <a:rPr lang="zh-CN" altLang="en-US" sz="2100" dirty="0">
                <a:solidFill>
                  <a:srgbClr val="FF00FF"/>
                </a:solidFill>
                <a:latin typeface="Times New Roman" panose="02020603050405020304" pitchFamily="18" charset="0"/>
                <a:ea typeface="微软雅黑" panose="020B0503020204020204" pitchFamily="34" charset="-122"/>
              </a:rPr>
              <a:t>阙</a:t>
            </a:r>
            <a:r>
              <a:rPr lang="zh-CN" altLang="en-US" sz="2100" dirty="0">
                <a:latin typeface="Times New Roman" panose="02020603050405020304" pitchFamily="18" charset="0"/>
                <a:ea typeface="微软雅黑" panose="020B0503020204020204" pitchFamily="34" charset="-122"/>
              </a:rPr>
              <a:t>处：</a:t>
            </a:r>
            <a:r>
              <a:rPr lang="zh-CN" altLang="en-US" sz="2100" u="sng" dirty="0">
                <a:latin typeface="Times New Roman" panose="02020603050405020304" pitchFamily="18" charset="0"/>
                <a:ea typeface="微软雅黑" panose="020B0503020204020204" pitchFamily="34" charset="-122"/>
              </a:rPr>
              <a:t>“阙”</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“缺”</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空隙、缺口</a:t>
            </a:r>
            <a:endParaRPr lang="zh-CN" altLang="en-US" sz="2100" u="sng"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79902"/>
            <a:ext cx="8096111"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直</a:t>
            </a:r>
            <a:r>
              <a:rPr lang="zh-CN" altLang="en-US" sz="2100" dirty="0" smtClean="0">
                <a:latin typeface="Times New Roman" panose="02020603050405020304" pitchFamily="18" charset="0"/>
                <a:ea typeface="微软雅黑" panose="020B0503020204020204" pitchFamily="34" charset="-122"/>
              </a:rPr>
              <a:t>视</a:t>
            </a:r>
            <a:r>
              <a:rPr lang="zh-CN" altLang="en-US" sz="2100" dirty="0">
                <a:latin typeface="Times New Roman" panose="02020603050405020304" pitchFamily="18" charset="0"/>
                <a:ea typeface="微软雅黑" panose="020B0503020204020204" pitchFamily="34" charset="-122"/>
              </a:rPr>
              <a:t>无碍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争</a:t>
            </a:r>
            <a:r>
              <a:rPr lang="zh-CN" altLang="en-US" sz="2100" dirty="0">
                <a:latin typeface="Times New Roman" panose="02020603050405020304" pitchFamily="18" charset="0"/>
                <a:ea typeface="微软雅黑" panose="020B0503020204020204" pitchFamily="34" charset="-122"/>
              </a:rPr>
              <a:t>高</a:t>
            </a:r>
            <a:r>
              <a:rPr lang="zh-CN" altLang="en-US" sz="2100" dirty="0">
                <a:solidFill>
                  <a:srgbClr val="FF00FF"/>
                </a:solidFill>
                <a:latin typeface="Times New Roman" panose="02020603050405020304" pitchFamily="18" charset="0"/>
                <a:ea typeface="微软雅黑" panose="020B0503020204020204" pitchFamily="34" charset="-122"/>
              </a:rPr>
              <a:t>直</a:t>
            </a:r>
            <a:r>
              <a:rPr lang="zh-CN" altLang="en-US" sz="2100" dirty="0">
                <a:latin typeface="Times New Roman" panose="02020603050405020304" pitchFamily="18" charset="0"/>
                <a:ea typeface="微软雅黑" panose="020B0503020204020204" pitchFamily="34" charset="-122"/>
              </a:rPr>
              <a:t>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笔直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负</a:t>
            </a:r>
            <a:r>
              <a:rPr lang="zh-CN" altLang="en-US" sz="2100" dirty="0">
                <a:latin typeface="Times New Roman" panose="02020603050405020304" pitchFamily="18" charset="0"/>
                <a:ea typeface="微软雅黑" panose="020B0503020204020204" pitchFamily="34" charset="-122"/>
              </a:rPr>
              <a:t>势竞</a:t>
            </a:r>
            <a:r>
              <a:rPr lang="zh-CN" altLang="en-US" sz="2100" dirty="0">
                <a:solidFill>
                  <a:srgbClr val="FF00FF"/>
                </a:solidFill>
                <a:latin typeface="Times New Roman" panose="02020603050405020304" pitchFamily="18" charset="0"/>
                <a:ea typeface="微软雅黑" panose="020B0503020204020204" pitchFamily="34" charset="-122"/>
              </a:rPr>
              <a:t>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向上</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横</a:t>
            </a:r>
            <a:r>
              <a:rPr lang="zh-CN" altLang="en-US" sz="2100" dirty="0">
                <a:latin typeface="Times New Roman" panose="02020603050405020304" pitchFamily="18" charset="0"/>
                <a:ea typeface="微软雅黑" panose="020B0503020204020204" pitchFamily="34" charset="-122"/>
              </a:rPr>
              <a:t>柯</a:t>
            </a:r>
            <a:r>
              <a:rPr lang="zh-CN" altLang="en-US" sz="2100" dirty="0">
                <a:solidFill>
                  <a:srgbClr val="FF00FF"/>
                </a:solidFill>
                <a:latin typeface="Times New Roman" panose="02020603050405020304" pitchFamily="18" charset="0"/>
                <a:ea typeface="微软雅黑" panose="020B0503020204020204" pitchFamily="34" charset="-122"/>
              </a:rPr>
              <a:t>上</a:t>
            </a:r>
            <a:r>
              <a:rPr lang="zh-CN" altLang="en-US" sz="2100" dirty="0">
                <a:latin typeface="Times New Roman" panose="02020603050405020304" pitchFamily="18" charset="0"/>
                <a:ea typeface="微软雅黑" panose="020B0503020204020204" pitchFamily="34" charset="-122"/>
              </a:rPr>
              <a:t>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a:t>
            </a:r>
            <a:r>
              <a:rPr lang="zh-CN" altLang="en-US" sz="2100" dirty="0" smtClean="0">
                <a:latin typeface="Times New Roman" panose="02020603050405020304" pitchFamily="18" charset="0"/>
                <a:ea typeface="微软雅黑" panose="020B0503020204020204" pitchFamily="34" charset="-122"/>
              </a:rPr>
              <a:t>上面</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风烟俱</a:t>
            </a:r>
            <a:r>
              <a:rPr lang="zh-CN" altLang="en-US" sz="2100" dirty="0">
                <a:solidFill>
                  <a:srgbClr val="FF00FF"/>
                </a:solidFill>
                <a:latin typeface="Times New Roman" panose="02020603050405020304" pitchFamily="18" charset="0"/>
                <a:ea typeface="微软雅黑" panose="020B0503020204020204" pitchFamily="34" charset="-122"/>
              </a:rPr>
              <a:t>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消散殆净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任意</a:t>
            </a:r>
            <a:r>
              <a:rPr lang="zh-CN" altLang="en-US" sz="2100" dirty="0">
                <a:solidFill>
                  <a:srgbClr val="FF00FF"/>
                </a:solidFill>
                <a:latin typeface="Times New Roman" panose="02020603050405020304" pitchFamily="18" charset="0"/>
                <a:ea typeface="微软雅黑" panose="020B0503020204020204" pitchFamily="34" charset="-122"/>
              </a:rPr>
              <a:t>东西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方位名词作状语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向东或向西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猛浪若</a:t>
            </a:r>
            <a:r>
              <a:rPr lang="zh-CN" altLang="en-US" sz="2100" dirty="0">
                <a:solidFill>
                  <a:srgbClr val="FF00FF"/>
                </a:solidFill>
                <a:latin typeface="Times New Roman" panose="02020603050405020304" pitchFamily="18" charset="0"/>
                <a:ea typeface="微软雅黑" panose="020B0503020204020204" pitchFamily="34" charset="-122"/>
              </a:rPr>
              <a:t>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动词作名词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飞奔的</a:t>
            </a:r>
            <a:r>
              <a:rPr lang="zh-CN" altLang="en-US" sz="2100" dirty="0" smtClean="0">
                <a:latin typeface="Times New Roman" panose="02020603050405020304" pitchFamily="18" charset="0"/>
                <a:ea typeface="微软雅黑" panose="020B0503020204020204" pitchFamily="34" charset="-122"/>
              </a:rPr>
              <a:t>马</a:t>
            </a:r>
            <a:endParaRPr lang="zh-CN" altLang="en-US" sz="2100" dirty="0">
              <a:latin typeface="Times New Roman" panose="02020603050405020304" pitchFamily="18" charset="0"/>
              <a:ea typeface="微软雅黑" panose="020B0503020204020204" pitchFamily="34" charset="-122"/>
            </a:endParaRPr>
          </a:p>
        </p:txBody>
      </p:sp>
      <p:sp>
        <p:nvSpPr>
          <p:cNvPr id="3" name="矩形 2"/>
          <p:cNvSpPr/>
          <p:nvPr/>
        </p:nvSpPr>
        <p:spPr>
          <a:xfrm>
            <a:off x="523867" y="185660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直</a:t>
            </a:r>
            <a:endParaRPr lang="zh-CN" altLang="en-US" sz="2100" dirty="0"/>
          </a:p>
        </p:txBody>
      </p:sp>
      <p:sp>
        <p:nvSpPr>
          <p:cNvPr id="4" name="左大括号 3"/>
          <p:cNvSpPr/>
          <p:nvPr/>
        </p:nvSpPr>
        <p:spPr>
          <a:xfrm>
            <a:off x="1265873" y="1718959"/>
            <a:ext cx="116205" cy="66770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65873" y="2622286"/>
            <a:ext cx="116205" cy="71060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矩形 5"/>
          <p:cNvSpPr/>
          <p:nvPr/>
        </p:nvSpPr>
        <p:spPr>
          <a:xfrm>
            <a:off x="533473" y="2781380"/>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上</a:t>
            </a:r>
            <a:endParaRPr lang="zh-CN" altLang="en-US" sz="21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501004"/>
            <a:ext cx="807134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负势竞</a:t>
            </a:r>
            <a:r>
              <a:rPr lang="zh-CN" altLang="en-US" sz="2100" dirty="0">
                <a:solidFill>
                  <a:srgbClr val="FF00FF"/>
                </a:solidFill>
                <a:latin typeface="Times New Roman" panose="02020603050405020304" pitchFamily="18" charset="0"/>
                <a:ea typeface="微软雅黑" panose="020B0503020204020204" pitchFamily="34" charset="-122"/>
              </a:rPr>
              <a:t>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方位名词作动词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向上</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互相</a:t>
            </a:r>
            <a:r>
              <a:rPr lang="zh-CN" altLang="en-US" sz="2100" dirty="0">
                <a:solidFill>
                  <a:srgbClr val="FF00FF"/>
                </a:solidFill>
                <a:latin typeface="Times New Roman" panose="02020603050405020304" pitchFamily="18" charset="0"/>
                <a:ea typeface="微软雅黑" panose="020B0503020204020204" pitchFamily="34" charset="-122"/>
              </a:rPr>
              <a:t>轩邈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往高处远处伸展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望峰</a:t>
            </a:r>
            <a:r>
              <a:rPr lang="zh-CN" altLang="en-US" sz="2100" dirty="0">
                <a:solidFill>
                  <a:srgbClr val="FF00FF"/>
                </a:solidFill>
                <a:latin typeface="Times New Roman" panose="02020603050405020304" pitchFamily="18" charset="0"/>
                <a:ea typeface="微软雅黑" panose="020B0503020204020204" pitchFamily="34" charset="-122"/>
              </a:rPr>
              <a:t>息</a:t>
            </a:r>
            <a:r>
              <a:rPr lang="zh-CN" altLang="en-US" sz="2100" dirty="0">
                <a:latin typeface="Times New Roman" panose="02020603050405020304" pitchFamily="18" charset="0"/>
                <a:ea typeface="微软雅黑" panose="020B0503020204020204" pitchFamily="34" charset="-122"/>
              </a:rPr>
              <a:t>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平息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横柯</a:t>
            </a:r>
            <a:r>
              <a:rPr lang="zh-CN" altLang="en-US" sz="2100" dirty="0">
                <a:solidFill>
                  <a:srgbClr val="FF00FF"/>
                </a:solidFill>
                <a:latin typeface="Times New Roman" panose="02020603050405020304" pitchFamily="18" charset="0"/>
                <a:ea typeface="微软雅黑" panose="020B0503020204020204" pitchFamily="34" charset="-122"/>
              </a:rPr>
              <a:t>上</a:t>
            </a:r>
            <a:r>
              <a:rPr lang="zh-CN" altLang="en-US" sz="2100" dirty="0">
                <a:latin typeface="Times New Roman" panose="02020603050405020304" pitchFamily="18" charset="0"/>
                <a:ea typeface="微软雅黑" panose="020B0503020204020204" pitchFamily="34" charset="-122"/>
              </a:rPr>
              <a:t>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方位名词作状语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在上面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自富阳至桐庐一百</a:t>
            </a:r>
            <a:r>
              <a:rPr lang="zh-CN" altLang="en-US" sz="2100" dirty="0">
                <a:solidFill>
                  <a:srgbClr val="FF00FF"/>
                </a:solidFill>
                <a:latin typeface="Times New Roman" panose="02020603050405020304" pitchFamily="18" charset="0"/>
                <a:ea typeface="微软雅黑" panose="020B0503020204020204" pitchFamily="34" charset="-122"/>
              </a:rPr>
              <a:t>许</a:t>
            </a:r>
            <a:r>
              <a:rPr lang="zh-CN" altLang="en-US" sz="2100" dirty="0">
                <a:latin typeface="Times New Roman" panose="02020603050405020304" pitchFamily="18" charset="0"/>
                <a:ea typeface="微软雅黑" panose="020B0503020204020204" pitchFamily="34" charset="-122"/>
              </a:rPr>
              <a:t>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a:t>
            </a:r>
            <a:r>
              <a:rPr lang="zh-CN" altLang="en-US" sz="2100" dirty="0" smtClean="0">
                <a:latin typeface="Times New Roman" panose="02020603050405020304" pitchFamily="18" charset="0"/>
                <a:ea typeface="微软雅黑" panose="020B0503020204020204" pitchFamily="34" charset="-122"/>
              </a:rPr>
              <a:t>约数</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或许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赞许</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鸢飞</a:t>
            </a:r>
            <a:r>
              <a:rPr lang="zh-CN" altLang="en-US" sz="2100" dirty="0">
                <a:solidFill>
                  <a:srgbClr val="FF00FF"/>
                </a:solidFill>
                <a:latin typeface="Times New Roman" panose="02020603050405020304" pitchFamily="18" charset="0"/>
                <a:ea typeface="微软雅黑" panose="020B0503020204020204" pitchFamily="34" charset="-122"/>
              </a:rPr>
              <a:t>戾</a:t>
            </a:r>
            <a:r>
              <a:rPr lang="zh-CN" altLang="en-US" sz="2100" dirty="0">
                <a:latin typeface="Times New Roman" panose="02020603050405020304" pitchFamily="18" charset="0"/>
                <a:ea typeface="微软雅黑" panose="020B0503020204020204" pitchFamily="34" charset="-122"/>
              </a:rPr>
              <a:t>天者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至</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到达</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罪过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乖张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经纶</a:t>
            </a:r>
            <a:r>
              <a:rPr lang="zh-CN" altLang="en-US" sz="2100" dirty="0">
                <a:latin typeface="Times New Roman" panose="02020603050405020304" pitchFamily="18" charset="0"/>
                <a:ea typeface="微软雅黑" panose="020B0503020204020204" pitchFamily="34" charset="-122"/>
              </a:rPr>
              <a:t>世务者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筹划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治理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整理过的蚕丝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比喻规划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管理政治的才能</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风烟俱净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天山共色</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没有</a:t>
            </a:r>
            <a:r>
              <a:rPr lang="zh-CN" altLang="en-US" sz="2100" dirty="0">
                <a:solidFill>
                  <a:srgbClr val="C00000"/>
                </a:solidFill>
                <a:latin typeface="Times New Roman" panose="02020603050405020304" pitchFamily="18" charset="0"/>
                <a:ea typeface="微软雅黑" panose="020B0503020204020204" pitchFamily="34" charset="-122"/>
              </a:rPr>
              <a:t>一丝风</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烟雾也完全消散了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天空和群山是同样的颜色</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从流飘荡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任意东西</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乘船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随着江流漂荡</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任凭船随意向东或向西漂流</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游鱼细石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直视无碍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游动</a:t>
            </a:r>
            <a:r>
              <a:rPr lang="zh-CN" altLang="en-US" sz="2100" dirty="0">
                <a:solidFill>
                  <a:srgbClr val="C00000"/>
                </a:solidFill>
                <a:latin typeface="Times New Roman" panose="02020603050405020304" pitchFamily="18" charset="0"/>
                <a:ea typeface="微软雅黑" panose="020B0503020204020204" pitchFamily="34" charset="-122"/>
              </a:rPr>
              <a:t>着的鱼儿和细小的石子也都能看得清清楚楚</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负势竞上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互相轩邈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争高直指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千百成峰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山峦</a:t>
            </a:r>
            <a:r>
              <a:rPr lang="zh-CN" altLang="en-US" sz="2100" dirty="0">
                <a:solidFill>
                  <a:srgbClr val="C00000"/>
                </a:solidFill>
                <a:latin typeface="Times New Roman" panose="02020603050405020304" pitchFamily="18" charset="0"/>
                <a:ea typeface="微软雅黑" panose="020B0503020204020204" pitchFamily="34" charset="-122"/>
              </a:rPr>
              <a:t>凭借</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高峻的</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地势</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争着向上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这些山峦仿佛都在争着往高处远处伸展</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群山竞争着高耸</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笔直地向上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直插云天</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形成千百座山峰</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蝉则千转不穷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猿则百叫无绝</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蝉</a:t>
            </a:r>
            <a:r>
              <a:rPr lang="zh-CN" altLang="en-US" sz="2100" dirty="0">
                <a:solidFill>
                  <a:srgbClr val="C00000"/>
                </a:solidFill>
                <a:latin typeface="Times New Roman" panose="02020603050405020304" pitchFamily="18" charset="0"/>
                <a:ea typeface="微软雅黑" panose="020B0503020204020204" pitchFamily="34" charset="-122"/>
              </a:rPr>
              <a:t>长久不断地叫着</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猿持续地啼叫着</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鸢飞戾天者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望峰息心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经纶事务者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窥谷忘反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那些</a:t>
            </a:r>
            <a:r>
              <a:rPr lang="zh-CN" altLang="en-US" sz="2100" dirty="0">
                <a:solidFill>
                  <a:srgbClr val="C00000"/>
                </a:solidFill>
                <a:latin typeface="Times New Roman" panose="02020603050405020304" pitchFamily="18" charset="0"/>
                <a:ea typeface="微软雅黑" panose="020B0503020204020204" pitchFamily="34" charset="-122"/>
              </a:rPr>
              <a:t>极力追求名利的人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看到这些雄奇的山峰</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也会平息名利之心</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那些治理国家大事的人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看到这些幽深的山谷</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也会流连忘返</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15455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7</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横柯上蔽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在昼犹昏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疏条交映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有时见日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横</a:t>
            </a:r>
            <a:r>
              <a:rPr lang="zh-CN" altLang="en-US" sz="2100" dirty="0">
                <a:solidFill>
                  <a:srgbClr val="C00000"/>
                </a:solidFill>
                <a:latin typeface="Times New Roman" panose="02020603050405020304" pitchFamily="18" charset="0"/>
                <a:ea typeface="微软雅黑" panose="020B0503020204020204" pitchFamily="34" charset="-122"/>
              </a:rPr>
              <a:t>斜的树枝在上面遮蔽着</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即使是在白天也像黄昏时那样昏暗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稀疏的枝条互相掩映</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有时也可以见到阳光</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15455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生动形象地描绘了自富阳至桐庐一百多里的富春江上雄奇秀丽的景色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表现了作者向往自然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避世退隐的高洁志趣</a:t>
            </a:r>
            <a:r>
              <a:rPr lang="en-US" altLang="zh-CN" sz="2100" dirty="0">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互相轩</a:t>
            </a:r>
            <a:r>
              <a:rPr lang="zh-CN" altLang="en-US" sz="2100" dirty="0">
                <a:solidFill>
                  <a:srgbClr val="FF00FF"/>
                </a:solidFill>
                <a:latin typeface="Times New Roman" panose="02020603050405020304" pitchFamily="18" charset="0"/>
                <a:ea typeface="微软雅黑" panose="020B0503020204020204" pitchFamily="34" charset="-122"/>
              </a:rPr>
              <a:t>邈</a:t>
            </a:r>
            <a:r>
              <a:rPr lang="zh-CN" altLang="en-US" sz="2100" dirty="0" smtClean="0">
                <a:latin typeface="Times New Roman" panose="02020603050405020304" pitchFamily="18" charset="0"/>
                <a:ea typeface="微软雅黑" panose="020B0503020204020204" pitchFamily="34" charset="-122"/>
              </a:rPr>
              <a:t>轩</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往远处</a:t>
            </a:r>
            <a:r>
              <a:rPr lang="zh-CN" altLang="en-US" sz="2100" dirty="0" smtClean="0">
                <a:latin typeface="Times New Roman" panose="02020603050405020304" pitchFamily="18" charset="0"/>
                <a:ea typeface="微软雅黑" panose="020B0503020204020204" pitchFamily="34" charset="-122"/>
              </a:rPr>
              <a:t>伸展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泉水</a:t>
            </a:r>
            <a:r>
              <a:rPr lang="zh-CN" altLang="en-US" sz="2100" dirty="0">
                <a:solidFill>
                  <a:srgbClr val="FF00FF"/>
                </a:solidFill>
                <a:latin typeface="Times New Roman" panose="02020603050405020304" pitchFamily="18" charset="0"/>
                <a:ea typeface="微软雅黑" panose="020B0503020204020204" pitchFamily="34" charset="-122"/>
              </a:rPr>
              <a:t>激</a:t>
            </a:r>
            <a:r>
              <a:rPr lang="zh-CN" altLang="en-US" sz="2100" dirty="0" smtClean="0">
                <a:latin typeface="Times New Roman" panose="02020603050405020304" pitchFamily="18" charset="0"/>
                <a:ea typeface="微软雅黑" panose="020B0503020204020204" pitchFamily="34" charset="-122"/>
              </a:rPr>
              <a:t>石</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冲击</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撞击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横</a:t>
            </a:r>
            <a:r>
              <a:rPr lang="zh-CN" altLang="en-US" sz="2100" dirty="0">
                <a:solidFill>
                  <a:srgbClr val="FF00FF"/>
                </a:solidFill>
                <a:latin typeface="Times New Roman" panose="02020603050405020304" pitchFamily="18" charset="0"/>
                <a:ea typeface="微软雅黑" panose="020B0503020204020204" pitchFamily="34" charset="-122"/>
              </a:rPr>
              <a:t>柯</a:t>
            </a:r>
            <a:r>
              <a:rPr lang="zh-CN" altLang="en-US" sz="2100" dirty="0">
                <a:latin typeface="Times New Roman" panose="02020603050405020304" pitchFamily="18" charset="0"/>
                <a:ea typeface="微软雅黑" panose="020B0503020204020204" pitchFamily="34" charset="-122"/>
              </a:rPr>
              <a:t>上</a:t>
            </a:r>
            <a:r>
              <a:rPr lang="zh-CN" altLang="en-US" sz="2100" dirty="0" smtClean="0">
                <a:latin typeface="Times New Roman" panose="02020603050405020304" pitchFamily="18" charset="0"/>
                <a:ea typeface="微软雅黑" panose="020B0503020204020204" pitchFamily="34" charset="-122"/>
              </a:rPr>
              <a:t>蔽</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树木的</a:t>
            </a:r>
            <a:r>
              <a:rPr lang="zh-CN" altLang="en-US" sz="2100" dirty="0" smtClean="0">
                <a:latin typeface="Times New Roman" panose="02020603050405020304" pitchFamily="18" charset="0"/>
                <a:ea typeface="微软雅黑" panose="020B0503020204020204" pitchFamily="34" charset="-122"/>
              </a:rPr>
              <a:t>枝干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水皆缥</a:t>
            </a:r>
            <a:r>
              <a:rPr lang="zh-CN" altLang="en-US" sz="2100" dirty="0">
                <a:solidFill>
                  <a:srgbClr val="FF00FF"/>
                </a:solidFill>
                <a:latin typeface="Times New Roman" panose="02020603050405020304" pitchFamily="18" charset="0"/>
                <a:ea typeface="微软雅黑" panose="020B0503020204020204" pitchFamily="34" charset="-122"/>
              </a:rPr>
              <a:t>碧</a:t>
            </a:r>
            <a:r>
              <a:rPr lang="zh-CN" altLang="en-US" sz="2100" dirty="0" smtClean="0">
                <a:latin typeface="Times New Roman" panose="02020603050405020304" pitchFamily="18" charset="0"/>
                <a:ea typeface="微软雅黑" panose="020B0503020204020204" pitchFamily="34" charset="-122"/>
              </a:rPr>
              <a:t>缥</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青白色</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solidFill>
                  <a:srgbClr val="FF00FF"/>
                </a:solidFill>
                <a:latin typeface="Times New Roman" panose="02020603050405020304" pitchFamily="18" charset="0"/>
                <a:ea typeface="微软雅黑" panose="020B0503020204020204" pitchFamily="34" charset="-122"/>
              </a:rPr>
              <a:t>负</a:t>
            </a:r>
            <a:r>
              <a:rPr lang="zh-CN" altLang="en-US" sz="2100" dirty="0">
                <a:latin typeface="Times New Roman" panose="02020603050405020304" pitchFamily="18" charset="0"/>
                <a:ea typeface="微软雅黑" panose="020B0503020204020204" pitchFamily="34" charset="-122"/>
              </a:rPr>
              <a:t>势竞</a:t>
            </a:r>
            <a:r>
              <a:rPr lang="zh-CN" altLang="en-US" sz="2100" dirty="0" smtClean="0">
                <a:latin typeface="Times New Roman" panose="02020603050405020304" pitchFamily="18" charset="0"/>
                <a:ea typeface="微软雅黑" panose="020B0503020204020204" pitchFamily="34" charset="-122"/>
              </a:rPr>
              <a:t>上</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至于</a:t>
            </a:r>
            <a:r>
              <a:rPr lang="zh-CN" altLang="en-US" sz="2100" dirty="0">
                <a:solidFill>
                  <a:srgbClr val="FF00FF"/>
                </a:solidFill>
                <a:latin typeface="Times New Roman" panose="02020603050405020304" pitchFamily="18" charset="0"/>
                <a:ea typeface="微软雅黑" panose="020B0503020204020204" pitchFamily="34" charset="-122"/>
              </a:rPr>
              <a:t>负</a:t>
            </a:r>
            <a:r>
              <a:rPr lang="zh-CN" altLang="en-US" sz="2100" dirty="0">
                <a:latin typeface="Times New Roman" panose="02020603050405020304" pitchFamily="18" charset="0"/>
                <a:ea typeface="微软雅黑" panose="020B0503020204020204" pitchFamily="34" charset="-122"/>
              </a:rPr>
              <a:t>者歌于</a:t>
            </a:r>
            <a:r>
              <a:rPr lang="zh-CN" altLang="en-US" sz="2100" dirty="0" smtClean="0">
                <a:latin typeface="Times New Roman" panose="02020603050405020304" pitchFamily="18" charset="0"/>
                <a:ea typeface="微软雅黑" panose="020B0503020204020204" pitchFamily="34" charset="-122"/>
              </a:rPr>
              <a:t>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天下独</a:t>
            </a:r>
            <a:r>
              <a:rPr lang="zh-CN" altLang="en-US" sz="2100" dirty="0" smtClean="0">
                <a:solidFill>
                  <a:srgbClr val="FF00FF"/>
                </a:solidFill>
                <a:latin typeface="Times New Roman" panose="02020603050405020304" pitchFamily="18" charset="0"/>
                <a:ea typeface="微软雅黑" panose="020B0503020204020204" pitchFamily="34" charset="-122"/>
              </a:rPr>
              <a:t>绝</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猿</a:t>
            </a:r>
            <a:r>
              <a:rPr lang="zh-CN" altLang="en-US" sz="2100" dirty="0">
                <a:latin typeface="Times New Roman" panose="02020603050405020304" pitchFamily="18" charset="0"/>
                <a:ea typeface="微软雅黑" panose="020B0503020204020204" pitchFamily="34" charset="-122"/>
              </a:rPr>
              <a:t>则百叫无</a:t>
            </a:r>
            <a:r>
              <a:rPr lang="zh-CN" altLang="en-US" sz="2100" dirty="0" smtClean="0">
                <a:solidFill>
                  <a:srgbClr val="FF00FF"/>
                </a:solidFill>
                <a:latin typeface="Times New Roman" panose="02020603050405020304" pitchFamily="18" charset="0"/>
                <a:ea typeface="微软雅黑" panose="020B0503020204020204" pitchFamily="34" charset="-122"/>
              </a:rPr>
              <a:t>绝</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争高</a:t>
            </a:r>
            <a:r>
              <a:rPr lang="zh-CN" altLang="en-US" sz="2100" dirty="0">
                <a:solidFill>
                  <a:srgbClr val="FF00FF"/>
                </a:solidFill>
                <a:latin typeface="Times New Roman" panose="02020603050405020304" pitchFamily="18" charset="0"/>
                <a:ea typeface="微软雅黑" panose="020B0503020204020204" pitchFamily="34" charset="-122"/>
              </a:rPr>
              <a:t>直</a:t>
            </a:r>
            <a:r>
              <a:rPr lang="zh-CN" altLang="en-US" sz="2100" dirty="0" smtClean="0">
                <a:latin typeface="Times New Roman" panose="02020603050405020304" pitchFamily="18" charset="0"/>
                <a:ea typeface="微软雅黑" panose="020B0503020204020204" pitchFamily="34" charset="-122"/>
              </a:rPr>
              <a:t>指</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直</a:t>
            </a:r>
            <a:r>
              <a:rPr lang="zh-CN" altLang="en-US" sz="2100" dirty="0" smtClean="0">
                <a:latin typeface="Times New Roman" panose="02020603050405020304" pitchFamily="18" charset="0"/>
                <a:ea typeface="微软雅黑" panose="020B0503020204020204" pitchFamily="34" charset="-122"/>
              </a:rPr>
              <a:t>视</a:t>
            </a:r>
            <a:r>
              <a:rPr lang="zh-CN" altLang="en-US" sz="2100" dirty="0">
                <a:latin typeface="Times New Roman" panose="02020603050405020304" pitchFamily="18" charset="0"/>
                <a:ea typeface="微软雅黑" panose="020B0503020204020204" pitchFamily="34" charset="-122"/>
              </a:rPr>
              <a:t>无</a:t>
            </a:r>
            <a:r>
              <a:rPr lang="zh-CN" altLang="en-US" sz="2100" dirty="0" smtClean="0">
                <a:latin typeface="Times New Roman" panose="02020603050405020304" pitchFamily="18" charset="0"/>
                <a:ea typeface="微软雅黑" panose="020B0503020204020204" pitchFamily="34" charset="-122"/>
              </a:rPr>
              <a:t>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风烟</a:t>
            </a:r>
            <a:r>
              <a:rPr lang="zh-CN" altLang="en-US" sz="2100" dirty="0">
                <a:solidFill>
                  <a:srgbClr val="FF00FF"/>
                </a:solidFill>
                <a:latin typeface="Times New Roman" panose="02020603050405020304" pitchFamily="18" charset="0"/>
                <a:ea typeface="微软雅黑" panose="020B0503020204020204" pitchFamily="34" charset="-122"/>
              </a:rPr>
              <a:t>俱</a:t>
            </a:r>
            <a:r>
              <a:rPr lang="zh-CN" altLang="en-US" sz="2100" dirty="0" smtClean="0">
                <a:latin typeface="Times New Roman" panose="02020603050405020304" pitchFamily="18" charset="0"/>
                <a:ea typeface="微软雅黑" panose="020B0503020204020204" pitchFamily="34" charset="-122"/>
              </a:rPr>
              <a:t>净</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湖</a:t>
            </a:r>
            <a:r>
              <a:rPr lang="zh-CN" altLang="en-US" sz="2100" dirty="0">
                <a:latin typeface="Times New Roman" panose="02020603050405020304" pitchFamily="18" charset="0"/>
                <a:ea typeface="微软雅黑" panose="020B0503020204020204" pitchFamily="34" charset="-122"/>
              </a:rPr>
              <a:t>中人鸟声</a:t>
            </a:r>
            <a:r>
              <a:rPr lang="zh-CN" altLang="en-US" sz="2100" dirty="0">
                <a:solidFill>
                  <a:srgbClr val="FF00FF"/>
                </a:solidFill>
                <a:latin typeface="Times New Roman" panose="02020603050405020304" pitchFamily="18" charset="0"/>
                <a:ea typeface="微软雅黑" panose="020B0503020204020204" pitchFamily="34" charset="-122"/>
              </a:rPr>
              <a:t>俱</a:t>
            </a:r>
            <a:r>
              <a:rPr lang="zh-CN" altLang="en-US" sz="2100" dirty="0">
                <a:latin typeface="Times New Roman" panose="02020603050405020304" pitchFamily="18" charset="0"/>
                <a:ea typeface="微软雅黑" panose="020B0503020204020204" pitchFamily="34" charset="-122"/>
              </a:rPr>
              <a:t>绝</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下列对文章理解和分析有误的一项是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本文生动简练地描写了富阳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桐庐一带富春江上优美的景色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抒发了作者向往自然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厌弃尘俗的情感</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开头一段是总写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叙写并赞叹了从富阳至桐庐一百许里沿江两岸的奇丽山水和诱人景色</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第二段前后两个层次形成了鲜明对照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通过对照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反映了江水的动静变化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补足了富春江水的特色</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第三段先描写了群山的静态美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再铺写山中的各种声音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这是以静写闹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显示春天山中热闹的景象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3581" y="1630919"/>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419" y="1485729"/>
            <a:ext cx="8085560"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自</a:t>
            </a:r>
            <a:r>
              <a:rPr lang="zh-CN" altLang="en-US" sz="2100" dirty="0">
                <a:latin typeface="Times New Roman" panose="02020603050405020304" pitchFamily="18" charset="0"/>
                <a:ea typeface="微软雅黑" panose="020B0503020204020204" pitchFamily="34" charset="-122"/>
              </a:rPr>
              <a:t>三峡七百里中：介词，于。这里是“在”的意思</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自</a:t>
            </a:r>
            <a:r>
              <a:rPr lang="zh-CN" altLang="en-US" sz="2100" dirty="0">
                <a:latin typeface="Times New Roman" panose="02020603050405020304" pitchFamily="18" charset="0"/>
                <a:ea typeface="微软雅黑" panose="020B0503020204020204" pitchFamily="34" charset="-122"/>
              </a:rPr>
              <a:t>非亭午夜分：连词，如果</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巴东</a:t>
            </a:r>
            <a:r>
              <a:rPr lang="zh-CN" altLang="en-US" sz="2100" dirty="0">
                <a:solidFill>
                  <a:srgbClr val="FF00FF"/>
                </a:solidFill>
                <a:latin typeface="Times New Roman" panose="02020603050405020304" pitchFamily="18" charset="0"/>
                <a:ea typeface="微软雅黑" panose="020B0503020204020204" pitchFamily="34" charset="-122"/>
              </a:rPr>
              <a:t>三</a:t>
            </a:r>
            <a:r>
              <a:rPr lang="zh-CN" altLang="en-US" sz="2100" dirty="0">
                <a:latin typeface="Times New Roman" panose="02020603050405020304" pitchFamily="18" charset="0"/>
                <a:ea typeface="微软雅黑" panose="020B0503020204020204" pitchFamily="34" charset="-122"/>
              </a:rPr>
              <a:t>峡巫峡长：数词，确数，三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猿鸣</a:t>
            </a:r>
            <a:r>
              <a:rPr lang="zh-CN" altLang="en-US" sz="2100" dirty="0">
                <a:solidFill>
                  <a:srgbClr val="FF00FF"/>
                </a:solidFill>
                <a:latin typeface="Times New Roman" panose="02020603050405020304" pitchFamily="18" charset="0"/>
                <a:ea typeface="微软雅黑" panose="020B0503020204020204" pitchFamily="34" charset="-122"/>
              </a:rPr>
              <a:t>三</a:t>
            </a:r>
            <a:r>
              <a:rPr lang="zh-CN" altLang="en-US" sz="2100" dirty="0">
                <a:latin typeface="Times New Roman" panose="02020603050405020304" pitchFamily="18" charset="0"/>
                <a:ea typeface="微软雅黑" panose="020B0503020204020204" pitchFamily="34" charset="-122"/>
              </a:rPr>
              <a:t>声泪沾裳：数词，虚数，几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回</a:t>
            </a:r>
            <a:r>
              <a:rPr lang="zh-CN" altLang="en-US" sz="2100" dirty="0">
                <a:solidFill>
                  <a:srgbClr val="FF00FF"/>
                </a:solidFill>
                <a:latin typeface="Times New Roman" panose="02020603050405020304" pitchFamily="18" charset="0"/>
                <a:ea typeface="微软雅黑" panose="020B0503020204020204" pitchFamily="34" charset="-122"/>
              </a:rPr>
              <a:t>清</a:t>
            </a:r>
            <a:r>
              <a:rPr lang="zh-CN" altLang="en-US" sz="2100" dirty="0">
                <a:latin typeface="Times New Roman" panose="02020603050405020304" pitchFamily="18" charset="0"/>
                <a:ea typeface="微软雅黑" panose="020B0503020204020204" pitchFamily="34" charset="-122"/>
              </a:rPr>
              <a:t>倒影：名词，清波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清</a:t>
            </a:r>
            <a:r>
              <a:rPr lang="zh-CN" altLang="en-US" sz="2100" dirty="0">
                <a:latin typeface="Times New Roman" panose="02020603050405020304" pitchFamily="18" charset="0"/>
                <a:ea typeface="微软雅黑" panose="020B0503020204020204" pitchFamily="34" charset="-122"/>
              </a:rPr>
              <a:t>荣峻茂：形容词，清澈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至</a:t>
            </a:r>
            <a:r>
              <a:rPr lang="zh-CN" altLang="en-US" sz="2100" dirty="0">
                <a:latin typeface="Times New Roman" panose="02020603050405020304" pitchFamily="18" charset="0"/>
                <a:ea typeface="微软雅黑" panose="020B0503020204020204" pitchFamily="34" charset="-122"/>
              </a:rPr>
              <a:t>于夏水襄陵：与“于”连用，到了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的时候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每</a:t>
            </a:r>
            <a:r>
              <a:rPr lang="zh-CN" altLang="en-US" sz="2100" dirty="0">
                <a:solidFill>
                  <a:srgbClr val="FF00FF"/>
                </a:solidFill>
                <a:latin typeface="Times New Roman" panose="02020603050405020304" pitchFamily="18" charset="0"/>
                <a:ea typeface="微软雅黑" panose="020B0503020204020204" pitchFamily="34" charset="-122"/>
              </a:rPr>
              <a:t>至</a:t>
            </a:r>
            <a:r>
              <a:rPr lang="zh-CN" altLang="en-US" sz="2100" dirty="0">
                <a:latin typeface="Times New Roman" panose="02020603050405020304" pitchFamily="18" charset="0"/>
                <a:ea typeface="微软雅黑" panose="020B0503020204020204" pitchFamily="34" charset="-122"/>
              </a:rPr>
              <a:t>晴初霜旦：到</a:t>
            </a:r>
            <a:endParaRPr lang="zh-CN" altLang="en-US" sz="2100" dirty="0">
              <a:latin typeface="Times New Roman" panose="02020603050405020304" pitchFamily="18" charset="0"/>
              <a:ea typeface="微软雅黑" panose="020B0503020204020204" pitchFamily="34" charset="-122"/>
            </a:endParaRPr>
          </a:p>
        </p:txBody>
      </p:sp>
      <p:sp>
        <p:nvSpPr>
          <p:cNvPr id="10" name="左大括号 9"/>
          <p:cNvSpPr/>
          <p:nvPr/>
        </p:nvSpPr>
        <p:spPr>
          <a:xfrm>
            <a:off x="1717941" y="2188055"/>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左大括号 10"/>
          <p:cNvSpPr/>
          <p:nvPr/>
        </p:nvSpPr>
        <p:spPr>
          <a:xfrm>
            <a:off x="1717941" y="4086720"/>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2" name="左大括号 11"/>
          <p:cNvSpPr/>
          <p:nvPr/>
        </p:nvSpPr>
        <p:spPr>
          <a:xfrm>
            <a:off x="1717941" y="3153068"/>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3" name="左大括号 12"/>
          <p:cNvSpPr/>
          <p:nvPr/>
        </p:nvSpPr>
        <p:spPr>
          <a:xfrm>
            <a:off x="1717941" y="503597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3" name="矩形 2"/>
          <p:cNvSpPr/>
          <p:nvPr/>
        </p:nvSpPr>
        <p:spPr>
          <a:xfrm>
            <a:off x="534419" y="2340022"/>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a:t>
            </a:r>
            <a:endParaRPr lang="zh-CN" altLang="en-US" sz="2100" dirty="0">
              <a:latin typeface="Times New Roman" panose="02020603050405020304" pitchFamily="18" charset="0"/>
            </a:endParaRPr>
          </a:p>
        </p:txBody>
      </p:sp>
      <p:sp>
        <p:nvSpPr>
          <p:cNvPr id="5" name="矩形 4"/>
          <p:cNvSpPr/>
          <p:nvPr/>
        </p:nvSpPr>
        <p:spPr>
          <a:xfrm>
            <a:off x="534419" y="3289354"/>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）三</a:t>
            </a:r>
            <a:endParaRPr lang="zh-CN" altLang="en-US" sz="2100" dirty="0">
              <a:latin typeface="Times New Roman" panose="02020603050405020304" pitchFamily="18" charset="0"/>
            </a:endParaRPr>
          </a:p>
        </p:txBody>
      </p:sp>
      <p:sp>
        <p:nvSpPr>
          <p:cNvPr id="6" name="矩形 5"/>
          <p:cNvSpPr/>
          <p:nvPr/>
        </p:nvSpPr>
        <p:spPr>
          <a:xfrm>
            <a:off x="534418" y="4219205"/>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）清</a:t>
            </a:r>
            <a:endParaRPr lang="zh-CN" altLang="en-US" sz="2100" dirty="0">
              <a:latin typeface="Times New Roman" panose="02020603050405020304" pitchFamily="18" charset="0"/>
            </a:endParaRPr>
          </a:p>
        </p:txBody>
      </p:sp>
      <p:sp>
        <p:nvSpPr>
          <p:cNvPr id="14" name="矩形 13"/>
          <p:cNvSpPr/>
          <p:nvPr/>
        </p:nvSpPr>
        <p:spPr>
          <a:xfrm>
            <a:off x="534418" y="5187941"/>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）至</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急湍</a:t>
            </a:r>
            <a:r>
              <a:rPr lang="zh-CN" altLang="en-US" sz="2100" dirty="0">
                <a:latin typeface="Times New Roman" panose="02020603050405020304" pitchFamily="18" charset="0"/>
                <a:ea typeface="微软雅黑" panose="020B0503020204020204" pitchFamily="34" charset="-122"/>
              </a:rPr>
              <a:t>甚箭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猛浪若奔</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湍急</a:t>
            </a:r>
            <a:r>
              <a:rPr lang="zh-CN" altLang="en-US" sz="2100" dirty="0">
                <a:solidFill>
                  <a:srgbClr val="C00000"/>
                </a:solidFill>
                <a:latin typeface="Times New Roman" panose="02020603050405020304" pitchFamily="18" charset="0"/>
                <a:ea typeface="微软雅黑" panose="020B0503020204020204" pitchFamily="34" charset="-122"/>
              </a:rPr>
              <a:t>的江流比箭还快</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汹涌的大浪就像飞奔的马</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孟子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三章</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得道多助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失道寡助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富贵不能淫</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生于忧患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死于安乐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兵革</a:t>
            </a:r>
            <a:r>
              <a:rPr lang="zh-CN" altLang="en-US" sz="2100" dirty="0">
                <a:latin typeface="Times New Roman" panose="02020603050405020304" pitchFamily="18" charset="0"/>
                <a:ea typeface="微软雅黑" panose="020B0503020204020204" pitchFamily="34" charset="-122"/>
              </a:rPr>
              <a:t>非不坚利也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泛指武器军备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委</a:t>
            </a:r>
            <a:r>
              <a:rPr lang="zh-CN" altLang="en-US" sz="2100" dirty="0">
                <a:latin typeface="Times New Roman" panose="02020603050405020304" pitchFamily="18" charset="0"/>
                <a:ea typeface="微软雅黑" panose="020B0503020204020204" pitchFamily="34" charset="-122"/>
              </a:rPr>
              <a:t>而去之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放弃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安居而</a:t>
            </a:r>
            <a:r>
              <a:rPr lang="zh-CN" altLang="en-US" sz="2100" dirty="0">
                <a:solidFill>
                  <a:srgbClr val="FF00FF"/>
                </a:solidFill>
                <a:latin typeface="Times New Roman" panose="02020603050405020304" pitchFamily="18" charset="0"/>
                <a:ea typeface="微软雅黑" panose="020B0503020204020204" pitchFamily="34" charset="-122"/>
              </a:rPr>
              <a:t>天下熄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指战争停息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天下太平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丈夫之冠</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古时男子二十岁行冠礼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a:t>
            </a:r>
            <a:r>
              <a:rPr lang="zh-CN" altLang="en-US" sz="2100" dirty="0" smtClean="0">
                <a:latin typeface="Times New Roman" panose="02020603050405020304" pitchFamily="18" charset="0"/>
                <a:ea typeface="微软雅黑" panose="020B0503020204020204" pitchFamily="34" charset="-122"/>
              </a:rPr>
              <a:t>成年</a:t>
            </a:r>
            <a:endParaRPr lang="en-US" altLang="zh-CN" sz="2100" dirty="0" smtClean="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27539" y="2494270"/>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往之</a:t>
            </a:r>
            <a:r>
              <a:rPr lang="zh-CN" altLang="en-US" sz="2100" dirty="0">
                <a:solidFill>
                  <a:srgbClr val="FF00FF"/>
                </a:solidFill>
                <a:latin typeface="Times New Roman" panose="02020603050405020304" pitchFamily="18" charset="0"/>
                <a:ea typeface="微软雅黑" panose="020B0503020204020204" pitchFamily="34" charset="-122"/>
              </a:rPr>
              <a:t>女家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这里指夫家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无违</a:t>
            </a:r>
            <a:r>
              <a:rPr lang="zh-CN" altLang="en-US" sz="2100" dirty="0">
                <a:solidFill>
                  <a:srgbClr val="FF00FF"/>
                </a:solidFill>
                <a:latin typeface="Times New Roman" panose="02020603050405020304" pitchFamily="18" charset="0"/>
                <a:ea typeface="微软雅黑" panose="020B0503020204020204" pitchFamily="34" charset="-122"/>
              </a:rPr>
              <a:t>夫子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这里指丈夫</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以顺为</a:t>
            </a:r>
            <a:r>
              <a:rPr lang="zh-CN" altLang="en-US" sz="2100" dirty="0">
                <a:solidFill>
                  <a:srgbClr val="FF00FF"/>
                </a:solidFill>
                <a:latin typeface="Times New Roman" panose="02020603050405020304" pitchFamily="18" charset="0"/>
                <a:ea typeface="微软雅黑" panose="020B0503020204020204" pitchFamily="34" charset="-122"/>
              </a:rPr>
              <a:t>正</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准则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标准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与民</a:t>
            </a:r>
            <a:r>
              <a:rPr lang="zh-CN" altLang="en-US" sz="2100" dirty="0">
                <a:solidFill>
                  <a:srgbClr val="FF00FF"/>
                </a:solidFill>
                <a:latin typeface="Times New Roman" panose="02020603050405020304" pitchFamily="18" charset="0"/>
                <a:ea typeface="微软雅黑" panose="020B0503020204020204" pitchFamily="34" charset="-122"/>
              </a:rPr>
              <a:t>由</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遵从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舜</a:t>
            </a:r>
            <a:r>
              <a:rPr lang="zh-CN" altLang="en-US" sz="2100" dirty="0">
                <a:solidFill>
                  <a:srgbClr val="FF00FF"/>
                </a:solidFill>
                <a:latin typeface="Times New Roman" panose="02020603050405020304" pitchFamily="18" charset="0"/>
                <a:ea typeface="微软雅黑" panose="020B0503020204020204" pitchFamily="34" charset="-122"/>
              </a:rPr>
              <a:t>发</a:t>
            </a:r>
            <a:r>
              <a:rPr lang="zh-CN" altLang="en-US" sz="2100" dirty="0">
                <a:latin typeface="Times New Roman" panose="02020603050405020304" pitchFamily="18" charset="0"/>
                <a:ea typeface="微软雅黑" panose="020B0503020204020204" pitchFamily="34" charset="-122"/>
              </a:rPr>
              <a:t>于</a:t>
            </a:r>
            <a:r>
              <a:rPr lang="zh-CN" altLang="en-US" sz="2100" dirty="0">
                <a:solidFill>
                  <a:srgbClr val="FF00FF"/>
                </a:solidFill>
                <a:latin typeface="Times New Roman" panose="02020603050405020304" pitchFamily="18" charset="0"/>
                <a:ea typeface="微软雅黑" panose="020B0503020204020204" pitchFamily="34" charset="-122"/>
              </a:rPr>
              <a:t>畎亩</a:t>
            </a:r>
            <a:r>
              <a:rPr lang="zh-CN" altLang="en-US" sz="2100" dirty="0">
                <a:latin typeface="Times New Roman" panose="02020603050405020304" pitchFamily="18" charset="0"/>
                <a:ea typeface="微软雅黑" panose="020B0503020204020204" pitchFamily="34" charset="-122"/>
              </a:rPr>
              <a:t>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指被任用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田地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傅说</a:t>
            </a:r>
            <a:r>
              <a:rPr lang="zh-CN" altLang="en-US" sz="2100" dirty="0">
                <a:solidFill>
                  <a:srgbClr val="FF00FF"/>
                </a:solidFill>
                <a:latin typeface="Times New Roman" panose="02020603050405020304" pitchFamily="18" charset="0"/>
                <a:ea typeface="微软雅黑" panose="020B0503020204020204" pitchFamily="34" charset="-122"/>
              </a:rPr>
              <a:t>举</a:t>
            </a:r>
            <a:r>
              <a:rPr lang="zh-CN" altLang="en-US" sz="2100" dirty="0">
                <a:latin typeface="Times New Roman" panose="02020603050405020304" pitchFamily="18" charset="0"/>
                <a:ea typeface="微软雅黑" panose="020B0503020204020204" pitchFamily="34" charset="-122"/>
              </a:rPr>
              <a:t>于版筑之间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任用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百里奚举于</a:t>
            </a:r>
            <a:r>
              <a:rPr lang="zh-CN" altLang="en-US" sz="2100" dirty="0">
                <a:solidFill>
                  <a:srgbClr val="FF00FF"/>
                </a:solidFill>
                <a:latin typeface="Times New Roman" panose="02020603050405020304" pitchFamily="18" charset="0"/>
                <a:ea typeface="微软雅黑" panose="020B0503020204020204" pitchFamily="34" charset="-122"/>
              </a:rPr>
              <a:t>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集市</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行</a:t>
            </a:r>
            <a:r>
              <a:rPr lang="zh-CN" altLang="en-US" sz="2100" dirty="0">
                <a:solidFill>
                  <a:srgbClr val="FF00FF"/>
                </a:solidFill>
                <a:latin typeface="Times New Roman" panose="02020603050405020304" pitchFamily="18" charset="0"/>
                <a:ea typeface="微软雅黑" panose="020B0503020204020204" pitchFamily="34" charset="-122"/>
              </a:rPr>
              <a:t>拂乱</a:t>
            </a:r>
            <a:r>
              <a:rPr lang="zh-CN" altLang="en-US" sz="2100" dirty="0">
                <a:latin typeface="Times New Roman" panose="02020603050405020304" pitchFamily="18" charset="0"/>
                <a:ea typeface="微软雅黑" panose="020B0503020204020204" pitchFamily="34" charset="-122"/>
              </a:rPr>
              <a:t>其所为拂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违背乱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扰乱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而后</a:t>
            </a:r>
            <a:r>
              <a:rPr lang="zh-CN" altLang="en-US" sz="2100" dirty="0">
                <a:solidFill>
                  <a:srgbClr val="FF00FF"/>
                </a:solidFill>
                <a:latin typeface="Times New Roman" panose="02020603050405020304" pitchFamily="18" charset="0"/>
                <a:ea typeface="微软雅黑" panose="020B0503020204020204" pitchFamily="34" charset="-122"/>
              </a:rPr>
              <a:t>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奋起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a:t>
            </a:r>
            <a:r>
              <a:rPr lang="zh-CN" altLang="en-US" sz="2100" dirty="0" smtClean="0">
                <a:latin typeface="Times New Roman" panose="02020603050405020304" pitchFamily="18" charset="0"/>
                <a:ea typeface="微软雅黑" panose="020B0503020204020204" pitchFamily="34" charset="-122"/>
              </a:rPr>
              <a:t>有所作为</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40" y="1501004"/>
            <a:ext cx="807134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(14)</a:t>
            </a:r>
            <a:r>
              <a:rPr lang="zh-CN" altLang="en-US" sz="2100" dirty="0">
                <a:solidFill>
                  <a:srgbClr val="FF00FF"/>
                </a:solidFill>
                <a:latin typeface="Times New Roman" panose="02020603050405020304" pitchFamily="18" charset="0"/>
                <a:ea typeface="微软雅黑" panose="020B0503020204020204" pitchFamily="34" charset="-122"/>
              </a:rPr>
              <a:t>征</a:t>
            </a:r>
            <a:r>
              <a:rPr lang="zh-CN" altLang="en-US" sz="2100" dirty="0">
                <a:latin typeface="Times New Roman" panose="02020603050405020304" pitchFamily="18" charset="0"/>
                <a:ea typeface="微软雅黑" panose="020B0503020204020204" pitchFamily="34" charset="-122"/>
              </a:rPr>
              <a:t>于色</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发</a:t>
            </a:r>
            <a:r>
              <a:rPr lang="zh-CN" altLang="en-US" sz="2100" dirty="0">
                <a:latin typeface="Times New Roman" panose="02020603050405020304" pitchFamily="18" charset="0"/>
                <a:ea typeface="微软雅黑" panose="020B0503020204020204" pitchFamily="34" charset="-122"/>
              </a:rPr>
              <a:t>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而后</a:t>
            </a:r>
            <a:r>
              <a:rPr lang="zh-CN" altLang="en-US" sz="2100" dirty="0">
                <a:solidFill>
                  <a:srgbClr val="FF00FF"/>
                </a:solidFill>
                <a:latin typeface="Times New Roman" panose="02020603050405020304" pitchFamily="18" charset="0"/>
                <a:ea typeface="微软雅黑" panose="020B0503020204020204" pitchFamily="34" charset="-122"/>
              </a:rPr>
              <a:t>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征验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了解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15)</a:t>
            </a:r>
            <a:r>
              <a:rPr lang="zh-CN" altLang="en-US" sz="2100" dirty="0">
                <a:latin typeface="Times New Roman" panose="02020603050405020304" pitchFamily="18" charset="0"/>
                <a:ea typeface="微软雅黑" panose="020B0503020204020204" pitchFamily="34" charset="-122"/>
              </a:rPr>
              <a:t>入则无法家</a:t>
            </a:r>
            <a:r>
              <a:rPr lang="zh-CN" altLang="en-US" sz="2100" dirty="0">
                <a:solidFill>
                  <a:srgbClr val="FF00FF"/>
                </a:solidFill>
                <a:latin typeface="Times New Roman" panose="02020603050405020304" pitchFamily="18" charset="0"/>
                <a:ea typeface="微软雅黑" panose="020B0503020204020204" pitchFamily="34" charset="-122"/>
              </a:rPr>
              <a:t>拂士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辅佐君王的贤士</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(16)</a:t>
            </a:r>
            <a:r>
              <a:rPr lang="zh-CN" altLang="en-US" sz="2100" dirty="0">
                <a:latin typeface="Times New Roman" panose="02020603050405020304" pitchFamily="18" charset="0"/>
                <a:ea typeface="微软雅黑" panose="020B0503020204020204" pitchFamily="34" charset="-122"/>
              </a:rPr>
              <a:t>出则无</a:t>
            </a:r>
            <a:r>
              <a:rPr lang="zh-CN" altLang="en-US" sz="2100" dirty="0">
                <a:solidFill>
                  <a:srgbClr val="FF00FF"/>
                </a:solidFill>
                <a:latin typeface="Times New Roman" panose="02020603050405020304" pitchFamily="18" charset="0"/>
                <a:ea typeface="微软雅黑" panose="020B0503020204020204" pitchFamily="34" charset="-122"/>
              </a:rPr>
              <a:t>敌</a:t>
            </a:r>
            <a:r>
              <a:rPr lang="zh-CN" altLang="en-US" sz="2100" dirty="0">
                <a:latin typeface="Times New Roman" panose="02020603050405020304" pitchFamily="18" charset="0"/>
                <a:ea typeface="微软雅黑" panose="020B0503020204020204" pitchFamily="34" charset="-122"/>
              </a:rPr>
              <a:t>国外患者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匹敌</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相当</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亲戚</a:t>
            </a:r>
            <a:r>
              <a:rPr lang="zh-CN" altLang="en-US" sz="2100" dirty="0">
                <a:solidFill>
                  <a:srgbClr val="FF00FF"/>
                </a:solidFill>
                <a:latin typeface="Times New Roman" panose="02020603050405020304" pitchFamily="18" charset="0"/>
                <a:ea typeface="微软雅黑" panose="020B0503020204020204" pitchFamily="34" charset="-122"/>
              </a:rPr>
              <a:t>畔</a:t>
            </a:r>
            <a:r>
              <a:rPr lang="zh-CN" altLang="en-US" sz="2100" dirty="0">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畔”同“叛”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背叛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往之</a:t>
            </a:r>
            <a:r>
              <a:rPr lang="zh-CN" altLang="en-US" sz="2100" dirty="0">
                <a:solidFill>
                  <a:srgbClr val="FF00FF"/>
                </a:solidFill>
                <a:latin typeface="Times New Roman" panose="02020603050405020304" pitchFamily="18" charset="0"/>
                <a:ea typeface="微软雅黑" panose="020B0503020204020204" pitchFamily="34" charset="-122"/>
              </a:rPr>
              <a:t>女</a:t>
            </a:r>
            <a:r>
              <a:rPr lang="zh-CN" altLang="en-US" sz="2100" dirty="0">
                <a:latin typeface="Times New Roman" panose="02020603050405020304" pitchFamily="18" charset="0"/>
                <a:ea typeface="微软雅黑" panose="020B0503020204020204" pitchFamily="34" charset="-122"/>
              </a:rPr>
              <a:t>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女”同“汝”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曾</a:t>
            </a:r>
            <a:r>
              <a:rPr lang="zh-CN" altLang="en-US" sz="2100" dirty="0">
                <a:latin typeface="Times New Roman" panose="02020603050405020304" pitchFamily="18" charset="0"/>
                <a:ea typeface="微软雅黑" panose="020B0503020204020204" pitchFamily="34" charset="-122"/>
              </a:rPr>
              <a:t>益其所不能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曾”同“增”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增加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衡</a:t>
            </a:r>
            <a:r>
              <a:rPr lang="zh-CN" altLang="en-US" sz="2100" dirty="0">
                <a:latin typeface="Times New Roman" panose="02020603050405020304" pitchFamily="18" charset="0"/>
                <a:ea typeface="微软雅黑" panose="020B0503020204020204" pitchFamily="34" charset="-122"/>
              </a:rPr>
              <a:t>于虑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衡”同“横”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梗塞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入则无法家</a:t>
            </a:r>
            <a:r>
              <a:rPr lang="zh-CN" altLang="en-US" sz="2100" dirty="0">
                <a:solidFill>
                  <a:srgbClr val="FF00FF"/>
                </a:solidFill>
                <a:latin typeface="Times New Roman" panose="02020603050405020304" pitchFamily="18" charset="0"/>
                <a:ea typeface="微软雅黑" panose="020B0503020204020204" pitchFamily="34" charset="-122"/>
              </a:rPr>
              <a:t>拂</a:t>
            </a:r>
            <a:r>
              <a:rPr lang="zh-CN" altLang="en-US" sz="2100" dirty="0">
                <a:latin typeface="Times New Roman" panose="02020603050405020304" pitchFamily="18" charset="0"/>
                <a:ea typeface="微软雅黑" panose="020B0503020204020204" pitchFamily="34" charset="-122"/>
              </a:rPr>
              <a:t>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拂”同“弼”</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辅佐</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485728"/>
            <a:ext cx="8096111" cy="4291330"/>
          </a:xfrm>
          <a:prstGeom prst="rect">
            <a:avLst/>
          </a:prstGeom>
        </p:spPr>
        <p:txBody>
          <a:bodyPr wrap="square">
            <a:spAutoFit/>
          </a:bodyPr>
          <a:lstStyle/>
          <a:p>
            <a:pPr algn="just">
              <a:lnSpc>
                <a:spcPct val="13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威</a:t>
            </a:r>
            <a:r>
              <a:rPr lang="zh-CN" altLang="en-US" sz="2100" dirty="0">
                <a:latin typeface="Times New Roman" panose="02020603050405020304" pitchFamily="18" charset="0"/>
                <a:ea typeface="微软雅黑" panose="020B0503020204020204" pitchFamily="34" charset="-122"/>
              </a:rPr>
              <a:t>天下不以兵革之</a:t>
            </a:r>
            <a:r>
              <a:rPr lang="zh-CN" altLang="en-US" sz="2100" dirty="0">
                <a:solidFill>
                  <a:srgbClr val="FF00FF"/>
                </a:solidFill>
                <a:latin typeface="Times New Roman" panose="02020603050405020304" pitchFamily="18" charset="0"/>
                <a:ea typeface="微软雅黑" panose="020B0503020204020204" pitchFamily="34" charset="-122"/>
              </a:rPr>
              <a:t>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锐利</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天时</a:t>
            </a:r>
            <a:r>
              <a:rPr lang="zh-CN" altLang="en-US" sz="2100" dirty="0">
                <a:latin typeface="Times New Roman" panose="02020603050405020304" pitchFamily="18" charset="0"/>
                <a:ea typeface="微软雅黑" panose="020B0503020204020204" pitchFamily="34" charset="-122"/>
              </a:rPr>
              <a:t>不如地</a:t>
            </a:r>
            <a:r>
              <a:rPr lang="zh-CN" altLang="en-US" sz="2100" dirty="0">
                <a:solidFill>
                  <a:srgbClr val="FF00FF"/>
                </a:solidFill>
                <a:latin typeface="Times New Roman" panose="02020603050405020304" pitchFamily="18" charset="0"/>
                <a:ea typeface="微软雅黑" panose="020B0503020204020204" pitchFamily="34" charset="-122"/>
              </a:rPr>
              <a:t>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有利</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焉</a:t>
            </a:r>
            <a:r>
              <a:rPr lang="zh-CN" altLang="en-US" sz="2100" dirty="0">
                <a:solidFill>
                  <a:srgbClr val="FF00FF"/>
                </a:solidFill>
                <a:latin typeface="Times New Roman" panose="02020603050405020304" pitchFamily="18" charset="0"/>
                <a:ea typeface="微软雅黑" panose="020B0503020204020204" pitchFamily="34" charset="-122"/>
              </a:rPr>
              <a:t>得</a:t>
            </a:r>
            <a:r>
              <a:rPr lang="zh-CN" altLang="en-US" sz="2100" dirty="0">
                <a:latin typeface="Times New Roman" panose="02020603050405020304" pitchFamily="18" charset="0"/>
                <a:ea typeface="微软雅黑" panose="020B0503020204020204" pitchFamily="34" charset="-122"/>
              </a:rPr>
              <a:t>为大丈夫乎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能够</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得</a:t>
            </a:r>
            <a:r>
              <a:rPr lang="zh-CN" altLang="en-US" sz="2100" dirty="0" smtClean="0">
                <a:latin typeface="Times New Roman" panose="02020603050405020304" pitchFamily="18" charset="0"/>
                <a:ea typeface="微软雅黑" panose="020B0503020204020204" pitchFamily="34" charset="-122"/>
              </a:rPr>
              <a:t>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与民由之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实现</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独行</a:t>
            </a:r>
            <a:r>
              <a:rPr lang="zh-CN" altLang="en-US" sz="2100" dirty="0">
                <a:latin typeface="Times New Roman" panose="02020603050405020304" pitchFamily="18" charset="0"/>
                <a:ea typeface="微软雅黑" panose="020B0503020204020204" pitchFamily="34" charset="-122"/>
              </a:rPr>
              <a:t>其</a:t>
            </a:r>
            <a:r>
              <a:rPr lang="zh-CN" altLang="en-US" sz="2100" dirty="0">
                <a:solidFill>
                  <a:srgbClr val="FF00FF"/>
                </a:solidFill>
                <a:latin typeface="Times New Roman" panose="02020603050405020304" pitchFamily="18" charset="0"/>
                <a:ea typeface="微软雅黑" panose="020B0503020204020204" pitchFamily="34" charset="-122"/>
              </a:rPr>
              <a:t>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道路</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妾</a:t>
            </a:r>
            <a:r>
              <a:rPr lang="zh-CN" altLang="en-US" sz="2100" dirty="0">
                <a:latin typeface="Times New Roman" panose="02020603050405020304" pitchFamily="18" charset="0"/>
                <a:ea typeface="微软雅黑" panose="020B0503020204020204" pitchFamily="34" charset="-122"/>
              </a:rPr>
              <a:t>妇之</a:t>
            </a:r>
            <a:r>
              <a:rPr lang="zh-CN" altLang="en-US" sz="2100" dirty="0">
                <a:solidFill>
                  <a:srgbClr val="FF00FF"/>
                </a:solidFill>
                <a:latin typeface="Times New Roman" panose="02020603050405020304" pitchFamily="18" charset="0"/>
                <a:ea typeface="微软雅黑" panose="020B0503020204020204" pitchFamily="34" charset="-122"/>
              </a:rPr>
              <a:t>道</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原则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行为准则</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得</a:t>
            </a:r>
            <a:r>
              <a:rPr lang="zh-CN" altLang="en-US" sz="2100" dirty="0" smtClean="0">
                <a:solidFill>
                  <a:srgbClr val="FF00FF"/>
                </a:solidFill>
                <a:latin typeface="Times New Roman" panose="02020603050405020304" pitchFamily="18" charset="0"/>
                <a:ea typeface="微软雅黑" panose="020B0503020204020204" pitchFamily="34" charset="-122"/>
              </a:rPr>
              <a:t>道</a:t>
            </a:r>
            <a:r>
              <a:rPr lang="zh-CN" altLang="en-US" sz="2100" dirty="0" smtClean="0">
                <a:latin typeface="Times New Roman" panose="02020603050405020304" pitchFamily="18" charset="0"/>
                <a:ea typeface="微软雅黑" panose="020B0503020204020204" pitchFamily="34" charset="-122"/>
              </a:rPr>
              <a:t>多助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道义</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戒</a:t>
            </a:r>
            <a:r>
              <a:rPr lang="zh-CN" altLang="en-US" sz="2100" dirty="0">
                <a:latin typeface="Times New Roman" panose="02020603050405020304" pitchFamily="18" charset="0"/>
                <a:ea typeface="微软雅黑" panose="020B0503020204020204" pitchFamily="34" charset="-122"/>
              </a:rPr>
              <a:t>之曰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告诫</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必</a:t>
            </a:r>
            <a:r>
              <a:rPr lang="zh-CN" altLang="en-US" sz="2100" dirty="0">
                <a:latin typeface="Times New Roman" panose="02020603050405020304" pitchFamily="18" charset="0"/>
                <a:ea typeface="微软雅黑" panose="020B0503020204020204" pitchFamily="34" charset="-122"/>
              </a:rPr>
              <a:t>敬必</a:t>
            </a:r>
            <a:r>
              <a:rPr lang="zh-CN" altLang="en-US" sz="2100" dirty="0">
                <a:solidFill>
                  <a:srgbClr val="FF00FF"/>
                </a:solidFill>
                <a:latin typeface="Times New Roman" panose="02020603050405020304" pitchFamily="18" charset="0"/>
                <a:ea typeface="微软雅黑" panose="020B0503020204020204" pitchFamily="34" charset="-122"/>
              </a:rPr>
              <a:t>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谨慎</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50000" y="2036087"/>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46661" y="3752410"/>
            <a:ext cx="116058" cy="99461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50000" y="2890019"/>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左大括号 6"/>
          <p:cNvSpPr/>
          <p:nvPr/>
        </p:nvSpPr>
        <p:spPr>
          <a:xfrm>
            <a:off x="1246661" y="4959299"/>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23867" y="2189687"/>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利</a:t>
            </a:r>
            <a:endParaRPr lang="zh-CN" altLang="en-US" sz="2100" dirty="0">
              <a:latin typeface="Times New Roman" panose="02020603050405020304" pitchFamily="18" charset="0"/>
            </a:endParaRPr>
          </a:p>
        </p:txBody>
      </p:sp>
      <p:sp>
        <p:nvSpPr>
          <p:cNvPr id="9" name="矩形 8"/>
          <p:cNvSpPr/>
          <p:nvPr/>
        </p:nvSpPr>
        <p:spPr>
          <a:xfrm>
            <a:off x="523866" y="3023020"/>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得</a:t>
            </a:r>
            <a:endParaRPr lang="zh-CN" altLang="en-US" sz="2100" dirty="0">
              <a:latin typeface="Times New Roman" panose="02020603050405020304" pitchFamily="18" charset="0"/>
            </a:endParaRPr>
          </a:p>
        </p:txBody>
      </p:sp>
      <p:sp>
        <p:nvSpPr>
          <p:cNvPr id="10" name="矩形 9"/>
          <p:cNvSpPr/>
          <p:nvPr/>
        </p:nvSpPr>
        <p:spPr>
          <a:xfrm>
            <a:off x="523865" y="4046786"/>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道</a:t>
            </a:r>
            <a:endParaRPr lang="zh-CN" altLang="en-US" sz="2100" dirty="0">
              <a:latin typeface="Times New Roman" panose="02020603050405020304" pitchFamily="18" charset="0"/>
            </a:endParaRPr>
          </a:p>
        </p:txBody>
      </p:sp>
      <p:sp>
        <p:nvSpPr>
          <p:cNvPr id="11" name="矩形 10"/>
          <p:cNvSpPr/>
          <p:nvPr/>
        </p:nvSpPr>
        <p:spPr>
          <a:xfrm>
            <a:off x="523865" y="5117266"/>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戒</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01004"/>
            <a:ext cx="8106662" cy="4291330"/>
          </a:xfrm>
          <a:prstGeom prst="rect">
            <a:avLst/>
          </a:prstGeom>
        </p:spPr>
        <p:txBody>
          <a:bodyPr wrap="square">
            <a:spAutoFit/>
          </a:bodyPr>
          <a:lstStyle/>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顺为</a:t>
            </a:r>
            <a:r>
              <a:rPr lang="zh-CN" altLang="en-US" sz="2100" dirty="0">
                <a:solidFill>
                  <a:srgbClr val="FF00FF"/>
                </a:solidFill>
                <a:latin typeface="Times New Roman" panose="02020603050405020304" pitchFamily="18" charset="0"/>
                <a:ea typeface="微软雅黑" panose="020B0503020204020204" pitchFamily="34" charset="-122"/>
              </a:rPr>
              <a:t>正</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准则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标准</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立</a:t>
            </a:r>
            <a:r>
              <a:rPr lang="zh-CN" altLang="en-US" sz="2100" dirty="0">
                <a:latin typeface="Times New Roman" panose="02020603050405020304" pitchFamily="18" charset="0"/>
                <a:ea typeface="微软雅黑" panose="020B0503020204020204" pitchFamily="34" charset="-122"/>
              </a:rPr>
              <a:t>天下之</a:t>
            </a:r>
            <a:r>
              <a:rPr lang="zh-CN" altLang="en-US" sz="2100" dirty="0">
                <a:solidFill>
                  <a:srgbClr val="FF00FF"/>
                </a:solidFill>
                <a:latin typeface="Times New Roman" panose="02020603050405020304" pitchFamily="18" charset="0"/>
                <a:ea typeface="微软雅黑" panose="020B0503020204020204" pitchFamily="34" charset="-122"/>
              </a:rPr>
              <a:t>正</a:t>
            </a:r>
            <a:r>
              <a:rPr lang="zh-CN" altLang="en-US" sz="2100" dirty="0">
                <a:latin typeface="Times New Roman" panose="02020603050405020304" pitchFamily="18" charset="0"/>
                <a:ea typeface="微软雅黑" panose="020B0503020204020204" pitchFamily="34" charset="-122"/>
              </a:rPr>
              <a:t>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正确的</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丈夫</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冠也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用在主谓之间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取消句子</a:t>
            </a:r>
            <a:r>
              <a:rPr lang="zh-CN" altLang="en-US" sz="2100" dirty="0" smtClean="0">
                <a:latin typeface="Times New Roman" panose="02020603050405020304" pitchFamily="18" charset="0"/>
                <a:ea typeface="微软雅黑" panose="020B0503020204020204" pitchFamily="34" charset="-122"/>
              </a:rPr>
              <a:t>独立性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不译</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往</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女家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到</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居</a:t>
            </a:r>
            <a:r>
              <a:rPr lang="zh-CN" altLang="en-US" sz="2100" dirty="0">
                <a:latin typeface="Times New Roman" panose="02020603050405020304" pitchFamily="18" charset="0"/>
                <a:ea typeface="微软雅黑" panose="020B0503020204020204" pitchFamily="34" charset="-122"/>
              </a:rPr>
              <a:t>天下</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广居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与</a:t>
            </a:r>
            <a:r>
              <a:rPr lang="zh-CN" altLang="en-US" sz="2100" dirty="0">
                <a:latin typeface="Times New Roman" panose="02020603050405020304" pitchFamily="18" charset="0"/>
                <a:ea typeface="微软雅黑" panose="020B0503020204020204" pitchFamily="34" charset="-122"/>
              </a:rPr>
              <a:t>民由</a:t>
            </a:r>
            <a:r>
              <a:rPr lang="zh-CN" altLang="en-US" sz="2100" dirty="0">
                <a:solidFill>
                  <a:srgbClr val="FF00FF"/>
                </a:solidFill>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正道</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夫</a:t>
            </a:r>
            <a:r>
              <a:rPr lang="zh-CN" altLang="en-US" sz="2100" dirty="0">
                <a:latin typeface="Times New Roman" panose="02020603050405020304" pitchFamily="18" charset="0"/>
                <a:ea typeface="微软雅黑" panose="020B0503020204020204" pitchFamily="34" charset="-122"/>
              </a:rPr>
              <a:t>环</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攻之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表修饰</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后作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表顺承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然后</a:t>
            </a:r>
            <a:r>
              <a:rPr lang="zh-CN" altLang="en-US" sz="2100" dirty="0">
                <a:latin typeface="Times New Roman" panose="02020603050405020304" pitchFamily="18" charset="0"/>
                <a:ea typeface="微软雅黑" panose="020B0503020204020204" pitchFamily="34" charset="-122"/>
              </a:rPr>
              <a:t>知生于忧患</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死于安乐也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表并列</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一</a:t>
            </a:r>
            <a:r>
              <a:rPr lang="zh-CN" altLang="en-US" sz="2100" dirty="0">
                <a:latin typeface="Times New Roman" panose="02020603050405020304" pitchFamily="18" charset="0"/>
                <a:ea typeface="微软雅黑" panose="020B0503020204020204" pitchFamily="34" charset="-122"/>
              </a:rPr>
              <a:t>怒</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诸侯惧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表顺</a:t>
            </a:r>
            <a:r>
              <a:rPr lang="zh-CN" altLang="en-US" sz="2100" dirty="0" smtClean="0">
                <a:latin typeface="Times New Roman" panose="02020603050405020304" pitchFamily="18" charset="0"/>
                <a:ea typeface="微软雅黑" panose="020B0503020204020204" pitchFamily="34" charset="-122"/>
              </a:rPr>
              <a:t>承</a:t>
            </a:r>
            <a:endParaRPr lang="zh-CN" altLang="en-US" sz="2100" dirty="0">
              <a:latin typeface="Times New Roman" panose="02020603050405020304" pitchFamily="18" charset="0"/>
              <a:ea typeface="微软雅黑" panose="020B0503020204020204" pitchFamily="34" charset="-122"/>
            </a:endParaRPr>
          </a:p>
        </p:txBody>
      </p:sp>
      <p:sp>
        <p:nvSpPr>
          <p:cNvPr id="3" name="左大括号 2"/>
          <p:cNvSpPr/>
          <p:nvPr/>
        </p:nvSpPr>
        <p:spPr>
          <a:xfrm>
            <a:off x="1250001" y="161600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左大括号 3"/>
          <p:cNvSpPr/>
          <p:nvPr/>
        </p:nvSpPr>
        <p:spPr>
          <a:xfrm>
            <a:off x="1250001" y="2469937"/>
            <a:ext cx="116058" cy="146269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23867" y="1769604"/>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正</a:t>
            </a:r>
            <a:endParaRPr lang="zh-CN" altLang="en-US" sz="2100" dirty="0">
              <a:latin typeface="Times New Roman" panose="02020603050405020304" pitchFamily="18" charset="0"/>
            </a:endParaRPr>
          </a:p>
        </p:txBody>
      </p:sp>
      <p:sp>
        <p:nvSpPr>
          <p:cNvPr id="6" name="矩形 5"/>
          <p:cNvSpPr/>
          <p:nvPr/>
        </p:nvSpPr>
        <p:spPr>
          <a:xfrm>
            <a:off x="523867" y="300507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ndParaRPr>
          </a:p>
        </p:txBody>
      </p:sp>
      <p:sp>
        <p:nvSpPr>
          <p:cNvPr id="7" name="左大括号 6"/>
          <p:cNvSpPr/>
          <p:nvPr/>
        </p:nvSpPr>
        <p:spPr>
          <a:xfrm>
            <a:off x="1250001" y="4170219"/>
            <a:ext cx="116058" cy="146269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23867" y="4705361"/>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而</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11554"/>
            <a:ext cx="8096111" cy="396938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舜</a:t>
            </a:r>
            <a:r>
              <a:rPr lang="zh-CN" altLang="en-US" sz="2100" dirty="0">
                <a:solidFill>
                  <a:srgbClr val="FF00FF"/>
                </a:solidFill>
                <a:latin typeface="Times New Roman" panose="02020603050405020304" pitchFamily="18" charset="0"/>
                <a:ea typeface="微软雅黑" panose="020B0503020204020204" pitchFamily="34" charset="-122"/>
              </a:rPr>
              <a:t>发</a:t>
            </a:r>
            <a:r>
              <a:rPr lang="zh-CN" altLang="en-US" sz="2100" dirty="0">
                <a:latin typeface="Times New Roman" panose="02020603050405020304" pitchFamily="18" charset="0"/>
                <a:ea typeface="微软雅黑" panose="020B0503020204020204" pitchFamily="34" charset="-122"/>
              </a:rPr>
              <a:t>于畎亩之中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兴起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指被任用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发</a:t>
            </a:r>
            <a:r>
              <a:rPr lang="zh-CN" altLang="en-US" sz="2100" dirty="0">
                <a:latin typeface="Times New Roman" panose="02020603050405020304" pitchFamily="18" charset="0"/>
                <a:ea typeface="微软雅黑" panose="020B0503020204020204" pitchFamily="34" charset="-122"/>
              </a:rPr>
              <a:t>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流露</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舜</a:t>
            </a:r>
            <a:r>
              <a:rPr lang="zh-CN" altLang="en-US" sz="2100" dirty="0">
                <a:latin typeface="Times New Roman" panose="02020603050405020304" pitchFamily="18" charset="0"/>
                <a:ea typeface="微软雅黑" panose="020B0503020204020204" pitchFamily="34" charset="-122"/>
              </a:rPr>
              <a:t>发</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畎亩之中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故</a:t>
            </a:r>
            <a:r>
              <a:rPr lang="zh-CN" altLang="en-US" sz="2100" dirty="0">
                <a:latin typeface="Times New Roman" panose="02020603050405020304" pitchFamily="18" charset="0"/>
                <a:ea typeface="微软雅黑" panose="020B0503020204020204" pitchFamily="34" charset="-122"/>
              </a:rPr>
              <a:t>天将降大任</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是人也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生</a:t>
            </a:r>
            <a:r>
              <a:rPr lang="zh-CN" altLang="en-US" sz="2100" dirty="0" smtClean="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忧患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处于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之中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征</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管</a:t>
            </a:r>
            <a:r>
              <a:rPr lang="zh-CN" altLang="en-US" sz="2100" dirty="0">
                <a:latin typeface="Times New Roman" panose="02020603050405020304" pitchFamily="18" charset="0"/>
                <a:ea typeface="微软雅黑" panose="020B0503020204020204" pitchFamily="34" charset="-122"/>
              </a:rPr>
              <a:t>夷吾举于</a:t>
            </a:r>
            <a:r>
              <a:rPr lang="zh-CN" altLang="en-US" sz="2100" dirty="0">
                <a:solidFill>
                  <a:srgbClr val="FF00FF"/>
                </a:solidFill>
                <a:latin typeface="Times New Roman" panose="02020603050405020304" pitchFamily="18" charset="0"/>
                <a:ea typeface="微软雅黑" panose="020B0503020204020204" pitchFamily="34" charset="-122"/>
              </a:rPr>
              <a:t>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狱官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入</a:t>
            </a:r>
            <a:r>
              <a:rPr lang="zh-CN" altLang="en-US" sz="2100" dirty="0">
                <a:latin typeface="Times New Roman" panose="02020603050405020304" pitchFamily="18" charset="0"/>
                <a:ea typeface="微软雅黑" panose="020B0503020204020204" pitchFamily="34" charset="-122"/>
              </a:rPr>
              <a:t>则无法家拂</a:t>
            </a:r>
            <a:r>
              <a:rPr lang="zh-CN" altLang="en-US" sz="2100" dirty="0">
                <a:solidFill>
                  <a:srgbClr val="FF00FF"/>
                </a:solidFill>
                <a:latin typeface="Times New Roman" panose="02020603050405020304" pitchFamily="18" charset="0"/>
                <a:ea typeface="微软雅黑" panose="020B0503020204020204" pitchFamily="34" charset="-122"/>
              </a:rPr>
              <a:t>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贤士</a:t>
            </a:r>
            <a:endParaRPr lang="zh-CN" altLang="en-US" sz="2100" dirty="0">
              <a:latin typeface="Times New Roman" panose="02020603050405020304" pitchFamily="18" charset="0"/>
              <a:ea typeface="微软雅黑" panose="020B0503020204020204" pitchFamily="34" charset="-122"/>
            </a:endParaRPr>
          </a:p>
        </p:txBody>
      </p:sp>
      <p:sp>
        <p:nvSpPr>
          <p:cNvPr id="3" name="左大括号 2"/>
          <p:cNvSpPr/>
          <p:nvPr/>
        </p:nvSpPr>
        <p:spPr>
          <a:xfrm>
            <a:off x="1307869" y="1734308"/>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左大括号 3"/>
          <p:cNvSpPr/>
          <p:nvPr/>
        </p:nvSpPr>
        <p:spPr>
          <a:xfrm>
            <a:off x="1312570" y="2653412"/>
            <a:ext cx="116058" cy="1663517"/>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23867" y="1886276"/>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发</a:t>
            </a:r>
            <a:endParaRPr lang="zh-CN" altLang="en-US" sz="2100" dirty="0">
              <a:latin typeface="Times New Roman" panose="02020603050405020304" pitchFamily="18" charset="0"/>
            </a:endParaRPr>
          </a:p>
        </p:txBody>
      </p:sp>
      <p:sp>
        <p:nvSpPr>
          <p:cNvPr id="6" name="矩形 5"/>
          <p:cNvSpPr/>
          <p:nvPr/>
        </p:nvSpPr>
        <p:spPr>
          <a:xfrm>
            <a:off x="523867" y="328896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于</a:t>
            </a:r>
            <a:endParaRPr lang="zh-CN" altLang="en-US" sz="2100" dirty="0">
              <a:latin typeface="Times New Roman" panose="02020603050405020304" pitchFamily="18" charset="0"/>
            </a:endParaRPr>
          </a:p>
        </p:txBody>
      </p:sp>
      <p:sp>
        <p:nvSpPr>
          <p:cNvPr id="7" name="左大括号 6"/>
          <p:cNvSpPr/>
          <p:nvPr/>
        </p:nvSpPr>
        <p:spPr>
          <a:xfrm>
            <a:off x="1312569" y="4530320"/>
            <a:ext cx="131314" cy="715212"/>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458211" y="4708270"/>
            <a:ext cx="89408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士</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501004"/>
            <a:ext cx="8134643"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域</a:t>
            </a:r>
            <a:r>
              <a:rPr lang="zh-CN" altLang="en-US" sz="2100" dirty="0">
                <a:latin typeface="Times New Roman" panose="02020603050405020304" pitchFamily="18" charset="0"/>
                <a:ea typeface="微软雅黑" panose="020B0503020204020204" pitchFamily="34" charset="-122"/>
              </a:rPr>
              <a:t>民不以封疆之界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限制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固</a:t>
            </a:r>
            <a:r>
              <a:rPr lang="zh-CN" altLang="en-US" sz="2100" dirty="0">
                <a:latin typeface="Times New Roman" panose="02020603050405020304" pitchFamily="18" charset="0"/>
                <a:ea typeface="微软雅黑" panose="020B0503020204020204" pitchFamily="34" charset="-122"/>
              </a:rPr>
              <a:t>国不以山溪之险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巩固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威</a:t>
            </a:r>
            <a:r>
              <a:rPr lang="zh-CN" altLang="en-US" sz="2100" dirty="0">
                <a:latin typeface="Times New Roman" panose="02020603050405020304" pitchFamily="18" charset="0"/>
                <a:ea typeface="微软雅黑" panose="020B0503020204020204" pitchFamily="34" charset="-122"/>
              </a:rPr>
              <a:t>天下不以兵革之利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震慑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丈夫之</a:t>
            </a:r>
            <a:r>
              <a:rPr lang="zh-CN" altLang="en-US" sz="2100" dirty="0">
                <a:solidFill>
                  <a:srgbClr val="FF00FF"/>
                </a:solidFill>
                <a:latin typeface="Times New Roman" panose="02020603050405020304" pitchFamily="18" charset="0"/>
                <a:ea typeface="微软雅黑" panose="020B0503020204020204" pitchFamily="34" charset="-122"/>
              </a:rPr>
              <a:t>冠</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行冠礼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富贵不能</a:t>
            </a:r>
            <a:r>
              <a:rPr lang="zh-CN" altLang="en-US" sz="2100" dirty="0">
                <a:solidFill>
                  <a:srgbClr val="FF00FF"/>
                </a:solidFill>
                <a:latin typeface="Times New Roman" panose="02020603050405020304" pitchFamily="18" charset="0"/>
                <a:ea typeface="微软雅黑" panose="020B0503020204020204" pitchFamily="34" charset="-122"/>
              </a:rPr>
              <a:t>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贫贱不能</a:t>
            </a:r>
            <a:r>
              <a:rPr lang="zh-CN" altLang="en-US" sz="2100" dirty="0">
                <a:solidFill>
                  <a:srgbClr val="FF00FF"/>
                </a:solidFill>
                <a:latin typeface="Times New Roman" panose="02020603050405020304" pitchFamily="18" charset="0"/>
                <a:ea typeface="微软雅黑" panose="020B0503020204020204" pitchFamily="34" charset="-122"/>
              </a:rPr>
              <a:t>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威武不能</a:t>
            </a:r>
            <a:r>
              <a:rPr lang="zh-CN" altLang="en-US" sz="2100" dirty="0">
                <a:solidFill>
                  <a:srgbClr val="FF00FF"/>
                </a:solidFill>
                <a:latin typeface="Times New Roman" panose="02020603050405020304" pitchFamily="18" charset="0"/>
                <a:ea typeface="微软雅黑" panose="020B0503020204020204" pitchFamily="34" charset="-122"/>
              </a:rPr>
              <a:t>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惑乱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迷惑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改变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屈服</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必先</a:t>
            </a:r>
            <a:r>
              <a:rPr lang="zh-CN" altLang="en-US" sz="2100" dirty="0">
                <a:solidFill>
                  <a:srgbClr val="FF00FF"/>
                </a:solidFill>
                <a:latin typeface="Times New Roman" panose="02020603050405020304" pitchFamily="18" charset="0"/>
                <a:ea typeface="微软雅黑" panose="020B0503020204020204" pitchFamily="34" charset="-122"/>
              </a:rPr>
              <a:t>苦</a:t>
            </a:r>
            <a:r>
              <a:rPr lang="zh-CN" altLang="en-US" sz="2100" dirty="0">
                <a:latin typeface="Times New Roman" panose="02020603050405020304" pitchFamily="18" charset="0"/>
                <a:ea typeface="微软雅黑" panose="020B0503020204020204" pitchFamily="34" charset="-122"/>
              </a:rPr>
              <a:t>其心志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痛苦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劳</a:t>
            </a:r>
            <a:r>
              <a:rPr lang="zh-CN" altLang="en-US" sz="2100" dirty="0">
                <a:latin typeface="Times New Roman" panose="02020603050405020304" pitchFamily="18" charset="0"/>
                <a:ea typeface="微软雅黑" panose="020B0503020204020204" pitchFamily="34" charset="-122"/>
              </a:rPr>
              <a:t>其筋骨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劳累</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102991"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solidFill>
                  <a:srgbClr val="FF00FF"/>
                </a:solidFill>
                <a:latin typeface="Times New Roman" panose="02020603050405020304" pitchFamily="18" charset="0"/>
                <a:ea typeface="微软雅黑" panose="020B0503020204020204" pitchFamily="34" charset="-122"/>
              </a:rPr>
              <a:t>饿</a:t>
            </a:r>
            <a:r>
              <a:rPr lang="zh-CN" altLang="en-US" sz="2100" dirty="0">
                <a:latin typeface="Times New Roman" panose="02020603050405020304" pitchFamily="18" charset="0"/>
                <a:ea typeface="微软雅黑" panose="020B0503020204020204" pitchFamily="34" charset="-122"/>
              </a:rPr>
              <a:t>其体肤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经受饥饿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solidFill>
                  <a:srgbClr val="FF00FF"/>
                </a:solidFill>
                <a:latin typeface="Times New Roman" panose="02020603050405020304" pitchFamily="18" charset="0"/>
                <a:ea typeface="微软雅黑" panose="020B0503020204020204" pitchFamily="34" charset="-122"/>
              </a:rPr>
              <a:t>空乏</a:t>
            </a:r>
            <a:r>
              <a:rPr lang="zh-CN" altLang="en-US" sz="2100" dirty="0">
                <a:latin typeface="Times New Roman" panose="02020603050405020304" pitchFamily="18" charset="0"/>
                <a:ea typeface="微软雅黑" panose="020B0503020204020204" pitchFamily="34" charset="-122"/>
              </a:rPr>
              <a:t>其身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财资缺乏</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所以</a:t>
            </a:r>
            <a:r>
              <a:rPr lang="zh-CN" altLang="en-US" sz="2100" dirty="0">
                <a:solidFill>
                  <a:srgbClr val="FF00FF"/>
                </a:solidFill>
                <a:latin typeface="Times New Roman" panose="02020603050405020304" pitchFamily="18" charset="0"/>
                <a:ea typeface="微软雅黑" panose="020B0503020204020204" pitchFamily="34" charset="-122"/>
              </a:rPr>
              <a:t>动</a:t>
            </a:r>
            <a:r>
              <a:rPr lang="zh-CN" altLang="en-US" sz="2100" dirty="0">
                <a:latin typeface="Times New Roman" panose="02020603050405020304" pitchFamily="18" charset="0"/>
                <a:ea typeface="微软雅黑" panose="020B0503020204020204" pitchFamily="34" charset="-122"/>
              </a:rPr>
              <a:t>心</a:t>
            </a:r>
            <a:r>
              <a:rPr lang="zh-CN" altLang="en-US" sz="2100" dirty="0">
                <a:solidFill>
                  <a:srgbClr val="FF00FF"/>
                </a:solidFill>
                <a:latin typeface="Times New Roman" panose="02020603050405020304" pitchFamily="18" charset="0"/>
                <a:ea typeface="微软雅黑" panose="020B0503020204020204" pitchFamily="34" charset="-122"/>
              </a:rPr>
              <a:t>忍</a:t>
            </a:r>
            <a:r>
              <a:rPr lang="zh-CN" altLang="en-US" sz="2100" dirty="0">
                <a:latin typeface="Times New Roman" panose="02020603050405020304" pitchFamily="18" charset="0"/>
                <a:ea typeface="微软雅黑" panose="020B0503020204020204" pitchFamily="34" charset="-122"/>
              </a:rPr>
              <a:t>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受到震撼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坚忍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人恒</a:t>
            </a:r>
            <a:r>
              <a:rPr lang="zh-CN" altLang="en-US" sz="2100" dirty="0">
                <a:solidFill>
                  <a:srgbClr val="FF00FF"/>
                </a:solidFill>
                <a:latin typeface="Times New Roman" panose="02020603050405020304" pitchFamily="18" charset="0"/>
                <a:ea typeface="微软雅黑" panose="020B0503020204020204" pitchFamily="34" charset="-122"/>
              </a:rPr>
              <a:t>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然后能改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犯错误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solidFill>
                  <a:srgbClr val="FF00FF"/>
                </a:solidFill>
                <a:latin typeface="Times New Roman" panose="02020603050405020304" pitchFamily="18" charset="0"/>
                <a:ea typeface="微软雅黑" panose="020B0503020204020204" pitchFamily="34" charset="-122"/>
              </a:rPr>
              <a:t>入</a:t>
            </a:r>
            <a:r>
              <a:rPr lang="zh-CN" altLang="en-US" sz="2100" dirty="0">
                <a:latin typeface="Times New Roman" panose="02020603050405020304" pitchFamily="18" charset="0"/>
                <a:ea typeface="微软雅黑" panose="020B0503020204020204" pitchFamily="34" charset="-122"/>
              </a:rPr>
              <a:t>则无法家拂士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在国内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solidFill>
                  <a:srgbClr val="FF00FF"/>
                </a:solidFill>
                <a:latin typeface="Times New Roman" panose="02020603050405020304" pitchFamily="18" charset="0"/>
                <a:ea typeface="微软雅黑" panose="020B0503020204020204" pitchFamily="34" charset="-122"/>
              </a:rPr>
              <a:t>出</a:t>
            </a:r>
            <a:r>
              <a:rPr lang="zh-CN" altLang="en-US" sz="2100" dirty="0">
                <a:latin typeface="Times New Roman" panose="02020603050405020304" pitchFamily="18" charset="0"/>
                <a:ea typeface="微软雅黑" panose="020B0503020204020204" pitchFamily="34" charset="-122"/>
              </a:rPr>
              <a:t>则无敌国外患者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在国外</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(14)</a:t>
            </a:r>
            <a:r>
              <a:rPr lang="zh-CN" altLang="en-US" sz="2100" dirty="0">
                <a:latin typeface="Times New Roman" panose="02020603050405020304" pitchFamily="18" charset="0"/>
                <a:ea typeface="微软雅黑" panose="020B0503020204020204" pitchFamily="34" charset="-122"/>
              </a:rPr>
              <a:t>然后知</a:t>
            </a:r>
            <a:r>
              <a:rPr lang="zh-CN" altLang="en-US" sz="2100" dirty="0">
                <a:solidFill>
                  <a:srgbClr val="FF00FF"/>
                </a:solidFill>
                <a:latin typeface="Times New Roman" panose="02020603050405020304" pitchFamily="18" charset="0"/>
                <a:ea typeface="微软雅黑" panose="020B0503020204020204" pitchFamily="34" charset="-122"/>
              </a:rPr>
              <a:t>生</a:t>
            </a:r>
            <a:r>
              <a:rPr lang="zh-CN" altLang="en-US" sz="2100" dirty="0">
                <a:latin typeface="Times New Roman" panose="02020603050405020304" pitchFamily="18" charset="0"/>
                <a:ea typeface="微软雅黑" panose="020B0503020204020204" pitchFamily="34" charset="-122"/>
              </a:rPr>
              <a:t>于忧患而</a:t>
            </a:r>
            <a:r>
              <a:rPr lang="zh-CN" altLang="en-US" sz="2100" dirty="0">
                <a:solidFill>
                  <a:srgbClr val="FF00FF"/>
                </a:solidFill>
                <a:latin typeface="Times New Roman" panose="02020603050405020304" pitchFamily="18" charset="0"/>
                <a:ea typeface="微软雅黑" panose="020B0503020204020204" pitchFamily="34" charset="-122"/>
              </a:rPr>
              <a:t>死</a:t>
            </a:r>
            <a:r>
              <a:rPr lang="zh-CN" altLang="en-US" sz="2100" dirty="0">
                <a:latin typeface="Times New Roman" panose="02020603050405020304" pitchFamily="18" charset="0"/>
                <a:ea typeface="微软雅黑" panose="020B0503020204020204" pitchFamily="34" charset="-122"/>
              </a:rPr>
              <a:t>于安乐也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动词的使动用法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死亡</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501004"/>
            <a:ext cx="8092440"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池</a:t>
            </a:r>
            <a:r>
              <a:rPr lang="zh-CN" altLang="en-US" sz="2100" dirty="0">
                <a:latin typeface="Times New Roman" panose="02020603050405020304" pitchFamily="18" charset="0"/>
                <a:ea typeface="微软雅黑" panose="020B0503020204020204" pitchFamily="34" charset="-122"/>
              </a:rPr>
              <a:t>非不深也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护城河</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池塘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亲戚</a:t>
            </a:r>
            <a:r>
              <a:rPr lang="zh-CN" altLang="en-US" sz="2100" dirty="0">
                <a:latin typeface="Times New Roman" panose="02020603050405020304" pitchFamily="18" charset="0"/>
                <a:ea typeface="微软雅黑" panose="020B0503020204020204" pitchFamily="34" charset="-122"/>
              </a:rPr>
              <a:t>畔之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与自己有血缘或婚姻关系的人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跟自己家庭有婚姻关系或血统关系的家庭或它的成员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公孙衍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张仪岂不</a:t>
            </a:r>
            <a:r>
              <a:rPr lang="zh-CN" altLang="en-US" sz="2100" dirty="0">
                <a:solidFill>
                  <a:srgbClr val="FF00FF"/>
                </a:solidFill>
                <a:latin typeface="Times New Roman" panose="02020603050405020304" pitchFamily="18" charset="0"/>
                <a:ea typeface="微软雅黑" panose="020B0503020204020204" pitchFamily="34" charset="-122"/>
              </a:rPr>
              <a:t>诚</a:t>
            </a:r>
            <a:r>
              <a:rPr lang="zh-CN" altLang="en-US" sz="2100" dirty="0">
                <a:latin typeface="Times New Roman" panose="02020603050405020304" pitchFamily="18" charset="0"/>
                <a:ea typeface="微软雅黑" panose="020B0503020204020204" pitchFamily="34" charset="-122"/>
              </a:rPr>
              <a:t>大丈夫哉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真正</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确实</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真诚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诚实</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89430"/>
            <a:ext cx="8620133" cy="44538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沿溯阻</a:t>
            </a:r>
            <a:r>
              <a:rPr lang="zh-CN" altLang="en-US" sz="2100" dirty="0">
                <a:solidFill>
                  <a:srgbClr val="FF00FF"/>
                </a:solidFill>
                <a:latin typeface="Times New Roman" panose="02020603050405020304" pitchFamily="18" charset="0"/>
                <a:ea typeface="微软雅黑" panose="020B0503020204020204" pitchFamily="34" charset="-122"/>
              </a:rPr>
              <a:t>绝</a:t>
            </a:r>
            <a:r>
              <a:rPr lang="zh-CN" altLang="en-US" sz="2100" dirty="0">
                <a:latin typeface="Times New Roman" panose="02020603050405020304" pitchFamily="18" charset="0"/>
                <a:ea typeface="微软雅黑" panose="020B0503020204020204" pitchFamily="34" charset="-122"/>
              </a:rPr>
              <a:t>：动词，阻断</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绝</a:t>
            </a:r>
            <a:r>
              <a:rPr lang="zh-CN" altLang="en-US" sz="2100" dirty="0" smtClean="0">
                <a:latin typeface="Times New Roman" panose="02020603050405020304" pitchFamily="18" charset="0"/>
                <a:ea typeface="微软雅黑" panose="020B0503020204020204" pitchFamily="34" charset="-122"/>
              </a:rPr>
              <a:t>    多</a:t>
            </a:r>
            <a:r>
              <a:rPr lang="zh-CN" altLang="en-US" sz="2100" dirty="0">
                <a:latin typeface="Times New Roman" panose="02020603050405020304" pitchFamily="18" charset="0"/>
                <a:ea typeface="微软雅黑" panose="020B0503020204020204" pitchFamily="34" charset="-122"/>
              </a:rPr>
              <a:t>生怪柏：副词，极，最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哀转久</a:t>
            </a:r>
            <a:r>
              <a:rPr lang="zh-CN" altLang="en-US" sz="2100" dirty="0">
                <a:solidFill>
                  <a:srgbClr val="FF00FF"/>
                </a:solidFill>
                <a:latin typeface="Times New Roman" panose="02020603050405020304" pitchFamily="18" charset="0"/>
                <a:ea typeface="微软雅黑" panose="020B0503020204020204" pitchFamily="34" charset="-122"/>
              </a:rPr>
              <a:t>绝</a:t>
            </a:r>
            <a:r>
              <a:rPr lang="zh-CN" altLang="en-US" sz="2100" dirty="0">
                <a:latin typeface="Times New Roman" panose="02020603050405020304" pitchFamily="18" charset="0"/>
                <a:ea typeface="微软雅黑" panose="020B0503020204020204" pitchFamily="34" charset="-122"/>
              </a:rPr>
              <a:t>：动词，断绝，消失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）虽乘</a:t>
            </a:r>
            <a:r>
              <a:rPr lang="zh-CN" altLang="en-US" sz="2100" dirty="0">
                <a:solidFill>
                  <a:srgbClr val="FF00FF"/>
                </a:solidFill>
                <a:latin typeface="Times New Roman" panose="02020603050405020304" pitchFamily="18" charset="0"/>
                <a:ea typeface="微软雅黑" panose="020B0503020204020204" pitchFamily="34" charset="-122"/>
              </a:rPr>
              <a:t>奔</a:t>
            </a:r>
            <a:r>
              <a:rPr lang="zh-CN" altLang="en-US" sz="2100" dirty="0">
                <a:latin typeface="Times New Roman" panose="02020603050405020304" pitchFamily="18" charset="0"/>
                <a:ea typeface="微软雅黑" panose="020B0503020204020204" pitchFamily="34" charset="-122"/>
              </a:rPr>
              <a:t>御风：动词作名词，飞奔的马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）则素</a:t>
            </a:r>
            <a:r>
              <a:rPr lang="zh-CN" altLang="en-US" sz="2100" dirty="0">
                <a:solidFill>
                  <a:srgbClr val="FF00FF"/>
                </a:solidFill>
                <a:latin typeface="Times New Roman" panose="02020603050405020304" pitchFamily="18" charset="0"/>
                <a:ea typeface="微软雅黑" panose="020B0503020204020204" pitchFamily="34" charset="-122"/>
              </a:rPr>
              <a:t>湍</a:t>
            </a:r>
            <a:r>
              <a:rPr lang="zh-CN" altLang="en-US" sz="2100" dirty="0">
                <a:latin typeface="Times New Roman" panose="02020603050405020304" pitchFamily="18" charset="0"/>
                <a:ea typeface="微软雅黑" panose="020B0503020204020204" pitchFamily="34" charset="-122"/>
              </a:rPr>
              <a:t>绿潭：形容词作名词，急流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良</a:t>
            </a:r>
            <a:r>
              <a:rPr lang="zh-CN" altLang="en-US" sz="2100" dirty="0">
                <a:latin typeface="Times New Roman" panose="02020603050405020304" pitchFamily="18" charset="0"/>
                <a:ea typeface="微软雅黑" panose="020B0503020204020204" pitchFamily="34" charset="-122"/>
              </a:rPr>
              <a:t>多趣味：形容词作副词，甚，很</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）每至晴初</a:t>
            </a:r>
            <a:r>
              <a:rPr lang="zh-CN" altLang="en-US" sz="2100" dirty="0">
                <a:solidFill>
                  <a:srgbClr val="FF00FF"/>
                </a:solidFill>
                <a:latin typeface="Times New Roman" panose="02020603050405020304" pitchFamily="18" charset="0"/>
                <a:ea typeface="微软雅黑" panose="020B0503020204020204" pitchFamily="34" charset="-122"/>
              </a:rPr>
              <a:t>霜</a:t>
            </a:r>
            <a:r>
              <a:rPr lang="zh-CN" altLang="en-US" sz="2100" dirty="0">
                <a:latin typeface="Times New Roman" panose="02020603050405020304" pitchFamily="18" charset="0"/>
                <a:ea typeface="微软雅黑" panose="020B0503020204020204" pitchFamily="34" charset="-122"/>
              </a:rPr>
              <a:t>旦：名词作动词，下霜，结霜</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空谷</a:t>
            </a:r>
            <a:r>
              <a:rPr lang="zh-CN" altLang="en-US" sz="2100" dirty="0">
                <a:latin typeface="Times New Roman" panose="02020603050405020304" pitchFamily="18" charset="0"/>
                <a:ea typeface="微软雅黑" panose="020B0503020204020204" pitchFamily="34" charset="-122"/>
              </a:rPr>
              <a:t>传响：名词作状语，空旷的山谷里</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487660" y="1671066"/>
            <a:ext cx="94956" cy="1159177"/>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261934" y="2054446"/>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）绝</a:t>
            </a:r>
            <a:endParaRPr lang="zh-CN" altLang="en-US" sz="2100" dirty="0">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1968291" y="2125443"/>
            <a:ext cx="281991" cy="246407"/>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是</a:t>
            </a:r>
            <a:r>
              <a:rPr lang="zh-CN" altLang="en-US" sz="2100" dirty="0">
                <a:latin typeface="Times New Roman" panose="02020603050405020304" pitchFamily="18" charset="0"/>
                <a:ea typeface="微软雅黑" panose="020B0503020204020204" pitchFamily="34" charset="-122"/>
              </a:rPr>
              <a:t>焉得为大丈夫乎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这</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判断动词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丈夫之</a:t>
            </a:r>
            <a:r>
              <a:rPr lang="zh-CN" altLang="en-US" sz="2100" dirty="0">
                <a:solidFill>
                  <a:srgbClr val="FF00FF"/>
                </a:solidFill>
                <a:latin typeface="Times New Roman" panose="02020603050405020304" pitchFamily="18" charset="0"/>
                <a:ea typeface="微软雅黑" panose="020B0503020204020204" pitchFamily="34" charset="-122"/>
              </a:rPr>
              <a:t>冠</a:t>
            </a:r>
            <a:r>
              <a:rPr lang="zh-CN" altLang="en-US" sz="2100" dirty="0">
                <a:latin typeface="Times New Roman" panose="02020603050405020304" pitchFamily="18" charset="0"/>
                <a:ea typeface="微软雅黑" panose="020B0503020204020204" pitchFamily="34" charset="-122"/>
              </a:rPr>
              <a:t>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行冠</a:t>
            </a:r>
            <a:r>
              <a:rPr lang="zh-CN" altLang="en-US" sz="2100" dirty="0" smtClean="0">
                <a:latin typeface="Times New Roman" panose="02020603050405020304" pitchFamily="18" charset="0"/>
                <a:ea typeface="微软雅黑" panose="020B0503020204020204" pitchFamily="34" charset="-122"/>
              </a:rPr>
              <a:t>礼</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冠军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父</a:t>
            </a:r>
            <a:r>
              <a:rPr lang="zh-CN" altLang="en-US" sz="2100" dirty="0">
                <a:solidFill>
                  <a:srgbClr val="FF00FF"/>
                </a:solidFill>
                <a:latin typeface="Times New Roman" panose="02020603050405020304" pitchFamily="18" charset="0"/>
                <a:ea typeface="微软雅黑" panose="020B0503020204020204" pitchFamily="34" charset="-122"/>
              </a:rPr>
              <a:t>命</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教导</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训诲</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命令</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征于色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而后</a:t>
            </a:r>
            <a:r>
              <a:rPr lang="zh-CN" altLang="en-US" sz="2100" dirty="0">
                <a:solidFill>
                  <a:srgbClr val="FF00FF"/>
                </a:solidFill>
                <a:latin typeface="Times New Roman" panose="02020603050405020304" pitchFamily="18" charset="0"/>
                <a:ea typeface="微软雅黑" panose="020B0503020204020204" pitchFamily="34" charset="-122"/>
              </a:rPr>
              <a:t>喻</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了解</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明白</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比喻</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域民不以封疆之界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固国不以山溪之险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威天下不以兵革之利</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使</a:t>
            </a:r>
            <a:r>
              <a:rPr lang="zh-CN" altLang="en-US" sz="2100" dirty="0">
                <a:solidFill>
                  <a:srgbClr val="C00000"/>
                </a:solidFill>
                <a:latin typeface="Times New Roman" panose="02020603050405020304" pitchFamily="18" charset="0"/>
                <a:ea typeface="微软雅黑" panose="020B0503020204020204" pitchFamily="34" charset="-122"/>
              </a:rPr>
              <a:t>人民定居下来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而不迁到别的地方去</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不能靠疆域的边界</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巩固国防不能靠山河的险要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震慑天下不能靠武器的锐利</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故君子有不战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战必胜矣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所以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能行仁政的</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君主不战则已</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战就一定能胜利</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一怒而诸侯惧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安居而天下熄</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他们</a:t>
            </a:r>
            <a:r>
              <a:rPr lang="zh-CN" altLang="en-US" sz="2100" dirty="0">
                <a:solidFill>
                  <a:srgbClr val="C00000"/>
                </a:solidFill>
                <a:latin typeface="Times New Roman" panose="02020603050405020304" pitchFamily="18" charset="0"/>
                <a:ea typeface="微软雅黑" panose="020B0503020204020204" pitchFamily="34" charset="-122"/>
              </a:rPr>
              <a:t>发起怒来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诸侯都会害怕</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他们安静下来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战争停息</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天下太平</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居天下之广居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立天下之正位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行天下之大道</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大丈夫应该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住进天下最宽广的住宅</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站在天下最正确的位置</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礼</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走着天下最正确的道路</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义</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得志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与民由之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不得志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独行其道</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实现</a:t>
            </a:r>
            <a:r>
              <a:rPr lang="zh-CN" altLang="en-US" sz="2100" dirty="0">
                <a:solidFill>
                  <a:srgbClr val="C00000"/>
                </a:solidFill>
                <a:latin typeface="Times New Roman" panose="02020603050405020304" pitchFamily="18" charset="0"/>
                <a:ea typeface="微软雅黑" panose="020B0503020204020204" pitchFamily="34" charset="-122"/>
              </a:rPr>
              <a:t>志向时</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与百姓一同遵循正道而行</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不能实现志向时</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独自走自己的道路</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富贵不能淫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贫贱不能移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威武不能屈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此之谓大丈夫</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富贵</a:t>
            </a:r>
            <a:r>
              <a:rPr lang="zh-CN" altLang="en-US" sz="2100" dirty="0">
                <a:solidFill>
                  <a:srgbClr val="C00000"/>
                </a:solidFill>
                <a:latin typeface="Times New Roman" panose="02020603050405020304" pitchFamily="18" charset="0"/>
                <a:ea typeface="微软雅黑" panose="020B0503020204020204" pitchFamily="34" charset="-122"/>
              </a:rPr>
              <a:t>不能使他迷惑</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贫贱不能使他动摇</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威武不能使他屈服</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这样的人才称得上是大丈夫</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故天将降大任于是人也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必先苦其心志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劳其筋骨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饿其体肤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空乏其身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行拂乱其所为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所以</a:t>
            </a:r>
            <a:r>
              <a:rPr lang="zh-CN" altLang="en-US" sz="2100" dirty="0">
                <a:solidFill>
                  <a:srgbClr val="C00000"/>
                </a:solidFill>
                <a:latin typeface="Times New Roman" panose="02020603050405020304" pitchFamily="18" charset="0"/>
                <a:ea typeface="微软雅黑" panose="020B0503020204020204" pitchFamily="34" charset="-122"/>
              </a:rPr>
              <a:t>上天将要下达重大使命给这样的人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一定先要使他的内心痛苦</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使他的筋骨劳累</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使他经受饥饿之苦</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使他身处贫困之中</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使他做事不顺</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所以动心忍性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曾益其所不能</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用</a:t>
            </a:r>
            <a:r>
              <a:rPr lang="zh-CN" altLang="en-US" sz="2100" dirty="0">
                <a:solidFill>
                  <a:srgbClr val="C00000"/>
                </a:solidFill>
                <a:latin typeface="Times New Roman" panose="02020603050405020304" pitchFamily="18" charset="0"/>
                <a:ea typeface="微软雅黑" panose="020B0503020204020204" pitchFamily="34" charset="-122"/>
              </a:rPr>
              <a:t>这些方法来使他的心受到震撼</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使他的性格坚忍起来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增加他不具备的才能</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人恒过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然后能改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困于心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衡于虑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而后作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征于色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而后喻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人</a:t>
            </a:r>
            <a:r>
              <a:rPr lang="zh-CN" altLang="en-US" sz="2100" dirty="0">
                <a:solidFill>
                  <a:srgbClr val="C00000"/>
                </a:solidFill>
                <a:latin typeface="Times New Roman" panose="02020603050405020304" pitchFamily="18" charset="0"/>
                <a:ea typeface="微软雅黑" panose="020B0503020204020204" pitchFamily="34" charset="-122"/>
              </a:rPr>
              <a:t>常常犯错误</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然后才能改正</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在内心里困惑</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思虑堵塞</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然后才能有所作为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表现在脸色上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流露在言谈中</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才能被人们了解</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10</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入则无法家拂士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出则无敌国外患者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国恒亡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一个国家</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在国内如果没有守法度的大臣和辅佐君王的贤士</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在国外如果没有势力</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地位相当的国家和外患的侵扰</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这个国家就往往容易灭亡</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zh-CN" altLang="en-US" sz="2100" b="1" dirty="0" smtClean="0">
                <a:latin typeface="Times New Roman" panose="02020603050405020304" pitchFamily="18" charset="0"/>
                <a:ea typeface="微软雅黑" panose="020B0503020204020204" pitchFamily="34" charset="-122"/>
              </a:rPr>
              <a:t>理解</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得道多助</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失道寡助</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通过对“天时”“地利”“人和”三者加以比较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层层递进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论证了“天时不如地利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地利不如人和”的道理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指出统治者站在正义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仁义方面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才会得到多数人的支持帮助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违背道义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仁义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必然陷于孤立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富贵不能淫</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通过景公与孟子的对话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阐述了孟子对“大丈夫”的观点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富贵不能淫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贫贱不能移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威武不能屈”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表现了孟子对“仁”“礼”“义”的坚守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102990" cy="154559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生于忧患</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死于安乐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本文采用举例论证和道理论证相结合的方法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由个人推及国家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论述了忧患的重要性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忧患使人奋起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使国家强大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安逸享乐使人萎靡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使国家灭亡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同时告诉我们逆境成才的道理</a:t>
            </a:r>
            <a:r>
              <a:rPr lang="en-US" altLang="zh-CN" sz="2100" dirty="0">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往之女家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必敬必</a:t>
            </a:r>
            <a:r>
              <a:rPr lang="zh-CN" altLang="en-US" sz="2100" dirty="0" smtClean="0">
                <a:solidFill>
                  <a:srgbClr val="FF00FF"/>
                </a:solidFill>
                <a:latin typeface="Times New Roman" panose="02020603050405020304" pitchFamily="18" charset="0"/>
                <a:ea typeface="微软雅黑" panose="020B0503020204020204" pitchFamily="34" charset="-122"/>
              </a:rPr>
              <a:t>戒</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戒</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告诫</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以顺为</a:t>
            </a:r>
            <a:r>
              <a:rPr lang="zh-CN" altLang="en-US" sz="2100" dirty="0">
                <a:solidFill>
                  <a:srgbClr val="FF00FF"/>
                </a:solidFill>
                <a:latin typeface="Times New Roman" panose="02020603050405020304" pitchFamily="18" charset="0"/>
                <a:ea typeface="微软雅黑" panose="020B0503020204020204" pitchFamily="34" charset="-122"/>
              </a:rPr>
              <a:t>正</a:t>
            </a:r>
            <a:r>
              <a:rPr lang="zh-CN" altLang="en-US" sz="2100" dirty="0" smtClean="0">
                <a:latin typeface="Times New Roman" panose="02020603050405020304" pitchFamily="18" charset="0"/>
                <a:ea typeface="微软雅黑" panose="020B0503020204020204" pitchFamily="34" charset="-122"/>
              </a:rPr>
              <a:t>者</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准则</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标准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征于色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而后</a:t>
            </a:r>
            <a:r>
              <a:rPr lang="zh-CN" altLang="en-US" sz="2100" dirty="0" smtClean="0">
                <a:solidFill>
                  <a:srgbClr val="FF00FF"/>
                </a:solidFill>
                <a:latin typeface="Times New Roman" panose="02020603050405020304" pitchFamily="18" charset="0"/>
                <a:ea typeface="微软雅黑" panose="020B0503020204020204" pitchFamily="34" charset="-122"/>
              </a:rPr>
              <a:t>喻</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了解</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明白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出则无</a:t>
            </a:r>
            <a:r>
              <a:rPr lang="zh-CN" altLang="en-US" sz="2100" dirty="0">
                <a:solidFill>
                  <a:srgbClr val="FF00FF"/>
                </a:solidFill>
                <a:latin typeface="Times New Roman" panose="02020603050405020304" pitchFamily="18" charset="0"/>
                <a:ea typeface="微软雅黑" panose="020B0503020204020204" pitchFamily="34" charset="-122"/>
              </a:rPr>
              <a:t>敌</a:t>
            </a:r>
            <a:r>
              <a:rPr lang="zh-CN" altLang="en-US" sz="2100" dirty="0">
                <a:latin typeface="Times New Roman" panose="02020603050405020304" pitchFamily="18" charset="0"/>
                <a:ea typeface="微软雅黑" panose="020B0503020204020204" pitchFamily="34" charset="-122"/>
              </a:rPr>
              <a:t>国外</a:t>
            </a:r>
            <a:r>
              <a:rPr lang="zh-CN" altLang="en-US" sz="2100" dirty="0" smtClean="0">
                <a:latin typeface="Times New Roman" panose="02020603050405020304" pitchFamily="18" charset="0"/>
                <a:ea typeface="微软雅黑" panose="020B0503020204020204" pitchFamily="34" charset="-122"/>
              </a:rPr>
              <a:t>患者</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匹敌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相当</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管夷吾举</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smtClean="0">
                <a:latin typeface="Times New Roman" panose="02020603050405020304" pitchFamily="18" charset="0"/>
                <a:ea typeface="微软雅黑" panose="020B0503020204020204" pitchFamily="34" charset="-122"/>
              </a:rPr>
              <a:t>士</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所</a:t>
            </a:r>
            <a:r>
              <a:rPr lang="zh-CN" altLang="en-US" sz="2100" dirty="0">
                <a:latin typeface="Times New Roman" panose="02020603050405020304" pitchFamily="18" charset="0"/>
                <a:ea typeface="微软雅黑" panose="020B0503020204020204" pitchFamily="34" charset="-122"/>
              </a:rPr>
              <a:t>欲有甚</a:t>
            </a:r>
            <a:r>
              <a:rPr lang="zh-CN" altLang="en-US" sz="2100" dirty="0">
                <a:solidFill>
                  <a:srgbClr val="FF00FF"/>
                </a:solidFill>
                <a:latin typeface="Times New Roman" panose="02020603050405020304" pitchFamily="18" charset="0"/>
                <a:ea typeface="微软雅黑" panose="020B0503020204020204" pitchFamily="34" charset="-122"/>
              </a:rPr>
              <a:t>于</a:t>
            </a:r>
            <a:r>
              <a:rPr lang="zh-CN" altLang="en-US" sz="2100" dirty="0">
                <a:latin typeface="Times New Roman" panose="02020603050405020304" pitchFamily="18" charset="0"/>
                <a:ea typeface="微软雅黑" panose="020B0503020204020204" pitchFamily="34" charset="-122"/>
              </a:rPr>
              <a:t>生</a:t>
            </a:r>
            <a:r>
              <a:rPr lang="zh-CN" altLang="en-US" sz="2100" dirty="0" smtClean="0">
                <a:latin typeface="Times New Roman" panose="02020603050405020304" pitchFamily="18" charset="0"/>
                <a:ea typeface="微软雅黑" panose="020B0503020204020204" pitchFamily="34" charset="-122"/>
              </a:rPr>
              <a:t>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丈夫</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冠</a:t>
            </a:r>
            <a:r>
              <a:rPr lang="zh-CN" altLang="en-US" sz="2100" dirty="0" smtClean="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予</a:t>
            </a:r>
            <a:r>
              <a:rPr lang="zh-CN" altLang="en-US" sz="2100" dirty="0">
                <a:latin typeface="Times New Roman" panose="02020603050405020304" pitchFamily="18" charset="0"/>
                <a:ea typeface="微软雅黑" panose="020B0503020204020204" pitchFamily="34" charset="-122"/>
              </a:rPr>
              <a:t>独爱莲</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出淤泥而不</a:t>
            </a:r>
            <a:r>
              <a:rPr lang="zh-CN" altLang="en-US" sz="2100" dirty="0" smtClean="0">
                <a:latin typeface="Times New Roman" panose="02020603050405020304" pitchFamily="18" charset="0"/>
                <a:ea typeface="微软雅黑" panose="020B0503020204020204" pitchFamily="34" charset="-122"/>
              </a:rPr>
              <a:t>染</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smtClean="0">
                <a:latin typeface="Times New Roman" panose="02020603050405020304" pitchFamily="18" charset="0"/>
                <a:ea typeface="微软雅黑" panose="020B0503020204020204" pitchFamily="34" charset="-122"/>
              </a:rPr>
              <a:t>后作</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人不知</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不</a:t>
            </a:r>
            <a:r>
              <a:rPr lang="zh-CN" altLang="en-US" sz="2100" dirty="0" smtClean="0">
                <a:latin typeface="Times New Roman" panose="02020603050405020304" pitchFamily="18" charset="0"/>
                <a:ea typeface="微软雅黑" panose="020B0503020204020204" pitchFamily="34" charset="-122"/>
              </a:rPr>
              <a:t>愠</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是焉得</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大丈夫</a:t>
            </a:r>
            <a:r>
              <a:rPr lang="zh-CN" altLang="en-US" sz="2100" dirty="0" smtClean="0">
                <a:latin typeface="Times New Roman" panose="02020603050405020304" pitchFamily="18" charset="0"/>
                <a:ea typeface="微软雅黑" panose="020B0503020204020204" pitchFamily="34" charset="-122"/>
              </a:rPr>
              <a:t>乎</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天子</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改容式车</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下列对文章理解和分析有误的一项是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生于忧患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死于安乐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第一段列举古代贤士的事例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说明有成就的人必先经历苦难的磨练</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生于忧患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死于安乐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第二段先提出中心论点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再论述一个国家如果没有内忧外患将导致灭亡</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富贵不能淫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中景春心目中的大丈夫是像公孙衍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张仪那样位高权重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令人望而生畏的当权者</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孟子说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穷则独善其身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达则兼济天下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富贵不能淫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中的“得志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与民由之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不得志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独行其道”意思相近</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3581" y="1630919"/>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727"/>
            <a:ext cx="8092440" cy="3484245"/>
          </a:xfrm>
          <a:prstGeom prst="rect">
            <a:avLst/>
          </a:prstGeom>
        </p:spPr>
        <p:txBody>
          <a:bodyPr wrap="square">
            <a:spAutoFit/>
          </a:bodyPr>
          <a:lstStyle/>
          <a:p>
            <a:pPr>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至于</a:t>
            </a:r>
            <a:r>
              <a:rPr lang="zh-CN" altLang="en-US" sz="2100" dirty="0">
                <a:latin typeface="Times New Roman" panose="02020603050405020304" pitchFamily="18" charset="0"/>
                <a:ea typeface="微软雅黑" panose="020B0503020204020204" pitchFamily="34" charset="-122"/>
              </a:rPr>
              <a:t>夏水襄陵</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古义：到了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的时候</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今义：指可能达到某种程度</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或</a:t>
            </a:r>
            <a:r>
              <a:rPr lang="zh-CN" altLang="en-US" sz="2100" dirty="0">
                <a:latin typeface="Times New Roman" panose="02020603050405020304" pitchFamily="18" charset="0"/>
                <a:ea typeface="微软雅黑" panose="020B0503020204020204" pitchFamily="34" charset="-122"/>
              </a:rPr>
              <a:t>王命急宣</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古义：有时</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义：或许；</a:t>
            </a:r>
            <a:r>
              <a:rPr lang="zh-CN" altLang="en-US" sz="2100" dirty="0" smtClean="0">
                <a:latin typeface="Times New Roman" panose="02020603050405020304" pitchFamily="18" charset="0"/>
                <a:ea typeface="微软雅黑" panose="020B0503020204020204" pitchFamily="34" charset="-122"/>
              </a:rPr>
              <a:t>或者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戒之曰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往之女家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必敬必戒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无违夫子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以顺为正者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妾妇之道也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母亲</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告诫她说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到了你的夫家</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一定要恭敬</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小心谨慎</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不要违背你的丈夫</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以顺从为准则的</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是妇女之道</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然后知生于忧患而死于安乐也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这样</a:t>
            </a:r>
            <a:r>
              <a:rPr lang="zh-CN" altLang="en-US" sz="2100" dirty="0">
                <a:solidFill>
                  <a:srgbClr val="C00000"/>
                </a:solidFill>
                <a:latin typeface="Times New Roman" panose="02020603050405020304" pitchFamily="18" charset="0"/>
                <a:ea typeface="微软雅黑" panose="020B0503020204020204" pitchFamily="34" charset="-122"/>
              </a:rPr>
              <a:t>以后才知道</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常处忧愁祸患之中可以使人生存</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常处安逸快乐之中可以使人死亡</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40" y="1501004"/>
            <a:ext cx="8071340" cy="4291330"/>
          </a:xfrm>
          <a:prstGeom prst="rect">
            <a:avLst/>
          </a:prstGeom>
        </p:spPr>
        <p:txBody>
          <a:bodyPr wrap="square">
            <a:spAutoFit/>
          </a:bodyPr>
          <a:lstStyle/>
          <a:p>
            <a:pPr algn="ctr">
              <a:lnSpc>
                <a:spcPct val="130000"/>
              </a:lnSpc>
            </a:pPr>
            <a:r>
              <a:rPr lang="zh-CN" altLang="en-US" sz="2100" b="1" dirty="0" smtClean="0">
                <a:latin typeface="Times New Roman" panose="02020603050405020304" pitchFamily="18" charset="0"/>
                <a:ea typeface="微软雅黑" panose="020B0503020204020204" pitchFamily="34" charset="-122"/>
              </a:rPr>
              <a:t>愚公移山</a:t>
            </a:r>
            <a:endParaRPr lang="en-US" altLang="zh-CN" sz="2100" b="1" dirty="0" smtClean="0">
              <a:latin typeface="Times New Roman" panose="02020603050405020304" pitchFamily="18" charset="0"/>
              <a:ea typeface="微软雅黑" panose="020B0503020204020204" pitchFamily="34" charset="-122"/>
            </a:endParaRPr>
          </a:p>
          <a:p>
            <a:pPr algn="ctr">
              <a:lnSpc>
                <a:spcPct val="130000"/>
              </a:lnSpc>
            </a:pP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惩</a:t>
            </a:r>
            <a:r>
              <a:rPr lang="zh-CN" altLang="en-US" sz="2100" dirty="0">
                <a:latin typeface="Times New Roman" panose="02020603050405020304" pitchFamily="18" charset="0"/>
                <a:ea typeface="微软雅黑" panose="020B0503020204020204" pitchFamily="34" charset="-122"/>
              </a:rPr>
              <a:t>山北之塞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苦于</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指</a:t>
            </a:r>
            <a:r>
              <a:rPr lang="zh-CN" altLang="en-US" sz="2100" dirty="0">
                <a:latin typeface="Times New Roman" panose="02020603050405020304" pitchFamily="18" charset="0"/>
                <a:ea typeface="微软雅黑" panose="020B0503020204020204" pitchFamily="34" charset="-122"/>
              </a:rPr>
              <a:t>通豫南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杂然</a:t>
            </a:r>
            <a:r>
              <a:rPr lang="zh-CN" altLang="en-US" sz="2100" dirty="0">
                <a:latin typeface="Times New Roman" panose="02020603050405020304" pitchFamily="18" charset="0"/>
                <a:ea typeface="微软雅黑" panose="020B0503020204020204" pitchFamily="34" charset="-122"/>
              </a:rPr>
              <a:t>相</a:t>
            </a:r>
            <a:r>
              <a:rPr lang="zh-CN" altLang="en-US" sz="2100" dirty="0">
                <a:solidFill>
                  <a:srgbClr val="FF00FF"/>
                </a:solidFill>
                <a:latin typeface="Times New Roman" panose="02020603050405020304" pitchFamily="18" charset="0"/>
                <a:ea typeface="微软雅黑" panose="020B0503020204020204" pitchFamily="34" charset="-122"/>
              </a:rPr>
              <a:t>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纷纷地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赞同</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曾不能</a:t>
            </a:r>
            <a:r>
              <a:rPr lang="zh-CN" altLang="en-US" sz="2100" dirty="0">
                <a:solidFill>
                  <a:srgbClr val="FF00FF"/>
                </a:solidFill>
                <a:latin typeface="Times New Roman" panose="02020603050405020304" pitchFamily="18" charset="0"/>
                <a:ea typeface="微软雅黑" panose="020B0503020204020204" pitchFamily="34" charset="-122"/>
              </a:rPr>
              <a:t>损</a:t>
            </a:r>
            <a:r>
              <a:rPr lang="zh-CN" altLang="en-US" sz="2100" dirty="0">
                <a:latin typeface="Times New Roman" panose="02020603050405020304" pitchFamily="18" charset="0"/>
                <a:ea typeface="微软雅黑" panose="020B0503020204020204" pitchFamily="34" charset="-122"/>
              </a:rPr>
              <a:t>魁父之丘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削减</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如</a:t>
            </a:r>
            <a:r>
              <a:rPr lang="zh-CN" altLang="en-US" sz="2100" dirty="0">
                <a:latin typeface="Times New Roman" panose="02020603050405020304" pitchFamily="18" charset="0"/>
                <a:ea typeface="微软雅黑" panose="020B0503020204020204" pitchFamily="34" charset="-122"/>
              </a:rPr>
              <a:t>太行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王屋</a:t>
            </a:r>
            <a:r>
              <a:rPr lang="zh-CN" altLang="en-US" sz="2100" dirty="0">
                <a:solidFill>
                  <a:srgbClr val="FF00FF"/>
                </a:solidFill>
                <a:latin typeface="Times New Roman" panose="02020603050405020304" pitchFamily="18" charset="0"/>
                <a:ea typeface="微软雅黑" panose="020B0503020204020204" pitchFamily="34" charset="-122"/>
              </a:rPr>
              <a:t>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怎么样</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叩</a:t>
            </a:r>
            <a:r>
              <a:rPr lang="zh-CN" altLang="en-US" sz="2100" dirty="0">
                <a:latin typeface="Times New Roman" panose="02020603050405020304" pitchFamily="18" charset="0"/>
                <a:ea typeface="微软雅黑" panose="020B0503020204020204" pitchFamily="34" charset="-122"/>
              </a:rPr>
              <a:t>石垦壤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敲</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打</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48640" y="1913978"/>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4291330"/>
          </a:xfrm>
          <a:prstGeom prst="rect">
            <a:avLst/>
          </a:prstGeom>
        </p:spPr>
        <p:txBody>
          <a:bodyPr wrap="square">
            <a:spAutoFit/>
          </a:bodyPr>
          <a:lstStyle/>
          <a:p>
            <a:pPr algn="just">
              <a:lnSpc>
                <a:spcPct val="130000"/>
              </a:lnSpc>
            </a:pP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寒暑</a:t>
            </a:r>
            <a:r>
              <a:rPr lang="zh-CN" altLang="en-US" sz="2100" dirty="0">
                <a:solidFill>
                  <a:srgbClr val="FF00FF"/>
                </a:solidFill>
                <a:latin typeface="Times New Roman" panose="02020603050405020304" pitchFamily="18" charset="0"/>
                <a:ea typeface="微软雅黑" panose="020B0503020204020204" pitchFamily="34" charset="-122"/>
              </a:rPr>
              <a:t>易</a:t>
            </a:r>
            <a:r>
              <a:rPr lang="zh-CN" altLang="en-US" sz="2100" dirty="0">
                <a:latin typeface="Times New Roman" panose="02020603050405020304" pitchFamily="18" charset="0"/>
                <a:ea typeface="微软雅黑" panose="020B0503020204020204" pitchFamily="34" charset="-122"/>
              </a:rPr>
              <a:t>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更替</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固不可</a:t>
            </a:r>
            <a:r>
              <a:rPr lang="zh-CN" altLang="en-US" sz="2100" dirty="0">
                <a:solidFill>
                  <a:srgbClr val="FF00FF"/>
                </a:solidFill>
                <a:latin typeface="Times New Roman" panose="02020603050405020304" pitchFamily="18" charset="0"/>
                <a:ea typeface="微软雅黑" panose="020B0503020204020204" pitchFamily="34" charset="-122"/>
              </a:rPr>
              <a:t>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这里指改变</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子子孙孙无</a:t>
            </a:r>
            <a:r>
              <a:rPr lang="zh-CN" altLang="en-US" sz="2100" dirty="0">
                <a:solidFill>
                  <a:srgbClr val="FF00FF"/>
                </a:solidFill>
                <a:latin typeface="Times New Roman" panose="02020603050405020304" pitchFamily="18" charset="0"/>
                <a:ea typeface="微软雅黑" panose="020B0503020204020204" pitchFamily="34" charset="-122"/>
              </a:rPr>
              <a:t>穷匮</a:t>
            </a:r>
            <a:r>
              <a:rPr lang="zh-CN" altLang="en-US" sz="2100" dirty="0">
                <a:latin typeface="Times New Roman" panose="02020603050405020304" pitchFamily="18" charset="0"/>
                <a:ea typeface="微软雅黑" panose="020B0503020204020204" pitchFamily="34" charset="-122"/>
              </a:rPr>
              <a:t>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穷尽</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何</a:t>
            </a:r>
            <a:r>
              <a:rPr lang="zh-CN" altLang="en-US" sz="2100" dirty="0">
                <a:solidFill>
                  <a:srgbClr val="FF00FF"/>
                </a:solidFill>
                <a:latin typeface="Times New Roman" panose="02020603050405020304" pitchFamily="18" charset="0"/>
                <a:ea typeface="微软雅黑" panose="020B0503020204020204" pitchFamily="34" charset="-122"/>
              </a:rPr>
              <a:t>苦</a:t>
            </a:r>
            <a:r>
              <a:rPr lang="zh-CN" altLang="en-US" sz="2100" dirty="0">
                <a:latin typeface="Times New Roman" panose="02020603050405020304" pitchFamily="18" charset="0"/>
                <a:ea typeface="微软雅黑" panose="020B0503020204020204" pitchFamily="34" charset="-122"/>
              </a:rPr>
              <a:t>而不平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愁苦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这里指担心</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命夸娥氏二子</a:t>
            </a:r>
            <a:r>
              <a:rPr lang="zh-CN" altLang="en-US" sz="2100" dirty="0">
                <a:solidFill>
                  <a:srgbClr val="FF00FF"/>
                </a:solidFill>
                <a:latin typeface="Times New Roman" panose="02020603050405020304" pitchFamily="18" charset="0"/>
                <a:ea typeface="微软雅黑" panose="020B0503020204020204" pitchFamily="34" charset="-122"/>
              </a:rPr>
              <a:t>负</a:t>
            </a:r>
            <a:r>
              <a:rPr lang="zh-CN" altLang="en-US" sz="2100" dirty="0">
                <a:latin typeface="Times New Roman" panose="02020603050405020304" pitchFamily="18" charset="0"/>
                <a:ea typeface="微软雅黑" panose="020B0503020204020204" pitchFamily="34" charset="-122"/>
              </a:rPr>
              <a:t>二山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背</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无陇</a:t>
            </a:r>
            <a:r>
              <a:rPr lang="zh-CN" altLang="en-US" sz="2100" dirty="0">
                <a:solidFill>
                  <a:srgbClr val="FF00FF"/>
                </a:solidFill>
                <a:latin typeface="Times New Roman" panose="02020603050405020304" pitchFamily="18" charset="0"/>
                <a:ea typeface="微软雅黑" panose="020B0503020204020204" pitchFamily="34" charset="-122"/>
              </a:rPr>
              <a:t>断</a:t>
            </a:r>
            <a:r>
              <a:rPr lang="zh-CN" altLang="en-US" sz="2100" dirty="0">
                <a:latin typeface="Times New Roman" panose="02020603050405020304" pitchFamily="18" charset="0"/>
                <a:ea typeface="微软雅黑" panose="020B0503020204020204" pitchFamily="34" charset="-122"/>
              </a:rPr>
              <a:t>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隔绝</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始一</a:t>
            </a:r>
            <a:r>
              <a:rPr lang="zh-CN" altLang="en-US" sz="2100" dirty="0">
                <a:solidFill>
                  <a:srgbClr val="FF00FF"/>
                </a:solidFill>
                <a:latin typeface="Times New Roman" panose="02020603050405020304" pitchFamily="18" charset="0"/>
                <a:ea typeface="微软雅黑" panose="020B0503020204020204" pitchFamily="34" charset="-122"/>
              </a:rPr>
              <a:t>反</a:t>
            </a:r>
            <a:r>
              <a:rPr lang="zh-CN" altLang="en-US" sz="2100" dirty="0">
                <a:latin typeface="Times New Roman" panose="02020603050405020304" pitchFamily="18" charset="0"/>
                <a:ea typeface="微软雅黑" panose="020B0503020204020204" pitchFamily="34" charset="-122"/>
              </a:rPr>
              <a:t>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反”同“返”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往返</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汝之不</a:t>
            </a:r>
            <a:r>
              <a:rPr lang="zh-CN" altLang="en-US" sz="2100" dirty="0">
                <a:solidFill>
                  <a:srgbClr val="FF00FF"/>
                </a:solidFill>
                <a:latin typeface="Times New Roman" panose="02020603050405020304" pitchFamily="18" charset="0"/>
                <a:ea typeface="微软雅黑" panose="020B0503020204020204" pitchFamily="34" charset="-122"/>
              </a:rPr>
              <a:t>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惠”同“慧”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聪明</a:t>
            </a:r>
            <a:endParaRPr lang="zh-CN" altLang="en-US" sz="2100" dirty="0">
              <a:latin typeface="Times New Roman" panose="02020603050405020304" pitchFamily="18" charset="0"/>
              <a:ea typeface="微软雅黑" panose="020B0503020204020204" pitchFamily="34" charset="-122"/>
            </a:endParaRPr>
          </a:p>
          <a:p>
            <a:pPr algn="just">
              <a:lnSpc>
                <a:spcPct val="13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无</a:t>
            </a:r>
            <a:r>
              <a:rPr lang="zh-CN" altLang="en-US" sz="2100" dirty="0">
                <a:solidFill>
                  <a:srgbClr val="FF00FF"/>
                </a:solidFill>
                <a:latin typeface="Times New Roman" panose="02020603050405020304" pitchFamily="18" charset="0"/>
                <a:ea typeface="微软雅黑" panose="020B0503020204020204" pitchFamily="34" charset="-122"/>
              </a:rPr>
              <a:t>陇</a:t>
            </a:r>
            <a:r>
              <a:rPr lang="zh-CN" altLang="en-US" sz="2100" dirty="0">
                <a:latin typeface="Times New Roman" panose="02020603050405020304" pitchFamily="18" charset="0"/>
                <a:ea typeface="微软雅黑" panose="020B0503020204020204" pitchFamily="34" charset="-122"/>
              </a:rPr>
              <a:t>断焉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陇”同“垄”</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高地</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496279"/>
            <a:ext cx="8106662"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年</a:t>
            </a:r>
            <a:r>
              <a:rPr lang="zh-CN" altLang="en-US" sz="2100" dirty="0">
                <a:solidFill>
                  <a:srgbClr val="FF00FF"/>
                </a:solidFill>
                <a:latin typeface="Times New Roman" panose="02020603050405020304" pitchFamily="18" charset="0"/>
                <a:ea typeface="微软雅黑" panose="020B0503020204020204" pitchFamily="34" charset="-122"/>
              </a:rPr>
              <a:t>且</a:t>
            </a:r>
            <a:r>
              <a:rPr lang="zh-CN" altLang="en-US" sz="2100" dirty="0">
                <a:latin typeface="Times New Roman" panose="02020603050405020304" pitchFamily="18" charset="0"/>
                <a:ea typeface="微软雅黑" panose="020B0503020204020204" pitchFamily="34" charset="-122"/>
              </a:rPr>
              <a:t>九十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且</a:t>
            </a:r>
            <a:r>
              <a:rPr lang="zh-CN" altLang="en-US" sz="2100" dirty="0">
                <a:latin typeface="Times New Roman" panose="02020603050405020304" pitchFamily="18" charset="0"/>
                <a:ea typeface="微软雅黑" panose="020B0503020204020204" pitchFamily="34" charset="-122"/>
              </a:rPr>
              <a:t>焉置土石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况且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始</a:t>
            </a:r>
            <a:r>
              <a:rPr lang="zh-CN" altLang="en-US" sz="2100" dirty="0">
                <a:latin typeface="Times New Roman" panose="02020603050405020304" pitchFamily="18" charset="0"/>
                <a:ea typeface="微软雅黑" panose="020B0503020204020204" pitchFamily="34" charset="-122"/>
              </a:rPr>
              <a:t>一反</a:t>
            </a:r>
            <a:r>
              <a:rPr lang="zh-CN" altLang="en-US" sz="2100" dirty="0">
                <a:solidFill>
                  <a:srgbClr val="FF00FF"/>
                </a:solidFill>
                <a:latin typeface="Times New Roman" panose="02020603050405020304" pitchFamily="18" charset="0"/>
                <a:ea typeface="微软雅黑" panose="020B0503020204020204" pitchFamily="34" charset="-122"/>
              </a:rPr>
              <a:t>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语气词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且</a:t>
            </a:r>
            <a:r>
              <a:rPr lang="zh-CN" altLang="en-US" sz="2100" dirty="0">
                <a:solidFill>
                  <a:srgbClr val="FF00FF"/>
                </a:solidFill>
                <a:latin typeface="Times New Roman" panose="02020603050405020304" pitchFamily="18" charset="0"/>
                <a:ea typeface="微软雅黑" panose="020B0503020204020204" pitchFamily="34" charset="-122"/>
              </a:rPr>
              <a:t>焉</a:t>
            </a:r>
            <a:r>
              <a:rPr lang="zh-CN" altLang="en-US" sz="2100" dirty="0">
                <a:latin typeface="Times New Roman" panose="02020603050405020304" pitchFamily="18" charset="0"/>
                <a:ea typeface="微软雅黑" panose="020B0503020204020204" pitchFamily="34" charset="-122"/>
              </a:rPr>
              <a:t>置土石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疑问代词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哪里</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妻献疑曰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如土石何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语气助词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用在“如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a:t>
            </a:r>
            <a:r>
              <a:rPr lang="zh-CN" altLang="en-US" sz="2100" dirty="0" smtClean="0">
                <a:latin typeface="Times New Roman" panose="02020603050405020304" pitchFamily="18" charset="0"/>
                <a:ea typeface="微软雅黑" panose="020B0503020204020204" pitchFamily="34" charset="-122"/>
              </a:rPr>
              <a:t>前面加强</a:t>
            </a:r>
            <a:r>
              <a:rPr lang="zh-CN" altLang="en-US" sz="2100" dirty="0">
                <a:latin typeface="Times New Roman" panose="02020603050405020304" pitchFamily="18" charset="0"/>
                <a:ea typeface="微软雅黑" panose="020B0503020204020204" pitchFamily="34" charset="-122"/>
              </a:rPr>
              <a:t>反问语气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惧</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不已也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50000" y="2218872"/>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48330" y="4165469"/>
            <a:ext cx="119399" cy="104027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左大括号 5"/>
          <p:cNvSpPr/>
          <p:nvPr/>
        </p:nvSpPr>
        <p:spPr>
          <a:xfrm>
            <a:off x="1250000" y="3126426"/>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8" name="矩形 7"/>
          <p:cNvSpPr/>
          <p:nvPr/>
        </p:nvSpPr>
        <p:spPr>
          <a:xfrm>
            <a:off x="523867" y="2372472"/>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且</a:t>
            </a:r>
            <a:endParaRPr lang="zh-CN" altLang="en-US" sz="2100" dirty="0">
              <a:latin typeface="Times New Roman" panose="02020603050405020304" pitchFamily="18" charset="0"/>
            </a:endParaRPr>
          </a:p>
        </p:txBody>
      </p:sp>
      <p:sp>
        <p:nvSpPr>
          <p:cNvPr id="9" name="矩形 8"/>
          <p:cNvSpPr/>
          <p:nvPr/>
        </p:nvSpPr>
        <p:spPr>
          <a:xfrm>
            <a:off x="523865" y="326271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焉</a:t>
            </a:r>
            <a:endParaRPr lang="zh-CN" altLang="en-US" sz="2100" dirty="0">
              <a:latin typeface="Times New Roman" panose="02020603050405020304" pitchFamily="18" charset="0"/>
            </a:endParaRPr>
          </a:p>
        </p:txBody>
      </p:sp>
      <p:sp>
        <p:nvSpPr>
          <p:cNvPr id="10" name="矩形 9"/>
          <p:cNvSpPr/>
          <p:nvPr/>
        </p:nvSpPr>
        <p:spPr>
          <a:xfrm>
            <a:off x="523865" y="4493312"/>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其</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0453"/>
            <a:ext cx="8096111" cy="44538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君</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跳</a:t>
            </a:r>
            <a:r>
              <a:rPr lang="zh-CN" altLang="en-US" sz="2100" dirty="0">
                <a:latin typeface="Times New Roman" panose="02020603050405020304" pitchFamily="18" charset="0"/>
                <a:ea typeface="微软雅黑" panose="020B0503020204020204" pitchFamily="34" charset="-122"/>
              </a:rPr>
              <a:t>往助</a:t>
            </a:r>
            <a:r>
              <a:rPr lang="zh-CN" altLang="en-US" sz="2100" dirty="0">
                <a:solidFill>
                  <a:srgbClr val="FF00FF"/>
                </a:solidFill>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代指愚公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虽</a:t>
            </a:r>
            <a:r>
              <a:rPr lang="zh-CN" altLang="en-US" sz="2100" dirty="0">
                <a:latin typeface="Times New Roman" panose="02020603050405020304" pitchFamily="18" charset="0"/>
                <a:ea typeface="微软雅黑" panose="020B0503020204020204" pitchFamily="34" charset="-122"/>
              </a:rPr>
              <a:t>我</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用于主谓之间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取消句子的</a:t>
            </a:r>
            <a:r>
              <a:rPr lang="zh-CN" altLang="en-US" sz="2100" dirty="0" smtClean="0">
                <a:latin typeface="Times New Roman" panose="02020603050405020304" pitchFamily="18" charset="0"/>
                <a:ea typeface="微软雅黑" panose="020B0503020204020204" pitchFamily="34" charset="-122"/>
              </a:rPr>
              <a:t>独立性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残年余力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凭借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河曲</a:t>
            </a:r>
            <a:r>
              <a:rPr lang="zh-CN" altLang="en-US" sz="2100" dirty="0">
                <a:latin typeface="Times New Roman" panose="02020603050405020304" pitchFamily="18" charset="0"/>
                <a:ea typeface="微软雅黑" panose="020B0503020204020204" pitchFamily="34" charset="-122"/>
              </a:rPr>
              <a:t>智叟亡</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来</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吾与汝</a:t>
            </a:r>
            <a:r>
              <a:rPr lang="zh-CN" altLang="en-US" sz="2100" dirty="0">
                <a:solidFill>
                  <a:srgbClr val="FF00FF"/>
                </a:solidFill>
                <a:latin typeface="Times New Roman" panose="02020603050405020304" pitchFamily="18" charset="0"/>
                <a:ea typeface="微软雅黑" panose="020B0503020204020204" pitchFamily="34" charset="-122"/>
              </a:rPr>
              <a:t>毕</a:t>
            </a:r>
            <a:r>
              <a:rPr lang="zh-CN" altLang="en-US" sz="2100" dirty="0">
                <a:latin typeface="Times New Roman" panose="02020603050405020304" pitchFamily="18" charset="0"/>
                <a:ea typeface="微软雅黑" panose="020B0503020204020204" pitchFamily="34" charset="-122"/>
              </a:rPr>
              <a:t>力平险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副词作动词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吾与汝毕力平</a:t>
            </a:r>
            <a:r>
              <a:rPr lang="zh-CN" altLang="en-US" sz="2100" dirty="0">
                <a:solidFill>
                  <a:srgbClr val="FF00FF"/>
                </a:solidFill>
                <a:latin typeface="Times New Roman" panose="02020603050405020304" pitchFamily="18" charset="0"/>
                <a:ea typeface="微软雅黑" panose="020B0503020204020204" pitchFamily="34" charset="-122"/>
              </a:rPr>
              <a:t>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形容词作名词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险峻的大山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箕畚</a:t>
            </a:r>
            <a:r>
              <a:rPr lang="zh-CN" altLang="en-US" sz="2100" dirty="0">
                <a:latin typeface="Times New Roman" panose="02020603050405020304" pitchFamily="18" charset="0"/>
                <a:ea typeface="微软雅黑" panose="020B0503020204020204" pitchFamily="34" charset="-122"/>
              </a:rPr>
              <a:t>运于渤海之尾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名词作状语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用箕畚装土</a:t>
            </a:r>
            <a:r>
              <a:rPr lang="zh-CN" altLang="en-US" sz="2100" dirty="0" smtClean="0">
                <a:latin typeface="Times New Roman" panose="02020603050405020304" pitchFamily="18" charset="0"/>
                <a:ea typeface="微软雅黑" panose="020B0503020204020204" pitchFamily="34" charset="-122"/>
              </a:rPr>
              <a:t>石</a:t>
            </a:r>
            <a:endParaRPr lang="zh-CN" altLang="en-US" sz="2100" dirty="0">
              <a:latin typeface="Times New Roman" panose="02020603050405020304" pitchFamily="18" charset="0"/>
              <a:ea typeface="微软雅黑" panose="020B0503020204020204" pitchFamily="34" charset="-122"/>
            </a:endParaRPr>
          </a:p>
        </p:txBody>
      </p:sp>
      <p:sp>
        <p:nvSpPr>
          <p:cNvPr id="3" name="左大括号 2"/>
          <p:cNvSpPr/>
          <p:nvPr/>
        </p:nvSpPr>
        <p:spPr>
          <a:xfrm>
            <a:off x="1250001" y="1605454"/>
            <a:ext cx="116058" cy="121284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左大括号 3"/>
          <p:cNvSpPr/>
          <p:nvPr/>
        </p:nvSpPr>
        <p:spPr>
          <a:xfrm>
            <a:off x="1251571" y="3113534"/>
            <a:ext cx="114488" cy="761237"/>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23866" y="2015671"/>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ndParaRPr>
          </a:p>
        </p:txBody>
      </p:sp>
      <p:sp>
        <p:nvSpPr>
          <p:cNvPr id="6" name="矩形 5"/>
          <p:cNvSpPr/>
          <p:nvPr/>
        </p:nvSpPr>
        <p:spPr>
          <a:xfrm>
            <a:off x="523865" y="3297945"/>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以</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达于汉</a:t>
            </a:r>
            <a:r>
              <a:rPr lang="zh-CN" altLang="en-US" sz="2100" dirty="0">
                <a:solidFill>
                  <a:srgbClr val="FF00FF"/>
                </a:solidFill>
                <a:latin typeface="Times New Roman" panose="02020603050405020304" pitchFamily="18" charset="0"/>
                <a:ea typeface="微软雅黑" panose="020B0503020204020204" pitchFamily="34" charset="-122"/>
              </a:rPr>
              <a:t>阴</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指山的北面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水的南面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与“阳”相对</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不见阳光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幽暗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昏暗</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投</a:t>
            </a:r>
            <a:r>
              <a:rPr lang="zh-CN" altLang="en-US" sz="2100" dirty="0">
                <a:solidFill>
                  <a:srgbClr val="FF00FF"/>
                </a:solidFill>
                <a:latin typeface="Times New Roman" panose="02020603050405020304" pitchFamily="18" charset="0"/>
                <a:ea typeface="微软雅黑" panose="020B0503020204020204" pitchFamily="34" charset="-122"/>
              </a:rPr>
              <a:t>诸</a:t>
            </a:r>
            <a:r>
              <a:rPr lang="zh-CN" altLang="en-US" sz="2100" dirty="0">
                <a:latin typeface="Times New Roman" panose="02020603050405020304" pitchFamily="18" charset="0"/>
                <a:ea typeface="微软雅黑" panose="020B0503020204020204" pitchFamily="34" charset="-122"/>
              </a:rPr>
              <a:t>渤海之尾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相当于</a:t>
            </a:r>
            <a:r>
              <a:rPr lang="zh-CN" altLang="en-US" sz="2100" dirty="0" smtClean="0">
                <a:latin typeface="Times New Roman" panose="02020603050405020304" pitchFamily="18" charset="0"/>
                <a:ea typeface="微软雅黑" panose="020B0503020204020204" pitchFamily="34" charset="-122"/>
              </a:rPr>
              <a:t>“之于”</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众</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许多</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曾不能毁山之一</a:t>
            </a:r>
            <a:r>
              <a:rPr lang="zh-CN" altLang="en-US" sz="2100" dirty="0">
                <a:solidFill>
                  <a:srgbClr val="FF00FF"/>
                </a:solidFill>
                <a:latin typeface="Times New Roman" panose="02020603050405020304" pitchFamily="18" charset="0"/>
                <a:ea typeface="微软雅黑" panose="020B0503020204020204" pitchFamily="34" charset="-122"/>
              </a:rPr>
              <a:t>毛</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指草木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动植物的皮上所生的丝状</a:t>
            </a:r>
            <a:r>
              <a:rPr lang="zh-CN" altLang="en-US" sz="2100" dirty="0" smtClean="0">
                <a:latin typeface="Times New Roman" panose="02020603050405020304" pitchFamily="18" charset="0"/>
                <a:ea typeface="微软雅黑" panose="020B0503020204020204" pitchFamily="34" charset="-122"/>
              </a:rPr>
              <a:t>物</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北山愚公者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年且九十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面山而居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北</a:t>
            </a:r>
            <a:r>
              <a:rPr lang="zh-CN" altLang="en-US" sz="2100" dirty="0">
                <a:solidFill>
                  <a:srgbClr val="C00000"/>
                </a:solidFill>
                <a:latin typeface="Times New Roman" panose="02020603050405020304" pitchFamily="18" charset="0"/>
                <a:ea typeface="微软雅黑" panose="020B0503020204020204" pitchFamily="34" charset="-122"/>
              </a:rPr>
              <a:t>山下面有个名叫愚公的人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年纪将近九十岁了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在山的正对面居住</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吾与汝毕力平险</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我</a:t>
            </a:r>
            <a:r>
              <a:rPr lang="zh-CN" altLang="en-US" sz="2100" dirty="0">
                <a:solidFill>
                  <a:srgbClr val="C00000"/>
                </a:solidFill>
                <a:latin typeface="Times New Roman" panose="02020603050405020304" pitchFamily="18" charset="0"/>
                <a:ea typeface="微软雅黑" panose="020B0503020204020204" pitchFamily="34" charset="-122"/>
              </a:rPr>
              <a:t>和你们尽全力铲除险峻的大山</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以君之力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曾不能损魁父之丘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如太行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王屋何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且焉置土石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凭</a:t>
            </a:r>
            <a:r>
              <a:rPr lang="zh-CN" altLang="en-US" sz="2100" dirty="0">
                <a:solidFill>
                  <a:srgbClr val="C00000"/>
                </a:solidFill>
                <a:latin typeface="Times New Roman" panose="02020603050405020304" pitchFamily="18" charset="0"/>
                <a:ea typeface="微软雅黑" panose="020B0503020204020204" pitchFamily="34" charset="-122"/>
              </a:rPr>
              <a:t>你的力气</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连魁父这样的小山丘都不能削减</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能把太行山</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王屋山怎么样</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况且往哪里放置土石呢</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邻人京城氏之孀妻有遗男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始龀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跳往助之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邻居</a:t>
            </a:r>
            <a:r>
              <a:rPr lang="zh-CN" altLang="en-US" sz="2100" dirty="0">
                <a:solidFill>
                  <a:srgbClr val="C00000"/>
                </a:solidFill>
                <a:latin typeface="Times New Roman" panose="02020603050405020304" pitchFamily="18" charset="0"/>
                <a:ea typeface="微软雅黑" panose="020B0503020204020204" pitchFamily="34" charset="-122"/>
              </a:rPr>
              <a:t>京城氏的寡妇有个孤儿</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刚刚换牙</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指七八岁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蹦蹦跳跳地去帮助他</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寒暑易节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始一反焉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冬</a:t>
            </a:r>
            <a:r>
              <a:rPr lang="zh-CN" altLang="en-US" sz="2100" dirty="0">
                <a:solidFill>
                  <a:srgbClr val="C00000"/>
                </a:solidFill>
                <a:latin typeface="Times New Roman" panose="02020603050405020304" pitchFamily="18" charset="0"/>
                <a:ea typeface="微软雅黑" panose="020B0503020204020204" pitchFamily="34" charset="-122"/>
              </a:rPr>
              <a:t>夏换季</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才往返一次</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甚矣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汝之不惠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你</a:t>
            </a:r>
            <a:r>
              <a:rPr lang="zh-CN" altLang="en-US" sz="2100" dirty="0">
                <a:solidFill>
                  <a:srgbClr val="C00000"/>
                </a:solidFill>
                <a:latin typeface="Times New Roman" panose="02020603050405020304" pitchFamily="18" charset="0"/>
                <a:ea typeface="微软雅黑" panose="020B0503020204020204" pitchFamily="34" charset="-122"/>
              </a:rPr>
              <a:t>也太不聪明了</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203009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7</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汝心之固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固不可彻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你</a:t>
            </a:r>
            <a:r>
              <a:rPr lang="zh-CN" altLang="en-US" sz="2100" dirty="0">
                <a:solidFill>
                  <a:srgbClr val="C00000"/>
                </a:solidFill>
                <a:latin typeface="Times New Roman" panose="02020603050405020304" pitchFamily="18" charset="0"/>
                <a:ea typeface="微软雅黑" panose="020B0503020204020204" pitchFamily="34" charset="-122"/>
              </a:rPr>
              <a:t>思想顽固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顽固到了不可改变的地步</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子子孙孙无穷匮也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而山不加增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何苦而不平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子子孙孙</a:t>
            </a:r>
            <a:r>
              <a:rPr lang="zh-CN" altLang="en-US" sz="2100" dirty="0">
                <a:solidFill>
                  <a:srgbClr val="C00000"/>
                </a:solidFill>
                <a:latin typeface="Times New Roman" panose="02020603050405020304" pitchFamily="18" charset="0"/>
                <a:ea typeface="微软雅黑" panose="020B0503020204020204" pitchFamily="34" charset="-122"/>
              </a:rPr>
              <a:t>无穷无尽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可是山却不会增高加大</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还担心挖不平吗</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166296"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indent="720090"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课文</a:t>
            </a:r>
            <a:r>
              <a:rPr lang="zh-CN" altLang="en-US" sz="2100" b="1" dirty="0" smtClean="0">
                <a:latin typeface="Times New Roman" panose="02020603050405020304" pitchFamily="18" charset="0"/>
                <a:ea typeface="微软雅黑" panose="020B0503020204020204" pitchFamily="34" charset="-122"/>
              </a:rPr>
              <a:t>内容</a:t>
            </a:r>
            <a:endParaRPr lang="en-US" altLang="zh-CN" sz="2100" b="1"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交待了故事背景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指出太行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王屋二山的面积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高度和地理位置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为下文移山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负山等情节作铺垫</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写愚公决心移山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得到全家人的支持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并排除疑难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立即行动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写愚公驳斥智叟的错误观点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自然段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写天帝被愚公感动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移走二山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愚公的愿望终于实现</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7" y="1485727"/>
            <a:ext cx="8375630" cy="1545590"/>
          </a:xfrm>
          <a:prstGeom prst="rect">
            <a:avLst/>
          </a:prstGeom>
        </p:spPr>
        <p:txBody>
          <a:bodyPr wrap="square">
            <a:spAutoFit/>
          </a:bodyPr>
          <a:lstStyle/>
          <a:p>
            <a:pP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虽</a:t>
            </a:r>
            <a:r>
              <a:rPr lang="zh-CN" altLang="en-US" sz="2100" dirty="0">
                <a:latin typeface="Times New Roman" panose="02020603050405020304" pitchFamily="18" charset="0"/>
                <a:ea typeface="微软雅黑" panose="020B0503020204020204" pitchFamily="34" charset="-122"/>
              </a:rPr>
              <a:t>乘奔御风</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古义：即使</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义：虽然</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8" y="1501004"/>
            <a:ext cx="8092441" cy="3969385"/>
          </a:xfrm>
          <a:prstGeom prst="rect">
            <a:avLst/>
          </a:prstGeom>
        </p:spPr>
        <p:txBody>
          <a:bodyPr wrap="square">
            <a:spAutoFit/>
          </a:bodyPr>
          <a:lstStyle/>
          <a:p>
            <a:pPr indent="720090"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人物</a:t>
            </a:r>
            <a:r>
              <a:rPr lang="zh-CN" altLang="en-US" sz="2100" b="1" dirty="0" smtClean="0">
                <a:latin typeface="Times New Roman" panose="02020603050405020304" pitchFamily="18" charset="0"/>
                <a:ea typeface="微软雅黑" panose="020B0503020204020204" pitchFamily="34" charset="-122"/>
              </a:rPr>
              <a:t>形象</a:t>
            </a:r>
            <a:endParaRPr lang="en-US" altLang="zh-CN" sz="2100" b="1"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b="1" dirty="0" smtClean="0">
                <a:latin typeface="Times New Roman" panose="02020603050405020304" pitchFamily="18" charset="0"/>
                <a:ea typeface="微软雅黑" panose="020B0503020204020204" pitchFamily="34" charset="-122"/>
              </a:rPr>
              <a:t>愚公</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目光长远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是一个有远大理想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不惧怕任何困难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有坚强的意志和顽强的毅力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不怕吃苦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敢于斗争的令人尊敬的老人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b="1" dirty="0" smtClean="0">
                <a:latin typeface="Times New Roman" panose="02020603050405020304" pitchFamily="18" charset="0"/>
                <a:ea typeface="微软雅黑" panose="020B0503020204020204" pitchFamily="34" charset="-122"/>
              </a:rPr>
              <a:t>智</a:t>
            </a:r>
            <a:r>
              <a:rPr lang="zh-CN" altLang="en-US" sz="2100" b="1" dirty="0">
                <a:latin typeface="Times New Roman" panose="02020603050405020304" pitchFamily="18" charset="0"/>
                <a:ea typeface="微软雅黑" panose="020B0503020204020204" pitchFamily="34" charset="-122"/>
              </a:rPr>
              <a:t>叟</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目光短浅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冷漠逃避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畏难而止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自作聪明</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smtClean="0">
                <a:latin typeface="Times New Roman" panose="02020603050405020304" pitchFamily="18" charset="0"/>
                <a:ea typeface="微软雅黑" panose="020B0503020204020204" pitchFamily="34" charset="-122"/>
              </a:rPr>
              <a:t>中心思想</a:t>
            </a:r>
            <a:endParaRPr lang="en-US" altLang="zh-CN" sz="2100" b="1" dirty="0" smtClean="0">
              <a:latin typeface="Times New Roman" panose="02020603050405020304" pitchFamily="18" charset="0"/>
              <a:ea typeface="微软雅黑" panose="020B0503020204020204" pitchFamily="34" charset="-122"/>
            </a:endParaRPr>
          </a:p>
          <a:p>
            <a:pPr indent="720090"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通过叙述愚公移山的故事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反映了我国古代劳动人民改造自然的伟大气魄和坚强毅力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也说明了要克服困难就必须下定决心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坚持奋斗的道理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下列语句中加点的词解释有误的一项是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年</a:t>
            </a:r>
            <a:r>
              <a:rPr lang="zh-CN" altLang="en-US" sz="2100" dirty="0">
                <a:solidFill>
                  <a:srgbClr val="FF00FF"/>
                </a:solidFill>
                <a:latin typeface="Times New Roman" panose="02020603050405020304" pitchFamily="18" charset="0"/>
                <a:ea typeface="微软雅黑" panose="020B0503020204020204" pitchFamily="34" charset="-122"/>
              </a:rPr>
              <a:t>且</a:t>
            </a:r>
            <a:r>
              <a:rPr lang="zh-CN" altLang="en-US" sz="2100" dirty="0" smtClean="0">
                <a:latin typeface="Times New Roman" panose="02020603050405020304" pitchFamily="18" charset="0"/>
                <a:ea typeface="微软雅黑" panose="020B0503020204020204" pitchFamily="34" charset="-122"/>
              </a:rPr>
              <a:t>九十</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且</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将近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solidFill>
                  <a:srgbClr val="FF00FF"/>
                </a:solidFill>
                <a:latin typeface="Times New Roman" panose="02020603050405020304" pitchFamily="18" charset="0"/>
                <a:ea typeface="微软雅黑" panose="020B0503020204020204" pitchFamily="34" charset="-122"/>
              </a:rPr>
              <a:t>惩</a:t>
            </a:r>
            <a:r>
              <a:rPr lang="zh-CN" altLang="en-US" sz="2100" dirty="0">
                <a:latin typeface="Times New Roman" panose="02020603050405020304" pitchFamily="18" charset="0"/>
                <a:ea typeface="微软雅黑" panose="020B0503020204020204" pitchFamily="34" charset="-122"/>
              </a:rPr>
              <a:t>山北之</a:t>
            </a:r>
            <a:r>
              <a:rPr lang="zh-CN" altLang="en-US" sz="2100" dirty="0" smtClean="0">
                <a:latin typeface="Times New Roman" panose="02020603050405020304" pitchFamily="18" charset="0"/>
                <a:ea typeface="微软雅黑" panose="020B0503020204020204" pitchFamily="34" charset="-122"/>
              </a:rPr>
              <a:t>塞</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惩</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苦于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汉之</a:t>
            </a:r>
            <a:r>
              <a:rPr lang="zh-CN" altLang="en-US" sz="2100" dirty="0" smtClean="0">
                <a:solidFill>
                  <a:srgbClr val="FF00FF"/>
                </a:solidFill>
                <a:latin typeface="Times New Roman" panose="02020603050405020304" pitchFamily="18" charset="0"/>
                <a:ea typeface="微软雅黑" panose="020B0503020204020204" pitchFamily="34" charset="-122"/>
              </a:rPr>
              <a:t>阴</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阴</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北岸</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河曲智叟</a:t>
            </a:r>
            <a:r>
              <a:rPr lang="zh-CN" altLang="en-US" sz="2100" dirty="0">
                <a:solidFill>
                  <a:srgbClr val="FF00FF"/>
                </a:solidFill>
                <a:latin typeface="Times New Roman" panose="02020603050405020304" pitchFamily="18" charset="0"/>
                <a:ea typeface="微软雅黑" panose="020B0503020204020204" pitchFamily="34" charset="-122"/>
              </a:rPr>
              <a:t>亡</a:t>
            </a:r>
            <a:r>
              <a:rPr lang="zh-CN" altLang="en-US" sz="2100" dirty="0">
                <a:latin typeface="Times New Roman" panose="02020603050405020304" pitchFamily="18" charset="0"/>
                <a:ea typeface="微软雅黑" panose="020B0503020204020204" pitchFamily="34" charset="-122"/>
              </a:rPr>
              <a:t>以</a:t>
            </a:r>
            <a:r>
              <a:rPr lang="zh-CN" altLang="en-US" sz="2100" dirty="0" smtClean="0">
                <a:latin typeface="Times New Roman" panose="02020603050405020304" pitchFamily="18" charset="0"/>
                <a:ea typeface="微软雅黑" panose="020B0503020204020204" pitchFamily="34" charset="-122"/>
              </a:rPr>
              <a:t>应</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没有</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下列加点词的意思和用法相同的一项是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面山</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smtClean="0">
                <a:latin typeface="Times New Roman" panose="02020603050405020304" pitchFamily="18" charset="0"/>
                <a:ea typeface="微软雅黑" panose="020B0503020204020204" pitchFamily="34" charset="-122"/>
              </a:rPr>
              <a:t>居</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濯</a:t>
            </a:r>
            <a:r>
              <a:rPr lang="zh-CN" altLang="en-US" sz="2100" dirty="0">
                <a:latin typeface="Times New Roman" panose="02020603050405020304" pitchFamily="18" charset="0"/>
                <a:ea typeface="微软雅黑" panose="020B0503020204020204" pitchFamily="34" charset="-122"/>
              </a:rPr>
              <a:t>清连</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不</a:t>
            </a:r>
            <a:r>
              <a:rPr lang="zh-CN" altLang="en-US" sz="2100" dirty="0" smtClean="0">
                <a:latin typeface="Times New Roman" panose="02020603050405020304" pitchFamily="18" charset="0"/>
                <a:ea typeface="微软雅黑" panose="020B0503020204020204" pitchFamily="34" charset="-122"/>
              </a:rPr>
              <a:t>妖</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君之</a:t>
            </a:r>
            <a:r>
              <a:rPr lang="zh-CN" altLang="en-US" sz="2100" dirty="0" smtClean="0">
                <a:latin typeface="Times New Roman" panose="02020603050405020304" pitchFamily="18" charset="0"/>
                <a:ea typeface="微软雅黑" panose="020B0503020204020204" pitchFamily="34" charset="-122"/>
              </a:rPr>
              <a:t>力</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俯身</a:t>
            </a:r>
            <a:r>
              <a:rPr lang="zh-CN" altLang="en-US" sz="2100" dirty="0">
                <a:latin typeface="Times New Roman" panose="02020603050405020304" pitchFamily="18" charset="0"/>
                <a:ea typeface="微软雅黑" panose="020B0503020204020204" pitchFamily="34" charset="-122"/>
              </a:rPr>
              <a:t>倾耳</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smtClean="0">
                <a:latin typeface="Times New Roman" panose="02020603050405020304" pitchFamily="18" charset="0"/>
                <a:ea typeface="微软雅黑" panose="020B0503020204020204" pitchFamily="34" charset="-122"/>
              </a:rPr>
              <a:t>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a:latin typeface="Times New Roman" panose="02020603050405020304" pitchFamily="18" charset="0"/>
                <a:ea typeface="微软雅黑" panose="020B0503020204020204" pitchFamily="34" charset="-122"/>
              </a:rPr>
              <a:t>妻献疑</a:t>
            </a:r>
            <a:r>
              <a:rPr lang="zh-CN" altLang="en-US" sz="2100" dirty="0" smtClean="0">
                <a:latin typeface="Times New Roman" panose="02020603050405020304" pitchFamily="18" charset="0"/>
                <a:ea typeface="微软雅黑" panose="020B0503020204020204" pitchFamily="34" charset="-122"/>
              </a:rPr>
              <a:t>曰</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得</a:t>
            </a:r>
            <a:r>
              <a:rPr lang="zh-CN" altLang="en-US" sz="2100" dirty="0">
                <a:solidFill>
                  <a:srgbClr val="FF00FF"/>
                </a:solidFill>
                <a:latin typeface="Times New Roman" panose="02020603050405020304" pitchFamily="18" charset="0"/>
                <a:ea typeface="微软雅黑" panose="020B0503020204020204" pitchFamily="34" charset="-122"/>
              </a:rPr>
              <a:t>其</a:t>
            </a:r>
            <a:r>
              <a:rPr lang="zh-CN" altLang="en-US" sz="2100" dirty="0" smtClean="0">
                <a:latin typeface="Times New Roman" panose="02020603050405020304" pitchFamily="18" charset="0"/>
                <a:ea typeface="微软雅黑" panose="020B0503020204020204" pitchFamily="34" charset="-122"/>
              </a:rPr>
              <a:t>船</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投诸渤海</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smtClean="0">
                <a:latin typeface="Times New Roman" panose="02020603050405020304" pitchFamily="18" charset="0"/>
                <a:ea typeface="微软雅黑" panose="020B0503020204020204" pitchFamily="34" charset="-122"/>
              </a:rPr>
              <a:t>尾</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得</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心而寓之酒也</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61315"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下列对文章理解和分析有误的一项是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愚公饱受交通阻塞之苦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提出了移山的主张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这个主张得到了众人的热烈响应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却遭到了妻子的强烈反对和智叟的无情嘲笑</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愚公在对智叟进行反驳时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信心百倍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理由充足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以“人无穷而山有尽”的道理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说得智叟哑口无言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无力回击</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文章有意在命名上加以颠倒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将大智大勇者命名为“愚公”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将鼠目寸光者命名为“智叟”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这样加重了对比的色彩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增强了讽刺的效果</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愚公挖山不止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感动了天帝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天帝令人搬移了两座大山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这一富有神话色彩的结局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包含了对愚公精神的肯定和颂扬</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3581" y="1630919"/>
            <a:ext cx="375920" cy="414020"/>
          </a:xfrm>
          <a:prstGeom prst="rect">
            <a:avLst/>
          </a:prstGeom>
          <a:noFill/>
        </p:spPr>
        <p:txBody>
          <a:bodyPr wrap="none" rtlCol="0" anchor="t">
            <a:spAutoFit/>
          </a:bodyPr>
          <a:lstStyle/>
          <a:p>
            <a:r>
              <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遂</a:t>
            </a:r>
            <a:r>
              <a:rPr lang="zh-CN" altLang="en-US" sz="2100" dirty="0">
                <a:latin typeface="Times New Roman" panose="02020603050405020304" pitchFamily="18" charset="0"/>
                <a:ea typeface="微软雅黑" panose="020B0503020204020204" pitchFamily="34" charset="-122"/>
              </a:rPr>
              <a:t>率子孙荷担者三夫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叩石垦壤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箕畚运于渤海之尾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于是</a:t>
            </a:r>
            <a:r>
              <a:rPr lang="zh-CN" altLang="en-US" sz="2100" dirty="0">
                <a:solidFill>
                  <a:srgbClr val="C00000"/>
                </a:solidFill>
                <a:latin typeface="Times New Roman" panose="02020603050405020304" pitchFamily="18" charset="0"/>
                <a:ea typeface="微软雅黑" panose="020B0503020204020204" pitchFamily="34" charset="-122"/>
              </a:rPr>
              <a:t>愚公率领儿孙中三个能挑担的人</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凿石头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挖泥土</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用箕畚装土石</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运到渤海边上</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9190" y="1501004"/>
            <a:ext cx="8071339" cy="4453890"/>
          </a:xfrm>
          <a:prstGeom prst="rect">
            <a:avLst/>
          </a:prstGeom>
        </p:spPr>
        <p:txBody>
          <a:bodyPr wrap="square">
            <a:spAutoFit/>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rPr>
              <a:t>周亚夫</a:t>
            </a:r>
            <a:r>
              <a:rPr lang="zh-CN" altLang="en-US" sz="2100" b="1" dirty="0">
                <a:latin typeface="Times New Roman" panose="02020603050405020304" pitchFamily="18" charset="0"/>
                <a:ea typeface="微软雅黑" panose="020B0503020204020204" pitchFamily="34" charset="-122"/>
              </a:rPr>
              <a:t>军细</a:t>
            </a:r>
            <a:r>
              <a:rPr lang="zh-CN" altLang="en-US" sz="2100" b="1" dirty="0" smtClean="0">
                <a:latin typeface="Times New Roman" panose="02020603050405020304" pitchFamily="18" charset="0"/>
                <a:ea typeface="微软雅黑" panose="020B0503020204020204" pitchFamily="34" charset="-122"/>
              </a:rPr>
              <a:t>柳</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一、词语解释</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匈奴大</a:t>
            </a:r>
            <a:r>
              <a:rPr lang="zh-CN" altLang="en-US" sz="2100" dirty="0">
                <a:solidFill>
                  <a:srgbClr val="FF00FF"/>
                </a:solidFill>
                <a:latin typeface="Times New Roman" panose="02020603050405020304" pitchFamily="18" charset="0"/>
                <a:ea typeface="微软雅黑" panose="020B0503020204020204" pitchFamily="34" charset="-122"/>
              </a:rPr>
              <a:t>入边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侵入边境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上自</a:t>
            </a:r>
            <a:r>
              <a:rPr lang="zh-CN" altLang="en-US" sz="2100" dirty="0">
                <a:solidFill>
                  <a:srgbClr val="FF00FF"/>
                </a:solidFill>
                <a:latin typeface="Times New Roman" panose="02020603050405020304" pitchFamily="18" charset="0"/>
                <a:ea typeface="微软雅黑" panose="020B0503020204020204" pitchFamily="34" charset="-122"/>
              </a:rPr>
              <a:t>劳</a:t>
            </a:r>
            <a:r>
              <a:rPr lang="zh-CN" altLang="en-US" sz="2100" dirty="0">
                <a:latin typeface="Times New Roman" panose="02020603050405020304" pitchFamily="18" charset="0"/>
                <a:ea typeface="微软雅黑" panose="020B0503020204020204" pitchFamily="34" charset="-122"/>
              </a:rPr>
              <a:t>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慰问</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solidFill>
                  <a:srgbClr val="FF00FF"/>
                </a:solidFill>
                <a:latin typeface="Times New Roman" panose="02020603050405020304" pitchFamily="18" charset="0"/>
                <a:ea typeface="微软雅黑" panose="020B0503020204020204" pitchFamily="34" charset="-122"/>
              </a:rPr>
              <a:t>已而</a:t>
            </a:r>
            <a:r>
              <a:rPr lang="zh-CN" altLang="en-US" sz="2100" dirty="0">
                <a:latin typeface="Times New Roman" panose="02020603050405020304" pitchFamily="18" charset="0"/>
                <a:ea typeface="微软雅黑" panose="020B0503020204020204" pitchFamily="34" charset="-122"/>
              </a:rPr>
              <a:t>之细柳军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锐兵刃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这里指刀出鞘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彀</a:t>
            </a:r>
            <a:r>
              <a:rPr lang="zh-CN" altLang="en-US" sz="2100" dirty="0">
                <a:latin typeface="Times New Roman" panose="02020603050405020304" pitchFamily="18" charset="0"/>
                <a:ea typeface="微软雅黑" panose="020B0503020204020204" pitchFamily="34" charset="-122"/>
              </a:rPr>
              <a:t>弓弩</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张开</a:t>
            </a:r>
            <a:endParaRPr lang="zh-CN" altLang="en-US" sz="2100" dirty="0">
              <a:latin typeface="Times New Roman" panose="02020603050405020304" pitchFamily="18" charset="0"/>
              <a:ea typeface="微软雅黑" panose="020B0503020204020204" pitchFamily="34" charset="-122"/>
            </a:endParaRPr>
          </a:p>
        </p:txBody>
      </p:sp>
      <p:grpSp>
        <p:nvGrpSpPr>
          <p:cNvPr id="3" name="组合 2"/>
          <p:cNvGrpSpPr/>
          <p:nvPr/>
        </p:nvGrpSpPr>
        <p:grpSpPr>
          <a:xfrm>
            <a:off x="548640" y="1998386"/>
            <a:ext cx="8210074" cy="575786"/>
            <a:chOff x="879" y="1466"/>
            <a:chExt cx="17239" cy="1209"/>
          </a:xfrm>
        </p:grpSpPr>
        <p:sp>
          <p:nvSpPr>
            <p:cNvPr id="4" name="矩形 3"/>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5"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8639" y="1501004"/>
            <a:ext cx="8039687"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持满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把弓拉满</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天子</a:t>
            </a:r>
            <a:r>
              <a:rPr lang="zh-CN" altLang="en-US" sz="2100" dirty="0">
                <a:solidFill>
                  <a:srgbClr val="FF00FF"/>
                </a:solidFill>
                <a:latin typeface="Times New Roman" panose="02020603050405020304" pitchFamily="18" charset="0"/>
                <a:ea typeface="微软雅黑" panose="020B0503020204020204" pitchFamily="34" charset="-122"/>
              </a:rPr>
              <a:t>且</a:t>
            </a:r>
            <a:r>
              <a:rPr lang="zh-CN" altLang="en-US" sz="2100" dirty="0">
                <a:latin typeface="Times New Roman" panose="02020603050405020304" pitchFamily="18" charset="0"/>
                <a:ea typeface="微软雅黑" panose="020B0503020204020204" pitchFamily="34" charset="-122"/>
              </a:rPr>
              <a:t>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latin typeface="Times New Roman" panose="02020603050405020304" pitchFamily="18" charset="0"/>
                <a:ea typeface="微软雅黑" panose="020B0503020204020204" pitchFamily="34" charset="-122"/>
              </a:rPr>
              <a:t>居</a:t>
            </a:r>
            <a:r>
              <a:rPr lang="zh-CN" altLang="en-US" sz="2100" dirty="0">
                <a:solidFill>
                  <a:srgbClr val="FF00FF"/>
                </a:solidFill>
                <a:latin typeface="Times New Roman" panose="02020603050405020304" pitchFamily="18" charset="0"/>
                <a:ea typeface="微软雅黑" panose="020B0503020204020204" pitchFamily="34" charset="-122"/>
              </a:rPr>
              <a:t>无何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不久</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latin typeface="Times New Roman" panose="02020603050405020304" pitchFamily="18" charset="0"/>
                <a:ea typeface="微软雅黑" panose="020B0503020204020204" pitchFamily="34" charset="-122"/>
              </a:rPr>
              <a:t>亚夫乃传言开</a:t>
            </a:r>
            <a:r>
              <a:rPr lang="zh-CN" altLang="en-US" sz="2100" dirty="0">
                <a:solidFill>
                  <a:srgbClr val="FF00FF"/>
                </a:solidFill>
                <a:latin typeface="Times New Roman" panose="02020603050405020304" pitchFamily="18" charset="0"/>
                <a:ea typeface="微软雅黑" panose="020B0503020204020204" pitchFamily="34" charset="-122"/>
              </a:rPr>
              <a:t>壁</a:t>
            </a:r>
            <a:r>
              <a:rPr lang="zh-CN" altLang="en-US" sz="2100" dirty="0">
                <a:latin typeface="Times New Roman" panose="02020603050405020304" pitchFamily="18" charset="0"/>
                <a:ea typeface="微软雅黑" panose="020B0503020204020204" pitchFamily="34" charset="-122"/>
              </a:rPr>
              <a:t>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营垒</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于是天子乃</a:t>
            </a:r>
            <a:r>
              <a:rPr lang="zh-CN" altLang="en-US" sz="2100" dirty="0">
                <a:solidFill>
                  <a:srgbClr val="FF00FF"/>
                </a:solidFill>
                <a:latin typeface="Times New Roman" panose="02020603050405020304" pitchFamily="18" charset="0"/>
                <a:ea typeface="微软雅黑" panose="020B0503020204020204" pitchFamily="34" charset="-122"/>
              </a:rPr>
              <a:t>按辔</a:t>
            </a:r>
            <a:r>
              <a:rPr lang="zh-CN" altLang="en-US" sz="2100" dirty="0">
                <a:latin typeface="Times New Roman" panose="02020603050405020304" pitchFamily="18" charset="0"/>
                <a:ea typeface="微软雅黑" panose="020B0503020204020204" pitchFamily="34" charset="-122"/>
              </a:rPr>
              <a:t>徐行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控制住车马</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latin typeface="Times New Roman" panose="02020603050405020304" pitchFamily="18" charset="0"/>
                <a:ea typeface="微软雅黑" panose="020B0503020204020204" pitchFamily="34" charset="-122"/>
              </a:rPr>
              <a:t>介胄之</a:t>
            </a:r>
            <a:r>
              <a:rPr lang="zh-CN" altLang="en-US" sz="2100" dirty="0">
                <a:solidFill>
                  <a:srgbClr val="FF00FF"/>
                </a:solidFill>
                <a:latin typeface="Times New Roman" panose="02020603050405020304" pitchFamily="18" charset="0"/>
                <a:ea typeface="微软雅黑" panose="020B0503020204020204" pitchFamily="34" charset="-122"/>
              </a:rPr>
              <a:t>士</a:t>
            </a:r>
            <a:r>
              <a:rPr lang="zh-CN" altLang="en-US" sz="2100" dirty="0">
                <a:latin typeface="Times New Roman" panose="02020603050405020304" pitchFamily="18" charset="0"/>
                <a:ea typeface="微软雅黑" panose="020B0503020204020204" pitchFamily="34" charset="-122"/>
              </a:rPr>
              <a:t>不拜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solidFill>
                  <a:srgbClr val="FF00FF"/>
                </a:solidFill>
                <a:latin typeface="Times New Roman" panose="02020603050405020304" pitchFamily="18" charset="0"/>
                <a:ea typeface="微软雅黑" panose="020B0503020204020204" pitchFamily="34" charset="-122"/>
              </a:rPr>
              <a:t>曩</a:t>
            </a:r>
            <a:r>
              <a:rPr lang="zh-CN" altLang="en-US" sz="2100" dirty="0">
                <a:latin typeface="Times New Roman" panose="02020603050405020304" pitchFamily="18" charset="0"/>
                <a:ea typeface="微软雅黑" panose="020B0503020204020204" pitchFamily="34" charset="-122"/>
              </a:rPr>
              <a:t>者霸上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棘门军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其将</a:t>
            </a:r>
            <a:r>
              <a:rPr lang="zh-CN" altLang="en-US" sz="2100" dirty="0">
                <a:solidFill>
                  <a:srgbClr val="FF00FF"/>
                </a:solidFill>
                <a:latin typeface="Times New Roman" panose="02020603050405020304" pitchFamily="18" charset="0"/>
                <a:ea typeface="微软雅黑" panose="020B0503020204020204" pitchFamily="34" charset="-122"/>
              </a:rPr>
              <a:t>固</a:t>
            </a:r>
            <a:r>
              <a:rPr lang="zh-CN" altLang="en-US" sz="2100" dirty="0">
                <a:latin typeface="Times New Roman" panose="02020603050405020304" pitchFamily="18" charset="0"/>
                <a:ea typeface="微软雅黑" panose="020B0503020204020204" pitchFamily="34" charset="-122"/>
              </a:rPr>
              <a:t>可袭而虏也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一定</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79902"/>
            <a:ext cx="8085560"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军士吏</a:t>
            </a:r>
            <a:r>
              <a:rPr lang="zh-CN" altLang="en-US" sz="2100" dirty="0">
                <a:solidFill>
                  <a:srgbClr val="FF00FF"/>
                </a:solidFill>
                <a:latin typeface="Times New Roman" panose="02020603050405020304" pitchFamily="18" charset="0"/>
                <a:ea typeface="微软雅黑" panose="020B0503020204020204" pitchFamily="34" charset="-122"/>
              </a:rPr>
              <a:t>被</a:t>
            </a:r>
            <a:r>
              <a:rPr lang="zh-CN" altLang="en-US" sz="2100" dirty="0">
                <a:latin typeface="Times New Roman" panose="02020603050405020304" pitchFamily="18" charset="0"/>
                <a:ea typeface="微软雅黑" panose="020B0503020204020204" pitchFamily="34" charset="-122"/>
              </a:rPr>
              <a:t>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被”同“披”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穿着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改容</a:t>
            </a:r>
            <a:r>
              <a:rPr lang="zh-CN" altLang="en-US" sz="2100" dirty="0">
                <a:solidFill>
                  <a:srgbClr val="FF00FF"/>
                </a:solidFill>
                <a:latin typeface="Times New Roman" panose="02020603050405020304" pitchFamily="18" charset="0"/>
                <a:ea typeface="微软雅黑" panose="020B0503020204020204" pitchFamily="34" charset="-122"/>
              </a:rPr>
              <a:t>式</a:t>
            </a:r>
            <a:r>
              <a:rPr lang="zh-CN" altLang="en-US" sz="2100" dirty="0">
                <a:latin typeface="Times New Roman" panose="02020603050405020304" pitchFamily="18" charset="0"/>
                <a:ea typeface="微软雅黑" panose="020B0503020204020204" pitchFamily="34" charset="-122"/>
              </a:rPr>
              <a:t>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式”同“轼”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车前横木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这里用作动词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指扶</a:t>
            </a:r>
            <a:r>
              <a:rPr lang="zh-CN" altLang="en-US" sz="2100" dirty="0" smtClean="0">
                <a:latin typeface="Times New Roman" panose="02020603050405020304" pitchFamily="18" charset="0"/>
                <a:ea typeface="微软雅黑" panose="020B0503020204020204" pitchFamily="34" charset="-122"/>
              </a:rPr>
              <a:t>轼</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3.</a:t>
            </a:r>
            <a:r>
              <a:rPr lang="zh-CN" altLang="en-US" sz="2100" b="1" dirty="0" smtClean="0">
                <a:latin typeface="Times New Roman" panose="02020603050405020304" pitchFamily="18" charset="0"/>
                <a:ea typeface="微软雅黑" panose="020B0503020204020204" pitchFamily="34" charset="-122"/>
              </a:rPr>
              <a:t>一词多义</a:t>
            </a:r>
            <a:endParaRPr lang="zh-CN" altLang="en-US" sz="2100" b="1"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备胡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表目的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来</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请</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军礼见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周</a:t>
            </a:r>
            <a:r>
              <a:rPr lang="zh-CN" altLang="en-US" sz="2100" dirty="0">
                <a:latin typeface="Times New Roman" panose="02020603050405020304" pitchFamily="18" charset="0"/>
                <a:ea typeface="微软雅黑" panose="020B0503020204020204" pitchFamily="34" charset="-122"/>
              </a:rPr>
              <a:t>亚夫</a:t>
            </a:r>
            <a:r>
              <a:rPr lang="zh-CN" altLang="en-US" sz="2100" dirty="0">
                <a:solidFill>
                  <a:srgbClr val="FF00FF"/>
                </a:solidFill>
                <a:latin typeface="Times New Roman" panose="02020603050405020304" pitchFamily="18" charset="0"/>
                <a:ea typeface="微软雅黑" panose="020B0503020204020204" pitchFamily="34" charset="-122"/>
              </a:rPr>
              <a:t>军</a:t>
            </a:r>
            <a:r>
              <a:rPr lang="zh-CN" altLang="en-US" sz="2100" dirty="0">
                <a:latin typeface="Times New Roman" panose="02020603050405020304" pitchFamily="18" charset="0"/>
                <a:ea typeface="微软雅黑" panose="020B0503020204020204" pitchFamily="34" charset="-122"/>
              </a:rPr>
              <a:t>细柳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驻军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驻扎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上</a:t>
            </a:r>
            <a:r>
              <a:rPr lang="zh-CN" altLang="en-US" sz="2100" dirty="0">
                <a:latin typeface="Times New Roman" panose="02020603050405020304" pitchFamily="18" charset="0"/>
                <a:ea typeface="微软雅黑" panose="020B0503020204020204" pitchFamily="34" charset="-122"/>
              </a:rPr>
              <a:t>自劳</a:t>
            </a:r>
            <a:r>
              <a:rPr lang="zh-CN" altLang="en-US" sz="2100" dirty="0">
                <a:solidFill>
                  <a:srgbClr val="FF00FF"/>
                </a:solidFill>
                <a:latin typeface="Times New Roman" panose="02020603050405020304" pitchFamily="18" charset="0"/>
                <a:ea typeface="微软雅黑" panose="020B0503020204020204" pitchFamily="34" charset="-122"/>
              </a:rPr>
              <a:t>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至</a:t>
            </a:r>
            <a:r>
              <a:rPr lang="zh-CN" altLang="en-US" sz="2100" dirty="0">
                <a:latin typeface="Times New Roman" panose="02020603050405020304" pitchFamily="18" charset="0"/>
                <a:ea typeface="微软雅黑" panose="020B0503020204020204" pitchFamily="34" charset="-122"/>
              </a:rPr>
              <a:t>霸上及棘门</a:t>
            </a:r>
            <a:r>
              <a:rPr lang="zh-CN" altLang="en-US" sz="2100" dirty="0">
                <a:solidFill>
                  <a:srgbClr val="FF00FF"/>
                </a:solidFill>
                <a:latin typeface="Times New Roman" panose="02020603050405020304" pitchFamily="18" charset="0"/>
                <a:ea typeface="微软雅黑" panose="020B0503020204020204" pitchFamily="34" charset="-122"/>
              </a:rPr>
              <a:t>军</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军营</a:t>
            </a:r>
            <a:endParaRPr lang="zh-CN" altLang="en-US" sz="2100" dirty="0">
              <a:latin typeface="Times New Roman" panose="02020603050405020304" pitchFamily="18" charset="0"/>
              <a:ea typeface="微软雅黑" panose="020B0503020204020204" pitchFamily="34" charset="-122"/>
            </a:endParaRPr>
          </a:p>
        </p:txBody>
      </p:sp>
      <p:sp>
        <p:nvSpPr>
          <p:cNvPr id="3" name="左大括号 2"/>
          <p:cNvSpPr/>
          <p:nvPr/>
        </p:nvSpPr>
        <p:spPr>
          <a:xfrm>
            <a:off x="1268597" y="3596360"/>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矩形 3"/>
          <p:cNvSpPr/>
          <p:nvPr/>
        </p:nvSpPr>
        <p:spPr>
          <a:xfrm>
            <a:off x="523867" y="374832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以</a:t>
            </a:r>
            <a:endParaRPr lang="zh-CN" altLang="en-US" sz="2100" dirty="0">
              <a:latin typeface="Times New Roman" panose="02020603050405020304" pitchFamily="18" charset="0"/>
            </a:endParaRPr>
          </a:p>
        </p:txBody>
      </p:sp>
      <p:sp>
        <p:nvSpPr>
          <p:cNvPr id="5" name="左大括号 4"/>
          <p:cNvSpPr/>
          <p:nvPr/>
        </p:nvSpPr>
        <p:spPr>
          <a:xfrm>
            <a:off x="1269976" y="4553120"/>
            <a:ext cx="114679" cy="114693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矩形 5"/>
          <p:cNvSpPr/>
          <p:nvPr/>
        </p:nvSpPr>
        <p:spPr>
          <a:xfrm>
            <a:off x="545803" y="4930379"/>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军</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3868" y="1511555"/>
            <a:ext cx="8117213"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以宗正刘礼</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担任</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天子</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a:t>
            </a:r>
            <a:r>
              <a:rPr lang="zh-CN" altLang="en-US" sz="2100" dirty="0">
                <a:latin typeface="Times New Roman" panose="02020603050405020304" pitchFamily="18" charset="0"/>
                <a:ea typeface="微软雅黑" panose="020B0503020204020204" pitchFamily="34" charset="-122"/>
              </a:rPr>
              <a:t>闻天子</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助词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已而</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细柳军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称</a:t>
            </a:r>
            <a:r>
              <a:rPr lang="zh-CN" altLang="en-US" sz="2100" dirty="0">
                <a:latin typeface="Times New Roman" panose="02020603050405020304" pitchFamily="18" charset="0"/>
                <a:ea typeface="微软雅黑" panose="020B0503020204020204" pitchFamily="34" charset="-122"/>
              </a:rPr>
              <a:t>善者久</a:t>
            </a:r>
            <a:r>
              <a:rPr lang="zh-CN" altLang="en-US" sz="2100" dirty="0">
                <a:solidFill>
                  <a:srgbClr val="FF00FF"/>
                </a:solidFill>
                <a:latin typeface="Times New Roman" panose="02020603050405020304" pitchFamily="18" charset="0"/>
                <a:ea typeface="微软雅黑" panose="020B0503020204020204" pitchFamily="34" charset="-122"/>
              </a:rPr>
              <a:t>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补足音节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不译</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于是</a:t>
            </a:r>
            <a:r>
              <a:rPr lang="zh-CN" altLang="en-US" sz="2100" dirty="0">
                <a:latin typeface="Times New Roman" panose="02020603050405020304" pitchFamily="18" charset="0"/>
                <a:ea typeface="微软雅黑" panose="020B0503020204020204" pitchFamily="34" charset="-122"/>
              </a:rPr>
              <a:t>上乃</a:t>
            </a:r>
            <a:r>
              <a:rPr lang="zh-CN" altLang="en-US" sz="2100" dirty="0">
                <a:solidFill>
                  <a:srgbClr val="FF00FF"/>
                </a:solidFill>
                <a:latin typeface="Times New Roman" panose="02020603050405020304" pitchFamily="18" charset="0"/>
                <a:ea typeface="微软雅黑" panose="020B0503020204020204" pitchFamily="34" charset="-122"/>
              </a:rPr>
              <a:t>使</a:t>
            </a:r>
            <a:r>
              <a:rPr lang="zh-CN" altLang="en-US" sz="2100" dirty="0">
                <a:latin typeface="Times New Roman" panose="02020603050405020304" pitchFamily="18" charset="0"/>
                <a:ea typeface="微软雅黑" panose="020B0503020204020204" pitchFamily="34" charset="-122"/>
              </a:rPr>
              <a:t>使持节诏将军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派遣</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于是</a:t>
            </a:r>
            <a:r>
              <a:rPr lang="zh-CN" altLang="en-US" sz="2100" dirty="0">
                <a:latin typeface="Times New Roman" panose="02020603050405020304" pitchFamily="18" charset="0"/>
                <a:ea typeface="微软雅黑" panose="020B0503020204020204" pitchFamily="34" charset="-122"/>
              </a:rPr>
              <a:t>上乃使</a:t>
            </a:r>
            <a:r>
              <a:rPr lang="zh-CN" altLang="en-US" sz="2100" dirty="0">
                <a:solidFill>
                  <a:srgbClr val="FF00FF"/>
                </a:solidFill>
                <a:latin typeface="Times New Roman" panose="02020603050405020304" pitchFamily="18" charset="0"/>
                <a:ea typeface="微软雅黑" panose="020B0503020204020204" pitchFamily="34" charset="-122"/>
              </a:rPr>
              <a:t>使</a:t>
            </a:r>
            <a:r>
              <a:rPr lang="zh-CN" altLang="en-US" sz="2100" dirty="0">
                <a:latin typeface="Times New Roman" panose="02020603050405020304" pitchFamily="18" charset="0"/>
                <a:ea typeface="微软雅黑" panose="020B0503020204020204" pitchFamily="34" charset="-122"/>
              </a:rPr>
              <a:t>持节诏将军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使臣</a:t>
            </a:r>
            <a:endParaRPr lang="zh-CN" altLang="en-US" sz="2100" dirty="0">
              <a:latin typeface="Times New Roman" panose="02020603050405020304" pitchFamily="18" charset="0"/>
              <a:ea typeface="微软雅黑" panose="020B0503020204020204" pitchFamily="34" charset="-122"/>
            </a:endParaRPr>
          </a:p>
        </p:txBody>
      </p:sp>
      <p:sp>
        <p:nvSpPr>
          <p:cNvPr id="4" name="左大括号 3"/>
          <p:cNvSpPr/>
          <p:nvPr/>
        </p:nvSpPr>
        <p:spPr>
          <a:xfrm>
            <a:off x="1250001" y="1707762"/>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左大括号 4"/>
          <p:cNvSpPr/>
          <p:nvPr/>
        </p:nvSpPr>
        <p:spPr>
          <a:xfrm>
            <a:off x="1250001" y="2653113"/>
            <a:ext cx="116058" cy="120055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6" name="矩形 5"/>
          <p:cNvSpPr/>
          <p:nvPr/>
        </p:nvSpPr>
        <p:spPr>
          <a:xfrm>
            <a:off x="523865" y="1862455"/>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为</a:t>
            </a:r>
            <a:endParaRPr lang="zh-CN" altLang="en-US" sz="2100" dirty="0">
              <a:latin typeface="Times New Roman" panose="02020603050405020304" pitchFamily="18" charset="0"/>
            </a:endParaRPr>
          </a:p>
        </p:txBody>
      </p:sp>
      <p:sp>
        <p:nvSpPr>
          <p:cNvPr id="7" name="矩形 6"/>
          <p:cNvSpPr/>
          <p:nvPr/>
        </p:nvSpPr>
        <p:spPr>
          <a:xfrm>
            <a:off x="523865" y="3057183"/>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之</a:t>
            </a:r>
            <a:endParaRPr lang="zh-CN" altLang="en-US" sz="2100" dirty="0">
              <a:latin typeface="Times New Roman" panose="02020603050405020304" pitchFamily="18" charset="0"/>
            </a:endParaRPr>
          </a:p>
        </p:txBody>
      </p:sp>
      <p:sp>
        <p:nvSpPr>
          <p:cNvPr id="8" name="左大括号 7"/>
          <p:cNvSpPr/>
          <p:nvPr/>
        </p:nvSpPr>
        <p:spPr>
          <a:xfrm>
            <a:off x="1250001" y="4100769"/>
            <a:ext cx="116058" cy="72357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矩形 8"/>
          <p:cNvSpPr/>
          <p:nvPr/>
        </p:nvSpPr>
        <p:spPr>
          <a:xfrm>
            <a:off x="523866" y="4266347"/>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使</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501004"/>
            <a:ext cx="8085560" cy="3484245"/>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不</a:t>
            </a:r>
            <a:r>
              <a:rPr lang="zh-CN" altLang="en-US" sz="2100" dirty="0">
                <a:latin typeface="Times New Roman" panose="02020603050405020304" pitchFamily="18" charset="0"/>
                <a:ea typeface="微软雅黑" panose="020B0503020204020204" pitchFamily="34" charset="-122"/>
              </a:rPr>
              <a:t>闻天子之</a:t>
            </a:r>
            <a:r>
              <a:rPr lang="zh-CN" altLang="en-US" sz="2100" dirty="0">
                <a:solidFill>
                  <a:srgbClr val="FF00FF"/>
                </a:solidFill>
                <a:latin typeface="Times New Roman" panose="02020603050405020304" pitchFamily="18" charset="0"/>
                <a:ea typeface="微软雅黑" panose="020B0503020204020204" pitchFamily="34" charset="-122"/>
              </a:rPr>
              <a:t>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皇帝发布的命令</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于是</a:t>
            </a:r>
            <a:r>
              <a:rPr lang="zh-CN" altLang="en-US" sz="2100" dirty="0">
                <a:latin typeface="Times New Roman" panose="02020603050405020304" pitchFamily="18" charset="0"/>
                <a:ea typeface="微软雅黑" panose="020B0503020204020204" pitchFamily="34" charset="-122"/>
              </a:rPr>
              <a:t>上乃使使持节</a:t>
            </a:r>
            <a:r>
              <a:rPr lang="zh-CN" altLang="en-US" sz="2100" dirty="0">
                <a:solidFill>
                  <a:srgbClr val="FF00FF"/>
                </a:solidFill>
                <a:latin typeface="Times New Roman" panose="02020603050405020304" pitchFamily="18" charset="0"/>
                <a:ea typeface="微软雅黑" panose="020B0503020204020204" pitchFamily="34" charset="-122"/>
              </a:rPr>
              <a:t>诏</a:t>
            </a:r>
            <a:r>
              <a:rPr lang="zh-CN" altLang="en-US" sz="2100" dirty="0">
                <a:latin typeface="Times New Roman" panose="02020603050405020304" pitchFamily="18" charset="0"/>
                <a:ea typeface="微软雅黑" panose="020B0503020204020204" pitchFamily="34" charset="-122"/>
              </a:rPr>
              <a:t>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下诏书</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将</a:t>
            </a:r>
            <a:r>
              <a:rPr lang="zh-CN" altLang="en-US" sz="2100" dirty="0">
                <a:latin typeface="Times New Roman" panose="02020603050405020304" pitchFamily="18" charset="0"/>
                <a:ea typeface="微软雅黑" panose="020B0503020204020204" pitchFamily="34" charset="-122"/>
              </a:rPr>
              <a:t>军</a:t>
            </a:r>
            <a:r>
              <a:rPr lang="zh-CN" altLang="en-US" sz="2100" dirty="0">
                <a:solidFill>
                  <a:srgbClr val="FF00FF"/>
                </a:solidFill>
                <a:latin typeface="Times New Roman" panose="02020603050405020304" pitchFamily="18" charset="0"/>
                <a:ea typeface="微软雅黑" panose="020B0503020204020204" pitchFamily="34" charset="-122"/>
              </a:rPr>
              <a:t>令</a:t>
            </a:r>
            <a:r>
              <a:rPr lang="zh-CN" altLang="en-US" sz="2100" dirty="0">
                <a:latin typeface="Times New Roman" panose="02020603050405020304" pitchFamily="18" charset="0"/>
                <a:ea typeface="微软雅黑" panose="020B0503020204020204" pitchFamily="34" charset="-122"/>
              </a:rPr>
              <a:t>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下令</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军</a:t>
            </a:r>
            <a:r>
              <a:rPr lang="zh-CN" altLang="en-US" sz="2100" dirty="0">
                <a:latin typeface="Times New Roman" panose="02020603050405020304" pitchFamily="18" charset="0"/>
                <a:ea typeface="微软雅黑" panose="020B0503020204020204" pitchFamily="34" charset="-122"/>
              </a:rPr>
              <a:t>中闻将军</a:t>
            </a:r>
            <a:r>
              <a:rPr lang="zh-CN" altLang="en-US" sz="2100" dirty="0">
                <a:solidFill>
                  <a:srgbClr val="FF00FF"/>
                </a:solidFill>
                <a:latin typeface="Times New Roman" panose="02020603050405020304" pitchFamily="18" charset="0"/>
                <a:ea typeface="微软雅黑" panose="020B0503020204020204" pitchFamily="34" charset="-122"/>
              </a:rPr>
              <a:t>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命令</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军</a:t>
            </a:r>
            <a:r>
              <a:rPr lang="zh-CN" altLang="en-US" sz="2100" dirty="0">
                <a:latin typeface="Times New Roman" panose="02020603050405020304" pitchFamily="18" charset="0"/>
                <a:ea typeface="微软雅黑" panose="020B0503020204020204" pitchFamily="34" charset="-122"/>
              </a:rPr>
              <a:t>霸上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驻军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驻扎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solidFill>
                  <a:srgbClr val="FF00FF"/>
                </a:solidFill>
                <a:latin typeface="Times New Roman" panose="02020603050405020304" pitchFamily="18" charset="0"/>
                <a:ea typeface="微软雅黑" panose="020B0503020204020204" pitchFamily="34" charset="-122"/>
              </a:rPr>
              <a:t>介胄</a:t>
            </a:r>
            <a:r>
              <a:rPr lang="zh-CN" altLang="en-US" sz="2100" dirty="0">
                <a:latin typeface="Times New Roman" panose="02020603050405020304" pitchFamily="18" charset="0"/>
                <a:ea typeface="微软雅黑" panose="020B0503020204020204" pitchFamily="34" charset="-122"/>
              </a:rPr>
              <a:t>之士不拜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名词作动词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披甲戴</a:t>
            </a:r>
            <a:r>
              <a:rPr lang="zh-CN" altLang="en-US" sz="2100" dirty="0" smtClean="0">
                <a:latin typeface="Times New Roman" panose="02020603050405020304" pitchFamily="18" charset="0"/>
                <a:ea typeface="微软雅黑" panose="020B0503020204020204" pitchFamily="34" charset="-122"/>
              </a:rPr>
              <a:t>盔</a:t>
            </a:r>
            <a:endParaRPr lang="zh-CN" altLang="en-US" sz="2100" dirty="0">
              <a:latin typeface="Times New Roman" panose="02020603050405020304" pitchFamily="18" charset="0"/>
              <a:ea typeface="微软雅黑" panose="020B0503020204020204" pitchFamily="34" charset="-122"/>
            </a:endParaRPr>
          </a:p>
        </p:txBody>
      </p:sp>
      <p:sp>
        <p:nvSpPr>
          <p:cNvPr id="3" name="左大括号 2"/>
          <p:cNvSpPr/>
          <p:nvPr/>
        </p:nvSpPr>
        <p:spPr>
          <a:xfrm>
            <a:off x="1250001" y="1697211"/>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左大括号 3"/>
          <p:cNvSpPr/>
          <p:nvPr/>
        </p:nvSpPr>
        <p:spPr>
          <a:xfrm>
            <a:off x="1250001" y="2642563"/>
            <a:ext cx="116058" cy="79648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5" name="矩形 4"/>
          <p:cNvSpPr/>
          <p:nvPr/>
        </p:nvSpPr>
        <p:spPr>
          <a:xfrm>
            <a:off x="523865" y="1851905"/>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诏</a:t>
            </a:r>
            <a:endParaRPr lang="zh-CN" altLang="en-US" sz="2100" dirty="0">
              <a:latin typeface="Times New Roman" panose="02020603050405020304" pitchFamily="18" charset="0"/>
            </a:endParaRPr>
          </a:p>
        </p:txBody>
      </p:sp>
      <p:sp>
        <p:nvSpPr>
          <p:cNvPr id="6" name="矩形 5"/>
          <p:cNvSpPr/>
          <p:nvPr/>
        </p:nvSpPr>
        <p:spPr>
          <a:xfrm>
            <a:off x="523864" y="2844598"/>
            <a:ext cx="760730" cy="414020"/>
          </a:xfrm>
          <a:prstGeom prst="rect">
            <a:avLst/>
          </a:prstGeom>
        </p:spPr>
        <p:txBody>
          <a:bodyPr wrap="none">
            <a:spAutoFit/>
          </a:bodyPr>
          <a:lstStyle/>
          <a:p>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令</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7" y="1491944"/>
            <a:ext cx="8102992"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重岩叠嶂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隐天蔽日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层层</a:t>
            </a:r>
            <a:r>
              <a:rPr lang="zh-CN" altLang="en-US" sz="2100" dirty="0">
                <a:solidFill>
                  <a:srgbClr val="C00000"/>
                </a:solidFill>
                <a:latin typeface="Times New Roman" panose="02020603050405020304" pitchFamily="18" charset="0"/>
                <a:ea typeface="微软雅黑" panose="020B0503020204020204" pitchFamily="34" charset="-122"/>
              </a:rPr>
              <a:t>的悬崖</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排排的峭壁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把天空和太阳都遮蔽了</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自非亭午夜分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不见曦月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如果</a:t>
            </a:r>
            <a:r>
              <a:rPr lang="zh-CN" altLang="en-US" sz="2100" dirty="0">
                <a:solidFill>
                  <a:srgbClr val="C00000"/>
                </a:solidFill>
                <a:latin typeface="Times New Roman" panose="02020603050405020304" pitchFamily="18" charset="0"/>
                <a:ea typeface="微软雅黑" panose="020B0503020204020204" pitchFamily="34" charset="-122"/>
              </a:rPr>
              <a:t>不是在正午</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就看不见太阳</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如果不是在半夜</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就看不到月亮</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虽乘奔御风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不以疾也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即使</a:t>
            </a:r>
            <a:r>
              <a:rPr lang="zh-CN" altLang="en-US" sz="2100" dirty="0">
                <a:solidFill>
                  <a:srgbClr val="C00000"/>
                </a:solidFill>
                <a:latin typeface="Times New Roman" panose="02020603050405020304" pitchFamily="18" charset="0"/>
                <a:ea typeface="微软雅黑" panose="020B0503020204020204" pitchFamily="34" charset="-122"/>
              </a:rPr>
              <a:t>骑着飞奔的马</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驾着风</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也没有这么快</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9191" y="1501004"/>
            <a:ext cx="8039686"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天子</a:t>
            </a:r>
            <a:r>
              <a:rPr lang="zh-CN" altLang="en-US" sz="2100" dirty="0">
                <a:solidFill>
                  <a:srgbClr val="FF00FF"/>
                </a:solidFill>
                <a:latin typeface="Times New Roman" panose="02020603050405020304" pitchFamily="18" charset="0"/>
                <a:ea typeface="微软雅黑" panose="020B0503020204020204" pitchFamily="34" charset="-122"/>
              </a:rPr>
              <a:t>先驱</a:t>
            </a:r>
            <a:r>
              <a:rPr lang="zh-CN" altLang="en-US" sz="2100" dirty="0">
                <a:latin typeface="Times New Roman" panose="02020603050405020304" pitchFamily="18" charset="0"/>
                <a:ea typeface="微软雅黑" panose="020B0503020204020204" pitchFamily="34" charset="-122"/>
              </a:rPr>
              <a:t>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先行引导的人员</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走在前面引导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于是上乃使使持</a:t>
            </a:r>
            <a:r>
              <a:rPr lang="zh-CN" altLang="en-US" sz="2100" dirty="0">
                <a:solidFill>
                  <a:srgbClr val="FF00FF"/>
                </a:solidFill>
                <a:latin typeface="Times New Roman" panose="02020603050405020304" pitchFamily="18" charset="0"/>
                <a:ea typeface="微软雅黑" panose="020B0503020204020204" pitchFamily="34" charset="-122"/>
              </a:rPr>
              <a:t>节</a:t>
            </a:r>
            <a:r>
              <a:rPr lang="zh-CN" altLang="en-US" sz="2100" dirty="0">
                <a:latin typeface="Times New Roman" panose="02020603050405020304" pitchFamily="18" charset="0"/>
                <a:ea typeface="微软雅黑" panose="020B0503020204020204" pitchFamily="34" charset="-122"/>
              </a:rPr>
              <a:t>诏将军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符节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皇帝派遣使者或调动军队的凭证</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今义</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节日</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节约</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299974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使人称</a:t>
            </a:r>
            <a:r>
              <a:rPr lang="zh-CN" altLang="en-US" sz="2100" dirty="0">
                <a:solidFill>
                  <a:srgbClr val="FF00FF"/>
                </a:solidFill>
                <a:latin typeface="Times New Roman" panose="02020603050405020304" pitchFamily="18" charset="0"/>
                <a:ea typeface="微软雅黑" panose="020B0503020204020204" pitchFamily="34" charset="-122"/>
              </a:rPr>
              <a:t>谢</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向人致意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a:t>
            </a:r>
            <a:r>
              <a:rPr lang="zh-CN" altLang="en-US" sz="2100" dirty="0" smtClean="0">
                <a:latin typeface="Times New Roman" panose="02020603050405020304" pitchFamily="18" charset="0"/>
                <a:ea typeface="微软雅黑" panose="020B0503020204020204" pitchFamily="34" charset="-122"/>
              </a:rPr>
              <a:t>问候</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道谢</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solidFill>
                  <a:srgbClr val="FF00FF"/>
                </a:solidFill>
                <a:latin typeface="Times New Roman" panose="02020603050405020304" pitchFamily="18" charset="0"/>
                <a:ea typeface="微软雅黑" panose="020B0503020204020204" pitchFamily="34" charset="-122"/>
              </a:rPr>
              <a:t>居</a:t>
            </a:r>
            <a:r>
              <a:rPr lang="zh-CN" altLang="en-US" sz="2100" dirty="0">
                <a:latin typeface="Times New Roman" panose="02020603050405020304" pitchFamily="18" charset="0"/>
                <a:ea typeface="微软雅黑" panose="020B0503020204020204" pitchFamily="34" charset="-122"/>
              </a:rPr>
              <a:t>无何</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经过</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今</a:t>
            </a:r>
            <a:r>
              <a:rPr lang="zh-CN" altLang="en-US" sz="2100" dirty="0">
                <a:latin typeface="Times New Roman" panose="02020603050405020304" pitchFamily="18" charset="0"/>
                <a:ea typeface="微软雅黑" panose="020B0503020204020204" pitchFamily="34" charset="-122"/>
              </a:rPr>
              <a:t>义</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居住</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至霸上及棘门军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直驰入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将以下骑送迎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到</a:t>
            </a:r>
            <a:r>
              <a:rPr lang="zh-CN" altLang="en-US" sz="2100" dirty="0">
                <a:solidFill>
                  <a:srgbClr val="C00000"/>
                </a:solidFill>
                <a:latin typeface="Times New Roman" panose="02020603050405020304" pitchFamily="18" charset="0"/>
                <a:ea typeface="微软雅黑" panose="020B0503020204020204" pitchFamily="34" charset="-122"/>
              </a:rPr>
              <a:t>了霸上和棘门的军营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皇帝的车队</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长驱直入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将军及其属下都骑着马送迎</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已而之细柳军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军士吏被甲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锐兵刃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彀弓弩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持满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不久</a:t>
            </a:r>
            <a:r>
              <a:rPr lang="zh-CN" altLang="en-US" sz="2100" dirty="0">
                <a:solidFill>
                  <a:srgbClr val="C00000"/>
                </a:solidFill>
                <a:latin typeface="Times New Roman" panose="02020603050405020304" pitchFamily="18" charset="0"/>
                <a:ea typeface="微软雅黑" panose="020B0503020204020204" pitchFamily="34" charset="-122"/>
              </a:rPr>
              <a:t>到了细柳军营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军中官兵都穿着盔甲</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刀出鞘</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张开弓弩</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把弓拉满</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将军亚夫持兵揖曰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介胄之士不拜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请以军礼见</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将军</a:t>
            </a:r>
            <a:r>
              <a:rPr lang="zh-CN" altLang="en-US" sz="2100" dirty="0">
                <a:solidFill>
                  <a:srgbClr val="C00000"/>
                </a:solidFill>
                <a:latin typeface="Times New Roman" panose="02020603050405020304" pitchFamily="18" charset="0"/>
                <a:ea typeface="微软雅黑" panose="020B0503020204020204" pitchFamily="34" charset="-122"/>
              </a:rPr>
              <a:t>周亚夫手执兵器行礼说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穿戴着盔甲之将不行跪拜礼</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请允许我用军礼参见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陛下</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天子为动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改容式车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使人称谢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皇帝敬劳将军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成礼而去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文</a:t>
            </a:r>
            <a:r>
              <a:rPr lang="zh-CN" altLang="en-US" sz="2100" dirty="0">
                <a:solidFill>
                  <a:srgbClr val="C00000"/>
                </a:solidFill>
                <a:latin typeface="Times New Roman" panose="02020603050405020304" pitchFamily="18" charset="0"/>
                <a:ea typeface="微软雅黑" panose="020B0503020204020204" pitchFamily="34" charset="-122"/>
              </a:rPr>
              <a:t>帝被他感动</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表情严肃起来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扶着车前横木俯下身子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表示敬意</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并派人向周亚夫致意说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皇帝敬重地慰劳将军</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劳军仪式完成后离开</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曩者霸上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棘门军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若儿戏耳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其将固可袭而虏也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先前</a:t>
            </a:r>
            <a:r>
              <a:rPr lang="zh-CN" altLang="en-US" sz="2100" dirty="0">
                <a:solidFill>
                  <a:srgbClr val="C00000"/>
                </a:solidFill>
                <a:latin typeface="Times New Roman" panose="02020603050405020304" pitchFamily="18" charset="0"/>
                <a:ea typeface="微软雅黑" panose="020B0503020204020204" pitchFamily="34" charset="-122"/>
              </a:rPr>
              <a:t>霸上</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棘门的驻军</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简直就像儿戏一样</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他们的将军一定可以被偷袭并被敌人俘虏的</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三</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内容理解</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课文</a:t>
            </a:r>
            <a:r>
              <a:rPr lang="zh-CN" altLang="en-US" sz="2100" b="1" dirty="0" smtClean="0">
                <a:latin typeface="Times New Roman" panose="02020603050405020304" pitchFamily="18" charset="0"/>
                <a:ea typeface="微软雅黑" panose="020B0503020204020204" pitchFamily="34" charset="-122"/>
              </a:rPr>
              <a:t>内容</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第</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自然段</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点明背景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交待边境的紧张形势和三支军队奉命驻守备战的情况</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第</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自然段</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通过描写汉文帝慰问军队的场面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集中表现了周亚夫治军严明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刚正不阿的性格特点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第</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自然段</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写汉文帝深明大义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赞叹周亚夫“真将军”风范</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299974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人物</a:t>
            </a:r>
            <a:r>
              <a:rPr lang="zh-CN" altLang="en-US" sz="2100" b="1" dirty="0" smtClean="0">
                <a:latin typeface="Times New Roman" panose="02020603050405020304" pitchFamily="18" charset="0"/>
                <a:ea typeface="微软雅黑" panose="020B0503020204020204" pitchFamily="34" charset="-122"/>
              </a:rPr>
              <a:t>形象</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周亚夫</a:t>
            </a:r>
            <a:r>
              <a:rPr lang="zh-CN" altLang="en-US" sz="2100" dirty="0">
                <a:latin typeface="Times New Roman" panose="02020603050405020304" pitchFamily="18" charset="0"/>
                <a:ea typeface="微软雅黑" panose="020B0503020204020204" pitchFamily="34" charset="-122"/>
              </a:rPr>
              <a:t>是一个治军严明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恪尽职守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刚正不阿的真将军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汉文帝</a:t>
            </a:r>
            <a:r>
              <a:rPr lang="zh-CN" altLang="en-US" sz="2100" dirty="0">
                <a:latin typeface="Times New Roman" panose="02020603050405020304" pitchFamily="18" charset="0"/>
                <a:ea typeface="微软雅黑" panose="020B0503020204020204" pitchFamily="34" charset="-122"/>
              </a:rPr>
              <a:t>是一个勤于政事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目光敏锐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重视人才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深明大义的皇帝</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smtClean="0">
                <a:latin typeface="Times New Roman" panose="02020603050405020304" pitchFamily="18" charset="0"/>
                <a:ea typeface="微软雅黑" panose="020B0503020204020204" pitchFamily="34" charset="-122"/>
              </a:rPr>
              <a:t>中心思想</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本文</a:t>
            </a:r>
            <a:r>
              <a:rPr lang="zh-CN" altLang="en-US" sz="2100" dirty="0">
                <a:latin typeface="Times New Roman" panose="02020603050405020304" pitchFamily="18" charset="0"/>
                <a:ea typeface="微软雅黑" panose="020B0503020204020204" pitchFamily="34" charset="-122"/>
              </a:rPr>
              <a:t>通过描写汉文帝巡视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慰劳细柳营的场面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表现了周亚夫治军严明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刚正不阿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忠于职守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堪当重任的“真将军”形象</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501004"/>
            <a:ext cx="8092440" cy="4291330"/>
          </a:xfrm>
          <a:prstGeom prst="rect">
            <a:avLst/>
          </a:prstGeom>
        </p:spPr>
        <p:txBody>
          <a:bodyPr wrap="square">
            <a:spAutoFit/>
          </a:bodyPr>
          <a:lstStyle/>
          <a:p>
            <a:pPr algn="just">
              <a:lnSpc>
                <a:spcPct val="130000"/>
              </a:lnSpc>
            </a:pPr>
            <a:r>
              <a:rPr lang="en-US" altLang="zh-CN" sz="2100" b="1" dirty="0" smtClean="0">
                <a:latin typeface="Times New Roman" panose="02020603050405020304" pitchFamily="18" charset="0"/>
                <a:ea typeface="微软雅黑" panose="020B0503020204020204" pitchFamily="34" charset="-122"/>
              </a:rPr>
              <a:t>4</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写作</a:t>
            </a:r>
            <a:r>
              <a:rPr lang="zh-CN" altLang="en-US" sz="2100" b="1" dirty="0" smtClean="0">
                <a:latin typeface="Times New Roman" panose="02020603050405020304" pitchFamily="18" charset="0"/>
                <a:ea typeface="微软雅黑" panose="020B0503020204020204" pitchFamily="34" charset="-122"/>
              </a:rPr>
              <a:t>特色</a:t>
            </a:r>
            <a:endParaRPr lang="en-US" altLang="zh-CN" sz="2100" b="1"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dirty="0" smtClean="0">
                <a:latin typeface="Times New Roman" panose="02020603050405020304" pitchFamily="18" charset="0"/>
                <a:ea typeface="微软雅黑" panose="020B0503020204020204" pitchFamily="34" charset="-122"/>
              </a:rPr>
              <a:t>课文</a:t>
            </a:r>
            <a:r>
              <a:rPr lang="zh-CN" altLang="en-US" sz="2100" dirty="0">
                <a:latin typeface="Times New Roman" panose="02020603050405020304" pitchFamily="18" charset="0"/>
                <a:ea typeface="微软雅黑" panose="020B0503020204020204" pitchFamily="34" charset="-122"/>
              </a:rPr>
              <a:t>采用了正面描写与侧面描写相结合的手法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从不同方面对比衬托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刻画了周亚夫“真将军”的形象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文中正面描写的是周亚夫的言行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侧面描写的是霸上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棘门军的情况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细柳军的严明军纪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文帝的称赞等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三处对比体现在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一是文帝到前两处军营时畅通无阻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而在细柳营两次不得入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这突出了细柳军军纪严明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二是文帝在前两个军营“直驰入”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而在细柳营“不得驱驰”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只能“按辔徐行”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这表现了周亚夫治军有方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三是天子到前两处军营时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将以下骑送迎”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而周亚夫却“介胄之士不拜”“以军礼见”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通过这些描写与对比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作者刻画出了周亚夫的“真将军”形象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266" y="1585400"/>
            <a:ext cx="1832229" cy="575945"/>
            <a:chOff x="3318511" y="2579277"/>
            <a:chExt cx="2442972" cy="767927"/>
          </a:xfrm>
        </p:grpSpPr>
        <p:grpSp>
          <p:nvGrpSpPr>
            <p:cNvPr id="5" name="组合 4"/>
            <p:cNvGrpSpPr/>
            <p:nvPr/>
          </p:nvGrpSpPr>
          <p:grpSpPr>
            <a:xfrm>
              <a:off x="3318511" y="2707006"/>
              <a:ext cx="437563" cy="458225"/>
              <a:chOff x="9324592" y="1236103"/>
              <a:chExt cx="531657" cy="583566"/>
            </a:xfrm>
          </p:grpSpPr>
          <p:sp>
            <p:nvSpPr>
              <p:cNvPr id="7" name="Shape 6853"/>
              <p:cNvSpPr/>
              <p:nvPr/>
            </p:nvSpPr>
            <p:spPr>
              <a:xfrm>
                <a:off x="9332127" y="1236103"/>
                <a:ext cx="450444" cy="583566"/>
              </a:xfrm>
              <a:custGeom>
                <a:avLst/>
                <a:gdLst/>
                <a:ahLst/>
                <a:cxnLst>
                  <a:cxn ang="0">
                    <a:pos x="wd2" y="hd2"/>
                  </a:cxn>
                  <a:cxn ang="5400000">
                    <a:pos x="wd2" y="hd2"/>
                  </a:cxn>
                  <a:cxn ang="10800000">
                    <a:pos x="wd2" y="hd2"/>
                  </a:cxn>
                  <a:cxn ang="16200000">
                    <a:pos x="wd2" y="hd2"/>
                  </a:cxn>
                </a:cxnLst>
                <a:rect l="0" t="0" r="r" b="b"/>
                <a:pathLst>
                  <a:path w="21600" h="21600" extrusionOk="0">
                    <a:moveTo>
                      <a:pt x="19406" y="0"/>
                    </a:moveTo>
                    <a:cubicBezTo>
                      <a:pt x="7425" y="0"/>
                      <a:pt x="7425" y="0"/>
                      <a:pt x="7425" y="0"/>
                    </a:cubicBezTo>
                    <a:cubicBezTo>
                      <a:pt x="7425" y="0"/>
                      <a:pt x="4978" y="2088"/>
                      <a:pt x="4134" y="2741"/>
                    </a:cubicBezTo>
                    <a:cubicBezTo>
                      <a:pt x="3122" y="3524"/>
                      <a:pt x="0" y="5873"/>
                      <a:pt x="0" y="5873"/>
                    </a:cubicBezTo>
                    <a:cubicBezTo>
                      <a:pt x="0" y="5873"/>
                      <a:pt x="0" y="5873"/>
                      <a:pt x="0" y="5873"/>
                    </a:cubicBezTo>
                    <a:cubicBezTo>
                      <a:pt x="0" y="19903"/>
                      <a:pt x="0" y="19903"/>
                      <a:pt x="0" y="19903"/>
                    </a:cubicBezTo>
                    <a:cubicBezTo>
                      <a:pt x="0" y="20817"/>
                      <a:pt x="928" y="21600"/>
                      <a:pt x="2109" y="21600"/>
                    </a:cubicBezTo>
                    <a:cubicBezTo>
                      <a:pt x="19406" y="21600"/>
                      <a:pt x="19406" y="21600"/>
                      <a:pt x="19406" y="21600"/>
                    </a:cubicBezTo>
                    <a:cubicBezTo>
                      <a:pt x="20588" y="21600"/>
                      <a:pt x="21600" y="20817"/>
                      <a:pt x="21600" y="19903"/>
                    </a:cubicBezTo>
                    <a:cubicBezTo>
                      <a:pt x="21600" y="1697"/>
                      <a:pt x="21600" y="1697"/>
                      <a:pt x="21600" y="1697"/>
                    </a:cubicBezTo>
                    <a:cubicBezTo>
                      <a:pt x="21600" y="783"/>
                      <a:pt x="20588" y="0"/>
                      <a:pt x="19406" y="0"/>
                    </a:cubicBezTo>
                  </a:path>
                </a:pathLst>
              </a:custGeom>
              <a:solidFill>
                <a:srgbClr val="0A8CBF"/>
              </a:solidFill>
              <a:ln w="12700" cap="flat">
                <a:noFill/>
                <a:miter lim="400000"/>
              </a:ln>
              <a:effectLst/>
            </p:spPr>
            <p:txBody>
              <a:bodyPr wrap="square" lIns="0" tIns="0" rIns="0" bIns="0" numCol="1" anchor="t">
                <a:noAutofit/>
              </a:bodyPr>
              <a:lstStyle/>
              <a:p>
                <a:pPr lvl="0"/>
                <a:endParaRPr sz="100"/>
              </a:p>
            </p:txBody>
          </p:sp>
          <p:pic>
            <p:nvPicPr>
              <p:cNvPr id="8" name="image22.png"/>
              <p:cNvPicPr/>
              <p:nvPr/>
            </p:nvPicPr>
            <p:blipFill>
              <a:blip r:embed="rId1"/>
              <a:stretch>
                <a:fillRect/>
              </a:stretch>
            </p:blipFill>
            <p:spPr>
              <a:xfrm>
                <a:off x="9652796" y="1483092"/>
                <a:ext cx="134798" cy="314808"/>
              </a:xfrm>
              <a:prstGeom prst="rect">
                <a:avLst/>
              </a:prstGeom>
              <a:ln w="12700" cap="flat">
                <a:noFill/>
                <a:miter lim="400000"/>
                <a:headEnd/>
                <a:tailEnd/>
              </a:ln>
              <a:effectLst/>
            </p:spPr>
          </p:pic>
          <p:sp>
            <p:nvSpPr>
              <p:cNvPr id="9" name="Shape 6855"/>
              <p:cNvSpPr/>
              <p:nvPr/>
            </p:nvSpPr>
            <p:spPr>
              <a:xfrm>
                <a:off x="9332127" y="1236103"/>
                <a:ext cx="225222" cy="5835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850" y="0"/>
                      <a:pt x="14850" y="0"/>
                      <a:pt x="14850" y="0"/>
                    </a:cubicBezTo>
                    <a:cubicBezTo>
                      <a:pt x="14850" y="0"/>
                      <a:pt x="9956" y="2088"/>
                      <a:pt x="8269" y="2741"/>
                    </a:cubicBezTo>
                    <a:cubicBezTo>
                      <a:pt x="6244" y="3524"/>
                      <a:pt x="0" y="5873"/>
                      <a:pt x="0" y="5873"/>
                    </a:cubicBezTo>
                    <a:cubicBezTo>
                      <a:pt x="0" y="5873"/>
                      <a:pt x="0" y="5873"/>
                      <a:pt x="0" y="5873"/>
                    </a:cubicBezTo>
                    <a:cubicBezTo>
                      <a:pt x="0" y="19903"/>
                      <a:pt x="0" y="19903"/>
                      <a:pt x="0" y="19903"/>
                    </a:cubicBezTo>
                    <a:cubicBezTo>
                      <a:pt x="0" y="20817"/>
                      <a:pt x="1856" y="21600"/>
                      <a:pt x="4219" y="21600"/>
                    </a:cubicBezTo>
                    <a:cubicBezTo>
                      <a:pt x="21600" y="21600"/>
                      <a:pt x="21600" y="21600"/>
                      <a:pt x="21600" y="21600"/>
                    </a:cubicBezTo>
                    <a:cubicBezTo>
                      <a:pt x="21600" y="0"/>
                      <a:pt x="21600" y="0"/>
                      <a:pt x="21600" y="0"/>
                    </a:cubicBezTo>
                  </a:path>
                </a:pathLst>
              </a:custGeom>
              <a:solidFill>
                <a:srgbClr val="18A3D9"/>
              </a:solidFill>
              <a:ln w="12700" cap="flat">
                <a:noFill/>
                <a:miter lim="400000"/>
              </a:ln>
              <a:effectLst/>
            </p:spPr>
            <p:txBody>
              <a:bodyPr wrap="square" lIns="0" tIns="0" rIns="0" bIns="0" numCol="1" anchor="t">
                <a:noAutofit/>
              </a:bodyPr>
              <a:lstStyle/>
              <a:p>
                <a:pPr lvl="0"/>
                <a:endParaRPr sz="100"/>
              </a:p>
            </p:txBody>
          </p:sp>
          <p:pic>
            <p:nvPicPr>
              <p:cNvPr id="10" name="image23.png"/>
              <p:cNvPicPr/>
              <p:nvPr/>
            </p:nvPicPr>
            <p:blipFill>
              <a:blip r:embed="rId2"/>
              <a:stretch>
                <a:fillRect/>
              </a:stretch>
            </p:blipFill>
            <p:spPr>
              <a:xfrm>
                <a:off x="9324592" y="1375087"/>
                <a:ext cx="195081" cy="57771"/>
              </a:xfrm>
              <a:prstGeom prst="rect">
                <a:avLst/>
              </a:prstGeom>
              <a:ln w="12700" cap="flat">
                <a:noFill/>
                <a:miter lim="400000"/>
                <a:headEnd/>
                <a:tailEnd/>
              </a:ln>
              <a:effectLst/>
            </p:spPr>
          </p:pic>
          <p:sp>
            <p:nvSpPr>
              <p:cNvPr id="11" name="Shape 6857"/>
              <p:cNvSpPr/>
              <p:nvPr/>
            </p:nvSpPr>
            <p:spPr>
              <a:xfrm>
                <a:off x="9332127" y="1236103"/>
                <a:ext cx="154893" cy="15907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5360"/>
                      <a:pt x="21600" y="15360"/>
                      <a:pt x="21600" y="15360"/>
                    </a:cubicBezTo>
                    <a:cubicBezTo>
                      <a:pt x="21600" y="18960"/>
                      <a:pt x="18900" y="21600"/>
                      <a:pt x="15464" y="21600"/>
                    </a:cubicBezTo>
                    <a:cubicBezTo>
                      <a:pt x="0" y="21600"/>
                      <a:pt x="0" y="21600"/>
                      <a:pt x="0" y="21600"/>
                    </a:cubicBezTo>
                    <a:lnTo>
                      <a:pt x="21600" y="0"/>
                    </a:lnTo>
                    <a:close/>
                  </a:path>
                </a:pathLst>
              </a:custGeom>
              <a:solidFill>
                <a:srgbClr val="3DBAEB"/>
              </a:solidFill>
              <a:ln w="12700" cap="flat">
                <a:noFill/>
                <a:miter lim="400000"/>
              </a:ln>
              <a:effectLst/>
            </p:spPr>
            <p:txBody>
              <a:bodyPr wrap="square" lIns="0" tIns="0" rIns="0" bIns="0" numCol="1" anchor="t">
                <a:noAutofit/>
              </a:bodyPr>
              <a:lstStyle/>
              <a:p>
                <a:pPr lvl="0"/>
                <a:endParaRPr sz="100"/>
              </a:p>
            </p:txBody>
          </p:sp>
          <p:sp>
            <p:nvSpPr>
              <p:cNvPr id="12" name="Shape 6858"/>
              <p:cNvSpPr/>
              <p:nvPr/>
            </p:nvSpPr>
            <p:spPr>
              <a:xfrm>
                <a:off x="9405806" y="1446253"/>
                <a:ext cx="301412" cy="195081"/>
              </a:xfrm>
              <a:custGeom>
                <a:avLst/>
                <a:gdLst/>
                <a:ahLst/>
                <a:cxnLst>
                  <a:cxn ang="0">
                    <a:pos x="wd2" y="hd2"/>
                  </a:cxn>
                  <a:cxn ang="5400000">
                    <a:pos x="wd2" y="hd2"/>
                  </a:cxn>
                  <a:cxn ang="10800000">
                    <a:pos x="wd2" y="hd2"/>
                  </a:cxn>
                  <a:cxn ang="16200000">
                    <a:pos x="wd2" y="hd2"/>
                  </a:cxn>
                </a:cxnLst>
                <a:rect l="0" t="0" r="r" b="b"/>
                <a:pathLst>
                  <a:path w="21600" h="21600" extrusionOk="0">
                    <a:moveTo>
                      <a:pt x="20463" y="21600"/>
                    </a:moveTo>
                    <a:cubicBezTo>
                      <a:pt x="1137" y="21600"/>
                      <a:pt x="1137" y="21600"/>
                      <a:pt x="1137" y="21600"/>
                    </a:cubicBezTo>
                    <a:cubicBezTo>
                      <a:pt x="505" y="21600"/>
                      <a:pt x="0" y="20822"/>
                      <a:pt x="0" y="19849"/>
                    </a:cubicBezTo>
                    <a:cubicBezTo>
                      <a:pt x="0" y="18876"/>
                      <a:pt x="505" y="18097"/>
                      <a:pt x="1137" y="18097"/>
                    </a:cubicBezTo>
                    <a:cubicBezTo>
                      <a:pt x="20463" y="18097"/>
                      <a:pt x="20463" y="18097"/>
                      <a:pt x="20463" y="18097"/>
                    </a:cubicBezTo>
                    <a:cubicBezTo>
                      <a:pt x="21095" y="18097"/>
                      <a:pt x="21600" y="18876"/>
                      <a:pt x="21600" y="19849"/>
                    </a:cubicBezTo>
                    <a:cubicBezTo>
                      <a:pt x="21600" y="20822"/>
                      <a:pt x="21095" y="21600"/>
                      <a:pt x="20463" y="21600"/>
                    </a:cubicBezTo>
                    <a:close/>
                    <a:moveTo>
                      <a:pt x="21600" y="13816"/>
                    </a:moveTo>
                    <a:cubicBezTo>
                      <a:pt x="21600" y="12843"/>
                      <a:pt x="21095" y="12065"/>
                      <a:pt x="20463" y="12065"/>
                    </a:cubicBezTo>
                    <a:cubicBezTo>
                      <a:pt x="1137" y="12065"/>
                      <a:pt x="1137" y="12065"/>
                      <a:pt x="1137" y="12065"/>
                    </a:cubicBezTo>
                    <a:cubicBezTo>
                      <a:pt x="505" y="12065"/>
                      <a:pt x="0" y="12843"/>
                      <a:pt x="0" y="13816"/>
                    </a:cubicBezTo>
                    <a:cubicBezTo>
                      <a:pt x="0" y="14789"/>
                      <a:pt x="505" y="15373"/>
                      <a:pt x="1137" y="15373"/>
                    </a:cubicBezTo>
                    <a:cubicBezTo>
                      <a:pt x="20463" y="15373"/>
                      <a:pt x="20463" y="15373"/>
                      <a:pt x="20463" y="15373"/>
                    </a:cubicBezTo>
                    <a:cubicBezTo>
                      <a:pt x="21095" y="15373"/>
                      <a:pt x="21600" y="14789"/>
                      <a:pt x="21600" y="13816"/>
                    </a:cubicBezTo>
                    <a:close/>
                    <a:moveTo>
                      <a:pt x="21600" y="7784"/>
                    </a:moveTo>
                    <a:cubicBezTo>
                      <a:pt x="21600" y="6811"/>
                      <a:pt x="21095" y="6032"/>
                      <a:pt x="20463" y="6032"/>
                    </a:cubicBezTo>
                    <a:cubicBezTo>
                      <a:pt x="1137" y="6032"/>
                      <a:pt x="1137" y="6032"/>
                      <a:pt x="1137" y="6032"/>
                    </a:cubicBezTo>
                    <a:cubicBezTo>
                      <a:pt x="505" y="6032"/>
                      <a:pt x="0" y="6811"/>
                      <a:pt x="0" y="7784"/>
                    </a:cubicBezTo>
                    <a:cubicBezTo>
                      <a:pt x="0" y="8562"/>
                      <a:pt x="505" y="9341"/>
                      <a:pt x="1137" y="9341"/>
                    </a:cubicBezTo>
                    <a:cubicBezTo>
                      <a:pt x="20463" y="9341"/>
                      <a:pt x="20463" y="9341"/>
                      <a:pt x="20463" y="9341"/>
                    </a:cubicBezTo>
                    <a:cubicBezTo>
                      <a:pt x="21095" y="9341"/>
                      <a:pt x="21600" y="8562"/>
                      <a:pt x="21600" y="7784"/>
                    </a:cubicBezTo>
                    <a:close/>
                    <a:moveTo>
                      <a:pt x="10737" y="1751"/>
                    </a:moveTo>
                    <a:cubicBezTo>
                      <a:pt x="10737" y="778"/>
                      <a:pt x="10232" y="0"/>
                      <a:pt x="9726" y="0"/>
                    </a:cubicBezTo>
                    <a:cubicBezTo>
                      <a:pt x="1137" y="0"/>
                      <a:pt x="1137" y="0"/>
                      <a:pt x="1137" y="0"/>
                    </a:cubicBezTo>
                    <a:cubicBezTo>
                      <a:pt x="505" y="0"/>
                      <a:pt x="0" y="778"/>
                      <a:pt x="0" y="1751"/>
                    </a:cubicBezTo>
                    <a:cubicBezTo>
                      <a:pt x="0" y="2530"/>
                      <a:pt x="505" y="3308"/>
                      <a:pt x="1137" y="3308"/>
                    </a:cubicBezTo>
                    <a:cubicBezTo>
                      <a:pt x="9726" y="3308"/>
                      <a:pt x="9726" y="3308"/>
                      <a:pt x="9726" y="3308"/>
                    </a:cubicBezTo>
                    <a:cubicBezTo>
                      <a:pt x="10232" y="3308"/>
                      <a:pt x="10737" y="2530"/>
                      <a:pt x="10737" y="1751"/>
                    </a:cubicBez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3" name="Shape 6859"/>
              <p:cNvSpPr/>
              <p:nvPr/>
            </p:nvSpPr>
            <p:spPr>
              <a:xfrm>
                <a:off x="9578280" y="1325689"/>
                <a:ext cx="113029" cy="98796"/>
              </a:xfrm>
              <a:prstGeom prst="rect">
                <a:avLst/>
              </a:prstGeom>
              <a:solidFill>
                <a:srgbClr val="F8EDE7"/>
              </a:solidFill>
              <a:ln w="12700" cap="flat">
                <a:noFill/>
                <a:miter lim="400000"/>
              </a:ln>
              <a:effectLst/>
            </p:spPr>
            <p:txBody>
              <a:bodyPr wrap="square" lIns="0" tIns="0" rIns="0" bIns="0" numCol="1" anchor="t">
                <a:noAutofit/>
              </a:bodyPr>
              <a:lstStyle/>
              <a:p>
                <a:pPr lvl="0"/>
                <a:endParaRPr sz="100"/>
              </a:p>
            </p:txBody>
          </p:sp>
          <p:sp>
            <p:nvSpPr>
              <p:cNvPr id="14" name="Shape 6860"/>
              <p:cNvSpPr/>
              <p:nvPr/>
            </p:nvSpPr>
            <p:spPr>
              <a:xfrm>
                <a:off x="9640236" y="1424484"/>
                <a:ext cx="216013" cy="250340"/>
              </a:xfrm>
              <a:custGeom>
                <a:avLst/>
                <a:gdLst/>
                <a:ahLst/>
                <a:cxnLst>
                  <a:cxn ang="0">
                    <a:pos x="wd2" y="hd2"/>
                  </a:cxn>
                  <a:cxn ang="5400000">
                    <a:pos x="wd2" y="hd2"/>
                  </a:cxn>
                  <a:cxn ang="10800000">
                    <a:pos x="wd2" y="hd2"/>
                  </a:cxn>
                  <a:cxn ang="16200000">
                    <a:pos x="wd2" y="hd2"/>
                  </a:cxn>
                </a:cxnLst>
                <a:rect l="0" t="0" r="r" b="b"/>
                <a:pathLst>
                  <a:path w="21600" h="21600" extrusionOk="0">
                    <a:moveTo>
                      <a:pt x="8623" y="0"/>
                    </a:moveTo>
                    <a:lnTo>
                      <a:pt x="0" y="16615"/>
                    </a:lnTo>
                    <a:lnTo>
                      <a:pt x="13144" y="21600"/>
                    </a:lnTo>
                    <a:lnTo>
                      <a:pt x="21600" y="5201"/>
                    </a:lnTo>
                    <a:lnTo>
                      <a:pt x="8623" y="0"/>
                    </a:lnTo>
                    <a:close/>
                  </a:path>
                </a:pathLst>
              </a:custGeom>
              <a:solidFill>
                <a:srgbClr val="3BBF98"/>
              </a:solidFill>
              <a:ln w="12700" cap="flat">
                <a:noFill/>
                <a:miter lim="400000"/>
              </a:ln>
              <a:effectLst/>
            </p:spPr>
            <p:txBody>
              <a:bodyPr wrap="square" lIns="0" tIns="0" rIns="0" bIns="0" numCol="1" anchor="t">
                <a:noAutofit/>
              </a:bodyPr>
              <a:lstStyle/>
              <a:p>
                <a:pPr lvl="0"/>
                <a:endParaRPr sz="100"/>
              </a:p>
            </p:txBody>
          </p:sp>
          <p:sp>
            <p:nvSpPr>
              <p:cNvPr id="15" name="Shape 6861"/>
              <p:cNvSpPr/>
              <p:nvPr/>
            </p:nvSpPr>
            <p:spPr>
              <a:xfrm>
                <a:off x="9640236" y="1617053"/>
                <a:ext cx="131450" cy="98797"/>
              </a:xfrm>
              <a:custGeom>
                <a:avLst/>
                <a:gdLst/>
                <a:ahLst/>
                <a:cxnLst>
                  <a:cxn ang="0">
                    <a:pos x="wd2" y="hd2"/>
                  </a:cxn>
                  <a:cxn ang="5400000">
                    <a:pos x="wd2" y="hd2"/>
                  </a:cxn>
                  <a:cxn ang="10800000">
                    <a:pos x="wd2" y="hd2"/>
                  </a:cxn>
                  <a:cxn ang="16200000">
                    <a:pos x="wd2" y="hd2"/>
                  </a:cxn>
                </a:cxnLst>
                <a:rect l="0" t="0" r="r" b="b"/>
                <a:pathLst>
                  <a:path w="21600" h="21600" extrusionOk="0">
                    <a:moveTo>
                      <a:pt x="1651" y="15742"/>
                    </a:moveTo>
                    <a:lnTo>
                      <a:pt x="0" y="0"/>
                    </a:lnTo>
                    <a:lnTo>
                      <a:pt x="21600" y="12631"/>
                    </a:lnTo>
                    <a:lnTo>
                      <a:pt x="11557" y="21600"/>
                    </a:lnTo>
                    <a:lnTo>
                      <a:pt x="1651" y="15742"/>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6862"/>
              <p:cNvSpPr/>
              <p:nvPr/>
            </p:nvSpPr>
            <p:spPr>
              <a:xfrm>
                <a:off x="9640236" y="1424484"/>
                <a:ext cx="151544" cy="222711"/>
              </a:xfrm>
              <a:custGeom>
                <a:avLst/>
                <a:gdLst/>
                <a:ahLst/>
                <a:cxnLst>
                  <a:cxn ang="0">
                    <a:pos x="wd2" y="hd2"/>
                  </a:cxn>
                  <a:cxn ang="5400000">
                    <a:pos x="wd2" y="hd2"/>
                  </a:cxn>
                  <a:cxn ang="10800000">
                    <a:pos x="wd2" y="hd2"/>
                  </a:cxn>
                  <a:cxn ang="16200000">
                    <a:pos x="wd2" y="hd2"/>
                  </a:cxn>
                </a:cxnLst>
                <a:rect l="0" t="0" r="r" b="b"/>
                <a:pathLst>
                  <a:path w="21600" h="21600" extrusionOk="0">
                    <a:moveTo>
                      <a:pt x="12292" y="0"/>
                    </a:moveTo>
                    <a:lnTo>
                      <a:pt x="0" y="18677"/>
                    </a:lnTo>
                    <a:lnTo>
                      <a:pt x="9308" y="21600"/>
                    </a:lnTo>
                    <a:lnTo>
                      <a:pt x="21600" y="2923"/>
                    </a:lnTo>
                    <a:lnTo>
                      <a:pt x="12292" y="0"/>
                    </a:lnTo>
                    <a:close/>
                  </a:path>
                </a:pathLst>
              </a:custGeom>
              <a:solidFill>
                <a:srgbClr val="4ED0AA"/>
              </a:solidFill>
              <a:ln w="12700" cap="flat">
                <a:noFill/>
                <a:miter lim="400000"/>
              </a:ln>
              <a:effectLst/>
            </p:spPr>
            <p:txBody>
              <a:bodyPr wrap="square" lIns="0" tIns="0" rIns="0" bIns="0" numCol="1" anchor="t">
                <a:noAutofit/>
              </a:bodyPr>
              <a:lstStyle/>
              <a:p>
                <a:pPr lvl="0"/>
                <a:endParaRPr sz="100"/>
              </a:p>
            </p:txBody>
          </p:sp>
          <p:sp>
            <p:nvSpPr>
              <p:cNvPr id="17" name="Shape 6863"/>
              <p:cNvSpPr/>
              <p:nvPr/>
            </p:nvSpPr>
            <p:spPr>
              <a:xfrm>
                <a:off x="9640236" y="1617053"/>
                <a:ext cx="66982" cy="86238"/>
              </a:xfrm>
              <a:custGeom>
                <a:avLst/>
                <a:gdLst/>
                <a:ahLst/>
                <a:cxnLst>
                  <a:cxn ang="0">
                    <a:pos x="wd2" y="hd2"/>
                  </a:cxn>
                  <a:cxn ang="5400000">
                    <a:pos x="wd2" y="hd2"/>
                  </a:cxn>
                  <a:cxn ang="10800000">
                    <a:pos x="wd2" y="hd2"/>
                  </a:cxn>
                  <a:cxn ang="16200000">
                    <a:pos x="wd2" y="hd2"/>
                  </a:cxn>
                </a:cxnLst>
                <a:rect l="0" t="0" r="r" b="b"/>
                <a:pathLst>
                  <a:path w="21600" h="21600" extrusionOk="0">
                    <a:moveTo>
                      <a:pt x="3240" y="18035"/>
                    </a:moveTo>
                    <a:lnTo>
                      <a:pt x="0" y="0"/>
                    </a:lnTo>
                    <a:lnTo>
                      <a:pt x="21600" y="6920"/>
                    </a:lnTo>
                    <a:lnTo>
                      <a:pt x="12960" y="21600"/>
                    </a:lnTo>
                    <a:lnTo>
                      <a:pt x="3240" y="18035"/>
                    </a:lnTo>
                    <a:close/>
                  </a:path>
                </a:pathLst>
              </a:custGeom>
              <a:solidFill>
                <a:srgbClr val="F8EDE7"/>
              </a:solidFill>
              <a:ln w="12700" cap="flat">
                <a:noFill/>
                <a:miter lim="400000"/>
              </a:ln>
              <a:effectLst/>
            </p:spPr>
            <p:txBody>
              <a:bodyPr wrap="square" lIns="0" tIns="0" rIns="0" bIns="0" numCol="1" anchor="t">
                <a:noAutofit/>
              </a:bodyPr>
              <a:lstStyle/>
              <a:p>
                <a:pPr lvl="0"/>
                <a:endParaRPr sz="100"/>
              </a:p>
            </p:txBody>
          </p:sp>
          <p:sp>
            <p:nvSpPr>
              <p:cNvPr id="18" name="Shape 6864"/>
              <p:cNvSpPr/>
              <p:nvPr/>
            </p:nvSpPr>
            <p:spPr>
              <a:xfrm>
                <a:off x="9650283" y="1684033"/>
                <a:ext cx="65307" cy="66981"/>
              </a:xfrm>
              <a:custGeom>
                <a:avLst/>
                <a:gdLst/>
                <a:ahLst/>
                <a:cxnLst>
                  <a:cxn ang="0">
                    <a:pos x="wd2" y="hd2"/>
                  </a:cxn>
                  <a:cxn ang="5400000">
                    <a:pos x="wd2" y="hd2"/>
                  </a:cxn>
                  <a:cxn ang="10800000">
                    <a:pos x="wd2" y="hd2"/>
                  </a:cxn>
                  <a:cxn ang="16200000">
                    <a:pos x="wd2" y="hd2"/>
                  </a:cxn>
                </a:cxnLst>
                <a:rect l="0" t="0" r="r" b="b"/>
                <a:pathLst>
                  <a:path w="21600" h="21600" extrusionOk="0">
                    <a:moveTo>
                      <a:pt x="21600" y="8910"/>
                    </a:moveTo>
                    <a:lnTo>
                      <a:pt x="3046" y="21600"/>
                    </a:lnTo>
                    <a:lnTo>
                      <a:pt x="0" y="0"/>
                    </a:lnTo>
                    <a:lnTo>
                      <a:pt x="21600" y="8910"/>
                    </a:ln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9" name="Shape 6865"/>
              <p:cNvSpPr/>
              <p:nvPr/>
            </p:nvSpPr>
            <p:spPr>
              <a:xfrm>
                <a:off x="9650283" y="1684033"/>
                <a:ext cx="31817" cy="66981"/>
              </a:xfrm>
              <a:custGeom>
                <a:avLst/>
                <a:gdLst/>
                <a:ahLst/>
                <a:cxnLst>
                  <a:cxn ang="0">
                    <a:pos x="wd2" y="hd2"/>
                  </a:cxn>
                  <a:cxn ang="5400000">
                    <a:pos x="wd2" y="hd2"/>
                  </a:cxn>
                  <a:cxn ang="10800000">
                    <a:pos x="wd2" y="hd2"/>
                  </a:cxn>
                  <a:cxn ang="16200000">
                    <a:pos x="wd2" y="hd2"/>
                  </a:cxn>
                </a:cxnLst>
                <a:rect l="0" t="0" r="r" b="b"/>
                <a:pathLst>
                  <a:path w="21600" h="21600" extrusionOk="0">
                    <a:moveTo>
                      <a:pt x="6253" y="21600"/>
                    </a:moveTo>
                    <a:lnTo>
                      <a:pt x="0" y="0"/>
                    </a:lnTo>
                    <a:lnTo>
                      <a:pt x="21600" y="4590"/>
                    </a:lnTo>
                    <a:lnTo>
                      <a:pt x="6253"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grpSp>
        <p:sp>
          <p:nvSpPr>
            <p:cNvPr id="6" name="文本框 5"/>
            <p:cNvSpPr txBox="1"/>
            <p:nvPr/>
          </p:nvSpPr>
          <p:spPr>
            <a:xfrm>
              <a:off x="3726730" y="2579277"/>
              <a:ext cx="2034753" cy="767927"/>
            </a:xfrm>
            <a:prstGeom prst="rect">
              <a:avLst/>
            </a:prstGeom>
            <a:noFill/>
          </p:spPr>
          <p:txBody>
            <a:bodyPr wrap="square" rtlCol="0" anchor="t">
              <a:spAutoFit/>
            </a:bodyPr>
            <a:lstStyle/>
            <a:p>
              <a:pPr algn="just">
                <a:lnSpc>
                  <a:spcPct val="150000"/>
                </a:lnSpc>
              </a:pPr>
              <a:r>
                <a:rPr lang="zh-CN" altLang="en-US" sz="2100" b="1" dirty="0" smtClean="0">
                  <a:solidFill>
                    <a:srgbClr val="0A8CBF"/>
                  </a:solidFill>
                  <a:latin typeface="Times New Roman" panose="02020603050405020304" pitchFamily="18" charset="0"/>
                  <a:ea typeface="微软雅黑" panose="020B0503020204020204" pitchFamily="34" charset="-122"/>
                  <a:sym typeface="+mn-ea"/>
                </a:rPr>
                <a:t>课堂变式练</a:t>
              </a:r>
              <a:endParaRPr lang="zh-CN" altLang="en-US" sz="2100" b="1" dirty="0" smtClean="0">
                <a:solidFill>
                  <a:srgbClr val="0A8CBF"/>
                </a:solidFill>
                <a:latin typeface="Times New Roman" panose="02020603050405020304" pitchFamily="18" charset="0"/>
                <a:ea typeface="微软雅黑" panose="020B0503020204020204" pitchFamily="34" charset="-122"/>
                <a:sym typeface="+mn-ea"/>
              </a:endParaRPr>
            </a:p>
          </p:txBody>
        </p:sp>
      </p:grpSp>
      <p:sp>
        <p:nvSpPr>
          <p:cNvPr id="20" name="矩形 19"/>
          <p:cNvSpPr/>
          <p:nvPr/>
        </p:nvSpPr>
        <p:spPr>
          <a:xfrm>
            <a:off x="538266" y="2144821"/>
            <a:ext cx="8121491"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下面语句中加点的词解释有误的一项是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亚夫乃传言开</a:t>
            </a:r>
            <a:r>
              <a:rPr lang="zh-CN" altLang="en-US" sz="2100" dirty="0">
                <a:solidFill>
                  <a:srgbClr val="FF00FF"/>
                </a:solidFill>
                <a:latin typeface="Times New Roman" panose="02020603050405020304" pitchFamily="18" charset="0"/>
                <a:ea typeface="微软雅黑" panose="020B0503020204020204" pitchFamily="34" charset="-122"/>
              </a:rPr>
              <a:t>壁</a:t>
            </a:r>
            <a:r>
              <a:rPr lang="zh-CN" altLang="en-US" sz="2100" dirty="0" smtClean="0">
                <a:latin typeface="Times New Roman" panose="02020603050405020304" pitchFamily="18" charset="0"/>
                <a:ea typeface="微软雅黑" panose="020B0503020204020204" pitchFamily="34" charset="-122"/>
              </a:rPr>
              <a:t>门</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壁</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营垒</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smtClean="0">
                <a:latin typeface="Times New Roman" panose="02020603050405020304" pitchFamily="18" charset="0"/>
                <a:ea typeface="微软雅黑" panose="020B0503020204020204" pitchFamily="34" charset="-122"/>
              </a:rPr>
              <a:t>于是天子</a:t>
            </a:r>
            <a:r>
              <a:rPr lang="zh-CN" altLang="en-US" sz="2100" dirty="0">
                <a:latin typeface="Times New Roman" panose="02020603050405020304" pitchFamily="18" charset="0"/>
                <a:ea typeface="微软雅黑" panose="020B0503020204020204" pitchFamily="34" charset="-122"/>
              </a:rPr>
              <a:t>乃按辔</a:t>
            </a:r>
            <a:r>
              <a:rPr lang="zh-CN" altLang="en-US" sz="2100" dirty="0">
                <a:solidFill>
                  <a:srgbClr val="FF00FF"/>
                </a:solidFill>
                <a:latin typeface="Times New Roman" panose="02020603050405020304" pitchFamily="18" charset="0"/>
                <a:ea typeface="微软雅黑" panose="020B0503020204020204" pitchFamily="34" charset="-122"/>
              </a:rPr>
              <a:t>徐</a:t>
            </a:r>
            <a:r>
              <a:rPr lang="zh-CN" altLang="en-US" sz="2100" dirty="0" smtClean="0">
                <a:latin typeface="Times New Roman" panose="02020603050405020304" pitchFamily="18" charset="0"/>
                <a:ea typeface="微软雅黑" panose="020B0503020204020204" pitchFamily="34" charset="-122"/>
              </a:rPr>
              <a:t>行</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慢慢</a:t>
            </a:r>
            <a:r>
              <a:rPr lang="zh-CN" altLang="en-US" sz="2100" dirty="0" smtClean="0">
                <a:latin typeface="Times New Roman" panose="02020603050405020304" pitchFamily="18" charset="0"/>
                <a:ea typeface="微软雅黑" panose="020B0503020204020204" pitchFamily="34" charset="-122"/>
              </a:rPr>
              <a:t>地</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介</a:t>
            </a:r>
            <a:r>
              <a:rPr lang="zh-CN" altLang="en-US" sz="2100" dirty="0">
                <a:solidFill>
                  <a:srgbClr val="FF00FF"/>
                </a:solidFill>
                <a:latin typeface="Times New Roman" panose="02020603050405020304" pitchFamily="18" charset="0"/>
                <a:ea typeface="微软雅黑" panose="020B0503020204020204" pitchFamily="34" charset="-122"/>
              </a:rPr>
              <a:t>胄</a:t>
            </a:r>
            <a:r>
              <a:rPr lang="zh-CN" altLang="en-US" sz="2100" dirty="0">
                <a:latin typeface="Times New Roman" panose="02020603050405020304" pitchFamily="18" charset="0"/>
                <a:ea typeface="微软雅黑" panose="020B0503020204020204" pitchFamily="34" charset="-122"/>
              </a:rPr>
              <a:t>之士不拜</a:t>
            </a:r>
            <a:r>
              <a:rPr lang="zh-CN" altLang="en-US" sz="2100" dirty="0" smtClean="0">
                <a:latin typeface="Times New Roman" panose="02020603050405020304" pitchFamily="18" charset="0"/>
                <a:ea typeface="微软雅黑" panose="020B0503020204020204" pitchFamily="34" charset="-122"/>
              </a:rPr>
              <a:t>介</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披甲戴</a:t>
            </a:r>
            <a:r>
              <a:rPr lang="zh-CN" altLang="en-US" sz="2100" dirty="0" smtClean="0">
                <a:latin typeface="Times New Roman" panose="02020603050405020304" pitchFamily="18" charset="0"/>
                <a:ea typeface="微软雅黑" panose="020B0503020204020204" pitchFamily="34" charset="-122"/>
              </a:rPr>
              <a:t>盔</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其将</a:t>
            </a:r>
            <a:r>
              <a:rPr lang="zh-CN" altLang="en-US" sz="2100" dirty="0">
                <a:solidFill>
                  <a:srgbClr val="FF00FF"/>
                </a:solidFill>
                <a:latin typeface="Times New Roman" panose="02020603050405020304" pitchFamily="18" charset="0"/>
                <a:ea typeface="微软雅黑" panose="020B0503020204020204" pitchFamily="34" charset="-122"/>
              </a:rPr>
              <a:t>固</a:t>
            </a:r>
            <a:r>
              <a:rPr lang="zh-CN" altLang="en-US" sz="2100" dirty="0">
                <a:latin typeface="Times New Roman" panose="02020603050405020304" pitchFamily="18" charset="0"/>
                <a:ea typeface="微软雅黑" panose="020B0503020204020204" pitchFamily="34" charset="-122"/>
              </a:rPr>
              <a:t>可袭而虏</a:t>
            </a:r>
            <a:r>
              <a:rPr lang="zh-CN" altLang="en-US" sz="2100" dirty="0" smtClean="0">
                <a:latin typeface="Times New Roman" panose="02020603050405020304" pitchFamily="18" charset="0"/>
                <a:ea typeface="微软雅黑" panose="020B0503020204020204" pitchFamily="34" charset="-122"/>
              </a:rPr>
              <a:t>也</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坚固</a:t>
            </a:r>
            <a:endParaRPr lang="zh-CN" altLang="en-US" sz="2100" dirty="0">
              <a:latin typeface="Times New Roman" panose="02020603050405020304" pitchFamily="18" charset="0"/>
              <a:ea typeface="微软雅黑" panose="020B0503020204020204" pitchFamily="34" charset="-122"/>
            </a:endParaRPr>
          </a:p>
        </p:txBody>
      </p:sp>
      <p:sp>
        <p:nvSpPr>
          <p:cNvPr id="21" name="文本框 20"/>
          <p:cNvSpPr txBox="1"/>
          <p:nvPr/>
        </p:nvSpPr>
        <p:spPr>
          <a:xfrm>
            <a:off x="5515627" y="2260420"/>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700" y="1552850"/>
            <a:ext cx="807978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下列加点词的意义和用法相同的一项是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已而</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a:latin typeface="Times New Roman" panose="02020603050405020304" pitchFamily="18" charset="0"/>
                <a:ea typeface="微软雅黑" panose="020B0503020204020204" pitchFamily="34" charset="-122"/>
              </a:rPr>
              <a:t>细柳</a:t>
            </a:r>
            <a:r>
              <a:rPr lang="zh-CN" altLang="en-US" sz="2100" dirty="0" smtClean="0">
                <a:latin typeface="Times New Roman" panose="02020603050405020304" pitchFamily="18" charset="0"/>
                <a:ea typeface="微软雅黑" panose="020B0503020204020204" pitchFamily="34" charset="-122"/>
              </a:rPr>
              <a:t>军</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往</a:t>
            </a:r>
            <a:r>
              <a:rPr lang="zh-CN" altLang="en-US" sz="2100" dirty="0">
                <a:solidFill>
                  <a:srgbClr val="FF00FF"/>
                </a:solidFill>
                <a:latin typeface="Times New Roman" panose="02020603050405020304" pitchFamily="18" charset="0"/>
                <a:ea typeface="微软雅黑" panose="020B0503020204020204" pitchFamily="34" charset="-122"/>
              </a:rPr>
              <a:t>之</a:t>
            </a:r>
            <a:r>
              <a:rPr lang="zh-CN" altLang="en-US" sz="2100" dirty="0" smtClean="0">
                <a:latin typeface="Times New Roman" panose="02020603050405020304" pitchFamily="18" charset="0"/>
                <a:ea typeface="微软雅黑" panose="020B0503020204020204" pitchFamily="34" charset="-122"/>
              </a:rPr>
              <a:t>女家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天子</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smtClean="0">
                <a:latin typeface="Times New Roman" panose="02020603050405020304" pitchFamily="18" charset="0"/>
                <a:ea typeface="微软雅黑" panose="020B0503020204020204" pitchFamily="34" charset="-122"/>
              </a:rPr>
              <a:t>动</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河内守亚夫</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smtClean="0">
                <a:latin typeface="Times New Roman" panose="02020603050405020304" pitchFamily="18" charset="0"/>
                <a:ea typeface="微软雅黑" panose="020B0503020204020204" pitchFamily="34" charset="-122"/>
              </a:rPr>
              <a:t>将军</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请</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军礼</a:t>
            </a:r>
            <a:r>
              <a:rPr lang="zh-CN" altLang="en-US" sz="2100" dirty="0" smtClean="0">
                <a:latin typeface="Times New Roman" panose="02020603050405020304" pitchFamily="18" charset="0"/>
                <a:ea typeface="微软雅黑" panose="020B0503020204020204" pitchFamily="34" charset="-122"/>
              </a:rPr>
              <a:t>见</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将</a:t>
            </a:r>
            <a:r>
              <a:rPr lang="zh-CN" altLang="en-US" sz="2100" dirty="0">
                <a:solidFill>
                  <a:srgbClr val="FF00FF"/>
                </a:solidFill>
                <a:latin typeface="Times New Roman" panose="02020603050405020304" pitchFamily="18" charset="0"/>
                <a:ea typeface="微软雅黑" panose="020B0503020204020204" pitchFamily="34" charset="-122"/>
              </a:rPr>
              <a:t>以</a:t>
            </a:r>
            <a:r>
              <a:rPr lang="zh-CN" altLang="en-US" sz="2100" dirty="0">
                <a:latin typeface="Times New Roman" panose="02020603050405020304" pitchFamily="18" charset="0"/>
                <a:ea typeface="微软雅黑" panose="020B0503020204020204" pitchFamily="34" charset="-122"/>
              </a:rPr>
              <a:t>下骑送</a:t>
            </a:r>
            <a:r>
              <a:rPr lang="zh-CN" altLang="en-US" sz="2100" dirty="0" smtClean="0">
                <a:latin typeface="Times New Roman" panose="02020603050405020304" pitchFamily="18" charset="0"/>
                <a:ea typeface="微软雅黑" panose="020B0503020204020204" pitchFamily="34" charset="-122"/>
              </a:rPr>
              <a:t>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可得</a:t>
            </a:r>
            <a:r>
              <a:rPr lang="zh-CN" altLang="en-US" sz="2100" dirty="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犯</a:t>
            </a:r>
            <a:r>
              <a:rPr lang="zh-CN" altLang="en-US" sz="2100" dirty="0" smtClean="0">
                <a:latin typeface="Times New Roman" panose="02020603050405020304" pitchFamily="18" charset="0"/>
                <a:ea typeface="微软雅黑" panose="020B0503020204020204" pitchFamily="34" charset="-122"/>
              </a:rPr>
              <a:t>邪</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而</a:t>
            </a:r>
            <a:r>
              <a:rPr lang="zh-CN" altLang="en-US" sz="2100" dirty="0">
                <a:latin typeface="Times New Roman" panose="02020603050405020304" pitchFamily="18" charset="0"/>
                <a:ea typeface="微软雅黑" panose="020B0503020204020204" pitchFamily="34" charset="-122"/>
              </a:rPr>
              <a:t>山不加增</a:t>
            </a:r>
            <a:endParaRPr lang="zh-CN" altLang="en-US" sz="2100" dirty="0">
              <a:latin typeface="Times New Roman" panose="02020603050405020304" pitchFamily="18" charset="0"/>
              <a:ea typeface="微软雅黑" panose="020B0503020204020204" pitchFamily="34" charset="-122"/>
            </a:endParaRPr>
          </a:p>
        </p:txBody>
      </p:sp>
      <p:sp>
        <p:nvSpPr>
          <p:cNvPr id="3" name="文本框 2"/>
          <p:cNvSpPr txBox="1"/>
          <p:nvPr/>
        </p:nvSpPr>
        <p:spPr>
          <a:xfrm>
            <a:off x="5504741" y="1694363"/>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A</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7684" y="1510189"/>
            <a:ext cx="8086249"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下列对文章理解和分析有误的一项是</a:t>
            </a: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A.</a:t>
            </a:r>
            <a:r>
              <a:rPr lang="zh-CN" altLang="en-US" sz="2100" dirty="0">
                <a:latin typeface="Times New Roman" panose="02020603050405020304" pitchFamily="18" charset="0"/>
                <a:ea typeface="微软雅黑" panose="020B0503020204020204" pitchFamily="34" charset="-122"/>
              </a:rPr>
              <a:t>课文第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自然段先点明背景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匈奴大举入侵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边关吃紧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这样就将守边将领周亚夫置于矛盾冲突之中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更有利于表现人物性格</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B.</a:t>
            </a:r>
            <a:r>
              <a:rPr lang="zh-CN" altLang="en-US" sz="2100" dirty="0">
                <a:latin typeface="Times New Roman" panose="02020603050405020304" pitchFamily="18" charset="0"/>
                <a:ea typeface="微软雅黑" panose="020B0503020204020204" pitchFamily="34" charset="-122"/>
              </a:rPr>
              <a:t>周亚夫是文中的主人公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可课文并没有过多描写他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而是通过对比和衬托来突出他的性格特点的</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C.</a:t>
            </a:r>
            <a:r>
              <a:rPr lang="zh-CN" altLang="en-US" sz="2100" dirty="0">
                <a:latin typeface="Times New Roman" panose="02020603050405020304" pitchFamily="18" charset="0"/>
                <a:ea typeface="微软雅黑" panose="020B0503020204020204" pitchFamily="34" charset="-122"/>
              </a:rPr>
              <a:t>皇帝赞周亚夫为“真将军”的原因是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周亚夫军纪严明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令行禁止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治军有方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是值得信赖的守边大将军</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D.</a:t>
            </a:r>
            <a:r>
              <a:rPr lang="zh-CN" altLang="en-US" sz="2100" dirty="0">
                <a:latin typeface="Times New Roman" panose="02020603050405020304" pitchFamily="18" charset="0"/>
                <a:ea typeface="微软雅黑" panose="020B0503020204020204" pitchFamily="34" charset="-122"/>
              </a:rPr>
              <a:t>皇帝“改容式车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使人称谢”是迫于周亚夫的军威</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7" name="文本框 6"/>
          <p:cNvSpPr txBox="1"/>
          <p:nvPr/>
        </p:nvSpPr>
        <p:spPr>
          <a:xfrm>
            <a:off x="5203581" y="1630919"/>
            <a:ext cx="375920" cy="414020"/>
          </a:xfrm>
          <a:prstGeom prst="rect">
            <a:avLst/>
          </a:prstGeom>
          <a:noFill/>
        </p:spPr>
        <p:txBody>
          <a:bodyPr wrap="none" rtlCol="0" anchor="t">
            <a:spAutoFit/>
          </a:bodyPr>
          <a:lstStyle/>
          <a:p>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91944"/>
            <a:ext cx="8071339"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清荣峻茂</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良多趣味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水</a:t>
            </a:r>
            <a:r>
              <a:rPr lang="zh-CN" altLang="en-US" sz="2100" dirty="0">
                <a:solidFill>
                  <a:srgbClr val="C00000"/>
                </a:solidFill>
                <a:latin typeface="Times New Roman" panose="02020603050405020304" pitchFamily="18" charset="0"/>
                <a:ea typeface="微软雅黑" panose="020B0503020204020204" pitchFamily="34" charset="-122"/>
              </a:rPr>
              <a:t>清树荣</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山高草盛</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实在是趣味无穷</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每至晴初霜旦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林寒涧肃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每</a:t>
            </a:r>
            <a:r>
              <a:rPr lang="zh-CN" altLang="en-US" sz="2100" dirty="0">
                <a:solidFill>
                  <a:srgbClr val="C00000"/>
                </a:solidFill>
                <a:latin typeface="Times New Roman" panose="02020603050405020304" pitchFamily="18" charset="0"/>
                <a:ea typeface="微软雅黑" panose="020B0503020204020204" pitchFamily="34" charset="-122"/>
              </a:rPr>
              <a:t>到天刚放晴或下霜的早晨</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树林和山涧显出一片肃杀和凄寒</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6</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常有高猿长啸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属引凄异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经常</a:t>
            </a:r>
            <a:r>
              <a:rPr lang="zh-CN" altLang="en-US" sz="2100" dirty="0">
                <a:solidFill>
                  <a:srgbClr val="C00000"/>
                </a:solidFill>
                <a:latin typeface="Times New Roman" panose="02020603050405020304" pitchFamily="18" charset="0"/>
                <a:ea typeface="微软雅黑" panose="020B0503020204020204" pitchFamily="34" charset="-122"/>
              </a:rPr>
              <a:t>有高处的猿猴拉长声音啼叫</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声音接连不断</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凄惨悲凉</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空谷传响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哀转久绝</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空荡</a:t>
            </a:r>
            <a:r>
              <a:rPr lang="zh-CN" altLang="en-US" sz="2100" dirty="0">
                <a:solidFill>
                  <a:srgbClr val="C00000"/>
                </a:solidFill>
                <a:latin typeface="Times New Roman" panose="02020603050405020304" pitchFamily="18" charset="0"/>
                <a:ea typeface="微软雅黑" panose="020B0503020204020204" pitchFamily="34" charset="-122"/>
              </a:rPr>
              <a:t>的山谷传来回声</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悲哀婉转</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很久很久也不消失</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255" y="1552575"/>
            <a:ext cx="8085773"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把下列句子翻译成现代汉语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将军</a:t>
            </a:r>
            <a:r>
              <a:rPr lang="zh-CN" altLang="en-US" sz="2100" dirty="0">
                <a:latin typeface="Times New Roman" panose="02020603050405020304" pitchFamily="18" charset="0"/>
                <a:ea typeface="微软雅黑" panose="020B0503020204020204" pitchFamily="34" charset="-122"/>
              </a:rPr>
              <a:t>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军中不得驱驰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于是天子乃按辔徐行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将军</a:t>
            </a:r>
            <a:r>
              <a:rPr lang="zh-CN" altLang="en-US" sz="2100" dirty="0">
                <a:solidFill>
                  <a:srgbClr val="C00000"/>
                </a:solidFill>
                <a:latin typeface="Times New Roman" panose="02020603050405020304" pitchFamily="18" charset="0"/>
                <a:ea typeface="微软雅黑" panose="020B0503020204020204" pitchFamily="34" charset="-122"/>
              </a:rPr>
              <a:t>规定</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军营中不准纵马奔驰</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于是文帝就控制住车马</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缓缓前行</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523868" y="1479351"/>
            <a:ext cx="8085560" cy="575945"/>
          </a:xfrm>
          <a:prstGeom prst="rect">
            <a:avLst/>
          </a:prstGeom>
        </p:spPr>
        <p:txBody>
          <a:bodyPr wrap="square">
            <a:spAutoFit/>
          </a:bodyPr>
          <a:lstStyle/>
          <a:p>
            <a:pPr algn="ctr">
              <a:lnSpc>
                <a:spcPct val="150000"/>
              </a:lnSpc>
            </a:pPr>
            <a:r>
              <a:rPr lang="zh-CN" altLang="en-US" sz="2100" b="1" dirty="0" smtClean="0">
                <a:latin typeface="Times New Roman" panose="02020603050405020304" pitchFamily="18" charset="0"/>
                <a:ea typeface="微软雅黑" panose="020B0503020204020204" pitchFamily="34" charset="-122"/>
              </a:rPr>
              <a:t>桃花源记</a:t>
            </a:r>
            <a:endParaRPr lang="zh-CN" altLang="en-US" sz="2100" b="1" dirty="0">
              <a:latin typeface="Times New Roman" panose="02020603050405020304" pitchFamily="18" charset="0"/>
              <a:ea typeface="微软雅黑" panose="020B0503020204020204" pitchFamily="34" charset="-122"/>
            </a:endParaRPr>
          </a:p>
        </p:txBody>
      </p:sp>
      <p:sp>
        <p:nvSpPr>
          <p:cNvPr id="29" name="矩形 28"/>
          <p:cNvSpPr/>
          <p:nvPr/>
        </p:nvSpPr>
        <p:spPr>
          <a:xfrm>
            <a:off x="523868" y="2444012"/>
            <a:ext cx="8085560" cy="3484245"/>
          </a:xfrm>
          <a:prstGeom prst="rect">
            <a:avLst/>
          </a:prstGeom>
        </p:spPr>
        <p:txBody>
          <a:bodyPr wrap="square">
            <a:spAutoFit/>
          </a:bodyPr>
          <a:lstStyle/>
          <a:p>
            <a:pPr>
              <a:lnSpc>
                <a:spcPct val="150000"/>
              </a:lnSpc>
            </a:pPr>
            <a:r>
              <a:rPr lang="zh-CN" altLang="en-US" sz="2100" b="1" dirty="0">
                <a:latin typeface="Times New Roman" panose="02020603050405020304" pitchFamily="18" charset="0"/>
                <a:ea typeface="微软雅黑" panose="020B0503020204020204" pitchFamily="34" charset="-122"/>
              </a:rPr>
              <a:t>一、词语解释</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重点词语</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缘</a:t>
            </a:r>
            <a:r>
              <a:rPr lang="zh-CN" altLang="en-US" sz="2100" dirty="0">
                <a:latin typeface="Times New Roman" panose="02020603050405020304" pitchFamily="18" charset="0"/>
                <a:ea typeface="微软雅黑" panose="020B0503020204020204" pitchFamily="34" charset="-122"/>
              </a:rPr>
              <a:t>溪行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沿着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顺着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落英</a:t>
            </a:r>
            <a:r>
              <a:rPr lang="zh-CN" altLang="en-US" sz="2100" dirty="0">
                <a:solidFill>
                  <a:srgbClr val="FF00FF"/>
                </a:solidFill>
                <a:latin typeface="Times New Roman" panose="02020603050405020304" pitchFamily="18" charset="0"/>
                <a:ea typeface="微软雅黑" panose="020B0503020204020204" pitchFamily="34" charset="-122"/>
              </a:rPr>
              <a:t>缤纷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繁多的样子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屋舍</a:t>
            </a:r>
            <a:r>
              <a:rPr lang="zh-CN" altLang="en-US" sz="2100" dirty="0">
                <a:solidFill>
                  <a:srgbClr val="FF00FF"/>
                </a:solidFill>
                <a:latin typeface="Times New Roman" panose="02020603050405020304" pitchFamily="18" charset="0"/>
                <a:ea typeface="微软雅黑" panose="020B0503020204020204" pitchFamily="34" charset="-122"/>
              </a:rPr>
              <a:t>俨然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整齐的样子</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有良田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美池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桑竹之</a:t>
            </a:r>
            <a:r>
              <a:rPr lang="zh-CN" altLang="en-US" sz="2100" dirty="0">
                <a:solidFill>
                  <a:srgbClr val="FF00FF"/>
                </a:solidFill>
                <a:latin typeface="Times New Roman" panose="02020603050405020304" pitchFamily="18" charset="0"/>
                <a:ea typeface="微软雅黑" panose="020B0503020204020204" pitchFamily="34" charset="-122"/>
              </a:rPr>
              <a:t>属</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类</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(5)</a:t>
            </a:r>
            <a:r>
              <a:rPr lang="zh-CN" altLang="en-US" sz="2100" dirty="0">
                <a:solidFill>
                  <a:srgbClr val="FF00FF"/>
                </a:solidFill>
                <a:latin typeface="Times New Roman" panose="02020603050405020304" pitchFamily="18" charset="0"/>
                <a:ea typeface="微软雅黑" panose="020B0503020204020204" pitchFamily="34" charset="-122"/>
              </a:rPr>
              <a:t>阡陌</a:t>
            </a:r>
            <a:r>
              <a:rPr lang="zh-CN" altLang="en-US" sz="2100" dirty="0">
                <a:latin typeface="Times New Roman" panose="02020603050405020304" pitchFamily="18" charset="0"/>
                <a:ea typeface="微软雅黑" panose="020B0503020204020204" pitchFamily="34" charset="-122"/>
              </a:rPr>
              <a:t>交通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田间</a:t>
            </a:r>
            <a:r>
              <a:rPr lang="zh-CN" altLang="en-US" sz="2100" dirty="0" smtClean="0">
                <a:latin typeface="Times New Roman" panose="02020603050405020304" pitchFamily="18" charset="0"/>
                <a:ea typeface="微软雅黑" panose="020B0503020204020204" pitchFamily="34" charset="-122"/>
              </a:rPr>
              <a:t>小路</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548640" y="1998386"/>
            <a:ext cx="8210074" cy="575786"/>
            <a:chOff x="879" y="1466"/>
            <a:chExt cx="17239" cy="1209"/>
          </a:xfrm>
        </p:grpSpPr>
        <p:sp>
          <p:nvSpPr>
            <p:cNvPr id="5" name="矩形 4"/>
            <p:cNvSpPr/>
            <p:nvPr/>
          </p:nvSpPr>
          <p:spPr>
            <a:xfrm>
              <a:off x="1695" y="1466"/>
              <a:ext cx="16423" cy="1209"/>
            </a:xfrm>
            <a:prstGeom prst="rect">
              <a:avLst/>
            </a:prstGeom>
          </p:spPr>
          <p:txBody>
            <a:bodyPr wrap="square">
              <a:spAutoFit/>
            </a:bodyPr>
            <a:lstStyle/>
            <a:p>
              <a:pPr algn="just">
                <a:lnSpc>
                  <a:spcPct val="150000"/>
                </a:lnSpc>
              </a:pPr>
              <a:r>
                <a:rPr lang="zh-CN" altLang="en-US" sz="2100" b="1" dirty="0" smtClean="0">
                  <a:solidFill>
                    <a:srgbClr val="ED7D31"/>
                  </a:solidFill>
                  <a:latin typeface="Times New Roman" panose="02020603050405020304" pitchFamily="18" charset="0"/>
                  <a:ea typeface="微软雅黑" panose="020B0503020204020204" pitchFamily="34" charset="-122"/>
                </a:rPr>
                <a:t>教材梳理</a:t>
              </a:r>
              <a:endParaRPr lang="zh-CN" altLang="en-US" sz="2100" b="1" dirty="0" smtClean="0">
                <a:solidFill>
                  <a:srgbClr val="ED7D31"/>
                </a:solidFill>
                <a:latin typeface="Times New Roman" panose="02020603050405020304" pitchFamily="18" charset="0"/>
                <a:ea typeface="微软雅黑" panose="020B0503020204020204" pitchFamily="34" charset="-122"/>
              </a:endParaRPr>
            </a:p>
          </p:txBody>
        </p:sp>
        <p:sp>
          <p:nvSpPr>
            <p:cNvPr id="6" name="Shape 16869"/>
            <p:cNvSpPr/>
            <p:nvPr/>
          </p:nvSpPr>
          <p:spPr>
            <a:xfrm>
              <a:off x="879" y="1717"/>
              <a:ext cx="816" cy="731"/>
            </a:xfrm>
            <a:custGeom>
              <a:avLst/>
              <a:gdLst/>
              <a:ahLst/>
              <a:cxnLst>
                <a:cxn ang="0">
                  <a:pos x="wd2" y="hd2"/>
                </a:cxn>
                <a:cxn ang="5400000">
                  <a:pos x="wd2" y="hd2"/>
                </a:cxn>
                <a:cxn ang="10800000">
                  <a:pos x="wd2" y="hd2"/>
                </a:cxn>
                <a:cxn ang="16200000">
                  <a:pos x="wd2" y="hd2"/>
                </a:cxn>
              </a:cxnLst>
              <a:rect l="0" t="0" r="r" b="b"/>
              <a:pathLst>
                <a:path w="21600" h="21600" extrusionOk="0">
                  <a:moveTo>
                    <a:pt x="9341" y="20419"/>
                  </a:moveTo>
                  <a:cubicBezTo>
                    <a:pt x="9341" y="20588"/>
                    <a:pt x="9341" y="20588"/>
                    <a:pt x="9341" y="20756"/>
                  </a:cubicBezTo>
                  <a:cubicBezTo>
                    <a:pt x="9341" y="21263"/>
                    <a:pt x="9924" y="21600"/>
                    <a:pt x="10800" y="21600"/>
                  </a:cubicBezTo>
                  <a:cubicBezTo>
                    <a:pt x="11530" y="21600"/>
                    <a:pt x="12114" y="21263"/>
                    <a:pt x="12114" y="20756"/>
                  </a:cubicBezTo>
                  <a:cubicBezTo>
                    <a:pt x="12114" y="20588"/>
                    <a:pt x="12114" y="20588"/>
                    <a:pt x="12114" y="20419"/>
                  </a:cubicBezTo>
                  <a:cubicBezTo>
                    <a:pt x="12551" y="20250"/>
                    <a:pt x="12989" y="19913"/>
                    <a:pt x="13573" y="19913"/>
                  </a:cubicBezTo>
                  <a:cubicBezTo>
                    <a:pt x="16784" y="19913"/>
                    <a:pt x="21600" y="20756"/>
                    <a:pt x="21600" y="20756"/>
                  </a:cubicBezTo>
                  <a:cubicBezTo>
                    <a:pt x="21600" y="4050"/>
                    <a:pt x="21600" y="4050"/>
                    <a:pt x="21600" y="4050"/>
                  </a:cubicBezTo>
                  <a:cubicBezTo>
                    <a:pt x="21600" y="4050"/>
                    <a:pt x="21016" y="3881"/>
                    <a:pt x="20286" y="3881"/>
                  </a:cubicBezTo>
                  <a:cubicBezTo>
                    <a:pt x="20286" y="18394"/>
                    <a:pt x="20286" y="18394"/>
                    <a:pt x="20286" y="18394"/>
                  </a:cubicBezTo>
                  <a:cubicBezTo>
                    <a:pt x="20286" y="18394"/>
                    <a:pt x="16492" y="16538"/>
                    <a:pt x="13719" y="17550"/>
                  </a:cubicBezTo>
                  <a:cubicBezTo>
                    <a:pt x="12697" y="17888"/>
                    <a:pt x="11822" y="19238"/>
                    <a:pt x="11238" y="20081"/>
                  </a:cubicBezTo>
                  <a:cubicBezTo>
                    <a:pt x="11092" y="19913"/>
                    <a:pt x="11092" y="19913"/>
                    <a:pt x="10946" y="19913"/>
                  </a:cubicBezTo>
                  <a:cubicBezTo>
                    <a:pt x="11384" y="19069"/>
                    <a:pt x="12114" y="17381"/>
                    <a:pt x="12989" y="16706"/>
                  </a:cubicBezTo>
                  <a:cubicBezTo>
                    <a:pt x="15616" y="15356"/>
                    <a:pt x="19119" y="16200"/>
                    <a:pt x="19119" y="16200"/>
                  </a:cubicBezTo>
                  <a:cubicBezTo>
                    <a:pt x="19119" y="0"/>
                    <a:pt x="19119" y="0"/>
                    <a:pt x="19119" y="0"/>
                  </a:cubicBezTo>
                  <a:cubicBezTo>
                    <a:pt x="19119" y="0"/>
                    <a:pt x="17805" y="338"/>
                    <a:pt x="16200" y="844"/>
                  </a:cubicBezTo>
                  <a:cubicBezTo>
                    <a:pt x="16200" y="12825"/>
                    <a:pt x="16200" y="12825"/>
                    <a:pt x="16200" y="12825"/>
                  </a:cubicBezTo>
                  <a:cubicBezTo>
                    <a:pt x="14595" y="11813"/>
                    <a:pt x="14595" y="11813"/>
                    <a:pt x="14595" y="11813"/>
                  </a:cubicBezTo>
                  <a:cubicBezTo>
                    <a:pt x="13135" y="14006"/>
                    <a:pt x="13135" y="14006"/>
                    <a:pt x="13135" y="14006"/>
                  </a:cubicBezTo>
                  <a:cubicBezTo>
                    <a:pt x="13135" y="1856"/>
                    <a:pt x="13135" y="1856"/>
                    <a:pt x="13135" y="1856"/>
                  </a:cubicBezTo>
                  <a:cubicBezTo>
                    <a:pt x="13135" y="1856"/>
                    <a:pt x="13135" y="1856"/>
                    <a:pt x="13135" y="2025"/>
                  </a:cubicBezTo>
                  <a:cubicBezTo>
                    <a:pt x="11822" y="2531"/>
                    <a:pt x="10800" y="4388"/>
                    <a:pt x="10800" y="4388"/>
                  </a:cubicBezTo>
                  <a:cubicBezTo>
                    <a:pt x="10800" y="4388"/>
                    <a:pt x="9632" y="2531"/>
                    <a:pt x="8319" y="2025"/>
                  </a:cubicBezTo>
                  <a:cubicBezTo>
                    <a:pt x="5838" y="844"/>
                    <a:pt x="2335" y="0"/>
                    <a:pt x="2335" y="0"/>
                  </a:cubicBezTo>
                  <a:cubicBezTo>
                    <a:pt x="2335" y="16200"/>
                    <a:pt x="2335" y="16200"/>
                    <a:pt x="2335" y="16200"/>
                  </a:cubicBezTo>
                  <a:cubicBezTo>
                    <a:pt x="2335" y="16200"/>
                    <a:pt x="5838" y="15356"/>
                    <a:pt x="8319" y="16706"/>
                  </a:cubicBezTo>
                  <a:cubicBezTo>
                    <a:pt x="9341" y="17381"/>
                    <a:pt x="10070" y="19069"/>
                    <a:pt x="10508" y="19913"/>
                  </a:cubicBezTo>
                  <a:cubicBezTo>
                    <a:pt x="10362" y="19913"/>
                    <a:pt x="10362" y="19913"/>
                    <a:pt x="10216" y="20081"/>
                  </a:cubicBezTo>
                  <a:cubicBezTo>
                    <a:pt x="9778" y="19238"/>
                    <a:pt x="8757" y="17888"/>
                    <a:pt x="7735" y="17550"/>
                  </a:cubicBezTo>
                  <a:cubicBezTo>
                    <a:pt x="4962" y="16538"/>
                    <a:pt x="1168" y="18394"/>
                    <a:pt x="1168" y="18394"/>
                  </a:cubicBezTo>
                  <a:cubicBezTo>
                    <a:pt x="1168" y="3881"/>
                    <a:pt x="1168" y="3881"/>
                    <a:pt x="1168" y="3881"/>
                  </a:cubicBezTo>
                  <a:cubicBezTo>
                    <a:pt x="438" y="3881"/>
                    <a:pt x="0" y="4050"/>
                    <a:pt x="0" y="4050"/>
                  </a:cubicBezTo>
                  <a:cubicBezTo>
                    <a:pt x="0" y="20756"/>
                    <a:pt x="0" y="20756"/>
                    <a:pt x="0" y="20756"/>
                  </a:cubicBezTo>
                  <a:cubicBezTo>
                    <a:pt x="0" y="20756"/>
                    <a:pt x="4670" y="19913"/>
                    <a:pt x="7881" y="19913"/>
                  </a:cubicBezTo>
                  <a:cubicBezTo>
                    <a:pt x="8465" y="19913"/>
                    <a:pt x="8903" y="20250"/>
                    <a:pt x="9341" y="20419"/>
                  </a:cubicBezTo>
                  <a:close/>
                </a:path>
              </a:pathLst>
            </a:custGeom>
            <a:solidFill>
              <a:schemeClr val="accent2"/>
            </a:solidFill>
            <a:ln w="12700">
              <a:miter lim="400000"/>
            </a:ln>
          </p:spPr>
          <p:txBody>
            <a:bodyPr lIns="0" tIns="0" rIns="0" bIns="0"/>
            <a:lstStyle/>
            <a:p>
              <a:pPr lvl="0"/>
              <a:endParaRPr sz="100"/>
            </a:p>
          </p:txBody>
        </p:sp>
      </p:gr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089" y="1489244"/>
            <a:ext cx="8071340" cy="4453890"/>
          </a:xfrm>
          <a:prstGeom prst="rect">
            <a:avLst/>
          </a:prstGeom>
        </p:spPr>
        <p:txBody>
          <a:bodyPr wrap="square">
            <a:spAutoFit/>
          </a:bodyPr>
          <a:lstStyle/>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solidFill>
                  <a:srgbClr val="FF00FF"/>
                </a:solidFill>
                <a:latin typeface="Times New Roman" panose="02020603050405020304" pitchFamily="18" charset="0"/>
                <a:ea typeface="微软雅黑" panose="020B0503020204020204" pitchFamily="34" charset="-122"/>
              </a:rPr>
              <a:t>悉</a:t>
            </a:r>
            <a:r>
              <a:rPr lang="zh-CN" altLang="en-US" sz="2100" dirty="0">
                <a:latin typeface="Times New Roman" panose="02020603050405020304" pitchFamily="18" charset="0"/>
                <a:ea typeface="微软雅黑" panose="020B0503020204020204" pitchFamily="34" charset="-122"/>
              </a:rPr>
              <a:t>如外人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都</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(7)</a:t>
            </a:r>
            <a:r>
              <a:rPr lang="zh-CN" altLang="en-US" sz="2100" dirty="0">
                <a:solidFill>
                  <a:srgbClr val="FF00FF"/>
                </a:solidFill>
                <a:latin typeface="Times New Roman" panose="02020603050405020304" pitchFamily="18" charset="0"/>
                <a:ea typeface="微软雅黑" panose="020B0503020204020204" pitchFamily="34" charset="-122"/>
              </a:rPr>
              <a:t>黄发垂髫</a:t>
            </a:r>
            <a:r>
              <a:rPr lang="en-US" altLang="zh-CN" sz="2100" dirty="0">
                <a:solidFill>
                  <a:srgbClr val="E44B42"/>
                </a:solidFill>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黄发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旧说是长寿的特征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用来指老人</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垂髫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垂下来的头发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用来指小孩</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(8)</a:t>
            </a:r>
            <a:r>
              <a:rPr lang="zh-CN" altLang="en-US" sz="2100" dirty="0">
                <a:solidFill>
                  <a:srgbClr val="FF00FF"/>
                </a:solidFill>
                <a:latin typeface="Times New Roman" panose="02020603050405020304" pitchFamily="18" charset="0"/>
                <a:ea typeface="微软雅黑" panose="020B0503020204020204" pitchFamily="34" charset="-122"/>
              </a:rPr>
              <a:t>具</a:t>
            </a:r>
            <a:r>
              <a:rPr lang="zh-CN" altLang="en-US" sz="2100" dirty="0">
                <a:latin typeface="Times New Roman" panose="02020603050405020304" pitchFamily="18" charset="0"/>
                <a:ea typeface="微软雅黑" panose="020B0503020204020204" pitchFamily="34" charset="-122"/>
              </a:rPr>
              <a:t>答之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详细</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(9)</a:t>
            </a:r>
            <a:r>
              <a:rPr lang="zh-CN" altLang="en-US" sz="2100" dirty="0">
                <a:solidFill>
                  <a:srgbClr val="FF00FF"/>
                </a:solidFill>
                <a:latin typeface="Times New Roman" panose="02020603050405020304" pitchFamily="18" charset="0"/>
                <a:ea typeface="微软雅黑" panose="020B0503020204020204" pitchFamily="34" charset="-122"/>
              </a:rPr>
              <a:t>咸</a:t>
            </a:r>
            <a:r>
              <a:rPr lang="zh-CN" altLang="en-US" sz="2100" dirty="0">
                <a:latin typeface="Times New Roman" panose="02020603050405020304" pitchFamily="18" charset="0"/>
                <a:ea typeface="微软雅黑" panose="020B0503020204020204" pitchFamily="34" charset="-122"/>
              </a:rPr>
              <a:t>来问</a:t>
            </a:r>
            <a:r>
              <a:rPr lang="zh-CN" altLang="en-US" sz="2100" dirty="0">
                <a:solidFill>
                  <a:srgbClr val="FF00FF"/>
                </a:solidFill>
                <a:latin typeface="Times New Roman" panose="02020603050405020304" pitchFamily="18" charset="0"/>
                <a:ea typeface="微软雅黑" panose="020B0503020204020204" pitchFamily="34" charset="-122"/>
              </a:rPr>
              <a:t>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消息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(10)</a:t>
            </a:r>
            <a:r>
              <a:rPr lang="zh-CN" altLang="en-US" sz="2100" dirty="0">
                <a:latin typeface="Times New Roman" panose="02020603050405020304" pitchFamily="18" charset="0"/>
                <a:ea typeface="微软雅黑" panose="020B0503020204020204" pitchFamily="34" charset="-122"/>
              </a:rPr>
              <a:t>便扶</a:t>
            </a:r>
            <a:r>
              <a:rPr lang="zh-CN" altLang="en-US" sz="2100" dirty="0">
                <a:solidFill>
                  <a:srgbClr val="FF00FF"/>
                </a:solidFill>
                <a:latin typeface="Times New Roman" panose="02020603050405020304" pitchFamily="18" charset="0"/>
                <a:ea typeface="微软雅黑" panose="020B0503020204020204" pitchFamily="34" charset="-122"/>
              </a:rPr>
              <a:t>向</a:t>
            </a:r>
            <a:r>
              <a:rPr lang="zh-CN" altLang="en-US" sz="2100" dirty="0">
                <a:latin typeface="Times New Roman" panose="02020603050405020304" pitchFamily="18" charset="0"/>
                <a:ea typeface="微软雅黑" panose="020B0503020204020204" pitchFamily="34" charset="-122"/>
              </a:rPr>
              <a:t>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先前的</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(11)</a:t>
            </a:r>
            <a:r>
              <a:rPr lang="zh-CN" altLang="en-US" sz="2100" dirty="0">
                <a:solidFill>
                  <a:srgbClr val="FF00FF"/>
                </a:solidFill>
                <a:latin typeface="Times New Roman" panose="02020603050405020304" pitchFamily="18" charset="0"/>
                <a:ea typeface="微软雅黑" panose="020B0503020204020204" pitchFamily="34" charset="-122"/>
              </a:rPr>
              <a:t>诣</a:t>
            </a:r>
            <a:r>
              <a:rPr lang="zh-CN" altLang="en-US" sz="2100" dirty="0">
                <a:latin typeface="Times New Roman" panose="02020603050405020304" pitchFamily="18" charset="0"/>
                <a:ea typeface="微软雅黑" panose="020B0503020204020204" pitchFamily="34" charset="-122"/>
              </a:rPr>
              <a:t>太守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拜访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欣然</a:t>
            </a:r>
            <a:r>
              <a:rPr lang="zh-CN" altLang="en-US" sz="2100" dirty="0">
                <a:solidFill>
                  <a:srgbClr val="FF00FF"/>
                </a:solidFill>
                <a:latin typeface="Times New Roman" panose="02020603050405020304" pitchFamily="18" charset="0"/>
                <a:ea typeface="微软雅黑" panose="020B0503020204020204" pitchFamily="34" charset="-122"/>
              </a:rPr>
              <a:t>规</a:t>
            </a:r>
            <a:r>
              <a:rPr lang="zh-CN" altLang="en-US" sz="2100" dirty="0">
                <a:latin typeface="Times New Roman" panose="02020603050405020304" pitchFamily="18" charset="0"/>
                <a:ea typeface="微软雅黑" panose="020B0503020204020204" pitchFamily="34" charset="-122"/>
              </a:rPr>
              <a:t>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打算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计划</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(13)</a:t>
            </a:r>
            <a:r>
              <a:rPr lang="zh-CN" altLang="en-US" sz="2100" dirty="0">
                <a:latin typeface="Times New Roman" panose="02020603050405020304" pitchFamily="18" charset="0"/>
                <a:ea typeface="微软雅黑" panose="020B0503020204020204" pitchFamily="34" charset="-122"/>
              </a:rPr>
              <a:t>后遂无</a:t>
            </a:r>
            <a:r>
              <a:rPr lang="zh-CN" altLang="en-US" sz="2100" dirty="0">
                <a:solidFill>
                  <a:srgbClr val="FF00FF"/>
                </a:solidFill>
                <a:latin typeface="Times New Roman" panose="02020603050405020304" pitchFamily="18" charset="0"/>
                <a:ea typeface="微软雅黑" panose="020B0503020204020204" pitchFamily="34" charset="-122"/>
              </a:rPr>
              <a:t>问津</a:t>
            </a:r>
            <a:r>
              <a:rPr lang="zh-CN" altLang="en-US" sz="2100" dirty="0">
                <a:latin typeface="Times New Roman" panose="02020603050405020304" pitchFamily="18" charset="0"/>
                <a:ea typeface="微软雅黑" panose="020B0503020204020204" pitchFamily="34" charset="-122"/>
              </a:rPr>
              <a:t>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询问渡口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这里是“访求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探求”的</a:t>
            </a:r>
            <a:r>
              <a:rPr lang="zh-CN" altLang="en-US" sz="2100" dirty="0" smtClean="0">
                <a:latin typeface="Times New Roman" panose="02020603050405020304" pitchFamily="18" charset="0"/>
                <a:ea typeface="微软雅黑" panose="020B0503020204020204" pitchFamily="34" charset="-122"/>
              </a:rPr>
              <a:t>意思</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85727"/>
            <a:ext cx="8085560" cy="4453890"/>
          </a:xfrm>
          <a:prstGeom prst="rect">
            <a:avLst/>
          </a:prstGeom>
        </p:spPr>
        <p:txBody>
          <a:bodyPr wrap="square">
            <a:spAutoFit/>
          </a:bodyPr>
          <a:lstStyle/>
          <a:p>
            <a:pPr>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通假字</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zh-CN" altLang="en-US" sz="2100" dirty="0">
                <a:latin typeface="Times New Roman" panose="02020603050405020304" pitchFamily="18" charset="0"/>
                <a:ea typeface="微软雅黑" panose="020B0503020204020204" pitchFamily="34" charset="-122"/>
              </a:rPr>
              <a:t>便</a:t>
            </a:r>
            <a:r>
              <a:rPr lang="zh-CN" altLang="en-US" sz="2100" dirty="0">
                <a:solidFill>
                  <a:srgbClr val="FF00FF"/>
                </a:solidFill>
                <a:latin typeface="Times New Roman" panose="02020603050405020304" pitchFamily="18" charset="0"/>
                <a:ea typeface="微软雅黑" panose="020B0503020204020204" pitchFamily="34" charset="-122"/>
              </a:rPr>
              <a:t>要</a:t>
            </a:r>
            <a:r>
              <a:rPr lang="zh-CN" altLang="en-US" sz="2100" dirty="0">
                <a:latin typeface="Times New Roman" panose="02020603050405020304" pitchFamily="18" charset="0"/>
                <a:ea typeface="微软雅黑" panose="020B0503020204020204" pitchFamily="34" charset="-122"/>
              </a:rPr>
              <a:t>还家：</a:t>
            </a:r>
            <a:r>
              <a:rPr lang="zh-CN" altLang="en-US" sz="2100" u="sng" dirty="0">
                <a:latin typeface="Times New Roman" panose="02020603050405020304" pitchFamily="18" charset="0"/>
                <a:ea typeface="微软雅黑" panose="020B0503020204020204" pitchFamily="34" charset="-122"/>
              </a:rPr>
              <a:t>“要”</a:t>
            </a:r>
            <a:r>
              <a:rPr lang="zh-CN" altLang="en-US" sz="2100" dirty="0">
                <a:latin typeface="Times New Roman" panose="02020603050405020304" pitchFamily="18" charset="0"/>
                <a:ea typeface="微软雅黑" panose="020B0503020204020204" pitchFamily="34" charset="-122"/>
              </a:rPr>
              <a:t>同</a:t>
            </a:r>
            <a:r>
              <a:rPr lang="zh-CN" altLang="en-US" sz="2100" u="sng" dirty="0">
                <a:latin typeface="Times New Roman" panose="02020603050405020304" pitchFamily="18" charset="0"/>
                <a:ea typeface="微软雅黑" panose="020B0503020204020204" pitchFamily="34" charset="-122"/>
              </a:rPr>
              <a:t>“邀”</a:t>
            </a:r>
            <a:r>
              <a:rPr lang="zh-CN" altLang="en-US" sz="2100" dirty="0">
                <a:latin typeface="Times New Roman" panose="02020603050405020304" pitchFamily="18" charset="0"/>
                <a:ea typeface="微软雅黑" panose="020B0503020204020204" pitchFamily="34" charset="-122"/>
              </a:rPr>
              <a:t>，</a:t>
            </a:r>
            <a:r>
              <a:rPr lang="zh-CN" altLang="en-US" sz="2100" u="sng" dirty="0">
                <a:latin typeface="Times New Roman" panose="02020603050405020304" pitchFamily="18" charset="0"/>
                <a:ea typeface="微软雅黑" panose="020B0503020204020204" pitchFamily="34" charset="-122"/>
              </a:rPr>
              <a:t>邀请</a:t>
            </a:r>
            <a:endParaRPr lang="zh-CN" altLang="en-US" sz="2100" u="sng" dirty="0">
              <a:latin typeface="Times New Roman" panose="02020603050405020304" pitchFamily="18" charset="0"/>
              <a:ea typeface="微软雅黑" panose="020B0503020204020204" pitchFamily="34" charset="-122"/>
            </a:endParaRPr>
          </a:p>
          <a:p>
            <a:pPr>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一词多义</a:t>
            </a:r>
            <a:endParaRPr lang="zh-CN" altLang="en-US" sz="2100" b="1"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便</a:t>
            </a:r>
            <a:r>
              <a:rPr lang="zh-CN" altLang="en-US" sz="2100" dirty="0">
                <a:solidFill>
                  <a:srgbClr val="FF00FF"/>
                </a:solidFill>
                <a:latin typeface="Times New Roman" panose="02020603050405020304" pitchFamily="18" charset="0"/>
                <a:ea typeface="微软雅黑" panose="020B0503020204020204" pitchFamily="34" charset="-122"/>
              </a:rPr>
              <a:t>舍</a:t>
            </a:r>
            <a:r>
              <a:rPr lang="zh-CN" altLang="en-US" sz="2100" dirty="0">
                <a:latin typeface="Times New Roman" panose="02020603050405020304" pitchFamily="18" charset="0"/>
                <a:ea typeface="微软雅黑" panose="020B0503020204020204" pitchFamily="34" charset="-122"/>
              </a:rPr>
              <a:t>船：舍弃，丢弃</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屋</a:t>
            </a:r>
            <a:r>
              <a:rPr lang="zh-CN" altLang="en-US" sz="2100" dirty="0">
                <a:solidFill>
                  <a:srgbClr val="FF00FF"/>
                </a:solidFill>
                <a:latin typeface="Times New Roman" panose="02020603050405020304" pitchFamily="18" charset="0"/>
                <a:ea typeface="微软雅黑" panose="020B0503020204020204" pitchFamily="34" charset="-122"/>
              </a:rPr>
              <a:t>舍</a:t>
            </a:r>
            <a:r>
              <a:rPr lang="zh-CN" altLang="en-US" sz="2100" dirty="0">
                <a:latin typeface="Times New Roman" panose="02020603050405020304" pitchFamily="18" charset="0"/>
                <a:ea typeface="微软雅黑" panose="020B0503020204020204" pitchFamily="34" charset="-122"/>
              </a:rPr>
              <a:t>俨然：房屋，客舍</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处处</a:t>
            </a:r>
            <a:r>
              <a:rPr lang="zh-CN" altLang="en-US" sz="2100" dirty="0">
                <a:solidFill>
                  <a:srgbClr val="FF00FF"/>
                </a:solidFill>
                <a:latin typeface="Times New Roman" panose="02020603050405020304" pitchFamily="18" charset="0"/>
                <a:ea typeface="微软雅黑" panose="020B0503020204020204" pitchFamily="34" charset="-122"/>
              </a:rPr>
              <a:t>志</a:t>
            </a:r>
            <a:r>
              <a:rPr lang="zh-CN" altLang="en-US" sz="2100" dirty="0">
                <a:latin typeface="Times New Roman" panose="02020603050405020304" pitchFamily="18" charset="0"/>
                <a:ea typeface="微软雅黑" panose="020B0503020204020204" pitchFamily="34" charset="-122"/>
              </a:rPr>
              <a:t>之：动词，做记号</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寻向所</a:t>
            </a:r>
            <a:r>
              <a:rPr lang="zh-CN" altLang="en-US" sz="2100" dirty="0">
                <a:solidFill>
                  <a:srgbClr val="FF00FF"/>
                </a:solidFill>
                <a:latin typeface="Times New Roman" panose="02020603050405020304" pitchFamily="18" charset="0"/>
                <a:ea typeface="微软雅黑" panose="020B0503020204020204" pitchFamily="34" charset="-122"/>
              </a:rPr>
              <a:t>志</a:t>
            </a:r>
            <a:r>
              <a:rPr lang="zh-CN" altLang="en-US" sz="2100" dirty="0">
                <a:latin typeface="Times New Roman" panose="02020603050405020304" pitchFamily="18" charset="0"/>
                <a:ea typeface="微软雅黑" panose="020B0503020204020204" pitchFamily="34" charset="-122"/>
              </a:rPr>
              <a:t>：名词，</a:t>
            </a:r>
            <a:r>
              <a:rPr lang="zh-CN" altLang="en-US" sz="2100" dirty="0" smtClean="0">
                <a:latin typeface="Times New Roman" panose="02020603050405020304" pitchFamily="18" charset="0"/>
                <a:ea typeface="微软雅黑" panose="020B0503020204020204" pitchFamily="34" charset="-122"/>
              </a:rPr>
              <a:t>标记</a:t>
            </a:r>
            <a:endParaRPr lang="en-US" altLang="zh-CN" sz="2100" dirty="0" smtClean="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寻</a:t>
            </a:r>
            <a:r>
              <a:rPr lang="zh-CN" altLang="en-US" sz="2100" dirty="0">
                <a:latin typeface="Times New Roman" panose="02020603050405020304" pitchFamily="18" charset="0"/>
                <a:ea typeface="微软雅黑" panose="020B0503020204020204" pitchFamily="34" charset="-122"/>
              </a:rPr>
              <a:t>向所志：寻找</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未果，</a:t>
            </a:r>
            <a:r>
              <a:rPr lang="zh-CN" altLang="en-US" sz="2100" dirty="0">
                <a:solidFill>
                  <a:srgbClr val="FF00FF"/>
                </a:solidFill>
                <a:latin typeface="Times New Roman" panose="02020603050405020304" pitchFamily="18" charset="0"/>
                <a:ea typeface="微软雅黑" panose="020B0503020204020204" pitchFamily="34" charset="-122"/>
              </a:rPr>
              <a:t>寻</a:t>
            </a:r>
            <a:r>
              <a:rPr lang="zh-CN" altLang="en-US" sz="2100" dirty="0">
                <a:latin typeface="Times New Roman" panose="02020603050405020304" pitchFamily="18" charset="0"/>
                <a:ea typeface="微软雅黑" panose="020B0503020204020204" pitchFamily="34" charset="-122"/>
              </a:rPr>
              <a:t>病终：随即，</a:t>
            </a:r>
            <a:r>
              <a:rPr lang="zh-CN" altLang="en-US" sz="2100" dirty="0" smtClean="0">
                <a:latin typeface="Times New Roman" panose="02020603050405020304" pitchFamily="18" charset="0"/>
                <a:ea typeface="微软雅黑" panose="020B0503020204020204" pitchFamily="34" charset="-122"/>
              </a:rPr>
              <a:t>不久</a:t>
            </a:r>
            <a:endParaRPr lang="zh-CN" altLang="en-US" sz="2100" dirty="0">
              <a:latin typeface="Times New Roman" panose="02020603050405020304" pitchFamily="18" charset="0"/>
              <a:ea typeface="微软雅黑" panose="020B0503020204020204" pitchFamily="34" charset="-122"/>
            </a:endParaRPr>
          </a:p>
        </p:txBody>
      </p:sp>
      <p:sp>
        <p:nvSpPr>
          <p:cNvPr id="6" name="左大括号 5"/>
          <p:cNvSpPr/>
          <p:nvPr/>
        </p:nvSpPr>
        <p:spPr>
          <a:xfrm>
            <a:off x="1717940" y="4077536"/>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7" name="左大括号 6"/>
          <p:cNvSpPr/>
          <p:nvPr/>
        </p:nvSpPr>
        <p:spPr>
          <a:xfrm>
            <a:off x="1717940" y="3143883"/>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9" name="左大括号 8"/>
          <p:cNvSpPr/>
          <p:nvPr/>
        </p:nvSpPr>
        <p:spPr>
          <a:xfrm>
            <a:off x="1717940" y="5003585"/>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3" name="矩形 2"/>
          <p:cNvSpPr/>
          <p:nvPr/>
        </p:nvSpPr>
        <p:spPr>
          <a:xfrm>
            <a:off x="523867" y="3285125"/>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）舍</a:t>
            </a:r>
            <a:endParaRPr lang="zh-CN" altLang="en-US" sz="2100" dirty="0">
              <a:latin typeface="Times New Roman" panose="02020603050405020304" pitchFamily="18" charset="0"/>
            </a:endParaRPr>
          </a:p>
        </p:txBody>
      </p:sp>
      <p:sp>
        <p:nvSpPr>
          <p:cNvPr id="10" name="矩形 9"/>
          <p:cNvSpPr/>
          <p:nvPr/>
        </p:nvSpPr>
        <p:spPr>
          <a:xfrm>
            <a:off x="523867" y="4214975"/>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）志</a:t>
            </a:r>
            <a:endParaRPr lang="zh-CN" altLang="en-US" sz="2100" dirty="0">
              <a:latin typeface="Times New Roman" panose="02020603050405020304" pitchFamily="18" charset="0"/>
            </a:endParaRPr>
          </a:p>
        </p:txBody>
      </p:sp>
      <p:sp>
        <p:nvSpPr>
          <p:cNvPr id="11" name="矩形 10"/>
          <p:cNvSpPr/>
          <p:nvPr/>
        </p:nvSpPr>
        <p:spPr>
          <a:xfrm>
            <a:off x="523867" y="5160507"/>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）寻</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3868" y="1493862"/>
            <a:ext cx="8096111" cy="3969385"/>
          </a:xfrm>
          <a:prstGeom prst="rect">
            <a:avLst/>
          </a:prstGeom>
        </p:spPr>
        <p:txBody>
          <a:bodyPr wrap="square">
            <a:spAutoFit/>
          </a:bodyPr>
          <a:lstStyle/>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solidFill>
                  <a:srgbClr val="FF00FF"/>
                </a:solidFill>
                <a:latin typeface="Times New Roman" panose="02020603050405020304" pitchFamily="18" charset="0"/>
                <a:ea typeface="微软雅黑" panose="020B0503020204020204" pitchFamily="34" charset="-122"/>
              </a:rPr>
              <a:t>遂</a:t>
            </a:r>
            <a:r>
              <a:rPr lang="zh-CN" altLang="en-US" sz="2100" dirty="0">
                <a:latin typeface="Times New Roman" panose="02020603050405020304" pitchFamily="18" charset="0"/>
                <a:ea typeface="微软雅黑" panose="020B0503020204020204" pitchFamily="34" charset="-122"/>
              </a:rPr>
              <a:t>与外人间隔：于是、就</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遂</a:t>
            </a:r>
            <a:r>
              <a:rPr lang="zh-CN" altLang="en-US" sz="2100" dirty="0">
                <a:latin typeface="Times New Roman" panose="02020603050405020304" pitchFamily="18" charset="0"/>
                <a:ea typeface="微软雅黑" panose="020B0503020204020204" pitchFamily="34" charset="-122"/>
              </a:rPr>
              <a:t>迷，不复得路：竟然</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其中往来种</a:t>
            </a:r>
            <a:r>
              <a:rPr lang="zh-CN" altLang="en-US" sz="2100" dirty="0">
                <a:solidFill>
                  <a:srgbClr val="FF00FF"/>
                </a:solidFill>
                <a:latin typeface="Times New Roman" panose="02020603050405020304" pitchFamily="18" charset="0"/>
                <a:ea typeface="微软雅黑" panose="020B0503020204020204" pitchFamily="34" charset="-122"/>
              </a:rPr>
              <a:t>作</a:t>
            </a:r>
            <a:r>
              <a:rPr lang="zh-CN" altLang="en-US" sz="2100" dirty="0">
                <a:latin typeface="Times New Roman" panose="02020603050405020304" pitchFamily="18" charset="0"/>
                <a:ea typeface="微软雅黑" panose="020B0503020204020204" pitchFamily="34" charset="-122"/>
              </a:rPr>
              <a:t>：劳作</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设酒杀鸡</a:t>
            </a:r>
            <a:r>
              <a:rPr lang="zh-CN" altLang="en-US" sz="2100" dirty="0">
                <a:solidFill>
                  <a:srgbClr val="FF00FF"/>
                </a:solidFill>
                <a:latin typeface="Times New Roman" panose="02020603050405020304" pitchFamily="18" charset="0"/>
                <a:ea typeface="微软雅黑" panose="020B0503020204020204" pitchFamily="34" charset="-122"/>
              </a:rPr>
              <a:t>作</a:t>
            </a:r>
            <a:r>
              <a:rPr lang="zh-CN" altLang="en-US" sz="2100" dirty="0">
                <a:latin typeface="Times New Roman" panose="02020603050405020304" pitchFamily="18" charset="0"/>
                <a:ea typeface="微软雅黑" panose="020B0503020204020204" pitchFamily="34" charset="-122"/>
              </a:rPr>
              <a:t>食：作为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此人一一</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具言所闻：对、向</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武陵人捕鱼</a:t>
            </a:r>
            <a:r>
              <a:rPr lang="zh-CN" altLang="en-US" sz="2100" dirty="0">
                <a:solidFill>
                  <a:srgbClr val="FF00FF"/>
                </a:solidFill>
                <a:latin typeface="Times New Roman" panose="02020603050405020304" pitchFamily="18" charset="0"/>
                <a:ea typeface="微软雅黑" panose="020B0503020204020204" pitchFamily="34" charset="-122"/>
              </a:rPr>
              <a:t>为</a:t>
            </a:r>
            <a:r>
              <a:rPr lang="zh-CN" altLang="en-US" sz="2100" dirty="0">
                <a:latin typeface="Times New Roman" panose="02020603050405020304" pitchFamily="18" charset="0"/>
                <a:ea typeface="微软雅黑" panose="020B0503020204020204" pitchFamily="34" charset="-122"/>
              </a:rPr>
              <a:t>业：作为</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smtClean="0">
                <a:latin typeface="Times New Roman" panose="02020603050405020304" pitchFamily="18" charset="0"/>
                <a:ea typeface="微软雅黑" panose="020B0503020204020204" pitchFamily="34" charset="-122"/>
              </a:rPr>
              <a:t>	</a:t>
            </a: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大惊：于是，就</a:t>
            </a:r>
            <a:endParaRPr lang="zh-CN" altLang="en-US" sz="2100" dirty="0">
              <a:latin typeface="Times New Roman" panose="02020603050405020304" pitchFamily="18" charset="0"/>
              <a:ea typeface="微软雅黑" panose="020B0503020204020204" pitchFamily="34" charset="-122"/>
            </a:endParaRPr>
          </a:p>
          <a:p>
            <a:pPr>
              <a:lnSpc>
                <a:spcPct val="150000"/>
              </a:lnSpc>
            </a:pPr>
            <a:r>
              <a:rPr lang="en-US" altLang="zh-CN" sz="2100" dirty="0">
                <a:latin typeface="Times New Roman" panose="02020603050405020304" pitchFamily="18" charset="0"/>
                <a:ea typeface="微软雅黑" panose="020B0503020204020204" pitchFamily="34" charset="-122"/>
              </a:rPr>
              <a:t>		</a:t>
            </a:r>
            <a:r>
              <a:rPr lang="zh-CN" altLang="en-US" sz="2100" dirty="0">
                <a:solidFill>
                  <a:srgbClr val="FF00FF"/>
                </a:solidFill>
                <a:latin typeface="Times New Roman" panose="02020603050405020304" pitchFamily="18" charset="0"/>
                <a:ea typeface="微软雅黑" panose="020B0503020204020204" pitchFamily="34" charset="-122"/>
              </a:rPr>
              <a:t>乃</a:t>
            </a:r>
            <a:r>
              <a:rPr lang="zh-CN" altLang="en-US" sz="2100" dirty="0">
                <a:latin typeface="Times New Roman" panose="02020603050405020304" pitchFamily="18" charset="0"/>
                <a:ea typeface="微软雅黑" panose="020B0503020204020204" pitchFamily="34" charset="-122"/>
              </a:rPr>
              <a:t>不知有汉：竟然，居然</a:t>
            </a:r>
            <a:endParaRPr lang="zh-CN" altLang="en-US" sz="2100" dirty="0">
              <a:latin typeface="Times New Roman" panose="02020603050405020304" pitchFamily="18" charset="0"/>
              <a:ea typeface="微软雅黑" panose="020B0503020204020204" pitchFamily="34" charset="-122"/>
            </a:endParaRPr>
          </a:p>
        </p:txBody>
      </p:sp>
      <p:sp>
        <p:nvSpPr>
          <p:cNvPr id="9" name="左大括号 8"/>
          <p:cNvSpPr/>
          <p:nvPr/>
        </p:nvSpPr>
        <p:spPr>
          <a:xfrm>
            <a:off x="1717940" y="168298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0" name="左大括号 9"/>
          <p:cNvSpPr/>
          <p:nvPr/>
        </p:nvSpPr>
        <p:spPr>
          <a:xfrm>
            <a:off x="1717940" y="3581650"/>
            <a:ext cx="116058" cy="657386"/>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1" name="左大括号 10"/>
          <p:cNvSpPr/>
          <p:nvPr/>
        </p:nvSpPr>
        <p:spPr>
          <a:xfrm>
            <a:off x="1717940" y="2647997"/>
            <a:ext cx="116058" cy="66498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12" name="左大括号 11"/>
          <p:cNvSpPr/>
          <p:nvPr/>
        </p:nvSpPr>
        <p:spPr>
          <a:xfrm>
            <a:off x="1717940" y="4530904"/>
            <a:ext cx="116058" cy="69635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100">
              <a:latin typeface="Times New Roman" panose="02020603050405020304" pitchFamily="18" charset="0"/>
              <a:ea typeface="微软雅黑" panose="020B0503020204020204" pitchFamily="34" charset="-122"/>
            </a:endParaRPr>
          </a:p>
        </p:txBody>
      </p:sp>
      <p:sp>
        <p:nvSpPr>
          <p:cNvPr id="4" name="矩形 3"/>
          <p:cNvSpPr/>
          <p:nvPr/>
        </p:nvSpPr>
        <p:spPr>
          <a:xfrm>
            <a:off x="523869" y="1839906"/>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）遂</a:t>
            </a:r>
            <a:endParaRPr lang="zh-CN" altLang="en-US" sz="2100" dirty="0">
              <a:latin typeface="Times New Roman" panose="02020603050405020304" pitchFamily="18" charset="0"/>
            </a:endParaRPr>
          </a:p>
        </p:txBody>
      </p:sp>
      <p:sp>
        <p:nvSpPr>
          <p:cNvPr id="13" name="矩形 12"/>
          <p:cNvSpPr/>
          <p:nvPr/>
        </p:nvSpPr>
        <p:spPr>
          <a:xfrm>
            <a:off x="523868" y="2789239"/>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）作</a:t>
            </a:r>
            <a:endParaRPr lang="zh-CN" altLang="en-US" sz="2100" dirty="0">
              <a:latin typeface="Times New Roman" panose="02020603050405020304" pitchFamily="18" charset="0"/>
            </a:endParaRPr>
          </a:p>
        </p:txBody>
      </p:sp>
      <p:sp>
        <p:nvSpPr>
          <p:cNvPr id="14" name="矩形 13"/>
          <p:cNvSpPr/>
          <p:nvPr/>
        </p:nvSpPr>
        <p:spPr>
          <a:xfrm>
            <a:off x="523867" y="3738572"/>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）为</a:t>
            </a:r>
            <a:endParaRPr lang="zh-CN" altLang="en-US" sz="2100" dirty="0">
              <a:latin typeface="Times New Roman" panose="02020603050405020304" pitchFamily="18" charset="0"/>
            </a:endParaRPr>
          </a:p>
        </p:txBody>
      </p:sp>
      <p:sp>
        <p:nvSpPr>
          <p:cNvPr id="15" name="矩形 14"/>
          <p:cNvSpPr/>
          <p:nvPr/>
        </p:nvSpPr>
        <p:spPr>
          <a:xfrm>
            <a:off x="523867" y="4687826"/>
            <a:ext cx="1116330" cy="414020"/>
          </a:xfrm>
          <a:prstGeom prst="rect">
            <a:avLst/>
          </a:prstGeom>
        </p:spPr>
        <p:txBody>
          <a:bodyPr wrap="none">
            <a:spAutoFit/>
          </a:bodyPr>
          <a:lstStyle/>
          <a:p>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）乃</a:t>
            </a:r>
            <a:endParaRPr lang="zh-CN" altLang="en-US" sz="21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9190" y="1485727"/>
            <a:ext cx="8018585" cy="396938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词类活用</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）渔人甚</a:t>
            </a:r>
            <a:r>
              <a:rPr lang="zh-CN" altLang="en-US" sz="2100" dirty="0">
                <a:solidFill>
                  <a:srgbClr val="FF00FF"/>
                </a:solidFill>
                <a:latin typeface="Times New Roman" panose="02020603050405020304" pitchFamily="18" charset="0"/>
                <a:ea typeface="微软雅黑" panose="020B0503020204020204" pitchFamily="34" charset="-122"/>
              </a:rPr>
              <a:t>异</a:t>
            </a:r>
            <a:r>
              <a:rPr lang="zh-CN" altLang="en-US" sz="2100" dirty="0">
                <a:latin typeface="Times New Roman" panose="02020603050405020304" pitchFamily="18" charset="0"/>
                <a:ea typeface="微软雅黑" panose="020B0503020204020204" pitchFamily="34" charset="-122"/>
              </a:rPr>
              <a:t>之：形容词的意动用法，对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感到惊异</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）复</a:t>
            </a:r>
            <a:r>
              <a:rPr lang="zh-CN" altLang="en-US" sz="2100" dirty="0">
                <a:solidFill>
                  <a:srgbClr val="FF00FF"/>
                </a:solidFill>
                <a:latin typeface="Times New Roman" panose="02020603050405020304" pitchFamily="18" charset="0"/>
                <a:ea typeface="微软雅黑" panose="020B0503020204020204" pitchFamily="34" charset="-122"/>
              </a:rPr>
              <a:t>前</a:t>
            </a:r>
            <a:r>
              <a:rPr lang="zh-CN" altLang="en-US" sz="2100" dirty="0">
                <a:latin typeface="Times New Roman" panose="02020603050405020304" pitchFamily="18" charset="0"/>
                <a:ea typeface="微软雅黑" panose="020B0503020204020204" pitchFamily="34" charset="-122"/>
              </a:rPr>
              <a:t>行：方位名词作状语，向前</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）欲</a:t>
            </a:r>
            <a:r>
              <a:rPr lang="zh-CN" altLang="en-US" sz="2100" dirty="0">
                <a:solidFill>
                  <a:srgbClr val="FF00FF"/>
                </a:solidFill>
                <a:latin typeface="Times New Roman" panose="02020603050405020304" pitchFamily="18" charset="0"/>
                <a:ea typeface="微软雅黑" panose="020B0503020204020204" pitchFamily="34" charset="-122"/>
              </a:rPr>
              <a:t>穷</a:t>
            </a:r>
            <a:r>
              <a:rPr lang="zh-CN" altLang="en-US" sz="2100" dirty="0">
                <a:latin typeface="Times New Roman" panose="02020603050405020304" pitchFamily="18" charset="0"/>
                <a:ea typeface="微软雅黑" panose="020B0503020204020204" pitchFamily="34" charset="-122"/>
              </a:rPr>
              <a:t>其林：形容词作动词，走到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尽头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）林</a:t>
            </a:r>
            <a:r>
              <a:rPr lang="zh-CN" altLang="en-US" sz="2100" dirty="0">
                <a:solidFill>
                  <a:srgbClr val="FF00FF"/>
                </a:solidFill>
                <a:latin typeface="Times New Roman" panose="02020603050405020304" pitchFamily="18" charset="0"/>
                <a:ea typeface="微软雅黑" panose="020B0503020204020204" pitchFamily="34" charset="-122"/>
              </a:rPr>
              <a:t>尽</a:t>
            </a:r>
            <a:r>
              <a:rPr lang="zh-CN" altLang="en-US" sz="2100" dirty="0">
                <a:latin typeface="Times New Roman" panose="02020603050405020304" pitchFamily="18" charset="0"/>
                <a:ea typeface="微软雅黑" panose="020B0503020204020204" pitchFamily="34" charset="-122"/>
              </a:rPr>
              <a:t>水源：形容词作动词，消失</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）此中人</a:t>
            </a:r>
            <a:r>
              <a:rPr lang="zh-CN" altLang="en-US" sz="2100" dirty="0">
                <a:solidFill>
                  <a:srgbClr val="FF00FF"/>
                </a:solidFill>
                <a:latin typeface="Times New Roman" panose="02020603050405020304" pitchFamily="18" charset="0"/>
                <a:ea typeface="微软雅黑" panose="020B0503020204020204" pitchFamily="34" charset="-122"/>
              </a:rPr>
              <a:t>语</a:t>
            </a:r>
            <a:r>
              <a:rPr lang="zh-CN" altLang="en-US" sz="2100" dirty="0">
                <a:latin typeface="Times New Roman" panose="02020603050405020304" pitchFamily="18" charset="0"/>
                <a:ea typeface="微软雅黑" panose="020B0503020204020204" pitchFamily="34" charset="-122"/>
              </a:rPr>
              <a:t>云：名词作动词，告诉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）处处</a:t>
            </a:r>
            <a:r>
              <a:rPr lang="zh-CN" altLang="en-US" sz="2100" dirty="0">
                <a:solidFill>
                  <a:srgbClr val="FF00FF"/>
                </a:solidFill>
                <a:latin typeface="Times New Roman" panose="02020603050405020304" pitchFamily="18" charset="0"/>
                <a:ea typeface="微软雅黑" panose="020B0503020204020204" pitchFamily="34" charset="-122"/>
              </a:rPr>
              <a:t>志</a:t>
            </a:r>
            <a:r>
              <a:rPr lang="zh-CN" altLang="en-US" sz="2100" dirty="0">
                <a:latin typeface="Times New Roman" panose="02020603050405020304" pitchFamily="18" charset="0"/>
                <a:ea typeface="微软雅黑" panose="020B0503020204020204" pitchFamily="34" charset="-122"/>
              </a:rPr>
              <a:t>之：名词作动词，做记号</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）未</a:t>
            </a:r>
            <a:r>
              <a:rPr lang="zh-CN" altLang="en-US" sz="2100" dirty="0">
                <a:solidFill>
                  <a:srgbClr val="FF00FF"/>
                </a:solidFill>
                <a:latin typeface="Times New Roman" panose="02020603050405020304" pitchFamily="18" charset="0"/>
                <a:ea typeface="微软雅黑" panose="020B0503020204020204" pitchFamily="34" charset="-122"/>
              </a:rPr>
              <a:t>果</a:t>
            </a:r>
            <a:r>
              <a:rPr lang="zh-CN" altLang="en-US" sz="2100" dirty="0">
                <a:latin typeface="Times New Roman" panose="02020603050405020304" pitchFamily="18" charset="0"/>
                <a:ea typeface="微软雅黑" panose="020B0503020204020204" pitchFamily="34" charset="-122"/>
              </a:rPr>
              <a:t>，寻病终：名词作动词，实现</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93389"/>
            <a:ext cx="8102990"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古今异义</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）芳草</a:t>
            </a:r>
            <a:r>
              <a:rPr lang="zh-CN" altLang="en-US" sz="2100" dirty="0">
                <a:solidFill>
                  <a:srgbClr val="FF00FF"/>
                </a:solidFill>
                <a:latin typeface="Times New Roman" panose="02020603050405020304" pitchFamily="18" charset="0"/>
                <a:ea typeface="微软雅黑" panose="020B0503020204020204" pitchFamily="34" charset="-122"/>
              </a:rPr>
              <a:t>鲜美</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古义：新鲜美好</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今义：食物的滋味好</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仿佛</a:t>
            </a:r>
            <a:r>
              <a:rPr lang="zh-CN" altLang="en-US" sz="2100" dirty="0">
                <a:latin typeface="Times New Roman" panose="02020603050405020304" pitchFamily="18" charset="0"/>
                <a:ea typeface="微软雅黑" panose="020B0503020204020204" pitchFamily="34" charset="-122"/>
              </a:rPr>
              <a:t>若有光</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古义：隐隐约约，形容看不真切</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今义：好像，似乎</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）阡陌</a:t>
            </a:r>
            <a:r>
              <a:rPr lang="zh-CN" altLang="en-US" sz="2100" dirty="0">
                <a:solidFill>
                  <a:srgbClr val="FF00FF"/>
                </a:solidFill>
                <a:latin typeface="Times New Roman" panose="02020603050405020304" pitchFamily="18" charset="0"/>
                <a:ea typeface="微软雅黑" panose="020B0503020204020204" pitchFamily="34" charset="-122"/>
              </a:rPr>
              <a:t>交通</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古义：交错相通</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今义：运输事业</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7539" y="1485852"/>
            <a:ext cx="8092440" cy="4453890"/>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）率</a:t>
            </a:r>
            <a:r>
              <a:rPr lang="zh-CN" altLang="en-US" sz="2100" dirty="0">
                <a:solidFill>
                  <a:srgbClr val="FF00FF"/>
                </a:solidFill>
                <a:latin typeface="Times New Roman" panose="02020603050405020304" pitchFamily="18" charset="0"/>
                <a:ea typeface="微软雅黑" panose="020B0503020204020204" pitchFamily="34" charset="-122"/>
              </a:rPr>
              <a:t>妻子</a:t>
            </a:r>
            <a:r>
              <a:rPr lang="zh-CN" altLang="en-US" sz="2100" dirty="0">
                <a:latin typeface="Times New Roman" panose="02020603050405020304" pitchFamily="18" charset="0"/>
                <a:ea typeface="微软雅黑" panose="020B0503020204020204" pitchFamily="34" charset="-122"/>
              </a:rPr>
              <a:t>邑人来此绝境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古义：妻子儿女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今义：对已婚男子配偶的称呼</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）率妻子邑人来此</a:t>
            </a:r>
            <a:r>
              <a:rPr lang="zh-CN" altLang="en-US" sz="2100" dirty="0">
                <a:solidFill>
                  <a:srgbClr val="FF00FF"/>
                </a:solidFill>
                <a:latin typeface="Times New Roman" panose="02020603050405020304" pitchFamily="18" charset="0"/>
                <a:ea typeface="微软雅黑" panose="020B0503020204020204" pitchFamily="34" charset="-122"/>
              </a:rPr>
              <a:t>绝境</a:t>
            </a:r>
            <a:endParaRPr lang="zh-CN" altLang="en-US" sz="2100" dirty="0">
              <a:solidFill>
                <a:srgbClr val="FF00FF"/>
              </a:solidFill>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古义：与人世隔绝的地方</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今义：没有出路的困境</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无论</a:t>
            </a:r>
            <a:r>
              <a:rPr lang="zh-CN" altLang="en-US" sz="2100" dirty="0">
                <a:latin typeface="Times New Roman" panose="02020603050405020304" pitchFamily="18" charset="0"/>
                <a:ea typeface="微软雅黑" panose="020B0503020204020204" pitchFamily="34" charset="-122"/>
              </a:rPr>
              <a:t>魏晋</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古义：不要说，更不必说</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今义：表示条件关系的关联词</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6436" y="1501867"/>
            <a:ext cx="8113543" cy="34842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7</a:t>
            </a:r>
            <a:r>
              <a:rPr lang="zh-CN" altLang="en-US" sz="2100" dirty="0">
                <a:latin typeface="Times New Roman" panose="02020603050405020304" pitchFamily="18" charset="0"/>
                <a:ea typeface="微软雅黑" panose="020B0503020204020204" pitchFamily="34" charset="-122"/>
              </a:rPr>
              <a:t>）余人各复</a:t>
            </a:r>
            <a:r>
              <a:rPr lang="zh-CN" altLang="en-US" sz="2100" dirty="0">
                <a:solidFill>
                  <a:srgbClr val="FF00FF"/>
                </a:solidFill>
                <a:latin typeface="Times New Roman" panose="02020603050405020304" pitchFamily="18" charset="0"/>
                <a:ea typeface="微软雅黑" panose="020B0503020204020204" pitchFamily="34" charset="-122"/>
              </a:rPr>
              <a:t>延</a:t>
            </a:r>
            <a:r>
              <a:rPr lang="zh-CN" altLang="en-US" sz="2100" dirty="0">
                <a:latin typeface="Times New Roman" panose="02020603050405020304" pitchFamily="18" charset="0"/>
                <a:ea typeface="微软雅黑" panose="020B0503020204020204" pitchFamily="34" charset="-122"/>
              </a:rPr>
              <a:t>至其家</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古义：邀请</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今义：延伸，延长</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8</a:t>
            </a:r>
            <a:r>
              <a:rPr lang="zh-CN" altLang="en-US" sz="2100" dirty="0" smtClean="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不足</a:t>
            </a:r>
            <a:r>
              <a:rPr lang="zh-CN" altLang="en-US" sz="2100" dirty="0">
                <a:latin typeface="Times New Roman" panose="02020603050405020304" pitchFamily="18" charset="0"/>
                <a:ea typeface="微软雅黑" panose="020B0503020204020204" pitchFamily="34" charset="-122"/>
              </a:rPr>
              <a:t>为外人道也</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古义：不值得，不必</a:t>
            </a: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今义：不够，不充足</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9</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便</a:t>
            </a:r>
            <a:r>
              <a:rPr lang="zh-CN" altLang="en-US" sz="2100" dirty="0">
                <a:solidFill>
                  <a:srgbClr val="FF00FF"/>
                </a:solidFill>
                <a:latin typeface="Times New Roman" panose="02020603050405020304" pitchFamily="18" charset="0"/>
                <a:ea typeface="微软雅黑" panose="020B0503020204020204" pitchFamily="34" charset="-122"/>
              </a:rPr>
              <a:t>扶</a:t>
            </a:r>
            <a:r>
              <a:rPr lang="zh-CN" altLang="en-US" sz="2100" dirty="0">
                <a:latin typeface="Times New Roman" panose="02020603050405020304" pitchFamily="18" charset="0"/>
                <a:ea typeface="微软雅黑" panose="020B0503020204020204" pitchFamily="34" charset="-122"/>
              </a:rPr>
              <a:t>向路</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古义：沿着、顺着</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latin typeface="Times New Roman" panose="02020603050405020304" pitchFamily="18" charset="0"/>
                <a:ea typeface="微软雅黑" panose="020B0503020204020204" pitchFamily="34" charset="-122"/>
              </a:rPr>
              <a:t>今义：用手支持，使人、物不倒</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988" y="1483311"/>
            <a:ext cx="8124092"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二、重点句子翻译</a:t>
            </a:r>
            <a:endParaRPr lang="zh-CN" altLang="en-US"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芳草鲜美，落英缤纷。</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芳草</a:t>
            </a:r>
            <a:r>
              <a:rPr lang="zh-CN" altLang="en-US" sz="2100" dirty="0">
                <a:solidFill>
                  <a:srgbClr val="C00000"/>
                </a:solidFill>
                <a:latin typeface="Times New Roman" panose="02020603050405020304" pitchFamily="18" charset="0"/>
                <a:ea typeface="微软雅黑" panose="020B0503020204020204" pitchFamily="34" charset="-122"/>
              </a:rPr>
              <a:t>遍地，新鲜美好，落花繁多。</a:t>
            </a:r>
            <a:endParaRPr lang="zh-CN" altLang="en-US"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渔人甚异之，复前行，欲穷其林。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渔人</a:t>
            </a:r>
            <a:r>
              <a:rPr lang="zh-CN" altLang="en-US" sz="2100" dirty="0">
                <a:solidFill>
                  <a:srgbClr val="C00000"/>
                </a:solidFill>
                <a:latin typeface="Times New Roman" panose="02020603050405020304" pitchFamily="18" charset="0"/>
                <a:ea typeface="微软雅黑" panose="020B0503020204020204" pitchFamily="34" charset="-122"/>
              </a:rPr>
              <a:t>对这种景象感到惊异，又继续往前走，想要走到那片林子的尽头。</a:t>
            </a:r>
            <a:endParaRPr lang="zh-CN" altLang="en-US"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土地平旷，屋舍俨然，有良田、美池、桑竹之属。</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这里</a:t>
            </a:r>
            <a:r>
              <a:rPr lang="zh-CN" altLang="en-US" sz="2100" dirty="0">
                <a:solidFill>
                  <a:srgbClr val="C00000"/>
                </a:solidFill>
                <a:latin typeface="Times New Roman" panose="02020603050405020304" pitchFamily="18" charset="0"/>
                <a:ea typeface="微软雅黑" panose="020B0503020204020204" pitchFamily="34" charset="-122"/>
              </a:rPr>
              <a:t>土地平坦开阔，房屋整齐，有肥沃的田地、美丽的池塘和桑树竹子之类</a:t>
            </a:r>
            <a:r>
              <a:rPr lang="zh-CN" altLang="en-US" sz="2100" dirty="0" smtClean="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21924</Words>
  <Application>WPS 演示</Application>
  <PresentationFormat>在屏幕上显示</PresentationFormat>
  <Paragraphs>1566</Paragraphs>
  <Slides>179</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179</vt:i4>
      </vt:variant>
    </vt:vector>
  </HeadingPairs>
  <TitlesOfParts>
    <vt:vector size="186"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