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9" r:id="rId3"/>
    <p:sldId id="265" r:id="rId4"/>
    <p:sldId id="258" r:id="rId5"/>
    <p:sldId id="332" r:id="rId6"/>
    <p:sldId id="357" r:id="rId7"/>
    <p:sldId id="260" r:id="rId8"/>
    <p:sldId id="261" r:id="rId9"/>
    <p:sldId id="358" r:id="rId10"/>
    <p:sldId id="263" r:id="rId11"/>
    <p:sldId id="264" r:id="rId12"/>
    <p:sldId id="266" r:id="rId13"/>
    <p:sldId id="293" r:id="rId14"/>
    <p:sldId id="295" r:id="rId15"/>
    <p:sldId id="296" r:id="rId16"/>
    <p:sldId id="297" r:id="rId17"/>
    <p:sldId id="298" r:id="rId18"/>
    <p:sldId id="359" r:id="rId19"/>
    <p:sldId id="402" r:id="rId20"/>
    <p:sldId id="360" r:id="rId21"/>
    <p:sldId id="386" r:id="rId22"/>
    <p:sldId id="403" r:id="rId23"/>
    <p:sldId id="361" r:id="rId24"/>
    <p:sldId id="404" r:id="rId25"/>
    <p:sldId id="272" r:id="rId26"/>
    <p:sldId id="273" r:id="rId27"/>
    <p:sldId id="274" r:id="rId28"/>
    <p:sldId id="280" r:id="rId29"/>
    <p:sldId id="281" r:id="rId30"/>
    <p:sldId id="405" r:id="rId31"/>
    <p:sldId id="282" r:id="rId32"/>
    <p:sldId id="333" r:id="rId33"/>
    <p:sldId id="285" r:id="rId34"/>
    <p:sldId id="286" r:id="rId35"/>
    <p:sldId id="287" r:id="rId36"/>
    <p:sldId id="336" r:id="rId37"/>
    <p:sldId id="406" r:id="rId38"/>
    <p:sldId id="407" r:id="rId39"/>
    <p:sldId id="337" r:id="rId40"/>
    <p:sldId id="408" r:id="rId41"/>
    <p:sldId id="409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4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tags" Target="tags/tag11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../media/image1.jpeg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7">
            <a:alphaModFix amt="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70.xml" /><Relationship Id="rId4" Type="http://schemas.openxmlformats.org/officeDocument/2006/relationships/tags" Target="../tags/tag71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tags" Target="../tags/tag11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Relationship Id="rId6" Type="http://schemas.openxmlformats.org/officeDocument/2006/relationships/image" Target="../media/image8.jpeg" /><Relationship Id="rId7" Type="http://schemas.openxmlformats.org/officeDocument/2006/relationships/image" Target="../media/image9.jpeg" /><Relationship Id="rId8" Type="http://schemas.openxmlformats.org/officeDocument/2006/relationships/tags" Target="../tags/tag7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201811300908317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205" y="0"/>
            <a:ext cx="12308205" cy="6857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407670" y="142240"/>
            <a:ext cx="11260455" cy="2570480"/>
          </a:xfrm>
        </p:spPr>
        <p:txBody>
          <a:bodyPr>
            <a:normAutofit/>
          </a:bodyPr>
          <a:lstStyle/>
          <a:p>
            <a:r>
              <a:rPr lang="zh-CN" altLang="en-US" sz="88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第</a:t>
            </a:r>
            <a:r>
              <a:rPr lang="en-US" altLang="zh-CN" sz="88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6</a:t>
            </a:r>
            <a:r>
              <a:rPr lang="zh-CN" altLang="en-US" sz="88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课</a:t>
            </a:r>
            <a:r>
              <a:rPr lang="zh-CN" altLang="en-US" sz="660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　</a:t>
            </a:r>
            <a:b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6124575" y="3724275"/>
            <a:ext cx="6785610" cy="1472565"/>
          </a:xfrm>
        </p:spPr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墨子</a:t>
            </a:r>
            <a:endParaRPr lang="zh-CN" altLang="en-US" sz="6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4220" y="1049020"/>
            <a:ext cx="1070292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/>
              <a:t>     </a:t>
            </a:r>
            <a:r>
              <a:rPr lang="en-US" altLang="zh-CN" sz="3200"/>
              <a:t> </a:t>
            </a:r>
            <a:r>
              <a:rPr lang="zh-CN" altLang="en-US" sz="3200"/>
              <a:t>（</a:t>
            </a:r>
            <a:r>
              <a:rPr lang="en-US" altLang="zh-CN" sz="3200"/>
              <a:t>3</a:t>
            </a:r>
            <a:r>
              <a:rPr lang="zh-CN" altLang="en-US" sz="3200"/>
              <a:t>）</a:t>
            </a:r>
            <a:r>
              <a:rPr lang="zh-CN" altLang="en-US" sz="3200">
                <a:sym typeface="+mn-ea"/>
              </a:rPr>
              <a:t>家：大夫统治的政治区域，即卿大夫或卿大夫的采地食邑。</a:t>
            </a:r>
            <a:endParaRPr lang="zh-CN" altLang="en-US" sz="3200"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     （</a:t>
            </a:r>
            <a:r>
              <a:rPr lang="en-US" altLang="zh-CN" sz="3200">
                <a:sym typeface="+mn-ea"/>
              </a:rPr>
              <a:t>4</a:t>
            </a:r>
            <a:r>
              <a:rPr lang="zh-CN" altLang="en-US" sz="3200">
                <a:sym typeface="+mn-ea"/>
              </a:rPr>
              <a:t>）诸侯：古代帝王所分封的各国君主。在其统辖区域内，世代掌握军政大权，但按礼要服从王命，定期向帝王朝贡述职，并有出军赋和服役的义务。</a:t>
            </a:r>
            <a:endParaRPr lang="zh-CN" altLang="en-US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07664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600"/>
              <a:t>任务群二</a:t>
            </a:r>
            <a:r>
              <a:rPr lang="en-US" altLang="zh-CN" sz="6600"/>
              <a:t>   </a:t>
            </a:r>
            <a:r>
              <a:rPr lang="zh-CN" altLang="en-US" sz="6600"/>
              <a:t>文本研习</a:t>
            </a:r>
            <a:endParaRPr lang="zh-CN" altLang="en-US" sz="6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611505" y="232410"/>
            <a:ext cx="10968990" cy="99949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/>
              <a:t>任务一：阅读文本，理解大意</a:t>
            </a:r>
            <a:endParaRPr lang="zh-CN" altLang="en-US" sz="3600" b="1"/>
          </a:p>
        </p:txBody>
      </p:sp>
      <p:sp>
        <p:nvSpPr>
          <p:cNvPr id="2" name="文本框 1"/>
          <p:cNvSpPr txBox="1"/>
          <p:nvPr/>
        </p:nvSpPr>
        <p:spPr>
          <a:xfrm>
            <a:off x="474980" y="1198880"/>
            <a:ext cx="1124204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sz="3600"/>
              <a:t>圣人</a:t>
            </a:r>
            <a:r>
              <a:rPr sz="3600">
                <a:solidFill>
                  <a:srgbClr val="FF0000"/>
                </a:solidFill>
              </a:rPr>
              <a:t>以治天下为事</a:t>
            </a:r>
            <a:r>
              <a:rPr sz="3600"/>
              <a:t>者也，必知乱之</a:t>
            </a:r>
            <a:r>
              <a:rPr sz="3600">
                <a:solidFill>
                  <a:srgbClr val="FF0000"/>
                </a:solidFill>
              </a:rPr>
              <a:t>所自起</a:t>
            </a:r>
            <a:r>
              <a:rPr sz="3600"/>
              <a:t>，</a:t>
            </a:r>
            <a:r>
              <a:rPr sz="3600">
                <a:solidFill>
                  <a:srgbClr val="FF0000"/>
                </a:solidFill>
              </a:rPr>
              <a:t>焉</a:t>
            </a:r>
            <a:r>
              <a:rPr sz="3600"/>
              <a:t>能治之；不知乱之所自起，则不能治。譬之如医之</a:t>
            </a:r>
            <a:r>
              <a:rPr sz="3600">
                <a:solidFill>
                  <a:srgbClr val="FF0000"/>
                </a:solidFill>
              </a:rPr>
              <a:t>攻</a:t>
            </a:r>
            <a:r>
              <a:rPr sz="3600"/>
              <a:t>人之疾者</a:t>
            </a:r>
            <a:r>
              <a:rPr sz="3600">
                <a:solidFill>
                  <a:srgbClr val="FF0000"/>
                </a:solidFill>
              </a:rPr>
              <a:t>然</a:t>
            </a:r>
            <a:r>
              <a:rPr sz="3600"/>
              <a:t>：必知疾之所自起，焉能攻之；不知疾之所自起，则弗能攻。治乱者何独不然？必知乱之所自起，焉能治之；不知乱之所自起，</a:t>
            </a:r>
            <a:r>
              <a:rPr sz="3600">
                <a:solidFill>
                  <a:srgbClr val="FF0000"/>
                </a:solidFill>
              </a:rPr>
              <a:t>则</a:t>
            </a:r>
            <a:r>
              <a:rPr sz="3600"/>
              <a:t>弗能治。</a:t>
            </a:r>
            <a:endParaRPr sz="3600"/>
          </a:p>
        </p:txBody>
      </p:sp>
      <p:sp>
        <p:nvSpPr>
          <p:cNvPr id="3" name="文本框 2"/>
          <p:cNvSpPr txBox="1"/>
          <p:nvPr/>
        </p:nvSpPr>
        <p:spPr>
          <a:xfrm>
            <a:off x="755650" y="1101725"/>
            <a:ext cx="5516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把治理天下作为(自己的)事务。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6271895" y="1087755"/>
            <a:ext cx="5920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即起源的地方，由什么引起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9376410" y="2298700"/>
            <a:ext cx="1597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于是。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583295" y="3351530"/>
            <a:ext cx="1816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治疗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10400030" y="3396615"/>
            <a:ext cx="1485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这样。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3778250" y="5572760"/>
            <a:ext cx="4273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就，表承接关系。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/>
      <p:bldP spid="9" grpId="0"/>
      <p:bldP spid="10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0870" y="920750"/>
            <a:ext cx="1096962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翻译：</a:t>
            </a:r>
            <a:r>
              <a:rPr lang="zh-CN" altLang="en-US" sz="4000"/>
              <a:t>圣人是以治理天下为职业的人，必须知道混乱从哪里产生，才能对它进行治理。如果不知道混乱从哪里产生，就不能进行治理。这就好像医生给人治病一样，必须知道疾病产生的根源，才能进行医治。如果不知道疾病产生的根源，就不能医治。治理混乱又何尝不是这样，必须知道混乱产生的根源，才能进行治理。如果不知道混乱产生的根源，就不能治理。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1195" y="1472565"/>
            <a:ext cx="111556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sz="3600">
                <a:sym typeface="+mn-ea"/>
              </a:rPr>
              <a:t>     </a:t>
            </a:r>
            <a:r>
              <a:rPr sz="3600">
                <a:sym typeface="+mn-ea"/>
              </a:rPr>
              <a:t>圣人以治天下为事者也，不可不察乱之所自起。</a:t>
            </a:r>
            <a:endParaRPr sz="3600"/>
          </a:p>
          <a:p>
            <a:pPr algn="l">
              <a:lnSpc>
                <a:spcPct val="200000"/>
              </a:lnSpc>
            </a:pPr>
            <a:r>
              <a:rPr sz="3600" u="sng">
                <a:solidFill>
                  <a:srgbClr val="FF0000"/>
                </a:solidFill>
                <a:sym typeface="+mn-ea"/>
              </a:rPr>
              <a:t>当</a:t>
            </a:r>
            <a:r>
              <a:rPr sz="3600" u="sng">
                <a:sym typeface="+mn-ea"/>
              </a:rPr>
              <a:t>察乱何自起</a:t>
            </a:r>
            <a:r>
              <a:rPr sz="3600">
                <a:sym typeface="+mn-ea"/>
              </a:rPr>
              <a:t>？起不相爱。</a:t>
            </a:r>
            <a:endParaRPr lang="zh-CN" altLang="en-US" sz="3600"/>
          </a:p>
        </p:txBody>
      </p:sp>
      <p:sp>
        <p:nvSpPr>
          <p:cNvPr id="17" name="文本框 16"/>
          <p:cNvSpPr txBox="1"/>
          <p:nvPr/>
        </p:nvSpPr>
        <p:spPr>
          <a:xfrm>
            <a:off x="431165" y="2522855"/>
            <a:ext cx="1501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同尝。</a:t>
            </a:r>
            <a:endParaRPr sz="3200"/>
          </a:p>
        </p:txBody>
      </p:sp>
      <p:sp>
        <p:nvSpPr>
          <p:cNvPr id="8" name="文本框 7"/>
          <p:cNvSpPr txBox="1"/>
          <p:nvPr/>
        </p:nvSpPr>
        <p:spPr>
          <a:xfrm>
            <a:off x="1727835" y="3779520"/>
            <a:ext cx="2279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宾语前置。</a:t>
            </a:r>
            <a:endParaRPr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1152525" y="1170305"/>
            <a:ext cx="1035240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/>
              <a:t>翻译：</a:t>
            </a:r>
            <a:r>
              <a:rPr lang="zh-CN" altLang="en-US" sz="3600">
                <a:sym typeface="+mn-ea"/>
              </a:rPr>
              <a:t>圣人是以治理天下为职业的人，不可不考察混乱产生的根源。试考察混乱从哪里产生呢？起于人与人不相爱。</a:t>
            </a:r>
            <a:endParaRPr lang="zh-CN" altLang="en-US" sz="36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1800" y="372110"/>
            <a:ext cx="11155680" cy="7402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sz="3600">
                <a:solidFill>
                  <a:srgbClr val="FF0000"/>
                </a:solidFill>
                <a:sym typeface="+mn-ea"/>
              </a:rPr>
              <a:t>臣子之不孝君父</a:t>
            </a:r>
            <a:r>
              <a:rPr sz="3600">
                <a:sym typeface="+mn-ea"/>
              </a:rPr>
              <a:t>，所谓乱也。子自爱，不爱父，故</a:t>
            </a:r>
            <a:r>
              <a:rPr sz="3600">
                <a:solidFill>
                  <a:srgbClr val="FF0000"/>
                </a:solidFill>
                <a:sym typeface="+mn-ea"/>
              </a:rPr>
              <a:t>亏</a:t>
            </a:r>
            <a:r>
              <a:rPr sz="3600">
                <a:sym typeface="+mn-ea"/>
              </a:rPr>
              <a:t>父而自利；弟自爱，不爱兄，故亏兄而自利；臣自爱，不爱君，故亏君而自利，此所谓乱也。</a:t>
            </a:r>
            <a:r>
              <a:rPr sz="3600">
                <a:solidFill>
                  <a:srgbClr val="FF0000"/>
                </a:solidFill>
                <a:sym typeface="+mn-ea"/>
              </a:rPr>
              <a:t>虽</a:t>
            </a:r>
            <a:r>
              <a:rPr sz="3600">
                <a:sym typeface="+mn-ea"/>
              </a:rPr>
              <a:t>父之不</a:t>
            </a:r>
            <a:r>
              <a:rPr sz="3600">
                <a:solidFill>
                  <a:srgbClr val="FF0000"/>
                </a:solidFill>
                <a:sym typeface="+mn-ea"/>
              </a:rPr>
              <a:t>慈</a:t>
            </a:r>
            <a:r>
              <a:rPr sz="3600">
                <a:sym typeface="+mn-ea"/>
              </a:rPr>
              <a:t>子，兄之不慈弟，君之不慈臣，此亦天下之所谓乱也。</a:t>
            </a:r>
            <a:r>
              <a:rPr sz="3600" u="sng">
                <a:solidFill>
                  <a:srgbClr val="FF0000"/>
                </a:solidFill>
                <a:sym typeface="+mn-ea"/>
              </a:rPr>
              <a:t>父自爱</a:t>
            </a:r>
            <a:r>
              <a:rPr sz="3600">
                <a:sym typeface="+mn-ea"/>
              </a:rPr>
              <a:t>也，不爱子，故亏子而自利；兄自爱也，不爱弟，故亏弟而自利；君自爱也，不爱臣，故亏臣而自利。是何也？皆起不相爱。</a:t>
            </a:r>
            <a:endParaRPr sz="3600"/>
          </a:p>
          <a:p>
            <a:pPr algn="l">
              <a:lnSpc>
                <a:spcPct val="200000"/>
              </a:lnSpc>
            </a:pPr>
            <a:r>
              <a:rPr sz="3600">
                <a:sym typeface="+mn-ea"/>
              </a:rPr>
              <a:t>　　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697865" y="57785"/>
            <a:ext cx="6108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应为：臣之不孝君，子</a:t>
            </a:r>
            <a:r>
              <a:rPr sz="3200">
                <a:solidFill>
                  <a:schemeClr val="tx1"/>
                </a:solidFill>
                <a:sym typeface="+mn-ea"/>
              </a:rPr>
              <a:t>之不孝父</a:t>
            </a:r>
            <a:endParaRPr lang="zh-CN" altLang="en-US" sz="320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78395" y="1995805"/>
            <a:ext cx="1474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sym typeface="+mn-ea"/>
              </a:rPr>
              <a:t>即使</a:t>
            </a:r>
            <a:r>
              <a:rPr sz="3200"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7722870" y="57785"/>
            <a:ext cx="4294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sym typeface="+mn-ea"/>
              </a:rPr>
              <a:t>使动，使</a:t>
            </a:r>
            <a:r>
              <a:rPr lang="en-US" altLang="zh-CN" sz="3200">
                <a:sym typeface="+mn-ea"/>
              </a:rPr>
              <a:t>……</a:t>
            </a:r>
            <a:r>
              <a:rPr lang="zh-CN" altLang="en-US" sz="3200">
                <a:sym typeface="+mn-ea"/>
              </a:rPr>
              <a:t>受损</a:t>
            </a:r>
            <a:r>
              <a:rPr sz="3200"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9333230" y="2009775"/>
            <a:ext cx="1677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sym typeface="+mn-ea"/>
              </a:rPr>
              <a:t>慈爱</a:t>
            </a:r>
            <a:endParaRPr lang="zh-CN" sz="32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1190" y="2862580"/>
            <a:ext cx="2152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sym typeface="+mn-ea"/>
              </a:rPr>
              <a:t>宾语前置</a:t>
            </a:r>
            <a:endParaRPr lang="zh-CN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561975" y="463550"/>
            <a:ext cx="11068685" cy="593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/>
              <a:t>翻译：</a:t>
            </a:r>
            <a:r>
              <a:rPr lang="zh-CN" altLang="en-US" sz="3200">
                <a:sym typeface="+mn-ea"/>
              </a:rPr>
              <a:t>臣下不爱君王，儿子不爱父亲，这就就是所谓说的混乱。儿子只爱自己而不爱父亲，因而损害父亲以自利；弟弟只爱自己而不爱兄长，因而损害兄长以自利；臣下爱自己而不爱君上，因而损害君上以自利，这就是所谓混乱。反过来，即使父亲不慈爱儿子，兄长不慈爱弟弟，君上不慈爱臣下，这也是天下的所谓混乱。父亲只爱自己而不爱儿子，所以损害儿子以自利；兄长只爱自己而不爱弟弟，所以损害弟弟以自利；君上只爱自己而不爱臣下，所以损害臣下以自利。这是为什么呢？都是起于不相爱。 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553085"/>
            <a:ext cx="10968990" cy="6099175"/>
          </a:xfrm>
        </p:spPr>
        <p:txBody>
          <a:bodyPr>
            <a:noAutofit/>
          </a:bodyPr>
          <a:lstStyle/>
          <a:p>
            <a:pPr marL="0" indent="0" algn="l">
              <a:lnSpc>
                <a:spcPct val="200000"/>
              </a:lnSpc>
              <a:buNone/>
            </a:pPr>
            <a:r>
              <a:rPr lang="en-US" sz="3200">
                <a:sym typeface="+mn-ea"/>
              </a:rPr>
              <a:t>      </a:t>
            </a:r>
            <a:r>
              <a:rPr sz="3200">
                <a:sym typeface="+mn-ea"/>
              </a:rPr>
              <a:t>虽至天下之为盗贼者亦然：盗爱其</a:t>
            </a:r>
            <a:r>
              <a:rPr sz="3200">
                <a:solidFill>
                  <a:srgbClr val="FF0000"/>
                </a:solidFill>
                <a:sym typeface="+mn-ea"/>
              </a:rPr>
              <a:t>室</a:t>
            </a:r>
            <a:r>
              <a:rPr sz="3200">
                <a:sym typeface="+mn-ea"/>
              </a:rPr>
              <a:t>，不爱其异室，故窃异室以</a:t>
            </a:r>
            <a:r>
              <a:rPr sz="3200">
                <a:solidFill>
                  <a:srgbClr val="FF0000"/>
                </a:solidFill>
                <a:sym typeface="+mn-ea"/>
              </a:rPr>
              <a:t>利</a:t>
            </a:r>
            <a:r>
              <a:rPr sz="3200">
                <a:sym typeface="+mn-ea"/>
              </a:rPr>
              <a:t>其室。</a:t>
            </a:r>
            <a:r>
              <a:rPr sz="3200">
                <a:solidFill>
                  <a:schemeClr val="tx1"/>
                </a:solidFill>
                <a:sym typeface="+mn-ea"/>
              </a:rPr>
              <a:t>贼</a:t>
            </a:r>
            <a:r>
              <a:rPr sz="3200">
                <a:sym typeface="+mn-ea"/>
              </a:rPr>
              <a:t>爱其身，不爱人，故</a:t>
            </a:r>
            <a:r>
              <a:rPr sz="3200">
                <a:solidFill>
                  <a:srgbClr val="FF0000"/>
                </a:solidFill>
                <a:sym typeface="+mn-ea"/>
              </a:rPr>
              <a:t>贼</a:t>
            </a:r>
            <a:r>
              <a:rPr sz="3200">
                <a:sym typeface="+mn-ea"/>
              </a:rPr>
              <a:t>人以利其身。此何也？皆起不相爱。虽至大夫之相</a:t>
            </a:r>
            <a:r>
              <a:rPr sz="3200">
                <a:solidFill>
                  <a:srgbClr val="FF0000"/>
                </a:solidFill>
                <a:sym typeface="+mn-ea"/>
              </a:rPr>
              <a:t>乱家</a:t>
            </a:r>
            <a:r>
              <a:rPr sz="3200">
                <a:sym typeface="+mn-ea"/>
              </a:rPr>
              <a:t>，诸侯之相</a:t>
            </a:r>
            <a:r>
              <a:rPr sz="3200">
                <a:solidFill>
                  <a:srgbClr val="FF0000"/>
                </a:solidFill>
                <a:sym typeface="+mn-ea"/>
              </a:rPr>
              <a:t>攻</a:t>
            </a:r>
            <a:r>
              <a:rPr sz="3200">
                <a:sym typeface="+mn-ea"/>
              </a:rPr>
              <a:t>国者亦然：大夫各爱其家，不爱异家，故乱异家以利其家。诸侯各爱其国，不爱异国，故攻异国以利其国。天下之</a:t>
            </a:r>
            <a:r>
              <a:rPr sz="3200">
                <a:solidFill>
                  <a:srgbClr val="FF0000"/>
                </a:solidFill>
                <a:sym typeface="+mn-ea"/>
              </a:rPr>
              <a:t>乱物</a:t>
            </a:r>
            <a:r>
              <a:rPr sz="3200">
                <a:sym typeface="+mn-ea"/>
              </a:rPr>
              <a:t>，</a:t>
            </a:r>
            <a:r>
              <a:rPr sz="3200">
                <a:solidFill>
                  <a:srgbClr val="FF0000"/>
                </a:solidFill>
                <a:sym typeface="+mn-ea"/>
              </a:rPr>
              <a:t>具</a:t>
            </a:r>
            <a:r>
              <a:rPr sz="3200">
                <a:sym typeface="+mn-ea"/>
              </a:rPr>
              <a:t>此而已矣。</a:t>
            </a:r>
            <a:endParaRPr lang="zh-CN" altLang="en-US" sz="32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34325" y="359410"/>
            <a:ext cx="633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家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834640" y="1439545"/>
            <a:ext cx="2435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使</a:t>
            </a:r>
            <a:r>
              <a:rPr lang="en-US" altLang="zh-CN" sz="3200"/>
              <a:t>……</a:t>
            </a:r>
            <a:r>
              <a:rPr lang="zh-CN" altLang="en-US" sz="3200"/>
              <a:t>得利。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6940550" y="2434590"/>
            <a:ext cx="2911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卿大夫的封地。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0154285" y="2451735"/>
            <a:ext cx="1123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攻伐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760095" y="5361940"/>
            <a:ext cx="2075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纷乱之事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834640" y="5361940"/>
            <a:ext cx="2075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完备齐全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7473950" y="1439545"/>
            <a:ext cx="4451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/>
              <a:t>名作动，偷盗，抢劫</a:t>
            </a:r>
            <a:r>
              <a:rPr lang="zh-CN" altLang="en-US" sz="3200"/>
              <a:t>。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3308985" y="3422650"/>
            <a:ext cx="7823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使动用法，使……混乱，使……受到侵扰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453390"/>
            <a:ext cx="1125664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/>
              <a:t>  </a:t>
            </a:r>
            <a:r>
              <a:rPr lang="zh-CN" altLang="en-US" sz="3200"/>
              <a:t>翻译：即使在天底下做盗贼的人，也是这样。盗贼只爱自己的家，不爱别人的家，所以盗窃别人的家以利自己的家；盗贼只爱自身，不爱别人，所以残害别人以利自己。这是什么原因呢？都起于不相爱。　即使大夫相互侵扰家族，诸侯相互攻伐封国，也是这样。大夫各自爱他自己的家族，不爱别人的家族，所以侵扰别人的家族以利他自己的家族；诸侯各自爱他自己的国家，不爱别人的国家，所以攻伐别人的国家以利他自己的国家。天下的乱事，全部都具备在这里了。细察它从哪里产生呢？都起于不相爱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81150" y="460375"/>
            <a:ext cx="9799320" cy="148463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任务情境</a:t>
            </a:r>
            <a:b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29920" y="1832610"/>
            <a:ext cx="11037570" cy="3940175"/>
          </a:xfrm>
        </p:spPr>
        <p:txBody>
          <a:bodyPr>
            <a:noAutofit/>
          </a:bodyPr>
          <a:lstStyle/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儒家讲“爱人”，墨家讲“兼爱”。前者强调“亲亲”“尊尊”的差别等级，后者则主张爱没有差别等级，不分厚薄亲疏。学习《兼爱》，要注意分析墨子是如何论述兼爱对于治理天下的重要性的，梳理他所论述的践行兼爱之道的具体方法。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194365"/>
            <a:ext cx="10969200" cy="4759200"/>
          </a:xfrm>
        </p:spPr>
        <p:txBody>
          <a:bodyPr>
            <a:noAutofit/>
          </a:bodyPr>
          <a:lstStyle/>
          <a:p>
            <a:pPr marL="0" indent="0" algn="l">
              <a:lnSpc>
                <a:spcPct val="200000"/>
              </a:lnSpc>
              <a:buNone/>
            </a:pPr>
            <a:r>
              <a:rPr lang="en-US" sz="3200">
                <a:sym typeface="+mn-ea"/>
              </a:rPr>
              <a:t>      </a:t>
            </a:r>
            <a:r>
              <a:rPr sz="3200">
                <a:sym typeface="+mn-ea"/>
              </a:rPr>
              <a:t>察此</a:t>
            </a:r>
            <a:r>
              <a:rPr sz="3200">
                <a:solidFill>
                  <a:srgbClr val="FF0000"/>
                </a:solidFill>
                <a:sym typeface="+mn-ea"/>
              </a:rPr>
              <a:t>何自起</a:t>
            </a:r>
            <a:r>
              <a:rPr sz="3200">
                <a:sym typeface="+mn-ea"/>
              </a:rPr>
              <a:t>？皆起不相爱。若使天下兼相爱，爱人若爱其身，犹有不孝者乎？视父兄与君若其身，</a:t>
            </a:r>
            <a:r>
              <a:rPr sz="3200">
                <a:solidFill>
                  <a:srgbClr val="FF0000"/>
                </a:solidFill>
                <a:sym typeface="+mn-ea"/>
              </a:rPr>
              <a:t>恶</a:t>
            </a:r>
            <a:r>
              <a:rPr sz="3200">
                <a:sym typeface="+mn-ea"/>
              </a:rPr>
              <a:t>施不孝？犹有不慈者乎？视弟子与臣若其身，恶施不慈？故不孝不慈</a:t>
            </a:r>
            <a:r>
              <a:rPr sz="3200">
                <a:solidFill>
                  <a:srgbClr val="FF0000"/>
                </a:solidFill>
                <a:sym typeface="+mn-ea"/>
              </a:rPr>
              <a:t>亡</a:t>
            </a:r>
            <a:r>
              <a:rPr sz="3200">
                <a:sym typeface="+mn-ea"/>
              </a:rPr>
              <a:t>有。犹有盗贼乎？故</a:t>
            </a:r>
            <a:r>
              <a:rPr sz="3200">
                <a:solidFill>
                  <a:srgbClr val="FF0000"/>
                </a:solidFill>
                <a:sym typeface="+mn-ea"/>
              </a:rPr>
              <a:t>视</a:t>
            </a:r>
            <a:r>
              <a:rPr sz="3200">
                <a:sym typeface="+mn-ea"/>
              </a:rPr>
              <a:t>人之室若其室，谁窃？视人身若其身，谁贼？故盗贼</a:t>
            </a:r>
            <a:r>
              <a:rPr sz="3200">
                <a:solidFill>
                  <a:srgbClr val="FF0000"/>
                </a:solidFill>
                <a:sym typeface="+mn-ea"/>
              </a:rPr>
              <a:t>亡</a:t>
            </a:r>
            <a:r>
              <a:rPr sz="3200">
                <a:sym typeface="+mn-ea"/>
              </a:rPr>
              <a:t>有。犹有大夫之相乱家，诸侯之相攻国者乎？视人家若其家，谁</a:t>
            </a:r>
            <a:r>
              <a:rPr sz="3200">
                <a:solidFill>
                  <a:srgbClr val="FF0000"/>
                </a:solidFill>
                <a:sym typeface="+mn-ea"/>
              </a:rPr>
              <a:t>乱</a:t>
            </a:r>
            <a:r>
              <a:rPr sz="3200">
                <a:sym typeface="+mn-ea"/>
              </a:rPr>
              <a:t>？视人国若其国，谁攻？</a:t>
            </a:r>
            <a:endParaRPr lang="zh-CN" altLang="en-US" sz="32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8870" y="15240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宾语前置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62660" y="304863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同无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5169535" y="304863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看待，对待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7475220" y="108839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疑问代词，相当于何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5803900" y="4953635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/>
              <a:t>形作动，制造混乱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1172900"/>
            <a:ext cx="10969200" cy="4759200"/>
          </a:xfrm>
        </p:spPr>
        <p:txBody>
          <a:bodyPr/>
          <a:lstStyle/>
          <a:p>
            <a:pPr marL="0" indent="0">
              <a:lnSpc>
                <a:spcPct val="250000"/>
              </a:lnSpc>
              <a:buNone/>
            </a:pPr>
            <a:r>
              <a:rPr sz="3200">
                <a:sym typeface="+mn-ea"/>
              </a:rPr>
              <a:t>故大夫之相乱家，诸侯之相攻国者亡有。若使天下</a:t>
            </a:r>
            <a:r>
              <a:rPr sz="3200">
                <a:solidFill>
                  <a:srgbClr val="FF0000"/>
                </a:solidFill>
                <a:sym typeface="+mn-ea"/>
              </a:rPr>
              <a:t>兼相爱</a:t>
            </a:r>
            <a:r>
              <a:rPr sz="3200">
                <a:sym typeface="+mn-ea"/>
              </a:rPr>
              <a:t>，国与国不相攻，家与家不相乱，盗贼无有，君臣父子皆能孝慈，若此，则天下</a:t>
            </a:r>
            <a:r>
              <a:rPr sz="3200">
                <a:solidFill>
                  <a:srgbClr val="FF0000"/>
                </a:solidFill>
                <a:sym typeface="+mn-ea"/>
              </a:rPr>
              <a:t>治</a:t>
            </a:r>
            <a:r>
              <a:rPr sz="3200">
                <a:sym typeface="+mn-ea"/>
              </a:rPr>
              <a:t>。</a:t>
            </a:r>
            <a:endParaRPr lang="zh-CN" altLang="en-US" sz="3200">
              <a:sym typeface="+mn-ea"/>
            </a:endParaRPr>
          </a:p>
          <a:p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8763635" y="1172845"/>
            <a:ext cx="2816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全部相亲相爱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980180" y="3622675"/>
            <a:ext cx="3248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治理得好，太平。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436880"/>
            <a:ext cx="10968990" cy="59836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/>
              <a:t>翻译：假若天下都能相亲相爱，爱别人就象爱自己，还能有不孝的吗？看待父亲、兄弟和君上象自己一样，怎么会做出不孝的事呢？还会有不慈爱的吗？看待弟弟、儿子与臣下象自己一样，怎么会做出不慈的事呢？所以不孝不慈都没有了。还有盗贼吗？看待别人的家象自己的家一样，谁会盗窃？看待别人就象自己一样，谁会害人？所以盗贼没有了。还有大夫相互侵扰家族，诸侯相互攻伐封国吗？看待别人的家族就象自己的家族，谁会侵犯？看待别人的封国就象自己的封国，谁会攻伐？所以大夫相互侵扰家族，诸侯相互攻伐封国，都没有了。假若天下的人都相亲相爱，国家与国家不相互攻伐，家族与家族不相互侵扰，盗贼没有了，君臣父子间都能孝敬慈爱，象这样，天下也就治理了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1049710"/>
            <a:ext cx="10969200" cy="4759200"/>
          </a:xfrm>
        </p:spPr>
        <p:txBody>
          <a:bodyPr/>
          <a:lstStyle/>
          <a:p>
            <a:pPr marL="0" indent="0">
              <a:lnSpc>
                <a:spcPct val="250000"/>
              </a:lnSpc>
              <a:buNone/>
            </a:pPr>
            <a:r>
              <a:rPr lang="en-US" sz="3200">
                <a:sym typeface="+mn-ea"/>
              </a:rPr>
              <a:t>      </a:t>
            </a:r>
            <a:r>
              <a:rPr sz="3200">
                <a:sym typeface="+mn-ea"/>
              </a:rPr>
              <a:t>故圣人以治天下为事者，恶得不禁恶而</a:t>
            </a:r>
            <a:r>
              <a:rPr sz="3200">
                <a:solidFill>
                  <a:srgbClr val="FF0000"/>
                </a:solidFill>
                <a:sym typeface="+mn-ea"/>
              </a:rPr>
              <a:t>劝</a:t>
            </a:r>
            <a:r>
              <a:rPr sz="3200">
                <a:sym typeface="+mn-ea"/>
              </a:rPr>
              <a:t>爱。故天下兼相爱则治，</a:t>
            </a:r>
            <a:r>
              <a:rPr sz="3200">
                <a:solidFill>
                  <a:srgbClr val="FF0000"/>
                </a:solidFill>
                <a:sym typeface="+mn-ea"/>
              </a:rPr>
              <a:t>交相恶</a:t>
            </a:r>
            <a:r>
              <a:rPr sz="3200">
                <a:sym typeface="+mn-ea"/>
              </a:rPr>
              <a:t>则乱。故子墨子曰：“不可以不劝爱人者，此也。”</a:t>
            </a:r>
            <a:endParaRPr lang="zh-CN" altLang="en-US" sz="3200"/>
          </a:p>
          <a:p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8822690" y="104965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鼓励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088005" y="231775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互相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139565" y="228917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憎恨，讨厌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1049075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/>
              <a:t>翻译：所以圣人既然是以治理天下为职业的人，怎么能不禁止相互仇恨而鼓励相爱呢？因此天下的人相亲相爱就会治理好，相互憎恶则会混乱。所以墨子说：“不能不鼓励爱别人”，道理就在此。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3150" y="2481650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/>
              <a:t>任务二：精读交流</a:t>
            </a:r>
            <a:endParaRPr lang="zh-CN" altLang="en-US" sz="4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58845"/>
            <a:ext cx="10969200" cy="705600"/>
          </a:xfrm>
        </p:spPr>
        <p:txBody>
          <a:bodyPr/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en-US" altLang="zh-CN"/>
              <a:t>   </a:t>
            </a:r>
            <a:r>
              <a:rPr lang="zh-CN" altLang="en-US"/>
              <a:t>理解文章内容，理清文章思路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136650"/>
            <a:ext cx="11677650" cy="16109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sym typeface="+mn-ea"/>
              </a:rPr>
              <a:t>1．在墨子看来，“天下之乱”有哪些？是如何产生的？</a:t>
            </a:r>
            <a:endParaRPr lang="zh-CN" altLang="en-US" sz="3600"/>
          </a:p>
          <a:p>
            <a:pPr marL="0" indent="0">
              <a:buNone/>
            </a:pP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6120" y="2059940"/>
            <a:ext cx="9812020" cy="441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/>
              <a:t>答案　墨子认为，臣子之不孝君父，子亏父而自利，弟亏兄而自利，臣亏君而自利，此所谓乱；父之不慈子，兄之不慈弟，君之不慈臣，这也是乱；贼人以利其身，是乱；大夫之相乱家，诸侯之相攻国，是乱。这些就是天下的乱象。</a:t>
            </a:r>
            <a:endParaRPr lang="zh-CN" altLang="en-US" sz="3600"/>
          </a:p>
          <a:p>
            <a:pPr algn="l">
              <a:lnSpc>
                <a:spcPct val="130000"/>
              </a:lnSpc>
            </a:pPr>
            <a:r>
              <a:rPr lang="zh-CN" altLang="en-US" sz="3600"/>
              <a:t>       这些乱象产生的原因是“自爱”，而不爱人。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264160"/>
            <a:ext cx="11568430" cy="1061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3600">
                <a:sym typeface="+mn-ea"/>
              </a:rPr>
              <a:t>2．文章是如何一步步表明自己观点的？</a:t>
            </a:r>
            <a:endParaRPr sz="3600"/>
          </a:p>
          <a:p>
            <a:pPr marL="0" indent="0">
              <a:buNone/>
            </a:pPr>
            <a:endParaRPr lang="zh-CN" altLang="en-US" sz="360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196215" y="1445260"/>
            <a:ext cx="11435080" cy="357632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/>
              <a:t> </a:t>
            </a:r>
            <a:r>
              <a:rPr sz="3200"/>
              <a:t>答案　文章开篇首先提出要治理好天下的混乱必须要知道混乱产生的源头，就像医生要知道病人的病根才能对症下药，把病治好一样。接着指出天下混乱产生的原因是人们不相爱。文章的论述从父子、兄弟、君臣之间的不相爱，到盗贼横行，再到大夫互相侵害、诸侯互相攻伐，分层论述乱“起不相爱”的观点。然后，在分析问题的基础上，提出解决问题的办法，即“使天下兼相爱”。最后归纳论点，肯定结论，总结全文。</a:t>
            </a:r>
            <a:endParaRPr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80867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/>
              <a:t>任务三</a:t>
            </a:r>
            <a:r>
              <a:rPr lang="en-US" altLang="zh-CN" sz="6000"/>
              <a:t>    </a:t>
            </a:r>
            <a:r>
              <a:rPr lang="zh-CN" altLang="en-US" sz="6000"/>
              <a:t>合作探究</a:t>
            </a:r>
            <a:endParaRPr lang="zh-CN" altLang="en-US" sz="6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537210"/>
            <a:ext cx="10968990" cy="1056640"/>
          </a:xfrm>
        </p:spPr>
        <p:txBody>
          <a:bodyPr>
            <a:normAutofit/>
          </a:bodyPr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墨子为什么提出“兼爱”思想？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380" y="1593850"/>
            <a:ext cx="11187430" cy="40106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答案　墨子认为天下混乱产生的原因是人们不相爱，因此他提出“兼相爱”，认为“兼相爱”是治理天下混乱的良方。墨子认为，如果天下人都彼此相爱，爱别人就像爱自己一样，天下还会混乱吗？看待父亲、兄长及君王像看待自己一样，怎么会做出不孝的事情呢？视人如己、爱人如己，就不会出现君不惠、臣不忠，父不慈、子不孝，兄不友、弟不恭的情况，也就不会出现大夫乱家、诸侯相攻的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7465" y="2472125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600">
                <a:sym typeface="+mn-ea"/>
              </a:rPr>
              <a:t>任务群一</a:t>
            </a:r>
            <a:r>
              <a:rPr lang="en-US" altLang="zh-CN" sz="6600">
                <a:sym typeface="+mn-ea"/>
              </a:rPr>
              <a:t> </a:t>
            </a:r>
            <a:r>
              <a:rPr lang="zh-CN" altLang="en-US" sz="6600">
                <a:sym typeface="+mn-ea"/>
              </a:rPr>
              <a:t>积累基础知识</a:t>
            </a:r>
            <a:endParaRPr lang="zh-CN" altLang="en-US" sz="66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sym typeface="+mn-ea"/>
              </a:rPr>
              <a:t>情况，甚至连小偷和强盗都没有了，像这样天下就治理好了。天下人彼此相爱，天下就能治理好，天下人相互厌恶，天下就会变得混乱，所以墨子提出了“兼爱”的思想。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595" y="608330"/>
            <a:ext cx="11496040" cy="705485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ym typeface="+mn-ea"/>
              </a:rPr>
              <a:t>活动</a:t>
            </a:r>
            <a:r>
              <a:rPr lang="en-US" altLang="zh-CN" sz="4445">
                <a:sym typeface="+mn-ea"/>
              </a:rPr>
              <a:t>2</a:t>
            </a:r>
            <a:r>
              <a:rPr lang="zh-CN" altLang="en-US" sz="4445">
                <a:sym typeface="+mn-ea"/>
              </a:rPr>
              <a:t>：如何理解墨子“兼爱”的思想内涵？　　　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9610" y="1566545"/>
            <a:ext cx="10812780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200">
                <a:sym typeface="+mn-ea"/>
              </a:rPr>
              <a:t>答案　“兼”字除了有“加倍”“广”和“全”的意思，还有一方对另一方兼而有之的意思。“兼爱”是指一方对另一方的付出，包含平等、博爱与相互友爱的意思。墨子认为，要让不平等的双方彼此产生爱，必定是高贵的、强盛的一方，将理解、宽容以及援助更多地给予卑贱的、弱小的一方，让卑贱的一方生活处境得到改善。因此，“兼爱”的目的很明确，就是要努力做到出身高贵的爱护出身低贱的，强大的爱护弱小的。“兼爱”实质是反映贫弱者的心声，带有鲜明的平民色彩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233680"/>
            <a:ext cx="10968990" cy="1321435"/>
          </a:xfrm>
        </p:spPr>
        <p:txBody>
          <a:bodyPr>
            <a:normAutofit/>
          </a:bodyPr>
          <a:lstStyle/>
          <a:p>
            <a:r>
              <a:rPr lang="zh-CN" altLang="en-US"/>
              <a:t>活动</a:t>
            </a:r>
            <a:r>
              <a:rPr lang="en-US" altLang="zh-CN"/>
              <a:t>3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墨子“兼相爱”的学说可行吗？为什么？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645" y="1353820"/>
            <a:ext cx="11213465" cy="5278120"/>
          </a:xfrm>
        </p:spPr>
        <p:txBody>
          <a:bodyPr>
            <a:normAutofit fontScale="50000"/>
          </a:bodyPr>
          <a:lstStyle/>
          <a:p>
            <a:pPr marL="0" indent="0">
              <a:buNone/>
            </a:pPr>
            <a:r>
              <a:rPr lang="zh-CN" altLang="en-US"/>
              <a:t>　　　　　　　　　　　　　　　　　　　　　　　　　　　　　　　　</a:t>
            </a:r>
            <a:endParaRPr lang="zh-CN" altLang="en-US"/>
          </a:p>
          <a:p>
            <a:pPr marL="0" indent="0">
              <a:buNone/>
            </a:pPr>
            <a:r>
              <a:rPr lang="zh-CN" altLang="en-US" sz="5600"/>
              <a:t>答案　墨子所主张的“兼相爱”是一种无差等的爱，要求人们抛却血缘和等级差别的观念，爱人如己。用墨子的话说就是：“视人之家若视其家，视人之身若视其身。”要做到“兼相爱”，需要克服人自身的很多天然局限，但是基本上应该是可行的，作为一种理想目标则完全是值得追求的。因为“兼爱”是一种大爱。实践这样一种学说，有助于解决社会的种种问题。像墨子说的，通过奉行“兼相爱、交相利”的原则，以达到“强不执弱，众不劫寡，富不侮贫，贵不傲贱，诈不欺愚”的目标，有助于社会的和谐。</a:t>
            </a:r>
            <a:endParaRPr lang="zh-CN" altLang="en-US" sz="5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710250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000"/>
              <a:t>学习任务群三　综合拓展任</a:t>
            </a:r>
            <a:endParaRPr lang="zh-CN" altLang="en-US" sz="6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1107440"/>
            <a:ext cx="10968990" cy="503618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445"/>
              <a:t>任务</a:t>
            </a:r>
            <a:r>
              <a:rPr lang="en-US" altLang="zh-CN" sz="4445"/>
              <a:t>1</a:t>
            </a:r>
            <a:r>
              <a:rPr lang="zh-CN" altLang="en-US" sz="4445"/>
              <a:t>：</a:t>
            </a:r>
            <a:r>
              <a:rPr lang="zh-CN" altLang="en-US">
                <a:sym typeface="+mn-ea"/>
              </a:rPr>
              <a:t>有人说，读墨子的《兼爱》就像是听老太太说话，有絮叨之感，语言不简洁。你同意这种观点吗？你是怎样看待墨子语言的“絮叨”的？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　　　　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　　　　　　　　　　　　　　　　　　　　　　　　　　　　　　　　　　　　</a:t>
            </a: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880" y="283845"/>
            <a:ext cx="11318240" cy="567499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sym typeface="+mn-ea"/>
              </a:rPr>
              <a:t>答案　不同意。墨子为了把意思说得清楚明白，除语言浅显外，还不避絮叨。这种絮叨在先秦诸子散文中自成一格，给读者另外一种阅读的体味。钱振锽在《名山小言》中说：“文章有为我与兼爱之不同。为我者只取我自家明白，虽无第二人解，亦何伤哉，老子古简，庄生诡诞，皆是也。兼爱者必使我一人之心共喻于天下，语不尽不止，孟子详明，墨子重复，是也。”对墨子《兼爱》中的重复絮叨的评价还是很准确的。　</a:t>
            </a:r>
            <a:endParaRPr lang="zh-CN" altLang="en-US" sz="32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935" y="104972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墨子的“兼相爱，交相利”的观念和“自爱”“自利”的观念是矛盾的吗？</a:t>
            </a:r>
            <a:br>
              <a:rPr lang="zh-CN" altLang="en-US"/>
            </a:b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935" y="1755195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【参考示例】(观点一)矛盾。墨子在《兼爱》中列举父子、兄弟、君臣的例子都是强调彼此之间的“爱”，而没有正面论述个人的“爱”与“利”。在论述盗贼和大夫诸侯时，也是强调彼此之间的“爱”，对“以治天下为事”的圣人，则要求其对天下的责任，丝毫没有阐述到个人的“自爱”与“自利”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455" y="437515"/>
            <a:ext cx="11515725" cy="49758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>
                <a:sym typeface="+mn-ea"/>
              </a:rPr>
              <a:t>(观点二)不矛盾。“兼相爱”并不否定“自爱”，而是把“自爱”与“相爱”结合起来。“交相利”也不是鄙视“自利”，而是力求使“自利”与“互利”两不偏废。“夫爱人者，人必从而爱之。利人者，人必从而利之。”在这种爱意融融的相互关系中，天下才能实现和谐、富足。“利”在墨子那里主要是指利益、益处、互利、谋利等，似乎并无特异之处。但是，一旦将“利”与“爱”联系起来，使“利”成为“爱”的助力佐证，而不是对立面，那么“利”就获得了非同寻常的意味。墨子既不片面宣扬“自爱”与“自利”，也不断然否定“自爱”与“自利”，而是讲求“兼相爱，交相利”，提倡父子、兄弟、君臣等的互利、协调，这才是“兼相爱，交相利”的关键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1049075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从而使“自爱”与“自利”不是狭隘的自私、计较得失，不是应该被任意贬低、排斥、批判的对象，而是可以被肯定、借助、拥有的现实利益，“自爱”与“自利”应该具有更为深厚的内涵与恢宏的气势。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41630"/>
            <a:ext cx="10968990" cy="1254760"/>
          </a:xfrm>
        </p:spPr>
        <p:txBody>
          <a:bodyPr>
            <a:normAutofit/>
          </a:bodyPr>
          <a:lstStyle/>
          <a:p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儒家的“仁爱”思想与墨家的“兼爱”思想有什么异同？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5895" y="1490345"/>
            <a:ext cx="11717020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【参考示例】相同之处：①基本内涵一致。“仁爱”与“兼爱”，二者皆显出了爱的普遍性，孔子的“泛爱众”与墨子的“兼相爱，交相利”都体现了爱的普遍性、广泛性。二者在主张人人相爱，关爱民众，反对以强凌弱上显然是相通的。②社会背景和基本目标相同。孔子的“仁爱”思想和墨子的“兼爱”思想都是产生在春秋战国的社会动乱时期，都包含着安邦定国、终止混乱纷争的理想。</a:t>
            </a: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22165" y="109855"/>
            <a:ext cx="7293610" cy="64554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1.作者：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墨子(约前468—前376年)，春秋战国之际的思想家、教育家、学者，墨家学派的创始人。名翟，相传原为宋国人，后长期住在鲁国。曾学习儒术，因不满其烦琐的“礼”，另立新说，聚徒讲学，成为儒家的主要反对派。他的“非攻”思想体现了当时人民反对掠夺战争的意向。他的“非乐”“节用”“节葬”等主张，是对当权贵族“繁饰礼乐”和奢侈享乐生活的抗议。他提出“尚贤”“尚同”的政治主张，认为“官无常贵，民无终贱”，反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bki-20131220132803-52672807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09135" cy="68586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065" y="280035"/>
            <a:ext cx="1160208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不同之处：①具体内涵不同。儒家的“仁爱”思想是建立在宗法等级制度、血缘关系基础上的有差别的爱，是有先后等级顺序的，是由“爱亲”到“爱人”，最后才是“泛爱众”。它要求按照宗法等级秩序，即尊卑、贵贱、亲疏的顺序去爱人。墨家的“兼爱”思想是一种超越血缘关系的爱，这种爱没有尊卑、亲疏、贵贱的差别，即“兼相爱”，借此达到利人如己、无私利他的“交相利”的目的。②爱的倾向性不同。儒家的“仁爱”思想是“己所不欲，勿施于人”“己欲立而立人，己欲达而达人”，主张尽心，不言回报，只求尽职尽责，不问自己的权利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墨子的“兼爱”思想则是站在功利的角度上，提出了对等互报的原则，即“兼相爱，交相利”。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       整体看来，儒家的“仁爱”是一种有差别和等级的爱，即要求以对父母兄弟之爱为同心圆的圆心，层层外推，逐渐扩展到对宗族、国家和社会的爱。而墨家的“兼爱”是一种无差别和等级的爱，它要求人们抛却血缘和差别等级，不分厚薄亲疏，爱人如己。</a:t>
            </a:r>
            <a:endParaRPr lang="zh-CN" altLang="en-US" sz="3200"/>
          </a:p>
          <a:p>
            <a:endParaRPr lang="zh-CN" altLang="en-US" sz="32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22200" y="11379200"/>
            <a:ext cx="3429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4920" y="924615"/>
            <a:ext cx="10969200" cy="4759200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对贵族的世袭制和儒家的亲亲尊尊，试图用上说下教的方法，“使饥者得食，寒者得衣，劳者得息，乱者得治”。探究了知识和逻辑等问题，制定了作为认识真理准则的三表，强调善与用、志与功的统一。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墨子弟子很多，以“兴天下之利，除天下之害”为教育目的，尤重艰苦实践，服从纪律。其学说对当时思想界影响极大，与儒家并称“显学”。其体系中的非命、务实的观点为后学所发展，而其中有关宗教迷信的形式，我们应当摒弃。 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e3099d4778134a909c7d890866ceb0a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40055"/>
            <a:ext cx="12192000" cy="7297420"/>
          </a:xfrm>
          <a:prstGeom prst="rect">
            <a:avLst/>
          </a:prstGeom>
        </p:spPr>
      </p:pic>
      <p:pic>
        <p:nvPicPr>
          <p:cNvPr id="8" name="图片 7" descr="5293ac0735662f762f4f9236f25cb52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69925"/>
            <a:ext cx="12191365" cy="7526655"/>
          </a:xfrm>
          <a:prstGeom prst="rect">
            <a:avLst/>
          </a:prstGeom>
        </p:spPr>
      </p:pic>
      <p:pic>
        <p:nvPicPr>
          <p:cNvPr id="4" name="图片 3" descr="t019b5015abb70d3f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00" y="-610235"/>
            <a:ext cx="13470255" cy="7466965"/>
          </a:xfrm>
          <a:prstGeom prst="rect">
            <a:avLst/>
          </a:prstGeom>
        </p:spPr>
      </p:pic>
      <p:pic>
        <p:nvPicPr>
          <p:cNvPr id="6" name="图片 5" descr="20140527_0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615" y="-523240"/>
            <a:ext cx="12837795" cy="7242810"/>
          </a:xfrm>
          <a:prstGeom prst="rect">
            <a:avLst/>
          </a:prstGeom>
        </p:spPr>
      </p:pic>
      <p:pic>
        <p:nvPicPr>
          <p:cNvPr id="10" name="内容占位符 9" descr="d0fbdfbbda1345cfa151620296d51771"/>
          <p:cNvPicPr>
            <a:picLocks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0" y="-610235"/>
            <a:ext cx="12896850" cy="7948295"/>
          </a:xfrm>
          <a:prstGeom prst="rect">
            <a:avLst/>
          </a:prstGeom>
        </p:spPr>
      </p:pic>
      <p:pic>
        <p:nvPicPr>
          <p:cNvPr id="7" name="图片 6" descr="5d42d413b1e4444b9c80d9ab40f19a07_th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" y="-566420"/>
            <a:ext cx="12846050" cy="73793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128340"/>
            <a:ext cx="10969200" cy="70560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en-US"/>
              <a:t>时代背景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833755"/>
            <a:ext cx="11227435" cy="5563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墨子生活在先秦，那是一个礼制崩坍、王权衰败、诸侯纷争的时代，广大民众饱受战乱之苦，极渴望安定太平的生活环境。墨子对现实生活给予了积极关注与思考，映现出鲜明的忧患意识、入世风骨及救世精神。坚决无情地揭发当时战争给人民带来的灾难。他站在平民立场上为维护民众与弱小国家的生存，提出了“兼爱”“非攻”等主张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98450" y="206375"/>
            <a:ext cx="9799320" cy="83375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/>
              <a:t>3.</a:t>
            </a:r>
            <a:r>
              <a:rPr lang="zh-CN" altLang="zh-CN"/>
              <a:t>文学常识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43230" y="1040130"/>
            <a:ext cx="11306175" cy="5970270"/>
          </a:xfrm>
        </p:spPr>
        <p:txBody>
          <a:bodyPr>
            <a:noAutofit/>
          </a:bodyPr>
          <a:lstStyle/>
          <a:p>
            <a:pPr algn="l"/>
            <a:r>
              <a:rPr lang="en-US" altLang="zh-CN" sz="2700"/>
              <a:t>      </a:t>
            </a:r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</a:t>
            </a:r>
            <a:r>
              <a:rPr sz="3200">
                <a:sym typeface="+mn-ea"/>
              </a:rPr>
              <a:t>《墨子》一书，是墨子及其弟子以及后期墨家著述的汇编。其内容涉及哲学、政治、逻辑、科技、军事等，堪称古代的一部百科全书。据《汉书·艺文志》所载，《墨子》原有七十一篇，今存五十三篇。一般认为其中《兼爱》《非攻》《尚贤》《尚同》等篇体现了墨子的主要思想。</a:t>
            </a:r>
            <a:endParaRPr sz="3200">
              <a:sym typeface="+mn-ea"/>
            </a:endParaRPr>
          </a:p>
          <a:p>
            <a:pPr algn="l"/>
            <a:r>
              <a:rPr sz="3200">
                <a:sym typeface="+mn-ea"/>
              </a:rPr>
              <a:t>该书语言质朴，逻辑严密，善于运用具体事例来说理，又经常从具体问题的争论中作出概括性的总结。论证时由小及大，层层推进，既是演说，又是比喻，明白而严谨。中国古代严格意义上的论说文，就是从《墨子》开始的。</a:t>
            </a:r>
            <a:endParaRPr sz="32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4.</a:t>
            </a:r>
            <a:r>
              <a:rPr lang="zh-CN" altLang="en-US">
                <a:sym typeface="+mn-ea"/>
              </a:rPr>
              <a:t>文化常识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>
                <a:sym typeface="+mn-ea"/>
              </a:rPr>
              <a:t>      </a:t>
            </a:r>
            <a:r>
              <a:rPr lang="zh-CN" altLang="en-US"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1</a:t>
            </a:r>
            <a:r>
              <a:rPr lang="zh-CN" altLang="en-US" sz="3200">
                <a:sym typeface="+mn-ea"/>
              </a:rPr>
              <a:t>）子：“子墨子”中的“子”是对墨子的尊称。在文言文中，“子”指“你”，尊称对方，通常为男性。</a:t>
            </a:r>
            <a:endParaRPr lang="zh-CN" altLang="en-US" sz="3200"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      （</a:t>
            </a:r>
            <a:r>
              <a:rPr lang="en-US" altLang="zh-CN" sz="3200">
                <a:sym typeface="+mn-ea"/>
              </a:rPr>
              <a:t>2</a:t>
            </a:r>
            <a:r>
              <a:rPr lang="zh-CN" altLang="en-US" sz="3200">
                <a:sym typeface="+mn-ea"/>
              </a:rPr>
              <a:t>）大夫：大夫这个称谓，是古代的一个官阶，不是官职。西周以后先秦诸侯国中，在国君之下设卿、大夫、士三级。秦汉以后，有谏议大夫、中大夫、光禄大夫等官职。至唐宋尚有谏议大夫之官，至明清废。</a:t>
            </a:r>
            <a:endParaRPr lang="zh-CN" altLang="en-US" sz="3200">
              <a:sym typeface="+mn-ea"/>
            </a:endParaRPr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PLACING_PICTURE_USER_VIEWPORT" val="{&quot;height&quot;:3000,&quot;width&quot;:1995}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94</Paragraphs>
  <Slides>41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8">
      <vt:lpstr>Arial</vt:lpstr>
      <vt:lpstr>微软雅黑</vt:lpstr>
      <vt:lpstr>Wingdings</vt:lpstr>
      <vt:lpstr>宋体</vt:lpstr>
      <vt:lpstr>Times New Roman</vt:lpstr>
      <vt:lpstr>黑体</vt:lpstr>
      <vt:lpstr>Office 主题​​</vt:lpstr>
      <vt:lpstr>第6课　</vt:lpstr>
      <vt:lpstr>任务情境</vt:lpstr>
      <vt:lpstr>任务群一 积累基础知识</vt:lpstr>
      <vt:lpstr>PowerPoint Presentation</vt:lpstr>
      <vt:lpstr>PowerPoint Presentation</vt:lpstr>
      <vt:lpstr>PowerPoint Presentation</vt:lpstr>
      <vt:lpstr>2.时代背景</vt:lpstr>
      <vt:lpstr>3.文学常识</vt:lpstr>
      <vt:lpstr>4.文化常识</vt:lpstr>
      <vt:lpstr>PowerPoint Presentation</vt:lpstr>
      <vt:lpstr>任务群二   文本研习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任务二：精读交流</vt:lpstr>
      <vt:lpstr>活动1：   理解文章内容，理清文章思路</vt:lpstr>
      <vt:lpstr>PowerPoint Presentation</vt:lpstr>
      <vt:lpstr>任务三    合作探究</vt:lpstr>
      <vt:lpstr>活动1：墨子为什么提出“兼爱”思想？</vt:lpstr>
      <vt:lpstr>PowerPoint Presentation</vt:lpstr>
      <vt:lpstr>活动2：如何理解墨子“兼爱”的思想内涵？　　　　</vt:lpstr>
      <vt:lpstr>活动3：墨子“兼相爱”的学说可行吗？为什么？</vt:lpstr>
      <vt:lpstr>学习任务群三　综合拓展任</vt:lpstr>
      <vt:lpstr>任务1：有人说，读墨子的《兼爱》就像是听老太太说话，有絮叨之感，语言不简洁。你同意这种观点吗？你是怎样看待墨子语言的“絮叨”的？　　　　　　　　　　　　　　　　　　　　　　　　　　　　　　　　　　　　　　　　</vt:lpstr>
      <vt:lpstr>PowerPoint Presentation</vt:lpstr>
      <vt:lpstr>2.墨子的“兼相爱，交相利”的观念和“自爱”“自利”的观念是矛盾的吗？</vt:lpstr>
      <vt:lpstr>PowerPoint Presentation</vt:lpstr>
      <vt:lpstr>PowerPoint Presentation</vt:lpstr>
      <vt:lpstr>3.儒家的“仁爱”思想与墨家的“兼爱”思想有什么异同？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2021-08-26T15:45:34.936</cp:lastPrinted>
  <dcterms:created xsi:type="dcterms:W3CDTF">2021-08-26T15:45:34Z</dcterms:created>
  <dcterms:modified xsi:type="dcterms:W3CDTF">2021-08-26T07:45:36Z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