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slideLayouts/slideLayout22.xml" ContentType="application/vnd.openxmlformats-officedocument.presentationml.slideLayout+xml"/>
  <Override PartName="/ppt/theme/theme22.xml" ContentType="application/vnd.openxmlformats-officedocument.theme+xml"/>
  <Override PartName="/ppt/slideLayouts/slideLayout23.xml" ContentType="application/vnd.openxmlformats-officedocument.presentationml.slideLayout+xml"/>
  <Override PartName="/ppt/theme/theme23.xml" ContentType="application/vnd.openxmlformats-officedocument.theme+xml"/>
  <Override PartName="/ppt/slideLayouts/slideLayout24.xml" ContentType="application/vnd.openxmlformats-officedocument.presentationml.slideLayout+xml"/>
  <Override PartName="/ppt/theme/theme24.xml" ContentType="application/vnd.openxmlformats-officedocument.theme+xml"/>
  <Override PartName="/ppt/slideLayouts/slideLayout25.xml" ContentType="application/vnd.openxmlformats-officedocument.presentationml.slideLayout+xml"/>
  <Override PartName="/ppt/theme/theme25.xml" ContentType="application/vnd.openxmlformats-officedocument.theme+xml"/>
  <Override PartName="/ppt/slideLayouts/slideLayout26.xml" ContentType="application/vnd.openxmlformats-officedocument.presentationml.slideLayout+xml"/>
  <Override PartName="/ppt/theme/theme26.xml" ContentType="application/vnd.openxmlformats-officedocument.theme+xml"/>
  <Override PartName="/ppt/slideLayouts/slideLayout27.xml" ContentType="application/vnd.openxmlformats-officedocument.presentationml.slideLayout+xml"/>
  <Override PartName="/ppt/theme/theme27.xml" ContentType="application/vnd.openxmlformats-officedocument.theme+xml"/>
  <Override PartName="/ppt/slideLayouts/slideLayout28.xml" ContentType="application/vnd.openxmlformats-officedocument.presentationml.slideLayout+xml"/>
  <Override PartName="/ppt/theme/theme28.xml" ContentType="application/vnd.openxmlformats-officedocument.theme+xml"/>
  <Override PartName="/ppt/slideLayouts/slideLayout29.xml" ContentType="application/vnd.openxmlformats-officedocument.presentationml.slideLayout+xml"/>
  <Override PartName="/ppt/theme/theme29.xml" ContentType="application/vnd.openxmlformats-officedocument.theme+xml"/>
  <Override PartName="/ppt/slideLayouts/slideLayout30.xml" ContentType="application/vnd.openxmlformats-officedocument.presentationml.slideLayout+xml"/>
  <Override PartName="/ppt/theme/theme30.xml" ContentType="application/vnd.openxmlformats-officedocument.theme+xml"/>
  <Override PartName="/ppt/slideLayouts/slideLayout31.xml" ContentType="application/vnd.openxmlformats-officedocument.presentationml.slideLayout+xml"/>
  <Override PartName="/ppt/theme/theme31.xml" ContentType="application/vnd.openxmlformats-officedocument.theme+xml"/>
  <Override PartName="/ppt/slideLayouts/slideLayout32.xml" ContentType="application/vnd.openxmlformats-officedocument.presentationml.slideLayout+xml"/>
  <Override PartName="/ppt/theme/theme32.xml" ContentType="application/vnd.openxmlformats-officedocument.theme+xml"/>
  <Override PartName="/ppt/slideLayouts/slideLayout33.xml" ContentType="application/vnd.openxmlformats-officedocument.presentationml.slideLayout+xml"/>
  <Override PartName="/ppt/theme/theme33.xml" ContentType="application/vnd.openxmlformats-officedocument.theme+xml"/>
  <Override PartName="/ppt/slideLayouts/slideLayout34.xml" ContentType="application/vnd.openxmlformats-officedocument.presentationml.slideLayout+xml"/>
  <Override PartName="/ppt/theme/theme34.xml" ContentType="application/vnd.openxmlformats-officedocument.theme+xml"/>
  <Override PartName="/ppt/slideLayouts/slideLayout35.xml" ContentType="application/vnd.openxmlformats-officedocument.presentationml.slideLayout+xml"/>
  <Override PartName="/ppt/theme/theme35.xml" ContentType="application/vnd.openxmlformats-officedocument.theme+xml"/>
  <Override PartName="/ppt/slideLayouts/slideLayout36.xml" ContentType="application/vnd.openxmlformats-officedocument.presentationml.slideLayout+xml"/>
  <Override PartName="/ppt/theme/theme36.xml" ContentType="application/vnd.openxmlformats-officedocument.theme+xml"/>
  <Override PartName="/ppt/slideLayouts/slideLayout37.xml" ContentType="application/vnd.openxmlformats-officedocument.presentationml.slideLayout+xml"/>
  <Override PartName="/ppt/theme/theme37.xml" ContentType="application/vnd.openxmlformats-officedocument.theme+xml"/>
  <Override PartName="/ppt/slideLayouts/slideLayout38.xml" ContentType="application/vnd.openxmlformats-officedocument.presentationml.slideLayout+xml"/>
  <Override PartName="/ppt/theme/theme38.xml" ContentType="application/vnd.openxmlformats-officedocument.theme+xml"/>
  <Override PartName="/ppt/slideLayouts/slideLayout39.xml" ContentType="application/vnd.openxmlformats-officedocument.presentationml.slideLayout+xml"/>
  <Override PartName="/ppt/theme/theme39.xml" ContentType="application/vnd.openxmlformats-officedocument.theme+xml"/>
  <Override PartName="/ppt/slideLayouts/slideLayout40.xml" ContentType="application/vnd.openxmlformats-officedocument.presentationml.slideLayout+xml"/>
  <Override PartName="/ppt/theme/theme40.xml" ContentType="application/vnd.openxmlformats-officedocument.theme+xml"/>
  <Override PartName="/ppt/slideLayouts/slideLayout41.xml" ContentType="application/vnd.openxmlformats-officedocument.presentationml.slideLayout+xml"/>
  <Override PartName="/ppt/theme/theme41.xml" ContentType="application/vnd.openxmlformats-officedocument.theme+xml"/>
  <Override PartName="/ppt/slideLayouts/slideLayout42.xml" ContentType="application/vnd.openxmlformats-officedocument.presentationml.slideLayout+xml"/>
  <Override PartName="/ppt/theme/theme42.xml" ContentType="application/vnd.openxmlformats-officedocument.theme+xml"/>
  <Override PartName="/ppt/slideLayouts/slideLayout43.xml" ContentType="application/vnd.openxmlformats-officedocument.presentationml.slideLayout+xml"/>
  <Override PartName="/ppt/theme/theme43.xml" ContentType="application/vnd.openxmlformats-officedocument.theme+xml"/>
  <Override PartName="/ppt/slideLayouts/slideLayout44.xml" ContentType="application/vnd.openxmlformats-officedocument.presentationml.slideLayout+xml"/>
  <Override PartName="/ppt/theme/theme44.xml" ContentType="application/vnd.openxmlformats-officedocument.theme+xml"/>
  <Override PartName="/ppt/slideLayouts/slideLayout45.xml" ContentType="application/vnd.openxmlformats-officedocument.presentationml.slideLayout+xml"/>
  <Override PartName="/ppt/theme/theme45.xml" ContentType="application/vnd.openxmlformats-officedocument.theme+xml"/>
  <Override PartName="/ppt/slideLayouts/slideLayout46.xml" ContentType="application/vnd.openxmlformats-officedocument.presentationml.slideLayout+xml"/>
  <Override PartName="/ppt/theme/theme46.xml" ContentType="application/vnd.openxmlformats-officedocument.theme+xml"/>
  <Override PartName="/ppt/slideLayouts/slideLayout47.xml" ContentType="application/vnd.openxmlformats-officedocument.presentationml.slideLayout+xml"/>
  <Override PartName="/ppt/theme/theme47.xml" ContentType="application/vnd.openxmlformats-officedocument.theme+xml"/>
  <Override PartName="/ppt/slideLayouts/slideLayout48.xml" ContentType="application/vnd.openxmlformats-officedocument.presentationml.slideLayout+xml"/>
  <Override PartName="/ppt/theme/theme48.xml" ContentType="application/vnd.openxmlformats-officedocument.theme+xml"/>
  <Override PartName="/ppt/slideLayouts/slideLayout49.xml" ContentType="application/vnd.openxmlformats-officedocument.presentationml.slideLayout+xml"/>
  <Override PartName="/ppt/theme/theme49.xml" ContentType="application/vnd.openxmlformats-officedocument.theme+xml"/>
  <Override PartName="/ppt/slideLayouts/slideLayout50.xml" ContentType="application/vnd.openxmlformats-officedocument.presentationml.slideLayout+xml"/>
  <Override PartName="/ppt/theme/theme50.xml" ContentType="application/vnd.openxmlformats-officedocument.theme+xml"/>
  <Override PartName="/ppt/slideLayouts/slideLayout51.xml" ContentType="application/vnd.openxmlformats-officedocument.presentationml.slideLayout+xml"/>
  <Override PartName="/ppt/theme/theme51.xml" ContentType="application/vnd.openxmlformats-officedocument.theme+xml"/>
  <Override PartName="/ppt/slideLayouts/slideLayout52.xml" ContentType="application/vnd.openxmlformats-officedocument.presentationml.slideLayout+xml"/>
  <Override PartName="/ppt/theme/theme52.xml" ContentType="application/vnd.openxmlformats-officedocument.theme+xml"/>
  <Override PartName="/ppt/slideLayouts/slideLayout53.xml" ContentType="application/vnd.openxmlformats-officedocument.presentationml.slideLayout+xml"/>
  <Override PartName="/ppt/theme/theme53.xml" ContentType="application/vnd.openxmlformats-officedocument.theme+xml"/>
  <Override PartName="/ppt/slideLayouts/slideLayout54.xml" ContentType="application/vnd.openxmlformats-officedocument.presentationml.slideLayout+xml"/>
  <Override PartName="/ppt/theme/theme54.xml" ContentType="application/vnd.openxmlformats-officedocument.theme+xml"/>
  <Override PartName="/ppt/slideLayouts/slideLayout55.xml" ContentType="application/vnd.openxmlformats-officedocument.presentationml.slideLayout+xml"/>
  <Override PartName="/ppt/theme/theme55.xml" ContentType="application/vnd.openxmlformats-officedocument.theme+xml"/>
  <Override PartName="/ppt/slideLayouts/slideLayout56.xml" ContentType="application/vnd.openxmlformats-officedocument.presentationml.slideLayout+xml"/>
  <Override PartName="/ppt/theme/theme56.xml" ContentType="application/vnd.openxmlformats-officedocument.theme+xml"/>
  <Override PartName="/ppt/slideLayouts/slideLayout57.xml" ContentType="application/vnd.openxmlformats-officedocument.presentationml.slideLayout+xml"/>
  <Override PartName="/ppt/theme/theme57.xml" ContentType="application/vnd.openxmlformats-officedocument.theme+xml"/>
  <Override PartName="/ppt/slideLayouts/slideLayout58.xml" ContentType="application/vnd.openxmlformats-officedocument.presentationml.slideLayout+xml"/>
  <Override PartName="/ppt/theme/theme58.xml" ContentType="application/vnd.openxmlformats-officedocument.theme+xml"/>
  <Override PartName="/ppt/slideLayouts/slideLayout59.xml" ContentType="application/vnd.openxmlformats-officedocument.presentationml.slideLayout+xml"/>
  <Override PartName="/ppt/theme/theme59.xml" ContentType="application/vnd.openxmlformats-officedocument.theme+xml"/>
  <Override PartName="/ppt/slideLayouts/slideLayout60.xml" ContentType="application/vnd.openxmlformats-officedocument.presentationml.slideLayout+xml"/>
  <Override PartName="/ppt/theme/theme6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3" r:id="rId2"/>
    <p:sldMasterId id="2147483665" r:id="rId3"/>
    <p:sldMasterId id="2147483667" r:id="rId4"/>
    <p:sldMasterId id="2147483669" r:id="rId5"/>
    <p:sldMasterId id="2147483671" r:id="rId6"/>
    <p:sldMasterId id="2147483673" r:id="rId7"/>
    <p:sldMasterId id="2147483675" r:id="rId8"/>
    <p:sldMasterId id="2147483677" r:id="rId9"/>
    <p:sldMasterId id="2147483679" r:id="rId10"/>
    <p:sldMasterId id="2147483681" r:id="rId11"/>
    <p:sldMasterId id="2147483683" r:id="rId12"/>
    <p:sldMasterId id="2147483685" r:id="rId13"/>
    <p:sldMasterId id="2147483687" r:id="rId14"/>
    <p:sldMasterId id="2147483689" r:id="rId15"/>
    <p:sldMasterId id="2147483691" r:id="rId16"/>
    <p:sldMasterId id="2147483693" r:id="rId17"/>
    <p:sldMasterId id="2147483695" r:id="rId18"/>
    <p:sldMasterId id="2147483697" r:id="rId19"/>
    <p:sldMasterId id="2147483699" r:id="rId20"/>
    <p:sldMasterId id="2147483701" r:id="rId21"/>
    <p:sldMasterId id="2147483703" r:id="rId22"/>
    <p:sldMasterId id="2147483705" r:id="rId23"/>
    <p:sldMasterId id="2147483707" r:id="rId24"/>
    <p:sldMasterId id="2147483709" r:id="rId25"/>
    <p:sldMasterId id="2147483711" r:id="rId26"/>
    <p:sldMasterId id="2147483713" r:id="rId27"/>
    <p:sldMasterId id="2147483715" r:id="rId28"/>
    <p:sldMasterId id="2147483717" r:id="rId29"/>
    <p:sldMasterId id="2147483719" r:id="rId30"/>
    <p:sldMasterId id="2147483721" r:id="rId31"/>
    <p:sldMasterId id="2147483723" r:id="rId32"/>
    <p:sldMasterId id="2147483725" r:id="rId33"/>
    <p:sldMasterId id="2147483727" r:id="rId34"/>
    <p:sldMasterId id="2147483729" r:id="rId35"/>
    <p:sldMasterId id="2147483731" r:id="rId36"/>
    <p:sldMasterId id="2147483733" r:id="rId37"/>
    <p:sldMasterId id="2147483735" r:id="rId38"/>
    <p:sldMasterId id="2147483737" r:id="rId39"/>
    <p:sldMasterId id="2147483739" r:id="rId40"/>
    <p:sldMasterId id="2147483741" r:id="rId41"/>
    <p:sldMasterId id="2147483743" r:id="rId42"/>
    <p:sldMasterId id="2147483745" r:id="rId43"/>
    <p:sldMasterId id="2147483747" r:id="rId44"/>
    <p:sldMasterId id="2147483749" r:id="rId45"/>
    <p:sldMasterId id="2147483751" r:id="rId46"/>
    <p:sldMasterId id="2147483753" r:id="rId47"/>
    <p:sldMasterId id="2147483755" r:id="rId48"/>
    <p:sldMasterId id="2147483757" r:id="rId49"/>
    <p:sldMasterId id="2147483759" r:id="rId50"/>
    <p:sldMasterId id="2147483761" r:id="rId51"/>
    <p:sldMasterId id="2147483763" r:id="rId52"/>
    <p:sldMasterId id="2147483765" r:id="rId53"/>
    <p:sldMasterId id="2147483767" r:id="rId54"/>
    <p:sldMasterId id="2147483769" r:id="rId55"/>
    <p:sldMasterId id="2147483771" r:id="rId56"/>
    <p:sldMasterId id="2147483773" r:id="rId57"/>
    <p:sldMasterId id="2147483775" r:id="rId58"/>
    <p:sldMasterId id="2147483777" r:id="rId59"/>
    <p:sldMasterId id="2147483779" r:id="rId60"/>
  </p:sldMasterIdLst>
  <p:sldIdLst>
    <p:sldId id="259" r:id="rId61"/>
    <p:sldId id="262" r:id="rId62"/>
    <p:sldId id="265" r:id="rId63"/>
    <p:sldId id="268" r:id="rId64"/>
    <p:sldId id="271" r:id="rId65"/>
    <p:sldId id="274" r:id="rId66"/>
    <p:sldId id="277" r:id="rId67"/>
    <p:sldId id="280" r:id="rId68"/>
    <p:sldId id="283" r:id="rId69"/>
    <p:sldId id="286" r:id="rId70"/>
    <p:sldId id="289" r:id="rId71"/>
    <p:sldId id="292" r:id="rId72"/>
    <p:sldId id="295" r:id="rId73"/>
    <p:sldId id="298" r:id="rId74"/>
    <p:sldId id="301" r:id="rId75"/>
    <p:sldId id="304" r:id="rId76"/>
    <p:sldId id="307" r:id="rId77"/>
    <p:sldId id="310" r:id="rId78"/>
    <p:sldId id="313" r:id="rId79"/>
    <p:sldId id="316" r:id="rId80"/>
    <p:sldId id="319" r:id="rId81"/>
    <p:sldId id="322" r:id="rId82"/>
    <p:sldId id="325" r:id="rId83"/>
    <p:sldId id="328" r:id="rId84"/>
    <p:sldId id="331" r:id="rId85"/>
    <p:sldId id="334" r:id="rId86"/>
    <p:sldId id="337" r:id="rId87"/>
    <p:sldId id="340" r:id="rId88"/>
    <p:sldId id="343" r:id="rId89"/>
    <p:sldId id="346" r:id="rId90"/>
    <p:sldId id="349" r:id="rId91"/>
    <p:sldId id="352" r:id="rId92"/>
    <p:sldId id="355" r:id="rId93"/>
    <p:sldId id="358" r:id="rId94"/>
    <p:sldId id="361" r:id="rId95"/>
    <p:sldId id="364" r:id="rId96"/>
    <p:sldId id="367" r:id="rId97"/>
    <p:sldId id="370" r:id="rId98"/>
    <p:sldId id="373" r:id="rId99"/>
    <p:sldId id="376" r:id="rId100"/>
    <p:sldId id="379" r:id="rId101"/>
    <p:sldId id="382" r:id="rId102"/>
    <p:sldId id="385" r:id="rId103"/>
    <p:sldId id="388" r:id="rId104"/>
    <p:sldId id="391" r:id="rId105"/>
    <p:sldId id="394" r:id="rId106"/>
    <p:sldId id="397" r:id="rId107"/>
    <p:sldId id="400" r:id="rId108"/>
    <p:sldId id="403" r:id="rId109"/>
    <p:sldId id="406" r:id="rId110"/>
    <p:sldId id="409" r:id="rId111"/>
    <p:sldId id="412" r:id="rId112"/>
    <p:sldId id="415" r:id="rId113"/>
    <p:sldId id="418" r:id="rId114"/>
    <p:sldId id="421" r:id="rId115"/>
    <p:sldId id="424" r:id="rId116"/>
    <p:sldId id="427" r:id="rId117"/>
    <p:sldId id="430" r:id="rId118"/>
    <p:sldId id="433" r:id="rId119"/>
    <p:sldId id="436" r:id="rId120"/>
  </p:sldIdLst>
  <p:sldSz cx="9144000" cy="6858000" type="screen4x3"/>
  <p:notesSz cx="6858000" cy="9144000"/>
  <p:custDataLst>
    <p:tags r:id="rId121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slide" Target="slides/slide57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3.xml"/><Relationship Id="rId68" Type="http://schemas.openxmlformats.org/officeDocument/2006/relationships/slide" Target="slides/slide8.xml"/><Relationship Id="rId84" Type="http://schemas.openxmlformats.org/officeDocument/2006/relationships/slide" Target="slides/slide24.xml"/><Relationship Id="rId89" Type="http://schemas.openxmlformats.org/officeDocument/2006/relationships/slide" Target="slides/slide29.xml"/><Relationship Id="rId112" Type="http://schemas.openxmlformats.org/officeDocument/2006/relationships/slide" Target="slides/slide52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47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74" Type="http://schemas.openxmlformats.org/officeDocument/2006/relationships/slide" Target="slides/slide14.xml"/><Relationship Id="rId79" Type="http://schemas.openxmlformats.org/officeDocument/2006/relationships/slide" Target="slides/slide19.xml"/><Relationship Id="rId102" Type="http://schemas.openxmlformats.org/officeDocument/2006/relationships/slide" Target="slides/slide42.xml"/><Relationship Id="rId12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.xml"/><Relationship Id="rId82" Type="http://schemas.openxmlformats.org/officeDocument/2006/relationships/slide" Target="slides/slide22.xml"/><Relationship Id="rId90" Type="http://schemas.openxmlformats.org/officeDocument/2006/relationships/slide" Target="slides/slide30.xml"/><Relationship Id="rId95" Type="http://schemas.openxmlformats.org/officeDocument/2006/relationships/slide" Target="slides/slide35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Master" Target="slideMasters/slideMaster56.xml"/><Relationship Id="rId64" Type="http://schemas.openxmlformats.org/officeDocument/2006/relationships/slide" Target="slides/slide4.xml"/><Relationship Id="rId69" Type="http://schemas.openxmlformats.org/officeDocument/2006/relationships/slide" Target="slides/slide9.xml"/><Relationship Id="rId77" Type="http://schemas.openxmlformats.org/officeDocument/2006/relationships/slide" Target="slides/slide17.xml"/><Relationship Id="rId100" Type="http://schemas.openxmlformats.org/officeDocument/2006/relationships/slide" Target="slides/slide40.xml"/><Relationship Id="rId105" Type="http://schemas.openxmlformats.org/officeDocument/2006/relationships/slide" Target="slides/slide45.xml"/><Relationship Id="rId113" Type="http://schemas.openxmlformats.org/officeDocument/2006/relationships/slide" Target="slides/slide53.xml"/><Relationship Id="rId118" Type="http://schemas.openxmlformats.org/officeDocument/2006/relationships/slide" Target="slides/slide58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2.xml"/><Relationship Id="rId80" Type="http://schemas.openxmlformats.org/officeDocument/2006/relationships/slide" Target="slides/slide20.xml"/><Relationship Id="rId85" Type="http://schemas.openxmlformats.org/officeDocument/2006/relationships/slide" Target="slides/slide25.xml"/><Relationship Id="rId93" Type="http://schemas.openxmlformats.org/officeDocument/2006/relationships/slide" Target="slides/slide33.xml"/><Relationship Id="rId98" Type="http://schemas.openxmlformats.org/officeDocument/2006/relationships/slide" Target="slides/slide38.xml"/><Relationship Id="rId121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Master" Target="slideMasters/slideMaster59.xml"/><Relationship Id="rId67" Type="http://schemas.openxmlformats.org/officeDocument/2006/relationships/slide" Target="slides/slide7.xml"/><Relationship Id="rId103" Type="http://schemas.openxmlformats.org/officeDocument/2006/relationships/slide" Target="slides/slide43.xml"/><Relationship Id="rId108" Type="http://schemas.openxmlformats.org/officeDocument/2006/relationships/slide" Target="slides/slide48.xml"/><Relationship Id="rId116" Type="http://schemas.openxmlformats.org/officeDocument/2006/relationships/slide" Target="slides/slide56.xml"/><Relationship Id="rId124" Type="http://schemas.openxmlformats.org/officeDocument/2006/relationships/theme" Target="theme/theme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2.xml"/><Relationship Id="rId70" Type="http://schemas.openxmlformats.org/officeDocument/2006/relationships/slide" Target="slides/slide10.xml"/><Relationship Id="rId75" Type="http://schemas.openxmlformats.org/officeDocument/2006/relationships/slide" Target="slides/slide15.xml"/><Relationship Id="rId83" Type="http://schemas.openxmlformats.org/officeDocument/2006/relationships/slide" Target="slides/slide23.xml"/><Relationship Id="rId88" Type="http://schemas.openxmlformats.org/officeDocument/2006/relationships/slide" Target="slides/slide28.xml"/><Relationship Id="rId91" Type="http://schemas.openxmlformats.org/officeDocument/2006/relationships/slide" Target="slides/slide31.xml"/><Relationship Id="rId96" Type="http://schemas.openxmlformats.org/officeDocument/2006/relationships/slide" Target="slides/slide36.xml"/><Relationship Id="rId111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106" Type="http://schemas.openxmlformats.org/officeDocument/2006/relationships/slide" Target="slides/slide46.xml"/><Relationship Id="rId114" Type="http://schemas.openxmlformats.org/officeDocument/2006/relationships/slide" Target="slides/slide54.xml"/><Relationship Id="rId119" Type="http://schemas.openxmlformats.org/officeDocument/2006/relationships/slide" Target="slides/slide59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Master" Target="slideMasters/slideMaster60.xml"/><Relationship Id="rId65" Type="http://schemas.openxmlformats.org/officeDocument/2006/relationships/slide" Target="slides/slide5.xml"/><Relationship Id="rId73" Type="http://schemas.openxmlformats.org/officeDocument/2006/relationships/slide" Target="slides/slide13.xml"/><Relationship Id="rId78" Type="http://schemas.openxmlformats.org/officeDocument/2006/relationships/slide" Target="slides/slide18.xml"/><Relationship Id="rId81" Type="http://schemas.openxmlformats.org/officeDocument/2006/relationships/slide" Target="slides/slide21.xml"/><Relationship Id="rId86" Type="http://schemas.openxmlformats.org/officeDocument/2006/relationships/slide" Target="slides/slide26.xml"/><Relationship Id="rId94" Type="http://schemas.openxmlformats.org/officeDocument/2006/relationships/slide" Target="slides/slide34.xml"/><Relationship Id="rId99" Type="http://schemas.openxmlformats.org/officeDocument/2006/relationships/slide" Target="slides/slide39.xml"/><Relationship Id="rId101" Type="http://schemas.openxmlformats.org/officeDocument/2006/relationships/slide" Target="slides/slide41.xml"/><Relationship Id="rId12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" Target="slides/slide49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" Target="slides/slide16.xml"/><Relationship Id="rId97" Type="http://schemas.openxmlformats.org/officeDocument/2006/relationships/slide" Target="slides/slide37.xml"/><Relationship Id="rId104" Type="http://schemas.openxmlformats.org/officeDocument/2006/relationships/slide" Target="slides/slide44.xml"/><Relationship Id="rId120" Type="http://schemas.openxmlformats.org/officeDocument/2006/relationships/slide" Target="slides/slide60.xml"/><Relationship Id="rId12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1.xml"/><Relationship Id="rId92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" Target="slides/slide6.xml"/><Relationship Id="rId87" Type="http://schemas.openxmlformats.org/officeDocument/2006/relationships/slide" Target="slides/slide27.xml"/><Relationship Id="rId110" Type="http://schemas.openxmlformats.org/officeDocument/2006/relationships/slide" Target="slides/slide50.xml"/><Relationship Id="rId115" Type="http://schemas.openxmlformats.org/officeDocument/2006/relationships/slide" Target="slides/slide5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4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4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4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4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4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4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5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5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5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5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54.xml"/></Relationships>
</file>

<file path=ppt/slideMasters/_rels/slideMaster5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55.xml"/></Relationships>
</file>

<file path=ppt/slideMasters/_rels/slideMaster56.xml.rels><?xml version="1.0" encoding="UTF-8" standalone="yes"?>
<Relationships xmlns="http://schemas.openxmlformats.org/package/2006/relationships"><Relationship Id="rId2" Type="http://schemas.openxmlformats.org/officeDocument/2006/relationships/theme" Target="../theme/theme56.xml"/><Relationship Id="rId1" Type="http://schemas.openxmlformats.org/officeDocument/2006/relationships/slideLayout" Target="../slideLayouts/slideLayout56.xml"/></Relationships>
</file>

<file path=ppt/slideMasters/_rels/slideMaster57.xml.rels><?xml version="1.0" encoding="UTF-8" standalone="yes"?>
<Relationships xmlns="http://schemas.openxmlformats.org/package/2006/relationships"><Relationship Id="rId2" Type="http://schemas.openxmlformats.org/officeDocument/2006/relationships/theme" Target="../theme/theme57.xml"/><Relationship Id="rId1" Type="http://schemas.openxmlformats.org/officeDocument/2006/relationships/slideLayout" Target="../slideLayouts/slideLayout57.xml"/></Relationships>
</file>

<file path=ppt/slideMasters/_rels/slideMaster58.xml.rels><?xml version="1.0" encoding="UTF-8" standalone="yes"?>
<Relationships xmlns="http://schemas.openxmlformats.org/package/2006/relationships"><Relationship Id="rId2" Type="http://schemas.openxmlformats.org/officeDocument/2006/relationships/theme" Target="../theme/theme58.xml"/><Relationship Id="rId1" Type="http://schemas.openxmlformats.org/officeDocument/2006/relationships/slideLayout" Target="../slideLayouts/slideLayout58.xml"/></Relationships>
</file>

<file path=ppt/slideMasters/_rels/slideMaster59.xml.rels><?xml version="1.0" encoding="UTF-8" standalone="yes"?>
<Relationships xmlns="http://schemas.openxmlformats.org/package/2006/relationships"><Relationship Id="rId2" Type="http://schemas.openxmlformats.org/officeDocument/2006/relationships/theme" Target="../theme/theme59.xml"/><Relationship Id="rId1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60.xml.rels><?xml version="1.0" encoding="UTF-8" standalone="yes"?>
<Relationships xmlns="http://schemas.openxmlformats.org/package/2006/relationships"><Relationship Id="rId2" Type="http://schemas.openxmlformats.org/officeDocument/2006/relationships/theme" Target="../theme/theme60.xml"/><Relationship Id="rId1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39647" y="1682668"/>
            <a:ext cx="7722656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404040"/>
                </a:solidFill>
                <a:latin typeface="CVEPSA+STZhongsong"/>
                <a:cs typeface="CVEPSA+STZhongsong"/>
              </a:rPr>
              <a:t>语言文字运用技巧与实战五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9078175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WOKJRW+ArialMT"/>
                <a:cs typeface="WOKJRW+ArialMT"/>
              </a:rPr>
              <a:t>•</a:t>
            </a:r>
            <a:r>
              <a:rPr sz="2400" spc="52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2、填入下面文段空白处的词语,最恰当的一组是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12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18202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WOKJRW+ArialMT"/>
                <a:cs typeface="WOKJRW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1032192"/>
            <a:ext cx="10224726" cy="18593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60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小说家应尽可能把人物对话写得流利自然,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生动活泼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2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不能完全像实际说话。</a:t>
            </a:r>
            <a:r>
              <a:rPr sz="2400" spc="182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  <a:r>
              <a:rPr sz="2400" spc="18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讲故事或作报告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239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400" spc="18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又决不能</a:t>
            </a:r>
          </a:p>
          <a:p>
            <a:pPr marL="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像日常说话那样支离破碎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2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④</a:t>
            </a:r>
            <a:r>
              <a:rPr sz="2400" spc="18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不写稿子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2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⑤</a:t>
            </a:r>
            <a:r>
              <a:rPr sz="2400" spc="183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应像一篇文章。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792519"/>
            <a:ext cx="1983333" cy="28249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WOKJRW+ArialMT"/>
                <a:cs typeface="WOKJRW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400" spc="3002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虽然</a:t>
            </a:r>
          </a:p>
          <a:p>
            <a:pPr marL="0" marR="0">
              <a:lnSpc>
                <a:spcPts val="2683"/>
              </a:lnSpc>
              <a:spcBef>
                <a:spcPts val="263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WOKJRW+ArialMT"/>
                <a:cs typeface="WOKJRW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400" spc="3002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尽管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WOKJRW+ArialMT"/>
                <a:cs typeface="WOKJRW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400" spc="3002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尽管</a:t>
            </a:r>
          </a:p>
          <a:p>
            <a:pPr marL="0" marR="0">
              <a:lnSpc>
                <a:spcPts val="2683"/>
              </a:lnSpc>
              <a:spcBef>
                <a:spcPts val="264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WOKJRW+ArialMT"/>
                <a:cs typeface="WOKJRW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400" spc="3002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虽然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382266" y="2806509"/>
            <a:ext cx="1068628" cy="21125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53923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而</a:t>
            </a:r>
          </a:p>
          <a:p>
            <a:pPr marL="0" marR="0">
              <a:lnSpc>
                <a:spcPts val="2402"/>
              </a:lnSpc>
              <a:spcBef>
                <a:spcPts val="291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可是</a:t>
            </a:r>
          </a:p>
          <a:p>
            <a:pPr marL="153923" marR="0">
              <a:lnSpc>
                <a:spcPts val="2400"/>
              </a:lnSpc>
              <a:spcBef>
                <a:spcPts val="291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而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057522" y="2806509"/>
            <a:ext cx="762304" cy="27892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却</a:t>
            </a:r>
          </a:p>
          <a:p>
            <a:pPr marL="0" marR="0">
              <a:lnSpc>
                <a:spcPts val="2402"/>
              </a:lnSpc>
              <a:spcBef>
                <a:spcPts val="2913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而</a:t>
            </a:r>
          </a:p>
          <a:p>
            <a:pPr marL="0" marR="0">
              <a:lnSpc>
                <a:spcPts val="2400"/>
              </a:lnSpc>
              <a:spcBef>
                <a:spcPts val="291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却</a:t>
            </a:r>
          </a:p>
          <a:p>
            <a:pPr marL="0" marR="0">
              <a:lnSpc>
                <a:spcPts val="2402"/>
              </a:lnSpc>
              <a:spcBef>
                <a:spcPts val="297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可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126101" y="2806509"/>
            <a:ext cx="1068628" cy="27892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即使</a:t>
            </a:r>
          </a:p>
          <a:p>
            <a:pPr marL="0" marR="0">
              <a:lnSpc>
                <a:spcPts val="2402"/>
              </a:lnSpc>
              <a:spcBef>
                <a:spcPts val="291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虽然</a:t>
            </a:r>
          </a:p>
          <a:p>
            <a:pPr marL="0" marR="0">
              <a:lnSpc>
                <a:spcPts val="2400"/>
              </a:lnSpc>
              <a:spcBef>
                <a:spcPts val="2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虽然</a:t>
            </a:r>
          </a:p>
          <a:p>
            <a:pPr marL="0" marR="0">
              <a:lnSpc>
                <a:spcPts val="2402"/>
              </a:lnSpc>
              <a:spcBef>
                <a:spcPts val="297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即使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801357" y="2806509"/>
            <a:ext cx="762304" cy="27892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也</a:t>
            </a:r>
          </a:p>
          <a:p>
            <a:pPr marL="0" marR="0">
              <a:lnSpc>
                <a:spcPts val="2402"/>
              </a:lnSpc>
              <a:spcBef>
                <a:spcPts val="2913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但</a:t>
            </a:r>
          </a:p>
          <a:p>
            <a:pPr marL="0" marR="0">
              <a:lnSpc>
                <a:spcPts val="2400"/>
              </a:lnSpc>
              <a:spcBef>
                <a:spcPts val="291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但</a:t>
            </a:r>
          </a:p>
          <a:p>
            <a:pPr marL="0" marR="0">
              <a:lnSpc>
                <a:spcPts val="2402"/>
              </a:lnSpc>
              <a:spcBef>
                <a:spcPts val="297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也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382266" y="4833421"/>
            <a:ext cx="1068628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相反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15384"/>
            <a:ext cx="9432200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QWKTD+ArialMT"/>
                <a:cs typeface="PQWKTD+ArialMT"/>
              </a:rPr>
              <a:t>•</a:t>
            </a:r>
            <a:r>
              <a:rPr sz="2400" spc="52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3、填入下面文段空白处的词语,最恰当的一组是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3659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954194"/>
            <a:ext cx="10483029" cy="33367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QWKTD+ArialMT"/>
                <a:cs typeface="PQWKTD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网络直播一方面打破了地域和空间的界线,而即时通讯的功能,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以</a:t>
            </a:r>
          </a:p>
          <a:p>
            <a:pPr marL="22860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弹幕相互吐槽的方式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,_____弥补了不少人在现实社交网络的缺憾。</a:t>
            </a:r>
          </a:p>
          <a:p>
            <a:pPr marL="228600" marR="0">
              <a:lnSpc>
                <a:spcPts val="2402"/>
              </a:lnSpc>
              <a:spcBef>
                <a:spcPts val="16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另一方面,它也给了普通人一个展现才华、打动人心的机会。</a:t>
            </a:r>
          </a:p>
          <a:p>
            <a:pPr marL="228600" marR="0">
              <a:lnSpc>
                <a:spcPts val="2400"/>
              </a:lnSpc>
              <a:spcBef>
                <a:spcPts val="168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_____,网络直播是移动互联时代不可阻挡的潮流和趋势。_____,</a:t>
            </a:r>
          </a:p>
          <a:p>
            <a:pPr marL="22860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对网络直播而言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最大的挑战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,_____如何寻找到新的“爆</a:t>
            </a:r>
          </a:p>
          <a:p>
            <a:pPr marL="228600" marR="0">
              <a:lnSpc>
                <a:spcPts val="2402"/>
              </a:lnSpc>
              <a:spcBef>
                <a:spcPts val="1629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点”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,_____告别无序和野蛮生长,_____人们都将深受其害。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155229"/>
            <a:ext cx="1298448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QWKTD+ArialMT"/>
                <a:cs typeface="PQWKTD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也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704085" y="4169219"/>
            <a:ext cx="260337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可以说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然而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621403" y="4169219"/>
            <a:ext cx="106862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并非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03925" y="4169219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而是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386573" y="4169219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否则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4793509"/>
            <a:ext cx="2833674" cy="1436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QWKTD+ArialMT"/>
                <a:cs typeface="PQWKTD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B.同时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因此</a:t>
            </a:r>
          </a:p>
          <a:p>
            <a:pPr marL="0" marR="0">
              <a:lnSpc>
                <a:spcPts val="2681"/>
              </a:lnSpc>
              <a:spcBef>
                <a:spcPts val="234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QWKTD+ArialMT"/>
                <a:cs typeface="PQWKTD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C.并能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总之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239135" y="4807513"/>
            <a:ext cx="5469192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当然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不仅要</a:t>
            </a:r>
            <a:r>
              <a:rPr sz="2400" spc="30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而且要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甚至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239135" y="5446661"/>
            <a:ext cx="106832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同时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621403" y="5446661"/>
            <a:ext cx="106862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不是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003925" y="5446661"/>
            <a:ext cx="1068323" cy="1402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更是</a:t>
            </a:r>
          </a:p>
          <a:p>
            <a:pPr marL="0" marR="0">
              <a:lnSpc>
                <a:spcPts val="2400"/>
              </a:lnSpc>
              <a:spcBef>
                <a:spcPts val="263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也要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386573" y="5446661"/>
            <a:ext cx="1068323" cy="1402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不然</a:t>
            </a:r>
          </a:p>
          <a:p>
            <a:pPr marL="0" marR="0">
              <a:lnSpc>
                <a:spcPts val="2400"/>
              </a:lnSpc>
              <a:spcBef>
                <a:spcPts val="263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导致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91439" y="6072751"/>
            <a:ext cx="1298448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QWKTD+ArialMT"/>
                <a:cs typeface="PQWKTD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将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1858010" y="6086741"/>
            <a:ext cx="388104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当然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相应的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既要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296904"/>
            <a:ext cx="7913147" cy="665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KGOFTD+ArialMT"/>
                <a:cs typeface="KGOFTD+ArialMT"/>
              </a:rPr>
              <a:t>•</a:t>
            </a:r>
            <a:r>
              <a:rPr sz="2000" spc="465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、填入下面文段空白处的词语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最恰当的一组是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000" spc="3052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850370"/>
            <a:ext cx="470102" cy="665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KGOFTD+ArialMT"/>
                <a:cs typeface="KGOFTD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862052"/>
            <a:ext cx="10291569" cy="27694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13587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  <a:r>
              <a:rPr sz="2000" spc="15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先秦、秦汉处于史学兴起阶段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问世的历史撰述相对较少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史学发展的</a:t>
            </a:r>
          </a:p>
          <a:p>
            <a:pPr marL="0" marR="0">
              <a:lnSpc>
                <a:spcPts val="2004"/>
              </a:lnSpc>
              <a:spcBef>
                <a:spcPts val="1356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内容相对集中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  <a:r>
              <a:rPr sz="2000" spc="154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一部重要史书所引发的较为集中的评论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构成了这一时期</a:t>
            </a:r>
          </a:p>
          <a:p>
            <a:pPr marL="0" marR="0">
              <a:lnSpc>
                <a:spcPts val="2004"/>
              </a:lnSpc>
              <a:spcBef>
                <a:spcPts val="130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史学批评发展的主要内容。</a:t>
            </a:r>
            <a:r>
              <a:rPr sz="2000" spc="154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000" spc="15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随着时代的进步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不同体裁的历史撰述日益</a:t>
            </a:r>
          </a:p>
          <a:p>
            <a:pPr marL="0" marR="0">
              <a:lnSpc>
                <a:spcPts val="2006"/>
              </a:lnSpc>
              <a:spcBef>
                <a:spcPts val="135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增多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史学发展的内涵不断丰富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史学批评发展的主要内容已</a:t>
            </a:r>
            <a:r>
              <a:rPr sz="2000" spc="15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④</a:t>
            </a:r>
            <a:r>
              <a:rPr sz="2000" spc="15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限于围绕着</a:t>
            </a:r>
          </a:p>
          <a:p>
            <a:pPr marL="0" marR="0">
              <a:lnSpc>
                <a:spcPts val="2004"/>
              </a:lnSpc>
              <a:spcBef>
                <a:spcPts val="1309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一部重要史书的相关评论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11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⑤</a:t>
            </a:r>
            <a:r>
              <a:rPr sz="2000" spc="154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涉及史书、史家间的相互比较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史学批评标准、</a:t>
            </a:r>
          </a:p>
          <a:p>
            <a:pPr marL="0" marR="0">
              <a:lnSpc>
                <a:spcPts val="2004"/>
              </a:lnSpc>
              <a:spcBef>
                <a:spcPts val="1356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方法的提出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11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⑥</a:t>
            </a:r>
            <a:r>
              <a:rPr sz="2000" spc="154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于一些史学理论问题的探讨。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538811"/>
            <a:ext cx="737006" cy="12190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41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KGOFTD+ArialMT"/>
                <a:cs typeface="KGOFTD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</a:p>
          <a:p>
            <a:pPr marL="0" marR="0">
              <a:lnSpc>
                <a:spcPts val="2238"/>
              </a:lnSpc>
              <a:spcBef>
                <a:spcPts val="2169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KGOFTD+ArialMT"/>
                <a:cs typeface="KGOFTD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6144" y="3550507"/>
            <a:ext cx="891844" cy="11892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因为</a:t>
            </a:r>
          </a:p>
          <a:p>
            <a:pPr marL="0" marR="0">
              <a:lnSpc>
                <a:spcPts val="2004"/>
              </a:lnSpc>
              <a:spcBef>
                <a:spcPts val="2354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由于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306066" y="3550507"/>
            <a:ext cx="4502458" cy="63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所以</a:t>
            </a:r>
            <a:r>
              <a:rPr sz="2000" spc="26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只是</a:t>
            </a:r>
            <a:r>
              <a:rPr sz="2000" spc="26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不但</a:t>
            </a:r>
            <a:r>
              <a:rPr sz="2000" spc="26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而且</a:t>
            </a:r>
            <a:r>
              <a:rPr sz="2000" spc="368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306066" y="4104235"/>
            <a:ext cx="3450723" cy="17438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故而</a:t>
            </a:r>
            <a:r>
              <a:rPr sz="2000" spc="36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  <a:p>
            <a:pPr marL="0" marR="0">
              <a:lnSpc>
                <a:spcPts val="2004"/>
              </a:lnSpc>
              <a:spcBef>
                <a:spcPts val="2351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然而</a:t>
            </a:r>
            <a:r>
              <a:rPr sz="2000" spc="26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只有</a:t>
            </a:r>
            <a:r>
              <a:rPr sz="2000" spc="26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并非</a:t>
            </a:r>
          </a:p>
          <a:p>
            <a:pPr marL="0" marR="0">
              <a:lnSpc>
                <a:spcPts val="2004"/>
              </a:lnSpc>
              <a:spcBef>
                <a:spcPts val="2316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但是</a:t>
            </a:r>
            <a:r>
              <a:rPr sz="2000" spc="26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如果</a:t>
            </a:r>
            <a:r>
              <a:rPr sz="2000" spc="26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很难</a:t>
            </a:r>
            <a:r>
              <a:rPr sz="2000" spc="36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135246" y="4104235"/>
            <a:ext cx="891540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不仅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177916" y="4104235"/>
            <a:ext cx="154990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还</a:t>
            </a:r>
            <a:r>
              <a:rPr sz="2000" spc="26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乃至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4645765"/>
            <a:ext cx="1806244" cy="12204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KGOFTD+ArialMT"/>
                <a:cs typeface="KGOFTD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000" spc="3402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  <a:p>
            <a:pPr marL="0" marR="0">
              <a:lnSpc>
                <a:spcPts val="2238"/>
              </a:lnSpc>
              <a:spcBef>
                <a:spcPts val="2182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KGOFTD+ArialMT"/>
                <a:cs typeface="KGOFTD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</a:p>
          <a:p>
            <a:pPr marL="914704" marR="0">
              <a:lnSpc>
                <a:spcPts val="2004"/>
              </a:lnSpc>
              <a:spcBef>
                <a:spcPts val="2366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虽然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177916" y="4657447"/>
            <a:ext cx="154990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才</a:t>
            </a:r>
            <a:r>
              <a:rPr sz="2000" spc="26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甚至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5836284" y="5212564"/>
            <a:ext cx="891540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以至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32742"/>
            <a:ext cx="8512687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GUJDL+ArialMT"/>
                <a:cs typeface="WGUJDL+ArialMT"/>
              </a:rPr>
              <a:t>•</a:t>
            </a:r>
            <a:r>
              <a:rPr sz="2200" spc="494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、填入下段文字空白处的词语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最恰当的一组是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223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962408"/>
            <a:ext cx="516739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GUJDL+ArialMT"/>
                <a:cs typeface="WGUJDL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975209"/>
            <a:ext cx="10027292" cy="32130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5404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教育往往是社会问题的反映或投射。</a:t>
            </a:r>
            <a:r>
              <a:rPr sz="2200" spc="167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是资深的教育圈内人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1764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有时候</a:t>
            </a:r>
            <a:r>
              <a:rPr sz="2200" spc="16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有看不见、想不明、理不清的困惑。这</a:t>
            </a:r>
            <a:r>
              <a:rPr sz="2200" spc="17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200" spc="167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都很正常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8"/>
              </a:lnSpc>
              <a:spcBef>
                <a:spcPts val="171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教育的魅力也在此。但</a:t>
            </a:r>
            <a:r>
              <a:rPr sz="2200" spc="17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④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内容怎么换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形式怎么变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⑤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不能离开</a:t>
            </a:r>
          </a:p>
          <a:p>
            <a:pPr marL="0" marR="0">
              <a:lnSpc>
                <a:spcPts val="2195"/>
              </a:lnSpc>
              <a:spcBef>
                <a:spcPts val="1767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育人这一核心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不能忽视教育是完善孩子的知识结构、培育积极的价值</a:t>
            </a:r>
          </a:p>
          <a:p>
            <a:pPr marL="0" marR="0">
              <a:lnSpc>
                <a:spcPts val="2195"/>
              </a:lnSpc>
              <a:spcBef>
                <a:spcPts val="1714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观这一根本目标。把握了这一点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教育就不但不会走回头路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⑥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会生</a:t>
            </a:r>
          </a:p>
          <a:p>
            <a:pPr marL="0" marR="0">
              <a:lnSpc>
                <a:spcPts val="2198"/>
              </a:lnSpc>
              <a:spcBef>
                <a:spcPts val="1761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出“不管风吹浪打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胜似闲庭信步”的从容与自信。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107055"/>
            <a:ext cx="787298" cy="26207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GUJDL+ArialMT"/>
                <a:cs typeface="WGUJDL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</a:p>
          <a:p>
            <a:pPr marL="0" marR="0">
              <a:lnSpc>
                <a:spcPts val="2456"/>
              </a:lnSpc>
              <a:spcBef>
                <a:spcPts val="246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GUJDL+ArialMT"/>
                <a:cs typeface="WGUJDL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</a:p>
          <a:p>
            <a:pPr marL="0" marR="0">
              <a:lnSpc>
                <a:spcPts val="2453"/>
              </a:lnSpc>
              <a:spcBef>
                <a:spcPts val="2505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GUJDL+ArialMT"/>
                <a:cs typeface="WGUJDL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</a:p>
          <a:p>
            <a:pPr marL="0" marR="0">
              <a:lnSpc>
                <a:spcPts val="2453"/>
              </a:lnSpc>
              <a:spcBef>
                <a:spcPts val="2452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GUJDL+ArialMT"/>
                <a:cs typeface="WGUJDL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6144" y="4119856"/>
            <a:ext cx="1612645" cy="2588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虽然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也</a:t>
            </a:r>
          </a:p>
          <a:p>
            <a:pPr marL="0" marR="0">
              <a:lnSpc>
                <a:spcPts val="2198"/>
              </a:lnSpc>
              <a:spcBef>
                <a:spcPts val="2769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虽然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却</a:t>
            </a:r>
          </a:p>
          <a:p>
            <a:pPr marL="0" marR="0">
              <a:lnSpc>
                <a:spcPts val="2195"/>
              </a:lnSpc>
              <a:spcBef>
                <a:spcPts val="2712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即使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也</a:t>
            </a:r>
          </a:p>
          <a:p>
            <a:pPr marL="0" marR="0">
              <a:lnSpc>
                <a:spcPts val="2195"/>
              </a:lnSpc>
              <a:spcBef>
                <a:spcPts val="2759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即使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却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118739" y="4119856"/>
            <a:ext cx="978712" cy="2588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固然</a:t>
            </a:r>
          </a:p>
          <a:p>
            <a:pPr marL="0" marR="0">
              <a:lnSpc>
                <a:spcPts val="2198"/>
              </a:lnSpc>
              <a:spcBef>
                <a:spcPts val="276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固然</a:t>
            </a:r>
          </a:p>
          <a:p>
            <a:pPr marL="0" marR="0">
              <a:lnSpc>
                <a:spcPts val="2195"/>
              </a:lnSpc>
              <a:spcBef>
                <a:spcPts val="2712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其实</a:t>
            </a:r>
          </a:p>
          <a:p>
            <a:pPr marL="0" marR="0">
              <a:lnSpc>
                <a:spcPts val="2195"/>
              </a:lnSpc>
              <a:spcBef>
                <a:spcPts val="275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其实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947792" y="4119856"/>
            <a:ext cx="978712" cy="2588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不管</a:t>
            </a:r>
          </a:p>
          <a:p>
            <a:pPr marL="0" marR="0">
              <a:lnSpc>
                <a:spcPts val="2198"/>
              </a:lnSpc>
              <a:spcBef>
                <a:spcPts val="276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尽管</a:t>
            </a:r>
          </a:p>
          <a:p>
            <a:pPr marL="0" marR="0">
              <a:lnSpc>
                <a:spcPts val="2195"/>
              </a:lnSpc>
              <a:spcBef>
                <a:spcPts val="2712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不管</a:t>
            </a:r>
          </a:p>
          <a:p>
            <a:pPr marL="0" marR="0">
              <a:lnSpc>
                <a:spcPts val="2195"/>
              </a:lnSpc>
              <a:spcBef>
                <a:spcPts val="275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尽管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776973" y="4119856"/>
            <a:ext cx="1611172" cy="2588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都</a:t>
            </a:r>
            <a:r>
              <a:rPr sz="2200" spc="22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甚至</a:t>
            </a:r>
          </a:p>
          <a:p>
            <a:pPr marL="0" marR="0">
              <a:lnSpc>
                <a:spcPts val="2198"/>
              </a:lnSpc>
              <a:spcBef>
                <a:spcPts val="276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还</a:t>
            </a:r>
            <a:r>
              <a:rPr sz="2200" spc="22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甚至</a:t>
            </a:r>
          </a:p>
          <a:p>
            <a:pPr marL="0" marR="0">
              <a:lnSpc>
                <a:spcPts val="2195"/>
              </a:lnSpc>
              <a:spcBef>
                <a:spcPts val="2712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都</a:t>
            </a:r>
            <a:r>
              <a:rPr sz="2200" spc="22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反而</a:t>
            </a:r>
          </a:p>
          <a:p>
            <a:pPr marL="0" marR="0">
              <a:lnSpc>
                <a:spcPts val="2195"/>
              </a:lnSpc>
              <a:spcBef>
                <a:spcPts val="275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还</a:t>
            </a:r>
            <a:r>
              <a:rPr sz="2200" spc="22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反而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3496" y="850467"/>
            <a:ext cx="5098692" cy="10968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86"/>
              </a:lnSpc>
              <a:spcBef>
                <a:spcPct val="0"/>
              </a:spcBef>
              <a:spcAft>
                <a:spcPct val="0"/>
              </a:spcAft>
            </a:pPr>
            <a:r>
              <a:rPr sz="3300">
                <a:solidFill>
                  <a:srgbClr val="000000"/>
                </a:solidFill>
                <a:latin typeface="BWQEFA+ArialMT"/>
                <a:cs typeface="BWQEFA+ArialMT"/>
              </a:rPr>
              <a:t>•</a:t>
            </a:r>
            <a:r>
              <a:rPr sz="33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300" spc="12">
                <a:solidFill>
                  <a:srgbClr val="000000"/>
                </a:solidFill>
                <a:latin typeface="FangSong"/>
                <a:cs typeface="FangSong"/>
              </a:rPr>
              <a:t>七、</a:t>
            </a:r>
            <a:r>
              <a:rPr sz="3300" spc="11">
                <a:solidFill>
                  <a:srgbClr val="FF0000"/>
                </a:solidFill>
                <a:latin typeface="FangSong"/>
                <a:cs typeface="FangSong"/>
              </a:rPr>
              <a:t>漫画题答题技巧：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3496" y="1531949"/>
            <a:ext cx="7760512" cy="10968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86"/>
              </a:lnSpc>
              <a:spcBef>
                <a:spcPct val="0"/>
              </a:spcBef>
              <a:spcAft>
                <a:spcPct val="0"/>
              </a:spcAft>
            </a:pPr>
            <a:r>
              <a:rPr sz="3300">
                <a:solidFill>
                  <a:srgbClr val="000000"/>
                </a:solidFill>
                <a:latin typeface="BWQEFA+ArialMT"/>
                <a:cs typeface="BWQEFA+ArialMT"/>
              </a:rPr>
              <a:t>•</a:t>
            </a:r>
            <a:r>
              <a:rPr sz="33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300" spc="18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300" spc="11">
                <a:solidFill>
                  <a:srgbClr val="000000"/>
                </a:solidFill>
                <a:latin typeface="FangSong"/>
                <a:cs typeface="FangSong"/>
              </a:rPr>
              <a:t>、标题：主体、寓意、最夸张部分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3496" y="2891738"/>
            <a:ext cx="8727947" cy="10968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86"/>
              </a:lnSpc>
              <a:spcBef>
                <a:spcPct val="0"/>
              </a:spcBef>
              <a:spcAft>
                <a:spcPct val="0"/>
              </a:spcAft>
            </a:pPr>
            <a:r>
              <a:rPr sz="3300">
                <a:solidFill>
                  <a:srgbClr val="000000"/>
                </a:solidFill>
                <a:latin typeface="BWQEFA+ArialMT"/>
                <a:cs typeface="BWQEFA+ArialMT"/>
              </a:rPr>
              <a:t>•</a:t>
            </a:r>
            <a:r>
              <a:rPr sz="33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300" spc="18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300" spc="11">
                <a:solidFill>
                  <a:srgbClr val="000000"/>
                </a:solidFill>
                <a:latin typeface="FangSong"/>
                <a:cs typeface="FangSong"/>
              </a:rPr>
              <a:t>、内容：确定主体及特点，按顺序造句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93496" y="4252924"/>
            <a:ext cx="9695382" cy="1620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86"/>
              </a:lnSpc>
              <a:spcBef>
                <a:spcPct val="0"/>
              </a:spcBef>
              <a:spcAft>
                <a:spcPct val="0"/>
              </a:spcAft>
            </a:pPr>
            <a:r>
              <a:rPr sz="3300">
                <a:solidFill>
                  <a:srgbClr val="000000"/>
                </a:solidFill>
                <a:latin typeface="BWQEFA+ArialMT"/>
                <a:cs typeface="BWQEFA+ArialMT"/>
              </a:rPr>
              <a:t>•</a:t>
            </a:r>
            <a:r>
              <a:rPr sz="33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300" spc="18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3300" spc="11">
                <a:solidFill>
                  <a:srgbClr val="000000"/>
                </a:solidFill>
                <a:latin typeface="FangSong"/>
                <a:cs typeface="FangSong"/>
              </a:rPr>
              <a:t>、寓意：主体所代表的群体（讽刺、反映、</a:t>
            </a:r>
          </a:p>
          <a:p>
            <a:pPr marL="228600" marR="0">
              <a:lnSpc>
                <a:spcPts val="3300"/>
              </a:lnSpc>
              <a:spcBef>
                <a:spcPts val="1005"/>
              </a:spcBef>
              <a:spcAft>
                <a:spcPct val="0"/>
              </a:spcAft>
            </a:pPr>
            <a:r>
              <a:rPr sz="3300" spc="11">
                <a:solidFill>
                  <a:srgbClr val="000000"/>
                </a:solidFill>
                <a:latin typeface="FangSong"/>
                <a:cs typeface="FangSong"/>
              </a:rPr>
              <a:t>揭示）某种社会现象。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546177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阅读下面的漫画，回答问题。(6分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27366"/>
            <a:ext cx="10220432" cy="1328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（1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）请为漫画拟标题。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(2分)（不超过10个字，不能用“无题”）</a:t>
            </a:r>
          </a:p>
          <a:p>
            <a:pPr marL="0" marR="0">
              <a:lnSpc>
                <a:spcPts val="2400"/>
              </a:lnSpc>
              <a:spcBef>
                <a:spcPts val="206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（2）写出这幅漫画的寓意。(4分)（不超过40字）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519370"/>
            <a:ext cx="9258537" cy="23134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）莫言获奖，萝卜遭殃。（或：莫言</a:t>
            </a:r>
          </a:p>
          <a:p>
            <a:pPr marL="0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得道，萝卜升天）</a:t>
            </a:r>
          </a:p>
          <a:p>
            <a:pPr marL="914400" marR="0">
              <a:lnSpc>
                <a:spcPts val="3206"/>
              </a:lnSpc>
              <a:spcBef>
                <a:spcPts val="2397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）讽刺那些把自己的成功寄托于他人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4401891"/>
            <a:ext cx="9377133" cy="16017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身上的人，启示人们只有通过自身的努力，才</a:t>
            </a:r>
          </a:p>
          <a:p>
            <a:pPr marL="0" marR="0">
              <a:lnSpc>
                <a:spcPts val="3206"/>
              </a:lnSpc>
              <a:spcBef>
                <a:spcPts val="1401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能获得成功。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1708"/>
            <a:ext cx="10147903" cy="120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欣赏下面这幅漫画，拟写标题并指出漫画寓意。（寓意不超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过40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字）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(4分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519370"/>
            <a:ext cx="9493740" cy="23134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8388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标题：家有读书郎。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(2</a:t>
            </a: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分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  <a:p>
            <a:pPr marL="914400" marR="0">
              <a:lnSpc>
                <a:spcPts val="3204"/>
              </a:lnSpc>
              <a:spcBef>
                <a:spcPts val="240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寓意：教育成本越来越高，以致家长不堪</a:t>
            </a:r>
          </a:p>
          <a:p>
            <a:pPr marL="0" marR="0">
              <a:lnSpc>
                <a:spcPts val="3206"/>
              </a:lnSpc>
              <a:spcBef>
                <a:spcPts val="1401"/>
              </a:spcBef>
              <a:spcAft>
                <a:spcPct val="0"/>
              </a:spcAft>
            </a:pPr>
            <a:r>
              <a:rPr sz="3200" spc="17">
                <a:solidFill>
                  <a:srgbClr val="000000"/>
                </a:solidFill>
                <a:latin typeface="FangSong"/>
                <a:cs typeface="FangSong"/>
              </a:rPr>
              <a:t>重负。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(2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分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1708"/>
            <a:ext cx="10217657" cy="16400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这是两副标题为“一百多年前和一百多年后”的照片，请写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出它们的构图要素及其寓意，要求语意简明，句子通顺，不超过80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字。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(5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99002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NOKWCE+å¾®è½¯é�»,Bold"/>
                <a:cs typeface="NOKWCE+å¾®è½¯é�»,Bold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NOKWCE+å¾®è½¯é�»,Bold"/>
                <a:cs typeface="NOKWCE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70127" y="2519370"/>
            <a:ext cx="8207792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3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）构图要素：一百多年前后分别有一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3104586"/>
            <a:ext cx="915082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个青年躺在床上吸食鸦片和玩弄手机。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(2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分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1739" y="3816032"/>
            <a:ext cx="9377602" cy="27730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）寓意：鸦片曾经毒害国人精神，导</a:t>
            </a:r>
          </a:p>
          <a:p>
            <a:pPr marL="0" marR="0">
              <a:lnSpc>
                <a:spcPts val="3204"/>
              </a:lnSpc>
              <a:spcBef>
                <a:spcPts val="1407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致国破家亡；如今手机又变为国人新的“精神</a:t>
            </a:r>
          </a:p>
          <a:p>
            <a:pPr marL="0" marR="0">
              <a:lnSpc>
                <a:spcPts val="3206"/>
              </a:lnSpc>
              <a:spcBef>
                <a:spcPts val="1401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毒品”。警示不可沉溺其中，以免玩物丧志。</a:t>
            </a:r>
          </a:p>
          <a:p>
            <a:pPr marL="0" marR="0">
              <a:lnSpc>
                <a:spcPts val="3204"/>
              </a:lnSpc>
              <a:spcBef>
                <a:spcPts val="1406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(3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分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（意思相同即可）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1708"/>
            <a:ext cx="8634767" cy="1894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仔细阅读下面这幅漫画，回答问题。(6分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  <a:p>
            <a:pPr marL="153923" marR="0">
              <a:lnSpc>
                <a:spcPts val="2400"/>
              </a:lnSpc>
              <a:spcBef>
                <a:spcPts val="2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（1）请用简洁的语言描绘这幅漫画的主要内容。(4分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  <a:p>
            <a:pPr marL="0" marR="0">
              <a:lnSpc>
                <a:spcPts val="2400"/>
              </a:lnSpc>
              <a:spcBef>
                <a:spcPts val="201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（2）这幅漫画的主旨是什么？(2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70127" y="2519370"/>
            <a:ext cx="8207792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3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）波涛汹涌的海面上，有一艘破烂欲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3104586"/>
            <a:ext cx="9145020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沉的船，船上有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5个人拿着锯、斧等工具紧张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1739" y="3689540"/>
            <a:ext cx="7034255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地锯拆大船来制造着各自的小船。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266139" y="4401891"/>
            <a:ext cx="8206040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）讽刺那些自私自利，妄顾集体的人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51739" y="4986845"/>
            <a:ext cx="2240487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与行为。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2804" y="461708"/>
            <a:ext cx="915733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请用简洁的话描述下面这两幅图画的内容，并说说它提示了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900874"/>
            <a:ext cx="669770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怎样的一个人生道理。不超过130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字。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(5分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24798"/>
            <a:ext cx="2798673" cy="1269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8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708348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70127" y="2372550"/>
            <a:ext cx="8446164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第一幅图中有两只拿着筷子的手伸向一个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2909514"/>
            <a:ext cx="9377602" cy="36993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装满花生米的碟子，其中一只手刚要动手夹花</a:t>
            </a:r>
          </a:p>
          <a:p>
            <a:pPr marL="0" marR="0">
              <a:lnSpc>
                <a:spcPts val="3204"/>
              </a:lnSpc>
              <a:spcBef>
                <a:spcPts val="1019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生米，另一只手却一下子夹起了三粒；第二幅</a:t>
            </a:r>
          </a:p>
          <a:p>
            <a:pPr marL="0" marR="0">
              <a:lnSpc>
                <a:spcPts val="3204"/>
              </a:lnSpc>
              <a:spcBef>
                <a:spcPts val="1073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图中一只手稳稳地夹起了一粒花生米，而那只</a:t>
            </a:r>
          </a:p>
          <a:p>
            <a:pPr marL="0" marR="0">
              <a:lnSpc>
                <a:spcPts val="3204"/>
              </a:lnSpc>
              <a:spcBef>
                <a:spcPts val="1019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夹起三粒花生米的手却让花生掉了下来。图画</a:t>
            </a:r>
          </a:p>
          <a:p>
            <a:pPr marL="0" marR="0">
              <a:lnSpc>
                <a:spcPts val="3206"/>
              </a:lnSpc>
              <a:spcBef>
                <a:spcPts val="1017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说明了做人不能太贪心，有得必有失，欲望越</a:t>
            </a:r>
          </a:p>
          <a:p>
            <a:pPr marL="0" marR="0">
              <a:lnSpc>
                <a:spcPts val="3204"/>
              </a:lnSpc>
              <a:spcBef>
                <a:spcPts val="1022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多，失去的也就越多。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716" y="1365797"/>
            <a:ext cx="7730426" cy="2328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 spc="10">
                <a:solidFill>
                  <a:srgbClr val="000000"/>
                </a:solidFill>
                <a:latin typeface="FangSong"/>
                <a:cs typeface="FangSong"/>
              </a:rPr>
              <a:t>八、</a:t>
            </a:r>
            <a:r>
              <a:rPr sz="4400" spc="11">
                <a:solidFill>
                  <a:srgbClr val="FF0000"/>
                </a:solidFill>
                <a:latin typeface="FangSong"/>
                <a:cs typeface="FangSong"/>
              </a:rPr>
              <a:t>概括类图表答题技巧</a:t>
            </a:r>
            <a:r>
              <a:rPr sz="4400">
                <a:solidFill>
                  <a:srgbClr val="000000"/>
                </a:solidFill>
                <a:latin typeface="FangSong"/>
                <a:cs typeface="FangSong"/>
              </a:rPr>
              <a:t> ：</a:t>
            </a:r>
          </a:p>
          <a:p>
            <a:pPr marL="0" marR="0">
              <a:lnSpc>
                <a:spcPts val="4406"/>
              </a:lnSpc>
              <a:spcBef>
                <a:spcPts val="2925"/>
              </a:spcBef>
              <a:spcAft>
                <a:spcPct val="0"/>
              </a:spcAft>
            </a:pPr>
            <a:r>
              <a:rPr sz="4400" spc="1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4400" spc="11">
                <a:solidFill>
                  <a:srgbClr val="000000"/>
                </a:solidFill>
                <a:latin typeface="FangSong"/>
                <a:cs typeface="FangSong"/>
              </a:rPr>
              <a:t>、主体要分层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5716" y="3230030"/>
            <a:ext cx="4479243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 spc="10">
                <a:solidFill>
                  <a:srgbClr val="000000"/>
                </a:solidFill>
                <a:latin typeface="FangSong"/>
                <a:cs typeface="FangSong"/>
              </a:rPr>
              <a:t>2、类似要合并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5716" y="4161449"/>
            <a:ext cx="4479243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 spc="10">
                <a:solidFill>
                  <a:srgbClr val="000000"/>
                </a:solidFill>
                <a:latin typeface="FangSong"/>
                <a:cs typeface="FangSong"/>
              </a:rPr>
              <a:t>3、特点重差别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5716" y="5092350"/>
            <a:ext cx="4479955" cy="1397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6"/>
              </a:lnSpc>
              <a:spcBef>
                <a:spcPct val="0"/>
              </a:spcBef>
              <a:spcAft>
                <a:spcPct val="0"/>
              </a:spcAft>
            </a:pPr>
            <a:r>
              <a:rPr sz="4400" spc="1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4400" spc="11">
                <a:solidFill>
                  <a:srgbClr val="000000"/>
                </a:solidFill>
                <a:latin typeface="FangSong"/>
                <a:cs typeface="FangSong"/>
              </a:rPr>
              <a:t>、典型单独写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04928"/>
            <a:ext cx="10113250" cy="10198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、根据下面图表提供的信息</a:t>
            </a: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将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2008年至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2012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年五年间我国城乡居民人</a:t>
            </a:r>
          </a:p>
          <a:p>
            <a:pPr marL="0" marR="0">
              <a:lnSpc>
                <a:spcPts val="2004"/>
              </a:lnSpc>
              <a:spcBef>
                <a:spcPts val="1021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均文化消费支出的特点写成一段话。要求内容完整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语言连贯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不超过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80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7012" y="1381482"/>
            <a:ext cx="4705584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全国城乡居民人均文化消费支出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元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519370"/>
            <a:ext cx="9377133" cy="27725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  <a:r>
              <a:rPr sz="3200" spc="7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示例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图表显示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,2008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年至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2012</a:t>
            </a: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年我国</a:t>
            </a:r>
          </a:p>
          <a:p>
            <a:pPr marL="0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城镇居民和农村居民人均文化消费支出均逐年</a:t>
            </a:r>
          </a:p>
          <a:p>
            <a:pPr marL="0" marR="0">
              <a:lnSpc>
                <a:spcPts val="3206"/>
              </a:lnSpc>
              <a:spcBef>
                <a:spcPts val="1401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增加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而城镇居民文化消费支出增幅大于农村</a:t>
            </a:r>
          </a:p>
          <a:p>
            <a:pPr marL="0" marR="0">
              <a:lnSpc>
                <a:spcPts val="3204"/>
              </a:lnSpc>
              <a:spcBef>
                <a:spcPts val="1406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居民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二者的差距在逐年加大。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1708"/>
            <a:ext cx="10226771" cy="1766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2、阅读下面的清华大学有关自主招生调查统计表,然后回答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问题。</a:t>
            </a:r>
          </a:p>
          <a:p>
            <a:pPr marL="615695" marR="0">
              <a:lnSpc>
                <a:spcPts val="2400"/>
              </a:lnSpc>
              <a:spcBef>
                <a:spcPts val="2001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不同家庭所在地学生在百分之三十的自主招生名额中的分布情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904928"/>
            <a:ext cx="76230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况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472372"/>
            <a:ext cx="687471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1.根据图表内容,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得出结论。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不超过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26个字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037776"/>
            <a:ext cx="10221162" cy="1200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2.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针对自主招生的现状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,提出一条具休的建设性意见。(不超过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20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个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字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62112"/>
            <a:ext cx="2589123" cy="11745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8"/>
              </a:lnSpc>
              <a:spcBef>
                <a:spcPct val="0"/>
              </a:spcBef>
              <a:spcAft>
                <a:spcPct val="0"/>
              </a:spcAft>
            </a:pP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19835" y="1745853"/>
            <a:ext cx="1718157" cy="952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sz="3000" spc="14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422247"/>
            <a:ext cx="9899677" cy="9528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2"/>
              </a:lnSpc>
              <a:spcBef>
                <a:spcPct val="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1.</a:t>
            </a: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与城市学生相比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,农村的“寒门学子”处于劣势。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3097895"/>
            <a:ext cx="9240057" cy="952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2.(</a:t>
            </a: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示例一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)要尽量增加农村学生在自主招生中的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1739" y="3646273"/>
            <a:ext cx="1717852" cy="952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2"/>
              </a:lnSpc>
              <a:spcBef>
                <a:spcPct val="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名额。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51739" y="4322048"/>
            <a:ext cx="7478695" cy="952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示例二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)有必要采取多元的录取方式。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51739" y="4998442"/>
            <a:ext cx="9678558" cy="9528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2"/>
              </a:lnSpc>
              <a:spcBef>
                <a:spcPct val="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000" spc="12">
                <a:solidFill>
                  <a:srgbClr val="000000"/>
                </a:solidFill>
                <a:latin typeface="FangSong"/>
                <a:cs typeface="FangSong"/>
              </a:rPr>
              <a:t>示例三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)对农村的“寒门学子”可适当降分录取。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56594"/>
            <a:ext cx="6329368" cy="1162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补空题答题技巧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TOWSD+TwCenMT-Bold"/>
                <a:cs typeface="JTOWSD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、读全段、定主体、分层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43003"/>
            <a:ext cx="4709966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TOWSD+TwCenMT-Bold"/>
                <a:cs typeface="JTOWSD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、上拉下顶找两点造句（</a:t>
            </a:r>
            <a:r>
              <a:rPr sz="2000" b="1">
                <a:solidFill>
                  <a:srgbClr val="000000"/>
                </a:solidFill>
                <a:latin typeface="JTOWSD+TwCenMT-Bold"/>
                <a:cs typeface="JTOWSD+TwCenMT-Bold"/>
              </a:rPr>
              <a:t>123</a:t>
            </a:r>
            <a:r>
              <a:rPr sz="2000" spc="18">
                <a:solidFill>
                  <a:srgbClr val="000000"/>
                </a:solidFill>
                <a:latin typeface="SimSun"/>
                <a:cs typeface="SimSun"/>
              </a:rPr>
              <a:t>式）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35255"/>
            <a:ext cx="9530880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TOWSD+TwCenMT-Bold"/>
                <a:cs typeface="JTOWSD+TwCenMT-Bold"/>
              </a:rPr>
              <a:t>3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、有提示找提示：句式特点（相似、排比、并列、转折</a:t>
            </a:r>
            <a:r>
              <a:rPr sz="2000" b="1">
                <a:solidFill>
                  <a:srgbClr val="000000"/>
                </a:solidFill>
                <a:latin typeface="JHHMWL+TwCenMT-Bold"/>
                <a:cs typeface="JHHMWL+TwCenMT-Bold"/>
              </a:rPr>
              <a:t>……</a:t>
            </a:r>
            <a:r>
              <a:rPr sz="2000" spc="11">
                <a:solidFill>
                  <a:srgbClr val="000000"/>
                </a:solidFill>
                <a:latin typeface="SimSun"/>
                <a:cs typeface="SimSun"/>
              </a:rPr>
              <a:t>）关联词、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62660" y="2212697"/>
            <a:ext cx="1659636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代词等提示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2693521"/>
            <a:ext cx="6329368" cy="11644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衔接题答题技巧</a:t>
            </a:r>
          </a:p>
          <a:p>
            <a:pPr marL="0" marR="0">
              <a:lnSpc>
                <a:spcPts val="2238"/>
              </a:lnSpc>
              <a:spcBef>
                <a:spcPts val="1699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TOWSD+TwCenMT-Bold"/>
                <a:cs typeface="JTOWSD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、首尾句上下相连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3679549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TOWSD+TwCenMT-Bold"/>
                <a:cs typeface="JTOWSD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、各分句自身顺序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4172182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TOWSD+TwCenMT-Bold"/>
                <a:cs typeface="JTOWSD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34060" y="4665958"/>
            <a:ext cx="7063354" cy="116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33205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三、关联词（虚词）题答题技巧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TOWSD+TwCenMT-Bold"/>
                <a:cs typeface="JTOWSD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、排除干扰项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4060" y="5650716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ANWVIV+ArialMT"/>
                <a:cs typeface="ANWV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JTOWSD+TwCenMT-Bold"/>
                <a:cs typeface="JTOWSD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81817"/>
            <a:ext cx="10219380" cy="2079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3、为展示“走进汉字历史,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探究字形变化”的研究性学习成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果,请给下面的《汉字字形演变表》配写一段说明性文字,介绍汉字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字形的演变特点。要求:①至少答出两个特点;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②语言准确、简明、</a:t>
            </a:r>
          </a:p>
          <a:p>
            <a:pPr marL="0" marR="0">
              <a:lnSpc>
                <a:spcPts val="2400"/>
              </a:lnSpc>
              <a:spcBef>
                <a:spcPts val="105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连贯;③不少于40字。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519370"/>
            <a:ext cx="9382339" cy="27725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答案：汉字演变具有象形程度逐步减弱、字形</a:t>
            </a:r>
          </a:p>
          <a:p>
            <a:pPr marL="0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由繁到简的特点。从“鱼”“马”等字看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,小</a:t>
            </a:r>
          </a:p>
          <a:p>
            <a:pPr marL="0" marR="0">
              <a:lnSpc>
                <a:spcPts val="3206"/>
              </a:lnSpc>
              <a:spcBef>
                <a:spcPts val="1401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篆及之前的汉字与图画相关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象形性强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笔画繁</a:t>
            </a:r>
          </a:p>
          <a:p>
            <a:pPr marL="0" marR="0">
              <a:lnSpc>
                <a:spcPts val="3204"/>
              </a:lnSpc>
              <a:spcBef>
                <a:spcPts val="1406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复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之后象形程度减弱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字形逐步简化。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81817"/>
            <a:ext cx="9972993" cy="1201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4、下图表示的是人从婴儿期到青年期人际交往发展变化的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趋势,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请据此总结出其发展变化的三条规律。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519370"/>
            <a:ext cx="9145782" cy="16017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7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(1)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人与父母的交往岁年龄的增长而减</a:t>
            </a:r>
          </a:p>
          <a:p>
            <a:pPr marL="0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少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3816032"/>
            <a:ext cx="9387597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(2)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人与同伴的交往随年龄的增长而快速增加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 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1739" y="4528383"/>
            <a:ext cx="9146137" cy="16017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(3)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人与教师的交往在小学中年级以前随年龄</a:t>
            </a:r>
          </a:p>
          <a:p>
            <a:pPr marL="0" marR="0">
              <a:lnSpc>
                <a:spcPts val="3206"/>
              </a:lnSpc>
              <a:spcBef>
                <a:spcPts val="1401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的增长而变多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之后则维持比率基本不变。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07136" y="381817"/>
            <a:ext cx="9516618" cy="17669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45668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5、下图为某项技能训练的成绩曲线图,请仔细观察后回答问</a:t>
            </a:r>
          </a:p>
          <a:p>
            <a:pPr marL="0" marR="0">
              <a:lnSpc>
                <a:spcPts val="2400"/>
              </a:lnSpc>
              <a:spcBef>
                <a:spcPts val="5511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1.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简要概括练习成绩变化的三个特点,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每点不超过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6个字。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2.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就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821372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题。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825426"/>
            <a:ext cx="528499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学习而言,你从此图得到哪些启发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519370"/>
            <a:ext cx="9151697" cy="16017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  <a:r>
              <a:rPr sz="3200" spc="7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1.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①总体不断提高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②中间有起伏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;③</a:t>
            </a:r>
          </a:p>
          <a:p>
            <a:pPr marL="0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增幅渐小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增速渐慢或前快后慢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)。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3816032"/>
            <a:ext cx="9620693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2.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练习能不断提升成绩。成绩有起伏是难免的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 ,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1739" y="4401891"/>
            <a:ext cx="9377133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不要失去信心。进步缓慢时要设法寻求突破。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81817"/>
            <a:ext cx="10151116" cy="1201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61364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5、下列图表是对汉字“书写”现状的调查。请仔细阅读,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完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成后面的题目。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386776"/>
            <a:ext cx="10220871" cy="1237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1.从图中汉字“书写”的现状可以得出怎样的结论?(要求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不出现</a:t>
            </a:r>
          </a:p>
          <a:p>
            <a:pPr marL="0" marR="0">
              <a:lnSpc>
                <a:spcPts val="3170"/>
              </a:lnSpc>
              <a:spcBef>
                <a:spcPts val="28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数字,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字数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400" b="1">
                <a:solidFill>
                  <a:srgbClr val="000000"/>
                </a:solidFill>
                <a:latin typeface="UCEDOQ+å¾®è½¯é�»,Bold"/>
                <a:cs typeface="UCEDOQ+å¾®è½¯é�»,Bold"/>
              </a:rPr>
              <a:t>〜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20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字。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392870"/>
            <a:ext cx="10044150" cy="12378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2.针对这一现状,请从社会和学校角度指出其产生的原因。(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要求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0" marR="0">
              <a:lnSpc>
                <a:spcPts val="3167"/>
              </a:lnSpc>
              <a:spcBef>
                <a:spcPts val="28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字数分别在10</a:t>
            </a:r>
            <a:r>
              <a:rPr sz="2400" b="1">
                <a:solidFill>
                  <a:srgbClr val="000000"/>
                </a:solidFill>
                <a:latin typeface="UCEDOQ+å¾®è½¯é�»,Bold"/>
                <a:cs typeface="UCEDOQ+å¾®è½¯é�»,Bold"/>
              </a:rPr>
              <a:t>〜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20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字。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)①社会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②学校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1739" y="971161"/>
            <a:ext cx="279836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2">
                <a:solidFill>
                  <a:srgbClr val="000000"/>
                </a:solidFill>
                <a:latin typeface="FangSong"/>
                <a:cs typeface="FangSong"/>
              </a:rPr>
              <a:t>【答案】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127" y="1805884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示例：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1739" y="2519370"/>
            <a:ext cx="9378878" cy="21869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  <a:r>
              <a:rPr sz="3200" spc="7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1.写字机会少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提笔忘字多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书写能力</a:t>
            </a:r>
          </a:p>
          <a:p>
            <a:pPr marL="0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 spc="17">
                <a:solidFill>
                  <a:srgbClr val="000000"/>
                </a:solidFill>
                <a:latin typeface="FangSong"/>
                <a:cs typeface="FangSong"/>
              </a:rPr>
              <a:t>堪忧。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2.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①电脑、手机等使很多人“失去”了</a:t>
            </a:r>
          </a:p>
          <a:p>
            <a:pPr marL="0" marR="0">
              <a:lnSpc>
                <a:spcPts val="3206"/>
              </a:lnSpc>
              <a:spcBef>
                <a:spcPts val="1401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手写的机会。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1739" y="4401891"/>
            <a:ext cx="8207728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②未开设书写课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,不重视学生的书写能力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99002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QSNWVO+å¾®è½¯é�»,Bold"/>
                <a:cs typeface="QSNWVO+å¾®è½¯é�»,Bold"/>
              </a:rPr>
              <a:t>综合特训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QSNWVO+å¾®è½¯é�»,Bold"/>
                <a:cs typeface="QSNWVO+å¾®è½¯é�»,Bold"/>
              </a:rPr>
              <a:t>三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29374"/>
            <a:ext cx="10047276" cy="1274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、在下面一段文章横线处补写恰当的语句,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63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逻辑严密,每句不超过15个字。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480248"/>
            <a:ext cx="10219731" cy="1274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61772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小说和电影是两种不同载体,把小说改编为电影也是现在常见的</a:t>
            </a:r>
          </a:p>
          <a:p>
            <a:pPr marL="0" marR="0">
              <a:lnSpc>
                <a:spcPts val="2402"/>
              </a:lnSpc>
              <a:spcBef>
                <a:spcPts val="1629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形式。不容忽视的是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,在小说到电影的转变之间,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有一条灰色地带。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504757"/>
            <a:ext cx="4403261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好小说家不一定是好编剧,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153533" y="2504757"/>
            <a:ext cx="440296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。电影需要文学,编剧也需要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016821"/>
            <a:ext cx="10217833" cy="1274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作家。作家着眼的是他笔下的人,如同男孩小拐,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无赖、癫狂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,但苏</a:t>
            </a:r>
          </a:p>
          <a:p>
            <a:pPr marL="0" marR="0">
              <a:lnSpc>
                <a:spcPts val="2402"/>
              </a:lnSpc>
              <a:spcBef>
                <a:spcPts val="16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童写他的时候,也写到了小拐一个人时候的流露的那种善良、脆弱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041203"/>
            <a:ext cx="739874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在作家的笔下,人物形象不是单一扁平的,而是②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758430" y="4041203"/>
            <a:ext cx="1680971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。但作家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4553267"/>
            <a:ext cx="10217657" cy="17864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的语言又往往过于含蓄。故事要讲好就要逻辑清晰,就像一百回的</a:t>
            </a:r>
          </a:p>
          <a:p>
            <a:pPr marL="0" marR="0">
              <a:lnSpc>
                <a:spcPts val="2400"/>
              </a:lnSpc>
              <a:spcBef>
                <a:spcPts val="163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《西游记》最终被改编为二十五集的电视剧一样,编剧删繁就简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却</a:t>
            </a:r>
          </a:p>
          <a:p>
            <a:pPr marL="0" marR="0">
              <a:lnSpc>
                <a:spcPts val="2400"/>
              </a:lnSpc>
              <a:spcBef>
                <a:spcPts val="168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让我们更清晰地看到一个故事完整、肢体明确的故事,这也显示了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439" y="6089789"/>
            <a:ext cx="336676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编剧的独到能力,即③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234307" y="6089789"/>
            <a:ext cx="7620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18966" y="368276"/>
            <a:ext cx="268559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四、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排序题答题技巧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860528"/>
            <a:ext cx="2819400" cy="11531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KTBOP+TwCenMT-Bold"/>
                <a:cs typeface="HKTBOP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、分析选项找规律。</a:t>
            </a:r>
          </a:p>
          <a:p>
            <a:pPr marL="0" marR="0">
              <a:lnSpc>
                <a:spcPts val="2182"/>
              </a:lnSpc>
              <a:spcBef>
                <a:spcPts val="1708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KTBOP+TwCenMT-Bold"/>
                <a:cs typeface="HKTBOP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、前句提示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46937"/>
            <a:ext cx="3393033" cy="1645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KTBOP+TwCenMT-Bold"/>
                <a:cs typeface="HKTBOP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、两句间明显顺序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KTBOP+TwCenMT-Bold"/>
                <a:cs typeface="HKTBOP+TwCenMT-Bold"/>
              </a:rPr>
              <a:t>4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、关联词、代词、提示词</a:t>
            </a:r>
          </a:p>
          <a:p>
            <a:pPr marL="0" marR="0">
              <a:lnSpc>
                <a:spcPts val="2182"/>
              </a:lnSpc>
              <a:spcBef>
                <a:spcPts val="1657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KTBOP+TwCenMT-Bold"/>
                <a:cs typeface="HKTBOP+TwCenMT-Bold"/>
              </a:rPr>
              <a:t>5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、标点提示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3325471"/>
            <a:ext cx="721368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HKTBOP+TwCenMT-Bold"/>
                <a:cs typeface="HKTBOP+TwCenMT-Bold"/>
              </a:rPr>
              <a:t>6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、话题一致性，整体顺序（时间、空间、逻辑、总分）</a:t>
            </a:r>
          </a:p>
          <a:p>
            <a:pPr marL="2956890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五、</a:t>
            </a:r>
            <a:r>
              <a:rPr sz="2000" spc="15">
                <a:solidFill>
                  <a:srgbClr val="FF0000"/>
                </a:solidFill>
                <a:latin typeface="SimSun"/>
                <a:cs typeface="SimSun"/>
              </a:rPr>
              <a:t>框架图答题技巧：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311880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一、确定主体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804132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二、确定顺序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5296122"/>
            <a:ext cx="4707828" cy="63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三、用已给成分造句（重复、逻辑）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09244" y="1057552"/>
            <a:ext cx="1602937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1825386"/>
            <a:ext cx="5131583" cy="24223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好编剧不一定写得出好小说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795"/>
              </a:lnSpc>
              <a:spcBef>
                <a:spcPts val="3243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人物性格是丰满立体的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798"/>
              </a:lnSpc>
              <a:spcBef>
                <a:spcPts val="328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摒弃冗杂描写直指核心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01040" y="282273"/>
            <a:ext cx="9500651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、依次填入下面一段文字横线处的语句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与上下文衔接最恰当的一组是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1900" spc="2901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786455"/>
            <a:ext cx="10221163" cy="13561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43840" marR="0">
              <a:lnSpc>
                <a:spcPts val="1898"/>
              </a:lnSpc>
              <a:spcBef>
                <a:spcPct val="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千百年来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我们的祖先从生活的愿望出发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为每一个节日都创造出许许多多美丽又</a:t>
            </a:r>
          </a:p>
          <a:p>
            <a:pPr marL="0" marR="0">
              <a:lnSpc>
                <a:spcPts val="1895"/>
              </a:lnSpc>
              <a:spcBef>
                <a:spcPts val="107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动人的习俗。______;_____;______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。_____;_____;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1900" spc="15">
                <a:solidFill>
                  <a:srgbClr val="000000"/>
                </a:solidFill>
                <a:latin typeface="FangSong"/>
                <a:cs typeface="FangSong"/>
              </a:rPr>
              <a:t>……这些诗意化的节日习俗</a:t>
            </a:r>
            <a:r>
              <a:rPr sz="1900" spc="23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使</a:t>
            </a:r>
          </a:p>
          <a:p>
            <a:pPr marL="0" marR="0">
              <a:lnSpc>
                <a:spcPts val="1895"/>
              </a:lnSpc>
              <a:spcBef>
                <a:spcPts val="1018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我们一代代人的心灵获得了安慰与宁静。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042747"/>
            <a:ext cx="6839109" cy="2616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①把天上的明月化为手中甜甜的月饼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,来象征人间的团圆</a:t>
            </a:r>
          </a:p>
          <a:p>
            <a:pPr marL="0" marR="0">
              <a:lnSpc>
                <a:spcPts val="1895"/>
              </a:lnSpc>
              <a:spcBef>
                <a:spcPts val="2066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②愿望是情感化的,所以节日习俗也是情感的</a:t>
            </a:r>
          </a:p>
          <a:p>
            <a:pPr marL="0" marR="0">
              <a:lnSpc>
                <a:spcPts val="1895"/>
              </a:lnSpc>
              <a:spcBef>
                <a:spcPts val="2026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③人们用烟花爆竹,</a:t>
            </a:r>
            <a:r>
              <a:rPr sz="1900" spc="15">
                <a:solidFill>
                  <a:srgbClr val="000000"/>
                </a:solidFill>
                <a:latin typeface="FangSong"/>
                <a:cs typeface="FangSong"/>
              </a:rPr>
              <a:t>惊骇邪恶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,迎接新的一年</a:t>
            </a:r>
          </a:p>
          <a:p>
            <a:pPr marL="0" marR="0">
              <a:lnSpc>
                <a:spcPts val="1898"/>
              </a:lnSpc>
              <a:spcBef>
                <a:spcPts val="2061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④愿望是理想主义的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所以节日习俗是理想的</a:t>
            </a:r>
          </a:p>
          <a:p>
            <a:pPr marL="0" marR="0">
              <a:lnSpc>
                <a:spcPts val="1895"/>
              </a:lnSpc>
              <a:spcBef>
                <a:spcPts val="2066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⑤愿望是美好的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,所以节日习俗是美好的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561030"/>
            <a:ext cx="10051366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⑥在严寒刚刚消退、万物复苏的早春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赶到野外去踏青春游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,亲切地拥抱纯美大地山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937196"/>
            <a:ext cx="603046" cy="6030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8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440708"/>
            <a:ext cx="2059932" cy="1105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A.③④⑥②①⑤</a:t>
            </a:r>
          </a:p>
          <a:p>
            <a:pPr marL="0" marR="0">
              <a:lnSpc>
                <a:spcPts val="1895"/>
              </a:lnSpc>
              <a:spcBef>
                <a:spcPts val="2064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C.③⑥①④②⑤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258946" y="5440708"/>
            <a:ext cx="2059933" cy="1105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B.④③②⑥⑤①</a:t>
            </a:r>
          </a:p>
          <a:p>
            <a:pPr marL="0" marR="0">
              <a:lnSpc>
                <a:spcPts val="1895"/>
              </a:lnSpc>
              <a:spcBef>
                <a:spcPts val="2064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D.④②⑤③⑥①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222624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、下面文段有三处推断存在问题,请参考①的方式,说明另外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两处问题。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580832"/>
            <a:ext cx="10219760" cy="295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7848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云南的“思茅市”改成“普洱市”,四川的南坪县更名为九寨沟</a:t>
            </a:r>
          </a:p>
          <a:p>
            <a:pPr marL="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县后,城市的知名度都有了很大的提高,经济有了较快发展,可见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更</a:t>
            </a:r>
          </a:p>
          <a:p>
            <a:pPr marL="0" marR="0">
              <a:lnSpc>
                <a:spcPts val="2400"/>
              </a:lnSpc>
              <a:spcBef>
                <a:spcPts val="192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名必然带来城市的发展。我市的名字不够响亮,这严重影响了我们</a:t>
            </a:r>
          </a:p>
          <a:p>
            <a:pPr marL="0" marR="0">
              <a:lnSpc>
                <a:spcPts val="2400"/>
              </a:lnSpc>
              <a:spcBef>
                <a:spcPts val="197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的经济发展。如果更名,就一定会带来我市的经济腾飞,因此,更名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的事要尽快提到日程上来。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452683"/>
            <a:ext cx="563460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①更名并不一定能带来城市的发展。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128196"/>
            <a:ext cx="762000" cy="143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400"/>
              </a:lnSpc>
              <a:spcBef>
                <a:spcPts val="291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629410" y="5128196"/>
            <a:ext cx="762000" cy="143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  <a:p>
            <a:pPr marL="0" marR="0">
              <a:lnSpc>
                <a:spcPts val="2400"/>
              </a:lnSpc>
              <a:spcBef>
                <a:spcPts val="2915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09244" y="1057552"/>
            <a:ext cx="1602937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1825386"/>
            <a:ext cx="8828255" cy="16557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城市名字不够响亮并不一定会严重影响经济发展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795"/>
              </a:lnSpc>
              <a:spcBef>
                <a:spcPts val="324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更名并不一定会带来经济腾飞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045172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、下面是一些常用的客套话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请选出表达准确、得体的一项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是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3659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580832"/>
            <a:ext cx="10043858" cy="1310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他的书法龙飞凤舞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,引来一片赞叹,但落款却出了差错,一时又无</a:t>
            </a:r>
          </a:p>
          <a:p>
            <a:pPr marL="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法弥补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,只好连声道歉:“献丑,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献丑!”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806509"/>
            <a:ext cx="951559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B.我校拟筹办150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年校庆庆典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,届时欢迎各兄弟学校莅临指导。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481379"/>
            <a:ext cx="10042573" cy="1311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C.本人昨日不慎于学校阅览室丢失阿伦特《反抗平庸之恶》一书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1921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期盼拾得者璧还原物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,不甚感激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!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705667"/>
            <a:ext cx="898660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拙作《老子补正》新成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,惶恐以赠,尚祈雅正,不吝赐教。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572032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、依照下面的示例，自选两种自然景物，另写两句话。要求：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运用拟人手法，句式与例句相同。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(4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580832"/>
            <a:ext cx="10209244" cy="1310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日光岩下的三角梅，是喧闹的飞瀑，披挂寂寞的石壁，最有</a:t>
            </a:r>
          </a:p>
          <a:p>
            <a:pPr marL="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限的营养，却献出了最丰富的自己。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214151" cy="1859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、下面是高三（1）班“今天是您的生日——我的中国”主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题诗歌朗诵会计划的初步构思框架，请把这个构思写成一段话，要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求内容完整，表述准确，语言连贯，不超过85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个字。（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6分）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09244" y="1057552"/>
            <a:ext cx="1602937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1825386"/>
            <a:ext cx="9236783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①高三（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）班“今天是您的生日——我的中国”诗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466109"/>
            <a:ext cx="8200602" cy="888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歌朗诵会以“庄重节俭、爱国奋进”为宗旨；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6144" y="3232419"/>
            <a:ext cx="8609400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②班干部负责活动发动、节目编审及采买物品；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999507"/>
            <a:ext cx="10073715" cy="1528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③团干部负责朗诵会主持、诗歌配乐、场地布置及</a:t>
            </a:r>
          </a:p>
          <a:p>
            <a:pPr marL="0" marR="0">
              <a:lnSpc>
                <a:spcPts val="2798"/>
              </a:lnSpc>
              <a:spcBef>
                <a:spcPts val="224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邀请老师。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219760" cy="1859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、下面是大连国际女子网球公开赛徽标，请写出构图要素，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并说明图形寓意，要求语意简洁，句子通顺，不超过100个字。（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分）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057552"/>
            <a:ext cx="10250547" cy="34494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7804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答案：图形由网球、人形（或“大”字）构成（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 2</a:t>
            </a:r>
          </a:p>
          <a:p>
            <a:pPr marL="0" marR="0">
              <a:lnSpc>
                <a:spcPts val="2795"/>
              </a:lnSpc>
              <a:spcBef>
                <a:spcPts val="224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分）。凌空飞跃的网球、激情挥拍的运动员，遒劲有力的</a:t>
            </a:r>
          </a:p>
          <a:p>
            <a:pPr marL="0" marR="0">
              <a:lnSpc>
                <a:spcPts val="2795"/>
              </a:lnSpc>
              <a:spcBef>
                <a:spcPts val="2296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“大”字书法线条（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2分）；融合了女子网球顽强拼搏的</a:t>
            </a:r>
          </a:p>
          <a:p>
            <a:pPr marL="0" marR="0">
              <a:lnSpc>
                <a:spcPts val="2795"/>
              </a:lnSpc>
              <a:spcBef>
                <a:spcPts val="224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运动精神和中国书法的舒展洒脱，体现出大连现代城市的</a:t>
            </a:r>
          </a:p>
          <a:p>
            <a:pPr marL="0" marR="0">
              <a:lnSpc>
                <a:spcPts val="2795"/>
              </a:lnSpc>
              <a:spcBef>
                <a:spcPts val="229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时尚与奔放（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分）。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68276"/>
            <a:ext cx="6197924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84906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六、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徽标题答题技巧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一、介绍徽标构成</a:t>
            </a:r>
            <a:r>
              <a:rPr sz="2000" b="1">
                <a:solidFill>
                  <a:srgbClr val="000000"/>
                </a:solidFill>
                <a:latin typeface="QOCGEG+TwCenMT-Bold"/>
                <a:cs typeface="QOCGEG+TwCenMT-Bold"/>
              </a:rPr>
              <a:t>(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构图要素）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54685"/>
            <a:ext cx="7939259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二、二、解释徽标的寓意（构图要素对应的主题象征意造句）</a:t>
            </a:r>
          </a:p>
          <a:p>
            <a:pPr marL="2956890" marR="0">
              <a:lnSpc>
                <a:spcPts val="2004"/>
              </a:lnSpc>
              <a:spcBef>
                <a:spcPts val="1871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七、漫画题答题技巧：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2339189"/>
            <a:ext cx="4567268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QOCGEG+TwCenMT-Bold"/>
                <a:cs typeface="QOCGEG+TwCenMT-Bold"/>
              </a:rPr>
              <a:t>1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、标题：主体、寓意、最夸张部分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2833219"/>
            <a:ext cx="5156142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QOCGEG+TwCenMT-Bold"/>
                <a:cs typeface="QOCGEG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、内容：确定主体及特点，按顺序造句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3325471"/>
            <a:ext cx="868235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QOCGEG+TwCenMT-Bold"/>
                <a:cs typeface="QOCGEG+TwCenMT-Bold"/>
              </a:rPr>
              <a:t>3</a:t>
            </a:r>
            <a:r>
              <a:rPr sz="2000" spc="12">
                <a:solidFill>
                  <a:srgbClr val="000000"/>
                </a:solidFill>
                <a:latin typeface="SimSun"/>
                <a:cs typeface="SimSun"/>
              </a:rPr>
              <a:t>、寓意：主体所代表的群体（讽刺、反映、揭示）某种社会现象。</a:t>
            </a:r>
          </a:p>
          <a:p>
            <a:pPr marL="3084906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八、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仿句题答题技巧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311880"/>
            <a:ext cx="9271232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QOCGEG+TwCenMT-Bold"/>
                <a:cs typeface="QOCGEG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、先换主干，后换修饰，用同类词替换。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QOCGEG+TwCenMT-Bold"/>
                <a:cs typeface="QOCGEG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、二、注意原句各分句之间的关系（包含、递进、并列、对比、转折）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7228744" cy="2114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8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、阅读下面这幅《修鞋》的漫画。(4分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  <a:p>
            <a:pPr marL="0" marR="0">
              <a:lnSpc>
                <a:spcPts val="2400"/>
              </a:lnSpc>
              <a:spcBef>
                <a:spcPts val="2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（1）请用简洁的语言描述漫画内容。(2分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  <a:p>
            <a:pPr marL="0" marR="0">
              <a:lnSpc>
                <a:spcPts val="2400"/>
              </a:lnSpc>
              <a:spcBef>
                <a:spcPts val="292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（2）请概括漫画寓意。（不超过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30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字）(2分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09244" y="988972"/>
            <a:ext cx="1602937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714396"/>
            <a:ext cx="10662170" cy="2681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1）画面右边，一位女士拿着一只掉了鞋跟的高跟</a:t>
            </a:r>
          </a:p>
          <a:p>
            <a:pPr marL="0" marR="0">
              <a:lnSpc>
                <a:spcPts val="2795"/>
              </a:lnSpc>
              <a:spcBef>
                <a:spcPts val="191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鞋正在要求服务商修理。而左边的商家虽立着“售后服务”</a:t>
            </a:r>
          </a:p>
          <a:p>
            <a:pPr marL="0" marR="0">
              <a:lnSpc>
                <a:spcPts val="2795"/>
              </a:lnSpc>
              <a:spcBef>
                <a:spcPts val="19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的牌子，却悠闲地抽烟、喝茶。仅有的连接鸿沟的梯子是</a:t>
            </a:r>
          </a:p>
          <a:p>
            <a:pPr marL="0" marR="0">
              <a:lnSpc>
                <a:spcPts val="2798"/>
              </a:lnSpc>
              <a:spcBef>
                <a:spcPts val="1905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坏的。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06144" y="4231155"/>
            <a:ext cx="9229080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2）漫画讽刺商家在销售时所承诺的售后服务徒有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828301"/>
            <a:ext cx="4100550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虚名，商家不讲诚信。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5543"/>
            <a:ext cx="10194331" cy="2207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07136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、从考古证据来看，人类的历史可以上溯二三百万年，但社会大</a:t>
            </a:r>
          </a:p>
          <a:p>
            <a:pPr marL="0" marR="0">
              <a:lnSpc>
                <a:spcPts val="2195"/>
              </a:lnSpc>
              <a:spcBef>
                <a:spcPts val="1766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众能够看到并熟知的，不过数千年。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___________________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；而数千年来</a:t>
            </a:r>
          </a:p>
          <a:p>
            <a:pPr marL="0" marR="0">
              <a:lnSpc>
                <a:spcPts val="2195"/>
              </a:lnSpc>
              <a:spcBef>
                <a:spcPts val="171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的历史，却经历着人类自身不断的创造与积累，时至今日，我们尚能见</a:t>
            </a:r>
          </a:p>
          <a:p>
            <a:pPr marL="0" marR="0">
              <a:lnSpc>
                <a:spcPts val="2195"/>
              </a:lnSpc>
              <a:spcBef>
                <a:spcPts val="1764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到数千年文明所遗留下来的凤毛麟角，实属万幸。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2484350"/>
            <a:ext cx="9199122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．百万年以上的历史之所以淹没，是由于年代过于久远，写就沧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987270"/>
            <a:ext cx="4194451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桑，自然的神力足以削山填海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616935"/>
            <a:ext cx="10251033" cy="12009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．百万年以上的历史之所以淹没，是由于年代过于久远，自然的</a:t>
            </a:r>
          </a:p>
          <a:p>
            <a:pPr marL="0" marR="0">
              <a:lnSpc>
                <a:spcPts val="2195"/>
              </a:lnSpc>
              <a:spcBef>
                <a:spcPts val="1764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神力足以削山填海，写就沧桑网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]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6144" y="4750530"/>
            <a:ext cx="9200327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．由于年代过于久远，写就沧桑，自然的神力足以削山填海，所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254093"/>
            <a:ext cx="4516460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以百万年以上的历史之就淹没了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06144" y="5883454"/>
            <a:ext cx="9199122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．由于年代过于久远，自然的神力足以削山填海，写就沧桑，所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6386112"/>
            <a:ext cx="4517222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以百万年以上的历史之就淹没了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1060" y="356806"/>
            <a:ext cx="9162301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、填入下面文段空白处的词语，最恰当的一组是（</a:t>
            </a:r>
            <a:r>
              <a:rPr sz="2400" spc="18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32192"/>
            <a:ext cx="387324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毫无疑问，充满了缺点①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001133" y="1032192"/>
            <a:ext cx="3873245" cy="1310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一件坏事，②</a:t>
            </a:r>
          </a:p>
          <a:p>
            <a:pPr marL="612647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一件更大的坏事；④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378697" y="1032192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充满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1580832"/>
            <a:ext cx="457779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了缺点而又不肯承认缺点，③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2129210"/>
            <a:ext cx="915768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它在缺点之上又增加了一项故意制造幻觉的缺点。一个人⑤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2678493"/>
            <a:ext cx="4577790" cy="1310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能正视缺点，然后改正它，⑥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优点了。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613780" y="2678493"/>
            <a:ext cx="387324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就会拥有“知错能改”的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439" y="3904043"/>
            <a:ext cx="6163163" cy="2789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400" spc="357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则是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但是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乃是</a:t>
            </a:r>
            <a:r>
              <a:rPr sz="2400" spc="6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于是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如果</a:t>
            </a:r>
            <a:r>
              <a:rPr sz="2400" spc="6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那么</a:t>
            </a:r>
          </a:p>
          <a:p>
            <a:pPr marL="0" marR="0">
              <a:lnSpc>
                <a:spcPts val="2400"/>
              </a:lnSpc>
              <a:spcBef>
                <a:spcPts val="291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400" spc="357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乃是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并且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则是</a:t>
            </a:r>
            <a:r>
              <a:rPr sz="2400" spc="6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因为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也许</a:t>
            </a:r>
          </a:p>
          <a:p>
            <a:pPr marL="0" marR="0">
              <a:lnSpc>
                <a:spcPts val="2400"/>
              </a:lnSpc>
              <a:spcBef>
                <a:spcPts val="291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400" spc="357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则是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并且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乃是</a:t>
            </a:r>
            <a:r>
              <a:rPr sz="2400" spc="6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于是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也许</a:t>
            </a:r>
          </a:p>
          <a:p>
            <a:pPr marL="0" marR="0">
              <a:lnSpc>
                <a:spcPts val="2400"/>
              </a:lnSpc>
              <a:spcBef>
                <a:spcPts val="29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400" spc="357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乃是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但是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则是</a:t>
            </a:r>
            <a:r>
              <a:rPr sz="2400" spc="6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因为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如果</a:t>
            </a:r>
            <a:r>
              <a:rPr sz="2400" spc="6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那么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326" y="2737012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PDCFGI+å¾®è½¯é�»,Bold"/>
                <a:cs typeface="PDCFGI+å¾®è½¯é�»,Bold"/>
              </a:rPr>
              <a:t>课程总结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808" y="2804358"/>
            <a:ext cx="1397812" cy="157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5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PDCFGI+å¾®è½¯é�»,Bold"/>
                <a:cs typeface="PDCFGI+å¾®è½¯é�»,Bold"/>
              </a:rPr>
              <a:t>四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56594"/>
            <a:ext cx="6329368" cy="1162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补空题答题技巧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LOPGS+TwCenMT-Bold"/>
                <a:cs typeface="TLOPGS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、读全段、定主体、分层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43003"/>
            <a:ext cx="4709966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LOPGS+TwCenMT-Bold"/>
                <a:cs typeface="TLOPGS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、上拉下顶找两点造句（</a:t>
            </a:r>
            <a:r>
              <a:rPr sz="2000" b="1">
                <a:solidFill>
                  <a:srgbClr val="000000"/>
                </a:solidFill>
                <a:latin typeface="TLOPGS+TwCenMT-Bold"/>
                <a:cs typeface="TLOPGS+TwCenMT-Bold"/>
              </a:rPr>
              <a:t>123</a:t>
            </a:r>
            <a:r>
              <a:rPr sz="2000" spc="18">
                <a:solidFill>
                  <a:srgbClr val="000000"/>
                </a:solidFill>
                <a:latin typeface="SimSun"/>
                <a:cs typeface="SimSun"/>
              </a:rPr>
              <a:t>式）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35255"/>
            <a:ext cx="9530880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LOPGS+TwCenMT-Bold"/>
                <a:cs typeface="TLOPGS+TwCenMT-Bold"/>
              </a:rPr>
              <a:t>3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、有提示找提示：句式特点（相似、排比、并列、转折</a:t>
            </a:r>
            <a:r>
              <a:rPr sz="2000" b="1">
                <a:solidFill>
                  <a:srgbClr val="000000"/>
                </a:solidFill>
                <a:latin typeface="DBVIWC+TwCenMT-Bold"/>
                <a:cs typeface="DBVIWC+TwCenMT-Bold"/>
              </a:rPr>
              <a:t>……</a:t>
            </a:r>
            <a:r>
              <a:rPr sz="2000" spc="11">
                <a:solidFill>
                  <a:srgbClr val="000000"/>
                </a:solidFill>
                <a:latin typeface="SimSun"/>
                <a:cs typeface="SimSun"/>
              </a:rPr>
              <a:t>）关联词、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62660" y="2212697"/>
            <a:ext cx="1659636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代词等提示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2693521"/>
            <a:ext cx="6329368" cy="11644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衔接题答题技巧</a:t>
            </a:r>
          </a:p>
          <a:p>
            <a:pPr marL="0" marR="0">
              <a:lnSpc>
                <a:spcPts val="2238"/>
              </a:lnSpc>
              <a:spcBef>
                <a:spcPts val="1699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LOPGS+TwCenMT-Bold"/>
                <a:cs typeface="TLOPGS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、首尾句上下相连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3679549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LOPGS+TwCenMT-Bold"/>
                <a:cs typeface="TLOPGS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、各分句自身顺序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4172182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LOPGS+TwCenMT-Bold"/>
                <a:cs typeface="TLOPGS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34060" y="4665958"/>
            <a:ext cx="7063354" cy="116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33205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</a:t>
            </a:r>
            <a:r>
              <a:rPr sz="2000" spc="15">
                <a:solidFill>
                  <a:srgbClr val="FF0000"/>
                </a:solidFill>
                <a:latin typeface="SimSun"/>
                <a:cs typeface="SimSun"/>
              </a:rPr>
              <a:t>关联词（虚词）题答题技巧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LOPGS+TwCenMT-Bold"/>
                <a:cs typeface="TLOPGS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、排除干扰项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4060" y="5650716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QMFMSB+ArialMT"/>
                <a:cs typeface="QMFMSB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LOPGS+TwCenMT-Bold"/>
                <a:cs typeface="TLOPGS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18966" y="368276"/>
            <a:ext cx="268559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四、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排序题答题技巧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860528"/>
            <a:ext cx="2819400" cy="11531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TCAOK+TwCenMT-Bold"/>
                <a:cs typeface="DTCAOK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、分析选项找规律。</a:t>
            </a:r>
          </a:p>
          <a:p>
            <a:pPr marL="0" marR="0">
              <a:lnSpc>
                <a:spcPts val="2182"/>
              </a:lnSpc>
              <a:spcBef>
                <a:spcPts val="1708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TCAOK+TwCenMT-Bold"/>
                <a:cs typeface="DTCAOK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、前句提示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46937"/>
            <a:ext cx="3393033" cy="1645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TCAOK+TwCenMT-Bold"/>
                <a:cs typeface="DTCAOK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、两句间明显顺序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TCAOK+TwCenMT-Bold"/>
                <a:cs typeface="DTCAOK+TwCenMT-Bold"/>
              </a:rPr>
              <a:t>4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、关联词、代词、提示词</a:t>
            </a:r>
          </a:p>
          <a:p>
            <a:pPr marL="0" marR="0">
              <a:lnSpc>
                <a:spcPts val="2182"/>
              </a:lnSpc>
              <a:spcBef>
                <a:spcPts val="1657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TCAOK+TwCenMT-Bold"/>
                <a:cs typeface="DTCAOK+TwCenMT-Bold"/>
              </a:rPr>
              <a:t>5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、标点提示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3325471"/>
            <a:ext cx="721368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TCAOK+TwCenMT-Bold"/>
                <a:cs typeface="DTCAOK+TwCenMT-Bold"/>
              </a:rPr>
              <a:t>6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、话题一致性，整体顺序（时间、空间、逻辑、总分）</a:t>
            </a:r>
          </a:p>
          <a:p>
            <a:pPr marL="2956890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五、</a:t>
            </a:r>
            <a:r>
              <a:rPr sz="2000" spc="15">
                <a:solidFill>
                  <a:srgbClr val="FF0000"/>
                </a:solidFill>
                <a:latin typeface="SimSun"/>
                <a:cs typeface="SimSun"/>
              </a:rPr>
              <a:t>框架图答题技巧：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311880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一、确定主体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804132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二、确定顺序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5296122"/>
            <a:ext cx="4707828" cy="63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三、用已给成分造句（重复、逻辑）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68276"/>
            <a:ext cx="6197924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84906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六、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徽标题答题技巧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一、介绍徽标构成</a:t>
            </a:r>
            <a:r>
              <a:rPr sz="2000" b="1">
                <a:solidFill>
                  <a:srgbClr val="000000"/>
                </a:solidFill>
                <a:latin typeface="AINMCJ+TwCenMT-Bold"/>
                <a:cs typeface="AINMCJ+TwCenMT-Bold"/>
              </a:rPr>
              <a:t>(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构图要素）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54685"/>
            <a:ext cx="7939259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二、二、解释徽标的寓意（构图要素对应的主题象征意造句）</a:t>
            </a:r>
          </a:p>
          <a:p>
            <a:pPr marL="2956890" marR="0">
              <a:lnSpc>
                <a:spcPts val="2004"/>
              </a:lnSpc>
              <a:spcBef>
                <a:spcPts val="1871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七、</a:t>
            </a:r>
            <a:r>
              <a:rPr sz="2000" spc="15">
                <a:solidFill>
                  <a:srgbClr val="FF0000"/>
                </a:solidFill>
                <a:latin typeface="SimSun"/>
                <a:cs typeface="SimSun"/>
              </a:rPr>
              <a:t>漫画题答题技巧：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2339189"/>
            <a:ext cx="4567268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AINMCJ+TwCenMT-Bold"/>
                <a:cs typeface="AINMCJ+TwCenMT-Bold"/>
              </a:rPr>
              <a:t>1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、标题：主体、寓意、最夸张部分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2833219"/>
            <a:ext cx="5156142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AINMCJ+TwCenMT-Bold"/>
                <a:cs typeface="AINMCJ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、内容：确定主体及特点，按顺序造句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3325471"/>
            <a:ext cx="868235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AINMCJ+TwCenMT-Bold"/>
                <a:cs typeface="AINMCJ+TwCenMT-Bold"/>
              </a:rPr>
              <a:t>3</a:t>
            </a:r>
            <a:r>
              <a:rPr sz="2000" spc="12">
                <a:solidFill>
                  <a:srgbClr val="000000"/>
                </a:solidFill>
                <a:latin typeface="SimSun"/>
                <a:cs typeface="SimSun"/>
              </a:rPr>
              <a:t>、寓意：主体所代表的群体（讽刺、反映、揭示）某种社会现象。</a:t>
            </a:r>
          </a:p>
          <a:p>
            <a:pPr marL="3084906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八、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仿句题答题技巧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311880"/>
            <a:ext cx="9271232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AINMCJ+TwCenMT-Bold"/>
                <a:cs typeface="AINMCJ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、先换主干，后换修饰，用同类词替换。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AINMCJ+TwCenMT-Bold"/>
                <a:cs typeface="AINMCJ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、二、注意原句各分句之间的关系（包含、递进、并列、对比、转折）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754967"/>
            <a:ext cx="6542834" cy="1852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8315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九、</a:t>
            </a:r>
            <a:r>
              <a:rPr sz="1900">
                <a:solidFill>
                  <a:srgbClr val="FF0000"/>
                </a:solidFill>
                <a:latin typeface="SimSun"/>
                <a:cs typeface="SimSun"/>
              </a:rPr>
              <a:t>长短句变换答题技巧：</a:t>
            </a:r>
          </a:p>
          <a:p>
            <a:pPr marL="0" marR="0">
              <a:lnSpc>
                <a:spcPts val="2067"/>
              </a:lnSpc>
              <a:spcBef>
                <a:spcPts val="1208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DHUTGR+TwCenMT-Bold"/>
                <a:cs typeface="DHUTGR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、长变短：主干</a:t>
            </a:r>
            <a:r>
              <a:rPr sz="1900" b="1">
                <a:solidFill>
                  <a:srgbClr val="000000"/>
                </a:solidFill>
                <a:latin typeface="DHUTGR+TwCenMT-Bold"/>
                <a:cs typeface="DHUTGR+TwCenMT-Bold"/>
              </a:rPr>
              <a:t>+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最近定语。定状语单独造句。</a:t>
            </a:r>
          </a:p>
          <a:p>
            <a:pPr marL="0" marR="0">
              <a:lnSpc>
                <a:spcPts val="2064"/>
              </a:lnSpc>
              <a:spcBef>
                <a:spcPts val="1214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DHUTGR+TwCenMT-Bold"/>
                <a:cs typeface="DHUTGR+TwCenMT-Bold"/>
              </a:rPr>
              <a:t>2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、短变长：主干句。短句同项合并后做定状语</a:t>
            </a:r>
          </a:p>
          <a:p>
            <a:pPr marL="2905074" marR="0">
              <a:lnSpc>
                <a:spcPts val="1895"/>
              </a:lnSpc>
              <a:spcBef>
                <a:spcPts val="134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十、</a:t>
            </a:r>
            <a:r>
              <a:rPr sz="1900">
                <a:solidFill>
                  <a:srgbClr val="FF0000"/>
                </a:solidFill>
                <a:latin typeface="SimSun"/>
                <a:cs typeface="SimSun"/>
              </a:rPr>
              <a:t>逻辑推断答题技巧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2421080"/>
            <a:ext cx="9218072" cy="1019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64"/>
              </a:lnSpc>
              <a:spcBef>
                <a:spcPct val="0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DHUTGR+TwCenMT-Bold"/>
                <a:cs typeface="DHUTGR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、分出条件、结论句。</a:t>
            </a:r>
            <a:r>
              <a:rPr sz="1900" b="1">
                <a:solidFill>
                  <a:srgbClr val="000000"/>
                </a:solidFill>
                <a:latin typeface="DHUTGR+TwCenMT-Bold"/>
                <a:cs typeface="DHUTGR+TwCenMT-Bold"/>
              </a:rPr>
              <a:t>2</a:t>
            </a:r>
            <a:r>
              <a:rPr sz="1900" spc="10">
                <a:solidFill>
                  <a:srgbClr val="000000"/>
                </a:solidFill>
                <a:latin typeface="SimSun"/>
                <a:cs typeface="SimSun"/>
              </a:rPr>
              <a:t>、判断多对一（强加因果、无中生有，主观臆断）</a:t>
            </a:r>
          </a:p>
          <a:p>
            <a:pPr marL="2905074" marR="0">
              <a:lnSpc>
                <a:spcPts val="1895"/>
              </a:lnSpc>
              <a:spcBef>
                <a:spcPts val="1331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十一、</a:t>
            </a:r>
            <a:r>
              <a:rPr sz="1900" spc="10">
                <a:solidFill>
                  <a:srgbClr val="FF0000"/>
                </a:solidFill>
                <a:latin typeface="SimSun"/>
                <a:cs typeface="SimSun"/>
              </a:rPr>
              <a:t>表达得体答题技巧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3254962"/>
            <a:ext cx="4884437" cy="1018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敬辞前缀</a:t>
            </a:r>
            <a:r>
              <a:rPr sz="1900" spc="5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：屈老俯光请，雅芳拜华令；</a:t>
            </a:r>
          </a:p>
          <a:p>
            <a:pPr marL="1333449" marR="0">
              <a:lnSpc>
                <a:spcPts val="1895"/>
              </a:lnSpc>
              <a:spcBef>
                <a:spcPts val="138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叨玉垂大贤，高贵恭惠奉。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4087447"/>
            <a:ext cx="4884437" cy="1020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谦称前缀</a:t>
            </a:r>
            <a:r>
              <a:rPr sz="1900" spc="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</a:t>
            </a:r>
            <a:r>
              <a:rPr sz="1900" spc="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愚家小敝浅，鄙舍老贱寒。</a:t>
            </a:r>
          </a:p>
          <a:p>
            <a:pPr marL="1333449" marR="0">
              <a:lnSpc>
                <a:spcPts val="1895"/>
              </a:lnSpc>
              <a:spcBef>
                <a:spcPts val="139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拙陋不敢管，窃劳寡奴犬。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921075"/>
            <a:ext cx="4469860" cy="1018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口诀：老叨</a:t>
            </a:r>
            <a:r>
              <a:rPr sz="1900" spc="104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屈俯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请令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拜惠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大贤</a:t>
            </a:r>
          </a:p>
          <a:p>
            <a:pPr marL="762000" marR="0">
              <a:lnSpc>
                <a:spcPts val="1898"/>
              </a:lnSpc>
              <a:spcBef>
                <a:spcPts val="137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高贵</a:t>
            </a:r>
            <a:r>
              <a:rPr sz="1900" spc="10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雅芳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恭奉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光华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玉垂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6171009"/>
            <a:ext cx="6767168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浅陋寡拙愚家劳，敝寒舍</a:t>
            </a:r>
            <a:r>
              <a:rPr sz="1900" spc="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，窃小犬。鄙贱老奴不敢管。</a:t>
            </a: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JWIFUW+å¾®è½¯é�»,Bold"/>
                <a:cs typeface="JWIFUW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754967"/>
            <a:ext cx="6542834" cy="1852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8315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九、</a:t>
            </a:r>
            <a:r>
              <a:rPr sz="1900">
                <a:solidFill>
                  <a:srgbClr val="FF0000"/>
                </a:solidFill>
                <a:latin typeface="SimSun"/>
                <a:cs typeface="SimSun"/>
              </a:rPr>
              <a:t>长短句变换答题技巧：</a:t>
            </a:r>
          </a:p>
          <a:p>
            <a:pPr marL="0" marR="0">
              <a:lnSpc>
                <a:spcPts val="2067"/>
              </a:lnSpc>
              <a:spcBef>
                <a:spcPts val="1208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GCFJPV+TwCenMT-Bold"/>
                <a:cs typeface="GCFJPV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、长变短：主干</a:t>
            </a:r>
            <a:r>
              <a:rPr sz="1900" b="1">
                <a:solidFill>
                  <a:srgbClr val="000000"/>
                </a:solidFill>
                <a:latin typeface="GCFJPV+TwCenMT-Bold"/>
                <a:cs typeface="GCFJPV+TwCenMT-Bold"/>
              </a:rPr>
              <a:t>+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最近定语。定状语单独造句。</a:t>
            </a:r>
          </a:p>
          <a:p>
            <a:pPr marL="0" marR="0">
              <a:lnSpc>
                <a:spcPts val="2064"/>
              </a:lnSpc>
              <a:spcBef>
                <a:spcPts val="1214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GCFJPV+TwCenMT-Bold"/>
                <a:cs typeface="GCFJPV+TwCenMT-Bold"/>
              </a:rPr>
              <a:t>2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、短变长：主干句。短句同项合并后做定状语</a:t>
            </a:r>
          </a:p>
          <a:p>
            <a:pPr marL="2905074" marR="0">
              <a:lnSpc>
                <a:spcPts val="1895"/>
              </a:lnSpc>
              <a:spcBef>
                <a:spcPts val="134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十、</a:t>
            </a:r>
            <a:r>
              <a:rPr sz="1900">
                <a:solidFill>
                  <a:srgbClr val="FF0000"/>
                </a:solidFill>
                <a:latin typeface="SimSun"/>
                <a:cs typeface="SimSun"/>
              </a:rPr>
              <a:t>逻辑推断答题技巧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2421080"/>
            <a:ext cx="9218072" cy="1019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64"/>
              </a:lnSpc>
              <a:spcBef>
                <a:spcPct val="0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GCFJPV+TwCenMT-Bold"/>
                <a:cs typeface="GCFJPV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、分出条件、结论句。</a:t>
            </a:r>
            <a:r>
              <a:rPr sz="1900" b="1">
                <a:solidFill>
                  <a:srgbClr val="000000"/>
                </a:solidFill>
                <a:latin typeface="GCFJPV+TwCenMT-Bold"/>
                <a:cs typeface="GCFJPV+TwCenMT-Bold"/>
              </a:rPr>
              <a:t>2</a:t>
            </a:r>
            <a:r>
              <a:rPr sz="1900" spc="10">
                <a:solidFill>
                  <a:srgbClr val="000000"/>
                </a:solidFill>
                <a:latin typeface="SimSun"/>
                <a:cs typeface="SimSun"/>
              </a:rPr>
              <a:t>、判断多对一（强加因果、无中生有，主观臆断）</a:t>
            </a:r>
          </a:p>
          <a:p>
            <a:pPr marL="2905074" marR="0">
              <a:lnSpc>
                <a:spcPts val="1895"/>
              </a:lnSpc>
              <a:spcBef>
                <a:spcPts val="1331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十一、</a:t>
            </a:r>
            <a:r>
              <a:rPr sz="1900" spc="10">
                <a:solidFill>
                  <a:srgbClr val="FF0000"/>
                </a:solidFill>
                <a:latin typeface="SimSun"/>
                <a:cs typeface="SimSun"/>
              </a:rPr>
              <a:t>表达得体答题技巧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3254962"/>
            <a:ext cx="4884437" cy="1018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敬辞前缀</a:t>
            </a:r>
            <a:r>
              <a:rPr sz="1900" spc="5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：屈老俯光请，雅芳拜华令；</a:t>
            </a:r>
          </a:p>
          <a:p>
            <a:pPr marL="1333449" marR="0">
              <a:lnSpc>
                <a:spcPts val="1895"/>
              </a:lnSpc>
              <a:spcBef>
                <a:spcPts val="138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叨玉垂大贤，高贵恭惠奉。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4087447"/>
            <a:ext cx="4884437" cy="1020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谦称前缀</a:t>
            </a:r>
            <a:r>
              <a:rPr sz="1900" spc="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</a:t>
            </a:r>
            <a:r>
              <a:rPr sz="1900" spc="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愚家小敝浅，鄙舍老贱寒。</a:t>
            </a:r>
          </a:p>
          <a:p>
            <a:pPr marL="1333449" marR="0">
              <a:lnSpc>
                <a:spcPts val="1895"/>
              </a:lnSpc>
              <a:spcBef>
                <a:spcPts val="139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拙陋不敢管，窃劳寡奴犬。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921075"/>
            <a:ext cx="4469860" cy="1018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口诀：老叨</a:t>
            </a:r>
            <a:r>
              <a:rPr sz="1900" spc="104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屈俯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请令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拜惠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大贤</a:t>
            </a:r>
          </a:p>
          <a:p>
            <a:pPr marL="762000" marR="0">
              <a:lnSpc>
                <a:spcPts val="1898"/>
              </a:lnSpc>
              <a:spcBef>
                <a:spcPts val="137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高贵</a:t>
            </a:r>
            <a:r>
              <a:rPr sz="1900" spc="10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雅芳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恭奉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光华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玉垂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6171009"/>
            <a:ext cx="6767168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浅陋寡拙愚家劳，敝寒舍</a:t>
            </a:r>
            <a:r>
              <a:rPr sz="1900" spc="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，窃小犬。鄙贱老奴不敢管。</a:t>
            </a: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470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TSRCPP+å¾®è½¯é�»,Bold"/>
                <a:cs typeface="TSRCPP+å¾®è½¯é�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99002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OUKQLO+å¾®è½¯é�»,Bold"/>
                <a:cs typeface="OUKQLO+å¾®è½¯é�»,Bold"/>
              </a:rPr>
              <a:t>课程精讲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OUKQLO+å¾®è½¯é�»,Bold"/>
                <a:cs typeface="OUKQLO+å¾®è½¯é�»,Bold"/>
              </a:rPr>
              <a:t>二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BJWGIN+ArialMT"/>
                <a:cs typeface="BJWGIN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18385" y="1106963"/>
            <a:ext cx="6329077" cy="114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FF0000"/>
                </a:solidFill>
                <a:latin typeface="FangSong"/>
                <a:cs typeface="FangSong"/>
              </a:rPr>
              <a:t>关联词（虚词）题答题技巧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037336"/>
            <a:ext cx="3896868" cy="1196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BJWGIN+ArialMT"/>
                <a:cs typeface="BJWGIN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600" spc="14">
                <a:solidFill>
                  <a:srgbClr val="000000"/>
                </a:solidFill>
                <a:latin typeface="FangSong"/>
                <a:cs typeface="FangSong"/>
              </a:rPr>
              <a:t>、排除干扰项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986787"/>
            <a:ext cx="4814925" cy="1196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BJWGIN+ArialMT"/>
                <a:cs typeface="BJWGIN+ArialMT"/>
              </a:rPr>
              <a:t>•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600" spc="14">
                <a:solidFill>
                  <a:srgbClr val="000000"/>
                </a:solidFill>
                <a:latin typeface="FangSong"/>
                <a:cs typeface="FangSong"/>
              </a:rPr>
              <a:t>、找节点排二定一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15384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PVTDC+ArialMT"/>
                <a:cs typeface="JPVTDC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954194"/>
            <a:ext cx="9956228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PVTDC+ArialMT"/>
                <a:cs typeface="JPVTDC+ArialMT"/>
              </a:rPr>
              <a:t>•</a:t>
            </a:r>
            <a:r>
              <a:rPr sz="2400" spc="52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1、填入下面文段空白处的词语，最恰当的一组是（</a:t>
            </a:r>
            <a:r>
              <a:rPr sz="2400" spc="18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）。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594274"/>
            <a:ext cx="4136135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PVTDC+ArialMT"/>
                <a:cs typeface="JPVTD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毫无疑问，充满了缺点①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229733" y="1608264"/>
            <a:ext cx="229362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一件坏事，②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607297" y="1608264"/>
            <a:ext cx="7620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充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20040" y="2120066"/>
            <a:ext cx="4930413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满了缺点而又不肯承认缺点，③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148704" y="2120066"/>
            <a:ext cx="3212896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一件更大的坏事；④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20040" y="2632773"/>
            <a:ext cx="915733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它在缺点之上又增加了一项故意制造幻觉的缺点。一个人⑤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20040" y="3144837"/>
            <a:ext cx="4577790" cy="1274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能正视缺点，然后改正它，⑥</a:t>
            </a:r>
          </a:p>
          <a:p>
            <a:pPr marL="0" marR="0">
              <a:lnSpc>
                <a:spcPts val="2400"/>
              </a:lnSpc>
              <a:spcBef>
                <a:spcPts val="163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的优点了。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842380" y="3144837"/>
            <a:ext cx="352097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就会拥有“知错能改”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91439" y="4281721"/>
            <a:ext cx="8818791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PVTDC+ArialMT"/>
                <a:cs typeface="JPVTD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400" spc="177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则是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但是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乃是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于是</a:t>
            </a:r>
            <a:r>
              <a:rPr sz="2400" spc="42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如果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那么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91439" y="4920001"/>
            <a:ext cx="7055411" cy="14384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PVTDC+ArialMT"/>
                <a:cs typeface="JPVTD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400" spc="177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乃是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并且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则是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因为</a:t>
            </a:r>
            <a:r>
              <a:rPr sz="2400" spc="545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  <a:p>
            <a:pPr marL="0" marR="0">
              <a:lnSpc>
                <a:spcPts val="2681"/>
              </a:lnSpc>
              <a:spcBef>
                <a:spcPts val="2311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PVTDC+ArialMT"/>
                <a:cs typeface="JPVTD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400" spc="177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则是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并且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乃是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于是</a:t>
            </a:r>
            <a:r>
              <a:rPr sz="2400" spc="545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151878" y="4934005"/>
            <a:ext cx="1068628" cy="14026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也许</a:t>
            </a:r>
          </a:p>
          <a:p>
            <a:pPr marL="0" marR="0">
              <a:lnSpc>
                <a:spcPts val="2400"/>
              </a:lnSpc>
              <a:spcBef>
                <a:spcPts val="264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也许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91439" y="6198967"/>
            <a:ext cx="5993570" cy="7980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JPVTDC+ArialMT"/>
                <a:cs typeface="JPVTD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400" spc="177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乃是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但是</a:t>
            </a:r>
            <a:r>
              <a:rPr sz="2400" spc="4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则是</a:t>
            </a:r>
            <a:r>
              <a:rPr sz="2400" spc="42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因为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6074028" y="6212971"/>
            <a:ext cx="2143430" cy="7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如果</a:t>
            </a:r>
            <a:r>
              <a:rPr sz="2400" spc="303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那么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2245</Words>
  <Application>Microsoft Office PowerPoint</Application>
  <PresentationFormat>全屏显示(4:3)</PresentationFormat>
  <Paragraphs>461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60</vt:i4>
      </vt:variant>
      <vt:variant>
        <vt:lpstr>幻灯片标题</vt:lpstr>
      </vt:variant>
      <vt:variant>
        <vt:i4>60</vt:i4>
      </vt:variant>
    </vt:vector>
  </HeadingPairs>
  <TitlesOfParts>
    <vt:vector size="152" baseType="lpstr">
      <vt:lpstr>AINMCJ+TwCenMT-Bold</vt:lpstr>
      <vt:lpstr>ANWVIV+ArialMT</vt:lpstr>
      <vt:lpstr>BJWGIN+ArialMT</vt:lpstr>
      <vt:lpstr>BWQEFA+ArialMT</vt:lpstr>
      <vt:lpstr>CVEPSA+STZhongsong</vt:lpstr>
      <vt:lpstr>DBVIWC+TwCenMT-Bold</vt:lpstr>
      <vt:lpstr>DHUTGR+TwCenMT-Bold</vt:lpstr>
      <vt:lpstr>DTCAOK+TwCenMT-Bold</vt:lpstr>
      <vt:lpstr>FangSong</vt:lpstr>
      <vt:lpstr>GCFJPV+TwCenMT-Bold</vt:lpstr>
      <vt:lpstr>HKTBOP+TwCenMT-Bold</vt:lpstr>
      <vt:lpstr>JHHMWL+TwCenMT-Bold</vt:lpstr>
      <vt:lpstr>JPVTDC+ArialMT</vt:lpstr>
      <vt:lpstr>JTOWSD+TwCenMT-Bold</vt:lpstr>
      <vt:lpstr>JWIFUW+å¾®è½¯é�»,Bold</vt:lpstr>
      <vt:lpstr>KGOFTD+ArialMT</vt:lpstr>
      <vt:lpstr>NOKWCE+å¾®è½¯é�»,Bold</vt:lpstr>
      <vt:lpstr>OUKQLO+å¾®è½¯é�»,Bold</vt:lpstr>
      <vt:lpstr>PDCFGI+å¾®è½¯é�»,Bold</vt:lpstr>
      <vt:lpstr>PQWKTD+ArialMT</vt:lpstr>
      <vt:lpstr>QMFMSB+ArialMT</vt:lpstr>
      <vt:lpstr>QOCGEG+TwCenMT-Bold</vt:lpstr>
      <vt:lpstr>QSNWVO+å¾®è½¯é�»,Bold</vt:lpstr>
      <vt:lpstr>TLOPGS+TwCenMT-Bold</vt:lpstr>
      <vt:lpstr>TSRCPP+å¾®è½¯é�»,Bold</vt:lpstr>
      <vt:lpstr>UCEDOQ+å¾®è½¯é�»,Bold</vt:lpstr>
      <vt:lpstr>WGUJDL+ArialMT</vt:lpstr>
      <vt:lpstr>WOKJRW+ArialMT</vt:lpstr>
      <vt:lpstr>SimSun</vt:lpstr>
      <vt:lpstr>Arial</vt:lpstr>
      <vt:lpstr>Calibri</vt:lpstr>
      <vt:lpstr>Times New Roman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2018-10-02T16:17:38Z</cp:lastPrinted>
  <dcterms:created xsi:type="dcterms:W3CDTF">2018-10-02T08:17:38Z</dcterms:created>
  <dcterms:modified xsi:type="dcterms:W3CDTF">2018-10-02T08:27:01Z</dcterms:modified>
</cp:coreProperties>
</file>