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2"/>
    <p:sldMasterId id="2147483669" r:id="rId3"/>
    <p:sldMasterId id="2147483673" r:id="rId4"/>
    <p:sldMasterId id="2147483677" r:id="rId5"/>
  </p:sldMasterIdLst>
  <p:notesMasterIdLst>
    <p:notesMasterId r:id="rId24"/>
  </p:notesMasterIdLst>
  <p:sldIdLst>
    <p:sldId id="524" r:id="rId6"/>
    <p:sldId id="693" r:id="rId7"/>
    <p:sldId id="673" r:id="rId8"/>
    <p:sldId id="695" r:id="rId9"/>
    <p:sldId id="674" r:id="rId10"/>
    <p:sldId id="692" r:id="rId11"/>
    <p:sldId id="675" r:id="rId12"/>
    <p:sldId id="690" r:id="rId13"/>
    <p:sldId id="676" r:id="rId14"/>
    <p:sldId id="696" r:id="rId15"/>
    <p:sldId id="697" r:id="rId16"/>
    <p:sldId id="691" r:id="rId17"/>
    <p:sldId id="677" r:id="rId18"/>
    <p:sldId id="699" r:id="rId19"/>
    <p:sldId id="698" r:id="rId20"/>
    <p:sldId id="688" r:id="rId21"/>
    <p:sldId id="694" r:id="rId22"/>
    <p:sldId id="689" r:id="rId23"/>
  </p:sldIdLst>
  <p:sldSz cx="12192000" cy="6858000"/>
  <p:notesSz cx="6858000" cy="9144000"/>
  <p:embeddedFontLst>
    <p:embeddedFont>
      <p:font typeface="Calibri Light" panose="020F0302020204030204" pitchFamily="34" charset="0"/>
      <p:regular r:id="rId25"/>
      <p:italic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微软雅黑" panose="020B0503020204020204" pitchFamily="34" charset="-122"/>
      <p:regular r:id="rId32"/>
      <p:bold r:id="rId33"/>
    </p:embeddedFont>
  </p:embeddedFontLst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0" clrIdx="0"/>
  <p:cmAuthor id="1" name="User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84FA"/>
    <a:srgbClr val="14035D"/>
    <a:srgbClr val="98C052"/>
    <a:srgbClr val="51AFAF"/>
    <a:srgbClr val="5DAD71"/>
    <a:srgbClr val="FFFFFF"/>
    <a:srgbClr val="F5F9F9"/>
    <a:srgbClr val="DAEAE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7" autoAdjust="0"/>
    <p:restoredTop sz="87931" autoAdjust="0"/>
  </p:normalViewPr>
  <p:slideViewPr>
    <p:cSldViewPr snapToGrid="0">
      <p:cViewPr>
        <p:scale>
          <a:sx n="70" d="100"/>
          <a:sy n="70" d="100"/>
        </p:scale>
        <p:origin x="-744" y="84"/>
      </p:cViewPr>
      <p:guideLst>
        <p:guide orient="horz" pos="3808"/>
        <p:guide orient="horz" pos="4876"/>
        <p:guide orient="horz" pos="1430"/>
        <p:guide orient="horz" pos="317"/>
        <p:guide orient="horz" pos="5480"/>
        <p:guide orient="horz" pos="2668"/>
        <p:guide orient="horz" pos="3908"/>
        <p:guide orient="horz" pos="2869"/>
        <p:guide pos="606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4116"/>
    </p:cViewPr>
  </p:sorterViewPr>
  <p:notesViewPr>
    <p:cSldViewPr snapToGrid="0">
      <p:cViewPr>
        <p:scale>
          <a:sx n="150" d="100"/>
          <a:sy n="150" d="100"/>
        </p:scale>
        <p:origin x="-1512" y="2808"/>
      </p:cViewPr>
      <p:guideLst>
        <p:guide orient="horz" pos="2837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E1041DEE-B8F1-4378-9888-FDBBD943A0E2}" type="datetimeFigureOut">
              <a:rPr lang="zh-CN" altLang="en-US"/>
              <a:pPr>
                <a:defRPr/>
              </a:pPr>
              <a:t>2019/4/9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5EACE71-577A-47F6-ACA1-954BB15355F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766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86FD5D46-9AB6-4C73-8F17-2253BBBB5968}" type="slidenum">
              <a:rPr lang="zh-CN" altLang="en-US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</p:spPr>
        <p:txBody>
          <a:bodyPr anchor="b"/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  <a:defRPr/>
            </a:pPr>
            <a:fld id="{523FB2D3-724F-4AE6-A3EB-2FA85E065523}" type="slidenum">
              <a:rPr lang="zh-CN" altLang="en-US" sz="1200">
                <a:solidFill>
                  <a:prstClr val="black"/>
                </a:solidFill>
                <a:latin typeface="Calibri"/>
                <a:ea typeface="微软雅黑" panose="020B0503020204020204" pitchFamily="34" charset="-122"/>
              </a:rPr>
              <a:pPr algn="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zh-CN" altLang="en-US" sz="1200" dirty="0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3D7B4-49A7-440D-8CE0-CC91C069C849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C368C9-5967-42FB-8E4F-D4336735CF8B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C368C9-5967-42FB-8E4F-D4336735CF8B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C368C9-5967-42FB-8E4F-D4336735CF8B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</p:spPr>
        <p:txBody>
          <a:bodyPr anchor="b"/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  <a:defRPr/>
            </a:pPr>
            <a:fld id="{C311B474-6074-4285-A554-D255B2165C8D}" type="slidenum">
              <a:rPr lang="zh-CN" altLang="en-US" sz="120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rPr>
              <a:pPr algn="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zh-CN" altLang="en-US" sz="1200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</p:spPr>
        <p:txBody>
          <a:bodyPr anchor="b"/>
          <a:lstStyle/>
          <a:p>
            <a:pPr algn="r" defTabSz="913765" fontAlgn="auto">
              <a:spcBef>
                <a:spcPts val="0"/>
              </a:spcBef>
              <a:spcAft>
                <a:spcPts val="0"/>
              </a:spcAft>
              <a:defRPr/>
            </a:pPr>
            <a:fld id="{C311B474-6074-4285-A554-D255B2165C8D}" type="slidenum">
              <a:rPr lang="zh-CN" altLang="en-US" sz="120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rPr>
              <a:pPr algn="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lang="zh-CN" altLang="en-US" sz="1200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  <a:defRPr/>
            </a:pPr>
            <a:fld id="{FFAB2884-62EE-430B-BD86-F8B3229B4E4D}" type="slidenum">
              <a:rPr lang="zh-CN" altLang="en-US"/>
              <a:pPr defTabSz="912813"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562172D-9AEE-44B3-811C-5DD92F920EE6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B7A943-F308-4653-86C5-E0671857544C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B7A943-F308-4653-86C5-E0671857544C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3D7B4-49A7-440D-8CE0-CC91C069C84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8CAA50-6A1F-45AA-90E9-B75090845416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8CAA50-6A1F-45AA-90E9-B75090845416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B3875-E2E9-4C1C-9A28-27E4DD2DBC01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47DD54-8533-45C4-985F-21AE14B04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4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12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11.png"/><Relationship Id="rId5" Type="http://schemas.openxmlformats.org/officeDocument/2006/relationships/image" Target="../media/image17.png"/><Relationship Id="rId15" Type="http://schemas.openxmlformats.org/officeDocument/2006/relationships/image" Target="../media/image28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1938" y="1820863"/>
            <a:ext cx="295433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05025"/>
            <a:ext cx="3413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2344738"/>
            <a:ext cx="1920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1700213"/>
            <a:ext cx="3016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3040063"/>
            <a:ext cx="2619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9953625" y="4308475"/>
            <a:ext cx="838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9953625" y="4725988"/>
            <a:ext cx="7493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31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2921000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33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3171825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3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 rot="9349687">
            <a:off x="0" y="3074988"/>
            <a:ext cx="18415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5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25400" y="3841750"/>
            <a:ext cx="48148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25400" y="4895850"/>
            <a:ext cx="12217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0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407275" y="4238625"/>
            <a:ext cx="48133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1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305175" y="4492625"/>
            <a:ext cx="41798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6502400" y="4070350"/>
            <a:ext cx="5684838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F78B78D-0384-4487-937A-29E8A9B4496A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8E182A4B-D66E-4979-A8A2-511B9C83B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7FDE1E33-38BE-46EB-9EA7-9540E9CE21F1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BD6F24C-7304-42B7-B52C-CD87CEFC69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D14FC891-BEE0-46DC-8714-775BEB6143C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F198307D-8DEE-4C2D-88EA-1910BB485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5CB5BCB-4ED0-4040-AD5E-E6B7BDE437E7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C2F99955-1BDA-4E02-9039-C607ED9D04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36BEDC8-9E54-4DB2-937D-8D59C900EB8C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51B7D9C3-C008-4460-9187-15D9897FC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1938" y="1820863"/>
            <a:ext cx="295433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05025"/>
            <a:ext cx="3413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2344738"/>
            <a:ext cx="1920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1700213"/>
            <a:ext cx="3016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3040063"/>
            <a:ext cx="2619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9953625" y="4308475"/>
            <a:ext cx="838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9953625" y="4725988"/>
            <a:ext cx="7493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31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2921000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33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3171825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3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 rot="9349687">
            <a:off x="0" y="3074988"/>
            <a:ext cx="18415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5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25400" y="3841750"/>
            <a:ext cx="48148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25400" y="4895850"/>
            <a:ext cx="12217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0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407275" y="4238625"/>
            <a:ext cx="48133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1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305175" y="4492625"/>
            <a:ext cx="41798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6502400" y="4070350"/>
            <a:ext cx="5684838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-25400" y="-1588"/>
            <a:ext cx="12245975" cy="6859588"/>
            <a:chOff x="-24804" y="-108567"/>
            <a:chExt cx="12245569" cy="6966567"/>
          </a:xfrm>
        </p:grpSpPr>
        <p:pic>
          <p:nvPicPr>
            <p:cNvPr id="3" name="图片 30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33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3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35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36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37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38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39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40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41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42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43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44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45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-25400" y="-1588"/>
            <a:ext cx="12245975" cy="6805613"/>
            <a:chOff x="-24804" y="-108567"/>
            <a:chExt cx="12245569" cy="6966567"/>
          </a:xfrm>
        </p:grpSpPr>
        <p:pic>
          <p:nvPicPr>
            <p:cNvPr id="3" name="图片 6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8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9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0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1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2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3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4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5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6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7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8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9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20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  <p:pic>
        <p:nvPicPr>
          <p:cNvPr id="19" name="图片 24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79413" y="598488"/>
            <a:ext cx="9556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-25400" y="-1588"/>
            <a:ext cx="12245975" cy="6859588"/>
            <a:chOff x="-24804" y="-108567"/>
            <a:chExt cx="12245569" cy="6966567"/>
          </a:xfrm>
        </p:grpSpPr>
        <p:pic>
          <p:nvPicPr>
            <p:cNvPr id="3" name="图片 30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33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3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35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36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37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38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39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40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41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42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43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44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45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</p:spTree>
  </p:cSld>
  <p:clrMapOvr>
    <a:masterClrMapping/>
  </p:clrMapOvr>
  <p:transition spd="slow" advTm="0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1938" y="1820863"/>
            <a:ext cx="295433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05025"/>
            <a:ext cx="3413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2344738"/>
            <a:ext cx="1920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1700213"/>
            <a:ext cx="3016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3040063"/>
            <a:ext cx="2619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9953625" y="4308475"/>
            <a:ext cx="838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9953625" y="4725988"/>
            <a:ext cx="7493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31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2921000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33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3171825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3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 rot="9349687">
            <a:off x="0" y="3074988"/>
            <a:ext cx="18415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5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25400" y="3841750"/>
            <a:ext cx="48148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25400" y="4895850"/>
            <a:ext cx="12217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0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407275" y="4238625"/>
            <a:ext cx="48133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1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305175" y="4492625"/>
            <a:ext cx="41798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6502400" y="4070350"/>
            <a:ext cx="5684838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-25400" y="-1588"/>
            <a:ext cx="12245975" cy="6859588"/>
            <a:chOff x="-24804" y="-108567"/>
            <a:chExt cx="12245569" cy="6966567"/>
          </a:xfrm>
        </p:grpSpPr>
        <p:pic>
          <p:nvPicPr>
            <p:cNvPr id="3" name="图片 30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33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3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35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36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37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38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39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40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41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42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43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44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45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-25400" y="-1588"/>
            <a:ext cx="12245975" cy="6805613"/>
            <a:chOff x="-24804" y="-108567"/>
            <a:chExt cx="12245569" cy="6966567"/>
          </a:xfrm>
        </p:grpSpPr>
        <p:pic>
          <p:nvPicPr>
            <p:cNvPr id="3" name="图片 6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8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9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0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1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2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3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4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5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6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7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8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9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20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  <p:pic>
        <p:nvPicPr>
          <p:cNvPr id="19" name="图片 24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79413" y="598488"/>
            <a:ext cx="9556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1938" y="1820863"/>
            <a:ext cx="295433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105025"/>
            <a:ext cx="34131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5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2344738"/>
            <a:ext cx="19208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6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1700213"/>
            <a:ext cx="30162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3040063"/>
            <a:ext cx="2619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9953625" y="4308475"/>
            <a:ext cx="8382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9953625" y="4725988"/>
            <a:ext cx="7493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31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2921000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33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 rot="12467143">
            <a:off x="0" y="3171825"/>
            <a:ext cx="1905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32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 rot="9349687">
            <a:off x="0" y="3074988"/>
            <a:ext cx="18415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5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25400" y="3841750"/>
            <a:ext cx="48148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-25400" y="4895850"/>
            <a:ext cx="122174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0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407275" y="4238625"/>
            <a:ext cx="48133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1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305175" y="4492625"/>
            <a:ext cx="417988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6502400" y="4070350"/>
            <a:ext cx="5684838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>
            <a:off x="-25400" y="-1588"/>
            <a:ext cx="12245975" cy="6859588"/>
            <a:chOff x="-24804" y="-108567"/>
            <a:chExt cx="12245569" cy="6966567"/>
          </a:xfrm>
        </p:grpSpPr>
        <p:pic>
          <p:nvPicPr>
            <p:cNvPr id="3" name="图片 30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2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33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3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35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36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37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38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39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40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41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42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43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44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45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cu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-25400" y="-1588"/>
            <a:ext cx="12245975" cy="6805613"/>
            <a:chOff x="-24804" y="-108567"/>
            <a:chExt cx="12245569" cy="6966567"/>
          </a:xfrm>
        </p:grpSpPr>
        <p:pic>
          <p:nvPicPr>
            <p:cNvPr id="3" name="图片 6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8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9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0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1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2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3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4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5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6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7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8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9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20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>
              <a:solidFill>
                <a:prstClr val="white"/>
              </a:solidFill>
            </a:endParaRPr>
          </a:p>
        </p:txBody>
      </p:sp>
      <p:pic>
        <p:nvPicPr>
          <p:cNvPr id="19" name="图片 24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79413" y="598488"/>
            <a:ext cx="9556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-25400" y="-1588"/>
            <a:ext cx="12245975" cy="6805613"/>
            <a:chOff x="-24804" y="-108567"/>
            <a:chExt cx="12245569" cy="6966567"/>
          </a:xfrm>
        </p:grpSpPr>
        <p:pic>
          <p:nvPicPr>
            <p:cNvPr id="3" name="图片 6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-108567"/>
              <a:ext cx="12192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04498"/>
              <a:ext cx="341377" cy="2407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8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345290"/>
              <a:ext cx="192024" cy="222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9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1700182"/>
              <a:ext cx="301753" cy="161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10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040197"/>
              <a:ext cx="262129" cy="12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11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9953195" y="4308327"/>
              <a:ext cx="838202" cy="905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12"/>
            <p:cNvPicPr>
              <a:picLocks noChangeAspect="1"/>
            </p:cNvPicPr>
            <p:nvPr userDrawn="1"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953195" y="4726463"/>
              <a:ext cx="749810" cy="850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13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2920863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4"/>
            <p:cNvPicPr>
              <a:picLocks noChangeAspect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 rot="-9132857">
              <a:off x="0" y="3171065"/>
              <a:ext cx="191274" cy="1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5"/>
            <p:cNvPicPr>
              <a:picLocks noChangeAspect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 rot="9349687">
              <a:off x="0" y="3075481"/>
              <a:ext cx="183600" cy="160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6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-24804" y="3841932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图片 17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 bwMode="auto">
            <a:xfrm flipH="1">
              <a:off x="-24804" y="4896413"/>
              <a:ext cx="12216804" cy="196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8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 bwMode="auto">
            <a:xfrm flipH="1">
              <a:off x="7406581" y="4238544"/>
              <a:ext cx="4814184" cy="2619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9"/>
            <p:cNvPicPr>
              <a:picLocks noChangeAspect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 flipH="1">
              <a:off x="3305059" y="4492093"/>
              <a:ext cx="4179561" cy="2365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20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502375" y="4070500"/>
              <a:ext cx="5684235" cy="278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pic>
        <p:nvPicPr>
          <p:cNvPr id="19" name="图片 24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79413" y="598488"/>
            <a:ext cx="9556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D783E52A-F7D4-4671-8380-A72C0573A45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184865BE-5597-4EC9-82F0-8E44D7AB93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6A2E0B6-F4CA-4425-98C4-0966D6E1500D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ADEFE64F-E189-4C43-83C3-2A70201A72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9C6F466-3DA6-4A90-9839-C811E96CED5C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6232D2EB-38E2-4556-B949-D1415C769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57C50522-AAAF-4591-BDDC-C96ACEED9EB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F83ABA7D-649C-448D-AC2F-F4562FFAA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6FC6149-1E39-4FE5-94BE-B80C7CA5EF51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DCA96510-BC93-44E5-83AA-D5D1B11E96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30A5A2B6-0B3A-4CD9-9B89-BE33D3EB8F4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D975BAFC-0B6D-4680-900D-52A1118F10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29.jpeg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ea typeface="微软雅黑" panose="020B0503020204020204" pitchFamily="34" charset="-122"/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E5878D0-666F-4137-A341-1C7FB59BD8A8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738E6A2-88B8-4C48-95BF-6AB60CC2CF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ransition advTm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843AE9B-FB5D-4B96-8782-2AD5181FE5C1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72FFC64-9563-4DA5-BE54-612EF1A331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127" name="图片 6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6350" y="0"/>
            <a:ext cx="12198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461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94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A16C2AD-784B-4687-8411-DAE7BF77A7B5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5693B68-D44F-42EF-87B2-0CDDFAF60F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ransition advTm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55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355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E3491E9-6BE1-436B-B3F9-383580AD328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526A0F1-F2AA-4C07-A166-FEAE912EE8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ransition advTm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7653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765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4519002-CCB4-4224-8946-2DDA4E0FB204}" type="datetimeFigureOut">
              <a:rPr lang="zh-CN" altLang="en-US"/>
              <a:pPr>
                <a:defRPr/>
              </a:pPr>
              <a:t>2019/4/9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3C748F8-B3B4-4AB4-A4B6-AE15B56EFB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transition advTm="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40156" y="1738313"/>
            <a:ext cx="1008641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方法立意      突出思维      指向运用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</a:p>
          <a:p>
            <a:pPr algn="ctr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                                 </a:t>
            </a:r>
          </a:p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   ——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年衢州中考语文卷为例谈命卷追求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7350" y="3954463"/>
            <a:ext cx="6602626" cy="915987"/>
          </a:xfrm>
          <a:prstGeom prst="roundRect">
            <a:avLst>
              <a:gd name="adj" fmla="val 0"/>
            </a:avLst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汇报人：衢州市柯城区教学研究室     方志仙</a:t>
            </a:r>
          </a:p>
          <a:p>
            <a:pPr algn="ctr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时间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2019.04.11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587375" y="4927600"/>
            <a:ext cx="5049838" cy="16557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命题特点：</a:t>
            </a:r>
            <a:endParaRPr lang="en-US" altLang="zh-CN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选取了两则相互关联、相互印证、相互阐释的材料。</a:t>
            </a:r>
            <a:endParaRPr lang="en-US" altLang="zh-CN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在理解内容的基础上完成原文填空、把握写作意图、概括经历、分析原因等任务，让学生打开思维、综合分析、比较探究。</a:t>
            </a:r>
            <a:endParaRPr lang="en-US" altLang="zh-CN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6100763" y="4927600"/>
            <a:ext cx="5634037" cy="16557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16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力求打破文言文教学的僵化模式。</a:t>
            </a:r>
          </a:p>
          <a:p>
            <a:pPr>
              <a:defRPr/>
            </a:pP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文言文阅读也和现代文阅读一样，不能肢解文本，不能死记硬背；要强调整体理解文意，有时还要联系其他文本理解人物形象；文言知识的考查应将古典文化知识和现实生活联系起来，强调知识迁移，学以致用。</a:t>
            </a:r>
          </a:p>
          <a:p>
            <a:pPr>
              <a:defRPr/>
            </a:pPr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4778375"/>
            <a:ext cx="11036300" cy="11113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942975" y="26988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3700" y="879475"/>
            <a:ext cx="111474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中考）文言文阅读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【甲】朱买臣（节选）［东汉］班固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节选自《汉书·朱买臣》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）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        </a:t>
            </a:r>
          </a:p>
          <a:p>
            <a:pPr defTabSz="914400"/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【乙】越妇言［唐］罗隐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选自《古代小品文鉴赏辞典》，有删减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）</a:t>
            </a:r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18.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用原文填空。</a:t>
            </a:r>
          </a:p>
          <a:p>
            <a:pPr defTabSz="914400"/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甲文省略号处，略去了朱买臣的境遇变化，这个变化可以用乙文中“</a:t>
            </a:r>
            <a:r>
              <a:rPr lang="zh-CN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</a:t>
            </a:r>
            <a:r>
              <a:rPr lang="zh-CN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⑴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”一词来概括；甲文中朱买臣“置园中，给食之”的原因，乙文中有一种说法是“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⑵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”，而朱妻认为是“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⑶</a:t>
            </a:r>
            <a:r>
              <a:rPr lang="en-US" altLang="zh-CN" b="1" u="sng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”。 </a:t>
            </a: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19.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乙文是对甲文中哪一内容的具体解释？（ ▲ ）</a:t>
            </a: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好读书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B. 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不治产业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C. 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求去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 D.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妻自经死</a:t>
            </a:r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20.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用自己的语言概括朱妻的人生经历。</a:t>
            </a:r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21.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甲乙两文或显或隐地写了朱妻之羞，请分别写出她因何而羞。</a:t>
            </a:r>
            <a:endParaRPr lang="en-US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39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0" y="3600450"/>
            <a:ext cx="100012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773098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587375" y="4927600"/>
            <a:ext cx="5049838" cy="16557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命题特点：</a:t>
            </a: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考虑到各要点的价值比，采用层级赋分的评分标准。</a:t>
            </a: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6100763" y="4927600"/>
            <a:ext cx="5634037" cy="16557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</a:p>
          <a:p>
            <a:pPr>
              <a:defRPr/>
            </a:pPr>
            <a:r>
              <a:rPr lang="en-US" alt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多角度、多层次地思考问题。</a:t>
            </a:r>
          </a:p>
          <a:p>
            <a:pPr>
              <a:defRPr/>
            </a:pP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发展分析与评价、探究与创造等高阶思维能力。</a:t>
            </a:r>
          </a:p>
          <a:p>
            <a:pPr>
              <a:defRPr/>
            </a:pPr>
            <a:r>
              <a:rPr lang="zh-CN" altLang="en-US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defRPr/>
            </a:pPr>
            <a:r>
              <a:rPr lang="en-US" altLang="zh-CN" sz="1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4778375"/>
            <a:ext cx="11036300" cy="11113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930275" y="314325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3700" y="1582738"/>
            <a:ext cx="11147425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中考）文言文阅读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【甲】朱买臣（节选）［东汉］班固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节选自《汉书·朱买臣》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）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           </a:t>
            </a:r>
          </a:p>
          <a:p>
            <a:pPr defTabSz="914400"/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【乙】越妇言［唐］罗隐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选自《古代小品文鉴赏辞典》，有删减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）</a:t>
            </a:r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21.</a:t>
            </a:r>
            <a:r>
              <a:rPr lang="zh-CN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甲乙两文或显或隐地写了朱妻之羞，请分别写出她因何而羞。</a:t>
            </a:r>
            <a:endParaRPr lang="zh-CN" altLang="en-US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21.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分）⑴羞于买臣歌讴道中，且阻止之后愈益疾歌。⑵羞于自己在买臣饥寒勤苦、胸怀大志时离开了他。⑶羞于被买臣收留。</a:t>
            </a:r>
          </a:p>
          <a:p>
            <a:pPr defTabSz="914400"/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（答出第⑴点得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分，答出第⑵点得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分，答出第⑶点得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分，满分不超过</a:t>
            </a:r>
            <a:r>
              <a:rPr lang="en-US" altLang="zh-CN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b="1" dirty="0">
                <a:solidFill>
                  <a:prstClr val="black"/>
                </a:solidFill>
                <a:ea typeface="微软雅黑" pitchFamily="34" charset="-122"/>
                <a:cs typeface="Times New Roman" pitchFamily="18" charset="0"/>
              </a:rPr>
              <a:t>分。用原文回答亦可） </a:t>
            </a:r>
            <a:endParaRPr lang="en-US" altLang="zh-CN" b="1" dirty="0">
              <a:solidFill>
                <a:prstClr val="black"/>
              </a:solidFill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96083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1037230" y="1725352"/>
            <a:ext cx="10317707" cy="3965764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命题原则：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以情境任务作为试题的主要载体，设置真实而有意义的情境，考查学生运用语文知识解决具体问题的能力。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——《2019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年浙江省初中毕业升学考试说明</a:t>
            </a:r>
            <a:r>
              <a:rPr lang="en-US" altLang="zh-CN" sz="2000" b="1" dirty="0" smtClean="0">
                <a:solidFill>
                  <a:prstClr val="black"/>
                </a:solidFill>
                <a:latin typeface="宋体"/>
                <a:ea typeface="宋体"/>
              </a:rPr>
              <a:t>•</a:t>
            </a: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语文知识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解决问题                     语文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的综合性、实践性</a:t>
            </a:r>
            <a:endParaRPr lang="zh-CN" altLang="en-US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6051638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我们的努力方向之三 </a:t>
            </a: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：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指向运用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6523630" y="4215451"/>
            <a:ext cx="1323833" cy="1958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17738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animBg="1"/>
      <p:bldP spid="39" grpId="0"/>
      <p:bldP spid="39" grpId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942975" y="3717925"/>
            <a:ext cx="3670300" cy="2865438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材料直接来自于生活，情境真实。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语言文字和生活形成有意义的对接。</a:t>
            </a:r>
            <a:endParaRPr lang="en-US" altLang="zh-CN" sz="2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将文言虚词、现代汉语辨析、运用考查融合为一体。</a:t>
            </a:r>
            <a:endParaRPr 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924425" y="3717925"/>
            <a:ext cx="6810375" cy="2865438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要把语文知识和技能应用于生活、服务于生活。</a:t>
            </a:r>
            <a:endParaRPr lang="en-US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3563938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6051638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我们的努力方向之三 ：指向运用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34495" y="1225353"/>
            <a:ext cx="2837004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正确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使用汉字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彰显城市品位。请你修改下面广告牌上的错别字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图片 6" descr="1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7031" y="1088005"/>
            <a:ext cx="408307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942975" y="3717925"/>
            <a:ext cx="3670300" cy="2865438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古诗文与现实生活的连接，有文学和文化的味道。</a:t>
            </a:r>
            <a:endParaRPr 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924425" y="3717925"/>
            <a:ext cx="6810375" cy="2865438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追求学习和生活的联系，突破积累就是“简简单单死记硬背”的桎梏，要在理解和运用过程当中去体现。</a:t>
            </a:r>
            <a:endParaRPr lang="en-US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3563938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6051638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我们的努力方向之三 ：指向运用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1163" y="1593850"/>
            <a:ext cx="111490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古诗</a:t>
            </a:r>
            <a:r>
              <a:rPr lang="zh-CN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文积累</a:t>
            </a:r>
            <a:endParaRPr lang="en-US" altLang="zh-CN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zh-CN" altLang="en-US" sz="2400" b="1" dirty="0" smtClean="0">
                <a:latin typeface="宋体"/>
                <a:ea typeface="宋体"/>
                <a:cs typeface="Times New Roman" pitchFamily="18" charset="0"/>
              </a:rPr>
              <a:t>⑵</a:t>
            </a:r>
            <a:r>
              <a:rPr lang="zh-CN" altLang="zh-CN" sz="2400" b="1" dirty="0" smtClean="0">
                <a:ea typeface="微软雅黑" pitchFamily="34" charset="-122"/>
                <a:cs typeface="Times New Roman" pitchFamily="18" charset="0"/>
              </a:rPr>
              <a:t>中国人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取名常从古诗中汲取灵感，下列名字出自什么诗句？选一个回答。</a:t>
            </a:r>
          </a:p>
          <a:p>
            <a:pPr defTabSz="914400"/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邱胜春（人名）</a:t>
            </a:r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                  B.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渡远（桥名）</a:t>
            </a:r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    </a:t>
            </a:r>
            <a:endParaRPr lang="zh-CN" altLang="zh-CN" sz="2400" b="1" dirty="0"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锦江（宾馆名）</a:t>
            </a:r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                  D.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日暮（亭子名）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79795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4557297" y="3193576"/>
            <a:ext cx="3536627" cy="320187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关注语文学习和生活的无缝对接，经常让学生参与社会事件的讨论，培养学生独立思考和解决问题的能力。</a:t>
            </a:r>
            <a:endParaRPr lang="en-US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6051638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我们的努力方向之三 ：指向运用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39838" y="1597630"/>
            <a:ext cx="57887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914400"/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22.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仔细读图，理解图意。如果只给图中的某一处着色，你选哪一处？用什么颜色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请阐述理由。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150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字左右。（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分）</a:t>
            </a:r>
          </a:p>
        </p:txBody>
      </p:sp>
      <p:pic>
        <p:nvPicPr>
          <p:cNvPr id="7" name="图片 6" descr="http://mmbiz.qpic.cn/mmbiz_jpg/xrFYciaHL08BWf3TYFSXke9LIeg1xm6d9NcFlrYfXIx9WPlQPDNdSTgn2hSESagd15f8sWJPl4dLQQr3MNnBuEw/0?wx_fmt=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15952" y="1040392"/>
            <a:ext cx="3152633" cy="535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/>
          <p:nvPr/>
        </p:nvSpPr>
        <p:spPr>
          <a:xfrm>
            <a:off x="595357" y="3193576"/>
            <a:ext cx="3670300" cy="320187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试题开放。</a:t>
            </a:r>
            <a:endParaRPr lang="en-US" altLang="zh-CN" sz="2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背景是“汶川地震”十周年。</a:t>
            </a:r>
            <a:endParaRPr 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54646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animBg="1"/>
      <p:bldP spid="39" grpId="0"/>
      <p:bldP spid="3" grpId="0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763588" y="4111626"/>
            <a:ext cx="10588625" cy="2497137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 altLang="zh-CN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命题</a:t>
            </a:r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导向：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引导学生对自身、生活、社会和自然加以思考。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给出的写作支架（“物”与“你”的关系、物品口吻、独白形式、讲故事、发现生活的精彩）其实也在引导老师重视写作知识的教学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/>
              <a:t>        </a:t>
            </a:r>
            <a:r>
              <a:rPr lang="zh-CN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知识教学的真正价值不在于单纯积累本身，而在于引导学生综合运用语文知识解决现实问题</a:t>
            </a:r>
            <a:r>
              <a:rPr lang="zh-CN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“</a:t>
            </a:r>
            <a:r>
              <a:rPr lang="zh-CN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是路径，</a:t>
            </a: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素养</a:t>
            </a:r>
            <a:r>
              <a:rPr lang="en-US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sz="1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r>
              <a:rPr lang="en-US" altLang="zh-CN" sz="1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</p:txBody>
      </p:sp>
      <p:cxnSp>
        <p:nvCxnSpPr>
          <p:cNvPr id="31" name="Straight Connector 6"/>
          <p:cNvCxnSpPr/>
          <p:nvPr/>
        </p:nvCxnSpPr>
        <p:spPr>
          <a:xfrm>
            <a:off x="763588" y="4100513"/>
            <a:ext cx="11036300" cy="11113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930275" y="314325"/>
            <a:ext cx="6051638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我们的努力方向之三 ：指向运用</a:t>
            </a:r>
          </a:p>
        </p:txBody>
      </p:sp>
      <p:sp>
        <p:nvSpPr>
          <p:cNvPr id="189445" name="Rectangle 1"/>
          <p:cNvSpPr>
            <a:spLocks noChangeArrowheads="1"/>
          </p:cNvSpPr>
          <p:nvPr/>
        </p:nvSpPr>
        <p:spPr bwMode="auto">
          <a:xfrm>
            <a:off x="420688" y="1664444"/>
            <a:ext cx="111474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en-US" altLang="zh-CN" b="1" dirty="0" smtClean="0">
                <a:cs typeface="Times New Roman" pitchFamily="18" charset="0"/>
              </a:rPr>
              <a:t>23</a:t>
            </a:r>
            <a:r>
              <a:rPr lang="en-US" altLang="zh-CN" b="1" dirty="0">
                <a:cs typeface="Times New Roman" pitchFamily="18" charset="0"/>
              </a:rPr>
              <a:t>.</a:t>
            </a:r>
            <a:r>
              <a:rPr lang="zh-CN" altLang="en-US" b="1" dirty="0">
                <a:cs typeface="Times New Roman" pitchFamily="18" charset="0"/>
              </a:rPr>
              <a:t>按要求写作。（</a:t>
            </a:r>
            <a:r>
              <a:rPr lang="en-US" altLang="zh-CN" b="1" dirty="0">
                <a:cs typeface="Times New Roman" pitchFamily="18" charset="0"/>
              </a:rPr>
              <a:t>40</a:t>
            </a:r>
            <a:r>
              <a:rPr lang="zh-CN" altLang="en-US" b="1" dirty="0">
                <a:cs typeface="Times New Roman" pitchFamily="18" charset="0"/>
              </a:rPr>
              <a:t>分）</a:t>
            </a:r>
          </a:p>
          <a:p>
            <a:pPr defTabSz="914400"/>
            <a:r>
              <a:rPr lang="zh-CN" altLang="en-US" b="1" dirty="0">
                <a:cs typeface="Times New Roman" pitchFamily="18" charset="0"/>
              </a:rPr>
              <a:t>       校园橱窗里张贴着</a:t>
            </a:r>
            <a:r>
              <a:rPr lang="en-US" altLang="zh-CN" b="1" dirty="0">
                <a:cs typeface="Times New Roman" pitchFamily="18" charset="0"/>
              </a:rPr>
              <a:t>《</a:t>
            </a:r>
            <a:r>
              <a:rPr lang="zh-CN" altLang="en-US" b="1" dirty="0">
                <a:cs typeface="Times New Roman" pitchFamily="18" charset="0"/>
              </a:rPr>
              <a:t>未来作家报</a:t>
            </a:r>
            <a:r>
              <a:rPr lang="en-US" altLang="zh-CN" b="1" dirty="0">
                <a:cs typeface="Times New Roman" pitchFamily="18" charset="0"/>
              </a:rPr>
              <a:t>》</a:t>
            </a:r>
            <a:r>
              <a:rPr lang="zh-CN" altLang="en-US" b="1" dirty="0">
                <a:cs typeface="Times New Roman" pitchFamily="18" charset="0"/>
              </a:rPr>
              <a:t>征文大赛的启事：“生活中有很多东西默默见证着你的故事，每天背的书包，陪你迈出每一步的鞋子，记录你所有光阴的手表</a:t>
            </a:r>
            <a:r>
              <a:rPr lang="en-US" altLang="zh-CN" b="1" dirty="0">
                <a:cs typeface="Times New Roman" pitchFamily="18" charset="0"/>
              </a:rPr>
              <a:t>……</a:t>
            </a:r>
            <a:r>
              <a:rPr lang="zh-CN" altLang="en-US" b="1" dirty="0">
                <a:cs typeface="Times New Roman" pitchFamily="18" charset="0"/>
              </a:rPr>
              <a:t>让它们成为故事的讲述者，它们会说一个关于你的怎样的故事呢？也许，那辆自行车会讲你这个少年追风的足迹，一枚硬币会讲你买早餐时不经心的善意之举，留着你牙印的笔会讲你轻轻写下却又重重涂掉的心事</a:t>
            </a:r>
            <a:r>
              <a:rPr lang="en-US" altLang="zh-CN" b="1" dirty="0">
                <a:cs typeface="Times New Roman" pitchFamily="18" charset="0"/>
              </a:rPr>
              <a:t>……</a:t>
            </a:r>
            <a:r>
              <a:rPr lang="zh-CN" altLang="en-US" b="1" dirty="0">
                <a:cs typeface="Times New Roman" pitchFamily="18" charset="0"/>
              </a:rPr>
              <a:t>用你生活中某一物品的口吻</a:t>
            </a:r>
            <a:r>
              <a:rPr lang="en-US" altLang="zh-CN" b="1" dirty="0">
                <a:cs typeface="Times New Roman" pitchFamily="18" charset="0"/>
              </a:rPr>
              <a:t>,</a:t>
            </a:r>
            <a:r>
              <a:rPr lang="zh-CN" altLang="en-US" b="1" dirty="0">
                <a:cs typeface="Times New Roman" pitchFamily="18" charset="0"/>
              </a:rPr>
              <a:t>独白的形式讲述关于你的故事，让我们发现你的生活除了作业和考试，还有更多精彩！” </a:t>
            </a:r>
          </a:p>
          <a:p>
            <a:pPr defTabSz="914400"/>
            <a:r>
              <a:rPr lang="zh-CN" altLang="en-US" b="1" dirty="0">
                <a:cs typeface="Times New Roman" pitchFamily="18" charset="0"/>
              </a:rPr>
              <a:t>       请你自拟题目，以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物品的口吻</a:t>
            </a:r>
            <a:r>
              <a:rPr lang="zh-CN" altLang="en-US" b="1" dirty="0">
                <a:cs typeface="Times New Roman" pitchFamily="18" charset="0"/>
              </a:rPr>
              <a:t>、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独白的形式</a:t>
            </a:r>
            <a:r>
              <a:rPr lang="zh-CN" altLang="en-US" b="1" dirty="0">
                <a:cs typeface="Times New Roman" pitchFamily="18" charset="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讲述真实的故事</a:t>
            </a:r>
            <a:r>
              <a:rPr lang="zh-CN" altLang="en-US" b="1" dirty="0">
                <a:cs typeface="Times New Roman" pitchFamily="18" charset="0"/>
              </a:rPr>
              <a:t>，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刻画你自己</a:t>
            </a:r>
            <a:r>
              <a:rPr lang="zh-CN" altLang="en-US" b="1" dirty="0">
                <a:cs typeface="Times New Roman" pitchFamily="18" charset="0"/>
              </a:rPr>
              <a:t>，写一篇不少于</a:t>
            </a:r>
            <a:r>
              <a:rPr lang="en-US" altLang="zh-CN" b="1" dirty="0">
                <a:cs typeface="Times New Roman" pitchFamily="18" charset="0"/>
              </a:rPr>
              <a:t>500</a:t>
            </a:r>
            <a:r>
              <a:rPr lang="zh-CN" altLang="en-US" b="1" dirty="0">
                <a:cs typeface="Times New Roman" pitchFamily="18" charset="0"/>
              </a:rPr>
              <a:t>字的参赛文章。为保证评选的公正，请不要出现含有个人信息的人名、校名、地名。 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animBg="1"/>
      <p:bldP spid="39" grpId="0"/>
      <p:bldP spid="1894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1211263" y="2733202"/>
            <a:ext cx="10348391" cy="2497137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．文章在阐述“口语化要体现人情味儿”这一观点时，用了两个例子（见文中</a:t>
            </a:r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），哪个更切合这一观点</a:t>
            </a:r>
            <a:r>
              <a:rPr lang="zh-CN" altLang="zh-CN" sz="2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请联系文章加以分析。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930275" y="314325"/>
            <a:ext cx="6462007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的反思 ：命题技术需不断完善</a:t>
            </a:r>
            <a:endParaRPr lang="zh-CN" altLang="en-US" sz="32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89445" name="Rectangle 1"/>
          <p:cNvSpPr>
            <a:spLocks noChangeArrowheads="1"/>
          </p:cNvSpPr>
          <p:nvPr/>
        </p:nvSpPr>
        <p:spPr bwMode="auto">
          <a:xfrm>
            <a:off x="1269242" y="1379526"/>
            <a:ext cx="10399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．文章在阐述“口语化要体现人情味儿”这一观点时，用了两个例子（见文中</a:t>
            </a:r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），哪个更切合这一观点？（</a:t>
            </a:r>
            <a:r>
              <a:rPr lang="en-US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119833786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animBg="1"/>
      <p:bldP spid="28" grpId="1" animBg="1"/>
      <p:bldP spid="39" grpId="0"/>
      <p:bldP spid="1894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432175" y="1898650"/>
            <a:ext cx="58277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8800" b="1">
                <a:solidFill>
                  <a:srgbClr val="98C052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r>
              <a:rPr lang="zh-CN" altLang="en-US" sz="8800" b="1">
                <a:solidFill>
                  <a:srgbClr val="5DAD71"/>
                </a:solidFill>
                <a:latin typeface="微软雅黑" pitchFamily="34" charset="-122"/>
                <a:ea typeface="微软雅黑" pitchFamily="34" charset="-122"/>
              </a:rPr>
              <a:t>谢指导！</a:t>
            </a:r>
            <a:endParaRPr lang="en-US" altLang="zh-CN" sz="8800" b="1">
              <a:solidFill>
                <a:srgbClr val="5DAD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14715" flipH="1">
            <a:off x="9847263" y="777875"/>
            <a:ext cx="11557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5940683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73175" y="1679575"/>
            <a:ext cx="9713913" cy="304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>
            <a:spAutoFit/>
          </a:bodyPr>
          <a:lstStyle/>
          <a:p>
            <a:r>
              <a:rPr lang="en-US" altLang="zh-CN" sz="2400" dirty="0" smtClean="0"/>
              <a:t>          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</a:rPr>
              <a:t>教考一致，以考促教</a:t>
            </a:r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“学理支撑”为理念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“学法指导”为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立意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努力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创设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真实的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生活情境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发展学生的高阶</a:t>
            </a:r>
            <a:r>
              <a:rPr lang="zh-CN" altLang="zh-CN" sz="3200" b="1" dirty="0" smtClean="0">
                <a:latin typeface="微软雅黑" pitchFamily="34" charset="-122"/>
                <a:ea typeface="微软雅黑" pitchFamily="34" charset="-122"/>
              </a:rPr>
              <a:t>思维能力</a:t>
            </a:r>
            <a:endParaRPr lang="en-US" altLang="zh-CN" sz="32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强调语文在生活中的运用</a:t>
            </a:r>
            <a:endParaRPr lang="zh-CN" altLang="zh-CN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5519442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近年来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衢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州语文中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考卷的追求</a:t>
            </a:r>
            <a:endParaRPr lang="zh-CN" altLang="en-US" sz="32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0351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4410075" y="3717925"/>
            <a:ext cx="2852738" cy="272891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从相关语句入手，紧扣描写方法展开命题。“方法提示”为学生提供了相关的阅读知识、阅读起点、阅读支架、阅读策略和阅读途径。</a:t>
            </a:r>
            <a:endParaRPr 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7580313" y="3717925"/>
            <a:ext cx="4154487" cy="272891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规避一个问题</a:t>
            </a:r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直接得出结论。学生答题时要将这些阅读方法和文本内容一一对应和解读，做到有的放矢，有理有据，表述清晰。</a:t>
            </a:r>
            <a:endParaRPr lang="en-US" altLang="zh-CN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引导平时的教学：语言品位可以从这些角度以这种方式进行。</a:t>
            </a:r>
            <a:endParaRPr lang="en-US" altLang="zh-CN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关注阅读方法和策略。</a:t>
            </a: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3563938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5929810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我们的努力方向之一：方法立意</a:t>
            </a:r>
            <a:endParaRPr lang="zh-CN" altLang="en-US" sz="32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311980"/>
              </p:ext>
            </p:extLst>
          </p:nvPr>
        </p:nvGraphicFramePr>
        <p:xfrm>
          <a:off x="559558" y="2281238"/>
          <a:ext cx="11000617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17889"/>
                <a:gridCol w="2582728"/>
              </a:tblGrid>
              <a:tr h="124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方法提示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形象分析</a:t>
                      </a:r>
                    </a:p>
                  </a:txBody>
                  <a:tcPr marL="68580" marR="68580" marT="0" marB="0"/>
                </a:tc>
              </a:tr>
              <a:tr h="186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推敲词语，如动词、副词、语气助词等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⑴</a:t>
                      </a:r>
                    </a:p>
                  </a:txBody>
                  <a:tcPr marL="68580" marR="68580" marT="0" marB="0"/>
                </a:tc>
              </a:tr>
              <a:tr h="1619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推敲句子，如句式、句子长度等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⑵</a:t>
                      </a:r>
                    </a:p>
                  </a:txBody>
                  <a:tcPr marL="68580" marR="68580" marT="0" marB="0"/>
                </a:tc>
              </a:tr>
              <a:tr h="2279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推敲说话方式，如称呼、话语量、主动发话与被动应答等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⑶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1163" y="1450975"/>
            <a:ext cx="111490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运用表格中提示的方法，结合描写车夫或老头言行的语句，具体分析他们的形象特点。</a:t>
            </a:r>
            <a:endParaRPr lang="zh-CN" altLang="en-US" dirty="0"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327025" y="3717925"/>
            <a:ext cx="3646488" cy="272891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理论依据：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王荣生教授：阅读能力的核心是阅读方法。阅读方法，即如何阅读，可以概括为，应该看什么地方和从这些地方看出什么来。</a:t>
            </a:r>
            <a:endParaRPr 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5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7" grpId="1" build="p" animBg="1"/>
      <p:bldP spid="28" grpId="0" animBg="1"/>
      <p:bldP spid="28" grpId="1" animBg="1"/>
      <p:bldP spid="39" grpId="0"/>
      <p:bldP spid="3" grpId="0"/>
      <p:bldP spid="8" grpId="0" build="p" animBg="1"/>
      <p:bldP spid="8" grpI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928049" y="5882386"/>
            <a:ext cx="10740788" cy="564452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充分发挥试题的学习指导</a:t>
            </a: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功能，给示例，给方法，给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支架，帮助学生把握一首古诗的写作手法。</a:t>
            </a: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089712" y="210854"/>
            <a:ext cx="5929810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我们的努力方向之一：方法立意</a:t>
            </a:r>
            <a:endParaRPr lang="zh-CN" altLang="en-US" sz="3200" b="1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6" name="组合 2"/>
          <p:cNvGrpSpPr>
            <a:grpSpLocks/>
          </p:cNvGrpSpPr>
          <p:nvPr/>
        </p:nvGrpSpPr>
        <p:grpSpPr bwMode="auto">
          <a:xfrm>
            <a:off x="559558" y="1257286"/>
            <a:ext cx="11232141" cy="4384934"/>
            <a:chOff x="2864" y="63241"/>
            <a:chExt cx="14501" cy="5957"/>
          </a:xfrm>
        </p:grpSpPr>
        <p:sp>
          <p:nvSpPr>
            <p:cNvPr id="7" name="文本框 7"/>
            <p:cNvSpPr txBox="1">
              <a:spLocks noChangeArrowheads="1"/>
            </p:cNvSpPr>
            <p:nvPr/>
          </p:nvSpPr>
          <p:spPr bwMode="auto">
            <a:xfrm>
              <a:off x="2864" y="63254"/>
              <a:ext cx="7805" cy="59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商山早行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唐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]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温庭筠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0D0D0D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晨起动征铎，客行悲故乡。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0D0D0D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鸡声茅店月，人迹板桥霜。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0D0D0D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槲叶落山路，枳花明驿墙。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0D0D0D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因思杜陵梦，凫雁满回塘。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实景赏析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] 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前三联写眼前的景，行人的足迹、板桥上的白霜、山路上的落叶和明灭的枳花，构成了一个寂寞清冷的世界。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虚景赏析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] 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尾联想象故乡的景，池塘里满是自在戏水的禽鸟，一派生机，表达诗人对故乡的无限向往之情。</a:t>
              </a:r>
              <a:endPara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" name="文本框 7"/>
            <p:cNvSpPr txBox="1">
              <a:spLocks noChangeArrowheads="1"/>
            </p:cNvSpPr>
            <p:nvPr/>
          </p:nvSpPr>
          <p:spPr bwMode="auto">
            <a:xfrm>
              <a:off x="11186" y="63241"/>
              <a:ext cx="6179" cy="59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三衢道中马上口占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宋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]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程宿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短亭疏柳映秋千，马上人家谷雨前。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几树旗枪茶霍靡，一溪鳞甲水潺湲。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莺期别后闻余弄，蚕候归来见小眠。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262626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可惜西湖湖上月，夜来虚过十分圆。</a:t>
              </a: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【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注释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】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楷体" pitchFamily="49" charset="-122"/>
                  <a:ea typeface="楷体" pitchFamily="49" charset="-122"/>
                  <a:cs typeface="宋体" pitchFamily="2" charset="-122"/>
                </a:rPr>
                <a:t>程宿，衢州开化人，宋朝状元。霍：疾速的样子。弄：小曲。</a:t>
              </a: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实景赏析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]</a:t>
              </a:r>
              <a:r>
                <a:rPr kumimoji="0" lang="en-US" altLang="zh-CN" sz="20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  ⑴  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。</a:t>
              </a:r>
              <a:endPara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[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虚景赏析</a:t>
              </a:r>
              <a:r>
                <a: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]</a:t>
              </a:r>
              <a:r>
                <a:rPr kumimoji="0" lang="en-US" altLang="zh-CN" sz="2000" b="1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    </a:t>
              </a:r>
              <a:r>
                <a: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。</a:t>
              </a:r>
              <a:endPara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55595" y="795621"/>
            <a:ext cx="10686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17.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参照示例，根据提示，赏析《三衢道中马上口占》。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03557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698501" y="3717925"/>
            <a:ext cx="3771900" cy="2865438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选材特点：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了现实生活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中经常接触的推文，尽量保留了电子化阅读的原汁原味，无缝对接生活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选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文有瑕疵。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文章讨论的是媒体话题，特别有意义。</a:t>
            </a:r>
            <a:endParaRPr 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924425" y="3717925"/>
            <a:ext cx="6810375" cy="2865438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关注社会生活，体现语文学科的社会担当。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提高学生的媒介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素养（如阅读媒介文章要关注来源）。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摆正学生的阅读姿态：仰视</a:t>
            </a:r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平视、俯视。仰视意味着全盘接受，俯视才有可能进行批判。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让学生接触多种类型的文本，有瑕疵的文章也可以转变为教学资源。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3563938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1163" y="1039813"/>
            <a:ext cx="111490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非文学作品阅读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  <a:p>
            <a:pPr algn="ctr" defTabSz="914400"/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《人民日报》年度好标题，竟然是这些</a:t>
            </a:r>
          </a:p>
          <a:p>
            <a:pPr algn="ctr" defTabSz="914400"/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三只眼传媒</a:t>
            </a:r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   2018-05-10</a:t>
            </a:r>
          </a:p>
          <a:p>
            <a:pPr algn="ctr" defTabSz="914400"/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</a:p>
          <a:p>
            <a:pPr defTabSz="914400"/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来源：长江微信公众号（综合研究事儿、金台新声、新闻与写作）</a:t>
            </a:r>
            <a:endParaRPr lang="zh-CN" altLang="zh-CN" sz="2400" dirty="0"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zh-CN" altLang="zh-CN" sz="2400" dirty="0">
                <a:ea typeface="微软雅黑" pitchFamily="34" charset="-122"/>
                <a:cs typeface="Times New Roman" pitchFamily="18" charset="0"/>
              </a:rPr>
              <a:t>（运城网信备案号</a:t>
            </a:r>
            <a:r>
              <a:rPr lang="en-US" altLang="zh-CN" sz="2400" dirty="0">
                <a:ea typeface="微软雅黑" pitchFamily="34" charset="-122"/>
                <a:cs typeface="Times New Roman" pitchFamily="18" charset="0"/>
              </a:rPr>
              <a:t>I20011</a:t>
            </a:r>
            <a:r>
              <a:rPr lang="zh-CN" altLang="zh-CN" sz="2400" dirty="0">
                <a:ea typeface="微软雅黑" pitchFamily="34" charset="-122"/>
                <a:cs typeface="Times New Roman" pitchFamily="18" charset="0"/>
              </a:rPr>
              <a:t>）</a:t>
            </a:r>
          </a:p>
          <a:p>
            <a:pPr algn="ctr" defTabSz="914400"/>
            <a:endParaRPr lang="zh-CN" altLang="en-US" sz="2400" b="1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7" grpId="1" build="p" animBg="1"/>
      <p:bldP spid="28" grpId="0" build="p" animBg="1"/>
      <p:bldP spid="3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651" y="559558"/>
            <a:ext cx="8652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批判性思维的培养是全民的需要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3958" y="1364776"/>
            <a:ext cx="443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138" y="1549442"/>
            <a:ext cx="3740686" cy="4564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8" y="1549442"/>
            <a:ext cx="3186752" cy="4564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27" y="1549442"/>
            <a:ext cx="3466531" cy="456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942975" y="3717925"/>
            <a:ext cx="3527425" cy="272891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既是阅读方法的指导，也是考试方法的指导。</a:t>
            </a:r>
            <a:endParaRPr 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924425" y="3717925"/>
            <a:ext cx="6810375" cy="2865438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关注统编教材中的各种阅读方法，提高阅读速度。</a:t>
            </a:r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3563938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1163" y="1225550"/>
            <a:ext cx="111490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非文学作品阅读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  <a:p>
            <a:pPr defTabSz="914400"/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阅读提示：</a:t>
            </a:r>
          </a:p>
          <a:p>
            <a:pPr defTabSz="914400"/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本文不需要全文精读，建议先浏览全文（约</a:t>
            </a:r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分钟），再读文后题目，根据答题需要，选择重点内容阅读。</a:t>
            </a:r>
          </a:p>
          <a:p>
            <a:pPr defTabSz="914400"/>
            <a:r>
              <a:rPr lang="en-US" altLang="zh-CN" sz="2400" b="1" dirty="0"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zh-CN" sz="2400" b="1" dirty="0">
                <a:ea typeface="微软雅黑" pitchFamily="34" charset="-122"/>
                <a:cs typeface="Times New Roman" pitchFamily="18" charset="0"/>
              </a:rPr>
              <a:t>配图中的字影不需要阅读。</a:t>
            </a:r>
          </a:p>
          <a:p>
            <a:pPr algn="ctr" defTabSz="914400"/>
            <a:endParaRPr lang="zh-CN" altLang="en-US" sz="2400" b="1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411163" y="4781154"/>
            <a:ext cx="4761338" cy="1847542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命题特点：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组题目完整呈现媒介文章的阅读过程：关注信息的真假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辨别观点的真伪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评价文本的呈现方式。</a:t>
            </a:r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为了提高学生的媒介素养，特别用黑标题提示媒体文章的阅读角度（受宁波卷“童话阅读”的启发）。</a:t>
            </a:r>
            <a:endParaRPr 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5472752" y="4781315"/>
            <a:ext cx="6387152" cy="1847541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教学导向：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让学生参与新闻主要资讯的讨论，并且提醒学生读新闻时要注意甄别新闻标题，不要被“标题党”所误导，倡导新闻媒体良好的职业操守，培养学生日常阅读应有的姿态，答题的过程也是学习的过程，是学会运用新知识解决实际问题的过程。</a:t>
            </a:r>
            <a:endParaRPr lang="zh-CN" altLang="en-US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411163" y="4610408"/>
            <a:ext cx="11568112" cy="0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838" y="503238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1163" y="1087438"/>
            <a:ext cx="115681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914400"/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2018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非文学作品阅读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</a:p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新闻阅读·参与讨论</a:t>
            </a:r>
          </a:p>
          <a:p>
            <a:r>
              <a:rPr lang="en-US" altLang="zh-CN" b="1" dirty="0"/>
              <a:t>12. </a:t>
            </a:r>
            <a:r>
              <a:rPr lang="zh-CN" altLang="zh-CN" b="1" dirty="0"/>
              <a:t>根据文章内容和链接材料，分析《人民日报》评选年度好标题的意义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新闻阅读·反思文本</a:t>
            </a:r>
          </a:p>
          <a:p>
            <a:r>
              <a:rPr lang="en-US" altLang="zh-CN" b="1" dirty="0"/>
              <a:t>13</a:t>
            </a:r>
            <a:r>
              <a:rPr lang="zh-CN" altLang="zh-CN" b="1" dirty="0"/>
              <a:t>．文章在阐述“口语化要体现人情味儿”这一观点时，用了两个例子（见文中</a:t>
            </a:r>
            <a:r>
              <a:rPr lang="en-US" altLang="zh-CN" b="1" dirty="0"/>
              <a:t>A</a:t>
            </a:r>
            <a:r>
              <a:rPr lang="zh-CN" altLang="zh-CN" b="1" dirty="0"/>
              <a:t>、</a:t>
            </a:r>
            <a:r>
              <a:rPr lang="en-US" altLang="zh-CN" b="1" dirty="0"/>
              <a:t>B</a:t>
            </a:r>
            <a:r>
              <a:rPr lang="zh-CN" altLang="zh-CN" b="1" dirty="0"/>
              <a:t>），哪个更切合这一观点</a:t>
            </a:r>
            <a:r>
              <a:rPr lang="zh-CN" altLang="zh-CN" b="1" dirty="0" smtClean="0"/>
              <a:t>？</a:t>
            </a:r>
            <a:endParaRPr lang="zh-CN" altLang="zh-CN" b="1" dirty="0"/>
          </a:p>
          <a:p>
            <a:r>
              <a:rPr lang="en-US" altLang="zh-CN" b="1" dirty="0"/>
              <a:t>14. </a:t>
            </a:r>
            <a:r>
              <a:rPr lang="zh-CN" altLang="zh-CN" b="1" dirty="0"/>
              <a:t>你认为本文的标题“《人民日报》年度好标题，竟然是这些”好不好？为什么</a:t>
            </a:r>
            <a:r>
              <a:rPr lang="zh-CN" altLang="zh-CN" b="1" dirty="0" smtClean="0"/>
              <a:t>？</a:t>
            </a:r>
            <a:endParaRPr lang="zh-CN" altLang="zh-CN" b="1" dirty="0"/>
          </a:p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新闻阅读·关注来源</a:t>
            </a:r>
          </a:p>
          <a:p>
            <a:r>
              <a:rPr lang="en-US" altLang="zh-CN" b="1" dirty="0"/>
              <a:t>15</a:t>
            </a:r>
            <a:r>
              <a:rPr lang="zh-CN" altLang="zh-CN" b="1" dirty="0"/>
              <a:t>．编者在文中配原图，在文末标注信息来源，有什么作用</a:t>
            </a:r>
            <a:r>
              <a:rPr lang="zh-CN" altLang="zh-CN" b="1" dirty="0" smtClean="0"/>
              <a:t>？</a:t>
            </a:r>
            <a:endParaRPr lang="zh-CN" altLang="zh-CN" b="1" dirty="0"/>
          </a:p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新闻阅读·评析观点</a:t>
            </a:r>
          </a:p>
          <a:p>
            <a:r>
              <a:rPr lang="en-US" altLang="zh-CN" b="1" dirty="0"/>
              <a:t>16</a:t>
            </a:r>
            <a:r>
              <a:rPr lang="zh-CN" altLang="zh-CN" b="1" dirty="0"/>
              <a:t>．文中画线处的三个小标题关键词是“口语化”。《人民日报》好标题是否都具有口语化的特点？请阐述理由</a:t>
            </a:r>
            <a:r>
              <a:rPr lang="zh-CN" altLang="zh-CN" b="1" dirty="0" smtClean="0"/>
              <a:t>。</a:t>
            </a:r>
            <a:endParaRPr lang="zh-CN" altLang="en-US" b="1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5390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animBg="1"/>
      <p:bldP spid="28" grpId="0" build="p" animBg="1"/>
      <p:bldP spid="3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892175" y="4899025"/>
            <a:ext cx="2301875" cy="1684338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sz="20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命题的连续性。</a:t>
            </a:r>
            <a:endParaRPr 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Straight Connector 6"/>
          <p:cNvCxnSpPr/>
          <p:nvPr/>
        </p:nvCxnSpPr>
        <p:spPr>
          <a:xfrm>
            <a:off x="698500" y="4710113"/>
            <a:ext cx="11036300" cy="11112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976313" y="211138"/>
            <a:ext cx="7571285" cy="58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我们的努力方向之二：发展高阶思维能力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" y="777875"/>
            <a:ext cx="115316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defTabSz="914400"/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中考）</a:t>
            </a:r>
            <a:r>
              <a:rPr lang="zh-CN" altLang="zh-CN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非文学作品阅读</a:t>
            </a:r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</a:p>
          <a:p>
            <a:pPr defTabSz="914400"/>
            <a:endParaRPr lang="en-US" altLang="zh-CN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 b="1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</a:p>
          <a:p>
            <a:pPr defTabSz="914400"/>
            <a:endParaRPr lang="en-US" altLang="zh-CN"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en-US" altLang="zh-CN"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>
                <a:ea typeface="微软雅黑" pitchFamily="34" charset="-122"/>
                <a:cs typeface="Times New Roman" pitchFamily="18" charset="0"/>
              </a:rPr>
              <a:t>13.</a:t>
            </a:r>
            <a:r>
              <a:rPr lang="zh-CN" altLang="zh-CN" b="1">
                <a:ea typeface="微软雅黑" pitchFamily="34" charset="-122"/>
                <a:cs typeface="Times New Roman" pitchFamily="18" charset="0"/>
              </a:rPr>
              <a:t>作者认为被称为“印度良心”的阿米尔·汗有哪些伟大之处？请简要概括。（</a:t>
            </a:r>
            <a:r>
              <a:rPr lang="en-US" altLang="zh-CN" b="1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zh-CN" b="1">
                <a:ea typeface="微软雅黑" pitchFamily="34" charset="-122"/>
                <a:cs typeface="Times New Roman" pitchFamily="18" charset="0"/>
              </a:rPr>
              <a:t>分）</a:t>
            </a:r>
          </a:p>
          <a:p>
            <a:pPr defTabSz="914400"/>
            <a:r>
              <a:rPr lang="en-US" altLang="zh-CN" b="1">
                <a:ea typeface="微软雅黑" pitchFamily="34" charset="-122"/>
                <a:cs typeface="Times New Roman" pitchFamily="18" charset="0"/>
              </a:rPr>
              <a:t>14.</a:t>
            </a:r>
            <a:r>
              <a:rPr lang="zh-CN" altLang="zh-CN" b="1">
                <a:ea typeface="微软雅黑" pitchFamily="34" charset="-122"/>
                <a:cs typeface="Times New Roman" pitchFamily="18" charset="0"/>
              </a:rPr>
              <a:t>编写导读语要激起读者的阅读兴趣，更要尊重作者的写作意图。下列最适合放在文章前面方框内作为导读语的一项是（▲）。</a:t>
            </a:r>
            <a:endParaRPr lang="en-US" altLang="zh-CN" b="1"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>
                <a:ea typeface="微软雅黑" pitchFamily="34" charset="-122"/>
                <a:cs typeface="Times New Roman" pitchFamily="18" charset="0"/>
              </a:rPr>
              <a:t>15.</a:t>
            </a:r>
            <a:r>
              <a:rPr lang="zh-CN" altLang="zh-CN" b="1">
                <a:ea typeface="微软雅黑" pitchFamily="34" charset="-122"/>
                <a:cs typeface="Times New Roman" pitchFamily="18" charset="0"/>
              </a:rPr>
              <a:t>阅读时评类文章要能区分观点与事实，文中画线处的句子是表明观点还是陈述事实？请将序号填在相应的横线上。</a:t>
            </a:r>
            <a:endParaRPr lang="en-US" altLang="zh-CN" b="1">
              <a:ea typeface="微软雅黑" pitchFamily="34" charset="-122"/>
              <a:cs typeface="Times New Roman" pitchFamily="18" charset="0"/>
            </a:endParaRPr>
          </a:p>
          <a:p>
            <a:pPr defTabSz="914400"/>
            <a:r>
              <a:rPr lang="en-US" altLang="zh-CN" b="1">
                <a:ea typeface="微软雅黑" pitchFamily="34" charset="-122"/>
                <a:cs typeface="Times New Roman" pitchFamily="18" charset="0"/>
              </a:rPr>
              <a:t>16.</a:t>
            </a:r>
            <a:r>
              <a:rPr lang="zh-CN" altLang="zh-CN" b="1">
                <a:ea typeface="微软雅黑" pitchFamily="34" charset="-122"/>
                <a:cs typeface="Times New Roman" pitchFamily="18" charset="0"/>
              </a:rPr>
              <a:t>请你联系当前的社会现象，以这篇文章为例，探讨时事评论的特点。</a:t>
            </a:r>
            <a:endParaRPr lang="en-US" altLang="zh-CN" b="1">
              <a:ea typeface="微软雅黑" pitchFamily="34" charset="-122"/>
              <a:cs typeface="Times New Roman" pitchFamily="18" charset="0"/>
            </a:endParaRPr>
          </a:p>
          <a:p>
            <a:pPr defTabSz="914400"/>
            <a:endParaRPr lang="zh-CN" altLang="en-US"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7" name="图片 6" descr="报头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025" y="1198563"/>
            <a:ext cx="1047908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animBg="1"/>
      <p:bldP spid="39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D86B4"/>
      </a:accent1>
      <a:accent2>
        <a:srgbClr val="A9A8D6"/>
      </a:accent2>
      <a:accent3>
        <a:srgbClr val="AD86B4"/>
      </a:accent3>
      <a:accent4>
        <a:srgbClr val="A9A8D6"/>
      </a:accent4>
      <a:accent5>
        <a:srgbClr val="AD86B4"/>
      </a:accent5>
      <a:accent6>
        <a:srgbClr val="A9A8D6"/>
      </a:accent6>
      <a:hlink>
        <a:srgbClr val="AD86B4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7509</TotalTime>
  <Words>2600</Words>
  <Application>Microsoft Office PowerPoint</Application>
  <PresentationFormat>自定义</PresentationFormat>
  <Paragraphs>211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Times New Roman</vt:lpstr>
      <vt:lpstr>Calibri Light</vt:lpstr>
      <vt:lpstr>楷体</vt:lpstr>
      <vt:lpstr>Calibri</vt:lpstr>
      <vt:lpstr>微软雅黑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教育教学课件培训PPT</dc:title>
  <dc:creator>ytfcells</dc:creator>
  <cp:lastModifiedBy>Administrator</cp:lastModifiedBy>
  <cp:revision>2042</cp:revision>
  <dcterms:created xsi:type="dcterms:W3CDTF">2014-10-29T09:18:00Z</dcterms:created>
  <dcterms:modified xsi:type="dcterms:W3CDTF">2019-04-09T14:03:58Z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