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</p:sldIdLst>
  <p:sldSz cx="9144000" cy="6858000" type="screen4x3"/>
  <p:notesSz cx="6858000" cy="9144000"/>
  <p:custDataLst>
    <p:tags r:id="rId10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00" Type="http://schemas.openxmlformats.org/officeDocument/2006/relationships/slide" Target="slides/slide99.xml" /><Relationship Id="rId101" Type="http://schemas.openxmlformats.org/officeDocument/2006/relationships/slide" Target="slides/slide100.xml" /><Relationship Id="rId102" Type="http://schemas.openxmlformats.org/officeDocument/2006/relationships/tags" Target="tags/tag1.xml" /><Relationship Id="rId103" Type="http://schemas.openxmlformats.org/officeDocument/2006/relationships/presProps" Target="presProps.xml" /><Relationship Id="rId104" Type="http://schemas.openxmlformats.org/officeDocument/2006/relationships/viewProps" Target="viewProps.xml" /><Relationship Id="rId105" Type="http://schemas.openxmlformats.org/officeDocument/2006/relationships/theme" Target="theme/theme1.xml" /><Relationship Id="rId106" Type="http://schemas.openxmlformats.org/officeDocument/2006/relationships/tableStyles" Target="tableStyles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slide" Target="slides/slide87.xml" /><Relationship Id="rId89" Type="http://schemas.openxmlformats.org/officeDocument/2006/relationships/slide" Target="slides/slide88.xml" /><Relationship Id="rId9" Type="http://schemas.openxmlformats.org/officeDocument/2006/relationships/slide" Target="slides/slide8.xml" /><Relationship Id="rId90" Type="http://schemas.openxmlformats.org/officeDocument/2006/relationships/slide" Target="slides/slide89.xml" /><Relationship Id="rId91" Type="http://schemas.openxmlformats.org/officeDocument/2006/relationships/slide" Target="slides/slide90.xml" /><Relationship Id="rId92" Type="http://schemas.openxmlformats.org/officeDocument/2006/relationships/slide" Target="slides/slide91.xml" /><Relationship Id="rId93" Type="http://schemas.openxmlformats.org/officeDocument/2006/relationships/slide" Target="slides/slide92.xml" /><Relationship Id="rId94" Type="http://schemas.openxmlformats.org/officeDocument/2006/relationships/slide" Target="slides/slide93.xml" /><Relationship Id="rId95" Type="http://schemas.openxmlformats.org/officeDocument/2006/relationships/slide" Target="slides/slide94.xml" /><Relationship Id="rId96" Type="http://schemas.openxmlformats.org/officeDocument/2006/relationships/slide" Target="slides/slide95.xml" /><Relationship Id="rId97" Type="http://schemas.openxmlformats.org/officeDocument/2006/relationships/slide" Target="slides/slide96.xml" /><Relationship Id="rId98" Type="http://schemas.openxmlformats.org/officeDocument/2006/relationships/slide" Target="slides/slide97.xml" /><Relationship Id="rId99" Type="http://schemas.openxmlformats.org/officeDocument/2006/relationships/slide" Target="slides/slide9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Relationship Id="rId4" Type="http://schemas.openxmlformats.org/officeDocument/2006/relationships/image" Target="../media/image1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jpeg" /><Relationship Id="rId3" Type="http://schemas.openxmlformats.org/officeDocument/2006/relationships/image" Target="../media/image2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jpeg" /><Relationship Id="rId3" Type="http://schemas.openxmlformats.org/officeDocument/2006/relationships/image" Target="../media/image25.jpeg" /><Relationship Id="rId4" Type="http://schemas.openxmlformats.org/officeDocument/2006/relationships/image" Target="../media/image2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jpeg" /><Relationship Id="rId3" Type="http://schemas.openxmlformats.org/officeDocument/2006/relationships/image" Target="../media/image2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Relationship Id="rId4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3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Relationship Id="rId5" Type="http://schemas.openxmlformats.org/officeDocument/2006/relationships/image" Target="../media/image3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jpeg" /><Relationship Id="rId3" Type="http://schemas.openxmlformats.org/officeDocument/2006/relationships/image" Target="../media/image37.jpeg" /><Relationship Id="rId4" Type="http://schemas.openxmlformats.org/officeDocument/2006/relationships/image" Target="../media/image38.jpeg" /><Relationship Id="rId5" Type="http://schemas.openxmlformats.org/officeDocument/2006/relationships/image" Target="../media/image3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jpeg" /><Relationship Id="rId3" Type="http://schemas.openxmlformats.org/officeDocument/2006/relationships/image" Target="../media/image40.jpeg" /><Relationship Id="rId4" Type="http://schemas.openxmlformats.org/officeDocument/2006/relationships/image" Target="../media/image4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Relationship Id="rId4" Type="http://schemas.openxmlformats.org/officeDocument/2006/relationships/image" Target="../media/image4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jpeg" /><Relationship Id="rId3" Type="http://schemas.openxmlformats.org/officeDocument/2006/relationships/image" Target="../media/image45.jpeg" /><Relationship Id="rId4" Type="http://schemas.openxmlformats.org/officeDocument/2006/relationships/image" Target="../media/image4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9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jpeg" /><Relationship Id="rId3" Type="http://schemas.openxmlformats.org/officeDocument/2006/relationships/image" Target="../media/image50.jpeg" /><Relationship Id="rId4" Type="http://schemas.openxmlformats.org/officeDocument/2006/relationships/image" Target="../media/image51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2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jpeg" /><Relationship Id="rId3" Type="http://schemas.openxmlformats.org/officeDocument/2006/relationships/image" Target="../media/image55.jpeg" /><Relationship Id="rId4" Type="http://schemas.openxmlformats.org/officeDocument/2006/relationships/image" Target="../media/image56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7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59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61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62.jpeg" /><Relationship Id="rId4" Type="http://schemas.openxmlformats.org/officeDocument/2006/relationships/image" Target="../media/image63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4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4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59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6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6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6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7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8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69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59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70.jpeg" /><Relationship Id="rId4" Type="http://schemas.openxmlformats.org/officeDocument/2006/relationships/image" Target="../media/image71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9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2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59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73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74.jpe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5.jpeg" /><Relationship Id="rId3" Type="http://schemas.openxmlformats.org/officeDocument/2006/relationships/image" Target="../media/image76.jpe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7.jpe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8.jpeg" /><Relationship Id="rId3" Type="http://schemas.openxmlformats.org/officeDocument/2006/relationships/image" Target="../media/image78.jpe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jpeg" /><Relationship Id="rId3" Type="http://schemas.openxmlformats.org/officeDocument/2006/relationships/image" Target="../media/image79.jpeg" /><Relationship Id="rId4" Type="http://schemas.openxmlformats.org/officeDocument/2006/relationships/image" Target="../media/image8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8.jpeg" /><Relationship Id="rId2" Type="http://schemas.openxmlformats.org/officeDocument/2006/relationships/image" Target="../media/image58.jpeg" /><Relationship Id="rId3" Type="http://schemas.openxmlformats.org/officeDocument/2006/relationships/image" Target="../media/image81.jpeg" /><Relationship Id="rId4" Type="http://schemas.openxmlformats.org/officeDocument/2006/relationships/image" Target="../media/image82.jpeg" /><Relationship Id="rId5" Type="http://schemas.openxmlformats.org/officeDocument/2006/relationships/image" Target="../media/image83.jpeg" /><Relationship Id="rId6" Type="http://schemas.openxmlformats.org/officeDocument/2006/relationships/image" Target="../media/image84.jpeg" /><Relationship Id="rId7" Type="http://schemas.openxmlformats.org/officeDocument/2006/relationships/image" Target="../media/image85.jpeg" /><Relationship Id="rId8" Type="http://schemas.openxmlformats.org/officeDocument/2006/relationships/image" Target="../media/image86.jpeg" /><Relationship Id="rId9" Type="http://schemas.openxmlformats.org/officeDocument/2006/relationships/image" Target="../media/image87.jpeg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9.jpeg" /><Relationship Id="rId3" Type="http://schemas.openxmlformats.org/officeDocument/2006/relationships/image" Target="../media/image90.jpeg" /><Relationship Id="rId4" Type="http://schemas.openxmlformats.org/officeDocument/2006/relationships/image" Target="../media/image91.jpeg" /><Relationship Id="rId5" Type="http://schemas.openxmlformats.org/officeDocument/2006/relationships/image" Target="../media/image92.jpe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jpeg" /><Relationship Id="rId3" Type="http://schemas.openxmlformats.org/officeDocument/2006/relationships/image" Target="../media/image93.jpe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4.jpe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5.jpeg" /><Relationship Id="rId3" Type="http://schemas.openxmlformats.org/officeDocument/2006/relationships/image" Target="../media/image96.jpe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7.jpeg" /><Relationship Id="rId3" Type="http://schemas.openxmlformats.org/officeDocument/2006/relationships/image" Target="../media/image98.jpeg" /><Relationship Id="rId4" Type="http://schemas.openxmlformats.org/officeDocument/2006/relationships/image" Target="../media/image99.jpeg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0.jpe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101.jpeg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10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Relationship Id="rId3" Type="http://schemas.openxmlformats.org/officeDocument/2006/relationships/image" Target="../media/image103.jpe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05.jpeg" /><Relationship Id="rId4" Type="http://schemas.openxmlformats.org/officeDocument/2006/relationships/image" Target="../media/image106.jpe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7.jpe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7.jpe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05.jpeg" /><Relationship Id="rId4" Type="http://schemas.openxmlformats.org/officeDocument/2006/relationships/image" Target="../media/image107.jpeg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08.jpeg" /><Relationship Id="rId4" Type="http://schemas.openxmlformats.org/officeDocument/2006/relationships/image" Target="../media/image109.jpe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08.jpeg" /><Relationship Id="rId4" Type="http://schemas.openxmlformats.org/officeDocument/2006/relationships/image" Target="../media/image109.jpeg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10.jpeg" /><Relationship Id="rId4" Type="http://schemas.openxmlformats.org/officeDocument/2006/relationships/image" Target="../media/image111.jpeg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2.jpeg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10.jpeg" /><Relationship Id="rId4" Type="http://schemas.openxmlformats.org/officeDocument/2006/relationships/image" Target="../media/image111.jpeg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13.jpeg" /><Relationship Id="rId4" Type="http://schemas.openxmlformats.org/officeDocument/2006/relationships/image" Target="../media/image114.jpeg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4.jpeg" /><Relationship Id="rId3" Type="http://schemas.openxmlformats.org/officeDocument/2006/relationships/image" Target="../media/image115.jpeg" /><Relationship Id="rId4" Type="http://schemas.openxmlformats.org/officeDocument/2006/relationships/image" Target="../media/image116.jpeg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7.jpeg" /><Relationship Id="rId3" Type="http://schemas.openxmlformats.org/officeDocument/2006/relationships/image" Target="../media/image118.jpeg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1"/>
          <p:cNvSpPr txBox="1"/>
          <p:nvPr/>
        </p:nvSpPr>
        <p:spPr>
          <a:xfrm>
            <a:off x="2705100" y="2387600"/>
            <a:ext cx="3657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18" charset="-122"/>
                <a:cs typeface="黑体" panose="02010609060101010101" pitchFamily="18" charset="-122"/>
              </a:rPr>
              <a:t>【中考难点攻坚】</a:t>
            </a:r>
            <a:endParaRPr lang="en-US" altLang="zh-CN" sz="36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52600" y="3352800"/>
            <a:ext cx="5486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18" charset="-122"/>
                <a:cs typeface="黑体" panose="02010609060101010101" pitchFamily="18" charset="-122"/>
              </a:rPr>
              <a:t>议论文论证思路题专项突破</a:t>
            </a:r>
            <a:endParaRPr lang="en-US" altLang="zh-CN" sz="36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45840" y="1600200"/>
            <a:ext cx="205232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500"/>
              </a:lnSpc>
            </a:pPr>
            <a:r>
              <a:rPr lang="en-US" altLang="zh-CN" sz="21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2021年初三语文</a:t>
            </a:r>
            <a:endParaRPr lang="en-US" altLang="zh-CN" sz="21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100" y="25400"/>
            <a:ext cx="38862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12800" y="1041400"/>
            <a:ext cx="8331200" cy="58166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39700" y="76200"/>
            <a:ext cx="36576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议论文常见论证思路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/>
          <p:nvPr/>
        </p:nvSpPr>
        <p:spPr>
          <a:xfrm>
            <a:off x="4064000" y="3683000"/>
            <a:ext cx="11049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195" smtClean="0">
                <a:solidFill>
                  <a:srgbClr val="40404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坚持下去</a:t>
            </a:r>
            <a:endParaRPr lang="en-US" altLang="zh-CN" sz="2195" smtClean="0">
              <a:solidFill>
                <a:srgbClr val="40404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644900" y="4013200"/>
            <a:ext cx="19431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195" smtClean="0">
                <a:solidFill>
                  <a:srgbClr val="40404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一定会收获满满</a:t>
            </a:r>
            <a:endParaRPr lang="en-US" altLang="zh-CN" sz="2195" smtClean="0">
              <a:solidFill>
                <a:srgbClr val="40404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114800" y="2819400"/>
            <a:ext cx="1168400" cy="6356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45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结束</a:t>
            </a:r>
            <a:endParaRPr lang="zh-CN" altLang="en-US" sz="45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0800" y="11912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698500"/>
            <a:ext cx="9067800" cy="61087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647700" y="901700"/>
            <a:ext cx="2921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3.论证思路题解题方法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（1）分析某段的论证思路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47700" y="1968500"/>
            <a:ext cx="6276340" cy="23279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029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（1）一般议论文文段是总分总结构，由三个部分组成：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029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①分论点：提出分论点；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029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②阐释：使用论证方法阐释分论点；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029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③总结：总结、回扣分论点。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5029200"/>
              </a:tabLst>
            </a:pPr>
            <a:r>
              <a:rPr lang="en-US" altLang="zh-CN" smtClean="0"/>
              <a:t>	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8100" y="685800"/>
            <a:ext cx="9067800" cy="30861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25900" y="3898900"/>
            <a:ext cx="5118100" cy="2908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39700" y="990600"/>
            <a:ext cx="8839200" cy="220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走出舒适区，意味着敢于“求极限”（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）。模拟太空失重条件训练，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航天员若感到身体不适，可随时按下警报器终止，但中国航天员从未发出过警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报。在模拟失重的水槽里，景海鹏一泡就是三四个小时，吃饭时连筷子都拿不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动。古人云：天将降大任于是人也，必先苦其心志，劳其筋骨（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阐释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）。求极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限往往使人痛苦，使人痛苦者，往往蕴藏着促人强大的因子（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总结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673600" y="3365500"/>
            <a:ext cx="431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（节选自《生命是棵长满可能的树》）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500" y="749300"/>
            <a:ext cx="9080500" cy="61087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65100" y="1104900"/>
            <a:ext cx="8890000" cy="36703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accent4"/>
                </a:solidFill>
              </a:rPr>
              <a:t>	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这世界需要为真理而读书的人。为真理而读书，就会勇敢无畏、坚韧执着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（分论点）。像那被烈火焚身的“异教徒”布鲁诺，宁可以身殉道也绝不放弃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“日心说”；像那率领船队穿越好望角的麦哲伦，用生命为人类走出一条新路；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像那“吾爱吾师，吾更爱真理”的亚里士多德，面对柏拉图这样的巨擘也敢于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说“不”（阐释：举例论证）。而放弃了对真理追求的读书，就免不了被凡尘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中的物欲干扰、诱惑，丧失做人的底线，陷在“名利”的染缸里不能自拔，失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去了铮铮傲骨，迷失了人生方向，活得自私又狭隘，粗俗又劣质（阐释：对比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论证）。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10200" y="4889500"/>
            <a:ext cx="355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（节选自《这个世界需要你》）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5118100"/>
            <a:ext cx="2311400" cy="16637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88900" y="1041400"/>
            <a:ext cx="8890000" cy="12573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【判断正误】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7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一个议论文文段最多可能包括以下模块：①分论点模块；②阐释模块，可能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包括：道理论证与举例论证、比喻论证与对比论证、作者论述；③总结模块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988300" y="2882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724900" y="2882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223000" y="49276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熬完今天的课就回家过年了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5118100"/>
            <a:ext cx="2311400" cy="16637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46100" y="1003300"/>
            <a:ext cx="152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【判断正误】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8900" y="1536700"/>
            <a:ext cx="8890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一个议论文文段最多可能包括以下模块：①分论点模块；②阐释模块，可能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包括：道理论证与举例论证、比喻论证与对比论证、作者论述；③总结模块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988300" y="2882900"/>
            <a:ext cx="9906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对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14300" y="4038600"/>
            <a:ext cx="88900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2E75B6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【解析】文本拆解：一般议论文文段是总分总结构，由三个部分组成：①分论点：</a:t>
            </a:r>
            <a:endParaRPr lang="en-US" altLang="zh-CN" sz="1800" smtClean="0">
              <a:solidFill>
                <a:srgbClr val="2E75B6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457200"/>
              </a:tabLst>
            </a:pPr>
            <a:r>
              <a:rPr lang="en-US" altLang="zh-CN" sz="1800" smtClean="0">
                <a:solidFill>
                  <a:srgbClr val="2E75B6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提出分论点；②阐释：使用论证方法阐释分论点；③总结：总结、回扣分论点。例如：</a:t>
            </a:r>
            <a:endParaRPr lang="en-US" altLang="zh-CN" sz="1800" smtClean="0">
              <a:solidFill>
                <a:srgbClr val="2E75B6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223000" y="49276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熬完今天的课就回家过年了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6296659" y="2110104"/>
            <a:ext cx="2552700" cy="24892"/>
          </a:xfrm>
          <a:custGeom>
            <a:gdLst>
              <a:gd name="connsiteX0" fmla="*/ 6350 w 2552700"/>
              <a:gd name="connsiteY0" fmla="*/ 6350 h 24892"/>
              <a:gd name="connsiteX1" fmla="*/ 2546350 w 2552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52700" h="24892">
                <a:moveTo>
                  <a:pt x="6350" y="6350"/>
                </a:moveTo>
                <a:lnTo>
                  <a:pt x="254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51459" y="2567304"/>
            <a:ext cx="7124700" cy="24892"/>
          </a:xfrm>
          <a:custGeom>
            <a:gdLst>
              <a:gd name="connsiteX0" fmla="*/ 6350 w 7124700"/>
              <a:gd name="connsiteY0" fmla="*/ 6350 h 24892"/>
              <a:gd name="connsiteX1" fmla="*/ 7118349 w 7124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124700" h="24892">
                <a:moveTo>
                  <a:pt x="6350" y="6350"/>
                </a:moveTo>
                <a:lnTo>
                  <a:pt x="7118349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05500" y="4813300"/>
            <a:ext cx="3098800" cy="1993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" y="787400"/>
            <a:ext cx="8839200" cy="60071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711200" y="965200"/>
            <a:ext cx="7772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以下两段选自《拓展人生的宽度》，请判断划线句属于段落论证思路中的：（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01100" y="965200"/>
            <a:ext cx="2286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54000" y="1574800"/>
            <a:ext cx="8636000" cy="482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⑤读书无止境。勤于思考、善于解码，才能实现读得其所，学有所用。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⑥一贵在坚持，忌躁贵恒。一日无书，百事荒废。正如荀子在《劝学篇》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中所说：“不积跬步，无以至千里；不积小流，无以成江海。”读书是一个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需要长期付出辛劳的过程，不能心浮气躁、浅尝辄止，而应当先易后难、由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浅入深，循序渐进、水滴石穿。读书如锻炼，锻炼与不锻炼的人，隔一天看，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没有任何区别；隔一个月看，差异甚微；但是隔五年十年看，身体和精神状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态上就有了巨大差别。在坚持阅读中，我们能看到这个世界更多一点。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A.分论点模块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B.阐释模块：道理论证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C.总结模块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D.阐释模块：作者论述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6296659" y="2110104"/>
            <a:ext cx="2552700" cy="24892"/>
          </a:xfrm>
          <a:custGeom>
            <a:gdLst>
              <a:gd name="connsiteX0" fmla="*/ 6350 w 2552700"/>
              <a:gd name="connsiteY0" fmla="*/ 6350 h 24892"/>
              <a:gd name="connsiteX1" fmla="*/ 2546350 w 2552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52700" h="24892">
                <a:moveTo>
                  <a:pt x="6350" y="6350"/>
                </a:moveTo>
                <a:lnTo>
                  <a:pt x="254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51459" y="2567304"/>
            <a:ext cx="7124700" cy="24892"/>
          </a:xfrm>
          <a:custGeom>
            <a:gdLst>
              <a:gd name="connsiteX0" fmla="*/ 6350 w 7124700"/>
              <a:gd name="connsiteY0" fmla="*/ 6350 h 24892"/>
              <a:gd name="connsiteX1" fmla="*/ 7118349 w 7124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124700" h="24892">
                <a:moveTo>
                  <a:pt x="6350" y="6350"/>
                </a:moveTo>
                <a:lnTo>
                  <a:pt x="7118349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05500" y="4813300"/>
            <a:ext cx="3098800" cy="1993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" y="787400"/>
            <a:ext cx="8839200" cy="60071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711200" y="5549900"/>
            <a:ext cx="25400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C.总结模块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D.阐释模块：作者论述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54000" y="1117600"/>
            <a:ext cx="8775700" cy="435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以下两段选自《拓展人生的宽度》，请判断划线句属于段落论证思路中的：（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⑤读书无止境。勤于思考、善于解码，才能实现读得其所，学有所用。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⑥一贵在坚持，忌躁贵恒。一日无书，百事荒废。正如荀子在《劝学篇》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中所说：“不积跬步，无以至千里；不积小流，无以成江海。”读书是一个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需要长期付出辛劳的过程，不能心浮气躁、浅尝辄止，而应当先易后难、由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浅入深，循序渐进、水滴石穿。读书如锻炼，锻炼与不锻炼的人，隔一天看，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没有任何区别；隔一个月看，差异甚微；但是隔五年十年看，身体和精神状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态上就有了巨大差别。在坚持阅读中，我们能看到这个世界更多一点。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A.分论点模块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B.阐释模块：道理论证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886200" y="5727700"/>
            <a:ext cx="43434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【解析】划线句引用了荀子《劝学篇》中</a:t>
            </a:r>
            <a:endParaRPr lang="en-US" altLang="zh-CN" sz="17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的观点，阐释分论点，用道理论证。</a:t>
            </a:r>
            <a:endParaRPr lang="en-US" altLang="zh-CN" sz="17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8900" y="1460500"/>
            <a:ext cx="4457700" cy="3937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8100" y="609600"/>
            <a:ext cx="9105900" cy="50419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98425" y="76200"/>
            <a:ext cx="8985250" cy="14814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>
                <a:tab pos="50800"/>
                <a:tab pos="508000"/>
              </a:tabLst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例题：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50800"/>
                <a:tab pos="508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②传统美德中最重视一个“忠”字。传统意义上的“忠”，虽然有忠于君主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50800"/>
                <a:tab pos="508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的糟粕成分，但更多的是对祖国的忠诚。屈原自投汨罗，张骞出使西域，戚继光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39700" y="23114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抗倭，林则徐销烟……这些先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贤</a:t>
            </a: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的事迹之所以为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人们世代传颂，就在于这种“忠”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9700" y="2844800"/>
            <a:ext cx="89027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实际上促进了国家、民族发展。</a:t>
            </a: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孙中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山先</a:t>
            </a: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生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曾说：“现在说到忠于君，固然是不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可为；说忠于国是可不可呢？忠于事</a:t>
            </a: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又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是可不可呢？我们做一件事，总要始终不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渝，做到成功。如果做不成功，就是把生命去牺牲，亦所不惜，这便是忠。”今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天弘扬“忠”，就是提倡每一个人既要热爱我们的文化、族群，又要忠于职守，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9700" y="47498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尽心竭力做好每一件事。这种于国于事的担当意识，是实现民族复兴的强大动力。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96900" y="5257800"/>
            <a:ext cx="8445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381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（节选自《传统美德的时代价值》）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000"/>
              </a:lnSpc>
              <a:tabLst>
                <a:tab pos="4381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阅读第②段，说说作者是如何阐述“忠”的时代价值的。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700" y="723900"/>
            <a:ext cx="9118600" cy="50546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14300" y="24257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抗倭，林则徐销烟……这些先贤的事迹之所以为人们世代传颂，就在于这种“忠”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4300" y="2971800"/>
            <a:ext cx="89027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实际上促进了国家、民族发展。孙中山先生曾说：“现在说到忠于君，固然是不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可为；说忠于国是可不可呢？忠于事又是可不可呢？我们做一件事，总要始终不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渝，做到成功。如果做不成功，就是把生命去牺牲，亦所不惜，这便是忠。”今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天弘扬“忠”，就是提倡每一个人既要热爱我们的文化、族群，又要忠于职守，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14300" y="48641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尽心竭力做好每一件事。这种于国于事的担当意识，是实现民族复兴的强大动力。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96900" y="5372100"/>
            <a:ext cx="8420100" cy="77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3561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（节选自《传统美德的时代价值》）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000"/>
              </a:lnSpc>
              <a:tabLst>
                <a:tab pos="43561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阅读第②段，说说作者是如何阐述“忠”的时代价值的。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65100"/>
            <a:ext cx="8928100" cy="209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>
                <a:tab pos="25400"/>
                <a:tab pos="482600"/>
              </a:tabLst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100"/>
              </a:lnSpc>
              <a:tabLst>
                <a:tab pos="25400"/>
                <a:tab pos="4826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例题：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25400"/>
                <a:tab pos="4826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②传统美德中最重视一个“忠”字。传统意义上的“忠”，虽然有忠于君主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25400"/>
                <a:tab pos="4826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的糟粕成分，但更多的是对祖国的忠诚。屈原自投汨罗，张骞出使西域，戚继光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3753611" y="1535188"/>
            <a:ext cx="1753527" cy="834631"/>
          </a:xfrm>
          <a:custGeom>
            <a:gdLst>
              <a:gd name="connsiteX0" fmla="*/ 0 w 1753527"/>
              <a:gd name="connsiteY0" fmla="*/ 417055 h 834631"/>
              <a:gd name="connsiteX1" fmla="*/ 876693 w 1753527"/>
              <a:gd name="connsiteY1" fmla="*/ 0 h 834631"/>
              <a:gd name="connsiteX2" fmla="*/ 1753527 w 1753527"/>
              <a:gd name="connsiteY2" fmla="*/ 417322 h 834631"/>
              <a:gd name="connsiteX3" fmla="*/ 876693 w 1753527"/>
              <a:gd name="connsiteY3" fmla="*/ 834631 h 834631"/>
              <a:gd name="connsiteX4" fmla="*/ 0 w 1753527"/>
              <a:gd name="connsiteY4" fmla="*/ 417055 h 83463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53527" h="834631">
                <a:moveTo>
                  <a:pt x="0" y="417055"/>
                </a:moveTo>
                <a:cubicBezTo>
                  <a:pt x="-139" y="186842"/>
                  <a:pt x="392429" y="0"/>
                  <a:pt x="876693" y="0"/>
                </a:cubicBezTo>
                <a:cubicBezTo>
                  <a:pt x="1360957" y="0"/>
                  <a:pt x="1753527" y="186842"/>
                  <a:pt x="1753527" y="417322"/>
                </a:cubicBezTo>
                <a:cubicBezTo>
                  <a:pt x="1753527" y="647788"/>
                  <a:pt x="1360957" y="834631"/>
                  <a:pt x="876693" y="834631"/>
                </a:cubicBezTo>
                <a:cubicBezTo>
                  <a:pt x="392429" y="834631"/>
                  <a:pt x="-139" y="647788"/>
                  <a:pt x="0" y="417055"/>
                </a:cubicBezTo>
              </a:path>
            </a:pathLst>
          </a:custGeom>
          <a:solidFill>
            <a:srgbClr val="93716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40100" y="2540000"/>
            <a:ext cx="533400" cy="5334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40100" y="3149600"/>
            <a:ext cx="533400" cy="546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340100" y="3810000"/>
            <a:ext cx="533400" cy="5334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4287520" y="1781175"/>
            <a:ext cx="685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00" smtClean="0">
                <a:solidFill>
                  <a:srgbClr val="F1F9EE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目录</a:t>
            </a:r>
            <a:endParaRPr lang="en-US" altLang="zh-CN" sz="2700" smtClean="0">
              <a:solidFill>
                <a:srgbClr val="F1F9EE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17900" y="2692400"/>
            <a:ext cx="177800" cy="156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5400"/>
              </a:tabLst>
            </a:pPr>
            <a:r>
              <a:rPr lang="en-US" altLang="zh-CN" sz="2100" smtClean="0">
                <a:solidFill>
                  <a:srgbClr val="F1F9EE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</a:t>
            </a:r>
            <a:endParaRPr lang="en-US" altLang="zh-CN" sz="2100" smtClean="0">
              <a:solidFill>
                <a:srgbClr val="F1F9EE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25400"/>
              </a:tabLst>
            </a:pPr>
            <a:r>
              <a:rPr lang="en-US" altLang="zh-CN" smtClean="0"/>
              <a:t>	</a:t>
            </a:r>
            <a:r>
              <a:rPr lang="en-US" altLang="zh-CN" sz="2100" smtClean="0">
                <a:solidFill>
                  <a:srgbClr val="F1F9EE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</a:t>
            </a:r>
            <a:endParaRPr lang="en-US" altLang="zh-CN" sz="2100" smtClean="0">
              <a:solidFill>
                <a:srgbClr val="F1F9EE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100"/>
              </a:lnSpc>
              <a:tabLst>
                <a:tab pos="25400"/>
              </a:tabLst>
            </a:pPr>
            <a:r>
              <a:rPr lang="en-US" altLang="zh-CN" sz="2100" smtClean="0">
                <a:solidFill>
                  <a:srgbClr val="F1F9EE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</a:t>
            </a:r>
            <a:endParaRPr lang="en-US" altLang="zh-CN" sz="2100" smtClean="0">
              <a:solidFill>
                <a:srgbClr val="F1F9EE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191000" y="2667000"/>
            <a:ext cx="2552700" cy="146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895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论证思路2种设题形式</a:t>
            </a:r>
            <a:endParaRPr lang="en-US" altLang="zh-CN" sz="1895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ts val="2600"/>
              </a:lnSpc>
            </a:pPr>
            <a:r>
              <a:rPr lang="en-US" altLang="zh-CN" sz="1895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论证思路解题方法3步走</a:t>
            </a:r>
            <a:endParaRPr lang="en-US" altLang="zh-CN" sz="1895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ts val="2600"/>
              </a:lnSpc>
            </a:pPr>
            <a:r>
              <a:rPr lang="en-US" altLang="zh-CN" sz="1895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两套核心套用模版</a:t>
            </a:r>
            <a:endParaRPr lang="en-US" altLang="zh-CN" sz="1895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400800" y="9144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学什么</a:t>
            </a:r>
            <a:endParaRPr lang="en-US" altLang="zh-CN" sz="240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100" y="4876800"/>
            <a:ext cx="9029700" cy="14478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39700" y="787400"/>
            <a:ext cx="596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例题：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39700" y="1282700"/>
            <a:ext cx="8902700" cy="25400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16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②传统美德中最重视一个“忠”字。传统意义上的“忠”，虽然有忠于君主的糟粕成分，但更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多的是对祖国的忠诚。屈原自投汨罗，张骞出使西域，戚继光抗倭，林则徐销烟……这些先贤的事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迹之所以为人们世代传颂，就在于这种“忠”实际上促进了国家、民族发展。孙中山先生曾说：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“现在说到忠于君，固然是不可为；说忠于国是可不可呢？忠于事又是可不可呢？我们做一件事，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总要始终不渝，做到成功。如果做不成功，就是把生命去牺牲，亦所不惜，这便是忠。”今天弘扬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“忠”，就是提倡每一个人既要热爱我们的文化、族群，又要忠于职守，尽心竭力做好每一件事。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这种于国于事的担当意识，是实现民族复兴的强大动力。</a:t>
            </a:r>
            <a:endParaRPr lang="en-US" altLang="zh-CN" sz="159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791200" y="3924300"/>
            <a:ext cx="3238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（节选自《传统美德的时代价值》）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96900" y="4508500"/>
            <a:ext cx="635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阅读第②段，说说作者是如何阐述“忠”的时代价值的。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9700" y="5130800"/>
            <a:ext cx="88011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【答案】首先运用对比论证从正反两方面论证“忠”的含义，接着举屈原等进行事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例论证，证明他们对祖国的忠促进了民族的进步；然后引用孙中山的话作为道理论证，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最后提出弘扬“忠”的要求，及对民族复兴的意义。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98500"/>
            <a:ext cx="9144000" cy="2057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57700" y="3340100"/>
            <a:ext cx="4584700" cy="35179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8900" y="927100"/>
            <a:ext cx="8013700" cy="106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（2）答题框架：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本段作者首先（如何引出分论点），然后(概括论述方法），最后（如何总结论</a:t>
            </a:r>
            <a:endParaRPr lang="en-US" altLang="zh-CN" sz="17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述分论点）。</a:t>
            </a:r>
            <a:endParaRPr lang="en-US" altLang="zh-CN" sz="17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 flipH="1">
            <a:off x="8636000" y="939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记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 flipH="1">
            <a:off x="8636000" y="1193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笔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 flipH="1">
            <a:off x="8636000" y="1447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记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1804416"/>
            <a:ext cx="9144000" cy="2974848"/>
          </a:xfrm>
          <a:custGeom>
            <a:gdLst>
              <a:gd name="connsiteX0" fmla="*/ 0 w 9144000"/>
              <a:gd name="connsiteY0" fmla="*/ 0 h 2974848"/>
              <a:gd name="connsiteX1" fmla="*/ 9144000 w 9144000"/>
              <a:gd name="connsiteY1" fmla="*/ 0 h 2974848"/>
              <a:gd name="connsiteX2" fmla="*/ 9144000 w 9144000"/>
              <a:gd name="connsiteY2" fmla="*/ 2974848 h 2974848"/>
              <a:gd name="connsiteX3" fmla="*/ 0 w 9144000"/>
              <a:gd name="connsiteY3" fmla="*/ 2974848 h 2974848"/>
              <a:gd name="connsiteX4" fmla="*/ 0 w 9144000"/>
              <a:gd name="connsiteY4" fmla="*/ 0 h 297484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2974848">
                <a:moveTo>
                  <a:pt x="0" y="0"/>
                </a:moveTo>
                <a:lnTo>
                  <a:pt x="9144000" y="0"/>
                </a:lnTo>
                <a:lnTo>
                  <a:pt x="9144000" y="2974848"/>
                </a:lnTo>
                <a:lnTo>
                  <a:pt x="0" y="2974848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9800" y="4343400"/>
            <a:ext cx="2870200" cy="2514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3149600" y="2006600"/>
            <a:ext cx="28321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795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论证思路答题模板</a:t>
            </a:r>
            <a:endParaRPr lang="en-US" altLang="zh-CN" sz="2795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2705100"/>
            <a:ext cx="8953500" cy="208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文章首先（通过______________________的事例/言论引入）提出了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____________的中心论点，接下来（运用了____________的论证方法）从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____________（分论点1）、____________（分论点2）……等几方面论述了中心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论点，最后总结强调，重申了____________（中心论点），（发出了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____________的号召）。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121400" y="4940300"/>
            <a:ext cx="2286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模</a:t>
            </a:r>
            <a:endParaRPr lang="en-US" altLang="zh-CN" sz="18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8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板</a:t>
            </a:r>
            <a:endParaRPr lang="en-US" altLang="zh-CN" sz="18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8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呱</a:t>
            </a:r>
            <a:endParaRPr lang="en-US" altLang="zh-CN" sz="18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8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呱</a:t>
            </a:r>
            <a:endParaRPr lang="en-US" altLang="zh-CN" sz="18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8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地</a:t>
            </a:r>
            <a:endParaRPr lang="en-US" altLang="zh-CN" sz="18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62484" y="713231"/>
            <a:ext cx="9019032" cy="6092951"/>
          </a:xfrm>
          <a:custGeom>
            <a:gdLst>
              <a:gd name="connsiteX0" fmla="*/ 0 w 9019032"/>
              <a:gd name="connsiteY0" fmla="*/ 0 h 6092951"/>
              <a:gd name="connsiteX1" fmla="*/ 9019032 w 9019032"/>
              <a:gd name="connsiteY1" fmla="*/ 0 h 6092951"/>
              <a:gd name="connsiteX2" fmla="*/ 9019032 w 9019032"/>
              <a:gd name="connsiteY2" fmla="*/ 6092951 h 6092951"/>
              <a:gd name="connsiteX3" fmla="*/ 0 w 9019032"/>
              <a:gd name="connsiteY3" fmla="*/ 6092951 h 6092951"/>
              <a:gd name="connsiteX4" fmla="*/ 0 w 9019032"/>
              <a:gd name="connsiteY4" fmla="*/ 0 h 609295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19032" h="6092951">
                <a:moveTo>
                  <a:pt x="0" y="0"/>
                </a:moveTo>
                <a:lnTo>
                  <a:pt x="9019032" y="0"/>
                </a:lnTo>
                <a:lnTo>
                  <a:pt x="9019032" y="6092951"/>
                </a:lnTo>
                <a:lnTo>
                  <a:pt x="0" y="6092951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8735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064000" y="3962400"/>
            <a:ext cx="1333500" cy="1092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985000" y="1625600"/>
            <a:ext cx="2159000" cy="19685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0800" y="698500"/>
            <a:ext cx="9042400" cy="61214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88900" y="101600"/>
            <a:ext cx="36703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论证思路答题方法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937000" y="8890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论养大熊猫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52400" y="1384300"/>
            <a:ext cx="88265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第①段：泽斯沃硕德曾说过，如果你没有养过一只大熊猫，那么你的人生将是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不完整的。所以请妈妈允许我买一只大熊猫来养。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52400" y="2311400"/>
            <a:ext cx="76200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第②段：大熊猫憨态可掬，养在家里可以增加温馨融洽的家庭氛围。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第③段：大熊猫安静稳重，不会像哈士奇没事就拆家，养起来省心。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第④段：大熊猫饲养方便，我自己一条龙服务到底，无需父母操心。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52400" y="3670300"/>
            <a:ext cx="88265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第⑤段：大熊猫作为国宝，不养一只就是不爱国，鉴于此请妈妈允许我养一只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大熊猫。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52400" y="4546600"/>
            <a:ext cx="254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请简述全文论证思路。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52400" y="4940300"/>
            <a:ext cx="8826500" cy="147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文章首先（通过______________________的事例/言论引入）提出了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____________的中心论点，接下来（运用了____________的论证方法）从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____________（分论点1）、____________（分论点2）……等几方面论述了中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心论点，最后总结强调，重申了____________（中心论点），（发出了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____________的号召）。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5907" y="705612"/>
            <a:ext cx="9092184" cy="6091428"/>
          </a:xfrm>
          <a:custGeom>
            <a:gdLst>
              <a:gd name="connsiteX0" fmla="*/ 0 w 9092184"/>
              <a:gd name="connsiteY0" fmla="*/ 0 h 6091428"/>
              <a:gd name="connsiteX1" fmla="*/ 9092184 w 9092184"/>
              <a:gd name="connsiteY1" fmla="*/ 0 h 6091428"/>
              <a:gd name="connsiteX2" fmla="*/ 9092184 w 9092184"/>
              <a:gd name="connsiteY2" fmla="*/ 6091428 h 6091428"/>
              <a:gd name="connsiteX3" fmla="*/ 0 w 9092184"/>
              <a:gd name="connsiteY3" fmla="*/ 6091428 h 6091428"/>
              <a:gd name="connsiteX4" fmla="*/ 0 w 9092184"/>
              <a:gd name="connsiteY4" fmla="*/ 0 h 609142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92184" h="6091428">
                <a:moveTo>
                  <a:pt x="0" y="0"/>
                </a:moveTo>
                <a:lnTo>
                  <a:pt x="9092184" y="0"/>
                </a:lnTo>
                <a:lnTo>
                  <a:pt x="9092184" y="6091428"/>
                </a:lnTo>
                <a:lnTo>
                  <a:pt x="0" y="6091428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8735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733800" y="3784600"/>
            <a:ext cx="1460500" cy="1447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289800" y="1854200"/>
            <a:ext cx="1854200" cy="170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2700" y="685800"/>
            <a:ext cx="9118600" cy="61341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3937000" y="8763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论养大熊猫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14300" y="1371600"/>
            <a:ext cx="89027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第①段：泽斯沃硕德曾说过，如果你没有养过一只大熊猫，那么你的人生将是不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完整的。所以请妈妈允许我买一只大熊猫来养。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14300" y="2311400"/>
            <a:ext cx="76200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第②段：大熊猫憨态可掬，养在家里可以增加温馨融洽的家庭氛围。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第③段：大熊猫安静稳重，不会像哈士奇没事就拆家，养起来省心。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第④段：大熊猫饲养方便，我自己一条龙服务到底，无需父母操心。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14300" y="3657600"/>
            <a:ext cx="89027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第⑤段：大熊猫作为国宝，不养一只就是不爱国，鉴于此请妈妈允许我养一只大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熊猫。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14300" y="4533900"/>
            <a:ext cx="254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请简述全文论证思路。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14300" y="5054600"/>
            <a:ext cx="89027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文章首先通过泽斯沃硕德的言论引入，提出了要养一只大熊猫的中心论点。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接下来从大熊猫憨态可掬、安静稳重、饲养方便三个方面论述了中心论点，最后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总结强调，重申了要养一只大熊猫的中心论点。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88900" y="101600"/>
            <a:ext cx="36703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论证思路答题方法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191500" y="698500"/>
            <a:ext cx="952500" cy="2057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184900" y="5270500"/>
            <a:ext cx="2705100" cy="1587500"/>
          </a:xfrm>
          <a:prstGeom prst="rect">
            <a:avLst/>
          </a:prstGeom>
          <a:noFill/>
        </p:spPr>
      </p:pic>
      <p:graphicFrame>
        <p:nvGraphicFramePr>
          <p:cNvPr id="6" name="表格 4"/>
          <p:cNvGraphicFramePr>
            <a:graphicFrameLocks noGrp="1"/>
          </p:cNvGraphicFramePr>
          <p:nvPr/>
        </p:nvGraphicFramePr>
        <p:xfrm>
          <a:off x="32804" y="719048"/>
          <a:ext cx="8239125" cy="4641848"/>
        </p:xfrm>
        <a:graphic>
          <a:graphicData uri="http://schemas.openxmlformats.org/drawingml/2006/table">
            <a:tbl>
              <a:tblPr/>
              <a:tblGrid>
                <a:gridCol w="1657350"/>
                <a:gridCol w="6581775"/>
              </a:tblGrid>
              <a:tr h="548640">
                <a:tc gridSpan="2"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005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关于论证方法的补充素材</a:t>
                      </a:r>
                      <a:endParaRPr lang="zh-CN" altLang="en-US" sz="2005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mpd="sng">
                      <a:solidFill>
                        <a:srgbClr val="FFFFFF"/>
                      </a:solidFill>
                      <a:prstDash val="soli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mpd="sng">
                      <a:solidFill>
                        <a:srgbClr val="FFFFFF"/>
                      </a:solidFill>
                      <a:prstDash val="solid"/>
                    </a:lnT>
                    <a:lnB w="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mpd="sng">
                      <a:solidFill>
                        <a:srgbClr val="FFFFFF"/>
                      </a:solidFill>
                      <a:prstDash val="soli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5486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道理论证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引用表述道理的内容和由来。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100583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比喻论证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FF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用喻体的某种特点来比喻论点的某种特点，要抓住本体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（论点）和喻体之间的共性。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FF8"/>
                    </a:solidFill>
                  </a:tcPr>
                </a:tc>
              </a:tr>
              <a:tr h="153288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对比论证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B因此而受到负面影响。对比论证是为了通过反例说明论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点的正确。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1005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举例论证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mpd="sng">
                      <a:solidFill>
                        <a:srgbClr val="FFFFFF"/>
                      </a:solidFill>
                      <a:prstDash val="solid"/>
                    </a:lnB>
                    <a:solidFill>
                      <a:srgbClr val="EBEFF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举出实例。答案中要概括例子的内容，在概括过程中要指</a:t>
                      </a:r>
                      <a:endParaRPr lang="zh-CN" altLang="en-US" sz="2005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005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出例子和论点的相通性。</a:t>
                      </a:r>
                      <a:r>
                        <a:rPr lang="en-US" altLang="zh-CN" sz="2005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这么简单也考</a:t>
                      </a:r>
                      <a:endParaRPr lang="zh-CN" altLang="en-US" sz="2005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FF8"/>
                    </a:solidFill>
                  </a:tcPr>
                </a:tc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 flipH="1">
            <a:off x="8636000" y="939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请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 flipH="1">
            <a:off x="8636000" y="1193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截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 flipH="1">
            <a:off x="8636000" y="1447800"/>
            <a:ext cx="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图</a:t>
            </a: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0" y="3022600"/>
            <a:ext cx="660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通过将A和B进行对比，表现出A符合论点，但B不符合论点，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47700" y="977900"/>
            <a:ext cx="381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以下文段使用了什么论证方法？（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8006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90500" y="1600200"/>
            <a:ext cx="8890000" cy="434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人活在世界上，总会遇到不顺心的事情。有些人稍微遇到一些不合心意的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985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事情，就会开始消极对待生活。这种态度就像慢性毒药，他们打开潘多拉盒子，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985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把不满的情绪释放出来，在世界散播自己的黑暗与不满。实际上，悲观又消极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985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的态度，除了让一个人变得更糟糕之外，没有任何好处。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	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出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题</a:t>
            </a:r>
            <a:endParaRPr lang="en-US" altLang="zh-CN" sz="1800" b="1" smtClean="0">
              <a:solidFill>
                <a:srgbClr val="FFFF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100"/>
              </a:lnSpc>
              <a:tabLst>
                <a:tab pos="457200"/>
                <a:tab pos="6985000"/>
              </a:tabLst>
            </a:pPr>
            <a:r>
              <a:rPr lang="en-US" altLang="zh-CN" smtClean="0"/>
              <a:t>		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老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endParaRPr lang="en-US" altLang="zh-CN" sz="1800" b="1" smtClean="0">
              <a:solidFill>
                <a:srgbClr val="FFFF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190500" y="1511300"/>
            <a:ext cx="88900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人活在世界上，总会遇到不顺心的事情。有些人稍微遇到一些不合心意的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事情，就会开始消极对待生活。这种态度就像慢性毒药，他们打开潘多拉盒子，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把不满的情绪释放出来，在世界散播自己的黑暗与不满。实际上，悲观又消极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的态度，除了让一个人变得更糟糕之外，没有任何好处。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47700" y="3340100"/>
            <a:ext cx="12700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47700" y="977900"/>
            <a:ext cx="4406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以下文段使用了什么论证方法？（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073900" y="5219700"/>
            <a:ext cx="520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出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题</a:t>
            </a:r>
            <a:endParaRPr lang="en-US" altLang="zh-CN" sz="1800" b="1" smtClean="0">
              <a:solidFill>
                <a:srgbClr val="FFFF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073900" y="5511800"/>
            <a:ext cx="520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老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smtClean="0">
                <a:solidFill>
                  <a:srgbClr val="FFFF00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endParaRPr lang="en-US" altLang="zh-CN" sz="1800" b="1" smtClean="0">
              <a:solidFill>
                <a:srgbClr val="FFFF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47700" y="5308600"/>
            <a:ext cx="8001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【解析】本段使用了比喻论证。把有些人“消极对待生活的态度”比作“慢性毒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90500" y="5727700"/>
            <a:ext cx="59436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药”，生动形象地论证了悲观消极的态度给人带来的危害。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45400" y="5308600"/>
            <a:ext cx="1498600" cy="1498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8100" y="762000"/>
            <a:ext cx="9029700" cy="5054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6007100"/>
            <a:ext cx="5486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仔细阅读第⑤段，分析本段的论证思路。（4分）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96900" y="990600"/>
            <a:ext cx="7454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例4.（2019·襄阳）请阅读下面节选的文段，根据要求回答问题。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9700" y="1612900"/>
            <a:ext cx="8813800" cy="367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⑤古人云：“三更灯火五更鸡，正是男儿读书时。黑发不知勤学早，白首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方悔读书迟。”抗战名将彭雪枫常告诫自己：“如果不抓紧时间学习，我会输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给工作的。”在戎马倥偬的岁月里，他不论行军作战多么艰苦，都坚持每日读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书，常常手不释卷、挑灯夜战。他的名言是“知识之在于我，向来是如饥似渴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的”，座右铭是“苦读苦读一百个苦读”，约法三章是“每日决学两小时”。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今天我们各方面条件都比过去优越得多，即使工作再忙，其实也不难发现有一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些碎片时间。比如在公交、地铁等车时，在银行排队时，或者睡前20分钟，都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能成为自己专享的读书时间。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746500" y="5397500"/>
            <a:ext cx="5207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（节选自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《从小学生“读书等身”说开去》）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8100" y="762000"/>
            <a:ext cx="9029700" cy="33782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645400" y="5308600"/>
            <a:ext cx="1498600" cy="1498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96900" y="952500"/>
            <a:ext cx="5956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例4.（2019·襄阳）请阅读下面节选的文段，根据要求回答问题。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39700" y="1435100"/>
            <a:ext cx="89281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⑤古人云：“三更灯火五更鸡，正是男儿读书时。黑发不知勤学早，白首方悔读书迟。”抗战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名将彭雪枫常告诫自己：“如果不抓紧时间学习，我会输给工作的。”在戎马倥偬的岁月里，他不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论行军作战多么艰苦，都坚持每日读书，常常手不释卷、挑灯夜战。他的名言是“知识之在于我，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向来是如饥似渴的”，座右铭是“苦读苦读一百个苦读”，约法三章是“每日决学两小时”。今天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我们各方面条件都比过去优越得多，即使工作再忙，其实也不难发现有一些碎片时间。比如在公交、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地铁等车时，在银行排队时，或者睡前20分钟，都能成为自己专享的读书时间。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746500" y="3733800"/>
            <a:ext cx="5207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（节选自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《从小学生“读书等身”说开去》）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71500" y="4330700"/>
            <a:ext cx="5486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仔细阅读第⑤段，分析本段的论证思路。（4分）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39700" y="4927600"/>
            <a:ext cx="8636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先引用名言讲道理，再举抗战名将彭雪枫挤时间读书给予佐证，然后拿我们和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彭雪枫对比，论证了我们缺的不是读书的时间，而是读书的决心。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81000" y="1790700"/>
            <a:ext cx="7670800" cy="45847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41300" y="977900"/>
            <a:ext cx="25400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1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一、议论文三要素回顾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39700" y="1130300"/>
            <a:ext cx="8839200" cy="574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3429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阅读下面文章，回答下列问题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300"/>
              </a:lnSpc>
              <a:tabLst>
                <a:tab pos="3429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②“人生一征途耳，其长百年，我已走过十之八九。回首前尘，历历在目。崎岖多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于平坦，忽深谷，忽洪涛，幸赖桥梁以渡。桥何名欤？曰奋斗。”桥梁专家茅以升晚年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这样总结一生。诚然，谁的人生没有几分坎坷？谁的道路不曾有过崎岖泥泞？生命的常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态，永远不只是浅浅的涟漪，更有涌动的暗流、潜在的礁石。正是这些，才构成了完整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而丰富的人生；也正是在崎岖道路上的砥砺前行，每个人的精神生命才能不断成长。有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作家写道：“你不可能要求海洋没有风暴，那不是海，是泥潭。”未经磨砺的灵魂，是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没有深度的。然而，总有一些人，一提到压力，就心生畏难情绪；一遇到困难，就只会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向后退缩，畏葸不前。还有的人甚至甘做“草莓族”，一压就扁，一碰就倒。如此，无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法成就一番事业不说，恐怕连自己人生的方向盘都很难把握。相反，中流击水，才能真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正熟谙水性；披荆斩棘，才能抵达未曾抵达的地方。正所谓，“不有百炼火，孰知寸金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342900"/>
                <a:tab pos="4572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精”。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3429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请梳理并概括文章第②段的论证思路。（2分）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876800" y="266700"/>
            <a:ext cx="1371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把这道题干了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1600" y="5295900"/>
            <a:ext cx="8940800" cy="14478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39700" y="1104900"/>
            <a:ext cx="8839200" cy="570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	</a:t>
            </a: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阅读下面文章，回答下列问题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	</a:t>
            </a: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②“人生一征途耳，其长百年，我已走过十之八九。回首前尘，历历在目。崎岖多于平坦，忽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深谷，忽洪涛，幸赖桥梁以渡。桥何名欤？曰奋斗。”桥梁专家茅以升晚年这样总结一生。诚然，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谁的人生没有几分坎坷？谁的道路不曾有过崎岖泥泞？生命的常态，永远不只是浅浅的涟漪，更有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涌动的暗流、潜在的礁石。正是这些，才构成了完整而丰富的人生；也正是在崎岖道路上的砥砺前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行，每个人的精神生命才能不断成长。有作家写道：“你不可能要求海洋没有风暴，那不是海，是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泥潭。”未经磨砺的灵魂，是没有深度的。然而，总有一些人，一提到压力，就心生畏难情绪；一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遇到困难，就只会向后退缩，畏葸不前。还有的人甚至甘做“草莓族”，一压就扁，一碰就倒。如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此，无法成就一番事业不说，恐怕连自己人生的方向盘都很难把握。相反，中流击水，才能真正熟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z="15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谙水性；披荆斩棘，才能抵达未曾抵达的地方。正所谓，“不有百炼火，孰知寸金精”。</a:t>
            </a:r>
            <a:endParaRPr lang="en-US" altLang="zh-CN" sz="15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请梳理并概括文章第②段的论证思路。（2分）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1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		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作者先引用茅以升的名言，明确观点：在困难和挫折中砥砺前行，人生才能丰富完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整，精神生命才能不断成长。接着引用某作家的名言，并举有的人一听到压力与困难就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63500"/>
                <a:tab pos="457200"/>
                <a:tab pos="5207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心生畏惧的例子，从正反两面有力地论证了挫折与困难对人走向成功的巨大作用。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4648200"/>
            <a:ext cx="2387600" cy="22098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647700" y="977900"/>
            <a:ext cx="762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【填空】将段落论证思路题的答题步骤序号按顺序填入下列链条中：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477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663700" y="1460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695700" y="1460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727700" y="1460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7597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47700" y="1917700"/>
            <a:ext cx="762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①拆分段落内容；②审题；③整合、组织答案；④分析解释段落内容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4648200"/>
            <a:ext cx="2387600" cy="22098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647700" y="977900"/>
            <a:ext cx="762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【填空】将段落论证思路题的答题步骤序号按顺序填入下列链条中：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477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695700" y="1460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727700" y="1460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77597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47700" y="1917700"/>
            <a:ext cx="762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①拆分段落内容；②审题；③整合、组织答案；④分析解释段落内容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193800" y="1460500"/>
            <a:ext cx="14859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）——（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0607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1435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150100" y="14605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698500"/>
            <a:ext cx="8813800" cy="25908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969000" y="4419600"/>
            <a:ext cx="3175000" cy="2209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635000" y="939800"/>
            <a:ext cx="5080000" cy="77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一般情况下，议论文全文论证思路高频答案：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开头：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369300" y="939800"/>
            <a:ext cx="1270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369300" y="1193800"/>
            <a:ext cx="1270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369300" y="1447800"/>
            <a:ext cx="1270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endParaRPr lang="en-US" altLang="zh-CN" sz="2005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35000" y="2032000"/>
            <a:ext cx="6032500" cy="365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254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①直接引出中心论点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254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②举例引出中心论点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254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③反例/对比引出中心论点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254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出卷老师，出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4254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点难的行不行？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43700" y="4953000"/>
            <a:ext cx="2336800" cy="17018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90500" y="1041400"/>
            <a:ext cx="8763000" cy="1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【判断题】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论证思路的答题框架是：本文作者首先(概括论述方法），然后（如何引出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分论点），最后（如何总结论述分论点）。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712200" y="30480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743700" y="3098800"/>
            <a:ext cx="1600200" cy="196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8001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800100"/>
              </a:tabLst>
            </a:pPr>
            <a:r>
              <a:rPr lang="en-US" altLang="zh-CN" sz="1800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跃跃欲试做这题</a:t>
            </a:r>
            <a:endParaRPr lang="en-US" altLang="zh-CN" sz="1800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9700" y="3835400"/>
            <a:ext cx="8940800" cy="28194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647700" y="10033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【判断题】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47700" y="1498600"/>
            <a:ext cx="8305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论证思路的答题框架是：本文作者首先(概括论述方法），然后（如何引出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90500" y="1981200"/>
            <a:ext cx="4826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分论点），最后（如何总结论述分论点）。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41300" y="4038600"/>
            <a:ext cx="1016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2E75B6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</a:t>
            </a:r>
            <a:endParaRPr lang="en-US" altLang="zh-CN" sz="2005" smtClean="0">
              <a:solidFill>
                <a:srgbClr val="2E75B6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41300" y="4495800"/>
            <a:ext cx="8470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2E75B6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本文作者首先（如何引出分论点），然后(概括论述方法），最后（如何总结</a:t>
            </a:r>
            <a:endParaRPr lang="en-US" altLang="zh-CN" sz="2005" smtClean="0">
              <a:solidFill>
                <a:srgbClr val="2E75B6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41300" y="4953000"/>
            <a:ext cx="177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2E75B6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论述分论点）。</a:t>
            </a:r>
            <a:endParaRPr lang="en-US" altLang="zh-CN" sz="2005" smtClean="0">
              <a:solidFill>
                <a:srgbClr val="2E75B6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7188200" y="2997200"/>
            <a:ext cx="132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4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743700" y="4737100"/>
            <a:ext cx="16002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跃跃欲试做这题</a:t>
            </a:r>
            <a:endParaRPr lang="en-US" altLang="zh-CN" sz="1800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3365500" y="3136900"/>
            <a:ext cx="23241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4600"/>
              </a:lnSpc>
            </a:pPr>
            <a:r>
              <a:rPr lang="en-US" altLang="zh-CN" sz="4595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18" charset="-122"/>
                <a:cs typeface="黑体" panose="02010609060101010101" pitchFamily="18" charset="-122"/>
              </a:rPr>
              <a:t>试题练习</a:t>
            </a:r>
            <a:endParaRPr lang="en-US" altLang="zh-CN" sz="4595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11200"/>
            <a:ext cx="9118600" cy="28956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91100" y="3670300"/>
            <a:ext cx="4152900" cy="3149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8900" y="901700"/>
            <a:ext cx="357378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阅读下面文章，回答下面问题。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911600" y="13589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879600"/>
            <a:ext cx="89154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①人在社会中生活工作，就必须交朋友。交朋友就不能不被朋友影响，这种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影响有好有坏，好的影响可以使自己健康成长、人生幸福；坏的影响则可能导致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自己身败名裂、人生凄惨。交友这件事关系重大，一定要严格交友的原则，慎交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友，交好友。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88000" y="4152900"/>
            <a:ext cx="3543300" cy="26289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71500" y="9779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第一段提出的主要观点是（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9624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71500" y="1562100"/>
            <a:ext cx="7848600" cy="302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65786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A.人在社会中生活工作，就必须交朋友。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65786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B.人会被朋友影响，影响有好有坏。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65786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C.交友事关重大，要慎交友，交好友。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65786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我俩是哥们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322819" y="3749040"/>
            <a:ext cx="1743456" cy="1123187"/>
          </a:xfrm>
          <a:custGeom>
            <a:gdLst>
              <a:gd name="connsiteX0" fmla="*/ 131064 w 1743456"/>
              <a:gd name="connsiteY0" fmla="*/ 149351 h 1123187"/>
              <a:gd name="connsiteX1" fmla="*/ 278892 w 1743456"/>
              <a:gd name="connsiteY1" fmla="*/ 0 h 1123187"/>
              <a:gd name="connsiteX2" fmla="*/ 399288 w 1743456"/>
              <a:gd name="connsiteY2" fmla="*/ 0 h 1123187"/>
              <a:gd name="connsiteX3" fmla="*/ 803148 w 1743456"/>
              <a:gd name="connsiteY3" fmla="*/ 0 h 1123187"/>
              <a:gd name="connsiteX4" fmla="*/ 1594104 w 1743456"/>
              <a:gd name="connsiteY4" fmla="*/ 0 h 1123187"/>
              <a:gd name="connsiteX5" fmla="*/ 1743456 w 1743456"/>
              <a:gd name="connsiteY5" fmla="*/ 149351 h 1123187"/>
              <a:gd name="connsiteX6" fmla="*/ 1743456 w 1743456"/>
              <a:gd name="connsiteY6" fmla="*/ 521207 h 1123187"/>
              <a:gd name="connsiteX7" fmla="*/ 1743075 w 1743456"/>
              <a:gd name="connsiteY7" fmla="*/ 744639 h 1123187"/>
              <a:gd name="connsiteX8" fmla="*/ 1743456 w 1743456"/>
              <a:gd name="connsiteY8" fmla="*/ 745235 h 1123187"/>
              <a:gd name="connsiteX9" fmla="*/ 1594104 w 1743456"/>
              <a:gd name="connsiteY9" fmla="*/ 893063 h 1123187"/>
              <a:gd name="connsiteX10" fmla="*/ 803148 w 1743456"/>
              <a:gd name="connsiteY10" fmla="*/ 893063 h 1123187"/>
              <a:gd name="connsiteX11" fmla="*/ 0 w 1743456"/>
              <a:gd name="connsiteY11" fmla="*/ 1123188 h 1123187"/>
              <a:gd name="connsiteX12" fmla="*/ 399288 w 1743456"/>
              <a:gd name="connsiteY12" fmla="*/ 893063 h 1123187"/>
              <a:gd name="connsiteX13" fmla="*/ 278892 w 1743456"/>
              <a:gd name="connsiteY13" fmla="*/ 893063 h 1123187"/>
              <a:gd name="connsiteX14" fmla="*/ 130810 w 1743456"/>
              <a:gd name="connsiteY14" fmla="*/ 744651 h 1123187"/>
              <a:gd name="connsiteX15" fmla="*/ 131064 w 1743456"/>
              <a:gd name="connsiteY15" fmla="*/ 745235 h 1123187"/>
              <a:gd name="connsiteX16" fmla="*/ 131064 w 1743456"/>
              <a:gd name="connsiteY16" fmla="*/ 521207 h 1123187"/>
              <a:gd name="connsiteX17" fmla="*/ 131064 w 1743456"/>
              <a:gd name="connsiteY17" fmla="*/ 149351 h 112318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743456" h="1123187">
                <a:moveTo>
                  <a:pt x="131064" y="149351"/>
                </a:moveTo>
                <a:cubicBezTo>
                  <a:pt x="130810" y="67259"/>
                  <a:pt x="197434" y="634"/>
                  <a:pt x="278892" y="0"/>
                </a:cubicBezTo>
                <a:lnTo>
                  <a:pt x="399288" y="0"/>
                </a:lnTo>
                <a:lnTo>
                  <a:pt x="803148" y="0"/>
                </a:lnTo>
                <a:lnTo>
                  <a:pt x="1594104" y="0"/>
                </a:lnTo>
                <a:cubicBezTo>
                  <a:pt x="1676451" y="634"/>
                  <a:pt x="1743075" y="67259"/>
                  <a:pt x="1743456" y="149351"/>
                </a:cubicBezTo>
                <a:lnTo>
                  <a:pt x="1743456" y="521207"/>
                </a:lnTo>
                <a:lnTo>
                  <a:pt x="1743075" y="744639"/>
                </a:lnTo>
                <a:lnTo>
                  <a:pt x="1743456" y="745235"/>
                </a:lnTo>
                <a:cubicBezTo>
                  <a:pt x="1743075" y="826820"/>
                  <a:pt x="1676451" y="893444"/>
                  <a:pt x="1594104" y="893063"/>
                </a:cubicBezTo>
                <a:lnTo>
                  <a:pt x="803148" y="893063"/>
                </a:lnTo>
                <a:lnTo>
                  <a:pt x="0" y="1123188"/>
                </a:lnTo>
                <a:lnTo>
                  <a:pt x="399288" y="893063"/>
                </a:lnTo>
                <a:lnTo>
                  <a:pt x="278892" y="893063"/>
                </a:lnTo>
                <a:cubicBezTo>
                  <a:pt x="197434" y="893444"/>
                  <a:pt x="130810" y="826820"/>
                  <a:pt x="130810" y="744651"/>
                </a:cubicBezTo>
                <a:lnTo>
                  <a:pt x="131064" y="745235"/>
                </a:lnTo>
                <a:lnTo>
                  <a:pt x="131064" y="521207"/>
                </a:lnTo>
                <a:lnTo>
                  <a:pt x="131064" y="1493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451231" y="5794209"/>
            <a:ext cx="517270" cy="720102"/>
          </a:xfrm>
          <a:custGeom>
            <a:gdLst>
              <a:gd name="connsiteX0" fmla="*/ 422757 w 517270"/>
              <a:gd name="connsiteY0" fmla="*/ 0 h 720102"/>
              <a:gd name="connsiteX1" fmla="*/ 443585 w 517270"/>
              <a:gd name="connsiteY1" fmla="*/ 32258 h 720102"/>
              <a:gd name="connsiteX2" fmla="*/ 456692 w 517270"/>
              <a:gd name="connsiteY2" fmla="*/ 53365 h 720102"/>
              <a:gd name="connsiteX3" fmla="*/ 463105 w 517270"/>
              <a:gd name="connsiteY3" fmla="*/ 64122 h 720102"/>
              <a:gd name="connsiteX4" fmla="*/ 468972 w 517270"/>
              <a:gd name="connsiteY4" fmla="*/ 74383 h 720102"/>
              <a:gd name="connsiteX5" fmla="*/ 468896 w 517270"/>
              <a:gd name="connsiteY5" fmla="*/ 74244 h 720102"/>
              <a:gd name="connsiteX6" fmla="*/ 474192 w 517270"/>
              <a:gd name="connsiteY6" fmla="*/ 83261 h 720102"/>
              <a:gd name="connsiteX7" fmla="*/ 473912 w 517270"/>
              <a:gd name="connsiteY7" fmla="*/ 82803 h 720102"/>
              <a:gd name="connsiteX8" fmla="*/ 478790 w 517270"/>
              <a:gd name="connsiteY8" fmla="*/ 90436 h 720102"/>
              <a:gd name="connsiteX9" fmla="*/ 478688 w 517270"/>
              <a:gd name="connsiteY9" fmla="*/ 90271 h 720102"/>
              <a:gd name="connsiteX10" fmla="*/ 483184 w 517270"/>
              <a:gd name="connsiteY10" fmla="*/ 97091 h 720102"/>
              <a:gd name="connsiteX11" fmla="*/ 487388 w 517270"/>
              <a:gd name="connsiteY11" fmla="*/ 103797 h 720102"/>
              <a:gd name="connsiteX12" fmla="*/ 491146 w 517270"/>
              <a:gd name="connsiteY12" fmla="*/ 110794 h 720102"/>
              <a:gd name="connsiteX13" fmla="*/ 492937 w 517270"/>
              <a:gd name="connsiteY13" fmla="*/ 114846 h 720102"/>
              <a:gd name="connsiteX14" fmla="*/ 494474 w 517270"/>
              <a:gd name="connsiteY14" fmla="*/ 118986 h 720102"/>
              <a:gd name="connsiteX15" fmla="*/ 495782 w 517270"/>
              <a:gd name="connsiteY15" fmla="*/ 123367 h 720102"/>
              <a:gd name="connsiteX16" fmla="*/ 496836 w 517270"/>
              <a:gd name="connsiteY16" fmla="*/ 128003 h 720102"/>
              <a:gd name="connsiteX17" fmla="*/ 497649 w 517270"/>
              <a:gd name="connsiteY17" fmla="*/ 132905 h 720102"/>
              <a:gd name="connsiteX18" fmla="*/ 498182 w 517270"/>
              <a:gd name="connsiteY18" fmla="*/ 138061 h 720102"/>
              <a:gd name="connsiteX19" fmla="*/ 498729 w 517270"/>
              <a:gd name="connsiteY19" fmla="*/ 147688 h 720102"/>
              <a:gd name="connsiteX20" fmla="*/ 498817 w 517270"/>
              <a:gd name="connsiteY20" fmla="*/ 152577 h 720102"/>
              <a:gd name="connsiteX21" fmla="*/ 498741 w 517270"/>
              <a:gd name="connsiteY21" fmla="*/ 157391 h 720102"/>
              <a:gd name="connsiteX22" fmla="*/ 498475 w 517270"/>
              <a:gd name="connsiteY22" fmla="*/ 162191 h 720102"/>
              <a:gd name="connsiteX23" fmla="*/ 497979 w 517270"/>
              <a:gd name="connsiteY23" fmla="*/ 167017 h 720102"/>
              <a:gd name="connsiteX24" fmla="*/ 497255 w 517270"/>
              <a:gd name="connsiteY24" fmla="*/ 171843 h 720102"/>
              <a:gd name="connsiteX25" fmla="*/ 496252 w 517270"/>
              <a:gd name="connsiteY25" fmla="*/ 176669 h 720102"/>
              <a:gd name="connsiteX26" fmla="*/ 494956 w 517270"/>
              <a:gd name="connsiteY26" fmla="*/ 181495 h 720102"/>
              <a:gd name="connsiteX27" fmla="*/ 493331 w 517270"/>
              <a:gd name="connsiteY27" fmla="*/ 186309 h 720102"/>
              <a:gd name="connsiteX28" fmla="*/ 491375 w 517270"/>
              <a:gd name="connsiteY28" fmla="*/ 191096 h 720102"/>
              <a:gd name="connsiteX29" fmla="*/ 489077 w 517270"/>
              <a:gd name="connsiteY29" fmla="*/ 195846 h 720102"/>
              <a:gd name="connsiteX30" fmla="*/ 486422 w 517270"/>
              <a:gd name="connsiteY30" fmla="*/ 200545 h 720102"/>
              <a:gd name="connsiteX31" fmla="*/ 483399 w 517270"/>
              <a:gd name="connsiteY31" fmla="*/ 205194 h 720102"/>
              <a:gd name="connsiteX32" fmla="*/ 480021 w 517270"/>
              <a:gd name="connsiteY32" fmla="*/ 209791 h 720102"/>
              <a:gd name="connsiteX33" fmla="*/ 476250 w 517270"/>
              <a:gd name="connsiteY33" fmla="*/ 214350 h 720102"/>
              <a:gd name="connsiteX34" fmla="*/ 472160 w 517270"/>
              <a:gd name="connsiteY34" fmla="*/ 218770 h 720102"/>
              <a:gd name="connsiteX35" fmla="*/ 467880 w 517270"/>
              <a:gd name="connsiteY35" fmla="*/ 222935 h 720102"/>
              <a:gd name="connsiteX36" fmla="*/ 463422 w 517270"/>
              <a:gd name="connsiteY36" fmla="*/ 226834 h 720102"/>
              <a:gd name="connsiteX37" fmla="*/ 458825 w 517270"/>
              <a:gd name="connsiteY37" fmla="*/ 230479 h 720102"/>
              <a:gd name="connsiteX38" fmla="*/ 454075 w 517270"/>
              <a:gd name="connsiteY38" fmla="*/ 233895 h 720102"/>
              <a:gd name="connsiteX39" fmla="*/ 449211 w 517270"/>
              <a:gd name="connsiteY39" fmla="*/ 237083 h 720102"/>
              <a:gd name="connsiteX40" fmla="*/ 444245 w 517270"/>
              <a:gd name="connsiteY40" fmla="*/ 240042 h 720102"/>
              <a:gd name="connsiteX41" fmla="*/ 439178 w 517270"/>
              <a:gd name="connsiteY41" fmla="*/ 242811 h 720102"/>
              <a:gd name="connsiteX42" fmla="*/ 434047 w 517270"/>
              <a:gd name="connsiteY42" fmla="*/ 245389 h 720102"/>
              <a:gd name="connsiteX43" fmla="*/ 428764 w 517270"/>
              <a:gd name="connsiteY43" fmla="*/ 247840 h 720102"/>
              <a:gd name="connsiteX44" fmla="*/ 418324 w 517270"/>
              <a:gd name="connsiteY44" fmla="*/ 252133 h 720102"/>
              <a:gd name="connsiteX45" fmla="*/ 407657 w 517270"/>
              <a:gd name="connsiteY45" fmla="*/ 255904 h 720102"/>
              <a:gd name="connsiteX46" fmla="*/ 396964 w 517270"/>
              <a:gd name="connsiteY46" fmla="*/ 259232 h 720102"/>
              <a:gd name="connsiteX47" fmla="*/ 386346 w 517270"/>
              <a:gd name="connsiteY47" fmla="*/ 262191 h 720102"/>
              <a:gd name="connsiteX48" fmla="*/ 375957 w 517270"/>
              <a:gd name="connsiteY48" fmla="*/ 264693 h 720102"/>
              <a:gd name="connsiteX49" fmla="*/ 370687 w 517270"/>
              <a:gd name="connsiteY49" fmla="*/ 265760 h 720102"/>
              <a:gd name="connsiteX50" fmla="*/ 365531 w 517270"/>
              <a:gd name="connsiteY50" fmla="*/ 266636 h 720102"/>
              <a:gd name="connsiteX51" fmla="*/ 360438 w 517270"/>
              <a:gd name="connsiteY51" fmla="*/ 267296 h 720102"/>
              <a:gd name="connsiteX52" fmla="*/ 355371 w 517270"/>
              <a:gd name="connsiteY52" fmla="*/ 267728 h 720102"/>
              <a:gd name="connsiteX53" fmla="*/ 350367 w 517270"/>
              <a:gd name="connsiteY53" fmla="*/ 267855 h 720102"/>
              <a:gd name="connsiteX54" fmla="*/ 345376 w 517270"/>
              <a:gd name="connsiteY54" fmla="*/ 267665 h 720102"/>
              <a:gd name="connsiteX55" fmla="*/ 340411 w 517270"/>
              <a:gd name="connsiteY55" fmla="*/ 267055 h 720102"/>
              <a:gd name="connsiteX56" fmla="*/ 335483 w 517270"/>
              <a:gd name="connsiteY56" fmla="*/ 265950 h 720102"/>
              <a:gd name="connsiteX57" fmla="*/ 330619 w 517270"/>
              <a:gd name="connsiteY57" fmla="*/ 264248 h 720102"/>
              <a:gd name="connsiteX58" fmla="*/ 325894 w 517270"/>
              <a:gd name="connsiteY58" fmla="*/ 261835 h 720102"/>
              <a:gd name="connsiteX59" fmla="*/ 321487 w 517270"/>
              <a:gd name="connsiteY59" fmla="*/ 258622 h 720102"/>
              <a:gd name="connsiteX60" fmla="*/ 317537 w 517270"/>
              <a:gd name="connsiteY60" fmla="*/ 254584 h 720102"/>
              <a:gd name="connsiteX61" fmla="*/ 314311 w 517270"/>
              <a:gd name="connsiteY61" fmla="*/ 249809 h 720102"/>
              <a:gd name="connsiteX62" fmla="*/ 311924 w 517270"/>
              <a:gd name="connsiteY62" fmla="*/ 244652 h 720102"/>
              <a:gd name="connsiteX63" fmla="*/ 310248 w 517270"/>
              <a:gd name="connsiteY63" fmla="*/ 239357 h 720102"/>
              <a:gd name="connsiteX64" fmla="*/ 309130 w 517270"/>
              <a:gd name="connsiteY64" fmla="*/ 233908 h 720102"/>
              <a:gd name="connsiteX65" fmla="*/ 308482 w 517270"/>
              <a:gd name="connsiteY65" fmla="*/ 228346 h 720102"/>
              <a:gd name="connsiteX66" fmla="*/ 308254 w 517270"/>
              <a:gd name="connsiteY66" fmla="*/ 222668 h 720102"/>
              <a:gd name="connsiteX67" fmla="*/ 308432 w 517270"/>
              <a:gd name="connsiteY67" fmla="*/ 216915 h 720102"/>
              <a:gd name="connsiteX68" fmla="*/ 308991 w 517270"/>
              <a:gd name="connsiteY68" fmla="*/ 211124 h 720102"/>
              <a:gd name="connsiteX69" fmla="*/ 309918 w 517270"/>
              <a:gd name="connsiteY69" fmla="*/ 205333 h 720102"/>
              <a:gd name="connsiteX70" fmla="*/ 311251 w 517270"/>
              <a:gd name="connsiteY70" fmla="*/ 199593 h 720102"/>
              <a:gd name="connsiteX71" fmla="*/ 312978 w 517270"/>
              <a:gd name="connsiteY71" fmla="*/ 193941 h 720102"/>
              <a:gd name="connsiteX72" fmla="*/ 315137 w 517270"/>
              <a:gd name="connsiteY72" fmla="*/ 188442 h 720102"/>
              <a:gd name="connsiteX73" fmla="*/ 317766 w 517270"/>
              <a:gd name="connsiteY73" fmla="*/ 183134 h 720102"/>
              <a:gd name="connsiteX74" fmla="*/ 320954 w 517270"/>
              <a:gd name="connsiteY74" fmla="*/ 178079 h 720102"/>
              <a:gd name="connsiteX75" fmla="*/ 324764 w 517270"/>
              <a:gd name="connsiteY75" fmla="*/ 173354 h 720102"/>
              <a:gd name="connsiteX76" fmla="*/ 329298 w 517270"/>
              <a:gd name="connsiteY76" fmla="*/ 169125 h 720102"/>
              <a:gd name="connsiteX77" fmla="*/ 334441 w 517270"/>
              <a:gd name="connsiteY77" fmla="*/ 165684 h 720102"/>
              <a:gd name="connsiteX78" fmla="*/ 339915 w 517270"/>
              <a:gd name="connsiteY78" fmla="*/ 163169 h 720102"/>
              <a:gd name="connsiteX79" fmla="*/ 345478 w 517270"/>
              <a:gd name="connsiteY79" fmla="*/ 161531 h 720102"/>
              <a:gd name="connsiteX80" fmla="*/ 351015 w 517270"/>
              <a:gd name="connsiteY80" fmla="*/ 160604 h 720102"/>
              <a:gd name="connsiteX81" fmla="*/ 356451 w 517270"/>
              <a:gd name="connsiteY81" fmla="*/ 160248 h 720102"/>
              <a:gd name="connsiteX82" fmla="*/ 361784 w 517270"/>
              <a:gd name="connsiteY82" fmla="*/ 160299 h 720102"/>
              <a:gd name="connsiteX83" fmla="*/ 367042 w 517270"/>
              <a:gd name="connsiteY83" fmla="*/ 160667 h 720102"/>
              <a:gd name="connsiteX84" fmla="*/ 372287 w 517270"/>
              <a:gd name="connsiteY84" fmla="*/ 161264 h 720102"/>
              <a:gd name="connsiteX85" fmla="*/ 382333 w 517270"/>
              <a:gd name="connsiteY85" fmla="*/ 162775 h 720102"/>
              <a:gd name="connsiteX86" fmla="*/ 392468 w 517270"/>
              <a:gd name="connsiteY86" fmla="*/ 164401 h 720102"/>
              <a:gd name="connsiteX87" fmla="*/ 392188 w 517270"/>
              <a:gd name="connsiteY87" fmla="*/ 164363 h 720102"/>
              <a:gd name="connsiteX88" fmla="*/ 397306 w 517270"/>
              <a:gd name="connsiteY88" fmla="*/ 165087 h 720102"/>
              <a:gd name="connsiteX89" fmla="*/ 396925 w 517270"/>
              <a:gd name="connsiteY89" fmla="*/ 165036 h 720102"/>
              <a:gd name="connsiteX90" fmla="*/ 402069 w 517270"/>
              <a:gd name="connsiteY90" fmla="*/ 165633 h 720102"/>
              <a:gd name="connsiteX91" fmla="*/ 401548 w 517270"/>
              <a:gd name="connsiteY91" fmla="*/ 165582 h 720102"/>
              <a:gd name="connsiteX92" fmla="*/ 406704 w 517270"/>
              <a:gd name="connsiteY92" fmla="*/ 165976 h 720102"/>
              <a:gd name="connsiteX93" fmla="*/ 406006 w 517270"/>
              <a:gd name="connsiteY93" fmla="*/ 165938 h 720102"/>
              <a:gd name="connsiteX94" fmla="*/ 411149 w 517270"/>
              <a:gd name="connsiteY94" fmla="*/ 166077 h 720102"/>
              <a:gd name="connsiteX95" fmla="*/ 410285 w 517270"/>
              <a:gd name="connsiteY95" fmla="*/ 166077 h 720102"/>
              <a:gd name="connsiteX96" fmla="*/ 415314 w 517270"/>
              <a:gd name="connsiteY96" fmla="*/ 165912 h 720102"/>
              <a:gd name="connsiteX97" fmla="*/ 414464 w 517270"/>
              <a:gd name="connsiteY97" fmla="*/ 165976 h 720102"/>
              <a:gd name="connsiteX98" fmla="*/ 419303 w 517270"/>
              <a:gd name="connsiteY98" fmla="*/ 165531 h 720102"/>
              <a:gd name="connsiteX99" fmla="*/ 418592 w 517270"/>
              <a:gd name="connsiteY99" fmla="*/ 165608 h 720102"/>
              <a:gd name="connsiteX100" fmla="*/ 423240 w 517270"/>
              <a:gd name="connsiteY100" fmla="*/ 164947 h 720102"/>
              <a:gd name="connsiteX101" fmla="*/ 422706 w 517270"/>
              <a:gd name="connsiteY101" fmla="*/ 165036 h 720102"/>
              <a:gd name="connsiteX102" fmla="*/ 427177 w 517270"/>
              <a:gd name="connsiteY102" fmla="*/ 164210 h 720102"/>
              <a:gd name="connsiteX103" fmla="*/ 426745 w 517270"/>
              <a:gd name="connsiteY103" fmla="*/ 164300 h 720102"/>
              <a:gd name="connsiteX104" fmla="*/ 435292 w 517270"/>
              <a:gd name="connsiteY104" fmla="*/ 162458 h 720102"/>
              <a:gd name="connsiteX105" fmla="*/ 443674 w 517270"/>
              <a:gd name="connsiteY105" fmla="*/ 160731 h 720102"/>
              <a:gd name="connsiteX106" fmla="*/ 448271 w 517270"/>
              <a:gd name="connsiteY106" fmla="*/ 160007 h 720102"/>
              <a:gd name="connsiteX107" fmla="*/ 453008 w 517270"/>
              <a:gd name="connsiteY107" fmla="*/ 159549 h 720102"/>
              <a:gd name="connsiteX108" fmla="*/ 457974 w 517270"/>
              <a:gd name="connsiteY108" fmla="*/ 159486 h 720102"/>
              <a:gd name="connsiteX109" fmla="*/ 463156 w 517270"/>
              <a:gd name="connsiteY109" fmla="*/ 159930 h 720102"/>
              <a:gd name="connsiteX110" fmla="*/ 468490 w 517270"/>
              <a:gd name="connsiteY110" fmla="*/ 161061 h 720102"/>
              <a:gd name="connsiteX111" fmla="*/ 473836 w 517270"/>
              <a:gd name="connsiteY111" fmla="*/ 162979 h 720102"/>
              <a:gd name="connsiteX112" fmla="*/ 479031 w 517270"/>
              <a:gd name="connsiteY112" fmla="*/ 165696 h 720102"/>
              <a:gd name="connsiteX113" fmla="*/ 483933 w 517270"/>
              <a:gd name="connsiteY113" fmla="*/ 169164 h 720102"/>
              <a:gd name="connsiteX114" fmla="*/ 488378 w 517270"/>
              <a:gd name="connsiteY114" fmla="*/ 173126 h 720102"/>
              <a:gd name="connsiteX115" fmla="*/ 492340 w 517270"/>
              <a:gd name="connsiteY115" fmla="*/ 177406 h 720102"/>
              <a:gd name="connsiteX116" fmla="*/ 495884 w 517270"/>
              <a:gd name="connsiteY116" fmla="*/ 181978 h 720102"/>
              <a:gd name="connsiteX117" fmla="*/ 499046 w 517270"/>
              <a:gd name="connsiteY117" fmla="*/ 186791 h 720102"/>
              <a:gd name="connsiteX118" fmla="*/ 501853 w 517270"/>
              <a:gd name="connsiteY118" fmla="*/ 191820 h 720102"/>
              <a:gd name="connsiteX119" fmla="*/ 504355 w 517270"/>
              <a:gd name="connsiteY119" fmla="*/ 197015 h 720102"/>
              <a:gd name="connsiteX120" fmla="*/ 506552 w 517270"/>
              <a:gd name="connsiteY120" fmla="*/ 202361 h 720102"/>
              <a:gd name="connsiteX121" fmla="*/ 508495 w 517270"/>
              <a:gd name="connsiteY121" fmla="*/ 207822 h 720102"/>
              <a:gd name="connsiteX122" fmla="*/ 510184 w 517270"/>
              <a:gd name="connsiteY122" fmla="*/ 213385 h 720102"/>
              <a:gd name="connsiteX123" fmla="*/ 511657 w 517270"/>
              <a:gd name="connsiteY123" fmla="*/ 219024 h 720102"/>
              <a:gd name="connsiteX124" fmla="*/ 512914 w 517270"/>
              <a:gd name="connsiteY124" fmla="*/ 224713 h 720102"/>
              <a:gd name="connsiteX125" fmla="*/ 513994 w 517270"/>
              <a:gd name="connsiteY125" fmla="*/ 230428 h 720102"/>
              <a:gd name="connsiteX126" fmla="*/ 514883 w 517270"/>
              <a:gd name="connsiteY126" fmla="*/ 236143 h 720102"/>
              <a:gd name="connsiteX127" fmla="*/ 515632 w 517270"/>
              <a:gd name="connsiteY127" fmla="*/ 241934 h 720102"/>
              <a:gd name="connsiteX128" fmla="*/ 516648 w 517270"/>
              <a:gd name="connsiteY128" fmla="*/ 253072 h 720102"/>
              <a:gd name="connsiteX129" fmla="*/ 517181 w 517270"/>
              <a:gd name="connsiteY129" fmla="*/ 263436 h 720102"/>
              <a:gd name="connsiteX130" fmla="*/ 517270 w 517270"/>
              <a:gd name="connsiteY130" fmla="*/ 268401 h 720102"/>
              <a:gd name="connsiteX131" fmla="*/ 517194 w 517270"/>
              <a:gd name="connsiteY131" fmla="*/ 273164 h 720102"/>
              <a:gd name="connsiteX132" fmla="*/ 516914 w 517270"/>
              <a:gd name="connsiteY132" fmla="*/ 277850 h 720102"/>
              <a:gd name="connsiteX133" fmla="*/ 516419 w 517270"/>
              <a:gd name="connsiteY133" fmla="*/ 282473 h 720102"/>
              <a:gd name="connsiteX134" fmla="*/ 515670 w 517270"/>
              <a:gd name="connsiteY134" fmla="*/ 287045 h 720102"/>
              <a:gd name="connsiteX135" fmla="*/ 514629 w 517270"/>
              <a:gd name="connsiteY135" fmla="*/ 291591 h 720102"/>
              <a:gd name="connsiteX136" fmla="*/ 513295 w 517270"/>
              <a:gd name="connsiteY136" fmla="*/ 296087 h 720102"/>
              <a:gd name="connsiteX137" fmla="*/ 511644 w 517270"/>
              <a:gd name="connsiteY137" fmla="*/ 300558 h 720102"/>
              <a:gd name="connsiteX138" fmla="*/ 509701 w 517270"/>
              <a:gd name="connsiteY138" fmla="*/ 305003 h 720102"/>
              <a:gd name="connsiteX139" fmla="*/ 507453 w 517270"/>
              <a:gd name="connsiteY139" fmla="*/ 309435 h 720102"/>
              <a:gd name="connsiteX140" fmla="*/ 504900 w 517270"/>
              <a:gd name="connsiteY140" fmla="*/ 313880 h 720102"/>
              <a:gd name="connsiteX141" fmla="*/ 501980 w 517270"/>
              <a:gd name="connsiteY141" fmla="*/ 318503 h 720102"/>
              <a:gd name="connsiteX142" fmla="*/ 495413 w 517270"/>
              <a:gd name="connsiteY142" fmla="*/ 327774 h 720102"/>
              <a:gd name="connsiteX143" fmla="*/ 491566 w 517270"/>
              <a:gd name="connsiteY143" fmla="*/ 332727 h 720102"/>
              <a:gd name="connsiteX144" fmla="*/ 487616 w 517270"/>
              <a:gd name="connsiteY144" fmla="*/ 337489 h 720102"/>
              <a:gd name="connsiteX145" fmla="*/ 483539 w 517270"/>
              <a:gd name="connsiteY145" fmla="*/ 342087 h 720102"/>
              <a:gd name="connsiteX146" fmla="*/ 479310 w 517270"/>
              <a:gd name="connsiteY146" fmla="*/ 346544 h 720102"/>
              <a:gd name="connsiteX147" fmla="*/ 474941 w 517270"/>
              <a:gd name="connsiteY147" fmla="*/ 350863 h 720102"/>
              <a:gd name="connsiteX148" fmla="*/ 470420 w 517270"/>
              <a:gd name="connsiteY148" fmla="*/ 355041 h 720102"/>
              <a:gd name="connsiteX149" fmla="*/ 465759 w 517270"/>
              <a:gd name="connsiteY149" fmla="*/ 359092 h 720102"/>
              <a:gd name="connsiteX150" fmla="*/ 460946 w 517270"/>
              <a:gd name="connsiteY150" fmla="*/ 362991 h 720102"/>
              <a:gd name="connsiteX151" fmla="*/ 455980 w 517270"/>
              <a:gd name="connsiteY151" fmla="*/ 366776 h 720102"/>
              <a:gd name="connsiteX152" fmla="*/ 450862 w 517270"/>
              <a:gd name="connsiteY152" fmla="*/ 370420 h 720102"/>
              <a:gd name="connsiteX153" fmla="*/ 445604 w 517270"/>
              <a:gd name="connsiteY153" fmla="*/ 373951 h 720102"/>
              <a:gd name="connsiteX154" fmla="*/ 440181 w 517270"/>
              <a:gd name="connsiteY154" fmla="*/ 377355 h 720102"/>
              <a:gd name="connsiteX155" fmla="*/ 434593 w 517270"/>
              <a:gd name="connsiteY155" fmla="*/ 380644 h 720102"/>
              <a:gd name="connsiteX156" fmla="*/ 428790 w 517270"/>
              <a:gd name="connsiteY156" fmla="*/ 383870 h 720102"/>
              <a:gd name="connsiteX157" fmla="*/ 416902 w 517270"/>
              <a:gd name="connsiteY157" fmla="*/ 389877 h 720102"/>
              <a:gd name="connsiteX158" fmla="*/ 410552 w 517270"/>
              <a:gd name="connsiteY158" fmla="*/ 392722 h 720102"/>
              <a:gd name="connsiteX159" fmla="*/ 404406 w 517270"/>
              <a:gd name="connsiteY159" fmla="*/ 395122 h 720102"/>
              <a:gd name="connsiteX160" fmla="*/ 398449 w 517270"/>
              <a:gd name="connsiteY160" fmla="*/ 397103 h 720102"/>
              <a:gd name="connsiteX161" fmla="*/ 392683 w 517270"/>
              <a:gd name="connsiteY161" fmla="*/ 398716 h 720102"/>
              <a:gd name="connsiteX162" fmla="*/ 387083 w 517270"/>
              <a:gd name="connsiteY162" fmla="*/ 399999 h 720102"/>
              <a:gd name="connsiteX163" fmla="*/ 381647 w 517270"/>
              <a:gd name="connsiteY163" fmla="*/ 401015 h 720102"/>
              <a:gd name="connsiteX164" fmla="*/ 376364 w 517270"/>
              <a:gd name="connsiteY164" fmla="*/ 401789 h 720102"/>
              <a:gd name="connsiteX165" fmla="*/ 371170 w 517270"/>
              <a:gd name="connsiteY165" fmla="*/ 402412 h 720102"/>
              <a:gd name="connsiteX166" fmla="*/ 351510 w 517270"/>
              <a:gd name="connsiteY166" fmla="*/ 404152 h 720102"/>
              <a:gd name="connsiteX167" fmla="*/ 351866 w 517270"/>
              <a:gd name="connsiteY167" fmla="*/ 404114 h 720102"/>
              <a:gd name="connsiteX168" fmla="*/ 341464 w 517270"/>
              <a:gd name="connsiteY168" fmla="*/ 405295 h 720102"/>
              <a:gd name="connsiteX169" fmla="*/ 341998 w 517270"/>
              <a:gd name="connsiteY169" fmla="*/ 405231 h 720102"/>
              <a:gd name="connsiteX170" fmla="*/ 336512 w 517270"/>
              <a:gd name="connsiteY170" fmla="*/ 406056 h 720102"/>
              <a:gd name="connsiteX171" fmla="*/ 336956 w 517270"/>
              <a:gd name="connsiteY171" fmla="*/ 405981 h 720102"/>
              <a:gd name="connsiteX172" fmla="*/ 331241 w 517270"/>
              <a:gd name="connsiteY172" fmla="*/ 407034 h 720102"/>
              <a:gd name="connsiteX173" fmla="*/ 331584 w 517270"/>
              <a:gd name="connsiteY173" fmla="*/ 406971 h 720102"/>
              <a:gd name="connsiteX174" fmla="*/ 319557 w 517270"/>
              <a:gd name="connsiteY174" fmla="*/ 409486 h 720102"/>
              <a:gd name="connsiteX175" fmla="*/ 319722 w 517270"/>
              <a:gd name="connsiteY175" fmla="*/ 409447 h 720102"/>
              <a:gd name="connsiteX176" fmla="*/ 307416 w 517270"/>
              <a:gd name="connsiteY176" fmla="*/ 412178 h 720102"/>
              <a:gd name="connsiteX177" fmla="*/ 307568 w 517270"/>
              <a:gd name="connsiteY177" fmla="*/ 412140 h 720102"/>
              <a:gd name="connsiteX178" fmla="*/ 284314 w 517270"/>
              <a:gd name="connsiteY178" fmla="*/ 417550 h 720102"/>
              <a:gd name="connsiteX179" fmla="*/ 284391 w 517270"/>
              <a:gd name="connsiteY179" fmla="*/ 417525 h 720102"/>
              <a:gd name="connsiteX180" fmla="*/ 266496 w 517270"/>
              <a:gd name="connsiteY180" fmla="*/ 421792 h 720102"/>
              <a:gd name="connsiteX181" fmla="*/ 248970 w 517270"/>
              <a:gd name="connsiteY181" fmla="*/ 425589 h 720102"/>
              <a:gd name="connsiteX182" fmla="*/ 237540 w 517270"/>
              <a:gd name="connsiteY182" fmla="*/ 408419 h 720102"/>
              <a:gd name="connsiteX183" fmla="*/ 245211 w 517270"/>
              <a:gd name="connsiteY183" fmla="*/ 399453 h 720102"/>
              <a:gd name="connsiteX184" fmla="*/ 246164 w 517270"/>
              <a:gd name="connsiteY184" fmla="*/ 398576 h 720102"/>
              <a:gd name="connsiteX185" fmla="*/ 247053 w 517270"/>
              <a:gd name="connsiteY185" fmla="*/ 397840 h 720102"/>
              <a:gd name="connsiteX186" fmla="*/ 249287 w 517270"/>
              <a:gd name="connsiteY186" fmla="*/ 396328 h 720102"/>
              <a:gd name="connsiteX187" fmla="*/ 254977 w 517270"/>
              <a:gd name="connsiteY187" fmla="*/ 393166 h 720102"/>
              <a:gd name="connsiteX188" fmla="*/ 263131 w 517270"/>
              <a:gd name="connsiteY188" fmla="*/ 389216 h 720102"/>
              <a:gd name="connsiteX189" fmla="*/ 268122 w 517270"/>
              <a:gd name="connsiteY189" fmla="*/ 387045 h 720102"/>
              <a:gd name="connsiteX190" fmla="*/ 273469 w 517270"/>
              <a:gd name="connsiteY190" fmla="*/ 384911 h 720102"/>
              <a:gd name="connsiteX191" fmla="*/ 279171 w 517270"/>
              <a:gd name="connsiteY191" fmla="*/ 382866 h 720102"/>
              <a:gd name="connsiteX192" fmla="*/ 285165 w 517270"/>
              <a:gd name="connsiteY192" fmla="*/ 380974 h 720102"/>
              <a:gd name="connsiteX193" fmla="*/ 291376 w 517270"/>
              <a:gd name="connsiteY193" fmla="*/ 379348 h 720102"/>
              <a:gd name="connsiteX194" fmla="*/ 297763 w 517270"/>
              <a:gd name="connsiteY194" fmla="*/ 378078 h 720102"/>
              <a:gd name="connsiteX195" fmla="*/ 304113 w 517270"/>
              <a:gd name="connsiteY195" fmla="*/ 377304 h 720102"/>
              <a:gd name="connsiteX196" fmla="*/ 307581 w 517270"/>
              <a:gd name="connsiteY196" fmla="*/ 377113 h 720102"/>
              <a:gd name="connsiteX197" fmla="*/ 310921 w 517270"/>
              <a:gd name="connsiteY197" fmla="*/ 377113 h 720102"/>
              <a:gd name="connsiteX198" fmla="*/ 314311 w 517270"/>
              <a:gd name="connsiteY198" fmla="*/ 377316 h 720102"/>
              <a:gd name="connsiteX199" fmla="*/ 317715 w 517270"/>
              <a:gd name="connsiteY199" fmla="*/ 377761 h 720102"/>
              <a:gd name="connsiteX200" fmla="*/ 321157 w 517270"/>
              <a:gd name="connsiteY200" fmla="*/ 378472 h 720102"/>
              <a:gd name="connsiteX201" fmla="*/ 324548 w 517270"/>
              <a:gd name="connsiteY201" fmla="*/ 379514 h 720102"/>
              <a:gd name="connsiteX202" fmla="*/ 329831 w 517270"/>
              <a:gd name="connsiteY202" fmla="*/ 381685 h 720102"/>
              <a:gd name="connsiteX203" fmla="*/ 334835 w 517270"/>
              <a:gd name="connsiteY203" fmla="*/ 384263 h 720102"/>
              <a:gd name="connsiteX204" fmla="*/ 339546 w 517270"/>
              <a:gd name="connsiteY204" fmla="*/ 387235 h 720102"/>
              <a:gd name="connsiteX205" fmla="*/ 343992 w 517270"/>
              <a:gd name="connsiteY205" fmla="*/ 390537 h 720102"/>
              <a:gd name="connsiteX206" fmla="*/ 348157 w 517270"/>
              <a:gd name="connsiteY206" fmla="*/ 394144 h 720102"/>
              <a:gd name="connsiteX207" fmla="*/ 352069 w 517270"/>
              <a:gd name="connsiteY207" fmla="*/ 398017 h 720102"/>
              <a:gd name="connsiteX208" fmla="*/ 355713 w 517270"/>
              <a:gd name="connsiteY208" fmla="*/ 402120 h 720102"/>
              <a:gd name="connsiteX209" fmla="*/ 359117 w 517270"/>
              <a:gd name="connsiteY209" fmla="*/ 406450 h 720102"/>
              <a:gd name="connsiteX210" fmla="*/ 362305 w 517270"/>
              <a:gd name="connsiteY210" fmla="*/ 410946 h 720102"/>
              <a:gd name="connsiteX211" fmla="*/ 365264 w 517270"/>
              <a:gd name="connsiteY211" fmla="*/ 415620 h 720102"/>
              <a:gd name="connsiteX212" fmla="*/ 368020 w 517270"/>
              <a:gd name="connsiteY212" fmla="*/ 420446 h 720102"/>
              <a:gd name="connsiteX213" fmla="*/ 370585 w 517270"/>
              <a:gd name="connsiteY213" fmla="*/ 425386 h 720102"/>
              <a:gd name="connsiteX214" fmla="*/ 372973 w 517270"/>
              <a:gd name="connsiteY214" fmla="*/ 430453 h 720102"/>
              <a:gd name="connsiteX215" fmla="*/ 375183 w 517270"/>
              <a:gd name="connsiteY215" fmla="*/ 435597 h 720102"/>
              <a:gd name="connsiteX216" fmla="*/ 377214 w 517270"/>
              <a:gd name="connsiteY216" fmla="*/ 440829 h 720102"/>
              <a:gd name="connsiteX217" fmla="*/ 379107 w 517270"/>
              <a:gd name="connsiteY217" fmla="*/ 446151 h 720102"/>
              <a:gd name="connsiteX218" fmla="*/ 382358 w 517270"/>
              <a:gd name="connsiteY218" fmla="*/ 456336 h 720102"/>
              <a:gd name="connsiteX219" fmla="*/ 385012 w 517270"/>
              <a:gd name="connsiteY219" fmla="*/ 466306 h 720102"/>
              <a:gd name="connsiteX220" fmla="*/ 386118 w 517270"/>
              <a:gd name="connsiteY220" fmla="*/ 471500 h 720102"/>
              <a:gd name="connsiteX221" fmla="*/ 386981 w 517270"/>
              <a:gd name="connsiteY221" fmla="*/ 476618 h 720102"/>
              <a:gd name="connsiteX222" fmla="*/ 387604 w 517270"/>
              <a:gd name="connsiteY222" fmla="*/ 481787 h 720102"/>
              <a:gd name="connsiteX223" fmla="*/ 387959 w 517270"/>
              <a:gd name="connsiteY223" fmla="*/ 487019 h 720102"/>
              <a:gd name="connsiteX224" fmla="*/ 388022 w 517270"/>
              <a:gd name="connsiteY224" fmla="*/ 492302 h 720102"/>
              <a:gd name="connsiteX225" fmla="*/ 387756 w 517270"/>
              <a:gd name="connsiteY225" fmla="*/ 497649 h 720102"/>
              <a:gd name="connsiteX226" fmla="*/ 387146 w 517270"/>
              <a:gd name="connsiteY226" fmla="*/ 503046 h 720102"/>
              <a:gd name="connsiteX227" fmla="*/ 386168 w 517270"/>
              <a:gd name="connsiteY227" fmla="*/ 508495 h 720102"/>
              <a:gd name="connsiteX228" fmla="*/ 384822 w 517270"/>
              <a:gd name="connsiteY228" fmla="*/ 513981 h 720102"/>
              <a:gd name="connsiteX229" fmla="*/ 383082 w 517270"/>
              <a:gd name="connsiteY229" fmla="*/ 519506 h 720102"/>
              <a:gd name="connsiteX230" fmla="*/ 380962 w 517270"/>
              <a:gd name="connsiteY230" fmla="*/ 525068 h 720102"/>
              <a:gd name="connsiteX231" fmla="*/ 378421 w 517270"/>
              <a:gd name="connsiteY231" fmla="*/ 530682 h 720102"/>
              <a:gd name="connsiteX232" fmla="*/ 375539 w 517270"/>
              <a:gd name="connsiteY232" fmla="*/ 536231 h 720102"/>
              <a:gd name="connsiteX233" fmla="*/ 372364 w 517270"/>
              <a:gd name="connsiteY233" fmla="*/ 541591 h 720102"/>
              <a:gd name="connsiteX234" fmla="*/ 368922 w 517270"/>
              <a:gd name="connsiteY234" fmla="*/ 546747 h 720102"/>
              <a:gd name="connsiteX235" fmla="*/ 365238 w 517270"/>
              <a:gd name="connsiteY235" fmla="*/ 551700 h 720102"/>
              <a:gd name="connsiteX236" fmla="*/ 361301 w 517270"/>
              <a:gd name="connsiteY236" fmla="*/ 556437 h 720102"/>
              <a:gd name="connsiteX237" fmla="*/ 357161 w 517270"/>
              <a:gd name="connsiteY237" fmla="*/ 560971 h 720102"/>
              <a:gd name="connsiteX238" fmla="*/ 352805 w 517270"/>
              <a:gd name="connsiteY238" fmla="*/ 565289 h 720102"/>
              <a:gd name="connsiteX239" fmla="*/ 348271 w 517270"/>
              <a:gd name="connsiteY239" fmla="*/ 569404 h 720102"/>
              <a:gd name="connsiteX240" fmla="*/ 343560 w 517270"/>
              <a:gd name="connsiteY240" fmla="*/ 573303 h 720102"/>
              <a:gd name="connsiteX241" fmla="*/ 338683 w 517270"/>
              <a:gd name="connsiteY241" fmla="*/ 576999 h 720102"/>
              <a:gd name="connsiteX242" fmla="*/ 333667 w 517270"/>
              <a:gd name="connsiteY242" fmla="*/ 580478 h 720102"/>
              <a:gd name="connsiteX243" fmla="*/ 328510 w 517270"/>
              <a:gd name="connsiteY243" fmla="*/ 583755 h 720102"/>
              <a:gd name="connsiteX244" fmla="*/ 323239 w 517270"/>
              <a:gd name="connsiteY244" fmla="*/ 586828 h 720102"/>
              <a:gd name="connsiteX245" fmla="*/ 317855 w 517270"/>
              <a:gd name="connsiteY245" fmla="*/ 589686 h 720102"/>
              <a:gd name="connsiteX246" fmla="*/ 312369 w 517270"/>
              <a:gd name="connsiteY246" fmla="*/ 592340 h 720102"/>
              <a:gd name="connsiteX247" fmla="*/ 306679 w 517270"/>
              <a:gd name="connsiteY247" fmla="*/ 594842 h 720102"/>
              <a:gd name="connsiteX248" fmla="*/ 300799 w 517270"/>
              <a:gd name="connsiteY248" fmla="*/ 597052 h 720102"/>
              <a:gd name="connsiteX249" fmla="*/ 294957 w 517270"/>
              <a:gd name="connsiteY249" fmla="*/ 598754 h 720102"/>
              <a:gd name="connsiteX250" fmla="*/ 289267 w 517270"/>
              <a:gd name="connsiteY250" fmla="*/ 599947 h 720102"/>
              <a:gd name="connsiteX251" fmla="*/ 283743 w 517270"/>
              <a:gd name="connsiteY251" fmla="*/ 600659 h 720102"/>
              <a:gd name="connsiteX252" fmla="*/ 278409 w 517270"/>
              <a:gd name="connsiteY252" fmla="*/ 600964 h 720102"/>
              <a:gd name="connsiteX253" fmla="*/ 273291 w 517270"/>
              <a:gd name="connsiteY253" fmla="*/ 600913 h 720102"/>
              <a:gd name="connsiteX254" fmla="*/ 268363 w 517270"/>
              <a:gd name="connsiteY254" fmla="*/ 600583 h 720102"/>
              <a:gd name="connsiteX255" fmla="*/ 263575 w 517270"/>
              <a:gd name="connsiteY255" fmla="*/ 600062 h 720102"/>
              <a:gd name="connsiteX256" fmla="*/ 254736 w 517270"/>
              <a:gd name="connsiteY256" fmla="*/ 598741 h 720102"/>
              <a:gd name="connsiteX257" fmla="*/ 245795 w 517270"/>
              <a:gd name="connsiteY257" fmla="*/ 597318 h 720102"/>
              <a:gd name="connsiteX258" fmla="*/ 246126 w 517270"/>
              <a:gd name="connsiteY258" fmla="*/ 597369 h 720102"/>
              <a:gd name="connsiteX259" fmla="*/ 241465 w 517270"/>
              <a:gd name="connsiteY259" fmla="*/ 596747 h 720102"/>
              <a:gd name="connsiteX260" fmla="*/ 241884 w 517270"/>
              <a:gd name="connsiteY260" fmla="*/ 596785 h 720102"/>
              <a:gd name="connsiteX261" fmla="*/ 237032 w 517270"/>
              <a:gd name="connsiteY261" fmla="*/ 596277 h 720102"/>
              <a:gd name="connsiteX262" fmla="*/ 237566 w 517270"/>
              <a:gd name="connsiteY262" fmla="*/ 596328 h 720102"/>
              <a:gd name="connsiteX263" fmla="*/ 232485 w 517270"/>
              <a:gd name="connsiteY263" fmla="*/ 595985 h 720102"/>
              <a:gd name="connsiteX264" fmla="*/ 233108 w 517270"/>
              <a:gd name="connsiteY264" fmla="*/ 596010 h 720102"/>
              <a:gd name="connsiteX265" fmla="*/ 227762 w 517270"/>
              <a:gd name="connsiteY265" fmla="*/ 595884 h 720102"/>
              <a:gd name="connsiteX266" fmla="*/ 227774 w 517270"/>
              <a:gd name="connsiteY266" fmla="*/ 595884 h 720102"/>
              <a:gd name="connsiteX267" fmla="*/ 221906 w 517270"/>
              <a:gd name="connsiteY267" fmla="*/ 595757 h 720102"/>
              <a:gd name="connsiteX268" fmla="*/ 215556 w 517270"/>
              <a:gd name="connsiteY268" fmla="*/ 595376 h 720102"/>
              <a:gd name="connsiteX269" fmla="*/ 203186 w 517270"/>
              <a:gd name="connsiteY269" fmla="*/ 594207 h 720102"/>
              <a:gd name="connsiteX270" fmla="*/ 179920 w 517270"/>
              <a:gd name="connsiteY270" fmla="*/ 591515 h 720102"/>
              <a:gd name="connsiteX271" fmla="*/ 180288 w 517270"/>
              <a:gd name="connsiteY271" fmla="*/ 591553 h 720102"/>
              <a:gd name="connsiteX272" fmla="*/ 175120 w 517270"/>
              <a:gd name="connsiteY272" fmla="*/ 591083 h 720102"/>
              <a:gd name="connsiteX273" fmla="*/ 175564 w 517270"/>
              <a:gd name="connsiteY273" fmla="*/ 591121 h 720102"/>
              <a:gd name="connsiteX274" fmla="*/ 170801 w 517270"/>
              <a:gd name="connsiteY274" fmla="*/ 590842 h 720102"/>
              <a:gd name="connsiteX275" fmla="*/ 171487 w 517270"/>
              <a:gd name="connsiteY275" fmla="*/ 590867 h 720102"/>
              <a:gd name="connsiteX276" fmla="*/ 167182 w 517270"/>
              <a:gd name="connsiteY276" fmla="*/ 590829 h 720102"/>
              <a:gd name="connsiteX277" fmla="*/ 168249 w 517270"/>
              <a:gd name="connsiteY277" fmla="*/ 590791 h 720102"/>
              <a:gd name="connsiteX278" fmla="*/ 164489 w 517270"/>
              <a:gd name="connsiteY278" fmla="*/ 591032 h 720102"/>
              <a:gd name="connsiteX279" fmla="*/ 166166 w 517270"/>
              <a:gd name="connsiteY279" fmla="*/ 590829 h 720102"/>
              <a:gd name="connsiteX280" fmla="*/ 163042 w 517270"/>
              <a:gd name="connsiteY280" fmla="*/ 591413 h 720102"/>
              <a:gd name="connsiteX281" fmla="*/ 164909 w 517270"/>
              <a:gd name="connsiteY281" fmla="*/ 590930 h 720102"/>
              <a:gd name="connsiteX282" fmla="*/ 163601 w 517270"/>
              <a:gd name="connsiteY282" fmla="*/ 591362 h 720102"/>
              <a:gd name="connsiteX283" fmla="*/ 165265 w 517270"/>
              <a:gd name="connsiteY283" fmla="*/ 590702 h 720102"/>
              <a:gd name="connsiteX284" fmla="*/ 164134 w 517270"/>
              <a:gd name="connsiteY284" fmla="*/ 591235 h 720102"/>
              <a:gd name="connsiteX285" fmla="*/ 166128 w 517270"/>
              <a:gd name="connsiteY285" fmla="*/ 590080 h 720102"/>
              <a:gd name="connsiteX286" fmla="*/ 165201 w 517270"/>
              <a:gd name="connsiteY286" fmla="*/ 590727 h 720102"/>
              <a:gd name="connsiteX287" fmla="*/ 167385 w 517270"/>
              <a:gd name="connsiteY287" fmla="*/ 588860 h 720102"/>
              <a:gd name="connsiteX288" fmla="*/ 166661 w 517270"/>
              <a:gd name="connsiteY288" fmla="*/ 589622 h 720102"/>
              <a:gd name="connsiteX289" fmla="*/ 168681 w 517270"/>
              <a:gd name="connsiteY289" fmla="*/ 586943 h 720102"/>
              <a:gd name="connsiteX290" fmla="*/ 168173 w 517270"/>
              <a:gd name="connsiteY290" fmla="*/ 587819 h 720102"/>
              <a:gd name="connsiteX291" fmla="*/ 169557 w 517270"/>
              <a:gd name="connsiteY291" fmla="*/ 584593 h 720102"/>
              <a:gd name="connsiteX292" fmla="*/ 169265 w 517270"/>
              <a:gd name="connsiteY292" fmla="*/ 585596 h 720102"/>
              <a:gd name="connsiteX293" fmla="*/ 169836 w 517270"/>
              <a:gd name="connsiteY293" fmla="*/ 581342 h 720102"/>
              <a:gd name="connsiteX294" fmla="*/ 169849 w 517270"/>
              <a:gd name="connsiteY294" fmla="*/ 582447 h 720102"/>
              <a:gd name="connsiteX295" fmla="*/ 169087 w 517270"/>
              <a:gd name="connsiteY295" fmla="*/ 578091 h 720102"/>
              <a:gd name="connsiteX296" fmla="*/ 169494 w 517270"/>
              <a:gd name="connsiteY296" fmla="*/ 579272 h 720102"/>
              <a:gd name="connsiteX297" fmla="*/ 168160 w 517270"/>
              <a:gd name="connsiteY297" fmla="*/ 576440 h 720102"/>
              <a:gd name="connsiteX298" fmla="*/ 168922 w 517270"/>
              <a:gd name="connsiteY298" fmla="*/ 577684 h 720102"/>
              <a:gd name="connsiteX299" fmla="*/ 167703 w 517270"/>
              <a:gd name="connsiteY299" fmla="*/ 575970 h 720102"/>
              <a:gd name="connsiteX300" fmla="*/ 168782 w 517270"/>
              <a:gd name="connsiteY300" fmla="*/ 577278 h 720102"/>
              <a:gd name="connsiteX301" fmla="*/ 167437 w 517270"/>
              <a:gd name="connsiteY301" fmla="*/ 575868 h 720102"/>
              <a:gd name="connsiteX302" fmla="*/ 170497 w 517270"/>
              <a:gd name="connsiteY302" fmla="*/ 578649 h 720102"/>
              <a:gd name="connsiteX303" fmla="*/ 169367 w 517270"/>
              <a:gd name="connsiteY303" fmla="*/ 577722 h 720102"/>
              <a:gd name="connsiteX304" fmla="*/ 173443 w 517270"/>
              <a:gd name="connsiteY304" fmla="*/ 580745 h 720102"/>
              <a:gd name="connsiteX305" fmla="*/ 172808 w 517270"/>
              <a:gd name="connsiteY305" fmla="*/ 580301 h 720102"/>
              <a:gd name="connsiteX306" fmla="*/ 177710 w 517270"/>
              <a:gd name="connsiteY306" fmla="*/ 583526 h 720102"/>
              <a:gd name="connsiteX307" fmla="*/ 177380 w 517270"/>
              <a:gd name="connsiteY307" fmla="*/ 583310 h 720102"/>
              <a:gd name="connsiteX308" fmla="*/ 182879 w 517270"/>
              <a:gd name="connsiteY308" fmla="*/ 586727 h 720102"/>
              <a:gd name="connsiteX309" fmla="*/ 182777 w 517270"/>
              <a:gd name="connsiteY309" fmla="*/ 586663 h 720102"/>
              <a:gd name="connsiteX310" fmla="*/ 194906 w 517270"/>
              <a:gd name="connsiteY310" fmla="*/ 594042 h 720102"/>
              <a:gd name="connsiteX311" fmla="*/ 201294 w 517270"/>
              <a:gd name="connsiteY311" fmla="*/ 598080 h 720102"/>
              <a:gd name="connsiteX312" fmla="*/ 207644 w 517270"/>
              <a:gd name="connsiteY312" fmla="*/ 602360 h 720102"/>
              <a:gd name="connsiteX313" fmla="*/ 213779 w 517270"/>
              <a:gd name="connsiteY313" fmla="*/ 606920 h 720102"/>
              <a:gd name="connsiteX314" fmla="*/ 219417 w 517270"/>
              <a:gd name="connsiteY314" fmla="*/ 611708 h 720102"/>
              <a:gd name="connsiteX315" fmla="*/ 222224 w 517270"/>
              <a:gd name="connsiteY315" fmla="*/ 614451 h 720102"/>
              <a:gd name="connsiteX316" fmla="*/ 224776 w 517270"/>
              <a:gd name="connsiteY316" fmla="*/ 617258 h 720102"/>
              <a:gd name="connsiteX317" fmla="*/ 227152 w 517270"/>
              <a:gd name="connsiteY317" fmla="*/ 620293 h 720102"/>
              <a:gd name="connsiteX318" fmla="*/ 229310 w 517270"/>
              <a:gd name="connsiteY318" fmla="*/ 623595 h 720102"/>
              <a:gd name="connsiteX319" fmla="*/ 231178 w 517270"/>
              <a:gd name="connsiteY319" fmla="*/ 627265 h 720102"/>
              <a:gd name="connsiteX320" fmla="*/ 232612 w 517270"/>
              <a:gd name="connsiteY320" fmla="*/ 631329 h 720102"/>
              <a:gd name="connsiteX321" fmla="*/ 233451 w 517270"/>
              <a:gd name="connsiteY321" fmla="*/ 635799 h 720102"/>
              <a:gd name="connsiteX322" fmla="*/ 233489 w 517270"/>
              <a:gd name="connsiteY322" fmla="*/ 640245 h 720102"/>
              <a:gd name="connsiteX323" fmla="*/ 232943 w 517270"/>
              <a:gd name="connsiteY323" fmla="*/ 644144 h 720102"/>
              <a:gd name="connsiteX324" fmla="*/ 232092 w 517270"/>
              <a:gd name="connsiteY324" fmla="*/ 647649 h 720102"/>
              <a:gd name="connsiteX325" fmla="*/ 230923 w 517270"/>
              <a:gd name="connsiteY325" fmla="*/ 650989 h 720102"/>
              <a:gd name="connsiteX326" fmla="*/ 229514 w 517270"/>
              <a:gd name="connsiteY326" fmla="*/ 654164 h 720102"/>
              <a:gd name="connsiteX327" fmla="*/ 227863 w 517270"/>
              <a:gd name="connsiteY327" fmla="*/ 657174 h 720102"/>
              <a:gd name="connsiteX328" fmla="*/ 225920 w 517270"/>
              <a:gd name="connsiteY328" fmla="*/ 660209 h 720102"/>
              <a:gd name="connsiteX329" fmla="*/ 221919 w 517270"/>
              <a:gd name="connsiteY329" fmla="*/ 665365 h 720102"/>
              <a:gd name="connsiteX330" fmla="*/ 217258 w 517270"/>
              <a:gd name="connsiteY330" fmla="*/ 670305 h 720102"/>
              <a:gd name="connsiteX331" fmla="*/ 212140 w 517270"/>
              <a:gd name="connsiteY331" fmla="*/ 674903 h 720102"/>
              <a:gd name="connsiteX332" fmla="*/ 206679 w 517270"/>
              <a:gd name="connsiteY332" fmla="*/ 679246 h 720102"/>
              <a:gd name="connsiteX333" fmla="*/ 200900 w 517270"/>
              <a:gd name="connsiteY333" fmla="*/ 683361 h 720102"/>
              <a:gd name="connsiteX334" fmla="*/ 194894 w 517270"/>
              <a:gd name="connsiteY334" fmla="*/ 687273 h 720102"/>
              <a:gd name="connsiteX335" fmla="*/ 188721 w 517270"/>
              <a:gd name="connsiteY335" fmla="*/ 690994 h 720102"/>
              <a:gd name="connsiteX336" fmla="*/ 182422 w 517270"/>
              <a:gd name="connsiteY336" fmla="*/ 694537 h 720102"/>
              <a:gd name="connsiteX337" fmla="*/ 176047 w 517270"/>
              <a:gd name="connsiteY337" fmla="*/ 697941 h 720102"/>
              <a:gd name="connsiteX338" fmla="*/ 163639 w 517270"/>
              <a:gd name="connsiteY338" fmla="*/ 704088 h 720102"/>
              <a:gd name="connsiteX339" fmla="*/ 151777 w 517270"/>
              <a:gd name="connsiteY339" fmla="*/ 709561 h 720102"/>
              <a:gd name="connsiteX340" fmla="*/ 145922 w 517270"/>
              <a:gd name="connsiteY340" fmla="*/ 712025 h 720102"/>
              <a:gd name="connsiteX341" fmla="*/ 140233 w 517270"/>
              <a:gd name="connsiteY341" fmla="*/ 714108 h 720102"/>
              <a:gd name="connsiteX342" fmla="*/ 134759 w 517270"/>
              <a:gd name="connsiteY342" fmla="*/ 715784 h 720102"/>
              <a:gd name="connsiteX343" fmla="*/ 129488 w 517270"/>
              <a:gd name="connsiteY343" fmla="*/ 717092 h 720102"/>
              <a:gd name="connsiteX344" fmla="*/ 124396 w 517270"/>
              <a:gd name="connsiteY344" fmla="*/ 718057 h 720102"/>
              <a:gd name="connsiteX345" fmla="*/ 119481 w 517270"/>
              <a:gd name="connsiteY345" fmla="*/ 718731 h 720102"/>
              <a:gd name="connsiteX346" fmla="*/ 114719 w 517270"/>
              <a:gd name="connsiteY346" fmla="*/ 719137 h 720102"/>
              <a:gd name="connsiteX347" fmla="*/ 110045 w 517270"/>
              <a:gd name="connsiteY347" fmla="*/ 719353 h 720102"/>
              <a:gd name="connsiteX348" fmla="*/ 101371 w 517270"/>
              <a:gd name="connsiteY348" fmla="*/ 719353 h 720102"/>
              <a:gd name="connsiteX349" fmla="*/ 92659 w 517270"/>
              <a:gd name="connsiteY349" fmla="*/ 719125 h 720102"/>
              <a:gd name="connsiteX350" fmla="*/ 92849 w 517270"/>
              <a:gd name="connsiteY350" fmla="*/ 719137 h 720102"/>
              <a:gd name="connsiteX351" fmla="*/ 83604 w 517270"/>
              <a:gd name="connsiteY351" fmla="*/ 719023 h 720102"/>
              <a:gd name="connsiteX352" fmla="*/ 84022 w 517270"/>
              <a:gd name="connsiteY352" fmla="*/ 719023 h 720102"/>
              <a:gd name="connsiteX353" fmla="*/ 79019 w 517270"/>
              <a:gd name="connsiteY353" fmla="*/ 719111 h 720102"/>
              <a:gd name="connsiteX354" fmla="*/ 79400 w 517270"/>
              <a:gd name="connsiteY354" fmla="*/ 719099 h 720102"/>
              <a:gd name="connsiteX355" fmla="*/ 74079 w 517270"/>
              <a:gd name="connsiteY355" fmla="*/ 719340 h 720102"/>
              <a:gd name="connsiteX356" fmla="*/ 74091 w 517270"/>
              <a:gd name="connsiteY356" fmla="*/ 719340 h 720102"/>
              <a:gd name="connsiteX357" fmla="*/ 62915 w 517270"/>
              <a:gd name="connsiteY357" fmla="*/ 719835 h 720102"/>
              <a:gd name="connsiteX358" fmla="*/ 51714 w 517270"/>
              <a:gd name="connsiteY358" fmla="*/ 720076 h 720102"/>
              <a:gd name="connsiteX359" fmla="*/ 40894 w 517270"/>
              <a:gd name="connsiteY359" fmla="*/ 720102 h 720102"/>
              <a:gd name="connsiteX360" fmla="*/ 30645 w 517270"/>
              <a:gd name="connsiteY360" fmla="*/ 719988 h 720102"/>
              <a:gd name="connsiteX361" fmla="*/ 12890 w 517270"/>
              <a:gd name="connsiteY361" fmla="*/ 719581 h 720102"/>
              <a:gd name="connsiteX362" fmla="*/ 12953 w 517270"/>
              <a:gd name="connsiteY362" fmla="*/ 719581 h 720102"/>
              <a:gd name="connsiteX363" fmla="*/ 0 w 517270"/>
              <a:gd name="connsiteY363" fmla="*/ 719340 h 720102"/>
              <a:gd name="connsiteX364" fmla="*/ 533 w 517270"/>
              <a:gd name="connsiteY364" fmla="*/ 690778 h 720102"/>
              <a:gd name="connsiteX365" fmla="*/ 13512 w 517270"/>
              <a:gd name="connsiteY365" fmla="*/ 691019 h 720102"/>
              <a:gd name="connsiteX366" fmla="*/ 31216 w 517270"/>
              <a:gd name="connsiteY366" fmla="*/ 691426 h 720102"/>
              <a:gd name="connsiteX367" fmla="*/ 31051 w 517270"/>
              <a:gd name="connsiteY367" fmla="*/ 691413 h 720102"/>
              <a:gd name="connsiteX368" fmla="*/ 41109 w 517270"/>
              <a:gd name="connsiteY368" fmla="*/ 691527 h 720102"/>
              <a:gd name="connsiteX369" fmla="*/ 40906 w 517270"/>
              <a:gd name="connsiteY369" fmla="*/ 691527 h 720102"/>
              <a:gd name="connsiteX370" fmla="*/ 51498 w 517270"/>
              <a:gd name="connsiteY370" fmla="*/ 691502 h 720102"/>
              <a:gd name="connsiteX371" fmla="*/ 51244 w 517270"/>
              <a:gd name="connsiteY371" fmla="*/ 691502 h 720102"/>
              <a:gd name="connsiteX372" fmla="*/ 62153 w 517270"/>
              <a:gd name="connsiteY372" fmla="*/ 691273 h 720102"/>
              <a:gd name="connsiteX373" fmla="*/ 61810 w 517270"/>
              <a:gd name="connsiteY373" fmla="*/ 691286 h 720102"/>
              <a:gd name="connsiteX374" fmla="*/ 72821 w 517270"/>
              <a:gd name="connsiteY374" fmla="*/ 690791 h 720102"/>
              <a:gd name="connsiteX375" fmla="*/ 78333 w 517270"/>
              <a:gd name="connsiteY375" fmla="*/ 690549 h 720102"/>
              <a:gd name="connsiteX376" fmla="*/ 83731 w 517270"/>
              <a:gd name="connsiteY376" fmla="*/ 690448 h 720102"/>
              <a:gd name="connsiteX377" fmla="*/ 93281 w 517270"/>
              <a:gd name="connsiteY377" fmla="*/ 690562 h 720102"/>
              <a:gd name="connsiteX378" fmla="*/ 101917 w 517270"/>
              <a:gd name="connsiteY378" fmla="*/ 690778 h 720102"/>
              <a:gd name="connsiteX379" fmla="*/ 101548 w 517270"/>
              <a:gd name="connsiteY379" fmla="*/ 690778 h 720102"/>
              <a:gd name="connsiteX380" fmla="*/ 109728 w 517270"/>
              <a:gd name="connsiteY380" fmla="*/ 690778 h 720102"/>
              <a:gd name="connsiteX381" fmla="*/ 109092 w 517270"/>
              <a:gd name="connsiteY381" fmla="*/ 690791 h 720102"/>
              <a:gd name="connsiteX382" fmla="*/ 113156 w 517270"/>
              <a:gd name="connsiteY382" fmla="*/ 690613 h 720102"/>
              <a:gd name="connsiteX383" fmla="*/ 112559 w 517270"/>
              <a:gd name="connsiteY383" fmla="*/ 690651 h 720102"/>
              <a:gd name="connsiteX384" fmla="*/ 116675 w 517270"/>
              <a:gd name="connsiteY384" fmla="*/ 690295 h 720102"/>
              <a:gd name="connsiteX385" fmla="*/ 115976 w 517270"/>
              <a:gd name="connsiteY385" fmla="*/ 690371 h 720102"/>
              <a:gd name="connsiteX386" fmla="*/ 120180 w 517270"/>
              <a:gd name="connsiteY386" fmla="*/ 689800 h 720102"/>
              <a:gd name="connsiteX387" fmla="*/ 119430 w 517270"/>
              <a:gd name="connsiteY387" fmla="*/ 689914 h 720102"/>
              <a:gd name="connsiteX388" fmla="*/ 123761 w 517270"/>
              <a:gd name="connsiteY388" fmla="*/ 689102 h 720102"/>
              <a:gd name="connsiteX389" fmla="*/ 122999 w 517270"/>
              <a:gd name="connsiteY389" fmla="*/ 689267 h 720102"/>
              <a:gd name="connsiteX390" fmla="*/ 127507 w 517270"/>
              <a:gd name="connsiteY390" fmla="*/ 688149 h 720102"/>
              <a:gd name="connsiteX391" fmla="*/ 126758 w 517270"/>
              <a:gd name="connsiteY391" fmla="*/ 688352 h 720102"/>
              <a:gd name="connsiteX392" fmla="*/ 131482 w 517270"/>
              <a:gd name="connsiteY392" fmla="*/ 686904 h 720102"/>
              <a:gd name="connsiteX393" fmla="*/ 130771 w 517270"/>
              <a:gd name="connsiteY393" fmla="*/ 687146 h 720102"/>
              <a:gd name="connsiteX394" fmla="*/ 135775 w 517270"/>
              <a:gd name="connsiteY394" fmla="*/ 685317 h 720102"/>
              <a:gd name="connsiteX395" fmla="*/ 135128 w 517270"/>
              <a:gd name="connsiteY395" fmla="*/ 685571 h 720102"/>
              <a:gd name="connsiteX396" fmla="*/ 140449 w 517270"/>
              <a:gd name="connsiteY396" fmla="*/ 683323 h 720102"/>
              <a:gd name="connsiteX397" fmla="*/ 140017 w 517270"/>
              <a:gd name="connsiteY397" fmla="*/ 683514 h 720102"/>
              <a:gd name="connsiteX398" fmla="*/ 151485 w 517270"/>
              <a:gd name="connsiteY398" fmla="*/ 678218 h 720102"/>
              <a:gd name="connsiteX399" fmla="*/ 151129 w 517270"/>
              <a:gd name="connsiteY399" fmla="*/ 678395 h 720102"/>
              <a:gd name="connsiteX400" fmla="*/ 163182 w 517270"/>
              <a:gd name="connsiteY400" fmla="*/ 672426 h 720102"/>
              <a:gd name="connsiteX401" fmla="*/ 162814 w 517270"/>
              <a:gd name="connsiteY401" fmla="*/ 672617 h 720102"/>
              <a:gd name="connsiteX402" fmla="*/ 168859 w 517270"/>
              <a:gd name="connsiteY402" fmla="*/ 669391 h 720102"/>
              <a:gd name="connsiteX403" fmla="*/ 168554 w 517270"/>
              <a:gd name="connsiteY403" fmla="*/ 669569 h 720102"/>
              <a:gd name="connsiteX404" fmla="*/ 174510 w 517270"/>
              <a:gd name="connsiteY404" fmla="*/ 666203 h 720102"/>
              <a:gd name="connsiteX405" fmla="*/ 174142 w 517270"/>
              <a:gd name="connsiteY405" fmla="*/ 666419 h 720102"/>
              <a:gd name="connsiteX406" fmla="*/ 179933 w 517270"/>
              <a:gd name="connsiteY406" fmla="*/ 662927 h 720102"/>
              <a:gd name="connsiteX407" fmla="*/ 179514 w 517270"/>
              <a:gd name="connsiteY407" fmla="*/ 663194 h 720102"/>
              <a:gd name="connsiteX408" fmla="*/ 185064 w 517270"/>
              <a:gd name="connsiteY408" fmla="*/ 659574 h 720102"/>
              <a:gd name="connsiteX409" fmla="*/ 184569 w 517270"/>
              <a:gd name="connsiteY409" fmla="*/ 659917 h 720102"/>
              <a:gd name="connsiteX410" fmla="*/ 189788 w 517270"/>
              <a:gd name="connsiteY410" fmla="*/ 656196 h 720102"/>
              <a:gd name="connsiteX411" fmla="*/ 189204 w 517270"/>
              <a:gd name="connsiteY411" fmla="*/ 656640 h 720102"/>
              <a:gd name="connsiteX412" fmla="*/ 194030 w 517270"/>
              <a:gd name="connsiteY412" fmla="*/ 652805 h 720102"/>
              <a:gd name="connsiteX413" fmla="*/ 193344 w 517270"/>
              <a:gd name="connsiteY413" fmla="*/ 653389 h 720102"/>
              <a:gd name="connsiteX414" fmla="*/ 197701 w 517270"/>
              <a:gd name="connsiteY414" fmla="*/ 649465 h 720102"/>
              <a:gd name="connsiteX415" fmla="*/ 196887 w 517270"/>
              <a:gd name="connsiteY415" fmla="*/ 650252 h 720102"/>
              <a:gd name="connsiteX416" fmla="*/ 200697 w 517270"/>
              <a:gd name="connsiteY416" fmla="*/ 646239 h 720102"/>
              <a:gd name="connsiteX417" fmla="*/ 199770 w 517270"/>
              <a:gd name="connsiteY417" fmla="*/ 647306 h 720102"/>
              <a:gd name="connsiteX418" fmla="*/ 202945 w 517270"/>
              <a:gd name="connsiteY418" fmla="*/ 643216 h 720102"/>
              <a:gd name="connsiteX419" fmla="*/ 202196 w 517270"/>
              <a:gd name="connsiteY419" fmla="*/ 644271 h 720102"/>
              <a:gd name="connsiteX420" fmla="*/ 203530 w 517270"/>
              <a:gd name="connsiteY420" fmla="*/ 642200 h 720102"/>
              <a:gd name="connsiteX421" fmla="*/ 203021 w 517270"/>
              <a:gd name="connsiteY421" fmla="*/ 643064 h 720102"/>
              <a:gd name="connsiteX422" fmla="*/ 204152 w 517270"/>
              <a:gd name="connsiteY422" fmla="*/ 640969 h 720102"/>
              <a:gd name="connsiteX423" fmla="*/ 203657 w 517270"/>
              <a:gd name="connsiteY423" fmla="*/ 641972 h 720102"/>
              <a:gd name="connsiteX424" fmla="*/ 204596 w 517270"/>
              <a:gd name="connsiteY424" fmla="*/ 639864 h 720102"/>
              <a:gd name="connsiteX425" fmla="*/ 204139 w 517270"/>
              <a:gd name="connsiteY425" fmla="*/ 641019 h 720102"/>
              <a:gd name="connsiteX426" fmla="*/ 204876 w 517270"/>
              <a:gd name="connsiteY426" fmla="*/ 638898 h 720102"/>
              <a:gd name="connsiteX427" fmla="*/ 204495 w 517270"/>
              <a:gd name="connsiteY427" fmla="*/ 640207 h 720102"/>
              <a:gd name="connsiteX428" fmla="*/ 205016 w 517270"/>
              <a:gd name="connsiteY428" fmla="*/ 638073 h 720102"/>
              <a:gd name="connsiteX429" fmla="*/ 204736 w 517270"/>
              <a:gd name="connsiteY429" fmla="*/ 639521 h 720102"/>
              <a:gd name="connsiteX430" fmla="*/ 205041 w 517270"/>
              <a:gd name="connsiteY430" fmla="*/ 637375 h 720102"/>
              <a:gd name="connsiteX431" fmla="*/ 204901 w 517270"/>
              <a:gd name="connsiteY431" fmla="*/ 639470 h 720102"/>
              <a:gd name="connsiteX432" fmla="*/ 204889 w 517270"/>
              <a:gd name="connsiteY432" fmla="*/ 637324 h 720102"/>
              <a:gd name="connsiteX433" fmla="*/ 205130 w 517270"/>
              <a:gd name="connsiteY433" fmla="*/ 639813 h 720102"/>
              <a:gd name="connsiteX434" fmla="*/ 204723 w 517270"/>
              <a:gd name="connsiteY434" fmla="*/ 637666 h 720102"/>
              <a:gd name="connsiteX435" fmla="*/ 205295 w 517270"/>
              <a:gd name="connsiteY435" fmla="*/ 639800 h 720102"/>
              <a:gd name="connsiteX436" fmla="*/ 204533 w 517270"/>
              <a:gd name="connsiteY436" fmla="*/ 637654 h 720102"/>
              <a:gd name="connsiteX437" fmla="*/ 205269 w 517270"/>
              <a:gd name="connsiteY437" fmla="*/ 639368 h 720102"/>
              <a:gd name="connsiteX438" fmla="*/ 204190 w 517270"/>
              <a:gd name="connsiteY438" fmla="*/ 637222 h 720102"/>
              <a:gd name="connsiteX439" fmla="*/ 204952 w 517270"/>
              <a:gd name="connsiteY439" fmla="*/ 638555 h 720102"/>
              <a:gd name="connsiteX440" fmla="*/ 203568 w 517270"/>
              <a:gd name="connsiteY440" fmla="*/ 636422 h 720102"/>
              <a:gd name="connsiteX441" fmla="*/ 204304 w 517270"/>
              <a:gd name="connsiteY441" fmla="*/ 637451 h 720102"/>
              <a:gd name="connsiteX442" fmla="*/ 202628 w 517270"/>
              <a:gd name="connsiteY442" fmla="*/ 635317 h 720102"/>
              <a:gd name="connsiteX443" fmla="*/ 203289 w 517270"/>
              <a:gd name="connsiteY443" fmla="*/ 636104 h 720102"/>
              <a:gd name="connsiteX444" fmla="*/ 201371 w 517270"/>
              <a:gd name="connsiteY444" fmla="*/ 633996 h 720102"/>
              <a:gd name="connsiteX445" fmla="*/ 201955 w 517270"/>
              <a:gd name="connsiteY445" fmla="*/ 634593 h 720102"/>
              <a:gd name="connsiteX446" fmla="*/ 199796 w 517270"/>
              <a:gd name="connsiteY446" fmla="*/ 632498 h 720102"/>
              <a:gd name="connsiteX447" fmla="*/ 200532 w 517270"/>
              <a:gd name="connsiteY447" fmla="*/ 633158 h 720102"/>
              <a:gd name="connsiteX448" fmla="*/ 195630 w 517270"/>
              <a:gd name="connsiteY448" fmla="*/ 628993 h 720102"/>
              <a:gd name="connsiteX449" fmla="*/ 196380 w 517270"/>
              <a:gd name="connsiteY449" fmla="*/ 629589 h 720102"/>
              <a:gd name="connsiteX450" fmla="*/ 190880 w 517270"/>
              <a:gd name="connsiteY450" fmla="*/ 625512 h 720102"/>
              <a:gd name="connsiteX451" fmla="*/ 191401 w 517270"/>
              <a:gd name="connsiteY451" fmla="*/ 625881 h 720102"/>
              <a:gd name="connsiteX452" fmla="*/ 185496 w 517270"/>
              <a:gd name="connsiteY452" fmla="*/ 621893 h 720102"/>
              <a:gd name="connsiteX453" fmla="*/ 185839 w 517270"/>
              <a:gd name="connsiteY453" fmla="*/ 622122 h 720102"/>
              <a:gd name="connsiteX454" fmla="*/ 179730 w 517270"/>
              <a:gd name="connsiteY454" fmla="*/ 618248 h 720102"/>
              <a:gd name="connsiteX455" fmla="*/ 179946 w 517270"/>
              <a:gd name="connsiteY455" fmla="*/ 618388 h 720102"/>
              <a:gd name="connsiteX456" fmla="*/ 167868 w 517270"/>
              <a:gd name="connsiteY456" fmla="*/ 611035 h 720102"/>
              <a:gd name="connsiteX457" fmla="*/ 162153 w 517270"/>
              <a:gd name="connsiteY457" fmla="*/ 607491 h 720102"/>
              <a:gd name="connsiteX458" fmla="*/ 156768 w 517270"/>
              <a:gd name="connsiteY458" fmla="*/ 603948 h 720102"/>
              <a:gd name="connsiteX459" fmla="*/ 151803 w 517270"/>
              <a:gd name="connsiteY459" fmla="*/ 600278 h 720102"/>
              <a:gd name="connsiteX460" fmla="*/ 147472 w 517270"/>
              <a:gd name="connsiteY460" fmla="*/ 596328 h 720102"/>
              <a:gd name="connsiteX461" fmla="*/ 145084 w 517270"/>
              <a:gd name="connsiteY461" fmla="*/ 593471 h 720102"/>
              <a:gd name="connsiteX462" fmla="*/ 142950 w 517270"/>
              <a:gd name="connsiteY462" fmla="*/ 589991 h 720102"/>
              <a:gd name="connsiteX463" fmla="*/ 141325 w 517270"/>
              <a:gd name="connsiteY463" fmla="*/ 585203 h 720102"/>
              <a:gd name="connsiteX464" fmla="*/ 141223 w 517270"/>
              <a:gd name="connsiteY464" fmla="*/ 579691 h 720102"/>
              <a:gd name="connsiteX465" fmla="*/ 142620 w 517270"/>
              <a:gd name="connsiteY465" fmla="*/ 574903 h 720102"/>
              <a:gd name="connsiteX466" fmla="*/ 144881 w 517270"/>
              <a:gd name="connsiteY466" fmla="*/ 571042 h 720102"/>
              <a:gd name="connsiteX467" fmla="*/ 147777 w 517270"/>
              <a:gd name="connsiteY467" fmla="*/ 568020 h 720102"/>
              <a:gd name="connsiteX468" fmla="*/ 150850 w 517270"/>
              <a:gd name="connsiteY468" fmla="*/ 565899 h 720102"/>
              <a:gd name="connsiteX469" fmla="*/ 153822 w 517270"/>
              <a:gd name="connsiteY469" fmla="*/ 564489 h 720102"/>
              <a:gd name="connsiteX470" fmla="*/ 156895 w 517270"/>
              <a:gd name="connsiteY470" fmla="*/ 563486 h 720102"/>
              <a:gd name="connsiteX471" fmla="*/ 161810 w 517270"/>
              <a:gd name="connsiteY471" fmla="*/ 562571 h 720102"/>
              <a:gd name="connsiteX472" fmla="*/ 166928 w 517270"/>
              <a:gd name="connsiteY472" fmla="*/ 562241 h 720102"/>
              <a:gd name="connsiteX473" fmla="*/ 172110 w 517270"/>
              <a:gd name="connsiteY473" fmla="*/ 562292 h 720102"/>
              <a:gd name="connsiteX474" fmla="*/ 177444 w 517270"/>
              <a:gd name="connsiteY474" fmla="*/ 562609 h 720102"/>
              <a:gd name="connsiteX475" fmla="*/ 183019 w 517270"/>
              <a:gd name="connsiteY475" fmla="*/ 563105 h 720102"/>
              <a:gd name="connsiteX476" fmla="*/ 206323 w 517270"/>
              <a:gd name="connsiteY476" fmla="*/ 565797 h 720102"/>
              <a:gd name="connsiteX477" fmla="*/ 206031 w 517270"/>
              <a:gd name="connsiteY477" fmla="*/ 565772 h 720102"/>
              <a:gd name="connsiteX478" fmla="*/ 218008 w 517270"/>
              <a:gd name="connsiteY478" fmla="*/ 566915 h 720102"/>
              <a:gd name="connsiteX479" fmla="*/ 217499 w 517270"/>
              <a:gd name="connsiteY479" fmla="*/ 566877 h 720102"/>
              <a:gd name="connsiteX480" fmla="*/ 223316 w 517270"/>
              <a:gd name="connsiteY480" fmla="*/ 567220 h 720102"/>
              <a:gd name="connsiteX481" fmla="*/ 222795 w 517270"/>
              <a:gd name="connsiteY481" fmla="*/ 567194 h 720102"/>
              <a:gd name="connsiteX482" fmla="*/ 228421 w 517270"/>
              <a:gd name="connsiteY482" fmla="*/ 567321 h 720102"/>
              <a:gd name="connsiteX483" fmla="*/ 234098 w 517270"/>
              <a:gd name="connsiteY483" fmla="*/ 567448 h 720102"/>
              <a:gd name="connsiteX484" fmla="*/ 239750 w 517270"/>
              <a:gd name="connsiteY484" fmla="*/ 567829 h 720102"/>
              <a:gd name="connsiteX485" fmla="*/ 245084 w 517270"/>
              <a:gd name="connsiteY485" fmla="*/ 568401 h 720102"/>
              <a:gd name="connsiteX486" fmla="*/ 250113 w 517270"/>
              <a:gd name="connsiteY486" fmla="*/ 569074 h 720102"/>
              <a:gd name="connsiteX487" fmla="*/ 259143 w 517270"/>
              <a:gd name="connsiteY487" fmla="*/ 570509 h 720102"/>
              <a:gd name="connsiteX488" fmla="*/ 259016 w 517270"/>
              <a:gd name="connsiteY488" fmla="*/ 570484 h 720102"/>
              <a:gd name="connsiteX489" fmla="*/ 267525 w 517270"/>
              <a:gd name="connsiteY489" fmla="*/ 571753 h 720102"/>
              <a:gd name="connsiteX490" fmla="*/ 266966 w 517270"/>
              <a:gd name="connsiteY490" fmla="*/ 571690 h 720102"/>
              <a:gd name="connsiteX491" fmla="*/ 271170 w 517270"/>
              <a:gd name="connsiteY491" fmla="*/ 572147 h 720102"/>
              <a:gd name="connsiteX492" fmla="*/ 270547 w 517270"/>
              <a:gd name="connsiteY492" fmla="*/ 572096 h 720102"/>
              <a:gd name="connsiteX493" fmla="*/ 274764 w 517270"/>
              <a:gd name="connsiteY493" fmla="*/ 572363 h 720102"/>
              <a:gd name="connsiteX494" fmla="*/ 273964 w 517270"/>
              <a:gd name="connsiteY494" fmla="*/ 572338 h 720102"/>
              <a:gd name="connsiteX495" fmla="*/ 278218 w 517270"/>
              <a:gd name="connsiteY495" fmla="*/ 572376 h 720102"/>
              <a:gd name="connsiteX496" fmla="*/ 277291 w 517270"/>
              <a:gd name="connsiteY496" fmla="*/ 572401 h 720102"/>
              <a:gd name="connsiteX497" fmla="*/ 281622 w 517270"/>
              <a:gd name="connsiteY497" fmla="*/ 572160 h 720102"/>
              <a:gd name="connsiteX498" fmla="*/ 280581 w 517270"/>
              <a:gd name="connsiteY498" fmla="*/ 572261 h 720102"/>
              <a:gd name="connsiteX499" fmla="*/ 285038 w 517270"/>
              <a:gd name="connsiteY499" fmla="*/ 571677 h 720102"/>
              <a:gd name="connsiteX500" fmla="*/ 283959 w 517270"/>
              <a:gd name="connsiteY500" fmla="*/ 571868 h 720102"/>
              <a:gd name="connsiteX501" fmla="*/ 288569 w 517270"/>
              <a:gd name="connsiteY501" fmla="*/ 570903 h 720102"/>
              <a:gd name="connsiteX502" fmla="*/ 287489 w 517270"/>
              <a:gd name="connsiteY502" fmla="*/ 571169 h 720102"/>
              <a:gd name="connsiteX503" fmla="*/ 292277 w 517270"/>
              <a:gd name="connsiteY503" fmla="*/ 569772 h 720102"/>
              <a:gd name="connsiteX504" fmla="*/ 291248 w 517270"/>
              <a:gd name="connsiteY504" fmla="*/ 570115 h 720102"/>
              <a:gd name="connsiteX505" fmla="*/ 296252 w 517270"/>
              <a:gd name="connsiteY505" fmla="*/ 568223 h 720102"/>
              <a:gd name="connsiteX506" fmla="*/ 295541 w 517270"/>
              <a:gd name="connsiteY506" fmla="*/ 568528 h 720102"/>
              <a:gd name="connsiteX507" fmla="*/ 300634 w 517270"/>
              <a:gd name="connsiteY507" fmla="*/ 566280 h 720102"/>
              <a:gd name="connsiteX508" fmla="*/ 300151 w 517270"/>
              <a:gd name="connsiteY508" fmla="*/ 566508 h 720102"/>
              <a:gd name="connsiteX509" fmla="*/ 305155 w 517270"/>
              <a:gd name="connsiteY509" fmla="*/ 564083 h 720102"/>
              <a:gd name="connsiteX510" fmla="*/ 304685 w 517270"/>
              <a:gd name="connsiteY510" fmla="*/ 564324 h 720102"/>
              <a:gd name="connsiteX511" fmla="*/ 309588 w 517270"/>
              <a:gd name="connsiteY511" fmla="*/ 561721 h 720102"/>
              <a:gd name="connsiteX512" fmla="*/ 309105 w 517270"/>
              <a:gd name="connsiteY512" fmla="*/ 561987 h 720102"/>
              <a:gd name="connsiteX513" fmla="*/ 313905 w 517270"/>
              <a:gd name="connsiteY513" fmla="*/ 559193 h 720102"/>
              <a:gd name="connsiteX514" fmla="*/ 313423 w 517270"/>
              <a:gd name="connsiteY514" fmla="*/ 559485 h 720102"/>
              <a:gd name="connsiteX515" fmla="*/ 318096 w 517270"/>
              <a:gd name="connsiteY515" fmla="*/ 556514 h 720102"/>
              <a:gd name="connsiteX516" fmla="*/ 317613 w 517270"/>
              <a:gd name="connsiteY516" fmla="*/ 556844 h 720102"/>
              <a:gd name="connsiteX517" fmla="*/ 322147 w 517270"/>
              <a:gd name="connsiteY517" fmla="*/ 553694 h 720102"/>
              <a:gd name="connsiteX518" fmla="*/ 321665 w 517270"/>
              <a:gd name="connsiteY518" fmla="*/ 554037 h 720102"/>
              <a:gd name="connsiteX519" fmla="*/ 326059 w 517270"/>
              <a:gd name="connsiteY519" fmla="*/ 550710 h 720102"/>
              <a:gd name="connsiteX520" fmla="*/ 325577 w 517270"/>
              <a:gd name="connsiteY520" fmla="*/ 551091 h 720102"/>
              <a:gd name="connsiteX521" fmla="*/ 329806 w 517270"/>
              <a:gd name="connsiteY521" fmla="*/ 547598 h 720102"/>
              <a:gd name="connsiteX522" fmla="*/ 329323 w 517270"/>
              <a:gd name="connsiteY522" fmla="*/ 548004 h 720102"/>
              <a:gd name="connsiteX523" fmla="*/ 333387 w 517270"/>
              <a:gd name="connsiteY523" fmla="*/ 544334 h 720102"/>
              <a:gd name="connsiteX524" fmla="*/ 332905 w 517270"/>
              <a:gd name="connsiteY524" fmla="*/ 544779 h 720102"/>
              <a:gd name="connsiteX525" fmla="*/ 336778 w 517270"/>
              <a:gd name="connsiteY525" fmla="*/ 540930 h 720102"/>
              <a:gd name="connsiteX526" fmla="*/ 336308 w 517270"/>
              <a:gd name="connsiteY526" fmla="*/ 541426 h 720102"/>
              <a:gd name="connsiteX527" fmla="*/ 339991 w 517270"/>
              <a:gd name="connsiteY527" fmla="*/ 537400 h 720102"/>
              <a:gd name="connsiteX528" fmla="*/ 339521 w 517270"/>
              <a:gd name="connsiteY528" fmla="*/ 537933 h 720102"/>
              <a:gd name="connsiteX529" fmla="*/ 343001 w 517270"/>
              <a:gd name="connsiteY529" fmla="*/ 533743 h 720102"/>
              <a:gd name="connsiteX530" fmla="*/ 342544 w 517270"/>
              <a:gd name="connsiteY530" fmla="*/ 534314 h 720102"/>
              <a:gd name="connsiteX531" fmla="*/ 345795 w 517270"/>
              <a:gd name="connsiteY531" fmla="*/ 529958 h 720102"/>
              <a:gd name="connsiteX532" fmla="*/ 345363 w 517270"/>
              <a:gd name="connsiteY532" fmla="*/ 530568 h 720102"/>
              <a:gd name="connsiteX533" fmla="*/ 348386 w 517270"/>
              <a:gd name="connsiteY533" fmla="*/ 526046 h 720102"/>
              <a:gd name="connsiteX534" fmla="*/ 347979 w 517270"/>
              <a:gd name="connsiteY534" fmla="*/ 526706 h 720102"/>
              <a:gd name="connsiteX535" fmla="*/ 350748 w 517270"/>
              <a:gd name="connsiteY535" fmla="*/ 522020 h 720102"/>
              <a:gd name="connsiteX536" fmla="*/ 350367 w 517270"/>
              <a:gd name="connsiteY536" fmla="*/ 522706 h 720102"/>
              <a:gd name="connsiteX537" fmla="*/ 352882 w 517270"/>
              <a:gd name="connsiteY537" fmla="*/ 517855 h 720102"/>
              <a:gd name="connsiteX538" fmla="*/ 352538 w 517270"/>
              <a:gd name="connsiteY538" fmla="*/ 518579 h 720102"/>
              <a:gd name="connsiteX539" fmla="*/ 354736 w 517270"/>
              <a:gd name="connsiteY539" fmla="*/ 513702 h 720102"/>
              <a:gd name="connsiteX540" fmla="*/ 354418 w 517270"/>
              <a:gd name="connsiteY540" fmla="*/ 514464 h 720102"/>
              <a:gd name="connsiteX541" fmla="*/ 356247 w 517270"/>
              <a:gd name="connsiteY541" fmla="*/ 509701 h 720102"/>
              <a:gd name="connsiteX542" fmla="*/ 355955 w 517270"/>
              <a:gd name="connsiteY542" fmla="*/ 510527 h 720102"/>
              <a:gd name="connsiteX543" fmla="*/ 357428 w 517270"/>
              <a:gd name="connsiteY543" fmla="*/ 505840 h 720102"/>
              <a:gd name="connsiteX544" fmla="*/ 357187 w 517270"/>
              <a:gd name="connsiteY544" fmla="*/ 506717 h 720102"/>
              <a:gd name="connsiteX545" fmla="*/ 358317 w 517270"/>
              <a:gd name="connsiteY545" fmla="*/ 502119 h 720102"/>
              <a:gd name="connsiteX546" fmla="*/ 358126 w 517270"/>
              <a:gd name="connsiteY546" fmla="*/ 503021 h 720102"/>
              <a:gd name="connsiteX547" fmla="*/ 358940 w 517270"/>
              <a:gd name="connsiteY547" fmla="*/ 498475 h 720102"/>
              <a:gd name="connsiteX548" fmla="*/ 358800 w 517270"/>
              <a:gd name="connsiteY548" fmla="*/ 499389 h 720102"/>
              <a:gd name="connsiteX549" fmla="*/ 359308 w 517270"/>
              <a:gd name="connsiteY549" fmla="*/ 494893 h 720102"/>
              <a:gd name="connsiteX550" fmla="*/ 359232 w 517270"/>
              <a:gd name="connsiteY550" fmla="*/ 495795 h 720102"/>
              <a:gd name="connsiteX551" fmla="*/ 359461 w 517270"/>
              <a:gd name="connsiteY551" fmla="*/ 491325 h 720102"/>
              <a:gd name="connsiteX552" fmla="*/ 359447 w 517270"/>
              <a:gd name="connsiteY552" fmla="*/ 492188 h 720102"/>
              <a:gd name="connsiteX553" fmla="*/ 359397 w 517270"/>
              <a:gd name="connsiteY553" fmla="*/ 487743 h 720102"/>
              <a:gd name="connsiteX554" fmla="*/ 359422 w 517270"/>
              <a:gd name="connsiteY554" fmla="*/ 488556 h 720102"/>
              <a:gd name="connsiteX555" fmla="*/ 359117 w 517270"/>
              <a:gd name="connsiteY555" fmla="*/ 484098 h 720102"/>
              <a:gd name="connsiteX556" fmla="*/ 359194 w 517270"/>
              <a:gd name="connsiteY556" fmla="*/ 484847 h 720102"/>
              <a:gd name="connsiteX557" fmla="*/ 358647 w 517270"/>
              <a:gd name="connsiteY557" fmla="*/ 480377 h 720102"/>
              <a:gd name="connsiteX558" fmla="*/ 358749 w 517270"/>
              <a:gd name="connsiteY558" fmla="*/ 481050 h 720102"/>
              <a:gd name="connsiteX559" fmla="*/ 357987 w 517270"/>
              <a:gd name="connsiteY559" fmla="*/ 476554 h 720102"/>
              <a:gd name="connsiteX560" fmla="*/ 358102 w 517270"/>
              <a:gd name="connsiteY560" fmla="*/ 477139 h 720102"/>
              <a:gd name="connsiteX561" fmla="*/ 357136 w 517270"/>
              <a:gd name="connsiteY561" fmla="*/ 472592 h 720102"/>
              <a:gd name="connsiteX562" fmla="*/ 357301 w 517270"/>
              <a:gd name="connsiteY562" fmla="*/ 473303 h 720102"/>
              <a:gd name="connsiteX563" fmla="*/ 354838 w 517270"/>
              <a:gd name="connsiteY563" fmla="*/ 464032 h 720102"/>
              <a:gd name="connsiteX564" fmla="*/ 355041 w 517270"/>
              <a:gd name="connsiteY564" fmla="*/ 464705 h 720102"/>
              <a:gd name="connsiteX565" fmla="*/ 351955 w 517270"/>
              <a:gd name="connsiteY565" fmla="*/ 455066 h 720102"/>
              <a:gd name="connsiteX566" fmla="*/ 352107 w 517270"/>
              <a:gd name="connsiteY566" fmla="*/ 455498 h 720102"/>
              <a:gd name="connsiteX567" fmla="*/ 350367 w 517270"/>
              <a:gd name="connsiteY567" fmla="*/ 450608 h 720102"/>
              <a:gd name="connsiteX568" fmla="*/ 350519 w 517270"/>
              <a:gd name="connsiteY568" fmla="*/ 451015 h 720102"/>
              <a:gd name="connsiteX569" fmla="*/ 348639 w 517270"/>
              <a:gd name="connsiteY569" fmla="*/ 446201 h 720102"/>
              <a:gd name="connsiteX570" fmla="*/ 348818 w 517270"/>
              <a:gd name="connsiteY570" fmla="*/ 446633 h 720102"/>
              <a:gd name="connsiteX571" fmla="*/ 346798 w 517270"/>
              <a:gd name="connsiteY571" fmla="*/ 441934 h 720102"/>
              <a:gd name="connsiteX572" fmla="*/ 347014 w 517270"/>
              <a:gd name="connsiteY572" fmla="*/ 442391 h 720102"/>
              <a:gd name="connsiteX573" fmla="*/ 344855 w 517270"/>
              <a:gd name="connsiteY573" fmla="*/ 437819 h 720102"/>
              <a:gd name="connsiteX574" fmla="*/ 345096 w 517270"/>
              <a:gd name="connsiteY574" fmla="*/ 438302 h 720102"/>
              <a:gd name="connsiteX575" fmla="*/ 342798 w 517270"/>
              <a:gd name="connsiteY575" fmla="*/ 433870 h 720102"/>
              <a:gd name="connsiteX576" fmla="*/ 343077 w 517270"/>
              <a:gd name="connsiteY576" fmla="*/ 434378 h 720102"/>
              <a:gd name="connsiteX577" fmla="*/ 340626 w 517270"/>
              <a:gd name="connsiteY577" fmla="*/ 430098 h 720102"/>
              <a:gd name="connsiteX578" fmla="*/ 340956 w 517270"/>
              <a:gd name="connsiteY578" fmla="*/ 430657 h 720102"/>
              <a:gd name="connsiteX579" fmla="*/ 338352 w 517270"/>
              <a:gd name="connsiteY579" fmla="*/ 426554 h 720102"/>
              <a:gd name="connsiteX580" fmla="*/ 338746 w 517270"/>
              <a:gd name="connsiteY580" fmla="*/ 427139 h 720102"/>
              <a:gd name="connsiteX581" fmla="*/ 335991 w 517270"/>
              <a:gd name="connsiteY581" fmla="*/ 423227 h 720102"/>
              <a:gd name="connsiteX582" fmla="*/ 336448 w 517270"/>
              <a:gd name="connsiteY582" fmla="*/ 423836 h 720102"/>
              <a:gd name="connsiteX583" fmla="*/ 333540 w 517270"/>
              <a:gd name="connsiteY583" fmla="*/ 420141 h 720102"/>
              <a:gd name="connsiteX584" fmla="*/ 334073 w 517270"/>
              <a:gd name="connsiteY584" fmla="*/ 420776 h 720102"/>
              <a:gd name="connsiteX585" fmla="*/ 330999 w 517270"/>
              <a:gd name="connsiteY585" fmla="*/ 417321 h 720102"/>
              <a:gd name="connsiteX586" fmla="*/ 331622 w 517270"/>
              <a:gd name="connsiteY586" fmla="*/ 417969 h 720102"/>
              <a:gd name="connsiteX587" fmla="*/ 328383 w 517270"/>
              <a:gd name="connsiteY587" fmla="*/ 414769 h 720102"/>
              <a:gd name="connsiteX588" fmla="*/ 329094 w 517270"/>
              <a:gd name="connsiteY588" fmla="*/ 415429 h 720102"/>
              <a:gd name="connsiteX589" fmla="*/ 325704 w 517270"/>
              <a:gd name="connsiteY589" fmla="*/ 412483 h 720102"/>
              <a:gd name="connsiteX590" fmla="*/ 326517 w 517270"/>
              <a:gd name="connsiteY590" fmla="*/ 413143 h 720102"/>
              <a:gd name="connsiteX591" fmla="*/ 322948 w 517270"/>
              <a:gd name="connsiteY591" fmla="*/ 410502 h 720102"/>
              <a:gd name="connsiteX592" fmla="*/ 323887 w 517270"/>
              <a:gd name="connsiteY592" fmla="*/ 411136 h 720102"/>
              <a:gd name="connsiteX593" fmla="*/ 320141 w 517270"/>
              <a:gd name="connsiteY593" fmla="*/ 408787 h 720102"/>
              <a:gd name="connsiteX594" fmla="*/ 321182 w 517270"/>
              <a:gd name="connsiteY594" fmla="*/ 409371 h 720102"/>
              <a:gd name="connsiteX595" fmla="*/ 317271 w 517270"/>
              <a:gd name="connsiteY595" fmla="*/ 407352 h 720102"/>
              <a:gd name="connsiteX596" fmla="*/ 318401 w 517270"/>
              <a:gd name="connsiteY596" fmla="*/ 407885 h 720102"/>
              <a:gd name="connsiteX597" fmla="*/ 314311 w 517270"/>
              <a:gd name="connsiteY597" fmla="*/ 406196 h 720102"/>
              <a:gd name="connsiteX598" fmla="*/ 315569 w 517270"/>
              <a:gd name="connsiteY598" fmla="*/ 406653 h 720102"/>
              <a:gd name="connsiteX599" fmla="*/ 313423 w 517270"/>
              <a:gd name="connsiteY599" fmla="*/ 405993 h 720102"/>
              <a:gd name="connsiteX600" fmla="*/ 314655 w 517270"/>
              <a:gd name="connsiteY600" fmla="*/ 406311 h 720102"/>
              <a:gd name="connsiteX601" fmla="*/ 312394 w 517270"/>
              <a:gd name="connsiteY601" fmla="*/ 405841 h 720102"/>
              <a:gd name="connsiteX602" fmla="*/ 313499 w 517270"/>
              <a:gd name="connsiteY602" fmla="*/ 406019 h 720102"/>
              <a:gd name="connsiteX603" fmla="*/ 311124 w 517270"/>
              <a:gd name="connsiteY603" fmla="*/ 405714 h 720102"/>
              <a:gd name="connsiteX604" fmla="*/ 312115 w 517270"/>
              <a:gd name="connsiteY604" fmla="*/ 405803 h 720102"/>
              <a:gd name="connsiteX605" fmla="*/ 309651 w 517270"/>
              <a:gd name="connsiteY605" fmla="*/ 405663 h 720102"/>
              <a:gd name="connsiteX606" fmla="*/ 310527 w 517270"/>
              <a:gd name="connsiteY606" fmla="*/ 405688 h 720102"/>
              <a:gd name="connsiteX607" fmla="*/ 307987 w 517270"/>
              <a:gd name="connsiteY607" fmla="*/ 405688 h 720102"/>
              <a:gd name="connsiteX608" fmla="*/ 308749 w 517270"/>
              <a:gd name="connsiteY608" fmla="*/ 405663 h 720102"/>
              <a:gd name="connsiteX609" fmla="*/ 306146 w 517270"/>
              <a:gd name="connsiteY609" fmla="*/ 405815 h 720102"/>
              <a:gd name="connsiteX610" fmla="*/ 307123 w 517270"/>
              <a:gd name="connsiteY610" fmla="*/ 405726 h 720102"/>
              <a:gd name="connsiteX611" fmla="*/ 301776 w 517270"/>
              <a:gd name="connsiteY611" fmla="*/ 406374 h 720102"/>
              <a:gd name="connsiteX612" fmla="*/ 302818 w 517270"/>
              <a:gd name="connsiteY612" fmla="*/ 406209 h 720102"/>
              <a:gd name="connsiteX613" fmla="*/ 297370 w 517270"/>
              <a:gd name="connsiteY613" fmla="*/ 407301 h 720102"/>
              <a:gd name="connsiteX614" fmla="*/ 298195 w 517270"/>
              <a:gd name="connsiteY614" fmla="*/ 407111 h 720102"/>
              <a:gd name="connsiteX615" fmla="*/ 292722 w 517270"/>
              <a:gd name="connsiteY615" fmla="*/ 408533 h 720102"/>
              <a:gd name="connsiteX616" fmla="*/ 293395 w 517270"/>
              <a:gd name="connsiteY616" fmla="*/ 408343 h 720102"/>
              <a:gd name="connsiteX617" fmla="*/ 288010 w 517270"/>
              <a:gd name="connsiteY617" fmla="*/ 410032 h 720102"/>
              <a:gd name="connsiteX618" fmla="*/ 288569 w 517270"/>
              <a:gd name="connsiteY618" fmla="*/ 409854 h 720102"/>
              <a:gd name="connsiteX619" fmla="*/ 283374 w 517270"/>
              <a:gd name="connsiteY619" fmla="*/ 411721 h 720102"/>
              <a:gd name="connsiteX620" fmla="*/ 283832 w 517270"/>
              <a:gd name="connsiteY620" fmla="*/ 411543 h 720102"/>
              <a:gd name="connsiteX621" fmla="*/ 278917 w 517270"/>
              <a:gd name="connsiteY621" fmla="*/ 413499 h 720102"/>
              <a:gd name="connsiteX622" fmla="*/ 279324 w 517270"/>
              <a:gd name="connsiteY622" fmla="*/ 413334 h 720102"/>
              <a:gd name="connsiteX623" fmla="*/ 274789 w 517270"/>
              <a:gd name="connsiteY623" fmla="*/ 415302 h 720102"/>
              <a:gd name="connsiteX624" fmla="*/ 275310 w 517270"/>
              <a:gd name="connsiteY624" fmla="*/ 415061 h 720102"/>
              <a:gd name="connsiteX625" fmla="*/ 267792 w 517270"/>
              <a:gd name="connsiteY625" fmla="*/ 418706 h 720102"/>
              <a:gd name="connsiteX626" fmla="*/ 268516 w 517270"/>
              <a:gd name="connsiteY626" fmla="*/ 418325 h 720102"/>
              <a:gd name="connsiteX627" fmla="*/ 263715 w 517270"/>
              <a:gd name="connsiteY627" fmla="*/ 421004 h 720102"/>
              <a:gd name="connsiteX628" fmla="*/ 264744 w 517270"/>
              <a:gd name="connsiteY628" fmla="*/ 420370 h 720102"/>
              <a:gd name="connsiteX629" fmla="*/ 263614 w 517270"/>
              <a:gd name="connsiteY629" fmla="*/ 421132 h 720102"/>
              <a:gd name="connsiteX630" fmla="*/ 264756 w 517270"/>
              <a:gd name="connsiteY630" fmla="*/ 420268 h 720102"/>
              <a:gd name="connsiteX631" fmla="*/ 264680 w 517270"/>
              <a:gd name="connsiteY631" fmla="*/ 420332 h 720102"/>
              <a:gd name="connsiteX632" fmla="*/ 265188 w 517270"/>
              <a:gd name="connsiteY632" fmla="*/ 419899 h 720102"/>
              <a:gd name="connsiteX633" fmla="*/ 265124 w 517270"/>
              <a:gd name="connsiteY633" fmla="*/ 419950 h 720102"/>
              <a:gd name="connsiteX634" fmla="*/ 266356 w 517270"/>
              <a:gd name="connsiteY634" fmla="*/ 418693 h 720102"/>
              <a:gd name="connsiteX635" fmla="*/ 266280 w 517270"/>
              <a:gd name="connsiteY635" fmla="*/ 418769 h 720102"/>
              <a:gd name="connsiteX636" fmla="*/ 267309 w 517270"/>
              <a:gd name="connsiteY636" fmla="*/ 401573 h 720102"/>
              <a:gd name="connsiteX637" fmla="*/ 267360 w 517270"/>
              <a:gd name="connsiteY637" fmla="*/ 401637 h 720102"/>
              <a:gd name="connsiteX638" fmla="*/ 252438 w 517270"/>
              <a:gd name="connsiteY638" fmla="*/ 395604 h 720102"/>
              <a:gd name="connsiteX639" fmla="*/ 260286 w 517270"/>
              <a:gd name="connsiteY639" fmla="*/ 393890 h 720102"/>
              <a:gd name="connsiteX640" fmla="*/ 260019 w 517270"/>
              <a:gd name="connsiteY640" fmla="*/ 393953 h 720102"/>
              <a:gd name="connsiteX641" fmla="*/ 277812 w 517270"/>
              <a:gd name="connsiteY641" fmla="*/ 389725 h 720102"/>
              <a:gd name="connsiteX642" fmla="*/ 301167 w 517270"/>
              <a:gd name="connsiteY642" fmla="*/ 384289 h 720102"/>
              <a:gd name="connsiteX643" fmla="*/ 313626 w 517270"/>
              <a:gd name="connsiteY643" fmla="*/ 381533 h 720102"/>
              <a:gd name="connsiteX644" fmla="*/ 325894 w 517270"/>
              <a:gd name="connsiteY644" fmla="*/ 378967 h 720102"/>
              <a:gd name="connsiteX645" fmla="*/ 332002 w 517270"/>
              <a:gd name="connsiteY645" fmla="*/ 377837 h 720102"/>
              <a:gd name="connsiteX646" fmla="*/ 337972 w 517270"/>
              <a:gd name="connsiteY646" fmla="*/ 376935 h 720102"/>
              <a:gd name="connsiteX647" fmla="*/ 348818 w 517270"/>
              <a:gd name="connsiteY647" fmla="*/ 375704 h 720102"/>
              <a:gd name="connsiteX648" fmla="*/ 368439 w 517270"/>
              <a:gd name="connsiteY648" fmla="*/ 373964 h 720102"/>
              <a:gd name="connsiteX649" fmla="*/ 368020 w 517270"/>
              <a:gd name="connsiteY649" fmla="*/ 374015 h 720102"/>
              <a:gd name="connsiteX650" fmla="*/ 372795 w 517270"/>
              <a:gd name="connsiteY650" fmla="*/ 373443 h 720102"/>
              <a:gd name="connsiteX651" fmla="*/ 372389 w 517270"/>
              <a:gd name="connsiteY651" fmla="*/ 373494 h 720102"/>
              <a:gd name="connsiteX652" fmla="*/ 377202 w 517270"/>
              <a:gd name="connsiteY652" fmla="*/ 372783 h 720102"/>
              <a:gd name="connsiteX653" fmla="*/ 376681 w 517270"/>
              <a:gd name="connsiteY653" fmla="*/ 372871 h 720102"/>
              <a:gd name="connsiteX654" fmla="*/ 381558 w 517270"/>
              <a:gd name="connsiteY654" fmla="*/ 371970 h 720102"/>
              <a:gd name="connsiteX655" fmla="*/ 380974 w 517270"/>
              <a:gd name="connsiteY655" fmla="*/ 372084 h 720102"/>
              <a:gd name="connsiteX656" fmla="*/ 385953 w 517270"/>
              <a:gd name="connsiteY656" fmla="*/ 370941 h 720102"/>
              <a:gd name="connsiteX657" fmla="*/ 385305 w 517270"/>
              <a:gd name="connsiteY657" fmla="*/ 371106 h 720102"/>
              <a:gd name="connsiteX658" fmla="*/ 390423 w 517270"/>
              <a:gd name="connsiteY658" fmla="*/ 369684 h 720102"/>
              <a:gd name="connsiteX659" fmla="*/ 389749 w 517270"/>
              <a:gd name="connsiteY659" fmla="*/ 369887 h 720102"/>
              <a:gd name="connsiteX660" fmla="*/ 395033 w 517270"/>
              <a:gd name="connsiteY660" fmla="*/ 368122 h 720102"/>
              <a:gd name="connsiteX661" fmla="*/ 394360 w 517270"/>
              <a:gd name="connsiteY661" fmla="*/ 368363 h 720102"/>
              <a:gd name="connsiteX662" fmla="*/ 399846 w 517270"/>
              <a:gd name="connsiteY662" fmla="*/ 366229 h 720102"/>
              <a:gd name="connsiteX663" fmla="*/ 399198 w 517270"/>
              <a:gd name="connsiteY663" fmla="*/ 366496 h 720102"/>
              <a:gd name="connsiteX664" fmla="*/ 404914 w 517270"/>
              <a:gd name="connsiteY664" fmla="*/ 363944 h 720102"/>
              <a:gd name="connsiteX665" fmla="*/ 404304 w 517270"/>
              <a:gd name="connsiteY665" fmla="*/ 364235 h 720102"/>
              <a:gd name="connsiteX666" fmla="*/ 415645 w 517270"/>
              <a:gd name="connsiteY666" fmla="*/ 358495 h 720102"/>
              <a:gd name="connsiteX667" fmla="*/ 415163 w 517270"/>
              <a:gd name="connsiteY667" fmla="*/ 358749 h 720102"/>
              <a:gd name="connsiteX668" fmla="*/ 420572 w 517270"/>
              <a:gd name="connsiteY668" fmla="*/ 355752 h 720102"/>
              <a:gd name="connsiteX669" fmla="*/ 420242 w 517270"/>
              <a:gd name="connsiteY669" fmla="*/ 355930 h 720102"/>
              <a:gd name="connsiteX670" fmla="*/ 425487 w 517270"/>
              <a:gd name="connsiteY670" fmla="*/ 352843 h 720102"/>
              <a:gd name="connsiteX671" fmla="*/ 425145 w 517270"/>
              <a:gd name="connsiteY671" fmla="*/ 353047 h 720102"/>
              <a:gd name="connsiteX672" fmla="*/ 430224 w 517270"/>
              <a:gd name="connsiteY672" fmla="*/ 349859 h 720102"/>
              <a:gd name="connsiteX673" fmla="*/ 429882 w 517270"/>
              <a:gd name="connsiteY673" fmla="*/ 350088 h 720102"/>
              <a:gd name="connsiteX674" fmla="*/ 434796 w 517270"/>
              <a:gd name="connsiteY674" fmla="*/ 346786 h 720102"/>
              <a:gd name="connsiteX675" fmla="*/ 434454 w 517270"/>
              <a:gd name="connsiteY675" fmla="*/ 347040 h 720102"/>
              <a:gd name="connsiteX676" fmla="*/ 439216 w 517270"/>
              <a:gd name="connsiteY676" fmla="*/ 343636 h 720102"/>
              <a:gd name="connsiteX677" fmla="*/ 438860 w 517270"/>
              <a:gd name="connsiteY677" fmla="*/ 343903 h 720102"/>
              <a:gd name="connsiteX678" fmla="*/ 443471 w 517270"/>
              <a:gd name="connsiteY678" fmla="*/ 340385 h 720102"/>
              <a:gd name="connsiteX679" fmla="*/ 443115 w 517270"/>
              <a:gd name="connsiteY679" fmla="*/ 340664 h 720102"/>
              <a:gd name="connsiteX680" fmla="*/ 447573 w 517270"/>
              <a:gd name="connsiteY680" fmla="*/ 337045 h 720102"/>
              <a:gd name="connsiteX681" fmla="*/ 447217 w 517270"/>
              <a:gd name="connsiteY681" fmla="*/ 337337 h 720102"/>
              <a:gd name="connsiteX682" fmla="*/ 451536 w 517270"/>
              <a:gd name="connsiteY682" fmla="*/ 333603 h 720102"/>
              <a:gd name="connsiteX683" fmla="*/ 451192 w 517270"/>
              <a:gd name="connsiteY683" fmla="*/ 333908 h 720102"/>
              <a:gd name="connsiteX684" fmla="*/ 455358 w 517270"/>
              <a:gd name="connsiteY684" fmla="*/ 330047 h 720102"/>
              <a:gd name="connsiteX685" fmla="*/ 455028 w 517270"/>
              <a:gd name="connsiteY685" fmla="*/ 330377 h 720102"/>
              <a:gd name="connsiteX686" fmla="*/ 459054 w 517270"/>
              <a:gd name="connsiteY686" fmla="*/ 326390 h 720102"/>
              <a:gd name="connsiteX687" fmla="*/ 458723 w 517270"/>
              <a:gd name="connsiteY687" fmla="*/ 326732 h 720102"/>
              <a:gd name="connsiteX688" fmla="*/ 462635 w 517270"/>
              <a:gd name="connsiteY688" fmla="*/ 322605 h 720102"/>
              <a:gd name="connsiteX689" fmla="*/ 462318 w 517270"/>
              <a:gd name="connsiteY689" fmla="*/ 322960 h 720102"/>
              <a:gd name="connsiteX690" fmla="*/ 466076 w 517270"/>
              <a:gd name="connsiteY690" fmla="*/ 318706 h 720102"/>
              <a:gd name="connsiteX691" fmla="*/ 465772 w 517270"/>
              <a:gd name="connsiteY691" fmla="*/ 319061 h 720102"/>
              <a:gd name="connsiteX692" fmla="*/ 469417 w 517270"/>
              <a:gd name="connsiteY692" fmla="*/ 314668 h 720102"/>
              <a:gd name="connsiteX693" fmla="*/ 469124 w 517270"/>
              <a:gd name="connsiteY693" fmla="*/ 315023 h 720102"/>
              <a:gd name="connsiteX694" fmla="*/ 472655 w 517270"/>
              <a:gd name="connsiteY694" fmla="*/ 310489 h 720102"/>
              <a:gd name="connsiteX695" fmla="*/ 472275 w 517270"/>
              <a:gd name="connsiteY695" fmla="*/ 310997 h 720102"/>
              <a:gd name="connsiteX696" fmla="*/ 478446 w 517270"/>
              <a:gd name="connsiteY696" fmla="*/ 302285 h 720102"/>
              <a:gd name="connsiteX697" fmla="*/ 478028 w 517270"/>
              <a:gd name="connsiteY697" fmla="*/ 302907 h 720102"/>
              <a:gd name="connsiteX698" fmla="*/ 480580 w 517270"/>
              <a:gd name="connsiteY698" fmla="*/ 298881 h 720102"/>
              <a:gd name="connsiteX699" fmla="*/ 480262 w 517270"/>
              <a:gd name="connsiteY699" fmla="*/ 299415 h 720102"/>
              <a:gd name="connsiteX700" fmla="*/ 482472 w 517270"/>
              <a:gd name="connsiteY700" fmla="*/ 295541 h 720102"/>
              <a:gd name="connsiteX701" fmla="*/ 482142 w 517270"/>
              <a:gd name="connsiteY701" fmla="*/ 296176 h 720102"/>
              <a:gd name="connsiteX702" fmla="*/ 484047 w 517270"/>
              <a:gd name="connsiteY702" fmla="*/ 292417 h 720102"/>
              <a:gd name="connsiteX703" fmla="*/ 483692 w 517270"/>
              <a:gd name="connsiteY703" fmla="*/ 293154 h 720102"/>
              <a:gd name="connsiteX704" fmla="*/ 485305 w 517270"/>
              <a:gd name="connsiteY704" fmla="*/ 289483 h 720102"/>
              <a:gd name="connsiteX705" fmla="*/ 484987 w 517270"/>
              <a:gd name="connsiteY705" fmla="*/ 290296 h 720102"/>
              <a:gd name="connsiteX706" fmla="*/ 486320 w 517270"/>
              <a:gd name="connsiteY706" fmla="*/ 286664 h 720102"/>
              <a:gd name="connsiteX707" fmla="*/ 486029 w 517270"/>
              <a:gd name="connsiteY707" fmla="*/ 287528 h 720102"/>
              <a:gd name="connsiteX708" fmla="*/ 487108 w 517270"/>
              <a:gd name="connsiteY708" fmla="*/ 283895 h 720102"/>
              <a:gd name="connsiteX709" fmla="*/ 486879 w 517270"/>
              <a:gd name="connsiteY709" fmla="*/ 284772 h 720102"/>
              <a:gd name="connsiteX710" fmla="*/ 487718 w 517270"/>
              <a:gd name="connsiteY710" fmla="*/ 281101 h 720102"/>
              <a:gd name="connsiteX711" fmla="*/ 487540 w 517270"/>
              <a:gd name="connsiteY711" fmla="*/ 281965 h 720102"/>
              <a:gd name="connsiteX712" fmla="*/ 488162 w 517270"/>
              <a:gd name="connsiteY712" fmla="*/ 278219 h 720102"/>
              <a:gd name="connsiteX713" fmla="*/ 488060 w 517270"/>
              <a:gd name="connsiteY713" fmla="*/ 279006 h 720102"/>
              <a:gd name="connsiteX714" fmla="*/ 488467 w 517270"/>
              <a:gd name="connsiteY714" fmla="*/ 275132 h 720102"/>
              <a:gd name="connsiteX715" fmla="*/ 488416 w 517270"/>
              <a:gd name="connsiteY715" fmla="*/ 275844 h 720102"/>
              <a:gd name="connsiteX716" fmla="*/ 488645 w 517270"/>
              <a:gd name="connsiteY716" fmla="*/ 271805 h 720102"/>
              <a:gd name="connsiteX717" fmla="*/ 488619 w 517270"/>
              <a:gd name="connsiteY717" fmla="*/ 272402 h 720102"/>
              <a:gd name="connsiteX718" fmla="*/ 488695 w 517270"/>
              <a:gd name="connsiteY718" fmla="*/ 268160 h 720102"/>
              <a:gd name="connsiteX719" fmla="*/ 488695 w 517270"/>
              <a:gd name="connsiteY719" fmla="*/ 268643 h 720102"/>
              <a:gd name="connsiteX720" fmla="*/ 488619 w 517270"/>
              <a:gd name="connsiteY720" fmla="*/ 264172 h 720102"/>
              <a:gd name="connsiteX721" fmla="*/ 488632 w 517270"/>
              <a:gd name="connsiteY721" fmla="*/ 264667 h 720102"/>
              <a:gd name="connsiteX722" fmla="*/ 488124 w 517270"/>
              <a:gd name="connsiteY722" fmla="*/ 254838 h 720102"/>
              <a:gd name="connsiteX723" fmla="*/ 488162 w 517270"/>
              <a:gd name="connsiteY723" fmla="*/ 255396 h 720102"/>
              <a:gd name="connsiteX724" fmla="*/ 487197 w 517270"/>
              <a:gd name="connsiteY724" fmla="*/ 244792 h 720102"/>
              <a:gd name="connsiteX725" fmla="*/ 487260 w 517270"/>
              <a:gd name="connsiteY725" fmla="*/ 245313 h 720102"/>
              <a:gd name="connsiteX726" fmla="*/ 486574 w 517270"/>
              <a:gd name="connsiteY726" fmla="*/ 239991 h 720102"/>
              <a:gd name="connsiteX727" fmla="*/ 486626 w 517270"/>
              <a:gd name="connsiteY727" fmla="*/ 240372 h 720102"/>
              <a:gd name="connsiteX728" fmla="*/ 485787 w 517270"/>
              <a:gd name="connsiteY728" fmla="*/ 235064 h 720102"/>
              <a:gd name="connsiteX729" fmla="*/ 485864 w 517270"/>
              <a:gd name="connsiteY729" fmla="*/ 235483 h 720102"/>
              <a:gd name="connsiteX730" fmla="*/ 484873 w 517270"/>
              <a:gd name="connsiteY730" fmla="*/ 230213 h 720102"/>
              <a:gd name="connsiteX731" fmla="*/ 484975 w 517270"/>
              <a:gd name="connsiteY731" fmla="*/ 230670 h 720102"/>
              <a:gd name="connsiteX732" fmla="*/ 483819 w 517270"/>
              <a:gd name="connsiteY732" fmla="*/ 225475 h 720102"/>
              <a:gd name="connsiteX733" fmla="*/ 483933 w 517270"/>
              <a:gd name="connsiteY733" fmla="*/ 225983 h 720102"/>
              <a:gd name="connsiteX734" fmla="*/ 482612 w 517270"/>
              <a:gd name="connsiteY734" fmla="*/ 220878 h 720102"/>
              <a:gd name="connsiteX735" fmla="*/ 482765 w 517270"/>
              <a:gd name="connsiteY735" fmla="*/ 221437 h 720102"/>
              <a:gd name="connsiteX736" fmla="*/ 481253 w 517270"/>
              <a:gd name="connsiteY736" fmla="*/ 216458 h 720102"/>
              <a:gd name="connsiteX737" fmla="*/ 481444 w 517270"/>
              <a:gd name="connsiteY737" fmla="*/ 217068 h 720102"/>
              <a:gd name="connsiteX738" fmla="*/ 479742 w 517270"/>
              <a:gd name="connsiteY738" fmla="*/ 212255 h 720102"/>
              <a:gd name="connsiteX739" fmla="*/ 479996 w 517270"/>
              <a:gd name="connsiteY739" fmla="*/ 212928 h 720102"/>
              <a:gd name="connsiteX740" fmla="*/ 478078 w 517270"/>
              <a:gd name="connsiteY740" fmla="*/ 208279 h 720102"/>
              <a:gd name="connsiteX741" fmla="*/ 478408 w 517270"/>
              <a:gd name="connsiteY741" fmla="*/ 209016 h 720102"/>
              <a:gd name="connsiteX742" fmla="*/ 476287 w 517270"/>
              <a:gd name="connsiteY742" fmla="*/ 204584 h 720102"/>
              <a:gd name="connsiteX743" fmla="*/ 476707 w 517270"/>
              <a:gd name="connsiteY743" fmla="*/ 205384 h 720102"/>
              <a:gd name="connsiteX744" fmla="*/ 474357 w 517270"/>
              <a:gd name="connsiteY744" fmla="*/ 201193 h 720102"/>
              <a:gd name="connsiteX745" fmla="*/ 474877 w 517270"/>
              <a:gd name="connsiteY745" fmla="*/ 202057 h 720102"/>
              <a:gd name="connsiteX746" fmla="*/ 472299 w 517270"/>
              <a:gd name="connsiteY746" fmla="*/ 198120 h 720102"/>
              <a:gd name="connsiteX747" fmla="*/ 472947 w 517270"/>
              <a:gd name="connsiteY747" fmla="*/ 199034 h 720102"/>
              <a:gd name="connsiteX748" fmla="*/ 470128 w 517270"/>
              <a:gd name="connsiteY748" fmla="*/ 195402 h 720102"/>
              <a:gd name="connsiteX749" fmla="*/ 470941 w 517270"/>
              <a:gd name="connsiteY749" fmla="*/ 196354 h 720102"/>
              <a:gd name="connsiteX750" fmla="*/ 467867 w 517270"/>
              <a:gd name="connsiteY750" fmla="*/ 193040 h 720102"/>
              <a:gd name="connsiteX751" fmla="*/ 468845 w 517270"/>
              <a:gd name="connsiteY751" fmla="*/ 193992 h 720102"/>
              <a:gd name="connsiteX752" fmla="*/ 465518 w 517270"/>
              <a:gd name="connsiteY752" fmla="*/ 191020 h 720102"/>
              <a:gd name="connsiteX753" fmla="*/ 466775 w 517270"/>
              <a:gd name="connsiteY753" fmla="*/ 192023 h 720102"/>
              <a:gd name="connsiteX754" fmla="*/ 463321 w 517270"/>
              <a:gd name="connsiteY754" fmla="*/ 189572 h 720102"/>
              <a:gd name="connsiteX755" fmla="*/ 464946 w 517270"/>
              <a:gd name="connsiteY755" fmla="*/ 190576 h 720102"/>
              <a:gd name="connsiteX756" fmla="*/ 461467 w 517270"/>
              <a:gd name="connsiteY756" fmla="*/ 188760 h 720102"/>
              <a:gd name="connsiteX757" fmla="*/ 463283 w 517270"/>
              <a:gd name="connsiteY757" fmla="*/ 189547 h 720102"/>
              <a:gd name="connsiteX758" fmla="*/ 459778 w 517270"/>
              <a:gd name="connsiteY758" fmla="*/ 188302 h 720102"/>
              <a:gd name="connsiteX759" fmla="*/ 461619 w 517270"/>
              <a:gd name="connsiteY759" fmla="*/ 188823 h 720102"/>
              <a:gd name="connsiteX760" fmla="*/ 458089 w 517270"/>
              <a:gd name="connsiteY760" fmla="*/ 188074 h 720102"/>
              <a:gd name="connsiteX761" fmla="*/ 459790 w 517270"/>
              <a:gd name="connsiteY761" fmla="*/ 188328 h 720102"/>
              <a:gd name="connsiteX762" fmla="*/ 456209 w 517270"/>
              <a:gd name="connsiteY762" fmla="*/ 188010 h 720102"/>
              <a:gd name="connsiteX763" fmla="*/ 457669 w 517270"/>
              <a:gd name="connsiteY763" fmla="*/ 188061 h 720102"/>
              <a:gd name="connsiteX764" fmla="*/ 454011 w 517270"/>
              <a:gd name="connsiteY764" fmla="*/ 188112 h 720102"/>
              <a:gd name="connsiteX765" fmla="*/ 455167 w 517270"/>
              <a:gd name="connsiteY765" fmla="*/ 188048 h 720102"/>
              <a:gd name="connsiteX766" fmla="*/ 451421 w 517270"/>
              <a:gd name="connsiteY766" fmla="*/ 188417 h 720102"/>
              <a:gd name="connsiteX767" fmla="*/ 452272 w 517270"/>
              <a:gd name="connsiteY767" fmla="*/ 188302 h 720102"/>
              <a:gd name="connsiteX768" fmla="*/ 448436 w 517270"/>
              <a:gd name="connsiteY768" fmla="*/ 188899 h 720102"/>
              <a:gd name="connsiteX769" fmla="*/ 449135 w 517270"/>
              <a:gd name="connsiteY769" fmla="*/ 188785 h 720102"/>
              <a:gd name="connsiteX770" fmla="*/ 441146 w 517270"/>
              <a:gd name="connsiteY770" fmla="*/ 190436 h 720102"/>
              <a:gd name="connsiteX771" fmla="*/ 441249 w 517270"/>
              <a:gd name="connsiteY771" fmla="*/ 190411 h 720102"/>
              <a:gd name="connsiteX772" fmla="*/ 432523 w 517270"/>
              <a:gd name="connsiteY772" fmla="*/ 192290 h 720102"/>
              <a:gd name="connsiteX773" fmla="*/ 427558 w 517270"/>
              <a:gd name="connsiteY773" fmla="*/ 193192 h 720102"/>
              <a:gd name="connsiteX774" fmla="*/ 422275 w 517270"/>
              <a:gd name="connsiteY774" fmla="*/ 193941 h 720102"/>
              <a:gd name="connsiteX775" fmla="*/ 416674 w 517270"/>
              <a:gd name="connsiteY775" fmla="*/ 194462 h 720102"/>
              <a:gd name="connsiteX776" fmla="*/ 410781 w 517270"/>
              <a:gd name="connsiteY776" fmla="*/ 194652 h 720102"/>
              <a:gd name="connsiteX777" fmla="*/ 404862 w 517270"/>
              <a:gd name="connsiteY777" fmla="*/ 194487 h 720102"/>
              <a:gd name="connsiteX778" fmla="*/ 399097 w 517270"/>
              <a:gd name="connsiteY778" fmla="*/ 194043 h 720102"/>
              <a:gd name="connsiteX779" fmla="*/ 393496 w 517270"/>
              <a:gd name="connsiteY779" fmla="*/ 193408 h 720102"/>
              <a:gd name="connsiteX780" fmla="*/ 388060 w 517270"/>
              <a:gd name="connsiteY780" fmla="*/ 192646 h 720102"/>
              <a:gd name="connsiteX781" fmla="*/ 377862 w 517270"/>
              <a:gd name="connsiteY781" fmla="*/ 191008 h 720102"/>
              <a:gd name="connsiteX782" fmla="*/ 378002 w 517270"/>
              <a:gd name="connsiteY782" fmla="*/ 191020 h 720102"/>
              <a:gd name="connsiteX783" fmla="*/ 368286 w 517270"/>
              <a:gd name="connsiteY783" fmla="*/ 189560 h 720102"/>
              <a:gd name="connsiteX784" fmla="*/ 368807 w 517270"/>
              <a:gd name="connsiteY784" fmla="*/ 189623 h 720102"/>
              <a:gd name="connsiteX785" fmla="*/ 364134 w 517270"/>
              <a:gd name="connsiteY785" fmla="*/ 189103 h 720102"/>
              <a:gd name="connsiteX786" fmla="*/ 364743 w 517270"/>
              <a:gd name="connsiteY786" fmla="*/ 189153 h 720102"/>
              <a:gd name="connsiteX787" fmla="*/ 360209 w 517270"/>
              <a:gd name="connsiteY787" fmla="*/ 188836 h 720102"/>
              <a:gd name="connsiteX788" fmla="*/ 361048 w 517270"/>
              <a:gd name="connsiteY788" fmla="*/ 188874 h 720102"/>
              <a:gd name="connsiteX789" fmla="*/ 356692 w 517270"/>
              <a:gd name="connsiteY789" fmla="*/ 188823 h 720102"/>
              <a:gd name="connsiteX790" fmla="*/ 357796 w 517270"/>
              <a:gd name="connsiteY790" fmla="*/ 188798 h 720102"/>
              <a:gd name="connsiteX791" fmla="*/ 353618 w 517270"/>
              <a:gd name="connsiteY791" fmla="*/ 189077 h 720102"/>
              <a:gd name="connsiteX792" fmla="*/ 355028 w 517270"/>
              <a:gd name="connsiteY792" fmla="*/ 188912 h 720102"/>
              <a:gd name="connsiteX793" fmla="*/ 351052 w 517270"/>
              <a:gd name="connsiteY793" fmla="*/ 189572 h 720102"/>
              <a:gd name="connsiteX794" fmla="*/ 352742 w 517270"/>
              <a:gd name="connsiteY794" fmla="*/ 189179 h 720102"/>
              <a:gd name="connsiteX795" fmla="*/ 348995 w 517270"/>
              <a:gd name="connsiteY795" fmla="*/ 190284 h 720102"/>
              <a:gd name="connsiteX796" fmla="*/ 350901 w 517270"/>
              <a:gd name="connsiteY796" fmla="*/ 189572 h 720102"/>
              <a:gd name="connsiteX797" fmla="*/ 347395 w 517270"/>
              <a:gd name="connsiteY797" fmla="*/ 191185 h 720102"/>
              <a:gd name="connsiteX798" fmla="*/ 349377 w 517270"/>
              <a:gd name="connsiteY798" fmla="*/ 190068 h 720102"/>
              <a:gd name="connsiteX799" fmla="*/ 346138 w 517270"/>
              <a:gd name="connsiteY799" fmla="*/ 192239 h 720102"/>
              <a:gd name="connsiteX800" fmla="*/ 347941 w 517270"/>
              <a:gd name="connsiteY800" fmla="*/ 190817 h 720102"/>
              <a:gd name="connsiteX801" fmla="*/ 344995 w 517270"/>
              <a:gd name="connsiteY801" fmla="*/ 193560 h 720102"/>
              <a:gd name="connsiteX802" fmla="*/ 346354 w 517270"/>
              <a:gd name="connsiteY802" fmla="*/ 192100 h 720102"/>
              <a:gd name="connsiteX803" fmla="*/ 343712 w 517270"/>
              <a:gd name="connsiteY803" fmla="*/ 195376 h 720102"/>
              <a:gd name="connsiteX804" fmla="*/ 344690 w 517270"/>
              <a:gd name="connsiteY804" fmla="*/ 194005 h 720102"/>
              <a:gd name="connsiteX805" fmla="*/ 342341 w 517270"/>
              <a:gd name="connsiteY805" fmla="*/ 197739 h 720102"/>
              <a:gd name="connsiteX806" fmla="*/ 343039 w 517270"/>
              <a:gd name="connsiteY806" fmla="*/ 196481 h 720102"/>
              <a:gd name="connsiteX807" fmla="*/ 341007 w 517270"/>
              <a:gd name="connsiteY807" fmla="*/ 200596 h 720102"/>
              <a:gd name="connsiteX808" fmla="*/ 341503 w 517270"/>
              <a:gd name="connsiteY808" fmla="*/ 199466 h 720102"/>
              <a:gd name="connsiteX809" fmla="*/ 339775 w 517270"/>
              <a:gd name="connsiteY809" fmla="*/ 203873 h 720102"/>
              <a:gd name="connsiteX810" fmla="*/ 340131 w 517270"/>
              <a:gd name="connsiteY810" fmla="*/ 202831 h 720102"/>
              <a:gd name="connsiteX811" fmla="*/ 338721 w 517270"/>
              <a:gd name="connsiteY811" fmla="*/ 207467 h 720102"/>
              <a:gd name="connsiteX812" fmla="*/ 338975 w 517270"/>
              <a:gd name="connsiteY812" fmla="*/ 206502 h 720102"/>
              <a:gd name="connsiteX813" fmla="*/ 337870 w 517270"/>
              <a:gd name="connsiteY813" fmla="*/ 211289 h 720102"/>
              <a:gd name="connsiteX814" fmla="*/ 338048 w 517270"/>
              <a:gd name="connsiteY814" fmla="*/ 210362 h 720102"/>
              <a:gd name="connsiteX815" fmla="*/ 337273 w 517270"/>
              <a:gd name="connsiteY815" fmla="*/ 215226 h 720102"/>
              <a:gd name="connsiteX816" fmla="*/ 337387 w 517270"/>
              <a:gd name="connsiteY816" fmla="*/ 214299 h 720102"/>
              <a:gd name="connsiteX817" fmla="*/ 336918 w 517270"/>
              <a:gd name="connsiteY817" fmla="*/ 219163 h 720102"/>
              <a:gd name="connsiteX818" fmla="*/ 336981 w 517270"/>
              <a:gd name="connsiteY818" fmla="*/ 218224 h 720102"/>
              <a:gd name="connsiteX819" fmla="*/ 336842 w 517270"/>
              <a:gd name="connsiteY819" fmla="*/ 223011 h 720102"/>
              <a:gd name="connsiteX820" fmla="*/ 336829 w 517270"/>
              <a:gd name="connsiteY820" fmla="*/ 222021 h 720102"/>
              <a:gd name="connsiteX821" fmla="*/ 337019 w 517270"/>
              <a:gd name="connsiteY821" fmla="*/ 226669 h 720102"/>
              <a:gd name="connsiteX822" fmla="*/ 336930 w 517270"/>
              <a:gd name="connsiteY822" fmla="*/ 225577 h 720102"/>
              <a:gd name="connsiteX823" fmla="*/ 337451 w 517270"/>
              <a:gd name="connsiteY823" fmla="*/ 229996 h 720102"/>
              <a:gd name="connsiteX824" fmla="*/ 337248 w 517270"/>
              <a:gd name="connsiteY824" fmla="*/ 228765 h 720102"/>
              <a:gd name="connsiteX825" fmla="*/ 338099 w 517270"/>
              <a:gd name="connsiteY825" fmla="*/ 232879 h 720102"/>
              <a:gd name="connsiteX826" fmla="*/ 337718 w 517270"/>
              <a:gd name="connsiteY826" fmla="*/ 231444 h 720102"/>
              <a:gd name="connsiteX827" fmla="*/ 338899 w 517270"/>
              <a:gd name="connsiteY827" fmla="*/ 235178 h 720102"/>
              <a:gd name="connsiteX828" fmla="*/ 338251 w 517270"/>
              <a:gd name="connsiteY828" fmla="*/ 233489 h 720102"/>
              <a:gd name="connsiteX829" fmla="*/ 339762 w 517270"/>
              <a:gd name="connsiteY829" fmla="*/ 236766 h 720102"/>
              <a:gd name="connsiteX830" fmla="*/ 338645 w 517270"/>
              <a:gd name="connsiteY830" fmla="*/ 234772 h 720102"/>
              <a:gd name="connsiteX831" fmla="*/ 340499 w 517270"/>
              <a:gd name="connsiteY831" fmla="*/ 237528 h 720102"/>
              <a:gd name="connsiteX832" fmla="*/ 338873 w 517270"/>
              <a:gd name="connsiteY832" fmla="*/ 235534 h 720102"/>
              <a:gd name="connsiteX833" fmla="*/ 341071 w 517270"/>
              <a:gd name="connsiteY833" fmla="*/ 237781 h 720102"/>
              <a:gd name="connsiteX834" fmla="*/ 339255 w 517270"/>
              <a:gd name="connsiteY834" fmla="*/ 236220 h 720102"/>
              <a:gd name="connsiteX835" fmla="*/ 341807 w 517270"/>
              <a:gd name="connsiteY835" fmla="*/ 238074 h 720102"/>
              <a:gd name="connsiteX836" fmla="*/ 339915 w 517270"/>
              <a:gd name="connsiteY836" fmla="*/ 236905 h 720102"/>
              <a:gd name="connsiteX837" fmla="*/ 342772 w 517270"/>
              <a:gd name="connsiteY837" fmla="*/ 238378 h 720102"/>
              <a:gd name="connsiteX838" fmla="*/ 340982 w 517270"/>
              <a:gd name="connsiteY838" fmla="*/ 237604 h 720102"/>
              <a:gd name="connsiteX839" fmla="*/ 344131 w 517270"/>
              <a:gd name="connsiteY839" fmla="*/ 238709 h 720102"/>
              <a:gd name="connsiteX840" fmla="*/ 342518 w 517270"/>
              <a:gd name="connsiteY840" fmla="*/ 238252 h 720102"/>
              <a:gd name="connsiteX841" fmla="*/ 345960 w 517270"/>
              <a:gd name="connsiteY841" fmla="*/ 239014 h 720102"/>
              <a:gd name="connsiteX842" fmla="*/ 344576 w 517270"/>
              <a:gd name="connsiteY842" fmla="*/ 238772 h 720102"/>
              <a:gd name="connsiteX843" fmla="*/ 348259 w 517270"/>
              <a:gd name="connsiteY843" fmla="*/ 239229 h 720102"/>
              <a:gd name="connsiteX844" fmla="*/ 347103 w 517270"/>
              <a:gd name="connsiteY844" fmla="*/ 239128 h 720102"/>
              <a:gd name="connsiteX845" fmla="*/ 351028 w 517270"/>
              <a:gd name="connsiteY845" fmla="*/ 239293 h 720102"/>
              <a:gd name="connsiteX846" fmla="*/ 350062 w 517270"/>
              <a:gd name="connsiteY846" fmla="*/ 239280 h 720102"/>
              <a:gd name="connsiteX847" fmla="*/ 354190 w 517270"/>
              <a:gd name="connsiteY847" fmla="*/ 239166 h 720102"/>
              <a:gd name="connsiteX848" fmla="*/ 353402 w 517270"/>
              <a:gd name="connsiteY848" fmla="*/ 239217 h 720102"/>
              <a:gd name="connsiteX849" fmla="*/ 357733 w 517270"/>
              <a:gd name="connsiteY849" fmla="*/ 238848 h 720102"/>
              <a:gd name="connsiteX850" fmla="*/ 357072 w 517270"/>
              <a:gd name="connsiteY850" fmla="*/ 238924 h 720102"/>
              <a:gd name="connsiteX851" fmla="*/ 361568 w 517270"/>
              <a:gd name="connsiteY851" fmla="*/ 238340 h 720102"/>
              <a:gd name="connsiteX852" fmla="*/ 361035 w 517270"/>
              <a:gd name="connsiteY852" fmla="*/ 238417 h 720102"/>
              <a:gd name="connsiteX853" fmla="*/ 365683 w 517270"/>
              <a:gd name="connsiteY853" fmla="*/ 237629 h 720102"/>
              <a:gd name="connsiteX854" fmla="*/ 365238 w 517270"/>
              <a:gd name="connsiteY854" fmla="*/ 237706 h 720102"/>
              <a:gd name="connsiteX855" fmla="*/ 370027 w 517270"/>
              <a:gd name="connsiteY855" fmla="*/ 236740 h 720102"/>
              <a:gd name="connsiteX856" fmla="*/ 369506 w 517270"/>
              <a:gd name="connsiteY856" fmla="*/ 236854 h 720102"/>
              <a:gd name="connsiteX857" fmla="*/ 379399 w 517270"/>
              <a:gd name="connsiteY857" fmla="*/ 234467 h 720102"/>
              <a:gd name="connsiteX858" fmla="*/ 378917 w 517270"/>
              <a:gd name="connsiteY858" fmla="*/ 234594 h 720102"/>
              <a:gd name="connsiteX859" fmla="*/ 389089 w 517270"/>
              <a:gd name="connsiteY859" fmla="*/ 231762 h 720102"/>
              <a:gd name="connsiteX860" fmla="*/ 388696 w 517270"/>
              <a:gd name="connsiteY860" fmla="*/ 231876 h 720102"/>
              <a:gd name="connsiteX861" fmla="*/ 398906 w 517270"/>
              <a:gd name="connsiteY861" fmla="*/ 228701 h 720102"/>
              <a:gd name="connsiteX862" fmla="*/ 398373 w 517270"/>
              <a:gd name="connsiteY862" fmla="*/ 228879 h 720102"/>
              <a:gd name="connsiteX863" fmla="*/ 408444 w 517270"/>
              <a:gd name="connsiteY863" fmla="*/ 225310 h 720102"/>
              <a:gd name="connsiteX864" fmla="*/ 407784 w 517270"/>
              <a:gd name="connsiteY864" fmla="*/ 225564 h 720102"/>
              <a:gd name="connsiteX865" fmla="*/ 417614 w 517270"/>
              <a:gd name="connsiteY865" fmla="*/ 221526 h 720102"/>
              <a:gd name="connsiteX866" fmla="*/ 417055 w 517270"/>
              <a:gd name="connsiteY866" fmla="*/ 221767 h 720102"/>
              <a:gd name="connsiteX867" fmla="*/ 421843 w 517270"/>
              <a:gd name="connsiteY867" fmla="*/ 219557 h 720102"/>
              <a:gd name="connsiteX868" fmla="*/ 421437 w 517270"/>
              <a:gd name="connsiteY868" fmla="*/ 219760 h 720102"/>
              <a:gd name="connsiteX869" fmla="*/ 426136 w 517270"/>
              <a:gd name="connsiteY869" fmla="*/ 217398 h 720102"/>
              <a:gd name="connsiteX870" fmla="*/ 425691 w 517270"/>
              <a:gd name="connsiteY870" fmla="*/ 217627 h 720102"/>
              <a:gd name="connsiteX871" fmla="*/ 430288 w 517270"/>
              <a:gd name="connsiteY871" fmla="*/ 215112 h 720102"/>
              <a:gd name="connsiteX872" fmla="*/ 429818 w 517270"/>
              <a:gd name="connsiteY872" fmla="*/ 215379 h 720102"/>
              <a:gd name="connsiteX873" fmla="*/ 434302 w 517270"/>
              <a:gd name="connsiteY873" fmla="*/ 212699 h 720102"/>
              <a:gd name="connsiteX874" fmla="*/ 433806 w 517270"/>
              <a:gd name="connsiteY874" fmla="*/ 213004 h 720102"/>
              <a:gd name="connsiteX875" fmla="*/ 438162 w 517270"/>
              <a:gd name="connsiteY875" fmla="*/ 210159 h 720102"/>
              <a:gd name="connsiteX876" fmla="*/ 437642 w 517270"/>
              <a:gd name="connsiteY876" fmla="*/ 210515 h 720102"/>
              <a:gd name="connsiteX877" fmla="*/ 441870 w 517270"/>
              <a:gd name="connsiteY877" fmla="*/ 207479 h 720102"/>
              <a:gd name="connsiteX878" fmla="*/ 441337 w 517270"/>
              <a:gd name="connsiteY878" fmla="*/ 207873 h 720102"/>
              <a:gd name="connsiteX879" fmla="*/ 445401 w 517270"/>
              <a:gd name="connsiteY879" fmla="*/ 204647 h 720102"/>
              <a:gd name="connsiteX880" fmla="*/ 444868 w 517270"/>
              <a:gd name="connsiteY880" fmla="*/ 205104 h 720102"/>
              <a:gd name="connsiteX881" fmla="*/ 448767 w 517270"/>
              <a:gd name="connsiteY881" fmla="*/ 201676 h 720102"/>
              <a:gd name="connsiteX882" fmla="*/ 448233 w 517270"/>
              <a:gd name="connsiteY882" fmla="*/ 202184 h 720102"/>
              <a:gd name="connsiteX883" fmla="*/ 451967 w 517270"/>
              <a:gd name="connsiteY883" fmla="*/ 198551 h 720102"/>
              <a:gd name="connsiteX884" fmla="*/ 451421 w 517270"/>
              <a:gd name="connsiteY884" fmla="*/ 199097 h 720102"/>
              <a:gd name="connsiteX885" fmla="*/ 454977 w 517270"/>
              <a:gd name="connsiteY885" fmla="*/ 195249 h 720102"/>
              <a:gd name="connsiteX886" fmla="*/ 454469 w 517270"/>
              <a:gd name="connsiteY886" fmla="*/ 195834 h 720102"/>
              <a:gd name="connsiteX887" fmla="*/ 457745 w 517270"/>
              <a:gd name="connsiteY887" fmla="*/ 191884 h 720102"/>
              <a:gd name="connsiteX888" fmla="*/ 457250 w 517270"/>
              <a:gd name="connsiteY888" fmla="*/ 192506 h 720102"/>
              <a:gd name="connsiteX889" fmla="*/ 460146 w 517270"/>
              <a:gd name="connsiteY889" fmla="*/ 188569 h 720102"/>
              <a:gd name="connsiteX890" fmla="*/ 459676 w 517270"/>
              <a:gd name="connsiteY890" fmla="*/ 189268 h 720102"/>
              <a:gd name="connsiteX891" fmla="*/ 462216 w 517270"/>
              <a:gd name="connsiteY891" fmla="*/ 185343 h 720102"/>
              <a:gd name="connsiteX892" fmla="*/ 461759 w 517270"/>
              <a:gd name="connsiteY892" fmla="*/ 186093 h 720102"/>
              <a:gd name="connsiteX893" fmla="*/ 463981 w 517270"/>
              <a:gd name="connsiteY893" fmla="*/ 182168 h 720102"/>
              <a:gd name="connsiteX894" fmla="*/ 463562 w 517270"/>
              <a:gd name="connsiteY894" fmla="*/ 182969 h 720102"/>
              <a:gd name="connsiteX895" fmla="*/ 465467 w 517270"/>
              <a:gd name="connsiteY895" fmla="*/ 179044 h 720102"/>
              <a:gd name="connsiteX896" fmla="*/ 465099 w 517270"/>
              <a:gd name="connsiteY896" fmla="*/ 179870 h 720102"/>
              <a:gd name="connsiteX897" fmla="*/ 466711 w 517270"/>
              <a:gd name="connsiteY897" fmla="*/ 175933 h 720102"/>
              <a:gd name="connsiteX898" fmla="*/ 466394 w 517270"/>
              <a:gd name="connsiteY898" fmla="*/ 176771 h 720102"/>
              <a:gd name="connsiteX899" fmla="*/ 467728 w 517270"/>
              <a:gd name="connsiteY899" fmla="*/ 172808 h 720102"/>
              <a:gd name="connsiteX900" fmla="*/ 467474 w 517270"/>
              <a:gd name="connsiteY900" fmla="*/ 173647 h 720102"/>
              <a:gd name="connsiteX901" fmla="*/ 468553 w 517270"/>
              <a:gd name="connsiteY901" fmla="*/ 169646 h 720102"/>
              <a:gd name="connsiteX902" fmla="*/ 468362 w 517270"/>
              <a:gd name="connsiteY902" fmla="*/ 170459 h 720102"/>
              <a:gd name="connsiteX903" fmla="*/ 469201 w 517270"/>
              <a:gd name="connsiteY903" fmla="*/ 166420 h 720102"/>
              <a:gd name="connsiteX904" fmla="*/ 469062 w 517270"/>
              <a:gd name="connsiteY904" fmla="*/ 167182 h 720102"/>
              <a:gd name="connsiteX905" fmla="*/ 469671 w 517270"/>
              <a:gd name="connsiteY905" fmla="*/ 163093 h 720102"/>
              <a:gd name="connsiteX906" fmla="*/ 469582 w 517270"/>
              <a:gd name="connsiteY906" fmla="*/ 163804 h 720102"/>
              <a:gd name="connsiteX907" fmla="*/ 470001 w 517270"/>
              <a:gd name="connsiteY907" fmla="*/ 159651 h 720102"/>
              <a:gd name="connsiteX908" fmla="*/ 469950 w 517270"/>
              <a:gd name="connsiteY908" fmla="*/ 160286 h 720102"/>
              <a:gd name="connsiteX909" fmla="*/ 470192 w 517270"/>
              <a:gd name="connsiteY909" fmla="*/ 156083 h 720102"/>
              <a:gd name="connsiteX910" fmla="*/ 470166 w 517270"/>
              <a:gd name="connsiteY910" fmla="*/ 156641 h 720102"/>
              <a:gd name="connsiteX911" fmla="*/ 470242 w 517270"/>
              <a:gd name="connsiteY911" fmla="*/ 152349 h 720102"/>
              <a:gd name="connsiteX912" fmla="*/ 470242 w 517270"/>
              <a:gd name="connsiteY912" fmla="*/ 152831 h 720102"/>
              <a:gd name="connsiteX913" fmla="*/ 470166 w 517270"/>
              <a:gd name="connsiteY913" fmla="*/ 148463 h 720102"/>
              <a:gd name="connsiteX914" fmla="*/ 470179 w 517270"/>
              <a:gd name="connsiteY914" fmla="*/ 149034 h 720102"/>
              <a:gd name="connsiteX915" fmla="*/ 469671 w 517270"/>
              <a:gd name="connsiteY915" fmla="*/ 140017 h 720102"/>
              <a:gd name="connsiteX916" fmla="*/ 469721 w 517270"/>
              <a:gd name="connsiteY916" fmla="*/ 140690 h 720102"/>
              <a:gd name="connsiteX917" fmla="*/ 469265 w 517270"/>
              <a:gd name="connsiteY917" fmla="*/ 136283 h 720102"/>
              <a:gd name="connsiteX918" fmla="*/ 469379 w 517270"/>
              <a:gd name="connsiteY918" fmla="*/ 137109 h 720102"/>
              <a:gd name="connsiteX919" fmla="*/ 468718 w 517270"/>
              <a:gd name="connsiteY919" fmla="*/ 133057 h 720102"/>
              <a:gd name="connsiteX920" fmla="*/ 468883 w 517270"/>
              <a:gd name="connsiteY920" fmla="*/ 133934 h 720102"/>
              <a:gd name="connsiteX921" fmla="*/ 468032 w 517270"/>
              <a:gd name="connsiteY921" fmla="*/ 130200 h 720102"/>
              <a:gd name="connsiteX922" fmla="*/ 468274 w 517270"/>
              <a:gd name="connsiteY922" fmla="*/ 131102 h 720102"/>
              <a:gd name="connsiteX923" fmla="*/ 467220 w 517270"/>
              <a:gd name="connsiteY923" fmla="*/ 127609 h 720102"/>
              <a:gd name="connsiteX924" fmla="*/ 467524 w 517270"/>
              <a:gd name="connsiteY924" fmla="*/ 128485 h 720102"/>
              <a:gd name="connsiteX925" fmla="*/ 466293 w 517270"/>
              <a:gd name="connsiteY925" fmla="*/ 125196 h 720102"/>
              <a:gd name="connsiteX926" fmla="*/ 466623 w 517270"/>
              <a:gd name="connsiteY926" fmla="*/ 126009 h 720102"/>
              <a:gd name="connsiteX927" fmla="*/ 465239 w 517270"/>
              <a:gd name="connsiteY927" fmla="*/ 122859 h 720102"/>
              <a:gd name="connsiteX928" fmla="*/ 465708 w 517270"/>
              <a:gd name="connsiteY928" fmla="*/ 123837 h 720102"/>
              <a:gd name="connsiteX929" fmla="*/ 462444 w 517270"/>
              <a:gd name="connsiteY929" fmla="*/ 117754 h 720102"/>
              <a:gd name="connsiteX930" fmla="*/ 462927 w 517270"/>
              <a:gd name="connsiteY930" fmla="*/ 118579 h 720102"/>
              <a:gd name="connsiteX931" fmla="*/ 459054 w 517270"/>
              <a:gd name="connsiteY931" fmla="*/ 112407 h 720102"/>
              <a:gd name="connsiteX932" fmla="*/ 459231 w 517270"/>
              <a:gd name="connsiteY932" fmla="*/ 112686 h 720102"/>
              <a:gd name="connsiteX933" fmla="*/ 454774 w 517270"/>
              <a:gd name="connsiteY933" fmla="*/ 105917 h 720102"/>
              <a:gd name="connsiteX934" fmla="*/ 449694 w 517270"/>
              <a:gd name="connsiteY934" fmla="*/ 97967 h 720102"/>
              <a:gd name="connsiteX935" fmla="*/ 444207 w 517270"/>
              <a:gd name="connsiteY935" fmla="*/ 88646 h 720102"/>
              <a:gd name="connsiteX936" fmla="*/ 438365 w 517270"/>
              <a:gd name="connsiteY936" fmla="*/ 78422 h 720102"/>
              <a:gd name="connsiteX937" fmla="*/ 438492 w 517270"/>
              <a:gd name="connsiteY937" fmla="*/ 78638 h 720102"/>
              <a:gd name="connsiteX938" fmla="*/ 432219 w 517270"/>
              <a:gd name="connsiteY938" fmla="*/ 68110 h 720102"/>
              <a:gd name="connsiteX939" fmla="*/ 432358 w 517270"/>
              <a:gd name="connsiteY939" fmla="*/ 68338 h 720102"/>
              <a:gd name="connsiteX940" fmla="*/ 419379 w 517270"/>
              <a:gd name="connsiteY940" fmla="*/ 47434 h 720102"/>
              <a:gd name="connsiteX941" fmla="*/ 419506 w 517270"/>
              <a:gd name="connsiteY941" fmla="*/ 47650 h 720102"/>
              <a:gd name="connsiteX942" fmla="*/ 398754 w 517270"/>
              <a:gd name="connsiteY942" fmla="*/ 15494 h 720102"/>
              <a:gd name="connsiteX943" fmla="*/ 422757 w 517270"/>
              <a:gd name="connsiteY943" fmla="*/ 0 h 72010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  <a:cxn ang="107">
                <a:pos x="connsiteX107" y="connsiteY107"/>
              </a:cxn>
              <a:cxn ang="108">
                <a:pos x="connsiteX108" y="connsiteY108"/>
              </a:cxn>
              <a:cxn ang="109">
                <a:pos x="connsiteX109" y="connsiteY109"/>
              </a:cxn>
              <a:cxn ang="110">
                <a:pos x="connsiteX110" y="connsiteY110"/>
              </a:cxn>
              <a:cxn ang="111">
                <a:pos x="connsiteX111" y="connsiteY111"/>
              </a:cxn>
              <a:cxn ang="112">
                <a:pos x="connsiteX112" y="connsiteY112"/>
              </a:cxn>
              <a:cxn ang="113">
                <a:pos x="connsiteX113" y="connsiteY113"/>
              </a:cxn>
              <a:cxn ang="114">
                <a:pos x="connsiteX114" y="connsiteY114"/>
              </a:cxn>
              <a:cxn ang="115">
                <a:pos x="connsiteX115" y="connsiteY115"/>
              </a:cxn>
              <a:cxn ang="116">
                <a:pos x="connsiteX116" y="connsiteY116"/>
              </a:cxn>
              <a:cxn ang="117">
                <a:pos x="connsiteX117" y="connsiteY117"/>
              </a:cxn>
              <a:cxn ang="118">
                <a:pos x="connsiteX118" y="connsiteY118"/>
              </a:cxn>
              <a:cxn ang="119">
                <a:pos x="connsiteX119" y="connsiteY119"/>
              </a:cxn>
              <a:cxn ang="120">
                <a:pos x="connsiteX120" y="connsiteY120"/>
              </a:cxn>
              <a:cxn ang="121">
                <a:pos x="connsiteX121" y="connsiteY121"/>
              </a:cxn>
              <a:cxn ang="122">
                <a:pos x="connsiteX122" y="connsiteY122"/>
              </a:cxn>
              <a:cxn ang="123">
                <a:pos x="connsiteX123" y="connsiteY123"/>
              </a:cxn>
              <a:cxn ang="124">
                <a:pos x="connsiteX124" y="connsiteY124"/>
              </a:cxn>
              <a:cxn ang="125">
                <a:pos x="connsiteX125" y="connsiteY125"/>
              </a:cxn>
              <a:cxn ang="126">
                <a:pos x="connsiteX126" y="connsiteY126"/>
              </a:cxn>
              <a:cxn ang="127">
                <a:pos x="connsiteX127" y="connsiteY127"/>
              </a:cxn>
              <a:cxn ang="128">
                <a:pos x="connsiteX128" y="connsiteY128"/>
              </a:cxn>
              <a:cxn ang="129">
                <a:pos x="connsiteX129" y="connsiteY129"/>
              </a:cxn>
              <a:cxn ang="130">
                <a:pos x="connsiteX130" y="connsiteY130"/>
              </a:cxn>
              <a:cxn ang="131">
                <a:pos x="connsiteX131" y="connsiteY131"/>
              </a:cxn>
              <a:cxn ang="132">
                <a:pos x="connsiteX132" y="connsiteY132"/>
              </a:cxn>
              <a:cxn ang="133">
                <a:pos x="connsiteX133" y="connsiteY133"/>
              </a:cxn>
              <a:cxn ang="134">
                <a:pos x="connsiteX134" y="connsiteY134"/>
              </a:cxn>
              <a:cxn ang="135">
                <a:pos x="connsiteX135" y="connsiteY135"/>
              </a:cxn>
              <a:cxn ang="136">
                <a:pos x="connsiteX136" y="connsiteY136"/>
              </a:cxn>
              <a:cxn ang="137">
                <a:pos x="connsiteX137" y="connsiteY137"/>
              </a:cxn>
              <a:cxn ang="138">
                <a:pos x="connsiteX138" y="connsiteY138"/>
              </a:cxn>
              <a:cxn ang="139">
                <a:pos x="connsiteX139" y="connsiteY139"/>
              </a:cxn>
              <a:cxn ang="140">
                <a:pos x="connsiteX140" y="connsiteY140"/>
              </a:cxn>
              <a:cxn ang="141">
                <a:pos x="connsiteX141" y="connsiteY141"/>
              </a:cxn>
              <a:cxn ang="142">
                <a:pos x="connsiteX142" y="connsiteY142"/>
              </a:cxn>
              <a:cxn ang="143">
                <a:pos x="connsiteX143" y="connsiteY143"/>
              </a:cxn>
              <a:cxn ang="144">
                <a:pos x="connsiteX144" y="connsiteY144"/>
              </a:cxn>
              <a:cxn ang="145">
                <a:pos x="connsiteX145" y="connsiteY145"/>
              </a:cxn>
              <a:cxn ang="146">
                <a:pos x="connsiteX146" y="connsiteY146"/>
              </a:cxn>
              <a:cxn ang="147">
                <a:pos x="connsiteX147" y="connsiteY147"/>
              </a:cxn>
              <a:cxn ang="148">
                <a:pos x="connsiteX148" y="connsiteY148"/>
              </a:cxn>
              <a:cxn ang="149">
                <a:pos x="connsiteX149" y="connsiteY149"/>
              </a:cxn>
              <a:cxn ang="150">
                <a:pos x="connsiteX150" y="connsiteY150"/>
              </a:cxn>
              <a:cxn ang="151">
                <a:pos x="connsiteX151" y="connsiteY151"/>
              </a:cxn>
              <a:cxn ang="152">
                <a:pos x="connsiteX152" y="connsiteY152"/>
              </a:cxn>
              <a:cxn ang="153">
                <a:pos x="connsiteX153" y="connsiteY153"/>
              </a:cxn>
              <a:cxn ang="154">
                <a:pos x="connsiteX154" y="connsiteY154"/>
              </a:cxn>
              <a:cxn ang="155">
                <a:pos x="connsiteX155" y="connsiteY155"/>
              </a:cxn>
              <a:cxn ang="156">
                <a:pos x="connsiteX156" y="connsiteY156"/>
              </a:cxn>
              <a:cxn ang="157">
                <a:pos x="connsiteX157" y="connsiteY157"/>
              </a:cxn>
              <a:cxn ang="158">
                <a:pos x="connsiteX158" y="connsiteY158"/>
              </a:cxn>
              <a:cxn ang="159">
                <a:pos x="connsiteX159" y="connsiteY159"/>
              </a:cxn>
              <a:cxn ang="160">
                <a:pos x="connsiteX160" y="connsiteY160"/>
              </a:cxn>
              <a:cxn ang="161">
                <a:pos x="connsiteX161" y="connsiteY161"/>
              </a:cxn>
              <a:cxn ang="162">
                <a:pos x="connsiteX162" y="connsiteY162"/>
              </a:cxn>
              <a:cxn ang="163">
                <a:pos x="connsiteX163" y="connsiteY163"/>
              </a:cxn>
              <a:cxn ang="164">
                <a:pos x="connsiteX164" y="connsiteY164"/>
              </a:cxn>
              <a:cxn ang="165">
                <a:pos x="connsiteX165" y="connsiteY165"/>
              </a:cxn>
              <a:cxn ang="166">
                <a:pos x="connsiteX166" y="connsiteY166"/>
              </a:cxn>
              <a:cxn ang="167">
                <a:pos x="connsiteX167" y="connsiteY167"/>
              </a:cxn>
              <a:cxn ang="168">
                <a:pos x="connsiteX168" y="connsiteY168"/>
              </a:cxn>
              <a:cxn ang="169">
                <a:pos x="connsiteX169" y="connsiteY169"/>
              </a:cxn>
              <a:cxn ang="170">
                <a:pos x="connsiteX170" y="connsiteY170"/>
              </a:cxn>
              <a:cxn ang="171">
                <a:pos x="connsiteX171" y="connsiteY171"/>
              </a:cxn>
              <a:cxn ang="172">
                <a:pos x="connsiteX172" y="connsiteY172"/>
              </a:cxn>
              <a:cxn ang="173">
                <a:pos x="connsiteX173" y="connsiteY173"/>
              </a:cxn>
              <a:cxn ang="174">
                <a:pos x="connsiteX174" y="connsiteY174"/>
              </a:cxn>
              <a:cxn ang="175">
                <a:pos x="connsiteX175" y="connsiteY175"/>
              </a:cxn>
              <a:cxn ang="176">
                <a:pos x="connsiteX176" y="connsiteY176"/>
              </a:cxn>
              <a:cxn ang="177">
                <a:pos x="connsiteX177" y="connsiteY177"/>
              </a:cxn>
              <a:cxn ang="178">
                <a:pos x="connsiteX178" y="connsiteY178"/>
              </a:cxn>
              <a:cxn ang="179">
                <a:pos x="connsiteX179" y="connsiteY179"/>
              </a:cxn>
              <a:cxn ang="180">
                <a:pos x="connsiteX180" y="connsiteY180"/>
              </a:cxn>
              <a:cxn ang="181">
                <a:pos x="connsiteX181" y="connsiteY181"/>
              </a:cxn>
              <a:cxn ang="182">
                <a:pos x="connsiteX182" y="connsiteY182"/>
              </a:cxn>
              <a:cxn ang="183">
                <a:pos x="connsiteX183" y="connsiteY183"/>
              </a:cxn>
              <a:cxn ang="184">
                <a:pos x="connsiteX184" y="connsiteY184"/>
              </a:cxn>
              <a:cxn ang="185">
                <a:pos x="connsiteX185" y="connsiteY185"/>
              </a:cxn>
              <a:cxn ang="186">
                <a:pos x="connsiteX186" y="connsiteY186"/>
              </a:cxn>
              <a:cxn ang="187">
                <a:pos x="connsiteX187" y="connsiteY187"/>
              </a:cxn>
              <a:cxn ang="188">
                <a:pos x="connsiteX188" y="connsiteY188"/>
              </a:cxn>
              <a:cxn ang="189">
                <a:pos x="connsiteX189" y="connsiteY189"/>
              </a:cxn>
              <a:cxn ang="190">
                <a:pos x="connsiteX190" y="connsiteY190"/>
              </a:cxn>
              <a:cxn ang="191">
                <a:pos x="connsiteX191" y="connsiteY191"/>
              </a:cxn>
              <a:cxn ang="192">
                <a:pos x="connsiteX192" y="connsiteY192"/>
              </a:cxn>
              <a:cxn ang="193">
                <a:pos x="connsiteX193" y="connsiteY193"/>
              </a:cxn>
              <a:cxn ang="194">
                <a:pos x="connsiteX194" y="connsiteY194"/>
              </a:cxn>
              <a:cxn ang="195">
                <a:pos x="connsiteX195" y="connsiteY195"/>
              </a:cxn>
              <a:cxn ang="196">
                <a:pos x="connsiteX196" y="connsiteY196"/>
              </a:cxn>
              <a:cxn ang="197">
                <a:pos x="connsiteX197" y="connsiteY197"/>
              </a:cxn>
              <a:cxn ang="198">
                <a:pos x="connsiteX198" y="connsiteY198"/>
              </a:cxn>
              <a:cxn ang="199">
                <a:pos x="connsiteX199" y="connsiteY199"/>
              </a:cxn>
              <a:cxn ang="200">
                <a:pos x="connsiteX200" y="connsiteY200"/>
              </a:cxn>
              <a:cxn ang="201">
                <a:pos x="connsiteX201" y="connsiteY201"/>
              </a:cxn>
              <a:cxn ang="202">
                <a:pos x="connsiteX202" y="connsiteY202"/>
              </a:cxn>
              <a:cxn ang="203">
                <a:pos x="connsiteX203" y="connsiteY203"/>
              </a:cxn>
              <a:cxn ang="204">
                <a:pos x="connsiteX204" y="connsiteY204"/>
              </a:cxn>
              <a:cxn ang="205">
                <a:pos x="connsiteX205" y="connsiteY205"/>
              </a:cxn>
              <a:cxn ang="206">
                <a:pos x="connsiteX206" y="connsiteY206"/>
              </a:cxn>
              <a:cxn ang="207">
                <a:pos x="connsiteX207" y="connsiteY207"/>
              </a:cxn>
              <a:cxn ang="208">
                <a:pos x="connsiteX208" y="connsiteY208"/>
              </a:cxn>
              <a:cxn ang="209">
                <a:pos x="connsiteX209" y="connsiteY209"/>
              </a:cxn>
              <a:cxn ang="210">
                <a:pos x="connsiteX210" y="connsiteY210"/>
              </a:cxn>
              <a:cxn ang="211">
                <a:pos x="connsiteX211" y="connsiteY211"/>
              </a:cxn>
              <a:cxn ang="212">
                <a:pos x="connsiteX212" y="connsiteY212"/>
              </a:cxn>
              <a:cxn ang="213">
                <a:pos x="connsiteX213" y="connsiteY213"/>
              </a:cxn>
              <a:cxn ang="214">
                <a:pos x="connsiteX214" y="connsiteY214"/>
              </a:cxn>
              <a:cxn ang="215">
                <a:pos x="connsiteX215" y="connsiteY215"/>
              </a:cxn>
              <a:cxn ang="216">
                <a:pos x="connsiteX216" y="connsiteY216"/>
              </a:cxn>
              <a:cxn ang="217">
                <a:pos x="connsiteX217" y="connsiteY217"/>
              </a:cxn>
              <a:cxn ang="218">
                <a:pos x="connsiteX218" y="connsiteY218"/>
              </a:cxn>
              <a:cxn ang="219">
                <a:pos x="connsiteX219" y="connsiteY219"/>
              </a:cxn>
              <a:cxn ang="220">
                <a:pos x="connsiteX220" y="connsiteY220"/>
              </a:cxn>
              <a:cxn ang="221">
                <a:pos x="connsiteX221" y="connsiteY221"/>
              </a:cxn>
              <a:cxn ang="222">
                <a:pos x="connsiteX222" y="connsiteY222"/>
              </a:cxn>
              <a:cxn ang="223">
                <a:pos x="connsiteX223" y="connsiteY223"/>
              </a:cxn>
              <a:cxn ang="224">
                <a:pos x="connsiteX224" y="connsiteY224"/>
              </a:cxn>
              <a:cxn ang="225">
                <a:pos x="connsiteX225" y="connsiteY225"/>
              </a:cxn>
              <a:cxn ang="226">
                <a:pos x="connsiteX226" y="connsiteY226"/>
              </a:cxn>
              <a:cxn ang="227">
                <a:pos x="connsiteX227" y="connsiteY227"/>
              </a:cxn>
              <a:cxn ang="228">
                <a:pos x="connsiteX228" y="connsiteY228"/>
              </a:cxn>
              <a:cxn ang="229">
                <a:pos x="connsiteX229" y="connsiteY229"/>
              </a:cxn>
              <a:cxn ang="230">
                <a:pos x="connsiteX230" y="connsiteY230"/>
              </a:cxn>
              <a:cxn ang="231">
                <a:pos x="connsiteX231" y="connsiteY231"/>
              </a:cxn>
              <a:cxn ang="232">
                <a:pos x="connsiteX232" y="connsiteY232"/>
              </a:cxn>
              <a:cxn ang="233">
                <a:pos x="connsiteX233" y="connsiteY233"/>
              </a:cxn>
              <a:cxn ang="234">
                <a:pos x="connsiteX234" y="connsiteY234"/>
              </a:cxn>
              <a:cxn ang="235">
                <a:pos x="connsiteX235" y="connsiteY235"/>
              </a:cxn>
              <a:cxn ang="236">
                <a:pos x="connsiteX236" y="connsiteY236"/>
              </a:cxn>
              <a:cxn ang="237">
                <a:pos x="connsiteX237" y="connsiteY237"/>
              </a:cxn>
              <a:cxn ang="238">
                <a:pos x="connsiteX238" y="connsiteY238"/>
              </a:cxn>
              <a:cxn ang="239">
                <a:pos x="connsiteX239" y="connsiteY239"/>
              </a:cxn>
              <a:cxn ang="240">
                <a:pos x="connsiteX240" y="connsiteY240"/>
              </a:cxn>
              <a:cxn ang="241">
                <a:pos x="connsiteX241" y="connsiteY241"/>
              </a:cxn>
              <a:cxn ang="242">
                <a:pos x="connsiteX242" y="connsiteY242"/>
              </a:cxn>
              <a:cxn ang="243">
                <a:pos x="connsiteX243" y="connsiteY243"/>
              </a:cxn>
              <a:cxn ang="244">
                <a:pos x="connsiteX244" y="connsiteY244"/>
              </a:cxn>
              <a:cxn ang="245">
                <a:pos x="connsiteX245" y="connsiteY245"/>
              </a:cxn>
              <a:cxn ang="246">
                <a:pos x="connsiteX246" y="connsiteY246"/>
              </a:cxn>
              <a:cxn ang="247">
                <a:pos x="connsiteX247" y="connsiteY247"/>
              </a:cxn>
              <a:cxn ang="248">
                <a:pos x="connsiteX248" y="connsiteY248"/>
              </a:cxn>
              <a:cxn ang="249">
                <a:pos x="connsiteX249" y="connsiteY249"/>
              </a:cxn>
              <a:cxn ang="250">
                <a:pos x="connsiteX250" y="connsiteY250"/>
              </a:cxn>
              <a:cxn ang="251">
                <a:pos x="connsiteX251" y="connsiteY251"/>
              </a:cxn>
              <a:cxn ang="252">
                <a:pos x="connsiteX252" y="connsiteY252"/>
              </a:cxn>
              <a:cxn ang="253">
                <a:pos x="connsiteX253" y="connsiteY253"/>
              </a:cxn>
              <a:cxn ang="254">
                <a:pos x="connsiteX254" y="connsiteY254"/>
              </a:cxn>
              <a:cxn ang="255">
                <a:pos x="connsiteX255" y="connsiteY255"/>
              </a:cxn>
              <a:cxn ang="256">
                <a:pos x="connsiteX256" y="connsiteY256"/>
              </a:cxn>
              <a:cxn ang="257">
                <a:pos x="connsiteX257" y="connsiteY257"/>
              </a:cxn>
              <a:cxn ang="258">
                <a:pos x="connsiteX258" y="connsiteY258"/>
              </a:cxn>
              <a:cxn ang="259">
                <a:pos x="connsiteX259" y="connsiteY259"/>
              </a:cxn>
              <a:cxn ang="260">
                <a:pos x="connsiteX260" y="connsiteY260"/>
              </a:cxn>
              <a:cxn ang="261">
                <a:pos x="connsiteX261" y="connsiteY261"/>
              </a:cxn>
              <a:cxn ang="262">
                <a:pos x="connsiteX262" y="connsiteY262"/>
              </a:cxn>
              <a:cxn ang="263">
                <a:pos x="connsiteX263" y="connsiteY263"/>
              </a:cxn>
              <a:cxn ang="264">
                <a:pos x="connsiteX264" y="connsiteY264"/>
              </a:cxn>
              <a:cxn ang="265">
                <a:pos x="connsiteX265" y="connsiteY265"/>
              </a:cxn>
              <a:cxn ang="266">
                <a:pos x="connsiteX266" y="connsiteY266"/>
              </a:cxn>
              <a:cxn ang="267">
                <a:pos x="connsiteX267" y="connsiteY267"/>
              </a:cxn>
              <a:cxn ang="268">
                <a:pos x="connsiteX268" y="connsiteY268"/>
              </a:cxn>
              <a:cxn ang="269">
                <a:pos x="connsiteX269" y="connsiteY269"/>
              </a:cxn>
              <a:cxn ang="270">
                <a:pos x="connsiteX270" y="connsiteY270"/>
              </a:cxn>
              <a:cxn ang="271">
                <a:pos x="connsiteX271" y="connsiteY271"/>
              </a:cxn>
              <a:cxn ang="272">
                <a:pos x="connsiteX272" y="connsiteY272"/>
              </a:cxn>
              <a:cxn ang="273">
                <a:pos x="connsiteX273" y="connsiteY273"/>
              </a:cxn>
              <a:cxn ang="274">
                <a:pos x="connsiteX274" y="connsiteY274"/>
              </a:cxn>
              <a:cxn ang="275">
                <a:pos x="connsiteX275" y="connsiteY275"/>
              </a:cxn>
              <a:cxn ang="276">
                <a:pos x="connsiteX276" y="connsiteY276"/>
              </a:cxn>
              <a:cxn ang="277">
                <a:pos x="connsiteX277" y="connsiteY277"/>
              </a:cxn>
              <a:cxn ang="278">
                <a:pos x="connsiteX278" y="connsiteY278"/>
              </a:cxn>
              <a:cxn ang="279">
                <a:pos x="connsiteX279" y="connsiteY279"/>
              </a:cxn>
              <a:cxn ang="280">
                <a:pos x="connsiteX280" y="connsiteY280"/>
              </a:cxn>
              <a:cxn ang="281">
                <a:pos x="connsiteX281" y="connsiteY281"/>
              </a:cxn>
              <a:cxn ang="282">
                <a:pos x="connsiteX282" y="connsiteY282"/>
              </a:cxn>
              <a:cxn ang="283">
                <a:pos x="connsiteX283" y="connsiteY283"/>
              </a:cxn>
              <a:cxn ang="284">
                <a:pos x="connsiteX284" y="connsiteY284"/>
              </a:cxn>
              <a:cxn ang="285">
                <a:pos x="connsiteX285" y="connsiteY285"/>
              </a:cxn>
              <a:cxn ang="286">
                <a:pos x="connsiteX286" y="connsiteY286"/>
              </a:cxn>
              <a:cxn ang="287">
                <a:pos x="connsiteX287" y="connsiteY287"/>
              </a:cxn>
              <a:cxn ang="288">
                <a:pos x="connsiteX288" y="connsiteY288"/>
              </a:cxn>
              <a:cxn ang="289">
                <a:pos x="connsiteX289" y="connsiteY289"/>
              </a:cxn>
              <a:cxn ang="290">
                <a:pos x="connsiteX290" y="connsiteY290"/>
              </a:cxn>
              <a:cxn ang="291">
                <a:pos x="connsiteX291" y="connsiteY291"/>
              </a:cxn>
              <a:cxn ang="292">
                <a:pos x="connsiteX292" y="connsiteY292"/>
              </a:cxn>
              <a:cxn ang="293">
                <a:pos x="connsiteX293" y="connsiteY293"/>
              </a:cxn>
              <a:cxn ang="294">
                <a:pos x="connsiteX294" y="connsiteY294"/>
              </a:cxn>
              <a:cxn ang="295">
                <a:pos x="connsiteX295" y="connsiteY295"/>
              </a:cxn>
              <a:cxn ang="296">
                <a:pos x="connsiteX296" y="connsiteY296"/>
              </a:cxn>
              <a:cxn ang="297">
                <a:pos x="connsiteX297" y="connsiteY297"/>
              </a:cxn>
              <a:cxn ang="298">
                <a:pos x="connsiteX298" y="connsiteY298"/>
              </a:cxn>
              <a:cxn ang="299">
                <a:pos x="connsiteX299" y="connsiteY299"/>
              </a:cxn>
              <a:cxn ang="300">
                <a:pos x="connsiteX300" y="connsiteY300"/>
              </a:cxn>
              <a:cxn ang="301">
                <a:pos x="connsiteX301" y="connsiteY301"/>
              </a:cxn>
              <a:cxn ang="302">
                <a:pos x="connsiteX302" y="connsiteY302"/>
              </a:cxn>
              <a:cxn ang="303">
                <a:pos x="connsiteX303" y="connsiteY303"/>
              </a:cxn>
              <a:cxn ang="304">
                <a:pos x="connsiteX304" y="connsiteY304"/>
              </a:cxn>
              <a:cxn ang="305">
                <a:pos x="connsiteX305" y="connsiteY305"/>
              </a:cxn>
              <a:cxn ang="306">
                <a:pos x="connsiteX306" y="connsiteY306"/>
              </a:cxn>
              <a:cxn ang="307">
                <a:pos x="connsiteX307" y="connsiteY307"/>
              </a:cxn>
              <a:cxn ang="308">
                <a:pos x="connsiteX308" y="connsiteY308"/>
              </a:cxn>
              <a:cxn ang="309">
                <a:pos x="connsiteX309" y="connsiteY309"/>
              </a:cxn>
              <a:cxn ang="310">
                <a:pos x="connsiteX310" y="connsiteY310"/>
              </a:cxn>
              <a:cxn ang="311">
                <a:pos x="connsiteX311" y="connsiteY311"/>
              </a:cxn>
              <a:cxn ang="312">
                <a:pos x="connsiteX312" y="connsiteY312"/>
              </a:cxn>
              <a:cxn ang="313">
                <a:pos x="connsiteX313" y="connsiteY313"/>
              </a:cxn>
              <a:cxn ang="314">
                <a:pos x="connsiteX314" y="connsiteY314"/>
              </a:cxn>
              <a:cxn ang="315">
                <a:pos x="connsiteX315" y="connsiteY315"/>
              </a:cxn>
              <a:cxn ang="316">
                <a:pos x="connsiteX316" y="connsiteY316"/>
              </a:cxn>
              <a:cxn ang="317">
                <a:pos x="connsiteX317" y="connsiteY317"/>
              </a:cxn>
              <a:cxn ang="318">
                <a:pos x="connsiteX318" y="connsiteY318"/>
              </a:cxn>
              <a:cxn ang="319">
                <a:pos x="connsiteX319" y="connsiteY319"/>
              </a:cxn>
              <a:cxn ang="320">
                <a:pos x="connsiteX320" y="connsiteY320"/>
              </a:cxn>
              <a:cxn ang="321">
                <a:pos x="connsiteX321" y="connsiteY321"/>
              </a:cxn>
              <a:cxn ang="322">
                <a:pos x="connsiteX322" y="connsiteY322"/>
              </a:cxn>
              <a:cxn ang="323">
                <a:pos x="connsiteX323" y="connsiteY323"/>
              </a:cxn>
              <a:cxn ang="324">
                <a:pos x="connsiteX324" y="connsiteY324"/>
              </a:cxn>
              <a:cxn ang="325">
                <a:pos x="connsiteX325" y="connsiteY325"/>
              </a:cxn>
              <a:cxn ang="326">
                <a:pos x="connsiteX326" y="connsiteY326"/>
              </a:cxn>
              <a:cxn ang="327">
                <a:pos x="connsiteX327" y="connsiteY327"/>
              </a:cxn>
              <a:cxn ang="328">
                <a:pos x="connsiteX328" y="connsiteY328"/>
              </a:cxn>
              <a:cxn ang="329">
                <a:pos x="connsiteX329" y="connsiteY329"/>
              </a:cxn>
              <a:cxn ang="330">
                <a:pos x="connsiteX330" y="connsiteY330"/>
              </a:cxn>
              <a:cxn ang="331">
                <a:pos x="connsiteX331" y="connsiteY331"/>
              </a:cxn>
              <a:cxn ang="332">
                <a:pos x="connsiteX332" y="connsiteY332"/>
              </a:cxn>
              <a:cxn ang="333">
                <a:pos x="connsiteX333" y="connsiteY333"/>
              </a:cxn>
              <a:cxn ang="334">
                <a:pos x="connsiteX334" y="connsiteY334"/>
              </a:cxn>
              <a:cxn ang="335">
                <a:pos x="connsiteX335" y="connsiteY335"/>
              </a:cxn>
              <a:cxn ang="336">
                <a:pos x="connsiteX336" y="connsiteY336"/>
              </a:cxn>
              <a:cxn ang="337">
                <a:pos x="connsiteX337" y="connsiteY337"/>
              </a:cxn>
              <a:cxn ang="338">
                <a:pos x="connsiteX338" y="connsiteY338"/>
              </a:cxn>
              <a:cxn ang="339">
                <a:pos x="connsiteX339" y="connsiteY339"/>
              </a:cxn>
              <a:cxn ang="340">
                <a:pos x="connsiteX340" y="connsiteY340"/>
              </a:cxn>
              <a:cxn ang="341">
                <a:pos x="connsiteX341" y="connsiteY341"/>
              </a:cxn>
              <a:cxn ang="342">
                <a:pos x="connsiteX342" y="connsiteY342"/>
              </a:cxn>
              <a:cxn ang="343">
                <a:pos x="connsiteX343" y="connsiteY343"/>
              </a:cxn>
              <a:cxn ang="344">
                <a:pos x="connsiteX344" y="connsiteY344"/>
              </a:cxn>
              <a:cxn ang="345">
                <a:pos x="connsiteX345" y="connsiteY345"/>
              </a:cxn>
              <a:cxn ang="346">
                <a:pos x="connsiteX346" y="connsiteY346"/>
              </a:cxn>
              <a:cxn ang="347">
                <a:pos x="connsiteX347" y="connsiteY347"/>
              </a:cxn>
              <a:cxn ang="348">
                <a:pos x="connsiteX348" y="connsiteY348"/>
              </a:cxn>
              <a:cxn ang="349">
                <a:pos x="connsiteX349" y="connsiteY349"/>
              </a:cxn>
              <a:cxn ang="350">
                <a:pos x="connsiteX350" y="connsiteY350"/>
              </a:cxn>
              <a:cxn ang="351">
                <a:pos x="connsiteX351" y="connsiteY351"/>
              </a:cxn>
              <a:cxn ang="352">
                <a:pos x="connsiteX352" y="connsiteY352"/>
              </a:cxn>
              <a:cxn ang="353">
                <a:pos x="connsiteX353" y="connsiteY353"/>
              </a:cxn>
              <a:cxn ang="354">
                <a:pos x="connsiteX354" y="connsiteY354"/>
              </a:cxn>
              <a:cxn ang="355">
                <a:pos x="connsiteX355" y="connsiteY355"/>
              </a:cxn>
              <a:cxn ang="356">
                <a:pos x="connsiteX356" y="connsiteY356"/>
              </a:cxn>
              <a:cxn ang="357">
                <a:pos x="connsiteX357" y="connsiteY357"/>
              </a:cxn>
              <a:cxn ang="358">
                <a:pos x="connsiteX358" y="connsiteY358"/>
              </a:cxn>
              <a:cxn ang="359">
                <a:pos x="connsiteX359" y="connsiteY359"/>
              </a:cxn>
              <a:cxn ang="360">
                <a:pos x="connsiteX360" y="connsiteY360"/>
              </a:cxn>
              <a:cxn ang="361">
                <a:pos x="connsiteX361" y="connsiteY361"/>
              </a:cxn>
              <a:cxn ang="362">
                <a:pos x="connsiteX362" y="connsiteY362"/>
              </a:cxn>
              <a:cxn ang="363">
                <a:pos x="connsiteX363" y="connsiteY363"/>
              </a:cxn>
              <a:cxn ang="364">
                <a:pos x="connsiteX364" y="connsiteY364"/>
              </a:cxn>
              <a:cxn ang="365">
                <a:pos x="connsiteX365" y="connsiteY365"/>
              </a:cxn>
              <a:cxn ang="366">
                <a:pos x="connsiteX366" y="connsiteY366"/>
              </a:cxn>
              <a:cxn ang="367">
                <a:pos x="connsiteX367" y="connsiteY367"/>
              </a:cxn>
              <a:cxn ang="368">
                <a:pos x="connsiteX368" y="connsiteY368"/>
              </a:cxn>
              <a:cxn ang="369">
                <a:pos x="connsiteX369" y="connsiteY369"/>
              </a:cxn>
              <a:cxn ang="370">
                <a:pos x="connsiteX370" y="connsiteY370"/>
              </a:cxn>
              <a:cxn ang="371">
                <a:pos x="connsiteX371" y="connsiteY371"/>
              </a:cxn>
              <a:cxn ang="372">
                <a:pos x="connsiteX372" y="connsiteY372"/>
              </a:cxn>
              <a:cxn ang="373">
                <a:pos x="connsiteX373" y="connsiteY373"/>
              </a:cxn>
              <a:cxn ang="374">
                <a:pos x="connsiteX374" y="connsiteY374"/>
              </a:cxn>
              <a:cxn ang="375">
                <a:pos x="connsiteX375" y="connsiteY375"/>
              </a:cxn>
              <a:cxn ang="376">
                <a:pos x="connsiteX376" y="connsiteY376"/>
              </a:cxn>
              <a:cxn ang="377">
                <a:pos x="connsiteX377" y="connsiteY377"/>
              </a:cxn>
              <a:cxn ang="378">
                <a:pos x="connsiteX378" y="connsiteY378"/>
              </a:cxn>
              <a:cxn ang="379">
                <a:pos x="connsiteX379" y="connsiteY379"/>
              </a:cxn>
              <a:cxn ang="380">
                <a:pos x="connsiteX380" y="connsiteY380"/>
              </a:cxn>
              <a:cxn ang="381">
                <a:pos x="connsiteX381" y="connsiteY381"/>
              </a:cxn>
              <a:cxn ang="382">
                <a:pos x="connsiteX382" y="connsiteY382"/>
              </a:cxn>
              <a:cxn ang="383">
                <a:pos x="connsiteX383" y="connsiteY383"/>
              </a:cxn>
              <a:cxn ang="384">
                <a:pos x="connsiteX384" y="connsiteY384"/>
              </a:cxn>
              <a:cxn ang="385">
                <a:pos x="connsiteX385" y="connsiteY385"/>
              </a:cxn>
              <a:cxn ang="386">
                <a:pos x="connsiteX386" y="connsiteY386"/>
              </a:cxn>
              <a:cxn ang="387">
                <a:pos x="connsiteX387" y="connsiteY387"/>
              </a:cxn>
              <a:cxn ang="388">
                <a:pos x="connsiteX388" y="connsiteY388"/>
              </a:cxn>
              <a:cxn ang="389">
                <a:pos x="connsiteX389" y="connsiteY389"/>
              </a:cxn>
              <a:cxn ang="390">
                <a:pos x="connsiteX390" y="connsiteY390"/>
              </a:cxn>
              <a:cxn ang="391">
                <a:pos x="connsiteX391" y="connsiteY391"/>
              </a:cxn>
              <a:cxn ang="392">
                <a:pos x="connsiteX392" y="connsiteY392"/>
              </a:cxn>
              <a:cxn ang="393">
                <a:pos x="connsiteX393" y="connsiteY393"/>
              </a:cxn>
              <a:cxn ang="394">
                <a:pos x="connsiteX394" y="connsiteY394"/>
              </a:cxn>
              <a:cxn ang="395">
                <a:pos x="connsiteX395" y="connsiteY395"/>
              </a:cxn>
              <a:cxn ang="396">
                <a:pos x="connsiteX396" y="connsiteY396"/>
              </a:cxn>
              <a:cxn ang="397">
                <a:pos x="connsiteX397" y="connsiteY397"/>
              </a:cxn>
              <a:cxn ang="398">
                <a:pos x="connsiteX398" y="connsiteY398"/>
              </a:cxn>
              <a:cxn ang="399">
                <a:pos x="connsiteX399" y="connsiteY399"/>
              </a:cxn>
              <a:cxn ang="400">
                <a:pos x="connsiteX400" y="connsiteY400"/>
              </a:cxn>
              <a:cxn ang="401">
                <a:pos x="connsiteX401" y="connsiteY401"/>
              </a:cxn>
              <a:cxn ang="402">
                <a:pos x="connsiteX402" y="connsiteY402"/>
              </a:cxn>
              <a:cxn ang="403">
                <a:pos x="connsiteX403" y="connsiteY403"/>
              </a:cxn>
              <a:cxn ang="404">
                <a:pos x="connsiteX404" y="connsiteY404"/>
              </a:cxn>
              <a:cxn ang="405">
                <a:pos x="connsiteX405" y="connsiteY405"/>
              </a:cxn>
              <a:cxn ang="406">
                <a:pos x="connsiteX406" y="connsiteY406"/>
              </a:cxn>
              <a:cxn ang="407">
                <a:pos x="connsiteX407" y="connsiteY407"/>
              </a:cxn>
              <a:cxn ang="408">
                <a:pos x="connsiteX408" y="connsiteY408"/>
              </a:cxn>
              <a:cxn ang="409">
                <a:pos x="connsiteX409" y="connsiteY409"/>
              </a:cxn>
              <a:cxn ang="410">
                <a:pos x="connsiteX410" y="connsiteY410"/>
              </a:cxn>
              <a:cxn ang="411">
                <a:pos x="connsiteX411" y="connsiteY411"/>
              </a:cxn>
              <a:cxn ang="412">
                <a:pos x="connsiteX412" y="connsiteY412"/>
              </a:cxn>
              <a:cxn ang="413">
                <a:pos x="connsiteX413" y="connsiteY413"/>
              </a:cxn>
              <a:cxn ang="414">
                <a:pos x="connsiteX414" y="connsiteY414"/>
              </a:cxn>
              <a:cxn ang="415">
                <a:pos x="connsiteX415" y="connsiteY415"/>
              </a:cxn>
              <a:cxn ang="416">
                <a:pos x="connsiteX416" y="connsiteY416"/>
              </a:cxn>
              <a:cxn ang="417">
                <a:pos x="connsiteX417" y="connsiteY417"/>
              </a:cxn>
              <a:cxn ang="418">
                <a:pos x="connsiteX418" y="connsiteY418"/>
              </a:cxn>
              <a:cxn ang="419">
                <a:pos x="connsiteX419" y="connsiteY419"/>
              </a:cxn>
              <a:cxn ang="420">
                <a:pos x="connsiteX420" y="connsiteY420"/>
              </a:cxn>
              <a:cxn ang="421">
                <a:pos x="connsiteX421" y="connsiteY421"/>
              </a:cxn>
              <a:cxn ang="422">
                <a:pos x="connsiteX422" y="connsiteY422"/>
              </a:cxn>
              <a:cxn ang="423">
                <a:pos x="connsiteX423" y="connsiteY423"/>
              </a:cxn>
              <a:cxn ang="424">
                <a:pos x="connsiteX424" y="connsiteY424"/>
              </a:cxn>
              <a:cxn ang="425">
                <a:pos x="connsiteX425" y="connsiteY425"/>
              </a:cxn>
              <a:cxn ang="426">
                <a:pos x="connsiteX426" y="connsiteY426"/>
              </a:cxn>
              <a:cxn ang="427">
                <a:pos x="connsiteX427" y="connsiteY427"/>
              </a:cxn>
              <a:cxn ang="428">
                <a:pos x="connsiteX428" y="connsiteY428"/>
              </a:cxn>
              <a:cxn ang="429">
                <a:pos x="connsiteX429" y="connsiteY429"/>
              </a:cxn>
              <a:cxn ang="430">
                <a:pos x="connsiteX430" y="connsiteY430"/>
              </a:cxn>
              <a:cxn ang="431">
                <a:pos x="connsiteX431" y="connsiteY431"/>
              </a:cxn>
              <a:cxn ang="432">
                <a:pos x="connsiteX432" y="connsiteY432"/>
              </a:cxn>
              <a:cxn ang="433">
                <a:pos x="connsiteX433" y="connsiteY433"/>
              </a:cxn>
              <a:cxn ang="434">
                <a:pos x="connsiteX434" y="connsiteY434"/>
              </a:cxn>
              <a:cxn ang="435">
                <a:pos x="connsiteX435" y="connsiteY435"/>
              </a:cxn>
              <a:cxn ang="436">
                <a:pos x="connsiteX436" y="connsiteY436"/>
              </a:cxn>
              <a:cxn ang="437">
                <a:pos x="connsiteX437" y="connsiteY437"/>
              </a:cxn>
              <a:cxn ang="438">
                <a:pos x="connsiteX438" y="connsiteY438"/>
              </a:cxn>
              <a:cxn ang="439">
                <a:pos x="connsiteX439" y="connsiteY439"/>
              </a:cxn>
              <a:cxn ang="440">
                <a:pos x="connsiteX440" y="connsiteY440"/>
              </a:cxn>
              <a:cxn ang="441">
                <a:pos x="connsiteX441" y="connsiteY441"/>
              </a:cxn>
              <a:cxn ang="442">
                <a:pos x="connsiteX442" y="connsiteY442"/>
              </a:cxn>
              <a:cxn ang="443">
                <a:pos x="connsiteX443" y="connsiteY443"/>
              </a:cxn>
              <a:cxn ang="444">
                <a:pos x="connsiteX444" y="connsiteY444"/>
              </a:cxn>
              <a:cxn ang="445">
                <a:pos x="connsiteX445" y="connsiteY445"/>
              </a:cxn>
              <a:cxn ang="446">
                <a:pos x="connsiteX446" y="connsiteY446"/>
              </a:cxn>
              <a:cxn ang="447">
                <a:pos x="connsiteX447" y="connsiteY447"/>
              </a:cxn>
              <a:cxn ang="448">
                <a:pos x="connsiteX448" y="connsiteY448"/>
              </a:cxn>
              <a:cxn ang="449">
                <a:pos x="connsiteX449" y="connsiteY449"/>
              </a:cxn>
              <a:cxn ang="450">
                <a:pos x="connsiteX450" y="connsiteY450"/>
              </a:cxn>
              <a:cxn ang="451">
                <a:pos x="connsiteX451" y="connsiteY451"/>
              </a:cxn>
              <a:cxn ang="452">
                <a:pos x="connsiteX452" y="connsiteY452"/>
              </a:cxn>
              <a:cxn ang="453">
                <a:pos x="connsiteX453" y="connsiteY453"/>
              </a:cxn>
              <a:cxn ang="454">
                <a:pos x="connsiteX454" y="connsiteY454"/>
              </a:cxn>
              <a:cxn ang="455">
                <a:pos x="connsiteX455" y="connsiteY455"/>
              </a:cxn>
              <a:cxn ang="456">
                <a:pos x="connsiteX456" y="connsiteY456"/>
              </a:cxn>
              <a:cxn ang="457">
                <a:pos x="connsiteX457" y="connsiteY457"/>
              </a:cxn>
              <a:cxn ang="458">
                <a:pos x="connsiteX458" y="connsiteY458"/>
              </a:cxn>
              <a:cxn ang="459">
                <a:pos x="connsiteX459" y="connsiteY459"/>
              </a:cxn>
              <a:cxn ang="460">
                <a:pos x="connsiteX460" y="connsiteY460"/>
              </a:cxn>
              <a:cxn ang="461">
                <a:pos x="connsiteX461" y="connsiteY461"/>
              </a:cxn>
              <a:cxn ang="462">
                <a:pos x="connsiteX462" y="connsiteY462"/>
              </a:cxn>
              <a:cxn ang="463">
                <a:pos x="connsiteX463" y="connsiteY463"/>
              </a:cxn>
              <a:cxn ang="464">
                <a:pos x="connsiteX464" y="connsiteY464"/>
              </a:cxn>
              <a:cxn ang="465">
                <a:pos x="connsiteX465" y="connsiteY465"/>
              </a:cxn>
              <a:cxn ang="466">
                <a:pos x="connsiteX466" y="connsiteY466"/>
              </a:cxn>
              <a:cxn ang="467">
                <a:pos x="connsiteX467" y="connsiteY467"/>
              </a:cxn>
              <a:cxn ang="468">
                <a:pos x="connsiteX468" y="connsiteY468"/>
              </a:cxn>
              <a:cxn ang="469">
                <a:pos x="connsiteX469" y="connsiteY469"/>
              </a:cxn>
              <a:cxn ang="470">
                <a:pos x="connsiteX470" y="connsiteY470"/>
              </a:cxn>
              <a:cxn ang="471">
                <a:pos x="connsiteX471" y="connsiteY471"/>
              </a:cxn>
              <a:cxn ang="472">
                <a:pos x="connsiteX472" y="connsiteY472"/>
              </a:cxn>
              <a:cxn ang="473">
                <a:pos x="connsiteX473" y="connsiteY473"/>
              </a:cxn>
              <a:cxn ang="474">
                <a:pos x="connsiteX474" y="connsiteY474"/>
              </a:cxn>
              <a:cxn ang="475">
                <a:pos x="connsiteX475" y="connsiteY475"/>
              </a:cxn>
              <a:cxn ang="476">
                <a:pos x="connsiteX476" y="connsiteY476"/>
              </a:cxn>
              <a:cxn ang="477">
                <a:pos x="connsiteX477" y="connsiteY477"/>
              </a:cxn>
              <a:cxn ang="478">
                <a:pos x="connsiteX478" y="connsiteY478"/>
              </a:cxn>
              <a:cxn ang="479">
                <a:pos x="connsiteX479" y="connsiteY479"/>
              </a:cxn>
              <a:cxn ang="480">
                <a:pos x="connsiteX480" y="connsiteY480"/>
              </a:cxn>
              <a:cxn ang="481">
                <a:pos x="connsiteX481" y="connsiteY481"/>
              </a:cxn>
              <a:cxn ang="482">
                <a:pos x="connsiteX482" y="connsiteY482"/>
              </a:cxn>
              <a:cxn ang="483">
                <a:pos x="connsiteX483" y="connsiteY483"/>
              </a:cxn>
              <a:cxn ang="484">
                <a:pos x="connsiteX484" y="connsiteY484"/>
              </a:cxn>
              <a:cxn ang="485">
                <a:pos x="connsiteX485" y="connsiteY485"/>
              </a:cxn>
              <a:cxn ang="486">
                <a:pos x="connsiteX486" y="connsiteY486"/>
              </a:cxn>
              <a:cxn ang="487">
                <a:pos x="connsiteX487" y="connsiteY487"/>
              </a:cxn>
              <a:cxn ang="488">
                <a:pos x="connsiteX488" y="connsiteY488"/>
              </a:cxn>
              <a:cxn ang="489">
                <a:pos x="connsiteX489" y="connsiteY489"/>
              </a:cxn>
              <a:cxn ang="490">
                <a:pos x="connsiteX490" y="connsiteY490"/>
              </a:cxn>
              <a:cxn ang="491">
                <a:pos x="connsiteX491" y="connsiteY491"/>
              </a:cxn>
              <a:cxn ang="492">
                <a:pos x="connsiteX492" y="connsiteY492"/>
              </a:cxn>
              <a:cxn ang="493">
                <a:pos x="connsiteX493" y="connsiteY493"/>
              </a:cxn>
              <a:cxn ang="494">
                <a:pos x="connsiteX494" y="connsiteY494"/>
              </a:cxn>
              <a:cxn ang="495">
                <a:pos x="connsiteX495" y="connsiteY495"/>
              </a:cxn>
              <a:cxn ang="496">
                <a:pos x="connsiteX496" y="connsiteY496"/>
              </a:cxn>
              <a:cxn ang="497">
                <a:pos x="connsiteX497" y="connsiteY497"/>
              </a:cxn>
              <a:cxn ang="498">
                <a:pos x="connsiteX498" y="connsiteY498"/>
              </a:cxn>
              <a:cxn ang="499">
                <a:pos x="connsiteX499" y="connsiteY499"/>
              </a:cxn>
              <a:cxn ang="500">
                <a:pos x="connsiteX500" y="connsiteY500"/>
              </a:cxn>
              <a:cxn ang="501">
                <a:pos x="connsiteX501" y="connsiteY501"/>
              </a:cxn>
              <a:cxn ang="502">
                <a:pos x="connsiteX502" y="connsiteY502"/>
              </a:cxn>
              <a:cxn ang="503">
                <a:pos x="connsiteX503" y="connsiteY503"/>
              </a:cxn>
              <a:cxn ang="504">
                <a:pos x="connsiteX504" y="connsiteY504"/>
              </a:cxn>
              <a:cxn ang="505">
                <a:pos x="connsiteX505" y="connsiteY505"/>
              </a:cxn>
              <a:cxn ang="506">
                <a:pos x="connsiteX506" y="connsiteY506"/>
              </a:cxn>
              <a:cxn ang="507">
                <a:pos x="connsiteX507" y="connsiteY507"/>
              </a:cxn>
              <a:cxn ang="508">
                <a:pos x="connsiteX508" y="connsiteY508"/>
              </a:cxn>
              <a:cxn ang="509">
                <a:pos x="connsiteX509" y="connsiteY509"/>
              </a:cxn>
              <a:cxn ang="510">
                <a:pos x="connsiteX510" y="connsiteY510"/>
              </a:cxn>
              <a:cxn ang="511">
                <a:pos x="connsiteX511" y="connsiteY511"/>
              </a:cxn>
              <a:cxn ang="512">
                <a:pos x="connsiteX512" y="connsiteY512"/>
              </a:cxn>
              <a:cxn ang="513">
                <a:pos x="connsiteX513" y="connsiteY513"/>
              </a:cxn>
              <a:cxn ang="514">
                <a:pos x="connsiteX514" y="connsiteY514"/>
              </a:cxn>
              <a:cxn ang="515">
                <a:pos x="connsiteX515" y="connsiteY515"/>
              </a:cxn>
              <a:cxn ang="516">
                <a:pos x="connsiteX516" y="connsiteY516"/>
              </a:cxn>
              <a:cxn ang="517">
                <a:pos x="connsiteX517" y="connsiteY517"/>
              </a:cxn>
              <a:cxn ang="518">
                <a:pos x="connsiteX518" y="connsiteY518"/>
              </a:cxn>
              <a:cxn ang="519">
                <a:pos x="connsiteX519" y="connsiteY519"/>
              </a:cxn>
              <a:cxn ang="520">
                <a:pos x="connsiteX520" y="connsiteY520"/>
              </a:cxn>
              <a:cxn ang="521">
                <a:pos x="connsiteX521" y="connsiteY521"/>
              </a:cxn>
              <a:cxn ang="522">
                <a:pos x="connsiteX522" y="connsiteY522"/>
              </a:cxn>
              <a:cxn ang="523">
                <a:pos x="connsiteX523" y="connsiteY523"/>
              </a:cxn>
              <a:cxn ang="524">
                <a:pos x="connsiteX524" y="connsiteY524"/>
              </a:cxn>
              <a:cxn ang="525">
                <a:pos x="connsiteX525" y="connsiteY525"/>
              </a:cxn>
              <a:cxn ang="526">
                <a:pos x="connsiteX526" y="connsiteY526"/>
              </a:cxn>
              <a:cxn ang="527">
                <a:pos x="connsiteX527" y="connsiteY527"/>
              </a:cxn>
              <a:cxn ang="528">
                <a:pos x="connsiteX528" y="connsiteY528"/>
              </a:cxn>
              <a:cxn ang="529">
                <a:pos x="connsiteX529" y="connsiteY529"/>
              </a:cxn>
              <a:cxn ang="530">
                <a:pos x="connsiteX530" y="connsiteY530"/>
              </a:cxn>
              <a:cxn ang="531">
                <a:pos x="connsiteX531" y="connsiteY531"/>
              </a:cxn>
              <a:cxn ang="532">
                <a:pos x="connsiteX532" y="connsiteY532"/>
              </a:cxn>
              <a:cxn ang="533">
                <a:pos x="connsiteX533" y="connsiteY533"/>
              </a:cxn>
              <a:cxn ang="534">
                <a:pos x="connsiteX534" y="connsiteY534"/>
              </a:cxn>
              <a:cxn ang="535">
                <a:pos x="connsiteX535" y="connsiteY535"/>
              </a:cxn>
              <a:cxn ang="536">
                <a:pos x="connsiteX536" y="connsiteY536"/>
              </a:cxn>
              <a:cxn ang="537">
                <a:pos x="connsiteX537" y="connsiteY537"/>
              </a:cxn>
              <a:cxn ang="538">
                <a:pos x="connsiteX538" y="connsiteY538"/>
              </a:cxn>
              <a:cxn ang="539">
                <a:pos x="connsiteX539" y="connsiteY539"/>
              </a:cxn>
              <a:cxn ang="540">
                <a:pos x="connsiteX540" y="connsiteY540"/>
              </a:cxn>
              <a:cxn ang="541">
                <a:pos x="connsiteX541" y="connsiteY541"/>
              </a:cxn>
              <a:cxn ang="542">
                <a:pos x="connsiteX542" y="connsiteY542"/>
              </a:cxn>
              <a:cxn ang="543">
                <a:pos x="connsiteX543" y="connsiteY543"/>
              </a:cxn>
              <a:cxn ang="544">
                <a:pos x="connsiteX544" y="connsiteY544"/>
              </a:cxn>
              <a:cxn ang="545">
                <a:pos x="connsiteX545" y="connsiteY545"/>
              </a:cxn>
              <a:cxn ang="546">
                <a:pos x="connsiteX546" y="connsiteY546"/>
              </a:cxn>
              <a:cxn ang="547">
                <a:pos x="connsiteX547" y="connsiteY547"/>
              </a:cxn>
              <a:cxn ang="548">
                <a:pos x="connsiteX548" y="connsiteY548"/>
              </a:cxn>
              <a:cxn ang="549">
                <a:pos x="connsiteX549" y="connsiteY549"/>
              </a:cxn>
              <a:cxn ang="550">
                <a:pos x="connsiteX550" y="connsiteY550"/>
              </a:cxn>
              <a:cxn ang="551">
                <a:pos x="connsiteX551" y="connsiteY551"/>
              </a:cxn>
              <a:cxn ang="552">
                <a:pos x="connsiteX552" y="connsiteY552"/>
              </a:cxn>
              <a:cxn ang="553">
                <a:pos x="connsiteX553" y="connsiteY553"/>
              </a:cxn>
              <a:cxn ang="554">
                <a:pos x="connsiteX554" y="connsiteY554"/>
              </a:cxn>
              <a:cxn ang="555">
                <a:pos x="connsiteX555" y="connsiteY555"/>
              </a:cxn>
              <a:cxn ang="556">
                <a:pos x="connsiteX556" y="connsiteY556"/>
              </a:cxn>
              <a:cxn ang="557">
                <a:pos x="connsiteX557" y="connsiteY557"/>
              </a:cxn>
              <a:cxn ang="558">
                <a:pos x="connsiteX558" y="connsiteY558"/>
              </a:cxn>
              <a:cxn ang="559">
                <a:pos x="connsiteX559" y="connsiteY559"/>
              </a:cxn>
              <a:cxn ang="560">
                <a:pos x="connsiteX560" y="connsiteY560"/>
              </a:cxn>
              <a:cxn ang="561">
                <a:pos x="connsiteX561" y="connsiteY561"/>
              </a:cxn>
              <a:cxn ang="562">
                <a:pos x="connsiteX562" y="connsiteY562"/>
              </a:cxn>
              <a:cxn ang="563">
                <a:pos x="connsiteX563" y="connsiteY563"/>
              </a:cxn>
              <a:cxn ang="564">
                <a:pos x="connsiteX564" y="connsiteY564"/>
              </a:cxn>
              <a:cxn ang="565">
                <a:pos x="connsiteX565" y="connsiteY565"/>
              </a:cxn>
              <a:cxn ang="566">
                <a:pos x="connsiteX566" y="connsiteY566"/>
              </a:cxn>
              <a:cxn ang="567">
                <a:pos x="connsiteX567" y="connsiteY567"/>
              </a:cxn>
              <a:cxn ang="568">
                <a:pos x="connsiteX568" y="connsiteY568"/>
              </a:cxn>
              <a:cxn ang="569">
                <a:pos x="connsiteX569" y="connsiteY569"/>
              </a:cxn>
              <a:cxn ang="570">
                <a:pos x="connsiteX570" y="connsiteY570"/>
              </a:cxn>
              <a:cxn ang="571">
                <a:pos x="connsiteX571" y="connsiteY571"/>
              </a:cxn>
              <a:cxn ang="572">
                <a:pos x="connsiteX572" y="connsiteY572"/>
              </a:cxn>
              <a:cxn ang="573">
                <a:pos x="connsiteX573" y="connsiteY573"/>
              </a:cxn>
              <a:cxn ang="574">
                <a:pos x="connsiteX574" y="connsiteY574"/>
              </a:cxn>
              <a:cxn ang="575">
                <a:pos x="connsiteX575" y="connsiteY575"/>
              </a:cxn>
              <a:cxn ang="576">
                <a:pos x="connsiteX576" y="connsiteY576"/>
              </a:cxn>
              <a:cxn ang="577">
                <a:pos x="connsiteX577" y="connsiteY577"/>
              </a:cxn>
              <a:cxn ang="578">
                <a:pos x="connsiteX578" y="connsiteY578"/>
              </a:cxn>
              <a:cxn ang="579">
                <a:pos x="connsiteX579" y="connsiteY579"/>
              </a:cxn>
              <a:cxn ang="580">
                <a:pos x="connsiteX580" y="connsiteY580"/>
              </a:cxn>
              <a:cxn ang="581">
                <a:pos x="connsiteX581" y="connsiteY581"/>
              </a:cxn>
              <a:cxn ang="582">
                <a:pos x="connsiteX582" y="connsiteY582"/>
              </a:cxn>
              <a:cxn ang="583">
                <a:pos x="connsiteX583" y="connsiteY583"/>
              </a:cxn>
              <a:cxn ang="584">
                <a:pos x="connsiteX584" y="connsiteY584"/>
              </a:cxn>
              <a:cxn ang="585">
                <a:pos x="connsiteX585" y="connsiteY585"/>
              </a:cxn>
              <a:cxn ang="586">
                <a:pos x="connsiteX586" y="connsiteY586"/>
              </a:cxn>
              <a:cxn ang="587">
                <a:pos x="connsiteX587" y="connsiteY587"/>
              </a:cxn>
              <a:cxn ang="588">
                <a:pos x="connsiteX588" y="connsiteY588"/>
              </a:cxn>
              <a:cxn ang="589">
                <a:pos x="connsiteX589" y="connsiteY589"/>
              </a:cxn>
              <a:cxn ang="590">
                <a:pos x="connsiteX590" y="connsiteY590"/>
              </a:cxn>
              <a:cxn ang="591">
                <a:pos x="connsiteX591" y="connsiteY591"/>
              </a:cxn>
              <a:cxn ang="592">
                <a:pos x="connsiteX592" y="connsiteY592"/>
              </a:cxn>
              <a:cxn ang="593">
                <a:pos x="connsiteX593" y="connsiteY593"/>
              </a:cxn>
              <a:cxn ang="594">
                <a:pos x="connsiteX594" y="connsiteY594"/>
              </a:cxn>
              <a:cxn ang="595">
                <a:pos x="connsiteX595" y="connsiteY595"/>
              </a:cxn>
              <a:cxn ang="596">
                <a:pos x="connsiteX596" y="connsiteY596"/>
              </a:cxn>
              <a:cxn ang="597">
                <a:pos x="connsiteX597" y="connsiteY597"/>
              </a:cxn>
              <a:cxn ang="598">
                <a:pos x="connsiteX598" y="connsiteY598"/>
              </a:cxn>
              <a:cxn ang="599">
                <a:pos x="connsiteX599" y="connsiteY599"/>
              </a:cxn>
              <a:cxn ang="600">
                <a:pos x="connsiteX600" y="connsiteY600"/>
              </a:cxn>
              <a:cxn ang="601">
                <a:pos x="connsiteX601" y="connsiteY601"/>
              </a:cxn>
              <a:cxn ang="602">
                <a:pos x="connsiteX602" y="connsiteY602"/>
              </a:cxn>
              <a:cxn ang="603">
                <a:pos x="connsiteX603" y="connsiteY603"/>
              </a:cxn>
              <a:cxn ang="604">
                <a:pos x="connsiteX604" y="connsiteY604"/>
              </a:cxn>
              <a:cxn ang="605">
                <a:pos x="connsiteX605" y="connsiteY605"/>
              </a:cxn>
              <a:cxn ang="606">
                <a:pos x="connsiteX606" y="connsiteY606"/>
              </a:cxn>
              <a:cxn ang="607">
                <a:pos x="connsiteX607" y="connsiteY607"/>
              </a:cxn>
              <a:cxn ang="608">
                <a:pos x="connsiteX608" y="connsiteY608"/>
              </a:cxn>
              <a:cxn ang="609">
                <a:pos x="connsiteX609" y="connsiteY609"/>
              </a:cxn>
              <a:cxn ang="610">
                <a:pos x="connsiteX610" y="connsiteY610"/>
              </a:cxn>
              <a:cxn ang="611">
                <a:pos x="connsiteX611" y="connsiteY611"/>
              </a:cxn>
              <a:cxn ang="612">
                <a:pos x="connsiteX612" y="connsiteY612"/>
              </a:cxn>
              <a:cxn ang="613">
                <a:pos x="connsiteX613" y="connsiteY613"/>
              </a:cxn>
              <a:cxn ang="614">
                <a:pos x="connsiteX614" y="connsiteY614"/>
              </a:cxn>
              <a:cxn ang="615">
                <a:pos x="connsiteX615" y="connsiteY615"/>
              </a:cxn>
              <a:cxn ang="616">
                <a:pos x="connsiteX616" y="connsiteY616"/>
              </a:cxn>
              <a:cxn ang="617">
                <a:pos x="connsiteX617" y="connsiteY617"/>
              </a:cxn>
              <a:cxn ang="618">
                <a:pos x="connsiteX618" y="connsiteY618"/>
              </a:cxn>
              <a:cxn ang="619">
                <a:pos x="connsiteX619" y="connsiteY619"/>
              </a:cxn>
              <a:cxn ang="620">
                <a:pos x="connsiteX620" y="connsiteY620"/>
              </a:cxn>
              <a:cxn ang="621">
                <a:pos x="connsiteX621" y="connsiteY621"/>
              </a:cxn>
              <a:cxn ang="622">
                <a:pos x="connsiteX622" y="connsiteY622"/>
              </a:cxn>
              <a:cxn ang="623">
                <a:pos x="connsiteX623" y="connsiteY623"/>
              </a:cxn>
              <a:cxn ang="624">
                <a:pos x="connsiteX624" y="connsiteY624"/>
              </a:cxn>
              <a:cxn ang="625">
                <a:pos x="connsiteX625" y="connsiteY625"/>
              </a:cxn>
              <a:cxn ang="626">
                <a:pos x="connsiteX626" y="connsiteY626"/>
              </a:cxn>
              <a:cxn ang="627">
                <a:pos x="connsiteX627" y="connsiteY627"/>
              </a:cxn>
              <a:cxn ang="628">
                <a:pos x="connsiteX628" y="connsiteY628"/>
              </a:cxn>
              <a:cxn ang="629">
                <a:pos x="connsiteX629" y="connsiteY629"/>
              </a:cxn>
              <a:cxn ang="630">
                <a:pos x="connsiteX630" y="connsiteY630"/>
              </a:cxn>
              <a:cxn ang="631">
                <a:pos x="connsiteX631" y="connsiteY631"/>
              </a:cxn>
              <a:cxn ang="632">
                <a:pos x="connsiteX632" y="connsiteY632"/>
              </a:cxn>
              <a:cxn ang="633">
                <a:pos x="connsiteX633" y="connsiteY633"/>
              </a:cxn>
              <a:cxn ang="634">
                <a:pos x="connsiteX634" y="connsiteY634"/>
              </a:cxn>
              <a:cxn ang="635">
                <a:pos x="connsiteX635" y="connsiteY635"/>
              </a:cxn>
              <a:cxn ang="636">
                <a:pos x="connsiteX636" y="connsiteY636"/>
              </a:cxn>
              <a:cxn ang="637">
                <a:pos x="connsiteX637" y="connsiteY637"/>
              </a:cxn>
              <a:cxn ang="638">
                <a:pos x="connsiteX638" y="connsiteY638"/>
              </a:cxn>
              <a:cxn ang="639">
                <a:pos x="connsiteX639" y="connsiteY639"/>
              </a:cxn>
              <a:cxn ang="640">
                <a:pos x="connsiteX640" y="connsiteY640"/>
              </a:cxn>
              <a:cxn ang="641">
                <a:pos x="connsiteX641" y="connsiteY641"/>
              </a:cxn>
              <a:cxn ang="642">
                <a:pos x="connsiteX642" y="connsiteY642"/>
              </a:cxn>
              <a:cxn ang="643">
                <a:pos x="connsiteX643" y="connsiteY643"/>
              </a:cxn>
              <a:cxn ang="644">
                <a:pos x="connsiteX644" y="connsiteY644"/>
              </a:cxn>
              <a:cxn ang="645">
                <a:pos x="connsiteX645" y="connsiteY645"/>
              </a:cxn>
              <a:cxn ang="646">
                <a:pos x="connsiteX646" y="connsiteY646"/>
              </a:cxn>
              <a:cxn ang="647">
                <a:pos x="connsiteX647" y="connsiteY647"/>
              </a:cxn>
              <a:cxn ang="648">
                <a:pos x="connsiteX648" y="connsiteY648"/>
              </a:cxn>
              <a:cxn ang="649">
                <a:pos x="connsiteX649" y="connsiteY649"/>
              </a:cxn>
              <a:cxn ang="650">
                <a:pos x="connsiteX650" y="connsiteY650"/>
              </a:cxn>
              <a:cxn ang="651">
                <a:pos x="connsiteX651" y="connsiteY651"/>
              </a:cxn>
              <a:cxn ang="652">
                <a:pos x="connsiteX652" y="connsiteY652"/>
              </a:cxn>
              <a:cxn ang="653">
                <a:pos x="connsiteX653" y="connsiteY653"/>
              </a:cxn>
              <a:cxn ang="654">
                <a:pos x="connsiteX654" y="connsiteY654"/>
              </a:cxn>
              <a:cxn ang="655">
                <a:pos x="connsiteX655" y="connsiteY655"/>
              </a:cxn>
              <a:cxn ang="656">
                <a:pos x="connsiteX656" y="connsiteY656"/>
              </a:cxn>
              <a:cxn ang="657">
                <a:pos x="connsiteX657" y="connsiteY657"/>
              </a:cxn>
              <a:cxn ang="658">
                <a:pos x="connsiteX658" y="connsiteY658"/>
              </a:cxn>
              <a:cxn ang="659">
                <a:pos x="connsiteX659" y="connsiteY659"/>
              </a:cxn>
              <a:cxn ang="660">
                <a:pos x="connsiteX660" y="connsiteY660"/>
              </a:cxn>
              <a:cxn ang="661">
                <a:pos x="connsiteX661" y="connsiteY661"/>
              </a:cxn>
              <a:cxn ang="662">
                <a:pos x="connsiteX662" y="connsiteY662"/>
              </a:cxn>
              <a:cxn ang="663">
                <a:pos x="connsiteX663" y="connsiteY663"/>
              </a:cxn>
              <a:cxn ang="664">
                <a:pos x="connsiteX664" y="connsiteY664"/>
              </a:cxn>
              <a:cxn ang="665">
                <a:pos x="connsiteX665" y="connsiteY665"/>
              </a:cxn>
              <a:cxn ang="666">
                <a:pos x="connsiteX666" y="connsiteY666"/>
              </a:cxn>
              <a:cxn ang="667">
                <a:pos x="connsiteX667" y="connsiteY667"/>
              </a:cxn>
              <a:cxn ang="668">
                <a:pos x="connsiteX668" y="connsiteY668"/>
              </a:cxn>
              <a:cxn ang="669">
                <a:pos x="connsiteX669" y="connsiteY669"/>
              </a:cxn>
              <a:cxn ang="670">
                <a:pos x="connsiteX670" y="connsiteY670"/>
              </a:cxn>
              <a:cxn ang="671">
                <a:pos x="connsiteX671" y="connsiteY671"/>
              </a:cxn>
              <a:cxn ang="672">
                <a:pos x="connsiteX672" y="connsiteY672"/>
              </a:cxn>
              <a:cxn ang="673">
                <a:pos x="connsiteX673" y="connsiteY673"/>
              </a:cxn>
              <a:cxn ang="674">
                <a:pos x="connsiteX674" y="connsiteY674"/>
              </a:cxn>
              <a:cxn ang="675">
                <a:pos x="connsiteX675" y="connsiteY675"/>
              </a:cxn>
              <a:cxn ang="676">
                <a:pos x="connsiteX676" y="connsiteY676"/>
              </a:cxn>
              <a:cxn ang="677">
                <a:pos x="connsiteX677" y="connsiteY677"/>
              </a:cxn>
              <a:cxn ang="678">
                <a:pos x="connsiteX678" y="connsiteY678"/>
              </a:cxn>
              <a:cxn ang="679">
                <a:pos x="connsiteX679" y="connsiteY679"/>
              </a:cxn>
              <a:cxn ang="680">
                <a:pos x="connsiteX680" y="connsiteY680"/>
              </a:cxn>
              <a:cxn ang="681">
                <a:pos x="connsiteX681" y="connsiteY681"/>
              </a:cxn>
              <a:cxn ang="682">
                <a:pos x="connsiteX682" y="connsiteY682"/>
              </a:cxn>
              <a:cxn ang="683">
                <a:pos x="connsiteX683" y="connsiteY683"/>
              </a:cxn>
              <a:cxn ang="684">
                <a:pos x="connsiteX684" y="connsiteY684"/>
              </a:cxn>
              <a:cxn ang="685">
                <a:pos x="connsiteX685" y="connsiteY685"/>
              </a:cxn>
              <a:cxn ang="686">
                <a:pos x="connsiteX686" y="connsiteY686"/>
              </a:cxn>
              <a:cxn ang="687">
                <a:pos x="connsiteX687" y="connsiteY687"/>
              </a:cxn>
              <a:cxn ang="688">
                <a:pos x="connsiteX688" y="connsiteY688"/>
              </a:cxn>
              <a:cxn ang="689">
                <a:pos x="connsiteX689" y="connsiteY689"/>
              </a:cxn>
              <a:cxn ang="690">
                <a:pos x="connsiteX690" y="connsiteY690"/>
              </a:cxn>
              <a:cxn ang="691">
                <a:pos x="connsiteX691" y="connsiteY691"/>
              </a:cxn>
              <a:cxn ang="692">
                <a:pos x="connsiteX692" y="connsiteY692"/>
              </a:cxn>
              <a:cxn ang="693">
                <a:pos x="connsiteX693" y="connsiteY693"/>
              </a:cxn>
              <a:cxn ang="694">
                <a:pos x="connsiteX694" y="connsiteY694"/>
              </a:cxn>
              <a:cxn ang="695">
                <a:pos x="connsiteX695" y="connsiteY695"/>
              </a:cxn>
              <a:cxn ang="696">
                <a:pos x="connsiteX696" y="connsiteY696"/>
              </a:cxn>
              <a:cxn ang="697">
                <a:pos x="connsiteX697" y="connsiteY697"/>
              </a:cxn>
              <a:cxn ang="698">
                <a:pos x="connsiteX698" y="connsiteY698"/>
              </a:cxn>
              <a:cxn ang="699">
                <a:pos x="connsiteX699" y="connsiteY699"/>
              </a:cxn>
              <a:cxn ang="700">
                <a:pos x="connsiteX700" y="connsiteY700"/>
              </a:cxn>
              <a:cxn ang="701">
                <a:pos x="connsiteX701" y="connsiteY701"/>
              </a:cxn>
              <a:cxn ang="702">
                <a:pos x="connsiteX702" y="connsiteY702"/>
              </a:cxn>
              <a:cxn ang="703">
                <a:pos x="connsiteX703" y="connsiteY703"/>
              </a:cxn>
              <a:cxn ang="704">
                <a:pos x="connsiteX704" y="connsiteY704"/>
              </a:cxn>
              <a:cxn ang="705">
                <a:pos x="connsiteX705" y="connsiteY705"/>
              </a:cxn>
              <a:cxn ang="706">
                <a:pos x="connsiteX706" y="connsiteY706"/>
              </a:cxn>
              <a:cxn ang="707">
                <a:pos x="connsiteX707" y="connsiteY707"/>
              </a:cxn>
              <a:cxn ang="708">
                <a:pos x="connsiteX708" y="connsiteY708"/>
              </a:cxn>
              <a:cxn ang="709">
                <a:pos x="connsiteX709" y="connsiteY709"/>
              </a:cxn>
              <a:cxn ang="710">
                <a:pos x="connsiteX710" y="connsiteY710"/>
              </a:cxn>
              <a:cxn ang="711">
                <a:pos x="connsiteX711" y="connsiteY711"/>
              </a:cxn>
              <a:cxn ang="712">
                <a:pos x="connsiteX712" y="connsiteY712"/>
              </a:cxn>
              <a:cxn ang="713">
                <a:pos x="connsiteX713" y="connsiteY713"/>
              </a:cxn>
              <a:cxn ang="714">
                <a:pos x="connsiteX714" y="connsiteY714"/>
              </a:cxn>
              <a:cxn ang="715">
                <a:pos x="connsiteX715" y="connsiteY715"/>
              </a:cxn>
              <a:cxn ang="716">
                <a:pos x="connsiteX716" y="connsiteY716"/>
              </a:cxn>
              <a:cxn ang="717">
                <a:pos x="connsiteX717" y="connsiteY717"/>
              </a:cxn>
              <a:cxn ang="718">
                <a:pos x="connsiteX718" y="connsiteY718"/>
              </a:cxn>
              <a:cxn ang="719">
                <a:pos x="connsiteX719" y="connsiteY719"/>
              </a:cxn>
              <a:cxn ang="720">
                <a:pos x="connsiteX720" y="connsiteY720"/>
              </a:cxn>
              <a:cxn ang="721">
                <a:pos x="connsiteX721" y="connsiteY721"/>
              </a:cxn>
              <a:cxn ang="722">
                <a:pos x="connsiteX722" y="connsiteY722"/>
              </a:cxn>
              <a:cxn ang="723">
                <a:pos x="connsiteX723" y="connsiteY723"/>
              </a:cxn>
              <a:cxn ang="724">
                <a:pos x="connsiteX724" y="connsiteY724"/>
              </a:cxn>
              <a:cxn ang="725">
                <a:pos x="connsiteX725" y="connsiteY725"/>
              </a:cxn>
              <a:cxn ang="726">
                <a:pos x="connsiteX726" y="connsiteY726"/>
              </a:cxn>
              <a:cxn ang="727">
                <a:pos x="connsiteX727" y="connsiteY727"/>
              </a:cxn>
              <a:cxn ang="728">
                <a:pos x="connsiteX728" y="connsiteY728"/>
              </a:cxn>
              <a:cxn ang="729">
                <a:pos x="connsiteX729" y="connsiteY729"/>
              </a:cxn>
              <a:cxn ang="730">
                <a:pos x="connsiteX730" y="connsiteY730"/>
              </a:cxn>
              <a:cxn ang="731">
                <a:pos x="connsiteX731" y="connsiteY731"/>
              </a:cxn>
              <a:cxn ang="732">
                <a:pos x="connsiteX732" y="connsiteY732"/>
              </a:cxn>
              <a:cxn ang="733">
                <a:pos x="connsiteX733" y="connsiteY733"/>
              </a:cxn>
              <a:cxn ang="734">
                <a:pos x="connsiteX734" y="connsiteY734"/>
              </a:cxn>
              <a:cxn ang="735">
                <a:pos x="connsiteX735" y="connsiteY735"/>
              </a:cxn>
              <a:cxn ang="736">
                <a:pos x="connsiteX736" y="connsiteY736"/>
              </a:cxn>
              <a:cxn ang="737">
                <a:pos x="connsiteX737" y="connsiteY737"/>
              </a:cxn>
              <a:cxn ang="738">
                <a:pos x="connsiteX738" y="connsiteY738"/>
              </a:cxn>
              <a:cxn ang="739">
                <a:pos x="connsiteX739" y="connsiteY739"/>
              </a:cxn>
              <a:cxn ang="740">
                <a:pos x="connsiteX740" y="connsiteY740"/>
              </a:cxn>
              <a:cxn ang="741">
                <a:pos x="connsiteX741" y="connsiteY741"/>
              </a:cxn>
              <a:cxn ang="742">
                <a:pos x="connsiteX742" y="connsiteY742"/>
              </a:cxn>
              <a:cxn ang="743">
                <a:pos x="connsiteX743" y="connsiteY743"/>
              </a:cxn>
              <a:cxn ang="744">
                <a:pos x="connsiteX744" y="connsiteY744"/>
              </a:cxn>
              <a:cxn ang="745">
                <a:pos x="connsiteX745" y="connsiteY745"/>
              </a:cxn>
              <a:cxn ang="746">
                <a:pos x="connsiteX746" y="connsiteY746"/>
              </a:cxn>
              <a:cxn ang="747">
                <a:pos x="connsiteX747" y="connsiteY747"/>
              </a:cxn>
              <a:cxn ang="748">
                <a:pos x="connsiteX748" y="connsiteY748"/>
              </a:cxn>
              <a:cxn ang="749">
                <a:pos x="connsiteX749" y="connsiteY749"/>
              </a:cxn>
              <a:cxn ang="750">
                <a:pos x="connsiteX750" y="connsiteY750"/>
              </a:cxn>
              <a:cxn ang="751">
                <a:pos x="connsiteX751" y="connsiteY751"/>
              </a:cxn>
              <a:cxn ang="752">
                <a:pos x="connsiteX752" y="connsiteY752"/>
              </a:cxn>
              <a:cxn ang="753">
                <a:pos x="connsiteX753" y="connsiteY753"/>
              </a:cxn>
              <a:cxn ang="754">
                <a:pos x="connsiteX754" y="connsiteY754"/>
              </a:cxn>
              <a:cxn ang="755">
                <a:pos x="connsiteX755" y="connsiteY755"/>
              </a:cxn>
              <a:cxn ang="756">
                <a:pos x="connsiteX756" y="connsiteY756"/>
              </a:cxn>
              <a:cxn ang="757">
                <a:pos x="connsiteX757" y="connsiteY757"/>
              </a:cxn>
              <a:cxn ang="758">
                <a:pos x="connsiteX758" y="connsiteY758"/>
              </a:cxn>
              <a:cxn ang="759">
                <a:pos x="connsiteX759" y="connsiteY759"/>
              </a:cxn>
              <a:cxn ang="760">
                <a:pos x="connsiteX760" y="connsiteY760"/>
              </a:cxn>
              <a:cxn ang="761">
                <a:pos x="connsiteX761" y="connsiteY761"/>
              </a:cxn>
              <a:cxn ang="762">
                <a:pos x="connsiteX762" y="connsiteY762"/>
              </a:cxn>
              <a:cxn ang="763">
                <a:pos x="connsiteX763" y="connsiteY763"/>
              </a:cxn>
              <a:cxn ang="764">
                <a:pos x="connsiteX764" y="connsiteY764"/>
              </a:cxn>
              <a:cxn ang="765">
                <a:pos x="connsiteX765" y="connsiteY765"/>
              </a:cxn>
              <a:cxn ang="766">
                <a:pos x="connsiteX766" y="connsiteY766"/>
              </a:cxn>
              <a:cxn ang="767">
                <a:pos x="connsiteX767" y="connsiteY767"/>
              </a:cxn>
              <a:cxn ang="768">
                <a:pos x="connsiteX768" y="connsiteY768"/>
              </a:cxn>
              <a:cxn ang="769">
                <a:pos x="connsiteX769" y="connsiteY769"/>
              </a:cxn>
              <a:cxn ang="770">
                <a:pos x="connsiteX770" y="connsiteY770"/>
              </a:cxn>
              <a:cxn ang="771">
                <a:pos x="connsiteX771" y="connsiteY771"/>
              </a:cxn>
              <a:cxn ang="772">
                <a:pos x="connsiteX772" y="connsiteY772"/>
              </a:cxn>
              <a:cxn ang="773">
                <a:pos x="connsiteX773" y="connsiteY773"/>
              </a:cxn>
              <a:cxn ang="774">
                <a:pos x="connsiteX774" y="connsiteY774"/>
              </a:cxn>
              <a:cxn ang="775">
                <a:pos x="connsiteX775" y="connsiteY775"/>
              </a:cxn>
              <a:cxn ang="776">
                <a:pos x="connsiteX776" y="connsiteY776"/>
              </a:cxn>
              <a:cxn ang="777">
                <a:pos x="connsiteX777" y="connsiteY777"/>
              </a:cxn>
              <a:cxn ang="778">
                <a:pos x="connsiteX778" y="connsiteY778"/>
              </a:cxn>
              <a:cxn ang="779">
                <a:pos x="connsiteX779" y="connsiteY779"/>
              </a:cxn>
              <a:cxn ang="780">
                <a:pos x="connsiteX780" y="connsiteY780"/>
              </a:cxn>
              <a:cxn ang="781">
                <a:pos x="connsiteX781" y="connsiteY781"/>
              </a:cxn>
              <a:cxn ang="782">
                <a:pos x="connsiteX782" y="connsiteY782"/>
              </a:cxn>
              <a:cxn ang="783">
                <a:pos x="connsiteX783" y="connsiteY783"/>
              </a:cxn>
              <a:cxn ang="784">
                <a:pos x="connsiteX784" y="connsiteY784"/>
              </a:cxn>
              <a:cxn ang="785">
                <a:pos x="connsiteX785" y="connsiteY785"/>
              </a:cxn>
              <a:cxn ang="786">
                <a:pos x="connsiteX786" y="connsiteY786"/>
              </a:cxn>
              <a:cxn ang="787">
                <a:pos x="connsiteX787" y="connsiteY787"/>
              </a:cxn>
              <a:cxn ang="788">
                <a:pos x="connsiteX788" y="connsiteY788"/>
              </a:cxn>
              <a:cxn ang="789">
                <a:pos x="connsiteX789" y="connsiteY789"/>
              </a:cxn>
              <a:cxn ang="790">
                <a:pos x="connsiteX790" y="connsiteY790"/>
              </a:cxn>
              <a:cxn ang="791">
                <a:pos x="connsiteX791" y="connsiteY791"/>
              </a:cxn>
              <a:cxn ang="792">
                <a:pos x="connsiteX792" y="connsiteY792"/>
              </a:cxn>
              <a:cxn ang="793">
                <a:pos x="connsiteX793" y="connsiteY793"/>
              </a:cxn>
              <a:cxn ang="794">
                <a:pos x="connsiteX794" y="connsiteY794"/>
              </a:cxn>
              <a:cxn ang="795">
                <a:pos x="connsiteX795" y="connsiteY795"/>
              </a:cxn>
              <a:cxn ang="796">
                <a:pos x="connsiteX796" y="connsiteY796"/>
              </a:cxn>
              <a:cxn ang="797">
                <a:pos x="connsiteX797" y="connsiteY797"/>
              </a:cxn>
              <a:cxn ang="798">
                <a:pos x="connsiteX798" y="connsiteY798"/>
              </a:cxn>
              <a:cxn ang="799">
                <a:pos x="connsiteX799" y="connsiteY799"/>
              </a:cxn>
              <a:cxn ang="800">
                <a:pos x="connsiteX800" y="connsiteY800"/>
              </a:cxn>
              <a:cxn ang="801">
                <a:pos x="connsiteX801" y="connsiteY801"/>
              </a:cxn>
              <a:cxn ang="802">
                <a:pos x="connsiteX802" y="connsiteY802"/>
              </a:cxn>
              <a:cxn ang="803">
                <a:pos x="connsiteX803" y="connsiteY803"/>
              </a:cxn>
              <a:cxn ang="804">
                <a:pos x="connsiteX804" y="connsiteY804"/>
              </a:cxn>
              <a:cxn ang="805">
                <a:pos x="connsiteX805" y="connsiteY805"/>
              </a:cxn>
              <a:cxn ang="806">
                <a:pos x="connsiteX806" y="connsiteY806"/>
              </a:cxn>
              <a:cxn ang="807">
                <a:pos x="connsiteX807" y="connsiteY807"/>
              </a:cxn>
              <a:cxn ang="808">
                <a:pos x="connsiteX808" y="connsiteY808"/>
              </a:cxn>
              <a:cxn ang="809">
                <a:pos x="connsiteX809" y="connsiteY809"/>
              </a:cxn>
              <a:cxn ang="810">
                <a:pos x="connsiteX810" y="connsiteY810"/>
              </a:cxn>
              <a:cxn ang="811">
                <a:pos x="connsiteX811" y="connsiteY811"/>
              </a:cxn>
              <a:cxn ang="812">
                <a:pos x="connsiteX812" y="connsiteY812"/>
              </a:cxn>
              <a:cxn ang="813">
                <a:pos x="connsiteX813" y="connsiteY813"/>
              </a:cxn>
              <a:cxn ang="814">
                <a:pos x="connsiteX814" y="connsiteY814"/>
              </a:cxn>
              <a:cxn ang="815">
                <a:pos x="connsiteX815" y="connsiteY815"/>
              </a:cxn>
              <a:cxn ang="816">
                <a:pos x="connsiteX816" y="connsiteY816"/>
              </a:cxn>
              <a:cxn ang="817">
                <a:pos x="connsiteX817" y="connsiteY817"/>
              </a:cxn>
              <a:cxn ang="818">
                <a:pos x="connsiteX818" y="connsiteY818"/>
              </a:cxn>
              <a:cxn ang="819">
                <a:pos x="connsiteX819" y="connsiteY819"/>
              </a:cxn>
              <a:cxn ang="820">
                <a:pos x="connsiteX820" y="connsiteY820"/>
              </a:cxn>
              <a:cxn ang="821">
                <a:pos x="connsiteX821" y="connsiteY821"/>
              </a:cxn>
              <a:cxn ang="822">
                <a:pos x="connsiteX822" y="connsiteY822"/>
              </a:cxn>
              <a:cxn ang="823">
                <a:pos x="connsiteX823" y="connsiteY823"/>
              </a:cxn>
              <a:cxn ang="824">
                <a:pos x="connsiteX824" y="connsiteY824"/>
              </a:cxn>
              <a:cxn ang="825">
                <a:pos x="connsiteX825" y="connsiteY825"/>
              </a:cxn>
              <a:cxn ang="826">
                <a:pos x="connsiteX826" y="connsiteY826"/>
              </a:cxn>
              <a:cxn ang="827">
                <a:pos x="connsiteX827" y="connsiteY827"/>
              </a:cxn>
              <a:cxn ang="828">
                <a:pos x="connsiteX828" y="connsiteY828"/>
              </a:cxn>
              <a:cxn ang="829">
                <a:pos x="connsiteX829" y="connsiteY829"/>
              </a:cxn>
              <a:cxn ang="830">
                <a:pos x="connsiteX830" y="connsiteY830"/>
              </a:cxn>
              <a:cxn ang="831">
                <a:pos x="connsiteX831" y="connsiteY831"/>
              </a:cxn>
              <a:cxn ang="832">
                <a:pos x="connsiteX832" y="connsiteY832"/>
              </a:cxn>
              <a:cxn ang="833">
                <a:pos x="connsiteX833" y="connsiteY833"/>
              </a:cxn>
              <a:cxn ang="834">
                <a:pos x="connsiteX834" y="connsiteY834"/>
              </a:cxn>
              <a:cxn ang="835">
                <a:pos x="connsiteX835" y="connsiteY835"/>
              </a:cxn>
              <a:cxn ang="836">
                <a:pos x="connsiteX836" y="connsiteY836"/>
              </a:cxn>
              <a:cxn ang="837">
                <a:pos x="connsiteX837" y="connsiteY837"/>
              </a:cxn>
              <a:cxn ang="838">
                <a:pos x="connsiteX838" y="connsiteY838"/>
              </a:cxn>
              <a:cxn ang="839">
                <a:pos x="connsiteX839" y="connsiteY839"/>
              </a:cxn>
              <a:cxn ang="840">
                <a:pos x="connsiteX840" y="connsiteY840"/>
              </a:cxn>
              <a:cxn ang="841">
                <a:pos x="connsiteX841" y="connsiteY841"/>
              </a:cxn>
              <a:cxn ang="842">
                <a:pos x="connsiteX842" y="connsiteY842"/>
              </a:cxn>
              <a:cxn ang="843">
                <a:pos x="connsiteX843" y="connsiteY843"/>
              </a:cxn>
              <a:cxn ang="844">
                <a:pos x="connsiteX844" y="connsiteY844"/>
              </a:cxn>
              <a:cxn ang="845">
                <a:pos x="connsiteX845" y="connsiteY845"/>
              </a:cxn>
              <a:cxn ang="846">
                <a:pos x="connsiteX846" y="connsiteY846"/>
              </a:cxn>
              <a:cxn ang="847">
                <a:pos x="connsiteX847" y="connsiteY847"/>
              </a:cxn>
              <a:cxn ang="848">
                <a:pos x="connsiteX848" y="connsiteY848"/>
              </a:cxn>
              <a:cxn ang="849">
                <a:pos x="connsiteX849" y="connsiteY849"/>
              </a:cxn>
              <a:cxn ang="850">
                <a:pos x="connsiteX850" y="connsiteY850"/>
              </a:cxn>
              <a:cxn ang="851">
                <a:pos x="connsiteX851" y="connsiteY851"/>
              </a:cxn>
              <a:cxn ang="852">
                <a:pos x="connsiteX852" y="connsiteY852"/>
              </a:cxn>
              <a:cxn ang="853">
                <a:pos x="connsiteX853" y="connsiteY853"/>
              </a:cxn>
              <a:cxn ang="854">
                <a:pos x="connsiteX854" y="connsiteY854"/>
              </a:cxn>
              <a:cxn ang="855">
                <a:pos x="connsiteX855" y="connsiteY855"/>
              </a:cxn>
              <a:cxn ang="856">
                <a:pos x="connsiteX856" y="connsiteY856"/>
              </a:cxn>
              <a:cxn ang="857">
                <a:pos x="connsiteX857" y="connsiteY857"/>
              </a:cxn>
              <a:cxn ang="858">
                <a:pos x="connsiteX858" y="connsiteY858"/>
              </a:cxn>
              <a:cxn ang="859">
                <a:pos x="connsiteX859" y="connsiteY859"/>
              </a:cxn>
              <a:cxn ang="860">
                <a:pos x="connsiteX860" y="connsiteY860"/>
              </a:cxn>
              <a:cxn ang="861">
                <a:pos x="connsiteX861" y="connsiteY861"/>
              </a:cxn>
              <a:cxn ang="862">
                <a:pos x="connsiteX862" y="connsiteY862"/>
              </a:cxn>
              <a:cxn ang="863">
                <a:pos x="connsiteX863" y="connsiteY863"/>
              </a:cxn>
              <a:cxn ang="864">
                <a:pos x="connsiteX864" y="connsiteY864"/>
              </a:cxn>
              <a:cxn ang="865">
                <a:pos x="connsiteX865" y="connsiteY865"/>
              </a:cxn>
              <a:cxn ang="866">
                <a:pos x="connsiteX866" y="connsiteY866"/>
              </a:cxn>
              <a:cxn ang="867">
                <a:pos x="connsiteX867" y="connsiteY867"/>
              </a:cxn>
              <a:cxn ang="868">
                <a:pos x="connsiteX868" y="connsiteY868"/>
              </a:cxn>
              <a:cxn ang="869">
                <a:pos x="connsiteX869" y="connsiteY869"/>
              </a:cxn>
              <a:cxn ang="870">
                <a:pos x="connsiteX870" y="connsiteY870"/>
              </a:cxn>
              <a:cxn ang="871">
                <a:pos x="connsiteX871" y="connsiteY871"/>
              </a:cxn>
              <a:cxn ang="872">
                <a:pos x="connsiteX872" y="connsiteY872"/>
              </a:cxn>
              <a:cxn ang="873">
                <a:pos x="connsiteX873" y="connsiteY873"/>
              </a:cxn>
              <a:cxn ang="874">
                <a:pos x="connsiteX874" y="connsiteY874"/>
              </a:cxn>
              <a:cxn ang="875">
                <a:pos x="connsiteX875" y="connsiteY875"/>
              </a:cxn>
              <a:cxn ang="876">
                <a:pos x="connsiteX876" y="connsiteY876"/>
              </a:cxn>
              <a:cxn ang="877">
                <a:pos x="connsiteX877" y="connsiteY877"/>
              </a:cxn>
              <a:cxn ang="878">
                <a:pos x="connsiteX878" y="connsiteY878"/>
              </a:cxn>
              <a:cxn ang="879">
                <a:pos x="connsiteX879" y="connsiteY879"/>
              </a:cxn>
              <a:cxn ang="880">
                <a:pos x="connsiteX880" y="connsiteY880"/>
              </a:cxn>
              <a:cxn ang="881">
                <a:pos x="connsiteX881" y="connsiteY881"/>
              </a:cxn>
              <a:cxn ang="882">
                <a:pos x="connsiteX882" y="connsiteY882"/>
              </a:cxn>
              <a:cxn ang="883">
                <a:pos x="connsiteX883" y="connsiteY883"/>
              </a:cxn>
              <a:cxn ang="884">
                <a:pos x="connsiteX884" y="connsiteY884"/>
              </a:cxn>
              <a:cxn ang="885">
                <a:pos x="connsiteX885" y="connsiteY885"/>
              </a:cxn>
              <a:cxn ang="886">
                <a:pos x="connsiteX886" y="connsiteY886"/>
              </a:cxn>
              <a:cxn ang="887">
                <a:pos x="connsiteX887" y="connsiteY887"/>
              </a:cxn>
              <a:cxn ang="888">
                <a:pos x="connsiteX888" y="connsiteY888"/>
              </a:cxn>
              <a:cxn ang="889">
                <a:pos x="connsiteX889" y="connsiteY889"/>
              </a:cxn>
              <a:cxn ang="890">
                <a:pos x="connsiteX890" y="connsiteY890"/>
              </a:cxn>
              <a:cxn ang="891">
                <a:pos x="connsiteX891" y="connsiteY891"/>
              </a:cxn>
              <a:cxn ang="892">
                <a:pos x="connsiteX892" y="connsiteY892"/>
              </a:cxn>
              <a:cxn ang="893">
                <a:pos x="connsiteX893" y="connsiteY893"/>
              </a:cxn>
              <a:cxn ang="894">
                <a:pos x="connsiteX894" y="connsiteY894"/>
              </a:cxn>
              <a:cxn ang="895">
                <a:pos x="connsiteX895" y="connsiteY895"/>
              </a:cxn>
              <a:cxn ang="896">
                <a:pos x="connsiteX896" y="connsiteY896"/>
              </a:cxn>
              <a:cxn ang="897">
                <a:pos x="connsiteX897" y="connsiteY897"/>
              </a:cxn>
              <a:cxn ang="898">
                <a:pos x="connsiteX898" y="connsiteY898"/>
              </a:cxn>
              <a:cxn ang="899">
                <a:pos x="connsiteX899" y="connsiteY899"/>
              </a:cxn>
              <a:cxn ang="900">
                <a:pos x="connsiteX900" y="connsiteY900"/>
              </a:cxn>
              <a:cxn ang="901">
                <a:pos x="connsiteX901" y="connsiteY901"/>
              </a:cxn>
              <a:cxn ang="902">
                <a:pos x="connsiteX902" y="connsiteY902"/>
              </a:cxn>
              <a:cxn ang="903">
                <a:pos x="connsiteX903" y="connsiteY903"/>
              </a:cxn>
              <a:cxn ang="904">
                <a:pos x="connsiteX904" y="connsiteY904"/>
              </a:cxn>
              <a:cxn ang="905">
                <a:pos x="connsiteX905" y="connsiteY905"/>
              </a:cxn>
              <a:cxn ang="906">
                <a:pos x="connsiteX906" y="connsiteY906"/>
              </a:cxn>
              <a:cxn ang="907">
                <a:pos x="connsiteX907" y="connsiteY907"/>
              </a:cxn>
              <a:cxn ang="908">
                <a:pos x="connsiteX908" y="connsiteY908"/>
              </a:cxn>
              <a:cxn ang="909">
                <a:pos x="connsiteX909" y="connsiteY909"/>
              </a:cxn>
              <a:cxn ang="910">
                <a:pos x="connsiteX910" y="connsiteY910"/>
              </a:cxn>
              <a:cxn ang="911">
                <a:pos x="connsiteX911" y="connsiteY911"/>
              </a:cxn>
              <a:cxn ang="912">
                <a:pos x="connsiteX912" y="connsiteY912"/>
              </a:cxn>
              <a:cxn ang="913">
                <a:pos x="connsiteX913" y="connsiteY913"/>
              </a:cxn>
              <a:cxn ang="914">
                <a:pos x="connsiteX914" y="connsiteY914"/>
              </a:cxn>
              <a:cxn ang="915">
                <a:pos x="connsiteX915" y="connsiteY915"/>
              </a:cxn>
              <a:cxn ang="916">
                <a:pos x="connsiteX916" y="connsiteY916"/>
              </a:cxn>
              <a:cxn ang="917">
                <a:pos x="connsiteX917" y="connsiteY917"/>
              </a:cxn>
              <a:cxn ang="918">
                <a:pos x="connsiteX918" y="connsiteY918"/>
              </a:cxn>
              <a:cxn ang="919">
                <a:pos x="connsiteX919" y="connsiteY919"/>
              </a:cxn>
              <a:cxn ang="920">
                <a:pos x="connsiteX920" y="connsiteY920"/>
              </a:cxn>
              <a:cxn ang="921">
                <a:pos x="connsiteX921" y="connsiteY921"/>
              </a:cxn>
              <a:cxn ang="922">
                <a:pos x="connsiteX922" y="connsiteY922"/>
              </a:cxn>
              <a:cxn ang="923">
                <a:pos x="connsiteX923" y="connsiteY923"/>
              </a:cxn>
              <a:cxn ang="924">
                <a:pos x="connsiteX924" y="connsiteY924"/>
              </a:cxn>
              <a:cxn ang="925">
                <a:pos x="connsiteX925" y="connsiteY925"/>
              </a:cxn>
              <a:cxn ang="926">
                <a:pos x="connsiteX926" y="connsiteY926"/>
              </a:cxn>
              <a:cxn ang="927">
                <a:pos x="connsiteX927" y="connsiteY927"/>
              </a:cxn>
              <a:cxn ang="928">
                <a:pos x="connsiteX928" y="connsiteY928"/>
              </a:cxn>
              <a:cxn ang="929">
                <a:pos x="connsiteX929" y="connsiteY929"/>
              </a:cxn>
              <a:cxn ang="930">
                <a:pos x="connsiteX930" y="connsiteY930"/>
              </a:cxn>
              <a:cxn ang="931">
                <a:pos x="connsiteX931" y="connsiteY931"/>
              </a:cxn>
              <a:cxn ang="932">
                <a:pos x="connsiteX932" y="connsiteY932"/>
              </a:cxn>
              <a:cxn ang="933">
                <a:pos x="connsiteX933" y="connsiteY933"/>
              </a:cxn>
              <a:cxn ang="934">
                <a:pos x="connsiteX934" y="connsiteY934"/>
              </a:cxn>
              <a:cxn ang="935">
                <a:pos x="connsiteX935" y="connsiteY935"/>
              </a:cxn>
              <a:cxn ang="936">
                <a:pos x="connsiteX936" y="connsiteY936"/>
              </a:cxn>
              <a:cxn ang="937">
                <a:pos x="connsiteX937" y="connsiteY937"/>
              </a:cxn>
              <a:cxn ang="938">
                <a:pos x="connsiteX938" y="connsiteY938"/>
              </a:cxn>
              <a:cxn ang="939">
                <a:pos x="connsiteX939" y="connsiteY939"/>
              </a:cxn>
              <a:cxn ang="940">
                <a:pos x="connsiteX940" y="connsiteY940"/>
              </a:cxn>
              <a:cxn ang="941">
                <a:pos x="connsiteX941" y="connsiteY941"/>
              </a:cxn>
              <a:cxn ang="942">
                <a:pos x="connsiteX942" y="connsiteY942"/>
              </a:cxn>
              <a:cxn ang="943">
                <a:pos x="connsiteX943" y="connsiteY943"/>
              </a:cxn>
            </a:cxnLst>
            <a:rect l="l" t="t" r="r" b="b"/>
            <a:pathLst>
              <a:path w="517270" h="720102">
                <a:moveTo>
                  <a:pt x="422757" y="0"/>
                </a:moveTo>
                <a:lnTo>
                  <a:pt x="443585" y="32258"/>
                </a:lnTo>
                <a:lnTo>
                  <a:pt x="456692" y="53365"/>
                </a:lnTo>
                <a:lnTo>
                  <a:pt x="463105" y="64122"/>
                </a:lnTo>
                <a:lnTo>
                  <a:pt x="468972" y="74383"/>
                </a:lnTo>
                <a:lnTo>
                  <a:pt x="468896" y="74244"/>
                </a:lnTo>
                <a:lnTo>
                  <a:pt x="474192" y="83261"/>
                </a:lnTo>
                <a:lnTo>
                  <a:pt x="473912" y="82803"/>
                </a:lnTo>
                <a:lnTo>
                  <a:pt x="478790" y="90436"/>
                </a:lnTo>
                <a:lnTo>
                  <a:pt x="478688" y="90271"/>
                </a:lnTo>
                <a:lnTo>
                  <a:pt x="483184" y="97091"/>
                </a:lnTo>
                <a:lnTo>
                  <a:pt x="487388" y="103797"/>
                </a:lnTo>
                <a:lnTo>
                  <a:pt x="491146" y="110794"/>
                </a:lnTo>
                <a:lnTo>
                  <a:pt x="492937" y="114846"/>
                </a:lnTo>
                <a:lnTo>
                  <a:pt x="494474" y="118986"/>
                </a:lnTo>
                <a:lnTo>
                  <a:pt x="495782" y="123367"/>
                </a:lnTo>
                <a:lnTo>
                  <a:pt x="496836" y="128003"/>
                </a:lnTo>
                <a:lnTo>
                  <a:pt x="497649" y="132905"/>
                </a:lnTo>
                <a:lnTo>
                  <a:pt x="498182" y="138061"/>
                </a:lnTo>
                <a:lnTo>
                  <a:pt x="498729" y="147688"/>
                </a:lnTo>
                <a:lnTo>
                  <a:pt x="498817" y="152577"/>
                </a:lnTo>
                <a:lnTo>
                  <a:pt x="498741" y="157391"/>
                </a:lnTo>
                <a:lnTo>
                  <a:pt x="498475" y="162191"/>
                </a:lnTo>
                <a:lnTo>
                  <a:pt x="497979" y="167017"/>
                </a:lnTo>
                <a:lnTo>
                  <a:pt x="497255" y="171843"/>
                </a:lnTo>
                <a:lnTo>
                  <a:pt x="496252" y="176669"/>
                </a:lnTo>
                <a:lnTo>
                  <a:pt x="494956" y="181495"/>
                </a:lnTo>
                <a:lnTo>
                  <a:pt x="493331" y="186309"/>
                </a:lnTo>
                <a:lnTo>
                  <a:pt x="491375" y="191096"/>
                </a:lnTo>
                <a:lnTo>
                  <a:pt x="489077" y="195846"/>
                </a:lnTo>
                <a:lnTo>
                  <a:pt x="486422" y="200545"/>
                </a:lnTo>
                <a:lnTo>
                  <a:pt x="483399" y="205194"/>
                </a:lnTo>
                <a:lnTo>
                  <a:pt x="480021" y="209791"/>
                </a:lnTo>
                <a:lnTo>
                  <a:pt x="476250" y="214350"/>
                </a:lnTo>
                <a:lnTo>
                  <a:pt x="472160" y="218770"/>
                </a:lnTo>
                <a:lnTo>
                  <a:pt x="467880" y="222935"/>
                </a:lnTo>
                <a:lnTo>
                  <a:pt x="463422" y="226834"/>
                </a:lnTo>
                <a:lnTo>
                  <a:pt x="458825" y="230479"/>
                </a:lnTo>
                <a:lnTo>
                  <a:pt x="454075" y="233895"/>
                </a:lnTo>
                <a:lnTo>
                  <a:pt x="449211" y="237083"/>
                </a:lnTo>
                <a:lnTo>
                  <a:pt x="444245" y="240042"/>
                </a:lnTo>
                <a:lnTo>
                  <a:pt x="439178" y="242811"/>
                </a:lnTo>
                <a:lnTo>
                  <a:pt x="434047" y="245389"/>
                </a:lnTo>
                <a:lnTo>
                  <a:pt x="428764" y="247840"/>
                </a:lnTo>
                <a:lnTo>
                  <a:pt x="418324" y="252133"/>
                </a:lnTo>
                <a:lnTo>
                  <a:pt x="407657" y="255904"/>
                </a:lnTo>
                <a:lnTo>
                  <a:pt x="396964" y="259232"/>
                </a:lnTo>
                <a:lnTo>
                  <a:pt x="386346" y="262191"/>
                </a:lnTo>
                <a:lnTo>
                  <a:pt x="375957" y="264693"/>
                </a:lnTo>
                <a:lnTo>
                  <a:pt x="370687" y="265760"/>
                </a:lnTo>
                <a:lnTo>
                  <a:pt x="365531" y="266636"/>
                </a:lnTo>
                <a:lnTo>
                  <a:pt x="360438" y="267296"/>
                </a:lnTo>
                <a:lnTo>
                  <a:pt x="355371" y="267728"/>
                </a:lnTo>
                <a:lnTo>
                  <a:pt x="350367" y="267855"/>
                </a:lnTo>
                <a:lnTo>
                  <a:pt x="345376" y="267665"/>
                </a:lnTo>
                <a:lnTo>
                  <a:pt x="340411" y="267055"/>
                </a:lnTo>
                <a:lnTo>
                  <a:pt x="335483" y="265950"/>
                </a:lnTo>
                <a:lnTo>
                  <a:pt x="330619" y="264248"/>
                </a:lnTo>
                <a:lnTo>
                  <a:pt x="325894" y="261835"/>
                </a:lnTo>
                <a:lnTo>
                  <a:pt x="321487" y="258622"/>
                </a:lnTo>
                <a:lnTo>
                  <a:pt x="317537" y="254584"/>
                </a:lnTo>
                <a:lnTo>
                  <a:pt x="314311" y="249809"/>
                </a:lnTo>
                <a:lnTo>
                  <a:pt x="311924" y="244652"/>
                </a:lnTo>
                <a:lnTo>
                  <a:pt x="310248" y="239357"/>
                </a:lnTo>
                <a:lnTo>
                  <a:pt x="309130" y="233908"/>
                </a:lnTo>
                <a:lnTo>
                  <a:pt x="308482" y="228346"/>
                </a:lnTo>
                <a:lnTo>
                  <a:pt x="308254" y="222668"/>
                </a:lnTo>
                <a:lnTo>
                  <a:pt x="308432" y="216915"/>
                </a:lnTo>
                <a:lnTo>
                  <a:pt x="308991" y="211124"/>
                </a:lnTo>
                <a:lnTo>
                  <a:pt x="309918" y="205333"/>
                </a:lnTo>
                <a:lnTo>
                  <a:pt x="311251" y="199593"/>
                </a:lnTo>
                <a:lnTo>
                  <a:pt x="312978" y="193941"/>
                </a:lnTo>
                <a:lnTo>
                  <a:pt x="315137" y="188442"/>
                </a:lnTo>
                <a:lnTo>
                  <a:pt x="317766" y="183134"/>
                </a:lnTo>
                <a:lnTo>
                  <a:pt x="320954" y="178079"/>
                </a:lnTo>
                <a:lnTo>
                  <a:pt x="324764" y="173354"/>
                </a:lnTo>
                <a:lnTo>
                  <a:pt x="329298" y="169125"/>
                </a:lnTo>
                <a:lnTo>
                  <a:pt x="334441" y="165684"/>
                </a:lnTo>
                <a:lnTo>
                  <a:pt x="339915" y="163169"/>
                </a:lnTo>
                <a:lnTo>
                  <a:pt x="345478" y="161531"/>
                </a:lnTo>
                <a:lnTo>
                  <a:pt x="351015" y="160604"/>
                </a:lnTo>
                <a:lnTo>
                  <a:pt x="356451" y="160248"/>
                </a:lnTo>
                <a:lnTo>
                  <a:pt x="361784" y="160299"/>
                </a:lnTo>
                <a:lnTo>
                  <a:pt x="367042" y="160667"/>
                </a:lnTo>
                <a:lnTo>
                  <a:pt x="372287" y="161264"/>
                </a:lnTo>
                <a:lnTo>
                  <a:pt x="382333" y="162775"/>
                </a:lnTo>
                <a:lnTo>
                  <a:pt x="392468" y="164401"/>
                </a:lnTo>
                <a:lnTo>
                  <a:pt x="392188" y="164363"/>
                </a:lnTo>
                <a:lnTo>
                  <a:pt x="397306" y="165087"/>
                </a:lnTo>
                <a:lnTo>
                  <a:pt x="396925" y="165036"/>
                </a:lnTo>
                <a:lnTo>
                  <a:pt x="402069" y="165633"/>
                </a:lnTo>
                <a:lnTo>
                  <a:pt x="401548" y="165582"/>
                </a:lnTo>
                <a:lnTo>
                  <a:pt x="406704" y="165976"/>
                </a:lnTo>
                <a:lnTo>
                  <a:pt x="406006" y="165938"/>
                </a:lnTo>
                <a:lnTo>
                  <a:pt x="411149" y="166077"/>
                </a:lnTo>
                <a:lnTo>
                  <a:pt x="410285" y="166077"/>
                </a:lnTo>
                <a:lnTo>
                  <a:pt x="415314" y="165912"/>
                </a:lnTo>
                <a:lnTo>
                  <a:pt x="414464" y="165976"/>
                </a:lnTo>
                <a:lnTo>
                  <a:pt x="419303" y="165531"/>
                </a:lnTo>
                <a:lnTo>
                  <a:pt x="418592" y="165608"/>
                </a:lnTo>
                <a:lnTo>
                  <a:pt x="423240" y="164947"/>
                </a:lnTo>
                <a:lnTo>
                  <a:pt x="422706" y="165036"/>
                </a:lnTo>
                <a:lnTo>
                  <a:pt x="427177" y="164210"/>
                </a:lnTo>
                <a:lnTo>
                  <a:pt x="426745" y="164300"/>
                </a:lnTo>
                <a:lnTo>
                  <a:pt x="435292" y="162458"/>
                </a:lnTo>
                <a:lnTo>
                  <a:pt x="443674" y="160731"/>
                </a:lnTo>
                <a:lnTo>
                  <a:pt x="448271" y="160007"/>
                </a:lnTo>
                <a:lnTo>
                  <a:pt x="453008" y="159549"/>
                </a:lnTo>
                <a:lnTo>
                  <a:pt x="457974" y="159486"/>
                </a:lnTo>
                <a:lnTo>
                  <a:pt x="463156" y="159930"/>
                </a:lnTo>
                <a:lnTo>
                  <a:pt x="468490" y="161061"/>
                </a:lnTo>
                <a:lnTo>
                  <a:pt x="473836" y="162979"/>
                </a:lnTo>
                <a:lnTo>
                  <a:pt x="479031" y="165696"/>
                </a:lnTo>
                <a:lnTo>
                  <a:pt x="483933" y="169164"/>
                </a:lnTo>
                <a:lnTo>
                  <a:pt x="488378" y="173126"/>
                </a:lnTo>
                <a:lnTo>
                  <a:pt x="492340" y="177406"/>
                </a:lnTo>
                <a:lnTo>
                  <a:pt x="495884" y="181978"/>
                </a:lnTo>
                <a:lnTo>
                  <a:pt x="499046" y="186791"/>
                </a:lnTo>
                <a:lnTo>
                  <a:pt x="501853" y="191820"/>
                </a:lnTo>
                <a:lnTo>
                  <a:pt x="504355" y="197015"/>
                </a:lnTo>
                <a:lnTo>
                  <a:pt x="506552" y="202361"/>
                </a:lnTo>
                <a:lnTo>
                  <a:pt x="508495" y="207822"/>
                </a:lnTo>
                <a:lnTo>
                  <a:pt x="510184" y="213385"/>
                </a:lnTo>
                <a:lnTo>
                  <a:pt x="511657" y="219024"/>
                </a:lnTo>
                <a:lnTo>
                  <a:pt x="512914" y="224713"/>
                </a:lnTo>
                <a:lnTo>
                  <a:pt x="513994" y="230428"/>
                </a:lnTo>
                <a:lnTo>
                  <a:pt x="514883" y="236143"/>
                </a:lnTo>
                <a:lnTo>
                  <a:pt x="515632" y="241934"/>
                </a:lnTo>
                <a:lnTo>
                  <a:pt x="516648" y="253072"/>
                </a:lnTo>
                <a:lnTo>
                  <a:pt x="517181" y="263436"/>
                </a:lnTo>
                <a:lnTo>
                  <a:pt x="517270" y="268401"/>
                </a:lnTo>
                <a:lnTo>
                  <a:pt x="517194" y="273164"/>
                </a:lnTo>
                <a:lnTo>
                  <a:pt x="516914" y="277850"/>
                </a:lnTo>
                <a:lnTo>
                  <a:pt x="516419" y="282473"/>
                </a:lnTo>
                <a:lnTo>
                  <a:pt x="515670" y="287045"/>
                </a:lnTo>
                <a:lnTo>
                  <a:pt x="514629" y="291591"/>
                </a:lnTo>
                <a:lnTo>
                  <a:pt x="513295" y="296087"/>
                </a:lnTo>
                <a:lnTo>
                  <a:pt x="511644" y="300558"/>
                </a:lnTo>
                <a:lnTo>
                  <a:pt x="509701" y="305003"/>
                </a:lnTo>
                <a:lnTo>
                  <a:pt x="507453" y="309435"/>
                </a:lnTo>
                <a:lnTo>
                  <a:pt x="504900" y="313880"/>
                </a:lnTo>
                <a:lnTo>
                  <a:pt x="501980" y="318503"/>
                </a:lnTo>
                <a:lnTo>
                  <a:pt x="495413" y="327774"/>
                </a:lnTo>
                <a:lnTo>
                  <a:pt x="491566" y="332727"/>
                </a:lnTo>
                <a:lnTo>
                  <a:pt x="487616" y="337489"/>
                </a:lnTo>
                <a:lnTo>
                  <a:pt x="483539" y="342087"/>
                </a:lnTo>
                <a:lnTo>
                  <a:pt x="479310" y="346544"/>
                </a:lnTo>
                <a:lnTo>
                  <a:pt x="474941" y="350863"/>
                </a:lnTo>
                <a:lnTo>
                  <a:pt x="470420" y="355041"/>
                </a:lnTo>
                <a:lnTo>
                  <a:pt x="465759" y="359092"/>
                </a:lnTo>
                <a:lnTo>
                  <a:pt x="460946" y="362991"/>
                </a:lnTo>
                <a:lnTo>
                  <a:pt x="455980" y="366776"/>
                </a:lnTo>
                <a:lnTo>
                  <a:pt x="450862" y="370420"/>
                </a:lnTo>
                <a:lnTo>
                  <a:pt x="445604" y="373951"/>
                </a:lnTo>
                <a:lnTo>
                  <a:pt x="440181" y="377355"/>
                </a:lnTo>
                <a:lnTo>
                  <a:pt x="434593" y="380644"/>
                </a:lnTo>
                <a:lnTo>
                  <a:pt x="428790" y="383870"/>
                </a:lnTo>
                <a:lnTo>
                  <a:pt x="416902" y="389877"/>
                </a:lnTo>
                <a:lnTo>
                  <a:pt x="410552" y="392722"/>
                </a:lnTo>
                <a:lnTo>
                  <a:pt x="404406" y="395122"/>
                </a:lnTo>
                <a:lnTo>
                  <a:pt x="398449" y="397103"/>
                </a:lnTo>
                <a:lnTo>
                  <a:pt x="392683" y="398716"/>
                </a:lnTo>
                <a:lnTo>
                  <a:pt x="387083" y="399999"/>
                </a:lnTo>
                <a:lnTo>
                  <a:pt x="381647" y="401015"/>
                </a:lnTo>
                <a:lnTo>
                  <a:pt x="376364" y="401789"/>
                </a:lnTo>
                <a:lnTo>
                  <a:pt x="371170" y="402412"/>
                </a:lnTo>
                <a:lnTo>
                  <a:pt x="351510" y="404152"/>
                </a:lnTo>
                <a:lnTo>
                  <a:pt x="351866" y="404114"/>
                </a:lnTo>
                <a:lnTo>
                  <a:pt x="341464" y="405295"/>
                </a:lnTo>
                <a:lnTo>
                  <a:pt x="341998" y="405231"/>
                </a:lnTo>
                <a:lnTo>
                  <a:pt x="336512" y="406056"/>
                </a:lnTo>
                <a:lnTo>
                  <a:pt x="336956" y="405981"/>
                </a:lnTo>
                <a:lnTo>
                  <a:pt x="331241" y="407034"/>
                </a:lnTo>
                <a:lnTo>
                  <a:pt x="331584" y="406971"/>
                </a:lnTo>
                <a:lnTo>
                  <a:pt x="319557" y="409486"/>
                </a:lnTo>
                <a:lnTo>
                  <a:pt x="319722" y="409447"/>
                </a:lnTo>
                <a:lnTo>
                  <a:pt x="307416" y="412178"/>
                </a:lnTo>
                <a:lnTo>
                  <a:pt x="307568" y="412140"/>
                </a:lnTo>
                <a:lnTo>
                  <a:pt x="284314" y="417550"/>
                </a:lnTo>
                <a:lnTo>
                  <a:pt x="284391" y="417525"/>
                </a:lnTo>
                <a:lnTo>
                  <a:pt x="266496" y="421792"/>
                </a:lnTo>
                <a:lnTo>
                  <a:pt x="248970" y="425589"/>
                </a:lnTo>
                <a:lnTo>
                  <a:pt x="237540" y="408419"/>
                </a:lnTo>
                <a:lnTo>
                  <a:pt x="245211" y="399453"/>
                </a:lnTo>
                <a:lnTo>
                  <a:pt x="246164" y="398576"/>
                </a:lnTo>
                <a:lnTo>
                  <a:pt x="247053" y="397840"/>
                </a:lnTo>
                <a:lnTo>
                  <a:pt x="249287" y="396328"/>
                </a:lnTo>
                <a:lnTo>
                  <a:pt x="254977" y="393166"/>
                </a:lnTo>
                <a:lnTo>
                  <a:pt x="263131" y="389216"/>
                </a:lnTo>
                <a:lnTo>
                  <a:pt x="268122" y="387045"/>
                </a:lnTo>
                <a:lnTo>
                  <a:pt x="273469" y="384911"/>
                </a:lnTo>
                <a:lnTo>
                  <a:pt x="279171" y="382866"/>
                </a:lnTo>
                <a:lnTo>
                  <a:pt x="285165" y="380974"/>
                </a:lnTo>
                <a:lnTo>
                  <a:pt x="291376" y="379348"/>
                </a:lnTo>
                <a:lnTo>
                  <a:pt x="297763" y="378078"/>
                </a:lnTo>
                <a:lnTo>
                  <a:pt x="304113" y="377304"/>
                </a:lnTo>
                <a:lnTo>
                  <a:pt x="307581" y="377113"/>
                </a:lnTo>
                <a:lnTo>
                  <a:pt x="310921" y="377113"/>
                </a:lnTo>
                <a:lnTo>
                  <a:pt x="314311" y="377316"/>
                </a:lnTo>
                <a:lnTo>
                  <a:pt x="317715" y="377761"/>
                </a:lnTo>
                <a:lnTo>
                  <a:pt x="321157" y="378472"/>
                </a:lnTo>
                <a:lnTo>
                  <a:pt x="324548" y="379514"/>
                </a:lnTo>
                <a:lnTo>
                  <a:pt x="329831" y="381685"/>
                </a:lnTo>
                <a:lnTo>
                  <a:pt x="334835" y="384263"/>
                </a:lnTo>
                <a:lnTo>
                  <a:pt x="339546" y="387235"/>
                </a:lnTo>
                <a:lnTo>
                  <a:pt x="343992" y="390537"/>
                </a:lnTo>
                <a:lnTo>
                  <a:pt x="348157" y="394144"/>
                </a:lnTo>
                <a:lnTo>
                  <a:pt x="352069" y="398017"/>
                </a:lnTo>
                <a:lnTo>
                  <a:pt x="355713" y="402120"/>
                </a:lnTo>
                <a:lnTo>
                  <a:pt x="359117" y="406450"/>
                </a:lnTo>
                <a:lnTo>
                  <a:pt x="362305" y="410946"/>
                </a:lnTo>
                <a:lnTo>
                  <a:pt x="365264" y="415620"/>
                </a:lnTo>
                <a:lnTo>
                  <a:pt x="368020" y="420446"/>
                </a:lnTo>
                <a:lnTo>
                  <a:pt x="370585" y="425386"/>
                </a:lnTo>
                <a:lnTo>
                  <a:pt x="372973" y="430453"/>
                </a:lnTo>
                <a:lnTo>
                  <a:pt x="375183" y="435597"/>
                </a:lnTo>
                <a:lnTo>
                  <a:pt x="377214" y="440829"/>
                </a:lnTo>
                <a:lnTo>
                  <a:pt x="379107" y="446151"/>
                </a:lnTo>
                <a:lnTo>
                  <a:pt x="382358" y="456336"/>
                </a:lnTo>
                <a:lnTo>
                  <a:pt x="385012" y="466306"/>
                </a:lnTo>
                <a:lnTo>
                  <a:pt x="386118" y="471500"/>
                </a:lnTo>
                <a:lnTo>
                  <a:pt x="386981" y="476618"/>
                </a:lnTo>
                <a:lnTo>
                  <a:pt x="387604" y="481787"/>
                </a:lnTo>
                <a:lnTo>
                  <a:pt x="387959" y="487019"/>
                </a:lnTo>
                <a:lnTo>
                  <a:pt x="388022" y="492302"/>
                </a:lnTo>
                <a:lnTo>
                  <a:pt x="387756" y="497649"/>
                </a:lnTo>
                <a:lnTo>
                  <a:pt x="387146" y="503046"/>
                </a:lnTo>
                <a:lnTo>
                  <a:pt x="386168" y="508495"/>
                </a:lnTo>
                <a:lnTo>
                  <a:pt x="384822" y="513981"/>
                </a:lnTo>
                <a:lnTo>
                  <a:pt x="383082" y="519506"/>
                </a:lnTo>
                <a:lnTo>
                  <a:pt x="380962" y="525068"/>
                </a:lnTo>
                <a:lnTo>
                  <a:pt x="378421" y="530682"/>
                </a:lnTo>
                <a:lnTo>
                  <a:pt x="375539" y="536231"/>
                </a:lnTo>
                <a:lnTo>
                  <a:pt x="372364" y="541591"/>
                </a:lnTo>
                <a:lnTo>
                  <a:pt x="368922" y="546747"/>
                </a:lnTo>
                <a:lnTo>
                  <a:pt x="365238" y="551700"/>
                </a:lnTo>
                <a:lnTo>
                  <a:pt x="361301" y="556437"/>
                </a:lnTo>
                <a:lnTo>
                  <a:pt x="357161" y="560971"/>
                </a:lnTo>
                <a:lnTo>
                  <a:pt x="352805" y="565289"/>
                </a:lnTo>
                <a:lnTo>
                  <a:pt x="348271" y="569404"/>
                </a:lnTo>
                <a:lnTo>
                  <a:pt x="343560" y="573303"/>
                </a:lnTo>
                <a:lnTo>
                  <a:pt x="338683" y="576999"/>
                </a:lnTo>
                <a:lnTo>
                  <a:pt x="333667" y="580478"/>
                </a:lnTo>
                <a:lnTo>
                  <a:pt x="328510" y="583755"/>
                </a:lnTo>
                <a:lnTo>
                  <a:pt x="323239" y="586828"/>
                </a:lnTo>
                <a:lnTo>
                  <a:pt x="317855" y="589686"/>
                </a:lnTo>
                <a:lnTo>
                  <a:pt x="312369" y="592340"/>
                </a:lnTo>
                <a:lnTo>
                  <a:pt x="306679" y="594842"/>
                </a:lnTo>
                <a:lnTo>
                  <a:pt x="300799" y="597052"/>
                </a:lnTo>
                <a:lnTo>
                  <a:pt x="294957" y="598754"/>
                </a:lnTo>
                <a:lnTo>
                  <a:pt x="289267" y="599947"/>
                </a:lnTo>
                <a:lnTo>
                  <a:pt x="283743" y="600659"/>
                </a:lnTo>
                <a:lnTo>
                  <a:pt x="278409" y="600964"/>
                </a:lnTo>
                <a:lnTo>
                  <a:pt x="273291" y="600913"/>
                </a:lnTo>
                <a:lnTo>
                  <a:pt x="268363" y="600583"/>
                </a:lnTo>
                <a:lnTo>
                  <a:pt x="263575" y="600062"/>
                </a:lnTo>
                <a:lnTo>
                  <a:pt x="254736" y="598741"/>
                </a:lnTo>
                <a:lnTo>
                  <a:pt x="245795" y="597318"/>
                </a:lnTo>
                <a:lnTo>
                  <a:pt x="246126" y="597369"/>
                </a:lnTo>
                <a:lnTo>
                  <a:pt x="241465" y="596747"/>
                </a:lnTo>
                <a:lnTo>
                  <a:pt x="241884" y="596785"/>
                </a:lnTo>
                <a:lnTo>
                  <a:pt x="237032" y="596277"/>
                </a:lnTo>
                <a:lnTo>
                  <a:pt x="237566" y="596328"/>
                </a:lnTo>
                <a:lnTo>
                  <a:pt x="232485" y="595985"/>
                </a:lnTo>
                <a:lnTo>
                  <a:pt x="233108" y="596010"/>
                </a:lnTo>
                <a:lnTo>
                  <a:pt x="227762" y="595884"/>
                </a:lnTo>
                <a:lnTo>
                  <a:pt x="227774" y="595884"/>
                </a:lnTo>
                <a:lnTo>
                  <a:pt x="221906" y="595757"/>
                </a:lnTo>
                <a:lnTo>
                  <a:pt x="215556" y="595376"/>
                </a:lnTo>
                <a:lnTo>
                  <a:pt x="203186" y="594207"/>
                </a:lnTo>
                <a:lnTo>
                  <a:pt x="179920" y="591515"/>
                </a:lnTo>
                <a:lnTo>
                  <a:pt x="180288" y="591553"/>
                </a:lnTo>
                <a:lnTo>
                  <a:pt x="175120" y="591083"/>
                </a:lnTo>
                <a:lnTo>
                  <a:pt x="175564" y="591121"/>
                </a:lnTo>
                <a:lnTo>
                  <a:pt x="170801" y="590842"/>
                </a:lnTo>
                <a:lnTo>
                  <a:pt x="171487" y="590867"/>
                </a:lnTo>
                <a:lnTo>
                  <a:pt x="167182" y="590829"/>
                </a:lnTo>
                <a:lnTo>
                  <a:pt x="168249" y="590791"/>
                </a:lnTo>
                <a:lnTo>
                  <a:pt x="164489" y="591032"/>
                </a:lnTo>
                <a:lnTo>
                  <a:pt x="166166" y="590829"/>
                </a:lnTo>
                <a:lnTo>
                  <a:pt x="163042" y="591413"/>
                </a:lnTo>
                <a:lnTo>
                  <a:pt x="164909" y="590930"/>
                </a:lnTo>
                <a:lnTo>
                  <a:pt x="163601" y="591362"/>
                </a:lnTo>
                <a:lnTo>
                  <a:pt x="165265" y="590702"/>
                </a:lnTo>
                <a:lnTo>
                  <a:pt x="164134" y="591235"/>
                </a:lnTo>
                <a:lnTo>
                  <a:pt x="166128" y="590080"/>
                </a:lnTo>
                <a:lnTo>
                  <a:pt x="165201" y="590727"/>
                </a:lnTo>
                <a:lnTo>
                  <a:pt x="167385" y="588860"/>
                </a:lnTo>
                <a:lnTo>
                  <a:pt x="166661" y="589622"/>
                </a:lnTo>
                <a:lnTo>
                  <a:pt x="168681" y="586943"/>
                </a:lnTo>
                <a:lnTo>
                  <a:pt x="168173" y="587819"/>
                </a:lnTo>
                <a:lnTo>
                  <a:pt x="169557" y="584593"/>
                </a:lnTo>
                <a:lnTo>
                  <a:pt x="169265" y="585596"/>
                </a:lnTo>
                <a:lnTo>
                  <a:pt x="169836" y="581342"/>
                </a:lnTo>
                <a:lnTo>
                  <a:pt x="169849" y="582447"/>
                </a:lnTo>
                <a:lnTo>
                  <a:pt x="169087" y="578091"/>
                </a:lnTo>
                <a:lnTo>
                  <a:pt x="169494" y="579272"/>
                </a:lnTo>
                <a:lnTo>
                  <a:pt x="168160" y="576440"/>
                </a:lnTo>
                <a:lnTo>
                  <a:pt x="168922" y="577684"/>
                </a:lnTo>
                <a:lnTo>
                  <a:pt x="167703" y="575970"/>
                </a:lnTo>
                <a:lnTo>
                  <a:pt x="168782" y="577278"/>
                </a:lnTo>
                <a:lnTo>
                  <a:pt x="167437" y="575868"/>
                </a:lnTo>
                <a:lnTo>
                  <a:pt x="170497" y="578649"/>
                </a:lnTo>
                <a:lnTo>
                  <a:pt x="169367" y="577722"/>
                </a:lnTo>
                <a:lnTo>
                  <a:pt x="173443" y="580745"/>
                </a:lnTo>
                <a:lnTo>
                  <a:pt x="172808" y="580301"/>
                </a:lnTo>
                <a:lnTo>
                  <a:pt x="177710" y="583526"/>
                </a:lnTo>
                <a:lnTo>
                  <a:pt x="177380" y="583310"/>
                </a:lnTo>
                <a:lnTo>
                  <a:pt x="182879" y="586727"/>
                </a:lnTo>
                <a:lnTo>
                  <a:pt x="182777" y="586663"/>
                </a:lnTo>
                <a:lnTo>
                  <a:pt x="194906" y="594042"/>
                </a:lnTo>
                <a:lnTo>
                  <a:pt x="201294" y="598080"/>
                </a:lnTo>
                <a:lnTo>
                  <a:pt x="207644" y="602360"/>
                </a:lnTo>
                <a:lnTo>
                  <a:pt x="213779" y="606920"/>
                </a:lnTo>
                <a:lnTo>
                  <a:pt x="219417" y="611708"/>
                </a:lnTo>
                <a:lnTo>
                  <a:pt x="222224" y="614451"/>
                </a:lnTo>
                <a:lnTo>
                  <a:pt x="224776" y="617258"/>
                </a:lnTo>
                <a:lnTo>
                  <a:pt x="227152" y="620293"/>
                </a:lnTo>
                <a:lnTo>
                  <a:pt x="229310" y="623595"/>
                </a:lnTo>
                <a:lnTo>
                  <a:pt x="231178" y="627265"/>
                </a:lnTo>
                <a:lnTo>
                  <a:pt x="232612" y="631329"/>
                </a:lnTo>
                <a:lnTo>
                  <a:pt x="233451" y="635799"/>
                </a:lnTo>
                <a:lnTo>
                  <a:pt x="233489" y="640245"/>
                </a:lnTo>
                <a:lnTo>
                  <a:pt x="232943" y="644144"/>
                </a:lnTo>
                <a:lnTo>
                  <a:pt x="232092" y="647649"/>
                </a:lnTo>
                <a:lnTo>
                  <a:pt x="230923" y="650989"/>
                </a:lnTo>
                <a:lnTo>
                  <a:pt x="229514" y="654164"/>
                </a:lnTo>
                <a:lnTo>
                  <a:pt x="227863" y="657174"/>
                </a:lnTo>
                <a:lnTo>
                  <a:pt x="225920" y="660209"/>
                </a:lnTo>
                <a:lnTo>
                  <a:pt x="221919" y="665365"/>
                </a:lnTo>
                <a:lnTo>
                  <a:pt x="217258" y="670305"/>
                </a:lnTo>
                <a:lnTo>
                  <a:pt x="212140" y="674903"/>
                </a:lnTo>
                <a:lnTo>
                  <a:pt x="206679" y="679246"/>
                </a:lnTo>
                <a:lnTo>
                  <a:pt x="200900" y="683361"/>
                </a:lnTo>
                <a:lnTo>
                  <a:pt x="194894" y="687273"/>
                </a:lnTo>
                <a:lnTo>
                  <a:pt x="188721" y="690994"/>
                </a:lnTo>
                <a:lnTo>
                  <a:pt x="182422" y="694537"/>
                </a:lnTo>
                <a:lnTo>
                  <a:pt x="176047" y="697941"/>
                </a:lnTo>
                <a:lnTo>
                  <a:pt x="163639" y="704088"/>
                </a:lnTo>
                <a:lnTo>
                  <a:pt x="151777" y="709561"/>
                </a:lnTo>
                <a:lnTo>
                  <a:pt x="145922" y="712025"/>
                </a:lnTo>
                <a:lnTo>
                  <a:pt x="140233" y="714108"/>
                </a:lnTo>
                <a:lnTo>
                  <a:pt x="134759" y="715784"/>
                </a:lnTo>
                <a:lnTo>
                  <a:pt x="129488" y="717092"/>
                </a:lnTo>
                <a:lnTo>
                  <a:pt x="124396" y="718057"/>
                </a:lnTo>
                <a:lnTo>
                  <a:pt x="119481" y="718731"/>
                </a:lnTo>
                <a:lnTo>
                  <a:pt x="114719" y="719137"/>
                </a:lnTo>
                <a:lnTo>
                  <a:pt x="110045" y="719353"/>
                </a:lnTo>
                <a:lnTo>
                  <a:pt x="101371" y="719353"/>
                </a:lnTo>
                <a:lnTo>
                  <a:pt x="92659" y="719125"/>
                </a:lnTo>
                <a:lnTo>
                  <a:pt x="92849" y="719137"/>
                </a:lnTo>
                <a:lnTo>
                  <a:pt x="83604" y="719023"/>
                </a:lnTo>
                <a:lnTo>
                  <a:pt x="84022" y="719023"/>
                </a:lnTo>
                <a:lnTo>
                  <a:pt x="79019" y="719111"/>
                </a:lnTo>
                <a:lnTo>
                  <a:pt x="79400" y="719099"/>
                </a:lnTo>
                <a:lnTo>
                  <a:pt x="74079" y="719340"/>
                </a:lnTo>
                <a:lnTo>
                  <a:pt x="74091" y="719340"/>
                </a:lnTo>
                <a:lnTo>
                  <a:pt x="62915" y="719835"/>
                </a:lnTo>
                <a:lnTo>
                  <a:pt x="51714" y="720076"/>
                </a:lnTo>
                <a:lnTo>
                  <a:pt x="40894" y="720102"/>
                </a:lnTo>
                <a:lnTo>
                  <a:pt x="30645" y="719988"/>
                </a:lnTo>
                <a:lnTo>
                  <a:pt x="12890" y="719581"/>
                </a:lnTo>
                <a:lnTo>
                  <a:pt x="12953" y="719581"/>
                </a:lnTo>
                <a:lnTo>
                  <a:pt x="0" y="719340"/>
                </a:lnTo>
                <a:lnTo>
                  <a:pt x="533" y="690778"/>
                </a:lnTo>
                <a:lnTo>
                  <a:pt x="13512" y="691019"/>
                </a:lnTo>
                <a:lnTo>
                  <a:pt x="31216" y="691426"/>
                </a:lnTo>
                <a:lnTo>
                  <a:pt x="31051" y="691413"/>
                </a:lnTo>
                <a:lnTo>
                  <a:pt x="41109" y="691527"/>
                </a:lnTo>
                <a:lnTo>
                  <a:pt x="40906" y="691527"/>
                </a:lnTo>
                <a:lnTo>
                  <a:pt x="51498" y="691502"/>
                </a:lnTo>
                <a:lnTo>
                  <a:pt x="51244" y="691502"/>
                </a:lnTo>
                <a:lnTo>
                  <a:pt x="62153" y="691273"/>
                </a:lnTo>
                <a:lnTo>
                  <a:pt x="61810" y="691286"/>
                </a:lnTo>
                <a:lnTo>
                  <a:pt x="72821" y="690791"/>
                </a:lnTo>
                <a:lnTo>
                  <a:pt x="78333" y="690549"/>
                </a:lnTo>
                <a:lnTo>
                  <a:pt x="83731" y="690448"/>
                </a:lnTo>
                <a:lnTo>
                  <a:pt x="93281" y="690562"/>
                </a:lnTo>
                <a:lnTo>
                  <a:pt x="101917" y="690778"/>
                </a:lnTo>
                <a:lnTo>
                  <a:pt x="101548" y="690778"/>
                </a:lnTo>
                <a:lnTo>
                  <a:pt x="109728" y="690778"/>
                </a:lnTo>
                <a:lnTo>
                  <a:pt x="109092" y="690791"/>
                </a:lnTo>
                <a:lnTo>
                  <a:pt x="113156" y="690613"/>
                </a:lnTo>
                <a:lnTo>
                  <a:pt x="112559" y="690651"/>
                </a:lnTo>
                <a:lnTo>
                  <a:pt x="116675" y="690295"/>
                </a:lnTo>
                <a:lnTo>
                  <a:pt x="115976" y="690371"/>
                </a:lnTo>
                <a:lnTo>
                  <a:pt x="120180" y="689800"/>
                </a:lnTo>
                <a:lnTo>
                  <a:pt x="119430" y="689914"/>
                </a:lnTo>
                <a:lnTo>
                  <a:pt x="123761" y="689102"/>
                </a:lnTo>
                <a:lnTo>
                  <a:pt x="122999" y="689267"/>
                </a:lnTo>
                <a:lnTo>
                  <a:pt x="127507" y="688149"/>
                </a:lnTo>
                <a:lnTo>
                  <a:pt x="126758" y="688352"/>
                </a:lnTo>
                <a:lnTo>
                  <a:pt x="131482" y="686904"/>
                </a:lnTo>
                <a:lnTo>
                  <a:pt x="130771" y="687146"/>
                </a:lnTo>
                <a:lnTo>
                  <a:pt x="135775" y="685317"/>
                </a:lnTo>
                <a:lnTo>
                  <a:pt x="135128" y="685571"/>
                </a:lnTo>
                <a:lnTo>
                  <a:pt x="140449" y="683323"/>
                </a:lnTo>
                <a:lnTo>
                  <a:pt x="140017" y="683514"/>
                </a:lnTo>
                <a:lnTo>
                  <a:pt x="151485" y="678218"/>
                </a:lnTo>
                <a:lnTo>
                  <a:pt x="151129" y="678395"/>
                </a:lnTo>
                <a:lnTo>
                  <a:pt x="163182" y="672426"/>
                </a:lnTo>
                <a:lnTo>
                  <a:pt x="162814" y="672617"/>
                </a:lnTo>
                <a:lnTo>
                  <a:pt x="168859" y="669391"/>
                </a:lnTo>
                <a:lnTo>
                  <a:pt x="168554" y="669569"/>
                </a:lnTo>
                <a:lnTo>
                  <a:pt x="174510" y="666203"/>
                </a:lnTo>
                <a:lnTo>
                  <a:pt x="174142" y="666419"/>
                </a:lnTo>
                <a:lnTo>
                  <a:pt x="179933" y="662927"/>
                </a:lnTo>
                <a:lnTo>
                  <a:pt x="179514" y="663194"/>
                </a:lnTo>
                <a:lnTo>
                  <a:pt x="185064" y="659574"/>
                </a:lnTo>
                <a:lnTo>
                  <a:pt x="184569" y="659917"/>
                </a:lnTo>
                <a:lnTo>
                  <a:pt x="189788" y="656196"/>
                </a:lnTo>
                <a:lnTo>
                  <a:pt x="189204" y="656640"/>
                </a:lnTo>
                <a:lnTo>
                  <a:pt x="194030" y="652805"/>
                </a:lnTo>
                <a:lnTo>
                  <a:pt x="193344" y="653389"/>
                </a:lnTo>
                <a:lnTo>
                  <a:pt x="197701" y="649465"/>
                </a:lnTo>
                <a:lnTo>
                  <a:pt x="196887" y="650252"/>
                </a:lnTo>
                <a:lnTo>
                  <a:pt x="200697" y="646239"/>
                </a:lnTo>
                <a:lnTo>
                  <a:pt x="199770" y="647306"/>
                </a:lnTo>
                <a:lnTo>
                  <a:pt x="202945" y="643216"/>
                </a:lnTo>
                <a:lnTo>
                  <a:pt x="202196" y="644271"/>
                </a:lnTo>
                <a:lnTo>
                  <a:pt x="203530" y="642200"/>
                </a:lnTo>
                <a:lnTo>
                  <a:pt x="203021" y="643064"/>
                </a:lnTo>
                <a:lnTo>
                  <a:pt x="204152" y="640969"/>
                </a:lnTo>
                <a:lnTo>
                  <a:pt x="203657" y="641972"/>
                </a:lnTo>
                <a:lnTo>
                  <a:pt x="204596" y="639864"/>
                </a:lnTo>
                <a:lnTo>
                  <a:pt x="204139" y="641019"/>
                </a:lnTo>
                <a:lnTo>
                  <a:pt x="204876" y="638898"/>
                </a:lnTo>
                <a:lnTo>
                  <a:pt x="204495" y="640207"/>
                </a:lnTo>
                <a:lnTo>
                  <a:pt x="205016" y="638073"/>
                </a:lnTo>
                <a:lnTo>
                  <a:pt x="204736" y="639521"/>
                </a:lnTo>
                <a:lnTo>
                  <a:pt x="205041" y="637375"/>
                </a:lnTo>
                <a:lnTo>
                  <a:pt x="204901" y="639470"/>
                </a:lnTo>
                <a:lnTo>
                  <a:pt x="204889" y="637324"/>
                </a:lnTo>
                <a:lnTo>
                  <a:pt x="205130" y="639813"/>
                </a:lnTo>
                <a:lnTo>
                  <a:pt x="204723" y="637666"/>
                </a:lnTo>
                <a:lnTo>
                  <a:pt x="205295" y="639800"/>
                </a:lnTo>
                <a:lnTo>
                  <a:pt x="204533" y="637654"/>
                </a:lnTo>
                <a:lnTo>
                  <a:pt x="205269" y="639368"/>
                </a:lnTo>
                <a:lnTo>
                  <a:pt x="204190" y="637222"/>
                </a:lnTo>
                <a:lnTo>
                  <a:pt x="204952" y="638555"/>
                </a:lnTo>
                <a:lnTo>
                  <a:pt x="203568" y="636422"/>
                </a:lnTo>
                <a:lnTo>
                  <a:pt x="204304" y="637451"/>
                </a:lnTo>
                <a:lnTo>
                  <a:pt x="202628" y="635317"/>
                </a:lnTo>
                <a:lnTo>
                  <a:pt x="203289" y="636104"/>
                </a:lnTo>
                <a:lnTo>
                  <a:pt x="201371" y="633996"/>
                </a:lnTo>
                <a:lnTo>
                  <a:pt x="201955" y="634593"/>
                </a:lnTo>
                <a:lnTo>
                  <a:pt x="199796" y="632498"/>
                </a:lnTo>
                <a:lnTo>
                  <a:pt x="200532" y="633158"/>
                </a:lnTo>
                <a:lnTo>
                  <a:pt x="195630" y="628993"/>
                </a:lnTo>
                <a:lnTo>
                  <a:pt x="196380" y="629589"/>
                </a:lnTo>
                <a:lnTo>
                  <a:pt x="190880" y="625512"/>
                </a:lnTo>
                <a:lnTo>
                  <a:pt x="191401" y="625881"/>
                </a:lnTo>
                <a:lnTo>
                  <a:pt x="185496" y="621893"/>
                </a:lnTo>
                <a:lnTo>
                  <a:pt x="185839" y="622122"/>
                </a:lnTo>
                <a:lnTo>
                  <a:pt x="179730" y="618248"/>
                </a:lnTo>
                <a:lnTo>
                  <a:pt x="179946" y="618388"/>
                </a:lnTo>
                <a:lnTo>
                  <a:pt x="167868" y="611035"/>
                </a:lnTo>
                <a:lnTo>
                  <a:pt x="162153" y="607491"/>
                </a:lnTo>
                <a:lnTo>
                  <a:pt x="156768" y="603948"/>
                </a:lnTo>
                <a:lnTo>
                  <a:pt x="151803" y="600278"/>
                </a:lnTo>
                <a:lnTo>
                  <a:pt x="147472" y="596328"/>
                </a:lnTo>
                <a:lnTo>
                  <a:pt x="145084" y="593471"/>
                </a:lnTo>
                <a:lnTo>
                  <a:pt x="142950" y="589991"/>
                </a:lnTo>
                <a:lnTo>
                  <a:pt x="141325" y="585203"/>
                </a:lnTo>
                <a:lnTo>
                  <a:pt x="141223" y="579691"/>
                </a:lnTo>
                <a:lnTo>
                  <a:pt x="142620" y="574903"/>
                </a:lnTo>
                <a:lnTo>
                  <a:pt x="144881" y="571042"/>
                </a:lnTo>
                <a:lnTo>
                  <a:pt x="147777" y="568020"/>
                </a:lnTo>
                <a:lnTo>
                  <a:pt x="150850" y="565899"/>
                </a:lnTo>
                <a:lnTo>
                  <a:pt x="153822" y="564489"/>
                </a:lnTo>
                <a:lnTo>
                  <a:pt x="156895" y="563486"/>
                </a:lnTo>
                <a:lnTo>
                  <a:pt x="161810" y="562571"/>
                </a:lnTo>
                <a:lnTo>
                  <a:pt x="166928" y="562241"/>
                </a:lnTo>
                <a:lnTo>
                  <a:pt x="172110" y="562292"/>
                </a:lnTo>
                <a:lnTo>
                  <a:pt x="177444" y="562609"/>
                </a:lnTo>
                <a:lnTo>
                  <a:pt x="183019" y="563105"/>
                </a:lnTo>
                <a:lnTo>
                  <a:pt x="206323" y="565797"/>
                </a:lnTo>
                <a:lnTo>
                  <a:pt x="206031" y="565772"/>
                </a:lnTo>
                <a:lnTo>
                  <a:pt x="218008" y="566915"/>
                </a:lnTo>
                <a:lnTo>
                  <a:pt x="217499" y="566877"/>
                </a:lnTo>
                <a:lnTo>
                  <a:pt x="223316" y="567220"/>
                </a:lnTo>
                <a:lnTo>
                  <a:pt x="222795" y="567194"/>
                </a:lnTo>
                <a:lnTo>
                  <a:pt x="228421" y="567321"/>
                </a:lnTo>
                <a:lnTo>
                  <a:pt x="234098" y="567448"/>
                </a:lnTo>
                <a:lnTo>
                  <a:pt x="239750" y="567829"/>
                </a:lnTo>
                <a:lnTo>
                  <a:pt x="245084" y="568401"/>
                </a:lnTo>
                <a:lnTo>
                  <a:pt x="250113" y="569074"/>
                </a:lnTo>
                <a:lnTo>
                  <a:pt x="259143" y="570509"/>
                </a:lnTo>
                <a:lnTo>
                  <a:pt x="259016" y="570484"/>
                </a:lnTo>
                <a:lnTo>
                  <a:pt x="267525" y="571753"/>
                </a:lnTo>
                <a:lnTo>
                  <a:pt x="266966" y="571690"/>
                </a:lnTo>
                <a:lnTo>
                  <a:pt x="271170" y="572147"/>
                </a:lnTo>
                <a:lnTo>
                  <a:pt x="270547" y="572096"/>
                </a:lnTo>
                <a:lnTo>
                  <a:pt x="274764" y="572363"/>
                </a:lnTo>
                <a:lnTo>
                  <a:pt x="273964" y="572338"/>
                </a:lnTo>
                <a:lnTo>
                  <a:pt x="278218" y="572376"/>
                </a:lnTo>
                <a:lnTo>
                  <a:pt x="277291" y="572401"/>
                </a:lnTo>
                <a:lnTo>
                  <a:pt x="281622" y="572160"/>
                </a:lnTo>
                <a:lnTo>
                  <a:pt x="280581" y="572261"/>
                </a:lnTo>
                <a:lnTo>
                  <a:pt x="285038" y="571677"/>
                </a:lnTo>
                <a:lnTo>
                  <a:pt x="283959" y="571868"/>
                </a:lnTo>
                <a:lnTo>
                  <a:pt x="288569" y="570903"/>
                </a:lnTo>
                <a:lnTo>
                  <a:pt x="287489" y="571169"/>
                </a:lnTo>
                <a:lnTo>
                  <a:pt x="292277" y="569772"/>
                </a:lnTo>
                <a:lnTo>
                  <a:pt x="291248" y="570115"/>
                </a:lnTo>
                <a:lnTo>
                  <a:pt x="296252" y="568223"/>
                </a:lnTo>
                <a:lnTo>
                  <a:pt x="295541" y="568528"/>
                </a:lnTo>
                <a:lnTo>
                  <a:pt x="300634" y="566280"/>
                </a:lnTo>
                <a:lnTo>
                  <a:pt x="300151" y="566508"/>
                </a:lnTo>
                <a:lnTo>
                  <a:pt x="305155" y="564083"/>
                </a:lnTo>
                <a:lnTo>
                  <a:pt x="304685" y="564324"/>
                </a:lnTo>
                <a:lnTo>
                  <a:pt x="309588" y="561721"/>
                </a:lnTo>
                <a:lnTo>
                  <a:pt x="309105" y="561987"/>
                </a:lnTo>
                <a:lnTo>
                  <a:pt x="313905" y="559193"/>
                </a:lnTo>
                <a:lnTo>
                  <a:pt x="313423" y="559485"/>
                </a:lnTo>
                <a:lnTo>
                  <a:pt x="318096" y="556514"/>
                </a:lnTo>
                <a:lnTo>
                  <a:pt x="317613" y="556844"/>
                </a:lnTo>
                <a:lnTo>
                  <a:pt x="322147" y="553694"/>
                </a:lnTo>
                <a:lnTo>
                  <a:pt x="321665" y="554037"/>
                </a:lnTo>
                <a:lnTo>
                  <a:pt x="326059" y="550710"/>
                </a:lnTo>
                <a:lnTo>
                  <a:pt x="325577" y="551091"/>
                </a:lnTo>
                <a:lnTo>
                  <a:pt x="329806" y="547598"/>
                </a:lnTo>
                <a:lnTo>
                  <a:pt x="329323" y="548004"/>
                </a:lnTo>
                <a:lnTo>
                  <a:pt x="333387" y="544334"/>
                </a:lnTo>
                <a:lnTo>
                  <a:pt x="332905" y="544779"/>
                </a:lnTo>
                <a:lnTo>
                  <a:pt x="336778" y="540930"/>
                </a:lnTo>
                <a:lnTo>
                  <a:pt x="336308" y="541426"/>
                </a:lnTo>
                <a:lnTo>
                  <a:pt x="339991" y="537400"/>
                </a:lnTo>
                <a:lnTo>
                  <a:pt x="339521" y="537933"/>
                </a:lnTo>
                <a:lnTo>
                  <a:pt x="343001" y="533743"/>
                </a:lnTo>
                <a:lnTo>
                  <a:pt x="342544" y="534314"/>
                </a:lnTo>
                <a:lnTo>
                  <a:pt x="345795" y="529958"/>
                </a:lnTo>
                <a:lnTo>
                  <a:pt x="345363" y="530568"/>
                </a:lnTo>
                <a:lnTo>
                  <a:pt x="348386" y="526046"/>
                </a:lnTo>
                <a:lnTo>
                  <a:pt x="347979" y="526706"/>
                </a:lnTo>
                <a:lnTo>
                  <a:pt x="350748" y="522020"/>
                </a:lnTo>
                <a:lnTo>
                  <a:pt x="350367" y="522706"/>
                </a:lnTo>
                <a:lnTo>
                  <a:pt x="352882" y="517855"/>
                </a:lnTo>
                <a:lnTo>
                  <a:pt x="352538" y="518579"/>
                </a:lnTo>
                <a:lnTo>
                  <a:pt x="354736" y="513702"/>
                </a:lnTo>
                <a:lnTo>
                  <a:pt x="354418" y="514464"/>
                </a:lnTo>
                <a:lnTo>
                  <a:pt x="356247" y="509701"/>
                </a:lnTo>
                <a:lnTo>
                  <a:pt x="355955" y="510527"/>
                </a:lnTo>
                <a:lnTo>
                  <a:pt x="357428" y="505840"/>
                </a:lnTo>
                <a:lnTo>
                  <a:pt x="357187" y="506717"/>
                </a:lnTo>
                <a:lnTo>
                  <a:pt x="358317" y="502119"/>
                </a:lnTo>
                <a:lnTo>
                  <a:pt x="358126" y="503021"/>
                </a:lnTo>
                <a:lnTo>
                  <a:pt x="358940" y="498475"/>
                </a:lnTo>
                <a:lnTo>
                  <a:pt x="358800" y="499389"/>
                </a:lnTo>
                <a:lnTo>
                  <a:pt x="359308" y="494893"/>
                </a:lnTo>
                <a:lnTo>
                  <a:pt x="359232" y="495795"/>
                </a:lnTo>
                <a:lnTo>
                  <a:pt x="359461" y="491325"/>
                </a:lnTo>
                <a:lnTo>
                  <a:pt x="359447" y="492188"/>
                </a:lnTo>
                <a:lnTo>
                  <a:pt x="359397" y="487743"/>
                </a:lnTo>
                <a:lnTo>
                  <a:pt x="359422" y="488556"/>
                </a:lnTo>
                <a:lnTo>
                  <a:pt x="359117" y="484098"/>
                </a:lnTo>
                <a:lnTo>
                  <a:pt x="359194" y="484847"/>
                </a:lnTo>
                <a:lnTo>
                  <a:pt x="358647" y="480377"/>
                </a:lnTo>
                <a:lnTo>
                  <a:pt x="358749" y="481050"/>
                </a:lnTo>
                <a:lnTo>
                  <a:pt x="357987" y="476554"/>
                </a:lnTo>
                <a:lnTo>
                  <a:pt x="358102" y="477139"/>
                </a:lnTo>
                <a:lnTo>
                  <a:pt x="357136" y="472592"/>
                </a:lnTo>
                <a:lnTo>
                  <a:pt x="357301" y="473303"/>
                </a:lnTo>
                <a:lnTo>
                  <a:pt x="354838" y="464032"/>
                </a:lnTo>
                <a:lnTo>
                  <a:pt x="355041" y="464705"/>
                </a:lnTo>
                <a:lnTo>
                  <a:pt x="351955" y="455066"/>
                </a:lnTo>
                <a:lnTo>
                  <a:pt x="352107" y="455498"/>
                </a:lnTo>
                <a:lnTo>
                  <a:pt x="350367" y="450608"/>
                </a:lnTo>
                <a:lnTo>
                  <a:pt x="350519" y="451015"/>
                </a:lnTo>
                <a:lnTo>
                  <a:pt x="348639" y="446201"/>
                </a:lnTo>
                <a:lnTo>
                  <a:pt x="348818" y="446633"/>
                </a:lnTo>
                <a:lnTo>
                  <a:pt x="346798" y="441934"/>
                </a:lnTo>
                <a:lnTo>
                  <a:pt x="347014" y="442391"/>
                </a:lnTo>
                <a:lnTo>
                  <a:pt x="344855" y="437819"/>
                </a:lnTo>
                <a:lnTo>
                  <a:pt x="345096" y="438302"/>
                </a:lnTo>
                <a:lnTo>
                  <a:pt x="342798" y="433870"/>
                </a:lnTo>
                <a:lnTo>
                  <a:pt x="343077" y="434378"/>
                </a:lnTo>
                <a:lnTo>
                  <a:pt x="340626" y="430098"/>
                </a:lnTo>
                <a:lnTo>
                  <a:pt x="340956" y="430657"/>
                </a:lnTo>
                <a:lnTo>
                  <a:pt x="338352" y="426554"/>
                </a:lnTo>
                <a:lnTo>
                  <a:pt x="338746" y="427139"/>
                </a:lnTo>
                <a:lnTo>
                  <a:pt x="335991" y="423227"/>
                </a:lnTo>
                <a:lnTo>
                  <a:pt x="336448" y="423836"/>
                </a:lnTo>
                <a:lnTo>
                  <a:pt x="333540" y="420141"/>
                </a:lnTo>
                <a:lnTo>
                  <a:pt x="334073" y="420776"/>
                </a:lnTo>
                <a:lnTo>
                  <a:pt x="330999" y="417321"/>
                </a:lnTo>
                <a:lnTo>
                  <a:pt x="331622" y="417969"/>
                </a:lnTo>
                <a:lnTo>
                  <a:pt x="328383" y="414769"/>
                </a:lnTo>
                <a:lnTo>
                  <a:pt x="329094" y="415429"/>
                </a:lnTo>
                <a:lnTo>
                  <a:pt x="325704" y="412483"/>
                </a:lnTo>
                <a:lnTo>
                  <a:pt x="326517" y="413143"/>
                </a:lnTo>
                <a:lnTo>
                  <a:pt x="322948" y="410502"/>
                </a:lnTo>
                <a:lnTo>
                  <a:pt x="323887" y="411136"/>
                </a:lnTo>
                <a:lnTo>
                  <a:pt x="320141" y="408787"/>
                </a:lnTo>
                <a:lnTo>
                  <a:pt x="321182" y="409371"/>
                </a:lnTo>
                <a:lnTo>
                  <a:pt x="317271" y="407352"/>
                </a:lnTo>
                <a:lnTo>
                  <a:pt x="318401" y="407885"/>
                </a:lnTo>
                <a:lnTo>
                  <a:pt x="314311" y="406196"/>
                </a:lnTo>
                <a:lnTo>
                  <a:pt x="315569" y="406653"/>
                </a:lnTo>
                <a:lnTo>
                  <a:pt x="313423" y="405993"/>
                </a:lnTo>
                <a:lnTo>
                  <a:pt x="314655" y="406311"/>
                </a:lnTo>
                <a:lnTo>
                  <a:pt x="312394" y="405841"/>
                </a:lnTo>
                <a:lnTo>
                  <a:pt x="313499" y="406019"/>
                </a:lnTo>
                <a:lnTo>
                  <a:pt x="311124" y="405714"/>
                </a:lnTo>
                <a:lnTo>
                  <a:pt x="312115" y="405803"/>
                </a:lnTo>
                <a:lnTo>
                  <a:pt x="309651" y="405663"/>
                </a:lnTo>
                <a:lnTo>
                  <a:pt x="310527" y="405688"/>
                </a:lnTo>
                <a:lnTo>
                  <a:pt x="307987" y="405688"/>
                </a:lnTo>
                <a:lnTo>
                  <a:pt x="308749" y="405663"/>
                </a:lnTo>
                <a:lnTo>
                  <a:pt x="306146" y="405815"/>
                </a:lnTo>
                <a:lnTo>
                  <a:pt x="307123" y="405726"/>
                </a:lnTo>
                <a:lnTo>
                  <a:pt x="301776" y="406374"/>
                </a:lnTo>
                <a:lnTo>
                  <a:pt x="302818" y="406209"/>
                </a:lnTo>
                <a:lnTo>
                  <a:pt x="297370" y="407301"/>
                </a:lnTo>
                <a:lnTo>
                  <a:pt x="298195" y="407111"/>
                </a:lnTo>
                <a:lnTo>
                  <a:pt x="292722" y="408533"/>
                </a:lnTo>
                <a:lnTo>
                  <a:pt x="293395" y="408343"/>
                </a:lnTo>
                <a:lnTo>
                  <a:pt x="288010" y="410032"/>
                </a:lnTo>
                <a:lnTo>
                  <a:pt x="288569" y="409854"/>
                </a:lnTo>
                <a:lnTo>
                  <a:pt x="283374" y="411721"/>
                </a:lnTo>
                <a:lnTo>
                  <a:pt x="283832" y="411543"/>
                </a:lnTo>
                <a:lnTo>
                  <a:pt x="278917" y="413499"/>
                </a:lnTo>
                <a:lnTo>
                  <a:pt x="279324" y="413334"/>
                </a:lnTo>
                <a:lnTo>
                  <a:pt x="274789" y="415302"/>
                </a:lnTo>
                <a:lnTo>
                  <a:pt x="275310" y="415061"/>
                </a:lnTo>
                <a:lnTo>
                  <a:pt x="267792" y="418706"/>
                </a:lnTo>
                <a:lnTo>
                  <a:pt x="268516" y="418325"/>
                </a:lnTo>
                <a:lnTo>
                  <a:pt x="263715" y="421004"/>
                </a:lnTo>
                <a:lnTo>
                  <a:pt x="264744" y="420370"/>
                </a:lnTo>
                <a:lnTo>
                  <a:pt x="263614" y="421132"/>
                </a:lnTo>
                <a:lnTo>
                  <a:pt x="264756" y="420268"/>
                </a:lnTo>
                <a:lnTo>
                  <a:pt x="264680" y="420332"/>
                </a:lnTo>
                <a:lnTo>
                  <a:pt x="265188" y="419899"/>
                </a:lnTo>
                <a:lnTo>
                  <a:pt x="265124" y="419950"/>
                </a:lnTo>
                <a:lnTo>
                  <a:pt x="266356" y="418693"/>
                </a:lnTo>
                <a:lnTo>
                  <a:pt x="266280" y="418769"/>
                </a:lnTo>
                <a:lnTo>
                  <a:pt x="267309" y="401573"/>
                </a:lnTo>
                <a:lnTo>
                  <a:pt x="267360" y="401637"/>
                </a:lnTo>
                <a:lnTo>
                  <a:pt x="252438" y="395604"/>
                </a:lnTo>
                <a:lnTo>
                  <a:pt x="260286" y="393890"/>
                </a:lnTo>
                <a:lnTo>
                  <a:pt x="260019" y="393953"/>
                </a:lnTo>
                <a:lnTo>
                  <a:pt x="277812" y="389725"/>
                </a:lnTo>
                <a:lnTo>
                  <a:pt x="301167" y="384289"/>
                </a:lnTo>
                <a:lnTo>
                  <a:pt x="313626" y="381533"/>
                </a:lnTo>
                <a:lnTo>
                  <a:pt x="325894" y="378967"/>
                </a:lnTo>
                <a:lnTo>
                  <a:pt x="332002" y="377837"/>
                </a:lnTo>
                <a:lnTo>
                  <a:pt x="337972" y="376935"/>
                </a:lnTo>
                <a:lnTo>
                  <a:pt x="348818" y="375704"/>
                </a:lnTo>
                <a:lnTo>
                  <a:pt x="368439" y="373964"/>
                </a:lnTo>
                <a:lnTo>
                  <a:pt x="368020" y="374015"/>
                </a:lnTo>
                <a:lnTo>
                  <a:pt x="372795" y="373443"/>
                </a:lnTo>
                <a:lnTo>
                  <a:pt x="372389" y="373494"/>
                </a:lnTo>
                <a:lnTo>
                  <a:pt x="377202" y="372783"/>
                </a:lnTo>
                <a:lnTo>
                  <a:pt x="376681" y="372871"/>
                </a:lnTo>
                <a:lnTo>
                  <a:pt x="381558" y="371970"/>
                </a:lnTo>
                <a:lnTo>
                  <a:pt x="380974" y="372084"/>
                </a:lnTo>
                <a:lnTo>
                  <a:pt x="385953" y="370941"/>
                </a:lnTo>
                <a:lnTo>
                  <a:pt x="385305" y="371106"/>
                </a:lnTo>
                <a:lnTo>
                  <a:pt x="390423" y="369684"/>
                </a:lnTo>
                <a:lnTo>
                  <a:pt x="389749" y="369887"/>
                </a:lnTo>
                <a:lnTo>
                  <a:pt x="395033" y="368122"/>
                </a:lnTo>
                <a:lnTo>
                  <a:pt x="394360" y="368363"/>
                </a:lnTo>
                <a:lnTo>
                  <a:pt x="399846" y="366229"/>
                </a:lnTo>
                <a:lnTo>
                  <a:pt x="399198" y="366496"/>
                </a:lnTo>
                <a:lnTo>
                  <a:pt x="404914" y="363944"/>
                </a:lnTo>
                <a:lnTo>
                  <a:pt x="404304" y="364235"/>
                </a:lnTo>
                <a:lnTo>
                  <a:pt x="415645" y="358495"/>
                </a:lnTo>
                <a:lnTo>
                  <a:pt x="415163" y="358749"/>
                </a:lnTo>
                <a:lnTo>
                  <a:pt x="420572" y="355752"/>
                </a:lnTo>
                <a:lnTo>
                  <a:pt x="420242" y="355930"/>
                </a:lnTo>
                <a:lnTo>
                  <a:pt x="425487" y="352843"/>
                </a:lnTo>
                <a:lnTo>
                  <a:pt x="425145" y="353047"/>
                </a:lnTo>
                <a:lnTo>
                  <a:pt x="430224" y="349859"/>
                </a:lnTo>
                <a:lnTo>
                  <a:pt x="429882" y="350088"/>
                </a:lnTo>
                <a:lnTo>
                  <a:pt x="434796" y="346786"/>
                </a:lnTo>
                <a:lnTo>
                  <a:pt x="434454" y="347040"/>
                </a:lnTo>
                <a:lnTo>
                  <a:pt x="439216" y="343636"/>
                </a:lnTo>
                <a:lnTo>
                  <a:pt x="438860" y="343903"/>
                </a:lnTo>
                <a:lnTo>
                  <a:pt x="443471" y="340385"/>
                </a:lnTo>
                <a:lnTo>
                  <a:pt x="443115" y="340664"/>
                </a:lnTo>
                <a:lnTo>
                  <a:pt x="447573" y="337045"/>
                </a:lnTo>
                <a:lnTo>
                  <a:pt x="447217" y="337337"/>
                </a:lnTo>
                <a:lnTo>
                  <a:pt x="451536" y="333603"/>
                </a:lnTo>
                <a:lnTo>
                  <a:pt x="451192" y="333908"/>
                </a:lnTo>
                <a:lnTo>
                  <a:pt x="455358" y="330047"/>
                </a:lnTo>
                <a:lnTo>
                  <a:pt x="455028" y="330377"/>
                </a:lnTo>
                <a:lnTo>
                  <a:pt x="459054" y="326390"/>
                </a:lnTo>
                <a:lnTo>
                  <a:pt x="458723" y="326732"/>
                </a:lnTo>
                <a:lnTo>
                  <a:pt x="462635" y="322605"/>
                </a:lnTo>
                <a:lnTo>
                  <a:pt x="462318" y="322960"/>
                </a:lnTo>
                <a:lnTo>
                  <a:pt x="466076" y="318706"/>
                </a:lnTo>
                <a:lnTo>
                  <a:pt x="465772" y="319061"/>
                </a:lnTo>
                <a:lnTo>
                  <a:pt x="469417" y="314668"/>
                </a:lnTo>
                <a:lnTo>
                  <a:pt x="469124" y="315023"/>
                </a:lnTo>
                <a:lnTo>
                  <a:pt x="472655" y="310489"/>
                </a:lnTo>
                <a:lnTo>
                  <a:pt x="472275" y="310997"/>
                </a:lnTo>
                <a:lnTo>
                  <a:pt x="478446" y="302285"/>
                </a:lnTo>
                <a:lnTo>
                  <a:pt x="478028" y="302907"/>
                </a:lnTo>
                <a:lnTo>
                  <a:pt x="480580" y="298881"/>
                </a:lnTo>
                <a:lnTo>
                  <a:pt x="480262" y="299415"/>
                </a:lnTo>
                <a:lnTo>
                  <a:pt x="482472" y="295541"/>
                </a:lnTo>
                <a:lnTo>
                  <a:pt x="482142" y="296176"/>
                </a:lnTo>
                <a:lnTo>
                  <a:pt x="484047" y="292417"/>
                </a:lnTo>
                <a:lnTo>
                  <a:pt x="483692" y="293154"/>
                </a:lnTo>
                <a:lnTo>
                  <a:pt x="485305" y="289483"/>
                </a:lnTo>
                <a:lnTo>
                  <a:pt x="484987" y="290296"/>
                </a:lnTo>
                <a:lnTo>
                  <a:pt x="486320" y="286664"/>
                </a:lnTo>
                <a:lnTo>
                  <a:pt x="486029" y="287528"/>
                </a:lnTo>
                <a:lnTo>
                  <a:pt x="487108" y="283895"/>
                </a:lnTo>
                <a:lnTo>
                  <a:pt x="486879" y="284772"/>
                </a:lnTo>
                <a:lnTo>
                  <a:pt x="487718" y="281101"/>
                </a:lnTo>
                <a:lnTo>
                  <a:pt x="487540" y="281965"/>
                </a:lnTo>
                <a:lnTo>
                  <a:pt x="488162" y="278219"/>
                </a:lnTo>
                <a:lnTo>
                  <a:pt x="488060" y="279006"/>
                </a:lnTo>
                <a:lnTo>
                  <a:pt x="488467" y="275132"/>
                </a:lnTo>
                <a:lnTo>
                  <a:pt x="488416" y="275844"/>
                </a:lnTo>
                <a:lnTo>
                  <a:pt x="488645" y="271805"/>
                </a:lnTo>
                <a:lnTo>
                  <a:pt x="488619" y="272402"/>
                </a:lnTo>
                <a:lnTo>
                  <a:pt x="488695" y="268160"/>
                </a:lnTo>
                <a:lnTo>
                  <a:pt x="488695" y="268643"/>
                </a:lnTo>
                <a:lnTo>
                  <a:pt x="488619" y="264172"/>
                </a:lnTo>
                <a:lnTo>
                  <a:pt x="488632" y="264667"/>
                </a:lnTo>
                <a:lnTo>
                  <a:pt x="488124" y="254838"/>
                </a:lnTo>
                <a:lnTo>
                  <a:pt x="488162" y="255396"/>
                </a:lnTo>
                <a:lnTo>
                  <a:pt x="487197" y="244792"/>
                </a:lnTo>
                <a:lnTo>
                  <a:pt x="487260" y="245313"/>
                </a:lnTo>
                <a:lnTo>
                  <a:pt x="486574" y="239991"/>
                </a:lnTo>
                <a:lnTo>
                  <a:pt x="486626" y="240372"/>
                </a:lnTo>
                <a:lnTo>
                  <a:pt x="485787" y="235064"/>
                </a:lnTo>
                <a:lnTo>
                  <a:pt x="485864" y="235483"/>
                </a:lnTo>
                <a:lnTo>
                  <a:pt x="484873" y="230213"/>
                </a:lnTo>
                <a:lnTo>
                  <a:pt x="484975" y="230670"/>
                </a:lnTo>
                <a:lnTo>
                  <a:pt x="483819" y="225475"/>
                </a:lnTo>
                <a:lnTo>
                  <a:pt x="483933" y="225983"/>
                </a:lnTo>
                <a:lnTo>
                  <a:pt x="482612" y="220878"/>
                </a:lnTo>
                <a:lnTo>
                  <a:pt x="482765" y="221437"/>
                </a:lnTo>
                <a:lnTo>
                  <a:pt x="481253" y="216458"/>
                </a:lnTo>
                <a:lnTo>
                  <a:pt x="481444" y="217068"/>
                </a:lnTo>
                <a:lnTo>
                  <a:pt x="479742" y="212255"/>
                </a:lnTo>
                <a:lnTo>
                  <a:pt x="479996" y="212928"/>
                </a:lnTo>
                <a:lnTo>
                  <a:pt x="478078" y="208279"/>
                </a:lnTo>
                <a:lnTo>
                  <a:pt x="478408" y="209016"/>
                </a:lnTo>
                <a:lnTo>
                  <a:pt x="476287" y="204584"/>
                </a:lnTo>
                <a:lnTo>
                  <a:pt x="476707" y="205384"/>
                </a:lnTo>
                <a:lnTo>
                  <a:pt x="474357" y="201193"/>
                </a:lnTo>
                <a:lnTo>
                  <a:pt x="474877" y="202057"/>
                </a:lnTo>
                <a:lnTo>
                  <a:pt x="472299" y="198120"/>
                </a:lnTo>
                <a:lnTo>
                  <a:pt x="472947" y="199034"/>
                </a:lnTo>
                <a:lnTo>
                  <a:pt x="470128" y="195402"/>
                </a:lnTo>
                <a:lnTo>
                  <a:pt x="470941" y="196354"/>
                </a:lnTo>
                <a:lnTo>
                  <a:pt x="467867" y="193040"/>
                </a:lnTo>
                <a:lnTo>
                  <a:pt x="468845" y="193992"/>
                </a:lnTo>
                <a:lnTo>
                  <a:pt x="465518" y="191020"/>
                </a:lnTo>
                <a:lnTo>
                  <a:pt x="466775" y="192023"/>
                </a:lnTo>
                <a:lnTo>
                  <a:pt x="463321" y="189572"/>
                </a:lnTo>
                <a:lnTo>
                  <a:pt x="464946" y="190576"/>
                </a:lnTo>
                <a:lnTo>
                  <a:pt x="461467" y="188760"/>
                </a:lnTo>
                <a:lnTo>
                  <a:pt x="463283" y="189547"/>
                </a:lnTo>
                <a:lnTo>
                  <a:pt x="459778" y="188302"/>
                </a:lnTo>
                <a:lnTo>
                  <a:pt x="461619" y="188823"/>
                </a:lnTo>
                <a:lnTo>
                  <a:pt x="458089" y="188074"/>
                </a:lnTo>
                <a:lnTo>
                  <a:pt x="459790" y="188328"/>
                </a:lnTo>
                <a:lnTo>
                  <a:pt x="456209" y="188010"/>
                </a:lnTo>
                <a:lnTo>
                  <a:pt x="457669" y="188061"/>
                </a:lnTo>
                <a:lnTo>
                  <a:pt x="454011" y="188112"/>
                </a:lnTo>
                <a:lnTo>
                  <a:pt x="455167" y="188048"/>
                </a:lnTo>
                <a:lnTo>
                  <a:pt x="451421" y="188417"/>
                </a:lnTo>
                <a:lnTo>
                  <a:pt x="452272" y="188302"/>
                </a:lnTo>
                <a:lnTo>
                  <a:pt x="448436" y="188899"/>
                </a:lnTo>
                <a:lnTo>
                  <a:pt x="449135" y="188785"/>
                </a:lnTo>
                <a:lnTo>
                  <a:pt x="441146" y="190436"/>
                </a:lnTo>
                <a:lnTo>
                  <a:pt x="441249" y="190411"/>
                </a:lnTo>
                <a:lnTo>
                  <a:pt x="432523" y="192290"/>
                </a:lnTo>
                <a:lnTo>
                  <a:pt x="427558" y="193192"/>
                </a:lnTo>
                <a:lnTo>
                  <a:pt x="422275" y="193941"/>
                </a:lnTo>
                <a:lnTo>
                  <a:pt x="416674" y="194462"/>
                </a:lnTo>
                <a:lnTo>
                  <a:pt x="410781" y="194652"/>
                </a:lnTo>
                <a:lnTo>
                  <a:pt x="404862" y="194487"/>
                </a:lnTo>
                <a:lnTo>
                  <a:pt x="399097" y="194043"/>
                </a:lnTo>
                <a:lnTo>
                  <a:pt x="393496" y="193408"/>
                </a:lnTo>
                <a:lnTo>
                  <a:pt x="388060" y="192646"/>
                </a:lnTo>
                <a:lnTo>
                  <a:pt x="377862" y="191008"/>
                </a:lnTo>
                <a:lnTo>
                  <a:pt x="378002" y="191020"/>
                </a:lnTo>
                <a:lnTo>
                  <a:pt x="368286" y="189560"/>
                </a:lnTo>
                <a:lnTo>
                  <a:pt x="368807" y="189623"/>
                </a:lnTo>
                <a:lnTo>
                  <a:pt x="364134" y="189103"/>
                </a:lnTo>
                <a:lnTo>
                  <a:pt x="364743" y="189153"/>
                </a:lnTo>
                <a:lnTo>
                  <a:pt x="360209" y="188836"/>
                </a:lnTo>
                <a:lnTo>
                  <a:pt x="361048" y="188874"/>
                </a:lnTo>
                <a:lnTo>
                  <a:pt x="356692" y="188823"/>
                </a:lnTo>
                <a:lnTo>
                  <a:pt x="357796" y="188798"/>
                </a:lnTo>
                <a:lnTo>
                  <a:pt x="353618" y="189077"/>
                </a:lnTo>
                <a:lnTo>
                  <a:pt x="355028" y="188912"/>
                </a:lnTo>
                <a:lnTo>
                  <a:pt x="351052" y="189572"/>
                </a:lnTo>
                <a:lnTo>
                  <a:pt x="352742" y="189179"/>
                </a:lnTo>
                <a:lnTo>
                  <a:pt x="348995" y="190284"/>
                </a:lnTo>
                <a:lnTo>
                  <a:pt x="350901" y="189572"/>
                </a:lnTo>
                <a:lnTo>
                  <a:pt x="347395" y="191185"/>
                </a:lnTo>
                <a:lnTo>
                  <a:pt x="349377" y="190068"/>
                </a:lnTo>
                <a:lnTo>
                  <a:pt x="346138" y="192239"/>
                </a:lnTo>
                <a:lnTo>
                  <a:pt x="347941" y="190817"/>
                </a:lnTo>
                <a:lnTo>
                  <a:pt x="344995" y="193560"/>
                </a:lnTo>
                <a:lnTo>
                  <a:pt x="346354" y="192100"/>
                </a:lnTo>
                <a:lnTo>
                  <a:pt x="343712" y="195376"/>
                </a:lnTo>
                <a:lnTo>
                  <a:pt x="344690" y="194005"/>
                </a:lnTo>
                <a:lnTo>
                  <a:pt x="342341" y="197739"/>
                </a:lnTo>
                <a:lnTo>
                  <a:pt x="343039" y="196481"/>
                </a:lnTo>
                <a:lnTo>
                  <a:pt x="341007" y="200596"/>
                </a:lnTo>
                <a:lnTo>
                  <a:pt x="341503" y="199466"/>
                </a:lnTo>
                <a:lnTo>
                  <a:pt x="339775" y="203873"/>
                </a:lnTo>
                <a:lnTo>
                  <a:pt x="340131" y="202831"/>
                </a:lnTo>
                <a:lnTo>
                  <a:pt x="338721" y="207467"/>
                </a:lnTo>
                <a:lnTo>
                  <a:pt x="338975" y="206502"/>
                </a:lnTo>
                <a:lnTo>
                  <a:pt x="337870" y="211289"/>
                </a:lnTo>
                <a:lnTo>
                  <a:pt x="338048" y="210362"/>
                </a:lnTo>
                <a:lnTo>
                  <a:pt x="337273" y="215226"/>
                </a:lnTo>
                <a:lnTo>
                  <a:pt x="337387" y="214299"/>
                </a:lnTo>
                <a:lnTo>
                  <a:pt x="336918" y="219163"/>
                </a:lnTo>
                <a:lnTo>
                  <a:pt x="336981" y="218224"/>
                </a:lnTo>
                <a:lnTo>
                  <a:pt x="336842" y="223011"/>
                </a:lnTo>
                <a:lnTo>
                  <a:pt x="336829" y="222021"/>
                </a:lnTo>
                <a:lnTo>
                  <a:pt x="337019" y="226669"/>
                </a:lnTo>
                <a:lnTo>
                  <a:pt x="336930" y="225577"/>
                </a:lnTo>
                <a:lnTo>
                  <a:pt x="337451" y="229996"/>
                </a:lnTo>
                <a:lnTo>
                  <a:pt x="337248" y="228765"/>
                </a:lnTo>
                <a:lnTo>
                  <a:pt x="338099" y="232879"/>
                </a:lnTo>
                <a:lnTo>
                  <a:pt x="337718" y="231444"/>
                </a:lnTo>
                <a:lnTo>
                  <a:pt x="338899" y="235178"/>
                </a:lnTo>
                <a:lnTo>
                  <a:pt x="338251" y="233489"/>
                </a:lnTo>
                <a:lnTo>
                  <a:pt x="339762" y="236766"/>
                </a:lnTo>
                <a:lnTo>
                  <a:pt x="338645" y="234772"/>
                </a:lnTo>
                <a:lnTo>
                  <a:pt x="340499" y="237528"/>
                </a:lnTo>
                <a:lnTo>
                  <a:pt x="338873" y="235534"/>
                </a:lnTo>
                <a:lnTo>
                  <a:pt x="341071" y="237781"/>
                </a:lnTo>
                <a:lnTo>
                  <a:pt x="339255" y="236220"/>
                </a:lnTo>
                <a:lnTo>
                  <a:pt x="341807" y="238074"/>
                </a:lnTo>
                <a:lnTo>
                  <a:pt x="339915" y="236905"/>
                </a:lnTo>
                <a:lnTo>
                  <a:pt x="342772" y="238378"/>
                </a:lnTo>
                <a:lnTo>
                  <a:pt x="340982" y="237604"/>
                </a:lnTo>
                <a:lnTo>
                  <a:pt x="344131" y="238709"/>
                </a:lnTo>
                <a:lnTo>
                  <a:pt x="342518" y="238252"/>
                </a:lnTo>
                <a:lnTo>
                  <a:pt x="345960" y="239014"/>
                </a:lnTo>
                <a:lnTo>
                  <a:pt x="344576" y="238772"/>
                </a:lnTo>
                <a:lnTo>
                  <a:pt x="348259" y="239229"/>
                </a:lnTo>
                <a:lnTo>
                  <a:pt x="347103" y="239128"/>
                </a:lnTo>
                <a:lnTo>
                  <a:pt x="351028" y="239293"/>
                </a:lnTo>
                <a:lnTo>
                  <a:pt x="350062" y="239280"/>
                </a:lnTo>
                <a:lnTo>
                  <a:pt x="354190" y="239166"/>
                </a:lnTo>
                <a:lnTo>
                  <a:pt x="353402" y="239217"/>
                </a:lnTo>
                <a:lnTo>
                  <a:pt x="357733" y="238848"/>
                </a:lnTo>
                <a:lnTo>
                  <a:pt x="357072" y="238924"/>
                </a:lnTo>
                <a:lnTo>
                  <a:pt x="361568" y="238340"/>
                </a:lnTo>
                <a:lnTo>
                  <a:pt x="361035" y="238417"/>
                </a:lnTo>
                <a:lnTo>
                  <a:pt x="365683" y="237629"/>
                </a:lnTo>
                <a:lnTo>
                  <a:pt x="365238" y="237706"/>
                </a:lnTo>
                <a:lnTo>
                  <a:pt x="370027" y="236740"/>
                </a:lnTo>
                <a:lnTo>
                  <a:pt x="369506" y="236854"/>
                </a:lnTo>
                <a:lnTo>
                  <a:pt x="379399" y="234467"/>
                </a:lnTo>
                <a:lnTo>
                  <a:pt x="378917" y="234594"/>
                </a:lnTo>
                <a:lnTo>
                  <a:pt x="389089" y="231762"/>
                </a:lnTo>
                <a:lnTo>
                  <a:pt x="388696" y="231876"/>
                </a:lnTo>
                <a:lnTo>
                  <a:pt x="398906" y="228701"/>
                </a:lnTo>
                <a:lnTo>
                  <a:pt x="398373" y="228879"/>
                </a:lnTo>
                <a:lnTo>
                  <a:pt x="408444" y="225310"/>
                </a:lnTo>
                <a:lnTo>
                  <a:pt x="407784" y="225564"/>
                </a:lnTo>
                <a:lnTo>
                  <a:pt x="417614" y="221526"/>
                </a:lnTo>
                <a:lnTo>
                  <a:pt x="417055" y="221767"/>
                </a:lnTo>
                <a:lnTo>
                  <a:pt x="421843" y="219557"/>
                </a:lnTo>
                <a:lnTo>
                  <a:pt x="421437" y="219760"/>
                </a:lnTo>
                <a:lnTo>
                  <a:pt x="426136" y="217398"/>
                </a:lnTo>
                <a:lnTo>
                  <a:pt x="425691" y="217627"/>
                </a:lnTo>
                <a:lnTo>
                  <a:pt x="430288" y="215112"/>
                </a:lnTo>
                <a:lnTo>
                  <a:pt x="429818" y="215379"/>
                </a:lnTo>
                <a:lnTo>
                  <a:pt x="434302" y="212699"/>
                </a:lnTo>
                <a:lnTo>
                  <a:pt x="433806" y="213004"/>
                </a:lnTo>
                <a:lnTo>
                  <a:pt x="438162" y="210159"/>
                </a:lnTo>
                <a:lnTo>
                  <a:pt x="437642" y="210515"/>
                </a:lnTo>
                <a:lnTo>
                  <a:pt x="441870" y="207479"/>
                </a:lnTo>
                <a:lnTo>
                  <a:pt x="441337" y="207873"/>
                </a:lnTo>
                <a:lnTo>
                  <a:pt x="445401" y="204647"/>
                </a:lnTo>
                <a:lnTo>
                  <a:pt x="444868" y="205104"/>
                </a:lnTo>
                <a:lnTo>
                  <a:pt x="448767" y="201676"/>
                </a:lnTo>
                <a:lnTo>
                  <a:pt x="448233" y="202184"/>
                </a:lnTo>
                <a:lnTo>
                  <a:pt x="451967" y="198551"/>
                </a:lnTo>
                <a:lnTo>
                  <a:pt x="451421" y="199097"/>
                </a:lnTo>
                <a:lnTo>
                  <a:pt x="454977" y="195249"/>
                </a:lnTo>
                <a:lnTo>
                  <a:pt x="454469" y="195834"/>
                </a:lnTo>
                <a:lnTo>
                  <a:pt x="457745" y="191884"/>
                </a:lnTo>
                <a:lnTo>
                  <a:pt x="457250" y="192506"/>
                </a:lnTo>
                <a:lnTo>
                  <a:pt x="460146" y="188569"/>
                </a:lnTo>
                <a:lnTo>
                  <a:pt x="459676" y="189268"/>
                </a:lnTo>
                <a:lnTo>
                  <a:pt x="462216" y="185343"/>
                </a:lnTo>
                <a:lnTo>
                  <a:pt x="461759" y="186093"/>
                </a:lnTo>
                <a:lnTo>
                  <a:pt x="463981" y="182168"/>
                </a:lnTo>
                <a:lnTo>
                  <a:pt x="463562" y="182969"/>
                </a:lnTo>
                <a:lnTo>
                  <a:pt x="465467" y="179044"/>
                </a:lnTo>
                <a:lnTo>
                  <a:pt x="465099" y="179870"/>
                </a:lnTo>
                <a:lnTo>
                  <a:pt x="466711" y="175933"/>
                </a:lnTo>
                <a:lnTo>
                  <a:pt x="466394" y="176771"/>
                </a:lnTo>
                <a:lnTo>
                  <a:pt x="467728" y="172808"/>
                </a:lnTo>
                <a:lnTo>
                  <a:pt x="467474" y="173647"/>
                </a:lnTo>
                <a:lnTo>
                  <a:pt x="468553" y="169646"/>
                </a:lnTo>
                <a:lnTo>
                  <a:pt x="468362" y="170459"/>
                </a:lnTo>
                <a:lnTo>
                  <a:pt x="469201" y="166420"/>
                </a:lnTo>
                <a:lnTo>
                  <a:pt x="469062" y="167182"/>
                </a:lnTo>
                <a:lnTo>
                  <a:pt x="469671" y="163093"/>
                </a:lnTo>
                <a:lnTo>
                  <a:pt x="469582" y="163804"/>
                </a:lnTo>
                <a:lnTo>
                  <a:pt x="470001" y="159651"/>
                </a:lnTo>
                <a:lnTo>
                  <a:pt x="469950" y="160286"/>
                </a:lnTo>
                <a:lnTo>
                  <a:pt x="470192" y="156083"/>
                </a:lnTo>
                <a:lnTo>
                  <a:pt x="470166" y="156641"/>
                </a:lnTo>
                <a:lnTo>
                  <a:pt x="470242" y="152349"/>
                </a:lnTo>
                <a:lnTo>
                  <a:pt x="470242" y="152831"/>
                </a:lnTo>
                <a:lnTo>
                  <a:pt x="470166" y="148463"/>
                </a:lnTo>
                <a:lnTo>
                  <a:pt x="470179" y="149034"/>
                </a:lnTo>
                <a:lnTo>
                  <a:pt x="469671" y="140017"/>
                </a:lnTo>
                <a:lnTo>
                  <a:pt x="469721" y="140690"/>
                </a:lnTo>
                <a:lnTo>
                  <a:pt x="469265" y="136283"/>
                </a:lnTo>
                <a:lnTo>
                  <a:pt x="469379" y="137109"/>
                </a:lnTo>
                <a:lnTo>
                  <a:pt x="468718" y="133057"/>
                </a:lnTo>
                <a:lnTo>
                  <a:pt x="468883" y="133934"/>
                </a:lnTo>
                <a:lnTo>
                  <a:pt x="468032" y="130200"/>
                </a:lnTo>
                <a:lnTo>
                  <a:pt x="468274" y="131102"/>
                </a:lnTo>
                <a:lnTo>
                  <a:pt x="467220" y="127609"/>
                </a:lnTo>
                <a:lnTo>
                  <a:pt x="467524" y="128485"/>
                </a:lnTo>
                <a:lnTo>
                  <a:pt x="466293" y="125196"/>
                </a:lnTo>
                <a:lnTo>
                  <a:pt x="466623" y="126009"/>
                </a:lnTo>
                <a:lnTo>
                  <a:pt x="465239" y="122859"/>
                </a:lnTo>
                <a:lnTo>
                  <a:pt x="465708" y="123837"/>
                </a:lnTo>
                <a:lnTo>
                  <a:pt x="462444" y="117754"/>
                </a:lnTo>
                <a:lnTo>
                  <a:pt x="462927" y="118579"/>
                </a:lnTo>
                <a:lnTo>
                  <a:pt x="459054" y="112407"/>
                </a:lnTo>
                <a:lnTo>
                  <a:pt x="459231" y="112686"/>
                </a:lnTo>
                <a:lnTo>
                  <a:pt x="454774" y="105917"/>
                </a:lnTo>
                <a:lnTo>
                  <a:pt x="449694" y="97967"/>
                </a:lnTo>
                <a:lnTo>
                  <a:pt x="444207" y="88646"/>
                </a:lnTo>
                <a:lnTo>
                  <a:pt x="438365" y="78422"/>
                </a:lnTo>
                <a:lnTo>
                  <a:pt x="438492" y="78638"/>
                </a:lnTo>
                <a:lnTo>
                  <a:pt x="432219" y="68110"/>
                </a:lnTo>
                <a:lnTo>
                  <a:pt x="432358" y="68338"/>
                </a:lnTo>
                <a:lnTo>
                  <a:pt x="419379" y="47434"/>
                </a:lnTo>
                <a:lnTo>
                  <a:pt x="419506" y="47650"/>
                </a:lnTo>
                <a:lnTo>
                  <a:pt x="398754" y="15494"/>
                </a:lnTo>
                <a:lnTo>
                  <a:pt x="422757" y="0"/>
                </a:lnTo>
              </a:path>
            </a:pathLst>
          </a:custGeom>
          <a:solidFill>
            <a:srgbClr val="D730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190500" y="990600"/>
            <a:ext cx="58674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二、中考议论文论证思路类试题剖析与答题方法通解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384300" y="1879600"/>
            <a:ext cx="60960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00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什么是“思路”？</a:t>
            </a:r>
            <a:endParaRPr lang="en-US" altLang="zh-CN" sz="6000" smtClean="0">
              <a:solidFill>
                <a:srgbClr val="00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955800" y="3251200"/>
            <a:ext cx="4953000" cy="78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200"/>
              </a:lnSpc>
            </a:pPr>
            <a:r>
              <a:rPr lang="en-US" altLang="zh-CN" sz="60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做什么+怎么做</a:t>
            </a:r>
            <a:endParaRPr lang="en-US" altLang="zh-CN" sz="60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88000" y="4152900"/>
            <a:ext cx="3543300" cy="26289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71500" y="1485900"/>
            <a:ext cx="45720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A.人在社会中生活工作，就必须交朋友。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B.人会被朋友影响，影响有好有坏。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C.交友事关重大，要慎交友，交好友。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71500" y="977900"/>
            <a:ext cx="3644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第一段提出的主要观点是（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150100" y="4241800"/>
            <a:ext cx="127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我俩是哥们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711200"/>
            <a:ext cx="90043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937000" y="9017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7800" y="1384300"/>
            <a:ext cx="838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9939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7800" y="2603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7800" y="32131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" y="38227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01600"/>
            <a:ext cx="18288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84800" y="4114800"/>
            <a:ext cx="1143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98500"/>
            <a:ext cx="9144000" cy="61214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1104900"/>
            <a:ext cx="6096000" cy="574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②首先是要结交志同道合的朋友。《论语》告诉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我们要“无友不如己者”，“如”是“似”“像”的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意思，就是不要结交那些不像自己的人，也就是和自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己志不同、道不合的人，所谓“道不同不相为谋”。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与志同道合的朋友在一起，可以互相切磋琢磨，共同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进步。那么怎样才能找到与自己志同道合的朋友呢？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方法就是“感召”，即想和什么样的人交朋友，就要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使自己也成为那样的人，互相吸引，互相感召，从而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最终聚到一起。孔子曾说过：如果你不知道儿子怎么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样，就观察他的父亲；如果你不知道这个人怎么样，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就看他结交的朋友；如果你不知道君主、领导什么样，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就看他的属下，这样你就知道他们自己是什么样的人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了。说的就是同类相感的道理。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98500"/>
            <a:ext cx="6108700" cy="6121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375400" y="698500"/>
            <a:ext cx="26797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8900" y="1104900"/>
            <a:ext cx="6096000" cy="574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②首先是要结交志同道合的朋友。《论语》告诉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我们要“无友不如己者”，“如”是“似”“像”的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意思，就是不要结交那些不像自己的人，也就是和自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己志不同、道不合的人，所谓“道不同不相为谋”。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与志同道合的朋友在一起，可以互相切磋琢磨，共同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进步。那么怎样才能找到与自己志同道合的朋友呢？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方法就是“感召”，即想和什么样的人交朋友，就要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使自己也成为那样的人，互相吸引，互相感召，从而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最终聚到一起。孔子曾说过：如果你不知道儿子怎么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样，就观察他的父亲；如果你不知道这个人怎么样，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就看他结交的朋友；如果你不知道君主、领导什么样，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就看他的属下，这样你就知道他们自己是什么样的人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了。说的就是同类相感的道理。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756400" y="1143000"/>
            <a:ext cx="1778000" cy="330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提出分论点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无友不如己者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（道理论证）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为什么交志同道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合的朋友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怎么找到志同道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合的朋友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381000"/>
                <a:tab pos="762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（道理论证）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05500" y="4673600"/>
            <a:ext cx="3238500" cy="19939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46100" y="9779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第二段提出的主要观点是（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9370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46100" y="1574800"/>
            <a:ext cx="6756400" cy="342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994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A.要结交志同道合的朋友。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94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B.和志同道合的朋友可以共同进步。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94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C.找到志同道合朋友的办法是“感召”。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94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D.想了解一个人就去观察他的朋友。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100"/>
              </a:lnSpc>
              <a:tabLst>
                <a:tab pos="59944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太难了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05500" y="4673600"/>
            <a:ext cx="3238500" cy="19939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46100" y="1460500"/>
            <a:ext cx="30607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A.要结交志同道合的朋友。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46100" y="1917700"/>
            <a:ext cx="406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B.和志同道合的朋友可以共同进步。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46100" y="2387600"/>
            <a:ext cx="45720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C.找到志同道合朋友的办法是“感召”。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D.想了解一个人就去观察他的朋友。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977900"/>
            <a:ext cx="3644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第二段提出的主要观点是（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540500" y="4648200"/>
            <a:ext cx="76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太难了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45847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73100" y="1041400"/>
            <a:ext cx="3556000" cy="210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第二段主要使用的论证方法是（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73100" y="1511300"/>
            <a:ext cx="12700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73100" y="977900"/>
            <a:ext cx="4152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第二段主要使用的论证方法是（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711200"/>
            <a:ext cx="90043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937000" y="9017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7800" y="1384300"/>
            <a:ext cx="838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9939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要结交志同道合的朋友。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7800" y="26035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7800" y="32131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" y="38227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01600"/>
            <a:ext cx="18288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84800" y="4114800"/>
            <a:ext cx="1143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355214" y="1121410"/>
            <a:ext cx="1201419" cy="24892"/>
          </a:xfrm>
          <a:custGeom>
            <a:gdLst>
              <a:gd name="connsiteX0" fmla="*/ 6350 w 1201419"/>
              <a:gd name="connsiteY0" fmla="*/ 6350 h 24892"/>
              <a:gd name="connsiteX1" fmla="*/ 1195069 w 1201419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01419" h="24892">
                <a:moveTo>
                  <a:pt x="6350" y="6350"/>
                </a:moveTo>
                <a:lnTo>
                  <a:pt x="1195069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36600"/>
            <a:ext cx="90932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46100" y="889000"/>
            <a:ext cx="1803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③其次是要结交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543300" y="889000"/>
            <a:ext cx="54356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的朋友。据说楚国有一个善于看相的人，楚庄王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409700"/>
            <a:ext cx="8890000" cy="455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向他请教其中的奥妙。他回答：“我并不能给人看相，只不过是善于观察这个人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所结交的朋友。如果这个人他所结交的朋友都能够孝敬父母、友爱兄弟、尊敬长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辈、行为谨慎、畏惧法律，这样的人，家庭会一天比一天过得好，身心也会一天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比一天安定，被称为‘吉人’。”可见，朋友对人的影响很大，直接关系到人的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成长和命运。《孔子家语》说：“与善人居，如入芝兰之室，久而不闻其香，即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与之化矣；与不善人居，如入鲍鱼之肆，久而不闻其臭，亦与之化矣。”与贤德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之人在一起，久而久之，自己也会成为贤德之人。反之，如果人所结交的都是无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德之人，所听的都是诈伪的言语，所看的都是邪曲不正、贪图利益的行为，那么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就会致使自己即将遭受刑罚还不知不觉，这也是潜移默化的结果，也就是“近朱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5842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者赤，近墨者黑”的道理。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5842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没朋友啊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43100" y="1790700"/>
            <a:ext cx="4978400" cy="13208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0700" y="3365500"/>
            <a:ext cx="8382000" cy="32131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387600" y="1028700"/>
            <a:ext cx="40640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5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什么是“论证思路”？</a:t>
            </a:r>
            <a:endParaRPr lang="en-US" altLang="zh-CN" sz="3205" smtClean="0">
              <a:solidFill>
                <a:srgbClr val="00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130300" y="3606800"/>
            <a:ext cx="7581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文章/某段提出了什么论点，是通过哪些论证方法进行论证的，最后</a:t>
            </a:r>
            <a:endParaRPr lang="en-US" altLang="zh-CN" sz="2005" smtClean="0">
              <a:solidFill>
                <a:srgbClr val="FFFFF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73100" y="40640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如何归纳并回扣中心论点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463800" y="2095500"/>
            <a:ext cx="3898900" cy="1003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9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作者想表达什么——论点</a:t>
            </a:r>
            <a:endParaRPr lang="en-US" altLang="zh-CN" sz="279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000"/>
              </a:lnSpc>
            </a:pPr>
            <a:r>
              <a:rPr lang="en-US" altLang="zh-CN" sz="279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作者怎么表达的——论证</a:t>
            </a:r>
            <a:endParaRPr lang="en-US" altLang="zh-CN" sz="279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066289" y="1790700"/>
            <a:ext cx="1917700" cy="24892"/>
          </a:xfrm>
          <a:custGeom>
            <a:gdLst>
              <a:gd name="connsiteX0" fmla="*/ 6350 w 1917700"/>
              <a:gd name="connsiteY0" fmla="*/ 6350 h 24892"/>
              <a:gd name="connsiteX1" fmla="*/ 1911350 w 1917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17700" h="24892">
                <a:moveTo>
                  <a:pt x="6350" y="6350"/>
                </a:moveTo>
                <a:lnTo>
                  <a:pt x="1911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66572" y="2215895"/>
            <a:ext cx="1203960" cy="399288"/>
          </a:xfrm>
          <a:custGeom>
            <a:gdLst>
              <a:gd name="connsiteX0" fmla="*/ 0 w 1203960"/>
              <a:gd name="connsiteY0" fmla="*/ 0 h 399288"/>
              <a:gd name="connsiteX1" fmla="*/ 1203960 w 1203960"/>
              <a:gd name="connsiteY1" fmla="*/ 0 h 399288"/>
              <a:gd name="connsiteX2" fmla="*/ 1203960 w 1203960"/>
              <a:gd name="connsiteY2" fmla="*/ 399288 h 399288"/>
              <a:gd name="connsiteX3" fmla="*/ 0 w 1203960"/>
              <a:gd name="connsiteY3" fmla="*/ 399288 h 399288"/>
              <a:gd name="connsiteX4" fmla="*/ 0 w 1203960"/>
              <a:gd name="connsiteY4" fmla="*/ 0 h 39928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3960" h="399288">
                <a:moveTo>
                  <a:pt x="0" y="0"/>
                </a:moveTo>
                <a:lnTo>
                  <a:pt x="1203960" y="0"/>
                </a:lnTo>
                <a:lnTo>
                  <a:pt x="1203960" y="399288"/>
                </a:lnTo>
                <a:lnTo>
                  <a:pt x="0" y="399288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744723" y="2215895"/>
            <a:ext cx="1203960" cy="399288"/>
          </a:xfrm>
          <a:custGeom>
            <a:gdLst>
              <a:gd name="connsiteX0" fmla="*/ 0 w 1203960"/>
              <a:gd name="connsiteY0" fmla="*/ 0 h 399288"/>
              <a:gd name="connsiteX1" fmla="*/ 1203960 w 1203960"/>
              <a:gd name="connsiteY1" fmla="*/ 0 h 399288"/>
              <a:gd name="connsiteX2" fmla="*/ 1203960 w 1203960"/>
              <a:gd name="connsiteY2" fmla="*/ 399288 h 399288"/>
              <a:gd name="connsiteX3" fmla="*/ 0 w 1203960"/>
              <a:gd name="connsiteY3" fmla="*/ 399288 h 399288"/>
              <a:gd name="connsiteX4" fmla="*/ 0 w 1203960"/>
              <a:gd name="connsiteY4" fmla="*/ 0 h 39928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3960" h="399288">
                <a:moveTo>
                  <a:pt x="0" y="0"/>
                </a:moveTo>
                <a:lnTo>
                  <a:pt x="1203960" y="0"/>
                </a:lnTo>
                <a:lnTo>
                  <a:pt x="1203960" y="399288"/>
                </a:lnTo>
                <a:lnTo>
                  <a:pt x="0" y="399288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582667" y="2215895"/>
            <a:ext cx="954023" cy="397764"/>
          </a:xfrm>
          <a:custGeom>
            <a:gdLst>
              <a:gd name="connsiteX0" fmla="*/ 0 w 954023"/>
              <a:gd name="connsiteY0" fmla="*/ 0 h 397764"/>
              <a:gd name="connsiteX1" fmla="*/ 954023 w 954023"/>
              <a:gd name="connsiteY1" fmla="*/ 0 h 397764"/>
              <a:gd name="connsiteX2" fmla="*/ 954023 w 954023"/>
              <a:gd name="connsiteY2" fmla="*/ 397764 h 397764"/>
              <a:gd name="connsiteX3" fmla="*/ 0 w 954023"/>
              <a:gd name="connsiteY3" fmla="*/ 397764 h 397764"/>
              <a:gd name="connsiteX4" fmla="*/ 0 w 954023"/>
              <a:gd name="connsiteY4" fmla="*/ 0 h 39776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4022" h="397764">
                <a:moveTo>
                  <a:pt x="0" y="0"/>
                </a:moveTo>
                <a:lnTo>
                  <a:pt x="954023" y="0"/>
                </a:lnTo>
                <a:lnTo>
                  <a:pt x="954023" y="397764"/>
                </a:lnTo>
                <a:lnTo>
                  <a:pt x="0" y="397764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37000" y="3225800"/>
            <a:ext cx="5029200" cy="35306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1549400"/>
            <a:ext cx="152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其次是要结交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75100" y="15494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50900" y="22860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道德高尚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2832100" y="22860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志同道合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673600" y="2286000"/>
            <a:ext cx="76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很守信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546100" y="342900"/>
            <a:ext cx="6337935" cy="10839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3060700"/>
              </a:tabLst>
            </a:pPr>
            <a:r>
              <a:rPr lang="en-US" altLang="zh-CN" smtClean="0"/>
              <a:t>	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900"/>
              </a:lnSpc>
              <a:tabLst>
                <a:tab pos="30607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2.依据第③段内容，在该段首句横线上填写恰当的词语。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553200" y="40132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奥利给啊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066289" y="1790700"/>
            <a:ext cx="1917700" cy="24892"/>
          </a:xfrm>
          <a:custGeom>
            <a:gdLst>
              <a:gd name="connsiteX0" fmla="*/ 6350 w 1917700"/>
              <a:gd name="connsiteY0" fmla="*/ 6350 h 24892"/>
              <a:gd name="connsiteX1" fmla="*/ 1911350 w 191770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17700" h="24892">
                <a:moveTo>
                  <a:pt x="6350" y="6350"/>
                </a:moveTo>
                <a:lnTo>
                  <a:pt x="1911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66572" y="2215895"/>
            <a:ext cx="1203960" cy="399288"/>
          </a:xfrm>
          <a:custGeom>
            <a:gdLst>
              <a:gd name="connsiteX0" fmla="*/ 0 w 1203960"/>
              <a:gd name="connsiteY0" fmla="*/ 0 h 399288"/>
              <a:gd name="connsiteX1" fmla="*/ 1203960 w 1203960"/>
              <a:gd name="connsiteY1" fmla="*/ 0 h 399288"/>
              <a:gd name="connsiteX2" fmla="*/ 1203960 w 1203960"/>
              <a:gd name="connsiteY2" fmla="*/ 399288 h 399288"/>
              <a:gd name="connsiteX3" fmla="*/ 0 w 1203960"/>
              <a:gd name="connsiteY3" fmla="*/ 399288 h 399288"/>
              <a:gd name="connsiteX4" fmla="*/ 0 w 1203960"/>
              <a:gd name="connsiteY4" fmla="*/ 0 h 39928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3960" h="399288">
                <a:moveTo>
                  <a:pt x="0" y="0"/>
                </a:moveTo>
                <a:lnTo>
                  <a:pt x="1203960" y="0"/>
                </a:lnTo>
                <a:lnTo>
                  <a:pt x="1203960" y="399288"/>
                </a:lnTo>
                <a:lnTo>
                  <a:pt x="0" y="399288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744723" y="2215895"/>
            <a:ext cx="1203960" cy="399288"/>
          </a:xfrm>
          <a:custGeom>
            <a:gdLst>
              <a:gd name="connsiteX0" fmla="*/ 0 w 1203960"/>
              <a:gd name="connsiteY0" fmla="*/ 0 h 399288"/>
              <a:gd name="connsiteX1" fmla="*/ 1203960 w 1203960"/>
              <a:gd name="connsiteY1" fmla="*/ 0 h 399288"/>
              <a:gd name="connsiteX2" fmla="*/ 1203960 w 1203960"/>
              <a:gd name="connsiteY2" fmla="*/ 399288 h 399288"/>
              <a:gd name="connsiteX3" fmla="*/ 0 w 1203960"/>
              <a:gd name="connsiteY3" fmla="*/ 399288 h 399288"/>
              <a:gd name="connsiteX4" fmla="*/ 0 w 1203960"/>
              <a:gd name="connsiteY4" fmla="*/ 0 h 39928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3960" h="399288">
                <a:moveTo>
                  <a:pt x="0" y="0"/>
                </a:moveTo>
                <a:lnTo>
                  <a:pt x="1203960" y="0"/>
                </a:lnTo>
                <a:lnTo>
                  <a:pt x="1203960" y="399288"/>
                </a:lnTo>
                <a:lnTo>
                  <a:pt x="0" y="399288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582667" y="2215895"/>
            <a:ext cx="954023" cy="397764"/>
          </a:xfrm>
          <a:custGeom>
            <a:gdLst>
              <a:gd name="connsiteX0" fmla="*/ 0 w 954023"/>
              <a:gd name="connsiteY0" fmla="*/ 0 h 397764"/>
              <a:gd name="connsiteX1" fmla="*/ 954023 w 954023"/>
              <a:gd name="connsiteY1" fmla="*/ 0 h 397764"/>
              <a:gd name="connsiteX2" fmla="*/ 954023 w 954023"/>
              <a:gd name="connsiteY2" fmla="*/ 397764 h 397764"/>
              <a:gd name="connsiteX3" fmla="*/ 0 w 954023"/>
              <a:gd name="connsiteY3" fmla="*/ 397764 h 397764"/>
              <a:gd name="connsiteX4" fmla="*/ 0 w 954023"/>
              <a:gd name="connsiteY4" fmla="*/ 0 h 39776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4022" h="397764">
                <a:moveTo>
                  <a:pt x="0" y="0"/>
                </a:moveTo>
                <a:lnTo>
                  <a:pt x="954023" y="0"/>
                </a:lnTo>
                <a:lnTo>
                  <a:pt x="954023" y="397764"/>
                </a:lnTo>
                <a:lnTo>
                  <a:pt x="0" y="397764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383535" y="1385316"/>
            <a:ext cx="1203960" cy="399288"/>
          </a:xfrm>
          <a:custGeom>
            <a:gdLst>
              <a:gd name="connsiteX0" fmla="*/ 0 w 1203960"/>
              <a:gd name="connsiteY0" fmla="*/ 0 h 399288"/>
              <a:gd name="connsiteX1" fmla="*/ 1203960 w 1203960"/>
              <a:gd name="connsiteY1" fmla="*/ 0 h 399288"/>
              <a:gd name="connsiteX2" fmla="*/ 1203960 w 1203960"/>
              <a:gd name="connsiteY2" fmla="*/ 399288 h 399288"/>
              <a:gd name="connsiteX3" fmla="*/ 0 w 1203960"/>
              <a:gd name="connsiteY3" fmla="*/ 399288 h 399288"/>
              <a:gd name="connsiteX4" fmla="*/ 0 w 1203960"/>
              <a:gd name="connsiteY4" fmla="*/ 0 h 39928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3960" h="399288">
                <a:moveTo>
                  <a:pt x="0" y="0"/>
                </a:moveTo>
                <a:lnTo>
                  <a:pt x="1203960" y="0"/>
                </a:lnTo>
                <a:lnTo>
                  <a:pt x="1203960" y="399288"/>
                </a:lnTo>
                <a:lnTo>
                  <a:pt x="0" y="399288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37000" y="3225800"/>
            <a:ext cx="5029200" cy="35306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546100" y="1574800"/>
            <a:ext cx="15240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3048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其次是要结交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道德高尚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975100" y="1574800"/>
            <a:ext cx="14605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698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698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很守信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463800" y="1485900"/>
            <a:ext cx="1371600" cy="109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3683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志同道合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3683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志同道合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553200" y="40132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奥利给啊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178040" y="5039995"/>
            <a:ext cx="1504315" cy="1503679"/>
          </a:xfrm>
          <a:custGeom>
            <a:gdLst>
              <a:gd name="connsiteX0" fmla="*/ 0 w 1504315"/>
              <a:gd name="connsiteY0" fmla="*/ 751204 h 1503679"/>
              <a:gd name="connsiteX1" fmla="*/ 752475 w 1504315"/>
              <a:gd name="connsiteY1" fmla="*/ 0 h 1503679"/>
              <a:gd name="connsiteX2" fmla="*/ 1504315 w 1504315"/>
              <a:gd name="connsiteY2" fmla="*/ 751839 h 1503679"/>
              <a:gd name="connsiteX3" fmla="*/ 752475 w 1504315"/>
              <a:gd name="connsiteY3" fmla="*/ 1503679 h 1503679"/>
              <a:gd name="connsiteX4" fmla="*/ 0 w 1504315"/>
              <a:gd name="connsiteY4" fmla="*/ 751204 h 150367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04315" h="1503679">
                <a:moveTo>
                  <a:pt x="0" y="751204"/>
                </a:moveTo>
                <a:cubicBezTo>
                  <a:pt x="634" y="336613"/>
                  <a:pt x="337248" y="0"/>
                  <a:pt x="752475" y="0"/>
                </a:cubicBezTo>
                <a:cubicBezTo>
                  <a:pt x="1167701" y="0"/>
                  <a:pt x="1504315" y="336613"/>
                  <a:pt x="1504315" y="751839"/>
                </a:cubicBezTo>
                <a:cubicBezTo>
                  <a:pt x="1504315" y="1167066"/>
                  <a:pt x="1167701" y="1503679"/>
                  <a:pt x="752475" y="1503679"/>
                </a:cubicBezTo>
                <a:cubicBezTo>
                  <a:pt x="337248" y="1503679"/>
                  <a:pt x="634" y="1167066"/>
                  <a:pt x="0" y="75120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45300" y="4546600"/>
            <a:ext cx="2260600" cy="2273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46100" y="977900"/>
            <a:ext cx="3556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第三段没有使用的论证方法是（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4450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46100" y="1574800"/>
            <a:ext cx="4267200" cy="36874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26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26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26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26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900"/>
              </a:lnSpc>
              <a:tabLst>
                <a:tab pos="4267200"/>
              </a:tabLst>
            </a:pPr>
            <a:r>
              <a:rPr lang="en-US" altLang="zh-CN" smtClean="0"/>
              <a:t>	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050023" y="4996815"/>
            <a:ext cx="1504060" cy="1503679"/>
          </a:xfrm>
          <a:custGeom>
            <a:gdLst>
              <a:gd name="connsiteX0" fmla="*/ 0 w 1504060"/>
              <a:gd name="connsiteY0" fmla="*/ 751713 h 1503679"/>
              <a:gd name="connsiteX1" fmla="*/ 752220 w 1504060"/>
              <a:gd name="connsiteY1" fmla="*/ 0 h 1503679"/>
              <a:gd name="connsiteX2" fmla="*/ 1504060 w 1504060"/>
              <a:gd name="connsiteY2" fmla="*/ 751839 h 1503679"/>
              <a:gd name="connsiteX3" fmla="*/ 752220 w 1504060"/>
              <a:gd name="connsiteY3" fmla="*/ 1503679 h 1503679"/>
              <a:gd name="connsiteX4" fmla="*/ 0 w 1504060"/>
              <a:gd name="connsiteY4" fmla="*/ 751713 h 150367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04060" h="1503679">
                <a:moveTo>
                  <a:pt x="0" y="751713"/>
                </a:moveTo>
                <a:cubicBezTo>
                  <a:pt x="381" y="336613"/>
                  <a:pt x="336994" y="0"/>
                  <a:pt x="752220" y="0"/>
                </a:cubicBezTo>
                <a:cubicBezTo>
                  <a:pt x="1167447" y="0"/>
                  <a:pt x="1504060" y="336613"/>
                  <a:pt x="1504060" y="751839"/>
                </a:cubicBezTo>
                <a:cubicBezTo>
                  <a:pt x="1504060" y="1167066"/>
                  <a:pt x="1167447" y="1503679"/>
                  <a:pt x="752220" y="1503679"/>
                </a:cubicBezTo>
                <a:cubicBezTo>
                  <a:pt x="336994" y="1503679"/>
                  <a:pt x="381" y="1167066"/>
                  <a:pt x="0" y="75171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18300" y="4495800"/>
            <a:ext cx="2260600" cy="2273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46100" y="1511300"/>
            <a:ext cx="12700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977900"/>
            <a:ext cx="4152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第三段没有使用的论证方法是（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813300" y="4864100"/>
            <a:ext cx="177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你看我搭理你吗</a:t>
            </a:r>
            <a:endParaRPr lang="en-US" altLang="zh-CN" sz="2005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51815" y="5141976"/>
            <a:ext cx="8973311" cy="1399032"/>
          </a:xfrm>
          <a:custGeom>
            <a:gdLst>
              <a:gd name="connsiteX0" fmla="*/ 0 w 8973311"/>
              <a:gd name="connsiteY0" fmla="*/ 0 h 1399032"/>
              <a:gd name="connsiteX1" fmla="*/ 8973312 w 8973311"/>
              <a:gd name="connsiteY1" fmla="*/ 0 h 1399032"/>
              <a:gd name="connsiteX2" fmla="*/ 8973312 w 8973311"/>
              <a:gd name="connsiteY2" fmla="*/ 1399031 h 1399032"/>
              <a:gd name="connsiteX3" fmla="*/ 0 w 8973311"/>
              <a:gd name="connsiteY3" fmla="*/ 1399031 h 1399032"/>
              <a:gd name="connsiteX4" fmla="*/ 0 w 8973311"/>
              <a:gd name="connsiteY4" fmla="*/ 0 h 139903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973311" h="1399032">
                <a:moveTo>
                  <a:pt x="0" y="0"/>
                </a:moveTo>
                <a:lnTo>
                  <a:pt x="8973312" y="0"/>
                </a:lnTo>
                <a:lnTo>
                  <a:pt x="8973312" y="1399031"/>
                </a:lnTo>
                <a:lnTo>
                  <a:pt x="0" y="1399031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36600"/>
            <a:ext cx="9093200" cy="43561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8900" y="16510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结交的朋友。如果这个人他所结交的朋友都能够孝敬父母、友爱兄弟、尊敬长辈、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2095500"/>
            <a:ext cx="88900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行为谨慎、畏惧法律，这样的人，家庭会一天比一天过得好，身心也会一天比一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天安定，被称为‘吉人’。”可见，朋友对人的影响很大，直接关系到人的成长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和命运。《孔子家语》说：“与善人居，如入芝兰之室，久而不闻其香，即与之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化矣；与不善人居，如入鲍鱼之肆，久而不闻其臭，亦与之化矣。”与贤德之人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在一起，久而久之，自己也会成为贤德之人。反之，如果人所结交的都是无德之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人，所听的都是诈伪的言语，所看的都是邪曲不正、贪图利益的行为，那么就会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4318000"/>
            <a:ext cx="914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致使自己即将遭受刑罚还不知不觉，这也是潜移默化的结果，也就是“近朱者赤，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4699000"/>
            <a:ext cx="228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近墨者黑”的道理。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2070" y="0"/>
            <a:ext cx="8890000" cy="146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>
                <a:tab pos="457200"/>
              </a:tabLst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③其次是要结交道德高尚的朋友。据说楚国有一个善于看相的人，楚庄王向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0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他请教其中的奥妙。他回答：“我并不能给人看相，只不过是善于观察这个人所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028700" y="5207000"/>
            <a:ext cx="76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568700" y="52070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阐述原因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39700" y="5613400"/>
            <a:ext cx="8763000" cy="86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794000"/>
                <a:tab pos="3683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要结交道德高尚的朋友→朋友影响很大（举例论证）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2794000"/>
                <a:tab pos="3683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2794000"/>
                <a:tab pos="3683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影响有好有坏（道理论证）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→分陈好坏（对比论证）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711200"/>
            <a:ext cx="90043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937000" y="9017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7800" y="1384300"/>
            <a:ext cx="838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9939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要结交志同道合的朋友。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7800" y="26035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要结交道德高尚的朋友。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7800" y="32131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" y="38227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01600"/>
            <a:ext cx="18288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84800" y="4114800"/>
            <a:ext cx="1143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500" y="723900"/>
            <a:ext cx="4889500" cy="61341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53100" y="723900"/>
            <a:ext cx="3022600" cy="61341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5100" y="1130300"/>
            <a:ext cx="4826000" cy="574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④最后，朋友之间要以道相交。古人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论人与人相处之道，云：“以利交者，利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尽而交疏；以势交者，势倾而交绝；以色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交者，华落而爱渝；以道交者，天荒而地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老。”朋友之间的交往也是如此。以利交、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以势交、以色交都不能维持长久，唯有以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道相交才能天荒地老。那么，朋友相交之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“道”是什么呢？《论语》云：“与朋友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交，言而有信。”朋友相交之道就是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“信”。与朋友交往，言语行为都很守信，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才能够获得朋友的信赖，在困难的时候才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能得到朋友的帮助，在社会上待人接物处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事才会一帆风顺。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489700" y="1244600"/>
            <a:ext cx="1524000" cy="375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提出分论点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1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1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要以道相交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635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（道理论证）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9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道是“信”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635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（道理论证）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000"/>
              </a:lnSpc>
              <a:tabLst>
                <a:tab pos="127000"/>
                <a:tab pos="635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127000"/>
                <a:tab pos="635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为什么“信”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73100" y="9779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第四段提出的主要观点是（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2164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15900" y="1549400"/>
            <a:ext cx="8592185" cy="28670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  <a:tab pos="73914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A.朋友相交之道是“信”。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  <a:tab pos="73914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B.守信的人才能够获得朋友的信赖，在困难的时候才能得到朋友的帮助，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7391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在社会上待人接物处事才会一帆风顺。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73914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C.朋友之间要以道相交。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457200"/>
                <a:tab pos="7391400"/>
              </a:tabLst>
            </a:pPr>
            <a:r>
              <a:rPr lang="en-US" altLang="zh-CN" smtClean="0"/>
              <a:t>		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73100" y="1460500"/>
            <a:ext cx="304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A.朋友相交之道是“信”。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73100" y="1917700"/>
            <a:ext cx="812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B.守信的人才能够获得朋友的信赖，在困难的时候才能得到朋友的帮助，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15900" y="2374900"/>
            <a:ext cx="431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在社会上待人接物处事才会一帆风顺。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73100" y="2832100"/>
            <a:ext cx="28067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C.朋友之间要以道相交。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73100" y="965200"/>
            <a:ext cx="3784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第四段提出的主要观点是（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07100" y="4330700"/>
            <a:ext cx="3136900" cy="25273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44450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46100" y="1041400"/>
            <a:ext cx="3556000" cy="210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第四段主要使用的论证方法是（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1391285" y="5516245"/>
            <a:ext cx="2691129" cy="24892"/>
          </a:xfrm>
          <a:custGeom>
            <a:gdLst>
              <a:gd name="connsiteX0" fmla="*/ 6350 w 2691129"/>
              <a:gd name="connsiteY0" fmla="*/ 6350 h 24892"/>
              <a:gd name="connsiteX1" fmla="*/ 2684780 w 2691129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91129" h="24892">
                <a:moveTo>
                  <a:pt x="6350" y="6350"/>
                </a:moveTo>
                <a:lnTo>
                  <a:pt x="268478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391285" y="5973445"/>
            <a:ext cx="2691129" cy="24892"/>
          </a:xfrm>
          <a:custGeom>
            <a:gdLst>
              <a:gd name="connsiteX0" fmla="*/ 6350 w 2691129"/>
              <a:gd name="connsiteY0" fmla="*/ 6350 h 24892"/>
              <a:gd name="connsiteX1" fmla="*/ 2684780 w 2691129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91129" h="24892">
                <a:moveTo>
                  <a:pt x="6350" y="6350"/>
                </a:moveTo>
                <a:lnTo>
                  <a:pt x="268478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500" y="698500"/>
            <a:ext cx="9080500" cy="33528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635000" y="914400"/>
            <a:ext cx="7620000" cy="73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2.常见设题形式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审题关键词：“论证思路”“论证过程”“如何阐述”“如何论证”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知识方法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77800" y="1905000"/>
            <a:ext cx="6494780" cy="334137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（1）分析某段的论证思路：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例1：仔细阅读第⑤段，分析本段的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例2：阅读第②段，说说作者是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如何阐述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“忠”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的时代价值的。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例3：请补全本文第⑥段的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论述思路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请补全本文第⑥段的论述思路。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首先，强调“阅读是一种超越世俗的力量”的观点。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35000" y="5270500"/>
            <a:ext cx="762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接着，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4064000" y="5270500"/>
            <a:ext cx="254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07100" y="4330700"/>
            <a:ext cx="3136900" cy="25273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546100" y="1511300"/>
            <a:ext cx="1270000" cy="162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A.举例论证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B.道理论证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C.比喻论证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D.对比论证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46100" y="977900"/>
            <a:ext cx="4152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第四段主要使用的论证方法是（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711200"/>
            <a:ext cx="90043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937000" y="9017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7800" y="1384300"/>
            <a:ext cx="838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9939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要结交志同道合的朋友。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7800" y="26035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要结交道德高尚的朋友。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7800" y="3213100"/>
            <a:ext cx="355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朋友之间要以道相交。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" y="38227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01600"/>
            <a:ext cx="18288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84800" y="4114800"/>
            <a:ext cx="1143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11200"/>
            <a:ext cx="91440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1473200"/>
            <a:ext cx="5842000" cy="254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朋友，直接决定了自己的前途命运。曾国藩说：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“一生之成败，皆关乎朋友之贤否，不可不慎也。”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鉴于此，年轻人务必要“亲君子，远小人”，选择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结交对自己德行提升有帮助的朋友。好的朋友，能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够在不知不觉中帮助自己提升境界，走向幸福的人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生。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900" y="101600"/>
            <a:ext cx="5803900" cy="113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>
                <a:tab pos="457200"/>
              </a:tabLst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⑤年轻人正处于事业的起跑线上，能否交到好的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870700" y="1333500"/>
            <a:ext cx="1524000" cy="299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朋友很重要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谨慎交友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（道理论证）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亲君子远小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3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	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好的朋友对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400"/>
              </a:lnSpc>
              <a:tabLst>
                <a:tab pos="127000"/>
                <a:tab pos="254000"/>
                <a:tab pos="635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自己的益处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98500" y="9779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第五段提出的主要观点是（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089400" y="9779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41300" y="1638300"/>
            <a:ext cx="8347710" cy="22898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57200"/>
                <a:tab pos="63627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A.能否交到好的朋友，直接决定了自己的前途命运。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3627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B.年轻人务必要“亲君子，远小人”，选择结交对自己德行提升有帮助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3627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  <a:tab pos="63627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C.好的朋友，能够在不知不觉中帮助自己提升境界，走向幸福的人生。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  <a:tab pos="6362700"/>
              </a:tabLst>
            </a:pPr>
            <a:r>
              <a:rPr lang="en-US" altLang="zh-CN" smtClean="0"/>
              <a:t>		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698500" y="1460500"/>
            <a:ext cx="584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A.能否交到好的朋友，直接决定了自己的前途命运。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98500" y="1917700"/>
            <a:ext cx="79502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B.年轻人务必要“亲君子，远小人”，选择结交对自己德行提升有帮助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41300" y="23749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98500" y="2832100"/>
            <a:ext cx="787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C.好的朋友，能够在不知不觉中帮助自己提升境界，走向幸福的人生。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98500" y="977900"/>
            <a:ext cx="3644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第五段提出的主要观点是（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711200"/>
            <a:ext cx="9004300" cy="61468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937000" y="914400"/>
            <a:ext cx="1270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7800" y="1384300"/>
            <a:ext cx="8382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9939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要结交志同道合的朋友。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7800" y="2603500"/>
            <a:ext cx="381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要结交道德高尚的朋友。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7800" y="3213100"/>
            <a:ext cx="355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朋友之间要以道相交。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77800" y="3835400"/>
            <a:ext cx="87757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年轻人务必要“亲君子，远小人”，选择结交对自己德行提升有帮助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的朋友。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8900" y="101600"/>
            <a:ext cx="18288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6146800" y="4787900"/>
            <a:ext cx="1143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1406652"/>
            <a:ext cx="9133331" cy="4025900"/>
          </a:xfrm>
          <a:custGeom>
            <a:gdLst>
              <a:gd name="connsiteX0" fmla="*/ 0 w 9133331"/>
              <a:gd name="connsiteY0" fmla="*/ 0 h 4025900"/>
              <a:gd name="connsiteX1" fmla="*/ 9133331 w 9133331"/>
              <a:gd name="connsiteY1" fmla="*/ 0 h 4025900"/>
              <a:gd name="connsiteX2" fmla="*/ 9133331 w 9133331"/>
              <a:gd name="connsiteY2" fmla="*/ 4025900 h 4025900"/>
              <a:gd name="connsiteX3" fmla="*/ 0 w 9133331"/>
              <a:gd name="connsiteY3" fmla="*/ 4025900 h 4025900"/>
              <a:gd name="connsiteX4" fmla="*/ 0 w 9133331"/>
              <a:gd name="connsiteY4" fmla="*/ 0 h 40259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33331" h="4025900">
                <a:moveTo>
                  <a:pt x="0" y="0"/>
                </a:moveTo>
                <a:lnTo>
                  <a:pt x="9133331" y="0"/>
                </a:lnTo>
                <a:lnTo>
                  <a:pt x="9133331" y="4025900"/>
                </a:lnTo>
                <a:lnTo>
                  <a:pt x="0" y="40259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384300"/>
            <a:ext cx="9144000" cy="406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546100" y="2603500"/>
            <a:ext cx="35179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70" b="1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（1）关键位置：标题、开头或结尾。</a:t>
            </a:r>
            <a:endParaRPr lang="en-US" altLang="zh-CN" sz="1670" b="1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46100" y="3416300"/>
            <a:ext cx="66802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70" b="1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（2）标志词后：综上所述、总之、足以证明、不难看出、归根结底……</a:t>
            </a:r>
            <a:endParaRPr lang="en-US" altLang="zh-CN" sz="1670" b="1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4216400"/>
            <a:ext cx="50038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70" b="1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（3）从全文论证思路中提炼，常见为“分论点求和”</a:t>
            </a:r>
            <a:endParaRPr lang="en-US" altLang="zh-CN" sz="1670" b="1" smtClean="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723900" y="1701800"/>
            <a:ext cx="27432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“论点”躲在哪里？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92900" y="4584700"/>
            <a:ext cx="2159000" cy="20955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079500" y="1079500"/>
            <a:ext cx="5791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1.这篇文章的中心论点是什么？请用原文语句回答。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282700" y="1828800"/>
            <a:ext cx="7391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46200" y="2476500"/>
            <a:ext cx="127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论交友之道</a:t>
            </a:r>
            <a:endParaRPr lang="en-US" altLang="zh-CN" sz="2005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257300" y="3187700"/>
            <a:ext cx="40767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人在社会中生活工作，就必须交朋友</a:t>
            </a:r>
            <a:endParaRPr lang="en-US" altLang="zh-CN" sz="2005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5524500" y="1540763"/>
            <a:ext cx="1641347" cy="553212"/>
          </a:xfrm>
          <a:custGeom>
            <a:gdLst>
              <a:gd name="connsiteX0" fmla="*/ 0 w 1641347"/>
              <a:gd name="connsiteY0" fmla="*/ 0 h 553212"/>
              <a:gd name="connsiteX1" fmla="*/ 1641347 w 1641347"/>
              <a:gd name="connsiteY1" fmla="*/ 0 h 553212"/>
              <a:gd name="connsiteX2" fmla="*/ 1641347 w 1641347"/>
              <a:gd name="connsiteY2" fmla="*/ 553212 h 553212"/>
              <a:gd name="connsiteX3" fmla="*/ 0 w 1641347"/>
              <a:gd name="connsiteY3" fmla="*/ 553212 h 553212"/>
              <a:gd name="connsiteX4" fmla="*/ 0 w 1641347"/>
              <a:gd name="connsiteY4" fmla="*/ 0 h 55321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2">
                <a:moveTo>
                  <a:pt x="0" y="0"/>
                </a:moveTo>
                <a:lnTo>
                  <a:pt x="1641347" y="0"/>
                </a:lnTo>
                <a:lnTo>
                  <a:pt x="1641347" y="553212"/>
                </a:lnTo>
                <a:lnTo>
                  <a:pt x="0" y="553212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524500" y="2426207"/>
            <a:ext cx="1641347" cy="553212"/>
          </a:xfrm>
          <a:custGeom>
            <a:gdLst>
              <a:gd name="connsiteX0" fmla="*/ 0 w 1641347"/>
              <a:gd name="connsiteY0" fmla="*/ 0 h 553212"/>
              <a:gd name="connsiteX1" fmla="*/ 1641347 w 1641347"/>
              <a:gd name="connsiteY1" fmla="*/ 0 h 553212"/>
              <a:gd name="connsiteX2" fmla="*/ 1641347 w 1641347"/>
              <a:gd name="connsiteY2" fmla="*/ 553212 h 553212"/>
              <a:gd name="connsiteX3" fmla="*/ 0 w 1641347"/>
              <a:gd name="connsiteY3" fmla="*/ 553212 h 553212"/>
              <a:gd name="connsiteX4" fmla="*/ 0 w 1641347"/>
              <a:gd name="connsiteY4" fmla="*/ 0 h 55321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2">
                <a:moveTo>
                  <a:pt x="0" y="0"/>
                </a:moveTo>
                <a:lnTo>
                  <a:pt x="1641347" y="0"/>
                </a:lnTo>
                <a:lnTo>
                  <a:pt x="1641347" y="553212"/>
                </a:lnTo>
                <a:lnTo>
                  <a:pt x="0" y="553212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524500" y="3040379"/>
            <a:ext cx="1641347" cy="553211"/>
          </a:xfrm>
          <a:custGeom>
            <a:gdLst>
              <a:gd name="connsiteX0" fmla="*/ 0 w 1641347"/>
              <a:gd name="connsiteY0" fmla="*/ 0 h 553211"/>
              <a:gd name="connsiteX1" fmla="*/ 1641347 w 1641347"/>
              <a:gd name="connsiteY1" fmla="*/ 0 h 553211"/>
              <a:gd name="connsiteX2" fmla="*/ 1641347 w 1641347"/>
              <a:gd name="connsiteY2" fmla="*/ 553211 h 553211"/>
              <a:gd name="connsiteX3" fmla="*/ 0 w 1641347"/>
              <a:gd name="connsiteY3" fmla="*/ 553211 h 553211"/>
              <a:gd name="connsiteX4" fmla="*/ 0 w 1641347"/>
              <a:gd name="connsiteY4" fmla="*/ 0 h 5532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1">
                <a:moveTo>
                  <a:pt x="0" y="0"/>
                </a:moveTo>
                <a:lnTo>
                  <a:pt x="1641347" y="0"/>
                </a:lnTo>
                <a:lnTo>
                  <a:pt x="1641347" y="553211"/>
                </a:lnTo>
                <a:lnTo>
                  <a:pt x="0" y="553211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524500" y="3654552"/>
            <a:ext cx="1641347" cy="553211"/>
          </a:xfrm>
          <a:custGeom>
            <a:gdLst>
              <a:gd name="connsiteX0" fmla="*/ 0 w 1641347"/>
              <a:gd name="connsiteY0" fmla="*/ 0 h 553211"/>
              <a:gd name="connsiteX1" fmla="*/ 1641347 w 1641347"/>
              <a:gd name="connsiteY1" fmla="*/ 0 h 553211"/>
              <a:gd name="connsiteX2" fmla="*/ 1641347 w 1641347"/>
              <a:gd name="connsiteY2" fmla="*/ 553211 h 553211"/>
              <a:gd name="connsiteX3" fmla="*/ 0 w 1641347"/>
              <a:gd name="connsiteY3" fmla="*/ 553211 h 553211"/>
              <a:gd name="connsiteX4" fmla="*/ 0 w 1641347"/>
              <a:gd name="connsiteY4" fmla="*/ 0 h 5532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1">
                <a:moveTo>
                  <a:pt x="0" y="0"/>
                </a:moveTo>
                <a:lnTo>
                  <a:pt x="1641347" y="0"/>
                </a:lnTo>
                <a:lnTo>
                  <a:pt x="1641347" y="553211"/>
                </a:lnTo>
                <a:lnTo>
                  <a:pt x="0" y="553211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524500" y="4605528"/>
            <a:ext cx="1641347" cy="553211"/>
          </a:xfrm>
          <a:custGeom>
            <a:gdLst>
              <a:gd name="connsiteX0" fmla="*/ 0 w 1641347"/>
              <a:gd name="connsiteY0" fmla="*/ 0 h 553211"/>
              <a:gd name="connsiteX1" fmla="*/ 1641347 w 1641347"/>
              <a:gd name="connsiteY1" fmla="*/ 0 h 553211"/>
              <a:gd name="connsiteX2" fmla="*/ 1641347 w 1641347"/>
              <a:gd name="connsiteY2" fmla="*/ 553211 h 553211"/>
              <a:gd name="connsiteX3" fmla="*/ 0 w 1641347"/>
              <a:gd name="connsiteY3" fmla="*/ 553211 h 553211"/>
              <a:gd name="connsiteX4" fmla="*/ 0 w 1641347"/>
              <a:gd name="connsiteY4" fmla="*/ 0 h 5532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1">
                <a:moveTo>
                  <a:pt x="0" y="0"/>
                </a:moveTo>
                <a:lnTo>
                  <a:pt x="1641347" y="0"/>
                </a:lnTo>
                <a:lnTo>
                  <a:pt x="1641347" y="553211"/>
                </a:lnTo>
                <a:lnTo>
                  <a:pt x="0" y="553211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4200" y="863600"/>
            <a:ext cx="4838700" cy="4826000"/>
          </a:xfrm>
          <a:prstGeom prst="rect">
            <a:avLst/>
          </a:prstGeom>
          <a:noFill/>
        </p:spPr>
      </p:pic>
      <p:sp>
        <p:nvSpPr>
          <p:cNvPr id="11" name="TextBox 1"/>
          <p:cNvSpPr txBox="1"/>
          <p:nvPr/>
        </p:nvSpPr>
        <p:spPr>
          <a:xfrm>
            <a:off x="685800" y="1676400"/>
            <a:ext cx="4622800" cy="406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第①段：交友这件事关系重大，一定要严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格交友的原则，慎交友，交好友。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第②段：要结交志同道合的朋友。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第③段：要结交道德高尚的朋友。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第④段：朋友之间要以道相交。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第⑤段：年轻人务必要“亲君子，远小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人”，选择结交对自己德行提升有帮助的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829300" y="1841500"/>
            <a:ext cx="1016000" cy="332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中心论点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9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分论点①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分论点②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分论点③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400"/>
              </a:lnSpc>
              <a:tabLst>
                <a:tab pos="254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88900" y="127000"/>
            <a:ext cx="3543300" cy="1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>
                <a:tab pos="2273300"/>
              </a:tabLst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200"/>
              </a:lnSpc>
              <a:tabLst>
                <a:tab pos="22733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98500"/>
            <a:ext cx="9080500" cy="19685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505200" y="3327400"/>
            <a:ext cx="5638800" cy="3530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46100" y="901700"/>
            <a:ext cx="5791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1.这篇文章的中心论点是什么？请用原文语句回答。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1828800"/>
            <a:ext cx="736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交友这件事关系重大，一定要严格交友的原则，慎交友，交好友。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810000" y="3568700"/>
            <a:ext cx="1828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凡文必有观点</a:t>
            </a:r>
            <a:endParaRPr lang="en-US" altLang="zh-CN" sz="24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6510019" y="5781675"/>
            <a:ext cx="675640" cy="24892"/>
          </a:xfrm>
          <a:custGeom>
            <a:gdLst>
              <a:gd name="connsiteX0" fmla="*/ 6350 w 675640"/>
              <a:gd name="connsiteY0" fmla="*/ 6350 h 24892"/>
              <a:gd name="connsiteX1" fmla="*/ 669290 w 67564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75640" h="24892">
                <a:moveTo>
                  <a:pt x="6350" y="6350"/>
                </a:moveTo>
                <a:lnTo>
                  <a:pt x="66929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386195" y="6238875"/>
            <a:ext cx="779780" cy="24892"/>
          </a:xfrm>
          <a:custGeom>
            <a:gdLst>
              <a:gd name="connsiteX0" fmla="*/ 6350 w 779780"/>
              <a:gd name="connsiteY0" fmla="*/ 6350 h 24892"/>
              <a:gd name="connsiteX1" fmla="*/ 773429 w 779780"/>
              <a:gd name="connsiteY1" fmla="*/ 6350 h 24892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79780" h="24892">
                <a:moveTo>
                  <a:pt x="6350" y="6350"/>
                </a:moveTo>
                <a:lnTo>
                  <a:pt x="773429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53200" y="863600"/>
            <a:ext cx="2590800" cy="22606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800" y="749300"/>
            <a:ext cx="9029700" cy="61087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7150100" y="5524500"/>
            <a:ext cx="18161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254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的中心论点；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254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；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，总结全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52400" y="5549900"/>
            <a:ext cx="6350000" cy="120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本文围绕中心论点展开论证，思路清晰：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首先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，提出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着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，讲道理、摆事实，论证为什么要修炼挫商；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然后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篇，首尾呼应。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52400" y="419100"/>
            <a:ext cx="8625840" cy="5187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知识方法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（2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）理清全文的论证思路。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例4：说说本文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例5：请简要梳理本文的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例6：请概括本文的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论证思路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例7：根据第②段内容填空：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本段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首先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提出分论点，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接着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以曾国藩的话为道理论据论证分论点；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然后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运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用_________论证和________论证，通过逃亡罪犯被抓等例子，从“做坏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事的人，内心是不干净的”和“__________”两个方面进一步论证；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结出干净的人保持善念，心存感恩。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3175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例8：根据文章内容填空：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601980" y="886967"/>
            <a:ext cx="4809744" cy="4861560"/>
          </a:xfrm>
          <a:custGeom>
            <a:gdLst>
              <a:gd name="connsiteX0" fmla="*/ 0 w 4809744"/>
              <a:gd name="connsiteY0" fmla="*/ 0 h 4861560"/>
              <a:gd name="connsiteX1" fmla="*/ 4809743 w 4809744"/>
              <a:gd name="connsiteY1" fmla="*/ 0 h 4861560"/>
              <a:gd name="connsiteX2" fmla="*/ 4809743 w 4809744"/>
              <a:gd name="connsiteY2" fmla="*/ 4861560 h 4861560"/>
              <a:gd name="connsiteX3" fmla="*/ 0 w 4809744"/>
              <a:gd name="connsiteY3" fmla="*/ 4861560 h 4861560"/>
              <a:gd name="connsiteX4" fmla="*/ 0 w 4809744"/>
              <a:gd name="connsiteY4" fmla="*/ 0 h 486156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09744" h="4861560">
                <a:moveTo>
                  <a:pt x="0" y="0"/>
                </a:moveTo>
                <a:lnTo>
                  <a:pt x="4809743" y="0"/>
                </a:lnTo>
                <a:lnTo>
                  <a:pt x="4809743" y="4861560"/>
                </a:lnTo>
                <a:lnTo>
                  <a:pt x="0" y="4861560"/>
                </a:lnTo>
                <a:lnTo>
                  <a:pt x="0" y="0"/>
                </a:lnTo>
              </a:path>
            </a:pathLst>
          </a:custGeom>
          <a:solidFill>
            <a:srgbClr val="70AD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524500" y="1540763"/>
            <a:ext cx="1641347" cy="483108"/>
          </a:xfrm>
          <a:custGeom>
            <a:gdLst>
              <a:gd name="connsiteX0" fmla="*/ 0 w 1641347"/>
              <a:gd name="connsiteY0" fmla="*/ 0 h 483108"/>
              <a:gd name="connsiteX1" fmla="*/ 1641347 w 1641347"/>
              <a:gd name="connsiteY1" fmla="*/ 0 h 483108"/>
              <a:gd name="connsiteX2" fmla="*/ 1641347 w 1641347"/>
              <a:gd name="connsiteY2" fmla="*/ 483108 h 483108"/>
              <a:gd name="connsiteX3" fmla="*/ 0 w 1641347"/>
              <a:gd name="connsiteY3" fmla="*/ 483108 h 483108"/>
              <a:gd name="connsiteX4" fmla="*/ 0 w 1641347"/>
              <a:gd name="connsiteY4" fmla="*/ 0 h 483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483108">
                <a:moveTo>
                  <a:pt x="0" y="0"/>
                </a:moveTo>
                <a:lnTo>
                  <a:pt x="1641347" y="0"/>
                </a:lnTo>
                <a:lnTo>
                  <a:pt x="1641347" y="483108"/>
                </a:lnTo>
                <a:lnTo>
                  <a:pt x="0" y="483108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524500" y="2426207"/>
            <a:ext cx="1641347" cy="553212"/>
          </a:xfrm>
          <a:custGeom>
            <a:gdLst>
              <a:gd name="connsiteX0" fmla="*/ 0 w 1641347"/>
              <a:gd name="connsiteY0" fmla="*/ 0 h 553212"/>
              <a:gd name="connsiteX1" fmla="*/ 1641347 w 1641347"/>
              <a:gd name="connsiteY1" fmla="*/ 0 h 553212"/>
              <a:gd name="connsiteX2" fmla="*/ 1641347 w 1641347"/>
              <a:gd name="connsiteY2" fmla="*/ 553212 h 553212"/>
              <a:gd name="connsiteX3" fmla="*/ 0 w 1641347"/>
              <a:gd name="connsiteY3" fmla="*/ 553212 h 553212"/>
              <a:gd name="connsiteX4" fmla="*/ 0 w 1641347"/>
              <a:gd name="connsiteY4" fmla="*/ 0 h 55321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2">
                <a:moveTo>
                  <a:pt x="0" y="0"/>
                </a:moveTo>
                <a:lnTo>
                  <a:pt x="1641347" y="0"/>
                </a:lnTo>
                <a:lnTo>
                  <a:pt x="1641347" y="553212"/>
                </a:lnTo>
                <a:lnTo>
                  <a:pt x="0" y="553212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524500" y="3040379"/>
            <a:ext cx="1641347" cy="553211"/>
          </a:xfrm>
          <a:custGeom>
            <a:gdLst>
              <a:gd name="connsiteX0" fmla="*/ 0 w 1641347"/>
              <a:gd name="connsiteY0" fmla="*/ 0 h 553211"/>
              <a:gd name="connsiteX1" fmla="*/ 1641347 w 1641347"/>
              <a:gd name="connsiteY1" fmla="*/ 0 h 553211"/>
              <a:gd name="connsiteX2" fmla="*/ 1641347 w 1641347"/>
              <a:gd name="connsiteY2" fmla="*/ 553211 h 553211"/>
              <a:gd name="connsiteX3" fmla="*/ 0 w 1641347"/>
              <a:gd name="connsiteY3" fmla="*/ 553211 h 553211"/>
              <a:gd name="connsiteX4" fmla="*/ 0 w 1641347"/>
              <a:gd name="connsiteY4" fmla="*/ 0 h 5532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553211">
                <a:moveTo>
                  <a:pt x="0" y="0"/>
                </a:moveTo>
                <a:lnTo>
                  <a:pt x="1641347" y="0"/>
                </a:lnTo>
                <a:lnTo>
                  <a:pt x="1641347" y="553211"/>
                </a:lnTo>
                <a:lnTo>
                  <a:pt x="0" y="553211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524500" y="3654552"/>
            <a:ext cx="1641347" cy="481583"/>
          </a:xfrm>
          <a:custGeom>
            <a:gdLst>
              <a:gd name="connsiteX0" fmla="*/ 0 w 1641347"/>
              <a:gd name="connsiteY0" fmla="*/ 0 h 481583"/>
              <a:gd name="connsiteX1" fmla="*/ 1641347 w 1641347"/>
              <a:gd name="connsiteY1" fmla="*/ 0 h 481583"/>
              <a:gd name="connsiteX2" fmla="*/ 1641347 w 1641347"/>
              <a:gd name="connsiteY2" fmla="*/ 481583 h 481583"/>
              <a:gd name="connsiteX3" fmla="*/ 0 w 1641347"/>
              <a:gd name="connsiteY3" fmla="*/ 481583 h 481583"/>
              <a:gd name="connsiteX4" fmla="*/ 0 w 1641347"/>
              <a:gd name="connsiteY4" fmla="*/ 0 h 48158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481583">
                <a:moveTo>
                  <a:pt x="0" y="0"/>
                </a:moveTo>
                <a:lnTo>
                  <a:pt x="1641347" y="0"/>
                </a:lnTo>
                <a:lnTo>
                  <a:pt x="1641347" y="481583"/>
                </a:lnTo>
                <a:lnTo>
                  <a:pt x="0" y="48158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524500" y="4605528"/>
            <a:ext cx="1641347" cy="483108"/>
          </a:xfrm>
          <a:custGeom>
            <a:gdLst>
              <a:gd name="connsiteX0" fmla="*/ 0 w 1641347"/>
              <a:gd name="connsiteY0" fmla="*/ 0 h 483108"/>
              <a:gd name="connsiteX1" fmla="*/ 1641347 w 1641347"/>
              <a:gd name="connsiteY1" fmla="*/ 0 h 483108"/>
              <a:gd name="connsiteX2" fmla="*/ 1641347 w 1641347"/>
              <a:gd name="connsiteY2" fmla="*/ 483107 h 483108"/>
              <a:gd name="connsiteX3" fmla="*/ 0 w 1641347"/>
              <a:gd name="connsiteY3" fmla="*/ 483107 h 483108"/>
              <a:gd name="connsiteX4" fmla="*/ 0 w 1641347"/>
              <a:gd name="connsiteY4" fmla="*/ 0 h 483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1347" h="483108">
                <a:moveTo>
                  <a:pt x="0" y="0"/>
                </a:moveTo>
                <a:lnTo>
                  <a:pt x="1641347" y="0"/>
                </a:lnTo>
                <a:lnTo>
                  <a:pt x="1641347" y="483107"/>
                </a:lnTo>
                <a:lnTo>
                  <a:pt x="0" y="483107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268133" y="2497454"/>
            <a:ext cx="382346" cy="1043940"/>
          </a:xfrm>
          <a:custGeom>
            <a:gdLst>
              <a:gd name="connsiteX0" fmla="*/ 152 w 382346"/>
              <a:gd name="connsiteY0" fmla="*/ 0 h 1043940"/>
              <a:gd name="connsiteX1" fmla="*/ 15887 w 382346"/>
              <a:gd name="connsiteY1" fmla="*/ 127 h 1043940"/>
              <a:gd name="connsiteX2" fmla="*/ 31242 w 382346"/>
              <a:gd name="connsiteY2" fmla="*/ 520 h 1043940"/>
              <a:gd name="connsiteX3" fmla="*/ 46075 w 382346"/>
              <a:gd name="connsiteY3" fmla="*/ 1155 h 1043940"/>
              <a:gd name="connsiteX4" fmla="*/ 60312 w 382346"/>
              <a:gd name="connsiteY4" fmla="*/ 2032 h 1043940"/>
              <a:gd name="connsiteX5" fmla="*/ 73888 w 382346"/>
              <a:gd name="connsiteY5" fmla="*/ 3111 h 1043940"/>
              <a:gd name="connsiteX6" fmla="*/ 86702 w 382346"/>
              <a:gd name="connsiteY6" fmla="*/ 4419 h 1043940"/>
              <a:gd name="connsiteX7" fmla="*/ 98717 w 382346"/>
              <a:gd name="connsiteY7" fmla="*/ 5918 h 1043940"/>
              <a:gd name="connsiteX8" fmla="*/ 109854 w 382346"/>
              <a:gd name="connsiteY8" fmla="*/ 7594 h 1043940"/>
              <a:gd name="connsiteX9" fmla="*/ 120065 w 382346"/>
              <a:gd name="connsiteY9" fmla="*/ 9474 h 1043940"/>
              <a:gd name="connsiteX10" fmla="*/ 129273 w 382346"/>
              <a:gd name="connsiteY10" fmla="*/ 11519 h 1043940"/>
              <a:gd name="connsiteX11" fmla="*/ 137464 w 382346"/>
              <a:gd name="connsiteY11" fmla="*/ 13766 h 1043940"/>
              <a:gd name="connsiteX12" fmla="*/ 144500 w 382346"/>
              <a:gd name="connsiteY12" fmla="*/ 16205 h 1043940"/>
              <a:gd name="connsiteX13" fmla="*/ 147790 w 382346"/>
              <a:gd name="connsiteY13" fmla="*/ 17589 h 1043940"/>
              <a:gd name="connsiteX14" fmla="*/ 150748 w 382346"/>
              <a:gd name="connsiteY14" fmla="*/ 19050 h 1043940"/>
              <a:gd name="connsiteX15" fmla="*/ 153504 w 382346"/>
              <a:gd name="connsiteY15" fmla="*/ 20675 h 1043940"/>
              <a:gd name="connsiteX16" fmla="*/ 156057 w 382346"/>
              <a:gd name="connsiteY16" fmla="*/ 22517 h 1043940"/>
              <a:gd name="connsiteX17" fmla="*/ 158432 w 382346"/>
              <a:gd name="connsiteY17" fmla="*/ 24726 h 1043940"/>
              <a:gd name="connsiteX18" fmla="*/ 160540 w 382346"/>
              <a:gd name="connsiteY18" fmla="*/ 27495 h 1043940"/>
              <a:gd name="connsiteX19" fmla="*/ 162128 w 382346"/>
              <a:gd name="connsiteY19" fmla="*/ 30975 h 1043940"/>
              <a:gd name="connsiteX20" fmla="*/ 162635 w 382346"/>
              <a:gd name="connsiteY20" fmla="*/ 34315 h 1043940"/>
              <a:gd name="connsiteX21" fmla="*/ 162635 w 382346"/>
              <a:gd name="connsiteY21" fmla="*/ 508114 h 1043940"/>
              <a:gd name="connsiteX22" fmla="*/ 162521 w 382346"/>
              <a:gd name="connsiteY22" fmla="*/ 506691 h 1043940"/>
              <a:gd name="connsiteX23" fmla="*/ 162724 w 382346"/>
              <a:gd name="connsiteY23" fmla="*/ 508000 h 1043940"/>
              <a:gd name="connsiteX24" fmla="*/ 161975 w 382346"/>
              <a:gd name="connsiteY24" fmla="*/ 505472 h 1043940"/>
              <a:gd name="connsiteX25" fmla="*/ 162572 w 382346"/>
              <a:gd name="connsiteY25" fmla="*/ 506768 h 1043940"/>
              <a:gd name="connsiteX26" fmla="*/ 161480 w 382346"/>
              <a:gd name="connsiteY26" fmla="*/ 504952 h 1043940"/>
              <a:gd name="connsiteX27" fmla="*/ 162445 w 382346"/>
              <a:gd name="connsiteY27" fmla="*/ 506222 h 1043940"/>
              <a:gd name="connsiteX28" fmla="*/ 161378 w 382346"/>
              <a:gd name="connsiteY28" fmla="*/ 505041 h 1043940"/>
              <a:gd name="connsiteX29" fmla="*/ 162724 w 382346"/>
              <a:gd name="connsiteY29" fmla="*/ 506298 h 1043940"/>
              <a:gd name="connsiteX30" fmla="*/ 161797 w 382346"/>
              <a:gd name="connsiteY30" fmla="*/ 505536 h 1043940"/>
              <a:gd name="connsiteX31" fmla="*/ 163500 w 382346"/>
              <a:gd name="connsiteY31" fmla="*/ 506768 h 1043940"/>
              <a:gd name="connsiteX32" fmla="*/ 162750 w 382346"/>
              <a:gd name="connsiteY32" fmla="*/ 506272 h 1043940"/>
              <a:gd name="connsiteX33" fmla="*/ 164807 w 382346"/>
              <a:gd name="connsiteY33" fmla="*/ 507492 h 1043940"/>
              <a:gd name="connsiteX34" fmla="*/ 164198 w 382346"/>
              <a:gd name="connsiteY34" fmla="*/ 507161 h 1043940"/>
              <a:gd name="connsiteX35" fmla="*/ 166611 w 382346"/>
              <a:gd name="connsiteY35" fmla="*/ 508343 h 1043940"/>
              <a:gd name="connsiteX36" fmla="*/ 166103 w 382346"/>
              <a:gd name="connsiteY36" fmla="*/ 508114 h 1043940"/>
              <a:gd name="connsiteX37" fmla="*/ 168846 w 382346"/>
              <a:gd name="connsiteY37" fmla="*/ 509270 h 1043940"/>
              <a:gd name="connsiteX38" fmla="*/ 168249 w 382346"/>
              <a:gd name="connsiteY38" fmla="*/ 509041 h 1043940"/>
              <a:gd name="connsiteX39" fmla="*/ 174700 w 382346"/>
              <a:gd name="connsiteY39" fmla="*/ 511276 h 1043940"/>
              <a:gd name="connsiteX40" fmla="*/ 174104 w 382346"/>
              <a:gd name="connsiteY40" fmla="*/ 511086 h 1043940"/>
              <a:gd name="connsiteX41" fmla="*/ 181762 w 382346"/>
              <a:gd name="connsiteY41" fmla="*/ 513194 h 1043940"/>
              <a:gd name="connsiteX42" fmla="*/ 181317 w 382346"/>
              <a:gd name="connsiteY42" fmla="*/ 513080 h 1043940"/>
              <a:gd name="connsiteX43" fmla="*/ 190131 w 382346"/>
              <a:gd name="connsiteY43" fmla="*/ 515048 h 1043940"/>
              <a:gd name="connsiteX44" fmla="*/ 189776 w 382346"/>
              <a:gd name="connsiteY44" fmla="*/ 514972 h 1043940"/>
              <a:gd name="connsiteX45" fmla="*/ 199656 w 382346"/>
              <a:gd name="connsiteY45" fmla="*/ 516788 h 1043940"/>
              <a:gd name="connsiteX46" fmla="*/ 199364 w 382346"/>
              <a:gd name="connsiteY46" fmla="*/ 516737 h 1043940"/>
              <a:gd name="connsiteX47" fmla="*/ 210222 w 382346"/>
              <a:gd name="connsiteY47" fmla="*/ 518375 h 1043940"/>
              <a:gd name="connsiteX48" fmla="*/ 209981 w 382346"/>
              <a:gd name="connsiteY48" fmla="*/ 518350 h 1043940"/>
              <a:gd name="connsiteX49" fmla="*/ 221754 w 382346"/>
              <a:gd name="connsiteY49" fmla="*/ 519811 h 1043940"/>
              <a:gd name="connsiteX50" fmla="*/ 221538 w 382346"/>
              <a:gd name="connsiteY50" fmla="*/ 519785 h 1043940"/>
              <a:gd name="connsiteX51" fmla="*/ 234162 w 382346"/>
              <a:gd name="connsiteY51" fmla="*/ 521068 h 1043940"/>
              <a:gd name="connsiteX52" fmla="*/ 233959 w 382346"/>
              <a:gd name="connsiteY52" fmla="*/ 521055 h 1043940"/>
              <a:gd name="connsiteX53" fmla="*/ 247345 w 382346"/>
              <a:gd name="connsiteY53" fmla="*/ 522122 h 1043940"/>
              <a:gd name="connsiteX54" fmla="*/ 247154 w 382346"/>
              <a:gd name="connsiteY54" fmla="*/ 522109 h 1043940"/>
              <a:gd name="connsiteX55" fmla="*/ 261213 w 382346"/>
              <a:gd name="connsiteY55" fmla="*/ 522973 h 1043940"/>
              <a:gd name="connsiteX56" fmla="*/ 261048 w 382346"/>
              <a:gd name="connsiteY56" fmla="*/ 522960 h 1043940"/>
              <a:gd name="connsiteX57" fmla="*/ 275717 w 382346"/>
              <a:gd name="connsiteY57" fmla="*/ 523582 h 1043940"/>
              <a:gd name="connsiteX58" fmla="*/ 275552 w 382346"/>
              <a:gd name="connsiteY58" fmla="*/ 523582 h 1043940"/>
              <a:gd name="connsiteX59" fmla="*/ 290741 w 382346"/>
              <a:gd name="connsiteY59" fmla="*/ 523963 h 1043940"/>
              <a:gd name="connsiteX60" fmla="*/ 290576 w 382346"/>
              <a:gd name="connsiteY60" fmla="*/ 523963 h 1043940"/>
              <a:gd name="connsiteX61" fmla="*/ 382346 w 382346"/>
              <a:gd name="connsiteY61" fmla="*/ 524738 h 1043940"/>
              <a:gd name="connsiteX62" fmla="*/ 382346 w 382346"/>
              <a:gd name="connsiteY62" fmla="*/ 542506 h 1043940"/>
              <a:gd name="connsiteX63" fmla="*/ 290576 w 382346"/>
              <a:gd name="connsiteY63" fmla="*/ 543280 h 1043940"/>
              <a:gd name="connsiteX64" fmla="*/ 290741 w 382346"/>
              <a:gd name="connsiteY64" fmla="*/ 543280 h 1043940"/>
              <a:gd name="connsiteX65" fmla="*/ 275552 w 382346"/>
              <a:gd name="connsiteY65" fmla="*/ 543661 h 1043940"/>
              <a:gd name="connsiteX66" fmla="*/ 275717 w 382346"/>
              <a:gd name="connsiteY66" fmla="*/ 543661 h 1043940"/>
              <a:gd name="connsiteX67" fmla="*/ 261048 w 382346"/>
              <a:gd name="connsiteY67" fmla="*/ 544284 h 1043940"/>
              <a:gd name="connsiteX68" fmla="*/ 261213 w 382346"/>
              <a:gd name="connsiteY68" fmla="*/ 544271 h 1043940"/>
              <a:gd name="connsiteX69" fmla="*/ 247154 w 382346"/>
              <a:gd name="connsiteY69" fmla="*/ 545134 h 1043940"/>
              <a:gd name="connsiteX70" fmla="*/ 247345 w 382346"/>
              <a:gd name="connsiteY70" fmla="*/ 545122 h 1043940"/>
              <a:gd name="connsiteX71" fmla="*/ 233959 w 382346"/>
              <a:gd name="connsiteY71" fmla="*/ 546201 h 1043940"/>
              <a:gd name="connsiteX72" fmla="*/ 234162 w 382346"/>
              <a:gd name="connsiteY72" fmla="*/ 546176 h 1043940"/>
              <a:gd name="connsiteX73" fmla="*/ 221538 w 382346"/>
              <a:gd name="connsiteY73" fmla="*/ 547459 h 1043940"/>
              <a:gd name="connsiteX74" fmla="*/ 221754 w 382346"/>
              <a:gd name="connsiteY74" fmla="*/ 547433 h 1043940"/>
              <a:gd name="connsiteX75" fmla="*/ 209981 w 382346"/>
              <a:gd name="connsiteY75" fmla="*/ 548894 h 1043940"/>
              <a:gd name="connsiteX76" fmla="*/ 210222 w 382346"/>
              <a:gd name="connsiteY76" fmla="*/ 548868 h 1043940"/>
              <a:gd name="connsiteX77" fmla="*/ 199364 w 382346"/>
              <a:gd name="connsiteY77" fmla="*/ 550506 h 1043940"/>
              <a:gd name="connsiteX78" fmla="*/ 199656 w 382346"/>
              <a:gd name="connsiteY78" fmla="*/ 550456 h 1043940"/>
              <a:gd name="connsiteX79" fmla="*/ 189776 w 382346"/>
              <a:gd name="connsiteY79" fmla="*/ 552272 h 1043940"/>
              <a:gd name="connsiteX80" fmla="*/ 190131 w 382346"/>
              <a:gd name="connsiteY80" fmla="*/ 552196 h 1043940"/>
              <a:gd name="connsiteX81" fmla="*/ 181317 w 382346"/>
              <a:gd name="connsiteY81" fmla="*/ 554164 h 1043940"/>
              <a:gd name="connsiteX82" fmla="*/ 181762 w 382346"/>
              <a:gd name="connsiteY82" fmla="*/ 554050 h 1043940"/>
              <a:gd name="connsiteX83" fmla="*/ 174104 w 382346"/>
              <a:gd name="connsiteY83" fmla="*/ 556158 h 1043940"/>
              <a:gd name="connsiteX84" fmla="*/ 174700 w 382346"/>
              <a:gd name="connsiteY84" fmla="*/ 555968 h 1043940"/>
              <a:gd name="connsiteX85" fmla="*/ 168249 w 382346"/>
              <a:gd name="connsiteY85" fmla="*/ 558203 h 1043940"/>
              <a:gd name="connsiteX86" fmla="*/ 168846 w 382346"/>
              <a:gd name="connsiteY86" fmla="*/ 557974 h 1043940"/>
              <a:gd name="connsiteX87" fmla="*/ 166103 w 382346"/>
              <a:gd name="connsiteY87" fmla="*/ 559130 h 1043940"/>
              <a:gd name="connsiteX88" fmla="*/ 166611 w 382346"/>
              <a:gd name="connsiteY88" fmla="*/ 558901 h 1043940"/>
              <a:gd name="connsiteX89" fmla="*/ 164198 w 382346"/>
              <a:gd name="connsiteY89" fmla="*/ 560082 h 1043940"/>
              <a:gd name="connsiteX90" fmla="*/ 164807 w 382346"/>
              <a:gd name="connsiteY90" fmla="*/ 559752 h 1043940"/>
              <a:gd name="connsiteX91" fmla="*/ 162750 w 382346"/>
              <a:gd name="connsiteY91" fmla="*/ 560971 h 1043940"/>
              <a:gd name="connsiteX92" fmla="*/ 163500 w 382346"/>
              <a:gd name="connsiteY92" fmla="*/ 560476 h 1043940"/>
              <a:gd name="connsiteX93" fmla="*/ 161797 w 382346"/>
              <a:gd name="connsiteY93" fmla="*/ 561708 h 1043940"/>
              <a:gd name="connsiteX94" fmla="*/ 162724 w 382346"/>
              <a:gd name="connsiteY94" fmla="*/ 560946 h 1043940"/>
              <a:gd name="connsiteX95" fmla="*/ 161378 w 382346"/>
              <a:gd name="connsiteY95" fmla="*/ 562203 h 1043940"/>
              <a:gd name="connsiteX96" fmla="*/ 162445 w 382346"/>
              <a:gd name="connsiteY96" fmla="*/ 561022 h 1043940"/>
              <a:gd name="connsiteX97" fmla="*/ 161480 w 382346"/>
              <a:gd name="connsiteY97" fmla="*/ 562292 h 1043940"/>
              <a:gd name="connsiteX98" fmla="*/ 162572 w 382346"/>
              <a:gd name="connsiteY98" fmla="*/ 560476 h 1043940"/>
              <a:gd name="connsiteX99" fmla="*/ 161975 w 382346"/>
              <a:gd name="connsiteY99" fmla="*/ 561771 h 1043940"/>
              <a:gd name="connsiteX100" fmla="*/ 162724 w 382346"/>
              <a:gd name="connsiteY100" fmla="*/ 559244 h 1043940"/>
              <a:gd name="connsiteX101" fmla="*/ 162521 w 382346"/>
              <a:gd name="connsiteY101" fmla="*/ 560552 h 1043940"/>
              <a:gd name="connsiteX102" fmla="*/ 162635 w 382346"/>
              <a:gd name="connsiteY102" fmla="*/ 559130 h 1043940"/>
              <a:gd name="connsiteX103" fmla="*/ 162635 w 382346"/>
              <a:gd name="connsiteY103" fmla="*/ 1009624 h 1043940"/>
              <a:gd name="connsiteX104" fmla="*/ 162128 w 382346"/>
              <a:gd name="connsiteY104" fmla="*/ 1012964 h 1043940"/>
              <a:gd name="connsiteX105" fmla="*/ 160540 w 382346"/>
              <a:gd name="connsiteY105" fmla="*/ 1016444 h 1043940"/>
              <a:gd name="connsiteX106" fmla="*/ 158432 w 382346"/>
              <a:gd name="connsiteY106" fmla="*/ 1019213 h 1043940"/>
              <a:gd name="connsiteX107" fmla="*/ 156057 w 382346"/>
              <a:gd name="connsiteY107" fmla="*/ 1021422 h 1043940"/>
              <a:gd name="connsiteX108" fmla="*/ 153504 w 382346"/>
              <a:gd name="connsiteY108" fmla="*/ 1023264 h 1043940"/>
              <a:gd name="connsiteX109" fmla="*/ 150748 w 382346"/>
              <a:gd name="connsiteY109" fmla="*/ 1024890 h 1043940"/>
              <a:gd name="connsiteX110" fmla="*/ 147790 w 382346"/>
              <a:gd name="connsiteY110" fmla="*/ 1026350 h 1043940"/>
              <a:gd name="connsiteX111" fmla="*/ 144500 w 382346"/>
              <a:gd name="connsiteY111" fmla="*/ 1027734 h 1043940"/>
              <a:gd name="connsiteX112" fmla="*/ 137464 w 382346"/>
              <a:gd name="connsiteY112" fmla="*/ 1030173 h 1043940"/>
              <a:gd name="connsiteX113" fmla="*/ 129273 w 382346"/>
              <a:gd name="connsiteY113" fmla="*/ 1032421 h 1043940"/>
              <a:gd name="connsiteX114" fmla="*/ 120065 w 382346"/>
              <a:gd name="connsiteY114" fmla="*/ 1034465 h 1043940"/>
              <a:gd name="connsiteX115" fmla="*/ 109854 w 382346"/>
              <a:gd name="connsiteY115" fmla="*/ 1036345 h 1043940"/>
              <a:gd name="connsiteX116" fmla="*/ 98717 w 382346"/>
              <a:gd name="connsiteY116" fmla="*/ 1038021 h 1043940"/>
              <a:gd name="connsiteX117" fmla="*/ 86702 w 382346"/>
              <a:gd name="connsiteY117" fmla="*/ 1039520 h 1043940"/>
              <a:gd name="connsiteX118" fmla="*/ 73888 w 382346"/>
              <a:gd name="connsiteY118" fmla="*/ 1040828 h 1043940"/>
              <a:gd name="connsiteX119" fmla="*/ 60312 w 382346"/>
              <a:gd name="connsiteY119" fmla="*/ 1041908 h 1043940"/>
              <a:gd name="connsiteX120" fmla="*/ 46075 w 382346"/>
              <a:gd name="connsiteY120" fmla="*/ 1042784 h 1043940"/>
              <a:gd name="connsiteX121" fmla="*/ 31242 w 382346"/>
              <a:gd name="connsiteY121" fmla="*/ 1043419 h 1043940"/>
              <a:gd name="connsiteX122" fmla="*/ 15887 w 382346"/>
              <a:gd name="connsiteY122" fmla="*/ 1043813 h 1043940"/>
              <a:gd name="connsiteX123" fmla="*/ 152 w 382346"/>
              <a:gd name="connsiteY123" fmla="*/ 1043940 h 1043940"/>
              <a:gd name="connsiteX124" fmla="*/ 0 w 382346"/>
              <a:gd name="connsiteY124" fmla="*/ 1024890 h 1043940"/>
              <a:gd name="connsiteX125" fmla="*/ 15646 w 382346"/>
              <a:gd name="connsiteY125" fmla="*/ 1024763 h 1043940"/>
              <a:gd name="connsiteX126" fmla="*/ 15481 w 382346"/>
              <a:gd name="connsiteY126" fmla="*/ 1024763 h 1043940"/>
              <a:gd name="connsiteX127" fmla="*/ 30670 w 382346"/>
              <a:gd name="connsiteY127" fmla="*/ 1024369 h 1043940"/>
              <a:gd name="connsiteX128" fmla="*/ 30505 w 382346"/>
              <a:gd name="connsiteY128" fmla="*/ 1024382 h 1043940"/>
              <a:gd name="connsiteX129" fmla="*/ 45173 w 382346"/>
              <a:gd name="connsiteY129" fmla="*/ 1023747 h 1043940"/>
              <a:gd name="connsiteX130" fmla="*/ 45008 w 382346"/>
              <a:gd name="connsiteY130" fmla="*/ 1023759 h 1043940"/>
              <a:gd name="connsiteX131" fmla="*/ 59067 w 382346"/>
              <a:gd name="connsiteY131" fmla="*/ 1022908 h 1043940"/>
              <a:gd name="connsiteX132" fmla="*/ 58877 w 382346"/>
              <a:gd name="connsiteY132" fmla="*/ 1022921 h 1043940"/>
              <a:gd name="connsiteX133" fmla="*/ 72263 w 382346"/>
              <a:gd name="connsiteY133" fmla="*/ 1021841 h 1043940"/>
              <a:gd name="connsiteX134" fmla="*/ 72059 w 382346"/>
              <a:gd name="connsiteY134" fmla="*/ 1021854 h 1043940"/>
              <a:gd name="connsiteX135" fmla="*/ 84683 w 382346"/>
              <a:gd name="connsiteY135" fmla="*/ 1020584 h 1043940"/>
              <a:gd name="connsiteX136" fmla="*/ 84467 w 382346"/>
              <a:gd name="connsiteY136" fmla="*/ 1020610 h 1043940"/>
              <a:gd name="connsiteX137" fmla="*/ 96240 w 382346"/>
              <a:gd name="connsiteY137" fmla="*/ 1019137 h 1043940"/>
              <a:gd name="connsiteX138" fmla="*/ 95999 w 382346"/>
              <a:gd name="connsiteY138" fmla="*/ 1019175 h 1043940"/>
              <a:gd name="connsiteX139" fmla="*/ 106857 w 382346"/>
              <a:gd name="connsiteY139" fmla="*/ 1017523 h 1043940"/>
              <a:gd name="connsiteX140" fmla="*/ 106565 w 382346"/>
              <a:gd name="connsiteY140" fmla="*/ 1017574 h 1043940"/>
              <a:gd name="connsiteX141" fmla="*/ 116446 w 382346"/>
              <a:gd name="connsiteY141" fmla="*/ 1015758 h 1043940"/>
              <a:gd name="connsiteX142" fmla="*/ 116090 w 382346"/>
              <a:gd name="connsiteY142" fmla="*/ 1015834 h 1043940"/>
              <a:gd name="connsiteX143" fmla="*/ 124904 w 382346"/>
              <a:gd name="connsiteY143" fmla="*/ 1013879 h 1043940"/>
              <a:gd name="connsiteX144" fmla="*/ 124459 w 382346"/>
              <a:gd name="connsiteY144" fmla="*/ 1013980 h 1043940"/>
              <a:gd name="connsiteX145" fmla="*/ 132118 w 382346"/>
              <a:gd name="connsiteY145" fmla="*/ 1011885 h 1043940"/>
              <a:gd name="connsiteX146" fmla="*/ 131521 w 382346"/>
              <a:gd name="connsiteY146" fmla="*/ 1012063 h 1043940"/>
              <a:gd name="connsiteX147" fmla="*/ 137972 w 382346"/>
              <a:gd name="connsiteY147" fmla="*/ 1009840 h 1043940"/>
              <a:gd name="connsiteX148" fmla="*/ 137376 w 382346"/>
              <a:gd name="connsiteY148" fmla="*/ 1010069 h 1043940"/>
              <a:gd name="connsiteX149" fmla="*/ 140119 w 382346"/>
              <a:gd name="connsiteY149" fmla="*/ 1008900 h 1043940"/>
              <a:gd name="connsiteX150" fmla="*/ 139610 w 382346"/>
              <a:gd name="connsiteY150" fmla="*/ 1009129 h 1043940"/>
              <a:gd name="connsiteX151" fmla="*/ 142023 w 382346"/>
              <a:gd name="connsiteY151" fmla="*/ 1007948 h 1043940"/>
              <a:gd name="connsiteX152" fmla="*/ 141414 w 382346"/>
              <a:gd name="connsiteY152" fmla="*/ 1008278 h 1043940"/>
              <a:gd name="connsiteX153" fmla="*/ 143471 w 382346"/>
              <a:gd name="connsiteY153" fmla="*/ 1007071 h 1043940"/>
              <a:gd name="connsiteX154" fmla="*/ 142722 w 382346"/>
              <a:gd name="connsiteY154" fmla="*/ 1007567 h 1043940"/>
              <a:gd name="connsiteX155" fmla="*/ 144424 w 382346"/>
              <a:gd name="connsiteY155" fmla="*/ 1006322 h 1043940"/>
              <a:gd name="connsiteX156" fmla="*/ 143497 w 382346"/>
              <a:gd name="connsiteY156" fmla="*/ 1007084 h 1043940"/>
              <a:gd name="connsiteX157" fmla="*/ 144843 w 382346"/>
              <a:gd name="connsiteY157" fmla="*/ 1005827 h 1043940"/>
              <a:gd name="connsiteX158" fmla="*/ 143776 w 382346"/>
              <a:gd name="connsiteY158" fmla="*/ 1007021 h 1043940"/>
              <a:gd name="connsiteX159" fmla="*/ 144741 w 382346"/>
              <a:gd name="connsiteY159" fmla="*/ 1005738 h 1043940"/>
              <a:gd name="connsiteX160" fmla="*/ 143649 w 382346"/>
              <a:gd name="connsiteY160" fmla="*/ 1007567 h 1043940"/>
              <a:gd name="connsiteX161" fmla="*/ 144246 w 382346"/>
              <a:gd name="connsiteY161" fmla="*/ 1006271 h 1043940"/>
              <a:gd name="connsiteX162" fmla="*/ 143497 w 382346"/>
              <a:gd name="connsiteY162" fmla="*/ 1008799 h 1043940"/>
              <a:gd name="connsiteX163" fmla="*/ 143687 w 382346"/>
              <a:gd name="connsiteY163" fmla="*/ 1007478 h 1043940"/>
              <a:gd name="connsiteX164" fmla="*/ 143585 w 382346"/>
              <a:gd name="connsiteY164" fmla="*/ 1008913 h 1043940"/>
              <a:gd name="connsiteX165" fmla="*/ 143585 w 382346"/>
              <a:gd name="connsiteY165" fmla="*/ 558406 h 1043940"/>
              <a:gd name="connsiteX166" fmla="*/ 144094 w 382346"/>
              <a:gd name="connsiteY166" fmla="*/ 555066 h 1043940"/>
              <a:gd name="connsiteX167" fmla="*/ 145681 w 382346"/>
              <a:gd name="connsiteY167" fmla="*/ 551599 h 1043940"/>
              <a:gd name="connsiteX168" fmla="*/ 147790 w 382346"/>
              <a:gd name="connsiteY168" fmla="*/ 548830 h 1043940"/>
              <a:gd name="connsiteX169" fmla="*/ 150164 w 382346"/>
              <a:gd name="connsiteY169" fmla="*/ 546620 h 1043940"/>
              <a:gd name="connsiteX170" fmla="*/ 152717 w 382346"/>
              <a:gd name="connsiteY170" fmla="*/ 544766 h 1043940"/>
              <a:gd name="connsiteX171" fmla="*/ 155473 w 382346"/>
              <a:gd name="connsiteY171" fmla="*/ 543153 h 1043940"/>
              <a:gd name="connsiteX172" fmla="*/ 158432 w 382346"/>
              <a:gd name="connsiteY172" fmla="*/ 541693 h 1043940"/>
              <a:gd name="connsiteX173" fmla="*/ 161721 w 382346"/>
              <a:gd name="connsiteY173" fmla="*/ 540308 h 1043940"/>
              <a:gd name="connsiteX174" fmla="*/ 168757 w 382346"/>
              <a:gd name="connsiteY174" fmla="*/ 537870 h 1043940"/>
              <a:gd name="connsiteX175" fmla="*/ 176948 w 382346"/>
              <a:gd name="connsiteY175" fmla="*/ 535622 h 1043940"/>
              <a:gd name="connsiteX176" fmla="*/ 186156 w 382346"/>
              <a:gd name="connsiteY176" fmla="*/ 533565 h 1043940"/>
              <a:gd name="connsiteX177" fmla="*/ 196354 w 382346"/>
              <a:gd name="connsiteY177" fmla="*/ 531698 h 1043940"/>
              <a:gd name="connsiteX178" fmla="*/ 207505 w 382346"/>
              <a:gd name="connsiteY178" fmla="*/ 530009 h 1043940"/>
              <a:gd name="connsiteX179" fmla="*/ 219519 w 382346"/>
              <a:gd name="connsiteY179" fmla="*/ 528510 h 1043940"/>
              <a:gd name="connsiteX180" fmla="*/ 232333 w 382346"/>
              <a:gd name="connsiteY180" fmla="*/ 527215 h 1043940"/>
              <a:gd name="connsiteX181" fmla="*/ 245909 w 382346"/>
              <a:gd name="connsiteY181" fmla="*/ 526122 h 1043940"/>
              <a:gd name="connsiteX182" fmla="*/ 260146 w 382346"/>
              <a:gd name="connsiteY182" fmla="*/ 525259 h 1043940"/>
              <a:gd name="connsiteX183" fmla="*/ 274980 w 382346"/>
              <a:gd name="connsiteY183" fmla="*/ 524624 h 1043940"/>
              <a:gd name="connsiteX184" fmla="*/ 290334 w 382346"/>
              <a:gd name="connsiteY184" fmla="*/ 524230 h 1043940"/>
              <a:gd name="connsiteX185" fmla="*/ 306069 w 382346"/>
              <a:gd name="connsiteY185" fmla="*/ 524103 h 1043940"/>
              <a:gd name="connsiteX186" fmla="*/ 306069 w 382346"/>
              <a:gd name="connsiteY186" fmla="*/ 543153 h 1043940"/>
              <a:gd name="connsiteX187" fmla="*/ 290334 w 382346"/>
              <a:gd name="connsiteY187" fmla="*/ 543013 h 1043940"/>
              <a:gd name="connsiteX188" fmla="*/ 274980 w 382346"/>
              <a:gd name="connsiteY188" fmla="*/ 542620 h 1043940"/>
              <a:gd name="connsiteX189" fmla="*/ 260146 w 382346"/>
              <a:gd name="connsiteY189" fmla="*/ 541985 h 1043940"/>
              <a:gd name="connsiteX190" fmla="*/ 245909 w 382346"/>
              <a:gd name="connsiteY190" fmla="*/ 541121 h 1043940"/>
              <a:gd name="connsiteX191" fmla="*/ 232333 w 382346"/>
              <a:gd name="connsiteY191" fmla="*/ 540029 h 1043940"/>
              <a:gd name="connsiteX192" fmla="*/ 219519 w 382346"/>
              <a:gd name="connsiteY192" fmla="*/ 538734 h 1043940"/>
              <a:gd name="connsiteX193" fmla="*/ 207505 w 382346"/>
              <a:gd name="connsiteY193" fmla="*/ 537235 h 1043940"/>
              <a:gd name="connsiteX194" fmla="*/ 196354 w 382346"/>
              <a:gd name="connsiteY194" fmla="*/ 535546 h 1043940"/>
              <a:gd name="connsiteX195" fmla="*/ 186156 w 382346"/>
              <a:gd name="connsiteY195" fmla="*/ 533679 h 1043940"/>
              <a:gd name="connsiteX196" fmla="*/ 176948 w 382346"/>
              <a:gd name="connsiteY196" fmla="*/ 531622 h 1043940"/>
              <a:gd name="connsiteX197" fmla="*/ 168757 w 382346"/>
              <a:gd name="connsiteY197" fmla="*/ 529374 h 1043940"/>
              <a:gd name="connsiteX198" fmla="*/ 161721 w 382346"/>
              <a:gd name="connsiteY198" fmla="*/ 526948 h 1043940"/>
              <a:gd name="connsiteX199" fmla="*/ 158432 w 382346"/>
              <a:gd name="connsiteY199" fmla="*/ 525551 h 1043940"/>
              <a:gd name="connsiteX200" fmla="*/ 155473 w 382346"/>
              <a:gd name="connsiteY200" fmla="*/ 524091 h 1043940"/>
              <a:gd name="connsiteX201" fmla="*/ 152717 w 382346"/>
              <a:gd name="connsiteY201" fmla="*/ 522477 h 1043940"/>
              <a:gd name="connsiteX202" fmla="*/ 150164 w 382346"/>
              <a:gd name="connsiteY202" fmla="*/ 520623 h 1043940"/>
              <a:gd name="connsiteX203" fmla="*/ 147790 w 382346"/>
              <a:gd name="connsiteY203" fmla="*/ 518414 h 1043940"/>
              <a:gd name="connsiteX204" fmla="*/ 145681 w 382346"/>
              <a:gd name="connsiteY204" fmla="*/ 515645 h 1043940"/>
              <a:gd name="connsiteX205" fmla="*/ 144094 w 382346"/>
              <a:gd name="connsiteY205" fmla="*/ 512178 h 1043940"/>
              <a:gd name="connsiteX206" fmla="*/ 143585 w 382346"/>
              <a:gd name="connsiteY206" fmla="*/ 508838 h 1043940"/>
              <a:gd name="connsiteX207" fmla="*/ 143585 w 382346"/>
              <a:gd name="connsiteY207" fmla="*/ 35026 h 1043940"/>
              <a:gd name="connsiteX208" fmla="*/ 143687 w 382346"/>
              <a:gd name="connsiteY208" fmla="*/ 36461 h 1043940"/>
              <a:gd name="connsiteX209" fmla="*/ 143497 w 382346"/>
              <a:gd name="connsiteY209" fmla="*/ 35141 h 1043940"/>
              <a:gd name="connsiteX210" fmla="*/ 144246 w 382346"/>
              <a:gd name="connsiteY210" fmla="*/ 37668 h 1043940"/>
              <a:gd name="connsiteX211" fmla="*/ 143649 w 382346"/>
              <a:gd name="connsiteY211" fmla="*/ 36372 h 1043940"/>
              <a:gd name="connsiteX212" fmla="*/ 144741 w 382346"/>
              <a:gd name="connsiteY212" fmla="*/ 38201 h 1043940"/>
              <a:gd name="connsiteX213" fmla="*/ 143776 w 382346"/>
              <a:gd name="connsiteY213" fmla="*/ 36919 h 1043940"/>
              <a:gd name="connsiteX214" fmla="*/ 144843 w 382346"/>
              <a:gd name="connsiteY214" fmla="*/ 38112 h 1043940"/>
              <a:gd name="connsiteX215" fmla="*/ 143497 w 382346"/>
              <a:gd name="connsiteY215" fmla="*/ 36855 h 1043940"/>
              <a:gd name="connsiteX216" fmla="*/ 144424 w 382346"/>
              <a:gd name="connsiteY216" fmla="*/ 37617 h 1043940"/>
              <a:gd name="connsiteX217" fmla="*/ 142722 w 382346"/>
              <a:gd name="connsiteY217" fmla="*/ 36372 h 1043940"/>
              <a:gd name="connsiteX218" fmla="*/ 143471 w 382346"/>
              <a:gd name="connsiteY218" fmla="*/ 36868 h 1043940"/>
              <a:gd name="connsiteX219" fmla="*/ 141414 w 382346"/>
              <a:gd name="connsiteY219" fmla="*/ 35661 h 1043940"/>
              <a:gd name="connsiteX220" fmla="*/ 142023 w 382346"/>
              <a:gd name="connsiteY220" fmla="*/ 35991 h 1043940"/>
              <a:gd name="connsiteX221" fmla="*/ 139610 w 382346"/>
              <a:gd name="connsiteY221" fmla="*/ 34810 h 1043940"/>
              <a:gd name="connsiteX222" fmla="*/ 140119 w 382346"/>
              <a:gd name="connsiteY222" fmla="*/ 35039 h 1043940"/>
              <a:gd name="connsiteX223" fmla="*/ 137376 w 382346"/>
              <a:gd name="connsiteY223" fmla="*/ 33870 h 1043940"/>
              <a:gd name="connsiteX224" fmla="*/ 137972 w 382346"/>
              <a:gd name="connsiteY224" fmla="*/ 34099 h 1043940"/>
              <a:gd name="connsiteX225" fmla="*/ 131521 w 382346"/>
              <a:gd name="connsiteY225" fmla="*/ 31877 h 1043940"/>
              <a:gd name="connsiteX226" fmla="*/ 132118 w 382346"/>
              <a:gd name="connsiteY226" fmla="*/ 32054 h 1043940"/>
              <a:gd name="connsiteX227" fmla="*/ 124459 w 382346"/>
              <a:gd name="connsiteY227" fmla="*/ 29959 h 1043940"/>
              <a:gd name="connsiteX228" fmla="*/ 124904 w 382346"/>
              <a:gd name="connsiteY228" fmla="*/ 30060 h 1043940"/>
              <a:gd name="connsiteX229" fmla="*/ 116090 w 382346"/>
              <a:gd name="connsiteY229" fmla="*/ 28105 h 1043940"/>
              <a:gd name="connsiteX230" fmla="*/ 116446 w 382346"/>
              <a:gd name="connsiteY230" fmla="*/ 28181 h 1043940"/>
              <a:gd name="connsiteX231" fmla="*/ 106565 w 382346"/>
              <a:gd name="connsiteY231" fmla="*/ 26365 h 1043940"/>
              <a:gd name="connsiteX232" fmla="*/ 106857 w 382346"/>
              <a:gd name="connsiteY232" fmla="*/ 26416 h 1043940"/>
              <a:gd name="connsiteX233" fmla="*/ 95999 w 382346"/>
              <a:gd name="connsiteY233" fmla="*/ 24765 h 1043940"/>
              <a:gd name="connsiteX234" fmla="*/ 96240 w 382346"/>
              <a:gd name="connsiteY234" fmla="*/ 24803 h 1043940"/>
              <a:gd name="connsiteX235" fmla="*/ 84467 w 382346"/>
              <a:gd name="connsiteY235" fmla="*/ 23329 h 1043940"/>
              <a:gd name="connsiteX236" fmla="*/ 84683 w 382346"/>
              <a:gd name="connsiteY236" fmla="*/ 23355 h 1043940"/>
              <a:gd name="connsiteX237" fmla="*/ 72059 w 382346"/>
              <a:gd name="connsiteY237" fmla="*/ 22085 h 1043940"/>
              <a:gd name="connsiteX238" fmla="*/ 72263 w 382346"/>
              <a:gd name="connsiteY238" fmla="*/ 22098 h 1043940"/>
              <a:gd name="connsiteX239" fmla="*/ 58877 w 382346"/>
              <a:gd name="connsiteY239" fmla="*/ 21018 h 1043940"/>
              <a:gd name="connsiteX240" fmla="*/ 59067 w 382346"/>
              <a:gd name="connsiteY240" fmla="*/ 21031 h 1043940"/>
              <a:gd name="connsiteX241" fmla="*/ 45008 w 382346"/>
              <a:gd name="connsiteY241" fmla="*/ 20180 h 1043940"/>
              <a:gd name="connsiteX242" fmla="*/ 45173 w 382346"/>
              <a:gd name="connsiteY242" fmla="*/ 20193 h 1043940"/>
              <a:gd name="connsiteX243" fmla="*/ 30505 w 382346"/>
              <a:gd name="connsiteY243" fmla="*/ 19558 h 1043940"/>
              <a:gd name="connsiteX244" fmla="*/ 30670 w 382346"/>
              <a:gd name="connsiteY244" fmla="*/ 19570 h 1043940"/>
              <a:gd name="connsiteX245" fmla="*/ 15481 w 382346"/>
              <a:gd name="connsiteY245" fmla="*/ 19177 h 1043940"/>
              <a:gd name="connsiteX246" fmla="*/ 15646 w 382346"/>
              <a:gd name="connsiteY246" fmla="*/ 19177 h 1043940"/>
              <a:gd name="connsiteX247" fmla="*/ 0 w 382346"/>
              <a:gd name="connsiteY247" fmla="*/ 19050 h 1043940"/>
              <a:gd name="connsiteX248" fmla="*/ 152 w 382346"/>
              <a:gd name="connsiteY248" fmla="*/ 0 h 104394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  <a:cxn ang="107">
                <a:pos x="connsiteX107" y="connsiteY107"/>
              </a:cxn>
              <a:cxn ang="108">
                <a:pos x="connsiteX108" y="connsiteY108"/>
              </a:cxn>
              <a:cxn ang="109">
                <a:pos x="connsiteX109" y="connsiteY109"/>
              </a:cxn>
              <a:cxn ang="110">
                <a:pos x="connsiteX110" y="connsiteY110"/>
              </a:cxn>
              <a:cxn ang="111">
                <a:pos x="connsiteX111" y="connsiteY111"/>
              </a:cxn>
              <a:cxn ang="112">
                <a:pos x="connsiteX112" y="connsiteY112"/>
              </a:cxn>
              <a:cxn ang="113">
                <a:pos x="connsiteX113" y="connsiteY113"/>
              </a:cxn>
              <a:cxn ang="114">
                <a:pos x="connsiteX114" y="connsiteY114"/>
              </a:cxn>
              <a:cxn ang="115">
                <a:pos x="connsiteX115" y="connsiteY115"/>
              </a:cxn>
              <a:cxn ang="116">
                <a:pos x="connsiteX116" y="connsiteY116"/>
              </a:cxn>
              <a:cxn ang="117">
                <a:pos x="connsiteX117" y="connsiteY117"/>
              </a:cxn>
              <a:cxn ang="118">
                <a:pos x="connsiteX118" y="connsiteY118"/>
              </a:cxn>
              <a:cxn ang="119">
                <a:pos x="connsiteX119" y="connsiteY119"/>
              </a:cxn>
              <a:cxn ang="120">
                <a:pos x="connsiteX120" y="connsiteY120"/>
              </a:cxn>
              <a:cxn ang="121">
                <a:pos x="connsiteX121" y="connsiteY121"/>
              </a:cxn>
              <a:cxn ang="122">
                <a:pos x="connsiteX122" y="connsiteY122"/>
              </a:cxn>
              <a:cxn ang="123">
                <a:pos x="connsiteX123" y="connsiteY123"/>
              </a:cxn>
              <a:cxn ang="124">
                <a:pos x="connsiteX124" y="connsiteY124"/>
              </a:cxn>
              <a:cxn ang="125">
                <a:pos x="connsiteX125" y="connsiteY125"/>
              </a:cxn>
              <a:cxn ang="126">
                <a:pos x="connsiteX126" y="connsiteY126"/>
              </a:cxn>
              <a:cxn ang="127">
                <a:pos x="connsiteX127" y="connsiteY127"/>
              </a:cxn>
              <a:cxn ang="128">
                <a:pos x="connsiteX128" y="connsiteY128"/>
              </a:cxn>
              <a:cxn ang="129">
                <a:pos x="connsiteX129" y="connsiteY129"/>
              </a:cxn>
              <a:cxn ang="130">
                <a:pos x="connsiteX130" y="connsiteY130"/>
              </a:cxn>
              <a:cxn ang="131">
                <a:pos x="connsiteX131" y="connsiteY131"/>
              </a:cxn>
              <a:cxn ang="132">
                <a:pos x="connsiteX132" y="connsiteY132"/>
              </a:cxn>
              <a:cxn ang="133">
                <a:pos x="connsiteX133" y="connsiteY133"/>
              </a:cxn>
              <a:cxn ang="134">
                <a:pos x="connsiteX134" y="connsiteY134"/>
              </a:cxn>
              <a:cxn ang="135">
                <a:pos x="connsiteX135" y="connsiteY135"/>
              </a:cxn>
              <a:cxn ang="136">
                <a:pos x="connsiteX136" y="connsiteY136"/>
              </a:cxn>
              <a:cxn ang="137">
                <a:pos x="connsiteX137" y="connsiteY137"/>
              </a:cxn>
              <a:cxn ang="138">
                <a:pos x="connsiteX138" y="connsiteY138"/>
              </a:cxn>
              <a:cxn ang="139">
                <a:pos x="connsiteX139" y="connsiteY139"/>
              </a:cxn>
              <a:cxn ang="140">
                <a:pos x="connsiteX140" y="connsiteY140"/>
              </a:cxn>
              <a:cxn ang="141">
                <a:pos x="connsiteX141" y="connsiteY141"/>
              </a:cxn>
              <a:cxn ang="142">
                <a:pos x="connsiteX142" y="connsiteY142"/>
              </a:cxn>
              <a:cxn ang="143">
                <a:pos x="connsiteX143" y="connsiteY143"/>
              </a:cxn>
              <a:cxn ang="144">
                <a:pos x="connsiteX144" y="connsiteY144"/>
              </a:cxn>
              <a:cxn ang="145">
                <a:pos x="connsiteX145" y="connsiteY145"/>
              </a:cxn>
              <a:cxn ang="146">
                <a:pos x="connsiteX146" y="connsiteY146"/>
              </a:cxn>
              <a:cxn ang="147">
                <a:pos x="connsiteX147" y="connsiteY147"/>
              </a:cxn>
              <a:cxn ang="148">
                <a:pos x="connsiteX148" y="connsiteY148"/>
              </a:cxn>
              <a:cxn ang="149">
                <a:pos x="connsiteX149" y="connsiteY149"/>
              </a:cxn>
              <a:cxn ang="150">
                <a:pos x="connsiteX150" y="connsiteY150"/>
              </a:cxn>
              <a:cxn ang="151">
                <a:pos x="connsiteX151" y="connsiteY151"/>
              </a:cxn>
              <a:cxn ang="152">
                <a:pos x="connsiteX152" y="connsiteY152"/>
              </a:cxn>
              <a:cxn ang="153">
                <a:pos x="connsiteX153" y="connsiteY153"/>
              </a:cxn>
              <a:cxn ang="154">
                <a:pos x="connsiteX154" y="connsiteY154"/>
              </a:cxn>
              <a:cxn ang="155">
                <a:pos x="connsiteX155" y="connsiteY155"/>
              </a:cxn>
              <a:cxn ang="156">
                <a:pos x="connsiteX156" y="connsiteY156"/>
              </a:cxn>
              <a:cxn ang="157">
                <a:pos x="connsiteX157" y="connsiteY157"/>
              </a:cxn>
              <a:cxn ang="158">
                <a:pos x="connsiteX158" y="connsiteY158"/>
              </a:cxn>
              <a:cxn ang="159">
                <a:pos x="connsiteX159" y="connsiteY159"/>
              </a:cxn>
              <a:cxn ang="160">
                <a:pos x="connsiteX160" y="connsiteY160"/>
              </a:cxn>
              <a:cxn ang="161">
                <a:pos x="connsiteX161" y="connsiteY161"/>
              </a:cxn>
              <a:cxn ang="162">
                <a:pos x="connsiteX162" y="connsiteY162"/>
              </a:cxn>
              <a:cxn ang="163">
                <a:pos x="connsiteX163" y="connsiteY163"/>
              </a:cxn>
              <a:cxn ang="164">
                <a:pos x="connsiteX164" y="connsiteY164"/>
              </a:cxn>
              <a:cxn ang="165">
                <a:pos x="connsiteX165" y="connsiteY165"/>
              </a:cxn>
              <a:cxn ang="166">
                <a:pos x="connsiteX166" y="connsiteY166"/>
              </a:cxn>
              <a:cxn ang="167">
                <a:pos x="connsiteX167" y="connsiteY167"/>
              </a:cxn>
              <a:cxn ang="168">
                <a:pos x="connsiteX168" y="connsiteY168"/>
              </a:cxn>
              <a:cxn ang="169">
                <a:pos x="connsiteX169" y="connsiteY169"/>
              </a:cxn>
              <a:cxn ang="170">
                <a:pos x="connsiteX170" y="connsiteY170"/>
              </a:cxn>
              <a:cxn ang="171">
                <a:pos x="connsiteX171" y="connsiteY171"/>
              </a:cxn>
              <a:cxn ang="172">
                <a:pos x="connsiteX172" y="connsiteY172"/>
              </a:cxn>
              <a:cxn ang="173">
                <a:pos x="connsiteX173" y="connsiteY173"/>
              </a:cxn>
              <a:cxn ang="174">
                <a:pos x="connsiteX174" y="connsiteY174"/>
              </a:cxn>
              <a:cxn ang="175">
                <a:pos x="connsiteX175" y="connsiteY175"/>
              </a:cxn>
              <a:cxn ang="176">
                <a:pos x="connsiteX176" y="connsiteY176"/>
              </a:cxn>
              <a:cxn ang="177">
                <a:pos x="connsiteX177" y="connsiteY177"/>
              </a:cxn>
              <a:cxn ang="178">
                <a:pos x="connsiteX178" y="connsiteY178"/>
              </a:cxn>
              <a:cxn ang="179">
                <a:pos x="connsiteX179" y="connsiteY179"/>
              </a:cxn>
              <a:cxn ang="180">
                <a:pos x="connsiteX180" y="connsiteY180"/>
              </a:cxn>
              <a:cxn ang="181">
                <a:pos x="connsiteX181" y="connsiteY181"/>
              </a:cxn>
              <a:cxn ang="182">
                <a:pos x="connsiteX182" y="connsiteY182"/>
              </a:cxn>
              <a:cxn ang="183">
                <a:pos x="connsiteX183" y="connsiteY183"/>
              </a:cxn>
              <a:cxn ang="184">
                <a:pos x="connsiteX184" y="connsiteY184"/>
              </a:cxn>
              <a:cxn ang="185">
                <a:pos x="connsiteX185" y="connsiteY185"/>
              </a:cxn>
              <a:cxn ang="186">
                <a:pos x="connsiteX186" y="connsiteY186"/>
              </a:cxn>
              <a:cxn ang="187">
                <a:pos x="connsiteX187" y="connsiteY187"/>
              </a:cxn>
              <a:cxn ang="188">
                <a:pos x="connsiteX188" y="connsiteY188"/>
              </a:cxn>
              <a:cxn ang="189">
                <a:pos x="connsiteX189" y="connsiteY189"/>
              </a:cxn>
              <a:cxn ang="190">
                <a:pos x="connsiteX190" y="connsiteY190"/>
              </a:cxn>
              <a:cxn ang="191">
                <a:pos x="connsiteX191" y="connsiteY191"/>
              </a:cxn>
              <a:cxn ang="192">
                <a:pos x="connsiteX192" y="connsiteY192"/>
              </a:cxn>
              <a:cxn ang="193">
                <a:pos x="connsiteX193" y="connsiteY193"/>
              </a:cxn>
              <a:cxn ang="194">
                <a:pos x="connsiteX194" y="connsiteY194"/>
              </a:cxn>
              <a:cxn ang="195">
                <a:pos x="connsiteX195" y="connsiteY195"/>
              </a:cxn>
              <a:cxn ang="196">
                <a:pos x="connsiteX196" y="connsiteY196"/>
              </a:cxn>
              <a:cxn ang="197">
                <a:pos x="connsiteX197" y="connsiteY197"/>
              </a:cxn>
              <a:cxn ang="198">
                <a:pos x="connsiteX198" y="connsiteY198"/>
              </a:cxn>
              <a:cxn ang="199">
                <a:pos x="connsiteX199" y="connsiteY199"/>
              </a:cxn>
              <a:cxn ang="200">
                <a:pos x="connsiteX200" y="connsiteY200"/>
              </a:cxn>
              <a:cxn ang="201">
                <a:pos x="connsiteX201" y="connsiteY201"/>
              </a:cxn>
              <a:cxn ang="202">
                <a:pos x="connsiteX202" y="connsiteY202"/>
              </a:cxn>
              <a:cxn ang="203">
                <a:pos x="connsiteX203" y="connsiteY203"/>
              </a:cxn>
              <a:cxn ang="204">
                <a:pos x="connsiteX204" y="connsiteY204"/>
              </a:cxn>
              <a:cxn ang="205">
                <a:pos x="connsiteX205" y="connsiteY205"/>
              </a:cxn>
              <a:cxn ang="206">
                <a:pos x="connsiteX206" y="connsiteY206"/>
              </a:cxn>
              <a:cxn ang="207">
                <a:pos x="connsiteX207" y="connsiteY207"/>
              </a:cxn>
              <a:cxn ang="208">
                <a:pos x="connsiteX208" y="connsiteY208"/>
              </a:cxn>
              <a:cxn ang="209">
                <a:pos x="connsiteX209" y="connsiteY209"/>
              </a:cxn>
              <a:cxn ang="210">
                <a:pos x="connsiteX210" y="connsiteY210"/>
              </a:cxn>
              <a:cxn ang="211">
                <a:pos x="connsiteX211" y="connsiteY211"/>
              </a:cxn>
              <a:cxn ang="212">
                <a:pos x="connsiteX212" y="connsiteY212"/>
              </a:cxn>
              <a:cxn ang="213">
                <a:pos x="connsiteX213" y="connsiteY213"/>
              </a:cxn>
              <a:cxn ang="214">
                <a:pos x="connsiteX214" y="connsiteY214"/>
              </a:cxn>
              <a:cxn ang="215">
                <a:pos x="connsiteX215" y="connsiteY215"/>
              </a:cxn>
              <a:cxn ang="216">
                <a:pos x="connsiteX216" y="connsiteY216"/>
              </a:cxn>
              <a:cxn ang="217">
                <a:pos x="connsiteX217" y="connsiteY217"/>
              </a:cxn>
              <a:cxn ang="218">
                <a:pos x="connsiteX218" y="connsiteY218"/>
              </a:cxn>
              <a:cxn ang="219">
                <a:pos x="connsiteX219" y="connsiteY219"/>
              </a:cxn>
              <a:cxn ang="220">
                <a:pos x="connsiteX220" y="connsiteY220"/>
              </a:cxn>
              <a:cxn ang="221">
                <a:pos x="connsiteX221" y="connsiteY221"/>
              </a:cxn>
              <a:cxn ang="222">
                <a:pos x="connsiteX222" y="connsiteY222"/>
              </a:cxn>
              <a:cxn ang="223">
                <a:pos x="connsiteX223" y="connsiteY223"/>
              </a:cxn>
              <a:cxn ang="224">
                <a:pos x="connsiteX224" y="connsiteY224"/>
              </a:cxn>
              <a:cxn ang="225">
                <a:pos x="connsiteX225" y="connsiteY225"/>
              </a:cxn>
              <a:cxn ang="226">
                <a:pos x="connsiteX226" y="connsiteY226"/>
              </a:cxn>
              <a:cxn ang="227">
                <a:pos x="connsiteX227" y="connsiteY227"/>
              </a:cxn>
              <a:cxn ang="228">
                <a:pos x="connsiteX228" y="connsiteY228"/>
              </a:cxn>
              <a:cxn ang="229">
                <a:pos x="connsiteX229" y="connsiteY229"/>
              </a:cxn>
              <a:cxn ang="230">
                <a:pos x="connsiteX230" y="connsiteY230"/>
              </a:cxn>
              <a:cxn ang="231">
                <a:pos x="connsiteX231" y="connsiteY231"/>
              </a:cxn>
              <a:cxn ang="232">
                <a:pos x="connsiteX232" y="connsiteY232"/>
              </a:cxn>
              <a:cxn ang="233">
                <a:pos x="connsiteX233" y="connsiteY233"/>
              </a:cxn>
              <a:cxn ang="234">
                <a:pos x="connsiteX234" y="connsiteY234"/>
              </a:cxn>
              <a:cxn ang="235">
                <a:pos x="connsiteX235" y="connsiteY235"/>
              </a:cxn>
              <a:cxn ang="236">
                <a:pos x="connsiteX236" y="connsiteY236"/>
              </a:cxn>
              <a:cxn ang="237">
                <a:pos x="connsiteX237" y="connsiteY237"/>
              </a:cxn>
              <a:cxn ang="238">
                <a:pos x="connsiteX238" y="connsiteY238"/>
              </a:cxn>
              <a:cxn ang="239">
                <a:pos x="connsiteX239" y="connsiteY239"/>
              </a:cxn>
              <a:cxn ang="240">
                <a:pos x="connsiteX240" y="connsiteY240"/>
              </a:cxn>
              <a:cxn ang="241">
                <a:pos x="connsiteX241" y="connsiteY241"/>
              </a:cxn>
              <a:cxn ang="242">
                <a:pos x="connsiteX242" y="connsiteY242"/>
              </a:cxn>
              <a:cxn ang="243">
                <a:pos x="connsiteX243" y="connsiteY243"/>
              </a:cxn>
              <a:cxn ang="244">
                <a:pos x="connsiteX244" y="connsiteY244"/>
              </a:cxn>
              <a:cxn ang="245">
                <a:pos x="connsiteX245" y="connsiteY245"/>
              </a:cxn>
              <a:cxn ang="246">
                <a:pos x="connsiteX246" y="connsiteY246"/>
              </a:cxn>
              <a:cxn ang="247">
                <a:pos x="connsiteX247" y="connsiteY247"/>
              </a:cxn>
              <a:cxn ang="248">
                <a:pos x="connsiteX248" y="connsiteY248"/>
              </a:cxn>
            </a:cxnLst>
            <a:rect l="l" t="t" r="r" b="b"/>
            <a:pathLst>
              <a:path w="382346" h="1043940">
                <a:moveTo>
                  <a:pt x="152" y="0"/>
                </a:moveTo>
                <a:lnTo>
                  <a:pt x="15887" y="127"/>
                </a:lnTo>
                <a:lnTo>
                  <a:pt x="31242" y="520"/>
                </a:lnTo>
                <a:lnTo>
                  <a:pt x="46075" y="1155"/>
                </a:lnTo>
                <a:lnTo>
                  <a:pt x="60312" y="2032"/>
                </a:lnTo>
                <a:lnTo>
                  <a:pt x="73888" y="3111"/>
                </a:lnTo>
                <a:lnTo>
                  <a:pt x="86702" y="4419"/>
                </a:lnTo>
                <a:lnTo>
                  <a:pt x="98717" y="5918"/>
                </a:lnTo>
                <a:lnTo>
                  <a:pt x="109854" y="7594"/>
                </a:lnTo>
                <a:lnTo>
                  <a:pt x="120065" y="9474"/>
                </a:lnTo>
                <a:lnTo>
                  <a:pt x="129273" y="11519"/>
                </a:lnTo>
                <a:lnTo>
                  <a:pt x="137464" y="13766"/>
                </a:lnTo>
                <a:lnTo>
                  <a:pt x="144500" y="16205"/>
                </a:lnTo>
                <a:lnTo>
                  <a:pt x="147790" y="17589"/>
                </a:lnTo>
                <a:lnTo>
                  <a:pt x="150748" y="19050"/>
                </a:lnTo>
                <a:lnTo>
                  <a:pt x="153504" y="20675"/>
                </a:lnTo>
                <a:lnTo>
                  <a:pt x="156057" y="22517"/>
                </a:lnTo>
                <a:lnTo>
                  <a:pt x="158432" y="24726"/>
                </a:lnTo>
                <a:lnTo>
                  <a:pt x="160540" y="27495"/>
                </a:lnTo>
                <a:lnTo>
                  <a:pt x="162128" y="30975"/>
                </a:lnTo>
                <a:lnTo>
                  <a:pt x="162635" y="34315"/>
                </a:lnTo>
                <a:lnTo>
                  <a:pt x="162635" y="508114"/>
                </a:lnTo>
                <a:lnTo>
                  <a:pt x="162521" y="506691"/>
                </a:lnTo>
                <a:lnTo>
                  <a:pt x="162724" y="508000"/>
                </a:lnTo>
                <a:lnTo>
                  <a:pt x="161975" y="505472"/>
                </a:lnTo>
                <a:lnTo>
                  <a:pt x="162572" y="506768"/>
                </a:lnTo>
                <a:lnTo>
                  <a:pt x="161480" y="504952"/>
                </a:lnTo>
                <a:lnTo>
                  <a:pt x="162445" y="506222"/>
                </a:lnTo>
                <a:lnTo>
                  <a:pt x="161378" y="505041"/>
                </a:lnTo>
                <a:lnTo>
                  <a:pt x="162724" y="506298"/>
                </a:lnTo>
                <a:lnTo>
                  <a:pt x="161797" y="505536"/>
                </a:lnTo>
                <a:lnTo>
                  <a:pt x="163500" y="506768"/>
                </a:lnTo>
                <a:lnTo>
                  <a:pt x="162750" y="506272"/>
                </a:lnTo>
                <a:lnTo>
                  <a:pt x="164807" y="507492"/>
                </a:lnTo>
                <a:lnTo>
                  <a:pt x="164198" y="507161"/>
                </a:lnTo>
                <a:lnTo>
                  <a:pt x="166611" y="508343"/>
                </a:lnTo>
                <a:lnTo>
                  <a:pt x="166103" y="508114"/>
                </a:lnTo>
                <a:lnTo>
                  <a:pt x="168846" y="509270"/>
                </a:lnTo>
                <a:lnTo>
                  <a:pt x="168249" y="509041"/>
                </a:lnTo>
                <a:lnTo>
                  <a:pt x="174700" y="511276"/>
                </a:lnTo>
                <a:lnTo>
                  <a:pt x="174104" y="511086"/>
                </a:lnTo>
                <a:lnTo>
                  <a:pt x="181762" y="513194"/>
                </a:lnTo>
                <a:lnTo>
                  <a:pt x="181317" y="513080"/>
                </a:lnTo>
                <a:lnTo>
                  <a:pt x="190131" y="515048"/>
                </a:lnTo>
                <a:lnTo>
                  <a:pt x="189776" y="514972"/>
                </a:lnTo>
                <a:lnTo>
                  <a:pt x="199656" y="516788"/>
                </a:lnTo>
                <a:lnTo>
                  <a:pt x="199364" y="516737"/>
                </a:lnTo>
                <a:lnTo>
                  <a:pt x="210222" y="518375"/>
                </a:lnTo>
                <a:lnTo>
                  <a:pt x="209981" y="518350"/>
                </a:lnTo>
                <a:lnTo>
                  <a:pt x="221754" y="519811"/>
                </a:lnTo>
                <a:lnTo>
                  <a:pt x="221538" y="519785"/>
                </a:lnTo>
                <a:lnTo>
                  <a:pt x="234162" y="521068"/>
                </a:lnTo>
                <a:lnTo>
                  <a:pt x="233959" y="521055"/>
                </a:lnTo>
                <a:lnTo>
                  <a:pt x="247345" y="522122"/>
                </a:lnTo>
                <a:lnTo>
                  <a:pt x="247154" y="522109"/>
                </a:lnTo>
                <a:lnTo>
                  <a:pt x="261213" y="522973"/>
                </a:lnTo>
                <a:lnTo>
                  <a:pt x="261048" y="522960"/>
                </a:lnTo>
                <a:lnTo>
                  <a:pt x="275717" y="523582"/>
                </a:lnTo>
                <a:lnTo>
                  <a:pt x="275552" y="523582"/>
                </a:lnTo>
                <a:lnTo>
                  <a:pt x="290741" y="523963"/>
                </a:lnTo>
                <a:lnTo>
                  <a:pt x="290576" y="523963"/>
                </a:lnTo>
                <a:lnTo>
                  <a:pt x="382346" y="524738"/>
                </a:lnTo>
                <a:lnTo>
                  <a:pt x="382346" y="542506"/>
                </a:lnTo>
                <a:lnTo>
                  <a:pt x="290576" y="543280"/>
                </a:lnTo>
                <a:lnTo>
                  <a:pt x="290741" y="543280"/>
                </a:lnTo>
                <a:lnTo>
                  <a:pt x="275552" y="543661"/>
                </a:lnTo>
                <a:lnTo>
                  <a:pt x="275717" y="543661"/>
                </a:lnTo>
                <a:lnTo>
                  <a:pt x="261048" y="544284"/>
                </a:lnTo>
                <a:lnTo>
                  <a:pt x="261213" y="544271"/>
                </a:lnTo>
                <a:lnTo>
                  <a:pt x="247154" y="545134"/>
                </a:lnTo>
                <a:lnTo>
                  <a:pt x="247345" y="545122"/>
                </a:lnTo>
                <a:lnTo>
                  <a:pt x="233959" y="546201"/>
                </a:lnTo>
                <a:lnTo>
                  <a:pt x="234162" y="546176"/>
                </a:lnTo>
                <a:lnTo>
                  <a:pt x="221538" y="547459"/>
                </a:lnTo>
                <a:lnTo>
                  <a:pt x="221754" y="547433"/>
                </a:lnTo>
                <a:lnTo>
                  <a:pt x="209981" y="548894"/>
                </a:lnTo>
                <a:lnTo>
                  <a:pt x="210222" y="548868"/>
                </a:lnTo>
                <a:lnTo>
                  <a:pt x="199364" y="550506"/>
                </a:lnTo>
                <a:lnTo>
                  <a:pt x="199656" y="550456"/>
                </a:lnTo>
                <a:lnTo>
                  <a:pt x="189776" y="552272"/>
                </a:lnTo>
                <a:lnTo>
                  <a:pt x="190131" y="552196"/>
                </a:lnTo>
                <a:lnTo>
                  <a:pt x="181317" y="554164"/>
                </a:lnTo>
                <a:lnTo>
                  <a:pt x="181762" y="554050"/>
                </a:lnTo>
                <a:lnTo>
                  <a:pt x="174104" y="556158"/>
                </a:lnTo>
                <a:lnTo>
                  <a:pt x="174700" y="555968"/>
                </a:lnTo>
                <a:lnTo>
                  <a:pt x="168249" y="558203"/>
                </a:lnTo>
                <a:lnTo>
                  <a:pt x="168846" y="557974"/>
                </a:lnTo>
                <a:lnTo>
                  <a:pt x="166103" y="559130"/>
                </a:lnTo>
                <a:lnTo>
                  <a:pt x="166611" y="558901"/>
                </a:lnTo>
                <a:lnTo>
                  <a:pt x="164198" y="560082"/>
                </a:lnTo>
                <a:lnTo>
                  <a:pt x="164807" y="559752"/>
                </a:lnTo>
                <a:lnTo>
                  <a:pt x="162750" y="560971"/>
                </a:lnTo>
                <a:lnTo>
                  <a:pt x="163500" y="560476"/>
                </a:lnTo>
                <a:lnTo>
                  <a:pt x="161797" y="561708"/>
                </a:lnTo>
                <a:lnTo>
                  <a:pt x="162724" y="560946"/>
                </a:lnTo>
                <a:lnTo>
                  <a:pt x="161378" y="562203"/>
                </a:lnTo>
                <a:lnTo>
                  <a:pt x="162445" y="561022"/>
                </a:lnTo>
                <a:lnTo>
                  <a:pt x="161480" y="562292"/>
                </a:lnTo>
                <a:lnTo>
                  <a:pt x="162572" y="560476"/>
                </a:lnTo>
                <a:lnTo>
                  <a:pt x="161975" y="561771"/>
                </a:lnTo>
                <a:lnTo>
                  <a:pt x="162724" y="559244"/>
                </a:lnTo>
                <a:lnTo>
                  <a:pt x="162521" y="560552"/>
                </a:lnTo>
                <a:lnTo>
                  <a:pt x="162635" y="559130"/>
                </a:lnTo>
                <a:lnTo>
                  <a:pt x="162635" y="1009624"/>
                </a:lnTo>
                <a:lnTo>
                  <a:pt x="162128" y="1012964"/>
                </a:lnTo>
                <a:lnTo>
                  <a:pt x="160540" y="1016444"/>
                </a:lnTo>
                <a:lnTo>
                  <a:pt x="158432" y="1019213"/>
                </a:lnTo>
                <a:lnTo>
                  <a:pt x="156057" y="1021422"/>
                </a:lnTo>
                <a:lnTo>
                  <a:pt x="153504" y="1023264"/>
                </a:lnTo>
                <a:lnTo>
                  <a:pt x="150748" y="1024890"/>
                </a:lnTo>
                <a:lnTo>
                  <a:pt x="147790" y="1026350"/>
                </a:lnTo>
                <a:lnTo>
                  <a:pt x="144500" y="1027734"/>
                </a:lnTo>
                <a:lnTo>
                  <a:pt x="137464" y="1030173"/>
                </a:lnTo>
                <a:lnTo>
                  <a:pt x="129273" y="1032421"/>
                </a:lnTo>
                <a:lnTo>
                  <a:pt x="120065" y="1034465"/>
                </a:lnTo>
                <a:lnTo>
                  <a:pt x="109854" y="1036345"/>
                </a:lnTo>
                <a:lnTo>
                  <a:pt x="98717" y="1038021"/>
                </a:lnTo>
                <a:lnTo>
                  <a:pt x="86702" y="1039520"/>
                </a:lnTo>
                <a:lnTo>
                  <a:pt x="73888" y="1040828"/>
                </a:lnTo>
                <a:lnTo>
                  <a:pt x="60312" y="1041908"/>
                </a:lnTo>
                <a:lnTo>
                  <a:pt x="46075" y="1042784"/>
                </a:lnTo>
                <a:lnTo>
                  <a:pt x="31242" y="1043419"/>
                </a:lnTo>
                <a:lnTo>
                  <a:pt x="15887" y="1043813"/>
                </a:lnTo>
                <a:lnTo>
                  <a:pt x="152" y="1043940"/>
                </a:lnTo>
                <a:lnTo>
                  <a:pt x="0" y="1024890"/>
                </a:lnTo>
                <a:lnTo>
                  <a:pt x="15646" y="1024763"/>
                </a:lnTo>
                <a:lnTo>
                  <a:pt x="15481" y="1024763"/>
                </a:lnTo>
                <a:lnTo>
                  <a:pt x="30670" y="1024369"/>
                </a:lnTo>
                <a:lnTo>
                  <a:pt x="30505" y="1024382"/>
                </a:lnTo>
                <a:lnTo>
                  <a:pt x="45173" y="1023747"/>
                </a:lnTo>
                <a:lnTo>
                  <a:pt x="45008" y="1023759"/>
                </a:lnTo>
                <a:lnTo>
                  <a:pt x="59067" y="1022908"/>
                </a:lnTo>
                <a:lnTo>
                  <a:pt x="58877" y="1022921"/>
                </a:lnTo>
                <a:lnTo>
                  <a:pt x="72263" y="1021841"/>
                </a:lnTo>
                <a:lnTo>
                  <a:pt x="72059" y="1021854"/>
                </a:lnTo>
                <a:lnTo>
                  <a:pt x="84683" y="1020584"/>
                </a:lnTo>
                <a:lnTo>
                  <a:pt x="84467" y="1020610"/>
                </a:lnTo>
                <a:lnTo>
                  <a:pt x="96240" y="1019137"/>
                </a:lnTo>
                <a:lnTo>
                  <a:pt x="95999" y="1019175"/>
                </a:lnTo>
                <a:lnTo>
                  <a:pt x="106857" y="1017523"/>
                </a:lnTo>
                <a:lnTo>
                  <a:pt x="106565" y="1017574"/>
                </a:lnTo>
                <a:lnTo>
                  <a:pt x="116446" y="1015758"/>
                </a:lnTo>
                <a:lnTo>
                  <a:pt x="116090" y="1015834"/>
                </a:lnTo>
                <a:lnTo>
                  <a:pt x="124904" y="1013879"/>
                </a:lnTo>
                <a:lnTo>
                  <a:pt x="124459" y="1013980"/>
                </a:lnTo>
                <a:lnTo>
                  <a:pt x="132118" y="1011885"/>
                </a:lnTo>
                <a:lnTo>
                  <a:pt x="131521" y="1012063"/>
                </a:lnTo>
                <a:lnTo>
                  <a:pt x="137972" y="1009840"/>
                </a:lnTo>
                <a:lnTo>
                  <a:pt x="137376" y="1010069"/>
                </a:lnTo>
                <a:lnTo>
                  <a:pt x="140119" y="1008900"/>
                </a:lnTo>
                <a:lnTo>
                  <a:pt x="139610" y="1009129"/>
                </a:lnTo>
                <a:lnTo>
                  <a:pt x="142023" y="1007948"/>
                </a:lnTo>
                <a:lnTo>
                  <a:pt x="141414" y="1008278"/>
                </a:lnTo>
                <a:lnTo>
                  <a:pt x="143471" y="1007071"/>
                </a:lnTo>
                <a:lnTo>
                  <a:pt x="142722" y="1007567"/>
                </a:lnTo>
                <a:lnTo>
                  <a:pt x="144424" y="1006322"/>
                </a:lnTo>
                <a:lnTo>
                  <a:pt x="143497" y="1007084"/>
                </a:lnTo>
                <a:lnTo>
                  <a:pt x="144843" y="1005827"/>
                </a:lnTo>
                <a:lnTo>
                  <a:pt x="143776" y="1007021"/>
                </a:lnTo>
                <a:lnTo>
                  <a:pt x="144741" y="1005738"/>
                </a:lnTo>
                <a:lnTo>
                  <a:pt x="143649" y="1007567"/>
                </a:lnTo>
                <a:lnTo>
                  <a:pt x="144246" y="1006271"/>
                </a:lnTo>
                <a:lnTo>
                  <a:pt x="143497" y="1008799"/>
                </a:lnTo>
                <a:lnTo>
                  <a:pt x="143687" y="1007478"/>
                </a:lnTo>
                <a:lnTo>
                  <a:pt x="143585" y="1008913"/>
                </a:lnTo>
                <a:lnTo>
                  <a:pt x="143585" y="558406"/>
                </a:lnTo>
                <a:lnTo>
                  <a:pt x="144094" y="555066"/>
                </a:lnTo>
                <a:lnTo>
                  <a:pt x="145681" y="551599"/>
                </a:lnTo>
                <a:lnTo>
                  <a:pt x="147790" y="548830"/>
                </a:lnTo>
                <a:lnTo>
                  <a:pt x="150164" y="546620"/>
                </a:lnTo>
                <a:lnTo>
                  <a:pt x="152717" y="544766"/>
                </a:lnTo>
                <a:lnTo>
                  <a:pt x="155473" y="543153"/>
                </a:lnTo>
                <a:lnTo>
                  <a:pt x="158432" y="541693"/>
                </a:lnTo>
                <a:lnTo>
                  <a:pt x="161721" y="540308"/>
                </a:lnTo>
                <a:lnTo>
                  <a:pt x="168757" y="537870"/>
                </a:lnTo>
                <a:lnTo>
                  <a:pt x="176948" y="535622"/>
                </a:lnTo>
                <a:lnTo>
                  <a:pt x="186156" y="533565"/>
                </a:lnTo>
                <a:lnTo>
                  <a:pt x="196354" y="531698"/>
                </a:lnTo>
                <a:lnTo>
                  <a:pt x="207505" y="530009"/>
                </a:lnTo>
                <a:lnTo>
                  <a:pt x="219519" y="528510"/>
                </a:lnTo>
                <a:lnTo>
                  <a:pt x="232333" y="527215"/>
                </a:lnTo>
                <a:lnTo>
                  <a:pt x="245909" y="526122"/>
                </a:lnTo>
                <a:lnTo>
                  <a:pt x="260146" y="525259"/>
                </a:lnTo>
                <a:lnTo>
                  <a:pt x="274980" y="524624"/>
                </a:lnTo>
                <a:lnTo>
                  <a:pt x="290334" y="524230"/>
                </a:lnTo>
                <a:lnTo>
                  <a:pt x="306069" y="524103"/>
                </a:lnTo>
                <a:lnTo>
                  <a:pt x="306069" y="543153"/>
                </a:lnTo>
                <a:lnTo>
                  <a:pt x="290334" y="543013"/>
                </a:lnTo>
                <a:lnTo>
                  <a:pt x="274980" y="542620"/>
                </a:lnTo>
                <a:lnTo>
                  <a:pt x="260146" y="541985"/>
                </a:lnTo>
                <a:lnTo>
                  <a:pt x="245909" y="541121"/>
                </a:lnTo>
                <a:lnTo>
                  <a:pt x="232333" y="540029"/>
                </a:lnTo>
                <a:lnTo>
                  <a:pt x="219519" y="538734"/>
                </a:lnTo>
                <a:lnTo>
                  <a:pt x="207505" y="537235"/>
                </a:lnTo>
                <a:lnTo>
                  <a:pt x="196354" y="535546"/>
                </a:lnTo>
                <a:lnTo>
                  <a:pt x="186156" y="533679"/>
                </a:lnTo>
                <a:lnTo>
                  <a:pt x="176948" y="531622"/>
                </a:lnTo>
                <a:lnTo>
                  <a:pt x="168757" y="529374"/>
                </a:lnTo>
                <a:lnTo>
                  <a:pt x="161721" y="526948"/>
                </a:lnTo>
                <a:lnTo>
                  <a:pt x="158432" y="525551"/>
                </a:lnTo>
                <a:lnTo>
                  <a:pt x="155473" y="524091"/>
                </a:lnTo>
                <a:lnTo>
                  <a:pt x="152717" y="522477"/>
                </a:lnTo>
                <a:lnTo>
                  <a:pt x="150164" y="520623"/>
                </a:lnTo>
                <a:lnTo>
                  <a:pt x="147790" y="518414"/>
                </a:lnTo>
                <a:lnTo>
                  <a:pt x="145681" y="515645"/>
                </a:lnTo>
                <a:lnTo>
                  <a:pt x="144094" y="512178"/>
                </a:lnTo>
                <a:lnTo>
                  <a:pt x="143585" y="508838"/>
                </a:lnTo>
                <a:lnTo>
                  <a:pt x="143585" y="35026"/>
                </a:lnTo>
                <a:lnTo>
                  <a:pt x="143687" y="36461"/>
                </a:lnTo>
                <a:lnTo>
                  <a:pt x="143497" y="35141"/>
                </a:lnTo>
                <a:lnTo>
                  <a:pt x="144246" y="37668"/>
                </a:lnTo>
                <a:lnTo>
                  <a:pt x="143649" y="36372"/>
                </a:lnTo>
                <a:lnTo>
                  <a:pt x="144741" y="38201"/>
                </a:lnTo>
                <a:lnTo>
                  <a:pt x="143776" y="36919"/>
                </a:lnTo>
                <a:lnTo>
                  <a:pt x="144843" y="38112"/>
                </a:lnTo>
                <a:lnTo>
                  <a:pt x="143497" y="36855"/>
                </a:lnTo>
                <a:lnTo>
                  <a:pt x="144424" y="37617"/>
                </a:lnTo>
                <a:lnTo>
                  <a:pt x="142722" y="36372"/>
                </a:lnTo>
                <a:lnTo>
                  <a:pt x="143471" y="36868"/>
                </a:lnTo>
                <a:lnTo>
                  <a:pt x="141414" y="35661"/>
                </a:lnTo>
                <a:lnTo>
                  <a:pt x="142023" y="35991"/>
                </a:lnTo>
                <a:lnTo>
                  <a:pt x="139610" y="34810"/>
                </a:lnTo>
                <a:lnTo>
                  <a:pt x="140119" y="35039"/>
                </a:lnTo>
                <a:lnTo>
                  <a:pt x="137376" y="33870"/>
                </a:lnTo>
                <a:lnTo>
                  <a:pt x="137972" y="34099"/>
                </a:lnTo>
                <a:lnTo>
                  <a:pt x="131521" y="31877"/>
                </a:lnTo>
                <a:lnTo>
                  <a:pt x="132118" y="32054"/>
                </a:lnTo>
                <a:lnTo>
                  <a:pt x="124459" y="29959"/>
                </a:lnTo>
                <a:lnTo>
                  <a:pt x="124904" y="30060"/>
                </a:lnTo>
                <a:lnTo>
                  <a:pt x="116090" y="28105"/>
                </a:lnTo>
                <a:lnTo>
                  <a:pt x="116446" y="28181"/>
                </a:lnTo>
                <a:lnTo>
                  <a:pt x="106565" y="26365"/>
                </a:lnTo>
                <a:lnTo>
                  <a:pt x="106857" y="26416"/>
                </a:lnTo>
                <a:lnTo>
                  <a:pt x="95999" y="24765"/>
                </a:lnTo>
                <a:lnTo>
                  <a:pt x="96240" y="24803"/>
                </a:lnTo>
                <a:lnTo>
                  <a:pt x="84467" y="23329"/>
                </a:lnTo>
                <a:lnTo>
                  <a:pt x="84683" y="23355"/>
                </a:lnTo>
                <a:lnTo>
                  <a:pt x="72059" y="22085"/>
                </a:lnTo>
                <a:lnTo>
                  <a:pt x="72263" y="22098"/>
                </a:lnTo>
                <a:lnTo>
                  <a:pt x="58877" y="21018"/>
                </a:lnTo>
                <a:lnTo>
                  <a:pt x="59067" y="21031"/>
                </a:lnTo>
                <a:lnTo>
                  <a:pt x="45008" y="20180"/>
                </a:lnTo>
                <a:lnTo>
                  <a:pt x="45173" y="20193"/>
                </a:lnTo>
                <a:lnTo>
                  <a:pt x="30505" y="19558"/>
                </a:lnTo>
                <a:lnTo>
                  <a:pt x="30670" y="19570"/>
                </a:lnTo>
                <a:lnTo>
                  <a:pt x="15481" y="19177"/>
                </a:lnTo>
                <a:lnTo>
                  <a:pt x="15646" y="19177"/>
                </a:lnTo>
                <a:lnTo>
                  <a:pt x="0" y="19050"/>
                </a:lnTo>
                <a:lnTo>
                  <a:pt x="152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740395" y="2517648"/>
            <a:ext cx="1403604" cy="1014983"/>
          </a:xfrm>
          <a:custGeom>
            <a:gdLst>
              <a:gd name="connsiteX0" fmla="*/ 0 w 1403604"/>
              <a:gd name="connsiteY0" fmla="*/ 0 h 1014983"/>
              <a:gd name="connsiteX1" fmla="*/ 1403604 w 1403604"/>
              <a:gd name="connsiteY1" fmla="*/ 0 h 1014983"/>
              <a:gd name="connsiteX2" fmla="*/ 1403604 w 1403604"/>
              <a:gd name="connsiteY2" fmla="*/ 1014983 h 1014983"/>
              <a:gd name="connsiteX3" fmla="*/ 0 w 1403604"/>
              <a:gd name="connsiteY3" fmla="*/ 1014983 h 1014983"/>
              <a:gd name="connsiteX4" fmla="*/ 0 w 1403604"/>
              <a:gd name="connsiteY4" fmla="*/ 0 h 101498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03604" h="1014983">
                <a:moveTo>
                  <a:pt x="0" y="0"/>
                </a:moveTo>
                <a:lnTo>
                  <a:pt x="1403604" y="0"/>
                </a:lnTo>
                <a:lnTo>
                  <a:pt x="1403604" y="1014983"/>
                </a:lnTo>
                <a:lnTo>
                  <a:pt x="0" y="1014983"/>
                </a:lnTo>
                <a:lnTo>
                  <a:pt x="0" y="0"/>
                </a:lnTo>
              </a:path>
            </a:pathLst>
          </a:custGeom>
          <a:solidFill>
            <a:srgbClr val="4472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740395" y="3654552"/>
            <a:ext cx="1403604" cy="1014983"/>
          </a:xfrm>
          <a:custGeom>
            <a:gdLst>
              <a:gd name="connsiteX0" fmla="*/ 0 w 1403604"/>
              <a:gd name="connsiteY0" fmla="*/ 0 h 1014983"/>
              <a:gd name="connsiteX1" fmla="*/ 1403604 w 1403604"/>
              <a:gd name="connsiteY1" fmla="*/ 0 h 1014983"/>
              <a:gd name="connsiteX2" fmla="*/ 1403604 w 1403604"/>
              <a:gd name="connsiteY2" fmla="*/ 1014983 h 1014983"/>
              <a:gd name="connsiteX3" fmla="*/ 0 w 1403604"/>
              <a:gd name="connsiteY3" fmla="*/ 1014983 h 1014983"/>
              <a:gd name="connsiteX4" fmla="*/ 0 w 1403604"/>
              <a:gd name="connsiteY4" fmla="*/ 0 h 101498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03604" h="1014983">
                <a:moveTo>
                  <a:pt x="0" y="0"/>
                </a:moveTo>
                <a:lnTo>
                  <a:pt x="1403604" y="0"/>
                </a:lnTo>
                <a:lnTo>
                  <a:pt x="1403604" y="1014983"/>
                </a:lnTo>
                <a:lnTo>
                  <a:pt x="0" y="1014983"/>
                </a:lnTo>
                <a:lnTo>
                  <a:pt x="0" y="0"/>
                </a:lnTo>
              </a:path>
            </a:pathLst>
          </a:custGeom>
          <a:solidFill>
            <a:srgbClr val="4472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268133" y="3885539"/>
            <a:ext cx="297459" cy="19050"/>
          </a:xfrm>
          <a:custGeom>
            <a:gdLst>
              <a:gd name="connsiteX0" fmla="*/ 0 w 297459"/>
              <a:gd name="connsiteY0" fmla="*/ 9525 h 19050"/>
              <a:gd name="connsiteX1" fmla="*/ 297459 w 297459"/>
              <a:gd name="connsiteY1" fmla="*/ 9525 h 190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97459" h="19050">
                <a:moveTo>
                  <a:pt x="0" y="9525"/>
                </a:moveTo>
                <a:lnTo>
                  <a:pt x="297459" y="9525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32000" cy="6604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4200" y="863600"/>
            <a:ext cx="4851400" cy="49022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11800" y="1524000"/>
            <a:ext cx="1676400" cy="5207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511800" y="2413000"/>
            <a:ext cx="1676400" cy="5842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511800" y="3022600"/>
            <a:ext cx="1676400" cy="5842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5499100" y="3632200"/>
            <a:ext cx="1689100" cy="5207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499100" y="4584700"/>
            <a:ext cx="1689100" cy="5207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7721600" y="2501900"/>
            <a:ext cx="1422400" cy="10414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7721600" y="3632200"/>
            <a:ext cx="1422400" cy="1041400"/>
          </a:xfrm>
          <a:prstGeom prst="rect">
            <a:avLst/>
          </a:prstGeom>
          <a:noFill/>
        </p:spPr>
      </p:pic>
      <p:sp>
        <p:nvSpPr>
          <p:cNvPr id="22" name="TextBox 1"/>
          <p:cNvSpPr txBox="1"/>
          <p:nvPr/>
        </p:nvSpPr>
        <p:spPr>
          <a:xfrm>
            <a:off x="685800" y="1562100"/>
            <a:ext cx="46228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第①段：交友这件事关系重大，一定要严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格交友的原则，慎交友，交好友。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85800" y="2654300"/>
            <a:ext cx="3822700" cy="147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第②段：要结交志同道合的朋友。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第③段：要结交道德高尚的朋友。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第④段：朋友之间要以道相交。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685800" y="4470400"/>
            <a:ext cx="46228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第⑤段：年轻人务必要“亲君子，远小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人”，选择结交对自己德行提升有帮助的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5829300" y="1739900"/>
            <a:ext cx="101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中心论点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829300" y="2667000"/>
            <a:ext cx="1016000" cy="148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分论点①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分论点②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分论点③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6083300" y="4800600"/>
            <a:ext cx="50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总结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7924800" y="2755900"/>
            <a:ext cx="1016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交怎样的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254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300"/>
              </a:lnSpc>
              <a:tabLst>
                <a:tab pos="2540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怎样交朋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8305800" y="4305300"/>
            <a:ext cx="25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88900" y="127000"/>
            <a:ext cx="3543300" cy="1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>
                <a:tab pos="2273300"/>
              </a:tabLst>
            </a:pPr>
            <a:r>
              <a:rPr lang="en-US" altLang="zh-CN" sz="3600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文章结构</a:t>
            </a:r>
            <a:endParaRPr lang="en-US" altLang="zh-CN" sz="3600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200"/>
              </a:lnSpc>
              <a:tabLst>
                <a:tab pos="22733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论交友之道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1214627" y="4730496"/>
            <a:ext cx="6038088" cy="644652"/>
          </a:xfrm>
          <a:custGeom>
            <a:gdLst>
              <a:gd name="connsiteX0" fmla="*/ 0 w 6038088"/>
              <a:gd name="connsiteY0" fmla="*/ 0 h 644652"/>
              <a:gd name="connsiteX1" fmla="*/ 6038088 w 6038088"/>
              <a:gd name="connsiteY1" fmla="*/ 0 h 644652"/>
              <a:gd name="connsiteX2" fmla="*/ 6038088 w 6038088"/>
              <a:gd name="connsiteY2" fmla="*/ 644651 h 644652"/>
              <a:gd name="connsiteX3" fmla="*/ 0 w 6038088"/>
              <a:gd name="connsiteY3" fmla="*/ 644651 h 644652"/>
              <a:gd name="connsiteX4" fmla="*/ 0 w 6038088"/>
              <a:gd name="connsiteY4" fmla="*/ 0 h 64465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8088" h="644652">
                <a:moveTo>
                  <a:pt x="0" y="0"/>
                </a:moveTo>
                <a:lnTo>
                  <a:pt x="6038088" y="0"/>
                </a:lnTo>
                <a:lnTo>
                  <a:pt x="6038088" y="644651"/>
                </a:lnTo>
                <a:lnTo>
                  <a:pt x="0" y="644651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27200" y="1435100"/>
            <a:ext cx="7112000" cy="1651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93800" y="3314700"/>
            <a:ext cx="3441700" cy="4191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93800" y="3949700"/>
            <a:ext cx="6172200" cy="4064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193800" y="4711700"/>
            <a:ext cx="6083300" cy="6858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1181100" y="1003300"/>
            <a:ext cx="30099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3.请简要写出本文的论证思路。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295400" y="4800600"/>
            <a:ext cx="57150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提出中心论点“交友这件事关系重大，一定要严格交友的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原则，慎交友，交好友”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295400" y="4038600"/>
            <a:ext cx="5943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从交什么样的朋友和怎样与朋友交往两个方面进行了论证，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295400" y="3403600"/>
            <a:ext cx="3213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对年轻人提出正确交友的期望。</a:t>
            </a:r>
            <a:endParaRPr lang="en-US" altLang="zh-CN" sz="18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143000" y="1600200"/>
            <a:ext cx="75057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开篇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__________________________________________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接着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__________________________________________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143000" y="2451100"/>
            <a:ext cx="75057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__________________________________________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800" y="774700"/>
            <a:ext cx="9029700" cy="24257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609600" y="965200"/>
            <a:ext cx="35433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3.请简要写出本文的论证思路。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09600" y="1435100"/>
            <a:ext cx="83439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开篇提出中心论点“交友这件事关系重大，一定要严格交友的原则，慎交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52400" y="1892300"/>
            <a:ext cx="177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友，交好友”，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09600" y="2374900"/>
            <a:ext cx="71120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接着从交什么样的朋友和怎样与朋友交往两个方面进行了论证，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最后对年轻人提出正确交友的期望。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52400" y="3543300"/>
            <a:ext cx="8801100" cy="257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【解析】本题考查论证思路的分析。文章在第①段提出中心论点：“交友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这件事关系重大，一定要严格交友的原则，慎交友，交好友”；第②段论述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“首先是要结交志同道合的朋友”；第③段论述“其次是要结交道德高尚的朋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友”；第④段论述“最后，朋友之间要以道相交”；②③④段是文章的本论部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分，用“首先、其次、最后”表明它们之间的先后关系；最后一段对年轻人提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出正确交友的期望。层次分明，结构清晰。</a:t>
            </a:r>
            <a:endParaRPr lang="en-US" altLang="zh-CN" sz="2005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2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9800" y="4216400"/>
            <a:ext cx="2781300" cy="16637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723900" y="977900"/>
            <a:ext cx="81153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4.下列名言，最适合证明第②段“要结交志同道合的朋友”这一观点的一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6700" y="1435100"/>
            <a:ext cx="762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项是（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384300" y="1435100"/>
            <a:ext cx="254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23900" y="2057400"/>
            <a:ext cx="8204200" cy="439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46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A.“轻诺必寡信。”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46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B.“独学而无友，则孤陋而寡闻。”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46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C.“同声相应，同气相求。”“人以类聚，物以群分。”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46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D.“友直，友谅，友多闻，益矣；友便辟，友善柔，友便佞，损矣。”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54610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</a:t>
            </a:r>
            <a:r>
              <a:rPr lang="en-US" altLang="zh-CN" sz="1800" b="1" smtClean="0">
                <a:solidFill>
                  <a:srgbClr val="000000"/>
                </a:solidFill>
                <a:latin typeface="Calibri"/>
                <a:cs typeface="Calibri" panose="020f0502020204030204" charset="0"/>
              </a:rPr>
              <a:t>2021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年中考要考这题，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tabLst>
                <a:tab pos="54610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咱俩偷偷地记一下。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266700" y="1066800"/>
            <a:ext cx="8572500" cy="256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4.下列名言，最适合证明第②段“要结交志同道合的朋友”这一观点的一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项是（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A.“轻诺必寡信。”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B.“独学而无友，则孤陋而寡闻。”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C.“同声相应，同气相求。”“人以类聚，物以群分。”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D.“友直，友谅，友多闻，益矣；友便辟，友善柔，友便佞，损矣。”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23900" y="3937000"/>
            <a:ext cx="38862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【解析】本题考查对文章内容的分析。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23900" y="4381500"/>
            <a:ext cx="4292600" cy="107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A项论述的是朋友之间要重视诺言；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B项论述的是朋友的重要性；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C项论述的是朋友间志同道合，追求一致；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23900" y="5600700"/>
            <a:ext cx="33782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D项论述的是益友与损友的区别；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故选C。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5400"/>
            <a:ext cx="1828800" cy="609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7000" y="787400"/>
            <a:ext cx="9017000" cy="60706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203200" y="889000"/>
            <a:ext cx="6870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44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独学而无友，则孤陋而寡闻.</a:t>
            </a:r>
            <a:endParaRPr lang="en-US" altLang="zh-CN" sz="44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28600" y="1790700"/>
            <a:ext cx="8750300" cy="238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533400"/>
                <a:tab pos="4826000"/>
              </a:tabLst>
            </a:pPr>
            <a:r>
              <a:rPr lang="en-US" altLang="zh-CN" smtClean="0"/>
              <a:t>		</a:t>
            </a: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——戴圣《礼记·学记》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700"/>
              </a:lnSpc>
              <a:tabLst>
                <a:tab pos="533400"/>
                <a:tab pos="4826000"/>
              </a:tabLst>
            </a:pPr>
            <a:r>
              <a:rPr lang="en-US" altLang="zh-CN" smtClean="0"/>
              <a:t>	</a:t>
            </a: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独自学习，无人切磋，则孤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  <a:tabLst>
                <a:tab pos="533400"/>
                <a:tab pos="4826000"/>
              </a:tabLst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陋寡闻。形容孤偏鄙陋，见闻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  <a:tabLst>
                <a:tab pos="533400"/>
                <a:tab pos="4826000"/>
              </a:tabLst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不多。有井底之蛙含义。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  <a:tabLst>
                <a:tab pos="533400"/>
                <a:tab pos="4826000"/>
              </a:tabLst>
            </a:pPr>
            <a:r>
              <a:rPr lang="en-US" altLang="zh-CN" smtClean="0"/>
              <a:t>	</a:t>
            </a: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朋友是你了解外部世界的桥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28600" y="4254500"/>
            <a:ext cx="5143500" cy="2501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梁,也是你不断完善自己的标尺。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一个人学习，而不接触外部环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境是行不通的。只有与朋友共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同学习，集思广益、取长补短，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才能弥补自身的缺憾，并获得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更多知识。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14300"/>
            <a:ext cx="1625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大双拓展</a:t>
            </a:r>
            <a:endParaRPr lang="en-US" altLang="zh-CN" sz="32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17700" y="63500"/>
            <a:ext cx="5308600" cy="736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800" y="850900"/>
            <a:ext cx="9093200" cy="30861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8100" y="4000500"/>
            <a:ext cx="9067800" cy="2273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52400" y="1193800"/>
            <a:ext cx="8572500" cy="190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2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孔子曰：“益者三友，损者三友。友直，友谅，</a:t>
            </a:r>
            <a:endParaRPr lang="en-US" altLang="zh-CN" sz="32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友多闻，益矣。友便辟，友善柔，友便佞，损</a:t>
            </a:r>
            <a:endParaRPr lang="en-US" altLang="zh-CN" sz="32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700"/>
              </a:lnSpc>
            </a:pPr>
            <a:r>
              <a:rPr lang="en-US" altLang="zh-CN" sz="32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矣。”</a:t>
            </a:r>
            <a:endParaRPr lang="en-US" altLang="zh-CN" sz="32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918200" y="3416300"/>
            <a:ext cx="3048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——《论语·季氏篇》</a:t>
            </a:r>
            <a:endParaRPr lang="en-US" altLang="zh-CN" sz="24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222500" y="177800"/>
            <a:ext cx="45847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995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益者三友，损者三友</a:t>
            </a:r>
            <a:endParaRPr lang="en-US" altLang="zh-CN" sz="3995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9700" y="4152900"/>
            <a:ext cx="8521700" cy="207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孔子说：“有益的朋友有三种，有害的朋友有三种。与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正直的人交朋友，与诚信（谅，诚信）的人交朋友，与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知识广博的人交朋友，是有益的。与谄媚逢迎的人交朋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友，与表面奉承而背后诽谤人的人交朋友，与善于花言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79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巧语的人交朋友，是有害的。”</a:t>
            </a:r>
            <a:endParaRPr lang="en-US" altLang="zh-CN" sz="279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2298700" y="190500"/>
            <a:ext cx="4521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955800"/>
              </a:tabLst>
            </a:pPr>
            <a:r>
              <a:rPr lang="en-US" altLang="zh-CN" sz="2400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除了“哈哈哈”，我们还能说点什么</a:t>
            </a:r>
            <a:endParaRPr lang="en-US" altLang="zh-CN" sz="2400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800"/>
              </a:lnSpc>
              <a:tabLst>
                <a:tab pos="19558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江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丹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900" y="1270000"/>
            <a:ext cx="8890000" cy="353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444500"/>
                <a:tab pos="508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①春天特别容易发现语言贫乏问题，多少人在一片新绿花红中，除了“美”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再也说不出别的词儿来。不是不想说，只是大脑一片空白，实在想不起来。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500"/>
              </a:lnSpc>
              <a:tabLst>
                <a:tab pos="444500"/>
                <a:tab pos="508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②比起当代人一个过于简单的“美”，古人对春天的赞美就丰富得多了。白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居易会说“几处早莺争暖树，谁家新燕啄春泥”，韩愈会说“天街小雨润如酥，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草色遥看近却无”，杜甫会说“舍南舍北皆春水，但见群鸥日日来”，还会说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“迟日江山丽，春风花草香”，辛弃疾会说“城中桃李愁风雨，春在溪头荠菜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花……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444500"/>
                <a:tab pos="508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③遇到好看的风景只会说“美”，遇到好笑的事儿则只会“哈哈哈”，这就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4813300"/>
            <a:ext cx="91059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是当代年轻人的语言困境。前不久，中青报对2002名受访者进行的一项调查显示，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5308600"/>
            <a:ext cx="8890000" cy="124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76.5%的受访者感觉自己的语言越来越贫乏了，具体表现为不会说诗句，不会用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复杂的修辞手法。前人积累下那么丰富的词汇语句和表达方式，却被今天的年轻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人在高考之后就还给了语文老师。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137400" y="495300"/>
            <a:ext cx="16002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Calibri"/>
                <a:cs typeface="Calibri" panose="020f0502020204030204" charset="0"/>
              </a:rPr>
              <a:t>2020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年江苏镇江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8900" y="889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74700"/>
            <a:ext cx="9144000" cy="60833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1003300"/>
            <a:ext cx="88900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381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④一个时代有一个时代的语言。互联网时代自然催生了互联网语言，比如年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轻人追逐的网络流行语。它结构简单，语义夸张，仅“哈哈哈”三个字，就有多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种意义，可以表示好笑，也可以用来化解一点小尴尬，所谓一笑而过。纵然网络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流行语鲜活生动，但似乎还是少了一点美感，在博大精深的汉语词库里，还有很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多更优美的表达。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900" y="3276600"/>
            <a:ext cx="8890000" cy="170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317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⑤哲学家维特根斯坦说，“想象一种语言就意味着想象一种生活方式”。也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就是说，语言并不只是我们用来表情达意的工具，它还是我们思维方式、生活方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式、社会文化的具象呈现。当我们选择简单省事的网络流行语时，实际上也是选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择了一种简单省事的思维方式。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73100"/>
            <a:ext cx="9144000" cy="61849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88900" y="914400"/>
            <a:ext cx="89535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381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⑥比如我们说春景“美”，我们并不愿意思考它到底有多美；当我们在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键盘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上打出“哈哈哈”三个字的时候，也并不想思考这件事为什么好笑。这种表达方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式省去了对细节的描摹，看似快速有效，但用的次数多了，便是思维懒惰危机的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征兆了。要知道，语言也可以反过来塑造我们的思维方式，没有比放弃思考更可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怕的事情了。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900" y="3200400"/>
            <a:ext cx="89535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3175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⑦如果我们对所有景色的理解只有“美”和“不美”，那么好不容易发展到多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元状态的世界很快就会在我们手中重回二元，说不定我们的后代又要进行一场场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艰苦的跋涉，就因为我们这代人的一些懒惰。互联网时代，我们很多粉丝唯偶像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是瞻，不管他们专业素养低到何种水平，还是要紧紧抱着偶像，放弃基本的是非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175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判断。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" y="1752600"/>
            <a:ext cx="8966200" cy="2438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43600" y="5156200"/>
            <a:ext cx="2247900" cy="1701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914400" y="2057400"/>
            <a:ext cx="6685280" cy="340360"/>
          </a:xfrm>
          <a:prstGeom prst="rect">
            <a:avLst/>
          </a:prstGeom>
          <a:noFill/>
        </p:spPr>
        <p:txBody>
          <a:bodyPr wrap="squar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300"/>
              </a:lnSpc>
            </a:pPr>
            <a:r>
              <a:rPr lang="en-US" altLang="zh-CN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根据题干内容判断，下列题目属于论证思路题的是：（  </a:t>
            </a:r>
            <a:r>
              <a:rPr lang="zh-CN" altLang="en-US" sz="2005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zh-CN" altLang="en-US" sz="2005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09600" y="2514600"/>
            <a:ext cx="6451600" cy="39185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7658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④~⑥段运用了什么论证方法？有什么作用？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7658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B.本文的中心论点是什么？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7658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C.阅读第⑤⑥两段，概括网络文学评论的特点。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7658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D.请简析第⑤段的论证思路。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57658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奥利给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5125" y="7620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互动题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700" y="698500"/>
            <a:ext cx="9118600" cy="61214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63500" y="3149600"/>
            <a:ext cx="9144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鲜活，缺少底蕴养料，所以枯萎也就会来得特别快。我们的诗歌能流传千年不止，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3500" y="3683000"/>
            <a:ext cx="88900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我们的网络流行语却可能存在不过千日。我们从婴儿时期便开始了语言的学习和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积累，接受过那么多优秀文学作品的熏陶，听说过那么多生动有趣的悄悄话，可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当我们需要在考试之外发挥它们的时候，却发现自己词穷了，能想起的只有几句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简化之后的网络流行语。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⑩我们的语言习惯变了，我们的思维方式变了，而如果都是越变越简单，那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么就应该警惕起来了。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127500" y="6350000"/>
            <a:ext cx="51181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（选自2019年4月4日《济南时报》，有删改）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76200" y="152400"/>
            <a:ext cx="8890000" cy="294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>
                <a:tab pos="25400"/>
                <a:tab pos="381000"/>
              </a:tabLst>
            </a:pPr>
            <a:r>
              <a:rPr lang="en-US" altLang="zh-CN" smtClean="0"/>
              <a:t>	</a:t>
            </a: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文本解读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25400"/>
                <a:tab pos="381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⑧读者或许已经注意到了，网络流行语的更新迭代非常快。“哈哈哈”也不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25400"/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过这几年才流行起来，而之前更早流行的“神马都是浮云”“酱紫”等已经经很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25400"/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少被使用了，就连表示落伍意思的“out”也很少出现在大家的互联网社交语境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25400"/>
                <a:tab pos="3810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中了。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25400"/>
                <a:tab pos="381000"/>
              </a:tabLst>
            </a:pPr>
            <a:r>
              <a:rPr lang="en-US" altLang="zh-CN" smtClean="0"/>
              <a:t>		</a:t>
            </a: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⑨这实际上正说明，网络流行语的生命力是短暂的，因为它诞生的时候太过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36600"/>
            <a:ext cx="9105900" cy="1968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918200" y="3771900"/>
            <a:ext cx="3175000" cy="30861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469900" y="901700"/>
            <a:ext cx="65786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1．阅读全文，用简练的语言概括作者的主要观点。（2分）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18200" y="3784600"/>
            <a:ext cx="3225800" cy="30734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14300" y="952500"/>
            <a:ext cx="635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关于本文作者的主要观点，以下哪一个选项是正确的？（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162800" y="952500"/>
            <a:ext cx="11557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）（2分）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4300" y="1562100"/>
            <a:ext cx="7099300" cy="306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A.春天特别容易发现语言贫乏问题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B.除了“哈哈哈”，我们还能说点什么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C.我们应该警惕语言习惯和思维方式越变越简单。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D.一个时代有一个时代的语言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59563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快做！！！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18200" y="3784600"/>
            <a:ext cx="3225800" cy="30734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7162800" y="952500"/>
            <a:ext cx="11557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）（2分）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14300" y="952500"/>
            <a:ext cx="6731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关于本文作者的主要观点，以下哪一个选项是正确的？（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</a:t>
            </a:r>
            <a:endParaRPr lang="en-US" altLang="zh-CN" sz="24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4300" y="1562100"/>
            <a:ext cx="7099300" cy="306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A.春天特别容易发现语言贫乏问题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B.除了“哈哈哈”，我们还能说点什么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C.我们应该警惕语言习惯和思维方式越变越简单。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595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D.一个时代有一个时代的语言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200"/>
              </a:lnSpc>
              <a:tabLst>
                <a:tab pos="59563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快做！！！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36600"/>
            <a:ext cx="9105900" cy="19685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469900" y="901700"/>
            <a:ext cx="65786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1．阅读全文，用简练的语言概括作者的主要观点。（2分）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08000" y="1397000"/>
            <a:ext cx="5334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我们应该警惕语言习惯和思维方式越变越简单。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918200" y="3784600"/>
            <a:ext cx="3225800" cy="307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685800"/>
            <a:ext cx="8991600" cy="2286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45000" y="4076700"/>
            <a:ext cx="4622800" cy="2781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381000" y="850900"/>
            <a:ext cx="7137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2．第②段主要运用了哪种论证方法，论证了什么观点？（2分）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371600"/>
            <a:ext cx="8750300" cy="153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493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②比起当代人一个过于简单的“美”，古人对春天的赞美就丰富得多了。白居易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3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会说“几处早莺争暖树，谁家新燕啄春泥”，韩愈会说“天街小雨润如酥，草色遥看近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2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却无”，杜甫会说“舍南舍北皆春水，但见群鸥日日来”，还会说“迟日江山丽，春风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2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花草香”，辛弃疾会说“城中桃李愁风雨，春在溪头荠菜花……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" y="685800"/>
            <a:ext cx="8991600" cy="2286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45000" y="4076700"/>
            <a:ext cx="4622800" cy="27813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381000" y="850900"/>
            <a:ext cx="7137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2．第②段主要运用了哪种论证方法，论证了什么观点？（2分）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7800" y="1371600"/>
            <a:ext cx="8750300" cy="153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49300"/>
              </a:tabLst>
            </a:pPr>
            <a:r>
              <a:rPr lang="en-US" altLang="zh-CN" smtClean="0"/>
              <a:t>	</a:t>
            </a: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②比起当代人一个过于简单的“美”，古人对春天的赞美就丰富得多了。白居易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3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会说“几处早莺争暖树，谁家新燕啄春泥”，韩愈会说“天街小雨润如酥，草色遥看近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2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却无”，杜甫会说“舍南舍北皆春水，但见群鸥日日来”，还会说“迟日江山丽，春风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200"/>
              </a:lnSpc>
              <a:tabLst>
                <a:tab pos="749300"/>
              </a:tabLst>
            </a:pPr>
            <a:r>
              <a:rPr lang="en-US" altLang="zh-CN" sz="1800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花草香”，辛弃疾会说“城中桃李愁风雨，春在溪头荠菜花……</a:t>
            </a:r>
            <a:endParaRPr lang="en-US" altLang="zh-CN" sz="1800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66700" y="3136900"/>
            <a:ext cx="68707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举例论证，论证了“古人对春天的赞美就丰富得多”的观点。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27400" y="3162300"/>
            <a:ext cx="5740400" cy="36449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685800"/>
            <a:ext cx="90805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15900" y="850900"/>
            <a:ext cx="7645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3．阅读第④～⑨段，用简洁的语言概括网络流行语的缺点。（3分）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76800" y="3556000"/>
            <a:ext cx="3644900" cy="27051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14300" y="952500"/>
            <a:ext cx="635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以下选项中，哪一个不是第④～⑨段网络流行语的缺点（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162800" y="952500"/>
            <a:ext cx="254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4300" y="1587500"/>
            <a:ext cx="7226300" cy="30333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A.少了美感；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B.生命力短暂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C.缺少思考（思维简单）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D.枯燥无味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7226300"/>
              </a:tabLst>
            </a:pPr>
            <a:r>
              <a:rPr lang="en-US" altLang="zh-CN" smtClean="0"/>
              <a:t>	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76800" y="3556000"/>
            <a:ext cx="3644900" cy="27051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14300" y="952500"/>
            <a:ext cx="635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以下选项中，哪一个不是第④～⑨段网络流行语的缺点（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162800" y="952500"/>
            <a:ext cx="254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769100" y="1003300"/>
            <a:ext cx="127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14300" y="1587500"/>
            <a:ext cx="7226300" cy="30333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A.少了美感；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B.生命力短暂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C.缺少思考（思维简单）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7226300"/>
              </a:tabLst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D.枯燥无味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700"/>
              </a:lnSpc>
              <a:tabLst>
                <a:tab pos="7226300"/>
              </a:tabLst>
            </a:pPr>
            <a:r>
              <a:rPr lang="en-US" altLang="zh-CN" smtClean="0"/>
              <a:t>	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00" y="2057400"/>
            <a:ext cx="8966200" cy="2438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43600" y="5156200"/>
            <a:ext cx="2247900" cy="1701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647700" y="2743200"/>
            <a:ext cx="5408930" cy="75057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④~⑥段运用了什么论证方法？有什么作用？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B.本文的中心论点是什么？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47700" y="3657600"/>
            <a:ext cx="5337810" cy="75057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C.阅读第⑤⑥两段，概括网络文学评论的特点。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D.请简析第⑤段的论证思路。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47700" y="2247900"/>
            <a:ext cx="67691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根据题干内容判断，下列题目属于论证思路题的是：（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</a:t>
            </a:r>
            <a:r>
              <a:rPr lang="en-US" altLang="zh-CN" sz="20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）</a:t>
            </a:r>
            <a:endParaRPr lang="en-US" altLang="zh-CN" sz="20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47700" y="4711700"/>
            <a:ext cx="70358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5B9BD5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【解析】D选项中有关键词“论证思路”，是一道典型的论证思路题。</a:t>
            </a:r>
            <a:endParaRPr lang="en-US" altLang="zh-CN" sz="1800" smtClean="0">
              <a:solidFill>
                <a:srgbClr val="5B9BD5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362700" y="5181600"/>
            <a:ext cx="685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奥利给</a:t>
            </a:r>
            <a:endParaRPr lang="en-US" altLang="zh-CN" sz="1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5125" y="7620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互动题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27400" y="3162300"/>
            <a:ext cx="5740400" cy="36449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685800"/>
            <a:ext cx="90805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15900" y="850900"/>
            <a:ext cx="7645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3．阅读第④～⑨段，用简洁的语言概括网络流行语的缺点。（3分）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30200" y="1651000"/>
            <a:ext cx="152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①少了美感；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30200" y="2260600"/>
            <a:ext cx="3048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②缺少思考（思维简单）；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30200" y="2870200"/>
            <a:ext cx="5080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③生命力短暂（缺少底蕴养料，枯萎得快）。</a:t>
            </a:r>
            <a:endParaRPr lang="en-US" altLang="zh-CN" sz="20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84900" y="3683000"/>
            <a:ext cx="2959100" cy="3149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711200"/>
            <a:ext cx="91059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28600" y="876300"/>
            <a:ext cx="85217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4．文中暗示的使语言优美的方法有多种，请运用其中两种方法在横线上写一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1333500"/>
            <a:ext cx="4165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段话，让“真美呀”具体形象。（3分）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1790700"/>
            <a:ext cx="8636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夜晚，我携着母亲的手，并肩站在月下，母亲抬头望着月亮说：“真美呀！”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082800" cy="660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08700" y="3721100"/>
            <a:ext cx="3035300" cy="31369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711200"/>
            <a:ext cx="9105900" cy="61214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28600" y="876300"/>
            <a:ext cx="85217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4．文中暗示的使语言优美的方法有多种，请运用其中两种方法在横线上写一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900" y="1333500"/>
            <a:ext cx="4165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5" b="1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段话，让“真美呀”具体形象。（3分）</a:t>
            </a:r>
            <a:endParaRPr lang="en-US" altLang="zh-CN" sz="2005" b="1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8900" y="76200"/>
            <a:ext cx="1828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6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试题练习</a:t>
            </a:r>
            <a:endParaRPr lang="en-US" altLang="zh-CN" sz="3600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" y="1828800"/>
            <a:ext cx="86360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76200"/>
              </a:tabLst>
            </a:pPr>
            <a:r>
              <a:rPr lang="en-US" altLang="zh-CN" sz="2005" smtClean="0">
                <a:solidFill>
                  <a:srgbClr val="000000"/>
                </a:solidFill>
                <a:latin typeface="华文楷体" pitchFamily="18" charset="0"/>
                <a:cs typeface="华文楷体" pitchFamily="18" charset="0"/>
              </a:rPr>
              <a:t>夜晚，我携着母亲的手，并肩站在月下，母亲抬头望着月亮说：“真美呀！”</a:t>
            </a:r>
            <a:endParaRPr lang="en-US" altLang="zh-CN" sz="2005" smtClean="0">
              <a:solidFill>
                <a:srgbClr val="00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76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示例1：“一轮秋影转金波，飞镜又重磨。”月光如流水倾泻人间，又如嫦娥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  <a:tabLst>
                <a:tab pos="76200"/>
              </a:tabLst>
            </a:pPr>
            <a:r>
              <a:rPr lang="en-US" altLang="zh-CN" smtClean="0"/>
              <a:t>	</a:t>
            </a: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的白色纱裙，笼罩万物，着实迷人。（引用诗句、修辞）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5100" y="3314700"/>
            <a:ext cx="8775700" cy="78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示例2：云边的月牙儿，细细的，像少女描着的眉，羞涩地躲在蓬松的刘海里。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005" smtClean="0">
                <a:solidFill>
                  <a:srgbClr val="FF0000"/>
                </a:solidFill>
                <a:latin typeface="华文楷体" pitchFamily="18" charset="0"/>
                <a:cs typeface="华文楷体" pitchFamily="18" charset="0"/>
              </a:rPr>
              <a:t>（修辞、描摹）</a:t>
            </a:r>
            <a:endParaRPr lang="en-US" altLang="zh-CN" sz="2005" smtClean="0">
              <a:solidFill>
                <a:srgbClr val="FF0000"/>
              </a:solidFill>
              <a:latin typeface="华文楷体" pitchFamily="18" charset="0"/>
              <a:cs typeface="华文楷体" pitchFamily="18" charset="0"/>
            </a:endParaRPr>
          </a:p>
        </p:txBody>
      </p:sp>
    </p:spTree>
  </p:cSld>
  <p:clrMapOvr>
    <a:masterClrMapping/>
  </p:clrMapOvr>
  <p:transition/>
  <p:timing/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23200" y="825500"/>
            <a:ext cx="965200" cy="20447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8900" y="1752600"/>
            <a:ext cx="9055100" cy="50546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419100" y="266700"/>
            <a:ext cx="12954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知识点总结页</a:t>
            </a:r>
            <a:endParaRPr lang="en-US" altLang="zh-CN" sz="1705" smtClean="0">
              <a:solidFill>
                <a:srgbClr val="FF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3365500" y="3136900"/>
            <a:ext cx="23241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45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45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469900" y="254000"/>
            <a:ext cx="95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33400" y="901700"/>
            <a:ext cx="50800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（2020·山东潍坊）阅读下面文章，完成下面小题。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064000" y="1282700"/>
            <a:ext cx="8636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勇者不惧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400" y="1739900"/>
            <a:ext cx="7912100" cy="138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①尚勇，是中华民族重要的精神传统。盘古开天、女娲炼石、愚公移山、大禹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治水，这些言说先民心志的神话传说，都包含着对“勇”的崇仰和赞颂。可以说，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“勇者不惧”深深地刻写在中华民族栉风沐雨一路向前的历史征程中，成为无比珍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贵的民族精神基因。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33400" y="3340100"/>
            <a:ext cx="7988300" cy="292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②“勇者不惧”之“勇”，是大勇，而非小勇。不能忍小辱小过，睚眦之仇必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报，是匹夫之勇，是小勇。循大义、迎难上，义无反顾、无所畏惧，是大勇。大勇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之“大”，在与“义”融。鲁莽强悍、好勇斗狠，并不是真正的勇敢；真正的勇敢，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是在危难面前坚守道义、坚定前行的无畏气概。据《史记》记载，蔺相如携璧出使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8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强秦，为国家大义将个人生死置之度外，理直气壮地斥责秦王；而面对廉颇的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鲁莽冒犯之举，蔺相如又能为国家利益而甘受个人委屈。蔺相如的故事生动演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绎着“勇者不惧”“义以为上”的品格。《礼记》讲：“有义之谓勇敢。”我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们之所以推崇勇者，就是因为勇者能够无惧地坚守并光大道义。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469900" y="254000"/>
            <a:ext cx="95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33400" y="965200"/>
            <a:ext cx="7988300" cy="293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③勇者在道义的感召下能够不惧艰险，甚至不惧牺牲，但勇者并非一无所惧。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孔子曾经在门人面前称赞颜回的聪明睿智，一向以勇猛自诩的子路不服气地问老师，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如果您行军打仗，将选择和谁一起呢？孔子回答道：徒手与虎搏斗、赤脚横涉河滩，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如此莽夫，我是不会和他一起共事的；我要一起共事的一定是“临事而惧、好谋而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成”的人。可以说，中华文化推崇的“勇者不惧”，实是“无惧”与“有惧”的统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一。勇者的“无惧”与“有惧”应是如此：从大局的角度出发，在坚守道义的同时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不怕外在艰险，藐视一切困难，无惧任何挑战；从具体行事的角度出发，则对道义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心怀敬畏，如履薄冰，时常忧惧道之不行、义之不彰。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33400" y="4051300"/>
            <a:ext cx="7937500" cy="213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④真正的勇者，有锐气，也有静气。孟子与弟子公孙丑讨论“勇”德时曾提到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“不动心”，就是指在突如其来的危险面前能镇定自若、岿然不动；同时，这种不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动如山的强大定力、静气，又“至大至刚”，具有压倒和战胜一切的力量，是谓锐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8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气。王阳明在带兵平定宁王朱震濠叛乱时，这种静气和锐气得到了生动体现。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军旅中的王阳明战事繁忙，但坚持讲学论道。一次探马来报前方战事失利，弟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子皆惊惧失色，阳明却神色自若地重拾中断的话头，很快又有探马来报前方叛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469900" y="254000"/>
            <a:ext cx="95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33400" y="901700"/>
            <a:ext cx="79883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军大溃，弟子皆喜形于色，阳明仍神色自若地继续讲学。凭借纯笃的学问和丰富的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战斗经验，王阳明深知，早已妥当布好战略战术，最终一定能够获胜。沉着的静气、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进取的锐气，一同滋养着勇者不惧的品格。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33400" y="2120900"/>
            <a:ext cx="7937500" cy="255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⑤如何培养沉着的静气与进取的锐气？应该在困境中不断提高自身修养，锐意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进取。孔子周游列国时，曾在陈、蔡之间被军队围困而一度绝粮。情势危急之下孔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子始终沉着冷静，“歌两柱之间”“修乐不休”。孔子珍视这场坎坷遭遇，把艰难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困苦当作了成就英勇人格的重要外在条件。当然，困境本身不能成就勇士，真正成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就勇士的，是面对困境时的修为和态度。《周易》谓：“蹇，君子以反身修德。”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面对外在的艰难险境，我们要反求诸己，在克服内心恐惧、忧愁、烦扰的同时，积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极自我磨练，超越突破，并在道义感召下勇往直前、奋发有为。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400" y="4787900"/>
            <a:ext cx="77978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⑥“艰难困苦，玉汝于成。”中华民族在数千年风雨征程中，没有被任何外在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9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困难吓倒，而是凭着在其间磨砺出的“勇者不惧”品格，开辟出文明的新天地，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000"/>
              </a:lnSpc>
              <a:tabLst>
                <a:tab pos="457200"/>
              </a:tabLst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书写出发展进步的新篇章。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594100" y="5918200"/>
            <a:ext cx="4419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（选自《光明日报》2020年4月20日，有删改）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1181100" y="1003300"/>
            <a:ext cx="42799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1.联系全文，说说你对“勇者不惧”的理解。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69900" y="254000"/>
            <a:ext cx="95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193800" y="2032000"/>
            <a:ext cx="45466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8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2.第④段是如何论证分论点的？请简要梳理。</a:t>
            </a:r>
            <a:endParaRPr lang="en-US" altLang="zh-CN" sz="18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/>
        </p:nvSpPr>
        <p:spPr>
          <a:xfrm>
            <a:off x="1181100" y="1003300"/>
            <a:ext cx="45212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3.下列关于本文的分析，不正确的一项是（　）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181100" y="1409700"/>
            <a:ext cx="72898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A.文章开篇点题，明确指出“勇者不惧”是中华民族历史征程中珍贵的民族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23900" y="1790700"/>
            <a:ext cx="10795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精神基因。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81100" y="2184400"/>
            <a:ext cx="72898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B.文中多处引用经典名言，列举历史故事，论据充分，论证有力，增强了文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23900" y="2578100"/>
            <a:ext cx="12954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章的说服力。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81100" y="2959100"/>
            <a:ext cx="72898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C.文章②③段都进行了正反对比论证，达到了有破有立、突出论点、愈辩愈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23900" y="3352800"/>
            <a:ext cx="10795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明的效果。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181100" y="3733800"/>
            <a:ext cx="72898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D.第⑤段先提出问题，再分析问题，解决问题，层层深入展开论证，思路清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23900" y="4127500"/>
            <a:ext cx="15113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705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晰，结构合理。</a:t>
            </a:r>
            <a:endParaRPr lang="en-US" altLang="zh-CN" sz="1705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69900" y="254000"/>
            <a:ext cx="95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95" smtClean="0">
                <a:solidFill>
                  <a:srgbClr val="333333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课堂巩固</a:t>
            </a:r>
            <a:endParaRPr lang="en-US" altLang="zh-CN" sz="1895" smtClean="0">
              <a:solidFill>
                <a:srgbClr val="333333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888</Paragraphs>
  <Slides>100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baseType="lpstr" size="108">
      <vt:lpstr>Arial</vt:lpstr>
      <vt:lpstr>Calibri</vt:lpstr>
      <vt:lpstr>黑体</vt:lpstr>
      <vt:lpstr>Microsoft YaHei UI</vt:lpstr>
      <vt:lpstr>Times New Roman</vt:lpstr>
      <vt:lpstr>微软雅黑</vt:lpstr>
      <vt:lpstr>华文楷体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2021-07-14T21:43:07.229</cp:lastPrinted>
  <dcterms:created xsi:type="dcterms:W3CDTF">2021-07-14T21:43:07Z</dcterms:created>
  <dcterms:modified xsi:type="dcterms:W3CDTF">2021-07-14T13:43:10Z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