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theme/theme13.xml" ContentType="application/vnd.openxmlformats-officedocument.theme+xml"/>
  <Override PartName="/ppt/slideLayouts/slideLayout14.xml" ContentType="application/vnd.openxmlformats-officedocument.presentationml.slideLayout+xml"/>
  <Override PartName="/ppt/theme/theme14.xml" ContentType="application/vnd.openxmlformats-officedocument.theme+xml"/>
  <Override PartName="/ppt/slideLayouts/slideLayout15.xml" ContentType="application/vnd.openxmlformats-officedocument.presentationml.slideLayout+xml"/>
  <Override PartName="/ppt/theme/theme15.xml" ContentType="application/vnd.openxmlformats-officedocument.theme+xml"/>
  <Override PartName="/ppt/slideLayouts/slideLayout16.xml" ContentType="application/vnd.openxmlformats-officedocument.presentationml.slideLayout+xml"/>
  <Override PartName="/ppt/theme/theme16.xml" ContentType="application/vnd.openxmlformats-officedocument.theme+xml"/>
  <Override PartName="/ppt/slideLayouts/slideLayout17.xml" ContentType="application/vnd.openxmlformats-officedocument.presentationml.slideLayout+xml"/>
  <Override PartName="/ppt/theme/theme17.xml" ContentType="application/vnd.openxmlformats-officedocument.theme+xml"/>
  <Override PartName="/ppt/slideLayouts/slideLayout18.xml" ContentType="application/vnd.openxmlformats-officedocument.presentationml.slideLayout+xml"/>
  <Override PartName="/ppt/theme/theme18.xml" ContentType="application/vnd.openxmlformats-officedocument.theme+xml"/>
  <Override PartName="/ppt/slideLayouts/slideLayout19.xml" ContentType="application/vnd.openxmlformats-officedocument.presentationml.slideLayout+xml"/>
  <Override PartName="/ppt/theme/theme19.xml" ContentType="application/vnd.openxmlformats-officedocument.theme+xml"/>
  <Override PartName="/ppt/slideLayouts/slideLayout20.xml" ContentType="application/vnd.openxmlformats-officedocument.presentationml.slideLayout+xml"/>
  <Override PartName="/ppt/theme/theme20.xml" ContentType="application/vnd.openxmlformats-officedocument.theme+xml"/>
  <Override PartName="/ppt/slideLayouts/slideLayout21.xml" ContentType="application/vnd.openxmlformats-officedocument.presentationml.slideLayout+xml"/>
  <Override PartName="/ppt/theme/theme21.xml" ContentType="application/vnd.openxmlformats-officedocument.theme+xml"/>
  <Override PartName="/ppt/slideLayouts/slideLayout22.xml" ContentType="application/vnd.openxmlformats-officedocument.presentationml.slideLayout+xml"/>
  <Override PartName="/ppt/theme/theme22.xml" ContentType="application/vnd.openxmlformats-officedocument.theme+xml"/>
  <Override PartName="/ppt/slideLayouts/slideLayout23.xml" ContentType="application/vnd.openxmlformats-officedocument.presentationml.slideLayout+xml"/>
  <Override PartName="/ppt/theme/theme23.xml" ContentType="application/vnd.openxmlformats-officedocument.theme+xml"/>
  <Override PartName="/ppt/slideLayouts/slideLayout24.xml" ContentType="application/vnd.openxmlformats-officedocument.presentationml.slideLayout+xml"/>
  <Override PartName="/ppt/theme/theme24.xml" ContentType="application/vnd.openxmlformats-officedocument.theme+xml"/>
  <Override PartName="/ppt/slideLayouts/slideLayout25.xml" ContentType="application/vnd.openxmlformats-officedocument.presentationml.slideLayout+xml"/>
  <Override PartName="/ppt/theme/theme25.xml" ContentType="application/vnd.openxmlformats-officedocument.theme+xml"/>
  <Override PartName="/ppt/slideLayouts/slideLayout26.xml" ContentType="application/vnd.openxmlformats-officedocument.presentationml.slideLayout+xml"/>
  <Override PartName="/ppt/theme/theme26.xml" ContentType="application/vnd.openxmlformats-officedocument.theme+xml"/>
  <Override PartName="/ppt/slideLayouts/slideLayout27.xml" ContentType="application/vnd.openxmlformats-officedocument.presentationml.slideLayout+xml"/>
  <Override PartName="/ppt/theme/theme27.xml" ContentType="application/vnd.openxmlformats-officedocument.theme+xml"/>
  <Override PartName="/ppt/slideLayouts/slideLayout28.xml" ContentType="application/vnd.openxmlformats-officedocument.presentationml.slideLayout+xml"/>
  <Override PartName="/ppt/theme/theme28.xml" ContentType="application/vnd.openxmlformats-officedocument.theme+xml"/>
  <Override PartName="/ppt/slideLayouts/slideLayout29.xml" ContentType="application/vnd.openxmlformats-officedocument.presentationml.slideLayout+xml"/>
  <Override PartName="/ppt/theme/theme29.xml" ContentType="application/vnd.openxmlformats-officedocument.theme+xml"/>
  <Override PartName="/ppt/slideLayouts/slideLayout30.xml" ContentType="application/vnd.openxmlformats-officedocument.presentationml.slideLayout+xml"/>
  <Override PartName="/ppt/theme/theme30.xml" ContentType="application/vnd.openxmlformats-officedocument.theme+xml"/>
  <Override PartName="/ppt/slideLayouts/slideLayout31.xml" ContentType="application/vnd.openxmlformats-officedocument.presentationml.slideLayout+xml"/>
  <Override PartName="/ppt/theme/theme31.xml" ContentType="application/vnd.openxmlformats-officedocument.theme+xml"/>
  <Override PartName="/ppt/slideLayouts/slideLayout32.xml" ContentType="application/vnd.openxmlformats-officedocument.presentationml.slideLayout+xml"/>
  <Override PartName="/ppt/theme/theme32.xml" ContentType="application/vnd.openxmlformats-officedocument.theme+xml"/>
  <Override PartName="/ppt/slideLayouts/slideLayout33.xml" ContentType="application/vnd.openxmlformats-officedocument.presentationml.slideLayout+xml"/>
  <Override PartName="/ppt/theme/theme33.xml" ContentType="application/vnd.openxmlformats-officedocument.theme+xml"/>
  <Override PartName="/ppt/slideLayouts/slideLayout34.xml" ContentType="application/vnd.openxmlformats-officedocument.presentationml.slideLayout+xml"/>
  <Override PartName="/ppt/theme/theme34.xml" ContentType="application/vnd.openxmlformats-officedocument.theme+xml"/>
  <Override PartName="/ppt/slideLayouts/slideLayout35.xml" ContentType="application/vnd.openxmlformats-officedocument.presentationml.slideLayout+xml"/>
  <Override PartName="/ppt/theme/theme35.xml" ContentType="application/vnd.openxmlformats-officedocument.theme+xml"/>
  <Override PartName="/ppt/slideLayouts/slideLayout36.xml" ContentType="application/vnd.openxmlformats-officedocument.presentationml.slideLayout+xml"/>
  <Override PartName="/ppt/theme/theme36.xml" ContentType="application/vnd.openxmlformats-officedocument.theme+xml"/>
  <Override PartName="/ppt/slideLayouts/slideLayout37.xml" ContentType="application/vnd.openxmlformats-officedocument.presentationml.slideLayout+xml"/>
  <Override PartName="/ppt/theme/theme37.xml" ContentType="application/vnd.openxmlformats-officedocument.theme+xml"/>
  <Override PartName="/ppt/slideLayouts/slideLayout38.xml" ContentType="application/vnd.openxmlformats-officedocument.presentationml.slideLayout+xml"/>
  <Override PartName="/ppt/theme/theme38.xml" ContentType="application/vnd.openxmlformats-officedocument.theme+xml"/>
  <Override PartName="/ppt/slideLayouts/slideLayout39.xml" ContentType="application/vnd.openxmlformats-officedocument.presentationml.slideLayout+xml"/>
  <Override PartName="/ppt/theme/theme39.xml" ContentType="application/vnd.openxmlformats-officedocument.theme+xml"/>
  <Override PartName="/ppt/slideLayouts/slideLayout40.xml" ContentType="application/vnd.openxmlformats-officedocument.presentationml.slideLayout+xml"/>
  <Override PartName="/ppt/theme/theme40.xml" ContentType="application/vnd.openxmlformats-officedocument.theme+xml"/>
  <Override PartName="/ppt/slideLayouts/slideLayout41.xml" ContentType="application/vnd.openxmlformats-officedocument.presentationml.slideLayout+xml"/>
  <Override PartName="/ppt/theme/theme41.xml" ContentType="application/vnd.openxmlformats-officedocument.theme+xml"/>
  <Override PartName="/ppt/slideLayouts/slideLayout42.xml" ContentType="application/vnd.openxmlformats-officedocument.presentationml.slideLayout+xml"/>
  <Override PartName="/ppt/theme/theme42.xml" ContentType="application/vnd.openxmlformats-officedocument.theme+xml"/>
  <Override PartName="/ppt/slideLayouts/slideLayout43.xml" ContentType="application/vnd.openxmlformats-officedocument.presentationml.slideLayout+xml"/>
  <Override PartName="/ppt/theme/theme43.xml" ContentType="application/vnd.openxmlformats-officedocument.theme+xml"/>
  <Override PartName="/ppt/slideLayouts/slideLayout44.xml" ContentType="application/vnd.openxmlformats-officedocument.presentationml.slideLayout+xml"/>
  <Override PartName="/ppt/theme/theme44.xml" ContentType="application/vnd.openxmlformats-officedocument.theme+xml"/>
  <Override PartName="/ppt/slideLayouts/slideLayout45.xml" ContentType="application/vnd.openxmlformats-officedocument.presentationml.slideLayout+xml"/>
  <Override PartName="/ppt/theme/theme45.xml" ContentType="application/vnd.openxmlformats-officedocument.theme+xml"/>
  <Override PartName="/ppt/slideLayouts/slideLayout46.xml" ContentType="application/vnd.openxmlformats-officedocument.presentationml.slideLayout+xml"/>
  <Override PartName="/ppt/theme/theme46.xml" ContentType="application/vnd.openxmlformats-officedocument.theme+xml"/>
  <Override PartName="/ppt/slideLayouts/slideLayout47.xml" ContentType="application/vnd.openxmlformats-officedocument.presentationml.slideLayout+xml"/>
  <Override PartName="/ppt/theme/theme47.xml" ContentType="application/vnd.openxmlformats-officedocument.theme+xml"/>
  <Override PartName="/ppt/slideLayouts/slideLayout48.xml" ContentType="application/vnd.openxmlformats-officedocument.presentationml.slideLayout+xml"/>
  <Override PartName="/ppt/theme/theme48.xml" ContentType="application/vnd.openxmlformats-officedocument.theme+xml"/>
  <Override PartName="/ppt/slideLayouts/slideLayout49.xml" ContentType="application/vnd.openxmlformats-officedocument.presentationml.slideLayout+xml"/>
  <Override PartName="/ppt/theme/theme49.xml" ContentType="application/vnd.openxmlformats-officedocument.theme+xml"/>
  <Override PartName="/ppt/slideLayouts/slideLayout50.xml" ContentType="application/vnd.openxmlformats-officedocument.presentationml.slideLayout+xml"/>
  <Override PartName="/ppt/theme/theme50.xml" ContentType="application/vnd.openxmlformats-officedocument.theme+xml"/>
  <Override PartName="/ppt/slideLayouts/slideLayout51.xml" ContentType="application/vnd.openxmlformats-officedocument.presentationml.slideLayout+xml"/>
  <Override PartName="/ppt/theme/theme51.xml" ContentType="application/vnd.openxmlformats-officedocument.theme+xml"/>
  <Override PartName="/ppt/slideLayouts/slideLayout52.xml" ContentType="application/vnd.openxmlformats-officedocument.presentationml.slideLayout+xml"/>
  <Override PartName="/ppt/theme/theme52.xml" ContentType="application/vnd.openxmlformats-officedocument.theme+xml"/>
  <Override PartName="/ppt/slideLayouts/slideLayout53.xml" ContentType="application/vnd.openxmlformats-officedocument.presentationml.slideLayout+xml"/>
  <Override PartName="/ppt/theme/theme53.xml" ContentType="application/vnd.openxmlformats-officedocument.theme+xml"/>
  <Override PartName="/ppt/slideLayouts/slideLayout54.xml" ContentType="application/vnd.openxmlformats-officedocument.presentationml.slideLayout+xml"/>
  <Override PartName="/ppt/theme/theme54.xml" ContentType="application/vnd.openxmlformats-officedocument.theme+xml"/>
  <Override PartName="/ppt/slideLayouts/slideLayout55.xml" ContentType="application/vnd.openxmlformats-officedocument.presentationml.slideLayout+xml"/>
  <Override PartName="/ppt/theme/theme55.xml" ContentType="application/vnd.openxmlformats-officedocument.theme+xml"/>
  <Override PartName="/ppt/slideLayouts/slideLayout56.xml" ContentType="application/vnd.openxmlformats-officedocument.presentationml.slideLayout+xml"/>
  <Override PartName="/ppt/theme/theme56.xml" ContentType="application/vnd.openxmlformats-officedocument.theme+xml"/>
  <Override PartName="/ppt/slideLayouts/slideLayout57.xml" ContentType="application/vnd.openxmlformats-officedocument.presentationml.slideLayout+xml"/>
  <Override PartName="/ppt/theme/theme57.xml" ContentType="application/vnd.openxmlformats-officedocument.theme+xml"/>
  <Override PartName="/ppt/slideLayouts/slideLayout58.xml" ContentType="application/vnd.openxmlformats-officedocument.presentationml.slideLayout+xml"/>
  <Override PartName="/ppt/theme/theme58.xml" ContentType="application/vnd.openxmlformats-officedocument.theme+xml"/>
  <Override PartName="/ppt/slideLayouts/slideLayout59.xml" ContentType="application/vnd.openxmlformats-officedocument.presentationml.slideLayout+xml"/>
  <Override PartName="/ppt/theme/theme59.xml" ContentType="application/vnd.openxmlformats-officedocument.theme+xml"/>
  <Override PartName="/ppt/slideLayouts/slideLayout60.xml" ContentType="application/vnd.openxmlformats-officedocument.presentationml.slideLayout+xml"/>
  <Override PartName="/ppt/theme/theme60.xml" ContentType="application/vnd.openxmlformats-officedocument.theme+xml"/>
  <Override PartName="/ppt/slideLayouts/slideLayout61.xml" ContentType="application/vnd.openxmlformats-officedocument.presentationml.slideLayout+xml"/>
  <Override PartName="/ppt/theme/theme6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3" r:id="rId2"/>
    <p:sldMasterId id="2147483665" r:id="rId3"/>
    <p:sldMasterId id="2147483667" r:id="rId4"/>
    <p:sldMasterId id="2147483669" r:id="rId5"/>
    <p:sldMasterId id="2147483671" r:id="rId6"/>
    <p:sldMasterId id="2147483673" r:id="rId7"/>
    <p:sldMasterId id="2147483675" r:id="rId8"/>
    <p:sldMasterId id="2147483677" r:id="rId9"/>
    <p:sldMasterId id="2147483679" r:id="rId10"/>
    <p:sldMasterId id="2147483681" r:id="rId11"/>
    <p:sldMasterId id="2147483683" r:id="rId12"/>
    <p:sldMasterId id="2147483685" r:id="rId13"/>
    <p:sldMasterId id="2147483687" r:id="rId14"/>
    <p:sldMasterId id="2147483695" r:id="rId15"/>
    <p:sldMasterId id="2147483697" r:id="rId16"/>
    <p:sldMasterId id="2147483699" r:id="rId17"/>
    <p:sldMasterId id="2147483701" r:id="rId18"/>
    <p:sldMasterId id="2147483703" r:id="rId19"/>
    <p:sldMasterId id="2147483705" r:id="rId20"/>
    <p:sldMasterId id="2147483707" r:id="rId21"/>
    <p:sldMasterId id="2147483709" r:id="rId22"/>
    <p:sldMasterId id="2147483711" r:id="rId23"/>
    <p:sldMasterId id="2147483713" r:id="rId24"/>
    <p:sldMasterId id="2147483715" r:id="rId25"/>
    <p:sldMasterId id="2147483717" r:id="rId26"/>
    <p:sldMasterId id="2147483719" r:id="rId27"/>
    <p:sldMasterId id="2147483721" r:id="rId28"/>
    <p:sldMasterId id="2147483723" r:id="rId29"/>
    <p:sldMasterId id="2147483725" r:id="rId30"/>
    <p:sldMasterId id="2147483727" r:id="rId31"/>
    <p:sldMasterId id="2147483729" r:id="rId32"/>
    <p:sldMasterId id="2147483731" r:id="rId33"/>
    <p:sldMasterId id="2147483733" r:id="rId34"/>
    <p:sldMasterId id="2147483735" r:id="rId35"/>
    <p:sldMasterId id="2147483737" r:id="rId36"/>
    <p:sldMasterId id="2147483739" r:id="rId37"/>
    <p:sldMasterId id="2147483741" r:id="rId38"/>
    <p:sldMasterId id="2147483743" r:id="rId39"/>
    <p:sldMasterId id="2147483745" r:id="rId40"/>
    <p:sldMasterId id="2147483747" r:id="rId41"/>
    <p:sldMasterId id="2147483749" r:id="rId42"/>
    <p:sldMasterId id="2147483751" r:id="rId43"/>
    <p:sldMasterId id="2147483753" r:id="rId44"/>
    <p:sldMasterId id="2147483755" r:id="rId45"/>
    <p:sldMasterId id="2147483757" r:id="rId46"/>
    <p:sldMasterId id="2147483759" r:id="rId47"/>
    <p:sldMasterId id="2147483761" r:id="rId48"/>
    <p:sldMasterId id="2147483763" r:id="rId49"/>
    <p:sldMasterId id="2147483765" r:id="rId50"/>
    <p:sldMasterId id="2147483767" r:id="rId51"/>
    <p:sldMasterId id="2147483769" r:id="rId52"/>
    <p:sldMasterId id="2147483771" r:id="rId53"/>
    <p:sldMasterId id="2147483773" r:id="rId54"/>
    <p:sldMasterId id="2147483775" r:id="rId55"/>
    <p:sldMasterId id="2147483777" r:id="rId56"/>
    <p:sldMasterId id="2147483779" r:id="rId57"/>
    <p:sldMasterId id="2147483781" r:id="rId58"/>
    <p:sldMasterId id="2147483783" r:id="rId59"/>
    <p:sldMasterId id="2147483785" r:id="rId60"/>
    <p:sldMasterId id="2147483787" r:id="rId61"/>
  </p:sldMasterIdLst>
  <p:sldIdLst>
    <p:sldId id="259" r:id="rId62"/>
    <p:sldId id="262" r:id="rId63"/>
    <p:sldId id="265" r:id="rId64"/>
    <p:sldId id="268" r:id="rId65"/>
    <p:sldId id="271" r:id="rId66"/>
    <p:sldId id="274" r:id="rId67"/>
    <p:sldId id="277" r:id="rId68"/>
    <p:sldId id="280" r:id="rId69"/>
    <p:sldId id="283" r:id="rId70"/>
    <p:sldId id="286" r:id="rId71"/>
    <p:sldId id="289" r:id="rId72"/>
    <p:sldId id="292" r:id="rId73"/>
    <p:sldId id="295" r:id="rId74"/>
    <p:sldId id="298" r:id="rId75"/>
    <p:sldId id="310" r:id="rId76"/>
    <p:sldId id="313" r:id="rId77"/>
    <p:sldId id="316" r:id="rId78"/>
    <p:sldId id="319" r:id="rId79"/>
    <p:sldId id="322" r:id="rId80"/>
    <p:sldId id="325" r:id="rId81"/>
    <p:sldId id="328" r:id="rId82"/>
    <p:sldId id="331" r:id="rId83"/>
    <p:sldId id="334" r:id="rId84"/>
    <p:sldId id="337" r:id="rId85"/>
    <p:sldId id="340" r:id="rId86"/>
    <p:sldId id="343" r:id="rId87"/>
    <p:sldId id="346" r:id="rId88"/>
    <p:sldId id="349" r:id="rId89"/>
    <p:sldId id="352" r:id="rId90"/>
    <p:sldId id="355" r:id="rId91"/>
    <p:sldId id="358" r:id="rId92"/>
    <p:sldId id="361" r:id="rId93"/>
    <p:sldId id="364" r:id="rId94"/>
    <p:sldId id="367" r:id="rId95"/>
    <p:sldId id="370" r:id="rId96"/>
    <p:sldId id="373" r:id="rId97"/>
    <p:sldId id="376" r:id="rId98"/>
    <p:sldId id="379" r:id="rId99"/>
    <p:sldId id="382" r:id="rId100"/>
    <p:sldId id="385" r:id="rId101"/>
    <p:sldId id="388" r:id="rId102"/>
    <p:sldId id="391" r:id="rId103"/>
    <p:sldId id="394" r:id="rId104"/>
    <p:sldId id="397" r:id="rId105"/>
    <p:sldId id="400" r:id="rId106"/>
    <p:sldId id="403" r:id="rId107"/>
    <p:sldId id="406" r:id="rId108"/>
    <p:sldId id="409" r:id="rId109"/>
    <p:sldId id="412" r:id="rId110"/>
    <p:sldId id="415" r:id="rId111"/>
    <p:sldId id="418" r:id="rId112"/>
    <p:sldId id="421" r:id="rId113"/>
    <p:sldId id="424" r:id="rId114"/>
    <p:sldId id="427" r:id="rId115"/>
    <p:sldId id="430" r:id="rId116"/>
    <p:sldId id="433" r:id="rId117"/>
    <p:sldId id="436" r:id="rId118"/>
    <p:sldId id="439" r:id="rId119"/>
    <p:sldId id="442" r:id="rId120"/>
    <p:sldId id="445" r:id="rId121"/>
    <p:sldId id="448" r:id="rId122"/>
  </p:sldIdLst>
  <p:sldSz cx="9144000" cy="6858000" type="screen4x3"/>
  <p:notesSz cx="6858000" cy="9144000"/>
  <p:custDataLst>
    <p:tags r:id="rId123"/>
  </p:custDataLst>
  <p:defaultTextStyle>
    <a:defPPr>
      <a:defRPr lang="en-US" smtId="4294967295"/>
    </a:defPPr>
    <a:lvl1pPr marL="0" algn="l" defTabSz="914400" rtl="0" eaLnBrk="1" latinLnBrk="0" hangingPunct="1">
      <a:defRPr sz="1800" kern="1200" smtId="4294967295">
        <a:solidFill>
          <a:schemeClr val="tx1"/>
        </a:solidFill>
        <a:latin typeface="+mn-lt"/>
        <a:ea typeface="+mn-ea"/>
        <a:cs typeface="+mn-cs"/>
      </a:defRPr>
    </a:lvl1pPr>
    <a:lvl2pPr marL="457200" algn="l" defTabSz="914400" rtl="0" eaLnBrk="1" latinLnBrk="0" hangingPunct="1">
      <a:defRPr sz="1800" kern="1200" smtId="4294967295">
        <a:solidFill>
          <a:schemeClr val="tx1"/>
        </a:solidFill>
        <a:latin typeface="+mn-lt"/>
        <a:ea typeface="+mn-ea"/>
        <a:cs typeface="+mn-cs"/>
      </a:defRPr>
    </a:lvl2pPr>
    <a:lvl3pPr marL="914400" algn="l" defTabSz="914400" rtl="0" eaLnBrk="1" latinLnBrk="0" hangingPunct="1">
      <a:defRPr sz="1800" kern="1200" smtId="4294967295">
        <a:solidFill>
          <a:schemeClr val="tx1"/>
        </a:solidFill>
        <a:latin typeface="+mn-lt"/>
        <a:ea typeface="+mn-ea"/>
        <a:cs typeface="+mn-cs"/>
      </a:defRPr>
    </a:lvl3pPr>
    <a:lvl4pPr marL="1371600" algn="l" defTabSz="914400" rtl="0" eaLnBrk="1" latinLnBrk="0" hangingPunct="1">
      <a:defRPr sz="1800" kern="1200" smtId="4294967295">
        <a:solidFill>
          <a:schemeClr val="tx1"/>
        </a:solidFill>
        <a:latin typeface="+mn-lt"/>
        <a:ea typeface="+mn-ea"/>
        <a:cs typeface="+mn-cs"/>
      </a:defRPr>
    </a:lvl4pPr>
    <a:lvl5pPr marL="1828800" algn="l" defTabSz="914400" rtl="0" eaLnBrk="1" latinLnBrk="0" hangingPunct="1">
      <a:defRPr sz="1800" kern="1200" smtId="4294967295">
        <a:solidFill>
          <a:schemeClr val="tx1"/>
        </a:solidFill>
        <a:latin typeface="+mn-lt"/>
        <a:ea typeface="+mn-ea"/>
        <a:cs typeface="+mn-cs"/>
      </a:defRPr>
    </a:lvl5pPr>
    <a:lvl6pPr marL="2286000" algn="l" defTabSz="914400" rtl="0" eaLnBrk="1" latinLnBrk="0" hangingPunct="1">
      <a:defRPr sz="1800" kern="1200" smtId="4294967295">
        <a:solidFill>
          <a:schemeClr val="tx1"/>
        </a:solidFill>
        <a:latin typeface="+mn-lt"/>
        <a:ea typeface="+mn-ea"/>
        <a:cs typeface="+mn-cs"/>
      </a:defRPr>
    </a:lvl6pPr>
    <a:lvl7pPr marL="2743200" algn="l" defTabSz="914400" rtl="0" eaLnBrk="1" latinLnBrk="0" hangingPunct="1">
      <a:defRPr sz="1800" kern="1200" smtId="4294967295">
        <a:solidFill>
          <a:schemeClr val="tx1"/>
        </a:solidFill>
        <a:latin typeface="+mn-lt"/>
        <a:ea typeface="+mn-ea"/>
        <a:cs typeface="+mn-cs"/>
      </a:defRPr>
    </a:lvl7pPr>
    <a:lvl8pPr marL="3200400" algn="l" defTabSz="914400" rtl="0" eaLnBrk="1" latinLnBrk="0" hangingPunct="1">
      <a:defRPr sz="1800" kern="1200" smtId="4294967295">
        <a:solidFill>
          <a:schemeClr val="tx1"/>
        </a:solidFill>
        <a:latin typeface="+mn-lt"/>
        <a:ea typeface="+mn-ea"/>
        <a:cs typeface="+mn-cs"/>
      </a:defRPr>
    </a:lvl8pPr>
    <a:lvl9pPr marL="3657600" algn="l" defTabSz="914400" rtl="0" eaLnBrk="1" latinLnBrk="0" hangingPunct="1">
      <a:defRPr sz="1800" kern="1200" smtId="4294967295">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56.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 Target="slides/slide2.xml"/><Relationship Id="rId68" Type="http://schemas.openxmlformats.org/officeDocument/2006/relationships/slide" Target="slides/slide7.xml"/><Relationship Id="rId84" Type="http://schemas.openxmlformats.org/officeDocument/2006/relationships/slide" Target="slides/slide23.xml"/><Relationship Id="rId89" Type="http://schemas.openxmlformats.org/officeDocument/2006/relationships/slide" Target="slides/slide28.xml"/><Relationship Id="rId112" Type="http://schemas.openxmlformats.org/officeDocument/2006/relationships/slide" Target="slides/slide51.xml"/><Relationship Id="rId16" Type="http://schemas.openxmlformats.org/officeDocument/2006/relationships/slideMaster" Target="slideMasters/slideMaster16.xml"/><Relationship Id="rId107" Type="http://schemas.openxmlformats.org/officeDocument/2006/relationships/slide" Target="slides/slide4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 Target="slides/slide13.xml"/><Relationship Id="rId79" Type="http://schemas.openxmlformats.org/officeDocument/2006/relationships/slide" Target="slides/slide18.xml"/><Relationship Id="rId102" Type="http://schemas.openxmlformats.org/officeDocument/2006/relationships/slide" Target="slides/slide41.xml"/><Relationship Id="rId123" Type="http://schemas.openxmlformats.org/officeDocument/2006/relationships/tags" Target="tags/tag1.xml"/><Relationship Id="rId5" Type="http://schemas.openxmlformats.org/officeDocument/2006/relationships/slideMaster" Target="slideMasters/slideMaster5.xml"/><Relationship Id="rId90" Type="http://schemas.openxmlformats.org/officeDocument/2006/relationships/slide" Target="slides/slide29.xml"/><Relationship Id="rId95" Type="http://schemas.openxmlformats.org/officeDocument/2006/relationships/slide" Target="slides/slide3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56" Type="http://schemas.openxmlformats.org/officeDocument/2006/relationships/slideMaster" Target="slideMasters/slideMaster56.xml"/><Relationship Id="rId64" Type="http://schemas.openxmlformats.org/officeDocument/2006/relationships/slide" Target="slides/slide3.xml"/><Relationship Id="rId69" Type="http://schemas.openxmlformats.org/officeDocument/2006/relationships/slide" Target="slides/slide8.xml"/><Relationship Id="rId77" Type="http://schemas.openxmlformats.org/officeDocument/2006/relationships/slide" Target="slides/slide16.xml"/><Relationship Id="rId100" Type="http://schemas.openxmlformats.org/officeDocument/2006/relationships/slide" Target="slides/slide39.xml"/><Relationship Id="rId105" Type="http://schemas.openxmlformats.org/officeDocument/2006/relationships/slide" Target="slides/slide44.xml"/><Relationship Id="rId113" Type="http://schemas.openxmlformats.org/officeDocument/2006/relationships/slide" Target="slides/slide52.xml"/><Relationship Id="rId118" Type="http://schemas.openxmlformats.org/officeDocument/2006/relationships/slide" Target="slides/slide57.xml"/><Relationship Id="rId12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 Target="slides/slide11.xml"/><Relationship Id="rId80" Type="http://schemas.openxmlformats.org/officeDocument/2006/relationships/slide" Target="slides/slide19.xml"/><Relationship Id="rId85" Type="http://schemas.openxmlformats.org/officeDocument/2006/relationships/slide" Target="slides/slide24.xml"/><Relationship Id="rId93" Type="http://schemas.openxmlformats.org/officeDocument/2006/relationships/slide" Target="slides/slide32.xml"/><Relationship Id="rId98" Type="http://schemas.openxmlformats.org/officeDocument/2006/relationships/slide" Target="slides/slide37.xml"/><Relationship Id="rId121" Type="http://schemas.openxmlformats.org/officeDocument/2006/relationships/slide" Target="slides/slide60.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Master" Target="slideMasters/slideMaster46.xml"/><Relationship Id="rId59" Type="http://schemas.openxmlformats.org/officeDocument/2006/relationships/slideMaster" Target="slideMasters/slideMaster59.xml"/><Relationship Id="rId67" Type="http://schemas.openxmlformats.org/officeDocument/2006/relationships/slide" Target="slides/slide6.xml"/><Relationship Id="rId103" Type="http://schemas.openxmlformats.org/officeDocument/2006/relationships/slide" Target="slides/slide42.xml"/><Relationship Id="rId108" Type="http://schemas.openxmlformats.org/officeDocument/2006/relationships/slide" Target="slides/slide47.xml"/><Relationship Id="rId116" Type="http://schemas.openxmlformats.org/officeDocument/2006/relationships/slide" Target="slides/slide55.xml"/><Relationship Id="rId124" Type="http://schemas.openxmlformats.org/officeDocument/2006/relationships/presProps" Target="presProps.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54" Type="http://schemas.openxmlformats.org/officeDocument/2006/relationships/slideMaster" Target="slideMasters/slideMaster54.xml"/><Relationship Id="rId62" Type="http://schemas.openxmlformats.org/officeDocument/2006/relationships/slide" Target="slides/slide1.xml"/><Relationship Id="rId70" Type="http://schemas.openxmlformats.org/officeDocument/2006/relationships/slide" Target="slides/slide9.xml"/><Relationship Id="rId75" Type="http://schemas.openxmlformats.org/officeDocument/2006/relationships/slide" Target="slides/slide14.xml"/><Relationship Id="rId83" Type="http://schemas.openxmlformats.org/officeDocument/2006/relationships/slide" Target="slides/slide22.xml"/><Relationship Id="rId88" Type="http://schemas.openxmlformats.org/officeDocument/2006/relationships/slide" Target="slides/slide27.xml"/><Relationship Id="rId91" Type="http://schemas.openxmlformats.org/officeDocument/2006/relationships/slide" Target="slides/slide30.xml"/><Relationship Id="rId96" Type="http://schemas.openxmlformats.org/officeDocument/2006/relationships/slide" Target="slides/slide35.xml"/><Relationship Id="rId111" Type="http://schemas.openxmlformats.org/officeDocument/2006/relationships/slide" Target="slides/slide5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Master" Target="slideMasters/slideMaster49.xml"/><Relationship Id="rId57" Type="http://schemas.openxmlformats.org/officeDocument/2006/relationships/slideMaster" Target="slideMasters/slideMaster57.xml"/><Relationship Id="rId106" Type="http://schemas.openxmlformats.org/officeDocument/2006/relationships/slide" Target="slides/slide45.xml"/><Relationship Id="rId114" Type="http://schemas.openxmlformats.org/officeDocument/2006/relationships/slide" Target="slides/slide53.xml"/><Relationship Id="rId119" Type="http://schemas.openxmlformats.org/officeDocument/2006/relationships/slide" Target="slides/slide58.xml"/><Relationship Id="rId12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Master" Target="slideMasters/slideMaster44.xml"/><Relationship Id="rId52" Type="http://schemas.openxmlformats.org/officeDocument/2006/relationships/slideMaster" Target="slideMasters/slideMaster52.xml"/><Relationship Id="rId60" Type="http://schemas.openxmlformats.org/officeDocument/2006/relationships/slideMaster" Target="slideMasters/slideMaster60.xml"/><Relationship Id="rId65" Type="http://schemas.openxmlformats.org/officeDocument/2006/relationships/slide" Target="slides/slide4.xml"/><Relationship Id="rId73" Type="http://schemas.openxmlformats.org/officeDocument/2006/relationships/slide" Target="slides/slide12.xml"/><Relationship Id="rId78" Type="http://schemas.openxmlformats.org/officeDocument/2006/relationships/slide" Target="slides/slide17.xml"/><Relationship Id="rId81" Type="http://schemas.openxmlformats.org/officeDocument/2006/relationships/slide" Target="slides/slide20.xml"/><Relationship Id="rId86" Type="http://schemas.openxmlformats.org/officeDocument/2006/relationships/slide" Target="slides/slide25.xml"/><Relationship Id="rId94" Type="http://schemas.openxmlformats.org/officeDocument/2006/relationships/slide" Target="slides/slide33.xml"/><Relationship Id="rId99" Type="http://schemas.openxmlformats.org/officeDocument/2006/relationships/slide" Target="slides/slide38.xml"/><Relationship Id="rId101" Type="http://schemas.openxmlformats.org/officeDocument/2006/relationships/slide" Target="slides/slide40.xml"/><Relationship Id="rId122" Type="http://schemas.openxmlformats.org/officeDocument/2006/relationships/slide" Target="slides/slide6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48.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15.xml"/><Relationship Id="rId97" Type="http://schemas.openxmlformats.org/officeDocument/2006/relationships/slide" Target="slides/slide36.xml"/><Relationship Id="rId104" Type="http://schemas.openxmlformats.org/officeDocument/2006/relationships/slide" Target="slides/slide43.xml"/><Relationship Id="rId120" Type="http://schemas.openxmlformats.org/officeDocument/2006/relationships/slide" Target="slides/slide59.xml"/><Relationship Id="rId125"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10.xml"/><Relationship Id="rId92" Type="http://schemas.openxmlformats.org/officeDocument/2006/relationships/slide" Target="slides/slide3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 Target="slides/slide5.xml"/><Relationship Id="rId87" Type="http://schemas.openxmlformats.org/officeDocument/2006/relationships/slide" Target="slides/slide26.xml"/><Relationship Id="rId110" Type="http://schemas.openxmlformats.org/officeDocument/2006/relationships/slide" Target="slides/slide49.xml"/><Relationship Id="rId115" Type="http://schemas.openxmlformats.org/officeDocument/2006/relationships/slide" Target="slides/slide54.xml"/><Relationship Id="rId61" Type="http://schemas.openxmlformats.org/officeDocument/2006/relationships/slideMaster" Target="slideMasters/slideMaster61.xml"/><Relationship Id="rId8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10/2/2018</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32.xml.rels><?xml version="1.0" encoding="UTF-8" standalone="yes"?>
<Relationships xmlns="http://schemas.openxmlformats.org/package/2006/relationships"><Relationship Id="rId2" Type="http://schemas.openxmlformats.org/officeDocument/2006/relationships/theme" Target="../theme/theme32.xml"/><Relationship Id="rId1" Type="http://schemas.openxmlformats.org/officeDocument/2006/relationships/slideLayout" Target="../slideLayouts/slideLayout32.xml"/></Relationships>
</file>

<file path=ppt/slideMasters/_rels/slideMaster33.xml.rels><?xml version="1.0" encoding="UTF-8" standalone="yes"?>
<Relationships xmlns="http://schemas.openxmlformats.org/package/2006/relationships"><Relationship Id="rId2" Type="http://schemas.openxmlformats.org/officeDocument/2006/relationships/theme" Target="../theme/theme33.xml"/><Relationship Id="rId1" Type="http://schemas.openxmlformats.org/officeDocument/2006/relationships/slideLayout" Target="../slideLayouts/slideLayout33.xml"/></Relationships>
</file>

<file path=ppt/slideMasters/_rels/slideMaster34.xml.rels><?xml version="1.0" encoding="UTF-8" standalone="yes"?>
<Relationships xmlns="http://schemas.openxmlformats.org/package/2006/relationships"><Relationship Id="rId2" Type="http://schemas.openxmlformats.org/officeDocument/2006/relationships/theme" Target="../theme/theme34.xml"/><Relationship Id="rId1" Type="http://schemas.openxmlformats.org/officeDocument/2006/relationships/slideLayout" Target="../slideLayouts/slideLayout34.xml"/></Relationships>
</file>

<file path=ppt/slideMasters/_rels/slideMaster35.xml.rels><?xml version="1.0" encoding="UTF-8" standalone="yes"?>
<Relationships xmlns="http://schemas.openxmlformats.org/package/2006/relationships"><Relationship Id="rId2" Type="http://schemas.openxmlformats.org/officeDocument/2006/relationships/theme" Target="../theme/theme35.xml"/><Relationship Id="rId1" Type="http://schemas.openxmlformats.org/officeDocument/2006/relationships/slideLayout" Target="../slideLayouts/slideLayout35.xml"/></Relationships>
</file>

<file path=ppt/slideMasters/_rels/slideMaster36.xml.rels><?xml version="1.0" encoding="UTF-8" standalone="yes"?>
<Relationships xmlns="http://schemas.openxmlformats.org/package/2006/relationships"><Relationship Id="rId2" Type="http://schemas.openxmlformats.org/officeDocument/2006/relationships/theme" Target="../theme/theme36.xml"/><Relationship Id="rId1" Type="http://schemas.openxmlformats.org/officeDocument/2006/relationships/slideLayout" Target="../slideLayouts/slideLayout36.xml"/></Relationships>
</file>

<file path=ppt/slideMasters/_rels/slideMaster37.xml.rels><?xml version="1.0" encoding="UTF-8" standalone="yes"?>
<Relationships xmlns="http://schemas.openxmlformats.org/package/2006/relationships"><Relationship Id="rId2" Type="http://schemas.openxmlformats.org/officeDocument/2006/relationships/theme" Target="../theme/theme37.xml"/><Relationship Id="rId1" Type="http://schemas.openxmlformats.org/officeDocument/2006/relationships/slideLayout" Target="../slideLayouts/slideLayout37.xml"/></Relationships>
</file>

<file path=ppt/slideMasters/_rels/slideMaster38.xml.rels><?xml version="1.0" encoding="UTF-8" standalone="yes"?>
<Relationships xmlns="http://schemas.openxmlformats.org/package/2006/relationships"><Relationship Id="rId2" Type="http://schemas.openxmlformats.org/officeDocument/2006/relationships/theme" Target="../theme/theme38.xml"/><Relationship Id="rId1" Type="http://schemas.openxmlformats.org/officeDocument/2006/relationships/slideLayout" Target="../slideLayouts/slideLayout38.xml"/></Relationships>
</file>

<file path=ppt/slideMasters/_rels/slideMaster39.xml.rels><?xml version="1.0" encoding="UTF-8" standalone="yes"?>
<Relationships xmlns="http://schemas.openxmlformats.org/package/2006/relationships"><Relationship Id="rId2" Type="http://schemas.openxmlformats.org/officeDocument/2006/relationships/theme" Target="../theme/theme39.xml"/><Relationship Id="rId1"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40.xml.rels><?xml version="1.0" encoding="UTF-8" standalone="yes"?>
<Relationships xmlns="http://schemas.openxmlformats.org/package/2006/relationships"><Relationship Id="rId2" Type="http://schemas.openxmlformats.org/officeDocument/2006/relationships/theme" Target="../theme/theme40.xml"/><Relationship Id="rId1" Type="http://schemas.openxmlformats.org/officeDocument/2006/relationships/slideLayout" Target="../slideLayouts/slideLayout40.xml"/></Relationships>
</file>

<file path=ppt/slideMasters/_rels/slideMaster41.xml.rels><?xml version="1.0" encoding="UTF-8" standalone="yes"?>
<Relationships xmlns="http://schemas.openxmlformats.org/package/2006/relationships"><Relationship Id="rId2" Type="http://schemas.openxmlformats.org/officeDocument/2006/relationships/theme" Target="../theme/theme41.xml"/><Relationship Id="rId1" Type="http://schemas.openxmlformats.org/officeDocument/2006/relationships/slideLayout" Target="../slideLayouts/slideLayout41.xml"/></Relationships>
</file>

<file path=ppt/slideMasters/_rels/slideMaster42.xml.rels><?xml version="1.0" encoding="UTF-8" standalone="yes"?>
<Relationships xmlns="http://schemas.openxmlformats.org/package/2006/relationships"><Relationship Id="rId2" Type="http://schemas.openxmlformats.org/officeDocument/2006/relationships/theme" Target="../theme/theme42.xml"/><Relationship Id="rId1" Type="http://schemas.openxmlformats.org/officeDocument/2006/relationships/slideLayout" Target="../slideLayouts/slideLayout42.xml"/></Relationships>
</file>

<file path=ppt/slideMasters/_rels/slideMaster43.xml.rels><?xml version="1.0" encoding="UTF-8" standalone="yes"?>
<Relationships xmlns="http://schemas.openxmlformats.org/package/2006/relationships"><Relationship Id="rId2" Type="http://schemas.openxmlformats.org/officeDocument/2006/relationships/theme" Target="../theme/theme43.xml"/><Relationship Id="rId1" Type="http://schemas.openxmlformats.org/officeDocument/2006/relationships/slideLayout" Target="../slideLayouts/slideLayout43.xml"/></Relationships>
</file>

<file path=ppt/slideMasters/_rels/slideMaster44.xml.rels><?xml version="1.0" encoding="UTF-8" standalone="yes"?>
<Relationships xmlns="http://schemas.openxmlformats.org/package/2006/relationships"><Relationship Id="rId2" Type="http://schemas.openxmlformats.org/officeDocument/2006/relationships/theme" Target="../theme/theme44.xml"/><Relationship Id="rId1" Type="http://schemas.openxmlformats.org/officeDocument/2006/relationships/slideLayout" Target="../slideLayouts/slideLayout44.xml"/></Relationships>
</file>

<file path=ppt/slideMasters/_rels/slideMaster45.xml.rels><?xml version="1.0" encoding="UTF-8" standalone="yes"?>
<Relationships xmlns="http://schemas.openxmlformats.org/package/2006/relationships"><Relationship Id="rId2" Type="http://schemas.openxmlformats.org/officeDocument/2006/relationships/theme" Target="../theme/theme45.xml"/><Relationship Id="rId1" Type="http://schemas.openxmlformats.org/officeDocument/2006/relationships/slideLayout" Target="../slideLayouts/slideLayout45.xml"/></Relationships>
</file>

<file path=ppt/slideMasters/_rels/slideMaster46.xml.rels><?xml version="1.0" encoding="UTF-8" standalone="yes"?>
<Relationships xmlns="http://schemas.openxmlformats.org/package/2006/relationships"><Relationship Id="rId2" Type="http://schemas.openxmlformats.org/officeDocument/2006/relationships/theme" Target="../theme/theme46.xml"/><Relationship Id="rId1" Type="http://schemas.openxmlformats.org/officeDocument/2006/relationships/slideLayout" Target="../slideLayouts/slideLayout46.xml"/></Relationships>
</file>

<file path=ppt/slideMasters/_rels/slideMaster47.xml.rels><?xml version="1.0" encoding="UTF-8" standalone="yes"?>
<Relationships xmlns="http://schemas.openxmlformats.org/package/2006/relationships"><Relationship Id="rId2" Type="http://schemas.openxmlformats.org/officeDocument/2006/relationships/theme" Target="../theme/theme47.xml"/><Relationship Id="rId1" Type="http://schemas.openxmlformats.org/officeDocument/2006/relationships/slideLayout" Target="../slideLayouts/slideLayout47.xml"/></Relationships>
</file>

<file path=ppt/slideMasters/_rels/slideMaster48.xml.rels><?xml version="1.0" encoding="UTF-8" standalone="yes"?>
<Relationships xmlns="http://schemas.openxmlformats.org/package/2006/relationships"><Relationship Id="rId2" Type="http://schemas.openxmlformats.org/officeDocument/2006/relationships/theme" Target="../theme/theme48.xml"/><Relationship Id="rId1" Type="http://schemas.openxmlformats.org/officeDocument/2006/relationships/slideLayout" Target="../slideLayouts/slideLayout48.xml"/></Relationships>
</file>

<file path=ppt/slideMasters/_rels/slideMaster49.xml.rels><?xml version="1.0" encoding="UTF-8" standalone="yes"?>
<Relationships xmlns="http://schemas.openxmlformats.org/package/2006/relationships"><Relationship Id="rId2" Type="http://schemas.openxmlformats.org/officeDocument/2006/relationships/theme" Target="../theme/theme49.xml"/><Relationship Id="rId1"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50.xml.rels><?xml version="1.0" encoding="UTF-8" standalone="yes"?>
<Relationships xmlns="http://schemas.openxmlformats.org/package/2006/relationships"><Relationship Id="rId2" Type="http://schemas.openxmlformats.org/officeDocument/2006/relationships/theme" Target="../theme/theme50.xml"/><Relationship Id="rId1" Type="http://schemas.openxmlformats.org/officeDocument/2006/relationships/slideLayout" Target="../slideLayouts/slideLayout50.xml"/></Relationships>
</file>

<file path=ppt/slideMasters/_rels/slideMaster51.xml.rels><?xml version="1.0" encoding="UTF-8" standalone="yes"?>
<Relationships xmlns="http://schemas.openxmlformats.org/package/2006/relationships"><Relationship Id="rId2" Type="http://schemas.openxmlformats.org/officeDocument/2006/relationships/theme" Target="../theme/theme51.xml"/><Relationship Id="rId1" Type="http://schemas.openxmlformats.org/officeDocument/2006/relationships/slideLayout" Target="../slideLayouts/slideLayout51.xml"/></Relationships>
</file>

<file path=ppt/slideMasters/_rels/slideMaster52.xml.rels><?xml version="1.0" encoding="UTF-8" standalone="yes"?>
<Relationships xmlns="http://schemas.openxmlformats.org/package/2006/relationships"><Relationship Id="rId2" Type="http://schemas.openxmlformats.org/officeDocument/2006/relationships/theme" Target="../theme/theme52.xml"/><Relationship Id="rId1" Type="http://schemas.openxmlformats.org/officeDocument/2006/relationships/slideLayout" Target="../slideLayouts/slideLayout52.xml"/></Relationships>
</file>

<file path=ppt/slideMasters/_rels/slideMaster53.xml.rels><?xml version="1.0" encoding="UTF-8" standalone="yes"?>
<Relationships xmlns="http://schemas.openxmlformats.org/package/2006/relationships"><Relationship Id="rId2" Type="http://schemas.openxmlformats.org/officeDocument/2006/relationships/theme" Target="../theme/theme53.xml"/><Relationship Id="rId1" Type="http://schemas.openxmlformats.org/officeDocument/2006/relationships/slideLayout" Target="../slideLayouts/slideLayout53.xml"/></Relationships>
</file>

<file path=ppt/slideMasters/_rels/slideMaster54.xml.rels><?xml version="1.0" encoding="UTF-8" standalone="yes"?>
<Relationships xmlns="http://schemas.openxmlformats.org/package/2006/relationships"><Relationship Id="rId2" Type="http://schemas.openxmlformats.org/officeDocument/2006/relationships/theme" Target="../theme/theme54.xml"/><Relationship Id="rId1" Type="http://schemas.openxmlformats.org/officeDocument/2006/relationships/slideLayout" Target="../slideLayouts/slideLayout54.xml"/></Relationships>
</file>

<file path=ppt/slideMasters/_rels/slideMaster55.xml.rels><?xml version="1.0" encoding="UTF-8" standalone="yes"?>
<Relationships xmlns="http://schemas.openxmlformats.org/package/2006/relationships"><Relationship Id="rId2" Type="http://schemas.openxmlformats.org/officeDocument/2006/relationships/theme" Target="../theme/theme55.xml"/><Relationship Id="rId1" Type="http://schemas.openxmlformats.org/officeDocument/2006/relationships/slideLayout" Target="../slideLayouts/slideLayout55.xml"/></Relationships>
</file>

<file path=ppt/slideMasters/_rels/slideMaster56.xml.rels><?xml version="1.0" encoding="UTF-8" standalone="yes"?>
<Relationships xmlns="http://schemas.openxmlformats.org/package/2006/relationships"><Relationship Id="rId2" Type="http://schemas.openxmlformats.org/officeDocument/2006/relationships/theme" Target="../theme/theme56.xml"/><Relationship Id="rId1" Type="http://schemas.openxmlformats.org/officeDocument/2006/relationships/slideLayout" Target="../slideLayouts/slideLayout56.xml"/></Relationships>
</file>

<file path=ppt/slideMasters/_rels/slideMaster57.xml.rels><?xml version="1.0" encoding="UTF-8" standalone="yes"?>
<Relationships xmlns="http://schemas.openxmlformats.org/package/2006/relationships"><Relationship Id="rId2" Type="http://schemas.openxmlformats.org/officeDocument/2006/relationships/theme" Target="../theme/theme57.xml"/><Relationship Id="rId1" Type="http://schemas.openxmlformats.org/officeDocument/2006/relationships/slideLayout" Target="../slideLayouts/slideLayout57.xml"/></Relationships>
</file>

<file path=ppt/slideMasters/_rels/slideMaster58.xml.rels><?xml version="1.0" encoding="UTF-8" standalone="yes"?>
<Relationships xmlns="http://schemas.openxmlformats.org/package/2006/relationships"><Relationship Id="rId2" Type="http://schemas.openxmlformats.org/officeDocument/2006/relationships/theme" Target="../theme/theme58.xml"/><Relationship Id="rId1" Type="http://schemas.openxmlformats.org/officeDocument/2006/relationships/slideLayout" Target="../slideLayouts/slideLayout58.xml"/></Relationships>
</file>

<file path=ppt/slideMasters/_rels/slideMaster59.xml.rels><?xml version="1.0" encoding="UTF-8" standalone="yes"?>
<Relationships xmlns="http://schemas.openxmlformats.org/package/2006/relationships"><Relationship Id="rId2" Type="http://schemas.openxmlformats.org/officeDocument/2006/relationships/theme" Target="../theme/theme59.xml"/><Relationship Id="rId1"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60.xml.rels><?xml version="1.0" encoding="UTF-8" standalone="yes"?>
<Relationships xmlns="http://schemas.openxmlformats.org/package/2006/relationships"><Relationship Id="rId2" Type="http://schemas.openxmlformats.org/officeDocument/2006/relationships/theme" Target="../theme/theme60.xml"/><Relationship Id="rId1" Type="http://schemas.openxmlformats.org/officeDocument/2006/relationships/slideLayout" Target="../slideLayouts/slideLayout60.xml"/></Relationships>
</file>

<file path=ppt/slideMasters/_rels/slideMaster61.xml.rels><?xml version="1.0" encoding="UTF-8" standalone="yes"?>
<Relationships xmlns="http://schemas.openxmlformats.org/package/2006/relationships"><Relationship Id="rId2" Type="http://schemas.openxmlformats.org/officeDocument/2006/relationships/theme" Target="../theme/theme61.xml"/><Relationship Id="rId1" Type="http://schemas.openxmlformats.org/officeDocument/2006/relationships/slideLayout" Target="../slideLayouts/slideLayout61.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9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0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1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2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3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4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5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6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78"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0"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78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2"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4"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9480" cy="274594"/>
          </a:xfrm>
          <a:prstGeom prst="rect">
            <a:avLst/>
          </a:prstGeom>
        </p:spPr>
        <p:txBody>
          <a:bodyPr wrap="square" lIns="0" tIns="0" rIns="0" bIns="0">
            <a:spAutoFit/>
          </a:bodyPr>
          <a:lstStyle>
            <a:lvl1pPr marL="0" algn="ct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5" name="Holder 5"/>
          <p:cNvSpPr>
            <a:spLocks noGrp="1"/>
          </p:cNvSpPr>
          <p:nvPr>
            <p:ph type="dt" sz="half" idx="6"/>
          </p:nvPr>
        </p:nvSpPr>
        <p:spPr>
          <a:xfrm>
            <a:off x="377666" y="9944862"/>
            <a:ext cx="1739001" cy="274594"/>
          </a:xfrm>
          <a:prstGeom prst="rect">
            <a:avLst/>
          </a:prstGeom>
        </p:spPr>
        <p:txBody>
          <a:bodyPr wrap="square" lIns="0" tIns="0" rIns="0" bIns="0">
            <a:spAutoFit/>
          </a:bodyPr>
          <a:lstStyle>
            <a:lvl1pPr marL="0" algn="l"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1D8BD707-D9CF-40AE-B4C6-C98DA3205C09}" type="datetimeFigureOut">
              <a:rPr lang="en-US"/>
              <a:t>10/2/2018</a:t>
            </a:fld>
            <a:endParaRPr lang="en-US"/>
          </a:p>
        </p:txBody>
      </p:sp>
      <p:sp>
        <p:nvSpPr>
          <p:cNvPr id="6" name="Holder 6"/>
          <p:cNvSpPr>
            <a:spLocks noGrp="1"/>
          </p:cNvSpPr>
          <p:nvPr>
            <p:ph type="sldNum" sz="quarter" idx="7"/>
          </p:nvPr>
        </p:nvSpPr>
        <p:spPr>
          <a:xfrm>
            <a:off x="5438394" y="9944862"/>
            <a:ext cx="1739001" cy="274594"/>
          </a:xfrm>
          <a:prstGeom prst="rect">
            <a:avLst/>
          </a:prstGeom>
        </p:spPr>
        <p:txBody>
          <a:bodyPr wrap="square" lIns="0" tIns="0" rIns="0" bIns="0">
            <a:spAutoFit/>
          </a:bodyPr>
          <a:lstStyle>
            <a:lvl1pPr marL="0" algn="r" defTabSz="914400" rtl="0" eaLnBrk="0" latinLnBrk="0" hangingPunct="0">
              <a:defRPr sz="1800" kern="1200">
                <a:solidFill>
                  <a:schemeClr val="tx1">
                    <a:tint val="75000"/>
                  </a:scheme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76" r:id="rId1"/>
  </p:sldLayoutIdLst>
  <p:transition/>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3.xml"/></Relationships>
</file>

<file path=ppt/slides/_rels/slide4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6.xml"/></Relationships>
</file>

<file path=ppt/slides/_rels/slide4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7.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0.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1.xml"/></Relationships>
</file>

<file path=ppt/slides/_rels/slide5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3.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4.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5.xml"/></Relationships>
</file>

<file path=ppt/slides/_rels/slide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6.xml"/></Relationships>
</file>

<file path=ppt/slides/_rels/slide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7.xml"/></Relationships>
</file>

<file path=ppt/slides/_rels/slide5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8.xml"/></Relationships>
</file>

<file path=ppt/slides/_rels/slide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1420113" y="1682668"/>
            <a:ext cx="7079101" cy="147447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010"/>
              </a:lnSpc>
              <a:spcBef>
                <a:spcPct val="0"/>
              </a:spcBef>
              <a:spcAft>
                <a:spcPct val="0"/>
              </a:spcAft>
            </a:pPr>
            <a:r>
              <a:rPr sz="4400">
                <a:solidFill>
                  <a:srgbClr val="404040"/>
                </a:solidFill>
                <a:latin typeface="GIWUGS+STZhongsong"/>
                <a:cs typeface="GIWUGS+STZhongsong"/>
              </a:rPr>
              <a:t>传记新闻核心考点突破一</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SMELQL+å¾®è½¯é�»,Bold"/>
                <a:cs typeface="SMELQL+å¾®è½¯é�»,Bold"/>
              </a:rPr>
              <a:t>课程精讲</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SMELQL+å¾®è½¯é�»,Bold"/>
                <a:cs typeface="SMELQL+å¾®è½¯é�»,Bold"/>
              </a:rPr>
              <a:t>三</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21709" y="2733269"/>
            <a:ext cx="2793187" cy="22898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274"/>
              </a:lnSpc>
              <a:spcBef>
                <a:spcPct val="0"/>
              </a:spcBef>
              <a:spcAft>
                <a:spcPct val="0"/>
              </a:spcAft>
            </a:pPr>
            <a:r>
              <a:rPr sz="4000">
                <a:solidFill>
                  <a:srgbClr val="000000"/>
                </a:solidFill>
                <a:latin typeface="NRVDFI+MicrosoftYaHei"/>
                <a:cs typeface="NRVDFI+MicrosoftYaHei"/>
              </a:rPr>
              <a:t>一、速读</a:t>
            </a:r>
          </a:p>
          <a:p>
            <a:pPr marL="0" marR="0">
              <a:lnSpc>
                <a:spcPts val="5277"/>
              </a:lnSpc>
              <a:spcBef>
                <a:spcPts val="1428"/>
              </a:spcBef>
              <a:spcAft>
                <a:spcPct val="0"/>
              </a:spcAft>
            </a:pPr>
            <a:r>
              <a:rPr sz="4000">
                <a:solidFill>
                  <a:srgbClr val="000000"/>
                </a:solidFill>
                <a:latin typeface="NRVDFI+MicrosoftYaHei"/>
                <a:cs typeface="NRVDFI+MicrosoftYaHei"/>
              </a:rPr>
              <a:t>二、标注</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249070" y="112966"/>
            <a:ext cx="1528546"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材料四</a:t>
            </a:r>
            <a:r>
              <a:rPr sz="2400">
                <a:solidFill>
                  <a:srgbClr val="000000"/>
                </a:solidFill>
                <a:latin typeface="FangSong"/>
                <a:cs typeface="FangSong"/>
              </a:rPr>
              <a:t>:</a:t>
            </a:r>
          </a:p>
        </p:txBody>
      </p:sp>
      <p:sp>
        <p:nvSpPr>
          <p:cNvPr id="4" name="object 4"/>
          <p:cNvSpPr txBox="1"/>
          <p:nvPr/>
        </p:nvSpPr>
        <p:spPr>
          <a:xfrm>
            <a:off x="334365" y="678624"/>
            <a:ext cx="9689423" cy="646912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068603" marR="0">
              <a:lnSpc>
                <a:spcPts val="2400"/>
              </a:lnSpc>
              <a:spcBef>
                <a:spcPct val="0"/>
              </a:spcBef>
              <a:spcAft>
                <a:spcPct val="0"/>
              </a:spcAft>
            </a:pPr>
            <a:r>
              <a:rPr sz="2400" spc="11">
                <a:solidFill>
                  <a:srgbClr val="000000"/>
                </a:solidFill>
                <a:latin typeface="FangSong"/>
                <a:cs typeface="FangSong"/>
              </a:rPr>
              <a:t>总部位于美国首都华盛顿的国家</a:t>
            </a:r>
            <a:r>
              <a:rPr sz="2400" spc="11">
                <a:solidFill>
                  <a:srgbClr val="FF0000"/>
                </a:solidFill>
                <a:latin typeface="FangSong"/>
                <a:cs typeface="FangSong"/>
              </a:rPr>
              <a:t>地理频道是</a:t>
            </a:r>
            <a:r>
              <a:rPr sz="2400" spc="11">
                <a:solidFill>
                  <a:srgbClr val="000000"/>
                </a:solidFill>
                <a:latin typeface="FangSong"/>
                <a:cs typeface="FangSong"/>
              </a:rPr>
              <a:t>一个全球性</a:t>
            </a:r>
          </a:p>
          <a:p>
            <a:pPr marL="0" marR="0">
              <a:lnSpc>
                <a:spcPts val="2400"/>
              </a:lnSpc>
              <a:spcBef>
                <a:spcPts val="1055"/>
              </a:spcBef>
              <a:spcAft>
                <a:spcPct val="0"/>
              </a:spcAft>
            </a:pPr>
            <a:r>
              <a:rPr sz="2400" spc="12">
                <a:solidFill>
                  <a:srgbClr val="000000"/>
                </a:solidFill>
                <a:latin typeface="FangSong"/>
                <a:cs typeface="FangSong"/>
              </a:rPr>
              <a:t>的付费</a:t>
            </a:r>
            <a:r>
              <a:rPr sz="2400" spc="11">
                <a:solidFill>
                  <a:srgbClr val="FF0000"/>
                </a:solidFill>
                <a:latin typeface="FangSong"/>
                <a:cs typeface="FangSong"/>
              </a:rPr>
              <a:t>有线电视网</a:t>
            </a:r>
            <a:r>
              <a:rPr sz="2400" spc="11">
                <a:solidFill>
                  <a:srgbClr val="000000"/>
                </a:solidFill>
                <a:latin typeface="FangSong"/>
                <a:cs typeface="FangSong"/>
              </a:rPr>
              <a:t>,</a:t>
            </a:r>
            <a:r>
              <a:rPr sz="2400" spc="14">
                <a:solidFill>
                  <a:srgbClr val="000000"/>
                </a:solidFill>
                <a:latin typeface="FangSong"/>
                <a:cs typeface="FangSong"/>
              </a:rPr>
              <a:t>目前</a:t>
            </a:r>
            <a:r>
              <a:rPr sz="2400" spc="11">
                <a:solidFill>
                  <a:srgbClr val="000000"/>
                </a:solidFill>
                <a:latin typeface="FangSong"/>
                <a:cs typeface="FangSong"/>
              </a:rPr>
              <a:t>,国家地理</a:t>
            </a:r>
            <a:r>
              <a:rPr sz="2400" spc="12">
                <a:solidFill>
                  <a:srgbClr val="FF0000"/>
                </a:solidFill>
                <a:latin typeface="FangSong"/>
                <a:cs typeface="FangSong"/>
              </a:rPr>
              <a:t>频道</a:t>
            </a:r>
            <a:r>
              <a:rPr sz="2400" spc="11">
                <a:solidFill>
                  <a:srgbClr val="000000"/>
                </a:solidFill>
                <a:latin typeface="FangSong"/>
                <a:cs typeface="FangSong"/>
              </a:rPr>
              <a:t>已经以34</a:t>
            </a:r>
            <a:r>
              <a:rPr sz="2400" spc="12">
                <a:solidFill>
                  <a:srgbClr val="000000"/>
                </a:solidFill>
                <a:latin typeface="FangSong"/>
                <a:cs typeface="FangSong"/>
              </a:rPr>
              <a:t>种语言</a:t>
            </a:r>
            <a:r>
              <a:rPr sz="2400" spc="11">
                <a:solidFill>
                  <a:srgbClr val="FF0000"/>
                </a:solidFill>
                <a:latin typeface="FangSong"/>
                <a:cs typeface="FangSong"/>
              </a:rPr>
              <a:t>转播至</a:t>
            </a:r>
          </a:p>
          <a:p>
            <a:pPr marL="0" marR="0">
              <a:lnSpc>
                <a:spcPts val="2402"/>
              </a:lnSpc>
              <a:spcBef>
                <a:spcPts val="1003"/>
              </a:spcBef>
              <a:spcAft>
                <a:spcPct val="0"/>
              </a:spcAft>
            </a:pPr>
            <a:r>
              <a:rPr sz="2400" spc="11">
                <a:solidFill>
                  <a:srgbClr val="000000"/>
                </a:solidFill>
                <a:latin typeface="FangSong"/>
                <a:cs typeface="FangSong"/>
              </a:rPr>
              <a:t>全球</a:t>
            </a:r>
            <a:r>
              <a:rPr sz="2400" spc="12">
                <a:solidFill>
                  <a:srgbClr val="000000"/>
                </a:solidFill>
                <a:latin typeface="FangSong"/>
                <a:cs typeface="FangSong"/>
              </a:rPr>
              <a:t>166</a:t>
            </a:r>
            <a:r>
              <a:rPr sz="2400" spc="11">
                <a:solidFill>
                  <a:srgbClr val="000000"/>
                </a:solidFill>
                <a:latin typeface="FangSong"/>
                <a:cs typeface="FangSong"/>
              </a:rPr>
              <a:t>个</a:t>
            </a:r>
            <a:r>
              <a:rPr sz="2400" spc="11">
                <a:solidFill>
                  <a:srgbClr val="FF0000"/>
                </a:solidFill>
                <a:latin typeface="FangSong"/>
                <a:cs typeface="FangSong"/>
              </a:rPr>
              <a:t>国家</a:t>
            </a:r>
            <a:r>
              <a:rPr sz="2400" spc="12">
                <a:solidFill>
                  <a:srgbClr val="000000"/>
                </a:solidFill>
                <a:latin typeface="FangSong"/>
                <a:cs typeface="FangSong"/>
              </a:rPr>
              <a:t>和地区逾</a:t>
            </a:r>
            <a:r>
              <a:rPr sz="2400" spc="11">
                <a:solidFill>
                  <a:srgbClr val="000000"/>
                </a:solidFill>
                <a:latin typeface="FangSong"/>
                <a:cs typeface="FangSong"/>
              </a:rPr>
              <a:t>2亿9千万</a:t>
            </a:r>
            <a:r>
              <a:rPr sz="2400" spc="12">
                <a:solidFill>
                  <a:srgbClr val="FF0000"/>
                </a:solidFill>
                <a:latin typeface="FangSong"/>
                <a:cs typeface="FangSong"/>
              </a:rPr>
              <a:t>用户</a:t>
            </a:r>
            <a:r>
              <a:rPr sz="2400" spc="11">
                <a:solidFill>
                  <a:srgbClr val="000000"/>
                </a:solidFill>
                <a:latin typeface="FangSong"/>
                <a:cs typeface="FangSong"/>
              </a:rPr>
              <a:t>,作为一个</a:t>
            </a:r>
            <a:r>
              <a:rPr sz="2400" spc="11">
                <a:solidFill>
                  <a:srgbClr val="FF0000"/>
                </a:solidFill>
                <a:latin typeface="FangSong"/>
                <a:cs typeface="FangSong"/>
              </a:rPr>
              <a:t>纯纪录片</a:t>
            </a:r>
            <a:r>
              <a:rPr sz="2400" spc="11">
                <a:solidFill>
                  <a:srgbClr val="000000"/>
                </a:solidFill>
                <a:latin typeface="FangSong"/>
                <a:cs typeface="FangSong"/>
              </a:rPr>
              <a:t>频道</a:t>
            </a:r>
          </a:p>
          <a:p>
            <a:pPr marL="0" marR="0">
              <a:lnSpc>
                <a:spcPts val="2400"/>
              </a:lnSpc>
              <a:spcBef>
                <a:spcPts val="1058"/>
              </a:spcBef>
              <a:spcAft>
                <a:spcPct val="0"/>
              </a:spcAft>
            </a:pPr>
            <a:r>
              <a:rPr sz="2400" spc="11">
                <a:solidFill>
                  <a:srgbClr val="000000"/>
                </a:solidFill>
                <a:latin typeface="FangSong"/>
                <a:cs typeface="FangSong"/>
              </a:rPr>
              <a:t>能够</a:t>
            </a:r>
            <a:r>
              <a:rPr sz="2400" spc="12">
                <a:solidFill>
                  <a:srgbClr val="FF0000"/>
                </a:solidFill>
                <a:latin typeface="FangSong"/>
                <a:cs typeface="FangSong"/>
              </a:rPr>
              <a:t>取得</a:t>
            </a:r>
            <a:r>
              <a:rPr sz="2400" spc="12">
                <a:solidFill>
                  <a:srgbClr val="000000"/>
                </a:solidFill>
                <a:latin typeface="FangSong"/>
                <a:cs typeface="FangSong"/>
              </a:rPr>
              <a:t>如此卓越的</a:t>
            </a:r>
            <a:r>
              <a:rPr sz="2400" spc="11">
                <a:solidFill>
                  <a:srgbClr val="FF0000"/>
                </a:solidFill>
                <a:latin typeface="FangSong"/>
                <a:cs typeface="FangSong"/>
              </a:rPr>
              <a:t>成就</a:t>
            </a:r>
            <a:r>
              <a:rPr sz="2400" spc="11">
                <a:solidFill>
                  <a:srgbClr val="000000"/>
                </a:solidFill>
                <a:latin typeface="FangSong"/>
                <a:cs typeface="FangSong"/>
              </a:rPr>
              <a:t>,</a:t>
            </a:r>
            <a:r>
              <a:rPr sz="2400" spc="11">
                <a:solidFill>
                  <a:srgbClr val="FF0000"/>
                </a:solidFill>
                <a:latin typeface="FangSong"/>
                <a:cs typeface="FangSong"/>
              </a:rPr>
              <a:t>除了</a:t>
            </a:r>
            <a:r>
              <a:rPr sz="2400" spc="12">
                <a:solidFill>
                  <a:srgbClr val="000000"/>
                </a:solidFill>
                <a:latin typeface="FangSong"/>
                <a:cs typeface="FangSong"/>
              </a:rPr>
              <a:t>高质量</a:t>
            </a:r>
            <a:r>
              <a:rPr sz="2400" spc="11">
                <a:solidFill>
                  <a:srgbClr val="000000"/>
                </a:solidFill>
                <a:latin typeface="FangSong"/>
                <a:cs typeface="FangSong"/>
              </a:rPr>
              <a:t>,高观赏性的</a:t>
            </a:r>
            <a:r>
              <a:rPr sz="2400" spc="11">
                <a:solidFill>
                  <a:srgbClr val="FF0000"/>
                </a:solidFill>
                <a:latin typeface="FangSong"/>
                <a:cs typeface="FangSong"/>
              </a:rPr>
              <a:t>节目内容</a:t>
            </a:r>
            <a:r>
              <a:rPr sz="2400">
                <a:solidFill>
                  <a:srgbClr val="000000"/>
                </a:solidFill>
                <a:latin typeface="FangSong"/>
                <a:cs typeface="FangSong"/>
              </a:rPr>
              <a:t>之</a:t>
            </a:r>
          </a:p>
          <a:p>
            <a:pPr marL="0" marR="0">
              <a:lnSpc>
                <a:spcPts val="2400"/>
              </a:lnSpc>
              <a:spcBef>
                <a:spcPts val="1005"/>
              </a:spcBef>
              <a:spcAft>
                <a:spcPct val="0"/>
              </a:spcAft>
            </a:pPr>
            <a:r>
              <a:rPr sz="2400" spc="11">
                <a:solidFill>
                  <a:srgbClr val="000000"/>
                </a:solidFill>
                <a:latin typeface="FangSong"/>
                <a:cs typeface="FangSong"/>
              </a:rPr>
              <a:t>外,</a:t>
            </a:r>
            <a:r>
              <a:rPr sz="2400" spc="11">
                <a:solidFill>
                  <a:srgbClr val="FF0000"/>
                </a:solidFill>
                <a:latin typeface="FangSong"/>
                <a:cs typeface="FangSong"/>
              </a:rPr>
              <a:t>与</a:t>
            </a:r>
            <a:r>
              <a:rPr sz="2400" spc="12">
                <a:solidFill>
                  <a:srgbClr val="000000"/>
                </a:solidFill>
                <a:latin typeface="FangSong"/>
                <a:cs typeface="FangSong"/>
              </a:rPr>
              <a:t>其频道自身的制播运用</a:t>
            </a:r>
            <a:r>
              <a:rPr sz="2400" spc="11">
                <a:solidFill>
                  <a:srgbClr val="FF0000"/>
                </a:solidFill>
                <a:latin typeface="FangSong"/>
                <a:cs typeface="FangSong"/>
              </a:rPr>
              <a:t>模式是分不开</a:t>
            </a:r>
            <a:r>
              <a:rPr sz="2400" spc="11">
                <a:solidFill>
                  <a:srgbClr val="000000"/>
                </a:solidFill>
                <a:latin typeface="FangSong"/>
                <a:cs typeface="FangSong"/>
              </a:rPr>
              <a:t>的,其制播运营模式</a:t>
            </a:r>
          </a:p>
          <a:p>
            <a:pPr marL="0" marR="0">
              <a:lnSpc>
                <a:spcPts val="2400"/>
              </a:lnSpc>
              <a:spcBef>
                <a:spcPts val="1056"/>
              </a:spcBef>
              <a:spcAft>
                <a:spcPct val="0"/>
              </a:spcAft>
            </a:pPr>
            <a:r>
              <a:rPr sz="2400" spc="11">
                <a:solidFill>
                  <a:srgbClr val="FF0000"/>
                </a:solidFill>
                <a:latin typeface="FangSong"/>
                <a:cs typeface="FangSong"/>
              </a:rPr>
              <a:t>如下</a:t>
            </a:r>
            <a:r>
              <a:rPr sz="2400" spc="11">
                <a:solidFill>
                  <a:srgbClr val="000000"/>
                </a:solidFill>
                <a:latin typeface="FangSong"/>
                <a:cs typeface="FangSong"/>
              </a:rPr>
              <a:t>:</a:t>
            </a:r>
            <a:r>
              <a:rPr sz="2400" spc="12">
                <a:solidFill>
                  <a:srgbClr val="000000"/>
                </a:solidFill>
                <a:latin typeface="FangSong"/>
                <a:cs typeface="FangSong"/>
              </a:rPr>
              <a:t>有线电视</a:t>
            </a:r>
            <a:r>
              <a:rPr sz="2400" spc="11">
                <a:solidFill>
                  <a:srgbClr val="FF0000"/>
                </a:solidFill>
                <a:latin typeface="FangSong"/>
                <a:cs typeface="FangSong"/>
              </a:rPr>
              <a:t>系统</a:t>
            </a:r>
            <a:r>
              <a:rPr sz="2400" spc="11">
                <a:solidFill>
                  <a:srgbClr val="000000"/>
                </a:solidFill>
                <a:latin typeface="FangSong"/>
                <a:cs typeface="FangSong"/>
              </a:rPr>
              <a:t>是在地方政府的批准下</a:t>
            </a:r>
            <a:r>
              <a:rPr sz="2400" spc="11">
                <a:solidFill>
                  <a:srgbClr val="FF0000"/>
                </a:solidFill>
                <a:latin typeface="FangSong"/>
                <a:cs typeface="FangSong"/>
              </a:rPr>
              <a:t>由</a:t>
            </a:r>
            <a:r>
              <a:rPr sz="2400" spc="11">
                <a:solidFill>
                  <a:srgbClr val="000000"/>
                </a:solidFill>
                <a:latin typeface="FangSong"/>
                <a:cs typeface="FangSong"/>
              </a:rPr>
              <a:t>有线电视系统</a:t>
            </a:r>
            <a:r>
              <a:rPr sz="2400" spc="11">
                <a:solidFill>
                  <a:srgbClr val="FF0000"/>
                </a:solidFill>
                <a:latin typeface="FangSong"/>
                <a:cs typeface="FangSong"/>
              </a:rPr>
              <a:t>运营</a:t>
            </a:r>
          </a:p>
          <a:p>
            <a:pPr marL="0" marR="0">
              <a:lnSpc>
                <a:spcPts val="2400"/>
              </a:lnSpc>
              <a:spcBef>
                <a:spcPts val="1007"/>
              </a:spcBef>
              <a:spcAft>
                <a:spcPct val="0"/>
              </a:spcAft>
            </a:pPr>
            <a:r>
              <a:rPr sz="2400" spc="11">
                <a:solidFill>
                  <a:srgbClr val="FF0000"/>
                </a:solidFill>
                <a:latin typeface="FangSong"/>
                <a:cs typeface="FangSong"/>
              </a:rPr>
              <a:t>商投资建立</a:t>
            </a:r>
            <a:r>
              <a:rPr sz="2400" spc="11">
                <a:solidFill>
                  <a:srgbClr val="000000"/>
                </a:solidFill>
                <a:latin typeface="FangSong"/>
                <a:cs typeface="FangSong"/>
              </a:rPr>
              <a:t>的,有线电视系统直接</a:t>
            </a:r>
            <a:r>
              <a:rPr sz="2400" spc="11">
                <a:solidFill>
                  <a:srgbClr val="FF0000"/>
                </a:solidFill>
                <a:latin typeface="FangSong"/>
                <a:cs typeface="FangSong"/>
              </a:rPr>
              <a:t>面向订户收取费用</a:t>
            </a:r>
            <a:r>
              <a:rPr sz="2400" spc="11">
                <a:solidFill>
                  <a:srgbClr val="000000"/>
                </a:solidFill>
                <a:latin typeface="FangSong"/>
                <a:cs typeface="FangSong"/>
              </a:rPr>
              <a:t>,有线电视</a:t>
            </a:r>
          </a:p>
          <a:p>
            <a:pPr marL="0" marR="0">
              <a:lnSpc>
                <a:spcPts val="2400"/>
              </a:lnSpc>
              <a:spcBef>
                <a:spcPts val="1055"/>
              </a:spcBef>
              <a:spcAft>
                <a:spcPct val="0"/>
              </a:spcAft>
            </a:pPr>
            <a:r>
              <a:rPr sz="2400" spc="11">
                <a:solidFill>
                  <a:srgbClr val="000000"/>
                </a:solidFill>
                <a:latin typeface="FangSong"/>
                <a:cs typeface="FangSong"/>
              </a:rPr>
              <a:t>系统</a:t>
            </a:r>
            <a:r>
              <a:rPr sz="2400" spc="11">
                <a:solidFill>
                  <a:srgbClr val="FF0000"/>
                </a:solidFill>
                <a:latin typeface="FangSong"/>
                <a:cs typeface="FangSong"/>
              </a:rPr>
              <a:t>运营商是指</a:t>
            </a:r>
            <a:r>
              <a:rPr sz="2400" spc="11">
                <a:solidFill>
                  <a:srgbClr val="000000"/>
                </a:solidFill>
                <a:latin typeface="FangSong"/>
                <a:cs typeface="FangSong"/>
              </a:rPr>
              <a:t>拥有并运营有线电视系统的</a:t>
            </a:r>
            <a:r>
              <a:rPr sz="2400" spc="11">
                <a:solidFill>
                  <a:srgbClr val="FF0000"/>
                </a:solidFill>
                <a:latin typeface="FangSong"/>
                <a:cs typeface="FangSong"/>
              </a:rPr>
              <a:t>企业实体</a:t>
            </a:r>
            <a:r>
              <a:rPr sz="2400" spc="11">
                <a:solidFill>
                  <a:srgbClr val="000000"/>
                </a:solidFill>
                <a:latin typeface="FangSong"/>
                <a:cs typeface="FangSong"/>
              </a:rPr>
              <a:t>,有线电视</a:t>
            </a:r>
          </a:p>
          <a:p>
            <a:pPr marL="0" marR="0">
              <a:lnSpc>
                <a:spcPts val="2400"/>
              </a:lnSpc>
              <a:spcBef>
                <a:spcPts val="1055"/>
              </a:spcBef>
              <a:spcAft>
                <a:spcPct val="0"/>
              </a:spcAft>
            </a:pPr>
            <a:r>
              <a:rPr sz="2400" spc="11">
                <a:solidFill>
                  <a:srgbClr val="000000"/>
                </a:solidFill>
                <a:latin typeface="FangSong"/>
                <a:cs typeface="FangSong"/>
              </a:rPr>
              <a:t>节目</a:t>
            </a:r>
            <a:r>
              <a:rPr sz="2400" spc="12">
                <a:solidFill>
                  <a:srgbClr val="FF0000"/>
                </a:solidFill>
                <a:latin typeface="FangSong"/>
                <a:cs typeface="FangSong"/>
              </a:rPr>
              <a:t>提供商</a:t>
            </a:r>
            <a:r>
              <a:rPr sz="2400" spc="11">
                <a:solidFill>
                  <a:srgbClr val="000000"/>
                </a:solidFill>
                <a:latin typeface="FangSong"/>
                <a:cs typeface="FangSong"/>
              </a:rPr>
              <a:t>为有线电视系统运营商</a:t>
            </a:r>
            <a:r>
              <a:rPr sz="2400" spc="11">
                <a:solidFill>
                  <a:srgbClr val="FF0000"/>
                </a:solidFill>
                <a:latin typeface="FangSong"/>
                <a:cs typeface="FangSong"/>
              </a:rPr>
              <a:t>提供节目</a:t>
            </a:r>
            <a:r>
              <a:rPr sz="2400" spc="11">
                <a:solidFill>
                  <a:srgbClr val="000000"/>
                </a:solidFill>
                <a:latin typeface="FangSong"/>
                <a:cs typeface="FangSong"/>
              </a:rPr>
              <a:t>,</a:t>
            </a:r>
            <a:r>
              <a:rPr sz="2400" spc="11">
                <a:solidFill>
                  <a:srgbClr val="FF0000"/>
                </a:solidFill>
                <a:latin typeface="FangSong"/>
                <a:cs typeface="FangSong"/>
              </a:rPr>
              <a:t>具体</a:t>
            </a:r>
            <a:r>
              <a:rPr sz="2400" spc="14">
                <a:solidFill>
                  <a:srgbClr val="000000"/>
                </a:solidFill>
                <a:latin typeface="FangSong"/>
                <a:cs typeface="FangSong"/>
              </a:rPr>
              <a:t>到国家地理频</a:t>
            </a:r>
          </a:p>
          <a:p>
            <a:pPr marL="0" marR="0">
              <a:lnSpc>
                <a:spcPts val="2400"/>
              </a:lnSpc>
              <a:spcBef>
                <a:spcPts val="1008"/>
              </a:spcBef>
              <a:spcAft>
                <a:spcPct val="0"/>
              </a:spcAft>
            </a:pPr>
            <a:r>
              <a:rPr sz="2400" spc="12">
                <a:solidFill>
                  <a:srgbClr val="000000"/>
                </a:solidFill>
                <a:latin typeface="FangSong"/>
                <a:cs typeface="FangSong"/>
              </a:rPr>
              <a:t>道而言</a:t>
            </a:r>
            <a:r>
              <a:rPr sz="2400" spc="11">
                <a:solidFill>
                  <a:srgbClr val="000000"/>
                </a:solidFill>
                <a:latin typeface="FangSong"/>
                <a:cs typeface="FangSong"/>
              </a:rPr>
              <a:t>,美国国家地理</a:t>
            </a:r>
            <a:r>
              <a:rPr sz="2400" spc="11">
                <a:solidFill>
                  <a:srgbClr val="FF0000"/>
                </a:solidFill>
                <a:latin typeface="FangSong"/>
                <a:cs typeface="FangSong"/>
              </a:rPr>
              <a:t>电视公司</a:t>
            </a:r>
            <a:r>
              <a:rPr sz="2400" spc="11">
                <a:solidFill>
                  <a:srgbClr val="000000"/>
                </a:solidFill>
                <a:latin typeface="FangSong"/>
                <a:cs typeface="FangSong"/>
              </a:rPr>
              <a:t>以及其他渠道</a:t>
            </a:r>
            <a:r>
              <a:rPr sz="2400" spc="11">
                <a:solidFill>
                  <a:srgbClr val="FF0000"/>
                </a:solidFill>
                <a:latin typeface="FangSong"/>
                <a:cs typeface="FangSong"/>
              </a:rPr>
              <a:t>承担</a:t>
            </a:r>
            <a:r>
              <a:rPr sz="2400" spc="11">
                <a:solidFill>
                  <a:srgbClr val="000000"/>
                </a:solidFill>
                <a:latin typeface="FangSong"/>
                <a:cs typeface="FangSong"/>
              </a:rPr>
              <a:t>提供片源的</a:t>
            </a:r>
            <a:r>
              <a:rPr sz="2400">
                <a:solidFill>
                  <a:srgbClr val="FF0000"/>
                </a:solidFill>
                <a:latin typeface="FangSong"/>
                <a:cs typeface="FangSong"/>
              </a:rPr>
              <a:t>任</a:t>
            </a:r>
          </a:p>
          <a:p>
            <a:pPr marL="0" marR="0">
              <a:lnSpc>
                <a:spcPts val="2400"/>
              </a:lnSpc>
              <a:spcBef>
                <a:spcPts val="1055"/>
              </a:spcBef>
              <a:spcAft>
                <a:spcPct val="0"/>
              </a:spcAft>
            </a:pPr>
            <a:r>
              <a:rPr sz="2400" spc="11">
                <a:solidFill>
                  <a:srgbClr val="FF0000"/>
                </a:solidFill>
                <a:latin typeface="FangSong"/>
                <a:cs typeface="FangSong"/>
              </a:rPr>
              <a:t>务</a:t>
            </a:r>
            <a:r>
              <a:rPr sz="2400" spc="11">
                <a:solidFill>
                  <a:srgbClr val="000000"/>
                </a:solidFill>
                <a:latin typeface="FangSong"/>
                <a:cs typeface="FangSong"/>
              </a:rPr>
              <a:t>,</a:t>
            </a:r>
            <a:r>
              <a:rPr sz="2400" spc="12">
                <a:solidFill>
                  <a:srgbClr val="000000"/>
                </a:solidFill>
                <a:latin typeface="FangSong"/>
                <a:cs typeface="FangSong"/>
              </a:rPr>
              <a:t>国家</a:t>
            </a:r>
            <a:r>
              <a:rPr sz="2400" spc="11">
                <a:solidFill>
                  <a:srgbClr val="FF0000"/>
                </a:solidFill>
                <a:latin typeface="FangSong"/>
                <a:cs typeface="FangSong"/>
              </a:rPr>
              <a:t>地理频道承担</a:t>
            </a:r>
            <a:r>
              <a:rPr sz="2400" spc="11">
                <a:solidFill>
                  <a:srgbClr val="000000"/>
                </a:solidFill>
                <a:latin typeface="FangSong"/>
                <a:cs typeface="FangSong"/>
              </a:rPr>
              <a:t>的是节目制作等</a:t>
            </a:r>
            <a:r>
              <a:rPr sz="2400" spc="11">
                <a:solidFill>
                  <a:srgbClr val="FF0000"/>
                </a:solidFill>
                <a:latin typeface="FangSong"/>
                <a:cs typeface="FangSong"/>
              </a:rPr>
              <a:t>任务</a:t>
            </a:r>
            <a:r>
              <a:rPr sz="2400" spc="11">
                <a:solidFill>
                  <a:srgbClr val="000000"/>
                </a:solidFill>
                <a:latin typeface="FangSong"/>
                <a:cs typeface="FangSong"/>
              </a:rPr>
              <a:t>,即让来自国家地理</a:t>
            </a:r>
          </a:p>
          <a:p>
            <a:pPr marL="0" marR="0">
              <a:lnSpc>
                <a:spcPts val="2400"/>
              </a:lnSpc>
              <a:spcBef>
                <a:spcPts val="1005"/>
              </a:spcBef>
              <a:spcAft>
                <a:spcPct val="0"/>
              </a:spcAft>
            </a:pPr>
            <a:r>
              <a:rPr sz="2400" spc="11">
                <a:solidFill>
                  <a:srgbClr val="000000"/>
                </a:solidFill>
                <a:latin typeface="FangSong"/>
                <a:cs typeface="FangSong"/>
              </a:rPr>
              <a:t>电视公司等渠道的单个的</a:t>
            </a:r>
            <a:r>
              <a:rPr sz="2400" spc="11">
                <a:solidFill>
                  <a:srgbClr val="FF0000"/>
                </a:solidFill>
                <a:latin typeface="FangSong"/>
                <a:cs typeface="FangSong"/>
              </a:rPr>
              <a:t>片磁变成</a:t>
            </a:r>
            <a:r>
              <a:rPr sz="2400" spc="11">
                <a:solidFill>
                  <a:srgbClr val="000000"/>
                </a:solidFill>
                <a:latin typeface="FangSong"/>
                <a:cs typeface="FangSong"/>
              </a:rPr>
              <a:t>有机结合的</a:t>
            </a:r>
            <a:r>
              <a:rPr sz="2400" spc="12">
                <a:solidFill>
                  <a:srgbClr val="FF0000"/>
                </a:solidFill>
                <a:latin typeface="FangSong"/>
                <a:cs typeface="FangSong"/>
              </a:rPr>
              <a:t>整体</a:t>
            </a:r>
            <a:r>
              <a:rPr sz="2400" spc="11">
                <a:solidFill>
                  <a:srgbClr val="000000"/>
                </a:solidFill>
                <a:latin typeface="FangSong"/>
                <a:cs typeface="FangSong"/>
              </a:rPr>
              <a:t>,</a:t>
            </a:r>
            <a:r>
              <a:rPr sz="2400" spc="11">
                <a:solidFill>
                  <a:srgbClr val="FF0000"/>
                </a:solidFill>
                <a:latin typeface="FangSong"/>
                <a:cs typeface="FangSong"/>
              </a:rPr>
              <a:t>适于</a:t>
            </a:r>
            <a:r>
              <a:rPr sz="2400" spc="11">
                <a:solidFill>
                  <a:srgbClr val="000000"/>
                </a:solidFill>
                <a:latin typeface="FangSong"/>
                <a:cs typeface="FangSong"/>
              </a:rPr>
              <a:t>在电视</a:t>
            </a:r>
          </a:p>
          <a:p>
            <a:pPr marL="0" marR="0">
              <a:lnSpc>
                <a:spcPts val="2402"/>
              </a:lnSpc>
              <a:spcBef>
                <a:spcPts val="1053"/>
              </a:spcBef>
              <a:spcAft>
                <a:spcPct val="0"/>
              </a:spcAft>
            </a:pPr>
            <a:r>
              <a:rPr sz="2400" spc="11">
                <a:solidFill>
                  <a:srgbClr val="000000"/>
                </a:solidFill>
                <a:latin typeface="FangSong"/>
                <a:cs typeface="FangSong"/>
              </a:rPr>
              <a:t>上</a:t>
            </a:r>
            <a:r>
              <a:rPr sz="2400" spc="12">
                <a:solidFill>
                  <a:srgbClr val="FF0000"/>
                </a:solidFill>
                <a:latin typeface="FangSong"/>
                <a:cs typeface="FangSong"/>
              </a:rPr>
              <a:t>播放</a:t>
            </a:r>
            <a:r>
              <a:rPr sz="2400" spc="11">
                <a:solidFill>
                  <a:srgbClr val="000000"/>
                </a:solidFill>
                <a:latin typeface="FangSong"/>
                <a:cs typeface="FangSong"/>
              </a:rPr>
              <a:t>;</a:t>
            </a:r>
            <a:r>
              <a:rPr sz="2400" spc="11">
                <a:solidFill>
                  <a:srgbClr val="FF0000"/>
                </a:solidFill>
                <a:latin typeface="FangSong"/>
                <a:cs typeface="FangSong"/>
              </a:rPr>
              <a:t>康卡斯特电信公司</a:t>
            </a:r>
            <a:r>
              <a:rPr sz="2400" spc="11">
                <a:solidFill>
                  <a:srgbClr val="000000"/>
                </a:solidFill>
                <a:latin typeface="FangSong"/>
                <a:cs typeface="FangSong"/>
              </a:rPr>
              <a:t>作为有线电视系统运营商,则</a:t>
            </a:r>
            <a:r>
              <a:rPr sz="2400" spc="11">
                <a:solidFill>
                  <a:srgbClr val="FF0000"/>
                </a:solidFill>
                <a:latin typeface="FangSong"/>
                <a:cs typeface="FangSong"/>
              </a:rPr>
              <a:t>承担</a:t>
            </a:r>
            <a:r>
              <a:rPr sz="2400">
                <a:solidFill>
                  <a:srgbClr val="000000"/>
                </a:solidFill>
                <a:latin typeface="FangSong"/>
                <a:cs typeface="FangSong"/>
              </a:rPr>
              <a:t>把</a:t>
            </a:r>
          </a:p>
          <a:p>
            <a:pPr marL="0" marR="0">
              <a:lnSpc>
                <a:spcPts val="2400"/>
              </a:lnSpc>
              <a:spcBef>
                <a:spcPts val="1008"/>
              </a:spcBef>
              <a:spcAft>
                <a:spcPct val="0"/>
              </a:spcAft>
            </a:pPr>
            <a:r>
              <a:rPr sz="2400" spc="11">
                <a:solidFill>
                  <a:srgbClr val="000000"/>
                </a:solidFill>
                <a:latin typeface="FangSong"/>
                <a:cs typeface="FangSong"/>
              </a:rPr>
              <a:t>电视信号传送到千家万户的电视机上的技术性</a:t>
            </a:r>
            <a:r>
              <a:rPr sz="2400" spc="11">
                <a:solidFill>
                  <a:srgbClr val="FF0000"/>
                </a:solidFill>
                <a:latin typeface="FangSong"/>
                <a:cs typeface="FangSong"/>
              </a:rPr>
              <a:t>播出任务</a:t>
            </a:r>
            <a:r>
              <a:rPr sz="2400">
                <a:solidFill>
                  <a:srgbClr val="000000"/>
                </a:solidFill>
                <a:latin typeface="FangSong"/>
                <a:cs typeface="FangSong"/>
              </a:rPr>
              <a: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582146"/>
            <a:ext cx="470102" cy="6653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238"/>
              </a:lnSpc>
              <a:spcBef>
                <a:spcPct val="0"/>
              </a:spcBef>
              <a:spcAft>
                <a:spcPct val="0"/>
              </a:spcAft>
            </a:pPr>
            <a:r>
              <a:rPr sz="2000">
                <a:solidFill>
                  <a:srgbClr val="000000"/>
                </a:solidFill>
                <a:latin typeface="RNOCWE+ArialMT"/>
                <a:cs typeface="RNOCWE+ArialMT"/>
              </a:rPr>
              <a:t>•</a:t>
            </a:r>
          </a:p>
        </p:txBody>
      </p:sp>
      <p:sp>
        <p:nvSpPr>
          <p:cNvPr id="4" name="object 4"/>
          <p:cNvSpPr txBox="1"/>
          <p:nvPr/>
        </p:nvSpPr>
        <p:spPr>
          <a:xfrm>
            <a:off x="301752" y="1414192"/>
            <a:ext cx="5225128"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7">
                <a:solidFill>
                  <a:srgbClr val="000000"/>
                </a:solidFill>
                <a:latin typeface="SimSun"/>
                <a:cs typeface="SimSun"/>
              </a:rPr>
              <a:t>下列对材料相关内容的梳理</a:t>
            </a:r>
            <a:r>
              <a:rPr sz="1800">
                <a:solidFill>
                  <a:srgbClr val="000000"/>
                </a:solidFill>
                <a:latin typeface="SimSun"/>
                <a:cs typeface="SimSun"/>
              </a:rPr>
              <a:t>,</a:t>
            </a:r>
            <a:r>
              <a:rPr sz="1800" spc="-15">
                <a:solidFill>
                  <a:srgbClr val="000000"/>
                </a:solidFill>
                <a:latin typeface="SimSun"/>
                <a:cs typeface="SimSun"/>
              </a:rPr>
              <a:t>不正确的一项是</a:t>
            </a:r>
            <a:r>
              <a:rPr sz="1800">
                <a:solidFill>
                  <a:srgbClr val="000000"/>
                </a:solidFill>
                <a:latin typeface="SimSun"/>
                <a:cs typeface="SimSun"/>
              </a:rPr>
              <a:t>(</a:t>
            </a:r>
          </a:p>
        </p:txBody>
      </p:sp>
      <p:sp>
        <p:nvSpPr>
          <p:cNvPr id="5" name="object 5"/>
          <p:cNvSpPr txBox="1"/>
          <p:nvPr/>
        </p:nvSpPr>
        <p:spPr>
          <a:xfrm>
            <a:off x="5395593" y="1414192"/>
            <a:ext cx="456489"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a:solidFill>
                  <a:srgbClr val="000000"/>
                </a:solidFill>
                <a:latin typeface="SimSun"/>
                <a:cs typeface="SimSun"/>
              </a:rPr>
              <a:t>)</a:t>
            </a:r>
          </a:p>
        </p:txBody>
      </p:sp>
      <p:sp>
        <p:nvSpPr>
          <p:cNvPr id="6" name="object 6"/>
          <p:cNvSpPr txBox="1"/>
          <p:nvPr/>
        </p:nvSpPr>
        <p:spPr>
          <a:xfrm>
            <a:off x="301752" y="2118829"/>
            <a:ext cx="2624513"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a:solidFill>
                  <a:srgbClr val="000000"/>
                </a:solidFill>
                <a:latin typeface="SimSun"/>
                <a:cs typeface="SimSun"/>
              </a:rPr>
              <a:t>A.</a:t>
            </a:r>
            <a:r>
              <a:rPr sz="1800" spc="-15">
                <a:solidFill>
                  <a:srgbClr val="000000"/>
                </a:solidFill>
                <a:latin typeface="SimSun"/>
                <a:cs typeface="SimSun"/>
              </a:rPr>
              <a:t>中央电视台纪录频道</a:t>
            </a:r>
          </a:p>
        </p:txBody>
      </p:sp>
      <p:sp>
        <p:nvSpPr>
          <p:cNvPr id="7" name="object 7"/>
          <p:cNvSpPr txBox="1"/>
          <p:nvPr/>
        </p:nvSpPr>
        <p:spPr>
          <a:xfrm>
            <a:off x="4231915" y="2118829"/>
            <a:ext cx="3135077" cy="168198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8">
                <a:solidFill>
                  <a:srgbClr val="000000"/>
                </a:solidFill>
                <a:latin typeface="SimSun"/>
                <a:cs typeface="SimSun"/>
              </a:rPr>
              <a:t>四大主体内容六大主题时段</a:t>
            </a:r>
          </a:p>
          <a:p>
            <a:pPr marL="442012" marR="0">
              <a:lnSpc>
                <a:spcPts val="1788"/>
              </a:lnSpc>
              <a:spcBef>
                <a:spcPts val="6916"/>
              </a:spcBef>
              <a:spcAft>
                <a:spcPct val="0"/>
              </a:spcAft>
            </a:pPr>
            <a:r>
              <a:rPr sz="1800" spc="-14">
                <a:solidFill>
                  <a:srgbClr val="000000"/>
                </a:solidFill>
                <a:latin typeface="SimSun"/>
                <a:cs typeface="SimSun"/>
              </a:rPr>
              <a:t>以央视自制为主</a:t>
            </a:r>
          </a:p>
        </p:txBody>
      </p:sp>
      <p:sp>
        <p:nvSpPr>
          <p:cNvPr id="8" name="object 8"/>
          <p:cNvSpPr txBox="1"/>
          <p:nvPr/>
        </p:nvSpPr>
        <p:spPr>
          <a:xfrm>
            <a:off x="316568" y="2526300"/>
            <a:ext cx="2614694"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5">
                <a:solidFill>
                  <a:srgbClr val="000000"/>
                </a:solidFill>
                <a:latin typeface="SimSun"/>
                <a:cs typeface="SimSun"/>
              </a:rPr>
              <a:t>达到规模化的播出效应</a:t>
            </a:r>
          </a:p>
        </p:txBody>
      </p:sp>
      <p:sp>
        <p:nvSpPr>
          <p:cNvPr id="9" name="object 9"/>
          <p:cNvSpPr txBox="1"/>
          <p:nvPr/>
        </p:nvSpPr>
        <p:spPr>
          <a:xfrm>
            <a:off x="301752" y="3230731"/>
            <a:ext cx="2624513"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a:solidFill>
                  <a:srgbClr val="000000"/>
                </a:solidFill>
                <a:latin typeface="SimSun"/>
                <a:cs typeface="SimSun"/>
              </a:rPr>
              <a:t>B.</a:t>
            </a:r>
            <a:r>
              <a:rPr sz="1800" spc="-15">
                <a:solidFill>
                  <a:srgbClr val="000000"/>
                </a:solidFill>
                <a:latin typeface="SimSun"/>
                <a:cs typeface="SimSun"/>
              </a:rPr>
              <a:t>中央电视台纪录频道</a:t>
            </a:r>
          </a:p>
        </p:txBody>
      </p:sp>
      <p:sp>
        <p:nvSpPr>
          <p:cNvPr id="10" name="object 10"/>
          <p:cNvSpPr txBox="1"/>
          <p:nvPr/>
        </p:nvSpPr>
        <p:spPr>
          <a:xfrm>
            <a:off x="7952185" y="3230731"/>
            <a:ext cx="1024438" cy="168231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20">
                <a:solidFill>
                  <a:srgbClr val="000000"/>
                </a:solidFill>
                <a:latin typeface="SimSun"/>
                <a:cs typeface="SimSun"/>
              </a:rPr>
              <a:t>节目品</a:t>
            </a:r>
          </a:p>
          <a:p>
            <a:pPr marL="451889" marR="0">
              <a:lnSpc>
                <a:spcPts val="1788"/>
              </a:lnSpc>
              <a:spcBef>
                <a:spcPts val="6918"/>
              </a:spcBef>
              <a:spcAft>
                <a:spcPct val="0"/>
              </a:spcAft>
            </a:pPr>
            <a:r>
              <a:rPr sz="1800">
                <a:solidFill>
                  <a:srgbClr val="000000"/>
                </a:solidFill>
                <a:latin typeface="SimSun"/>
                <a:cs typeface="SimSun"/>
              </a:rPr>
              <a:t>有</a:t>
            </a:r>
          </a:p>
        </p:txBody>
      </p:sp>
      <p:sp>
        <p:nvSpPr>
          <p:cNvPr id="11" name="object 11"/>
          <p:cNvSpPr txBox="1"/>
          <p:nvPr/>
        </p:nvSpPr>
        <p:spPr>
          <a:xfrm>
            <a:off x="316568" y="3638655"/>
            <a:ext cx="1251617"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0">
                <a:solidFill>
                  <a:srgbClr val="000000"/>
                </a:solidFill>
                <a:latin typeface="SimSun"/>
                <a:cs typeface="SimSun"/>
              </a:rPr>
              <a:t>质有保障</a:t>
            </a:r>
          </a:p>
        </p:txBody>
      </p:sp>
      <p:sp>
        <p:nvSpPr>
          <p:cNvPr id="12" name="object 12"/>
          <p:cNvSpPr txBox="1"/>
          <p:nvPr/>
        </p:nvSpPr>
        <p:spPr>
          <a:xfrm>
            <a:off x="301752" y="4342962"/>
            <a:ext cx="3140620"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a:solidFill>
                  <a:srgbClr val="000000"/>
                </a:solidFill>
                <a:latin typeface="SimSun"/>
                <a:cs typeface="SimSun"/>
              </a:rPr>
              <a:t>C.</a:t>
            </a:r>
            <a:r>
              <a:rPr sz="1800" spc="-18">
                <a:solidFill>
                  <a:srgbClr val="000000"/>
                </a:solidFill>
                <a:latin typeface="SimSun"/>
                <a:cs typeface="SimSun"/>
              </a:rPr>
              <a:t>美国有线电视节目提供商</a:t>
            </a:r>
          </a:p>
        </p:txBody>
      </p:sp>
      <p:sp>
        <p:nvSpPr>
          <p:cNvPr id="13" name="object 13"/>
          <p:cNvSpPr txBox="1"/>
          <p:nvPr/>
        </p:nvSpPr>
        <p:spPr>
          <a:xfrm>
            <a:off x="4488727" y="4342962"/>
            <a:ext cx="2610313" cy="16971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227796" marR="0">
              <a:lnSpc>
                <a:spcPts val="1788"/>
              </a:lnSpc>
              <a:spcBef>
                <a:spcPct val="0"/>
              </a:spcBef>
              <a:spcAft>
                <a:spcPct val="0"/>
              </a:spcAft>
            </a:pPr>
            <a:r>
              <a:rPr sz="1800" spc="-15">
                <a:solidFill>
                  <a:srgbClr val="000000"/>
                </a:solidFill>
                <a:latin typeface="SimSun"/>
                <a:cs typeface="SimSun"/>
              </a:rPr>
              <a:t>有线电视系统运营商</a:t>
            </a:r>
          </a:p>
          <a:p>
            <a:pPr marL="0" marR="0">
              <a:lnSpc>
                <a:spcPts val="1788"/>
              </a:lnSpc>
              <a:spcBef>
                <a:spcPts val="7085"/>
              </a:spcBef>
              <a:spcAft>
                <a:spcPct val="0"/>
              </a:spcAft>
            </a:pPr>
            <a:r>
              <a:rPr sz="1800" spc="-15">
                <a:solidFill>
                  <a:srgbClr val="000000"/>
                </a:solidFill>
                <a:latin typeface="SimSun"/>
                <a:cs typeface="SimSun"/>
              </a:rPr>
              <a:t>国家地理频道</a:t>
            </a:r>
          </a:p>
        </p:txBody>
      </p:sp>
      <p:sp>
        <p:nvSpPr>
          <p:cNvPr id="14" name="object 14"/>
          <p:cNvSpPr txBox="1"/>
          <p:nvPr/>
        </p:nvSpPr>
        <p:spPr>
          <a:xfrm>
            <a:off x="316568" y="4750927"/>
            <a:ext cx="1478797"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5">
                <a:solidFill>
                  <a:srgbClr val="000000"/>
                </a:solidFill>
                <a:latin typeface="SimSun"/>
                <a:cs typeface="SimSun"/>
              </a:rPr>
              <a:t>线电视系统</a:t>
            </a:r>
          </a:p>
        </p:txBody>
      </p:sp>
      <p:sp>
        <p:nvSpPr>
          <p:cNvPr id="15" name="object 15"/>
          <p:cNvSpPr txBox="1"/>
          <p:nvPr/>
        </p:nvSpPr>
        <p:spPr>
          <a:xfrm>
            <a:off x="301752" y="5470056"/>
            <a:ext cx="2882237"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a:solidFill>
                  <a:srgbClr val="000000"/>
                </a:solidFill>
                <a:latin typeface="SimSun"/>
                <a:cs typeface="SimSun"/>
              </a:rPr>
              <a:t>D.</a:t>
            </a:r>
            <a:r>
              <a:rPr sz="1800" spc="-18">
                <a:solidFill>
                  <a:srgbClr val="000000"/>
                </a:solidFill>
                <a:latin typeface="SimSun"/>
                <a:cs typeface="SimSun"/>
              </a:rPr>
              <a:t>美国国家地理电视公司</a:t>
            </a:r>
          </a:p>
        </p:txBody>
      </p:sp>
      <p:sp>
        <p:nvSpPr>
          <p:cNvPr id="16" name="object 16"/>
          <p:cNvSpPr txBox="1"/>
          <p:nvPr/>
        </p:nvSpPr>
        <p:spPr>
          <a:xfrm>
            <a:off x="7725005" y="5470056"/>
            <a:ext cx="1251617" cy="5700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788"/>
              </a:lnSpc>
              <a:spcBef>
                <a:spcPct val="0"/>
              </a:spcBef>
              <a:spcAft>
                <a:spcPct val="0"/>
              </a:spcAft>
            </a:pPr>
            <a:r>
              <a:rPr sz="1800" spc="-18">
                <a:solidFill>
                  <a:srgbClr val="000000"/>
                </a:solidFill>
                <a:latin typeface="SimSun"/>
                <a:cs typeface="SimSun"/>
              </a:rPr>
              <a:t>电视观众</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21709" y="2733269"/>
            <a:ext cx="2791967" cy="14318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274"/>
              </a:lnSpc>
              <a:spcBef>
                <a:spcPct val="0"/>
              </a:spcBef>
              <a:spcAft>
                <a:spcPct val="0"/>
              </a:spcAft>
            </a:pPr>
            <a:r>
              <a:rPr sz="4000">
                <a:solidFill>
                  <a:srgbClr val="000000"/>
                </a:solidFill>
                <a:latin typeface="QVTTNJ+MicrosoftYaHei"/>
                <a:cs typeface="QVTTNJ+MicrosoftYaHei"/>
              </a:rPr>
              <a:t>三、题型</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164838" y="241532"/>
            <a:ext cx="1423416"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RRFKWF+MicrosoftYaHei"/>
                <a:cs typeface="RRFKWF+MicrosoftYaHei"/>
              </a:rPr>
              <a:t>小结</a:t>
            </a:r>
          </a:p>
        </p:txBody>
      </p:sp>
      <p:sp>
        <p:nvSpPr>
          <p:cNvPr id="4" name="object 4"/>
          <p:cNvSpPr txBox="1"/>
          <p:nvPr/>
        </p:nvSpPr>
        <p:spPr>
          <a:xfrm>
            <a:off x="775716" y="1332174"/>
            <a:ext cx="6799050"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0">
                <a:solidFill>
                  <a:srgbClr val="000000"/>
                </a:solidFill>
                <a:latin typeface="FangSong"/>
                <a:cs typeface="FangSong"/>
              </a:rPr>
              <a:t>1、概括题、（探究题）必考题型</a:t>
            </a:r>
          </a:p>
        </p:txBody>
      </p:sp>
      <p:sp>
        <p:nvSpPr>
          <p:cNvPr id="5" name="object 5"/>
          <p:cNvSpPr txBox="1"/>
          <p:nvPr/>
        </p:nvSpPr>
        <p:spPr>
          <a:xfrm>
            <a:off x="775716" y="2757495"/>
            <a:ext cx="6329703" cy="244017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0">
                <a:solidFill>
                  <a:srgbClr val="000000"/>
                </a:solidFill>
                <a:latin typeface="FangSong"/>
                <a:cs typeface="FangSong"/>
              </a:rPr>
              <a:t>2、作用题，特点题偶有涉及。</a:t>
            </a:r>
          </a:p>
          <a:p>
            <a:pPr marL="0" marR="0">
              <a:lnSpc>
                <a:spcPts val="3204"/>
              </a:lnSpc>
              <a:spcBef>
                <a:spcPts val="8006"/>
              </a:spcBef>
              <a:spcAft>
                <a:spcPct val="0"/>
              </a:spcAft>
            </a:pPr>
            <a:r>
              <a:rPr sz="3200" spc="10">
                <a:solidFill>
                  <a:srgbClr val="000000"/>
                </a:solidFill>
                <a:latin typeface="FangSong"/>
                <a:cs typeface="FangSong"/>
              </a:rPr>
              <a:t>3、其它题型尚未涉及</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550468" y="806624"/>
            <a:ext cx="7621414" cy="15842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495374" marR="0">
              <a:lnSpc>
                <a:spcPts val="3095"/>
              </a:lnSpc>
              <a:spcBef>
                <a:spcPct val="0"/>
              </a:spcBef>
              <a:spcAft>
                <a:spcPct val="0"/>
              </a:spcAft>
            </a:pPr>
            <a:r>
              <a:rPr sz="3100">
                <a:solidFill>
                  <a:srgbClr val="000000"/>
                </a:solidFill>
                <a:latin typeface="FangSong"/>
                <a:cs typeface="FangSong"/>
              </a:rPr>
              <a:t>实用类文本考点对应题型规律</a:t>
            </a:r>
          </a:p>
          <a:p>
            <a:pPr marL="0" marR="0">
              <a:lnSpc>
                <a:spcPts val="3098"/>
              </a:lnSpc>
              <a:spcBef>
                <a:spcPts val="1629"/>
              </a:spcBef>
              <a:spcAft>
                <a:spcPct val="0"/>
              </a:spcAft>
            </a:pPr>
            <a:r>
              <a:rPr sz="3100">
                <a:solidFill>
                  <a:srgbClr val="FF0000"/>
                </a:solidFill>
                <a:latin typeface="FangSong"/>
                <a:cs typeface="FangSong"/>
              </a:rPr>
              <a:t>一、主观题</a:t>
            </a:r>
          </a:p>
        </p:txBody>
      </p:sp>
      <p:sp>
        <p:nvSpPr>
          <p:cNvPr id="4" name="object 4"/>
          <p:cNvSpPr txBox="1"/>
          <p:nvPr/>
        </p:nvSpPr>
        <p:spPr>
          <a:xfrm>
            <a:off x="550468" y="2006266"/>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FF0000"/>
                </a:solidFill>
                <a:latin typeface="FangSong"/>
                <a:cs typeface="FangSong"/>
              </a:rPr>
              <a:t>1</a:t>
            </a:r>
            <a:r>
              <a:rPr sz="3100" spc="12">
                <a:solidFill>
                  <a:srgbClr val="FF0000"/>
                </a:solidFill>
                <a:latin typeface="FangSong"/>
                <a:cs typeface="FangSong"/>
              </a:rPr>
              <a:t>、概括题</a:t>
            </a:r>
          </a:p>
        </p:txBody>
      </p:sp>
      <p:sp>
        <p:nvSpPr>
          <p:cNvPr id="5" name="object 5"/>
          <p:cNvSpPr txBox="1"/>
          <p:nvPr/>
        </p:nvSpPr>
        <p:spPr>
          <a:xfrm>
            <a:off x="550468" y="2604936"/>
            <a:ext cx="2367772"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spc="10">
                <a:solidFill>
                  <a:srgbClr val="7030A0"/>
                </a:solidFill>
                <a:latin typeface="FangSong"/>
                <a:cs typeface="FangSong"/>
              </a:rPr>
              <a:t>2</a:t>
            </a:r>
            <a:r>
              <a:rPr sz="3100" spc="11">
                <a:solidFill>
                  <a:srgbClr val="7030A0"/>
                </a:solidFill>
                <a:latin typeface="FangSong"/>
                <a:cs typeface="FangSong"/>
              </a:rPr>
              <a:t>、作用题</a:t>
            </a:r>
          </a:p>
        </p:txBody>
      </p:sp>
      <p:sp>
        <p:nvSpPr>
          <p:cNvPr id="6" name="object 6"/>
          <p:cNvSpPr txBox="1"/>
          <p:nvPr/>
        </p:nvSpPr>
        <p:spPr>
          <a:xfrm>
            <a:off x="550468" y="3206035"/>
            <a:ext cx="2367729" cy="983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7030A0"/>
                </a:solidFill>
                <a:latin typeface="FangSong"/>
                <a:cs typeface="FangSong"/>
              </a:rPr>
              <a:t>3</a:t>
            </a:r>
            <a:r>
              <a:rPr sz="3100" spc="12">
                <a:solidFill>
                  <a:srgbClr val="7030A0"/>
                </a:solidFill>
                <a:latin typeface="FangSong"/>
                <a:cs typeface="FangSong"/>
              </a:rPr>
              <a:t>、特点题</a:t>
            </a:r>
          </a:p>
        </p:txBody>
      </p:sp>
      <p:sp>
        <p:nvSpPr>
          <p:cNvPr id="7" name="object 7"/>
          <p:cNvSpPr txBox="1"/>
          <p:nvPr/>
        </p:nvSpPr>
        <p:spPr>
          <a:xfrm>
            <a:off x="550468" y="3804967"/>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4</a:t>
            </a:r>
            <a:r>
              <a:rPr sz="3100" spc="12">
                <a:solidFill>
                  <a:srgbClr val="000000"/>
                </a:solidFill>
                <a:latin typeface="FangSong"/>
                <a:cs typeface="FangSong"/>
              </a:rPr>
              <a:t>、含义题</a:t>
            </a:r>
          </a:p>
        </p:txBody>
      </p:sp>
      <p:sp>
        <p:nvSpPr>
          <p:cNvPr id="8" name="object 8"/>
          <p:cNvSpPr txBox="1"/>
          <p:nvPr/>
        </p:nvSpPr>
        <p:spPr>
          <a:xfrm>
            <a:off x="550468" y="4404153"/>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5</a:t>
            </a:r>
            <a:r>
              <a:rPr sz="3100" spc="12">
                <a:solidFill>
                  <a:srgbClr val="000000"/>
                </a:solidFill>
                <a:latin typeface="FangSong"/>
                <a:cs typeface="FangSong"/>
              </a:rPr>
              <a:t>、手法题</a:t>
            </a:r>
          </a:p>
        </p:txBody>
      </p:sp>
      <p:sp>
        <p:nvSpPr>
          <p:cNvPr id="9" name="object 9"/>
          <p:cNvSpPr txBox="1"/>
          <p:nvPr/>
        </p:nvSpPr>
        <p:spPr>
          <a:xfrm>
            <a:off x="550468" y="5004609"/>
            <a:ext cx="2367729" cy="983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5"/>
              </a:lnSpc>
              <a:spcBef>
                <a:spcPct val="0"/>
              </a:spcBef>
              <a:spcAft>
                <a:spcPct val="0"/>
              </a:spcAft>
            </a:pPr>
            <a:r>
              <a:rPr sz="3100" spc="10">
                <a:solidFill>
                  <a:srgbClr val="000000"/>
                </a:solidFill>
                <a:latin typeface="FangSong"/>
                <a:cs typeface="FangSong"/>
              </a:rPr>
              <a:t>6</a:t>
            </a:r>
            <a:r>
              <a:rPr sz="3100" spc="12">
                <a:solidFill>
                  <a:srgbClr val="000000"/>
                </a:solidFill>
                <a:latin typeface="FangSong"/>
                <a:cs typeface="FangSong"/>
              </a:rPr>
              <a:t>、探究题</a:t>
            </a:r>
          </a:p>
        </p:txBody>
      </p:sp>
      <p:sp>
        <p:nvSpPr>
          <p:cNvPr id="10" name="object 10"/>
          <p:cNvSpPr txBox="1"/>
          <p:nvPr/>
        </p:nvSpPr>
        <p:spPr>
          <a:xfrm>
            <a:off x="550468" y="5603305"/>
            <a:ext cx="5445641" cy="98404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098"/>
              </a:lnSpc>
              <a:spcBef>
                <a:spcPct val="0"/>
              </a:spcBef>
              <a:spcAft>
                <a:spcPct val="0"/>
              </a:spcAft>
            </a:pPr>
            <a:r>
              <a:rPr sz="3100">
                <a:solidFill>
                  <a:srgbClr val="FF0000"/>
                </a:solidFill>
                <a:latin typeface="FangSong"/>
                <a:cs typeface="FangSong"/>
              </a:rPr>
              <a:t>二、客观题（单选、多选）</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10763" y="1413554"/>
            <a:ext cx="3281881" cy="1329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466"/>
              </a:lnSpc>
              <a:spcBef>
                <a:spcPct val="0"/>
              </a:spcBef>
              <a:spcAft>
                <a:spcPct val="0"/>
              </a:spcAft>
            </a:pPr>
            <a:r>
              <a:rPr sz="4000" spc="400">
                <a:solidFill>
                  <a:srgbClr val="000000"/>
                </a:solidFill>
                <a:latin typeface="WIPJPF+ArialMT"/>
                <a:cs typeface="WIPJPF+ArialMT"/>
              </a:rPr>
              <a:t>•</a:t>
            </a:r>
            <a:r>
              <a:rPr sz="4000" spc="15">
                <a:solidFill>
                  <a:srgbClr val="FF0000"/>
                </a:solidFill>
                <a:latin typeface="FangSong"/>
                <a:cs typeface="FangSong"/>
              </a:rPr>
              <a:t>1</a:t>
            </a:r>
            <a:r>
              <a:rPr sz="4000">
                <a:solidFill>
                  <a:srgbClr val="FF0000"/>
                </a:solidFill>
                <a:latin typeface="FangSong"/>
                <a:cs typeface="FangSong"/>
              </a:rPr>
              <a:t>、概括题</a:t>
            </a:r>
          </a:p>
        </p:txBody>
      </p:sp>
      <p:sp>
        <p:nvSpPr>
          <p:cNvPr id="4" name="object 4"/>
          <p:cNvSpPr txBox="1"/>
          <p:nvPr/>
        </p:nvSpPr>
        <p:spPr>
          <a:xfrm>
            <a:off x="3207130" y="2245595"/>
            <a:ext cx="3257586"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WIPJPF+ArialMT"/>
                <a:cs typeface="WIPJPF+ArialMT"/>
              </a:rPr>
              <a:t>•</a:t>
            </a:r>
            <a:r>
              <a:rPr sz="2800" spc="120">
                <a:solidFill>
                  <a:srgbClr val="000000"/>
                </a:solidFill>
                <a:latin typeface="Times New Roman"/>
                <a:cs typeface="Times New Roman"/>
              </a:rPr>
              <a:t> </a:t>
            </a:r>
            <a:r>
              <a:rPr sz="2800">
                <a:solidFill>
                  <a:srgbClr val="000000"/>
                </a:solidFill>
                <a:latin typeface="FangSong"/>
                <a:cs typeface="FangSong"/>
              </a:rPr>
              <a:t>一、提炼概括题</a:t>
            </a:r>
          </a:p>
        </p:txBody>
      </p:sp>
      <p:sp>
        <p:nvSpPr>
          <p:cNvPr id="5" name="object 5"/>
          <p:cNvSpPr txBox="1"/>
          <p:nvPr/>
        </p:nvSpPr>
        <p:spPr>
          <a:xfrm>
            <a:off x="91439" y="2883875"/>
            <a:ext cx="5389295" cy="93044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6"/>
              </a:lnSpc>
              <a:spcBef>
                <a:spcPct val="0"/>
              </a:spcBef>
              <a:spcAft>
                <a:spcPct val="0"/>
              </a:spcAft>
            </a:pPr>
            <a:r>
              <a:rPr sz="2800">
                <a:solidFill>
                  <a:srgbClr val="000000"/>
                </a:solidFill>
                <a:latin typeface="WIPJPF+ArialMT"/>
                <a:cs typeface="WIPJPF+ArialMT"/>
              </a:rPr>
              <a:t>•</a:t>
            </a:r>
            <a:r>
              <a:rPr sz="2800" spc="120">
                <a:solidFill>
                  <a:srgbClr val="000000"/>
                </a:solidFill>
                <a:latin typeface="Times New Roman"/>
                <a:cs typeface="Times New Roman"/>
              </a:rPr>
              <a:t> </a:t>
            </a:r>
            <a:r>
              <a:rPr sz="2800" spc="15">
                <a:solidFill>
                  <a:srgbClr val="000000"/>
                </a:solidFill>
                <a:latin typeface="FangSong"/>
                <a:cs typeface="FangSong"/>
              </a:rPr>
              <a:t>1</a:t>
            </a:r>
            <a:r>
              <a:rPr sz="2800">
                <a:solidFill>
                  <a:srgbClr val="000000"/>
                </a:solidFill>
                <a:latin typeface="FangSong"/>
                <a:cs typeface="FangSong"/>
              </a:rPr>
              <a:t>、条件、客观影响（环境）</a:t>
            </a:r>
          </a:p>
        </p:txBody>
      </p:sp>
      <p:sp>
        <p:nvSpPr>
          <p:cNvPr id="6" name="object 6"/>
          <p:cNvSpPr txBox="1"/>
          <p:nvPr/>
        </p:nvSpPr>
        <p:spPr>
          <a:xfrm>
            <a:off x="91439" y="3524486"/>
            <a:ext cx="9901083"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WIPJPF+ArialMT"/>
                <a:cs typeface="WIPJPF+ArialMT"/>
              </a:rPr>
              <a:t>•</a:t>
            </a:r>
            <a:r>
              <a:rPr sz="2800" spc="120">
                <a:solidFill>
                  <a:srgbClr val="000000"/>
                </a:solidFill>
                <a:latin typeface="Times New Roman"/>
                <a:cs typeface="Times New Roman"/>
              </a:rPr>
              <a:t> </a:t>
            </a:r>
            <a:r>
              <a:rPr sz="2800" spc="15">
                <a:solidFill>
                  <a:srgbClr val="000000"/>
                </a:solidFill>
                <a:latin typeface="FangSong"/>
                <a:cs typeface="FangSong"/>
              </a:rPr>
              <a:t>2</a:t>
            </a:r>
            <a:r>
              <a:rPr sz="2800">
                <a:solidFill>
                  <a:srgbClr val="000000"/>
                </a:solidFill>
                <a:latin typeface="FangSong"/>
                <a:cs typeface="FangSong"/>
              </a:rPr>
              <a:t>、表现、做法、事迹、如何工作的、贡献业绩、效果</a:t>
            </a:r>
          </a:p>
        </p:txBody>
      </p:sp>
      <p:sp>
        <p:nvSpPr>
          <p:cNvPr id="7" name="object 7"/>
          <p:cNvSpPr txBox="1"/>
          <p:nvPr/>
        </p:nvSpPr>
        <p:spPr>
          <a:xfrm>
            <a:off x="320040" y="4052847"/>
            <a:ext cx="4100708"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（表现、做法、结果）</a:t>
            </a:r>
          </a:p>
        </p:txBody>
      </p:sp>
      <p:sp>
        <p:nvSpPr>
          <p:cNvPr id="8" name="object 8"/>
          <p:cNvSpPr txBox="1"/>
          <p:nvPr/>
        </p:nvSpPr>
        <p:spPr>
          <a:xfrm>
            <a:off x="91439" y="4675487"/>
            <a:ext cx="7029932"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WIPJPF+ArialMT"/>
                <a:cs typeface="WIPJPF+ArialMT"/>
              </a:rPr>
              <a:t>•</a:t>
            </a:r>
            <a:r>
              <a:rPr sz="2800" spc="120">
                <a:solidFill>
                  <a:srgbClr val="000000"/>
                </a:solidFill>
                <a:latin typeface="Times New Roman"/>
                <a:cs typeface="Times New Roman"/>
              </a:rPr>
              <a:t> </a:t>
            </a:r>
            <a:r>
              <a:rPr sz="2800" spc="15">
                <a:solidFill>
                  <a:srgbClr val="000000"/>
                </a:solidFill>
                <a:latin typeface="FangSong"/>
                <a:cs typeface="FangSong"/>
              </a:rPr>
              <a:t>3</a:t>
            </a:r>
            <a:r>
              <a:rPr sz="2800">
                <a:solidFill>
                  <a:srgbClr val="000000"/>
                </a:solidFill>
                <a:latin typeface="FangSong"/>
                <a:cs typeface="FangSong"/>
              </a:rPr>
              <a:t>、成就的原因、性格、品格（品质）</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656145"/>
            <a:ext cx="10051160" cy="131063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1">
                <a:solidFill>
                  <a:srgbClr val="000000"/>
                </a:solidFill>
                <a:latin typeface="FangSong"/>
                <a:cs typeface="FangSong"/>
              </a:rPr>
              <a:t>1</a:t>
            </a:r>
            <a:r>
              <a:rPr sz="2400" spc="14">
                <a:solidFill>
                  <a:srgbClr val="000000"/>
                </a:solidFill>
                <a:latin typeface="FangSong"/>
                <a:cs typeface="FangSong"/>
              </a:rPr>
              <a:t>、茅以升是一位著名的桥梁工程专家，材料中有哪些体现？</a:t>
            </a:r>
          </a:p>
          <a:p>
            <a:pPr marL="0" marR="0">
              <a:lnSpc>
                <a:spcPts val="2400"/>
              </a:lnSpc>
              <a:spcBef>
                <a:spcPts val="1919"/>
              </a:spcBef>
              <a:spcAft>
                <a:spcPct val="0"/>
              </a:spcAft>
            </a:pPr>
            <a:r>
              <a:rPr sz="2400" spc="11">
                <a:solidFill>
                  <a:srgbClr val="000000"/>
                </a:solidFill>
                <a:latin typeface="FangSong"/>
                <a:cs typeface="FangSong"/>
              </a:rPr>
              <a:t>请简要归纳。</a:t>
            </a:r>
          </a:p>
        </p:txBody>
      </p:sp>
      <p:sp>
        <p:nvSpPr>
          <p:cNvPr id="4" name="object 4"/>
          <p:cNvSpPr txBox="1"/>
          <p:nvPr/>
        </p:nvSpPr>
        <p:spPr>
          <a:xfrm>
            <a:off x="91439" y="1753679"/>
            <a:ext cx="10403784" cy="13106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1">
                <a:solidFill>
                  <a:srgbClr val="000000"/>
                </a:solidFill>
                <a:latin typeface="FangSong"/>
                <a:cs typeface="FangSong"/>
              </a:rPr>
              <a:t>2</a:t>
            </a:r>
            <a:r>
              <a:rPr sz="2400" spc="14">
                <a:solidFill>
                  <a:srgbClr val="000000"/>
                </a:solidFill>
                <a:latin typeface="FangSong"/>
                <a:cs typeface="FangSong"/>
              </a:rPr>
              <a:t>、张岱年在听到抗战胜利的消息时，感到了平生最大的快乐。</a:t>
            </a:r>
          </a:p>
          <a:p>
            <a:pPr marL="0" marR="0">
              <a:lnSpc>
                <a:spcPts val="2400"/>
              </a:lnSpc>
              <a:spcBef>
                <a:spcPts val="1920"/>
              </a:spcBef>
              <a:spcAft>
                <a:spcPct val="0"/>
              </a:spcAft>
            </a:pPr>
            <a:r>
              <a:rPr sz="2400" spc="11">
                <a:solidFill>
                  <a:srgbClr val="000000"/>
                </a:solidFill>
                <a:latin typeface="FangSong"/>
                <a:cs typeface="FangSong"/>
              </a:rPr>
              <a:t>为什么？请结合材料分析。</a:t>
            </a:r>
          </a:p>
        </p:txBody>
      </p:sp>
      <p:sp>
        <p:nvSpPr>
          <p:cNvPr id="5" name="object 5"/>
          <p:cNvSpPr txBox="1"/>
          <p:nvPr/>
        </p:nvSpPr>
        <p:spPr>
          <a:xfrm>
            <a:off x="91439" y="2850697"/>
            <a:ext cx="10051511" cy="131128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2"/>
              </a:lnSpc>
              <a:spcBef>
                <a:spcPct val="0"/>
              </a:spcBef>
              <a:spcAft>
                <a:spcPct val="0"/>
              </a:spcAft>
            </a:pPr>
            <a:r>
              <a:rPr sz="2400" spc="11">
                <a:solidFill>
                  <a:srgbClr val="000000"/>
                </a:solidFill>
                <a:latin typeface="FangSong"/>
                <a:cs typeface="FangSong"/>
              </a:rPr>
              <a:t>3</a:t>
            </a:r>
            <a:r>
              <a:rPr sz="2400" spc="14">
                <a:solidFill>
                  <a:srgbClr val="000000"/>
                </a:solidFill>
                <a:latin typeface="FangSong"/>
                <a:cs typeface="FangSong"/>
              </a:rPr>
              <a:t>、材料展现了徐中舒怎样的精神品格和学者风范？请结合材</a:t>
            </a:r>
          </a:p>
          <a:p>
            <a:pPr marL="0" marR="0">
              <a:lnSpc>
                <a:spcPts val="2400"/>
              </a:lnSpc>
              <a:spcBef>
                <a:spcPts val="1923"/>
              </a:spcBef>
              <a:spcAft>
                <a:spcPct val="0"/>
              </a:spcAft>
            </a:pPr>
            <a:r>
              <a:rPr sz="2400" spc="11">
                <a:solidFill>
                  <a:srgbClr val="000000"/>
                </a:solidFill>
                <a:latin typeface="FangSong"/>
                <a:cs typeface="FangSong"/>
              </a:rPr>
              <a:t>料概括分析。</a:t>
            </a:r>
          </a:p>
        </p:txBody>
      </p:sp>
      <p:sp>
        <p:nvSpPr>
          <p:cNvPr id="6" name="object 6"/>
          <p:cNvSpPr txBox="1"/>
          <p:nvPr/>
        </p:nvSpPr>
        <p:spPr>
          <a:xfrm>
            <a:off x="91439" y="3948620"/>
            <a:ext cx="10051160" cy="13108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1">
                <a:solidFill>
                  <a:srgbClr val="000000"/>
                </a:solidFill>
                <a:latin typeface="FangSong"/>
                <a:cs typeface="FangSong"/>
              </a:rPr>
              <a:t>4</a:t>
            </a:r>
            <a:r>
              <a:rPr sz="2400" spc="14">
                <a:solidFill>
                  <a:srgbClr val="000000"/>
                </a:solidFill>
                <a:latin typeface="FangSong"/>
                <a:cs typeface="FangSong"/>
              </a:rPr>
              <a:t>、作为著名的教育家，周培源认为什么样的大学才是好的大</a:t>
            </a:r>
          </a:p>
          <a:p>
            <a:pPr marL="0" marR="0">
              <a:lnSpc>
                <a:spcPts val="2400"/>
              </a:lnSpc>
              <a:spcBef>
                <a:spcPts val="1922"/>
              </a:spcBef>
              <a:spcAft>
                <a:spcPct val="0"/>
              </a:spcAft>
            </a:pPr>
            <a:r>
              <a:rPr sz="2400" spc="11">
                <a:solidFill>
                  <a:srgbClr val="000000"/>
                </a:solidFill>
                <a:latin typeface="FangSong"/>
                <a:cs typeface="FangSong"/>
              </a:rPr>
              <a:t>学？结合文本简要说明。</a:t>
            </a:r>
          </a:p>
        </p:txBody>
      </p:sp>
      <p:sp>
        <p:nvSpPr>
          <p:cNvPr id="7" name="object 7"/>
          <p:cNvSpPr txBox="1"/>
          <p:nvPr/>
        </p:nvSpPr>
        <p:spPr>
          <a:xfrm>
            <a:off x="707136" y="5046154"/>
            <a:ext cx="7932619"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5</a:t>
            </a:r>
            <a:r>
              <a:rPr sz="2400" spc="14">
                <a:solidFill>
                  <a:srgbClr val="000000"/>
                </a:solidFill>
                <a:latin typeface="FangSong"/>
                <a:cs typeface="FangSong"/>
              </a:rPr>
              <a:t>、请结合材料简要概括秋瑾革命思想的形成过程。</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196463" y="1074039"/>
            <a:ext cx="3589324" cy="14633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922"/>
              </a:lnSpc>
              <a:spcBef>
                <a:spcPct val="0"/>
              </a:spcBef>
              <a:spcAft>
                <a:spcPct val="0"/>
              </a:spcAft>
            </a:pPr>
            <a:r>
              <a:rPr sz="4400" spc="259">
                <a:solidFill>
                  <a:srgbClr val="000000"/>
                </a:solidFill>
                <a:latin typeface="THLEKQ+ArialMT"/>
                <a:cs typeface="THLEKQ+ArialMT"/>
              </a:rPr>
              <a:t>•</a:t>
            </a:r>
            <a:r>
              <a:rPr sz="4400">
                <a:solidFill>
                  <a:srgbClr val="000000"/>
                </a:solidFill>
                <a:latin typeface="FangSong"/>
                <a:cs typeface="FangSong"/>
              </a:rPr>
              <a:t>2</a:t>
            </a:r>
            <a:r>
              <a:rPr sz="4400" spc="15">
                <a:solidFill>
                  <a:srgbClr val="000000"/>
                </a:solidFill>
                <a:latin typeface="FangSong"/>
                <a:cs typeface="FangSong"/>
              </a:rPr>
              <a:t>、作用题</a:t>
            </a:r>
          </a:p>
        </p:txBody>
      </p:sp>
      <p:sp>
        <p:nvSpPr>
          <p:cNvPr id="4" name="object 4"/>
          <p:cNvSpPr txBox="1"/>
          <p:nvPr/>
        </p:nvSpPr>
        <p:spPr>
          <a:xfrm>
            <a:off x="91439" y="1972799"/>
            <a:ext cx="10114422"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THLEKQ+ArialMT"/>
                <a:cs typeface="THLEKQ+ArialMT"/>
              </a:rPr>
              <a:t>•</a:t>
            </a:r>
            <a:r>
              <a:rPr sz="2800" spc="120">
                <a:solidFill>
                  <a:srgbClr val="000000"/>
                </a:solidFill>
                <a:latin typeface="Times New Roman"/>
                <a:cs typeface="Times New Roman"/>
              </a:rPr>
              <a:t> </a:t>
            </a:r>
            <a:r>
              <a:rPr sz="2800" spc="15">
                <a:solidFill>
                  <a:srgbClr val="000000"/>
                </a:solidFill>
                <a:latin typeface="FangSong"/>
                <a:cs typeface="FangSong"/>
              </a:rPr>
              <a:t>1.</a:t>
            </a:r>
            <a:r>
              <a:rPr sz="2800" spc="10">
                <a:solidFill>
                  <a:srgbClr val="000000"/>
                </a:solidFill>
                <a:latin typeface="FangSong"/>
                <a:cs typeface="FangSong"/>
              </a:rPr>
              <a:t>材料开头和结尾都写到了茅以升对台湾的关注，有何</a:t>
            </a:r>
          </a:p>
        </p:txBody>
      </p:sp>
      <p:sp>
        <p:nvSpPr>
          <p:cNvPr id="5" name="object 5"/>
          <p:cNvSpPr txBox="1"/>
          <p:nvPr/>
        </p:nvSpPr>
        <p:spPr>
          <a:xfrm>
            <a:off x="320040" y="2501161"/>
            <a:ext cx="5329451" cy="888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作用？请结合全文简要分析。</a:t>
            </a:r>
          </a:p>
        </p:txBody>
      </p:sp>
      <p:sp>
        <p:nvSpPr>
          <p:cNvPr id="6" name="object 6"/>
          <p:cNvSpPr txBox="1"/>
          <p:nvPr/>
        </p:nvSpPr>
        <p:spPr>
          <a:xfrm>
            <a:off x="91439" y="3762229"/>
            <a:ext cx="9901083" cy="9301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THLEKQ+ArialMT"/>
                <a:cs typeface="THLEKQ+ArialMT"/>
              </a:rPr>
              <a:t>•</a:t>
            </a:r>
            <a:r>
              <a:rPr sz="2800" spc="120">
                <a:solidFill>
                  <a:srgbClr val="000000"/>
                </a:solidFill>
                <a:latin typeface="Times New Roman"/>
                <a:cs typeface="Times New Roman"/>
              </a:rPr>
              <a:t> </a:t>
            </a:r>
            <a:r>
              <a:rPr sz="2800" spc="15">
                <a:solidFill>
                  <a:srgbClr val="000000"/>
                </a:solidFill>
                <a:latin typeface="FangSong"/>
                <a:cs typeface="FangSong"/>
              </a:rPr>
              <a:t>2</a:t>
            </a:r>
            <a:r>
              <a:rPr sz="2800">
                <a:solidFill>
                  <a:srgbClr val="000000"/>
                </a:solidFill>
                <a:latin typeface="FangSong"/>
                <a:cs typeface="FangSong"/>
              </a:rPr>
              <a:t>、材料二第②自然段引用了多人的评价，表达上有哪</a:t>
            </a:r>
          </a:p>
        </p:txBody>
      </p:sp>
      <p:sp>
        <p:nvSpPr>
          <p:cNvPr id="7" name="object 7"/>
          <p:cNvSpPr txBox="1"/>
          <p:nvPr/>
        </p:nvSpPr>
        <p:spPr>
          <a:xfrm>
            <a:off x="320040" y="4290329"/>
            <a:ext cx="4100550"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FangSong"/>
                <a:cs typeface="FangSong"/>
              </a:rPr>
              <a:t>些作用？请具体分析。</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99002"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HTSAFA+å¾®è½¯é�»,Bold"/>
                <a:cs typeface="HTSAFA+å¾®è½¯é�»,Bold"/>
              </a:rPr>
              <a:t>考纲考情</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HTSAFA+å¾®è½¯é�»,Bold"/>
                <a:cs typeface="HTSAFA+å¾®è½¯é�»,Bold"/>
              </a:rPr>
              <a:t>一</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37806"/>
            <a:ext cx="8983826" cy="222529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61772" marR="0">
              <a:lnSpc>
                <a:spcPts val="2400"/>
              </a:lnSpc>
              <a:spcBef>
                <a:spcPct val="0"/>
              </a:spcBef>
              <a:spcAft>
                <a:spcPct val="0"/>
              </a:spcAft>
            </a:pPr>
            <a:r>
              <a:rPr sz="2400" spc="11">
                <a:solidFill>
                  <a:srgbClr val="000000"/>
                </a:solidFill>
                <a:latin typeface="FangSong"/>
                <a:cs typeface="FangSong"/>
              </a:rPr>
              <a:t>句子（或内容）在文中的作用，要从三个方面去考虑：</a:t>
            </a:r>
          </a:p>
          <a:p>
            <a:pPr marL="0" marR="0">
              <a:lnSpc>
                <a:spcPts val="2400"/>
              </a:lnSpc>
              <a:spcBef>
                <a:spcPts val="479"/>
              </a:spcBef>
              <a:spcAft>
                <a:spcPct val="0"/>
              </a:spcAft>
            </a:pPr>
            <a:r>
              <a:rPr sz="2400" spc="11">
                <a:solidFill>
                  <a:srgbClr val="FF0000"/>
                </a:solidFill>
                <a:latin typeface="FangSong"/>
                <a:cs typeface="FangSong"/>
              </a:rPr>
              <a:t>一是在内容上：</a:t>
            </a:r>
          </a:p>
          <a:p>
            <a:pPr marL="0" marR="0">
              <a:lnSpc>
                <a:spcPts val="2402"/>
              </a:lnSpc>
              <a:spcBef>
                <a:spcPts val="477"/>
              </a:spcBef>
              <a:spcAft>
                <a:spcPct val="0"/>
              </a:spcAft>
            </a:pPr>
            <a:r>
              <a:rPr sz="2400" spc="11">
                <a:solidFill>
                  <a:srgbClr val="000000"/>
                </a:solidFill>
                <a:latin typeface="FangSong"/>
                <a:cs typeface="FangSong"/>
              </a:rPr>
              <a:t>1、突出陈述主体的某种特点、性格精神品质。</a:t>
            </a:r>
          </a:p>
          <a:p>
            <a:pPr marL="0" marR="0">
              <a:lnSpc>
                <a:spcPts val="2400"/>
              </a:lnSpc>
              <a:spcBef>
                <a:spcPts val="432"/>
              </a:spcBef>
              <a:spcAft>
                <a:spcPct val="0"/>
              </a:spcAft>
            </a:pPr>
            <a:r>
              <a:rPr sz="2400" spc="11">
                <a:solidFill>
                  <a:srgbClr val="000000"/>
                </a:solidFill>
                <a:latin typeface="FangSong"/>
                <a:cs typeface="FangSong"/>
              </a:rPr>
              <a:t>2、表达主旨，</a:t>
            </a:r>
          </a:p>
          <a:p>
            <a:pPr marL="0" marR="0">
              <a:lnSpc>
                <a:spcPts val="2400"/>
              </a:lnSpc>
              <a:spcBef>
                <a:spcPts val="479"/>
              </a:spcBef>
              <a:spcAft>
                <a:spcPct val="0"/>
              </a:spcAft>
            </a:pPr>
            <a:r>
              <a:rPr sz="2400" spc="11">
                <a:solidFill>
                  <a:srgbClr val="000000"/>
                </a:solidFill>
                <a:latin typeface="FangSong"/>
                <a:cs typeface="FangSong"/>
              </a:rPr>
              <a:t>3、表达作者对其的情感等；</a:t>
            </a:r>
          </a:p>
        </p:txBody>
      </p:sp>
      <p:sp>
        <p:nvSpPr>
          <p:cNvPr id="4" name="object 4"/>
          <p:cNvSpPr txBox="1"/>
          <p:nvPr/>
        </p:nvSpPr>
        <p:spPr>
          <a:xfrm>
            <a:off x="91439" y="2933001"/>
            <a:ext cx="10038891" cy="222529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FF0000"/>
                </a:solidFill>
                <a:latin typeface="FangSong"/>
                <a:cs typeface="FangSong"/>
              </a:rPr>
              <a:t>二是在结构上：</a:t>
            </a:r>
          </a:p>
          <a:p>
            <a:pPr marL="0" marR="0">
              <a:lnSpc>
                <a:spcPts val="2400"/>
              </a:lnSpc>
              <a:spcBef>
                <a:spcPts val="479"/>
              </a:spcBef>
              <a:spcAft>
                <a:spcPct val="0"/>
              </a:spcAft>
            </a:pPr>
            <a:r>
              <a:rPr sz="2400" spc="11">
                <a:solidFill>
                  <a:srgbClr val="000000"/>
                </a:solidFill>
                <a:latin typeface="FangSong"/>
                <a:cs typeface="FangSong"/>
              </a:rPr>
              <a:t>1、开头：统领全文、引出下文，或奠定某种感情基调、渲染气氛</a:t>
            </a:r>
          </a:p>
          <a:p>
            <a:pPr marL="0" marR="0">
              <a:lnSpc>
                <a:spcPts val="2400"/>
              </a:lnSpc>
              <a:spcBef>
                <a:spcPts val="479"/>
              </a:spcBef>
              <a:spcAft>
                <a:spcPct val="0"/>
              </a:spcAft>
            </a:pPr>
            <a:r>
              <a:rPr sz="2400" spc="11">
                <a:solidFill>
                  <a:srgbClr val="000000"/>
                </a:solidFill>
                <a:latin typeface="FangSong"/>
                <a:cs typeface="FangSong"/>
              </a:rPr>
              <a:t>等；为下文作铺垫（埋伏笔）等。</a:t>
            </a:r>
          </a:p>
          <a:p>
            <a:pPr marL="0" marR="0">
              <a:lnSpc>
                <a:spcPts val="2400"/>
              </a:lnSpc>
              <a:spcBef>
                <a:spcPts val="430"/>
              </a:spcBef>
              <a:spcAft>
                <a:spcPct val="0"/>
              </a:spcAft>
            </a:pPr>
            <a:r>
              <a:rPr sz="2400" spc="11">
                <a:solidFill>
                  <a:srgbClr val="000000"/>
                </a:solidFill>
                <a:latin typeface="FangSong"/>
                <a:cs typeface="FangSong"/>
              </a:rPr>
              <a:t>2、中间：承上启下、过渡、衬托（反衬）、深化主题、照应前文</a:t>
            </a:r>
          </a:p>
          <a:p>
            <a:pPr marL="0" marR="0">
              <a:lnSpc>
                <a:spcPts val="2400"/>
              </a:lnSpc>
              <a:spcBef>
                <a:spcPts val="481"/>
              </a:spcBef>
              <a:spcAft>
                <a:spcPct val="0"/>
              </a:spcAft>
            </a:pPr>
            <a:r>
              <a:rPr sz="2400" spc="11">
                <a:solidFill>
                  <a:srgbClr val="000000"/>
                </a:solidFill>
                <a:latin typeface="FangSong"/>
                <a:cs typeface="FangSong"/>
              </a:rPr>
              <a:t>等。</a:t>
            </a:r>
          </a:p>
        </p:txBody>
      </p:sp>
      <p:sp>
        <p:nvSpPr>
          <p:cNvPr id="5" name="object 5"/>
          <p:cNvSpPr txBox="1"/>
          <p:nvPr/>
        </p:nvSpPr>
        <p:spPr>
          <a:xfrm>
            <a:off x="91439" y="4762055"/>
            <a:ext cx="10038891"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3、结尾：呼应前文、点题、总结全文、点明题旨，升华主旨、卒</a:t>
            </a:r>
          </a:p>
          <a:p>
            <a:pPr marL="0" marR="0">
              <a:lnSpc>
                <a:spcPts val="2400"/>
              </a:lnSpc>
              <a:spcBef>
                <a:spcPts val="480"/>
              </a:spcBef>
              <a:spcAft>
                <a:spcPct val="0"/>
              </a:spcAft>
            </a:pPr>
            <a:r>
              <a:rPr sz="2400" spc="11">
                <a:solidFill>
                  <a:srgbClr val="000000"/>
                </a:solidFill>
                <a:latin typeface="FangSong"/>
                <a:cs typeface="FangSong"/>
              </a:rPr>
              <a:t>章显志、言有尽而意无穷、引入深思等。</a:t>
            </a:r>
          </a:p>
        </p:txBody>
      </p:sp>
      <p:sp>
        <p:nvSpPr>
          <p:cNvPr id="6" name="object 6"/>
          <p:cNvSpPr txBox="1"/>
          <p:nvPr/>
        </p:nvSpPr>
        <p:spPr>
          <a:xfrm>
            <a:off x="91439" y="5859665"/>
            <a:ext cx="10214443" cy="11277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FF0000"/>
                </a:solidFill>
                <a:latin typeface="FangSong"/>
                <a:cs typeface="FangSong"/>
              </a:rPr>
              <a:t>三是表现手法</a:t>
            </a:r>
            <a:r>
              <a:rPr sz="2400" spc="11">
                <a:solidFill>
                  <a:srgbClr val="000000"/>
                </a:solidFill>
                <a:latin typeface="FangSong"/>
                <a:cs typeface="FangSong"/>
              </a:rPr>
              <a:t>（修辞手法）的角度，去阐述效果。（先分析这个句</a:t>
            </a:r>
          </a:p>
          <a:p>
            <a:pPr marL="0" marR="0">
              <a:lnSpc>
                <a:spcPts val="2400"/>
              </a:lnSpc>
              <a:spcBef>
                <a:spcPts val="480"/>
              </a:spcBef>
              <a:spcAft>
                <a:spcPct val="0"/>
              </a:spcAft>
            </a:pPr>
            <a:r>
              <a:rPr sz="2400" spc="11">
                <a:solidFill>
                  <a:srgbClr val="000000"/>
                </a:solidFill>
                <a:latin typeface="FangSong"/>
                <a:cs typeface="FangSong"/>
              </a:rPr>
              <a:t>子有无使用了某种表现手法、修辞手法，有就讲，无不讲。）</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29412" y="747927"/>
            <a:ext cx="4510290"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特例（引用语句的作用）</a:t>
            </a:r>
          </a:p>
        </p:txBody>
      </p:sp>
      <p:sp>
        <p:nvSpPr>
          <p:cNvPr id="4" name="object 4"/>
          <p:cNvSpPr txBox="1"/>
          <p:nvPr/>
        </p:nvSpPr>
        <p:spPr>
          <a:xfrm>
            <a:off x="91439" y="1174384"/>
            <a:ext cx="10266731" cy="17424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一、引用别人或名人的话：</a:t>
            </a:r>
            <a:r>
              <a:rPr sz="2800" spc="15">
                <a:solidFill>
                  <a:srgbClr val="000000"/>
                </a:solidFill>
                <a:latin typeface="FangSong"/>
                <a:cs typeface="FangSong"/>
              </a:rPr>
              <a:t>1</a:t>
            </a:r>
            <a:r>
              <a:rPr sz="2800" spc="14">
                <a:solidFill>
                  <a:srgbClr val="000000"/>
                </a:solidFill>
                <a:latin typeface="FangSong"/>
                <a:cs typeface="FangSong"/>
              </a:rPr>
              <a:t>、更好地</a:t>
            </a:r>
            <a:r>
              <a:rPr sz="2800">
                <a:solidFill>
                  <a:srgbClr val="FF0000"/>
                </a:solidFill>
                <a:latin typeface="FangSong"/>
                <a:cs typeface="FangSong"/>
              </a:rPr>
              <a:t>突出</a:t>
            </a:r>
            <a:r>
              <a:rPr sz="2800" spc="12">
                <a:solidFill>
                  <a:srgbClr val="000000"/>
                </a:solidFill>
                <a:latin typeface="FangSong"/>
                <a:cs typeface="FangSong"/>
              </a:rPr>
              <a:t>人物的</a:t>
            </a:r>
            <a:r>
              <a:rPr sz="2800">
                <a:solidFill>
                  <a:srgbClr val="FF0000"/>
                </a:solidFill>
                <a:latin typeface="FangSong"/>
                <a:cs typeface="FangSong"/>
              </a:rPr>
              <a:t>特点</a:t>
            </a:r>
            <a:r>
              <a:rPr sz="2800">
                <a:solidFill>
                  <a:srgbClr val="000000"/>
                </a:solidFill>
                <a:latin typeface="FangSong"/>
                <a:cs typeface="FangSong"/>
              </a:rPr>
              <a:t>，</a:t>
            </a:r>
          </a:p>
          <a:p>
            <a:pPr marL="0" marR="0">
              <a:lnSpc>
                <a:spcPts val="2795"/>
              </a:lnSpc>
              <a:spcBef>
                <a:spcPts val="566"/>
              </a:spcBef>
              <a:spcAft>
                <a:spcPct val="0"/>
              </a:spcAft>
            </a:pPr>
            <a:r>
              <a:rPr sz="2800" spc="11">
                <a:solidFill>
                  <a:srgbClr val="000000"/>
                </a:solidFill>
                <a:latin typeface="FangSong"/>
                <a:cs typeface="FangSong"/>
              </a:rPr>
              <a:t>揭示人物的精神面貌，</a:t>
            </a:r>
            <a:r>
              <a:rPr sz="2800" spc="15">
                <a:solidFill>
                  <a:srgbClr val="000000"/>
                </a:solidFill>
                <a:latin typeface="FangSong"/>
                <a:cs typeface="FangSong"/>
              </a:rPr>
              <a:t>2</a:t>
            </a:r>
            <a:r>
              <a:rPr sz="2800" spc="10">
                <a:solidFill>
                  <a:srgbClr val="000000"/>
                </a:solidFill>
                <a:latin typeface="FangSong"/>
                <a:cs typeface="FangSong"/>
              </a:rPr>
              <a:t>、对人物做出客观公正的评价</a:t>
            </a:r>
            <a:r>
              <a:rPr sz="2800" spc="18">
                <a:solidFill>
                  <a:srgbClr val="000000"/>
                </a:solidFill>
                <a:latin typeface="FangSong"/>
                <a:cs typeface="FangSong"/>
              </a:rPr>
              <a:t>,</a:t>
            </a:r>
            <a:r>
              <a:rPr sz="2800">
                <a:solidFill>
                  <a:srgbClr val="000000"/>
                </a:solidFill>
                <a:latin typeface="FangSong"/>
                <a:cs typeface="FangSong"/>
              </a:rPr>
              <a:t>增</a:t>
            </a:r>
          </a:p>
          <a:p>
            <a:pPr marL="0" marR="0">
              <a:lnSpc>
                <a:spcPts val="2795"/>
              </a:lnSpc>
              <a:spcBef>
                <a:spcPts val="513"/>
              </a:spcBef>
              <a:spcAft>
                <a:spcPct val="0"/>
              </a:spcAft>
            </a:pPr>
            <a:r>
              <a:rPr sz="2800" spc="20">
                <a:solidFill>
                  <a:srgbClr val="000000"/>
                </a:solidFill>
                <a:latin typeface="FangSong"/>
                <a:cs typeface="FangSong"/>
              </a:rPr>
              <a:t>加</a:t>
            </a:r>
            <a:r>
              <a:rPr sz="2800">
                <a:solidFill>
                  <a:srgbClr val="FF0000"/>
                </a:solidFill>
                <a:latin typeface="FangSong"/>
                <a:cs typeface="FangSong"/>
              </a:rPr>
              <a:t>真实性</a:t>
            </a:r>
            <a:r>
              <a:rPr sz="2800">
                <a:solidFill>
                  <a:srgbClr val="000000"/>
                </a:solidFill>
                <a:latin typeface="FangSong"/>
                <a:cs typeface="FangSong"/>
              </a:rPr>
              <a:t>、丰富性。（注意是否运用衬托、对比等手法）</a:t>
            </a:r>
          </a:p>
        </p:txBody>
      </p:sp>
      <p:sp>
        <p:nvSpPr>
          <p:cNvPr id="5" name="object 5"/>
          <p:cNvSpPr txBox="1"/>
          <p:nvPr/>
        </p:nvSpPr>
        <p:spPr>
          <a:xfrm>
            <a:off x="91439" y="2882161"/>
            <a:ext cx="10054497" cy="13152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20">
                <a:solidFill>
                  <a:srgbClr val="000000"/>
                </a:solidFill>
                <a:latin typeface="FangSong"/>
                <a:cs typeface="FangSong"/>
              </a:rPr>
              <a:t>二</a:t>
            </a:r>
            <a:r>
              <a:rPr sz="2800">
                <a:solidFill>
                  <a:srgbClr val="000000"/>
                </a:solidFill>
                <a:latin typeface="FangSong"/>
                <a:cs typeface="FangSong"/>
              </a:rPr>
              <a:t>.</a:t>
            </a:r>
            <a:r>
              <a:rPr sz="2800" spc="12">
                <a:solidFill>
                  <a:srgbClr val="000000"/>
                </a:solidFill>
                <a:latin typeface="FangSong"/>
                <a:cs typeface="FangSong"/>
              </a:rPr>
              <a:t>引用诗词，可以从</a:t>
            </a:r>
            <a:r>
              <a:rPr sz="2800" spc="11">
                <a:solidFill>
                  <a:srgbClr val="FF0000"/>
                </a:solidFill>
                <a:latin typeface="FangSong"/>
                <a:cs typeface="FangSong"/>
              </a:rPr>
              <a:t>侧面表现</a:t>
            </a:r>
            <a:r>
              <a:rPr sz="2800">
                <a:solidFill>
                  <a:srgbClr val="000000"/>
                </a:solidFill>
                <a:latin typeface="FangSong"/>
                <a:cs typeface="FangSong"/>
              </a:rPr>
              <a:t>和丰富传主的思想精神，</a:t>
            </a:r>
          </a:p>
          <a:p>
            <a:pPr marL="0" marR="0">
              <a:lnSpc>
                <a:spcPts val="2795"/>
              </a:lnSpc>
              <a:spcBef>
                <a:spcPts val="564"/>
              </a:spcBef>
              <a:spcAft>
                <a:spcPct val="0"/>
              </a:spcAft>
            </a:pPr>
            <a:r>
              <a:rPr sz="2800">
                <a:solidFill>
                  <a:srgbClr val="000000"/>
                </a:solidFill>
                <a:latin typeface="FangSong"/>
                <a:cs typeface="FangSong"/>
              </a:rPr>
              <a:t>使传记显现出一种古朴文雅的风格。</a:t>
            </a:r>
          </a:p>
        </p:txBody>
      </p:sp>
      <p:sp>
        <p:nvSpPr>
          <p:cNvPr id="6" name="object 6"/>
          <p:cNvSpPr txBox="1"/>
          <p:nvPr/>
        </p:nvSpPr>
        <p:spPr>
          <a:xfrm>
            <a:off x="91439" y="4162060"/>
            <a:ext cx="10472135"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20">
                <a:solidFill>
                  <a:srgbClr val="000000"/>
                </a:solidFill>
                <a:latin typeface="FangSong"/>
                <a:cs typeface="FangSong"/>
              </a:rPr>
              <a:t>三</a:t>
            </a:r>
            <a:r>
              <a:rPr sz="2800">
                <a:solidFill>
                  <a:srgbClr val="000000"/>
                </a:solidFill>
                <a:latin typeface="FangSong"/>
                <a:cs typeface="FangSong"/>
              </a:rPr>
              <a:t>.</a:t>
            </a:r>
            <a:r>
              <a:rPr sz="2800" spc="11">
                <a:solidFill>
                  <a:srgbClr val="000000"/>
                </a:solidFill>
                <a:latin typeface="FangSong"/>
                <a:cs typeface="FangSong"/>
              </a:rPr>
              <a:t>引用故事：增强文章的</a:t>
            </a:r>
            <a:r>
              <a:rPr sz="2800" spc="12">
                <a:solidFill>
                  <a:srgbClr val="FF0000"/>
                </a:solidFill>
                <a:latin typeface="FangSong"/>
                <a:cs typeface="FangSong"/>
              </a:rPr>
              <a:t>活泼度</a:t>
            </a:r>
            <a:r>
              <a:rPr sz="2800" spc="11">
                <a:solidFill>
                  <a:srgbClr val="000000"/>
                </a:solidFill>
                <a:latin typeface="FangSong"/>
                <a:cs typeface="FangSong"/>
              </a:rPr>
              <a:t>，使文章更具有</a:t>
            </a:r>
            <a:r>
              <a:rPr sz="2800" spc="12">
                <a:solidFill>
                  <a:srgbClr val="FF0000"/>
                </a:solidFill>
                <a:latin typeface="FangSong"/>
                <a:cs typeface="FangSong"/>
              </a:rPr>
              <a:t>可读性</a:t>
            </a:r>
            <a:r>
              <a:rPr sz="2800">
                <a:solidFill>
                  <a:srgbClr val="000000"/>
                </a:solidFill>
                <a:latin typeface="FangSong"/>
                <a:cs typeface="FangSong"/>
              </a:rPr>
              <a:t>。</a:t>
            </a:r>
          </a:p>
        </p:txBody>
      </p:sp>
      <p:sp>
        <p:nvSpPr>
          <p:cNvPr id="7" name="object 7"/>
          <p:cNvSpPr txBox="1"/>
          <p:nvPr/>
        </p:nvSpPr>
        <p:spPr>
          <a:xfrm>
            <a:off x="91439" y="5016015"/>
            <a:ext cx="10048301" cy="131528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20">
                <a:solidFill>
                  <a:srgbClr val="000000"/>
                </a:solidFill>
                <a:latin typeface="FangSong"/>
                <a:cs typeface="FangSong"/>
              </a:rPr>
              <a:t>四</a:t>
            </a:r>
            <a:r>
              <a:rPr sz="2800">
                <a:solidFill>
                  <a:srgbClr val="000000"/>
                </a:solidFill>
                <a:latin typeface="FangSong"/>
                <a:cs typeface="FangSong"/>
              </a:rPr>
              <a:t>.引用传主在书信、日记：印证作者的观点，使传记具</a:t>
            </a:r>
          </a:p>
          <a:p>
            <a:pPr marL="0" marR="0">
              <a:lnSpc>
                <a:spcPts val="2798"/>
              </a:lnSpc>
              <a:spcBef>
                <a:spcPts val="561"/>
              </a:spcBef>
              <a:spcAft>
                <a:spcPct val="0"/>
              </a:spcAft>
            </a:pPr>
            <a:r>
              <a:rPr sz="2800" spc="12">
                <a:solidFill>
                  <a:srgbClr val="000000"/>
                </a:solidFill>
                <a:latin typeface="FangSong"/>
                <a:cs typeface="FangSong"/>
              </a:rPr>
              <a:t>有更为</a:t>
            </a:r>
            <a:r>
              <a:rPr sz="2800" spc="14">
                <a:solidFill>
                  <a:srgbClr val="FF0000"/>
                </a:solidFill>
                <a:latin typeface="FangSong"/>
                <a:cs typeface="FangSong"/>
              </a:rPr>
              <a:t>真实</a:t>
            </a:r>
            <a:r>
              <a:rPr sz="2800">
                <a:solidFill>
                  <a:srgbClr val="000000"/>
                </a:solidFill>
                <a:latin typeface="FangSong"/>
                <a:cs typeface="FangSong"/>
              </a:rPr>
              <a:t>感人的力量。</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10763" y="886527"/>
            <a:ext cx="3281167" cy="13289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464"/>
              </a:lnSpc>
              <a:spcBef>
                <a:spcPct val="0"/>
              </a:spcBef>
              <a:spcAft>
                <a:spcPct val="0"/>
              </a:spcAft>
            </a:pPr>
            <a:r>
              <a:rPr sz="4000" spc="400">
                <a:solidFill>
                  <a:srgbClr val="000000"/>
                </a:solidFill>
                <a:latin typeface="HNPNEV+ArialMT"/>
                <a:cs typeface="HNPNEV+ArialMT"/>
              </a:rPr>
              <a:t>•</a:t>
            </a:r>
            <a:r>
              <a:rPr sz="4000" spc="15">
                <a:solidFill>
                  <a:srgbClr val="000000"/>
                </a:solidFill>
                <a:latin typeface="FangSong"/>
                <a:cs typeface="FangSong"/>
              </a:rPr>
              <a:t>3</a:t>
            </a:r>
            <a:r>
              <a:rPr sz="4000">
                <a:solidFill>
                  <a:srgbClr val="000000"/>
                </a:solidFill>
                <a:latin typeface="FangSong"/>
                <a:cs typeface="FangSong"/>
              </a:rPr>
              <a:t>、特点题</a:t>
            </a:r>
          </a:p>
        </p:txBody>
      </p:sp>
      <p:sp>
        <p:nvSpPr>
          <p:cNvPr id="4" name="object 4"/>
          <p:cNvSpPr txBox="1"/>
          <p:nvPr/>
        </p:nvSpPr>
        <p:spPr>
          <a:xfrm>
            <a:off x="91439" y="1671914"/>
            <a:ext cx="10072877" cy="137483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6"/>
              </a:lnSpc>
              <a:spcBef>
                <a:spcPct val="0"/>
              </a:spcBef>
              <a:spcAft>
                <a:spcPct val="0"/>
              </a:spcAft>
            </a:pPr>
            <a:r>
              <a:rPr sz="2800">
                <a:solidFill>
                  <a:srgbClr val="000000"/>
                </a:solidFill>
                <a:latin typeface="HNPNEV+ArialMT"/>
                <a:cs typeface="HNPNEV+ArialMT"/>
              </a:rPr>
              <a:t>•</a:t>
            </a:r>
            <a:r>
              <a:rPr sz="2800" spc="120">
                <a:solidFill>
                  <a:srgbClr val="000000"/>
                </a:solidFill>
                <a:latin typeface="Times New Roman"/>
                <a:cs typeface="Times New Roman"/>
              </a:rPr>
              <a:t> </a:t>
            </a:r>
            <a:r>
              <a:rPr sz="2800" spc="15">
                <a:solidFill>
                  <a:srgbClr val="000000"/>
                </a:solidFill>
                <a:latin typeface="FangSong"/>
                <a:cs typeface="FangSong"/>
              </a:rPr>
              <a:t>1.</a:t>
            </a:r>
            <a:r>
              <a:rPr sz="2800" spc="1870">
                <a:solidFill>
                  <a:srgbClr val="000000"/>
                </a:solidFill>
                <a:latin typeface="Times New Roman"/>
                <a:cs typeface="Times New Roman"/>
              </a:rPr>
              <a:t> </a:t>
            </a:r>
            <a:r>
              <a:rPr sz="2800">
                <a:solidFill>
                  <a:srgbClr val="000000"/>
                </a:solidFill>
                <a:latin typeface="FangSong"/>
                <a:cs typeface="FangSong"/>
              </a:rPr>
              <a:t>本文在行文结构上有什么特点？请结合材料简要分</a:t>
            </a:r>
          </a:p>
          <a:p>
            <a:pPr marL="228600" marR="0">
              <a:lnSpc>
                <a:spcPts val="2795"/>
              </a:lnSpc>
              <a:spcBef>
                <a:spcPts val="902"/>
              </a:spcBef>
              <a:spcAft>
                <a:spcPct val="0"/>
              </a:spcAft>
            </a:pPr>
            <a:r>
              <a:rPr sz="2800" spc="20">
                <a:solidFill>
                  <a:srgbClr val="000000"/>
                </a:solidFill>
                <a:latin typeface="FangSong"/>
                <a:cs typeface="FangSong"/>
              </a:rPr>
              <a:t>析。</a:t>
            </a:r>
          </a:p>
        </p:txBody>
      </p:sp>
      <p:sp>
        <p:nvSpPr>
          <p:cNvPr id="5" name="object 5"/>
          <p:cNvSpPr txBox="1"/>
          <p:nvPr/>
        </p:nvSpPr>
        <p:spPr>
          <a:xfrm>
            <a:off x="91439" y="3333986"/>
            <a:ext cx="10073715" cy="13741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HNPNEV+ArialMT"/>
                <a:cs typeface="HNPNEV+ArialMT"/>
              </a:rPr>
              <a:t>•</a:t>
            </a:r>
            <a:r>
              <a:rPr sz="2800" spc="120">
                <a:solidFill>
                  <a:srgbClr val="000000"/>
                </a:solidFill>
                <a:latin typeface="Times New Roman"/>
                <a:cs typeface="Times New Roman"/>
              </a:rPr>
              <a:t> </a:t>
            </a:r>
            <a:r>
              <a:rPr sz="2800" spc="15">
                <a:solidFill>
                  <a:srgbClr val="000000"/>
                </a:solidFill>
                <a:latin typeface="FangSong"/>
                <a:cs typeface="FangSong"/>
              </a:rPr>
              <a:t>2.</a:t>
            </a:r>
            <a:r>
              <a:rPr sz="2800" spc="1870">
                <a:solidFill>
                  <a:srgbClr val="000000"/>
                </a:solidFill>
                <a:latin typeface="Times New Roman"/>
                <a:cs typeface="Times New Roman"/>
              </a:rPr>
              <a:t> </a:t>
            </a:r>
            <a:r>
              <a:rPr sz="2800">
                <a:solidFill>
                  <a:srgbClr val="000000"/>
                </a:solidFill>
                <a:latin typeface="FangSong"/>
                <a:cs typeface="FangSong"/>
              </a:rPr>
              <a:t>本文是一篇评传，请结合文本，归纳评传的一般写</a:t>
            </a:r>
          </a:p>
          <a:p>
            <a:pPr marL="228600" marR="0">
              <a:lnSpc>
                <a:spcPts val="2795"/>
              </a:lnSpc>
              <a:spcBef>
                <a:spcPts val="899"/>
              </a:spcBef>
              <a:spcAft>
                <a:spcPct val="0"/>
              </a:spcAft>
            </a:pPr>
            <a:r>
              <a:rPr sz="2800">
                <a:solidFill>
                  <a:srgbClr val="000000"/>
                </a:solidFill>
                <a:latin typeface="FangSong"/>
                <a:cs typeface="FangSong"/>
              </a:rPr>
              <a:t>作特点。</a:t>
            </a:r>
          </a:p>
        </p:txBody>
      </p:sp>
      <p:sp>
        <p:nvSpPr>
          <p:cNvPr id="6" name="object 6"/>
          <p:cNvSpPr txBox="1"/>
          <p:nvPr/>
        </p:nvSpPr>
        <p:spPr>
          <a:xfrm>
            <a:off x="91439" y="4997050"/>
            <a:ext cx="10103857" cy="18438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123"/>
              </a:lnSpc>
              <a:spcBef>
                <a:spcPct val="0"/>
              </a:spcBef>
              <a:spcAft>
                <a:spcPct val="0"/>
              </a:spcAft>
            </a:pPr>
            <a:r>
              <a:rPr sz="2800">
                <a:solidFill>
                  <a:srgbClr val="000000"/>
                </a:solidFill>
                <a:latin typeface="HNPNEV+ArialMT"/>
                <a:cs typeface="HNPNEV+ArialMT"/>
              </a:rPr>
              <a:t>•</a:t>
            </a:r>
            <a:r>
              <a:rPr sz="2800" spc="120">
                <a:solidFill>
                  <a:srgbClr val="000000"/>
                </a:solidFill>
                <a:latin typeface="Times New Roman"/>
                <a:cs typeface="Times New Roman"/>
              </a:rPr>
              <a:t> </a:t>
            </a:r>
            <a:r>
              <a:rPr sz="2800" spc="15">
                <a:solidFill>
                  <a:srgbClr val="000000"/>
                </a:solidFill>
                <a:latin typeface="FangSong"/>
                <a:cs typeface="FangSong"/>
              </a:rPr>
              <a:t>3</a:t>
            </a:r>
            <a:r>
              <a:rPr sz="2800">
                <a:solidFill>
                  <a:srgbClr val="000000"/>
                </a:solidFill>
                <a:latin typeface="FangSong"/>
                <a:cs typeface="FangSong"/>
              </a:rPr>
              <a:t>、善于根据采写对象的特点巧妙地安排结构，有助于</a:t>
            </a:r>
          </a:p>
          <a:p>
            <a:pPr marL="228600" marR="0">
              <a:lnSpc>
                <a:spcPts val="2795"/>
              </a:lnSpc>
              <a:spcBef>
                <a:spcPts val="899"/>
              </a:spcBef>
              <a:spcAft>
                <a:spcPct val="0"/>
              </a:spcAft>
            </a:pPr>
            <a:r>
              <a:rPr sz="2800">
                <a:solidFill>
                  <a:srgbClr val="000000"/>
                </a:solidFill>
                <a:latin typeface="FangSong"/>
                <a:cs typeface="FangSong"/>
              </a:rPr>
              <a:t>增强通讯的感染力。本文在结构上有哪些突出特点？请</a:t>
            </a:r>
          </a:p>
          <a:p>
            <a:pPr marL="228600" marR="0">
              <a:lnSpc>
                <a:spcPts val="2795"/>
              </a:lnSpc>
              <a:spcBef>
                <a:spcPts val="902"/>
              </a:spcBef>
              <a:spcAft>
                <a:spcPct val="0"/>
              </a:spcAft>
            </a:pPr>
            <a:r>
              <a:rPr sz="2800">
                <a:solidFill>
                  <a:srgbClr val="000000"/>
                </a:solidFill>
                <a:latin typeface="FangSong"/>
                <a:cs typeface="FangSong"/>
              </a:rPr>
              <a:t>结合文本加以探究。</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208978"/>
            <a:ext cx="2599944"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（一）叙述角度</a:t>
            </a:r>
          </a:p>
        </p:txBody>
      </p:sp>
      <p:sp>
        <p:nvSpPr>
          <p:cNvPr id="4" name="object 4"/>
          <p:cNvSpPr txBox="1"/>
          <p:nvPr/>
        </p:nvSpPr>
        <p:spPr>
          <a:xfrm>
            <a:off x="91439" y="574476"/>
            <a:ext cx="9337472" cy="149403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（1</a:t>
            </a:r>
            <a:r>
              <a:rPr sz="2400" spc="12">
                <a:solidFill>
                  <a:srgbClr val="000000"/>
                </a:solidFill>
                <a:latin typeface="FangSong"/>
                <a:cs typeface="FangSong"/>
              </a:rPr>
              <a:t>）顺叙：能按某一顺序</a:t>
            </a:r>
            <a:r>
              <a:rPr sz="2400" spc="11">
                <a:solidFill>
                  <a:srgbClr val="000000"/>
                </a:solidFill>
                <a:latin typeface="FangSong"/>
                <a:cs typeface="FangSong"/>
              </a:rPr>
              <a:t>(时间或空间)较清楚地进行记叙。</a:t>
            </a:r>
          </a:p>
          <a:p>
            <a:pPr marL="0" marR="0">
              <a:lnSpc>
                <a:spcPts val="2400"/>
              </a:lnSpc>
              <a:spcBef>
                <a:spcPts val="482"/>
              </a:spcBef>
              <a:spcAft>
                <a:spcPct val="0"/>
              </a:spcAft>
            </a:pPr>
            <a:r>
              <a:rPr sz="2400" spc="11">
                <a:solidFill>
                  <a:srgbClr val="000000"/>
                </a:solidFill>
                <a:latin typeface="FangSong"/>
                <a:cs typeface="FangSong"/>
              </a:rPr>
              <a:t>（2）倒叙（倒金字塔结构、悬念式结构）：</a:t>
            </a:r>
          </a:p>
          <a:p>
            <a:pPr marL="0" marR="0">
              <a:lnSpc>
                <a:spcPts val="2400"/>
              </a:lnSpc>
              <a:spcBef>
                <a:spcPts val="479"/>
              </a:spcBef>
              <a:spcAft>
                <a:spcPct val="0"/>
              </a:spcAft>
            </a:pPr>
            <a:r>
              <a:rPr sz="2400" spc="11">
                <a:solidFill>
                  <a:srgbClr val="000000"/>
                </a:solidFill>
                <a:latin typeface="FangSong"/>
                <a:cs typeface="FangSong"/>
              </a:rPr>
              <a:t>（3）夹叙夹议（真实客观）</a:t>
            </a:r>
          </a:p>
        </p:txBody>
      </p:sp>
      <p:sp>
        <p:nvSpPr>
          <p:cNvPr id="5" name="object 5"/>
          <p:cNvSpPr txBox="1"/>
          <p:nvPr/>
        </p:nvSpPr>
        <p:spPr>
          <a:xfrm>
            <a:off x="91439" y="2038413"/>
            <a:ext cx="5282335"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（二）开头结尾的角度</a:t>
            </a:r>
          </a:p>
          <a:p>
            <a:pPr marL="0" marR="0">
              <a:lnSpc>
                <a:spcPts val="2400"/>
              </a:lnSpc>
              <a:spcBef>
                <a:spcPts val="479"/>
              </a:spcBef>
              <a:spcAft>
                <a:spcPct val="0"/>
              </a:spcAft>
            </a:pPr>
            <a:r>
              <a:rPr sz="2400" spc="11">
                <a:solidFill>
                  <a:srgbClr val="000000"/>
                </a:solidFill>
                <a:latin typeface="FangSong"/>
                <a:cs typeface="FangSong"/>
              </a:rPr>
              <a:t>烘托铺垫、前后照应、设置悬念。</a:t>
            </a:r>
          </a:p>
        </p:txBody>
      </p:sp>
      <p:sp>
        <p:nvSpPr>
          <p:cNvPr id="6" name="object 6"/>
          <p:cNvSpPr txBox="1"/>
          <p:nvPr/>
        </p:nvSpPr>
        <p:spPr>
          <a:xfrm>
            <a:off x="91439" y="3135693"/>
            <a:ext cx="10222622" cy="1128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（三）选材的角度</a:t>
            </a:r>
          </a:p>
          <a:p>
            <a:pPr marL="0" marR="0">
              <a:lnSpc>
                <a:spcPts val="2400"/>
              </a:lnSpc>
              <a:spcBef>
                <a:spcPts val="482"/>
              </a:spcBef>
              <a:spcAft>
                <a:spcPct val="0"/>
              </a:spcAft>
            </a:pPr>
            <a:r>
              <a:rPr sz="2400" spc="11">
                <a:solidFill>
                  <a:srgbClr val="000000"/>
                </a:solidFill>
                <a:latin typeface="FangSong"/>
                <a:cs typeface="FangSong"/>
              </a:rPr>
              <a:t>1、选材典型</a:t>
            </a:r>
            <a:r>
              <a:rPr sz="2400" spc="1826">
                <a:solidFill>
                  <a:srgbClr val="000000"/>
                </a:solidFill>
                <a:latin typeface="Times New Roman"/>
                <a:cs typeface="Times New Roman"/>
              </a:rPr>
              <a:t> </a:t>
            </a:r>
            <a:r>
              <a:rPr sz="2400" spc="11">
                <a:solidFill>
                  <a:srgbClr val="000000"/>
                </a:solidFill>
                <a:latin typeface="FangSong"/>
                <a:cs typeface="FangSong"/>
              </a:rPr>
              <a:t>2、点面结合、详略得当</a:t>
            </a:r>
            <a:r>
              <a:rPr sz="2400" spc="617">
                <a:solidFill>
                  <a:srgbClr val="000000"/>
                </a:solidFill>
                <a:latin typeface="Times New Roman"/>
                <a:cs typeface="Times New Roman"/>
              </a:rPr>
              <a:t> </a:t>
            </a:r>
            <a:r>
              <a:rPr sz="2400" spc="11">
                <a:solidFill>
                  <a:srgbClr val="000000"/>
                </a:solidFill>
                <a:latin typeface="FangSong"/>
                <a:cs typeface="FangSong"/>
              </a:rPr>
              <a:t>3、正侧结合</a:t>
            </a:r>
            <a:r>
              <a:rPr sz="2400" spc="615">
                <a:solidFill>
                  <a:srgbClr val="000000"/>
                </a:solidFill>
                <a:latin typeface="Times New Roman"/>
                <a:cs typeface="Times New Roman"/>
              </a:rPr>
              <a:t> </a:t>
            </a:r>
            <a:r>
              <a:rPr sz="2400" spc="11">
                <a:solidFill>
                  <a:srgbClr val="000000"/>
                </a:solidFill>
                <a:latin typeface="FangSong"/>
                <a:cs typeface="FangSong"/>
              </a:rPr>
              <a:t>4、以小见大</a:t>
            </a:r>
          </a:p>
        </p:txBody>
      </p:sp>
      <p:sp>
        <p:nvSpPr>
          <p:cNvPr id="7" name="object 7"/>
          <p:cNvSpPr txBox="1"/>
          <p:nvPr/>
        </p:nvSpPr>
        <p:spPr>
          <a:xfrm>
            <a:off x="91439" y="4233227"/>
            <a:ext cx="10214502" cy="222536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①能增强文章的生动性，使文章产生悬念，更能引人入胜</a:t>
            </a:r>
          </a:p>
          <a:p>
            <a:pPr marL="0" marR="0">
              <a:lnSpc>
                <a:spcPts val="2402"/>
              </a:lnSpc>
              <a:spcBef>
                <a:spcPts val="477"/>
              </a:spcBef>
              <a:spcAft>
                <a:spcPct val="0"/>
              </a:spcAft>
            </a:pPr>
            <a:r>
              <a:rPr sz="2400" spc="11">
                <a:solidFill>
                  <a:srgbClr val="000000"/>
                </a:solidFill>
                <a:latin typeface="FangSong"/>
                <a:cs typeface="FangSong"/>
              </a:rPr>
              <a:t>②强调作用，这一段主要写了什么，放到开头强调了传主的什么。</a:t>
            </a:r>
          </a:p>
          <a:p>
            <a:pPr marL="0" marR="0">
              <a:lnSpc>
                <a:spcPts val="2400"/>
              </a:lnSpc>
              <a:spcBef>
                <a:spcPts val="483"/>
              </a:spcBef>
              <a:spcAft>
                <a:spcPct val="0"/>
              </a:spcAft>
            </a:pPr>
            <a:r>
              <a:rPr sz="2400" spc="11">
                <a:solidFill>
                  <a:srgbClr val="000000"/>
                </a:solidFill>
                <a:latin typeface="FangSong"/>
                <a:cs typeface="FangSong"/>
              </a:rPr>
              <a:t>（与传主精神、品质等的关系）</a:t>
            </a:r>
          </a:p>
          <a:p>
            <a:pPr marL="0" marR="0">
              <a:lnSpc>
                <a:spcPts val="2400"/>
              </a:lnSpc>
              <a:spcBef>
                <a:spcPts val="429"/>
              </a:spcBef>
              <a:spcAft>
                <a:spcPct val="0"/>
              </a:spcAft>
            </a:pPr>
            <a:r>
              <a:rPr sz="2400" spc="11">
                <a:solidFill>
                  <a:srgbClr val="000000"/>
                </a:solidFill>
                <a:latin typeface="FangSong"/>
                <a:cs typeface="FangSong"/>
              </a:rPr>
              <a:t>③表达作者对传主怎样的情感。（与作者情感的关系）</a:t>
            </a:r>
          </a:p>
          <a:p>
            <a:pPr marL="0" marR="0">
              <a:lnSpc>
                <a:spcPts val="2400"/>
              </a:lnSpc>
              <a:spcBef>
                <a:spcPts val="479"/>
              </a:spcBef>
              <a:spcAft>
                <a:spcPct val="0"/>
              </a:spcAft>
            </a:pPr>
            <a:r>
              <a:rPr sz="2400" spc="11">
                <a:solidFill>
                  <a:srgbClr val="000000"/>
                </a:solidFill>
                <a:latin typeface="FangSong"/>
                <a:cs typeface="FangSong"/>
              </a:rPr>
              <a:t>④深化了主旨。（与主旨的关系）</a:t>
            </a:r>
          </a:p>
        </p:txBody>
      </p:sp>
      <p:sp>
        <p:nvSpPr>
          <p:cNvPr id="8" name="object 8"/>
          <p:cNvSpPr txBox="1"/>
          <p:nvPr/>
        </p:nvSpPr>
        <p:spPr>
          <a:xfrm>
            <a:off x="91439" y="6062095"/>
            <a:ext cx="9157684" cy="7623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2"/>
              </a:lnSpc>
              <a:spcBef>
                <a:spcPct val="0"/>
              </a:spcBef>
              <a:spcAft>
                <a:spcPct val="0"/>
              </a:spcAft>
            </a:pPr>
            <a:r>
              <a:rPr sz="2400" spc="11">
                <a:solidFill>
                  <a:srgbClr val="000000"/>
                </a:solidFill>
                <a:latin typeface="FangSong"/>
                <a:cs typeface="FangSong"/>
              </a:rPr>
              <a:t>⑤使文章结构富于变化，避免了叙述的平板和结构的单调。</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47927"/>
            <a:ext cx="10064361" cy="78226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8"/>
              </a:lnSpc>
              <a:spcBef>
                <a:spcPts val="561"/>
              </a:spcBef>
              <a:spcAft>
                <a:spcPct val="0"/>
              </a:spcAft>
            </a:pPr>
            <a:r>
              <a:rPr sz="2800" spc="11" dirty="0" err="1">
                <a:solidFill>
                  <a:srgbClr val="000000"/>
                </a:solidFill>
                <a:latin typeface="FangSong"/>
                <a:cs typeface="FangSong"/>
              </a:rPr>
              <a:t>作为带有学术性质的自传，本文有什么特点</a:t>
            </a:r>
            <a:r>
              <a:rPr sz="2800" dirty="0" err="1">
                <a:solidFill>
                  <a:srgbClr val="000000"/>
                </a:solidFill>
                <a:latin typeface="FangSong"/>
                <a:cs typeface="FangSong"/>
              </a:rPr>
              <a:t>?</a:t>
            </a:r>
            <a:r>
              <a:rPr sz="2800" spc="10" dirty="0" err="1">
                <a:solidFill>
                  <a:srgbClr val="000000"/>
                </a:solidFill>
                <a:latin typeface="FangSong"/>
                <a:cs typeface="FangSong"/>
              </a:rPr>
              <a:t>请简要</a:t>
            </a:r>
            <a:endParaRPr sz="2800" spc="10" dirty="0">
              <a:solidFill>
                <a:srgbClr val="000000"/>
              </a:solidFill>
              <a:latin typeface="FangSong"/>
              <a:cs typeface="FangSong"/>
            </a:endParaRPr>
          </a:p>
          <a:p>
            <a:pPr marL="0" marR="0">
              <a:lnSpc>
                <a:spcPts val="2795"/>
              </a:lnSpc>
              <a:spcBef>
                <a:spcPts val="516"/>
              </a:spcBef>
              <a:spcAft>
                <a:spcPct val="0"/>
              </a:spcAft>
            </a:pPr>
            <a:r>
              <a:rPr sz="2800" spc="17" dirty="0" err="1">
                <a:solidFill>
                  <a:srgbClr val="000000"/>
                </a:solidFill>
                <a:latin typeface="FangSong"/>
                <a:cs typeface="FangSong"/>
              </a:rPr>
              <a:t>回答</a:t>
            </a:r>
            <a:r>
              <a:rPr sz="2800" spc="17" dirty="0">
                <a:solidFill>
                  <a:srgbClr val="000000"/>
                </a:solidFill>
                <a:latin typeface="FangSong"/>
                <a:cs typeface="FangSong"/>
              </a:rPr>
              <a:t>。</a:t>
            </a:r>
            <a:r>
              <a:rPr sz="2800" spc="11" dirty="0">
                <a:solidFill>
                  <a:srgbClr val="000000"/>
                </a:solidFill>
                <a:latin typeface="FangSong"/>
                <a:cs typeface="FangSong"/>
              </a:rPr>
              <a:t>(6 </a:t>
            </a:r>
            <a:r>
              <a:rPr sz="2800" spc="20" dirty="0">
                <a:solidFill>
                  <a:srgbClr val="000000"/>
                </a:solidFill>
                <a:latin typeface="FangSong"/>
                <a:cs typeface="FangSong"/>
              </a:rPr>
              <a:t>分</a:t>
            </a:r>
            <a:r>
              <a:rPr sz="2800" dirty="0">
                <a:solidFill>
                  <a:srgbClr val="000000"/>
                </a:solidFill>
                <a:latin typeface="FangSong"/>
                <a:cs typeface="FangSong"/>
              </a:rPr>
              <a:t>)</a:t>
            </a:r>
          </a:p>
        </p:txBody>
      </p:sp>
      <p:sp>
        <p:nvSpPr>
          <p:cNvPr id="4" name="object 4"/>
          <p:cNvSpPr txBox="1"/>
          <p:nvPr/>
        </p:nvSpPr>
        <p:spPr>
          <a:xfrm>
            <a:off x="91439" y="2455060"/>
            <a:ext cx="10050125" cy="17423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20">
                <a:solidFill>
                  <a:srgbClr val="000000"/>
                </a:solidFill>
                <a:latin typeface="FangSong"/>
                <a:cs typeface="FangSong"/>
              </a:rPr>
              <a:t>答：</a:t>
            </a:r>
          </a:p>
          <a:p>
            <a:pPr marL="0" marR="0">
              <a:lnSpc>
                <a:spcPts val="2795"/>
              </a:lnSpc>
              <a:spcBef>
                <a:spcPts val="567"/>
              </a:spcBef>
              <a:spcAft>
                <a:spcPct val="0"/>
              </a:spcAft>
            </a:pPr>
            <a:r>
              <a:rPr sz="2800" spc="15">
                <a:solidFill>
                  <a:srgbClr val="000000"/>
                </a:solidFill>
                <a:latin typeface="FangSong"/>
                <a:cs typeface="FangSong"/>
              </a:rPr>
              <a:t>1</a:t>
            </a:r>
            <a:r>
              <a:rPr sz="2800" spc="12">
                <a:solidFill>
                  <a:srgbClr val="000000"/>
                </a:solidFill>
                <a:latin typeface="FangSong"/>
                <a:cs typeface="FangSong"/>
              </a:rPr>
              <a:t>、按照</a:t>
            </a:r>
            <a:r>
              <a:rPr sz="2800" spc="14">
                <a:solidFill>
                  <a:srgbClr val="FF0000"/>
                </a:solidFill>
                <a:latin typeface="FangSong"/>
                <a:cs typeface="FangSong"/>
              </a:rPr>
              <a:t>顺序</a:t>
            </a:r>
            <a:r>
              <a:rPr sz="2800">
                <a:solidFill>
                  <a:srgbClr val="000000"/>
                </a:solidFill>
                <a:latin typeface="FangSong"/>
                <a:cs typeface="FangSong"/>
              </a:rPr>
              <a:t>介绍自己学术思想观点的发展。记叙清晰，</a:t>
            </a:r>
          </a:p>
          <a:p>
            <a:pPr marL="0" marR="0">
              <a:lnSpc>
                <a:spcPts val="2795"/>
              </a:lnSpc>
              <a:spcBef>
                <a:spcPts val="514"/>
              </a:spcBef>
              <a:spcAft>
                <a:spcPct val="0"/>
              </a:spcAft>
            </a:pPr>
            <a:r>
              <a:rPr sz="2800">
                <a:solidFill>
                  <a:srgbClr val="000000"/>
                </a:solidFill>
                <a:latin typeface="FangSong"/>
                <a:cs typeface="FangSong"/>
              </a:rPr>
              <a:t>脉络分明。</a:t>
            </a:r>
          </a:p>
        </p:txBody>
      </p:sp>
      <p:sp>
        <p:nvSpPr>
          <p:cNvPr id="5" name="object 5"/>
          <p:cNvSpPr txBox="1"/>
          <p:nvPr/>
        </p:nvSpPr>
        <p:spPr>
          <a:xfrm>
            <a:off x="91439" y="4162060"/>
            <a:ext cx="10049454" cy="13157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5">
                <a:solidFill>
                  <a:srgbClr val="000000"/>
                </a:solidFill>
                <a:latin typeface="FangSong"/>
                <a:cs typeface="FangSong"/>
              </a:rPr>
              <a:t>2</a:t>
            </a:r>
            <a:r>
              <a:rPr sz="2800" spc="12">
                <a:solidFill>
                  <a:srgbClr val="000000"/>
                </a:solidFill>
                <a:latin typeface="FangSong"/>
                <a:cs typeface="FangSong"/>
              </a:rPr>
              <a:t>、选材</a:t>
            </a:r>
            <a:r>
              <a:rPr sz="2800" spc="14">
                <a:solidFill>
                  <a:srgbClr val="FF0000"/>
                </a:solidFill>
                <a:latin typeface="FangSong"/>
                <a:cs typeface="FangSong"/>
              </a:rPr>
              <a:t>典型</a:t>
            </a:r>
            <a:r>
              <a:rPr sz="2800">
                <a:solidFill>
                  <a:srgbClr val="000000"/>
                </a:solidFill>
                <a:latin typeface="FangSong"/>
                <a:cs typeface="FangSong"/>
              </a:rPr>
              <a:t>，内容多以学术观点为主，思想深刻分析透</a:t>
            </a:r>
          </a:p>
          <a:p>
            <a:pPr marL="0" marR="0">
              <a:lnSpc>
                <a:spcPts val="2795"/>
              </a:lnSpc>
              <a:spcBef>
                <a:spcPts val="565"/>
              </a:spcBef>
              <a:spcAft>
                <a:spcPct val="0"/>
              </a:spcAft>
            </a:pPr>
            <a:r>
              <a:rPr sz="2800" spc="20">
                <a:solidFill>
                  <a:srgbClr val="000000"/>
                </a:solidFill>
                <a:latin typeface="FangSong"/>
                <a:cs typeface="FangSong"/>
              </a:rPr>
              <a:t>彻</a:t>
            </a:r>
            <a:r>
              <a:rPr sz="2800">
                <a:solidFill>
                  <a:srgbClr val="000000"/>
                </a:solidFill>
                <a:latin typeface="FangSong"/>
                <a:cs typeface="FangSong"/>
              </a:rPr>
              <a: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27754" y="610700"/>
            <a:ext cx="2381408" cy="86476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909"/>
              </a:lnSpc>
              <a:spcBef>
                <a:spcPct val="0"/>
              </a:spcBef>
              <a:spcAft>
                <a:spcPct val="0"/>
              </a:spcAft>
            </a:pPr>
            <a:r>
              <a:rPr sz="2600">
                <a:solidFill>
                  <a:srgbClr val="000000"/>
                </a:solidFill>
                <a:latin typeface="OPFLPD+ArialMT"/>
                <a:cs typeface="OPFLPD+ArialMT"/>
              </a:rPr>
              <a:t>•</a:t>
            </a:r>
            <a:r>
              <a:rPr sz="2600" spc="240">
                <a:solidFill>
                  <a:srgbClr val="000000"/>
                </a:solidFill>
                <a:latin typeface="Times New Roman"/>
                <a:cs typeface="Times New Roman"/>
              </a:rPr>
              <a:t> </a:t>
            </a:r>
            <a:r>
              <a:rPr sz="2600" spc="11">
                <a:solidFill>
                  <a:srgbClr val="000000"/>
                </a:solidFill>
                <a:latin typeface="FangSong"/>
                <a:cs typeface="FangSong"/>
              </a:rPr>
              <a:t>四、含义题</a:t>
            </a:r>
          </a:p>
        </p:txBody>
      </p:sp>
      <p:sp>
        <p:nvSpPr>
          <p:cNvPr id="4" name="object 4"/>
          <p:cNvSpPr txBox="1"/>
          <p:nvPr/>
        </p:nvSpPr>
        <p:spPr>
          <a:xfrm>
            <a:off x="91439" y="1655889"/>
            <a:ext cx="611186" cy="178591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911"/>
              </a:lnSpc>
              <a:spcBef>
                <a:spcPct val="0"/>
              </a:spcBef>
              <a:spcAft>
                <a:spcPct val="0"/>
              </a:spcAft>
            </a:pPr>
            <a:r>
              <a:rPr sz="2600">
                <a:solidFill>
                  <a:srgbClr val="000000"/>
                </a:solidFill>
                <a:latin typeface="OPFLPD+ArialMT"/>
                <a:cs typeface="OPFLPD+ArialMT"/>
              </a:rPr>
              <a:t>•</a:t>
            </a:r>
          </a:p>
          <a:p>
            <a:pPr marL="0" marR="0">
              <a:lnSpc>
                <a:spcPts val="2909"/>
              </a:lnSpc>
              <a:spcBef>
                <a:spcPts val="4391"/>
              </a:spcBef>
              <a:spcAft>
                <a:spcPct val="0"/>
              </a:spcAft>
            </a:pPr>
            <a:r>
              <a:rPr sz="2600">
                <a:solidFill>
                  <a:srgbClr val="000000"/>
                </a:solidFill>
                <a:latin typeface="OPFLPD+ArialMT"/>
                <a:cs typeface="OPFLPD+ArialMT"/>
              </a:rPr>
              <a:t>•</a:t>
            </a:r>
          </a:p>
        </p:txBody>
      </p:sp>
      <p:sp>
        <p:nvSpPr>
          <p:cNvPr id="5" name="object 5"/>
          <p:cNvSpPr txBox="1"/>
          <p:nvPr/>
        </p:nvSpPr>
        <p:spPr>
          <a:xfrm>
            <a:off x="320040" y="1671082"/>
            <a:ext cx="10111345" cy="12228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3932" marR="0">
              <a:lnSpc>
                <a:spcPts val="2606"/>
              </a:lnSpc>
              <a:spcBef>
                <a:spcPct val="0"/>
              </a:spcBef>
              <a:spcAft>
                <a:spcPct val="0"/>
              </a:spcAft>
            </a:pPr>
            <a:r>
              <a:rPr sz="2600" spc="10">
                <a:solidFill>
                  <a:srgbClr val="000000"/>
                </a:solidFill>
                <a:latin typeface="FangSong"/>
                <a:cs typeface="FangSong"/>
              </a:rPr>
              <a:t>理解分析句子含义：基本含义、特定含义（概括意义、</a:t>
            </a:r>
          </a:p>
          <a:p>
            <a:pPr marL="0" marR="0">
              <a:lnSpc>
                <a:spcPts val="2604"/>
              </a:lnSpc>
              <a:spcBef>
                <a:spcPts val="518"/>
              </a:spcBef>
              <a:spcAft>
                <a:spcPct val="0"/>
              </a:spcAft>
            </a:pPr>
            <a:r>
              <a:rPr sz="2600" spc="11">
                <a:solidFill>
                  <a:srgbClr val="000000"/>
                </a:solidFill>
                <a:latin typeface="FangSong"/>
                <a:cs typeface="FangSong"/>
              </a:rPr>
              <a:t>警策意义）、深层含义（象征、比喻、双关、言外之意。</a:t>
            </a:r>
          </a:p>
        </p:txBody>
      </p:sp>
      <p:sp>
        <p:nvSpPr>
          <p:cNvPr id="6" name="object 6"/>
          <p:cNvSpPr txBox="1"/>
          <p:nvPr/>
        </p:nvSpPr>
        <p:spPr>
          <a:xfrm>
            <a:off x="320040" y="2592220"/>
            <a:ext cx="9917072" cy="241122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3932" marR="0">
              <a:lnSpc>
                <a:spcPts val="2604"/>
              </a:lnSpc>
              <a:spcBef>
                <a:spcPct val="0"/>
              </a:spcBef>
              <a:spcAft>
                <a:spcPct val="0"/>
              </a:spcAft>
            </a:pPr>
            <a:r>
              <a:rPr sz="2600" spc="11">
                <a:solidFill>
                  <a:srgbClr val="000000"/>
                </a:solidFill>
                <a:latin typeface="FangSong"/>
                <a:cs typeface="FangSong"/>
              </a:rPr>
              <a:t>重要的句子是指在文中起重要作用的关键性语句，通</a:t>
            </a:r>
          </a:p>
          <a:p>
            <a:pPr marL="0" marR="0">
              <a:lnSpc>
                <a:spcPts val="2606"/>
              </a:lnSpc>
              <a:spcBef>
                <a:spcPts val="513"/>
              </a:spcBef>
              <a:spcAft>
                <a:spcPct val="0"/>
              </a:spcAft>
            </a:pPr>
            <a:r>
              <a:rPr sz="2600" spc="11">
                <a:solidFill>
                  <a:srgbClr val="000000"/>
                </a:solidFill>
                <a:latin typeface="FangSong"/>
                <a:cs typeface="FangSong"/>
              </a:rPr>
              <a:t>常是指：①结构复杂难懂的长句；②统摄全篇的中心句，即</a:t>
            </a:r>
          </a:p>
          <a:p>
            <a:pPr marL="0" marR="0">
              <a:lnSpc>
                <a:spcPts val="2604"/>
              </a:lnSpc>
              <a:spcBef>
                <a:spcPts val="518"/>
              </a:spcBef>
              <a:spcAft>
                <a:spcPct val="0"/>
              </a:spcAft>
            </a:pPr>
            <a:r>
              <a:rPr sz="2600" spc="11">
                <a:solidFill>
                  <a:srgbClr val="000000"/>
                </a:solidFill>
                <a:latin typeface="FangSong"/>
                <a:cs typeface="FangSong"/>
              </a:rPr>
              <a:t>文眼；③段首的总起句、段末的总结句以及过渡句；④使用</a:t>
            </a:r>
          </a:p>
          <a:p>
            <a:pPr marL="0" marR="0">
              <a:lnSpc>
                <a:spcPts val="2604"/>
              </a:lnSpc>
              <a:spcBef>
                <a:spcPts val="565"/>
              </a:spcBef>
              <a:spcAft>
                <a:spcPct val="0"/>
              </a:spcAft>
            </a:pPr>
            <a:r>
              <a:rPr sz="2600" spc="11">
                <a:solidFill>
                  <a:srgbClr val="000000"/>
                </a:solidFill>
                <a:latin typeface="FangSong"/>
                <a:cs typeface="FangSong"/>
              </a:rPr>
              <a:t>了特殊的修辞格、内涵较为丰富的关键句等。重要句子的含</a:t>
            </a:r>
          </a:p>
          <a:p>
            <a:pPr marL="0" marR="0">
              <a:lnSpc>
                <a:spcPts val="2604"/>
              </a:lnSpc>
              <a:spcBef>
                <a:spcPts val="516"/>
              </a:spcBef>
              <a:spcAft>
                <a:spcPct val="0"/>
              </a:spcAft>
            </a:pPr>
            <a:r>
              <a:rPr sz="2600" spc="11">
                <a:solidFill>
                  <a:srgbClr val="000000"/>
                </a:solidFill>
                <a:latin typeface="FangSong"/>
                <a:cs typeface="FangSong"/>
              </a:rPr>
              <a:t>义，指的是透过句子的字面意思所表达的深层内涵。</a:t>
            </a:r>
          </a:p>
        </p:txBody>
      </p:sp>
      <p:sp>
        <p:nvSpPr>
          <p:cNvPr id="7" name="object 7"/>
          <p:cNvSpPr txBox="1"/>
          <p:nvPr/>
        </p:nvSpPr>
        <p:spPr>
          <a:xfrm>
            <a:off x="91439" y="5208100"/>
            <a:ext cx="7917341" cy="19120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909"/>
              </a:lnSpc>
              <a:spcBef>
                <a:spcPct val="0"/>
              </a:spcBef>
              <a:spcAft>
                <a:spcPct val="0"/>
              </a:spcAft>
            </a:pPr>
            <a:r>
              <a:rPr sz="2600">
                <a:solidFill>
                  <a:srgbClr val="000000"/>
                </a:solidFill>
                <a:latin typeface="OPFLPD+ArialMT"/>
                <a:cs typeface="OPFLPD+ArialMT"/>
              </a:rPr>
              <a:t>•</a:t>
            </a:r>
            <a:r>
              <a:rPr sz="2600" spc="240">
                <a:solidFill>
                  <a:srgbClr val="000000"/>
                </a:solidFill>
                <a:latin typeface="Times New Roman"/>
                <a:cs typeface="Times New Roman"/>
              </a:rPr>
              <a:t> </a:t>
            </a:r>
            <a:r>
              <a:rPr sz="2600" spc="20">
                <a:solidFill>
                  <a:srgbClr val="000000"/>
                </a:solidFill>
                <a:latin typeface="FangSong"/>
                <a:cs typeface="FangSong"/>
              </a:rPr>
              <a:t>1.</a:t>
            </a:r>
            <a:r>
              <a:rPr sz="2600" spc="2112">
                <a:solidFill>
                  <a:srgbClr val="000000"/>
                </a:solidFill>
                <a:latin typeface="Times New Roman"/>
                <a:cs typeface="Times New Roman"/>
              </a:rPr>
              <a:t> </a:t>
            </a:r>
            <a:r>
              <a:rPr sz="2600" spc="11">
                <a:solidFill>
                  <a:srgbClr val="000000"/>
                </a:solidFill>
                <a:latin typeface="FangSong"/>
                <a:cs typeface="FangSong"/>
              </a:rPr>
              <a:t>标题“在坟墓中的旅行”的含义是什么？</a:t>
            </a:r>
          </a:p>
          <a:p>
            <a:pPr marL="0" marR="0">
              <a:lnSpc>
                <a:spcPts val="2909"/>
              </a:lnSpc>
              <a:spcBef>
                <a:spcPts val="5386"/>
              </a:spcBef>
              <a:spcAft>
                <a:spcPct val="0"/>
              </a:spcAft>
            </a:pPr>
            <a:r>
              <a:rPr sz="2600">
                <a:solidFill>
                  <a:srgbClr val="000000"/>
                </a:solidFill>
                <a:latin typeface="OPFLPD+ArialMT"/>
                <a:cs typeface="OPFLPD+ArialMT"/>
              </a:rPr>
              <a:t>•</a:t>
            </a:r>
            <a:r>
              <a:rPr sz="2600" spc="240">
                <a:solidFill>
                  <a:srgbClr val="000000"/>
                </a:solidFill>
                <a:latin typeface="Times New Roman"/>
                <a:cs typeface="Times New Roman"/>
              </a:rPr>
              <a:t> </a:t>
            </a:r>
            <a:r>
              <a:rPr sz="2600" spc="20">
                <a:solidFill>
                  <a:srgbClr val="000000"/>
                </a:solidFill>
                <a:latin typeface="FangSong"/>
                <a:cs typeface="FangSong"/>
              </a:rPr>
              <a:t>3.</a:t>
            </a:r>
            <a:r>
              <a:rPr sz="2600" spc="2112">
                <a:solidFill>
                  <a:srgbClr val="000000"/>
                </a:solidFill>
                <a:latin typeface="Times New Roman"/>
                <a:cs typeface="Times New Roman"/>
              </a:rPr>
              <a:t> </a:t>
            </a:r>
            <a:r>
              <a:rPr sz="2600" spc="11">
                <a:solidFill>
                  <a:srgbClr val="000000"/>
                </a:solidFill>
                <a:latin typeface="FangSong"/>
                <a:cs typeface="FangSong"/>
              </a:rPr>
              <a:t>怎样理解第二部分画线句子的含意？</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55213"/>
            <a:ext cx="4687865"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0">
                <a:solidFill>
                  <a:srgbClr val="000000"/>
                </a:solidFill>
                <a:latin typeface="FangSong"/>
                <a:cs typeface="FangSong"/>
              </a:rPr>
              <a:t>含义题的题干表述方式</a:t>
            </a:r>
          </a:p>
        </p:txBody>
      </p:sp>
      <p:sp>
        <p:nvSpPr>
          <p:cNvPr id="4" name="object 4"/>
          <p:cNvSpPr txBox="1"/>
          <p:nvPr/>
        </p:nvSpPr>
        <p:spPr>
          <a:xfrm>
            <a:off x="910132" y="1242631"/>
            <a:ext cx="9152603" cy="296812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6"/>
              </a:lnSpc>
              <a:spcBef>
                <a:spcPct val="0"/>
              </a:spcBef>
              <a:spcAft>
                <a:spcPct val="0"/>
              </a:spcAft>
            </a:pPr>
            <a:r>
              <a:rPr sz="3200" spc="28">
                <a:solidFill>
                  <a:srgbClr val="000000"/>
                </a:solidFill>
                <a:latin typeface="FangSong"/>
                <a:cs typeface="FangSong"/>
              </a:rPr>
              <a:t>（</a:t>
            </a:r>
            <a:r>
              <a:rPr sz="3200">
                <a:solidFill>
                  <a:srgbClr val="000000"/>
                </a:solidFill>
                <a:latin typeface="FangSong"/>
                <a:cs typeface="FangSong"/>
              </a:rPr>
              <a:t>1</a:t>
            </a:r>
            <a:r>
              <a:rPr sz="3200" spc="11">
                <a:solidFill>
                  <a:srgbClr val="000000"/>
                </a:solidFill>
                <a:latin typeface="FangSong"/>
                <a:cs typeface="FangSong"/>
              </a:rPr>
              <a:t>）请说明“……”在文中的含义；</a:t>
            </a:r>
          </a:p>
          <a:p>
            <a:pPr marL="0" marR="0">
              <a:lnSpc>
                <a:spcPts val="3204"/>
              </a:lnSpc>
              <a:spcBef>
                <a:spcPts val="638"/>
              </a:spcBef>
              <a:spcAft>
                <a:spcPct val="0"/>
              </a:spcAft>
            </a:pPr>
            <a:r>
              <a:rPr sz="3200" spc="28">
                <a:solidFill>
                  <a:srgbClr val="000000"/>
                </a:solidFill>
                <a:latin typeface="FangSong"/>
                <a:cs typeface="FangSong"/>
              </a:rPr>
              <a:t>（</a:t>
            </a:r>
            <a:r>
              <a:rPr sz="3200">
                <a:solidFill>
                  <a:srgbClr val="000000"/>
                </a:solidFill>
                <a:latin typeface="FangSong"/>
                <a:cs typeface="FangSong"/>
              </a:rPr>
              <a:t>2</a:t>
            </a:r>
            <a:r>
              <a:rPr sz="3200" spc="11">
                <a:solidFill>
                  <a:srgbClr val="000000"/>
                </a:solidFill>
                <a:latin typeface="FangSong"/>
                <a:cs typeface="FangSong"/>
              </a:rPr>
              <a:t>）你如何理解“……”的含义；</a:t>
            </a:r>
          </a:p>
          <a:p>
            <a:pPr marL="0" marR="0">
              <a:lnSpc>
                <a:spcPts val="3204"/>
              </a:lnSpc>
              <a:spcBef>
                <a:spcPts val="685"/>
              </a:spcBef>
              <a:spcAft>
                <a:spcPct val="0"/>
              </a:spcAft>
            </a:pPr>
            <a:r>
              <a:rPr sz="3200" spc="28">
                <a:solidFill>
                  <a:srgbClr val="000000"/>
                </a:solidFill>
                <a:latin typeface="FangSong"/>
                <a:cs typeface="FangSong"/>
              </a:rPr>
              <a:t>（</a:t>
            </a:r>
            <a:r>
              <a:rPr sz="3200">
                <a:solidFill>
                  <a:srgbClr val="000000"/>
                </a:solidFill>
                <a:latin typeface="FangSong"/>
                <a:cs typeface="FangSong"/>
              </a:rPr>
              <a:t>3</a:t>
            </a:r>
            <a:r>
              <a:rPr sz="3200" spc="11">
                <a:solidFill>
                  <a:srgbClr val="000000"/>
                </a:solidFill>
                <a:latin typeface="FangSong"/>
                <a:cs typeface="FangSong"/>
              </a:rPr>
              <a:t>）从全文看，“……”具体指什么？</a:t>
            </a:r>
          </a:p>
          <a:p>
            <a:pPr marL="0" marR="0">
              <a:lnSpc>
                <a:spcPts val="3206"/>
              </a:lnSpc>
              <a:spcBef>
                <a:spcPts val="633"/>
              </a:spcBef>
              <a:spcAft>
                <a:spcPct val="0"/>
              </a:spcAft>
            </a:pPr>
            <a:r>
              <a:rPr sz="3200" spc="28">
                <a:solidFill>
                  <a:srgbClr val="000000"/>
                </a:solidFill>
                <a:latin typeface="FangSong"/>
                <a:cs typeface="FangSong"/>
              </a:rPr>
              <a:t>（</a:t>
            </a:r>
            <a:r>
              <a:rPr sz="3200">
                <a:solidFill>
                  <a:srgbClr val="000000"/>
                </a:solidFill>
                <a:latin typeface="FangSong"/>
                <a:cs typeface="FangSong"/>
              </a:rPr>
              <a:t>4</a:t>
            </a:r>
            <a:r>
              <a:rPr sz="3200" spc="12">
                <a:solidFill>
                  <a:srgbClr val="000000"/>
                </a:solidFill>
                <a:latin typeface="FangSong"/>
                <a:cs typeface="FangSong"/>
              </a:rPr>
              <a:t>）作者说“……”，对此应如何理解</a:t>
            </a:r>
            <a:r>
              <a:rPr sz="3200">
                <a:solidFill>
                  <a:srgbClr val="000000"/>
                </a:solidFill>
                <a:latin typeface="FangSong"/>
                <a:cs typeface="FangSong"/>
              </a:rPr>
              <a:t>?</a:t>
            </a:r>
          </a:p>
          <a:p>
            <a:pPr marL="0" marR="0">
              <a:lnSpc>
                <a:spcPts val="3204"/>
              </a:lnSpc>
              <a:spcBef>
                <a:spcPts val="688"/>
              </a:spcBef>
              <a:spcAft>
                <a:spcPct val="0"/>
              </a:spcAft>
            </a:pPr>
            <a:r>
              <a:rPr sz="3200" spc="28">
                <a:solidFill>
                  <a:srgbClr val="000000"/>
                </a:solidFill>
                <a:latin typeface="FangSong"/>
                <a:cs typeface="FangSong"/>
              </a:rPr>
              <a:t>（</a:t>
            </a:r>
            <a:r>
              <a:rPr sz="3200">
                <a:solidFill>
                  <a:srgbClr val="000000"/>
                </a:solidFill>
                <a:latin typeface="FangSong"/>
                <a:cs typeface="FangSong"/>
              </a:rPr>
              <a:t>5</a:t>
            </a:r>
            <a:r>
              <a:rPr sz="3200" spc="11">
                <a:solidFill>
                  <a:srgbClr val="000000"/>
                </a:solidFill>
                <a:latin typeface="FangSong"/>
                <a:cs typeface="FangSong"/>
              </a:rPr>
              <a:t>）从全文看，</a:t>
            </a:r>
            <a:r>
              <a:rPr sz="3200" spc="813">
                <a:solidFill>
                  <a:srgbClr val="000000"/>
                </a:solidFill>
                <a:latin typeface="Times New Roman"/>
                <a:cs typeface="Times New Roman"/>
              </a:rPr>
              <a:t> </a:t>
            </a:r>
            <a:r>
              <a:rPr sz="3200" spc="12">
                <a:solidFill>
                  <a:srgbClr val="000000"/>
                </a:solidFill>
                <a:latin typeface="FangSong"/>
                <a:cs typeface="FangSong"/>
              </a:rPr>
              <a:t>“……”有什么深刻内涵</a:t>
            </a:r>
            <a:r>
              <a:rPr sz="3200">
                <a:solidFill>
                  <a:srgbClr val="000000"/>
                </a:solidFill>
                <a:latin typeface="FangSong"/>
                <a:cs typeface="FangSong"/>
              </a:rPr>
              <a:t>?</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47927"/>
            <a:ext cx="10060809" cy="13152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2">
                <a:solidFill>
                  <a:srgbClr val="000000"/>
                </a:solidFill>
                <a:latin typeface="FangSong"/>
                <a:cs typeface="FangSong"/>
              </a:rPr>
              <a:t>正确理解文中重要句子的含义</a:t>
            </a:r>
            <a:r>
              <a:rPr sz="2800">
                <a:solidFill>
                  <a:srgbClr val="000000"/>
                </a:solidFill>
                <a:latin typeface="FangSong"/>
                <a:cs typeface="FangSong"/>
              </a:rPr>
              <a:t>,有助于我们把握文段</a:t>
            </a:r>
          </a:p>
          <a:p>
            <a:pPr marL="0" marR="0">
              <a:lnSpc>
                <a:spcPts val="2798"/>
              </a:lnSpc>
              <a:spcBef>
                <a:spcPts val="561"/>
              </a:spcBef>
              <a:spcAft>
                <a:spcPct val="0"/>
              </a:spcAft>
            </a:pPr>
            <a:r>
              <a:rPr sz="2800">
                <a:solidFill>
                  <a:srgbClr val="000000"/>
                </a:solidFill>
                <a:latin typeface="FangSong"/>
                <a:cs typeface="FangSong"/>
              </a:rPr>
              <a:t>的意思和全文的主旨。</a:t>
            </a:r>
          </a:p>
        </p:txBody>
      </p:sp>
      <p:sp>
        <p:nvSpPr>
          <p:cNvPr id="4" name="object 4"/>
          <p:cNvSpPr txBox="1"/>
          <p:nvPr/>
        </p:nvSpPr>
        <p:spPr>
          <a:xfrm>
            <a:off x="91439" y="1601621"/>
            <a:ext cx="10474414" cy="259575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7804" marR="0">
              <a:lnSpc>
                <a:spcPts val="2795"/>
              </a:lnSpc>
              <a:spcBef>
                <a:spcPct val="0"/>
              </a:spcBef>
              <a:spcAft>
                <a:spcPct val="0"/>
              </a:spcAft>
            </a:pPr>
            <a:r>
              <a:rPr sz="2800" spc="11">
                <a:solidFill>
                  <a:srgbClr val="000000"/>
                </a:solidFill>
                <a:latin typeface="FangSong"/>
                <a:cs typeface="FangSong"/>
              </a:rPr>
              <a:t>理解句子包括三层意思</a:t>
            </a:r>
            <a:r>
              <a:rPr sz="2800" spc="15">
                <a:solidFill>
                  <a:srgbClr val="000000"/>
                </a:solidFill>
                <a:latin typeface="FangSong"/>
                <a:cs typeface="FangSong"/>
              </a:rPr>
              <a:t>:</a:t>
            </a:r>
            <a:r>
              <a:rPr sz="2800" spc="11">
                <a:solidFill>
                  <a:srgbClr val="000000"/>
                </a:solidFill>
                <a:latin typeface="FangSong"/>
                <a:cs typeface="FangSong"/>
              </a:rPr>
              <a:t>一是理解句子的</a:t>
            </a:r>
            <a:r>
              <a:rPr sz="2800" spc="10">
                <a:solidFill>
                  <a:srgbClr val="FF0000"/>
                </a:solidFill>
                <a:latin typeface="FangSong"/>
                <a:cs typeface="FangSong"/>
              </a:rPr>
              <a:t>表层意义</a:t>
            </a:r>
            <a:r>
              <a:rPr sz="2800" spc="18">
                <a:solidFill>
                  <a:srgbClr val="000000"/>
                </a:solidFill>
                <a:latin typeface="FangSong"/>
                <a:cs typeface="FangSong"/>
              </a:rPr>
              <a:t>,</a:t>
            </a:r>
            <a:r>
              <a:rPr sz="2800">
                <a:solidFill>
                  <a:srgbClr val="000000"/>
                </a:solidFill>
                <a:latin typeface="FangSong"/>
                <a:cs typeface="FangSong"/>
              </a:rPr>
              <a:t>即</a:t>
            </a:r>
          </a:p>
          <a:p>
            <a:pPr marL="0" marR="0">
              <a:lnSpc>
                <a:spcPts val="2795"/>
              </a:lnSpc>
              <a:spcBef>
                <a:spcPts val="563"/>
              </a:spcBef>
              <a:spcAft>
                <a:spcPct val="0"/>
              </a:spcAft>
            </a:pPr>
            <a:r>
              <a:rPr sz="2800" spc="10">
                <a:solidFill>
                  <a:srgbClr val="000000"/>
                </a:solidFill>
                <a:latin typeface="FangSong"/>
                <a:cs typeface="FangSong"/>
              </a:rPr>
              <a:t>字面意义。二是理解句子的</a:t>
            </a:r>
            <a:r>
              <a:rPr sz="2800" spc="10">
                <a:solidFill>
                  <a:srgbClr val="FF0000"/>
                </a:solidFill>
                <a:latin typeface="FangSong"/>
                <a:cs typeface="FangSong"/>
              </a:rPr>
              <a:t>句内意义</a:t>
            </a:r>
            <a:r>
              <a:rPr sz="2800">
                <a:solidFill>
                  <a:srgbClr val="000000"/>
                </a:solidFill>
                <a:latin typeface="FangSong"/>
                <a:cs typeface="FangSong"/>
              </a:rPr>
              <a:t>。是指句子的语境意</a:t>
            </a:r>
          </a:p>
          <a:p>
            <a:pPr marL="0" marR="0">
              <a:lnSpc>
                <a:spcPts val="2795"/>
              </a:lnSpc>
              <a:spcBef>
                <a:spcPts val="514"/>
              </a:spcBef>
              <a:spcAft>
                <a:spcPct val="0"/>
              </a:spcAft>
            </a:pPr>
            <a:r>
              <a:rPr sz="2800" spc="20">
                <a:solidFill>
                  <a:srgbClr val="000000"/>
                </a:solidFill>
                <a:latin typeface="FangSong"/>
                <a:cs typeface="FangSong"/>
              </a:rPr>
              <a:t>义</a:t>
            </a:r>
            <a:r>
              <a:rPr sz="2800">
                <a:solidFill>
                  <a:srgbClr val="000000"/>
                </a:solidFill>
                <a:latin typeface="FangSong"/>
                <a:cs typeface="FangSong"/>
              </a:rPr>
              <a:t>,即在一定的语境中句子的临时意义。三是理解句子的</a:t>
            </a:r>
          </a:p>
          <a:p>
            <a:pPr marL="0" marR="0">
              <a:lnSpc>
                <a:spcPts val="2795"/>
              </a:lnSpc>
              <a:spcBef>
                <a:spcPts val="567"/>
              </a:spcBef>
              <a:spcAft>
                <a:spcPct val="0"/>
              </a:spcAft>
            </a:pPr>
            <a:r>
              <a:rPr sz="2800" spc="11">
                <a:solidFill>
                  <a:srgbClr val="FF0000"/>
                </a:solidFill>
                <a:latin typeface="FangSong"/>
                <a:cs typeface="FangSong"/>
              </a:rPr>
              <a:t>句外意义</a:t>
            </a:r>
            <a:r>
              <a:rPr sz="2800" spc="15">
                <a:solidFill>
                  <a:srgbClr val="000000"/>
                </a:solidFill>
                <a:latin typeface="FangSong"/>
                <a:cs typeface="FangSong"/>
              </a:rPr>
              <a:t>,</a:t>
            </a:r>
            <a:r>
              <a:rPr sz="2800" spc="11">
                <a:solidFill>
                  <a:srgbClr val="000000"/>
                </a:solidFill>
                <a:latin typeface="FangSong"/>
                <a:cs typeface="FangSong"/>
              </a:rPr>
              <a:t>即“言外之意”</a:t>
            </a:r>
            <a:r>
              <a:rPr sz="2800" spc="15">
                <a:solidFill>
                  <a:srgbClr val="000000"/>
                </a:solidFill>
                <a:latin typeface="FangSong"/>
                <a:cs typeface="FangSong"/>
              </a:rPr>
              <a:t>,</a:t>
            </a:r>
            <a:r>
              <a:rPr sz="2800" spc="11">
                <a:solidFill>
                  <a:srgbClr val="000000"/>
                </a:solidFill>
                <a:latin typeface="FangSong"/>
                <a:cs typeface="FangSong"/>
              </a:rPr>
              <a:t>言在此而意在彼所产生的意义</a:t>
            </a:r>
            <a:r>
              <a:rPr sz="2800">
                <a:solidFill>
                  <a:srgbClr val="000000"/>
                </a:solidFill>
                <a:latin typeface="FangSong"/>
                <a:cs typeface="FangSong"/>
              </a:rPr>
              <a:t>,</a:t>
            </a:r>
          </a:p>
          <a:p>
            <a:pPr marL="0" marR="0">
              <a:lnSpc>
                <a:spcPts val="2795"/>
              </a:lnSpc>
              <a:spcBef>
                <a:spcPts val="514"/>
              </a:spcBef>
              <a:spcAft>
                <a:spcPct val="0"/>
              </a:spcAft>
            </a:pPr>
            <a:r>
              <a:rPr sz="2800">
                <a:solidFill>
                  <a:srgbClr val="000000"/>
                </a:solidFill>
                <a:latin typeface="FangSong"/>
                <a:cs typeface="FangSong"/>
              </a:rPr>
              <a:t>包括各种转义的修辞手法。</a:t>
            </a:r>
          </a:p>
        </p:txBody>
      </p:sp>
      <p:sp>
        <p:nvSpPr>
          <p:cNvPr id="5" name="object 5"/>
          <p:cNvSpPr txBox="1"/>
          <p:nvPr/>
        </p:nvSpPr>
        <p:spPr>
          <a:xfrm>
            <a:off x="91439" y="4162060"/>
            <a:ext cx="10266199" cy="131572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7">
                <a:solidFill>
                  <a:srgbClr val="000000"/>
                </a:solidFill>
                <a:latin typeface="FangSong"/>
                <a:cs typeface="FangSong"/>
              </a:rPr>
              <a:t>思路：</a:t>
            </a:r>
            <a:r>
              <a:rPr sz="2800">
                <a:solidFill>
                  <a:srgbClr val="000000"/>
                </a:solidFill>
                <a:latin typeface="FangSong"/>
                <a:cs typeface="FangSong"/>
              </a:rPr>
              <a:t>1</a:t>
            </a:r>
            <a:r>
              <a:rPr sz="2800" spc="11">
                <a:solidFill>
                  <a:srgbClr val="000000"/>
                </a:solidFill>
                <a:latin typeface="FangSong"/>
                <a:cs typeface="FangSong"/>
              </a:rPr>
              <a:t>、内容意（利用文本内容解释）。</a:t>
            </a:r>
            <a:r>
              <a:rPr sz="2800">
                <a:solidFill>
                  <a:srgbClr val="000000"/>
                </a:solidFill>
                <a:latin typeface="FangSong"/>
                <a:cs typeface="FangSong"/>
              </a:rPr>
              <a:t>2</a:t>
            </a:r>
            <a:r>
              <a:rPr sz="2800" spc="10">
                <a:solidFill>
                  <a:srgbClr val="000000"/>
                </a:solidFill>
                <a:latin typeface="FangSong"/>
                <a:cs typeface="FangSong"/>
              </a:rPr>
              <a:t>、表现陈述主</a:t>
            </a:r>
          </a:p>
          <a:p>
            <a:pPr marL="0" marR="0">
              <a:lnSpc>
                <a:spcPts val="2795"/>
              </a:lnSpc>
              <a:spcBef>
                <a:spcPts val="565"/>
              </a:spcBef>
              <a:spcAft>
                <a:spcPct val="0"/>
              </a:spcAft>
            </a:pPr>
            <a:r>
              <a:rPr sz="2800" spc="12">
                <a:solidFill>
                  <a:srgbClr val="000000"/>
                </a:solidFill>
                <a:latin typeface="FangSong"/>
                <a:cs typeface="FangSong"/>
              </a:rPr>
              <a:t>体的什么特点。</a:t>
            </a:r>
            <a:r>
              <a:rPr sz="2800">
                <a:solidFill>
                  <a:srgbClr val="000000"/>
                </a:solidFill>
                <a:latin typeface="FangSong"/>
                <a:cs typeface="FangSong"/>
              </a:rPr>
              <a:t>3</a:t>
            </a:r>
            <a:r>
              <a:rPr sz="2800" spc="10">
                <a:solidFill>
                  <a:srgbClr val="000000"/>
                </a:solidFill>
                <a:latin typeface="FangSong"/>
                <a:cs typeface="FangSong"/>
              </a:rPr>
              <a:t>、与作者的情感、目的相联系。</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325367" y="330390"/>
            <a:ext cx="2444957" cy="1016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6"/>
              </a:lnSpc>
              <a:spcBef>
                <a:spcPct val="0"/>
              </a:spcBef>
              <a:spcAft>
                <a:spcPct val="0"/>
              </a:spcAft>
            </a:pPr>
            <a:r>
              <a:rPr sz="3200" spc="10">
                <a:solidFill>
                  <a:srgbClr val="000000"/>
                </a:solidFill>
                <a:latin typeface="FangSong"/>
                <a:cs typeface="FangSong"/>
              </a:rPr>
              <a:t>5</a:t>
            </a:r>
            <a:r>
              <a:rPr sz="3200" spc="11">
                <a:solidFill>
                  <a:srgbClr val="000000"/>
                </a:solidFill>
                <a:latin typeface="FangSong"/>
                <a:cs typeface="FangSong"/>
              </a:rPr>
              <a:t>、手法题</a:t>
            </a:r>
          </a:p>
        </p:txBody>
      </p:sp>
      <p:sp>
        <p:nvSpPr>
          <p:cNvPr id="4" name="object 4"/>
          <p:cNvSpPr txBox="1"/>
          <p:nvPr/>
        </p:nvSpPr>
        <p:spPr>
          <a:xfrm>
            <a:off x="316687" y="1430980"/>
            <a:ext cx="2852425" cy="1650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a:solidFill>
                  <a:srgbClr val="000000"/>
                </a:solidFill>
                <a:latin typeface="FangSong"/>
                <a:cs typeface="FangSong"/>
              </a:rPr>
              <a:t>1</a:t>
            </a:r>
            <a:r>
              <a:rPr sz="3200" spc="11">
                <a:solidFill>
                  <a:srgbClr val="000000"/>
                </a:solidFill>
                <a:latin typeface="FangSong"/>
                <a:cs typeface="FangSong"/>
              </a:rPr>
              <a:t>、人称手法</a:t>
            </a:r>
          </a:p>
          <a:p>
            <a:pPr marL="0" marR="0">
              <a:lnSpc>
                <a:spcPts val="3204"/>
              </a:lnSpc>
              <a:spcBef>
                <a:spcPts val="1788"/>
              </a:spcBef>
              <a:spcAft>
                <a:spcPct val="0"/>
              </a:spcAft>
            </a:pPr>
            <a:r>
              <a:rPr sz="3200">
                <a:solidFill>
                  <a:srgbClr val="000000"/>
                </a:solidFill>
                <a:latin typeface="FangSong"/>
                <a:cs typeface="FangSong"/>
              </a:rPr>
              <a:t>2</a:t>
            </a:r>
            <a:r>
              <a:rPr sz="3200" spc="11">
                <a:solidFill>
                  <a:srgbClr val="000000"/>
                </a:solidFill>
                <a:latin typeface="FangSong"/>
                <a:cs typeface="FangSong"/>
              </a:rPr>
              <a:t>、叙述手法</a:t>
            </a:r>
          </a:p>
        </p:txBody>
      </p:sp>
      <p:sp>
        <p:nvSpPr>
          <p:cNvPr id="5" name="object 5"/>
          <p:cNvSpPr txBox="1"/>
          <p:nvPr/>
        </p:nvSpPr>
        <p:spPr>
          <a:xfrm>
            <a:off x="316687" y="2699202"/>
            <a:ext cx="5862813" cy="16504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a:solidFill>
                  <a:srgbClr val="000000"/>
                </a:solidFill>
                <a:latin typeface="FangSong"/>
                <a:cs typeface="FangSong"/>
              </a:rPr>
              <a:t>3</a:t>
            </a:r>
            <a:r>
              <a:rPr sz="3200" spc="11">
                <a:solidFill>
                  <a:srgbClr val="000000"/>
                </a:solidFill>
                <a:latin typeface="FangSong"/>
                <a:cs typeface="FangSong"/>
              </a:rPr>
              <a:t>、描写手法（景物、人物）</a:t>
            </a:r>
          </a:p>
          <a:p>
            <a:pPr marL="0" marR="0">
              <a:lnSpc>
                <a:spcPts val="3204"/>
              </a:lnSpc>
              <a:spcBef>
                <a:spcPts val="1787"/>
              </a:spcBef>
              <a:spcAft>
                <a:spcPct val="0"/>
              </a:spcAft>
            </a:pPr>
            <a:r>
              <a:rPr sz="3200">
                <a:solidFill>
                  <a:srgbClr val="000000"/>
                </a:solidFill>
                <a:latin typeface="FangSong"/>
                <a:cs typeface="FangSong"/>
              </a:rPr>
              <a:t>4</a:t>
            </a:r>
            <a:r>
              <a:rPr sz="3200" spc="11">
                <a:solidFill>
                  <a:srgbClr val="000000"/>
                </a:solidFill>
                <a:latin typeface="FangSong"/>
                <a:cs typeface="FangSong"/>
              </a:rPr>
              <a:t>、修辞手法</a:t>
            </a:r>
          </a:p>
        </p:txBody>
      </p:sp>
      <p:sp>
        <p:nvSpPr>
          <p:cNvPr id="6" name="object 6"/>
          <p:cNvSpPr txBox="1"/>
          <p:nvPr/>
        </p:nvSpPr>
        <p:spPr>
          <a:xfrm>
            <a:off x="316687" y="3967551"/>
            <a:ext cx="2852425"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a:solidFill>
                  <a:srgbClr val="000000"/>
                </a:solidFill>
                <a:latin typeface="FangSong"/>
                <a:cs typeface="FangSong"/>
              </a:rPr>
              <a:t>5</a:t>
            </a:r>
            <a:r>
              <a:rPr sz="3200" spc="11">
                <a:solidFill>
                  <a:srgbClr val="000000"/>
                </a:solidFill>
                <a:latin typeface="FangSong"/>
                <a:cs typeface="FangSong"/>
              </a:rPr>
              <a:t>、表现手法</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1450490"/>
            <a:ext cx="10250547" cy="43029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766438" marR="0">
              <a:lnSpc>
                <a:spcPts val="2795"/>
              </a:lnSpc>
              <a:spcBef>
                <a:spcPct val="0"/>
              </a:spcBef>
              <a:spcAft>
                <a:spcPct val="0"/>
              </a:spcAft>
            </a:pPr>
            <a:r>
              <a:rPr sz="2800">
                <a:solidFill>
                  <a:srgbClr val="000000"/>
                </a:solidFill>
                <a:latin typeface="FangSong"/>
                <a:cs typeface="FangSong"/>
              </a:rPr>
              <a:t>人称手法</a:t>
            </a:r>
          </a:p>
          <a:p>
            <a:pPr marL="0" marR="0">
              <a:lnSpc>
                <a:spcPts val="2795"/>
              </a:lnSpc>
              <a:spcBef>
                <a:spcPts val="564"/>
              </a:spcBef>
              <a:spcAft>
                <a:spcPct val="0"/>
              </a:spcAft>
            </a:pPr>
            <a:r>
              <a:rPr sz="2800" spc="11">
                <a:solidFill>
                  <a:srgbClr val="000000"/>
                </a:solidFill>
                <a:latin typeface="FangSong"/>
                <a:cs typeface="FangSong"/>
              </a:rPr>
              <a:t>①第一人称（自传）：---</a:t>
            </a:r>
            <a:r>
              <a:rPr sz="2800">
                <a:solidFill>
                  <a:srgbClr val="000000"/>
                </a:solidFill>
                <a:latin typeface="FangSong"/>
                <a:cs typeface="FangSong"/>
              </a:rPr>
              <a:t>指文本以当事人的口吻来叙述</a:t>
            </a:r>
          </a:p>
          <a:p>
            <a:pPr marL="0" marR="0">
              <a:lnSpc>
                <a:spcPts val="2798"/>
              </a:lnSpc>
              <a:spcBef>
                <a:spcPts val="511"/>
              </a:spcBef>
              <a:spcAft>
                <a:spcPct val="0"/>
              </a:spcAft>
            </a:pPr>
            <a:r>
              <a:rPr sz="2800">
                <a:solidFill>
                  <a:srgbClr val="000000"/>
                </a:solidFill>
                <a:latin typeface="FangSong"/>
                <a:cs typeface="FangSong"/>
              </a:rPr>
              <a:t>的方法。</a:t>
            </a:r>
          </a:p>
          <a:p>
            <a:pPr marL="0" marR="0">
              <a:lnSpc>
                <a:spcPts val="2795"/>
              </a:lnSpc>
              <a:spcBef>
                <a:spcPts val="565"/>
              </a:spcBef>
              <a:spcAft>
                <a:spcPct val="0"/>
              </a:spcAft>
            </a:pPr>
            <a:r>
              <a:rPr sz="2800">
                <a:solidFill>
                  <a:srgbClr val="000000"/>
                </a:solidFill>
                <a:latin typeface="FangSong"/>
                <a:cs typeface="FangSong"/>
              </a:rPr>
              <a:t>作用：叙述亲切自然，能自由地表达思想感情，给读者以</a:t>
            </a:r>
          </a:p>
          <a:p>
            <a:pPr marL="0" marR="0">
              <a:lnSpc>
                <a:spcPts val="2795"/>
              </a:lnSpc>
              <a:spcBef>
                <a:spcPts val="514"/>
              </a:spcBef>
              <a:spcAft>
                <a:spcPct val="0"/>
              </a:spcAft>
            </a:pPr>
            <a:r>
              <a:rPr sz="2800">
                <a:solidFill>
                  <a:srgbClr val="000000"/>
                </a:solidFill>
                <a:latin typeface="FangSong"/>
                <a:cs typeface="FangSong"/>
              </a:rPr>
              <a:t>真实生动之感。</a:t>
            </a:r>
          </a:p>
          <a:p>
            <a:pPr marL="0" marR="0">
              <a:lnSpc>
                <a:spcPts val="2798"/>
              </a:lnSpc>
              <a:spcBef>
                <a:spcPts val="561"/>
              </a:spcBef>
              <a:spcAft>
                <a:spcPct val="0"/>
              </a:spcAft>
            </a:pPr>
            <a:r>
              <a:rPr sz="2800" spc="11">
                <a:solidFill>
                  <a:srgbClr val="000000"/>
                </a:solidFill>
                <a:latin typeface="FangSong"/>
                <a:cs typeface="FangSong"/>
              </a:rPr>
              <a:t>②第三人称（他传）：---</a:t>
            </a:r>
            <a:r>
              <a:rPr sz="2800">
                <a:solidFill>
                  <a:srgbClr val="000000"/>
                </a:solidFill>
                <a:latin typeface="FangSong"/>
                <a:cs typeface="FangSong"/>
              </a:rPr>
              <a:t>是指作者以局外人的视点进行</a:t>
            </a:r>
          </a:p>
          <a:p>
            <a:pPr marL="0" marR="0">
              <a:lnSpc>
                <a:spcPts val="2795"/>
              </a:lnSpc>
              <a:spcBef>
                <a:spcPts val="567"/>
              </a:spcBef>
              <a:spcAft>
                <a:spcPct val="0"/>
              </a:spcAft>
            </a:pPr>
            <a:r>
              <a:rPr sz="2800" spc="10">
                <a:solidFill>
                  <a:srgbClr val="000000"/>
                </a:solidFill>
                <a:latin typeface="FangSong"/>
                <a:cs typeface="FangSong"/>
              </a:rPr>
              <a:t>叙述的笔法。</a:t>
            </a:r>
          </a:p>
          <a:p>
            <a:pPr marL="0" marR="0">
              <a:lnSpc>
                <a:spcPts val="2795"/>
              </a:lnSpc>
              <a:spcBef>
                <a:spcPts val="513"/>
              </a:spcBef>
              <a:spcAft>
                <a:spcPct val="0"/>
              </a:spcAft>
            </a:pPr>
            <a:r>
              <a:rPr sz="2800">
                <a:solidFill>
                  <a:srgbClr val="000000"/>
                </a:solidFill>
                <a:latin typeface="FangSong"/>
                <a:cs typeface="FangSong"/>
              </a:rPr>
              <a:t>作用：能比较直接地展现丰富多彩的生活，不受时间和空</a:t>
            </a:r>
          </a:p>
          <a:p>
            <a:pPr marL="0" marR="0">
              <a:lnSpc>
                <a:spcPts val="2798"/>
              </a:lnSpc>
              <a:spcBef>
                <a:spcPts val="561"/>
              </a:spcBef>
              <a:spcAft>
                <a:spcPct val="0"/>
              </a:spcAft>
            </a:pPr>
            <a:r>
              <a:rPr sz="2800">
                <a:solidFill>
                  <a:srgbClr val="000000"/>
                </a:solidFill>
                <a:latin typeface="FangSong"/>
                <a:cs typeface="FangSong"/>
              </a:rPr>
              <a:t>间限制，反映现实比较灵活自由。</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30853" y="444990"/>
            <a:ext cx="2503805" cy="3518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901"/>
              </a:lnSpc>
              <a:spcBef>
                <a:spcPct val="0"/>
              </a:spcBef>
              <a:spcAft>
                <a:spcPct val="0"/>
              </a:spcAft>
            </a:pPr>
            <a:r>
              <a:rPr sz="2200" b="1" dirty="0" err="1">
                <a:solidFill>
                  <a:srgbClr val="0070C0"/>
                </a:solidFill>
                <a:latin typeface="LGAQLE+å¾®è½¯é�»,Bold"/>
                <a:cs typeface="LGAQLE+å¾®è½¯é�»,Bold"/>
              </a:rPr>
              <a:t>考纲变化</a:t>
            </a:r>
            <a:endParaRPr sz="2200" b="1" dirty="0">
              <a:solidFill>
                <a:srgbClr val="0070C0"/>
              </a:solidFill>
              <a:latin typeface="LGAQLE+å¾®è½¯é�»,Bold"/>
              <a:cs typeface="LGAQLE+å¾®è½¯é�»,Bold"/>
            </a:endParaRPr>
          </a:p>
        </p:txBody>
      </p:sp>
      <p:sp>
        <p:nvSpPr>
          <p:cNvPr id="4" name="object 4"/>
          <p:cNvSpPr txBox="1"/>
          <p:nvPr/>
        </p:nvSpPr>
        <p:spPr>
          <a:xfrm>
            <a:off x="800100" y="744457"/>
            <a:ext cx="8950174" cy="6450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8"/>
              </a:lnSpc>
              <a:spcBef>
                <a:spcPct val="0"/>
              </a:spcBef>
              <a:spcAft>
                <a:spcPct val="0"/>
              </a:spcAft>
            </a:pPr>
            <a:r>
              <a:rPr sz="1800">
                <a:solidFill>
                  <a:srgbClr val="000000"/>
                </a:solidFill>
                <a:latin typeface="IGKJIA+MicrosoftYaHei"/>
                <a:cs typeface="IGKJIA+MicrosoftYaHei"/>
              </a:rPr>
              <a:t>更注重体现语文学科的基础性和综合性，优化考查内容，调整选考模块，全面</a:t>
            </a:r>
          </a:p>
        </p:txBody>
      </p:sp>
      <p:sp>
        <p:nvSpPr>
          <p:cNvPr id="5" name="object 5"/>
          <p:cNvSpPr txBox="1"/>
          <p:nvPr/>
        </p:nvSpPr>
        <p:spPr>
          <a:xfrm>
            <a:off x="352043" y="1168706"/>
            <a:ext cx="9726930" cy="10560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IGKJIA+MicrosoftYaHei"/>
                <a:cs typeface="IGKJIA+MicrosoftYaHei"/>
              </a:rPr>
              <a:t>考查语文能力和人文素养。例如：命题材料的广泛性：除了文学，还有哲学、历史、</a:t>
            </a:r>
          </a:p>
          <a:p>
            <a:pPr marL="0" marR="0">
              <a:lnSpc>
                <a:spcPts val="2375"/>
              </a:lnSpc>
              <a:spcBef>
                <a:spcPts val="814"/>
              </a:spcBef>
              <a:spcAft>
                <a:spcPct val="0"/>
              </a:spcAft>
            </a:pPr>
            <a:r>
              <a:rPr sz="1800">
                <a:solidFill>
                  <a:srgbClr val="000000"/>
                </a:solidFill>
                <a:latin typeface="IGKJIA+MicrosoftYaHei"/>
                <a:cs typeface="IGKJIA+MicrosoftYaHei"/>
              </a:rPr>
              <a:t>科技、社会、经济、时政等</a:t>
            </a:r>
          </a:p>
        </p:txBody>
      </p:sp>
      <p:sp>
        <p:nvSpPr>
          <p:cNvPr id="6" name="object 6"/>
          <p:cNvSpPr txBox="1"/>
          <p:nvPr/>
        </p:nvSpPr>
        <p:spPr>
          <a:xfrm>
            <a:off x="352043" y="1991666"/>
            <a:ext cx="9759324" cy="19292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9955" marR="0">
              <a:lnSpc>
                <a:spcPts val="2375"/>
              </a:lnSpc>
              <a:spcBef>
                <a:spcPct val="0"/>
              </a:spcBef>
              <a:spcAft>
                <a:spcPct val="0"/>
              </a:spcAft>
            </a:pPr>
            <a:r>
              <a:rPr sz="1800">
                <a:solidFill>
                  <a:srgbClr val="000000"/>
                </a:solidFill>
                <a:latin typeface="IGKJIA+MicrosoftYaHei"/>
                <a:cs typeface="IGKJIA+MicrosoftYaHei"/>
              </a:rPr>
              <a:t>能力目标设计学科化，注重考查更高层级的思维能力。例如：</a:t>
            </a:r>
            <a:r>
              <a:rPr sz="1800">
                <a:solidFill>
                  <a:srgbClr val="000000"/>
                </a:solidFill>
                <a:latin typeface="EFILFR+MicrosoftYaHei"/>
                <a:cs typeface="EFILFR+MicrosoftYaHei"/>
              </a:rPr>
              <a:t>1.</a:t>
            </a:r>
            <a:r>
              <a:rPr sz="1800">
                <a:solidFill>
                  <a:srgbClr val="000000"/>
                </a:solidFill>
                <a:latin typeface="IGKJIA+MicrosoftYaHei"/>
                <a:cs typeface="IGKJIA+MicrosoftYaHei"/>
              </a:rPr>
              <a:t>“任务驱动型作</a:t>
            </a:r>
          </a:p>
          <a:p>
            <a:pPr marL="0" marR="0">
              <a:lnSpc>
                <a:spcPts val="2375"/>
              </a:lnSpc>
              <a:spcBef>
                <a:spcPts val="817"/>
              </a:spcBef>
              <a:spcAft>
                <a:spcPct val="0"/>
              </a:spcAft>
            </a:pPr>
            <a:r>
              <a:rPr sz="1800">
                <a:solidFill>
                  <a:srgbClr val="000000"/>
                </a:solidFill>
                <a:latin typeface="IGKJIA+MicrosoftYaHei"/>
                <a:cs typeface="IGKJIA+MicrosoftYaHei"/>
              </a:rPr>
              <a:t>文”，给一组材料，观点不连贯，甚至彼此相左，让考生去辨识、归纳和发挥。这</a:t>
            </a:r>
          </a:p>
          <a:p>
            <a:pPr marL="0" marR="0">
              <a:lnSpc>
                <a:spcPts val="2375"/>
              </a:lnSpc>
              <a:spcBef>
                <a:spcPts val="864"/>
              </a:spcBef>
              <a:spcAft>
                <a:spcPct val="0"/>
              </a:spcAft>
            </a:pPr>
            <a:r>
              <a:rPr sz="1800">
                <a:solidFill>
                  <a:srgbClr val="000000"/>
                </a:solidFill>
                <a:latin typeface="IGKJIA+MicrosoftYaHei"/>
                <a:cs typeface="IGKJIA+MicrosoftYaHei"/>
              </a:rPr>
              <a:t>有点类似于考公务员的“申论”，看重的是思辨能力。</a:t>
            </a:r>
            <a:r>
              <a:rPr sz="1800" spc="-11">
                <a:solidFill>
                  <a:srgbClr val="000000"/>
                </a:solidFill>
                <a:latin typeface="EFILFR+MicrosoftYaHei"/>
                <a:cs typeface="EFILFR+MicrosoftYaHei"/>
              </a:rPr>
              <a:t>2.</a:t>
            </a:r>
            <a:r>
              <a:rPr sz="1800">
                <a:solidFill>
                  <a:srgbClr val="000000"/>
                </a:solidFill>
                <a:latin typeface="EFILFR+MicrosoftYaHei"/>
                <a:cs typeface="EFILFR+MicrosoftYaHei"/>
              </a:rPr>
              <a:t> </a:t>
            </a:r>
            <a:r>
              <a:rPr sz="1800">
                <a:solidFill>
                  <a:srgbClr val="000000"/>
                </a:solidFill>
                <a:latin typeface="IGKJIA+MicrosoftYaHei"/>
                <a:cs typeface="IGKJIA+MicrosoftYaHei"/>
              </a:rPr>
              <a:t>论述类文本比对难度增加。</a:t>
            </a:r>
          </a:p>
          <a:p>
            <a:pPr marL="448055" marR="0">
              <a:lnSpc>
                <a:spcPts val="2644"/>
              </a:lnSpc>
              <a:spcBef>
                <a:spcPts val="859"/>
              </a:spcBef>
              <a:spcAft>
                <a:spcPct val="0"/>
              </a:spcAft>
            </a:pPr>
            <a:r>
              <a:rPr sz="2000">
                <a:solidFill>
                  <a:srgbClr val="FF0000"/>
                </a:solidFill>
                <a:latin typeface="IGKJIA+MicrosoftYaHei"/>
                <a:cs typeface="IGKJIA+MicrosoftYaHei"/>
              </a:rPr>
              <a:t>适度增加阅读量，考查信息时代和高校人才选拔要求的快速阅读能力和</a:t>
            </a:r>
          </a:p>
        </p:txBody>
      </p:sp>
      <p:sp>
        <p:nvSpPr>
          <p:cNvPr id="7" name="object 7"/>
          <p:cNvSpPr txBox="1"/>
          <p:nvPr/>
        </p:nvSpPr>
        <p:spPr>
          <a:xfrm>
            <a:off x="352043" y="3690055"/>
            <a:ext cx="2671572"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FF0000"/>
                </a:solidFill>
                <a:latin typeface="IGKJIA+MicrosoftYaHei"/>
                <a:cs typeface="IGKJIA+MicrosoftYaHei"/>
              </a:rPr>
              <a:t>信息筛选处理能力。</a:t>
            </a:r>
          </a:p>
        </p:txBody>
      </p:sp>
      <p:sp>
        <p:nvSpPr>
          <p:cNvPr id="8" name="object 8"/>
          <p:cNvSpPr txBox="1"/>
          <p:nvPr/>
        </p:nvSpPr>
        <p:spPr>
          <a:xfrm>
            <a:off x="352043" y="4147255"/>
            <a:ext cx="9670147" cy="208881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48055" marR="0">
              <a:lnSpc>
                <a:spcPts val="2644"/>
              </a:lnSpc>
              <a:spcBef>
                <a:spcPct val="0"/>
              </a:spcBef>
              <a:spcAft>
                <a:spcPct val="0"/>
              </a:spcAft>
            </a:pPr>
            <a:r>
              <a:rPr sz="2000">
                <a:solidFill>
                  <a:srgbClr val="000000"/>
                </a:solidFill>
                <a:latin typeface="IGKJIA+MicrosoftYaHei"/>
                <a:cs typeface="IGKJIA+MicrosoftYaHei"/>
              </a:rPr>
              <a:t>现行考试大纲规定的</a:t>
            </a:r>
            <a:r>
              <a:rPr sz="2000">
                <a:solidFill>
                  <a:srgbClr val="000000"/>
                </a:solidFill>
                <a:latin typeface="EFILFR+MicrosoftYaHei"/>
                <a:cs typeface="EFILFR+MicrosoftYaHei"/>
              </a:rPr>
              <a:t>2</a:t>
            </a:r>
            <a:r>
              <a:rPr sz="2000">
                <a:solidFill>
                  <a:srgbClr val="000000"/>
                </a:solidFill>
                <a:latin typeface="IGKJIA+MicrosoftYaHei"/>
                <a:cs typeface="IGKJIA+MicrosoftYaHei"/>
              </a:rPr>
              <a:t>个选考模块分别为“</a:t>
            </a:r>
            <a:r>
              <a:rPr sz="2000">
                <a:solidFill>
                  <a:srgbClr val="FF0000"/>
                </a:solidFill>
                <a:latin typeface="IGKJIA+MicrosoftYaHei"/>
                <a:cs typeface="IGKJIA+MicrosoftYaHei"/>
              </a:rPr>
              <a:t>文学类文本阅读”和“实用</a:t>
            </a:r>
          </a:p>
          <a:p>
            <a:pPr marL="0" marR="0">
              <a:lnSpc>
                <a:spcPts val="2644"/>
              </a:lnSpc>
              <a:spcBef>
                <a:spcPts val="955"/>
              </a:spcBef>
              <a:spcAft>
                <a:spcPct val="0"/>
              </a:spcAft>
            </a:pPr>
            <a:r>
              <a:rPr sz="2000">
                <a:solidFill>
                  <a:srgbClr val="FF0000"/>
                </a:solidFill>
                <a:latin typeface="IGKJIA+MicrosoftYaHei"/>
                <a:cs typeface="IGKJIA+MicrosoftYaHei"/>
              </a:rPr>
              <a:t>类文本阅读</a:t>
            </a:r>
            <a:r>
              <a:rPr sz="2000">
                <a:solidFill>
                  <a:srgbClr val="000000"/>
                </a:solidFill>
                <a:latin typeface="IGKJIA+MicrosoftYaHei"/>
                <a:cs typeface="IGKJIA+MicrosoftYaHei"/>
              </a:rPr>
              <a:t>”，要求学生从两道选考题中选择</a:t>
            </a:r>
            <a:r>
              <a:rPr sz="2000">
                <a:solidFill>
                  <a:srgbClr val="000000"/>
                </a:solidFill>
                <a:latin typeface="EFILFR+MicrosoftYaHei"/>
                <a:cs typeface="EFILFR+MicrosoftYaHei"/>
              </a:rPr>
              <a:t>1</a:t>
            </a:r>
            <a:r>
              <a:rPr sz="2000">
                <a:solidFill>
                  <a:srgbClr val="000000"/>
                </a:solidFill>
                <a:latin typeface="IGKJIA+MicrosoftYaHei"/>
                <a:cs typeface="IGKJIA+MicrosoftYaHei"/>
              </a:rPr>
              <a:t>道作答。修订后的考试大纲</a:t>
            </a:r>
          </a:p>
          <a:p>
            <a:pPr marL="0" marR="0">
              <a:lnSpc>
                <a:spcPts val="2648"/>
              </a:lnSpc>
              <a:spcBef>
                <a:spcPts val="951"/>
              </a:spcBef>
              <a:spcAft>
                <a:spcPct val="0"/>
              </a:spcAft>
            </a:pPr>
            <a:r>
              <a:rPr sz="2000">
                <a:solidFill>
                  <a:srgbClr val="000000"/>
                </a:solidFill>
                <a:latin typeface="IGKJIA+MicrosoftYaHei"/>
                <a:cs typeface="IGKJIA+MicrosoftYaHei"/>
              </a:rPr>
              <a:t>取消选考模式，将“文学类文本阅读”和“实用类文本阅读”均作为必考内</a:t>
            </a:r>
          </a:p>
          <a:p>
            <a:pPr marL="0" marR="0">
              <a:lnSpc>
                <a:spcPts val="2644"/>
              </a:lnSpc>
              <a:spcBef>
                <a:spcPts val="957"/>
              </a:spcBef>
              <a:spcAft>
                <a:spcPct val="0"/>
              </a:spcAft>
            </a:pPr>
            <a:r>
              <a:rPr sz="2000">
                <a:solidFill>
                  <a:srgbClr val="000000"/>
                </a:solidFill>
                <a:latin typeface="IGKJIA+MicrosoftYaHei"/>
                <a:cs typeface="IGKJIA+MicrosoftYaHei"/>
              </a:rPr>
              <a:t>容。</a:t>
            </a:r>
          </a:p>
        </p:txBody>
      </p:sp>
      <p:sp>
        <p:nvSpPr>
          <p:cNvPr id="9" name="object 9"/>
          <p:cNvSpPr txBox="1"/>
          <p:nvPr/>
        </p:nvSpPr>
        <p:spPr>
          <a:xfrm>
            <a:off x="762000" y="5970246"/>
            <a:ext cx="8938259" cy="6446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75"/>
              </a:lnSpc>
              <a:spcBef>
                <a:spcPct val="0"/>
              </a:spcBef>
              <a:spcAft>
                <a:spcPct val="0"/>
              </a:spcAft>
            </a:pPr>
            <a:r>
              <a:rPr sz="1800">
                <a:solidFill>
                  <a:srgbClr val="000000"/>
                </a:solidFill>
                <a:latin typeface="IGKJIA+MicrosoftYaHei"/>
                <a:cs typeface="IGKJIA+MicrosoftYaHei"/>
              </a:rPr>
              <a:t>在“古诗文阅读”部分增加“了解并掌握常见的古代文化常识”的考查内容。</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36186" y="747927"/>
            <a:ext cx="1958739"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叙述手法</a:t>
            </a:r>
          </a:p>
        </p:txBody>
      </p:sp>
      <p:sp>
        <p:nvSpPr>
          <p:cNvPr id="4" name="object 4"/>
          <p:cNvSpPr txBox="1"/>
          <p:nvPr/>
        </p:nvSpPr>
        <p:spPr>
          <a:xfrm>
            <a:off x="91439" y="1164526"/>
            <a:ext cx="10226771" cy="405472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⑴顺叙：---对人物和事件按时间发生的先后顺序进行叙述。</a:t>
            </a:r>
          </a:p>
          <a:p>
            <a:pPr marL="615695" marR="0">
              <a:lnSpc>
                <a:spcPts val="2400"/>
              </a:lnSpc>
              <a:spcBef>
                <a:spcPts val="482"/>
              </a:spcBef>
              <a:spcAft>
                <a:spcPct val="0"/>
              </a:spcAft>
            </a:pPr>
            <a:r>
              <a:rPr sz="2400" spc="14">
                <a:solidFill>
                  <a:srgbClr val="000000"/>
                </a:solidFill>
                <a:latin typeface="FangSong"/>
                <a:cs typeface="FangSong"/>
              </a:rPr>
              <a:t>作用：这种叙述方法能使人物、事件的叙述有头有尾、脉络清</a:t>
            </a:r>
          </a:p>
          <a:p>
            <a:pPr marL="0" marR="0">
              <a:lnSpc>
                <a:spcPts val="2400"/>
              </a:lnSpc>
              <a:spcBef>
                <a:spcPts val="479"/>
              </a:spcBef>
              <a:spcAft>
                <a:spcPct val="0"/>
              </a:spcAft>
            </a:pPr>
            <a:r>
              <a:rPr sz="2400" spc="11">
                <a:solidFill>
                  <a:srgbClr val="000000"/>
                </a:solidFill>
                <a:latin typeface="FangSong"/>
                <a:cs typeface="FangSong"/>
              </a:rPr>
              <a:t>楚，有较强的时空层次性。</a:t>
            </a:r>
          </a:p>
          <a:p>
            <a:pPr marL="0" marR="0">
              <a:lnSpc>
                <a:spcPts val="2400"/>
              </a:lnSpc>
              <a:spcBef>
                <a:spcPts val="429"/>
              </a:spcBef>
              <a:spcAft>
                <a:spcPct val="0"/>
              </a:spcAft>
            </a:pPr>
            <a:r>
              <a:rPr sz="2400" spc="11">
                <a:solidFill>
                  <a:srgbClr val="000000"/>
                </a:solidFill>
                <a:latin typeface="FangSong"/>
                <a:cs typeface="FangSong"/>
              </a:rPr>
              <a:t>⑵倒叙：---先写结局或事件中最突出的片断，后写事件经过。</a:t>
            </a:r>
          </a:p>
          <a:p>
            <a:pPr marL="615695" marR="0">
              <a:lnSpc>
                <a:spcPts val="2400"/>
              </a:lnSpc>
              <a:spcBef>
                <a:spcPts val="480"/>
              </a:spcBef>
              <a:spcAft>
                <a:spcPct val="0"/>
              </a:spcAft>
            </a:pPr>
            <a:r>
              <a:rPr sz="2400" spc="14">
                <a:solidFill>
                  <a:srgbClr val="000000"/>
                </a:solidFill>
                <a:latin typeface="FangSong"/>
                <a:cs typeface="FangSong"/>
              </a:rPr>
              <a:t>作用：这种叙述方法可以造成悬念、埋下伏笔，以吸引读者，</a:t>
            </a:r>
          </a:p>
          <a:p>
            <a:pPr marL="0" marR="0">
              <a:lnSpc>
                <a:spcPts val="2400"/>
              </a:lnSpc>
              <a:spcBef>
                <a:spcPts val="482"/>
              </a:spcBef>
              <a:spcAft>
                <a:spcPct val="0"/>
              </a:spcAft>
            </a:pPr>
            <a:r>
              <a:rPr sz="2400" spc="11">
                <a:solidFill>
                  <a:srgbClr val="000000"/>
                </a:solidFill>
                <a:latin typeface="FangSong"/>
                <a:cs typeface="FangSong"/>
              </a:rPr>
              <a:t>增加文章的可读性和感染力。</a:t>
            </a:r>
          </a:p>
          <a:p>
            <a:pPr marL="0" marR="0">
              <a:lnSpc>
                <a:spcPts val="2400"/>
              </a:lnSpc>
              <a:spcBef>
                <a:spcPts val="479"/>
              </a:spcBef>
              <a:spcAft>
                <a:spcPct val="0"/>
              </a:spcAft>
            </a:pPr>
            <a:r>
              <a:rPr sz="2400" spc="11">
                <a:solidFill>
                  <a:srgbClr val="000000"/>
                </a:solidFill>
                <a:latin typeface="FangSong"/>
                <a:cs typeface="FangSong"/>
              </a:rPr>
              <a:t>⑶插叙：</a:t>
            </a:r>
            <a:r>
              <a:rPr sz="2400" spc="613">
                <a:solidFill>
                  <a:srgbClr val="000000"/>
                </a:solidFill>
                <a:latin typeface="Times New Roman"/>
                <a:cs typeface="Times New Roman"/>
              </a:rPr>
              <a:t> </a:t>
            </a:r>
            <a:r>
              <a:rPr sz="2400" spc="11">
                <a:solidFill>
                  <a:srgbClr val="000000"/>
                </a:solidFill>
                <a:latin typeface="FangSong"/>
                <a:cs typeface="FangSong"/>
              </a:rPr>
              <a:t>---叙述主要事件时暂时中断线索，插入另一件事。</a:t>
            </a:r>
          </a:p>
          <a:p>
            <a:pPr marL="615695" marR="0">
              <a:lnSpc>
                <a:spcPts val="2400"/>
              </a:lnSpc>
              <a:spcBef>
                <a:spcPts val="480"/>
              </a:spcBef>
              <a:spcAft>
                <a:spcPct val="0"/>
              </a:spcAft>
            </a:pPr>
            <a:r>
              <a:rPr sz="2400" spc="14">
                <a:solidFill>
                  <a:srgbClr val="000000"/>
                </a:solidFill>
                <a:latin typeface="FangSong"/>
                <a:cs typeface="FangSong"/>
              </a:rPr>
              <a:t>作用：可以帮助展开主要事件，或对主要人物的身份、性格作</a:t>
            </a:r>
          </a:p>
          <a:p>
            <a:pPr marL="0" marR="0">
              <a:lnSpc>
                <a:spcPts val="2402"/>
              </a:lnSpc>
              <a:spcBef>
                <a:spcPts val="427"/>
              </a:spcBef>
              <a:spcAft>
                <a:spcPct val="0"/>
              </a:spcAft>
            </a:pPr>
            <a:r>
              <a:rPr sz="2400" spc="11">
                <a:solidFill>
                  <a:srgbClr val="000000"/>
                </a:solidFill>
                <a:latin typeface="FangSong"/>
                <a:cs typeface="FangSong"/>
              </a:rPr>
              <a:t>简要介绍。使情节更加完整，结构更加严密，内容更加充实丰满。</a:t>
            </a:r>
          </a:p>
          <a:p>
            <a:pPr marL="0" marR="0">
              <a:lnSpc>
                <a:spcPts val="2400"/>
              </a:lnSpc>
              <a:spcBef>
                <a:spcPts val="481"/>
              </a:spcBef>
              <a:spcAft>
                <a:spcPct val="0"/>
              </a:spcAft>
            </a:pPr>
            <a:r>
              <a:rPr sz="2400" spc="11">
                <a:solidFill>
                  <a:srgbClr val="000000"/>
                </a:solidFill>
                <a:latin typeface="FangSong"/>
                <a:cs typeface="FangSong"/>
              </a:rPr>
              <a:t>（4）补叙：对上文内容加以补充解释，对下文做某些交代。</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47927"/>
            <a:ext cx="10226771" cy="447825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034663" marR="0">
              <a:lnSpc>
                <a:spcPts val="2795"/>
              </a:lnSpc>
              <a:spcBef>
                <a:spcPct val="0"/>
              </a:spcBef>
              <a:spcAft>
                <a:spcPct val="0"/>
              </a:spcAft>
            </a:pPr>
            <a:r>
              <a:rPr sz="2800" spc="14">
                <a:solidFill>
                  <a:srgbClr val="000000"/>
                </a:solidFill>
                <a:latin typeface="FangSong"/>
                <a:cs typeface="FangSong"/>
              </a:rPr>
              <a:t>描写手法</a:t>
            </a:r>
          </a:p>
          <a:p>
            <a:pPr marL="0" marR="0">
              <a:lnSpc>
                <a:spcPts val="2400"/>
              </a:lnSpc>
              <a:spcBef>
                <a:spcPts val="539"/>
              </a:spcBef>
              <a:spcAft>
                <a:spcPct val="0"/>
              </a:spcAft>
            </a:pPr>
            <a:r>
              <a:rPr sz="2400" spc="11">
                <a:solidFill>
                  <a:srgbClr val="000000"/>
                </a:solidFill>
                <a:latin typeface="FangSong"/>
                <a:cs typeface="FangSong"/>
              </a:rPr>
              <a:t>（1）景物描写：主要是为了显示人物活动的环境，使读者身临其</a:t>
            </a:r>
          </a:p>
          <a:p>
            <a:pPr marL="0" marR="0">
              <a:lnSpc>
                <a:spcPts val="2400"/>
              </a:lnSpc>
              <a:spcBef>
                <a:spcPts val="482"/>
              </a:spcBef>
              <a:spcAft>
                <a:spcPct val="0"/>
              </a:spcAft>
            </a:pPr>
            <a:r>
              <a:rPr sz="2400" spc="11">
                <a:solidFill>
                  <a:srgbClr val="000000"/>
                </a:solidFill>
                <a:latin typeface="FangSong"/>
                <a:cs typeface="FangSong"/>
              </a:rPr>
              <a:t>境。</a:t>
            </a:r>
          </a:p>
          <a:p>
            <a:pPr marL="615695" marR="0">
              <a:lnSpc>
                <a:spcPts val="2400"/>
              </a:lnSpc>
              <a:spcBef>
                <a:spcPts val="479"/>
              </a:spcBef>
              <a:spcAft>
                <a:spcPct val="0"/>
              </a:spcAft>
            </a:pPr>
            <a:r>
              <a:rPr sz="2400" spc="14">
                <a:solidFill>
                  <a:srgbClr val="000000"/>
                </a:solidFill>
                <a:latin typeface="FangSong"/>
                <a:cs typeface="FangSong"/>
              </a:rPr>
              <a:t>作用：①渲染气氛，烘托传主心情；</a:t>
            </a:r>
            <a:r>
              <a:rPr sz="2400" spc="580">
                <a:solidFill>
                  <a:srgbClr val="000000"/>
                </a:solidFill>
                <a:latin typeface="Times New Roman"/>
                <a:cs typeface="Times New Roman"/>
              </a:rPr>
              <a:t> </a:t>
            </a:r>
            <a:r>
              <a:rPr sz="2400" spc="11">
                <a:solidFill>
                  <a:srgbClr val="000000"/>
                </a:solidFill>
                <a:latin typeface="FangSong"/>
                <a:cs typeface="FangSong"/>
              </a:rPr>
              <a:t>②展示传主性格；③借</a:t>
            </a:r>
          </a:p>
          <a:p>
            <a:pPr marL="0" marR="0">
              <a:lnSpc>
                <a:spcPts val="2400"/>
              </a:lnSpc>
              <a:spcBef>
                <a:spcPts val="479"/>
              </a:spcBef>
              <a:spcAft>
                <a:spcPct val="0"/>
              </a:spcAft>
            </a:pPr>
            <a:r>
              <a:rPr sz="2400" spc="11">
                <a:solidFill>
                  <a:srgbClr val="000000"/>
                </a:solidFill>
                <a:latin typeface="FangSong"/>
                <a:cs typeface="FangSong"/>
              </a:rPr>
              <a:t>景抒情，情景交融。</a:t>
            </a:r>
          </a:p>
          <a:p>
            <a:pPr marL="0" marR="0">
              <a:lnSpc>
                <a:spcPts val="2400"/>
              </a:lnSpc>
              <a:spcBef>
                <a:spcPts val="480"/>
              </a:spcBef>
              <a:spcAft>
                <a:spcPct val="0"/>
              </a:spcAft>
            </a:pPr>
            <a:r>
              <a:rPr sz="2400" spc="11">
                <a:solidFill>
                  <a:srgbClr val="000000"/>
                </a:solidFill>
                <a:latin typeface="FangSong"/>
                <a:cs typeface="FangSong"/>
              </a:rPr>
              <a:t>（2）环境描写：一般包括自然环境和社会环境两个方面。</a:t>
            </a:r>
          </a:p>
          <a:p>
            <a:pPr marL="615695" marR="0">
              <a:lnSpc>
                <a:spcPts val="2400"/>
              </a:lnSpc>
              <a:spcBef>
                <a:spcPts val="432"/>
              </a:spcBef>
              <a:spcAft>
                <a:spcPct val="0"/>
              </a:spcAft>
            </a:pPr>
            <a:r>
              <a:rPr sz="2400" spc="14">
                <a:solidFill>
                  <a:srgbClr val="000000"/>
                </a:solidFill>
                <a:latin typeface="FangSong"/>
                <a:cs typeface="FangSong"/>
              </a:rPr>
              <a:t>作用：①交代事情发生的地点，增加事情的真实性；②渲染气</a:t>
            </a:r>
          </a:p>
          <a:p>
            <a:pPr marL="0" marR="0">
              <a:lnSpc>
                <a:spcPts val="2400"/>
              </a:lnSpc>
              <a:spcBef>
                <a:spcPts val="479"/>
              </a:spcBef>
              <a:spcAft>
                <a:spcPct val="0"/>
              </a:spcAft>
            </a:pPr>
            <a:r>
              <a:rPr sz="2400" spc="11">
                <a:solidFill>
                  <a:srgbClr val="000000"/>
                </a:solidFill>
                <a:latin typeface="FangSong"/>
                <a:cs typeface="FangSong"/>
              </a:rPr>
              <a:t>氛，烘托传主的心情；③寄托传主的思想感情；④反映传主的性格</a:t>
            </a:r>
          </a:p>
          <a:p>
            <a:pPr marL="0" marR="0">
              <a:lnSpc>
                <a:spcPts val="2400"/>
              </a:lnSpc>
              <a:spcBef>
                <a:spcPts val="480"/>
              </a:spcBef>
              <a:spcAft>
                <a:spcPct val="0"/>
              </a:spcAft>
            </a:pPr>
            <a:r>
              <a:rPr sz="2400" spc="11">
                <a:solidFill>
                  <a:srgbClr val="000000"/>
                </a:solidFill>
                <a:latin typeface="FangSong"/>
                <a:cs typeface="FangSong"/>
              </a:rPr>
              <a:t>或品质。</a:t>
            </a:r>
          </a:p>
          <a:p>
            <a:pPr marL="0" marR="0">
              <a:lnSpc>
                <a:spcPts val="2402"/>
              </a:lnSpc>
              <a:spcBef>
                <a:spcPts val="477"/>
              </a:spcBef>
              <a:spcAft>
                <a:spcPct val="0"/>
              </a:spcAft>
            </a:pPr>
            <a:r>
              <a:rPr sz="2400" spc="11">
                <a:solidFill>
                  <a:srgbClr val="000000"/>
                </a:solidFill>
                <a:latin typeface="FangSong"/>
                <a:cs typeface="FangSong"/>
              </a:rPr>
              <a:t>（3）细节描写：指对生活中那些细致而又特别富有表现力的典型</a:t>
            </a:r>
          </a:p>
          <a:p>
            <a:pPr marL="0" marR="0">
              <a:lnSpc>
                <a:spcPts val="2400"/>
              </a:lnSpc>
              <a:spcBef>
                <a:spcPts val="481"/>
              </a:spcBef>
              <a:spcAft>
                <a:spcPct val="0"/>
              </a:spcAft>
            </a:pPr>
            <a:r>
              <a:rPr sz="2400" spc="11">
                <a:solidFill>
                  <a:srgbClr val="000000"/>
                </a:solidFill>
                <a:latin typeface="FangSong"/>
                <a:cs typeface="FangSong"/>
              </a:rPr>
              <a:t>环节所作的特写式描写。</a:t>
            </a:r>
          </a:p>
        </p:txBody>
      </p:sp>
      <p:sp>
        <p:nvSpPr>
          <p:cNvPr id="4" name="object 4"/>
          <p:cNvSpPr txBox="1"/>
          <p:nvPr/>
        </p:nvSpPr>
        <p:spPr>
          <a:xfrm>
            <a:off x="91439" y="4823015"/>
            <a:ext cx="10226771" cy="149358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作用：刻画传主的形象，使传主的形象更加丰满，再现传主所</a:t>
            </a:r>
          </a:p>
          <a:p>
            <a:pPr marL="0" marR="0">
              <a:lnSpc>
                <a:spcPts val="2400"/>
              </a:lnSpc>
              <a:spcBef>
                <a:spcPts val="479"/>
              </a:spcBef>
              <a:spcAft>
                <a:spcPct val="0"/>
              </a:spcAft>
            </a:pPr>
            <a:r>
              <a:rPr sz="2400" spc="11">
                <a:solidFill>
                  <a:srgbClr val="000000"/>
                </a:solidFill>
                <a:latin typeface="FangSong"/>
                <a:cs typeface="FangSong"/>
              </a:rPr>
              <a:t>处的典型环境和所表现的典型性格，呈现传主的内心世界，展现传</a:t>
            </a:r>
          </a:p>
          <a:p>
            <a:pPr marL="0" marR="0">
              <a:lnSpc>
                <a:spcPts val="2402"/>
              </a:lnSpc>
              <a:spcBef>
                <a:spcPts val="477"/>
              </a:spcBef>
              <a:spcAft>
                <a:spcPct val="0"/>
              </a:spcAft>
            </a:pPr>
            <a:r>
              <a:rPr sz="2400" spc="11">
                <a:solidFill>
                  <a:srgbClr val="000000"/>
                </a:solidFill>
                <a:latin typeface="FangSong"/>
                <a:cs typeface="FangSong"/>
              </a:rPr>
              <a:t>主的精神品质，增强传记的可读性和感染力。</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934078" y="729210"/>
            <a:ext cx="1911865"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人物描写手法</a:t>
            </a:r>
          </a:p>
        </p:txBody>
      </p:sp>
      <p:sp>
        <p:nvSpPr>
          <p:cNvPr id="4" name="object 4"/>
          <p:cNvSpPr txBox="1"/>
          <p:nvPr/>
        </p:nvSpPr>
        <p:spPr>
          <a:xfrm>
            <a:off x="91439" y="1034010"/>
            <a:ext cx="1015111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1</a:t>
            </a:r>
            <a:r>
              <a:rPr sz="2000" spc="11">
                <a:solidFill>
                  <a:srgbClr val="000000"/>
                </a:solidFill>
                <a:latin typeface="FangSong"/>
                <a:cs typeface="FangSong"/>
              </a:rPr>
              <a:t>、正面描写：</a:t>
            </a:r>
            <a:r>
              <a:rPr sz="2000" spc="1530">
                <a:solidFill>
                  <a:srgbClr val="000000"/>
                </a:solidFill>
                <a:latin typeface="Times New Roman"/>
                <a:cs typeface="Times New Roman"/>
              </a:rPr>
              <a:t> </a:t>
            </a:r>
            <a:r>
              <a:rPr sz="2000" spc="15">
                <a:solidFill>
                  <a:srgbClr val="000000"/>
                </a:solidFill>
                <a:latin typeface="FangSong"/>
                <a:cs typeface="FangSong"/>
              </a:rPr>
              <a:t>多种修辞</a:t>
            </a:r>
            <a:r>
              <a:rPr sz="2000" spc="1518">
                <a:solidFill>
                  <a:srgbClr val="000000"/>
                </a:solidFill>
                <a:latin typeface="Times New Roman"/>
                <a:cs typeface="Times New Roman"/>
              </a:rPr>
              <a:t> </a:t>
            </a:r>
            <a:r>
              <a:rPr sz="2000" spc="15">
                <a:solidFill>
                  <a:srgbClr val="000000"/>
                </a:solidFill>
                <a:latin typeface="FangSong"/>
                <a:cs typeface="FangSong"/>
              </a:rPr>
              <a:t>肖像描写</a:t>
            </a:r>
            <a:r>
              <a:rPr sz="2000" spc="1503">
                <a:solidFill>
                  <a:srgbClr val="000000"/>
                </a:solidFill>
                <a:latin typeface="Times New Roman"/>
                <a:cs typeface="Times New Roman"/>
              </a:rPr>
              <a:t> </a:t>
            </a:r>
            <a:r>
              <a:rPr sz="2000" spc="18">
                <a:solidFill>
                  <a:srgbClr val="000000"/>
                </a:solidFill>
                <a:latin typeface="FangSong"/>
                <a:cs typeface="FangSong"/>
              </a:rPr>
              <a:t>行动描写</a:t>
            </a:r>
            <a:r>
              <a:rPr sz="2000" spc="1507">
                <a:solidFill>
                  <a:srgbClr val="000000"/>
                </a:solidFill>
                <a:latin typeface="Times New Roman"/>
                <a:cs typeface="Times New Roman"/>
              </a:rPr>
              <a:t> </a:t>
            </a:r>
            <a:r>
              <a:rPr sz="2000" spc="10">
                <a:solidFill>
                  <a:srgbClr val="000000"/>
                </a:solidFill>
                <a:latin typeface="FangSong"/>
                <a:cs typeface="FangSong"/>
              </a:rPr>
              <a:t>语言描写</a:t>
            </a:r>
            <a:r>
              <a:rPr sz="2000" spc="1527">
                <a:solidFill>
                  <a:srgbClr val="000000"/>
                </a:solidFill>
                <a:latin typeface="Times New Roman"/>
                <a:cs typeface="Times New Roman"/>
              </a:rPr>
              <a:t> </a:t>
            </a:r>
            <a:r>
              <a:rPr sz="2000" spc="10">
                <a:solidFill>
                  <a:srgbClr val="000000"/>
                </a:solidFill>
                <a:latin typeface="FangSong"/>
                <a:cs typeface="FangSong"/>
              </a:rPr>
              <a:t>心理描写</a:t>
            </a:r>
            <a:r>
              <a:rPr sz="2000" spc="1525">
                <a:solidFill>
                  <a:srgbClr val="000000"/>
                </a:solidFill>
                <a:latin typeface="Times New Roman"/>
                <a:cs typeface="Times New Roman"/>
              </a:rPr>
              <a:t> </a:t>
            </a:r>
            <a:r>
              <a:rPr sz="2000" spc="18">
                <a:solidFill>
                  <a:srgbClr val="000000"/>
                </a:solidFill>
                <a:latin typeface="FangSong"/>
                <a:cs typeface="FangSong"/>
              </a:rPr>
              <a:t>细节</a:t>
            </a:r>
          </a:p>
        </p:txBody>
      </p:sp>
      <p:sp>
        <p:nvSpPr>
          <p:cNvPr id="5" name="object 5"/>
          <p:cNvSpPr txBox="1"/>
          <p:nvPr/>
        </p:nvSpPr>
        <p:spPr>
          <a:xfrm>
            <a:off x="91439" y="1338810"/>
            <a:ext cx="891539"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描写</a:t>
            </a:r>
          </a:p>
        </p:txBody>
      </p:sp>
      <p:sp>
        <p:nvSpPr>
          <p:cNvPr id="6" name="object 6"/>
          <p:cNvSpPr txBox="1"/>
          <p:nvPr/>
        </p:nvSpPr>
        <p:spPr>
          <a:xfrm>
            <a:off x="1245412" y="1338810"/>
            <a:ext cx="469904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作用：突出人物性格使形象血肉丰满</a:t>
            </a:r>
          </a:p>
        </p:txBody>
      </p:sp>
      <p:sp>
        <p:nvSpPr>
          <p:cNvPr id="7" name="object 7"/>
          <p:cNvSpPr txBox="1"/>
          <p:nvPr/>
        </p:nvSpPr>
        <p:spPr>
          <a:xfrm>
            <a:off x="91439" y="1643864"/>
            <a:ext cx="7934057" cy="12451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2</a:t>
            </a:r>
            <a:r>
              <a:rPr sz="2000" spc="15">
                <a:solidFill>
                  <a:srgbClr val="000000"/>
                </a:solidFill>
                <a:latin typeface="FangSong"/>
                <a:cs typeface="FangSong"/>
              </a:rPr>
              <a:t>、侧面描写：（</a:t>
            </a:r>
            <a:r>
              <a:rPr sz="2000">
                <a:solidFill>
                  <a:srgbClr val="000000"/>
                </a:solidFill>
                <a:latin typeface="FangSong"/>
                <a:cs typeface="FangSong"/>
              </a:rPr>
              <a:t>1</a:t>
            </a:r>
            <a:r>
              <a:rPr sz="2000" spc="10">
                <a:solidFill>
                  <a:srgbClr val="000000"/>
                </a:solidFill>
                <a:latin typeface="FangSong"/>
                <a:cs typeface="FangSong"/>
              </a:rPr>
              <a:t>）环境描写：自然环境和社会环境（烘托）</a:t>
            </a:r>
          </a:p>
          <a:p>
            <a:pPr marL="0" marR="0">
              <a:lnSpc>
                <a:spcPts val="2004"/>
              </a:lnSpc>
              <a:spcBef>
                <a:spcPts val="395"/>
              </a:spcBef>
              <a:spcAft>
                <a:spcPct val="0"/>
              </a:spcAft>
            </a:pPr>
            <a:r>
              <a:rPr sz="2000" spc="15">
                <a:solidFill>
                  <a:srgbClr val="000000"/>
                </a:solidFill>
                <a:latin typeface="FangSong"/>
                <a:cs typeface="FangSong"/>
              </a:rPr>
              <a:t>（</a:t>
            </a:r>
            <a:r>
              <a:rPr sz="2000">
                <a:solidFill>
                  <a:srgbClr val="000000"/>
                </a:solidFill>
                <a:latin typeface="FangSong"/>
                <a:cs typeface="FangSong"/>
              </a:rPr>
              <a:t>2</a:t>
            </a:r>
            <a:r>
              <a:rPr sz="2000" spc="11">
                <a:solidFill>
                  <a:srgbClr val="000000"/>
                </a:solidFill>
                <a:latin typeface="FangSong"/>
                <a:cs typeface="FangSong"/>
              </a:rPr>
              <a:t>）他人（对比、衬托）</a:t>
            </a:r>
          </a:p>
          <a:p>
            <a:pPr marL="0" marR="0">
              <a:lnSpc>
                <a:spcPts val="2004"/>
              </a:lnSpc>
              <a:spcBef>
                <a:spcPts val="395"/>
              </a:spcBef>
              <a:spcAft>
                <a:spcPct val="0"/>
              </a:spcAft>
            </a:pPr>
            <a:r>
              <a:rPr sz="2000" spc="15">
                <a:solidFill>
                  <a:srgbClr val="000000"/>
                </a:solidFill>
                <a:latin typeface="FangSong"/>
                <a:cs typeface="FangSong"/>
              </a:rPr>
              <a:t>（</a:t>
            </a:r>
            <a:r>
              <a:rPr sz="2000">
                <a:solidFill>
                  <a:srgbClr val="000000"/>
                </a:solidFill>
                <a:latin typeface="FangSong"/>
                <a:cs typeface="FangSong"/>
              </a:rPr>
              <a:t>3</a:t>
            </a:r>
            <a:r>
              <a:rPr sz="2000" spc="11">
                <a:solidFill>
                  <a:srgbClr val="000000"/>
                </a:solidFill>
                <a:latin typeface="FangSong"/>
                <a:cs typeface="FangSong"/>
              </a:rPr>
              <a:t>）引述他人的话等也属于侧面描写</a:t>
            </a:r>
          </a:p>
        </p:txBody>
      </p:sp>
      <p:sp>
        <p:nvSpPr>
          <p:cNvPr id="8" name="object 8"/>
          <p:cNvSpPr txBox="1"/>
          <p:nvPr/>
        </p:nvSpPr>
        <p:spPr>
          <a:xfrm>
            <a:off x="91439" y="2558264"/>
            <a:ext cx="229693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3</a:t>
            </a:r>
            <a:r>
              <a:rPr sz="2000" spc="11">
                <a:solidFill>
                  <a:srgbClr val="000000"/>
                </a:solidFill>
                <a:latin typeface="FangSong"/>
                <a:cs typeface="FangSong"/>
              </a:rPr>
              <a:t>、细节描写作用</a:t>
            </a:r>
          </a:p>
        </p:txBody>
      </p:sp>
      <p:sp>
        <p:nvSpPr>
          <p:cNvPr id="9" name="object 9"/>
          <p:cNvSpPr txBox="1"/>
          <p:nvPr/>
        </p:nvSpPr>
        <p:spPr>
          <a:xfrm>
            <a:off x="91439" y="2862802"/>
            <a:ext cx="10289573" cy="185535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5">
                <a:solidFill>
                  <a:srgbClr val="000000"/>
                </a:solidFill>
                <a:latin typeface="FangSong"/>
                <a:cs typeface="FangSong"/>
              </a:rPr>
              <a:t>（</a:t>
            </a:r>
            <a:r>
              <a:rPr sz="2000">
                <a:solidFill>
                  <a:srgbClr val="000000"/>
                </a:solidFill>
                <a:latin typeface="FangSong"/>
                <a:cs typeface="FangSong"/>
              </a:rPr>
              <a:t>1</a:t>
            </a:r>
            <a:r>
              <a:rPr sz="2000" spc="12">
                <a:solidFill>
                  <a:srgbClr val="000000"/>
                </a:solidFill>
                <a:latin typeface="FangSong"/>
                <a:cs typeface="FangSong"/>
              </a:rPr>
              <a:t>）突出人物的性格。生动的细节描写，使人物个性丰满、鲜明。</a:t>
            </a:r>
            <a:r>
              <a:rPr sz="2000">
                <a:solidFill>
                  <a:srgbClr val="000000"/>
                </a:solidFill>
                <a:latin typeface="FangSong"/>
                <a:cs typeface="FangSong"/>
              </a:rPr>
              <a:t>(</a:t>
            </a:r>
            <a:r>
              <a:rPr sz="2000" spc="15">
                <a:solidFill>
                  <a:srgbClr val="000000"/>
                </a:solidFill>
                <a:latin typeface="FangSong"/>
                <a:cs typeface="FangSong"/>
              </a:rPr>
              <a:t>传记、小说</a:t>
            </a:r>
          </a:p>
          <a:p>
            <a:pPr marL="0" marR="0">
              <a:lnSpc>
                <a:spcPts val="2004"/>
              </a:lnSpc>
              <a:spcBef>
                <a:spcPts val="398"/>
              </a:spcBef>
              <a:spcAft>
                <a:spcPct val="0"/>
              </a:spcAft>
            </a:pPr>
            <a:r>
              <a:rPr sz="2000" spc="17">
                <a:solidFill>
                  <a:srgbClr val="000000"/>
                </a:solidFill>
                <a:latin typeface="FangSong"/>
                <a:cs typeface="FangSong"/>
              </a:rPr>
              <a:t>等都适用</a:t>
            </a:r>
            <a:r>
              <a:rPr sz="2000">
                <a:solidFill>
                  <a:srgbClr val="000000"/>
                </a:solidFill>
                <a:latin typeface="FangSong"/>
                <a:cs typeface="FangSong"/>
              </a:rPr>
              <a:t>)</a:t>
            </a:r>
          </a:p>
          <a:p>
            <a:pPr marL="0" marR="0">
              <a:lnSpc>
                <a:spcPts val="2004"/>
              </a:lnSpc>
              <a:spcBef>
                <a:spcPts val="395"/>
              </a:spcBef>
              <a:spcAft>
                <a:spcPct val="0"/>
              </a:spcAft>
            </a:pPr>
            <a:r>
              <a:rPr sz="2000" spc="15">
                <a:solidFill>
                  <a:srgbClr val="000000"/>
                </a:solidFill>
                <a:latin typeface="FangSong"/>
                <a:cs typeface="FangSong"/>
              </a:rPr>
              <a:t>（</a:t>
            </a:r>
            <a:r>
              <a:rPr sz="2000">
                <a:solidFill>
                  <a:srgbClr val="000000"/>
                </a:solidFill>
                <a:latin typeface="FangSong"/>
                <a:cs typeface="FangSong"/>
              </a:rPr>
              <a:t>2</a:t>
            </a:r>
            <a:r>
              <a:rPr sz="2000" spc="10">
                <a:solidFill>
                  <a:srgbClr val="000000"/>
                </a:solidFill>
                <a:latin typeface="FangSong"/>
                <a:cs typeface="FangSong"/>
              </a:rPr>
              <a:t>）深化主题，有力地表达中心。（传记、小说等都适用）</a:t>
            </a:r>
          </a:p>
          <a:p>
            <a:pPr marL="0" marR="0">
              <a:lnSpc>
                <a:spcPts val="2004"/>
              </a:lnSpc>
              <a:spcBef>
                <a:spcPts val="395"/>
              </a:spcBef>
              <a:spcAft>
                <a:spcPct val="0"/>
              </a:spcAft>
            </a:pPr>
            <a:r>
              <a:rPr sz="2000" spc="15">
                <a:solidFill>
                  <a:srgbClr val="000000"/>
                </a:solidFill>
                <a:latin typeface="FangSong"/>
                <a:cs typeface="FangSong"/>
              </a:rPr>
              <a:t>（</a:t>
            </a:r>
            <a:r>
              <a:rPr sz="2000">
                <a:solidFill>
                  <a:srgbClr val="000000"/>
                </a:solidFill>
                <a:latin typeface="FangSong"/>
                <a:cs typeface="FangSong"/>
              </a:rPr>
              <a:t>3</a:t>
            </a:r>
            <a:r>
              <a:rPr sz="2000" spc="10">
                <a:solidFill>
                  <a:srgbClr val="000000"/>
                </a:solidFill>
                <a:latin typeface="FangSong"/>
                <a:cs typeface="FangSong"/>
              </a:rPr>
              <a:t>）推动故事情节的发展。（小说适用）</a:t>
            </a:r>
          </a:p>
          <a:p>
            <a:pPr marL="0" marR="0">
              <a:lnSpc>
                <a:spcPts val="2004"/>
              </a:lnSpc>
              <a:spcBef>
                <a:spcPts val="395"/>
              </a:spcBef>
              <a:spcAft>
                <a:spcPct val="0"/>
              </a:spcAft>
            </a:pPr>
            <a:r>
              <a:rPr sz="2000" spc="15">
                <a:solidFill>
                  <a:srgbClr val="000000"/>
                </a:solidFill>
                <a:latin typeface="FangSong"/>
                <a:cs typeface="FangSong"/>
              </a:rPr>
              <a:t>（</a:t>
            </a:r>
            <a:r>
              <a:rPr sz="2000">
                <a:solidFill>
                  <a:srgbClr val="000000"/>
                </a:solidFill>
                <a:latin typeface="FangSong"/>
                <a:cs typeface="FangSong"/>
              </a:rPr>
              <a:t>4</a:t>
            </a:r>
            <a:r>
              <a:rPr sz="2000" spc="10">
                <a:solidFill>
                  <a:srgbClr val="000000"/>
                </a:solidFill>
                <a:latin typeface="FangSong"/>
                <a:cs typeface="FangSong"/>
              </a:rPr>
              <a:t>）真实性。（传记适用）</a:t>
            </a:r>
          </a:p>
        </p:txBody>
      </p:sp>
      <p:sp>
        <p:nvSpPr>
          <p:cNvPr id="10" name="object 10"/>
          <p:cNvSpPr txBox="1"/>
          <p:nvPr/>
        </p:nvSpPr>
        <p:spPr>
          <a:xfrm>
            <a:off x="91439" y="4387699"/>
            <a:ext cx="10426575" cy="9403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a:t>
            </a:r>
            <a:r>
              <a:rPr sz="2000">
                <a:solidFill>
                  <a:srgbClr val="000000"/>
                </a:solidFill>
                <a:latin typeface="FangSong"/>
                <a:cs typeface="FangSong"/>
              </a:rPr>
              <a:t>5</a:t>
            </a:r>
            <a:r>
              <a:rPr sz="2000" spc="10">
                <a:solidFill>
                  <a:srgbClr val="000000"/>
                </a:solidFill>
                <a:latin typeface="FangSong"/>
                <a:cs typeface="FangSong"/>
              </a:rPr>
              <a:t>）自然景物、环境的细节描写除了营造典型环境之外，还起到象征社会环境、</a:t>
            </a:r>
          </a:p>
          <a:p>
            <a:pPr marL="0" marR="0">
              <a:lnSpc>
                <a:spcPts val="2004"/>
              </a:lnSpc>
              <a:spcBef>
                <a:spcPts val="395"/>
              </a:spcBef>
              <a:spcAft>
                <a:spcPct val="0"/>
              </a:spcAft>
            </a:pPr>
            <a:r>
              <a:rPr sz="2000" spc="10">
                <a:solidFill>
                  <a:srgbClr val="000000"/>
                </a:solidFill>
                <a:latin typeface="FangSong"/>
                <a:cs typeface="FangSong"/>
              </a:rPr>
              <a:t>烘托人物心情作用。（散文、传记、小说、诗歌等适用）</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958463" y="737806"/>
            <a:ext cx="1680971"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修辞手法</a:t>
            </a:r>
          </a:p>
        </p:txBody>
      </p:sp>
      <p:sp>
        <p:nvSpPr>
          <p:cNvPr id="4" name="object 4"/>
          <p:cNvSpPr txBox="1"/>
          <p:nvPr/>
        </p:nvSpPr>
        <p:spPr>
          <a:xfrm>
            <a:off x="91439" y="1103566"/>
            <a:ext cx="10568527" cy="58838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1.比喻：化平淡为生动，化深奥为浅显，化抽象为具体。</a:t>
            </a:r>
          </a:p>
          <a:p>
            <a:pPr marL="0" marR="0">
              <a:lnSpc>
                <a:spcPts val="2402"/>
              </a:lnSpc>
              <a:spcBef>
                <a:spcPts val="477"/>
              </a:spcBef>
              <a:spcAft>
                <a:spcPct val="0"/>
              </a:spcAft>
            </a:pPr>
            <a:r>
              <a:rPr sz="2400" spc="11">
                <a:solidFill>
                  <a:srgbClr val="000000"/>
                </a:solidFill>
                <a:latin typeface="FangSong"/>
                <a:cs typeface="FangSong"/>
              </a:rPr>
              <a:t>2.比拟：给物赋予人的形态情感（指拟人），描写生动形象，表意</a:t>
            </a:r>
          </a:p>
          <a:p>
            <a:pPr marL="0" marR="0">
              <a:lnSpc>
                <a:spcPts val="2400"/>
              </a:lnSpc>
              <a:spcBef>
                <a:spcPts val="482"/>
              </a:spcBef>
              <a:spcAft>
                <a:spcPct val="0"/>
              </a:spcAft>
            </a:pPr>
            <a:r>
              <a:rPr sz="2400" spc="11">
                <a:solidFill>
                  <a:srgbClr val="000000"/>
                </a:solidFill>
                <a:latin typeface="FangSong"/>
                <a:cs typeface="FangSong"/>
              </a:rPr>
              <a:t>丰富。</a:t>
            </a:r>
          </a:p>
          <a:p>
            <a:pPr marL="0" marR="0">
              <a:lnSpc>
                <a:spcPts val="2400"/>
              </a:lnSpc>
              <a:spcBef>
                <a:spcPts val="429"/>
              </a:spcBef>
              <a:spcAft>
                <a:spcPct val="0"/>
              </a:spcAft>
            </a:pPr>
            <a:r>
              <a:rPr sz="2400" spc="11">
                <a:solidFill>
                  <a:srgbClr val="000000"/>
                </a:solidFill>
                <a:latin typeface="FangSong"/>
                <a:cs typeface="FangSong"/>
              </a:rPr>
              <a:t>3.借代：以简代繁，以实代虚，以奇代凡。</a:t>
            </a:r>
          </a:p>
          <a:p>
            <a:pPr marL="0" marR="0">
              <a:lnSpc>
                <a:spcPts val="2400"/>
              </a:lnSpc>
              <a:spcBef>
                <a:spcPts val="479"/>
              </a:spcBef>
              <a:spcAft>
                <a:spcPct val="0"/>
              </a:spcAft>
            </a:pPr>
            <a:r>
              <a:rPr sz="2400" spc="11">
                <a:solidFill>
                  <a:srgbClr val="000000"/>
                </a:solidFill>
                <a:latin typeface="FangSong"/>
                <a:cs typeface="FangSong"/>
              </a:rPr>
              <a:t>4.夸张：烘托气氛，增强感染力，增强联想；创造气氛，揭示本质，</a:t>
            </a:r>
          </a:p>
          <a:p>
            <a:pPr marL="0" marR="0">
              <a:lnSpc>
                <a:spcPts val="2400"/>
              </a:lnSpc>
              <a:spcBef>
                <a:spcPts val="483"/>
              </a:spcBef>
              <a:spcAft>
                <a:spcPct val="0"/>
              </a:spcAft>
            </a:pPr>
            <a:r>
              <a:rPr sz="2400" spc="11">
                <a:solidFill>
                  <a:srgbClr val="000000"/>
                </a:solidFill>
                <a:latin typeface="FangSong"/>
                <a:cs typeface="FangSong"/>
              </a:rPr>
              <a:t>给人以启示。</a:t>
            </a:r>
          </a:p>
          <a:p>
            <a:pPr marL="0" marR="0">
              <a:lnSpc>
                <a:spcPts val="2400"/>
              </a:lnSpc>
              <a:spcBef>
                <a:spcPts val="479"/>
              </a:spcBef>
              <a:spcAft>
                <a:spcPct val="0"/>
              </a:spcAft>
            </a:pPr>
            <a:r>
              <a:rPr sz="2400" spc="11">
                <a:solidFill>
                  <a:srgbClr val="000000"/>
                </a:solidFill>
                <a:latin typeface="FangSong"/>
                <a:cs typeface="FangSong"/>
              </a:rPr>
              <a:t>5.对偶：便于吟诵，易于记忆，使词句有音乐感；表意凝练，抒情</a:t>
            </a:r>
          </a:p>
          <a:p>
            <a:pPr marL="0" marR="0">
              <a:lnSpc>
                <a:spcPts val="2400"/>
              </a:lnSpc>
              <a:spcBef>
                <a:spcPts val="479"/>
              </a:spcBef>
              <a:spcAft>
                <a:spcPct val="0"/>
              </a:spcAft>
            </a:pPr>
            <a:r>
              <a:rPr sz="2400" spc="11">
                <a:solidFill>
                  <a:srgbClr val="000000"/>
                </a:solidFill>
                <a:latin typeface="FangSong"/>
                <a:cs typeface="FangSong"/>
              </a:rPr>
              <a:t>酣畅。</a:t>
            </a:r>
          </a:p>
          <a:p>
            <a:pPr marL="0" marR="0">
              <a:lnSpc>
                <a:spcPts val="2400"/>
              </a:lnSpc>
              <a:spcBef>
                <a:spcPts val="430"/>
              </a:spcBef>
              <a:spcAft>
                <a:spcPct val="0"/>
              </a:spcAft>
            </a:pPr>
            <a:r>
              <a:rPr sz="2400" spc="11">
                <a:solidFill>
                  <a:srgbClr val="000000"/>
                </a:solidFill>
                <a:latin typeface="FangSong"/>
                <a:cs typeface="FangSong"/>
              </a:rPr>
              <a:t>6.排比：节奏鲜明，内容集中，增强气势；叙事透辟，条分缕析；</a:t>
            </a:r>
          </a:p>
          <a:p>
            <a:pPr marL="0" marR="0">
              <a:lnSpc>
                <a:spcPts val="2400"/>
              </a:lnSpc>
              <a:spcBef>
                <a:spcPts val="481"/>
              </a:spcBef>
              <a:spcAft>
                <a:spcPct val="0"/>
              </a:spcAft>
            </a:pPr>
            <a:r>
              <a:rPr sz="2400" spc="11">
                <a:solidFill>
                  <a:srgbClr val="000000"/>
                </a:solidFill>
                <a:latin typeface="FangSong"/>
                <a:cs typeface="FangSong"/>
              </a:rPr>
              <a:t>长于抒情。</a:t>
            </a:r>
          </a:p>
          <a:p>
            <a:pPr marL="0" marR="0">
              <a:lnSpc>
                <a:spcPts val="2400"/>
              </a:lnSpc>
              <a:spcBef>
                <a:spcPts val="480"/>
              </a:spcBef>
              <a:spcAft>
                <a:spcPct val="0"/>
              </a:spcAft>
            </a:pPr>
            <a:r>
              <a:rPr sz="2400" spc="11">
                <a:solidFill>
                  <a:srgbClr val="000000"/>
                </a:solidFill>
                <a:latin typeface="FangSong"/>
                <a:cs typeface="FangSong"/>
              </a:rPr>
              <a:t>7.反复：写景抒情感染力强；承上启下，分清层次；多次强调，给</a:t>
            </a:r>
          </a:p>
          <a:p>
            <a:pPr marL="0" marR="0">
              <a:lnSpc>
                <a:spcPts val="2400"/>
              </a:lnSpc>
              <a:spcBef>
                <a:spcPts val="480"/>
              </a:spcBef>
              <a:spcAft>
                <a:spcPct val="0"/>
              </a:spcAft>
            </a:pPr>
            <a:r>
              <a:rPr sz="2400" spc="11">
                <a:solidFill>
                  <a:srgbClr val="000000"/>
                </a:solidFill>
                <a:latin typeface="FangSong"/>
                <a:cs typeface="FangSong"/>
              </a:rPr>
              <a:t>人以深刻印象。</a:t>
            </a:r>
          </a:p>
          <a:p>
            <a:pPr marL="0" marR="0">
              <a:lnSpc>
                <a:spcPts val="2402"/>
              </a:lnSpc>
              <a:spcBef>
                <a:spcPts val="477"/>
              </a:spcBef>
              <a:spcAft>
                <a:spcPct val="0"/>
              </a:spcAft>
            </a:pPr>
            <a:r>
              <a:rPr sz="2400" spc="11">
                <a:solidFill>
                  <a:srgbClr val="000000"/>
                </a:solidFill>
                <a:latin typeface="FangSong"/>
                <a:cs typeface="FangSong"/>
              </a:rPr>
              <a:t>8.对比：使所表现的事物特征或所阐述的道理观点更鲜明、更突出。</a:t>
            </a:r>
          </a:p>
          <a:p>
            <a:pPr marL="0" marR="0">
              <a:lnSpc>
                <a:spcPts val="2400"/>
              </a:lnSpc>
              <a:spcBef>
                <a:spcPts val="432"/>
              </a:spcBef>
              <a:spcAft>
                <a:spcPct val="0"/>
              </a:spcAft>
            </a:pPr>
            <a:r>
              <a:rPr sz="2400" spc="11">
                <a:solidFill>
                  <a:srgbClr val="000000"/>
                </a:solidFill>
                <a:latin typeface="FangSong"/>
                <a:cs typeface="FangSong"/>
              </a:rPr>
              <a:t>9.设问：自问自答，提出问题，引发读者的思考。</a:t>
            </a:r>
          </a:p>
          <a:p>
            <a:pPr marL="0" marR="0">
              <a:lnSpc>
                <a:spcPts val="2400"/>
              </a:lnSpc>
              <a:spcBef>
                <a:spcPts val="480"/>
              </a:spcBef>
              <a:spcAft>
                <a:spcPct val="0"/>
              </a:spcAft>
            </a:pPr>
            <a:r>
              <a:rPr sz="2400" spc="11">
                <a:solidFill>
                  <a:srgbClr val="000000"/>
                </a:solidFill>
                <a:latin typeface="FangSong"/>
                <a:cs typeface="FangSong"/>
              </a:rPr>
              <a:t>10.反问：强调语气，语气强烈，强化情感。</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124578" y="729210"/>
            <a:ext cx="140360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5">
                <a:solidFill>
                  <a:srgbClr val="000000"/>
                </a:solidFill>
                <a:latin typeface="FangSong"/>
                <a:cs typeface="FangSong"/>
              </a:rPr>
              <a:t>表现手法</a:t>
            </a:r>
          </a:p>
        </p:txBody>
      </p:sp>
      <p:sp>
        <p:nvSpPr>
          <p:cNvPr id="4" name="object 4"/>
          <p:cNvSpPr txBox="1"/>
          <p:nvPr/>
        </p:nvSpPr>
        <p:spPr>
          <a:xfrm>
            <a:off x="91439" y="1034010"/>
            <a:ext cx="153162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1</a:t>
            </a:r>
            <a:r>
              <a:rPr sz="2000" spc="15">
                <a:solidFill>
                  <a:srgbClr val="000000"/>
                </a:solidFill>
                <a:latin typeface="FangSong"/>
                <a:cs typeface="FangSong"/>
              </a:rPr>
              <a:t>、象征法</a:t>
            </a:r>
          </a:p>
        </p:txBody>
      </p:sp>
      <p:sp>
        <p:nvSpPr>
          <p:cNvPr id="5" name="object 5"/>
          <p:cNvSpPr txBox="1"/>
          <p:nvPr/>
        </p:nvSpPr>
        <p:spPr>
          <a:xfrm>
            <a:off x="91439" y="1338810"/>
            <a:ext cx="10295147" cy="24649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71143" marR="0">
              <a:lnSpc>
                <a:spcPts val="2004"/>
              </a:lnSpc>
              <a:spcBef>
                <a:spcPct val="0"/>
              </a:spcBef>
              <a:spcAft>
                <a:spcPct val="0"/>
              </a:spcAft>
            </a:pPr>
            <a:r>
              <a:rPr sz="2000" spc="12">
                <a:solidFill>
                  <a:srgbClr val="000000"/>
                </a:solidFill>
                <a:latin typeface="FangSong"/>
                <a:cs typeface="FangSong"/>
              </a:rPr>
              <a:t>恰当地运用象征手法，可以将某些比较抽象的精神品质，化为具体的可以</a:t>
            </a:r>
          </a:p>
          <a:p>
            <a:pPr marL="0" marR="0">
              <a:lnSpc>
                <a:spcPts val="2004"/>
              </a:lnSpc>
              <a:spcBef>
                <a:spcPts val="397"/>
              </a:spcBef>
              <a:spcAft>
                <a:spcPct val="0"/>
              </a:spcAft>
            </a:pPr>
            <a:r>
              <a:rPr sz="2000" spc="10">
                <a:solidFill>
                  <a:srgbClr val="000000"/>
                </a:solidFill>
                <a:latin typeface="FangSong"/>
                <a:cs typeface="FangSong"/>
              </a:rPr>
              <a:t>感知的形象，，从而给读者留下深刻的印象；可以把不便于明说的意思含蓄地表</a:t>
            </a:r>
          </a:p>
          <a:p>
            <a:pPr marL="0" marR="0">
              <a:lnSpc>
                <a:spcPts val="2004"/>
              </a:lnSpc>
              <a:spcBef>
                <a:spcPts val="395"/>
              </a:spcBef>
              <a:spcAft>
                <a:spcPct val="0"/>
              </a:spcAft>
            </a:pPr>
            <a:r>
              <a:rPr sz="2000" spc="10">
                <a:solidFill>
                  <a:srgbClr val="000000"/>
                </a:solidFill>
                <a:latin typeface="FangSong"/>
                <a:cs typeface="FangSong"/>
              </a:rPr>
              <a:t>达出来，赋予文章以深意，从而给读者留下咀嚼回味的余地。</a:t>
            </a:r>
          </a:p>
          <a:p>
            <a:pPr marL="129539" marR="0">
              <a:lnSpc>
                <a:spcPts val="2004"/>
              </a:lnSpc>
              <a:spcBef>
                <a:spcPts val="395"/>
              </a:spcBef>
              <a:spcAft>
                <a:spcPct val="0"/>
              </a:spcAft>
            </a:pPr>
            <a:r>
              <a:rPr sz="2000">
                <a:solidFill>
                  <a:srgbClr val="000000"/>
                </a:solidFill>
                <a:latin typeface="FangSong"/>
                <a:cs typeface="FangSong"/>
              </a:rPr>
              <a:t>2</a:t>
            </a:r>
            <a:r>
              <a:rPr sz="2000" spc="15">
                <a:solidFill>
                  <a:srgbClr val="000000"/>
                </a:solidFill>
                <a:latin typeface="FangSong"/>
                <a:cs typeface="FangSong"/>
              </a:rPr>
              <a:t>、对比法</a:t>
            </a:r>
          </a:p>
          <a:p>
            <a:pPr marL="771143" marR="0">
              <a:lnSpc>
                <a:spcPts val="2004"/>
              </a:lnSpc>
              <a:spcBef>
                <a:spcPts val="395"/>
              </a:spcBef>
              <a:spcAft>
                <a:spcPct val="0"/>
              </a:spcAft>
            </a:pPr>
            <a:r>
              <a:rPr sz="2000" spc="12">
                <a:solidFill>
                  <a:srgbClr val="000000"/>
                </a:solidFill>
                <a:latin typeface="FangSong"/>
                <a:cs typeface="FangSong"/>
              </a:rPr>
              <a:t>对比可以截取两件不同的事物或同一事物的两个不同的方面，两相比较，</a:t>
            </a:r>
          </a:p>
          <a:p>
            <a:pPr marL="0" marR="0">
              <a:lnSpc>
                <a:spcPts val="2006"/>
              </a:lnSpc>
              <a:spcBef>
                <a:spcPts val="393"/>
              </a:spcBef>
              <a:spcAft>
                <a:spcPct val="0"/>
              </a:spcAft>
            </a:pPr>
            <a:r>
              <a:rPr sz="2000" spc="10">
                <a:solidFill>
                  <a:srgbClr val="000000"/>
                </a:solidFill>
                <a:latin typeface="FangSong"/>
                <a:cs typeface="FangSong"/>
              </a:rPr>
              <a:t>使形象美丑显得更加鲜明，双方特点比得更加显著，正反道理说得更加深刻，矛</a:t>
            </a:r>
          </a:p>
          <a:p>
            <a:pPr marL="0" marR="0">
              <a:lnSpc>
                <a:spcPts val="2004"/>
              </a:lnSpc>
              <a:spcBef>
                <a:spcPts val="398"/>
              </a:spcBef>
              <a:spcAft>
                <a:spcPct val="0"/>
              </a:spcAft>
            </a:pPr>
            <a:r>
              <a:rPr sz="2000" spc="11">
                <a:solidFill>
                  <a:srgbClr val="000000"/>
                </a:solidFill>
                <a:latin typeface="FangSong"/>
                <a:cs typeface="FangSong"/>
              </a:rPr>
              <a:t>盾问题揭得更加尖锐。</a:t>
            </a:r>
          </a:p>
        </p:txBody>
      </p:sp>
      <p:sp>
        <p:nvSpPr>
          <p:cNvPr id="6" name="object 6"/>
          <p:cNvSpPr txBox="1"/>
          <p:nvPr/>
        </p:nvSpPr>
        <p:spPr>
          <a:xfrm>
            <a:off x="91439" y="3473045"/>
            <a:ext cx="1531620"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000000"/>
                </a:solidFill>
                <a:latin typeface="FangSong"/>
                <a:cs typeface="FangSong"/>
              </a:rPr>
              <a:t>3</a:t>
            </a:r>
            <a:r>
              <a:rPr sz="2000" spc="15">
                <a:solidFill>
                  <a:srgbClr val="000000"/>
                </a:solidFill>
                <a:latin typeface="FangSong"/>
                <a:cs typeface="FangSong"/>
              </a:rPr>
              <a:t>、衬托法</a:t>
            </a:r>
          </a:p>
        </p:txBody>
      </p:sp>
      <p:sp>
        <p:nvSpPr>
          <p:cNvPr id="7" name="object 7"/>
          <p:cNvSpPr txBox="1"/>
          <p:nvPr/>
        </p:nvSpPr>
        <p:spPr>
          <a:xfrm>
            <a:off x="91439" y="3777845"/>
            <a:ext cx="10282863" cy="185496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4"/>
              </a:lnSpc>
              <a:spcBef>
                <a:spcPct val="0"/>
              </a:spcBef>
              <a:spcAft>
                <a:spcPct val="0"/>
              </a:spcAft>
            </a:pPr>
            <a:r>
              <a:rPr sz="2000" spc="10">
                <a:solidFill>
                  <a:srgbClr val="000000"/>
                </a:solidFill>
                <a:latin typeface="FangSong"/>
                <a:cs typeface="FangSong"/>
              </a:rPr>
              <a:t>事物与事物之间互相映衬，相得益彰，它可以突出强调表现的主体事物，表</a:t>
            </a:r>
          </a:p>
          <a:p>
            <a:pPr marL="0" marR="0">
              <a:lnSpc>
                <a:spcPts val="2004"/>
              </a:lnSpc>
              <a:spcBef>
                <a:spcPts val="395"/>
              </a:spcBef>
              <a:spcAft>
                <a:spcPct val="0"/>
              </a:spcAft>
            </a:pPr>
            <a:r>
              <a:rPr sz="2000" spc="10">
                <a:solidFill>
                  <a:srgbClr val="000000"/>
                </a:solidFill>
                <a:latin typeface="FangSong"/>
                <a:cs typeface="FangSong"/>
              </a:rPr>
              <a:t>达强烈的感情和感受，在文中可以丰富文章的表现技法，深化文章的主题。</a:t>
            </a:r>
          </a:p>
          <a:p>
            <a:pPr marL="0" marR="0">
              <a:lnSpc>
                <a:spcPts val="2004"/>
              </a:lnSpc>
              <a:spcBef>
                <a:spcPts val="398"/>
              </a:spcBef>
              <a:spcAft>
                <a:spcPct val="0"/>
              </a:spcAft>
            </a:pPr>
            <a:r>
              <a:rPr sz="2000">
                <a:solidFill>
                  <a:srgbClr val="000000"/>
                </a:solidFill>
                <a:latin typeface="FangSong"/>
                <a:cs typeface="FangSong"/>
              </a:rPr>
              <a:t>4</a:t>
            </a:r>
            <a:r>
              <a:rPr sz="2000" spc="10">
                <a:solidFill>
                  <a:srgbClr val="000000"/>
                </a:solidFill>
                <a:latin typeface="FangSong"/>
                <a:cs typeface="FangSong"/>
              </a:rPr>
              <a:t>、先抑后扬（欲扬先抑）法</a:t>
            </a:r>
          </a:p>
          <a:p>
            <a:pPr marL="513587" marR="0">
              <a:lnSpc>
                <a:spcPts val="2004"/>
              </a:lnSpc>
              <a:spcBef>
                <a:spcPts val="395"/>
              </a:spcBef>
              <a:spcAft>
                <a:spcPct val="0"/>
              </a:spcAft>
            </a:pPr>
            <a:r>
              <a:rPr sz="2000" spc="10">
                <a:solidFill>
                  <a:srgbClr val="000000"/>
                </a:solidFill>
                <a:latin typeface="FangSong"/>
                <a:cs typeface="FangSong"/>
              </a:rPr>
              <a:t>先抑后扬的手法，使文章跌宕起伏，耐人寻味。前后形成鲜明对比，使文章</a:t>
            </a:r>
          </a:p>
          <a:p>
            <a:pPr marL="0" marR="0">
              <a:lnSpc>
                <a:spcPts val="2004"/>
              </a:lnSpc>
              <a:spcBef>
                <a:spcPts val="395"/>
              </a:spcBef>
              <a:spcAft>
                <a:spcPct val="0"/>
              </a:spcAft>
            </a:pPr>
            <a:r>
              <a:rPr sz="2000" spc="10">
                <a:solidFill>
                  <a:srgbClr val="000000"/>
                </a:solidFill>
                <a:latin typeface="FangSong"/>
                <a:cs typeface="FangSong"/>
              </a:rPr>
              <a:t>更精彩，给读者留下深刻的印象。</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93286" y="47495"/>
            <a:ext cx="2751124" cy="124427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397"/>
              </a:lnSpc>
              <a:spcBef>
                <a:spcPct val="0"/>
              </a:spcBef>
              <a:spcAft>
                <a:spcPct val="0"/>
              </a:spcAft>
            </a:pPr>
            <a:r>
              <a:rPr sz="3600" b="1">
                <a:solidFill>
                  <a:srgbClr val="FF0000"/>
                </a:solidFill>
                <a:latin typeface="Calibri"/>
                <a:cs typeface="Calibri"/>
              </a:rPr>
              <a:t>6</a:t>
            </a:r>
            <a:r>
              <a:rPr sz="3600" spc="11">
                <a:solidFill>
                  <a:srgbClr val="FF0000"/>
                </a:solidFill>
                <a:latin typeface="SimSun"/>
                <a:cs typeface="SimSun"/>
              </a:rPr>
              <a:t>、探究题</a:t>
            </a:r>
          </a:p>
        </p:txBody>
      </p:sp>
      <p:sp>
        <p:nvSpPr>
          <p:cNvPr id="4" name="object 4"/>
          <p:cNvSpPr txBox="1"/>
          <p:nvPr/>
        </p:nvSpPr>
        <p:spPr>
          <a:xfrm>
            <a:off x="91439" y="1400190"/>
            <a:ext cx="10058954" cy="191326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SimHei"/>
                <a:cs typeface="SimHei"/>
              </a:rPr>
              <a:t>“探讨文本反映的人生价值和时代精神”</a:t>
            </a:r>
            <a:r>
              <a:rPr sz="2800" spc="780">
                <a:solidFill>
                  <a:srgbClr val="000000"/>
                </a:solidFill>
                <a:latin typeface="Times New Roman"/>
                <a:cs typeface="Times New Roman"/>
              </a:rPr>
              <a:t> </a:t>
            </a:r>
            <a:r>
              <a:rPr sz="2800" spc="10">
                <a:solidFill>
                  <a:srgbClr val="0000CC"/>
                </a:solidFill>
                <a:latin typeface="SimHei"/>
                <a:cs typeface="SimHei"/>
              </a:rPr>
              <a:t>（思考方向）</a:t>
            </a:r>
          </a:p>
          <a:p>
            <a:pPr marL="0" marR="0">
              <a:lnSpc>
                <a:spcPts val="2795"/>
              </a:lnSpc>
              <a:spcBef>
                <a:spcPts val="1239"/>
              </a:spcBef>
              <a:spcAft>
                <a:spcPct val="0"/>
              </a:spcAft>
            </a:pPr>
            <a:r>
              <a:rPr sz="2800">
                <a:solidFill>
                  <a:srgbClr val="000000"/>
                </a:solidFill>
                <a:latin typeface="SimHei"/>
                <a:cs typeface="SimHei"/>
              </a:rPr>
              <a:t>⑴从不同的角度和层面发掘文本的深层意蕴。</a:t>
            </a:r>
          </a:p>
          <a:p>
            <a:pPr marL="0" marR="0">
              <a:lnSpc>
                <a:spcPts val="2795"/>
              </a:lnSpc>
              <a:spcBef>
                <a:spcPts val="1286"/>
              </a:spcBef>
              <a:spcAft>
                <a:spcPct val="0"/>
              </a:spcAft>
            </a:pPr>
            <a:r>
              <a:rPr sz="2800">
                <a:solidFill>
                  <a:srgbClr val="000000"/>
                </a:solidFill>
                <a:latin typeface="SimHei"/>
                <a:cs typeface="SimHei"/>
              </a:rPr>
              <a:t>⑵探讨文本反映的人生价值和时代精神。</a:t>
            </a:r>
          </a:p>
        </p:txBody>
      </p:sp>
      <p:sp>
        <p:nvSpPr>
          <p:cNvPr id="5" name="object 5"/>
          <p:cNvSpPr txBox="1"/>
          <p:nvPr/>
        </p:nvSpPr>
        <p:spPr>
          <a:xfrm>
            <a:off x="91439" y="2936763"/>
            <a:ext cx="8609400" cy="17119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a:solidFill>
                  <a:srgbClr val="000000"/>
                </a:solidFill>
                <a:latin typeface="SimHei"/>
                <a:cs typeface="SimHei"/>
              </a:rPr>
              <a:t>⑶探究文本中的疑点和难点，提出自己的见解。</a:t>
            </a:r>
          </a:p>
          <a:p>
            <a:pPr marL="3408298" marR="0">
              <a:lnSpc>
                <a:spcPts val="2795"/>
              </a:lnSpc>
              <a:spcBef>
                <a:spcPts val="565"/>
              </a:spcBef>
              <a:spcAft>
                <a:spcPct val="0"/>
              </a:spcAft>
            </a:pPr>
            <a:r>
              <a:rPr sz="2800" spc="10">
                <a:solidFill>
                  <a:srgbClr val="0000CC"/>
                </a:solidFill>
                <a:latin typeface="SimHei"/>
                <a:cs typeface="SimHei"/>
              </a:rPr>
              <a:t>常见提问方式</a:t>
            </a:r>
          </a:p>
          <a:p>
            <a:pPr marL="0" marR="0">
              <a:lnSpc>
                <a:spcPts val="2795"/>
              </a:lnSpc>
              <a:spcBef>
                <a:spcPts val="323"/>
              </a:spcBef>
              <a:spcAft>
                <a:spcPct val="0"/>
              </a:spcAft>
            </a:pPr>
            <a:r>
              <a:rPr sz="2800" spc="15">
                <a:solidFill>
                  <a:srgbClr val="000000"/>
                </a:solidFill>
                <a:latin typeface="SimHei"/>
                <a:cs typeface="SimHei"/>
              </a:rPr>
              <a:t>1.</a:t>
            </a:r>
            <a:r>
              <a:rPr sz="2800">
                <a:solidFill>
                  <a:srgbClr val="000000"/>
                </a:solidFill>
                <a:latin typeface="SimHei"/>
                <a:cs typeface="SimHei"/>
              </a:rPr>
              <a:t>请问你怎样评价主人公？</a:t>
            </a:r>
          </a:p>
        </p:txBody>
      </p:sp>
      <p:sp>
        <p:nvSpPr>
          <p:cNvPr id="6" name="object 6"/>
          <p:cNvSpPr txBox="1"/>
          <p:nvPr/>
        </p:nvSpPr>
        <p:spPr>
          <a:xfrm>
            <a:off x="434340" y="4208034"/>
            <a:ext cx="9859293" cy="13371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16763" marR="0">
              <a:lnSpc>
                <a:spcPts val="2798"/>
              </a:lnSpc>
              <a:spcBef>
                <a:spcPct val="0"/>
              </a:spcBef>
              <a:spcAft>
                <a:spcPct val="0"/>
              </a:spcAft>
            </a:pPr>
            <a:r>
              <a:rPr sz="2800">
                <a:solidFill>
                  <a:srgbClr val="000000"/>
                </a:solidFill>
                <a:latin typeface="SimHei"/>
                <a:cs typeface="SimHei"/>
              </a:rPr>
              <a:t>探讨文本反映的人生价值和时代精神，能对作者所持的</a:t>
            </a:r>
          </a:p>
          <a:p>
            <a:pPr marL="0" marR="0">
              <a:lnSpc>
                <a:spcPts val="2795"/>
              </a:lnSpc>
              <a:spcBef>
                <a:spcPts val="734"/>
              </a:spcBef>
              <a:spcAft>
                <a:spcPct val="0"/>
              </a:spcAft>
            </a:pPr>
            <a:r>
              <a:rPr sz="2800">
                <a:solidFill>
                  <a:srgbClr val="000000"/>
                </a:solidFill>
                <a:latin typeface="SimHei"/>
                <a:cs typeface="SimHei"/>
              </a:rPr>
              <a:t>观点和艺术处理提出自己的看法。</a:t>
            </a:r>
          </a:p>
        </p:txBody>
      </p:sp>
      <p:sp>
        <p:nvSpPr>
          <p:cNvPr id="7" name="object 7"/>
          <p:cNvSpPr txBox="1"/>
          <p:nvPr/>
        </p:nvSpPr>
        <p:spPr>
          <a:xfrm>
            <a:off x="91439" y="5104788"/>
            <a:ext cx="10666203" cy="13364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SimHei"/>
                <a:cs typeface="SimHei"/>
              </a:rPr>
              <a:t>2.</a:t>
            </a:r>
            <a:r>
              <a:rPr sz="2800">
                <a:solidFill>
                  <a:srgbClr val="000000"/>
                </a:solidFill>
                <a:latin typeface="SimHei"/>
                <a:cs typeface="SimHei"/>
              </a:rPr>
              <a:t>读了此文你有什么感想？主人公的精神有什么现实意义？</a:t>
            </a:r>
          </a:p>
          <a:p>
            <a:pPr marL="0" marR="0">
              <a:lnSpc>
                <a:spcPts val="2795"/>
              </a:lnSpc>
              <a:spcBef>
                <a:spcPts val="731"/>
              </a:spcBef>
              <a:spcAft>
                <a:spcPct val="0"/>
              </a:spcAft>
            </a:pPr>
            <a:r>
              <a:rPr sz="2800" spc="15">
                <a:solidFill>
                  <a:srgbClr val="000000"/>
                </a:solidFill>
                <a:latin typeface="SimHei"/>
                <a:cs typeface="SimHei"/>
              </a:rPr>
              <a:t>3.</a:t>
            </a:r>
            <a:r>
              <a:rPr sz="2800">
                <a:solidFill>
                  <a:srgbClr val="000000"/>
                </a:solidFill>
                <a:latin typeface="SimHei"/>
                <a:cs typeface="SimHei"/>
              </a:rPr>
              <a:t>探究主人公的优秀品质并阐发你从中得到的启示。</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3057" y="1806061"/>
            <a:ext cx="2880428" cy="7596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381"/>
              </a:lnSpc>
              <a:spcBef>
                <a:spcPct val="0"/>
              </a:spcBef>
              <a:spcAft>
                <a:spcPct val="0"/>
              </a:spcAft>
            </a:pPr>
            <a:r>
              <a:rPr sz="2400" spc="-14">
                <a:solidFill>
                  <a:srgbClr val="000000"/>
                </a:solidFill>
                <a:latin typeface="SimSun"/>
                <a:cs typeface="SimSun"/>
              </a:rPr>
              <a:t>高考常见设问方式</a:t>
            </a:r>
          </a:p>
        </p:txBody>
      </p:sp>
      <p:sp>
        <p:nvSpPr>
          <p:cNvPr id="4" name="object 4"/>
          <p:cNvSpPr txBox="1"/>
          <p:nvPr/>
        </p:nvSpPr>
        <p:spPr>
          <a:xfrm>
            <a:off x="714755" y="2438956"/>
            <a:ext cx="8882304" cy="197118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37"/>
              </a:lnSpc>
              <a:spcBef>
                <a:spcPct val="0"/>
              </a:spcBef>
              <a:spcAft>
                <a:spcPct val="0"/>
              </a:spcAft>
            </a:pPr>
            <a:r>
              <a:rPr sz="2400" b="1" spc="-10">
                <a:solidFill>
                  <a:srgbClr val="000000"/>
                </a:solidFill>
                <a:latin typeface="JNEJFF+TimesNewRomanPS-BoldMT"/>
                <a:cs typeface="JNEJFF+TimesNewRomanPS-BoldMT"/>
              </a:rPr>
              <a:t>1</a:t>
            </a:r>
            <a:r>
              <a:rPr sz="2400" spc="-15">
                <a:solidFill>
                  <a:srgbClr val="000000"/>
                </a:solidFill>
                <a:latin typeface="SimSun"/>
                <a:cs typeface="SimSun"/>
              </a:rPr>
              <a:t>．请结合×××的观点，谈谈你的认识。</a:t>
            </a:r>
          </a:p>
          <a:p>
            <a:pPr marL="0" marR="0">
              <a:lnSpc>
                <a:spcPts val="2637"/>
              </a:lnSpc>
              <a:spcBef>
                <a:spcPts val="2043"/>
              </a:spcBef>
              <a:spcAft>
                <a:spcPct val="0"/>
              </a:spcAft>
            </a:pPr>
            <a:r>
              <a:rPr sz="2400" b="1" spc="-10">
                <a:solidFill>
                  <a:srgbClr val="000000"/>
                </a:solidFill>
                <a:latin typeface="JNEJFF+TimesNewRomanPS-BoldMT"/>
                <a:cs typeface="JNEJFF+TimesNewRomanPS-BoldMT"/>
              </a:rPr>
              <a:t>2</a:t>
            </a:r>
            <a:r>
              <a:rPr sz="2400" spc="-15">
                <a:solidFill>
                  <a:srgbClr val="000000"/>
                </a:solidFill>
                <a:latin typeface="SimSun"/>
                <a:cs typeface="SimSun"/>
              </a:rPr>
              <a:t>．×××的看法对你有什么启发？请结合文本简要论述。</a:t>
            </a:r>
          </a:p>
          <a:p>
            <a:pPr marL="0" marR="0">
              <a:lnSpc>
                <a:spcPts val="2637"/>
              </a:lnSpc>
              <a:spcBef>
                <a:spcPts val="2016"/>
              </a:spcBef>
              <a:spcAft>
                <a:spcPct val="0"/>
              </a:spcAft>
            </a:pPr>
            <a:r>
              <a:rPr sz="2400" b="1" spc="-10">
                <a:solidFill>
                  <a:srgbClr val="000000"/>
                </a:solidFill>
                <a:latin typeface="JNEJFF+TimesNewRomanPS-BoldMT"/>
                <a:cs typeface="JNEJFF+TimesNewRomanPS-BoldMT"/>
              </a:rPr>
              <a:t>3</a:t>
            </a:r>
            <a:r>
              <a:rPr sz="2400" spc="-15">
                <a:solidFill>
                  <a:srgbClr val="000000"/>
                </a:solidFill>
                <a:latin typeface="SimSun"/>
                <a:cs typeface="SimSun"/>
              </a:rPr>
              <a:t>．结合全文，评价某人的形象或行为。</a:t>
            </a:r>
          </a:p>
        </p:txBody>
      </p:sp>
      <p:sp>
        <p:nvSpPr>
          <p:cNvPr id="5" name="object 5"/>
          <p:cNvSpPr txBox="1"/>
          <p:nvPr/>
        </p:nvSpPr>
        <p:spPr>
          <a:xfrm>
            <a:off x="714755" y="4205787"/>
            <a:ext cx="5396715" cy="7921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37"/>
              </a:lnSpc>
              <a:spcBef>
                <a:spcPct val="0"/>
              </a:spcBef>
              <a:spcAft>
                <a:spcPct val="0"/>
              </a:spcAft>
            </a:pPr>
            <a:r>
              <a:rPr sz="2400" b="1" spc="-10">
                <a:solidFill>
                  <a:srgbClr val="000000"/>
                </a:solidFill>
                <a:latin typeface="JNEJFF+TimesNewRomanPS-BoldMT"/>
                <a:cs typeface="JNEJFF+TimesNewRomanPS-BoldMT"/>
              </a:rPr>
              <a:t>4</a:t>
            </a:r>
            <a:r>
              <a:rPr sz="2400" spc="-15">
                <a:solidFill>
                  <a:srgbClr val="000000"/>
                </a:solidFill>
                <a:latin typeface="SimSun"/>
                <a:cs typeface="SimSun"/>
              </a:rPr>
              <a:t>．作者写作此文有何用意或目的？</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55213"/>
            <a:ext cx="6806718" cy="150423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3048635" marR="0">
              <a:lnSpc>
                <a:spcPts val="3204"/>
              </a:lnSpc>
              <a:spcBef>
                <a:spcPct val="0"/>
              </a:spcBef>
              <a:spcAft>
                <a:spcPct val="0"/>
              </a:spcAft>
            </a:pPr>
            <a:r>
              <a:rPr sz="3200" spc="11">
                <a:solidFill>
                  <a:srgbClr val="000000"/>
                </a:solidFill>
                <a:latin typeface="FangSong"/>
                <a:cs typeface="FangSong"/>
              </a:rPr>
              <a:t>242</a:t>
            </a:r>
            <a:r>
              <a:rPr sz="3200" spc="15">
                <a:solidFill>
                  <a:srgbClr val="000000"/>
                </a:solidFill>
                <a:latin typeface="FangSong"/>
                <a:cs typeface="FangSong"/>
              </a:rPr>
              <a:t>式（</a:t>
            </a:r>
            <a:r>
              <a:rPr sz="3200" spc="12">
                <a:solidFill>
                  <a:srgbClr val="000000"/>
                </a:solidFill>
                <a:latin typeface="FangSong"/>
                <a:cs typeface="FangSong"/>
              </a:rPr>
              <a:t>131</a:t>
            </a:r>
            <a:r>
              <a:rPr sz="3200" spc="15">
                <a:solidFill>
                  <a:srgbClr val="000000"/>
                </a:solidFill>
                <a:latin typeface="FangSong"/>
                <a:cs typeface="FangSong"/>
              </a:rPr>
              <a:t>式）</a:t>
            </a:r>
          </a:p>
          <a:p>
            <a:pPr marL="0" marR="0">
              <a:lnSpc>
                <a:spcPts val="3206"/>
              </a:lnSpc>
              <a:spcBef>
                <a:spcPts val="633"/>
              </a:spcBef>
              <a:spcAft>
                <a:spcPct val="0"/>
              </a:spcAft>
            </a:pPr>
            <a:r>
              <a:rPr sz="3200" spc="11">
                <a:solidFill>
                  <a:srgbClr val="000000"/>
                </a:solidFill>
                <a:latin typeface="FangSong"/>
                <a:cs typeface="FangSong"/>
              </a:rPr>
              <a:t>(1)</a:t>
            </a:r>
            <a:r>
              <a:rPr sz="3200" spc="14">
                <a:solidFill>
                  <a:srgbClr val="000000"/>
                </a:solidFill>
                <a:latin typeface="FangSong"/>
                <a:cs typeface="FangSong"/>
              </a:rPr>
              <a:t>观点：明白无误地</a:t>
            </a:r>
            <a:r>
              <a:rPr sz="3200" spc="14">
                <a:solidFill>
                  <a:srgbClr val="FF0000"/>
                </a:solidFill>
                <a:latin typeface="FangSong"/>
                <a:cs typeface="FangSong"/>
              </a:rPr>
              <a:t>表明观点</a:t>
            </a:r>
            <a:r>
              <a:rPr sz="3200">
                <a:solidFill>
                  <a:srgbClr val="000000"/>
                </a:solidFill>
                <a:latin typeface="FangSong"/>
                <a:cs typeface="FangSong"/>
              </a:rPr>
              <a:t>。</a:t>
            </a:r>
          </a:p>
        </p:txBody>
      </p:sp>
      <p:sp>
        <p:nvSpPr>
          <p:cNvPr id="4" name="object 4"/>
          <p:cNvSpPr txBox="1"/>
          <p:nvPr/>
        </p:nvSpPr>
        <p:spPr>
          <a:xfrm>
            <a:off x="91439" y="2218507"/>
            <a:ext cx="10559414" cy="19922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1">
                <a:solidFill>
                  <a:srgbClr val="000000"/>
                </a:solidFill>
                <a:latin typeface="FangSong"/>
                <a:cs typeface="FangSong"/>
              </a:rPr>
              <a:t>(2)</a:t>
            </a:r>
            <a:r>
              <a:rPr sz="3200" spc="15">
                <a:solidFill>
                  <a:srgbClr val="000000"/>
                </a:solidFill>
                <a:latin typeface="FangSong"/>
                <a:cs typeface="FangSong"/>
              </a:rPr>
              <a:t>引据论述：充分</a:t>
            </a:r>
            <a:r>
              <a:rPr sz="3200" spc="11">
                <a:solidFill>
                  <a:srgbClr val="FF0000"/>
                </a:solidFill>
                <a:latin typeface="FangSong"/>
                <a:cs typeface="FangSong"/>
              </a:rPr>
              <a:t>利用原文信息</a:t>
            </a:r>
            <a:r>
              <a:rPr sz="3200" spc="12">
                <a:solidFill>
                  <a:srgbClr val="000000"/>
                </a:solidFill>
                <a:latin typeface="FangSong"/>
                <a:cs typeface="FangSong"/>
              </a:rPr>
              <a:t>，恰当</a:t>
            </a:r>
            <a:r>
              <a:rPr sz="3200" spc="10">
                <a:solidFill>
                  <a:srgbClr val="FF0000"/>
                </a:solidFill>
                <a:latin typeface="FangSong"/>
                <a:cs typeface="FangSong"/>
              </a:rPr>
              <a:t>引用论据</a:t>
            </a:r>
            <a:r>
              <a:rPr sz="3200">
                <a:solidFill>
                  <a:srgbClr val="000000"/>
                </a:solidFill>
                <a:latin typeface="FangSong"/>
                <a:cs typeface="FangSong"/>
              </a:rPr>
              <a:t>，</a:t>
            </a:r>
          </a:p>
          <a:p>
            <a:pPr marL="0" marR="0">
              <a:lnSpc>
                <a:spcPts val="3206"/>
              </a:lnSpc>
              <a:spcBef>
                <a:spcPts val="633"/>
              </a:spcBef>
              <a:spcAft>
                <a:spcPct val="0"/>
              </a:spcAft>
            </a:pPr>
            <a:r>
              <a:rPr sz="3200" spc="10">
                <a:solidFill>
                  <a:srgbClr val="000000"/>
                </a:solidFill>
                <a:latin typeface="FangSong"/>
                <a:cs typeface="FangSong"/>
              </a:rPr>
              <a:t>有条理地陈述。言之有据，言之成理，是得分的</a:t>
            </a:r>
          </a:p>
          <a:p>
            <a:pPr marL="0" marR="0">
              <a:lnSpc>
                <a:spcPts val="3204"/>
              </a:lnSpc>
              <a:spcBef>
                <a:spcPts val="688"/>
              </a:spcBef>
              <a:spcAft>
                <a:spcPct val="0"/>
              </a:spcAft>
            </a:pPr>
            <a:r>
              <a:rPr sz="3200" spc="10">
                <a:solidFill>
                  <a:srgbClr val="000000"/>
                </a:solidFill>
                <a:latin typeface="FangSong"/>
                <a:cs typeface="FangSong"/>
              </a:rPr>
              <a:t>关键点。（传记多从表现传主精神品质来谈）</a:t>
            </a:r>
          </a:p>
        </p:txBody>
      </p:sp>
      <p:sp>
        <p:nvSpPr>
          <p:cNvPr id="5" name="object 5"/>
          <p:cNvSpPr txBox="1"/>
          <p:nvPr/>
        </p:nvSpPr>
        <p:spPr>
          <a:xfrm>
            <a:off x="91439" y="4169346"/>
            <a:ext cx="10091860" cy="199238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6"/>
              </a:lnSpc>
              <a:spcBef>
                <a:spcPct val="0"/>
              </a:spcBef>
              <a:spcAft>
                <a:spcPct val="0"/>
              </a:spcAft>
            </a:pPr>
            <a:r>
              <a:rPr sz="3200" spc="11">
                <a:solidFill>
                  <a:srgbClr val="000000"/>
                </a:solidFill>
                <a:latin typeface="FangSong"/>
                <a:cs typeface="FangSong"/>
              </a:rPr>
              <a:t>(3)</a:t>
            </a:r>
            <a:r>
              <a:rPr sz="3200" spc="12">
                <a:solidFill>
                  <a:srgbClr val="000000"/>
                </a:solidFill>
                <a:latin typeface="FangSong"/>
                <a:cs typeface="FangSong"/>
              </a:rPr>
              <a:t>联系现实：遵循“内引外联”的原则，除了引</a:t>
            </a:r>
          </a:p>
          <a:p>
            <a:pPr marL="0" marR="0">
              <a:lnSpc>
                <a:spcPts val="3204"/>
              </a:lnSpc>
              <a:spcBef>
                <a:spcPts val="638"/>
              </a:spcBef>
              <a:spcAft>
                <a:spcPct val="0"/>
              </a:spcAft>
            </a:pPr>
            <a:r>
              <a:rPr sz="3200" spc="11">
                <a:solidFill>
                  <a:srgbClr val="000000"/>
                </a:solidFill>
                <a:latin typeface="FangSong"/>
                <a:cs typeface="FangSong"/>
              </a:rPr>
              <a:t>用文本，还要</a:t>
            </a:r>
            <a:r>
              <a:rPr sz="3200" spc="14">
                <a:solidFill>
                  <a:srgbClr val="FF0000"/>
                </a:solidFill>
                <a:latin typeface="FangSong"/>
                <a:cs typeface="FangSong"/>
              </a:rPr>
              <a:t>合理联系生活现实</a:t>
            </a:r>
            <a:r>
              <a:rPr sz="3200">
                <a:solidFill>
                  <a:srgbClr val="000000"/>
                </a:solidFill>
                <a:latin typeface="FangSong"/>
                <a:cs typeface="FangSong"/>
              </a:rPr>
              <a:t>。</a:t>
            </a:r>
            <a:r>
              <a:rPr sz="3200" spc="17">
                <a:solidFill>
                  <a:srgbClr val="FF0000"/>
                </a:solidFill>
                <a:latin typeface="FangSong"/>
                <a:cs typeface="FangSong"/>
              </a:rPr>
              <a:t>小结</a:t>
            </a:r>
            <a:r>
              <a:rPr sz="3200" spc="10">
                <a:solidFill>
                  <a:srgbClr val="000000"/>
                </a:solidFill>
                <a:latin typeface="FangSong"/>
                <a:cs typeface="FangSong"/>
              </a:rPr>
              <a:t>：回扣观</a:t>
            </a:r>
          </a:p>
          <a:p>
            <a:pPr marL="0" marR="0">
              <a:lnSpc>
                <a:spcPts val="3204"/>
              </a:lnSpc>
              <a:spcBef>
                <a:spcPts val="685"/>
              </a:spcBef>
              <a:spcAft>
                <a:spcPct val="0"/>
              </a:spcAft>
            </a:pPr>
            <a:r>
              <a:rPr sz="3200" spc="10">
                <a:solidFill>
                  <a:srgbClr val="000000"/>
                </a:solidFill>
                <a:latin typeface="FangSong"/>
                <a:cs typeface="FangSong"/>
              </a:rPr>
              <a:t>点，简要作结。</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585406"/>
            <a:ext cx="10566424" cy="624961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例、汪国真说：“人生也会因这一路风雨跋涉变得丰富而充</a:t>
            </a:r>
          </a:p>
          <a:p>
            <a:pPr marL="0" marR="0">
              <a:lnSpc>
                <a:spcPts val="2400"/>
              </a:lnSpc>
              <a:spcBef>
                <a:spcPts val="479"/>
              </a:spcBef>
              <a:spcAft>
                <a:spcPct val="0"/>
              </a:spcAft>
            </a:pPr>
            <a:r>
              <a:rPr sz="2400" spc="11">
                <a:solidFill>
                  <a:srgbClr val="000000"/>
                </a:solidFill>
                <a:latin typeface="FangSong"/>
                <a:cs typeface="FangSong"/>
              </a:rPr>
              <a:t>实。”中央电视台也有句广告词：“人生如一场旅行，不必在乎最</a:t>
            </a:r>
          </a:p>
          <a:p>
            <a:pPr marL="0" marR="0">
              <a:lnSpc>
                <a:spcPts val="2402"/>
              </a:lnSpc>
              <a:spcBef>
                <a:spcPts val="477"/>
              </a:spcBef>
              <a:spcAft>
                <a:spcPct val="0"/>
              </a:spcAft>
            </a:pPr>
            <a:r>
              <a:rPr sz="2400" spc="11">
                <a:solidFill>
                  <a:srgbClr val="000000"/>
                </a:solidFill>
                <a:latin typeface="FangSong"/>
                <a:cs typeface="FangSong"/>
              </a:rPr>
              <a:t>终的目的地，而在乎沿途的风景。”请结合本文内容和社会现实谈</a:t>
            </a:r>
          </a:p>
          <a:p>
            <a:pPr marL="0" marR="0">
              <a:lnSpc>
                <a:spcPts val="2400"/>
              </a:lnSpc>
              <a:spcBef>
                <a:spcPts val="432"/>
              </a:spcBef>
              <a:spcAft>
                <a:spcPct val="0"/>
              </a:spcAft>
            </a:pPr>
            <a:r>
              <a:rPr sz="2400" spc="11">
                <a:solidFill>
                  <a:srgbClr val="000000"/>
                </a:solidFill>
                <a:latin typeface="FangSong"/>
                <a:cs typeface="FangSong"/>
              </a:rPr>
              <a:t>谈你对这两句话的理解。</a:t>
            </a:r>
          </a:p>
          <a:p>
            <a:pPr marL="0" marR="0">
              <a:lnSpc>
                <a:spcPts val="2400"/>
              </a:lnSpc>
              <a:spcBef>
                <a:spcPts val="479"/>
              </a:spcBef>
              <a:spcAft>
                <a:spcPct val="0"/>
              </a:spcAft>
            </a:pPr>
            <a:r>
              <a:rPr sz="2400" spc="11">
                <a:solidFill>
                  <a:srgbClr val="000000"/>
                </a:solidFill>
                <a:latin typeface="FangSong"/>
                <a:cs typeface="FangSong"/>
              </a:rPr>
              <a:t>答：这两句话说的都是要注重人生的过程；但各有不同侧重点</a:t>
            </a:r>
          </a:p>
          <a:p>
            <a:pPr marL="3867022" marR="0">
              <a:lnSpc>
                <a:spcPts val="2400"/>
              </a:lnSpc>
              <a:spcBef>
                <a:spcPts val="479"/>
              </a:spcBef>
              <a:spcAft>
                <a:spcPct val="0"/>
              </a:spcAft>
            </a:pPr>
            <a:r>
              <a:rPr sz="2400" spc="11">
                <a:solidFill>
                  <a:srgbClr val="000000"/>
                </a:solidFill>
                <a:latin typeface="FangSong"/>
                <a:cs typeface="FangSong"/>
              </a:rPr>
              <a:t>（</a:t>
            </a:r>
            <a:r>
              <a:rPr sz="2400" spc="12">
                <a:solidFill>
                  <a:srgbClr val="FF0000"/>
                </a:solidFill>
                <a:latin typeface="FangSong"/>
                <a:cs typeface="FangSong"/>
              </a:rPr>
              <a:t>观点</a:t>
            </a:r>
            <a:r>
              <a:rPr sz="2400">
                <a:solidFill>
                  <a:srgbClr val="000000"/>
                </a:solidFill>
                <a:latin typeface="FangSong"/>
                <a:cs typeface="FangSong"/>
              </a:rPr>
              <a:t>）</a:t>
            </a:r>
          </a:p>
          <a:p>
            <a:pPr marL="615695" marR="0">
              <a:lnSpc>
                <a:spcPts val="2402"/>
              </a:lnSpc>
              <a:spcBef>
                <a:spcPts val="477"/>
              </a:spcBef>
              <a:spcAft>
                <a:spcPct val="0"/>
              </a:spcAft>
            </a:pPr>
            <a:r>
              <a:rPr sz="2400" spc="14">
                <a:solidFill>
                  <a:srgbClr val="000000"/>
                </a:solidFill>
                <a:latin typeface="FangSong"/>
                <a:cs typeface="FangSong"/>
              </a:rPr>
              <a:t>前者“风雨跋涉”比喻人生过程中的悲哀、失败等，强调的是</a:t>
            </a:r>
          </a:p>
          <a:p>
            <a:pPr marL="0" marR="0">
              <a:lnSpc>
                <a:spcPts val="2400"/>
              </a:lnSpc>
              <a:spcBef>
                <a:spcPts val="482"/>
              </a:spcBef>
              <a:spcAft>
                <a:spcPct val="0"/>
              </a:spcAft>
            </a:pPr>
            <a:r>
              <a:rPr sz="2400" spc="11">
                <a:solidFill>
                  <a:srgbClr val="000000"/>
                </a:solidFill>
                <a:latin typeface="FangSong"/>
                <a:cs typeface="FangSong"/>
              </a:rPr>
              <a:t>迎难而上的努力和付出给人生带来的意义，正如汪国真不管多大年</a:t>
            </a:r>
          </a:p>
          <a:p>
            <a:pPr marL="0" marR="0">
              <a:lnSpc>
                <a:spcPts val="2400"/>
              </a:lnSpc>
              <a:spcBef>
                <a:spcPts val="429"/>
              </a:spcBef>
              <a:spcAft>
                <a:spcPct val="0"/>
              </a:spcAft>
            </a:pPr>
            <a:r>
              <a:rPr sz="2400" spc="11">
                <a:solidFill>
                  <a:srgbClr val="000000"/>
                </a:solidFill>
                <a:latin typeface="FangSong"/>
                <a:cs typeface="FangSong"/>
              </a:rPr>
              <a:t>纪都不停止的努力给他带来的生命的充实，以及对别人的精神启迪，</a:t>
            </a:r>
          </a:p>
          <a:p>
            <a:pPr marL="0" marR="0">
              <a:lnSpc>
                <a:spcPts val="2400"/>
              </a:lnSpc>
              <a:spcBef>
                <a:spcPts val="480"/>
              </a:spcBef>
              <a:spcAft>
                <a:spcPct val="0"/>
              </a:spcAft>
            </a:pPr>
            <a:r>
              <a:rPr sz="2400" spc="11">
                <a:solidFill>
                  <a:srgbClr val="000000"/>
                </a:solidFill>
                <a:latin typeface="FangSong"/>
                <a:cs typeface="FangSong"/>
              </a:rPr>
              <a:t>这是一种执着所带来的强大的正能量，后者告诫我们不要过分追求</a:t>
            </a:r>
          </a:p>
          <a:p>
            <a:pPr marL="0" marR="0">
              <a:lnSpc>
                <a:spcPts val="2402"/>
              </a:lnSpc>
              <a:spcBef>
                <a:spcPts val="477"/>
              </a:spcBef>
              <a:spcAft>
                <a:spcPct val="0"/>
              </a:spcAft>
            </a:pPr>
            <a:r>
              <a:rPr sz="2400" spc="11">
                <a:solidFill>
                  <a:srgbClr val="000000"/>
                </a:solidFill>
                <a:latin typeface="FangSong"/>
                <a:cs typeface="FangSong"/>
              </a:rPr>
              <a:t>目标，别让目标束缚了身心，强调生命过程的舒展自在与心态的通</a:t>
            </a:r>
          </a:p>
          <a:p>
            <a:pPr marL="0" marR="0">
              <a:lnSpc>
                <a:spcPts val="2400"/>
              </a:lnSpc>
              <a:spcBef>
                <a:spcPts val="481"/>
              </a:spcBef>
              <a:spcAft>
                <a:spcPct val="0"/>
              </a:spcAft>
            </a:pPr>
            <a:r>
              <a:rPr sz="2400" spc="11">
                <a:solidFill>
                  <a:srgbClr val="000000"/>
                </a:solidFill>
                <a:latin typeface="FangSong"/>
                <a:cs typeface="FangSong"/>
              </a:rPr>
              <a:t>达，对于汲汲于自我的获得与成功的人来说，这是一种智慧的启迪。</a:t>
            </a:r>
          </a:p>
          <a:p>
            <a:pPr marL="3254375" marR="0">
              <a:lnSpc>
                <a:spcPts val="2400"/>
              </a:lnSpc>
              <a:spcBef>
                <a:spcPts val="480"/>
              </a:spcBef>
              <a:spcAft>
                <a:spcPct val="0"/>
              </a:spcAft>
            </a:pPr>
            <a:r>
              <a:rPr sz="2400" spc="11">
                <a:solidFill>
                  <a:srgbClr val="000000"/>
                </a:solidFill>
                <a:latin typeface="FangSong"/>
                <a:cs typeface="FangSong"/>
              </a:rPr>
              <a:t>（</a:t>
            </a:r>
            <a:r>
              <a:rPr sz="2400" spc="11">
                <a:solidFill>
                  <a:srgbClr val="FF0000"/>
                </a:solidFill>
                <a:latin typeface="FangSong"/>
                <a:cs typeface="FangSong"/>
              </a:rPr>
              <a:t>结合文本分析</a:t>
            </a:r>
            <a:r>
              <a:rPr sz="2400">
                <a:solidFill>
                  <a:srgbClr val="000000"/>
                </a:solidFill>
                <a:latin typeface="FangSong"/>
                <a:cs typeface="FangSong"/>
              </a:rPr>
              <a:t>）</a:t>
            </a:r>
          </a:p>
          <a:p>
            <a:pPr marL="615695" marR="0">
              <a:lnSpc>
                <a:spcPts val="2400"/>
              </a:lnSpc>
              <a:spcBef>
                <a:spcPts val="430"/>
              </a:spcBef>
              <a:spcAft>
                <a:spcPct val="0"/>
              </a:spcAft>
            </a:pPr>
            <a:r>
              <a:rPr sz="2400" spc="14">
                <a:solidFill>
                  <a:srgbClr val="000000"/>
                </a:solidFill>
                <a:latin typeface="FangSong"/>
                <a:cs typeface="FangSong"/>
              </a:rPr>
              <a:t>现实生活中，我们难免会遇到困难、挫折和挑战，我们要像汪</a:t>
            </a:r>
          </a:p>
          <a:p>
            <a:pPr marL="0" marR="0">
              <a:lnSpc>
                <a:spcPts val="2400"/>
              </a:lnSpc>
              <a:spcBef>
                <a:spcPts val="482"/>
              </a:spcBef>
              <a:spcAft>
                <a:spcPct val="0"/>
              </a:spcAft>
            </a:pPr>
            <a:r>
              <a:rPr sz="2400" spc="11">
                <a:solidFill>
                  <a:srgbClr val="000000"/>
                </a:solidFill>
                <a:latin typeface="FangSong"/>
                <a:cs typeface="FangSong"/>
              </a:rPr>
              <a:t>国真一样执着与顽强，不断地挑战自我、超越自我。</a:t>
            </a:r>
          </a:p>
          <a:p>
            <a:pPr marL="3101975" marR="0">
              <a:lnSpc>
                <a:spcPts val="2400"/>
              </a:lnSpc>
              <a:spcBef>
                <a:spcPts val="480"/>
              </a:spcBef>
              <a:spcAft>
                <a:spcPct val="0"/>
              </a:spcAft>
            </a:pPr>
            <a:r>
              <a:rPr sz="2400" spc="11">
                <a:solidFill>
                  <a:srgbClr val="000000"/>
                </a:solidFill>
                <a:latin typeface="FangSong"/>
                <a:cs typeface="FangSong"/>
              </a:rPr>
              <a:t>（</a:t>
            </a:r>
            <a:r>
              <a:rPr sz="2400" spc="11">
                <a:solidFill>
                  <a:srgbClr val="FF0000"/>
                </a:solidFill>
                <a:latin typeface="FangSong"/>
                <a:cs typeface="FangSong"/>
              </a:rPr>
              <a:t>联系实际、小结</a:t>
            </a:r>
            <a:r>
              <a:rPr sz="2400">
                <a:solidFill>
                  <a:srgbClr val="000000"/>
                </a:solidFill>
                <a:latin typeface="FangSong"/>
                <a:cs typeface="FangSong"/>
              </a:rPr>
              <a:t>）</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424938" y="747927"/>
            <a:ext cx="4936052"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5">
                <a:solidFill>
                  <a:srgbClr val="000000"/>
                </a:solidFill>
                <a:latin typeface="FangSong"/>
                <a:cs typeface="FangSong"/>
              </a:rPr>
              <a:t>4</a:t>
            </a:r>
            <a:r>
              <a:rPr sz="2800" spc="23">
                <a:solidFill>
                  <a:srgbClr val="000000"/>
                </a:solidFill>
                <a:latin typeface="FangSong"/>
                <a:cs typeface="FangSong"/>
              </a:rPr>
              <a:t>个</a:t>
            </a:r>
            <a:r>
              <a:rPr sz="2800">
                <a:solidFill>
                  <a:srgbClr val="000000"/>
                </a:solidFill>
                <a:latin typeface="FangSong"/>
                <a:cs typeface="FangSong"/>
              </a:rPr>
              <a:t>2</a:t>
            </a:r>
            <a:r>
              <a:rPr sz="2800" spc="14">
                <a:solidFill>
                  <a:srgbClr val="000000"/>
                </a:solidFill>
                <a:latin typeface="FangSong"/>
                <a:cs typeface="FangSong"/>
              </a:rPr>
              <a:t>式（</a:t>
            </a:r>
            <a:r>
              <a:rPr sz="2800" spc="15">
                <a:solidFill>
                  <a:srgbClr val="000000"/>
                </a:solidFill>
                <a:latin typeface="FangSong"/>
                <a:cs typeface="FangSong"/>
              </a:rPr>
              <a:t>4</a:t>
            </a:r>
            <a:r>
              <a:rPr sz="2800" spc="20">
                <a:solidFill>
                  <a:srgbClr val="000000"/>
                </a:solidFill>
                <a:latin typeface="FangSong"/>
                <a:cs typeface="FangSong"/>
              </a:rPr>
              <a:t>个</a:t>
            </a:r>
            <a:r>
              <a:rPr sz="2800">
                <a:solidFill>
                  <a:srgbClr val="000000"/>
                </a:solidFill>
                <a:latin typeface="FangSong"/>
                <a:cs typeface="FangSong"/>
              </a:rPr>
              <a:t>1</a:t>
            </a:r>
            <a:r>
              <a:rPr sz="2800" spc="15">
                <a:solidFill>
                  <a:srgbClr val="000000"/>
                </a:solidFill>
                <a:latin typeface="FangSong"/>
                <a:cs typeface="FangSong"/>
              </a:rPr>
              <a:t>式、3</a:t>
            </a:r>
            <a:r>
              <a:rPr sz="2800" spc="20">
                <a:solidFill>
                  <a:srgbClr val="000000"/>
                </a:solidFill>
                <a:latin typeface="FangSong"/>
                <a:cs typeface="FangSong"/>
              </a:rPr>
              <a:t>个</a:t>
            </a:r>
            <a:r>
              <a:rPr sz="2800">
                <a:solidFill>
                  <a:srgbClr val="000000"/>
                </a:solidFill>
                <a:latin typeface="FangSong"/>
                <a:cs typeface="FangSong"/>
              </a:rPr>
              <a:t>1</a:t>
            </a:r>
            <a:r>
              <a:rPr sz="2800" spc="20">
                <a:solidFill>
                  <a:srgbClr val="000000"/>
                </a:solidFill>
                <a:latin typeface="FangSong"/>
                <a:cs typeface="FangSong"/>
              </a:rPr>
              <a:t>式）</a:t>
            </a:r>
          </a:p>
        </p:txBody>
      </p:sp>
      <p:sp>
        <p:nvSpPr>
          <p:cNvPr id="4" name="object 4"/>
          <p:cNvSpPr txBox="1"/>
          <p:nvPr/>
        </p:nvSpPr>
        <p:spPr>
          <a:xfrm>
            <a:off x="91439" y="1601621"/>
            <a:ext cx="10259202" cy="131521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719327" marR="0">
              <a:lnSpc>
                <a:spcPts val="2795"/>
              </a:lnSpc>
              <a:spcBef>
                <a:spcPct val="0"/>
              </a:spcBef>
              <a:spcAft>
                <a:spcPct val="0"/>
              </a:spcAft>
            </a:pPr>
            <a:r>
              <a:rPr sz="2800" spc="10">
                <a:solidFill>
                  <a:srgbClr val="000000"/>
                </a:solidFill>
                <a:latin typeface="FangSong"/>
                <a:cs typeface="FangSong"/>
              </a:rPr>
              <a:t>4.</a:t>
            </a:r>
            <a:r>
              <a:rPr sz="2800">
                <a:solidFill>
                  <a:srgbClr val="000000"/>
                </a:solidFill>
                <a:latin typeface="FangSong"/>
                <a:cs typeface="FangSong"/>
              </a:rPr>
              <a:t>请结合魏华伟的成长历程，谈谈你对“亮出最有价</a:t>
            </a:r>
          </a:p>
          <a:p>
            <a:pPr marL="0" marR="0">
              <a:lnSpc>
                <a:spcPts val="2795"/>
              </a:lnSpc>
              <a:spcBef>
                <a:spcPts val="563"/>
              </a:spcBef>
              <a:spcAft>
                <a:spcPct val="0"/>
              </a:spcAft>
            </a:pPr>
            <a:r>
              <a:rPr sz="2800">
                <a:solidFill>
                  <a:srgbClr val="000000"/>
                </a:solidFill>
                <a:latin typeface="FangSong"/>
                <a:cs typeface="FangSong"/>
              </a:rPr>
              <a:t>值的青春”的理解。</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037967" y="765861"/>
            <a:ext cx="3531488"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70C0"/>
                </a:solidFill>
                <a:latin typeface="ODCRID+å¾®è½¯é�»,Bold"/>
                <a:cs typeface="ODCRID+å¾®è½¯é�»,Bold"/>
              </a:rPr>
              <a:t>高考试卷各题型时间分配</a:t>
            </a:r>
          </a:p>
        </p:txBody>
      </p:sp>
      <p:sp>
        <p:nvSpPr>
          <p:cNvPr id="4" name="object 4"/>
          <p:cNvSpPr txBox="1"/>
          <p:nvPr/>
        </p:nvSpPr>
        <p:spPr>
          <a:xfrm>
            <a:off x="1080820" y="1803978"/>
            <a:ext cx="2312238"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论述文（</a:t>
            </a:r>
            <a:r>
              <a:rPr sz="2000">
                <a:solidFill>
                  <a:srgbClr val="000000"/>
                </a:solidFill>
                <a:latin typeface="ADJQVF+MicrosoftYaHei"/>
                <a:cs typeface="ADJQVF+MicrosoftYaHei"/>
              </a:rPr>
              <a:t>9</a:t>
            </a:r>
            <a:r>
              <a:rPr sz="2000">
                <a:solidFill>
                  <a:srgbClr val="000000"/>
                </a:solidFill>
                <a:latin typeface="ROCAPW+MicrosoftYaHei"/>
                <a:cs typeface="ROCAPW+MicrosoftYaHei"/>
              </a:rPr>
              <a:t>分）：</a:t>
            </a:r>
          </a:p>
        </p:txBody>
      </p:sp>
      <p:sp>
        <p:nvSpPr>
          <p:cNvPr id="5" name="object 5"/>
          <p:cNvSpPr txBox="1"/>
          <p:nvPr/>
        </p:nvSpPr>
        <p:spPr>
          <a:xfrm>
            <a:off x="4799965" y="1803978"/>
            <a:ext cx="725111" cy="254596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ADJQVF+MicrosoftYaHei"/>
                <a:cs typeface="ADJQVF+MicrosoftYaHei"/>
              </a:rPr>
              <a:t>15</a:t>
            </a:r>
          </a:p>
          <a:p>
            <a:pPr marL="45719" marR="0">
              <a:lnSpc>
                <a:spcPts val="2644"/>
              </a:lnSpc>
              <a:spcBef>
                <a:spcPts val="955"/>
              </a:spcBef>
              <a:spcAft>
                <a:spcPct val="0"/>
              </a:spcAft>
            </a:pPr>
            <a:r>
              <a:rPr sz="2000">
                <a:solidFill>
                  <a:srgbClr val="FF0000"/>
                </a:solidFill>
                <a:latin typeface="ADJQVF+MicrosoftYaHei"/>
                <a:cs typeface="ADJQVF+MicrosoftYaHei"/>
              </a:rPr>
              <a:t>25</a:t>
            </a:r>
          </a:p>
          <a:p>
            <a:pPr marL="44195" marR="0">
              <a:lnSpc>
                <a:spcPts val="2644"/>
              </a:lnSpc>
              <a:spcBef>
                <a:spcPts val="955"/>
              </a:spcBef>
              <a:spcAft>
                <a:spcPct val="0"/>
              </a:spcAft>
            </a:pPr>
            <a:r>
              <a:rPr sz="2000">
                <a:solidFill>
                  <a:srgbClr val="000000"/>
                </a:solidFill>
                <a:latin typeface="ADJQVF+MicrosoftYaHei"/>
                <a:cs typeface="ADJQVF+MicrosoftYaHei"/>
              </a:rPr>
              <a:t>20</a:t>
            </a:r>
          </a:p>
          <a:p>
            <a:pPr marL="28955" marR="0">
              <a:lnSpc>
                <a:spcPts val="2644"/>
              </a:lnSpc>
              <a:spcBef>
                <a:spcPts val="957"/>
              </a:spcBef>
              <a:spcAft>
                <a:spcPct val="0"/>
              </a:spcAft>
            </a:pPr>
            <a:r>
              <a:rPr sz="2000">
                <a:solidFill>
                  <a:srgbClr val="000000"/>
                </a:solidFill>
                <a:latin typeface="ADJQVF+MicrosoftYaHei"/>
                <a:cs typeface="ADJQVF+MicrosoftYaHei"/>
              </a:rPr>
              <a:t>15</a:t>
            </a:r>
          </a:p>
          <a:p>
            <a:pPr marL="134111" marR="0">
              <a:lnSpc>
                <a:spcPts val="2644"/>
              </a:lnSpc>
              <a:spcBef>
                <a:spcPts val="955"/>
              </a:spcBef>
              <a:spcAft>
                <a:spcPct val="0"/>
              </a:spcAft>
            </a:pPr>
            <a:r>
              <a:rPr sz="2000">
                <a:solidFill>
                  <a:srgbClr val="000000"/>
                </a:solidFill>
                <a:latin typeface="ADJQVF+MicrosoftYaHei"/>
                <a:cs typeface="ADJQVF+MicrosoftYaHei"/>
              </a:rPr>
              <a:t>5</a:t>
            </a:r>
          </a:p>
        </p:txBody>
      </p:sp>
      <p:sp>
        <p:nvSpPr>
          <p:cNvPr id="6" name="object 6"/>
          <p:cNvSpPr txBox="1"/>
          <p:nvPr/>
        </p:nvSpPr>
        <p:spPr>
          <a:xfrm>
            <a:off x="5545582" y="1803978"/>
            <a:ext cx="979932" cy="391794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分钟</a:t>
            </a:r>
          </a:p>
          <a:p>
            <a:pPr marL="45720" marR="0">
              <a:lnSpc>
                <a:spcPts val="2644"/>
              </a:lnSpc>
              <a:spcBef>
                <a:spcPts val="955"/>
              </a:spcBef>
              <a:spcAft>
                <a:spcPct val="0"/>
              </a:spcAft>
            </a:pPr>
            <a:r>
              <a:rPr sz="2000">
                <a:solidFill>
                  <a:srgbClr val="FF0000"/>
                </a:solidFill>
                <a:latin typeface="ROCAPW+MicrosoftYaHei"/>
                <a:cs typeface="ROCAPW+MicrosoftYaHei"/>
              </a:rPr>
              <a:t>分钟</a:t>
            </a:r>
          </a:p>
          <a:p>
            <a:pPr marL="44196" marR="0">
              <a:lnSpc>
                <a:spcPts val="2644"/>
              </a:lnSpc>
              <a:spcBef>
                <a:spcPts val="955"/>
              </a:spcBef>
              <a:spcAft>
                <a:spcPct val="0"/>
              </a:spcAft>
            </a:pPr>
            <a:r>
              <a:rPr sz="2000">
                <a:solidFill>
                  <a:srgbClr val="000000"/>
                </a:solidFill>
                <a:latin typeface="ROCAPW+MicrosoftYaHei"/>
                <a:cs typeface="ROCAPW+MicrosoftYaHei"/>
              </a:rPr>
              <a:t>分钟</a:t>
            </a:r>
          </a:p>
          <a:p>
            <a:pPr marL="30479" marR="0">
              <a:lnSpc>
                <a:spcPts val="2644"/>
              </a:lnSpc>
              <a:spcBef>
                <a:spcPts val="957"/>
              </a:spcBef>
              <a:spcAft>
                <a:spcPct val="0"/>
              </a:spcAft>
            </a:pPr>
            <a:r>
              <a:rPr sz="2000">
                <a:solidFill>
                  <a:srgbClr val="000000"/>
                </a:solidFill>
                <a:latin typeface="ROCAPW+MicrosoftYaHei"/>
                <a:cs typeface="ROCAPW+MicrosoftYaHei"/>
              </a:rPr>
              <a:t>分钟</a:t>
            </a:r>
          </a:p>
          <a:p>
            <a:pPr marL="60959" marR="0">
              <a:lnSpc>
                <a:spcPts val="2644"/>
              </a:lnSpc>
              <a:spcBef>
                <a:spcPts val="955"/>
              </a:spcBef>
              <a:spcAft>
                <a:spcPct val="0"/>
              </a:spcAft>
            </a:pPr>
            <a:r>
              <a:rPr sz="2000">
                <a:solidFill>
                  <a:srgbClr val="000000"/>
                </a:solidFill>
                <a:latin typeface="ROCAPW+MicrosoftYaHei"/>
                <a:cs typeface="ROCAPW+MicrosoftYaHei"/>
              </a:rPr>
              <a:t>分钟</a:t>
            </a:r>
          </a:p>
          <a:p>
            <a:pPr marL="76200" marR="0">
              <a:lnSpc>
                <a:spcPts val="2644"/>
              </a:lnSpc>
              <a:spcBef>
                <a:spcPts val="955"/>
              </a:spcBef>
              <a:spcAft>
                <a:spcPct val="0"/>
              </a:spcAft>
            </a:pPr>
            <a:r>
              <a:rPr sz="2000">
                <a:solidFill>
                  <a:srgbClr val="000000"/>
                </a:solidFill>
                <a:latin typeface="ROCAPW+MicrosoftYaHei"/>
                <a:cs typeface="ROCAPW+MicrosoftYaHei"/>
              </a:rPr>
              <a:t>分钟</a:t>
            </a:r>
          </a:p>
          <a:p>
            <a:pPr marL="89915" marR="0">
              <a:lnSpc>
                <a:spcPts val="2644"/>
              </a:lnSpc>
              <a:spcBef>
                <a:spcPts val="958"/>
              </a:spcBef>
              <a:spcAft>
                <a:spcPct val="0"/>
              </a:spcAft>
            </a:pPr>
            <a:r>
              <a:rPr sz="2000">
                <a:solidFill>
                  <a:srgbClr val="000000"/>
                </a:solidFill>
                <a:latin typeface="ROCAPW+MicrosoftYaHei"/>
                <a:cs typeface="ROCAPW+MicrosoftYaHei"/>
              </a:rPr>
              <a:t>分钟</a:t>
            </a:r>
          </a:p>
          <a:p>
            <a:pPr marL="28955" marR="0">
              <a:lnSpc>
                <a:spcPts val="2644"/>
              </a:lnSpc>
              <a:spcBef>
                <a:spcPts val="955"/>
              </a:spcBef>
              <a:spcAft>
                <a:spcPct val="0"/>
              </a:spcAft>
            </a:pPr>
            <a:r>
              <a:rPr sz="2000">
                <a:solidFill>
                  <a:srgbClr val="000000"/>
                </a:solidFill>
                <a:latin typeface="ROCAPW+MicrosoftYaHei"/>
                <a:cs typeface="ROCAPW+MicrosoftYaHei"/>
              </a:rPr>
              <a:t>分钟</a:t>
            </a:r>
          </a:p>
        </p:txBody>
      </p:sp>
      <p:sp>
        <p:nvSpPr>
          <p:cNvPr id="7" name="object 7"/>
          <p:cNvSpPr txBox="1"/>
          <p:nvPr/>
        </p:nvSpPr>
        <p:spPr>
          <a:xfrm>
            <a:off x="1080820" y="2261178"/>
            <a:ext cx="3563707" cy="1174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FF0000"/>
                </a:solidFill>
                <a:latin typeface="ROCAPW+MicrosoftYaHei"/>
                <a:cs typeface="ROCAPW+MicrosoftYaHei"/>
              </a:rPr>
              <a:t>现代文阅读两篇（</a:t>
            </a:r>
            <a:r>
              <a:rPr sz="2000">
                <a:solidFill>
                  <a:srgbClr val="FF0000"/>
                </a:solidFill>
                <a:latin typeface="ADJQVF+MicrosoftYaHei"/>
                <a:cs typeface="ADJQVF+MicrosoftYaHei"/>
              </a:rPr>
              <a:t>26</a:t>
            </a:r>
            <a:r>
              <a:rPr sz="2000">
                <a:solidFill>
                  <a:srgbClr val="FF0000"/>
                </a:solidFill>
                <a:latin typeface="ROCAPW+MicrosoftYaHei"/>
                <a:cs typeface="ROCAPW+MicrosoftYaHei"/>
              </a:rPr>
              <a:t>分）：</a:t>
            </a:r>
          </a:p>
          <a:p>
            <a:pPr marL="0" marR="0">
              <a:lnSpc>
                <a:spcPts val="2644"/>
              </a:lnSpc>
              <a:spcBef>
                <a:spcPts val="955"/>
              </a:spcBef>
              <a:spcAft>
                <a:spcPct val="0"/>
              </a:spcAft>
            </a:pPr>
            <a:r>
              <a:rPr sz="2000">
                <a:solidFill>
                  <a:srgbClr val="000000"/>
                </a:solidFill>
                <a:latin typeface="ROCAPW+MicrosoftYaHei"/>
                <a:cs typeface="ROCAPW+MicrosoftYaHei"/>
              </a:rPr>
              <a:t>古文（</a:t>
            </a:r>
            <a:r>
              <a:rPr sz="2000">
                <a:solidFill>
                  <a:srgbClr val="000000"/>
                </a:solidFill>
                <a:latin typeface="ADJQVF+MicrosoftYaHei"/>
                <a:cs typeface="ADJQVF+MicrosoftYaHei"/>
              </a:rPr>
              <a:t>19</a:t>
            </a:r>
            <a:r>
              <a:rPr sz="2000">
                <a:solidFill>
                  <a:srgbClr val="000000"/>
                </a:solidFill>
                <a:latin typeface="ROCAPW+MicrosoftYaHei"/>
                <a:cs typeface="ROCAPW+MicrosoftYaHei"/>
              </a:rPr>
              <a:t>分）：</a:t>
            </a:r>
          </a:p>
        </p:txBody>
      </p:sp>
      <p:sp>
        <p:nvSpPr>
          <p:cNvPr id="8" name="object 8"/>
          <p:cNvSpPr txBox="1"/>
          <p:nvPr/>
        </p:nvSpPr>
        <p:spPr>
          <a:xfrm>
            <a:off x="1080820" y="3175832"/>
            <a:ext cx="2821254" cy="117410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诗歌鉴赏（</a:t>
            </a:r>
            <a:r>
              <a:rPr sz="2000">
                <a:solidFill>
                  <a:srgbClr val="000000"/>
                </a:solidFill>
                <a:latin typeface="ADJQVF+MicrosoftYaHei"/>
                <a:cs typeface="ADJQVF+MicrosoftYaHei"/>
              </a:rPr>
              <a:t>11</a:t>
            </a:r>
            <a:r>
              <a:rPr sz="2000">
                <a:solidFill>
                  <a:srgbClr val="000000"/>
                </a:solidFill>
                <a:latin typeface="ROCAPW+MicrosoftYaHei"/>
                <a:cs typeface="ROCAPW+MicrosoftYaHei"/>
              </a:rPr>
              <a:t>分）：</a:t>
            </a:r>
          </a:p>
          <a:p>
            <a:pPr marL="0" marR="0">
              <a:lnSpc>
                <a:spcPts val="2644"/>
              </a:lnSpc>
              <a:spcBef>
                <a:spcPts val="955"/>
              </a:spcBef>
              <a:spcAft>
                <a:spcPct val="0"/>
              </a:spcAft>
            </a:pPr>
            <a:r>
              <a:rPr sz="2000">
                <a:solidFill>
                  <a:srgbClr val="000000"/>
                </a:solidFill>
                <a:latin typeface="ROCAPW+MicrosoftYaHei"/>
                <a:cs typeface="ROCAPW+MicrosoftYaHei"/>
              </a:rPr>
              <a:t>情境类默写（</a:t>
            </a:r>
            <a:r>
              <a:rPr sz="2000">
                <a:solidFill>
                  <a:srgbClr val="000000"/>
                </a:solidFill>
                <a:latin typeface="ADJQVF+MicrosoftYaHei"/>
                <a:cs typeface="ADJQVF+MicrosoftYaHei"/>
              </a:rPr>
              <a:t>5</a:t>
            </a:r>
            <a:r>
              <a:rPr sz="2000">
                <a:solidFill>
                  <a:srgbClr val="000000"/>
                </a:solidFill>
                <a:latin typeface="ROCAPW+MicrosoftYaHei"/>
                <a:cs typeface="ROCAPW+MicrosoftYaHei"/>
              </a:rPr>
              <a:t>分）：</a:t>
            </a:r>
          </a:p>
        </p:txBody>
      </p:sp>
      <p:sp>
        <p:nvSpPr>
          <p:cNvPr id="9" name="object 9"/>
          <p:cNvSpPr txBox="1"/>
          <p:nvPr/>
        </p:nvSpPr>
        <p:spPr>
          <a:xfrm>
            <a:off x="1080820" y="4090232"/>
            <a:ext cx="4707796"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成、病、连、语运（</a:t>
            </a:r>
            <a:r>
              <a:rPr sz="2000">
                <a:solidFill>
                  <a:srgbClr val="000000"/>
                </a:solidFill>
                <a:latin typeface="ADJQVF+MicrosoftYaHei"/>
                <a:cs typeface="ADJQVF+MicrosoftYaHei"/>
              </a:rPr>
              <a:t>20</a:t>
            </a:r>
            <a:r>
              <a:rPr sz="2000">
                <a:solidFill>
                  <a:srgbClr val="000000"/>
                </a:solidFill>
                <a:latin typeface="ROCAPW+MicrosoftYaHei"/>
                <a:cs typeface="ROCAPW+MicrosoftYaHei"/>
              </a:rPr>
              <a:t>分）：</a:t>
            </a:r>
            <a:r>
              <a:rPr sz="2000" spc="2997">
                <a:solidFill>
                  <a:srgbClr val="000000"/>
                </a:solidFill>
                <a:latin typeface="Times New Roman"/>
                <a:cs typeface="Times New Roman"/>
              </a:rPr>
              <a:t> </a:t>
            </a:r>
            <a:r>
              <a:rPr sz="2000">
                <a:solidFill>
                  <a:srgbClr val="000000"/>
                </a:solidFill>
                <a:latin typeface="ADJQVF+MicrosoftYaHei"/>
                <a:cs typeface="ADJQVF+MicrosoftYaHei"/>
              </a:rPr>
              <a:t>20</a:t>
            </a:r>
          </a:p>
        </p:txBody>
      </p:sp>
      <p:sp>
        <p:nvSpPr>
          <p:cNvPr id="10" name="object 10"/>
          <p:cNvSpPr txBox="1"/>
          <p:nvPr/>
        </p:nvSpPr>
        <p:spPr>
          <a:xfrm>
            <a:off x="1080820" y="4547813"/>
            <a:ext cx="1952574" cy="1174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作文（</a:t>
            </a:r>
            <a:r>
              <a:rPr sz="2000">
                <a:solidFill>
                  <a:srgbClr val="000000"/>
                </a:solidFill>
                <a:latin typeface="ADJQVF+MicrosoftYaHei"/>
                <a:cs typeface="ADJQVF+MicrosoftYaHei"/>
              </a:rPr>
              <a:t>60</a:t>
            </a:r>
            <a:r>
              <a:rPr sz="2000">
                <a:solidFill>
                  <a:srgbClr val="000000"/>
                </a:solidFill>
                <a:latin typeface="ROCAPW+MicrosoftYaHei"/>
                <a:cs typeface="ROCAPW+MicrosoftYaHei"/>
              </a:rPr>
              <a:t>分）</a:t>
            </a:r>
          </a:p>
          <a:p>
            <a:pPr marL="0" marR="0">
              <a:lnSpc>
                <a:spcPts val="2644"/>
              </a:lnSpc>
              <a:spcBef>
                <a:spcPts val="955"/>
              </a:spcBef>
              <a:spcAft>
                <a:spcPct val="0"/>
              </a:spcAft>
            </a:pPr>
            <a:r>
              <a:rPr sz="2000">
                <a:solidFill>
                  <a:srgbClr val="000000"/>
                </a:solidFill>
                <a:latin typeface="ROCAPW+MicrosoftYaHei"/>
                <a:cs typeface="ROCAPW+MicrosoftYaHei"/>
              </a:rPr>
              <a:t>机动：</a:t>
            </a:r>
          </a:p>
        </p:txBody>
      </p:sp>
      <p:sp>
        <p:nvSpPr>
          <p:cNvPr id="11" name="object 11"/>
          <p:cNvSpPr txBox="1"/>
          <p:nvPr/>
        </p:nvSpPr>
        <p:spPr>
          <a:xfrm>
            <a:off x="4827396" y="4547813"/>
            <a:ext cx="740352" cy="11741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0960" marR="0">
              <a:lnSpc>
                <a:spcPts val="2644"/>
              </a:lnSpc>
              <a:spcBef>
                <a:spcPct val="0"/>
              </a:spcBef>
              <a:spcAft>
                <a:spcPct val="0"/>
              </a:spcAft>
            </a:pPr>
            <a:r>
              <a:rPr sz="2000">
                <a:solidFill>
                  <a:srgbClr val="000000"/>
                </a:solidFill>
                <a:latin typeface="ADJQVF+MicrosoftYaHei"/>
                <a:cs typeface="ADJQVF+MicrosoftYaHei"/>
              </a:rPr>
              <a:t>40</a:t>
            </a:r>
          </a:p>
          <a:p>
            <a:pPr marL="0" marR="0">
              <a:lnSpc>
                <a:spcPts val="2644"/>
              </a:lnSpc>
              <a:spcBef>
                <a:spcPts val="955"/>
              </a:spcBef>
              <a:spcAft>
                <a:spcPct val="0"/>
              </a:spcAft>
            </a:pPr>
            <a:r>
              <a:rPr sz="2000">
                <a:solidFill>
                  <a:srgbClr val="000000"/>
                </a:solidFill>
                <a:latin typeface="ADJQVF+MicrosoftYaHei"/>
                <a:cs typeface="ADJQVF+MicrosoftYaHei"/>
              </a:rPr>
              <a:t>10</a:t>
            </a:r>
          </a:p>
        </p:txBody>
      </p:sp>
      <p:sp>
        <p:nvSpPr>
          <p:cNvPr id="12" name="object 12"/>
          <p:cNvSpPr txBox="1"/>
          <p:nvPr/>
        </p:nvSpPr>
        <p:spPr>
          <a:xfrm>
            <a:off x="1080820" y="5462162"/>
            <a:ext cx="1145133"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ROCAPW+MicrosoftYaHei"/>
                <a:cs typeface="ROCAPW+MicrosoftYaHei"/>
              </a:rPr>
              <a:t>总计：</a:t>
            </a:r>
          </a:p>
        </p:txBody>
      </p:sp>
      <p:sp>
        <p:nvSpPr>
          <p:cNvPr id="13" name="object 13"/>
          <p:cNvSpPr txBox="1"/>
          <p:nvPr/>
        </p:nvSpPr>
        <p:spPr>
          <a:xfrm>
            <a:off x="4752721" y="5462162"/>
            <a:ext cx="1711833" cy="71690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44"/>
              </a:lnSpc>
              <a:spcBef>
                <a:spcPct val="0"/>
              </a:spcBef>
              <a:spcAft>
                <a:spcPct val="0"/>
              </a:spcAft>
            </a:pPr>
            <a:r>
              <a:rPr sz="2000">
                <a:solidFill>
                  <a:srgbClr val="000000"/>
                </a:solidFill>
                <a:latin typeface="ADJQVF+MicrosoftYaHei"/>
                <a:cs typeface="ADJQVF+MicrosoftYaHei"/>
              </a:rPr>
              <a:t>150</a:t>
            </a:r>
            <a:r>
              <a:rPr sz="2000" spc="2355">
                <a:solidFill>
                  <a:srgbClr val="000000"/>
                </a:solidFill>
                <a:latin typeface="ADJQVF+MicrosoftYaHei"/>
                <a:cs typeface="ADJQVF+MicrosoftYaHei"/>
              </a:rPr>
              <a:t> </a:t>
            </a:r>
            <a:r>
              <a:rPr sz="2000">
                <a:solidFill>
                  <a:srgbClr val="000000"/>
                </a:solidFill>
                <a:latin typeface="ROCAPW+MicrosoftYaHei"/>
                <a:cs typeface="ROCAPW+MicrosoftYaHei"/>
              </a:rPr>
              <a:t>分钟</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737806"/>
            <a:ext cx="10566424" cy="149356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①到祖国最需要的地方去。青春有着无数的可能，但要“亮出最有</a:t>
            </a:r>
          </a:p>
          <a:p>
            <a:pPr marL="0" marR="0">
              <a:lnSpc>
                <a:spcPts val="2400"/>
              </a:lnSpc>
              <a:spcBef>
                <a:spcPts val="479"/>
              </a:spcBef>
              <a:spcAft>
                <a:spcPct val="0"/>
              </a:spcAft>
            </a:pPr>
            <a:r>
              <a:rPr sz="2400" spc="11">
                <a:solidFill>
                  <a:srgbClr val="000000"/>
                </a:solidFill>
                <a:latin typeface="FangSong"/>
                <a:cs typeface="FangSong"/>
              </a:rPr>
              <a:t>价值的青春”，就是要到祖国最需要自己的地方去，做实际的工作，</a:t>
            </a:r>
          </a:p>
          <a:p>
            <a:pPr marL="0" marR="0">
              <a:lnSpc>
                <a:spcPts val="2402"/>
              </a:lnSpc>
              <a:spcBef>
                <a:spcPts val="477"/>
              </a:spcBef>
              <a:spcAft>
                <a:spcPct val="0"/>
              </a:spcAft>
            </a:pPr>
            <a:r>
              <a:rPr sz="2400" spc="11">
                <a:solidFill>
                  <a:srgbClr val="000000"/>
                </a:solidFill>
                <a:latin typeface="FangSong"/>
                <a:cs typeface="FangSong"/>
              </a:rPr>
              <a:t>魏华伟就选择到一个他眼中“青春用得最有价值的地方”。</a:t>
            </a:r>
          </a:p>
        </p:txBody>
      </p:sp>
      <p:sp>
        <p:nvSpPr>
          <p:cNvPr id="4" name="object 4"/>
          <p:cNvSpPr txBox="1"/>
          <p:nvPr/>
        </p:nvSpPr>
        <p:spPr>
          <a:xfrm>
            <a:off x="91439" y="2201100"/>
            <a:ext cx="10214151"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②不怕艰难困苦，敢于到最困难的地方工作。担任文楼村书记的魏</a:t>
            </a:r>
          </a:p>
          <a:p>
            <a:pPr marL="0" marR="0">
              <a:lnSpc>
                <a:spcPts val="2400"/>
              </a:lnSpc>
              <a:spcBef>
                <a:spcPts val="479"/>
              </a:spcBef>
              <a:spcAft>
                <a:spcPct val="0"/>
              </a:spcAft>
            </a:pPr>
            <a:r>
              <a:rPr sz="2400" spc="11">
                <a:solidFill>
                  <a:srgbClr val="000000"/>
                </a:solidFill>
                <a:latin typeface="FangSong"/>
                <a:cs typeface="FangSong"/>
              </a:rPr>
              <a:t>华伟脸被日头晒得很黑，每天都骑着破旧的电动车走村串户。</a:t>
            </a:r>
          </a:p>
        </p:txBody>
      </p:sp>
      <p:sp>
        <p:nvSpPr>
          <p:cNvPr id="5" name="object 5"/>
          <p:cNvSpPr txBox="1"/>
          <p:nvPr/>
        </p:nvSpPr>
        <p:spPr>
          <a:xfrm>
            <a:off x="91439" y="3298761"/>
            <a:ext cx="10214151"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③与百姓心连心，做有益于百姓的事情。魏华伟在文楼村一直做实</a:t>
            </a:r>
          </a:p>
          <a:p>
            <a:pPr marL="0" marR="0">
              <a:lnSpc>
                <a:spcPts val="2400"/>
              </a:lnSpc>
              <a:spcBef>
                <a:spcPts val="479"/>
              </a:spcBef>
              <a:spcAft>
                <a:spcPct val="0"/>
              </a:spcAft>
            </a:pPr>
            <a:r>
              <a:rPr sz="2400" spc="11">
                <a:solidFill>
                  <a:srgbClr val="000000"/>
                </a:solidFill>
                <a:latin typeface="FangSong"/>
                <a:cs typeface="FangSong"/>
              </a:rPr>
              <a:t>实在在的事情，比如为患病村民的孩子筹集学费等。</a:t>
            </a:r>
          </a:p>
        </p:txBody>
      </p:sp>
      <p:sp>
        <p:nvSpPr>
          <p:cNvPr id="6" name="object 6"/>
          <p:cNvSpPr txBox="1"/>
          <p:nvPr/>
        </p:nvSpPr>
        <p:spPr>
          <a:xfrm>
            <a:off x="91439" y="4396295"/>
            <a:ext cx="10214151" cy="185934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1">
                <a:solidFill>
                  <a:srgbClr val="000000"/>
                </a:solidFill>
                <a:latin typeface="FangSong"/>
                <a:cs typeface="FangSong"/>
              </a:rPr>
              <a:t>④敢于创新，带领大家走发家致富的道路。好的工作方法、工作态</a:t>
            </a:r>
          </a:p>
          <a:p>
            <a:pPr marL="0" marR="0">
              <a:lnSpc>
                <a:spcPts val="2400"/>
              </a:lnSpc>
              <a:spcBef>
                <a:spcPts val="480"/>
              </a:spcBef>
              <a:spcAft>
                <a:spcPct val="0"/>
              </a:spcAft>
            </a:pPr>
            <a:r>
              <a:rPr sz="2400" spc="11">
                <a:solidFill>
                  <a:srgbClr val="000000"/>
                </a:solidFill>
                <a:latin typeface="FangSong"/>
                <a:cs typeface="FangSong"/>
              </a:rPr>
              <a:t>度是对百姓的关爱，但担任书记还有一个十分重要的工作，就是让</a:t>
            </a:r>
          </a:p>
          <a:p>
            <a:pPr marL="0" marR="0">
              <a:lnSpc>
                <a:spcPts val="2400"/>
              </a:lnSpc>
              <a:spcBef>
                <a:spcPts val="480"/>
              </a:spcBef>
              <a:spcAft>
                <a:spcPct val="0"/>
              </a:spcAft>
            </a:pPr>
            <a:r>
              <a:rPr sz="2400" spc="11">
                <a:solidFill>
                  <a:srgbClr val="000000"/>
                </a:solidFill>
                <a:latin typeface="FangSong"/>
                <a:cs typeface="FangSong"/>
              </a:rPr>
              <a:t>百姓过上幸福的生活，魏华伟带领文楼村百姓自己闯出一条路子，</a:t>
            </a:r>
          </a:p>
          <a:p>
            <a:pPr marL="0" marR="0">
              <a:lnSpc>
                <a:spcPts val="2402"/>
              </a:lnSpc>
              <a:spcBef>
                <a:spcPts val="427"/>
              </a:spcBef>
              <a:spcAft>
                <a:spcPct val="0"/>
              </a:spcAft>
            </a:pPr>
            <a:r>
              <a:rPr sz="2400" spc="11">
                <a:solidFill>
                  <a:srgbClr val="000000"/>
                </a:solidFill>
                <a:latin typeface="FangSong"/>
                <a:cs typeface="FangSong"/>
              </a:rPr>
              <a:t>让文楼村有了生机。</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61205" y="2242383"/>
            <a:ext cx="1630171" cy="1016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204"/>
              </a:lnSpc>
              <a:spcBef>
                <a:spcPct val="0"/>
              </a:spcBef>
              <a:spcAft>
                <a:spcPct val="0"/>
              </a:spcAft>
            </a:pPr>
            <a:r>
              <a:rPr sz="3200" spc="17">
                <a:solidFill>
                  <a:srgbClr val="000000"/>
                </a:solidFill>
                <a:latin typeface="FangSong"/>
                <a:cs typeface="FangSong"/>
              </a:rPr>
              <a:t>例题</a:t>
            </a:r>
            <a:r>
              <a:rPr sz="3200">
                <a:solidFill>
                  <a:srgbClr val="000000"/>
                </a:solidFill>
                <a:latin typeface="FangSong"/>
                <a:cs typeface="FangSong"/>
              </a:rPr>
              <a:t>1</a:t>
            </a:r>
          </a:p>
        </p:txBody>
      </p:sp>
      <p:sp>
        <p:nvSpPr>
          <p:cNvPr id="4" name="object 4"/>
          <p:cNvSpPr txBox="1"/>
          <p:nvPr/>
        </p:nvSpPr>
        <p:spPr>
          <a:xfrm>
            <a:off x="643737" y="2945018"/>
            <a:ext cx="9029549" cy="88879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0">
                <a:solidFill>
                  <a:srgbClr val="000000"/>
                </a:solidFill>
                <a:latin typeface="FangSong"/>
                <a:cs typeface="FangSong"/>
              </a:rPr>
              <a:t>对话全国教书育人楷模杨浦高级中学名誉校长于漪</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56844" y="230354"/>
            <a:ext cx="727562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被评为首届全国教书育人楷模</a:t>
            </a:r>
            <a:r>
              <a:rPr sz="2200" spc="15">
                <a:solidFill>
                  <a:srgbClr val="000000"/>
                </a:solidFill>
                <a:latin typeface="FangSong"/>
                <a:cs typeface="FangSong"/>
              </a:rPr>
              <a:t>,您有什么感想</a:t>
            </a:r>
            <a:r>
              <a:rPr sz="2200">
                <a:solidFill>
                  <a:srgbClr val="000000"/>
                </a:solidFill>
                <a:latin typeface="FangSong"/>
                <a:cs typeface="FangSong"/>
              </a:rPr>
              <a:t>?</a:t>
            </a:r>
          </a:p>
        </p:txBody>
      </p:sp>
      <p:sp>
        <p:nvSpPr>
          <p:cNvPr id="4" name="object 4"/>
          <p:cNvSpPr txBox="1"/>
          <p:nvPr/>
        </p:nvSpPr>
        <p:spPr>
          <a:xfrm>
            <a:off x="91439" y="692380"/>
            <a:ext cx="10187886" cy="33808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4">
                <a:solidFill>
                  <a:srgbClr val="000000"/>
                </a:solidFill>
                <a:latin typeface="FangSong"/>
                <a:cs typeface="FangSong"/>
              </a:rPr>
              <a:t>其实我是深感惭愧和不安啊</a:t>
            </a:r>
            <a:r>
              <a:rPr sz="2200">
                <a:solidFill>
                  <a:srgbClr val="000000"/>
                </a:solidFill>
                <a:latin typeface="FangSong"/>
                <a:cs typeface="FangSong"/>
              </a:rPr>
              <a:t>!</a:t>
            </a:r>
            <a:r>
              <a:rPr sz="2200" spc="12">
                <a:solidFill>
                  <a:srgbClr val="000000"/>
                </a:solidFill>
                <a:latin typeface="FangSong"/>
                <a:cs typeface="FangSong"/>
              </a:rPr>
              <a:t>和在岗的老师比</a:t>
            </a:r>
            <a:r>
              <a:rPr sz="2200" spc="15">
                <a:solidFill>
                  <a:srgbClr val="000000"/>
                </a:solidFill>
                <a:latin typeface="FangSong"/>
                <a:cs typeface="FangSong"/>
              </a:rPr>
              <a:t>,</a:t>
            </a:r>
            <a:r>
              <a:rPr sz="2200" spc="14">
                <a:solidFill>
                  <a:srgbClr val="000000"/>
                </a:solidFill>
                <a:latin typeface="FangSong"/>
                <a:cs typeface="FangSong"/>
              </a:rPr>
              <a:t>我的工作压力和身</a:t>
            </a:r>
          </a:p>
          <a:p>
            <a:pPr marL="0" marR="0">
              <a:lnSpc>
                <a:spcPts val="2195"/>
              </a:lnSpc>
              <a:spcBef>
                <a:spcPts val="443"/>
              </a:spcBef>
              <a:spcAft>
                <a:spcPct val="0"/>
              </a:spcAft>
            </a:pPr>
            <a:r>
              <a:rPr sz="2200" spc="12">
                <a:solidFill>
                  <a:srgbClr val="000000"/>
                </a:solidFill>
                <a:latin typeface="FangSong"/>
                <a:cs typeface="FangSong"/>
              </a:rPr>
              <a:t>心紧张程度跟他们不可同日而语</a:t>
            </a:r>
            <a:r>
              <a:rPr sz="2200" spc="15">
                <a:solidFill>
                  <a:srgbClr val="000000"/>
                </a:solidFill>
                <a:latin typeface="FangSong"/>
                <a:cs typeface="FangSong"/>
              </a:rPr>
              <a:t>;</a:t>
            </a:r>
            <a:r>
              <a:rPr sz="2200" spc="12">
                <a:solidFill>
                  <a:srgbClr val="000000"/>
                </a:solidFill>
                <a:latin typeface="FangSong"/>
                <a:cs typeface="FangSong"/>
              </a:rPr>
              <a:t>和其他获得荣誉称号的老师比</a:t>
            </a:r>
            <a:r>
              <a:rPr sz="2200" spc="15">
                <a:solidFill>
                  <a:srgbClr val="000000"/>
                </a:solidFill>
                <a:latin typeface="FangSong"/>
                <a:cs typeface="FangSong"/>
              </a:rPr>
              <a:t>,</a:t>
            </a:r>
            <a:r>
              <a:rPr sz="2200" spc="10">
                <a:solidFill>
                  <a:srgbClr val="000000"/>
                </a:solidFill>
                <a:latin typeface="FangSong"/>
                <a:cs typeface="FangSong"/>
              </a:rPr>
              <a:t>我身上</a:t>
            </a:r>
          </a:p>
          <a:p>
            <a:pPr marL="0" marR="0">
              <a:lnSpc>
                <a:spcPts val="2195"/>
              </a:lnSpc>
              <a:spcBef>
                <a:spcPts val="493"/>
              </a:spcBef>
              <a:spcAft>
                <a:spcPct val="0"/>
              </a:spcAft>
            </a:pPr>
            <a:r>
              <a:rPr sz="2200" spc="10">
                <a:solidFill>
                  <a:srgbClr val="000000"/>
                </a:solidFill>
                <a:latin typeface="FangSong"/>
                <a:cs typeface="FangSong"/>
              </a:rPr>
              <a:t>还有很多的不足。我一直认为上课就要打开学生的心门。但是我看到蒋</a:t>
            </a:r>
          </a:p>
          <a:p>
            <a:pPr marL="0" marR="0">
              <a:lnSpc>
                <a:spcPts val="2198"/>
              </a:lnSpc>
              <a:spcBef>
                <a:spcPts val="441"/>
              </a:spcBef>
              <a:spcAft>
                <a:spcPct val="0"/>
              </a:spcAft>
            </a:pPr>
            <a:r>
              <a:rPr sz="2200" spc="12">
                <a:solidFill>
                  <a:srgbClr val="000000"/>
                </a:solidFill>
                <a:latin typeface="FangSong"/>
                <a:cs typeface="FangSong"/>
              </a:rPr>
              <a:t>院士把两个星期的课程用一节课就讲得那么清楚</a:t>
            </a:r>
            <a:r>
              <a:rPr sz="2200">
                <a:solidFill>
                  <a:srgbClr val="000000"/>
                </a:solidFill>
                <a:latin typeface="FangSong"/>
                <a:cs typeface="FangSong"/>
              </a:rPr>
              <a:t>,</a:t>
            </a:r>
            <a:r>
              <a:rPr sz="2200" spc="14">
                <a:solidFill>
                  <a:srgbClr val="000000"/>
                </a:solidFill>
                <a:latin typeface="FangSong"/>
                <a:cs typeface="FangSong"/>
              </a:rPr>
              <a:t>我就觉得自愧不如</a:t>
            </a:r>
            <a:r>
              <a:rPr sz="2200" spc="15">
                <a:solidFill>
                  <a:srgbClr val="000000"/>
                </a:solidFill>
                <a:latin typeface="FangSong"/>
                <a:cs typeface="FangSong"/>
              </a:rPr>
              <a:t>,</a:t>
            </a:r>
            <a:r>
              <a:rPr sz="2200">
                <a:solidFill>
                  <a:srgbClr val="000000"/>
                </a:solidFill>
                <a:latin typeface="FangSong"/>
                <a:cs typeface="FangSong"/>
              </a:rPr>
              <a:t>对</a:t>
            </a:r>
          </a:p>
          <a:p>
            <a:pPr marL="0" marR="0">
              <a:lnSpc>
                <a:spcPts val="2195"/>
              </a:lnSpc>
              <a:spcBef>
                <a:spcPts val="496"/>
              </a:spcBef>
              <a:spcAft>
                <a:spcPct val="0"/>
              </a:spcAft>
            </a:pPr>
            <a:r>
              <a:rPr sz="2200" spc="12">
                <a:solidFill>
                  <a:srgbClr val="000000"/>
                </a:solidFill>
                <a:latin typeface="FangSong"/>
                <a:cs typeface="FangSong"/>
              </a:rPr>
              <a:t>不起学生。又比如湖南农业大学那位六十几岁种葡萄的教授</a:t>
            </a:r>
            <a:r>
              <a:rPr sz="2200">
                <a:solidFill>
                  <a:srgbClr val="000000"/>
                </a:solidFill>
                <a:latin typeface="FangSong"/>
                <a:cs typeface="FangSong"/>
              </a:rPr>
              <a:t>,</a:t>
            </a:r>
            <a:r>
              <a:rPr sz="2200" spc="10">
                <a:solidFill>
                  <a:srgbClr val="000000"/>
                </a:solidFill>
                <a:latin typeface="FangSong"/>
                <a:cs typeface="FangSong"/>
              </a:rPr>
              <a:t>带领团队攻</a:t>
            </a:r>
          </a:p>
          <a:p>
            <a:pPr marL="0" marR="0">
              <a:lnSpc>
                <a:spcPts val="2195"/>
              </a:lnSpc>
              <a:spcBef>
                <a:spcPts val="444"/>
              </a:spcBef>
              <a:spcAft>
                <a:spcPct val="0"/>
              </a:spcAft>
            </a:pPr>
            <a:r>
              <a:rPr sz="2200" spc="14">
                <a:solidFill>
                  <a:srgbClr val="000000"/>
                </a:solidFill>
                <a:latin typeface="FangSong"/>
                <a:cs typeface="FangSong"/>
              </a:rPr>
              <a:t>克难关。他说:“葡萄不是种在黑板上的</a:t>
            </a:r>
            <a:r>
              <a:rPr sz="2200" spc="15">
                <a:solidFill>
                  <a:srgbClr val="000000"/>
                </a:solidFill>
                <a:latin typeface="FangSong"/>
                <a:cs typeface="FangSong"/>
              </a:rPr>
              <a:t>,</a:t>
            </a:r>
            <a:r>
              <a:rPr sz="2200" spc="10">
                <a:solidFill>
                  <a:srgbClr val="000000"/>
                </a:solidFill>
                <a:latin typeface="FangSong"/>
                <a:cs typeface="FangSong"/>
              </a:rPr>
              <a:t>是种在地里的。科研论文不是</a:t>
            </a:r>
          </a:p>
          <a:p>
            <a:pPr marL="0" marR="0">
              <a:lnSpc>
                <a:spcPts val="2195"/>
              </a:lnSpc>
              <a:spcBef>
                <a:spcPts val="443"/>
              </a:spcBef>
              <a:spcAft>
                <a:spcPct val="0"/>
              </a:spcAft>
            </a:pPr>
            <a:r>
              <a:rPr sz="2200" spc="15">
                <a:solidFill>
                  <a:srgbClr val="000000"/>
                </a:solidFill>
                <a:latin typeface="FangSong"/>
                <a:cs typeface="FangSong"/>
              </a:rPr>
              <a:t>写在纸上的</a:t>
            </a:r>
            <a:r>
              <a:rPr sz="2200">
                <a:solidFill>
                  <a:srgbClr val="000000"/>
                </a:solidFill>
                <a:latin typeface="FangSong"/>
                <a:cs typeface="FangSong"/>
              </a:rPr>
              <a:t>,</a:t>
            </a:r>
            <a:r>
              <a:rPr sz="2200" spc="14">
                <a:solidFill>
                  <a:srgbClr val="000000"/>
                </a:solidFill>
                <a:latin typeface="FangSong"/>
                <a:cs typeface="FangSong"/>
              </a:rPr>
              <a:t>是要装到农民的腰包里的。”我一直在对照这两句话</a:t>
            </a:r>
            <a:r>
              <a:rPr sz="2200">
                <a:solidFill>
                  <a:srgbClr val="000000"/>
                </a:solidFill>
                <a:latin typeface="FangSong"/>
                <a:cs typeface="FangSong"/>
              </a:rPr>
              <a:t>,</a:t>
            </a:r>
            <a:r>
              <a:rPr sz="2200" spc="20">
                <a:solidFill>
                  <a:srgbClr val="000000"/>
                </a:solidFill>
                <a:latin typeface="FangSong"/>
                <a:cs typeface="FangSong"/>
              </a:rPr>
              <a:t>我觉</a:t>
            </a:r>
          </a:p>
          <a:p>
            <a:pPr marL="0" marR="0">
              <a:lnSpc>
                <a:spcPts val="2198"/>
              </a:lnSpc>
              <a:spcBef>
                <a:spcPts val="491"/>
              </a:spcBef>
              <a:spcAft>
                <a:spcPct val="0"/>
              </a:spcAft>
            </a:pPr>
            <a:r>
              <a:rPr sz="2200" spc="10">
                <a:solidFill>
                  <a:srgbClr val="000000"/>
                </a:solidFill>
                <a:latin typeface="FangSong"/>
                <a:cs typeface="FangSong"/>
              </a:rPr>
              <a:t>得我是真的对不起学生。所以去北京领奖的三天里我一直处于激动、感</a:t>
            </a:r>
          </a:p>
          <a:p>
            <a:pPr marL="0" marR="0">
              <a:lnSpc>
                <a:spcPts val="2195"/>
              </a:lnSpc>
              <a:spcBef>
                <a:spcPts val="446"/>
              </a:spcBef>
              <a:spcAft>
                <a:spcPct val="0"/>
              </a:spcAft>
            </a:pPr>
            <a:r>
              <a:rPr sz="2200" spc="14">
                <a:solidFill>
                  <a:srgbClr val="000000"/>
                </a:solidFill>
                <a:latin typeface="FangSong"/>
                <a:cs typeface="FangSong"/>
              </a:rPr>
              <a:t>动和不安当中。我想</a:t>
            </a:r>
            <a:r>
              <a:rPr sz="2200" spc="15">
                <a:solidFill>
                  <a:srgbClr val="000000"/>
                </a:solidFill>
                <a:latin typeface="FangSong"/>
                <a:cs typeface="FangSong"/>
              </a:rPr>
              <a:t>,</a:t>
            </a:r>
            <a:r>
              <a:rPr sz="2200" spc="12">
                <a:solidFill>
                  <a:srgbClr val="000000"/>
                </a:solidFill>
                <a:latin typeface="FangSong"/>
                <a:cs typeface="FangSong"/>
              </a:rPr>
              <a:t>能够受到这样的殊荣绝不仅是个人的光荣。</a:t>
            </a:r>
          </a:p>
        </p:txBody>
      </p:sp>
      <p:sp>
        <p:nvSpPr>
          <p:cNvPr id="5" name="object 5"/>
          <p:cNvSpPr txBox="1"/>
          <p:nvPr/>
        </p:nvSpPr>
        <p:spPr>
          <a:xfrm>
            <a:off x="656844" y="3838550"/>
            <a:ext cx="7922335"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那您想过通过从政</a:t>
            </a:r>
            <a:r>
              <a:rPr sz="2200" spc="15">
                <a:solidFill>
                  <a:srgbClr val="000000"/>
                </a:solidFill>
                <a:latin typeface="FangSong"/>
                <a:cs typeface="FangSong"/>
              </a:rPr>
              <a:t>,</a:t>
            </a:r>
            <a:r>
              <a:rPr sz="2200" spc="14">
                <a:solidFill>
                  <a:srgbClr val="000000"/>
                </a:solidFill>
                <a:latin typeface="FangSong"/>
                <a:cs typeface="FangSong"/>
              </a:rPr>
              <a:t>用政策手段去影响更多的人吗</a:t>
            </a:r>
            <a:r>
              <a:rPr sz="2200">
                <a:solidFill>
                  <a:srgbClr val="000000"/>
                </a:solidFill>
                <a:latin typeface="FangSong"/>
                <a:cs typeface="FangSong"/>
              </a:rPr>
              <a:t>?</a:t>
            </a:r>
          </a:p>
        </p:txBody>
      </p:sp>
      <p:sp>
        <p:nvSpPr>
          <p:cNvPr id="6" name="object 6"/>
          <p:cNvSpPr txBox="1"/>
          <p:nvPr/>
        </p:nvSpPr>
        <p:spPr>
          <a:xfrm>
            <a:off x="91439" y="4300322"/>
            <a:ext cx="10186036" cy="17040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5">
                <a:solidFill>
                  <a:srgbClr val="000000"/>
                </a:solidFill>
                <a:latin typeface="FangSong"/>
                <a:cs typeface="FangSong"/>
              </a:rPr>
              <a:t>我还是喜欢教书</a:t>
            </a:r>
            <a:r>
              <a:rPr sz="2200">
                <a:solidFill>
                  <a:srgbClr val="000000"/>
                </a:solidFill>
                <a:latin typeface="FangSong"/>
                <a:cs typeface="FangSong"/>
              </a:rPr>
              <a:t>,</a:t>
            </a:r>
            <a:r>
              <a:rPr sz="2200" spc="14">
                <a:solidFill>
                  <a:srgbClr val="000000"/>
                </a:solidFill>
                <a:latin typeface="FangSong"/>
                <a:cs typeface="FangSong"/>
              </a:rPr>
              <a:t>做一个实实在在、普普通通的教师</a:t>
            </a:r>
            <a:r>
              <a:rPr sz="2200">
                <a:solidFill>
                  <a:srgbClr val="000000"/>
                </a:solidFill>
                <a:latin typeface="FangSong"/>
                <a:cs typeface="FangSong"/>
              </a:rPr>
              <a:t>,</a:t>
            </a:r>
            <a:r>
              <a:rPr sz="2200" spc="10">
                <a:solidFill>
                  <a:srgbClr val="000000"/>
                </a:solidFill>
                <a:latin typeface="FangSong"/>
                <a:cs typeface="FangSong"/>
              </a:rPr>
              <a:t>才是我愿意</a:t>
            </a:r>
          </a:p>
          <a:p>
            <a:pPr marL="0" marR="0">
              <a:lnSpc>
                <a:spcPts val="2198"/>
              </a:lnSpc>
              <a:spcBef>
                <a:spcPts val="441"/>
              </a:spcBef>
              <a:spcAft>
                <a:spcPct val="0"/>
              </a:spcAft>
            </a:pPr>
            <a:r>
              <a:rPr sz="2200" spc="14">
                <a:solidFill>
                  <a:srgbClr val="000000"/>
                </a:solidFill>
                <a:latin typeface="FangSong"/>
                <a:cs typeface="FangSong"/>
              </a:rPr>
              <a:t>做的事情。我曾经有一个梦想</a:t>
            </a:r>
            <a:r>
              <a:rPr sz="2200">
                <a:solidFill>
                  <a:srgbClr val="000000"/>
                </a:solidFill>
                <a:latin typeface="FangSong"/>
                <a:cs typeface="FangSong"/>
              </a:rPr>
              <a:t>,</a:t>
            </a:r>
            <a:r>
              <a:rPr sz="2200" spc="10">
                <a:solidFill>
                  <a:srgbClr val="000000"/>
                </a:solidFill>
                <a:latin typeface="FangSong"/>
                <a:cs typeface="FangSong"/>
              </a:rPr>
              <a:t>就是把当时带的所有的年轻教师都培养成</a:t>
            </a:r>
          </a:p>
          <a:p>
            <a:pPr marL="0" marR="0">
              <a:lnSpc>
                <a:spcPts val="2195"/>
              </a:lnSpc>
              <a:spcBef>
                <a:spcPts val="495"/>
              </a:spcBef>
              <a:spcAft>
                <a:spcPct val="0"/>
              </a:spcAft>
            </a:pPr>
            <a:r>
              <a:rPr sz="2200" spc="15">
                <a:solidFill>
                  <a:srgbClr val="000000"/>
                </a:solidFill>
                <a:latin typeface="FangSong"/>
                <a:cs typeface="FangSong"/>
              </a:rPr>
              <a:t>特级教师,</a:t>
            </a:r>
            <a:r>
              <a:rPr sz="2200" spc="12">
                <a:solidFill>
                  <a:srgbClr val="000000"/>
                </a:solidFill>
                <a:latin typeface="FangSong"/>
                <a:cs typeface="FangSong"/>
              </a:rPr>
              <a:t>现在基本实现了。培养青年教师是非常重要的</a:t>
            </a:r>
            <a:r>
              <a:rPr sz="2200" spc="15">
                <a:solidFill>
                  <a:srgbClr val="000000"/>
                </a:solidFill>
                <a:latin typeface="FangSong"/>
                <a:cs typeface="FangSong"/>
              </a:rPr>
              <a:t>,</a:t>
            </a:r>
            <a:r>
              <a:rPr sz="2200" spc="10">
                <a:solidFill>
                  <a:srgbClr val="000000"/>
                </a:solidFill>
                <a:latin typeface="FangSong"/>
                <a:cs typeface="FangSong"/>
              </a:rPr>
              <a:t>一个好教师可</a:t>
            </a:r>
          </a:p>
          <a:p>
            <a:pPr marL="0" marR="0">
              <a:lnSpc>
                <a:spcPts val="2195"/>
              </a:lnSpc>
              <a:spcBef>
                <a:spcPts val="444"/>
              </a:spcBef>
              <a:spcAft>
                <a:spcPct val="0"/>
              </a:spcAft>
            </a:pPr>
            <a:r>
              <a:rPr sz="2200" spc="10">
                <a:solidFill>
                  <a:srgbClr val="000000"/>
                </a:solidFill>
                <a:latin typeface="FangSong"/>
                <a:cs typeface="FangSong"/>
              </a:rPr>
              <a:t>以使很多学生受益。</a:t>
            </a:r>
          </a:p>
        </p:txBody>
      </p:sp>
      <p:sp>
        <p:nvSpPr>
          <p:cNvPr id="7" name="object 7"/>
          <p:cNvSpPr txBox="1"/>
          <p:nvPr/>
        </p:nvSpPr>
        <p:spPr>
          <a:xfrm>
            <a:off x="91439" y="5768239"/>
            <a:ext cx="10186506" cy="10335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现在的学生很小就开始学英语</a:t>
            </a:r>
            <a:r>
              <a:rPr sz="2200" spc="15">
                <a:solidFill>
                  <a:srgbClr val="000000"/>
                </a:solidFill>
                <a:latin typeface="FangSong"/>
                <a:cs typeface="FangSong"/>
              </a:rPr>
              <a:t>,</a:t>
            </a:r>
            <a:r>
              <a:rPr sz="2200" spc="14">
                <a:solidFill>
                  <a:srgbClr val="000000"/>
                </a:solidFill>
                <a:latin typeface="FangSong"/>
                <a:cs typeface="FangSong"/>
              </a:rPr>
              <a:t>受外来文化影响很大</a:t>
            </a:r>
            <a:r>
              <a:rPr sz="2200">
                <a:solidFill>
                  <a:srgbClr val="000000"/>
                </a:solidFill>
                <a:latin typeface="FangSong"/>
                <a:cs typeface="FangSong"/>
              </a:rPr>
              <a:t>,</a:t>
            </a:r>
            <a:r>
              <a:rPr sz="2200" spc="14">
                <a:solidFill>
                  <a:srgbClr val="000000"/>
                </a:solidFill>
                <a:latin typeface="FangSong"/>
                <a:cs typeface="FangSong"/>
              </a:rPr>
              <a:t>这个您怎</a:t>
            </a:r>
          </a:p>
          <a:p>
            <a:pPr marL="0" marR="0">
              <a:lnSpc>
                <a:spcPts val="2195"/>
              </a:lnSpc>
              <a:spcBef>
                <a:spcPts val="446"/>
              </a:spcBef>
              <a:spcAft>
                <a:spcPct val="0"/>
              </a:spcAft>
            </a:pPr>
            <a:r>
              <a:rPr sz="2200" spc="14">
                <a:solidFill>
                  <a:srgbClr val="000000"/>
                </a:solidFill>
                <a:latin typeface="FangSong"/>
                <a:cs typeface="FangSong"/>
              </a:rPr>
              <a:t>么看</a:t>
            </a:r>
            <a:r>
              <a:rPr sz="2200">
                <a:solidFill>
                  <a:srgbClr val="000000"/>
                </a:solidFill>
                <a:latin typeface="FangSong"/>
                <a:cs typeface="FangSong"/>
              </a:rPr>
              <a:t>?</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89130"/>
            <a:ext cx="10436031" cy="27697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2919" marR="0">
              <a:lnSpc>
                <a:spcPts val="2004"/>
              </a:lnSpc>
              <a:spcBef>
                <a:spcPct val="0"/>
              </a:spcBef>
              <a:spcAft>
                <a:spcPct val="0"/>
              </a:spcAft>
            </a:pPr>
            <a:r>
              <a:rPr sz="2000" spc="15">
                <a:solidFill>
                  <a:srgbClr val="000000"/>
                </a:solidFill>
                <a:latin typeface="FangSong"/>
                <a:cs typeface="FangSong"/>
              </a:rPr>
              <a:t>于</a:t>
            </a:r>
            <a:r>
              <a:rPr sz="2000" spc="10">
                <a:solidFill>
                  <a:srgbClr val="000000"/>
                </a:solidFill>
                <a:latin typeface="FangSong"/>
                <a:cs typeface="FangSong"/>
              </a:rPr>
              <a:t>:</a:t>
            </a:r>
            <a:r>
              <a:rPr sz="2000" spc="12">
                <a:solidFill>
                  <a:srgbClr val="000000"/>
                </a:solidFill>
                <a:latin typeface="FangSong"/>
                <a:cs typeface="FangSong"/>
              </a:rPr>
              <a:t>台湾的白先勇先生曾经说过这样一句话,“百年语文</a:t>
            </a:r>
            <a:r>
              <a:rPr sz="2000">
                <a:solidFill>
                  <a:srgbClr val="000000"/>
                </a:solidFill>
                <a:latin typeface="FangSong"/>
                <a:cs typeface="FangSong"/>
              </a:rPr>
              <a:t>,</a:t>
            </a:r>
            <a:r>
              <a:rPr sz="2000" spc="10">
                <a:solidFill>
                  <a:srgbClr val="000000"/>
                </a:solidFill>
                <a:latin typeface="FangSong"/>
                <a:cs typeface="FangSong"/>
              </a:rPr>
              <a:t>内忧外患”。语言</a:t>
            </a:r>
          </a:p>
          <a:p>
            <a:pPr marL="0" marR="0">
              <a:lnSpc>
                <a:spcPts val="2006"/>
              </a:lnSpc>
              <a:spcBef>
                <a:spcPts val="393"/>
              </a:spcBef>
              <a:spcAft>
                <a:spcPct val="0"/>
              </a:spcAft>
            </a:pPr>
            <a:r>
              <a:rPr sz="2000" spc="11">
                <a:solidFill>
                  <a:srgbClr val="000000"/>
                </a:solidFill>
                <a:latin typeface="FangSong"/>
                <a:cs typeface="FangSong"/>
              </a:rPr>
              <a:t>本身和国力是有重要关系的</a:t>
            </a:r>
            <a:r>
              <a:rPr sz="2000">
                <a:solidFill>
                  <a:srgbClr val="000000"/>
                </a:solidFill>
                <a:latin typeface="FangSong"/>
                <a:cs typeface="FangSong"/>
              </a:rPr>
              <a:t>,</a:t>
            </a:r>
            <a:r>
              <a:rPr sz="2000" spc="15">
                <a:solidFill>
                  <a:srgbClr val="000000"/>
                </a:solidFill>
                <a:latin typeface="FangSong"/>
                <a:cs typeface="FangSong"/>
              </a:rPr>
              <a:t>语言中是有霸权的</a:t>
            </a:r>
            <a:r>
              <a:rPr sz="2000">
                <a:solidFill>
                  <a:srgbClr val="000000"/>
                </a:solidFill>
                <a:latin typeface="FangSong"/>
                <a:cs typeface="FangSong"/>
              </a:rPr>
              <a:t>,</a:t>
            </a:r>
            <a:r>
              <a:rPr sz="2000" spc="11">
                <a:solidFill>
                  <a:srgbClr val="000000"/>
                </a:solidFill>
                <a:latin typeface="FangSong"/>
                <a:cs typeface="FangSong"/>
              </a:rPr>
              <a:t>哪一个国家不重视母语的教育啊</a:t>
            </a:r>
            <a:r>
              <a:rPr sz="2000">
                <a:solidFill>
                  <a:srgbClr val="000000"/>
                </a:solidFill>
                <a:latin typeface="FangSong"/>
                <a:cs typeface="FangSong"/>
              </a:rPr>
              <a:t>!</a:t>
            </a:r>
          </a:p>
          <a:p>
            <a:pPr marL="0" marR="0">
              <a:lnSpc>
                <a:spcPts val="2004"/>
              </a:lnSpc>
              <a:spcBef>
                <a:spcPts val="398"/>
              </a:spcBef>
              <a:spcAft>
                <a:spcPct val="0"/>
              </a:spcAft>
            </a:pPr>
            <a:r>
              <a:rPr sz="2000" spc="12">
                <a:solidFill>
                  <a:srgbClr val="000000"/>
                </a:solidFill>
                <a:latin typeface="FangSong"/>
                <a:cs typeface="FangSong"/>
              </a:rPr>
              <a:t>法国课文《最后一课》里面说:“语言是打开牢门的钥匙”。语言没有了</a:t>
            </a:r>
            <a:r>
              <a:rPr sz="2000">
                <a:solidFill>
                  <a:srgbClr val="000000"/>
                </a:solidFill>
                <a:latin typeface="FangSong"/>
                <a:cs typeface="FangSong"/>
              </a:rPr>
              <a:t>,</a:t>
            </a:r>
            <a:r>
              <a:rPr sz="2000" spc="15">
                <a:solidFill>
                  <a:srgbClr val="000000"/>
                </a:solidFill>
                <a:latin typeface="FangSong"/>
                <a:cs typeface="FangSong"/>
              </a:rPr>
              <a:t>这个民</a:t>
            </a:r>
          </a:p>
          <a:p>
            <a:pPr marL="0" marR="0">
              <a:lnSpc>
                <a:spcPts val="2004"/>
              </a:lnSpc>
              <a:spcBef>
                <a:spcPts val="395"/>
              </a:spcBef>
              <a:spcAft>
                <a:spcPct val="0"/>
              </a:spcAft>
            </a:pPr>
            <a:r>
              <a:rPr sz="2000" spc="12">
                <a:solidFill>
                  <a:srgbClr val="000000"/>
                </a:solidFill>
                <a:latin typeface="FangSong"/>
                <a:cs typeface="FangSong"/>
              </a:rPr>
              <a:t>族的文化也就消失了。以前是“学好数理化</a:t>
            </a:r>
            <a:r>
              <a:rPr sz="2000">
                <a:solidFill>
                  <a:srgbClr val="000000"/>
                </a:solidFill>
                <a:latin typeface="FangSong"/>
                <a:cs typeface="FangSong"/>
              </a:rPr>
              <a:t>,</a:t>
            </a:r>
            <a:r>
              <a:rPr sz="2000" spc="15">
                <a:solidFill>
                  <a:srgbClr val="000000"/>
                </a:solidFill>
                <a:latin typeface="FangSong"/>
                <a:cs typeface="FangSong"/>
              </a:rPr>
              <a:t>走遍天下都不怕”</a:t>
            </a:r>
            <a:r>
              <a:rPr sz="2000">
                <a:solidFill>
                  <a:srgbClr val="000000"/>
                </a:solidFill>
                <a:latin typeface="FangSong"/>
                <a:cs typeface="FangSong"/>
              </a:rPr>
              <a:t>,</a:t>
            </a:r>
            <a:r>
              <a:rPr sz="2000" spc="10">
                <a:solidFill>
                  <a:srgbClr val="000000"/>
                </a:solidFill>
                <a:latin typeface="FangSong"/>
                <a:cs typeface="FangSong"/>
              </a:rPr>
              <a:t>现在数理化改成</a:t>
            </a:r>
          </a:p>
          <a:p>
            <a:pPr marL="0" marR="0">
              <a:lnSpc>
                <a:spcPts val="2004"/>
              </a:lnSpc>
              <a:spcBef>
                <a:spcPts val="395"/>
              </a:spcBef>
              <a:spcAft>
                <a:spcPct val="0"/>
              </a:spcAft>
            </a:pPr>
            <a:r>
              <a:rPr sz="2000" spc="15">
                <a:solidFill>
                  <a:srgbClr val="000000"/>
                </a:solidFill>
                <a:latin typeface="FangSong"/>
                <a:cs typeface="FangSong"/>
              </a:rPr>
              <a:t>英语了</a:t>
            </a:r>
            <a:r>
              <a:rPr sz="2000" spc="10">
                <a:solidFill>
                  <a:srgbClr val="000000"/>
                </a:solidFill>
                <a:latin typeface="FangSong"/>
                <a:cs typeface="FangSong"/>
              </a:rPr>
              <a:t>,</a:t>
            </a:r>
            <a:r>
              <a:rPr sz="2000" spc="12">
                <a:solidFill>
                  <a:srgbClr val="000000"/>
                </a:solidFill>
                <a:latin typeface="FangSong"/>
                <a:cs typeface="FangSong"/>
              </a:rPr>
              <a:t>真的是内忧外患啊。我们对学生的教育</a:t>
            </a:r>
            <a:r>
              <a:rPr sz="2000">
                <a:solidFill>
                  <a:srgbClr val="000000"/>
                </a:solidFill>
                <a:latin typeface="FangSong"/>
                <a:cs typeface="FangSong"/>
              </a:rPr>
              <a:t>,</a:t>
            </a:r>
            <a:r>
              <a:rPr sz="2000" spc="10">
                <a:solidFill>
                  <a:srgbClr val="000000"/>
                </a:solidFill>
                <a:latin typeface="FangSong"/>
                <a:cs typeface="FangSong"/>
              </a:rPr>
              <a:t>责任感应该是第一位的。这次教</a:t>
            </a:r>
          </a:p>
          <a:p>
            <a:pPr marL="0" marR="0">
              <a:lnSpc>
                <a:spcPts val="2004"/>
              </a:lnSpc>
              <a:spcBef>
                <a:spcPts val="395"/>
              </a:spcBef>
              <a:spcAft>
                <a:spcPct val="0"/>
              </a:spcAft>
            </a:pPr>
            <a:r>
              <a:rPr sz="2000" spc="12">
                <a:solidFill>
                  <a:srgbClr val="000000"/>
                </a:solidFill>
                <a:latin typeface="FangSong"/>
                <a:cs typeface="FangSong"/>
              </a:rPr>
              <a:t>育规划纲要里头</a:t>
            </a:r>
            <a:r>
              <a:rPr sz="2000">
                <a:solidFill>
                  <a:srgbClr val="000000"/>
                </a:solidFill>
                <a:latin typeface="FangSong"/>
                <a:cs typeface="FangSong"/>
              </a:rPr>
              <a:t>,</a:t>
            </a:r>
            <a:r>
              <a:rPr sz="2000" spc="12">
                <a:solidFill>
                  <a:srgbClr val="000000"/>
                </a:solidFill>
                <a:latin typeface="FangSong"/>
                <a:cs typeface="FangSong"/>
              </a:rPr>
              <a:t>对学生的要求非常明确的就是“社会责任感”</a:t>
            </a:r>
            <a:r>
              <a:rPr sz="2000">
                <a:solidFill>
                  <a:srgbClr val="000000"/>
                </a:solidFill>
                <a:latin typeface="FangSong"/>
                <a:cs typeface="FangSong"/>
              </a:rPr>
              <a:t>,</a:t>
            </a:r>
            <a:r>
              <a:rPr sz="2000" spc="10">
                <a:solidFill>
                  <a:srgbClr val="000000"/>
                </a:solidFill>
                <a:latin typeface="FangSong"/>
                <a:cs typeface="FangSong"/>
              </a:rPr>
              <a:t>从一个自然的、</a:t>
            </a:r>
          </a:p>
          <a:p>
            <a:pPr marL="0" marR="0">
              <a:lnSpc>
                <a:spcPts val="2004"/>
              </a:lnSpc>
              <a:spcBef>
                <a:spcPts val="398"/>
              </a:spcBef>
              <a:spcAft>
                <a:spcPct val="0"/>
              </a:spcAft>
            </a:pPr>
            <a:r>
              <a:rPr sz="2000" spc="12">
                <a:solidFill>
                  <a:srgbClr val="000000"/>
                </a:solidFill>
                <a:latin typeface="FangSong"/>
                <a:cs typeface="FangSong"/>
              </a:rPr>
              <a:t>不懂事的孩子变成一个社会的人</a:t>
            </a:r>
            <a:r>
              <a:rPr sz="2000">
                <a:solidFill>
                  <a:srgbClr val="000000"/>
                </a:solidFill>
                <a:latin typeface="FangSong"/>
                <a:cs typeface="FangSong"/>
              </a:rPr>
              <a:t>,</a:t>
            </a:r>
            <a:r>
              <a:rPr sz="2000" spc="12">
                <a:solidFill>
                  <a:srgbClr val="000000"/>
                </a:solidFill>
                <a:latin typeface="FangSong"/>
                <a:cs typeface="FangSong"/>
              </a:rPr>
              <a:t>负责任的人。所以我们现在不能“重术轻人”</a:t>
            </a:r>
            <a:r>
              <a:rPr sz="2000">
                <a:solidFill>
                  <a:srgbClr val="000000"/>
                </a:solidFill>
                <a:latin typeface="FangSong"/>
                <a:cs typeface="FangSong"/>
              </a:rPr>
              <a:t>,</a:t>
            </a:r>
          </a:p>
          <a:p>
            <a:pPr marL="0" marR="0">
              <a:lnSpc>
                <a:spcPts val="2004"/>
              </a:lnSpc>
              <a:spcBef>
                <a:spcPts val="395"/>
              </a:spcBef>
              <a:spcAft>
                <a:spcPct val="0"/>
              </a:spcAft>
            </a:pPr>
            <a:r>
              <a:rPr sz="2000" spc="14">
                <a:solidFill>
                  <a:srgbClr val="000000"/>
                </a:solidFill>
                <a:latin typeface="FangSong"/>
                <a:cs typeface="FangSong"/>
              </a:rPr>
              <a:t>技能技巧是可以学的</a:t>
            </a:r>
            <a:r>
              <a:rPr sz="2000">
                <a:solidFill>
                  <a:srgbClr val="000000"/>
                </a:solidFill>
                <a:latin typeface="FangSong"/>
                <a:cs typeface="FangSong"/>
              </a:rPr>
              <a:t>,</a:t>
            </a:r>
            <a:r>
              <a:rPr sz="2000" spc="11">
                <a:solidFill>
                  <a:srgbClr val="000000"/>
                </a:solidFill>
                <a:latin typeface="FangSong"/>
                <a:cs typeface="FangSong"/>
              </a:rPr>
              <a:t>但做人的道理从小就要懂得。</a:t>
            </a:r>
          </a:p>
        </p:txBody>
      </p:sp>
      <p:sp>
        <p:nvSpPr>
          <p:cNvPr id="4" name="object 4"/>
          <p:cNvSpPr txBox="1"/>
          <p:nvPr/>
        </p:nvSpPr>
        <p:spPr>
          <a:xfrm>
            <a:off x="605027" y="2654657"/>
            <a:ext cx="558743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记者</a:t>
            </a:r>
            <a:r>
              <a:rPr sz="2000">
                <a:solidFill>
                  <a:srgbClr val="000000"/>
                </a:solidFill>
                <a:latin typeface="FangSong"/>
                <a:cs typeface="FangSong"/>
              </a:rPr>
              <a:t>:</a:t>
            </a:r>
            <a:r>
              <a:rPr sz="2000" spc="12">
                <a:solidFill>
                  <a:srgbClr val="000000"/>
                </a:solidFill>
                <a:latin typeface="FangSong"/>
                <a:cs typeface="FangSong"/>
              </a:rPr>
              <a:t>您和其他教师之间发生过什么矛盾吗</a:t>
            </a:r>
            <a:r>
              <a:rPr sz="2000">
                <a:solidFill>
                  <a:srgbClr val="000000"/>
                </a:solidFill>
                <a:latin typeface="FangSong"/>
                <a:cs typeface="FangSong"/>
              </a:rPr>
              <a:t>?</a:t>
            </a:r>
          </a:p>
        </p:txBody>
      </p:sp>
      <p:sp>
        <p:nvSpPr>
          <p:cNvPr id="5" name="object 5"/>
          <p:cNvSpPr txBox="1"/>
          <p:nvPr/>
        </p:nvSpPr>
        <p:spPr>
          <a:xfrm>
            <a:off x="91439" y="3087211"/>
            <a:ext cx="10294370" cy="3379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6"/>
              </a:lnSpc>
              <a:spcBef>
                <a:spcPct val="0"/>
              </a:spcBef>
              <a:spcAft>
                <a:spcPct val="0"/>
              </a:spcAft>
            </a:pPr>
            <a:r>
              <a:rPr sz="2000" spc="28">
                <a:solidFill>
                  <a:srgbClr val="000000"/>
                </a:solidFill>
                <a:latin typeface="FangSong"/>
                <a:cs typeface="FangSong"/>
              </a:rPr>
              <a:t>于</a:t>
            </a:r>
            <a:r>
              <a:rPr sz="2000" spc="10">
                <a:solidFill>
                  <a:srgbClr val="000000"/>
                </a:solidFill>
                <a:latin typeface="FangSong"/>
                <a:cs typeface="FangSong"/>
              </a:rPr>
              <a:t>:</a:t>
            </a:r>
            <a:r>
              <a:rPr sz="2000" spc="14">
                <a:solidFill>
                  <a:srgbClr val="000000"/>
                </a:solidFill>
                <a:latin typeface="FangSong"/>
                <a:cs typeface="FangSong"/>
              </a:rPr>
              <a:t>以前有过。</a:t>
            </a:r>
            <a:r>
              <a:rPr sz="2000" spc="10">
                <a:solidFill>
                  <a:srgbClr val="000000"/>
                </a:solidFill>
                <a:latin typeface="FangSong"/>
                <a:cs typeface="FangSong"/>
              </a:rPr>
              <a:t>1964</a:t>
            </a:r>
            <a:r>
              <a:rPr sz="2000" spc="12">
                <a:solidFill>
                  <a:srgbClr val="000000"/>
                </a:solidFill>
                <a:latin typeface="FangSong"/>
                <a:cs typeface="FangSong"/>
              </a:rPr>
              <a:t>年全市开始教学改革</a:t>
            </a:r>
            <a:r>
              <a:rPr sz="2000">
                <a:solidFill>
                  <a:srgbClr val="000000"/>
                </a:solidFill>
                <a:latin typeface="FangSong"/>
                <a:cs typeface="FangSong"/>
              </a:rPr>
              <a:t>,</a:t>
            </a:r>
            <a:r>
              <a:rPr sz="2000" spc="11">
                <a:solidFill>
                  <a:srgbClr val="000000"/>
                </a:solidFill>
                <a:latin typeface="FangSong"/>
                <a:cs typeface="FangSong"/>
              </a:rPr>
              <a:t>我被推上了上公开课的行列。但那</a:t>
            </a:r>
          </a:p>
          <a:p>
            <a:pPr marL="0" marR="0">
              <a:lnSpc>
                <a:spcPts val="2004"/>
              </a:lnSpc>
              <a:spcBef>
                <a:spcPts val="398"/>
              </a:spcBef>
              <a:spcAft>
                <a:spcPct val="0"/>
              </a:spcAft>
            </a:pPr>
            <a:r>
              <a:rPr sz="2000" spc="15">
                <a:solidFill>
                  <a:srgbClr val="000000"/>
                </a:solidFill>
                <a:latin typeface="FangSong"/>
                <a:cs typeface="FangSong"/>
              </a:rPr>
              <a:t>时候</a:t>
            </a:r>
            <a:r>
              <a:rPr sz="2000">
                <a:solidFill>
                  <a:srgbClr val="000000"/>
                </a:solidFill>
                <a:latin typeface="FangSong"/>
                <a:cs typeface="FangSong"/>
              </a:rPr>
              <a:t>,</a:t>
            </a:r>
            <a:r>
              <a:rPr sz="2000" spc="12">
                <a:solidFill>
                  <a:srgbClr val="000000"/>
                </a:solidFill>
                <a:latin typeface="FangSong"/>
                <a:cs typeface="FangSong"/>
              </a:rPr>
              <a:t>我自己教的班级都已学过了</a:t>
            </a:r>
            <a:r>
              <a:rPr sz="2000">
                <a:solidFill>
                  <a:srgbClr val="000000"/>
                </a:solidFill>
                <a:latin typeface="FangSong"/>
                <a:cs typeface="FangSong"/>
              </a:rPr>
              <a:t>,</a:t>
            </a:r>
            <a:r>
              <a:rPr sz="2000" spc="12">
                <a:solidFill>
                  <a:srgbClr val="000000"/>
                </a:solidFill>
                <a:latin typeface="FangSong"/>
                <a:cs typeface="FangSong"/>
              </a:rPr>
              <a:t>只能借同年级的其他班</a:t>
            </a:r>
            <a:r>
              <a:rPr sz="2000">
                <a:solidFill>
                  <a:srgbClr val="000000"/>
                </a:solidFill>
                <a:latin typeface="FangSong"/>
                <a:cs typeface="FangSong"/>
              </a:rPr>
              <a:t>,</a:t>
            </a:r>
            <a:r>
              <a:rPr sz="2000" spc="12">
                <a:solidFill>
                  <a:srgbClr val="000000"/>
                </a:solidFill>
                <a:latin typeface="FangSong"/>
                <a:cs typeface="FangSong"/>
              </a:rPr>
              <a:t>学校作了安排。连上</a:t>
            </a:r>
          </a:p>
          <a:p>
            <a:pPr marL="0" marR="0">
              <a:lnSpc>
                <a:spcPts val="2004"/>
              </a:lnSpc>
              <a:spcBef>
                <a:spcPts val="395"/>
              </a:spcBef>
              <a:spcAft>
                <a:spcPct val="0"/>
              </a:spcAft>
            </a:pPr>
            <a:r>
              <a:rPr sz="2000" spc="11">
                <a:solidFill>
                  <a:srgbClr val="000000"/>
                </a:solidFill>
                <a:latin typeface="FangSong"/>
                <a:cs typeface="FangSong"/>
              </a:rPr>
              <a:t>了两次公开课</a:t>
            </a:r>
            <a:r>
              <a:rPr sz="2000">
                <a:solidFill>
                  <a:srgbClr val="000000"/>
                </a:solidFill>
                <a:latin typeface="FangSong"/>
                <a:cs typeface="FangSong"/>
              </a:rPr>
              <a:t>,</a:t>
            </a:r>
            <a:r>
              <a:rPr sz="2000" spc="15">
                <a:solidFill>
                  <a:srgbClr val="000000"/>
                </a:solidFill>
                <a:latin typeface="FangSong"/>
                <a:cs typeface="FangSong"/>
              </a:rPr>
              <a:t>看似热闹</a:t>
            </a:r>
            <a:r>
              <a:rPr sz="2000" spc="10">
                <a:solidFill>
                  <a:srgbClr val="000000"/>
                </a:solidFill>
                <a:latin typeface="FangSong"/>
                <a:cs typeface="FangSong"/>
              </a:rPr>
              <a:t>,实际上埋下了教师之间不和睦的根。后来在“文革”中</a:t>
            </a:r>
          </a:p>
          <a:p>
            <a:pPr marL="0" marR="0">
              <a:lnSpc>
                <a:spcPts val="2004"/>
              </a:lnSpc>
              <a:spcBef>
                <a:spcPts val="395"/>
              </a:spcBef>
              <a:spcAft>
                <a:spcPct val="0"/>
              </a:spcAft>
            </a:pPr>
            <a:r>
              <a:rPr sz="2000" spc="12">
                <a:solidFill>
                  <a:srgbClr val="000000"/>
                </a:solidFill>
                <a:latin typeface="FangSong"/>
                <a:cs typeface="FangSong"/>
              </a:rPr>
              <a:t>的一次批斗会上</a:t>
            </a:r>
            <a:r>
              <a:rPr sz="2000">
                <a:solidFill>
                  <a:srgbClr val="000000"/>
                </a:solidFill>
                <a:latin typeface="FangSong"/>
                <a:cs typeface="FangSong"/>
              </a:rPr>
              <a:t>,</a:t>
            </a:r>
            <a:r>
              <a:rPr sz="2000" spc="12">
                <a:solidFill>
                  <a:srgbClr val="000000"/>
                </a:solidFill>
                <a:latin typeface="FangSong"/>
                <a:cs typeface="FangSong"/>
              </a:rPr>
              <a:t>有位老教师说“公开教学</a:t>
            </a:r>
            <a:r>
              <a:rPr sz="2000">
                <a:solidFill>
                  <a:srgbClr val="000000"/>
                </a:solidFill>
                <a:latin typeface="FangSong"/>
                <a:cs typeface="FangSong"/>
              </a:rPr>
              <a:t>,</a:t>
            </a:r>
            <a:r>
              <a:rPr sz="2000" spc="15">
                <a:solidFill>
                  <a:srgbClr val="000000"/>
                </a:solidFill>
                <a:latin typeface="FangSong"/>
                <a:cs typeface="FangSong"/>
              </a:rPr>
              <a:t>借别人的班上课</a:t>
            </a:r>
            <a:r>
              <a:rPr sz="2000">
                <a:solidFill>
                  <a:srgbClr val="000000"/>
                </a:solidFill>
                <a:latin typeface="FangSong"/>
                <a:cs typeface="FangSong"/>
              </a:rPr>
              <a:t>,</a:t>
            </a:r>
            <a:r>
              <a:rPr sz="2000" spc="10">
                <a:solidFill>
                  <a:srgbClr val="000000"/>
                </a:solidFill>
                <a:latin typeface="FangSong"/>
                <a:cs typeface="FangSong"/>
              </a:rPr>
              <a:t>你知道带给别人怎</a:t>
            </a:r>
          </a:p>
          <a:p>
            <a:pPr marL="0" marR="0">
              <a:lnSpc>
                <a:spcPts val="2004"/>
              </a:lnSpc>
              <a:spcBef>
                <a:spcPts val="395"/>
              </a:spcBef>
              <a:spcAft>
                <a:spcPct val="0"/>
              </a:spcAft>
            </a:pPr>
            <a:r>
              <a:rPr sz="2000" spc="15">
                <a:solidFill>
                  <a:srgbClr val="000000"/>
                </a:solidFill>
                <a:latin typeface="FangSong"/>
                <a:cs typeface="FangSong"/>
              </a:rPr>
              <a:t>样的伤害吗</a:t>
            </a:r>
            <a:r>
              <a:rPr sz="2000">
                <a:solidFill>
                  <a:srgbClr val="000000"/>
                </a:solidFill>
                <a:latin typeface="FangSong"/>
                <a:cs typeface="FangSong"/>
              </a:rPr>
              <a:t>?</a:t>
            </a:r>
            <a:r>
              <a:rPr sz="2000" spc="15">
                <a:solidFill>
                  <a:srgbClr val="000000"/>
                </a:solidFill>
                <a:latin typeface="FangSong"/>
                <a:cs typeface="FangSong"/>
              </a:rPr>
              <a:t>你教得好</a:t>
            </a:r>
            <a:r>
              <a:rPr sz="2000">
                <a:solidFill>
                  <a:srgbClr val="000000"/>
                </a:solidFill>
                <a:latin typeface="FangSong"/>
                <a:cs typeface="FangSong"/>
              </a:rPr>
              <a:t>,</a:t>
            </a:r>
            <a:r>
              <a:rPr sz="2000" spc="10">
                <a:solidFill>
                  <a:srgbClr val="000000"/>
                </a:solidFill>
                <a:latin typeface="FangSong"/>
                <a:cs typeface="FangSong"/>
              </a:rPr>
              <a:t>到别的班级上课</a:t>
            </a:r>
            <a:r>
              <a:rPr sz="2000">
                <a:solidFill>
                  <a:srgbClr val="000000"/>
                </a:solidFill>
                <a:latin typeface="FangSong"/>
                <a:cs typeface="FangSong"/>
              </a:rPr>
              <a:t>,</a:t>
            </a:r>
            <a:r>
              <a:rPr sz="2000" spc="14">
                <a:solidFill>
                  <a:srgbClr val="000000"/>
                </a:solidFill>
                <a:latin typeface="FangSong"/>
                <a:cs typeface="FangSong"/>
              </a:rPr>
              <a:t>别人怎么进课堂?”所以做任何事</a:t>
            </a:r>
            <a:r>
              <a:rPr sz="2000">
                <a:solidFill>
                  <a:srgbClr val="000000"/>
                </a:solidFill>
                <a:latin typeface="FangSong"/>
                <a:cs typeface="FangSong"/>
              </a:rPr>
              <a:t>,设身</a:t>
            </a:r>
          </a:p>
          <a:p>
            <a:pPr marL="0" marR="0">
              <a:lnSpc>
                <a:spcPts val="2006"/>
              </a:lnSpc>
              <a:spcBef>
                <a:spcPts val="393"/>
              </a:spcBef>
              <a:spcAft>
                <a:spcPct val="0"/>
              </a:spcAft>
            </a:pPr>
            <a:r>
              <a:rPr sz="2000" spc="12">
                <a:solidFill>
                  <a:srgbClr val="000000"/>
                </a:solidFill>
                <a:latin typeface="FangSong"/>
                <a:cs typeface="FangSong"/>
              </a:rPr>
              <a:t>处地为别人着想非常重要。教师教学各有各的特点</a:t>
            </a:r>
            <a:r>
              <a:rPr sz="2000">
                <a:solidFill>
                  <a:srgbClr val="000000"/>
                </a:solidFill>
                <a:latin typeface="FangSong"/>
                <a:cs typeface="FangSong"/>
              </a:rPr>
              <a:t>,</a:t>
            </a:r>
            <a:r>
              <a:rPr sz="2000" spc="11">
                <a:solidFill>
                  <a:srgbClr val="000000"/>
                </a:solidFill>
                <a:latin typeface="FangSong"/>
                <a:cs typeface="FangSong"/>
              </a:rPr>
              <a:t>你去教别人的班级</a:t>
            </a:r>
            <a:r>
              <a:rPr sz="2000">
                <a:solidFill>
                  <a:srgbClr val="000000"/>
                </a:solidFill>
                <a:latin typeface="FangSong"/>
                <a:cs typeface="FangSong"/>
              </a:rPr>
              <a:t>,</a:t>
            </a:r>
            <a:r>
              <a:rPr sz="2000" spc="15">
                <a:solidFill>
                  <a:srgbClr val="000000"/>
                </a:solidFill>
                <a:latin typeface="FangSong"/>
                <a:cs typeface="FangSong"/>
              </a:rPr>
              <a:t>学生有新</a:t>
            </a:r>
          </a:p>
          <a:p>
            <a:pPr marL="0" marR="0">
              <a:lnSpc>
                <a:spcPts val="2004"/>
              </a:lnSpc>
              <a:spcBef>
                <a:spcPts val="398"/>
              </a:spcBef>
              <a:spcAft>
                <a:spcPct val="0"/>
              </a:spcAft>
            </a:pPr>
            <a:r>
              <a:rPr sz="2000" spc="15">
                <a:solidFill>
                  <a:srgbClr val="000000"/>
                </a:solidFill>
                <a:latin typeface="FangSong"/>
                <a:cs typeface="FangSong"/>
              </a:rPr>
              <a:t>奇感</a:t>
            </a:r>
            <a:r>
              <a:rPr sz="2000">
                <a:solidFill>
                  <a:srgbClr val="000000"/>
                </a:solidFill>
                <a:latin typeface="FangSong"/>
                <a:cs typeface="FangSong"/>
              </a:rPr>
              <a:t>,</a:t>
            </a:r>
            <a:r>
              <a:rPr sz="2000" spc="14">
                <a:solidFill>
                  <a:srgbClr val="000000"/>
                </a:solidFill>
                <a:latin typeface="FangSong"/>
                <a:cs typeface="FangSong"/>
              </a:rPr>
              <a:t>气氛容易调动</a:t>
            </a:r>
            <a:r>
              <a:rPr sz="2000">
                <a:solidFill>
                  <a:srgbClr val="000000"/>
                </a:solidFill>
                <a:latin typeface="FangSong"/>
                <a:cs typeface="FangSong"/>
              </a:rPr>
              <a:t>,</a:t>
            </a:r>
            <a:r>
              <a:rPr sz="2000" spc="12">
                <a:solidFill>
                  <a:srgbClr val="000000"/>
                </a:solidFill>
                <a:latin typeface="FangSong"/>
                <a:cs typeface="FangSong"/>
              </a:rPr>
              <a:t>当然就会给别人的教学制造难题。我反思</a:t>
            </a:r>
            <a:r>
              <a:rPr sz="2000">
                <a:solidFill>
                  <a:srgbClr val="000000"/>
                </a:solidFill>
                <a:latin typeface="FangSong"/>
                <a:cs typeface="FangSong"/>
              </a:rPr>
              <a:t>,</a:t>
            </a:r>
            <a:r>
              <a:rPr sz="2000" spc="10">
                <a:solidFill>
                  <a:srgbClr val="000000"/>
                </a:solidFill>
                <a:latin typeface="FangSong"/>
                <a:cs typeface="FangSong"/>
              </a:rPr>
              <a:t>虽然借班上课很</a:t>
            </a:r>
          </a:p>
          <a:p>
            <a:pPr marL="0" marR="0">
              <a:lnSpc>
                <a:spcPts val="2004"/>
              </a:lnSpc>
              <a:spcBef>
                <a:spcPts val="395"/>
              </a:spcBef>
              <a:spcAft>
                <a:spcPct val="0"/>
              </a:spcAft>
            </a:pPr>
            <a:r>
              <a:rPr sz="2000" spc="15">
                <a:solidFill>
                  <a:srgbClr val="000000"/>
                </a:solidFill>
                <a:latin typeface="FangSong"/>
                <a:cs typeface="FangSong"/>
              </a:rPr>
              <a:t>紧张</a:t>
            </a:r>
            <a:r>
              <a:rPr sz="2000">
                <a:solidFill>
                  <a:srgbClr val="000000"/>
                </a:solidFill>
                <a:latin typeface="FangSong"/>
                <a:cs typeface="FangSong"/>
              </a:rPr>
              <a:t>,</a:t>
            </a:r>
            <a:r>
              <a:rPr sz="2000" spc="11">
                <a:solidFill>
                  <a:srgbClr val="000000"/>
                </a:solidFill>
                <a:latin typeface="FangSong"/>
                <a:cs typeface="FangSong"/>
              </a:rPr>
              <a:t>但也夹杂着自我表现的念头。当时我就下定决心</a:t>
            </a:r>
            <a:r>
              <a:rPr sz="2000">
                <a:solidFill>
                  <a:srgbClr val="000000"/>
                </a:solidFill>
                <a:latin typeface="FangSong"/>
                <a:cs typeface="FangSong"/>
              </a:rPr>
              <a:t>,</a:t>
            </a:r>
            <a:r>
              <a:rPr sz="2000" spc="15">
                <a:solidFill>
                  <a:srgbClr val="000000"/>
                </a:solidFill>
                <a:latin typeface="FangSong"/>
                <a:cs typeface="FangSong"/>
              </a:rPr>
              <a:t>如果日后还上公开课</a:t>
            </a:r>
            <a:r>
              <a:rPr sz="2000" spc="10">
                <a:solidFill>
                  <a:srgbClr val="000000"/>
                </a:solidFill>
                <a:latin typeface="FangSong"/>
                <a:cs typeface="FangSong"/>
              </a:rPr>
              <a:t>,</a:t>
            </a:r>
            <a:r>
              <a:rPr sz="2000">
                <a:solidFill>
                  <a:srgbClr val="000000"/>
                </a:solidFill>
                <a:latin typeface="FangSong"/>
                <a:cs typeface="FangSong"/>
              </a:rPr>
              <a:t>绝</a:t>
            </a:r>
          </a:p>
          <a:p>
            <a:pPr marL="0" marR="0">
              <a:lnSpc>
                <a:spcPts val="2004"/>
              </a:lnSpc>
              <a:spcBef>
                <a:spcPts val="395"/>
              </a:spcBef>
              <a:spcAft>
                <a:spcPct val="0"/>
              </a:spcAft>
            </a:pPr>
            <a:r>
              <a:rPr sz="2000" spc="11">
                <a:solidFill>
                  <a:srgbClr val="000000"/>
                </a:solidFill>
                <a:latin typeface="FangSong"/>
                <a:cs typeface="FangSong"/>
              </a:rPr>
              <a:t>不借别人的班级。其实借班上课由于对学生情况不了解</a:t>
            </a:r>
            <a:r>
              <a:rPr sz="2000">
                <a:solidFill>
                  <a:srgbClr val="000000"/>
                </a:solidFill>
                <a:latin typeface="FangSong"/>
                <a:cs typeface="FangSong"/>
              </a:rPr>
              <a:t>,</a:t>
            </a:r>
            <a:r>
              <a:rPr sz="2000" spc="15">
                <a:solidFill>
                  <a:srgbClr val="000000"/>
                </a:solidFill>
                <a:latin typeface="FangSong"/>
                <a:cs typeface="FangSong"/>
              </a:rPr>
              <a:t>违背了教学原则</a:t>
            </a:r>
            <a:r>
              <a:rPr sz="2000">
                <a:solidFill>
                  <a:srgbClr val="000000"/>
                </a:solidFill>
                <a:latin typeface="FangSong"/>
                <a:cs typeface="FangSong"/>
              </a:rPr>
              <a:t>,</a:t>
            </a:r>
            <a:r>
              <a:rPr sz="2000" spc="15">
                <a:solidFill>
                  <a:srgbClr val="000000"/>
                </a:solidFill>
                <a:latin typeface="FangSong"/>
                <a:cs typeface="FangSong"/>
              </a:rPr>
              <a:t>针对性</a:t>
            </a:r>
          </a:p>
          <a:p>
            <a:pPr marL="0" marR="0">
              <a:lnSpc>
                <a:spcPts val="2004"/>
              </a:lnSpc>
              <a:spcBef>
                <a:spcPts val="395"/>
              </a:spcBef>
              <a:spcAft>
                <a:spcPct val="0"/>
              </a:spcAft>
            </a:pPr>
            <a:r>
              <a:rPr sz="2000" spc="15">
                <a:solidFill>
                  <a:srgbClr val="000000"/>
                </a:solidFill>
                <a:latin typeface="FangSong"/>
                <a:cs typeface="FangSong"/>
              </a:rPr>
              <a:t>差</a:t>
            </a:r>
            <a:r>
              <a:rPr sz="2000">
                <a:solidFill>
                  <a:srgbClr val="000000"/>
                </a:solidFill>
                <a:latin typeface="FangSong"/>
                <a:cs typeface="FangSong"/>
              </a:rPr>
              <a:t>,</a:t>
            </a:r>
            <a:r>
              <a:rPr sz="2000" spc="12">
                <a:solidFill>
                  <a:srgbClr val="000000"/>
                </a:solidFill>
                <a:latin typeface="FangSong"/>
                <a:cs typeface="FangSong"/>
              </a:rPr>
              <a:t>更多的是在展示甚至推销授课教师的“才艺”</a:t>
            </a:r>
            <a:r>
              <a:rPr sz="2000">
                <a:solidFill>
                  <a:srgbClr val="000000"/>
                </a:solidFill>
                <a:latin typeface="FangSong"/>
                <a:cs typeface="FangSong"/>
              </a:rPr>
              <a:t>,</a:t>
            </a:r>
            <a:r>
              <a:rPr sz="2000" spc="10">
                <a:solidFill>
                  <a:srgbClr val="000000"/>
                </a:solidFill>
                <a:latin typeface="FangSong"/>
                <a:cs typeface="FangSong"/>
              </a:rPr>
              <a:t>有沽名钓誉之嫌。</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0476" y="741743"/>
            <a:ext cx="54621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记者</a:t>
            </a:r>
            <a:r>
              <a:rPr sz="2400" spc="11">
                <a:solidFill>
                  <a:srgbClr val="000000"/>
                </a:solidFill>
                <a:latin typeface="FangSong"/>
                <a:cs typeface="FangSong"/>
              </a:rPr>
              <a:t>:您做了校长之后,有什么感悟</a:t>
            </a:r>
            <a:r>
              <a:rPr sz="2400">
                <a:solidFill>
                  <a:srgbClr val="000000"/>
                </a:solidFill>
                <a:latin typeface="FangSong"/>
                <a:cs typeface="FangSong"/>
              </a:rPr>
              <a:t>?</a:t>
            </a:r>
          </a:p>
        </p:txBody>
      </p:sp>
      <p:sp>
        <p:nvSpPr>
          <p:cNvPr id="4" name="object 4"/>
          <p:cNvSpPr txBox="1"/>
          <p:nvPr/>
        </p:nvSpPr>
        <p:spPr>
          <a:xfrm>
            <a:off x="91439" y="1308671"/>
            <a:ext cx="10392537" cy="33961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于</a:t>
            </a:r>
            <a:r>
              <a:rPr sz="2400" spc="11">
                <a:solidFill>
                  <a:srgbClr val="000000"/>
                </a:solidFill>
                <a:latin typeface="FangSong"/>
                <a:cs typeface="FangSong"/>
              </a:rPr>
              <a:t>:现在有很多这样的人,当了校长,从事行政性工作之后,就不</a:t>
            </a:r>
          </a:p>
          <a:p>
            <a:pPr marL="0" marR="0">
              <a:lnSpc>
                <a:spcPts val="2402"/>
              </a:lnSpc>
              <a:spcBef>
                <a:spcPts val="1053"/>
              </a:spcBef>
              <a:spcAft>
                <a:spcPct val="0"/>
              </a:spcAft>
            </a:pPr>
            <a:r>
              <a:rPr sz="2400" spc="12">
                <a:solidFill>
                  <a:srgbClr val="000000"/>
                </a:solidFill>
                <a:latin typeface="FangSong"/>
                <a:cs typeface="FangSong"/>
              </a:rPr>
              <a:t>教课了</a:t>
            </a:r>
            <a:r>
              <a:rPr sz="2400" spc="11">
                <a:solidFill>
                  <a:srgbClr val="000000"/>
                </a:solidFill>
                <a:latin typeface="FangSong"/>
                <a:cs typeface="FangSong"/>
              </a:rPr>
              <a:t>,这样自己会轻松一些。我自己是一辈子都在选择:在一个岗</a:t>
            </a:r>
          </a:p>
          <a:p>
            <a:pPr marL="0" marR="0">
              <a:lnSpc>
                <a:spcPts val="2400"/>
              </a:lnSpc>
              <a:spcBef>
                <a:spcPts val="1008"/>
              </a:spcBef>
              <a:spcAft>
                <a:spcPct val="0"/>
              </a:spcAft>
            </a:pPr>
            <a:r>
              <a:rPr sz="2400" spc="11">
                <a:solidFill>
                  <a:srgbClr val="000000"/>
                </a:solidFill>
                <a:latin typeface="FangSong"/>
                <a:cs typeface="FangSong"/>
              </a:rPr>
              <a:t>位上你应该做什么。我经常有很多的学术会议要开。我看到现在有</a:t>
            </a:r>
          </a:p>
          <a:p>
            <a:pPr marL="0" marR="0">
              <a:lnSpc>
                <a:spcPts val="2400"/>
              </a:lnSpc>
              <a:spcBef>
                <a:spcPts val="1055"/>
              </a:spcBef>
              <a:spcAft>
                <a:spcPct val="0"/>
              </a:spcAft>
            </a:pPr>
            <a:r>
              <a:rPr sz="2400" spc="11">
                <a:solidFill>
                  <a:srgbClr val="000000"/>
                </a:solidFill>
                <a:latin typeface="FangSong"/>
                <a:cs typeface="FangSong"/>
              </a:rPr>
              <a:t>成就的人,大都是年纪比较大的。如果能再多些三十几岁、四十几</a:t>
            </a:r>
          </a:p>
          <a:p>
            <a:pPr marL="0" marR="0">
              <a:lnSpc>
                <a:spcPts val="2402"/>
              </a:lnSpc>
              <a:spcBef>
                <a:spcPts val="1003"/>
              </a:spcBef>
              <a:spcAft>
                <a:spcPct val="0"/>
              </a:spcAft>
            </a:pPr>
            <a:r>
              <a:rPr sz="2400" spc="11">
                <a:solidFill>
                  <a:srgbClr val="000000"/>
                </a:solidFill>
                <a:latin typeface="FangSong"/>
                <a:cs typeface="FangSong"/>
              </a:rPr>
              <a:t>岁的人就好了。其中既有体制上的问题,也有个人素质方面的问题。</a:t>
            </a:r>
          </a:p>
          <a:p>
            <a:pPr marL="0" marR="0">
              <a:lnSpc>
                <a:spcPts val="2400"/>
              </a:lnSpc>
              <a:spcBef>
                <a:spcPts val="1058"/>
              </a:spcBef>
              <a:spcAft>
                <a:spcPct val="0"/>
              </a:spcAft>
            </a:pPr>
            <a:r>
              <a:rPr sz="2400" spc="11">
                <a:solidFill>
                  <a:srgbClr val="000000"/>
                </a:solidFill>
                <a:latin typeface="FangSong"/>
                <a:cs typeface="FangSong"/>
              </a:rPr>
              <a:t>所以我现在特别重视青年教师的培养。培养青年教师要跟培养学生</a:t>
            </a:r>
          </a:p>
          <a:p>
            <a:pPr marL="0" marR="0">
              <a:lnSpc>
                <a:spcPts val="2400"/>
              </a:lnSpc>
              <a:spcBef>
                <a:spcPts val="1005"/>
              </a:spcBef>
              <a:spcAft>
                <a:spcPct val="0"/>
              </a:spcAft>
            </a:pPr>
            <a:r>
              <a:rPr sz="2400" spc="11">
                <a:solidFill>
                  <a:srgbClr val="000000"/>
                </a:solidFill>
                <a:latin typeface="FangSong"/>
                <a:cs typeface="FangSong"/>
              </a:rPr>
              <a:t>一样,</a:t>
            </a:r>
            <a:r>
              <a:rPr sz="2400" spc="12">
                <a:solidFill>
                  <a:srgbClr val="000000"/>
                </a:solidFill>
                <a:latin typeface="FangSong"/>
                <a:cs typeface="FangSong"/>
              </a:rPr>
              <a:t>要精心</a:t>
            </a:r>
            <a:r>
              <a:rPr sz="2400" spc="11">
                <a:solidFill>
                  <a:srgbClr val="000000"/>
                </a:solidFill>
                <a:latin typeface="FangSong"/>
                <a:cs typeface="FangSong"/>
              </a:rPr>
              <a:t>,这样他们就能少走弯路。</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06144" y="364013"/>
            <a:ext cx="6794018" cy="667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2"/>
              </a:lnSpc>
              <a:spcBef>
                <a:spcPct val="0"/>
              </a:spcBef>
              <a:spcAft>
                <a:spcPct val="0"/>
              </a:spcAft>
            </a:pPr>
            <a:r>
              <a:rPr sz="2100" spc="11">
                <a:solidFill>
                  <a:srgbClr val="000000"/>
                </a:solidFill>
                <a:latin typeface="FangSong"/>
                <a:cs typeface="FangSong"/>
              </a:rPr>
              <a:t>1.</a:t>
            </a:r>
            <a:r>
              <a:rPr sz="2100" spc="14">
                <a:solidFill>
                  <a:srgbClr val="000000"/>
                </a:solidFill>
                <a:latin typeface="FangSong"/>
                <a:cs typeface="FangSong"/>
              </a:rPr>
              <a:t>下列理解和分析</a:t>
            </a:r>
            <a:r>
              <a:rPr sz="2100">
                <a:solidFill>
                  <a:srgbClr val="000000"/>
                </a:solidFill>
                <a:latin typeface="FangSong"/>
                <a:cs typeface="FangSong"/>
              </a:rPr>
              <a:t>,</a:t>
            </a:r>
            <a:r>
              <a:rPr sz="2100" spc="12">
                <a:solidFill>
                  <a:srgbClr val="000000"/>
                </a:solidFill>
                <a:latin typeface="FangSong"/>
                <a:cs typeface="FangSong"/>
              </a:rPr>
              <a:t>不符合原文意思的一项是</a:t>
            </a:r>
            <a:r>
              <a:rPr sz="2100">
                <a:solidFill>
                  <a:srgbClr val="000000"/>
                </a:solidFill>
                <a:latin typeface="FangSong"/>
                <a:cs typeface="FangSong"/>
              </a:rPr>
              <a:t>(</a:t>
            </a:r>
            <a:r>
              <a:rPr sz="2100" spc="2143">
                <a:solidFill>
                  <a:srgbClr val="000000"/>
                </a:solidFill>
                <a:latin typeface="FangSong"/>
                <a:cs typeface="FangSong"/>
              </a:rPr>
              <a:t> </a:t>
            </a:r>
            <a:r>
              <a:rPr sz="2100">
                <a:solidFill>
                  <a:srgbClr val="000000"/>
                </a:solidFill>
                <a:latin typeface="FangSong"/>
                <a:cs typeface="FangSong"/>
              </a:rPr>
              <a:t>)</a:t>
            </a:r>
          </a:p>
        </p:txBody>
      </p:sp>
      <p:sp>
        <p:nvSpPr>
          <p:cNvPr id="4" name="object 4"/>
          <p:cNvSpPr txBox="1"/>
          <p:nvPr/>
        </p:nvSpPr>
        <p:spPr>
          <a:xfrm>
            <a:off x="91439" y="989369"/>
            <a:ext cx="10192770" cy="11468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A.</a:t>
            </a:r>
            <a:r>
              <a:rPr sz="2100" spc="14">
                <a:solidFill>
                  <a:srgbClr val="000000"/>
                </a:solidFill>
                <a:latin typeface="FangSong"/>
                <a:cs typeface="FangSong"/>
              </a:rPr>
              <a:t>于漪没能做到像蒋院士那样“把两个星期的课程用一节课都讲得那么</a:t>
            </a:r>
          </a:p>
          <a:p>
            <a:pPr marL="0" marR="0">
              <a:lnSpc>
                <a:spcPts val="2100"/>
              </a:lnSpc>
              <a:spcBef>
                <a:spcPts val="1679"/>
              </a:spcBef>
              <a:spcAft>
                <a:spcPct val="0"/>
              </a:spcAft>
            </a:pPr>
            <a:r>
              <a:rPr sz="2100" spc="15">
                <a:solidFill>
                  <a:srgbClr val="000000"/>
                </a:solidFill>
                <a:latin typeface="FangSong"/>
                <a:cs typeface="FangSong"/>
              </a:rPr>
              <a:t>清楚”</a:t>
            </a:r>
            <a:r>
              <a:rPr sz="2100">
                <a:solidFill>
                  <a:srgbClr val="000000"/>
                </a:solidFill>
                <a:latin typeface="FangSong"/>
                <a:cs typeface="FangSong"/>
              </a:rPr>
              <a:t>,</a:t>
            </a:r>
            <a:r>
              <a:rPr sz="2100" spc="11">
                <a:solidFill>
                  <a:srgbClr val="000000"/>
                </a:solidFill>
                <a:latin typeface="FangSong"/>
                <a:cs typeface="FangSong"/>
              </a:rPr>
              <a:t>所以她对不起学生。</a:t>
            </a:r>
          </a:p>
        </p:txBody>
      </p:sp>
      <p:sp>
        <p:nvSpPr>
          <p:cNvPr id="5" name="object 5"/>
          <p:cNvSpPr txBox="1"/>
          <p:nvPr/>
        </p:nvSpPr>
        <p:spPr>
          <a:xfrm>
            <a:off x="91439" y="2076362"/>
            <a:ext cx="10187571" cy="11468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B.</a:t>
            </a:r>
            <a:r>
              <a:rPr sz="2100" spc="12">
                <a:solidFill>
                  <a:srgbClr val="000000"/>
                </a:solidFill>
                <a:latin typeface="FangSong"/>
                <a:cs typeface="FangSong"/>
              </a:rPr>
              <a:t>于漪反对以前流行的“学好数理化</a:t>
            </a:r>
            <a:r>
              <a:rPr sz="2100">
                <a:solidFill>
                  <a:srgbClr val="000000"/>
                </a:solidFill>
                <a:latin typeface="FangSong"/>
                <a:cs typeface="FangSong"/>
              </a:rPr>
              <a:t>,</a:t>
            </a:r>
            <a:r>
              <a:rPr sz="2100" spc="12">
                <a:solidFill>
                  <a:srgbClr val="000000"/>
                </a:solidFill>
                <a:latin typeface="FangSong"/>
                <a:cs typeface="FangSong"/>
              </a:rPr>
              <a:t>走遍天下都不怕”的观点</a:t>
            </a:r>
            <a:r>
              <a:rPr sz="2100">
                <a:solidFill>
                  <a:srgbClr val="000000"/>
                </a:solidFill>
                <a:latin typeface="FangSong"/>
                <a:cs typeface="FangSong"/>
              </a:rPr>
              <a:t>,</a:t>
            </a:r>
            <a:r>
              <a:rPr sz="2100" spc="11">
                <a:solidFill>
                  <a:srgbClr val="000000"/>
                </a:solidFill>
                <a:latin typeface="FangSong"/>
                <a:cs typeface="FangSong"/>
              </a:rPr>
              <a:t>也不认</a:t>
            </a:r>
          </a:p>
          <a:p>
            <a:pPr marL="0" marR="0">
              <a:lnSpc>
                <a:spcPts val="2100"/>
              </a:lnSpc>
              <a:spcBef>
                <a:spcPts val="1679"/>
              </a:spcBef>
              <a:spcAft>
                <a:spcPct val="0"/>
              </a:spcAft>
            </a:pPr>
            <a:r>
              <a:rPr sz="2100" spc="12">
                <a:solidFill>
                  <a:srgbClr val="000000"/>
                </a:solidFill>
                <a:latin typeface="FangSong"/>
                <a:cs typeface="FangSong"/>
              </a:rPr>
              <a:t>同现在学生一味学习英语的现状</a:t>
            </a:r>
            <a:r>
              <a:rPr sz="2100">
                <a:solidFill>
                  <a:srgbClr val="000000"/>
                </a:solidFill>
                <a:latin typeface="FangSong"/>
                <a:cs typeface="FangSong"/>
              </a:rPr>
              <a:t>,</a:t>
            </a:r>
            <a:r>
              <a:rPr sz="2100" spc="11">
                <a:solidFill>
                  <a:srgbClr val="000000"/>
                </a:solidFill>
                <a:latin typeface="FangSong"/>
                <a:cs typeface="FangSong"/>
              </a:rPr>
              <a:t>表示要重视母语教育。</a:t>
            </a:r>
          </a:p>
        </p:txBody>
      </p:sp>
      <p:sp>
        <p:nvSpPr>
          <p:cNvPr id="6" name="object 6"/>
          <p:cNvSpPr txBox="1"/>
          <p:nvPr/>
        </p:nvSpPr>
        <p:spPr>
          <a:xfrm>
            <a:off x="91439" y="3162712"/>
            <a:ext cx="10341392" cy="11473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2"/>
              </a:lnSpc>
              <a:spcBef>
                <a:spcPct val="0"/>
              </a:spcBef>
              <a:spcAft>
                <a:spcPct val="0"/>
              </a:spcAft>
            </a:pPr>
            <a:r>
              <a:rPr sz="2100">
                <a:solidFill>
                  <a:srgbClr val="000000"/>
                </a:solidFill>
                <a:latin typeface="FangSong"/>
                <a:cs typeface="FangSong"/>
              </a:rPr>
              <a:t>C.</a:t>
            </a:r>
            <a:r>
              <a:rPr sz="2100" spc="12">
                <a:solidFill>
                  <a:srgbClr val="000000"/>
                </a:solidFill>
                <a:latin typeface="FangSong"/>
                <a:cs typeface="FangSong"/>
              </a:rPr>
              <a:t>于漪曾经把自己所带的青年教师都培养成为特级教师作为自己的目标</a:t>
            </a:r>
            <a:r>
              <a:rPr sz="2100">
                <a:solidFill>
                  <a:srgbClr val="000000"/>
                </a:solidFill>
                <a:latin typeface="FangSong"/>
                <a:cs typeface="FangSong"/>
              </a:rPr>
              <a:t>,</a:t>
            </a:r>
          </a:p>
          <a:p>
            <a:pPr marL="0" marR="0">
              <a:lnSpc>
                <a:spcPts val="2100"/>
              </a:lnSpc>
              <a:spcBef>
                <a:spcPts val="1681"/>
              </a:spcBef>
              <a:spcAft>
                <a:spcPct val="0"/>
              </a:spcAft>
            </a:pPr>
            <a:r>
              <a:rPr sz="2100" spc="12">
                <a:solidFill>
                  <a:srgbClr val="000000"/>
                </a:solidFill>
                <a:latin typeface="FangSong"/>
                <a:cs typeface="FangSong"/>
              </a:rPr>
              <a:t>现在她基本实现了自己的目标</a:t>
            </a:r>
            <a:r>
              <a:rPr sz="2100">
                <a:solidFill>
                  <a:srgbClr val="000000"/>
                </a:solidFill>
                <a:latin typeface="FangSong"/>
                <a:cs typeface="FangSong"/>
              </a:rPr>
              <a:t>,</a:t>
            </a:r>
            <a:r>
              <a:rPr sz="2100" spc="11">
                <a:solidFill>
                  <a:srgbClr val="000000"/>
                </a:solidFill>
                <a:latin typeface="FangSong"/>
                <a:cs typeface="FangSong"/>
              </a:rPr>
              <a:t>这是给中国的教育做的一件大好事。</a:t>
            </a:r>
          </a:p>
        </p:txBody>
      </p:sp>
      <p:sp>
        <p:nvSpPr>
          <p:cNvPr id="7" name="object 7"/>
          <p:cNvSpPr txBox="1"/>
          <p:nvPr/>
        </p:nvSpPr>
        <p:spPr>
          <a:xfrm>
            <a:off x="91439" y="4251364"/>
            <a:ext cx="10187571" cy="114706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D.</a:t>
            </a:r>
            <a:r>
              <a:rPr sz="2100" spc="12">
                <a:solidFill>
                  <a:srgbClr val="000000"/>
                </a:solidFill>
                <a:latin typeface="FangSong"/>
                <a:cs typeface="FangSong"/>
              </a:rPr>
              <a:t>于漪认为自己借其他班上课时</a:t>
            </a:r>
            <a:r>
              <a:rPr sz="2100">
                <a:solidFill>
                  <a:srgbClr val="000000"/>
                </a:solidFill>
                <a:latin typeface="FangSong"/>
                <a:cs typeface="FangSong"/>
              </a:rPr>
              <a:t>,</a:t>
            </a:r>
            <a:r>
              <a:rPr sz="2100" spc="14">
                <a:solidFill>
                  <a:srgbClr val="000000"/>
                </a:solidFill>
                <a:latin typeface="FangSong"/>
                <a:cs typeface="FangSong"/>
              </a:rPr>
              <a:t>也有自我表现的心理</a:t>
            </a:r>
            <a:r>
              <a:rPr sz="2100">
                <a:solidFill>
                  <a:srgbClr val="000000"/>
                </a:solidFill>
                <a:latin typeface="FangSong"/>
                <a:cs typeface="FangSong"/>
              </a:rPr>
              <a:t>,</a:t>
            </a:r>
            <a:r>
              <a:rPr sz="2100" spc="11">
                <a:solidFill>
                  <a:srgbClr val="000000"/>
                </a:solidFill>
                <a:latin typeface="FangSong"/>
                <a:cs typeface="FangSong"/>
              </a:rPr>
              <a:t>这导致了她与其</a:t>
            </a:r>
          </a:p>
          <a:p>
            <a:pPr marL="0" marR="0">
              <a:lnSpc>
                <a:spcPts val="2100"/>
              </a:lnSpc>
              <a:spcBef>
                <a:spcPts val="1682"/>
              </a:spcBef>
              <a:spcAft>
                <a:spcPct val="0"/>
              </a:spcAft>
            </a:pPr>
            <a:r>
              <a:rPr sz="2100" spc="14">
                <a:solidFill>
                  <a:srgbClr val="000000"/>
                </a:solidFill>
                <a:latin typeface="FangSong"/>
                <a:cs typeface="FangSong"/>
              </a:rPr>
              <a:t>他老师之间的矛盾</a:t>
            </a:r>
            <a:r>
              <a:rPr sz="2100">
                <a:solidFill>
                  <a:srgbClr val="000000"/>
                </a:solidFill>
                <a:latin typeface="FangSong"/>
                <a:cs typeface="FangSong"/>
              </a:rPr>
              <a:t>,</a:t>
            </a:r>
            <a:r>
              <a:rPr sz="2100" spc="11">
                <a:solidFill>
                  <a:srgbClr val="000000"/>
                </a:solidFill>
                <a:latin typeface="FangSong"/>
                <a:cs typeface="FangSong"/>
              </a:rPr>
              <a:t>从这我们可以看出于漪是一位善于反思的老师。</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56844" y="230354"/>
            <a:ext cx="727562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被评为首届全国教书育人楷模</a:t>
            </a:r>
            <a:r>
              <a:rPr sz="2200" spc="15">
                <a:solidFill>
                  <a:srgbClr val="000000"/>
                </a:solidFill>
                <a:latin typeface="FangSong"/>
                <a:cs typeface="FangSong"/>
              </a:rPr>
              <a:t>,您有什么感想</a:t>
            </a:r>
            <a:r>
              <a:rPr sz="2200">
                <a:solidFill>
                  <a:srgbClr val="000000"/>
                </a:solidFill>
                <a:latin typeface="FangSong"/>
                <a:cs typeface="FangSong"/>
              </a:rPr>
              <a:t>?</a:t>
            </a:r>
          </a:p>
        </p:txBody>
      </p:sp>
      <p:sp>
        <p:nvSpPr>
          <p:cNvPr id="4" name="object 4"/>
          <p:cNvSpPr txBox="1"/>
          <p:nvPr/>
        </p:nvSpPr>
        <p:spPr>
          <a:xfrm>
            <a:off x="91439" y="692380"/>
            <a:ext cx="10187886" cy="33808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4">
                <a:solidFill>
                  <a:srgbClr val="000000"/>
                </a:solidFill>
                <a:latin typeface="FangSong"/>
                <a:cs typeface="FangSong"/>
              </a:rPr>
              <a:t>其实我是深感惭愧和不安啊</a:t>
            </a:r>
            <a:r>
              <a:rPr sz="2200">
                <a:solidFill>
                  <a:srgbClr val="000000"/>
                </a:solidFill>
                <a:latin typeface="FangSong"/>
                <a:cs typeface="FangSong"/>
              </a:rPr>
              <a:t>!</a:t>
            </a:r>
            <a:r>
              <a:rPr sz="2200" spc="12">
                <a:solidFill>
                  <a:srgbClr val="000000"/>
                </a:solidFill>
                <a:latin typeface="FangSong"/>
                <a:cs typeface="FangSong"/>
              </a:rPr>
              <a:t>和在岗的老师比</a:t>
            </a:r>
            <a:r>
              <a:rPr sz="2200" spc="15">
                <a:solidFill>
                  <a:srgbClr val="000000"/>
                </a:solidFill>
                <a:latin typeface="FangSong"/>
                <a:cs typeface="FangSong"/>
              </a:rPr>
              <a:t>,</a:t>
            </a:r>
            <a:r>
              <a:rPr sz="2200" spc="14">
                <a:solidFill>
                  <a:srgbClr val="000000"/>
                </a:solidFill>
                <a:latin typeface="FangSong"/>
                <a:cs typeface="FangSong"/>
              </a:rPr>
              <a:t>我的工作压力和身</a:t>
            </a:r>
          </a:p>
          <a:p>
            <a:pPr marL="0" marR="0">
              <a:lnSpc>
                <a:spcPts val="2195"/>
              </a:lnSpc>
              <a:spcBef>
                <a:spcPts val="443"/>
              </a:spcBef>
              <a:spcAft>
                <a:spcPct val="0"/>
              </a:spcAft>
            </a:pPr>
            <a:r>
              <a:rPr sz="2200" spc="12">
                <a:solidFill>
                  <a:srgbClr val="000000"/>
                </a:solidFill>
                <a:latin typeface="FangSong"/>
                <a:cs typeface="FangSong"/>
              </a:rPr>
              <a:t>心紧张程度跟他们不可同日而语</a:t>
            </a:r>
            <a:r>
              <a:rPr sz="2200" spc="15">
                <a:solidFill>
                  <a:srgbClr val="000000"/>
                </a:solidFill>
                <a:latin typeface="FangSong"/>
                <a:cs typeface="FangSong"/>
              </a:rPr>
              <a:t>;</a:t>
            </a:r>
            <a:r>
              <a:rPr sz="2200" spc="12">
                <a:solidFill>
                  <a:srgbClr val="000000"/>
                </a:solidFill>
                <a:latin typeface="FangSong"/>
                <a:cs typeface="FangSong"/>
              </a:rPr>
              <a:t>和其他获得荣誉称号的老师比</a:t>
            </a:r>
            <a:r>
              <a:rPr sz="2200" spc="15">
                <a:solidFill>
                  <a:srgbClr val="000000"/>
                </a:solidFill>
                <a:latin typeface="FangSong"/>
                <a:cs typeface="FangSong"/>
              </a:rPr>
              <a:t>,</a:t>
            </a:r>
            <a:r>
              <a:rPr sz="2200" spc="10">
                <a:solidFill>
                  <a:srgbClr val="000000"/>
                </a:solidFill>
                <a:latin typeface="FangSong"/>
                <a:cs typeface="FangSong"/>
              </a:rPr>
              <a:t>我身上</a:t>
            </a:r>
          </a:p>
          <a:p>
            <a:pPr marL="0" marR="0">
              <a:lnSpc>
                <a:spcPts val="2200"/>
              </a:lnSpc>
              <a:spcBef>
                <a:spcPts val="489"/>
              </a:spcBef>
              <a:spcAft>
                <a:spcPct val="0"/>
              </a:spcAft>
            </a:pPr>
            <a:r>
              <a:rPr sz="2200" spc="12">
                <a:solidFill>
                  <a:srgbClr val="000000"/>
                </a:solidFill>
                <a:latin typeface="FangSong"/>
                <a:cs typeface="FangSong"/>
              </a:rPr>
              <a:t>还有很多的不足。我一直认为上课就要打开学生的心门。</a:t>
            </a:r>
            <a:r>
              <a:rPr sz="2200" u="sng" spc="10">
                <a:solidFill>
                  <a:srgbClr val="000000"/>
                </a:solidFill>
                <a:latin typeface="FangSong"/>
                <a:cs typeface="FangSong"/>
              </a:rPr>
              <a:t>但是我看到蒋</a:t>
            </a:r>
          </a:p>
          <a:p>
            <a:pPr marL="0" marR="0">
              <a:lnSpc>
                <a:spcPts val="2200"/>
              </a:lnSpc>
              <a:spcBef>
                <a:spcPts val="439"/>
              </a:spcBef>
              <a:spcAft>
                <a:spcPct val="0"/>
              </a:spcAft>
            </a:pPr>
            <a:r>
              <a:rPr sz="2200" u="sng" spc="12">
                <a:solidFill>
                  <a:srgbClr val="000000"/>
                </a:solidFill>
                <a:latin typeface="FangSong"/>
                <a:cs typeface="FangSong"/>
              </a:rPr>
              <a:t>院士把两个星期的课程用一节课就讲得那么清楚</a:t>
            </a:r>
            <a:r>
              <a:rPr sz="2200" u="sng">
                <a:solidFill>
                  <a:srgbClr val="000000"/>
                </a:solidFill>
                <a:latin typeface="FangSong"/>
                <a:cs typeface="FangSong"/>
              </a:rPr>
              <a:t>,</a:t>
            </a:r>
            <a:r>
              <a:rPr sz="2200" u="sng" spc="14">
                <a:solidFill>
                  <a:srgbClr val="000000"/>
                </a:solidFill>
                <a:latin typeface="FangSong"/>
                <a:cs typeface="FangSong"/>
              </a:rPr>
              <a:t>我就觉得自愧不如</a:t>
            </a:r>
            <a:r>
              <a:rPr sz="2200" u="sng" spc="15">
                <a:solidFill>
                  <a:srgbClr val="000000"/>
                </a:solidFill>
                <a:latin typeface="FangSong"/>
                <a:cs typeface="FangSong"/>
              </a:rPr>
              <a:t>,</a:t>
            </a:r>
            <a:r>
              <a:rPr sz="2200" u="sng">
                <a:solidFill>
                  <a:srgbClr val="000000"/>
                </a:solidFill>
                <a:latin typeface="FangSong"/>
                <a:cs typeface="FangSong"/>
              </a:rPr>
              <a:t>对</a:t>
            </a:r>
          </a:p>
          <a:p>
            <a:pPr marL="0" marR="0">
              <a:lnSpc>
                <a:spcPts val="2200"/>
              </a:lnSpc>
              <a:spcBef>
                <a:spcPts val="492"/>
              </a:spcBef>
              <a:spcAft>
                <a:spcPct val="0"/>
              </a:spcAft>
            </a:pPr>
            <a:r>
              <a:rPr sz="2200" u="sng" spc="12">
                <a:solidFill>
                  <a:srgbClr val="000000"/>
                </a:solidFill>
                <a:latin typeface="FangSong"/>
                <a:cs typeface="FangSong"/>
              </a:rPr>
              <a:t>不起学生。</a:t>
            </a:r>
            <a:r>
              <a:rPr sz="2200" spc="14">
                <a:solidFill>
                  <a:srgbClr val="000000"/>
                </a:solidFill>
                <a:latin typeface="FangSong"/>
                <a:cs typeface="FangSong"/>
              </a:rPr>
              <a:t>又比如湖南农业大学那位六十几岁种葡萄的教授</a:t>
            </a:r>
            <a:r>
              <a:rPr sz="2200">
                <a:solidFill>
                  <a:srgbClr val="000000"/>
                </a:solidFill>
                <a:latin typeface="FangSong"/>
                <a:cs typeface="FangSong"/>
              </a:rPr>
              <a:t>,</a:t>
            </a:r>
            <a:r>
              <a:rPr sz="2200" spc="10">
                <a:solidFill>
                  <a:srgbClr val="000000"/>
                </a:solidFill>
                <a:latin typeface="FangSong"/>
                <a:cs typeface="FangSong"/>
              </a:rPr>
              <a:t>带领团队攻</a:t>
            </a:r>
          </a:p>
          <a:p>
            <a:pPr marL="0" marR="0">
              <a:lnSpc>
                <a:spcPts val="2195"/>
              </a:lnSpc>
              <a:spcBef>
                <a:spcPts val="444"/>
              </a:spcBef>
              <a:spcAft>
                <a:spcPct val="0"/>
              </a:spcAft>
            </a:pPr>
            <a:r>
              <a:rPr sz="2200" spc="14">
                <a:solidFill>
                  <a:srgbClr val="000000"/>
                </a:solidFill>
                <a:latin typeface="FangSong"/>
                <a:cs typeface="FangSong"/>
              </a:rPr>
              <a:t>克难关。他说:“葡萄不是种在黑板上的</a:t>
            </a:r>
            <a:r>
              <a:rPr sz="2200" spc="15">
                <a:solidFill>
                  <a:srgbClr val="000000"/>
                </a:solidFill>
                <a:latin typeface="FangSong"/>
                <a:cs typeface="FangSong"/>
              </a:rPr>
              <a:t>,</a:t>
            </a:r>
            <a:r>
              <a:rPr sz="2200" spc="10">
                <a:solidFill>
                  <a:srgbClr val="000000"/>
                </a:solidFill>
                <a:latin typeface="FangSong"/>
                <a:cs typeface="FangSong"/>
              </a:rPr>
              <a:t>是种在地里的。科研论文不是</a:t>
            </a:r>
          </a:p>
          <a:p>
            <a:pPr marL="0" marR="0">
              <a:lnSpc>
                <a:spcPts val="2195"/>
              </a:lnSpc>
              <a:spcBef>
                <a:spcPts val="443"/>
              </a:spcBef>
              <a:spcAft>
                <a:spcPct val="0"/>
              </a:spcAft>
            </a:pPr>
            <a:r>
              <a:rPr sz="2200" spc="15">
                <a:solidFill>
                  <a:srgbClr val="000000"/>
                </a:solidFill>
                <a:latin typeface="FangSong"/>
                <a:cs typeface="FangSong"/>
              </a:rPr>
              <a:t>写在纸上的</a:t>
            </a:r>
            <a:r>
              <a:rPr sz="2200">
                <a:solidFill>
                  <a:srgbClr val="000000"/>
                </a:solidFill>
                <a:latin typeface="FangSong"/>
                <a:cs typeface="FangSong"/>
              </a:rPr>
              <a:t>,</a:t>
            </a:r>
            <a:r>
              <a:rPr sz="2200" spc="14">
                <a:solidFill>
                  <a:srgbClr val="000000"/>
                </a:solidFill>
                <a:latin typeface="FangSong"/>
                <a:cs typeface="FangSong"/>
              </a:rPr>
              <a:t>是要装到农民的腰包里的。”我一直在对照这两句话</a:t>
            </a:r>
            <a:r>
              <a:rPr sz="2200">
                <a:solidFill>
                  <a:srgbClr val="000000"/>
                </a:solidFill>
                <a:latin typeface="FangSong"/>
                <a:cs typeface="FangSong"/>
              </a:rPr>
              <a:t>,</a:t>
            </a:r>
            <a:r>
              <a:rPr sz="2200" spc="20">
                <a:solidFill>
                  <a:srgbClr val="000000"/>
                </a:solidFill>
                <a:latin typeface="FangSong"/>
                <a:cs typeface="FangSong"/>
              </a:rPr>
              <a:t>我觉</a:t>
            </a:r>
          </a:p>
          <a:p>
            <a:pPr marL="0" marR="0">
              <a:lnSpc>
                <a:spcPts val="2198"/>
              </a:lnSpc>
              <a:spcBef>
                <a:spcPts val="491"/>
              </a:spcBef>
              <a:spcAft>
                <a:spcPct val="0"/>
              </a:spcAft>
            </a:pPr>
            <a:r>
              <a:rPr sz="2200" spc="10">
                <a:solidFill>
                  <a:srgbClr val="000000"/>
                </a:solidFill>
                <a:latin typeface="FangSong"/>
                <a:cs typeface="FangSong"/>
              </a:rPr>
              <a:t>得我是真的对不起学生。所以去北京领奖的三天里我一直处于激动、感</a:t>
            </a:r>
          </a:p>
          <a:p>
            <a:pPr marL="0" marR="0">
              <a:lnSpc>
                <a:spcPts val="2195"/>
              </a:lnSpc>
              <a:spcBef>
                <a:spcPts val="446"/>
              </a:spcBef>
              <a:spcAft>
                <a:spcPct val="0"/>
              </a:spcAft>
            </a:pPr>
            <a:r>
              <a:rPr sz="2200" spc="14">
                <a:solidFill>
                  <a:srgbClr val="000000"/>
                </a:solidFill>
                <a:latin typeface="FangSong"/>
                <a:cs typeface="FangSong"/>
              </a:rPr>
              <a:t>动和不安当中。我想</a:t>
            </a:r>
            <a:r>
              <a:rPr sz="2200" spc="15">
                <a:solidFill>
                  <a:srgbClr val="000000"/>
                </a:solidFill>
                <a:latin typeface="FangSong"/>
                <a:cs typeface="FangSong"/>
              </a:rPr>
              <a:t>,</a:t>
            </a:r>
            <a:r>
              <a:rPr sz="2200" spc="12">
                <a:solidFill>
                  <a:srgbClr val="000000"/>
                </a:solidFill>
                <a:latin typeface="FangSong"/>
                <a:cs typeface="FangSong"/>
              </a:rPr>
              <a:t>能够受到这样的殊荣绝不仅是个人的光荣。</a:t>
            </a:r>
          </a:p>
        </p:txBody>
      </p:sp>
      <p:sp>
        <p:nvSpPr>
          <p:cNvPr id="5" name="object 5"/>
          <p:cNvSpPr txBox="1"/>
          <p:nvPr/>
        </p:nvSpPr>
        <p:spPr>
          <a:xfrm>
            <a:off x="91439" y="3777932"/>
            <a:ext cx="10103739" cy="11558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FQOHSN+TwCenMT-Regular"/>
                <a:cs typeface="FQOHSN+TwCenMT-Regular"/>
              </a:rPr>
              <a:t>A.</a:t>
            </a:r>
            <a:r>
              <a:rPr sz="2400">
                <a:solidFill>
                  <a:srgbClr val="000000"/>
                </a:solidFill>
                <a:latin typeface="SimSun"/>
                <a:cs typeface="SimSun"/>
              </a:rPr>
              <a:t>于漪没能做到像蒋院士那样“把两个星期的课程用一节课都讲得</a:t>
            </a:r>
          </a:p>
          <a:p>
            <a:pPr marL="0" marR="0">
              <a:lnSpc>
                <a:spcPts val="2613"/>
              </a:lnSpc>
              <a:spcBef>
                <a:spcPts val="266"/>
              </a:spcBef>
              <a:spcAft>
                <a:spcPct val="0"/>
              </a:spcAft>
            </a:pPr>
            <a:r>
              <a:rPr sz="2400">
                <a:solidFill>
                  <a:srgbClr val="000000"/>
                </a:solidFill>
                <a:latin typeface="SimSun"/>
                <a:cs typeface="SimSun"/>
              </a:rPr>
              <a:t>那么清楚”</a:t>
            </a:r>
            <a:r>
              <a:rPr sz="2400">
                <a:solidFill>
                  <a:srgbClr val="000000"/>
                </a:solidFill>
                <a:latin typeface="FQOHSN+TwCenMT-Regular"/>
                <a:cs typeface="FQOHSN+TwCenMT-Regular"/>
              </a:rPr>
              <a:t>,</a:t>
            </a:r>
            <a:r>
              <a:rPr sz="2400">
                <a:solidFill>
                  <a:srgbClr val="000000"/>
                </a:solidFill>
                <a:latin typeface="SimSun"/>
                <a:cs typeface="SimSun"/>
              </a:rPr>
              <a:t>所以她对不起学生。</a:t>
            </a:r>
          </a:p>
        </p:txBody>
      </p:sp>
      <p:sp>
        <p:nvSpPr>
          <p:cNvPr id="6" name="object 6"/>
          <p:cNvSpPr txBox="1"/>
          <p:nvPr/>
        </p:nvSpPr>
        <p:spPr>
          <a:xfrm>
            <a:off x="91439" y="4635341"/>
            <a:ext cx="10173937" cy="13690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8"/>
              </a:lnSpc>
              <a:spcBef>
                <a:spcPct val="0"/>
              </a:spcBef>
              <a:spcAft>
                <a:spcPct val="0"/>
              </a:spcAft>
            </a:pPr>
            <a:r>
              <a:rPr sz="2200" spc="14">
                <a:solidFill>
                  <a:srgbClr val="000000"/>
                </a:solidFill>
                <a:latin typeface="FangSong"/>
                <a:cs typeface="FangSong"/>
              </a:rPr>
              <a:t>做的事情。我曾经有一个梦想</a:t>
            </a:r>
            <a:r>
              <a:rPr sz="2200">
                <a:solidFill>
                  <a:srgbClr val="000000"/>
                </a:solidFill>
                <a:latin typeface="FangSong"/>
                <a:cs typeface="FangSong"/>
              </a:rPr>
              <a:t>,</a:t>
            </a:r>
            <a:r>
              <a:rPr sz="2200" spc="10">
                <a:solidFill>
                  <a:srgbClr val="000000"/>
                </a:solidFill>
                <a:latin typeface="FangSong"/>
                <a:cs typeface="FangSong"/>
              </a:rPr>
              <a:t>就是把当时带的所有的年轻教师都培养成</a:t>
            </a:r>
          </a:p>
          <a:p>
            <a:pPr marL="0" marR="0">
              <a:lnSpc>
                <a:spcPts val="2195"/>
              </a:lnSpc>
              <a:spcBef>
                <a:spcPts val="445"/>
              </a:spcBef>
              <a:spcAft>
                <a:spcPct val="0"/>
              </a:spcAft>
            </a:pPr>
            <a:r>
              <a:rPr sz="2200" spc="15">
                <a:solidFill>
                  <a:srgbClr val="000000"/>
                </a:solidFill>
                <a:latin typeface="FangSong"/>
                <a:cs typeface="FangSong"/>
              </a:rPr>
              <a:t>特级教师,</a:t>
            </a:r>
            <a:r>
              <a:rPr sz="2200" spc="12">
                <a:solidFill>
                  <a:srgbClr val="000000"/>
                </a:solidFill>
                <a:latin typeface="FangSong"/>
                <a:cs typeface="FangSong"/>
              </a:rPr>
              <a:t>现在基本实现了。培养青年教师是非常重要的</a:t>
            </a:r>
            <a:r>
              <a:rPr sz="2200" spc="15">
                <a:solidFill>
                  <a:srgbClr val="000000"/>
                </a:solidFill>
                <a:latin typeface="FangSong"/>
                <a:cs typeface="FangSong"/>
              </a:rPr>
              <a:t>,</a:t>
            </a:r>
            <a:r>
              <a:rPr sz="2200" spc="10">
                <a:solidFill>
                  <a:srgbClr val="000000"/>
                </a:solidFill>
                <a:latin typeface="FangSong"/>
                <a:cs typeface="FangSong"/>
              </a:rPr>
              <a:t>一个好教师可</a:t>
            </a:r>
          </a:p>
          <a:p>
            <a:pPr marL="0" marR="0">
              <a:lnSpc>
                <a:spcPts val="2195"/>
              </a:lnSpc>
              <a:spcBef>
                <a:spcPts val="494"/>
              </a:spcBef>
              <a:spcAft>
                <a:spcPct val="0"/>
              </a:spcAft>
            </a:pPr>
            <a:r>
              <a:rPr sz="2200" spc="10">
                <a:solidFill>
                  <a:srgbClr val="000000"/>
                </a:solidFill>
                <a:latin typeface="FangSong"/>
                <a:cs typeface="FangSong"/>
              </a:rPr>
              <a:t>以使很多学生受益。</a:t>
            </a:r>
          </a:p>
        </p:txBody>
      </p:sp>
      <p:sp>
        <p:nvSpPr>
          <p:cNvPr id="7" name="object 7"/>
          <p:cNvSpPr txBox="1"/>
          <p:nvPr/>
        </p:nvSpPr>
        <p:spPr>
          <a:xfrm>
            <a:off x="91439" y="5768239"/>
            <a:ext cx="10186506" cy="10335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现在的学生很小就开始学英语</a:t>
            </a:r>
            <a:r>
              <a:rPr sz="2200" spc="15">
                <a:solidFill>
                  <a:srgbClr val="000000"/>
                </a:solidFill>
                <a:latin typeface="FangSong"/>
                <a:cs typeface="FangSong"/>
              </a:rPr>
              <a:t>,</a:t>
            </a:r>
            <a:r>
              <a:rPr sz="2200" spc="14">
                <a:solidFill>
                  <a:srgbClr val="000000"/>
                </a:solidFill>
                <a:latin typeface="FangSong"/>
                <a:cs typeface="FangSong"/>
              </a:rPr>
              <a:t>受外来文化影响很大</a:t>
            </a:r>
            <a:r>
              <a:rPr sz="2200">
                <a:solidFill>
                  <a:srgbClr val="000000"/>
                </a:solidFill>
                <a:latin typeface="FangSong"/>
                <a:cs typeface="FangSong"/>
              </a:rPr>
              <a:t>,</a:t>
            </a:r>
            <a:r>
              <a:rPr sz="2200" spc="14">
                <a:solidFill>
                  <a:srgbClr val="000000"/>
                </a:solidFill>
                <a:latin typeface="FangSong"/>
                <a:cs typeface="FangSong"/>
              </a:rPr>
              <a:t>这个您怎</a:t>
            </a:r>
          </a:p>
          <a:p>
            <a:pPr marL="0" marR="0">
              <a:lnSpc>
                <a:spcPts val="2195"/>
              </a:lnSpc>
              <a:spcBef>
                <a:spcPts val="446"/>
              </a:spcBef>
              <a:spcAft>
                <a:spcPct val="0"/>
              </a:spcAft>
            </a:pPr>
            <a:r>
              <a:rPr sz="2200" spc="14">
                <a:solidFill>
                  <a:srgbClr val="000000"/>
                </a:solidFill>
                <a:latin typeface="FangSong"/>
                <a:cs typeface="FangSong"/>
              </a:rPr>
              <a:t>么看</a:t>
            </a:r>
            <a:r>
              <a:rPr sz="2200">
                <a:solidFill>
                  <a:srgbClr val="000000"/>
                </a:solidFill>
                <a:latin typeface="FangSong"/>
                <a:cs typeface="FangSong"/>
              </a:rPr>
              <a:t>?</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227814"/>
            <a:ext cx="10435856" cy="27694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2919" marR="0">
              <a:lnSpc>
                <a:spcPts val="2004"/>
              </a:lnSpc>
              <a:spcBef>
                <a:spcPct val="0"/>
              </a:spcBef>
              <a:spcAft>
                <a:spcPct val="0"/>
              </a:spcAft>
            </a:pPr>
            <a:r>
              <a:rPr sz="2000" spc="15">
                <a:solidFill>
                  <a:srgbClr val="000000"/>
                </a:solidFill>
                <a:latin typeface="FangSong"/>
                <a:cs typeface="FangSong"/>
              </a:rPr>
              <a:t>于</a:t>
            </a:r>
            <a:r>
              <a:rPr sz="2000" spc="10">
                <a:solidFill>
                  <a:srgbClr val="000000"/>
                </a:solidFill>
                <a:latin typeface="FangSong"/>
                <a:cs typeface="FangSong"/>
              </a:rPr>
              <a:t>:</a:t>
            </a:r>
            <a:r>
              <a:rPr sz="2000" spc="12">
                <a:solidFill>
                  <a:srgbClr val="000000"/>
                </a:solidFill>
                <a:latin typeface="FangSong"/>
                <a:cs typeface="FangSong"/>
              </a:rPr>
              <a:t>台湾的白先勇先生曾经说过这样一句话,“百年语文</a:t>
            </a:r>
            <a:r>
              <a:rPr sz="2000">
                <a:solidFill>
                  <a:srgbClr val="000000"/>
                </a:solidFill>
                <a:latin typeface="FangSong"/>
                <a:cs typeface="FangSong"/>
              </a:rPr>
              <a:t>,</a:t>
            </a:r>
            <a:r>
              <a:rPr sz="2000" spc="10">
                <a:solidFill>
                  <a:srgbClr val="000000"/>
                </a:solidFill>
                <a:latin typeface="FangSong"/>
                <a:cs typeface="FangSong"/>
              </a:rPr>
              <a:t>内忧外患”。语言</a:t>
            </a:r>
          </a:p>
          <a:p>
            <a:pPr marL="0" marR="0">
              <a:lnSpc>
                <a:spcPts val="2004"/>
              </a:lnSpc>
              <a:spcBef>
                <a:spcPts val="395"/>
              </a:spcBef>
              <a:spcAft>
                <a:spcPct val="0"/>
              </a:spcAft>
            </a:pPr>
            <a:r>
              <a:rPr sz="2000" spc="11">
                <a:solidFill>
                  <a:srgbClr val="000000"/>
                </a:solidFill>
                <a:latin typeface="FangSong"/>
                <a:cs typeface="FangSong"/>
              </a:rPr>
              <a:t>本身和国力是有重要关系的</a:t>
            </a:r>
            <a:r>
              <a:rPr sz="2000">
                <a:solidFill>
                  <a:srgbClr val="000000"/>
                </a:solidFill>
                <a:latin typeface="FangSong"/>
                <a:cs typeface="FangSong"/>
              </a:rPr>
              <a:t>,</a:t>
            </a:r>
            <a:r>
              <a:rPr sz="2000" spc="15">
                <a:solidFill>
                  <a:srgbClr val="000000"/>
                </a:solidFill>
                <a:latin typeface="FangSong"/>
                <a:cs typeface="FangSong"/>
              </a:rPr>
              <a:t>语言中是有霸权的</a:t>
            </a:r>
            <a:r>
              <a:rPr sz="2000">
                <a:solidFill>
                  <a:srgbClr val="000000"/>
                </a:solidFill>
                <a:latin typeface="FangSong"/>
                <a:cs typeface="FangSong"/>
              </a:rPr>
              <a:t>,</a:t>
            </a:r>
            <a:r>
              <a:rPr sz="2000" spc="11">
                <a:solidFill>
                  <a:srgbClr val="000000"/>
                </a:solidFill>
                <a:latin typeface="FangSong"/>
                <a:cs typeface="FangSong"/>
              </a:rPr>
              <a:t>哪一个国家不重视母语的教育啊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法国课文《最后一课》里面说:“语言是打开牢门的钥匙”。语言没有了</a:t>
            </a:r>
            <a:r>
              <a:rPr sz="2000">
                <a:solidFill>
                  <a:srgbClr val="000000"/>
                </a:solidFill>
                <a:latin typeface="FangSong"/>
                <a:cs typeface="FangSong"/>
              </a:rPr>
              <a:t>,</a:t>
            </a:r>
            <a:r>
              <a:rPr sz="2000" spc="15">
                <a:solidFill>
                  <a:srgbClr val="000000"/>
                </a:solidFill>
                <a:latin typeface="FangSong"/>
                <a:cs typeface="FangSong"/>
              </a:rPr>
              <a:t>这个民</a:t>
            </a:r>
          </a:p>
          <a:p>
            <a:pPr marL="0" marR="0">
              <a:lnSpc>
                <a:spcPts val="2004"/>
              </a:lnSpc>
              <a:spcBef>
                <a:spcPts val="397"/>
              </a:spcBef>
              <a:spcAft>
                <a:spcPct val="0"/>
              </a:spcAft>
            </a:pPr>
            <a:r>
              <a:rPr sz="2000" spc="12">
                <a:solidFill>
                  <a:srgbClr val="000000"/>
                </a:solidFill>
                <a:latin typeface="FangSong"/>
                <a:cs typeface="FangSong"/>
              </a:rPr>
              <a:t>族的文化也就消失了。以前是“学好数理化</a:t>
            </a:r>
            <a:r>
              <a:rPr sz="2000">
                <a:solidFill>
                  <a:srgbClr val="000000"/>
                </a:solidFill>
                <a:latin typeface="FangSong"/>
                <a:cs typeface="FangSong"/>
              </a:rPr>
              <a:t>,</a:t>
            </a:r>
            <a:r>
              <a:rPr sz="2000" spc="15">
                <a:solidFill>
                  <a:srgbClr val="000000"/>
                </a:solidFill>
                <a:latin typeface="FangSong"/>
                <a:cs typeface="FangSong"/>
              </a:rPr>
              <a:t>走遍天下都不怕”</a:t>
            </a:r>
            <a:r>
              <a:rPr sz="2000">
                <a:solidFill>
                  <a:srgbClr val="000000"/>
                </a:solidFill>
                <a:latin typeface="FangSong"/>
                <a:cs typeface="FangSong"/>
              </a:rPr>
              <a:t>,</a:t>
            </a:r>
            <a:r>
              <a:rPr sz="2000" spc="10">
                <a:solidFill>
                  <a:srgbClr val="000000"/>
                </a:solidFill>
                <a:latin typeface="FangSong"/>
                <a:cs typeface="FangSong"/>
              </a:rPr>
              <a:t>现在数理化改成</a:t>
            </a:r>
          </a:p>
          <a:p>
            <a:pPr marL="0" marR="0">
              <a:lnSpc>
                <a:spcPts val="2004"/>
              </a:lnSpc>
              <a:spcBef>
                <a:spcPts val="395"/>
              </a:spcBef>
              <a:spcAft>
                <a:spcPct val="0"/>
              </a:spcAft>
            </a:pPr>
            <a:r>
              <a:rPr sz="2000" spc="15">
                <a:solidFill>
                  <a:srgbClr val="000000"/>
                </a:solidFill>
                <a:latin typeface="FangSong"/>
                <a:cs typeface="FangSong"/>
              </a:rPr>
              <a:t>英语了</a:t>
            </a:r>
            <a:r>
              <a:rPr sz="2000" spc="10">
                <a:solidFill>
                  <a:srgbClr val="000000"/>
                </a:solidFill>
                <a:latin typeface="FangSong"/>
                <a:cs typeface="FangSong"/>
              </a:rPr>
              <a:t>,</a:t>
            </a:r>
            <a:r>
              <a:rPr sz="2000" spc="12">
                <a:solidFill>
                  <a:srgbClr val="000000"/>
                </a:solidFill>
                <a:latin typeface="FangSong"/>
                <a:cs typeface="FangSong"/>
              </a:rPr>
              <a:t>真的是内忧外患啊。我们对学生的教育</a:t>
            </a:r>
            <a:r>
              <a:rPr sz="2000">
                <a:solidFill>
                  <a:srgbClr val="000000"/>
                </a:solidFill>
                <a:latin typeface="FangSong"/>
                <a:cs typeface="FangSong"/>
              </a:rPr>
              <a:t>,</a:t>
            </a:r>
            <a:r>
              <a:rPr sz="2000" spc="10">
                <a:solidFill>
                  <a:srgbClr val="000000"/>
                </a:solidFill>
                <a:latin typeface="FangSong"/>
                <a:cs typeface="FangSong"/>
              </a:rPr>
              <a:t>责任感应该是第一位的。这次教</a:t>
            </a:r>
          </a:p>
          <a:p>
            <a:pPr marL="0" marR="0">
              <a:lnSpc>
                <a:spcPts val="2004"/>
              </a:lnSpc>
              <a:spcBef>
                <a:spcPts val="395"/>
              </a:spcBef>
              <a:spcAft>
                <a:spcPct val="0"/>
              </a:spcAft>
            </a:pPr>
            <a:r>
              <a:rPr sz="2000" spc="12">
                <a:solidFill>
                  <a:srgbClr val="000000"/>
                </a:solidFill>
                <a:latin typeface="FangSong"/>
                <a:cs typeface="FangSong"/>
              </a:rPr>
              <a:t>育规划纲要里头</a:t>
            </a:r>
            <a:r>
              <a:rPr sz="2000">
                <a:solidFill>
                  <a:srgbClr val="000000"/>
                </a:solidFill>
                <a:latin typeface="FangSong"/>
                <a:cs typeface="FangSong"/>
              </a:rPr>
              <a:t>,</a:t>
            </a:r>
            <a:r>
              <a:rPr sz="2000" spc="12">
                <a:solidFill>
                  <a:srgbClr val="000000"/>
                </a:solidFill>
                <a:latin typeface="FangSong"/>
                <a:cs typeface="FangSong"/>
              </a:rPr>
              <a:t>对学生的要求非常明确的就是“社会责任感”</a:t>
            </a:r>
            <a:r>
              <a:rPr sz="2000">
                <a:solidFill>
                  <a:srgbClr val="000000"/>
                </a:solidFill>
                <a:latin typeface="FangSong"/>
                <a:cs typeface="FangSong"/>
              </a:rPr>
              <a:t>,</a:t>
            </a:r>
            <a:r>
              <a:rPr sz="2000" spc="10">
                <a:solidFill>
                  <a:srgbClr val="000000"/>
                </a:solidFill>
                <a:latin typeface="FangSong"/>
                <a:cs typeface="FangSong"/>
              </a:rPr>
              <a:t>从一个自然的、</a:t>
            </a:r>
          </a:p>
          <a:p>
            <a:pPr marL="0" marR="0">
              <a:lnSpc>
                <a:spcPts val="2004"/>
              </a:lnSpc>
              <a:spcBef>
                <a:spcPts val="395"/>
              </a:spcBef>
              <a:spcAft>
                <a:spcPct val="0"/>
              </a:spcAft>
            </a:pPr>
            <a:r>
              <a:rPr sz="2000" spc="12">
                <a:solidFill>
                  <a:srgbClr val="000000"/>
                </a:solidFill>
                <a:latin typeface="FangSong"/>
                <a:cs typeface="FangSong"/>
              </a:rPr>
              <a:t>不懂事的孩子变成一个社会的人</a:t>
            </a:r>
            <a:r>
              <a:rPr sz="2000">
                <a:solidFill>
                  <a:srgbClr val="000000"/>
                </a:solidFill>
                <a:latin typeface="FangSong"/>
                <a:cs typeface="FangSong"/>
              </a:rPr>
              <a:t>,</a:t>
            </a:r>
            <a:r>
              <a:rPr sz="2000" spc="12">
                <a:solidFill>
                  <a:srgbClr val="000000"/>
                </a:solidFill>
                <a:latin typeface="FangSong"/>
                <a:cs typeface="FangSong"/>
              </a:rPr>
              <a:t>负责任的人。所以我们现在不能“重术轻人”</a:t>
            </a:r>
            <a:r>
              <a:rPr sz="2000">
                <a:solidFill>
                  <a:srgbClr val="000000"/>
                </a:solidFill>
                <a:latin typeface="FangSong"/>
                <a:cs typeface="FangSong"/>
              </a:rPr>
              <a:t>,</a:t>
            </a:r>
          </a:p>
          <a:p>
            <a:pPr marL="0" marR="0">
              <a:lnSpc>
                <a:spcPts val="2006"/>
              </a:lnSpc>
              <a:spcBef>
                <a:spcPts val="393"/>
              </a:spcBef>
              <a:spcAft>
                <a:spcPct val="0"/>
              </a:spcAft>
            </a:pPr>
            <a:r>
              <a:rPr sz="2000" spc="14">
                <a:solidFill>
                  <a:srgbClr val="000000"/>
                </a:solidFill>
                <a:latin typeface="FangSong"/>
                <a:cs typeface="FangSong"/>
              </a:rPr>
              <a:t>技能技巧是可以学的</a:t>
            </a:r>
            <a:r>
              <a:rPr sz="2000">
                <a:solidFill>
                  <a:srgbClr val="000000"/>
                </a:solidFill>
                <a:latin typeface="FangSong"/>
                <a:cs typeface="FangSong"/>
              </a:rPr>
              <a:t>,</a:t>
            </a:r>
            <a:r>
              <a:rPr sz="2000" spc="11">
                <a:solidFill>
                  <a:srgbClr val="000000"/>
                </a:solidFill>
                <a:latin typeface="FangSong"/>
                <a:cs typeface="FangSong"/>
              </a:rPr>
              <a:t>但做人的道理从小就要懂得。</a:t>
            </a:r>
          </a:p>
        </p:txBody>
      </p:sp>
      <p:sp>
        <p:nvSpPr>
          <p:cNvPr id="4" name="object 4"/>
          <p:cNvSpPr txBox="1"/>
          <p:nvPr/>
        </p:nvSpPr>
        <p:spPr>
          <a:xfrm>
            <a:off x="175260" y="2805612"/>
            <a:ext cx="9879708" cy="79046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5"/>
              </a:lnSpc>
              <a:spcBef>
                <a:spcPct val="0"/>
              </a:spcBef>
              <a:spcAft>
                <a:spcPct val="0"/>
              </a:spcAft>
            </a:pPr>
            <a:r>
              <a:rPr sz="2400" spc="-34">
                <a:solidFill>
                  <a:srgbClr val="000000"/>
                </a:solidFill>
                <a:latin typeface="SKAGDL+TwCenMT-Regular"/>
                <a:cs typeface="SKAGDL+TwCenMT-Regular"/>
              </a:rPr>
              <a:t>B.</a:t>
            </a:r>
            <a:r>
              <a:rPr sz="2400">
                <a:solidFill>
                  <a:srgbClr val="000000"/>
                </a:solidFill>
                <a:latin typeface="SimSun"/>
                <a:cs typeface="SimSun"/>
              </a:rPr>
              <a:t>于漪反对以前流行的“学好数理化</a:t>
            </a:r>
            <a:r>
              <a:rPr sz="2400">
                <a:solidFill>
                  <a:srgbClr val="000000"/>
                </a:solidFill>
                <a:latin typeface="SKAGDL+TwCenMT-Regular"/>
                <a:cs typeface="SKAGDL+TwCenMT-Regular"/>
              </a:rPr>
              <a:t>,</a:t>
            </a:r>
            <a:r>
              <a:rPr sz="2400">
                <a:solidFill>
                  <a:srgbClr val="000000"/>
                </a:solidFill>
                <a:latin typeface="SimSun"/>
                <a:cs typeface="SimSun"/>
              </a:rPr>
              <a:t>走遍天下都不怕”的观点</a:t>
            </a:r>
            <a:r>
              <a:rPr sz="2400">
                <a:solidFill>
                  <a:srgbClr val="000000"/>
                </a:solidFill>
                <a:latin typeface="SKAGDL+TwCenMT-Regular"/>
                <a:cs typeface="SKAGDL+TwCenMT-Regular"/>
              </a:rPr>
              <a:t>,</a:t>
            </a:r>
            <a:r>
              <a:rPr sz="2400">
                <a:solidFill>
                  <a:srgbClr val="000000"/>
                </a:solidFill>
                <a:latin typeface="SimSun"/>
                <a:cs typeface="SimSun"/>
              </a:rPr>
              <a:t>也</a:t>
            </a:r>
          </a:p>
        </p:txBody>
      </p:sp>
      <p:sp>
        <p:nvSpPr>
          <p:cNvPr id="5" name="object 5"/>
          <p:cNvSpPr txBox="1"/>
          <p:nvPr/>
        </p:nvSpPr>
        <p:spPr>
          <a:xfrm>
            <a:off x="91439" y="3171888"/>
            <a:ext cx="10289221" cy="283353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SimSun"/>
                <a:cs typeface="SimSun"/>
              </a:rPr>
              <a:t>不认同现在学生一味学习英语的现状</a:t>
            </a:r>
            <a:r>
              <a:rPr sz="2400">
                <a:solidFill>
                  <a:srgbClr val="000000"/>
                </a:solidFill>
                <a:latin typeface="SKAGDL+TwCenMT-Regular"/>
                <a:cs typeface="SKAGDL+TwCenMT-Regular"/>
              </a:rPr>
              <a:t>,</a:t>
            </a:r>
            <a:r>
              <a:rPr sz="2400">
                <a:solidFill>
                  <a:srgbClr val="000000"/>
                </a:solidFill>
                <a:latin typeface="SimSun"/>
                <a:cs typeface="SimSun"/>
              </a:rPr>
              <a:t>表示要重视母语教育。</a:t>
            </a:r>
          </a:p>
          <a:p>
            <a:pPr marL="0" marR="0">
              <a:lnSpc>
                <a:spcPts val="2004"/>
              </a:lnSpc>
              <a:spcBef>
                <a:spcPts val="482"/>
              </a:spcBef>
              <a:spcAft>
                <a:spcPct val="0"/>
              </a:spcAft>
            </a:pPr>
            <a:r>
              <a:rPr sz="2000" spc="15">
                <a:solidFill>
                  <a:srgbClr val="000000"/>
                </a:solidFill>
                <a:latin typeface="FangSong"/>
                <a:cs typeface="FangSong"/>
              </a:rPr>
              <a:t>时候</a:t>
            </a:r>
            <a:r>
              <a:rPr sz="2000">
                <a:solidFill>
                  <a:srgbClr val="000000"/>
                </a:solidFill>
                <a:latin typeface="FangSong"/>
                <a:cs typeface="FangSong"/>
              </a:rPr>
              <a:t>,</a:t>
            </a:r>
            <a:r>
              <a:rPr sz="2000" spc="12">
                <a:solidFill>
                  <a:srgbClr val="000000"/>
                </a:solidFill>
                <a:latin typeface="FangSong"/>
                <a:cs typeface="FangSong"/>
              </a:rPr>
              <a:t>我自己教的班级都已学过了</a:t>
            </a:r>
            <a:r>
              <a:rPr sz="2000">
                <a:solidFill>
                  <a:srgbClr val="000000"/>
                </a:solidFill>
                <a:latin typeface="FangSong"/>
                <a:cs typeface="FangSong"/>
              </a:rPr>
              <a:t>,</a:t>
            </a:r>
            <a:r>
              <a:rPr sz="2000" spc="12">
                <a:solidFill>
                  <a:srgbClr val="000000"/>
                </a:solidFill>
                <a:latin typeface="FangSong"/>
                <a:cs typeface="FangSong"/>
              </a:rPr>
              <a:t>只能借同年级的其他班</a:t>
            </a:r>
            <a:r>
              <a:rPr sz="2000">
                <a:solidFill>
                  <a:srgbClr val="000000"/>
                </a:solidFill>
                <a:latin typeface="FangSong"/>
                <a:cs typeface="FangSong"/>
              </a:rPr>
              <a:t>,</a:t>
            </a:r>
            <a:r>
              <a:rPr sz="2000" spc="12">
                <a:solidFill>
                  <a:srgbClr val="000000"/>
                </a:solidFill>
                <a:latin typeface="FangSong"/>
                <a:cs typeface="FangSong"/>
              </a:rPr>
              <a:t>学校作了安排。连上</a:t>
            </a:r>
          </a:p>
          <a:p>
            <a:pPr marL="0" marR="0">
              <a:lnSpc>
                <a:spcPts val="2004"/>
              </a:lnSpc>
              <a:spcBef>
                <a:spcPts val="398"/>
              </a:spcBef>
              <a:spcAft>
                <a:spcPct val="0"/>
              </a:spcAft>
            </a:pPr>
            <a:r>
              <a:rPr sz="2000" spc="11">
                <a:solidFill>
                  <a:srgbClr val="000000"/>
                </a:solidFill>
                <a:latin typeface="FangSong"/>
                <a:cs typeface="FangSong"/>
              </a:rPr>
              <a:t>了两次公开课</a:t>
            </a:r>
            <a:r>
              <a:rPr sz="2000">
                <a:solidFill>
                  <a:srgbClr val="000000"/>
                </a:solidFill>
                <a:latin typeface="FangSong"/>
                <a:cs typeface="FangSong"/>
              </a:rPr>
              <a:t>,</a:t>
            </a:r>
            <a:r>
              <a:rPr sz="2000" spc="15">
                <a:solidFill>
                  <a:srgbClr val="000000"/>
                </a:solidFill>
                <a:latin typeface="FangSong"/>
                <a:cs typeface="FangSong"/>
              </a:rPr>
              <a:t>看似热闹</a:t>
            </a:r>
            <a:r>
              <a:rPr sz="2000" spc="10">
                <a:solidFill>
                  <a:srgbClr val="000000"/>
                </a:solidFill>
                <a:latin typeface="FangSong"/>
                <a:cs typeface="FangSong"/>
              </a:rPr>
              <a:t>,实际上埋下了教师之间不和睦的根。后来在“文革”中</a:t>
            </a:r>
          </a:p>
          <a:p>
            <a:pPr marL="0" marR="0">
              <a:lnSpc>
                <a:spcPts val="2004"/>
              </a:lnSpc>
              <a:spcBef>
                <a:spcPts val="395"/>
              </a:spcBef>
              <a:spcAft>
                <a:spcPct val="0"/>
              </a:spcAft>
            </a:pPr>
            <a:r>
              <a:rPr sz="2000" spc="12">
                <a:solidFill>
                  <a:srgbClr val="000000"/>
                </a:solidFill>
                <a:latin typeface="FangSong"/>
                <a:cs typeface="FangSong"/>
              </a:rPr>
              <a:t>的一次批斗会上</a:t>
            </a:r>
            <a:r>
              <a:rPr sz="2000">
                <a:solidFill>
                  <a:srgbClr val="000000"/>
                </a:solidFill>
                <a:latin typeface="FangSong"/>
                <a:cs typeface="FangSong"/>
              </a:rPr>
              <a:t>,</a:t>
            </a:r>
            <a:r>
              <a:rPr sz="2000" spc="12">
                <a:solidFill>
                  <a:srgbClr val="000000"/>
                </a:solidFill>
                <a:latin typeface="FangSong"/>
                <a:cs typeface="FangSong"/>
              </a:rPr>
              <a:t>有位老教师说“公开教学</a:t>
            </a:r>
            <a:r>
              <a:rPr sz="2000">
                <a:solidFill>
                  <a:srgbClr val="000000"/>
                </a:solidFill>
                <a:latin typeface="FangSong"/>
                <a:cs typeface="FangSong"/>
              </a:rPr>
              <a:t>,</a:t>
            </a:r>
            <a:r>
              <a:rPr sz="2000" spc="15">
                <a:solidFill>
                  <a:srgbClr val="000000"/>
                </a:solidFill>
                <a:latin typeface="FangSong"/>
                <a:cs typeface="FangSong"/>
              </a:rPr>
              <a:t>借别人的班上课</a:t>
            </a:r>
            <a:r>
              <a:rPr sz="2000">
                <a:solidFill>
                  <a:srgbClr val="000000"/>
                </a:solidFill>
                <a:latin typeface="FangSong"/>
                <a:cs typeface="FangSong"/>
              </a:rPr>
              <a:t>,</a:t>
            </a:r>
            <a:r>
              <a:rPr sz="2000" spc="10">
                <a:solidFill>
                  <a:srgbClr val="000000"/>
                </a:solidFill>
                <a:latin typeface="FangSong"/>
                <a:cs typeface="FangSong"/>
              </a:rPr>
              <a:t>你知道带给别人怎</a:t>
            </a:r>
          </a:p>
          <a:p>
            <a:pPr marL="0" marR="0">
              <a:lnSpc>
                <a:spcPts val="2004"/>
              </a:lnSpc>
              <a:spcBef>
                <a:spcPts val="395"/>
              </a:spcBef>
              <a:spcAft>
                <a:spcPct val="0"/>
              </a:spcAft>
            </a:pPr>
            <a:r>
              <a:rPr sz="2000" spc="15">
                <a:solidFill>
                  <a:srgbClr val="000000"/>
                </a:solidFill>
                <a:latin typeface="FangSong"/>
                <a:cs typeface="FangSong"/>
              </a:rPr>
              <a:t>样的伤害吗</a:t>
            </a:r>
            <a:r>
              <a:rPr sz="2000">
                <a:solidFill>
                  <a:srgbClr val="000000"/>
                </a:solidFill>
                <a:latin typeface="FangSong"/>
                <a:cs typeface="FangSong"/>
              </a:rPr>
              <a:t>?</a:t>
            </a:r>
            <a:r>
              <a:rPr sz="2000" spc="15">
                <a:solidFill>
                  <a:srgbClr val="000000"/>
                </a:solidFill>
                <a:latin typeface="FangSong"/>
                <a:cs typeface="FangSong"/>
              </a:rPr>
              <a:t>你教得好</a:t>
            </a:r>
            <a:r>
              <a:rPr sz="2000">
                <a:solidFill>
                  <a:srgbClr val="000000"/>
                </a:solidFill>
                <a:latin typeface="FangSong"/>
                <a:cs typeface="FangSong"/>
              </a:rPr>
              <a:t>,</a:t>
            </a:r>
            <a:r>
              <a:rPr sz="2000" spc="10">
                <a:solidFill>
                  <a:srgbClr val="000000"/>
                </a:solidFill>
                <a:latin typeface="FangSong"/>
                <a:cs typeface="FangSong"/>
              </a:rPr>
              <a:t>到别的班级上课</a:t>
            </a:r>
            <a:r>
              <a:rPr sz="2000">
                <a:solidFill>
                  <a:srgbClr val="000000"/>
                </a:solidFill>
                <a:latin typeface="FangSong"/>
                <a:cs typeface="FangSong"/>
              </a:rPr>
              <a:t>,</a:t>
            </a:r>
            <a:r>
              <a:rPr sz="2000" spc="14">
                <a:solidFill>
                  <a:srgbClr val="000000"/>
                </a:solidFill>
                <a:latin typeface="FangSong"/>
                <a:cs typeface="FangSong"/>
              </a:rPr>
              <a:t>别人怎么进课堂?”所以做任何事</a:t>
            </a:r>
            <a:r>
              <a:rPr sz="2000">
                <a:solidFill>
                  <a:srgbClr val="000000"/>
                </a:solidFill>
                <a:latin typeface="FangSong"/>
                <a:cs typeface="FangSong"/>
              </a:rPr>
              <a:t>,设身</a:t>
            </a:r>
          </a:p>
          <a:p>
            <a:pPr marL="0" marR="0">
              <a:lnSpc>
                <a:spcPts val="2004"/>
              </a:lnSpc>
              <a:spcBef>
                <a:spcPts val="395"/>
              </a:spcBef>
              <a:spcAft>
                <a:spcPct val="0"/>
              </a:spcAft>
            </a:pPr>
            <a:r>
              <a:rPr sz="2000" spc="12">
                <a:solidFill>
                  <a:srgbClr val="000000"/>
                </a:solidFill>
                <a:latin typeface="FangSong"/>
                <a:cs typeface="FangSong"/>
              </a:rPr>
              <a:t>处地为别人着想非常重要。教师教学各有各的特点</a:t>
            </a:r>
            <a:r>
              <a:rPr sz="2000">
                <a:solidFill>
                  <a:srgbClr val="000000"/>
                </a:solidFill>
                <a:latin typeface="FangSong"/>
                <a:cs typeface="FangSong"/>
              </a:rPr>
              <a:t>,</a:t>
            </a:r>
            <a:r>
              <a:rPr sz="2000" spc="11">
                <a:solidFill>
                  <a:srgbClr val="000000"/>
                </a:solidFill>
                <a:latin typeface="FangSong"/>
                <a:cs typeface="FangSong"/>
              </a:rPr>
              <a:t>你去教别人的班级</a:t>
            </a:r>
            <a:r>
              <a:rPr sz="2000">
                <a:solidFill>
                  <a:srgbClr val="000000"/>
                </a:solidFill>
                <a:latin typeface="FangSong"/>
                <a:cs typeface="FangSong"/>
              </a:rPr>
              <a:t>,</a:t>
            </a:r>
            <a:r>
              <a:rPr sz="2000" spc="15">
                <a:solidFill>
                  <a:srgbClr val="000000"/>
                </a:solidFill>
                <a:latin typeface="FangSong"/>
                <a:cs typeface="FangSong"/>
              </a:rPr>
              <a:t>学生有新</a:t>
            </a:r>
          </a:p>
          <a:p>
            <a:pPr marL="0" marR="0">
              <a:lnSpc>
                <a:spcPts val="2006"/>
              </a:lnSpc>
              <a:spcBef>
                <a:spcPts val="393"/>
              </a:spcBef>
              <a:spcAft>
                <a:spcPct val="0"/>
              </a:spcAft>
            </a:pPr>
            <a:r>
              <a:rPr sz="2000" spc="15">
                <a:solidFill>
                  <a:srgbClr val="000000"/>
                </a:solidFill>
                <a:latin typeface="FangSong"/>
                <a:cs typeface="FangSong"/>
              </a:rPr>
              <a:t>奇感</a:t>
            </a:r>
            <a:r>
              <a:rPr sz="2000">
                <a:solidFill>
                  <a:srgbClr val="000000"/>
                </a:solidFill>
                <a:latin typeface="FangSong"/>
                <a:cs typeface="FangSong"/>
              </a:rPr>
              <a:t>,</a:t>
            </a:r>
            <a:r>
              <a:rPr sz="2000" spc="14">
                <a:solidFill>
                  <a:srgbClr val="000000"/>
                </a:solidFill>
                <a:latin typeface="FangSong"/>
                <a:cs typeface="FangSong"/>
              </a:rPr>
              <a:t>气氛容易调动</a:t>
            </a:r>
            <a:r>
              <a:rPr sz="2000">
                <a:solidFill>
                  <a:srgbClr val="000000"/>
                </a:solidFill>
                <a:latin typeface="FangSong"/>
                <a:cs typeface="FangSong"/>
              </a:rPr>
              <a:t>,</a:t>
            </a:r>
            <a:r>
              <a:rPr sz="2000" spc="12">
                <a:solidFill>
                  <a:srgbClr val="000000"/>
                </a:solidFill>
                <a:latin typeface="FangSong"/>
                <a:cs typeface="FangSong"/>
              </a:rPr>
              <a:t>当然就会给别人的教学制造难题。我反思</a:t>
            </a:r>
            <a:r>
              <a:rPr sz="2000">
                <a:solidFill>
                  <a:srgbClr val="000000"/>
                </a:solidFill>
                <a:latin typeface="FangSong"/>
                <a:cs typeface="FangSong"/>
              </a:rPr>
              <a:t>,</a:t>
            </a:r>
            <a:r>
              <a:rPr sz="2000" spc="10">
                <a:solidFill>
                  <a:srgbClr val="000000"/>
                </a:solidFill>
                <a:latin typeface="FangSong"/>
                <a:cs typeface="FangSong"/>
              </a:rPr>
              <a:t>虽然借班上课很</a:t>
            </a:r>
          </a:p>
          <a:p>
            <a:pPr marL="0" marR="0">
              <a:lnSpc>
                <a:spcPts val="2004"/>
              </a:lnSpc>
              <a:spcBef>
                <a:spcPts val="398"/>
              </a:spcBef>
              <a:spcAft>
                <a:spcPct val="0"/>
              </a:spcAft>
            </a:pPr>
            <a:r>
              <a:rPr sz="2000" spc="15">
                <a:solidFill>
                  <a:srgbClr val="000000"/>
                </a:solidFill>
                <a:latin typeface="FangSong"/>
                <a:cs typeface="FangSong"/>
              </a:rPr>
              <a:t>紧张</a:t>
            </a:r>
            <a:r>
              <a:rPr sz="2000">
                <a:solidFill>
                  <a:srgbClr val="000000"/>
                </a:solidFill>
                <a:latin typeface="FangSong"/>
                <a:cs typeface="FangSong"/>
              </a:rPr>
              <a:t>,</a:t>
            </a:r>
            <a:r>
              <a:rPr sz="2000" spc="11">
                <a:solidFill>
                  <a:srgbClr val="000000"/>
                </a:solidFill>
                <a:latin typeface="FangSong"/>
                <a:cs typeface="FangSong"/>
              </a:rPr>
              <a:t>但也夹杂着自我表现的念头。当时我就下定决心</a:t>
            </a:r>
            <a:r>
              <a:rPr sz="2000">
                <a:solidFill>
                  <a:srgbClr val="000000"/>
                </a:solidFill>
                <a:latin typeface="FangSong"/>
                <a:cs typeface="FangSong"/>
              </a:rPr>
              <a:t>,</a:t>
            </a:r>
            <a:r>
              <a:rPr sz="2000" spc="15">
                <a:solidFill>
                  <a:srgbClr val="000000"/>
                </a:solidFill>
                <a:latin typeface="FangSong"/>
                <a:cs typeface="FangSong"/>
              </a:rPr>
              <a:t>如果日后还上公开课</a:t>
            </a:r>
            <a:r>
              <a:rPr sz="2000" spc="10">
                <a:solidFill>
                  <a:srgbClr val="000000"/>
                </a:solidFill>
                <a:latin typeface="FangSong"/>
                <a:cs typeface="FangSong"/>
              </a:rPr>
              <a:t>,</a:t>
            </a:r>
            <a:r>
              <a:rPr sz="2000">
                <a:solidFill>
                  <a:srgbClr val="000000"/>
                </a:solidFill>
                <a:latin typeface="FangSong"/>
                <a:cs typeface="FangSong"/>
              </a:rPr>
              <a:t>绝</a:t>
            </a:r>
          </a:p>
        </p:txBody>
      </p:sp>
      <p:sp>
        <p:nvSpPr>
          <p:cNvPr id="6" name="object 6"/>
          <p:cNvSpPr txBox="1"/>
          <p:nvPr/>
        </p:nvSpPr>
        <p:spPr>
          <a:xfrm>
            <a:off x="91439" y="5735307"/>
            <a:ext cx="10252166" cy="14938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20" marR="0">
              <a:lnSpc>
                <a:spcPts val="2613"/>
              </a:lnSpc>
              <a:spcBef>
                <a:spcPct val="0"/>
              </a:spcBef>
              <a:spcAft>
                <a:spcPct val="0"/>
              </a:spcAft>
            </a:pPr>
            <a:r>
              <a:rPr sz="2400" spc="-34">
                <a:solidFill>
                  <a:srgbClr val="000000"/>
                </a:solidFill>
                <a:latin typeface="SKAGDL+TwCenMT-Regular"/>
                <a:cs typeface="SKAGDL+TwCenMT-Regular"/>
              </a:rPr>
              <a:t>D.</a:t>
            </a:r>
            <a:r>
              <a:rPr sz="2400">
                <a:solidFill>
                  <a:srgbClr val="000000"/>
                </a:solidFill>
                <a:latin typeface="SimSun"/>
                <a:cs typeface="SimSun"/>
              </a:rPr>
              <a:t>于漪认为自己借其他班上课时</a:t>
            </a:r>
            <a:r>
              <a:rPr sz="2400">
                <a:solidFill>
                  <a:srgbClr val="000000"/>
                </a:solidFill>
                <a:latin typeface="SKAGDL+TwCenMT-Regular"/>
                <a:cs typeface="SKAGDL+TwCenMT-Regular"/>
              </a:rPr>
              <a:t>,</a:t>
            </a:r>
            <a:r>
              <a:rPr sz="2400">
                <a:solidFill>
                  <a:srgbClr val="000000"/>
                </a:solidFill>
                <a:latin typeface="SimSun"/>
                <a:cs typeface="SimSun"/>
              </a:rPr>
              <a:t>也有自我表现的心理</a:t>
            </a:r>
            <a:r>
              <a:rPr sz="2400">
                <a:solidFill>
                  <a:srgbClr val="000000"/>
                </a:solidFill>
                <a:latin typeface="SKAGDL+TwCenMT-Regular"/>
                <a:cs typeface="SKAGDL+TwCenMT-Regular"/>
              </a:rPr>
              <a:t>,</a:t>
            </a:r>
            <a:r>
              <a:rPr sz="2400">
                <a:solidFill>
                  <a:srgbClr val="000000"/>
                </a:solidFill>
                <a:latin typeface="SimSun"/>
                <a:cs typeface="SimSun"/>
              </a:rPr>
              <a:t>这导致了她</a:t>
            </a:r>
          </a:p>
          <a:p>
            <a:pPr marL="0" marR="0">
              <a:lnSpc>
                <a:spcPts val="2615"/>
              </a:lnSpc>
              <a:spcBef>
                <a:spcPts val="264"/>
              </a:spcBef>
              <a:spcAft>
                <a:spcPct val="0"/>
              </a:spcAft>
            </a:pPr>
            <a:r>
              <a:rPr sz="2400">
                <a:solidFill>
                  <a:srgbClr val="000000"/>
                </a:solidFill>
                <a:latin typeface="SimSun"/>
                <a:cs typeface="SimSun"/>
              </a:rPr>
              <a:t>与其他老师之间的矛盾</a:t>
            </a:r>
            <a:r>
              <a:rPr sz="2400">
                <a:solidFill>
                  <a:srgbClr val="000000"/>
                </a:solidFill>
                <a:latin typeface="SKAGDL+TwCenMT-Regular"/>
                <a:cs typeface="SKAGDL+TwCenMT-Regular"/>
              </a:rPr>
              <a:t>,</a:t>
            </a:r>
            <a:r>
              <a:rPr sz="2400">
                <a:solidFill>
                  <a:srgbClr val="000000"/>
                </a:solidFill>
                <a:latin typeface="SimSun"/>
                <a:cs typeface="SimSun"/>
              </a:rPr>
              <a:t>从这我们可以看出于漪是一位善于反思的老</a:t>
            </a:r>
          </a:p>
          <a:p>
            <a:pPr marL="0" marR="0">
              <a:lnSpc>
                <a:spcPts val="2400"/>
              </a:lnSpc>
              <a:spcBef>
                <a:spcPts val="482"/>
              </a:spcBef>
              <a:spcAft>
                <a:spcPct val="0"/>
              </a:spcAft>
            </a:pPr>
            <a:r>
              <a:rPr sz="2400">
                <a:solidFill>
                  <a:srgbClr val="000000"/>
                </a:solidFill>
                <a:latin typeface="SimSun"/>
                <a:cs typeface="SimSun"/>
              </a:rPr>
              <a:t>师。</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0476" y="741743"/>
            <a:ext cx="54621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记者</a:t>
            </a:r>
            <a:r>
              <a:rPr sz="2400" spc="11">
                <a:solidFill>
                  <a:srgbClr val="000000"/>
                </a:solidFill>
                <a:latin typeface="FangSong"/>
                <a:cs typeface="FangSong"/>
              </a:rPr>
              <a:t>:您做了校长之后,有什么感悟</a:t>
            </a:r>
            <a:r>
              <a:rPr sz="2400">
                <a:solidFill>
                  <a:srgbClr val="000000"/>
                </a:solidFill>
                <a:latin typeface="FangSong"/>
                <a:cs typeface="FangSong"/>
              </a:rPr>
              <a:t>?</a:t>
            </a:r>
          </a:p>
        </p:txBody>
      </p:sp>
      <p:sp>
        <p:nvSpPr>
          <p:cNvPr id="4" name="object 4"/>
          <p:cNvSpPr txBox="1"/>
          <p:nvPr/>
        </p:nvSpPr>
        <p:spPr>
          <a:xfrm>
            <a:off x="91439" y="1308671"/>
            <a:ext cx="10392537" cy="33961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于</a:t>
            </a:r>
            <a:r>
              <a:rPr sz="2400" spc="11">
                <a:solidFill>
                  <a:srgbClr val="000000"/>
                </a:solidFill>
                <a:latin typeface="FangSong"/>
                <a:cs typeface="FangSong"/>
              </a:rPr>
              <a:t>:现在有很多这样的人,当了校长,从事行政性工作之后,就不</a:t>
            </a:r>
          </a:p>
          <a:p>
            <a:pPr marL="0" marR="0">
              <a:lnSpc>
                <a:spcPts val="2402"/>
              </a:lnSpc>
              <a:spcBef>
                <a:spcPts val="1053"/>
              </a:spcBef>
              <a:spcAft>
                <a:spcPct val="0"/>
              </a:spcAft>
            </a:pPr>
            <a:r>
              <a:rPr sz="2400" spc="12">
                <a:solidFill>
                  <a:srgbClr val="000000"/>
                </a:solidFill>
                <a:latin typeface="FangSong"/>
                <a:cs typeface="FangSong"/>
              </a:rPr>
              <a:t>教课了</a:t>
            </a:r>
            <a:r>
              <a:rPr sz="2400" spc="11">
                <a:solidFill>
                  <a:srgbClr val="000000"/>
                </a:solidFill>
                <a:latin typeface="FangSong"/>
                <a:cs typeface="FangSong"/>
              </a:rPr>
              <a:t>,这样自己会轻松一些。我自己是一辈子都在选择:在一个岗</a:t>
            </a:r>
          </a:p>
          <a:p>
            <a:pPr marL="0" marR="0">
              <a:lnSpc>
                <a:spcPts val="2400"/>
              </a:lnSpc>
              <a:spcBef>
                <a:spcPts val="1008"/>
              </a:spcBef>
              <a:spcAft>
                <a:spcPct val="0"/>
              </a:spcAft>
            </a:pPr>
            <a:r>
              <a:rPr sz="2400" spc="11">
                <a:solidFill>
                  <a:srgbClr val="000000"/>
                </a:solidFill>
                <a:latin typeface="FangSong"/>
                <a:cs typeface="FangSong"/>
              </a:rPr>
              <a:t>位上你应该做什么。我经常有很多的学术会议要开。我看到现在有</a:t>
            </a:r>
          </a:p>
          <a:p>
            <a:pPr marL="0" marR="0">
              <a:lnSpc>
                <a:spcPts val="2400"/>
              </a:lnSpc>
              <a:spcBef>
                <a:spcPts val="1055"/>
              </a:spcBef>
              <a:spcAft>
                <a:spcPct val="0"/>
              </a:spcAft>
            </a:pPr>
            <a:r>
              <a:rPr sz="2400" spc="11">
                <a:solidFill>
                  <a:srgbClr val="000000"/>
                </a:solidFill>
                <a:latin typeface="FangSong"/>
                <a:cs typeface="FangSong"/>
              </a:rPr>
              <a:t>成就的人,大都是年纪比较大的。如果能再多些三十几岁、四十几</a:t>
            </a:r>
          </a:p>
          <a:p>
            <a:pPr marL="0" marR="0">
              <a:lnSpc>
                <a:spcPts val="2402"/>
              </a:lnSpc>
              <a:spcBef>
                <a:spcPts val="1003"/>
              </a:spcBef>
              <a:spcAft>
                <a:spcPct val="0"/>
              </a:spcAft>
            </a:pPr>
            <a:r>
              <a:rPr sz="2400" spc="11">
                <a:solidFill>
                  <a:srgbClr val="000000"/>
                </a:solidFill>
                <a:latin typeface="FangSong"/>
                <a:cs typeface="FangSong"/>
              </a:rPr>
              <a:t>岁的人就好了。其中既有体制上的问题,也有个人素质方面的问题。</a:t>
            </a:r>
          </a:p>
          <a:p>
            <a:pPr marL="0" marR="0">
              <a:lnSpc>
                <a:spcPts val="2400"/>
              </a:lnSpc>
              <a:spcBef>
                <a:spcPts val="1058"/>
              </a:spcBef>
              <a:spcAft>
                <a:spcPct val="0"/>
              </a:spcAft>
            </a:pPr>
            <a:r>
              <a:rPr sz="2400" spc="11">
                <a:solidFill>
                  <a:srgbClr val="000000"/>
                </a:solidFill>
                <a:latin typeface="FangSong"/>
                <a:cs typeface="FangSong"/>
              </a:rPr>
              <a:t>所以我现在特别重视青年教师的培养。培养青年教师要跟培养学生</a:t>
            </a:r>
          </a:p>
          <a:p>
            <a:pPr marL="0" marR="0">
              <a:lnSpc>
                <a:spcPts val="2400"/>
              </a:lnSpc>
              <a:spcBef>
                <a:spcPts val="1005"/>
              </a:spcBef>
              <a:spcAft>
                <a:spcPct val="0"/>
              </a:spcAft>
            </a:pPr>
            <a:r>
              <a:rPr sz="2400" spc="11">
                <a:solidFill>
                  <a:srgbClr val="000000"/>
                </a:solidFill>
                <a:latin typeface="FangSong"/>
                <a:cs typeface="FangSong"/>
              </a:rPr>
              <a:t>一样,</a:t>
            </a:r>
            <a:r>
              <a:rPr sz="2400" spc="12">
                <a:solidFill>
                  <a:srgbClr val="000000"/>
                </a:solidFill>
                <a:latin typeface="FangSong"/>
                <a:cs typeface="FangSong"/>
              </a:rPr>
              <a:t>要精心</a:t>
            </a:r>
            <a:r>
              <a:rPr sz="2400" spc="11">
                <a:solidFill>
                  <a:srgbClr val="000000"/>
                </a:solidFill>
                <a:latin typeface="FangSong"/>
                <a:cs typeface="FangSong"/>
              </a:rPr>
              <a:t>,这样他们就能少走弯路。</a:t>
            </a:r>
          </a:p>
        </p:txBody>
      </p:sp>
      <p:sp>
        <p:nvSpPr>
          <p:cNvPr id="5" name="object 5"/>
          <p:cNvSpPr txBox="1"/>
          <p:nvPr/>
        </p:nvSpPr>
        <p:spPr>
          <a:xfrm>
            <a:off x="91439" y="4392358"/>
            <a:ext cx="10103739" cy="14935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NLQTLA+TwCenMT-Regular"/>
                <a:cs typeface="NLQTLA+TwCenMT-Regular"/>
              </a:rPr>
              <a:t>C.</a:t>
            </a:r>
            <a:r>
              <a:rPr sz="2400">
                <a:solidFill>
                  <a:srgbClr val="000000"/>
                </a:solidFill>
                <a:latin typeface="SimSun"/>
                <a:cs typeface="SimSun"/>
              </a:rPr>
              <a:t>于漪曾经把自己所带的青年教师都培养成为特级教师作为自己的</a:t>
            </a:r>
          </a:p>
          <a:p>
            <a:pPr marL="0" marR="0">
              <a:lnSpc>
                <a:spcPts val="2613"/>
              </a:lnSpc>
              <a:spcBef>
                <a:spcPts val="266"/>
              </a:spcBef>
              <a:spcAft>
                <a:spcPct val="0"/>
              </a:spcAft>
            </a:pPr>
            <a:r>
              <a:rPr sz="2400">
                <a:solidFill>
                  <a:srgbClr val="000000"/>
                </a:solidFill>
                <a:latin typeface="SimSun"/>
                <a:cs typeface="SimSun"/>
              </a:rPr>
              <a:t>目标</a:t>
            </a:r>
            <a:r>
              <a:rPr sz="2400">
                <a:solidFill>
                  <a:srgbClr val="000000"/>
                </a:solidFill>
                <a:latin typeface="NLQTLA+TwCenMT-Regular"/>
                <a:cs typeface="NLQTLA+TwCenMT-Regular"/>
              </a:rPr>
              <a:t>,</a:t>
            </a:r>
            <a:r>
              <a:rPr sz="2400">
                <a:solidFill>
                  <a:srgbClr val="000000"/>
                </a:solidFill>
                <a:latin typeface="SimSun"/>
                <a:cs typeface="SimSun"/>
              </a:rPr>
              <a:t>现在她基本实现了自己的目标</a:t>
            </a:r>
            <a:r>
              <a:rPr sz="2400">
                <a:solidFill>
                  <a:srgbClr val="000000"/>
                </a:solidFill>
                <a:latin typeface="NLQTLA+TwCenMT-Regular"/>
                <a:cs typeface="NLQTLA+TwCenMT-Regular"/>
              </a:rPr>
              <a:t>,</a:t>
            </a:r>
            <a:r>
              <a:rPr sz="2400">
                <a:solidFill>
                  <a:srgbClr val="000000"/>
                </a:solidFill>
                <a:latin typeface="SimSun"/>
                <a:cs typeface="SimSun"/>
              </a:rPr>
              <a:t>这是给中国的教育做的一件大</a:t>
            </a:r>
          </a:p>
          <a:p>
            <a:pPr marL="0" marR="0">
              <a:lnSpc>
                <a:spcPts val="2400"/>
              </a:lnSpc>
              <a:spcBef>
                <a:spcPts val="480"/>
              </a:spcBef>
              <a:spcAft>
                <a:spcPct val="0"/>
              </a:spcAft>
            </a:pPr>
            <a:r>
              <a:rPr sz="2400">
                <a:solidFill>
                  <a:srgbClr val="000000"/>
                </a:solidFill>
                <a:latin typeface="SimSun"/>
                <a:cs typeface="SimSun"/>
              </a:rPr>
              <a:t>好事。</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1006144" y="364013"/>
            <a:ext cx="7871996" cy="6670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2"/>
              </a:lnSpc>
              <a:spcBef>
                <a:spcPct val="0"/>
              </a:spcBef>
              <a:spcAft>
                <a:spcPct val="0"/>
              </a:spcAft>
            </a:pPr>
            <a:r>
              <a:rPr sz="2100" spc="11">
                <a:solidFill>
                  <a:srgbClr val="000000"/>
                </a:solidFill>
                <a:latin typeface="FangSong"/>
                <a:cs typeface="FangSong"/>
              </a:rPr>
              <a:t>2.</a:t>
            </a:r>
            <a:r>
              <a:rPr sz="2100" spc="12">
                <a:solidFill>
                  <a:srgbClr val="000000"/>
                </a:solidFill>
                <a:latin typeface="FangSong"/>
                <a:cs typeface="FangSong"/>
              </a:rPr>
              <a:t>下列对材料有关内容的分析和概括</a:t>
            </a:r>
            <a:r>
              <a:rPr sz="2100">
                <a:solidFill>
                  <a:srgbClr val="000000"/>
                </a:solidFill>
                <a:latin typeface="FangSong"/>
                <a:cs typeface="FangSong"/>
              </a:rPr>
              <a:t>,</a:t>
            </a:r>
            <a:r>
              <a:rPr sz="2100" spc="14">
                <a:solidFill>
                  <a:srgbClr val="000000"/>
                </a:solidFill>
                <a:latin typeface="FangSong"/>
                <a:cs typeface="FangSong"/>
              </a:rPr>
              <a:t>不恰当的两项是</a:t>
            </a:r>
            <a:r>
              <a:rPr sz="2100">
                <a:solidFill>
                  <a:srgbClr val="000000"/>
                </a:solidFill>
                <a:latin typeface="FangSong"/>
                <a:cs typeface="FangSong"/>
              </a:rPr>
              <a:t>(</a:t>
            </a:r>
            <a:r>
              <a:rPr sz="2100" spc="1072">
                <a:solidFill>
                  <a:srgbClr val="000000"/>
                </a:solidFill>
                <a:latin typeface="FangSong"/>
                <a:cs typeface="FangSong"/>
              </a:rPr>
              <a:t> </a:t>
            </a:r>
            <a:r>
              <a:rPr sz="2100">
                <a:solidFill>
                  <a:srgbClr val="000000"/>
                </a:solidFill>
                <a:latin typeface="FangSong"/>
                <a:cs typeface="FangSong"/>
              </a:rPr>
              <a:t>)</a:t>
            </a:r>
          </a:p>
        </p:txBody>
      </p:sp>
      <p:sp>
        <p:nvSpPr>
          <p:cNvPr id="4" name="object 4"/>
          <p:cNvSpPr txBox="1"/>
          <p:nvPr/>
        </p:nvSpPr>
        <p:spPr>
          <a:xfrm>
            <a:off x="91439" y="989369"/>
            <a:ext cx="10031152" cy="11468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A.</a:t>
            </a:r>
            <a:r>
              <a:rPr sz="2100" spc="12">
                <a:solidFill>
                  <a:srgbClr val="000000"/>
                </a:solidFill>
                <a:latin typeface="FangSong"/>
                <a:cs typeface="FangSong"/>
              </a:rPr>
              <a:t>于漪认为上课要打开学生的心门</a:t>
            </a:r>
            <a:r>
              <a:rPr sz="2100">
                <a:solidFill>
                  <a:srgbClr val="000000"/>
                </a:solidFill>
                <a:latin typeface="FangSong"/>
                <a:cs typeface="FangSong"/>
              </a:rPr>
              <a:t>,</a:t>
            </a:r>
            <a:r>
              <a:rPr sz="2100" spc="11">
                <a:solidFill>
                  <a:srgbClr val="000000"/>
                </a:solidFill>
                <a:latin typeface="FangSong"/>
                <a:cs typeface="FangSong"/>
              </a:rPr>
              <a:t>而湖南农业大学的教授认为把葡萄</a:t>
            </a:r>
          </a:p>
          <a:p>
            <a:pPr marL="0" marR="0">
              <a:lnSpc>
                <a:spcPts val="2100"/>
              </a:lnSpc>
              <a:spcBef>
                <a:spcPts val="1679"/>
              </a:spcBef>
              <a:spcAft>
                <a:spcPct val="0"/>
              </a:spcAft>
            </a:pPr>
            <a:r>
              <a:rPr sz="2100" spc="12">
                <a:solidFill>
                  <a:srgbClr val="000000"/>
                </a:solidFill>
                <a:latin typeface="FangSong"/>
                <a:cs typeface="FangSong"/>
              </a:rPr>
              <a:t>“种在地里”才是上课</a:t>
            </a:r>
            <a:r>
              <a:rPr sz="2100">
                <a:solidFill>
                  <a:srgbClr val="000000"/>
                </a:solidFill>
                <a:latin typeface="FangSong"/>
                <a:cs typeface="FangSong"/>
              </a:rPr>
              <a:t>,</a:t>
            </a:r>
            <a:r>
              <a:rPr sz="2100" spc="12">
                <a:solidFill>
                  <a:srgbClr val="000000"/>
                </a:solidFill>
                <a:latin typeface="FangSong"/>
                <a:cs typeface="FangSong"/>
              </a:rPr>
              <a:t>于漪觉得自己不如教授</a:t>
            </a:r>
            <a:r>
              <a:rPr sz="2100">
                <a:solidFill>
                  <a:srgbClr val="000000"/>
                </a:solidFill>
                <a:latin typeface="FangSong"/>
                <a:cs typeface="FangSong"/>
              </a:rPr>
              <a:t>,</a:t>
            </a:r>
            <a:r>
              <a:rPr sz="2100" spc="11">
                <a:solidFill>
                  <a:srgbClr val="000000"/>
                </a:solidFill>
                <a:latin typeface="FangSong"/>
                <a:cs typeface="FangSong"/>
              </a:rPr>
              <a:t>因此感到“自愧不如”。</a:t>
            </a:r>
          </a:p>
        </p:txBody>
      </p:sp>
      <p:sp>
        <p:nvSpPr>
          <p:cNvPr id="5" name="object 5"/>
          <p:cNvSpPr txBox="1"/>
          <p:nvPr/>
        </p:nvSpPr>
        <p:spPr>
          <a:xfrm>
            <a:off x="632459" y="2076362"/>
            <a:ext cx="9565399" cy="6667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a:solidFill>
                  <a:srgbClr val="000000"/>
                </a:solidFill>
                <a:latin typeface="FangSong"/>
                <a:cs typeface="FangSong"/>
              </a:rPr>
              <a:t>B.</a:t>
            </a:r>
            <a:r>
              <a:rPr sz="2100" spc="12">
                <a:solidFill>
                  <a:srgbClr val="000000"/>
                </a:solidFill>
                <a:latin typeface="FangSong"/>
                <a:cs typeface="FangSong"/>
              </a:rPr>
              <a:t>于漪反对“重术轻人”的教育观念</a:t>
            </a:r>
            <a:r>
              <a:rPr sz="2100">
                <a:solidFill>
                  <a:srgbClr val="000000"/>
                </a:solidFill>
                <a:latin typeface="FangSong"/>
                <a:cs typeface="FangSong"/>
              </a:rPr>
              <a:t>,</a:t>
            </a:r>
            <a:r>
              <a:rPr sz="2100" spc="12">
                <a:solidFill>
                  <a:srgbClr val="000000"/>
                </a:solidFill>
                <a:latin typeface="FangSong"/>
                <a:cs typeface="FangSong"/>
              </a:rPr>
              <a:t>她认为技能技巧是要学的</a:t>
            </a:r>
            <a:r>
              <a:rPr sz="2100">
                <a:solidFill>
                  <a:srgbClr val="000000"/>
                </a:solidFill>
                <a:latin typeface="FangSong"/>
                <a:cs typeface="FangSong"/>
              </a:rPr>
              <a:t>,</a:t>
            </a:r>
            <a:r>
              <a:rPr sz="2100" spc="11">
                <a:solidFill>
                  <a:srgbClr val="000000"/>
                </a:solidFill>
                <a:latin typeface="FangSong"/>
                <a:cs typeface="FangSong"/>
              </a:rPr>
              <a:t>但做人</a:t>
            </a:r>
          </a:p>
        </p:txBody>
      </p:sp>
      <p:sp>
        <p:nvSpPr>
          <p:cNvPr id="6" name="object 6"/>
          <p:cNvSpPr txBox="1"/>
          <p:nvPr/>
        </p:nvSpPr>
        <p:spPr>
          <a:xfrm>
            <a:off x="91439" y="2556422"/>
            <a:ext cx="5550484" cy="66675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00"/>
              </a:lnSpc>
              <a:spcBef>
                <a:spcPct val="0"/>
              </a:spcBef>
              <a:spcAft>
                <a:spcPct val="0"/>
              </a:spcAft>
            </a:pPr>
            <a:r>
              <a:rPr sz="2100" spc="11">
                <a:solidFill>
                  <a:srgbClr val="000000"/>
                </a:solidFill>
                <a:latin typeface="FangSong"/>
                <a:cs typeface="FangSong"/>
              </a:rPr>
              <a:t>的道理一旦缺失将对学生有很大的影响。</a:t>
            </a:r>
          </a:p>
        </p:txBody>
      </p:sp>
      <p:sp>
        <p:nvSpPr>
          <p:cNvPr id="7" name="object 7"/>
          <p:cNvSpPr txBox="1"/>
          <p:nvPr/>
        </p:nvSpPr>
        <p:spPr>
          <a:xfrm>
            <a:off x="91439" y="3162712"/>
            <a:ext cx="10182314" cy="162738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2"/>
              </a:lnSpc>
              <a:spcBef>
                <a:spcPct val="0"/>
              </a:spcBef>
              <a:spcAft>
                <a:spcPct val="0"/>
              </a:spcAft>
            </a:pPr>
            <a:r>
              <a:rPr sz="2100" spc="11">
                <a:solidFill>
                  <a:srgbClr val="000000"/>
                </a:solidFill>
                <a:latin typeface="FangSong"/>
                <a:cs typeface="FangSong"/>
              </a:rPr>
              <a:t>C.“公开教学</a:t>
            </a:r>
            <a:r>
              <a:rPr sz="2100">
                <a:solidFill>
                  <a:srgbClr val="000000"/>
                </a:solidFill>
                <a:latin typeface="FangSong"/>
                <a:cs typeface="FangSong"/>
              </a:rPr>
              <a:t>,</a:t>
            </a:r>
            <a:r>
              <a:rPr sz="2100" spc="14">
                <a:solidFill>
                  <a:srgbClr val="000000"/>
                </a:solidFill>
                <a:latin typeface="FangSong"/>
                <a:cs typeface="FangSong"/>
              </a:rPr>
              <a:t>借别人的班上课</a:t>
            </a:r>
            <a:r>
              <a:rPr sz="2100">
                <a:solidFill>
                  <a:srgbClr val="000000"/>
                </a:solidFill>
                <a:latin typeface="FangSong"/>
                <a:cs typeface="FangSong"/>
              </a:rPr>
              <a:t>,</a:t>
            </a:r>
            <a:r>
              <a:rPr sz="2100" spc="12">
                <a:solidFill>
                  <a:srgbClr val="000000"/>
                </a:solidFill>
                <a:latin typeface="FangSong"/>
                <a:cs typeface="FangSong"/>
              </a:rPr>
              <a:t>你知道带给别人怎样的伤害吗?”这里</a:t>
            </a:r>
          </a:p>
          <a:p>
            <a:pPr marL="0" marR="0">
              <a:lnSpc>
                <a:spcPts val="2100"/>
              </a:lnSpc>
              <a:spcBef>
                <a:spcPts val="1681"/>
              </a:spcBef>
              <a:spcAft>
                <a:spcPct val="0"/>
              </a:spcAft>
            </a:pPr>
            <a:r>
              <a:rPr sz="2100" spc="14">
                <a:solidFill>
                  <a:srgbClr val="000000"/>
                </a:solidFill>
                <a:latin typeface="FangSong"/>
                <a:cs typeface="FangSong"/>
              </a:rPr>
              <a:t>引用别的教师的话</a:t>
            </a:r>
            <a:r>
              <a:rPr sz="2100">
                <a:solidFill>
                  <a:srgbClr val="000000"/>
                </a:solidFill>
                <a:latin typeface="FangSong"/>
                <a:cs typeface="FangSong"/>
              </a:rPr>
              <a:t>,</a:t>
            </a:r>
            <a:r>
              <a:rPr sz="2100" spc="12">
                <a:solidFill>
                  <a:srgbClr val="000000"/>
                </a:solidFill>
                <a:latin typeface="FangSong"/>
                <a:cs typeface="FangSong"/>
              </a:rPr>
              <a:t>展现了于漪对与其他教师存在矛盾的认识</a:t>
            </a:r>
            <a:r>
              <a:rPr sz="2100">
                <a:solidFill>
                  <a:srgbClr val="000000"/>
                </a:solidFill>
                <a:latin typeface="FangSong"/>
                <a:cs typeface="FangSong"/>
              </a:rPr>
              <a:t>,</a:t>
            </a:r>
            <a:r>
              <a:rPr sz="2100" spc="11">
                <a:solidFill>
                  <a:srgbClr val="000000"/>
                </a:solidFill>
                <a:latin typeface="FangSong"/>
                <a:cs typeface="FangSong"/>
              </a:rPr>
              <a:t>丰富了于漪的</a:t>
            </a:r>
          </a:p>
          <a:p>
            <a:pPr marL="0" marR="0">
              <a:lnSpc>
                <a:spcPts val="2100"/>
              </a:lnSpc>
              <a:spcBef>
                <a:spcPts val="1680"/>
              </a:spcBef>
              <a:spcAft>
                <a:spcPct val="0"/>
              </a:spcAft>
            </a:pPr>
            <a:r>
              <a:rPr sz="2100" spc="11">
                <a:solidFill>
                  <a:srgbClr val="000000"/>
                </a:solidFill>
                <a:latin typeface="FangSong"/>
                <a:cs typeface="FangSong"/>
              </a:rPr>
              <a:t>人物形象。</a:t>
            </a:r>
          </a:p>
        </p:txBody>
      </p:sp>
      <p:sp>
        <p:nvSpPr>
          <p:cNvPr id="8" name="object 8"/>
          <p:cNvSpPr txBox="1"/>
          <p:nvPr/>
        </p:nvSpPr>
        <p:spPr>
          <a:xfrm>
            <a:off x="91439" y="4731678"/>
            <a:ext cx="10188740" cy="114680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D.</a:t>
            </a:r>
            <a:r>
              <a:rPr sz="2100" spc="12">
                <a:solidFill>
                  <a:srgbClr val="000000"/>
                </a:solidFill>
                <a:latin typeface="FangSong"/>
                <a:cs typeface="FangSong"/>
              </a:rPr>
              <a:t>由于教育体制和教师自身素质的问题</a:t>
            </a:r>
            <a:r>
              <a:rPr sz="2100">
                <a:solidFill>
                  <a:srgbClr val="000000"/>
                </a:solidFill>
                <a:latin typeface="FangSong"/>
                <a:cs typeface="FangSong"/>
              </a:rPr>
              <a:t>,</a:t>
            </a:r>
            <a:r>
              <a:rPr sz="2100" spc="12">
                <a:solidFill>
                  <a:srgbClr val="000000"/>
                </a:solidFill>
                <a:latin typeface="FangSong"/>
                <a:cs typeface="FangSong"/>
              </a:rPr>
              <a:t>成就较高的教师年纪普遍偏大</a:t>
            </a:r>
            <a:r>
              <a:rPr sz="2100">
                <a:solidFill>
                  <a:srgbClr val="000000"/>
                </a:solidFill>
                <a:latin typeface="FangSong"/>
                <a:cs typeface="FangSong"/>
              </a:rPr>
              <a:t>,</a:t>
            </a:r>
          </a:p>
          <a:p>
            <a:pPr marL="0" marR="0">
              <a:lnSpc>
                <a:spcPts val="2100"/>
              </a:lnSpc>
              <a:spcBef>
                <a:spcPts val="1679"/>
              </a:spcBef>
              <a:spcAft>
                <a:spcPct val="0"/>
              </a:spcAft>
            </a:pPr>
            <a:r>
              <a:rPr sz="2100" spc="12">
                <a:solidFill>
                  <a:srgbClr val="000000"/>
                </a:solidFill>
                <a:latin typeface="FangSong"/>
                <a:cs typeface="FangSong"/>
              </a:rPr>
              <a:t>于漪认为只要精心培育青年教师</a:t>
            </a:r>
            <a:r>
              <a:rPr sz="2100">
                <a:solidFill>
                  <a:srgbClr val="000000"/>
                </a:solidFill>
                <a:latin typeface="FangSong"/>
                <a:cs typeface="FangSong"/>
              </a:rPr>
              <a:t>,</a:t>
            </a:r>
            <a:r>
              <a:rPr sz="2100" spc="11">
                <a:solidFill>
                  <a:srgbClr val="000000"/>
                </a:solidFill>
                <a:latin typeface="FangSong"/>
                <a:cs typeface="FangSong"/>
              </a:rPr>
              <a:t>就一定能够改变这种现状。</a:t>
            </a:r>
          </a:p>
        </p:txBody>
      </p:sp>
      <p:sp>
        <p:nvSpPr>
          <p:cNvPr id="9" name="object 9"/>
          <p:cNvSpPr txBox="1"/>
          <p:nvPr/>
        </p:nvSpPr>
        <p:spPr>
          <a:xfrm>
            <a:off x="91439" y="5818341"/>
            <a:ext cx="10188740" cy="11471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41019" marR="0">
              <a:lnSpc>
                <a:spcPts val="2100"/>
              </a:lnSpc>
              <a:spcBef>
                <a:spcPct val="0"/>
              </a:spcBef>
              <a:spcAft>
                <a:spcPct val="0"/>
              </a:spcAft>
            </a:pPr>
            <a:r>
              <a:rPr sz="2100">
                <a:solidFill>
                  <a:srgbClr val="000000"/>
                </a:solidFill>
                <a:latin typeface="FangSong"/>
                <a:cs typeface="FangSong"/>
              </a:rPr>
              <a:t>E.</a:t>
            </a:r>
            <a:r>
              <a:rPr sz="2100" spc="12">
                <a:solidFill>
                  <a:srgbClr val="000000"/>
                </a:solidFill>
                <a:latin typeface="FangSong"/>
                <a:cs typeface="FangSong"/>
              </a:rPr>
              <a:t>本则材料采用新闻采访问答的方式行文</a:t>
            </a:r>
            <a:r>
              <a:rPr sz="2100">
                <a:solidFill>
                  <a:srgbClr val="000000"/>
                </a:solidFill>
                <a:latin typeface="FangSong"/>
                <a:cs typeface="FangSong"/>
              </a:rPr>
              <a:t>,</a:t>
            </a:r>
            <a:r>
              <a:rPr sz="2100" spc="12">
                <a:solidFill>
                  <a:srgbClr val="000000"/>
                </a:solidFill>
                <a:latin typeface="FangSong"/>
                <a:cs typeface="FangSong"/>
              </a:rPr>
              <a:t>以文字的方式再现采访场景</a:t>
            </a:r>
            <a:r>
              <a:rPr sz="2100">
                <a:solidFill>
                  <a:srgbClr val="000000"/>
                </a:solidFill>
                <a:latin typeface="FangSong"/>
                <a:cs typeface="FangSong"/>
              </a:rPr>
              <a:t>,</a:t>
            </a:r>
          </a:p>
          <a:p>
            <a:pPr marL="0" marR="0">
              <a:lnSpc>
                <a:spcPts val="2100"/>
              </a:lnSpc>
              <a:spcBef>
                <a:spcPts val="1682"/>
              </a:spcBef>
              <a:spcAft>
                <a:spcPct val="0"/>
              </a:spcAft>
            </a:pPr>
            <a:r>
              <a:rPr sz="2100" spc="14">
                <a:solidFill>
                  <a:srgbClr val="000000"/>
                </a:solidFill>
                <a:latin typeface="FangSong"/>
                <a:cs typeface="FangSong"/>
              </a:rPr>
              <a:t>给人身临其境之感</a:t>
            </a:r>
            <a:r>
              <a:rPr sz="2100">
                <a:solidFill>
                  <a:srgbClr val="000000"/>
                </a:solidFill>
                <a:latin typeface="FangSong"/>
                <a:cs typeface="FangSong"/>
              </a:rPr>
              <a:t>,</a:t>
            </a:r>
            <a:r>
              <a:rPr sz="2100" spc="11">
                <a:solidFill>
                  <a:srgbClr val="000000"/>
                </a:solidFill>
                <a:latin typeface="FangSong"/>
                <a:cs typeface="FangSong"/>
              </a:rPr>
              <a:t>增加材料的真实性。</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555238" y="241532"/>
            <a:ext cx="2644140"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BOVHCW+MicrosoftYaHei"/>
                <a:cs typeface="BOVHCW+MicrosoftYaHei"/>
              </a:rPr>
              <a:t>实用类文本</a:t>
            </a:r>
          </a:p>
        </p:txBody>
      </p:sp>
      <p:sp>
        <p:nvSpPr>
          <p:cNvPr id="4" name="object 4"/>
          <p:cNvSpPr txBox="1"/>
          <p:nvPr/>
        </p:nvSpPr>
        <p:spPr>
          <a:xfrm>
            <a:off x="2993770" y="966549"/>
            <a:ext cx="3624209" cy="60274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0">
                <a:solidFill>
                  <a:srgbClr val="000000"/>
                </a:solidFill>
                <a:latin typeface="FangSong"/>
                <a:cs typeface="FangSong"/>
              </a:rPr>
              <a:t>考纲对实用类文本阅读的要求</a:t>
            </a:r>
          </a:p>
        </p:txBody>
      </p:sp>
      <p:sp>
        <p:nvSpPr>
          <p:cNvPr id="5" name="object 5"/>
          <p:cNvSpPr txBox="1"/>
          <p:nvPr/>
        </p:nvSpPr>
        <p:spPr>
          <a:xfrm>
            <a:off x="91439" y="1355169"/>
            <a:ext cx="10055148" cy="11242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487679" marR="0">
              <a:lnSpc>
                <a:spcPts val="1895"/>
              </a:lnSpc>
              <a:spcBef>
                <a:spcPct val="0"/>
              </a:spcBef>
              <a:spcAft>
                <a:spcPct val="0"/>
              </a:spcAft>
            </a:pPr>
            <a:r>
              <a:rPr sz="1900" spc="11">
                <a:solidFill>
                  <a:srgbClr val="000000"/>
                </a:solidFill>
                <a:latin typeface="FangSong"/>
                <a:cs typeface="FangSong"/>
              </a:rPr>
              <a:t>评价中外实用类文本。了解</a:t>
            </a:r>
            <a:r>
              <a:rPr sz="1900" spc="11">
                <a:solidFill>
                  <a:srgbClr val="FF0000"/>
                </a:solidFill>
                <a:latin typeface="FangSong"/>
                <a:cs typeface="FangSong"/>
              </a:rPr>
              <a:t>新闻、传记、报告、科普文章</a:t>
            </a:r>
            <a:r>
              <a:rPr sz="1900" spc="14">
                <a:solidFill>
                  <a:srgbClr val="000000"/>
                </a:solidFill>
                <a:latin typeface="FangSong"/>
                <a:cs typeface="FangSong"/>
              </a:rPr>
              <a:t>的文体基本特征和主</a:t>
            </a:r>
          </a:p>
          <a:p>
            <a:pPr marL="0" marR="0">
              <a:lnSpc>
                <a:spcPts val="1895"/>
              </a:lnSpc>
              <a:spcBef>
                <a:spcPts val="158"/>
              </a:spcBef>
              <a:spcAft>
                <a:spcPct val="0"/>
              </a:spcAft>
            </a:pPr>
            <a:r>
              <a:rPr sz="1900" spc="10">
                <a:solidFill>
                  <a:srgbClr val="000000"/>
                </a:solidFill>
                <a:latin typeface="FangSong"/>
                <a:cs typeface="FangSong"/>
              </a:rPr>
              <a:t>要表现手法。准确</a:t>
            </a:r>
            <a:r>
              <a:rPr sz="1900" spc="11">
                <a:solidFill>
                  <a:srgbClr val="FF0000"/>
                </a:solidFill>
                <a:latin typeface="FangSong"/>
                <a:cs typeface="FangSong"/>
              </a:rPr>
              <a:t>解读文本，筛选、整合信息</a:t>
            </a:r>
            <a:r>
              <a:rPr sz="1900" spc="11">
                <a:solidFill>
                  <a:srgbClr val="000000"/>
                </a:solidFill>
                <a:latin typeface="FangSong"/>
                <a:cs typeface="FangSong"/>
              </a:rPr>
              <a:t>。分析</a:t>
            </a:r>
            <a:r>
              <a:rPr sz="1900" spc="10">
                <a:solidFill>
                  <a:srgbClr val="FF0000"/>
                </a:solidFill>
                <a:latin typeface="FangSong"/>
                <a:cs typeface="FangSong"/>
              </a:rPr>
              <a:t>思想内容、构成要素和语言特</a:t>
            </a:r>
          </a:p>
          <a:p>
            <a:pPr marL="0" marR="0">
              <a:lnSpc>
                <a:spcPts val="1895"/>
              </a:lnSpc>
              <a:spcBef>
                <a:spcPts val="105"/>
              </a:spcBef>
              <a:spcAft>
                <a:spcPct val="0"/>
              </a:spcAft>
            </a:pPr>
            <a:r>
              <a:rPr sz="1900">
                <a:solidFill>
                  <a:srgbClr val="FF0000"/>
                </a:solidFill>
                <a:latin typeface="FangSong"/>
                <a:cs typeface="FangSong"/>
              </a:rPr>
              <a:t>色</a:t>
            </a:r>
            <a:r>
              <a:rPr sz="1900" spc="10">
                <a:solidFill>
                  <a:srgbClr val="000000"/>
                </a:solidFill>
                <a:latin typeface="FangSong"/>
                <a:cs typeface="FangSong"/>
              </a:rPr>
              <a:t>，评价文本产生的</a:t>
            </a:r>
            <a:r>
              <a:rPr sz="1900" spc="15">
                <a:solidFill>
                  <a:srgbClr val="FF0000"/>
                </a:solidFill>
                <a:latin typeface="FangSong"/>
                <a:cs typeface="FangSong"/>
              </a:rPr>
              <a:t>社会功用</a:t>
            </a:r>
            <a:r>
              <a:rPr sz="1900" spc="10">
                <a:solidFill>
                  <a:srgbClr val="000000"/>
                </a:solidFill>
                <a:latin typeface="FangSong"/>
                <a:cs typeface="FangSong"/>
              </a:rPr>
              <a:t>，探讨文本反映的</a:t>
            </a:r>
            <a:r>
              <a:rPr sz="1900" spc="14">
                <a:solidFill>
                  <a:srgbClr val="FF0000"/>
                </a:solidFill>
                <a:latin typeface="FangSong"/>
                <a:cs typeface="FangSong"/>
              </a:rPr>
              <a:t>人生价值和时代精神</a:t>
            </a:r>
            <a:r>
              <a:rPr sz="1900">
                <a:solidFill>
                  <a:srgbClr val="000000"/>
                </a:solidFill>
                <a:latin typeface="FangSong"/>
                <a:cs typeface="FangSong"/>
              </a:rPr>
              <a:t>。</a:t>
            </a:r>
          </a:p>
        </p:txBody>
      </p:sp>
      <p:sp>
        <p:nvSpPr>
          <p:cNvPr id="6" name="object 6"/>
          <p:cNvSpPr txBox="1"/>
          <p:nvPr/>
        </p:nvSpPr>
        <p:spPr>
          <a:xfrm>
            <a:off x="576072" y="2263727"/>
            <a:ext cx="1941067"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spc="10">
                <a:solidFill>
                  <a:srgbClr val="000000"/>
                </a:solidFill>
                <a:latin typeface="FangSong"/>
                <a:cs typeface="FangSong"/>
              </a:rPr>
              <a:t>1</a:t>
            </a:r>
            <a:r>
              <a:rPr sz="1900" spc="15">
                <a:solidFill>
                  <a:srgbClr val="000000"/>
                </a:solidFill>
                <a:latin typeface="FangSong"/>
                <a:cs typeface="FangSong"/>
              </a:rPr>
              <a:t>．分析综合</a:t>
            </a:r>
            <a:r>
              <a:rPr sz="1900" spc="476">
                <a:solidFill>
                  <a:srgbClr val="000000"/>
                </a:solidFill>
                <a:latin typeface="Times New Roman"/>
                <a:cs typeface="Times New Roman"/>
              </a:rPr>
              <a:t> </a:t>
            </a:r>
            <a:r>
              <a:rPr sz="1900">
                <a:solidFill>
                  <a:srgbClr val="000000"/>
                </a:solidFill>
                <a:latin typeface="FangSong"/>
                <a:cs typeface="FangSong"/>
              </a:rPr>
              <a:t>C</a:t>
            </a:r>
          </a:p>
        </p:txBody>
      </p:sp>
      <p:sp>
        <p:nvSpPr>
          <p:cNvPr id="7" name="object 7"/>
          <p:cNvSpPr txBox="1"/>
          <p:nvPr/>
        </p:nvSpPr>
        <p:spPr>
          <a:xfrm>
            <a:off x="576072" y="2650823"/>
            <a:ext cx="3486653" cy="6027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a:t>
            </a:r>
            <a:r>
              <a:rPr sz="1900" spc="23">
                <a:solidFill>
                  <a:srgbClr val="000000"/>
                </a:solidFill>
                <a:latin typeface="FangSong"/>
                <a:cs typeface="FangSong"/>
              </a:rPr>
              <a:t>1</a:t>
            </a:r>
            <a:r>
              <a:rPr sz="1900">
                <a:solidFill>
                  <a:srgbClr val="000000"/>
                </a:solidFill>
                <a:latin typeface="FangSong"/>
                <a:cs typeface="FangSong"/>
              </a:rPr>
              <a:t>）筛选并整合文中的信息</a:t>
            </a:r>
          </a:p>
        </p:txBody>
      </p:sp>
      <p:sp>
        <p:nvSpPr>
          <p:cNvPr id="8" name="object 8"/>
          <p:cNvSpPr txBox="1"/>
          <p:nvPr/>
        </p:nvSpPr>
        <p:spPr>
          <a:xfrm>
            <a:off x="576072" y="3039824"/>
            <a:ext cx="6277361" cy="137693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a:t>
            </a:r>
            <a:r>
              <a:rPr sz="1900" spc="23">
                <a:solidFill>
                  <a:srgbClr val="000000"/>
                </a:solidFill>
                <a:latin typeface="FangSong"/>
                <a:cs typeface="FangSong"/>
              </a:rPr>
              <a:t>2</a:t>
            </a:r>
            <a:r>
              <a:rPr sz="1900" spc="10">
                <a:solidFill>
                  <a:srgbClr val="000000"/>
                </a:solidFill>
                <a:latin typeface="FangSong"/>
                <a:cs typeface="FangSong"/>
              </a:rPr>
              <a:t>）分析语言特色，把握文章结构，概括中心意思</a:t>
            </a:r>
          </a:p>
          <a:p>
            <a:pPr marL="0" marR="0">
              <a:lnSpc>
                <a:spcPts val="1895"/>
              </a:lnSpc>
              <a:spcBef>
                <a:spcPts val="1102"/>
              </a:spcBef>
              <a:spcAft>
                <a:spcPct val="0"/>
              </a:spcAft>
            </a:pPr>
            <a:r>
              <a:rPr sz="1900">
                <a:solidFill>
                  <a:srgbClr val="000000"/>
                </a:solidFill>
                <a:latin typeface="FangSong"/>
                <a:cs typeface="FangSong"/>
              </a:rPr>
              <a:t>（</a:t>
            </a:r>
            <a:r>
              <a:rPr sz="1900" spc="23">
                <a:solidFill>
                  <a:srgbClr val="000000"/>
                </a:solidFill>
                <a:latin typeface="FangSong"/>
                <a:cs typeface="FangSong"/>
              </a:rPr>
              <a:t>3</a:t>
            </a:r>
            <a:r>
              <a:rPr sz="1900" spc="10">
                <a:solidFill>
                  <a:srgbClr val="000000"/>
                </a:solidFill>
                <a:latin typeface="FangSong"/>
                <a:cs typeface="FangSong"/>
              </a:rPr>
              <a:t>）分析文本的文体基本特征和主要表现手法</a:t>
            </a:r>
          </a:p>
          <a:p>
            <a:pPr marL="0" marR="0">
              <a:lnSpc>
                <a:spcPts val="1895"/>
              </a:lnSpc>
              <a:spcBef>
                <a:spcPts val="1151"/>
              </a:spcBef>
              <a:spcAft>
                <a:spcPct val="0"/>
              </a:spcAft>
            </a:pPr>
            <a:r>
              <a:rPr sz="1900" spc="10">
                <a:solidFill>
                  <a:srgbClr val="000000"/>
                </a:solidFill>
                <a:latin typeface="FangSong"/>
                <a:cs typeface="FangSong"/>
              </a:rPr>
              <a:t>2</a:t>
            </a:r>
            <a:r>
              <a:rPr sz="1900" spc="15">
                <a:solidFill>
                  <a:srgbClr val="000000"/>
                </a:solidFill>
                <a:latin typeface="FangSong"/>
                <a:cs typeface="FangSong"/>
              </a:rPr>
              <a:t>．鉴赏评价</a:t>
            </a:r>
            <a:r>
              <a:rPr sz="1900" spc="476">
                <a:solidFill>
                  <a:srgbClr val="000000"/>
                </a:solidFill>
                <a:latin typeface="Times New Roman"/>
                <a:cs typeface="Times New Roman"/>
              </a:rPr>
              <a:t> </a:t>
            </a:r>
            <a:r>
              <a:rPr sz="1900">
                <a:solidFill>
                  <a:srgbClr val="000000"/>
                </a:solidFill>
                <a:latin typeface="FangSong"/>
                <a:cs typeface="FangSong"/>
              </a:rPr>
              <a:t>D</a:t>
            </a:r>
          </a:p>
        </p:txBody>
      </p:sp>
      <p:sp>
        <p:nvSpPr>
          <p:cNvPr id="9" name="object 9"/>
          <p:cNvSpPr txBox="1"/>
          <p:nvPr/>
        </p:nvSpPr>
        <p:spPr>
          <a:xfrm>
            <a:off x="576072" y="4202636"/>
            <a:ext cx="5438598" cy="17658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5"/>
              </a:lnSpc>
              <a:spcBef>
                <a:spcPct val="0"/>
              </a:spcBef>
              <a:spcAft>
                <a:spcPct val="0"/>
              </a:spcAft>
            </a:pPr>
            <a:r>
              <a:rPr sz="1900">
                <a:solidFill>
                  <a:srgbClr val="000000"/>
                </a:solidFill>
                <a:latin typeface="FangSong"/>
                <a:cs typeface="FangSong"/>
              </a:rPr>
              <a:t>（</a:t>
            </a:r>
            <a:r>
              <a:rPr sz="1900" spc="23">
                <a:solidFill>
                  <a:srgbClr val="000000"/>
                </a:solidFill>
                <a:latin typeface="FangSong"/>
                <a:cs typeface="FangSong"/>
              </a:rPr>
              <a:t>1</a:t>
            </a:r>
            <a:r>
              <a:rPr sz="1900" spc="10">
                <a:solidFill>
                  <a:srgbClr val="000000"/>
                </a:solidFill>
                <a:latin typeface="FangSong"/>
                <a:cs typeface="FangSong"/>
              </a:rPr>
              <a:t>）评价文本的主要观点和基本倾向</a:t>
            </a:r>
          </a:p>
          <a:p>
            <a:pPr marL="0" marR="0">
              <a:lnSpc>
                <a:spcPts val="1895"/>
              </a:lnSpc>
              <a:spcBef>
                <a:spcPts val="1104"/>
              </a:spcBef>
              <a:spcAft>
                <a:spcPct val="0"/>
              </a:spcAft>
            </a:pPr>
            <a:r>
              <a:rPr sz="1900">
                <a:solidFill>
                  <a:srgbClr val="000000"/>
                </a:solidFill>
                <a:latin typeface="FangSong"/>
                <a:cs typeface="FangSong"/>
              </a:rPr>
              <a:t>（</a:t>
            </a:r>
            <a:r>
              <a:rPr sz="1900" spc="23">
                <a:solidFill>
                  <a:srgbClr val="000000"/>
                </a:solidFill>
                <a:latin typeface="FangSong"/>
                <a:cs typeface="FangSong"/>
              </a:rPr>
              <a:t>2</a:t>
            </a:r>
            <a:r>
              <a:rPr sz="1900" spc="10">
                <a:solidFill>
                  <a:srgbClr val="000000"/>
                </a:solidFill>
                <a:latin typeface="FangSong"/>
                <a:cs typeface="FangSong"/>
              </a:rPr>
              <a:t>）评价文本产生的社会价值和影响</a:t>
            </a:r>
          </a:p>
          <a:p>
            <a:pPr marL="0" marR="0">
              <a:lnSpc>
                <a:spcPts val="1895"/>
              </a:lnSpc>
              <a:spcBef>
                <a:spcPts val="1151"/>
              </a:spcBef>
              <a:spcAft>
                <a:spcPct val="0"/>
              </a:spcAft>
            </a:pPr>
            <a:r>
              <a:rPr sz="1900">
                <a:solidFill>
                  <a:srgbClr val="000000"/>
                </a:solidFill>
                <a:latin typeface="FangSong"/>
                <a:cs typeface="FangSong"/>
              </a:rPr>
              <a:t>（</a:t>
            </a:r>
            <a:r>
              <a:rPr sz="1900" spc="23">
                <a:solidFill>
                  <a:srgbClr val="000000"/>
                </a:solidFill>
                <a:latin typeface="FangSong"/>
                <a:cs typeface="FangSong"/>
              </a:rPr>
              <a:t>3</a:t>
            </a:r>
            <a:r>
              <a:rPr sz="1900">
                <a:solidFill>
                  <a:srgbClr val="000000"/>
                </a:solidFill>
                <a:latin typeface="FangSong"/>
                <a:cs typeface="FangSong"/>
              </a:rPr>
              <a:t>）对文本的某种特色作深度的思考和判断</a:t>
            </a:r>
          </a:p>
          <a:p>
            <a:pPr marL="0" marR="0">
              <a:lnSpc>
                <a:spcPts val="1895"/>
              </a:lnSpc>
              <a:spcBef>
                <a:spcPts val="1164"/>
              </a:spcBef>
              <a:spcAft>
                <a:spcPct val="0"/>
              </a:spcAft>
            </a:pPr>
            <a:r>
              <a:rPr sz="1900" spc="10">
                <a:solidFill>
                  <a:srgbClr val="000000"/>
                </a:solidFill>
                <a:latin typeface="FangSong"/>
                <a:cs typeface="FangSong"/>
              </a:rPr>
              <a:t>3</a:t>
            </a:r>
            <a:r>
              <a:rPr sz="1900" spc="15">
                <a:solidFill>
                  <a:srgbClr val="000000"/>
                </a:solidFill>
                <a:latin typeface="FangSong"/>
                <a:cs typeface="FangSong"/>
              </a:rPr>
              <a:t>．探究</a:t>
            </a:r>
            <a:r>
              <a:rPr sz="1900" spc="490">
                <a:solidFill>
                  <a:srgbClr val="000000"/>
                </a:solidFill>
                <a:latin typeface="Times New Roman"/>
                <a:cs typeface="Times New Roman"/>
              </a:rPr>
              <a:t> </a:t>
            </a:r>
            <a:r>
              <a:rPr sz="1900">
                <a:solidFill>
                  <a:srgbClr val="000000"/>
                </a:solidFill>
                <a:latin typeface="FangSong"/>
                <a:cs typeface="FangSong"/>
              </a:rPr>
              <a:t>F</a:t>
            </a:r>
          </a:p>
        </p:txBody>
      </p:sp>
      <p:sp>
        <p:nvSpPr>
          <p:cNvPr id="10" name="object 10"/>
          <p:cNvSpPr txBox="1"/>
          <p:nvPr/>
        </p:nvSpPr>
        <p:spPr>
          <a:xfrm>
            <a:off x="576072" y="5752562"/>
            <a:ext cx="7950836" cy="137902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1898"/>
              </a:lnSpc>
              <a:spcBef>
                <a:spcPct val="0"/>
              </a:spcBef>
              <a:spcAft>
                <a:spcPct val="0"/>
              </a:spcAft>
            </a:pPr>
            <a:r>
              <a:rPr sz="1900">
                <a:solidFill>
                  <a:srgbClr val="000000"/>
                </a:solidFill>
                <a:latin typeface="FangSong"/>
                <a:cs typeface="FangSong"/>
              </a:rPr>
              <a:t>（</a:t>
            </a:r>
            <a:r>
              <a:rPr sz="1900" spc="23">
                <a:solidFill>
                  <a:srgbClr val="000000"/>
                </a:solidFill>
                <a:latin typeface="FangSong"/>
                <a:cs typeface="FangSong"/>
              </a:rPr>
              <a:t>1</a:t>
            </a:r>
            <a:r>
              <a:rPr sz="1900" spc="10">
                <a:solidFill>
                  <a:srgbClr val="000000"/>
                </a:solidFill>
                <a:latin typeface="FangSong"/>
                <a:cs typeface="FangSong"/>
              </a:rPr>
              <a:t>）从不同的角度和层面发掘文本所反映的人生价值和时代精神</a:t>
            </a:r>
          </a:p>
          <a:p>
            <a:pPr marL="0" marR="0">
              <a:lnSpc>
                <a:spcPts val="1895"/>
              </a:lnSpc>
              <a:spcBef>
                <a:spcPts val="1104"/>
              </a:spcBef>
              <a:spcAft>
                <a:spcPct val="0"/>
              </a:spcAft>
            </a:pPr>
            <a:r>
              <a:rPr sz="1900">
                <a:solidFill>
                  <a:srgbClr val="000000"/>
                </a:solidFill>
                <a:latin typeface="FangSong"/>
                <a:cs typeface="FangSong"/>
              </a:rPr>
              <a:t>（</a:t>
            </a:r>
            <a:r>
              <a:rPr sz="1900" spc="23">
                <a:solidFill>
                  <a:srgbClr val="000000"/>
                </a:solidFill>
                <a:latin typeface="FangSong"/>
                <a:cs typeface="FangSong"/>
              </a:rPr>
              <a:t>2</a:t>
            </a:r>
            <a:r>
              <a:rPr sz="1900" spc="10">
                <a:solidFill>
                  <a:srgbClr val="000000"/>
                </a:solidFill>
                <a:latin typeface="FangSong"/>
                <a:cs typeface="FangSong"/>
              </a:rPr>
              <a:t>）探讨作者的写作背景和写作意图</a:t>
            </a:r>
          </a:p>
          <a:p>
            <a:pPr marL="0" marR="0">
              <a:lnSpc>
                <a:spcPts val="1895"/>
              </a:lnSpc>
              <a:spcBef>
                <a:spcPts val="1163"/>
              </a:spcBef>
              <a:spcAft>
                <a:spcPct val="0"/>
              </a:spcAft>
            </a:pPr>
            <a:r>
              <a:rPr sz="1900">
                <a:solidFill>
                  <a:srgbClr val="000000"/>
                </a:solidFill>
                <a:latin typeface="FangSong"/>
                <a:cs typeface="FangSong"/>
              </a:rPr>
              <a:t>（</a:t>
            </a:r>
            <a:r>
              <a:rPr sz="1900" spc="23">
                <a:solidFill>
                  <a:srgbClr val="000000"/>
                </a:solidFill>
                <a:latin typeface="FangSong"/>
                <a:cs typeface="FangSong"/>
              </a:rPr>
              <a:t>3</a:t>
            </a:r>
            <a:r>
              <a:rPr sz="1900" spc="10">
                <a:solidFill>
                  <a:srgbClr val="000000"/>
                </a:solidFill>
                <a:latin typeface="FangSong"/>
                <a:cs typeface="FangSong"/>
              </a:rPr>
              <a:t>）探究文本中的某些问题，提出自己的见解</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56844" y="230354"/>
            <a:ext cx="727562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被评为首届全国教书育人楷模</a:t>
            </a:r>
            <a:r>
              <a:rPr sz="2200" spc="15">
                <a:solidFill>
                  <a:srgbClr val="000000"/>
                </a:solidFill>
                <a:latin typeface="FangSong"/>
                <a:cs typeface="FangSong"/>
              </a:rPr>
              <a:t>,您有什么感想</a:t>
            </a:r>
            <a:r>
              <a:rPr sz="2200">
                <a:solidFill>
                  <a:srgbClr val="000000"/>
                </a:solidFill>
                <a:latin typeface="FangSong"/>
                <a:cs typeface="FangSong"/>
              </a:rPr>
              <a:t>?</a:t>
            </a:r>
          </a:p>
        </p:txBody>
      </p:sp>
      <p:sp>
        <p:nvSpPr>
          <p:cNvPr id="4" name="object 4"/>
          <p:cNvSpPr txBox="1"/>
          <p:nvPr/>
        </p:nvSpPr>
        <p:spPr>
          <a:xfrm>
            <a:off x="91439" y="692380"/>
            <a:ext cx="10187886" cy="33808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4">
                <a:solidFill>
                  <a:srgbClr val="000000"/>
                </a:solidFill>
                <a:latin typeface="FangSong"/>
                <a:cs typeface="FangSong"/>
              </a:rPr>
              <a:t>其实我是深感惭愧和不安啊</a:t>
            </a:r>
            <a:r>
              <a:rPr sz="2200">
                <a:solidFill>
                  <a:srgbClr val="000000"/>
                </a:solidFill>
                <a:latin typeface="FangSong"/>
                <a:cs typeface="FangSong"/>
              </a:rPr>
              <a:t>!</a:t>
            </a:r>
            <a:r>
              <a:rPr sz="2200" spc="12">
                <a:solidFill>
                  <a:srgbClr val="000000"/>
                </a:solidFill>
                <a:latin typeface="FangSong"/>
                <a:cs typeface="FangSong"/>
              </a:rPr>
              <a:t>和在岗的老师比</a:t>
            </a:r>
            <a:r>
              <a:rPr sz="2200" spc="15">
                <a:solidFill>
                  <a:srgbClr val="000000"/>
                </a:solidFill>
                <a:latin typeface="FangSong"/>
                <a:cs typeface="FangSong"/>
              </a:rPr>
              <a:t>,</a:t>
            </a:r>
            <a:r>
              <a:rPr sz="2200" spc="14">
                <a:solidFill>
                  <a:srgbClr val="000000"/>
                </a:solidFill>
                <a:latin typeface="FangSong"/>
                <a:cs typeface="FangSong"/>
              </a:rPr>
              <a:t>我的工作压力和身</a:t>
            </a:r>
          </a:p>
          <a:p>
            <a:pPr marL="0" marR="0">
              <a:lnSpc>
                <a:spcPts val="2195"/>
              </a:lnSpc>
              <a:spcBef>
                <a:spcPts val="443"/>
              </a:spcBef>
              <a:spcAft>
                <a:spcPct val="0"/>
              </a:spcAft>
            </a:pPr>
            <a:r>
              <a:rPr sz="2200" spc="12">
                <a:solidFill>
                  <a:srgbClr val="000000"/>
                </a:solidFill>
                <a:latin typeface="FangSong"/>
                <a:cs typeface="FangSong"/>
              </a:rPr>
              <a:t>心紧张程度跟他们不可同日而语</a:t>
            </a:r>
            <a:r>
              <a:rPr sz="2200" spc="15">
                <a:solidFill>
                  <a:srgbClr val="000000"/>
                </a:solidFill>
                <a:latin typeface="FangSong"/>
                <a:cs typeface="FangSong"/>
              </a:rPr>
              <a:t>;</a:t>
            </a:r>
            <a:r>
              <a:rPr sz="2200" spc="12">
                <a:solidFill>
                  <a:srgbClr val="000000"/>
                </a:solidFill>
                <a:latin typeface="FangSong"/>
                <a:cs typeface="FangSong"/>
              </a:rPr>
              <a:t>和其他获得荣誉称号的老师比</a:t>
            </a:r>
            <a:r>
              <a:rPr sz="2200" spc="15">
                <a:solidFill>
                  <a:srgbClr val="000000"/>
                </a:solidFill>
                <a:latin typeface="FangSong"/>
                <a:cs typeface="FangSong"/>
              </a:rPr>
              <a:t>,</a:t>
            </a:r>
            <a:r>
              <a:rPr sz="2200" spc="10">
                <a:solidFill>
                  <a:srgbClr val="000000"/>
                </a:solidFill>
                <a:latin typeface="FangSong"/>
                <a:cs typeface="FangSong"/>
              </a:rPr>
              <a:t>我身上</a:t>
            </a:r>
          </a:p>
          <a:p>
            <a:pPr marL="0" marR="0">
              <a:lnSpc>
                <a:spcPts val="2195"/>
              </a:lnSpc>
              <a:spcBef>
                <a:spcPts val="493"/>
              </a:spcBef>
              <a:spcAft>
                <a:spcPct val="0"/>
              </a:spcAft>
            </a:pPr>
            <a:r>
              <a:rPr sz="2200" spc="10">
                <a:solidFill>
                  <a:srgbClr val="000000"/>
                </a:solidFill>
                <a:latin typeface="FangSong"/>
                <a:cs typeface="FangSong"/>
              </a:rPr>
              <a:t>还有很多的不足。我一直认为上课就要打开学生的心门。但是我看到蒋</a:t>
            </a:r>
          </a:p>
          <a:p>
            <a:pPr marL="0" marR="0">
              <a:lnSpc>
                <a:spcPts val="2198"/>
              </a:lnSpc>
              <a:spcBef>
                <a:spcPts val="441"/>
              </a:spcBef>
              <a:spcAft>
                <a:spcPct val="0"/>
              </a:spcAft>
            </a:pPr>
            <a:r>
              <a:rPr sz="2200" spc="12">
                <a:solidFill>
                  <a:srgbClr val="000000"/>
                </a:solidFill>
                <a:latin typeface="FangSong"/>
                <a:cs typeface="FangSong"/>
              </a:rPr>
              <a:t>院士把两个星期的课程用一节课就讲得那么清楚</a:t>
            </a:r>
            <a:r>
              <a:rPr sz="2200">
                <a:solidFill>
                  <a:srgbClr val="000000"/>
                </a:solidFill>
                <a:latin typeface="FangSong"/>
                <a:cs typeface="FangSong"/>
              </a:rPr>
              <a:t>,</a:t>
            </a:r>
            <a:r>
              <a:rPr sz="2200" spc="14">
                <a:solidFill>
                  <a:srgbClr val="000000"/>
                </a:solidFill>
                <a:latin typeface="FangSong"/>
                <a:cs typeface="FangSong"/>
              </a:rPr>
              <a:t>我就觉得自愧不如</a:t>
            </a:r>
            <a:r>
              <a:rPr sz="2200" spc="15">
                <a:solidFill>
                  <a:srgbClr val="000000"/>
                </a:solidFill>
                <a:latin typeface="FangSong"/>
                <a:cs typeface="FangSong"/>
              </a:rPr>
              <a:t>,</a:t>
            </a:r>
            <a:r>
              <a:rPr sz="2200">
                <a:solidFill>
                  <a:srgbClr val="000000"/>
                </a:solidFill>
                <a:latin typeface="FangSong"/>
                <a:cs typeface="FangSong"/>
              </a:rPr>
              <a:t>对</a:t>
            </a:r>
          </a:p>
          <a:p>
            <a:pPr marL="0" marR="0">
              <a:lnSpc>
                <a:spcPts val="2195"/>
              </a:lnSpc>
              <a:spcBef>
                <a:spcPts val="496"/>
              </a:spcBef>
              <a:spcAft>
                <a:spcPct val="0"/>
              </a:spcAft>
            </a:pPr>
            <a:r>
              <a:rPr sz="2200" spc="12">
                <a:solidFill>
                  <a:srgbClr val="000000"/>
                </a:solidFill>
                <a:latin typeface="FangSong"/>
                <a:cs typeface="FangSong"/>
              </a:rPr>
              <a:t>不起学生。又比如湖南农业大学那位六十几岁种葡萄的教授</a:t>
            </a:r>
            <a:r>
              <a:rPr sz="2200">
                <a:solidFill>
                  <a:srgbClr val="000000"/>
                </a:solidFill>
                <a:latin typeface="FangSong"/>
                <a:cs typeface="FangSong"/>
              </a:rPr>
              <a:t>,</a:t>
            </a:r>
            <a:r>
              <a:rPr sz="2200" spc="10">
                <a:solidFill>
                  <a:srgbClr val="000000"/>
                </a:solidFill>
                <a:latin typeface="FangSong"/>
                <a:cs typeface="FangSong"/>
              </a:rPr>
              <a:t>带领团队攻</a:t>
            </a:r>
          </a:p>
          <a:p>
            <a:pPr marL="0" marR="0">
              <a:lnSpc>
                <a:spcPts val="2195"/>
              </a:lnSpc>
              <a:spcBef>
                <a:spcPts val="444"/>
              </a:spcBef>
              <a:spcAft>
                <a:spcPct val="0"/>
              </a:spcAft>
            </a:pPr>
            <a:r>
              <a:rPr sz="2200" spc="14">
                <a:solidFill>
                  <a:srgbClr val="000000"/>
                </a:solidFill>
                <a:latin typeface="FangSong"/>
                <a:cs typeface="FangSong"/>
              </a:rPr>
              <a:t>克难关。他说:“葡萄不是种在黑板上的</a:t>
            </a:r>
            <a:r>
              <a:rPr sz="2200" spc="15">
                <a:solidFill>
                  <a:srgbClr val="000000"/>
                </a:solidFill>
                <a:latin typeface="FangSong"/>
                <a:cs typeface="FangSong"/>
              </a:rPr>
              <a:t>,</a:t>
            </a:r>
            <a:r>
              <a:rPr sz="2200" spc="10">
                <a:solidFill>
                  <a:srgbClr val="000000"/>
                </a:solidFill>
                <a:latin typeface="FangSong"/>
                <a:cs typeface="FangSong"/>
              </a:rPr>
              <a:t>是种在地里的。科研论文不是</a:t>
            </a:r>
          </a:p>
          <a:p>
            <a:pPr marL="0" marR="0">
              <a:lnSpc>
                <a:spcPts val="2195"/>
              </a:lnSpc>
              <a:spcBef>
                <a:spcPts val="443"/>
              </a:spcBef>
              <a:spcAft>
                <a:spcPct val="0"/>
              </a:spcAft>
            </a:pPr>
            <a:r>
              <a:rPr sz="2200" spc="15">
                <a:solidFill>
                  <a:srgbClr val="000000"/>
                </a:solidFill>
                <a:latin typeface="FangSong"/>
                <a:cs typeface="FangSong"/>
              </a:rPr>
              <a:t>写在纸上的</a:t>
            </a:r>
            <a:r>
              <a:rPr sz="2200">
                <a:solidFill>
                  <a:srgbClr val="000000"/>
                </a:solidFill>
                <a:latin typeface="FangSong"/>
                <a:cs typeface="FangSong"/>
              </a:rPr>
              <a:t>,</a:t>
            </a:r>
            <a:r>
              <a:rPr sz="2200" spc="14">
                <a:solidFill>
                  <a:srgbClr val="000000"/>
                </a:solidFill>
                <a:latin typeface="FangSong"/>
                <a:cs typeface="FangSong"/>
              </a:rPr>
              <a:t>是要装到农民的腰包里的。”我一直在对照这两句话</a:t>
            </a:r>
            <a:r>
              <a:rPr sz="2200">
                <a:solidFill>
                  <a:srgbClr val="000000"/>
                </a:solidFill>
                <a:latin typeface="FangSong"/>
                <a:cs typeface="FangSong"/>
              </a:rPr>
              <a:t>,</a:t>
            </a:r>
            <a:r>
              <a:rPr sz="2200" spc="20">
                <a:solidFill>
                  <a:srgbClr val="000000"/>
                </a:solidFill>
                <a:latin typeface="FangSong"/>
                <a:cs typeface="FangSong"/>
              </a:rPr>
              <a:t>我觉</a:t>
            </a:r>
          </a:p>
          <a:p>
            <a:pPr marL="0" marR="0">
              <a:lnSpc>
                <a:spcPts val="2198"/>
              </a:lnSpc>
              <a:spcBef>
                <a:spcPts val="491"/>
              </a:spcBef>
              <a:spcAft>
                <a:spcPct val="0"/>
              </a:spcAft>
            </a:pPr>
            <a:r>
              <a:rPr sz="2200" spc="10">
                <a:solidFill>
                  <a:srgbClr val="000000"/>
                </a:solidFill>
                <a:latin typeface="FangSong"/>
                <a:cs typeface="FangSong"/>
              </a:rPr>
              <a:t>得我是真的对不起学生。所以去北京领奖的三天里我一直处于激动、感</a:t>
            </a:r>
          </a:p>
          <a:p>
            <a:pPr marL="0" marR="0">
              <a:lnSpc>
                <a:spcPts val="2195"/>
              </a:lnSpc>
              <a:spcBef>
                <a:spcPts val="446"/>
              </a:spcBef>
              <a:spcAft>
                <a:spcPct val="0"/>
              </a:spcAft>
            </a:pPr>
            <a:r>
              <a:rPr sz="2200" spc="14">
                <a:solidFill>
                  <a:srgbClr val="000000"/>
                </a:solidFill>
                <a:latin typeface="FangSong"/>
                <a:cs typeface="FangSong"/>
              </a:rPr>
              <a:t>动和不安当中。我想</a:t>
            </a:r>
            <a:r>
              <a:rPr sz="2200" spc="15">
                <a:solidFill>
                  <a:srgbClr val="000000"/>
                </a:solidFill>
                <a:latin typeface="FangSong"/>
                <a:cs typeface="FangSong"/>
              </a:rPr>
              <a:t>,</a:t>
            </a:r>
            <a:r>
              <a:rPr sz="2200" spc="12">
                <a:solidFill>
                  <a:srgbClr val="000000"/>
                </a:solidFill>
                <a:latin typeface="FangSong"/>
                <a:cs typeface="FangSong"/>
              </a:rPr>
              <a:t>能够受到这样的殊荣绝不仅是个人的光荣。</a:t>
            </a:r>
          </a:p>
        </p:txBody>
      </p:sp>
      <p:sp>
        <p:nvSpPr>
          <p:cNvPr id="5" name="object 5"/>
          <p:cNvSpPr txBox="1"/>
          <p:nvPr/>
        </p:nvSpPr>
        <p:spPr>
          <a:xfrm>
            <a:off x="91439" y="3763581"/>
            <a:ext cx="10282532" cy="14935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20" marR="0">
              <a:lnSpc>
                <a:spcPts val="2613"/>
              </a:lnSpc>
              <a:spcBef>
                <a:spcPct val="0"/>
              </a:spcBef>
              <a:spcAft>
                <a:spcPct val="0"/>
              </a:spcAft>
            </a:pPr>
            <a:r>
              <a:rPr sz="2400">
                <a:solidFill>
                  <a:srgbClr val="000000"/>
                </a:solidFill>
                <a:latin typeface="OCIFVR+TwCenMT-Regular"/>
                <a:cs typeface="OCIFVR+TwCenMT-Regular"/>
              </a:rPr>
              <a:t>A.</a:t>
            </a:r>
            <a:r>
              <a:rPr sz="2400">
                <a:solidFill>
                  <a:srgbClr val="000000"/>
                </a:solidFill>
                <a:latin typeface="SimSun"/>
                <a:cs typeface="SimSun"/>
              </a:rPr>
              <a:t>于漪认为上课要打开学生的心门</a:t>
            </a:r>
            <a:r>
              <a:rPr sz="2400">
                <a:solidFill>
                  <a:srgbClr val="000000"/>
                </a:solidFill>
                <a:latin typeface="OCIFVR+TwCenMT-Regular"/>
                <a:cs typeface="OCIFVR+TwCenMT-Regular"/>
              </a:rPr>
              <a:t>,</a:t>
            </a:r>
            <a:r>
              <a:rPr sz="2400">
                <a:solidFill>
                  <a:srgbClr val="000000"/>
                </a:solidFill>
                <a:latin typeface="SimSun"/>
                <a:cs typeface="SimSun"/>
              </a:rPr>
              <a:t>而湖南农业大学的教授认为把葡</a:t>
            </a:r>
          </a:p>
          <a:p>
            <a:pPr marL="0" marR="0">
              <a:lnSpc>
                <a:spcPts val="2613"/>
              </a:lnSpc>
              <a:spcBef>
                <a:spcPts val="266"/>
              </a:spcBef>
              <a:spcAft>
                <a:spcPct val="0"/>
              </a:spcAft>
            </a:pPr>
            <a:r>
              <a:rPr sz="2400">
                <a:solidFill>
                  <a:srgbClr val="000000"/>
                </a:solidFill>
                <a:latin typeface="SimSun"/>
                <a:cs typeface="SimSun"/>
              </a:rPr>
              <a:t>萄“种在地里”才是上课</a:t>
            </a:r>
            <a:r>
              <a:rPr sz="2400">
                <a:solidFill>
                  <a:srgbClr val="000000"/>
                </a:solidFill>
                <a:latin typeface="OCIFVR+TwCenMT-Regular"/>
                <a:cs typeface="OCIFVR+TwCenMT-Regular"/>
              </a:rPr>
              <a:t>,</a:t>
            </a:r>
            <a:r>
              <a:rPr sz="2400">
                <a:solidFill>
                  <a:srgbClr val="000000"/>
                </a:solidFill>
                <a:latin typeface="SimSun"/>
                <a:cs typeface="SimSun"/>
              </a:rPr>
              <a:t>于漪觉得自己不如教授</a:t>
            </a:r>
            <a:r>
              <a:rPr sz="2400">
                <a:solidFill>
                  <a:srgbClr val="000000"/>
                </a:solidFill>
                <a:latin typeface="OCIFVR+TwCenMT-Regular"/>
                <a:cs typeface="OCIFVR+TwCenMT-Regular"/>
              </a:rPr>
              <a:t>,</a:t>
            </a:r>
            <a:r>
              <a:rPr sz="2400">
                <a:solidFill>
                  <a:srgbClr val="000000"/>
                </a:solidFill>
                <a:latin typeface="SimSun"/>
                <a:cs typeface="SimSun"/>
              </a:rPr>
              <a:t>因此感到“自愧</a:t>
            </a:r>
          </a:p>
          <a:p>
            <a:pPr marL="0" marR="0">
              <a:lnSpc>
                <a:spcPts val="2400"/>
              </a:lnSpc>
              <a:spcBef>
                <a:spcPts val="479"/>
              </a:spcBef>
              <a:spcAft>
                <a:spcPct val="0"/>
              </a:spcAft>
            </a:pPr>
            <a:r>
              <a:rPr sz="2400">
                <a:solidFill>
                  <a:srgbClr val="000000"/>
                </a:solidFill>
                <a:latin typeface="SimSun"/>
                <a:cs typeface="SimSun"/>
              </a:rPr>
              <a:t>不如”。</a:t>
            </a:r>
          </a:p>
        </p:txBody>
      </p:sp>
      <p:sp>
        <p:nvSpPr>
          <p:cNvPr id="6" name="object 6"/>
          <p:cNvSpPr txBox="1"/>
          <p:nvPr/>
        </p:nvSpPr>
        <p:spPr>
          <a:xfrm>
            <a:off x="91439" y="4971136"/>
            <a:ext cx="10019071" cy="10332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特级教师,</a:t>
            </a:r>
            <a:r>
              <a:rPr sz="2200" spc="12">
                <a:solidFill>
                  <a:srgbClr val="000000"/>
                </a:solidFill>
                <a:latin typeface="FangSong"/>
                <a:cs typeface="FangSong"/>
              </a:rPr>
              <a:t>现在基本实现了。培养青年教师是非常重要的</a:t>
            </a:r>
            <a:r>
              <a:rPr sz="2200" spc="15">
                <a:solidFill>
                  <a:srgbClr val="000000"/>
                </a:solidFill>
                <a:latin typeface="FangSong"/>
                <a:cs typeface="FangSong"/>
              </a:rPr>
              <a:t>,</a:t>
            </a:r>
            <a:r>
              <a:rPr sz="2200" spc="10">
                <a:solidFill>
                  <a:srgbClr val="000000"/>
                </a:solidFill>
                <a:latin typeface="FangSong"/>
                <a:cs typeface="FangSong"/>
              </a:rPr>
              <a:t>一个好教师可</a:t>
            </a:r>
          </a:p>
          <a:p>
            <a:pPr marL="0" marR="0">
              <a:lnSpc>
                <a:spcPts val="2195"/>
              </a:lnSpc>
              <a:spcBef>
                <a:spcPts val="444"/>
              </a:spcBef>
              <a:spcAft>
                <a:spcPct val="0"/>
              </a:spcAft>
            </a:pPr>
            <a:r>
              <a:rPr sz="2200" spc="10">
                <a:solidFill>
                  <a:srgbClr val="000000"/>
                </a:solidFill>
                <a:latin typeface="FangSong"/>
                <a:cs typeface="FangSong"/>
              </a:rPr>
              <a:t>以使很多学生受益。</a:t>
            </a:r>
          </a:p>
        </p:txBody>
      </p:sp>
      <p:sp>
        <p:nvSpPr>
          <p:cNvPr id="7" name="object 7"/>
          <p:cNvSpPr txBox="1"/>
          <p:nvPr/>
        </p:nvSpPr>
        <p:spPr>
          <a:xfrm>
            <a:off x="91439" y="5768239"/>
            <a:ext cx="10186506" cy="10335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现在的学生很小就开始学英语</a:t>
            </a:r>
            <a:r>
              <a:rPr sz="2200" spc="15">
                <a:solidFill>
                  <a:srgbClr val="000000"/>
                </a:solidFill>
                <a:latin typeface="FangSong"/>
                <a:cs typeface="FangSong"/>
              </a:rPr>
              <a:t>,</a:t>
            </a:r>
            <a:r>
              <a:rPr sz="2200" spc="14">
                <a:solidFill>
                  <a:srgbClr val="000000"/>
                </a:solidFill>
                <a:latin typeface="FangSong"/>
                <a:cs typeface="FangSong"/>
              </a:rPr>
              <a:t>受外来文化影响很大</a:t>
            </a:r>
            <a:r>
              <a:rPr sz="2200">
                <a:solidFill>
                  <a:srgbClr val="000000"/>
                </a:solidFill>
                <a:latin typeface="FangSong"/>
                <a:cs typeface="FangSong"/>
              </a:rPr>
              <a:t>,</a:t>
            </a:r>
            <a:r>
              <a:rPr sz="2200" spc="14">
                <a:solidFill>
                  <a:srgbClr val="000000"/>
                </a:solidFill>
                <a:latin typeface="FangSong"/>
                <a:cs typeface="FangSong"/>
              </a:rPr>
              <a:t>这个您怎</a:t>
            </a:r>
          </a:p>
          <a:p>
            <a:pPr marL="0" marR="0">
              <a:lnSpc>
                <a:spcPts val="2195"/>
              </a:lnSpc>
              <a:spcBef>
                <a:spcPts val="446"/>
              </a:spcBef>
              <a:spcAft>
                <a:spcPct val="0"/>
              </a:spcAft>
            </a:pPr>
            <a:r>
              <a:rPr sz="2200" spc="14">
                <a:solidFill>
                  <a:srgbClr val="000000"/>
                </a:solidFill>
                <a:latin typeface="FangSong"/>
                <a:cs typeface="FangSong"/>
              </a:rPr>
              <a:t>么看</a:t>
            </a:r>
            <a:r>
              <a:rPr sz="2200">
                <a:solidFill>
                  <a:srgbClr val="000000"/>
                </a:solidFill>
                <a:latin typeface="FangSong"/>
                <a:cs typeface="FangSong"/>
              </a:rPr>
              <a:t>?</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89130"/>
            <a:ext cx="10436031" cy="276974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2919" marR="0">
              <a:lnSpc>
                <a:spcPts val="2004"/>
              </a:lnSpc>
              <a:spcBef>
                <a:spcPct val="0"/>
              </a:spcBef>
              <a:spcAft>
                <a:spcPct val="0"/>
              </a:spcAft>
            </a:pPr>
            <a:r>
              <a:rPr sz="2000" spc="15">
                <a:solidFill>
                  <a:srgbClr val="000000"/>
                </a:solidFill>
                <a:latin typeface="FangSong"/>
                <a:cs typeface="FangSong"/>
              </a:rPr>
              <a:t>于</a:t>
            </a:r>
            <a:r>
              <a:rPr sz="2000" spc="10">
                <a:solidFill>
                  <a:srgbClr val="000000"/>
                </a:solidFill>
                <a:latin typeface="FangSong"/>
                <a:cs typeface="FangSong"/>
              </a:rPr>
              <a:t>:</a:t>
            </a:r>
            <a:r>
              <a:rPr sz="2000" spc="12">
                <a:solidFill>
                  <a:srgbClr val="000000"/>
                </a:solidFill>
                <a:latin typeface="FangSong"/>
                <a:cs typeface="FangSong"/>
              </a:rPr>
              <a:t>台湾的白先勇先生曾经说过这样一句话,“百年语文</a:t>
            </a:r>
            <a:r>
              <a:rPr sz="2000">
                <a:solidFill>
                  <a:srgbClr val="000000"/>
                </a:solidFill>
                <a:latin typeface="FangSong"/>
                <a:cs typeface="FangSong"/>
              </a:rPr>
              <a:t>,</a:t>
            </a:r>
            <a:r>
              <a:rPr sz="2000" spc="10">
                <a:solidFill>
                  <a:srgbClr val="000000"/>
                </a:solidFill>
                <a:latin typeface="FangSong"/>
                <a:cs typeface="FangSong"/>
              </a:rPr>
              <a:t>内忧外患”。语言</a:t>
            </a:r>
          </a:p>
          <a:p>
            <a:pPr marL="0" marR="0">
              <a:lnSpc>
                <a:spcPts val="2006"/>
              </a:lnSpc>
              <a:spcBef>
                <a:spcPts val="393"/>
              </a:spcBef>
              <a:spcAft>
                <a:spcPct val="0"/>
              </a:spcAft>
            </a:pPr>
            <a:r>
              <a:rPr sz="2000" spc="11">
                <a:solidFill>
                  <a:srgbClr val="000000"/>
                </a:solidFill>
                <a:latin typeface="FangSong"/>
                <a:cs typeface="FangSong"/>
              </a:rPr>
              <a:t>本身和国力是有重要关系的</a:t>
            </a:r>
            <a:r>
              <a:rPr sz="2000">
                <a:solidFill>
                  <a:srgbClr val="000000"/>
                </a:solidFill>
                <a:latin typeface="FangSong"/>
                <a:cs typeface="FangSong"/>
              </a:rPr>
              <a:t>,</a:t>
            </a:r>
            <a:r>
              <a:rPr sz="2000" spc="15">
                <a:solidFill>
                  <a:srgbClr val="000000"/>
                </a:solidFill>
                <a:latin typeface="FangSong"/>
                <a:cs typeface="FangSong"/>
              </a:rPr>
              <a:t>语言中是有霸权的</a:t>
            </a:r>
            <a:r>
              <a:rPr sz="2000">
                <a:solidFill>
                  <a:srgbClr val="000000"/>
                </a:solidFill>
                <a:latin typeface="FangSong"/>
                <a:cs typeface="FangSong"/>
              </a:rPr>
              <a:t>,</a:t>
            </a:r>
            <a:r>
              <a:rPr sz="2000" spc="11">
                <a:solidFill>
                  <a:srgbClr val="000000"/>
                </a:solidFill>
                <a:latin typeface="FangSong"/>
                <a:cs typeface="FangSong"/>
              </a:rPr>
              <a:t>哪一个国家不重视母语的教育啊</a:t>
            </a:r>
            <a:r>
              <a:rPr sz="2000">
                <a:solidFill>
                  <a:srgbClr val="000000"/>
                </a:solidFill>
                <a:latin typeface="FangSong"/>
                <a:cs typeface="FangSong"/>
              </a:rPr>
              <a:t>!</a:t>
            </a:r>
          </a:p>
          <a:p>
            <a:pPr marL="0" marR="0">
              <a:lnSpc>
                <a:spcPts val="2004"/>
              </a:lnSpc>
              <a:spcBef>
                <a:spcPts val="398"/>
              </a:spcBef>
              <a:spcAft>
                <a:spcPct val="0"/>
              </a:spcAft>
            </a:pPr>
            <a:r>
              <a:rPr sz="2000" spc="12">
                <a:solidFill>
                  <a:srgbClr val="000000"/>
                </a:solidFill>
                <a:latin typeface="FangSong"/>
                <a:cs typeface="FangSong"/>
              </a:rPr>
              <a:t>法国课文《最后一课》里面说:“语言是打开牢门的钥匙”。语言没有了</a:t>
            </a:r>
            <a:r>
              <a:rPr sz="2000">
                <a:solidFill>
                  <a:srgbClr val="000000"/>
                </a:solidFill>
                <a:latin typeface="FangSong"/>
                <a:cs typeface="FangSong"/>
              </a:rPr>
              <a:t>,</a:t>
            </a:r>
            <a:r>
              <a:rPr sz="2000" spc="15">
                <a:solidFill>
                  <a:srgbClr val="000000"/>
                </a:solidFill>
                <a:latin typeface="FangSong"/>
                <a:cs typeface="FangSong"/>
              </a:rPr>
              <a:t>这个民</a:t>
            </a:r>
          </a:p>
          <a:p>
            <a:pPr marL="0" marR="0">
              <a:lnSpc>
                <a:spcPts val="2004"/>
              </a:lnSpc>
              <a:spcBef>
                <a:spcPts val="395"/>
              </a:spcBef>
              <a:spcAft>
                <a:spcPct val="0"/>
              </a:spcAft>
            </a:pPr>
            <a:r>
              <a:rPr sz="2000" spc="12">
                <a:solidFill>
                  <a:srgbClr val="000000"/>
                </a:solidFill>
                <a:latin typeface="FangSong"/>
                <a:cs typeface="FangSong"/>
              </a:rPr>
              <a:t>族的文化也就消失了。以前是“学好数理化</a:t>
            </a:r>
            <a:r>
              <a:rPr sz="2000">
                <a:solidFill>
                  <a:srgbClr val="000000"/>
                </a:solidFill>
                <a:latin typeface="FangSong"/>
                <a:cs typeface="FangSong"/>
              </a:rPr>
              <a:t>,</a:t>
            </a:r>
            <a:r>
              <a:rPr sz="2000" spc="15">
                <a:solidFill>
                  <a:srgbClr val="000000"/>
                </a:solidFill>
                <a:latin typeface="FangSong"/>
                <a:cs typeface="FangSong"/>
              </a:rPr>
              <a:t>走遍天下都不怕”</a:t>
            </a:r>
            <a:r>
              <a:rPr sz="2000">
                <a:solidFill>
                  <a:srgbClr val="000000"/>
                </a:solidFill>
                <a:latin typeface="FangSong"/>
                <a:cs typeface="FangSong"/>
              </a:rPr>
              <a:t>,</a:t>
            </a:r>
            <a:r>
              <a:rPr sz="2000" spc="10">
                <a:solidFill>
                  <a:srgbClr val="000000"/>
                </a:solidFill>
                <a:latin typeface="FangSong"/>
                <a:cs typeface="FangSong"/>
              </a:rPr>
              <a:t>现在数理化改成</a:t>
            </a:r>
          </a:p>
          <a:p>
            <a:pPr marL="0" marR="0">
              <a:lnSpc>
                <a:spcPts val="2004"/>
              </a:lnSpc>
              <a:spcBef>
                <a:spcPts val="395"/>
              </a:spcBef>
              <a:spcAft>
                <a:spcPct val="0"/>
              </a:spcAft>
            </a:pPr>
            <a:r>
              <a:rPr sz="2000" spc="15">
                <a:solidFill>
                  <a:srgbClr val="000000"/>
                </a:solidFill>
                <a:latin typeface="FangSong"/>
                <a:cs typeface="FangSong"/>
              </a:rPr>
              <a:t>英语了</a:t>
            </a:r>
            <a:r>
              <a:rPr sz="2000" spc="10">
                <a:solidFill>
                  <a:srgbClr val="000000"/>
                </a:solidFill>
                <a:latin typeface="FangSong"/>
                <a:cs typeface="FangSong"/>
              </a:rPr>
              <a:t>,</a:t>
            </a:r>
            <a:r>
              <a:rPr sz="2000" spc="12">
                <a:solidFill>
                  <a:srgbClr val="000000"/>
                </a:solidFill>
                <a:latin typeface="FangSong"/>
                <a:cs typeface="FangSong"/>
              </a:rPr>
              <a:t>真的是内忧外患啊。我们对学生的教育</a:t>
            </a:r>
            <a:r>
              <a:rPr sz="2000">
                <a:solidFill>
                  <a:srgbClr val="000000"/>
                </a:solidFill>
                <a:latin typeface="FangSong"/>
                <a:cs typeface="FangSong"/>
              </a:rPr>
              <a:t>,</a:t>
            </a:r>
            <a:r>
              <a:rPr sz="2000" spc="10">
                <a:solidFill>
                  <a:srgbClr val="000000"/>
                </a:solidFill>
                <a:latin typeface="FangSong"/>
                <a:cs typeface="FangSong"/>
              </a:rPr>
              <a:t>责任感应该是第一位的。这次教</a:t>
            </a:r>
          </a:p>
          <a:p>
            <a:pPr marL="0" marR="0">
              <a:lnSpc>
                <a:spcPts val="2004"/>
              </a:lnSpc>
              <a:spcBef>
                <a:spcPts val="395"/>
              </a:spcBef>
              <a:spcAft>
                <a:spcPct val="0"/>
              </a:spcAft>
            </a:pPr>
            <a:r>
              <a:rPr sz="2000" spc="12">
                <a:solidFill>
                  <a:srgbClr val="000000"/>
                </a:solidFill>
                <a:latin typeface="FangSong"/>
                <a:cs typeface="FangSong"/>
              </a:rPr>
              <a:t>育规划纲要里头</a:t>
            </a:r>
            <a:r>
              <a:rPr sz="2000">
                <a:solidFill>
                  <a:srgbClr val="000000"/>
                </a:solidFill>
                <a:latin typeface="FangSong"/>
                <a:cs typeface="FangSong"/>
              </a:rPr>
              <a:t>,</a:t>
            </a:r>
            <a:r>
              <a:rPr sz="2000" spc="12">
                <a:solidFill>
                  <a:srgbClr val="000000"/>
                </a:solidFill>
                <a:latin typeface="FangSong"/>
                <a:cs typeface="FangSong"/>
              </a:rPr>
              <a:t>对学生的要求非常明确的就是“社会责任感”</a:t>
            </a:r>
            <a:r>
              <a:rPr sz="2000">
                <a:solidFill>
                  <a:srgbClr val="000000"/>
                </a:solidFill>
                <a:latin typeface="FangSong"/>
                <a:cs typeface="FangSong"/>
              </a:rPr>
              <a:t>,</a:t>
            </a:r>
            <a:r>
              <a:rPr sz="2000" spc="10">
                <a:solidFill>
                  <a:srgbClr val="000000"/>
                </a:solidFill>
                <a:latin typeface="FangSong"/>
                <a:cs typeface="FangSong"/>
              </a:rPr>
              <a:t>从一个自然的、</a:t>
            </a:r>
          </a:p>
          <a:p>
            <a:pPr marL="0" marR="0">
              <a:lnSpc>
                <a:spcPts val="2004"/>
              </a:lnSpc>
              <a:spcBef>
                <a:spcPts val="398"/>
              </a:spcBef>
              <a:spcAft>
                <a:spcPct val="0"/>
              </a:spcAft>
            </a:pPr>
            <a:r>
              <a:rPr sz="2000" spc="12">
                <a:solidFill>
                  <a:srgbClr val="000000"/>
                </a:solidFill>
                <a:latin typeface="FangSong"/>
                <a:cs typeface="FangSong"/>
              </a:rPr>
              <a:t>不懂事的孩子变成一个社会的人</a:t>
            </a:r>
            <a:r>
              <a:rPr sz="2000">
                <a:solidFill>
                  <a:srgbClr val="000000"/>
                </a:solidFill>
                <a:latin typeface="FangSong"/>
                <a:cs typeface="FangSong"/>
              </a:rPr>
              <a:t>,</a:t>
            </a:r>
            <a:r>
              <a:rPr sz="2000" spc="12">
                <a:solidFill>
                  <a:srgbClr val="000000"/>
                </a:solidFill>
                <a:latin typeface="FangSong"/>
                <a:cs typeface="FangSong"/>
              </a:rPr>
              <a:t>负责任的人。所以我们现在不能“重术轻人”</a:t>
            </a:r>
            <a:r>
              <a:rPr sz="2000">
                <a:solidFill>
                  <a:srgbClr val="000000"/>
                </a:solidFill>
                <a:latin typeface="FangSong"/>
                <a:cs typeface="FangSong"/>
              </a:rPr>
              <a:t>,</a:t>
            </a:r>
          </a:p>
          <a:p>
            <a:pPr marL="0" marR="0">
              <a:lnSpc>
                <a:spcPts val="2004"/>
              </a:lnSpc>
              <a:spcBef>
                <a:spcPts val="395"/>
              </a:spcBef>
              <a:spcAft>
                <a:spcPct val="0"/>
              </a:spcAft>
            </a:pPr>
            <a:r>
              <a:rPr sz="2000" spc="14">
                <a:solidFill>
                  <a:srgbClr val="000000"/>
                </a:solidFill>
                <a:latin typeface="FangSong"/>
                <a:cs typeface="FangSong"/>
              </a:rPr>
              <a:t>技能技巧是可以学的</a:t>
            </a:r>
            <a:r>
              <a:rPr sz="2000">
                <a:solidFill>
                  <a:srgbClr val="000000"/>
                </a:solidFill>
                <a:latin typeface="FangSong"/>
                <a:cs typeface="FangSong"/>
              </a:rPr>
              <a:t>,</a:t>
            </a:r>
            <a:r>
              <a:rPr sz="2000" spc="11">
                <a:solidFill>
                  <a:srgbClr val="000000"/>
                </a:solidFill>
                <a:latin typeface="FangSong"/>
                <a:cs typeface="FangSong"/>
              </a:rPr>
              <a:t>但做人的道理从小就要懂得。</a:t>
            </a:r>
          </a:p>
        </p:txBody>
      </p:sp>
      <p:sp>
        <p:nvSpPr>
          <p:cNvPr id="4" name="object 4"/>
          <p:cNvSpPr txBox="1"/>
          <p:nvPr/>
        </p:nvSpPr>
        <p:spPr>
          <a:xfrm>
            <a:off x="605027" y="2654657"/>
            <a:ext cx="558743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记者</a:t>
            </a:r>
            <a:r>
              <a:rPr sz="2000">
                <a:solidFill>
                  <a:srgbClr val="000000"/>
                </a:solidFill>
                <a:latin typeface="FangSong"/>
                <a:cs typeface="FangSong"/>
              </a:rPr>
              <a:t>:</a:t>
            </a:r>
            <a:r>
              <a:rPr sz="2000" spc="12">
                <a:solidFill>
                  <a:srgbClr val="000000"/>
                </a:solidFill>
                <a:latin typeface="FangSong"/>
                <a:cs typeface="FangSong"/>
              </a:rPr>
              <a:t>您和其他教师之间发生过什么矛盾吗</a:t>
            </a:r>
            <a:r>
              <a:rPr sz="2000">
                <a:solidFill>
                  <a:srgbClr val="000000"/>
                </a:solidFill>
                <a:latin typeface="FangSong"/>
                <a:cs typeface="FangSong"/>
              </a:rPr>
              <a:t>?</a:t>
            </a:r>
          </a:p>
        </p:txBody>
      </p:sp>
      <p:sp>
        <p:nvSpPr>
          <p:cNvPr id="5" name="object 5"/>
          <p:cNvSpPr txBox="1"/>
          <p:nvPr/>
        </p:nvSpPr>
        <p:spPr>
          <a:xfrm>
            <a:off x="91439" y="3090608"/>
            <a:ext cx="9957981" cy="112801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20" marR="0">
              <a:lnSpc>
                <a:spcPts val="2613"/>
              </a:lnSpc>
              <a:spcBef>
                <a:spcPct val="0"/>
              </a:spcBef>
              <a:spcAft>
                <a:spcPct val="0"/>
              </a:spcAft>
            </a:pPr>
            <a:r>
              <a:rPr sz="2400" spc="-34">
                <a:solidFill>
                  <a:srgbClr val="000000"/>
                </a:solidFill>
                <a:latin typeface="QPBDAJ+TwCenMT-Regular"/>
                <a:cs typeface="QPBDAJ+TwCenMT-Regular"/>
              </a:rPr>
              <a:t>B.</a:t>
            </a:r>
            <a:r>
              <a:rPr sz="2400">
                <a:solidFill>
                  <a:srgbClr val="000000"/>
                </a:solidFill>
                <a:latin typeface="SimSun"/>
                <a:cs typeface="SimSun"/>
              </a:rPr>
              <a:t>于漪反对“重术轻人”的教育观念</a:t>
            </a:r>
            <a:r>
              <a:rPr sz="2400">
                <a:solidFill>
                  <a:srgbClr val="000000"/>
                </a:solidFill>
                <a:latin typeface="QPBDAJ+TwCenMT-Regular"/>
                <a:cs typeface="QPBDAJ+TwCenMT-Regular"/>
              </a:rPr>
              <a:t>,</a:t>
            </a:r>
            <a:r>
              <a:rPr sz="2400">
                <a:solidFill>
                  <a:srgbClr val="000000"/>
                </a:solidFill>
                <a:latin typeface="SimSun"/>
                <a:cs typeface="SimSun"/>
              </a:rPr>
              <a:t>她认为技能技巧是要学的</a:t>
            </a:r>
            <a:r>
              <a:rPr sz="2400">
                <a:solidFill>
                  <a:srgbClr val="000000"/>
                </a:solidFill>
                <a:latin typeface="QPBDAJ+TwCenMT-Regular"/>
                <a:cs typeface="QPBDAJ+TwCenMT-Regular"/>
              </a:rPr>
              <a:t>,</a:t>
            </a:r>
            <a:r>
              <a:rPr sz="2400">
                <a:solidFill>
                  <a:srgbClr val="000000"/>
                </a:solidFill>
                <a:latin typeface="SimSun"/>
                <a:cs typeface="SimSun"/>
              </a:rPr>
              <a:t>但</a:t>
            </a:r>
          </a:p>
          <a:p>
            <a:pPr marL="0" marR="0">
              <a:lnSpc>
                <a:spcPts val="2400"/>
              </a:lnSpc>
              <a:spcBef>
                <a:spcPts val="481"/>
              </a:spcBef>
              <a:spcAft>
                <a:spcPct val="0"/>
              </a:spcAft>
            </a:pPr>
            <a:r>
              <a:rPr sz="2400">
                <a:solidFill>
                  <a:srgbClr val="000000"/>
                </a:solidFill>
                <a:latin typeface="SimSun"/>
                <a:cs typeface="SimSun"/>
              </a:rPr>
              <a:t>做人的道理一旦缺失将对学生有很大的影响。</a:t>
            </a:r>
          </a:p>
        </p:txBody>
      </p:sp>
      <p:sp>
        <p:nvSpPr>
          <p:cNvPr id="6" name="object 6"/>
          <p:cNvSpPr txBox="1"/>
          <p:nvPr/>
        </p:nvSpPr>
        <p:spPr>
          <a:xfrm>
            <a:off x="91439" y="3697327"/>
            <a:ext cx="10283865"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1">
                <a:solidFill>
                  <a:srgbClr val="000000"/>
                </a:solidFill>
                <a:latin typeface="FangSong"/>
                <a:cs typeface="FangSong"/>
              </a:rPr>
              <a:t>了两次公开课</a:t>
            </a:r>
            <a:r>
              <a:rPr sz="2000">
                <a:solidFill>
                  <a:srgbClr val="000000"/>
                </a:solidFill>
                <a:latin typeface="FangSong"/>
                <a:cs typeface="FangSong"/>
              </a:rPr>
              <a:t>,</a:t>
            </a:r>
            <a:r>
              <a:rPr sz="2000" spc="15">
                <a:solidFill>
                  <a:srgbClr val="000000"/>
                </a:solidFill>
                <a:latin typeface="FangSong"/>
                <a:cs typeface="FangSong"/>
              </a:rPr>
              <a:t>看似热闹</a:t>
            </a:r>
            <a:r>
              <a:rPr sz="2000" spc="10">
                <a:solidFill>
                  <a:srgbClr val="000000"/>
                </a:solidFill>
                <a:latin typeface="FangSong"/>
                <a:cs typeface="FangSong"/>
              </a:rPr>
              <a:t>,实际上埋下了教师之间不和睦的根。后来在“文革”中</a:t>
            </a:r>
          </a:p>
        </p:txBody>
      </p:sp>
      <p:sp>
        <p:nvSpPr>
          <p:cNvPr id="7" name="object 7"/>
          <p:cNvSpPr txBox="1"/>
          <p:nvPr/>
        </p:nvSpPr>
        <p:spPr>
          <a:xfrm>
            <a:off x="91439" y="4002127"/>
            <a:ext cx="10289572" cy="246463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2">
                <a:solidFill>
                  <a:srgbClr val="000000"/>
                </a:solidFill>
                <a:latin typeface="FangSong"/>
                <a:cs typeface="FangSong"/>
              </a:rPr>
              <a:t>的一次批斗会上</a:t>
            </a:r>
            <a:r>
              <a:rPr sz="2000">
                <a:solidFill>
                  <a:srgbClr val="000000"/>
                </a:solidFill>
                <a:latin typeface="FangSong"/>
                <a:cs typeface="FangSong"/>
              </a:rPr>
              <a:t>,</a:t>
            </a:r>
            <a:r>
              <a:rPr sz="2000" spc="12">
                <a:solidFill>
                  <a:srgbClr val="000000"/>
                </a:solidFill>
                <a:latin typeface="FangSong"/>
                <a:cs typeface="FangSong"/>
              </a:rPr>
              <a:t>有位老教师说“公开教学</a:t>
            </a:r>
            <a:r>
              <a:rPr sz="2000">
                <a:solidFill>
                  <a:srgbClr val="000000"/>
                </a:solidFill>
                <a:latin typeface="FangSong"/>
                <a:cs typeface="FangSong"/>
              </a:rPr>
              <a:t>,</a:t>
            </a:r>
            <a:r>
              <a:rPr sz="2000" spc="15">
                <a:solidFill>
                  <a:srgbClr val="000000"/>
                </a:solidFill>
                <a:latin typeface="FangSong"/>
                <a:cs typeface="FangSong"/>
              </a:rPr>
              <a:t>借别人的班上课</a:t>
            </a:r>
            <a:r>
              <a:rPr sz="2000">
                <a:solidFill>
                  <a:srgbClr val="000000"/>
                </a:solidFill>
                <a:latin typeface="FangSong"/>
                <a:cs typeface="FangSong"/>
              </a:rPr>
              <a:t>,</a:t>
            </a:r>
            <a:r>
              <a:rPr sz="2000" spc="10">
                <a:solidFill>
                  <a:srgbClr val="000000"/>
                </a:solidFill>
                <a:latin typeface="FangSong"/>
                <a:cs typeface="FangSong"/>
              </a:rPr>
              <a:t>你知道带给别人怎</a:t>
            </a:r>
          </a:p>
          <a:p>
            <a:pPr marL="0" marR="0">
              <a:lnSpc>
                <a:spcPts val="2004"/>
              </a:lnSpc>
              <a:spcBef>
                <a:spcPts val="395"/>
              </a:spcBef>
              <a:spcAft>
                <a:spcPct val="0"/>
              </a:spcAft>
            </a:pPr>
            <a:r>
              <a:rPr sz="2000" spc="15">
                <a:solidFill>
                  <a:srgbClr val="000000"/>
                </a:solidFill>
                <a:latin typeface="FangSong"/>
                <a:cs typeface="FangSong"/>
              </a:rPr>
              <a:t>样的伤害吗</a:t>
            </a:r>
            <a:r>
              <a:rPr sz="2000">
                <a:solidFill>
                  <a:srgbClr val="000000"/>
                </a:solidFill>
                <a:latin typeface="FangSong"/>
                <a:cs typeface="FangSong"/>
              </a:rPr>
              <a:t>?</a:t>
            </a:r>
            <a:r>
              <a:rPr sz="2000" spc="15">
                <a:solidFill>
                  <a:srgbClr val="000000"/>
                </a:solidFill>
                <a:latin typeface="FangSong"/>
                <a:cs typeface="FangSong"/>
              </a:rPr>
              <a:t>你教得好</a:t>
            </a:r>
            <a:r>
              <a:rPr sz="2000">
                <a:solidFill>
                  <a:srgbClr val="000000"/>
                </a:solidFill>
                <a:latin typeface="FangSong"/>
                <a:cs typeface="FangSong"/>
              </a:rPr>
              <a:t>,</a:t>
            </a:r>
            <a:r>
              <a:rPr sz="2000" spc="10">
                <a:solidFill>
                  <a:srgbClr val="000000"/>
                </a:solidFill>
                <a:latin typeface="FangSong"/>
                <a:cs typeface="FangSong"/>
              </a:rPr>
              <a:t>到别的班级上课</a:t>
            </a:r>
            <a:r>
              <a:rPr sz="2000">
                <a:solidFill>
                  <a:srgbClr val="000000"/>
                </a:solidFill>
                <a:latin typeface="FangSong"/>
                <a:cs typeface="FangSong"/>
              </a:rPr>
              <a:t>,</a:t>
            </a:r>
            <a:r>
              <a:rPr sz="2000" spc="14">
                <a:solidFill>
                  <a:srgbClr val="000000"/>
                </a:solidFill>
                <a:latin typeface="FangSong"/>
                <a:cs typeface="FangSong"/>
              </a:rPr>
              <a:t>别人怎么进课堂?”所以做任何事</a:t>
            </a:r>
            <a:r>
              <a:rPr sz="2000">
                <a:solidFill>
                  <a:srgbClr val="000000"/>
                </a:solidFill>
                <a:latin typeface="FangSong"/>
                <a:cs typeface="FangSong"/>
              </a:rPr>
              <a:t>,设身</a:t>
            </a:r>
          </a:p>
          <a:p>
            <a:pPr marL="0" marR="0">
              <a:lnSpc>
                <a:spcPts val="2006"/>
              </a:lnSpc>
              <a:spcBef>
                <a:spcPts val="393"/>
              </a:spcBef>
              <a:spcAft>
                <a:spcPct val="0"/>
              </a:spcAft>
            </a:pPr>
            <a:r>
              <a:rPr sz="2000" spc="12">
                <a:solidFill>
                  <a:srgbClr val="000000"/>
                </a:solidFill>
                <a:latin typeface="FangSong"/>
                <a:cs typeface="FangSong"/>
              </a:rPr>
              <a:t>处地为别人着想非常重要。教师教学各有各的特点</a:t>
            </a:r>
            <a:r>
              <a:rPr sz="2000">
                <a:solidFill>
                  <a:srgbClr val="000000"/>
                </a:solidFill>
                <a:latin typeface="FangSong"/>
                <a:cs typeface="FangSong"/>
              </a:rPr>
              <a:t>,</a:t>
            </a:r>
            <a:r>
              <a:rPr sz="2000" spc="11">
                <a:solidFill>
                  <a:srgbClr val="000000"/>
                </a:solidFill>
                <a:latin typeface="FangSong"/>
                <a:cs typeface="FangSong"/>
              </a:rPr>
              <a:t>你去教别人的班级</a:t>
            </a:r>
            <a:r>
              <a:rPr sz="2000">
                <a:solidFill>
                  <a:srgbClr val="000000"/>
                </a:solidFill>
                <a:latin typeface="FangSong"/>
                <a:cs typeface="FangSong"/>
              </a:rPr>
              <a:t>,</a:t>
            </a:r>
            <a:r>
              <a:rPr sz="2000" spc="15">
                <a:solidFill>
                  <a:srgbClr val="000000"/>
                </a:solidFill>
                <a:latin typeface="FangSong"/>
                <a:cs typeface="FangSong"/>
              </a:rPr>
              <a:t>学生有新</a:t>
            </a:r>
          </a:p>
          <a:p>
            <a:pPr marL="0" marR="0">
              <a:lnSpc>
                <a:spcPts val="2004"/>
              </a:lnSpc>
              <a:spcBef>
                <a:spcPts val="398"/>
              </a:spcBef>
              <a:spcAft>
                <a:spcPct val="0"/>
              </a:spcAft>
            </a:pPr>
            <a:r>
              <a:rPr sz="2000" spc="15">
                <a:solidFill>
                  <a:srgbClr val="000000"/>
                </a:solidFill>
                <a:latin typeface="FangSong"/>
                <a:cs typeface="FangSong"/>
              </a:rPr>
              <a:t>奇感</a:t>
            </a:r>
            <a:r>
              <a:rPr sz="2000">
                <a:solidFill>
                  <a:srgbClr val="000000"/>
                </a:solidFill>
                <a:latin typeface="FangSong"/>
                <a:cs typeface="FangSong"/>
              </a:rPr>
              <a:t>,</a:t>
            </a:r>
            <a:r>
              <a:rPr sz="2000" spc="14">
                <a:solidFill>
                  <a:srgbClr val="000000"/>
                </a:solidFill>
                <a:latin typeface="FangSong"/>
                <a:cs typeface="FangSong"/>
              </a:rPr>
              <a:t>气氛容易调动</a:t>
            </a:r>
            <a:r>
              <a:rPr sz="2000">
                <a:solidFill>
                  <a:srgbClr val="000000"/>
                </a:solidFill>
                <a:latin typeface="FangSong"/>
                <a:cs typeface="FangSong"/>
              </a:rPr>
              <a:t>,</a:t>
            </a:r>
            <a:r>
              <a:rPr sz="2000" spc="12">
                <a:solidFill>
                  <a:srgbClr val="000000"/>
                </a:solidFill>
                <a:latin typeface="FangSong"/>
                <a:cs typeface="FangSong"/>
              </a:rPr>
              <a:t>当然就会给别人的教学制造难题。我反思</a:t>
            </a:r>
            <a:r>
              <a:rPr sz="2000">
                <a:solidFill>
                  <a:srgbClr val="000000"/>
                </a:solidFill>
                <a:latin typeface="FangSong"/>
                <a:cs typeface="FangSong"/>
              </a:rPr>
              <a:t>,</a:t>
            </a:r>
            <a:r>
              <a:rPr sz="2000" spc="10">
                <a:solidFill>
                  <a:srgbClr val="000000"/>
                </a:solidFill>
                <a:latin typeface="FangSong"/>
                <a:cs typeface="FangSong"/>
              </a:rPr>
              <a:t>虽然借班上课很</a:t>
            </a:r>
          </a:p>
          <a:p>
            <a:pPr marL="0" marR="0">
              <a:lnSpc>
                <a:spcPts val="2004"/>
              </a:lnSpc>
              <a:spcBef>
                <a:spcPts val="395"/>
              </a:spcBef>
              <a:spcAft>
                <a:spcPct val="0"/>
              </a:spcAft>
            </a:pPr>
            <a:r>
              <a:rPr sz="2000" spc="15">
                <a:solidFill>
                  <a:srgbClr val="000000"/>
                </a:solidFill>
                <a:latin typeface="FangSong"/>
                <a:cs typeface="FangSong"/>
              </a:rPr>
              <a:t>紧张</a:t>
            </a:r>
            <a:r>
              <a:rPr sz="2000">
                <a:solidFill>
                  <a:srgbClr val="000000"/>
                </a:solidFill>
                <a:latin typeface="FangSong"/>
                <a:cs typeface="FangSong"/>
              </a:rPr>
              <a:t>,</a:t>
            </a:r>
            <a:r>
              <a:rPr sz="2000" spc="11">
                <a:solidFill>
                  <a:srgbClr val="000000"/>
                </a:solidFill>
                <a:latin typeface="FangSong"/>
                <a:cs typeface="FangSong"/>
              </a:rPr>
              <a:t>但也夹杂着自我表现的念头。当时我就下定决心</a:t>
            </a:r>
            <a:r>
              <a:rPr sz="2000">
                <a:solidFill>
                  <a:srgbClr val="000000"/>
                </a:solidFill>
                <a:latin typeface="FangSong"/>
                <a:cs typeface="FangSong"/>
              </a:rPr>
              <a:t>,</a:t>
            </a:r>
            <a:r>
              <a:rPr sz="2000" spc="15">
                <a:solidFill>
                  <a:srgbClr val="000000"/>
                </a:solidFill>
                <a:latin typeface="FangSong"/>
                <a:cs typeface="FangSong"/>
              </a:rPr>
              <a:t>如果日后还上公开课</a:t>
            </a:r>
            <a:r>
              <a:rPr sz="2000" spc="10">
                <a:solidFill>
                  <a:srgbClr val="000000"/>
                </a:solidFill>
                <a:latin typeface="FangSong"/>
                <a:cs typeface="FangSong"/>
              </a:rPr>
              <a:t>,</a:t>
            </a:r>
            <a:r>
              <a:rPr sz="2000">
                <a:solidFill>
                  <a:srgbClr val="000000"/>
                </a:solidFill>
                <a:latin typeface="FangSong"/>
                <a:cs typeface="FangSong"/>
              </a:rPr>
              <a:t>绝</a:t>
            </a:r>
          </a:p>
          <a:p>
            <a:pPr marL="0" marR="0">
              <a:lnSpc>
                <a:spcPts val="2004"/>
              </a:lnSpc>
              <a:spcBef>
                <a:spcPts val="395"/>
              </a:spcBef>
              <a:spcAft>
                <a:spcPct val="0"/>
              </a:spcAft>
            </a:pPr>
            <a:r>
              <a:rPr sz="2000" spc="11">
                <a:solidFill>
                  <a:srgbClr val="000000"/>
                </a:solidFill>
                <a:latin typeface="FangSong"/>
                <a:cs typeface="FangSong"/>
              </a:rPr>
              <a:t>不借别人的班级。其实借班上课由于对学生情况不了解</a:t>
            </a:r>
            <a:r>
              <a:rPr sz="2000">
                <a:solidFill>
                  <a:srgbClr val="000000"/>
                </a:solidFill>
                <a:latin typeface="FangSong"/>
                <a:cs typeface="FangSong"/>
              </a:rPr>
              <a:t>,</a:t>
            </a:r>
            <a:r>
              <a:rPr sz="2000" spc="15">
                <a:solidFill>
                  <a:srgbClr val="000000"/>
                </a:solidFill>
                <a:latin typeface="FangSong"/>
                <a:cs typeface="FangSong"/>
              </a:rPr>
              <a:t>违背了教学原则</a:t>
            </a:r>
            <a:r>
              <a:rPr sz="2000">
                <a:solidFill>
                  <a:srgbClr val="000000"/>
                </a:solidFill>
                <a:latin typeface="FangSong"/>
                <a:cs typeface="FangSong"/>
              </a:rPr>
              <a:t>,</a:t>
            </a:r>
            <a:r>
              <a:rPr sz="2000" spc="15">
                <a:solidFill>
                  <a:srgbClr val="000000"/>
                </a:solidFill>
                <a:latin typeface="FangSong"/>
                <a:cs typeface="FangSong"/>
              </a:rPr>
              <a:t>针对性</a:t>
            </a:r>
          </a:p>
          <a:p>
            <a:pPr marL="0" marR="0">
              <a:lnSpc>
                <a:spcPts val="2004"/>
              </a:lnSpc>
              <a:spcBef>
                <a:spcPts val="395"/>
              </a:spcBef>
              <a:spcAft>
                <a:spcPct val="0"/>
              </a:spcAft>
            </a:pPr>
            <a:r>
              <a:rPr sz="2000" spc="15">
                <a:solidFill>
                  <a:srgbClr val="000000"/>
                </a:solidFill>
                <a:latin typeface="FangSong"/>
                <a:cs typeface="FangSong"/>
              </a:rPr>
              <a:t>差</a:t>
            </a:r>
            <a:r>
              <a:rPr sz="2000">
                <a:solidFill>
                  <a:srgbClr val="000000"/>
                </a:solidFill>
                <a:latin typeface="FangSong"/>
                <a:cs typeface="FangSong"/>
              </a:rPr>
              <a:t>,</a:t>
            </a:r>
            <a:r>
              <a:rPr sz="2000" spc="12">
                <a:solidFill>
                  <a:srgbClr val="000000"/>
                </a:solidFill>
                <a:latin typeface="FangSong"/>
                <a:cs typeface="FangSong"/>
              </a:rPr>
              <a:t>更多的是在展示甚至推销授课教师的“才艺”</a:t>
            </a:r>
            <a:r>
              <a:rPr sz="2000">
                <a:solidFill>
                  <a:srgbClr val="000000"/>
                </a:solidFill>
                <a:latin typeface="FangSong"/>
                <a:cs typeface="FangSong"/>
              </a:rPr>
              <a:t>,</a:t>
            </a:r>
            <a:r>
              <a:rPr sz="2000" spc="10">
                <a:solidFill>
                  <a:srgbClr val="000000"/>
                </a:solidFill>
                <a:latin typeface="FangSong"/>
                <a:cs typeface="FangSong"/>
              </a:rPr>
              <a:t>有沽名钓誉之嫌。</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89130"/>
            <a:ext cx="10436031" cy="217172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2919" marR="0">
              <a:lnSpc>
                <a:spcPts val="2004"/>
              </a:lnSpc>
              <a:spcBef>
                <a:spcPct val="0"/>
              </a:spcBef>
              <a:spcAft>
                <a:spcPct val="0"/>
              </a:spcAft>
            </a:pPr>
            <a:r>
              <a:rPr sz="2000" spc="15">
                <a:solidFill>
                  <a:srgbClr val="000000"/>
                </a:solidFill>
                <a:latin typeface="FangSong"/>
                <a:cs typeface="FangSong"/>
              </a:rPr>
              <a:t>于</a:t>
            </a:r>
            <a:r>
              <a:rPr sz="2000" spc="10">
                <a:solidFill>
                  <a:srgbClr val="000000"/>
                </a:solidFill>
                <a:latin typeface="FangSong"/>
                <a:cs typeface="FangSong"/>
              </a:rPr>
              <a:t>:</a:t>
            </a:r>
            <a:r>
              <a:rPr sz="2000" spc="12">
                <a:solidFill>
                  <a:srgbClr val="000000"/>
                </a:solidFill>
                <a:latin typeface="FangSong"/>
                <a:cs typeface="FangSong"/>
              </a:rPr>
              <a:t>台湾的白先勇先生曾经说过这样一句话,“百年语文</a:t>
            </a:r>
            <a:r>
              <a:rPr sz="2000">
                <a:solidFill>
                  <a:srgbClr val="000000"/>
                </a:solidFill>
                <a:latin typeface="FangSong"/>
                <a:cs typeface="FangSong"/>
              </a:rPr>
              <a:t>,</a:t>
            </a:r>
            <a:r>
              <a:rPr sz="2000" spc="10">
                <a:solidFill>
                  <a:srgbClr val="000000"/>
                </a:solidFill>
                <a:latin typeface="FangSong"/>
                <a:cs typeface="FangSong"/>
              </a:rPr>
              <a:t>内忧外患”。语言</a:t>
            </a:r>
          </a:p>
          <a:p>
            <a:pPr marL="0" marR="0">
              <a:lnSpc>
                <a:spcPts val="2006"/>
              </a:lnSpc>
              <a:spcBef>
                <a:spcPts val="393"/>
              </a:spcBef>
              <a:spcAft>
                <a:spcPct val="0"/>
              </a:spcAft>
            </a:pPr>
            <a:r>
              <a:rPr sz="2000" spc="11">
                <a:solidFill>
                  <a:srgbClr val="000000"/>
                </a:solidFill>
                <a:latin typeface="FangSong"/>
                <a:cs typeface="FangSong"/>
              </a:rPr>
              <a:t>本身和国力是有重要关系的</a:t>
            </a:r>
            <a:r>
              <a:rPr sz="2000">
                <a:solidFill>
                  <a:srgbClr val="000000"/>
                </a:solidFill>
                <a:latin typeface="FangSong"/>
                <a:cs typeface="FangSong"/>
              </a:rPr>
              <a:t>,</a:t>
            </a:r>
            <a:r>
              <a:rPr sz="2000" spc="15">
                <a:solidFill>
                  <a:srgbClr val="000000"/>
                </a:solidFill>
                <a:latin typeface="FangSong"/>
                <a:cs typeface="FangSong"/>
              </a:rPr>
              <a:t>语言中是有霸权的</a:t>
            </a:r>
            <a:r>
              <a:rPr sz="2000">
                <a:solidFill>
                  <a:srgbClr val="000000"/>
                </a:solidFill>
                <a:latin typeface="FangSong"/>
                <a:cs typeface="FangSong"/>
              </a:rPr>
              <a:t>,</a:t>
            </a:r>
            <a:r>
              <a:rPr sz="2000" spc="11">
                <a:solidFill>
                  <a:srgbClr val="000000"/>
                </a:solidFill>
                <a:latin typeface="FangSong"/>
                <a:cs typeface="FangSong"/>
              </a:rPr>
              <a:t>哪一个国家不重视母语的教育啊</a:t>
            </a:r>
            <a:r>
              <a:rPr sz="2000">
                <a:solidFill>
                  <a:srgbClr val="000000"/>
                </a:solidFill>
                <a:latin typeface="FangSong"/>
                <a:cs typeface="FangSong"/>
              </a:rPr>
              <a:t>!</a:t>
            </a:r>
          </a:p>
          <a:p>
            <a:pPr marL="0" marR="0">
              <a:lnSpc>
                <a:spcPts val="2004"/>
              </a:lnSpc>
              <a:spcBef>
                <a:spcPts val="398"/>
              </a:spcBef>
              <a:spcAft>
                <a:spcPct val="0"/>
              </a:spcAft>
            </a:pPr>
            <a:r>
              <a:rPr sz="2000" spc="12">
                <a:solidFill>
                  <a:srgbClr val="000000"/>
                </a:solidFill>
                <a:latin typeface="FangSong"/>
                <a:cs typeface="FangSong"/>
              </a:rPr>
              <a:t>法国课文《最后一课》里面说:“语言是打开牢门的钥匙”。语言没有了</a:t>
            </a:r>
            <a:r>
              <a:rPr sz="2000">
                <a:solidFill>
                  <a:srgbClr val="000000"/>
                </a:solidFill>
                <a:latin typeface="FangSong"/>
                <a:cs typeface="FangSong"/>
              </a:rPr>
              <a:t>,</a:t>
            </a:r>
            <a:r>
              <a:rPr sz="2000" spc="15">
                <a:solidFill>
                  <a:srgbClr val="000000"/>
                </a:solidFill>
                <a:latin typeface="FangSong"/>
                <a:cs typeface="FangSong"/>
              </a:rPr>
              <a:t>这个民</a:t>
            </a:r>
          </a:p>
          <a:p>
            <a:pPr marL="0" marR="0">
              <a:lnSpc>
                <a:spcPts val="2004"/>
              </a:lnSpc>
              <a:spcBef>
                <a:spcPts val="395"/>
              </a:spcBef>
              <a:spcAft>
                <a:spcPct val="0"/>
              </a:spcAft>
            </a:pPr>
            <a:r>
              <a:rPr sz="2000" spc="12">
                <a:solidFill>
                  <a:srgbClr val="000000"/>
                </a:solidFill>
                <a:latin typeface="FangSong"/>
                <a:cs typeface="FangSong"/>
              </a:rPr>
              <a:t>族的文化也就消失了。以前是“学好数理化</a:t>
            </a:r>
            <a:r>
              <a:rPr sz="2000">
                <a:solidFill>
                  <a:srgbClr val="000000"/>
                </a:solidFill>
                <a:latin typeface="FangSong"/>
                <a:cs typeface="FangSong"/>
              </a:rPr>
              <a:t>,</a:t>
            </a:r>
            <a:r>
              <a:rPr sz="2000" spc="15">
                <a:solidFill>
                  <a:srgbClr val="000000"/>
                </a:solidFill>
                <a:latin typeface="FangSong"/>
                <a:cs typeface="FangSong"/>
              </a:rPr>
              <a:t>走遍天下都不怕”</a:t>
            </a:r>
            <a:r>
              <a:rPr sz="2000">
                <a:solidFill>
                  <a:srgbClr val="000000"/>
                </a:solidFill>
                <a:latin typeface="FangSong"/>
                <a:cs typeface="FangSong"/>
              </a:rPr>
              <a:t>,</a:t>
            </a:r>
            <a:r>
              <a:rPr sz="2000" spc="10">
                <a:solidFill>
                  <a:srgbClr val="000000"/>
                </a:solidFill>
                <a:latin typeface="FangSong"/>
                <a:cs typeface="FangSong"/>
              </a:rPr>
              <a:t>现在数理化改成</a:t>
            </a:r>
          </a:p>
          <a:p>
            <a:pPr marL="0" marR="0">
              <a:lnSpc>
                <a:spcPts val="2004"/>
              </a:lnSpc>
              <a:spcBef>
                <a:spcPts val="395"/>
              </a:spcBef>
              <a:spcAft>
                <a:spcPct val="0"/>
              </a:spcAft>
            </a:pPr>
            <a:r>
              <a:rPr sz="2000" spc="15">
                <a:solidFill>
                  <a:srgbClr val="000000"/>
                </a:solidFill>
                <a:latin typeface="FangSong"/>
                <a:cs typeface="FangSong"/>
              </a:rPr>
              <a:t>英语了</a:t>
            </a:r>
            <a:r>
              <a:rPr sz="2000" spc="10">
                <a:solidFill>
                  <a:srgbClr val="000000"/>
                </a:solidFill>
                <a:latin typeface="FangSong"/>
                <a:cs typeface="FangSong"/>
              </a:rPr>
              <a:t>,</a:t>
            </a:r>
            <a:r>
              <a:rPr sz="2000" spc="12">
                <a:solidFill>
                  <a:srgbClr val="000000"/>
                </a:solidFill>
                <a:latin typeface="FangSong"/>
                <a:cs typeface="FangSong"/>
              </a:rPr>
              <a:t>真的是内忧外患啊。我们对学生的教育</a:t>
            </a:r>
            <a:r>
              <a:rPr sz="2000">
                <a:solidFill>
                  <a:srgbClr val="000000"/>
                </a:solidFill>
                <a:latin typeface="FangSong"/>
                <a:cs typeface="FangSong"/>
              </a:rPr>
              <a:t>,</a:t>
            </a:r>
            <a:r>
              <a:rPr sz="2000" spc="10">
                <a:solidFill>
                  <a:srgbClr val="000000"/>
                </a:solidFill>
                <a:latin typeface="FangSong"/>
                <a:cs typeface="FangSong"/>
              </a:rPr>
              <a:t>责任感应该是第一位的。这次教</a:t>
            </a:r>
          </a:p>
          <a:p>
            <a:pPr marL="83820" marR="0">
              <a:lnSpc>
                <a:spcPts val="2116"/>
              </a:lnSpc>
              <a:spcBef>
                <a:spcPct val="0"/>
              </a:spcBef>
              <a:spcAft>
                <a:spcPct val="0"/>
              </a:spcAft>
            </a:pPr>
            <a:r>
              <a:rPr sz="2400">
                <a:solidFill>
                  <a:srgbClr val="000000"/>
                </a:solidFill>
                <a:latin typeface="CLBWTA+TwCenMT-Regular"/>
                <a:cs typeface="CLBWTA+TwCenMT-Regular"/>
              </a:rPr>
              <a:t>C.“</a:t>
            </a:r>
            <a:r>
              <a:rPr sz="2400">
                <a:solidFill>
                  <a:srgbClr val="000000"/>
                </a:solidFill>
                <a:latin typeface="SimSun"/>
                <a:cs typeface="SimSun"/>
              </a:rPr>
              <a:t>公开教学</a:t>
            </a:r>
            <a:r>
              <a:rPr sz="2400">
                <a:solidFill>
                  <a:srgbClr val="000000"/>
                </a:solidFill>
                <a:latin typeface="MVPVSW+TwCenMT-Regular"/>
                <a:cs typeface="MVPVSW+TwCenMT-Regular"/>
              </a:rPr>
              <a:t>,</a:t>
            </a:r>
            <a:r>
              <a:rPr sz="2400">
                <a:solidFill>
                  <a:srgbClr val="000000"/>
                </a:solidFill>
                <a:latin typeface="SimSun"/>
                <a:cs typeface="SimSun"/>
              </a:rPr>
              <a:t>借别人的班上课</a:t>
            </a:r>
            <a:r>
              <a:rPr sz="2400">
                <a:solidFill>
                  <a:srgbClr val="000000"/>
                </a:solidFill>
                <a:latin typeface="MVPVSW+TwCenMT-Regular"/>
                <a:cs typeface="MVPVSW+TwCenMT-Regular"/>
              </a:rPr>
              <a:t>,</a:t>
            </a:r>
            <a:r>
              <a:rPr sz="2400">
                <a:solidFill>
                  <a:srgbClr val="000000"/>
                </a:solidFill>
                <a:latin typeface="SimSun"/>
                <a:cs typeface="SimSun"/>
              </a:rPr>
              <a:t>你知道带给别人怎样的伤害吗</a:t>
            </a:r>
            <a:r>
              <a:rPr sz="2400">
                <a:solidFill>
                  <a:srgbClr val="000000"/>
                </a:solidFill>
                <a:latin typeface="CLBWTA+TwCenMT-Regular"/>
                <a:cs typeface="CLBWTA+TwCenMT-Regular"/>
              </a:rPr>
              <a:t>?”</a:t>
            </a:r>
            <a:r>
              <a:rPr sz="2400">
                <a:solidFill>
                  <a:srgbClr val="000000"/>
                </a:solidFill>
                <a:latin typeface="SimSun"/>
                <a:cs typeface="SimSun"/>
              </a:rPr>
              <a:t>这里</a:t>
            </a:r>
          </a:p>
        </p:txBody>
      </p:sp>
      <p:sp>
        <p:nvSpPr>
          <p:cNvPr id="4" name="object 4"/>
          <p:cNvSpPr txBox="1"/>
          <p:nvPr/>
        </p:nvSpPr>
        <p:spPr>
          <a:xfrm>
            <a:off x="91439" y="1899983"/>
            <a:ext cx="9970248" cy="112775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613"/>
              </a:lnSpc>
              <a:spcBef>
                <a:spcPct val="0"/>
              </a:spcBef>
              <a:spcAft>
                <a:spcPct val="0"/>
              </a:spcAft>
            </a:pPr>
            <a:r>
              <a:rPr sz="2400">
                <a:solidFill>
                  <a:srgbClr val="000000"/>
                </a:solidFill>
                <a:latin typeface="SimSun"/>
                <a:cs typeface="SimSun"/>
              </a:rPr>
              <a:t>引用别的教师的话</a:t>
            </a:r>
            <a:r>
              <a:rPr sz="2400">
                <a:solidFill>
                  <a:srgbClr val="000000"/>
                </a:solidFill>
                <a:latin typeface="MVPVSW+TwCenMT-Regular"/>
                <a:cs typeface="MVPVSW+TwCenMT-Regular"/>
              </a:rPr>
              <a:t>,</a:t>
            </a:r>
            <a:r>
              <a:rPr sz="2400">
                <a:solidFill>
                  <a:srgbClr val="000000"/>
                </a:solidFill>
                <a:latin typeface="SimSun"/>
                <a:cs typeface="SimSun"/>
              </a:rPr>
              <a:t>展现了于漪对与其他教师存在矛盾的认识</a:t>
            </a:r>
            <a:r>
              <a:rPr sz="2400">
                <a:solidFill>
                  <a:srgbClr val="000000"/>
                </a:solidFill>
                <a:latin typeface="MVPVSW+TwCenMT-Regular"/>
                <a:cs typeface="MVPVSW+TwCenMT-Regular"/>
              </a:rPr>
              <a:t>,</a:t>
            </a:r>
            <a:r>
              <a:rPr sz="2400">
                <a:solidFill>
                  <a:srgbClr val="000000"/>
                </a:solidFill>
                <a:latin typeface="SimSun"/>
                <a:cs typeface="SimSun"/>
              </a:rPr>
              <a:t>丰富</a:t>
            </a:r>
          </a:p>
          <a:p>
            <a:pPr marL="0" marR="0">
              <a:lnSpc>
                <a:spcPts val="2400"/>
              </a:lnSpc>
              <a:spcBef>
                <a:spcPts val="479"/>
              </a:spcBef>
              <a:spcAft>
                <a:spcPct val="0"/>
              </a:spcAft>
            </a:pPr>
            <a:r>
              <a:rPr sz="2400">
                <a:solidFill>
                  <a:srgbClr val="000000"/>
                </a:solidFill>
                <a:latin typeface="SimSun"/>
                <a:cs typeface="SimSun"/>
              </a:rPr>
              <a:t>了于漪的人物形象。</a:t>
            </a:r>
          </a:p>
        </p:txBody>
      </p:sp>
      <p:sp>
        <p:nvSpPr>
          <p:cNvPr id="5" name="object 5"/>
          <p:cNvSpPr txBox="1"/>
          <p:nvPr/>
        </p:nvSpPr>
        <p:spPr>
          <a:xfrm>
            <a:off x="605027" y="2654657"/>
            <a:ext cx="5587434"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7">
                <a:solidFill>
                  <a:srgbClr val="000000"/>
                </a:solidFill>
                <a:latin typeface="FangSong"/>
                <a:cs typeface="FangSong"/>
              </a:rPr>
              <a:t>记者</a:t>
            </a:r>
            <a:r>
              <a:rPr sz="2000">
                <a:solidFill>
                  <a:srgbClr val="000000"/>
                </a:solidFill>
                <a:latin typeface="FangSong"/>
                <a:cs typeface="FangSong"/>
              </a:rPr>
              <a:t>:</a:t>
            </a:r>
            <a:r>
              <a:rPr sz="2000" spc="12">
                <a:solidFill>
                  <a:srgbClr val="000000"/>
                </a:solidFill>
                <a:latin typeface="FangSong"/>
                <a:cs typeface="FangSong"/>
              </a:rPr>
              <a:t>您和其他教师之间发生过什么矛盾吗</a:t>
            </a:r>
            <a:r>
              <a:rPr sz="2000">
                <a:solidFill>
                  <a:srgbClr val="000000"/>
                </a:solidFill>
                <a:latin typeface="FangSong"/>
                <a:cs typeface="FangSong"/>
              </a:rPr>
              <a:t>?</a:t>
            </a:r>
          </a:p>
        </p:txBody>
      </p:sp>
      <p:sp>
        <p:nvSpPr>
          <p:cNvPr id="6" name="object 6"/>
          <p:cNvSpPr txBox="1"/>
          <p:nvPr/>
        </p:nvSpPr>
        <p:spPr>
          <a:xfrm>
            <a:off x="91439" y="3087211"/>
            <a:ext cx="10294370" cy="337955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6"/>
              </a:lnSpc>
              <a:spcBef>
                <a:spcPct val="0"/>
              </a:spcBef>
              <a:spcAft>
                <a:spcPct val="0"/>
              </a:spcAft>
            </a:pPr>
            <a:r>
              <a:rPr sz="2000" spc="28">
                <a:solidFill>
                  <a:srgbClr val="000000"/>
                </a:solidFill>
                <a:latin typeface="FangSong"/>
                <a:cs typeface="FangSong"/>
              </a:rPr>
              <a:t>于</a:t>
            </a:r>
            <a:r>
              <a:rPr sz="2000" spc="10">
                <a:solidFill>
                  <a:srgbClr val="000000"/>
                </a:solidFill>
                <a:latin typeface="FangSong"/>
                <a:cs typeface="FangSong"/>
              </a:rPr>
              <a:t>:</a:t>
            </a:r>
            <a:r>
              <a:rPr sz="2000" spc="14">
                <a:solidFill>
                  <a:srgbClr val="000000"/>
                </a:solidFill>
                <a:latin typeface="FangSong"/>
                <a:cs typeface="FangSong"/>
              </a:rPr>
              <a:t>以前有过。</a:t>
            </a:r>
            <a:r>
              <a:rPr sz="2000" spc="10">
                <a:solidFill>
                  <a:srgbClr val="000000"/>
                </a:solidFill>
                <a:latin typeface="FangSong"/>
                <a:cs typeface="FangSong"/>
              </a:rPr>
              <a:t>1964</a:t>
            </a:r>
            <a:r>
              <a:rPr sz="2000" spc="12">
                <a:solidFill>
                  <a:srgbClr val="000000"/>
                </a:solidFill>
                <a:latin typeface="FangSong"/>
                <a:cs typeface="FangSong"/>
              </a:rPr>
              <a:t>年全市开始教学改革</a:t>
            </a:r>
            <a:r>
              <a:rPr sz="2000">
                <a:solidFill>
                  <a:srgbClr val="000000"/>
                </a:solidFill>
                <a:latin typeface="FangSong"/>
                <a:cs typeface="FangSong"/>
              </a:rPr>
              <a:t>,</a:t>
            </a:r>
            <a:r>
              <a:rPr sz="2000" spc="11">
                <a:solidFill>
                  <a:srgbClr val="000000"/>
                </a:solidFill>
                <a:latin typeface="FangSong"/>
                <a:cs typeface="FangSong"/>
              </a:rPr>
              <a:t>我被推上了上公开课的行列。但那</a:t>
            </a:r>
          </a:p>
          <a:p>
            <a:pPr marL="0" marR="0">
              <a:lnSpc>
                <a:spcPts val="2004"/>
              </a:lnSpc>
              <a:spcBef>
                <a:spcPts val="398"/>
              </a:spcBef>
              <a:spcAft>
                <a:spcPct val="0"/>
              </a:spcAft>
            </a:pPr>
            <a:r>
              <a:rPr sz="2000" spc="15">
                <a:solidFill>
                  <a:srgbClr val="000000"/>
                </a:solidFill>
                <a:latin typeface="FangSong"/>
                <a:cs typeface="FangSong"/>
              </a:rPr>
              <a:t>时候</a:t>
            </a:r>
            <a:r>
              <a:rPr sz="2000">
                <a:solidFill>
                  <a:srgbClr val="000000"/>
                </a:solidFill>
                <a:latin typeface="FangSong"/>
                <a:cs typeface="FangSong"/>
              </a:rPr>
              <a:t>,</a:t>
            </a:r>
            <a:r>
              <a:rPr sz="2000" spc="12">
                <a:solidFill>
                  <a:srgbClr val="000000"/>
                </a:solidFill>
                <a:latin typeface="FangSong"/>
                <a:cs typeface="FangSong"/>
              </a:rPr>
              <a:t>我自己教的班级都已学过了</a:t>
            </a:r>
            <a:r>
              <a:rPr sz="2000">
                <a:solidFill>
                  <a:srgbClr val="000000"/>
                </a:solidFill>
                <a:latin typeface="FangSong"/>
                <a:cs typeface="FangSong"/>
              </a:rPr>
              <a:t>,</a:t>
            </a:r>
            <a:r>
              <a:rPr sz="2000" spc="12">
                <a:solidFill>
                  <a:srgbClr val="000000"/>
                </a:solidFill>
                <a:latin typeface="FangSong"/>
                <a:cs typeface="FangSong"/>
              </a:rPr>
              <a:t>只能借同年级的其他班</a:t>
            </a:r>
            <a:r>
              <a:rPr sz="2000">
                <a:solidFill>
                  <a:srgbClr val="000000"/>
                </a:solidFill>
                <a:latin typeface="FangSong"/>
                <a:cs typeface="FangSong"/>
              </a:rPr>
              <a:t>,</a:t>
            </a:r>
            <a:r>
              <a:rPr sz="2000" spc="12">
                <a:solidFill>
                  <a:srgbClr val="000000"/>
                </a:solidFill>
                <a:latin typeface="FangSong"/>
                <a:cs typeface="FangSong"/>
              </a:rPr>
              <a:t>学校作了安排。连上</a:t>
            </a:r>
          </a:p>
          <a:p>
            <a:pPr marL="0" marR="0">
              <a:lnSpc>
                <a:spcPts val="2004"/>
              </a:lnSpc>
              <a:spcBef>
                <a:spcPts val="395"/>
              </a:spcBef>
              <a:spcAft>
                <a:spcPct val="0"/>
              </a:spcAft>
            </a:pPr>
            <a:r>
              <a:rPr sz="2000" spc="11">
                <a:solidFill>
                  <a:srgbClr val="000000"/>
                </a:solidFill>
                <a:latin typeface="FangSong"/>
                <a:cs typeface="FangSong"/>
              </a:rPr>
              <a:t>了两次公开课</a:t>
            </a:r>
            <a:r>
              <a:rPr sz="2000">
                <a:solidFill>
                  <a:srgbClr val="000000"/>
                </a:solidFill>
                <a:latin typeface="FangSong"/>
                <a:cs typeface="FangSong"/>
              </a:rPr>
              <a:t>,</a:t>
            </a:r>
            <a:r>
              <a:rPr sz="2000" spc="15">
                <a:solidFill>
                  <a:srgbClr val="000000"/>
                </a:solidFill>
                <a:latin typeface="FangSong"/>
                <a:cs typeface="FangSong"/>
              </a:rPr>
              <a:t>看似热闹</a:t>
            </a:r>
            <a:r>
              <a:rPr sz="2000" spc="10">
                <a:solidFill>
                  <a:srgbClr val="000000"/>
                </a:solidFill>
                <a:latin typeface="FangSong"/>
                <a:cs typeface="FangSong"/>
              </a:rPr>
              <a:t>,实际上埋下了教师之间不和睦的根。后来在“文革”中</a:t>
            </a:r>
          </a:p>
          <a:p>
            <a:pPr marL="0" marR="0">
              <a:lnSpc>
                <a:spcPts val="2004"/>
              </a:lnSpc>
              <a:spcBef>
                <a:spcPts val="395"/>
              </a:spcBef>
              <a:spcAft>
                <a:spcPct val="0"/>
              </a:spcAft>
            </a:pPr>
            <a:r>
              <a:rPr sz="2000" spc="12">
                <a:solidFill>
                  <a:srgbClr val="000000"/>
                </a:solidFill>
                <a:latin typeface="FangSong"/>
                <a:cs typeface="FangSong"/>
              </a:rPr>
              <a:t>的一次批斗会上</a:t>
            </a:r>
            <a:r>
              <a:rPr sz="2000">
                <a:solidFill>
                  <a:srgbClr val="000000"/>
                </a:solidFill>
                <a:latin typeface="FangSong"/>
                <a:cs typeface="FangSong"/>
              </a:rPr>
              <a:t>,</a:t>
            </a:r>
            <a:r>
              <a:rPr sz="2000" spc="12">
                <a:solidFill>
                  <a:srgbClr val="000000"/>
                </a:solidFill>
                <a:latin typeface="FangSong"/>
                <a:cs typeface="FangSong"/>
              </a:rPr>
              <a:t>有位老教师说“公开教学</a:t>
            </a:r>
            <a:r>
              <a:rPr sz="2000">
                <a:solidFill>
                  <a:srgbClr val="000000"/>
                </a:solidFill>
                <a:latin typeface="FangSong"/>
                <a:cs typeface="FangSong"/>
              </a:rPr>
              <a:t>,</a:t>
            </a:r>
            <a:r>
              <a:rPr sz="2000" spc="15">
                <a:solidFill>
                  <a:srgbClr val="000000"/>
                </a:solidFill>
                <a:latin typeface="FangSong"/>
                <a:cs typeface="FangSong"/>
              </a:rPr>
              <a:t>借别人的班上课</a:t>
            </a:r>
            <a:r>
              <a:rPr sz="2000">
                <a:solidFill>
                  <a:srgbClr val="000000"/>
                </a:solidFill>
                <a:latin typeface="FangSong"/>
                <a:cs typeface="FangSong"/>
              </a:rPr>
              <a:t>,</a:t>
            </a:r>
            <a:r>
              <a:rPr sz="2000" spc="10">
                <a:solidFill>
                  <a:srgbClr val="000000"/>
                </a:solidFill>
                <a:latin typeface="FangSong"/>
                <a:cs typeface="FangSong"/>
              </a:rPr>
              <a:t>你知道带给别人怎</a:t>
            </a:r>
          </a:p>
          <a:p>
            <a:pPr marL="0" marR="0">
              <a:lnSpc>
                <a:spcPts val="2004"/>
              </a:lnSpc>
              <a:spcBef>
                <a:spcPts val="395"/>
              </a:spcBef>
              <a:spcAft>
                <a:spcPct val="0"/>
              </a:spcAft>
            </a:pPr>
            <a:r>
              <a:rPr sz="2000" spc="15">
                <a:solidFill>
                  <a:srgbClr val="000000"/>
                </a:solidFill>
                <a:latin typeface="FangSong"/>
                <a:cs typeface="FangSong"/>
              </a:rPr>
              <a:t>样的伤害吗</a:t>
            </a:r>
            <a:r>
              <a:rPr sz="2000">
                <a:solidFill>
                  <a:srgbClr val="000000"/>
                </a:solidFill>
                <a:latin typeface="FangSong"/>
                <a:cs typeface="FangSong"/>
              </a:rPr>
              <a:t>?</a:t>
            </a:r>
            <a:r>
              <a:rPr sz="2000" spc="15">
                <a:solidFill>
                  <a:srgbClr val="000000"/>
                </a:solidFill>
                <a:latin typeface="FangSong"/>
                <a:cs typeface="FangSong"/>
              </a:rPr>
              <a:t>你教得好</a:t>
            </a:r>
            <a:r>
              <a:rPr sz="2000">
                <a:solidFill>
                  <a:srgbClr val="000000"/>
                </a:solidFill>
                <a:latin typeface="FangSong"/>
                <a:cs typeface="FangSong"/>
              </a:rPr>
              <a:t>,</a:t>
            </a:r>
            <a:r>
              <a:rPr sz="2000" spc="10">
                <a:solidFill>
                  <a:srgbClr val="000000"/>
                </a:solidFill>
                <a:latin typeface="FangSong"/>
                <a:cs typeface="FangSong"/>
              </a:rPr>
              <a:t>到别的班级上课</a:t>
            </a:r>
            <a:r>
              <a:rPr sz="2000">
                <a:solidFill>
                  <a:srgbClr val="000000"/>
                </a:solidFill>
                <a:latin typeface="FangSong"/>
                <a:cs typeface="FangSong"/>
              </a:rPr>
              <a:t>,</a:t>
            </a:r>
            <a:r>
              <a:rPr sz="2000" spc="14">
                <a:solidFill>
                  <a:srgbClr val="000000"/>
                </a:solidFill>
                <a:latin typeface="FangSong"/>
                <a:cs typeface="FangSong"/>
              </a:rPr>
              <a:t>别人怎么进课堂?”所以做任何事</a:t>
            </a:r>
            <a:r>
              <a:rPr sz="2000">
                <a:solidFill>
                  <a:srgbClr val="000000"/>
                </a:solidFill>
                <a:latin typeface="FangSong"/>
                <a:cs typeface="FangSong"/>
              </a:rPr>
              <a:t>,设身</a:t>
            </a:r>
          </a:p>
          <a:p>
            <a:pPr marL="0" marR="0">
              <a:lnSpc>
                <a:spcPts val="2006"/>
              </a:lnSpc>
              <a:spcBef>
                <a:spcPts val="393"/>
              </a:spcBef>
              <a:spcAft>
                <a:spcPct val="0"/>
              </a:spcAft>
            </a:pPr>
            <a:r>
              <a:rPr sz="2000" spc="12">
                <a:solidFill>
                  <a:srgbClr val="000000"/>
                </a:solidFill>
                <a:latin typeface="FangSong"/>
                <a:cs typeface="FangSong"/>
              </a:rPr>
              <a:t>处地为别人着想非常重要。教师教学各有各的特点</a:t>
            </a:r>
            <a:r>
              <a:rPr sz="2000">
                <a:solidFill>
                  <a:srgbClr val="000000"/>
                </a:solidFill>
                <a:latin typeface="FangSong"/>
                <a:cs typeface="FangSong"/>
              </a:rPr>
              <a:t>,</a:t>
            </a:r>
            <a:r>
              <a:rPr sz="2000" spc="11">
                <a:solidFill>
                  <a:srgbClr val="000000"/>
                </a:solidFill>
                <a:latin typeface="FangSong"/>
                <a:cs typeface="FangSong"/>
              </a:rPr>
              <a:t>你去教别人的班级</a:t>
            </a:r>
            <a:r>
              <a:rPr sz="2000">
                <a:solidFill>
                  <a:srgbClr val="000000"/>
                </a:solidFill>
                <a:latin typeface="FangSong"/>
                <a:cs typeface="FangSong"/>
              </a:rPr>
              <a:t>,</a:t>
            </a:r>
            <a:r>
              <a:rPr sz="2000" spc="15">
                <a:solidFill>
                  <a:srgbClr val="000000"/>
                </a:solidFill>
                <a:latin typeface="FangSong"/>
                <a:cs typeface="FangSong"/>
              </a:rPr>
              <a:t>学生有新</a:t>
            </a:r>
          </a:p>
          <a:p>
            <a:pPr marL="0" marR="0">
              <a:lnSpc>
                <a:spcPts val="2004"/>
              </a:lnSpc>
              <a:spcBef>
                <a:spcPts val="398"/>
              </a:spcBef>
              <a:spcAft>
                <a:spcPct val="0"/>
              </a:spcAft>
            </a:pPr>
            <a:r>
              <a:rPr sz="2000" spc="15">
                <a:solidFill>
                  <a:srgbClr val="000000"/>
                </a:solidFill>
                <a:latin typeface="FangSong"/>
                <a:cs typeface="FangSong"/>
              </a:rPr>
              <a:t>奇感</a:t>
            </a:r>
            <a:r>
              <a:rPr sz="2000">
                <a:solidFill>
                  <a:srgbClr val="000000"/>
                </a:solidFill>
                <a:latin typeface="FangSong"/>
                <a:cs typeface="FangSong"/>
              </a:rPr>
              <a:t>,</a:t>
            </a:r>
            <a:r>
              <a:rPr sz="2000" spc="14">
                <a:solidFill>
                  <a:srgbClr val="000000"/>
                </a:solidFill>
                <a:latin typeface="FangSong"/>
                <a:cs typeface="FangSong"/>
              </a:rPr>
              <a:t>气氛容易调动</a:t>
            </a:r>
            <a:r>
              <a:rPr sz="2000">
                <a:solidFill>
                  <a:srgbClr val="000000"/>
                </a:solidFill>
                <a:latin typeface="FangSong"/>
                <a:cs typeface="FangSong"/>
              </a:rPr>
              <a:t>,</a:t>
            </a:r>
            <a:r>
              <a:rPr sz="2000" spc="12">
                <a:solidFill>
                  <a:srgbClr val="000000"/>
                </a:solidFill>
                <a:latin typeface="FangSong"/>
                <a:cs typeface="FangSong"/>
              </a:rPr>
              <a:t>当然就会给别人的教学制造难题。我反思</a:t>
            </a:r>
            <a:r>
              <a:rPr sz="2000">
                <a:solidFill>
                  <a:srgbClr val="000000"/>
                </a:solidFill>
                <a:latin typeface="FangSong"/>
                <a:cs typeface="FangSong"/>
              </a:rPr>
              <a:t>,</a:t>
            </a:r>
            <a:r>
              <a:rPr sz="2000" spc="10">
                <a:solidFill>
                  <a:srgbClr val="000000"/>
                </a:solidFill>
                <a:latin typeface="FangSong"/>
                <a:cs typeface="FangSong"/>
              </a:rPr>
              <a:t>虽然借班上课很</a:t>
            </a:r>
          </a:p>
          <a:p>
            <a:pPr marL="0" marR="0">
              <a:lnSpc>
                <a:spcPts val="2004"/>
              </a:lnSpc>
              <a:spcBef>
                <a:spcPts val="395"/>
              </a:spcBef>
              <a:spcAft>
                <a:spcPct val="0"/>
              </a:spcAft>
            </a:pPr>
            <a:r>
              <a:rPr sz="2000" spc="15">
                <a:solidFill>
                  <a:srgbClr val="000000"/>
                </a:solidFill>
                <a:latin typeface="FangSong"/>
                <a:cs typeface="FangSong"/>
              </a:rPr>
              <a:t>紧张</a:t>
            </a:r>
            <a:r>
              <a:rPr sz="2000">
                <a:solidFill>
                  <a:srgbClr val="000000"/>
                </a:solidFill>
                <a:latin typeface="FangSong"/>
                <a:cs typeface="FangSong"/>
              </a:rPr>
              <a:t>,</a:t>
            </a:r>
            <a:r>
              <a:rPr sz="2000" spc="11">
                <a:solidFill>
                  <a:srgbClr val="000000"/>
                </a:solidFill>
                <a:latin typeface="FangSong"/>
                <a:cs typeface="FangSong"/>
              </a:rPr>
              <a:t>但也夹杂着自我表现的念头。当时我就下定决心</a:t>
            </a:r>
            <a:r>
              <a:rPr sz="2000">
                <a:solidFill>
                  <a:srgbClr val="000000"/>
                </a:solidFill>
                <a:latin typeface="FangSong"/>
                <a:cs typeface="FangSong"/>
              </a:rPr>
              <a:t>,</a:t>
            </a:r>
            <a:r>
              <a:rPr sz="2000" spc="15">
                <a:solidFill>
                  <a:srgbClr val="000000"/>
                </a:solidFill>
                <a:latin typeface="FangSong"/>
                <a:cs typeface="FangSong"/>
              </a:rPr>
              <a:t>如果日后还上公开课</a:t>
            </a:r>
            <a:r>
              <a:rPr sz="2000" spc="10">
                <a:solidFill>
                  <a:srgbClr val="000000"/>
                </a:solidFill>
                <a:latin typeface="FangSong"/>
                <a:cs typeface="FangSong"/>
              </a:rPr>
              <a:t>,</a:t>
            </a:r>
            <a:r>
              <a:rPr sz="2000">
                <a:solidFill>
                  <a:srgbClr val="000000"/>
                </a:solidFill>
                <a:latin typeface="FangSong"/>
                <a:cs typeface="FangSong"/>
              </a:rPr>
              <a:t>绝</a:t>
            </a:r>
          </a:p>
          <a:p>
            <a:pPr marL="0" marR="0">
              <a:lnSpc>
                <a:spcPts val="2004"/>
              </a:lnSpc>
              <a:spcBef>
                <a:spcPts val="395"/>
              </a:spcBef>
              <a:spcAft>
                <a:spcPct val="0"/>
              </a:spcAft>
            </a:pPr>
            <a:r>
              <a:rPr sz="2000" spc="11">
                <a:solidFill>
                  <a:srgbClr val="000000"/>
                </a:solidFill>
                <a:latin typeface="FangSong"/>
                <a:cs typeface="FangSong"/>
              </a:rPr>
              <a:t>不借别人的班级。其实借班上课由于对学生情况不了解</a:t>
            </a:r>
            <a:r>
              <a:rPr sz="2000">
                <a:solidFill>
                  <a:srgbClr val="000000"/>
                </a:solidFill>
                <a:latin typeface="FangSong"/>
                <a:cs typeface="FangSong"/>
              </a:rPr>
              <a:t>,</a:t>
            </a:r>
            <a:r>
              <a:rPr sz="2000" spc="15">
                <a:solidFill>
                  <a:srgbClr val="000000"/>
                </a:solidFill>
                <a:latin typeface="FangSong"/>
                <a:cs typeface="FangSong"/>
              </a:rPr>
              <a:t>违背了教学原则</a:t>
            </a:r>
            <a:r>
              <a:rPr sz="2000">
                <a:solidFill>
                  <a:srgbClr val="000000"/>
                </a:solidFill>
                <a:latin typeface="FangSong"/>
                <a:cs typeface="FangSong"/>
              </a:rPr>
              <a:t>,</a:t>
            </a:r>
            <a:r>
              <a:rPr sz="2000" spc="15">
                <a:solidFill>
                  <a:srgbClr val="000000"/>
                </a:solidFill>
                <a:latin typeface="FangSong"/>
                <a:cs typeface="FangSong"/>
              </a:rPr>
              <a:t>针对性</a:t>
            </a:r>
          </a:p>
          <a:p>
            <a:pPr marL="0" marR="0">
              <a:lnSpc>
                <a:spcPts val="2004"/>
              </a:lnSpc>
              <a:spcBef>
                <a:spcPts val="395"/>
              </a:spcBef>
              <a:spcAft>
                <a:spcPct val="0"/>
              </a:spcAft>
            </a:pPr>
            <a:r>
              <a:rPr sz="2000" spc="15">
                <a:solidFill>
                  <a:srgbClr val="000000"/>
                </a:solidFill>
                <a:latin typeface="FangSong"/>
                <a:cs typeface="FangSong"/>
              </a:rPr>
              <a:t>差</a:t>
            </a:r>
            <a:r>
              <a:rPr sz="2000">
                <a:solidFill>
                  <a:srgbClr val="000000"/>
                </a:solidFill>
                <a:latin typeface="FangSong"/>
                <a:cs typeface="FangSong"/>
              </a:rPr>
              <a:t>,</a:t>
            </a:r>
            <a:r>
              <a:rPr sz="2000" spc="12">
                <a:solidFill>
                  <a:srgbClr val="000000"/>
                </a:solidFill>
                <a:latin typeface="FangSong"/>
                <a:cs typeface="FangSong"/>
              </a:rPr>
              <a:t>更多的是在展示甚至推销授课教师的“才艺”</a:t>
            </a:r>
            <a:r>
              <a:rPr sz="2000">
                <a:solidFill>
                  <a:srgbClr val="000000"/>
                </a:solidFill>
                <a:latin typeface="FangSong"/>
                <a:cs typeface="FangSong"/>
              </a:rPr>
              <a:t>,</a:t>
            </a:r>
            <a:r>
              <a:rPr sz="2000" spc="10">
                <a:solidFill>
                  <a:srgbClr val="000000"/>
                </a:solidFill>
                <a:latin typeface="FangSong"/>
                <a:cs typeface="FangSong"/>
              </a:rPr>
              <a:t>有沽名钓誉之嫌。</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0476" y="741743"/>
            <a:ext cx="54621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记者</a:t>
            </a:r>
            <a:r>
              <a:rPr sz="2400" spc="11">
                <a:solidFill>
                  <a:srgbClr val="000000"/>
                </a:solidFill>
                <a:latin typeface="FangSong"/>
                <a:cs typeface="FangSong"/>
              </a:rPr>
              <a:t>:您做了校长之后,有什么感悟</a:t>
            </a:r>
            <a:r>
              <a:rPr sz="2400">
                <a:solidFill>
                  <a:srgbClr val="000000"/>
                </a:solidFill>
                <a:latin typeface="FangSong"/>
                <a:cs typeface="FangSong"/>
              </a:rPr>
              <a:t>?</a:t>
            </a:r>
          </a:p>
        </p:txBody>
      </p:sp>
      <p:sp>
        <p:nvSpPr>
          <p:cNvPr id="4" name="object 4"/>
          <p:cNvSpPr txBox="1"/>
          <p:nvPr/>
        </p:nvSpPr>
        <p:spPr>
          <a:xfrm>
            <a:off x="91439" y="1308671"/>
            <a:ext cx="10392537" cy="33961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于</a:t>
            </a:r>
            <a:r>
              <a:rPr sz="2400" spc="11">
                <a:solidFill>
                  <a:srgbClr val="000000"/>
                </a:solidFill>
                <a:latin typeface="FangSong"/>
                <a:cs typeface="FangSong"/>
              </a:rPr>
              <a:t>:现在有很多这样的人,当了校长,从事行政性工作之后,就不</a:t>
            </a:r>
          </a:p>
          <a:p>
            <a:pPr marL="0" marR="0">
              <a:lnSpc>
                <a:spcPts val="2402"/>
              </a:lnSpc>
              <a:spcBef>
                <a:spcPts val="1053"/>
              </a:spcBef>
              <a:spcAft>
                <a:spcPct val="0"/>
              </a:spcAft>
            </a:pPr>
            <a:r>
              <a:rPr sz="2400" spc="12">
                <a:solidFill>
                  <a:srgbClr val="000000"/>
                </a:solidFill>
                <a:latin typeface="FangSong"/>
                <a:cs typeface="FangSong"/>
              </a:rPr>
              <a:t>教课了</a:t>
            </a:r>
            <a:r>
              <a:rPr sz="2400" spc="11">
                <a:solidFill>
                  <a:srgbClr val="000000"/>
                </a:solidFill>
                <a:latin typeface="FangSong"/>
                <a:cs typeface="FangSong"/>
              </a:rPr>
              <a:t>,这样自己会轻松一些。我自己是一辈子都在选择:在一个岗</a:t>
            </a:r>
          </a:p>
          <a:p>
            <a:pPr marL="0" marR="0">
              <a:lnSpc>
                <a:spcPts val="2400"/>
              </a:lnSpc>
              <a:spcBef>
                <a:spcPts val="1008"/>
              </a:spcBef>
              <a:spcAft>
                <a:spcPct val="0"/>
              </a:spcAft>
            </a:pPr>
            <a:r>
              <a:rPr sz="2400" spc="11">
                <a:solidFill>
                  <a:srgbClr val="000000"/>
                </a:solidFill>
                <a:latin typeface="FangSong"/>
                <a:cs typeface="FangSong"/>
              </a:rPr>
              <a:t>位上你应该做什么。我经常有很多的学术会议要开。我看到现在有</a:t>
            </a:r>
          </a:p>
          <a:p>
            <a:pPr marL="0" marR="0">
              <a:lnSpc>
                <a:spcPts val="2400"/>
              </a:lnSpc>
              <a:spcBef>
                <a:spcPts val="1055"/>
              </a:spcBef>
              <a:spcAft>
                <a:spcPct val="0"/>
              </a:spcAft>
            </a:pPr>
            <a:r>
              <a:rPr sz="2400" spc="11">
                <a:solidFill>
                  <a:srgbClr val="000000"/>
                </a:solidFill>
                <a:latin typeface="FangSong"/>
                <a:cs typeface="FangSong"/>
              </a:rPr>
              <a:t>成就的人,大都是年纪比较大的。如果能再多些三十几岁、四十几</a:t>
            </a:r>
          </a:p>
          <a:p>
            <a:pPr marL="0" marR="0">
              <a:lnSpc>
                <a:spcPts val="2402"/>
              </a:lnSpc>
              <a:spcBef>
                <a:spcPts val="1003"/>
              </a:spcBef>
              <a:spcAft>
                <a:spcPct val="0"/>
              </a:spcAft>
            </a:pPr>
            <a:r>
              <a:rPr sz="2400" spc="11">
                <a:solidFill>
                  <a:srgbClr val="000000"/>
                </a:solidFill>
                <a:latin typeface="FangSong"/>
                <a:cs typeface="FangSong"/>
              </a:rPr>
              <a:t>岁的人就好了。其中既有体制上的问题,也有个人素质方面的问题。</a:t>
            </a:r>
          </a:p>
          <a:p>
            <a:pPr marL="0" marR="0">
              <a:lnSpc>
                <a:spcPts val="2400"/>
              </a:lnSpc>
              <a:spcBef>
                <a:spcPts val="1058"/>
              </a:spcBef>
              <a:spcAft>
                <a:spcPct val="0"/>
              </a:spcAft>
            </a:pPr>
            <a:r>
              <a:rPr sz="2400" spc="11">
                <a:solidFill>
                  <a:srgbClr val="000000"/>
                </a:solidFill>
                <a:latin typeface="FangSong"/>
                <a:cs typeface="FangSong"/>
              </a:rPr>
              <a:t>所以我现在特别重视青年教师的培养。培养青年教师要跟培养学生</a:t>
            </a:r>
          </a:p>
          <a:p>
            <a:pPr marL="0" marR="0">
              <a:lnSpc>
                <a:spcPts val="2400"/>
              </a:lnSpc>
              <a:spcBef>
                <a:spcPts val="1005"/>
              </a:spcBef>
              <a:spcAft>
                <a:spcPct val="0"/>
              </a:spcAft>
            </a:pPr>
            <a:r>
              <a:rPr sz="2400" spc="11">
                <a:solidFill>
                  <a:srgbClr val="000000"/>
                </a:solidFill>
                <a:latin typeface="FangSong"/>
                <a:cs typeface="FangSong"/>
              </a:rPr>
              <a:t>一样,</a:t>
            </a:r>
            <a:r>
              <a:rPr sz="2400" spc="12">
                <a:solidFill>
                  <a:srgbClr val="000000"/>
                </a:solidFill>
                <a:latin typeface="FangSong"/>
                <a:cs typeface="FangSong"/>
              </a:rPr>
              <a:t>要精心</a:t>
            </a:r>
            <a:r>
              <a:rPr sz="2400" spc="11">
                <a:solidFill>
                  <a:srgbClr val="000000"/>
                </a:solidFill>
                <a:latin typeface="FangSong"/>
                <a:cs typeface="FangSong"/>
              </a:rPr>
              <a:t>,这样他们就能少走弯路。</a:t>
            </a:r>
          </a:p>
        </p:txBody>
      </p:sp>
      <p:sp>
        <p:nvSpPr>
          <p:cNvPr id="5" name="object 5"/>
          <p:cNvSpPr txBox="1"/>
          <p:nvPr/>
        </p:nvSpPr>
        <p:spPr>
          <a:xfrm>
            <a:off x="91439" y="4677719"/>
            <a:ext cx="10268103" cy="115640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83820" marR="0">
              <a:lnSpc>
                <a:spcPts val="2615"/>
              </a:lnSpc>
              <a:spcBef>
                <a:spcPct val="0"/>
              </a:spcBef>
              <a:spcAft>
                <a:spcPct val="0"/>
              </a:spcAft>
            </a:pPr>
            <a:r>
              <a:rPr sz="2400" spc="-34">
                <a:solidFill>
                  <a:srgbClr val="000000"/>
                </a:solidFill>
                <a:latin typeface="HDGGQI+TwCenMT-Regular"/>
                <a:cs typeface="HDGGQI+TwCenMT-Regular"/>
              </a:rPr>
              <a:t>D.</a:t>
            </a:r>
            <a:r>
              <a:rPr sz="2400">
                <a:solidFill>
                  <a:srgbClr val="000000"/>
                </a:solidFill>
                <a:latin typeface="SimSun"/>
                <a:cs typeface="SimSun"/>
              </a:rPr>
              <a:t>由于教育体制和教师自身素质的问题</a:t>
            </a:r>
            <a:r>
              <a:rPr sz="2400">
                <a:solidFill>
                  <a:srgbClr val="000000"/>
                </a:solidFill>
                <a:latin typeface="HDGGQI+TwCenMT-Regular"/>
                <a:cs typeface="HDGGQI+TwCenMT-Regular"/>
              </a:rPr>
              <a:t>,</a:t>
            </a:r>
            <a:r>
              <a:rPr sz="2400">
                <a:solidFill>
                  <a:srgbClr val="000000"/>
                </a:solidFill>
                <a:latin typeface="SimSun"/>
                <a:cs typeface="SimSun"/>
              </a:rPr>
              <a:t>成就较高的教师年纪普遍偏</a:t>
            </a:r>
          </a:p>
          <a:p>
            <a:pPr marL="0" marR="0">
              <a:lnSpc>
                <a:spcPts val="2613"/>
              </a:lnSpc>
              <a:spcBef>
                <a:spcPts val="268"/>
              </a:spcBef>
              <a:spcAft>
                <a:spcPct val="0"/>
              </a:spcAft>
            </a:pPr>
            <a:r>
              <a:rPr sz="2400">
                <a:solidFill>
                  <a:srgbClr val="000000"/>
                </a:solidFill>
                <a:latin typeface="SimSun"/>
                <a:cs typeface="SimSun"/>
              </a:rPr>
              <a:t>大</a:t>
            </a:r>
            <a:r>
              <a:rPr sz="2400">
                <a:solidFill>
                  <a:srgbClr val="000000"/>
                </a:solidFill>
                <a:latin typeface="HDGGQI+TwCenMT-Regular"/>
                <a:cs typeface="HDGGQI+TwCenMT-Regular"/>
              </a:rPr>
              <a:t>,</a:t>
            </a:r>
            <a:r>
              <a:rPr sz="2400">
                <a:solidFill>
                  <a:srgbClr val="000000"/>
                </a:solidFill>
                <a:latin typeface="SimSun"/>
                <a:cs typeface="SimSun"/>
              </a:rPr>
              <a:t>于漪认为只要精心培育青年教师</a:t>
            </a:r>
            <a:r>
              <a:rPr sz="2400">
                <a:solidFill>
                  <a:srgbClr val="000000"/>
                </a:solidFill>
                <a:latin typeface="HDGGQI+TwCenMT-Regular"/>
                <a:cs typeface="HDGGQI+TwCenMT-Regular"/>
              </a:rPr>
              <a:t>,</a:t>
            </a:r>
            <a:r>
              <a:rPr sz="2400">
                <a:solidFill>
                  <a:srgbClr val="000000"/>
                </a:solidFill>
                <a:latin typeface="SimSun"/>
                <a:cs typeface="SimSun"/>
              </a:rPr>
              <a:t>就一定能够改变这种现状。</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693959"/>
            <a:ext cx="10026916" cy="180136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920800" marR="0">
              <a:lnSpc>
                <a:spcPts val="3600"/>
              </a:lnSpc>
              <a:spcBef>
                <a:spcPct val="0"/>
              </a:spcBef>
              <a:spcAft>
                <a:spcPct val="0"/>
              </a:spcAft>
            </a:pPr>
            <a:r>
              <a:rPr sz="3600" spc="11">
                <a:solidFill>
                  <a:srgbClr val="000000"/>
                </a:solidFill>
                <a:latin typeface="FangSong"/>
                <a:cs typeface="FangSong"/>
              </a:rPr>
              <a:t>3.于漪老师有哪些可贵品质值得我们学</a:t>
            </a:r>
          </a:p>
          <a:p>
            <a:pPr marL="0" marR="0">
              <a:lnSpc>
                <a:spcPts val="3600"/>
              </a:lnSpc>
              <a:spcBef>
                <a:spcPts val="1584"/>
              </a:spcBef>
              <a:spcAft>
                <a:spcPct val="0"/>
              </a:spcAft>
            </a:pPr>
            <a:r>
              <a:rPr sz="3600" spc="11">
                <a:solidFill>
                  <a:srgbClr val="000000"/>
                </a:solidFill>
                <a:latin typeface="FangSong"/>
                <a:cs typeface="FangSong"/>
              </a:rPr>
              <a:t>习?</a:t>
            </a:r>
            <a:r>
              <a:rPr sz="3600" spc="14">
                <a:solidFill>
                  <a:srgbClr val="000000"/>
                </a:solidFill>
                <a:latin typeface="FangSong"/>
                <a:cs typeface="FangSong"/>
              </a:rPr>
              <a:t>请结合材料简要分析。</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656844" y="230354"/>
            <a:ext cx="7275627"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被评为首届全国教书育人楷模</a:t>
            </a:r>
            <a:r>
              <a:rPr sz="2200" spc="15">
                <a:solidFill>
                  <a:srgbClr val="000000"/>
                </a:solidFill>
                <a:latin typeface="FangSong"/>
                <a:cs typeface="FangSong"/>
              </a:rPr>
              <a:t>,您有什么感想</a:t>
            </a:r>
            <a:r>
              <a:rPr sz="2200">
                <a:solidFill>
                  <a:srgbClr val="000000"/>
                </a:solidFill>
                <a:latin typeface="FangSong"/>
                <a:cs typeface="FangSong"/>
              </a:rPr>
              <a:t>?</a:t>
            </a:r>
          </a:p>
        </p:txBody>
      </p:sp>
      <p:sp>
        <p:nvSpPr>
          <p:cNvPr id="4" name="object 4"/>
          <p:cNvSpPr txBox="1"/>
          <p:nvPr/>
        </p:nvSpPr>
        <p:spPr>
          <a:xfrm>
            <a:off x="91439" y="692380"/>
            <a:ext cx="10187886" cy="338086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4">
                <a:solidFill>
                  <a:srgbClr val="000000"/>
                </a:solidFill>
                <a:latin typeface="FangSong"/>
                <a:cs typeface="FangSong"/>
              </a:rPr>
              <a:t>其实我是深感惭愧和不安啊</a:t>
            </a:r>
            <a:r>
              <a:rPr sz="2200">
                <a:solidFill>
                  <a:srgbClr val="000000"/>
                </a:solidFill>
                <a:latin typeface="FangSong"/>
                <a:cs typeface="FangSong"/>
              </a:rPr>
              <a:t>!</a:t>
            </a:r>
            <a:r>
              <a:rPr sz="2200" spc="12">
                <a:solidFill>
                  <a:srgbClr val="000000"/>
                </a:solidFill>
                <a:latin typeface="FangSong"/>
                <a:cs typeface="FangSong"/>
              </a:rPr>
              <a:t>和在岗的老师比</a:t>
            </a:r>
            <a:r>
              <a:rPr sz="2200" spc="15">
                <a:solidFill>
                  <a:srgbClr val="000000"/>
                </a:solidFill>
                <a:latin typeface="FangSong"/>
                <a:cs typeface="FangSong"/>
              </a:rPr>
              <a:t>,</a:t>
            </a:r>
            <a:r>
              <a:rPr sz="2200" spc="14">
                <a:solidFill>
                  <a:srgbClr val="000000"/>
                </a:solidFill>
                <a:latin typeface="FangSong"/>
                <a:cs typeface="FangSong"/>
              </a:rPr>
              <a:t>我的工作压力和身</a:t>
            </a:r>
          </a:p>
          <a:p>
            <a:pPr marL="0" marR="0">
              <a:lnSpc>
                <a:spcPts val="2195"/>
              </a:lnSpc>
              <a:spcBef>
                <a:spcPts val="443"/>
              </a:spcBef>
              <a:spcAft>
                <a:spcPct val="0"/>
              </a:spcAft>
            </a:pPr>
            <a:r>
              <a:rPr sz="2200" spc="12">
                <a:solidFill>
                  <a:srgbClr val="000000"/>
                </a:solidFill>
                <a:latin typeface="FangSong"/>
                <a:cs typeface="FangSong"/>
              </a:rPr>
              <a:t>心紧张程度跟他们不可同日而语</a:t>
            </a:r>
            <a:r>
              <a:rPr sz="2200" spc="15">
                <a:solidFill>
                  <a:srgbClr val="000000"/>
                </a:solidFill>
                <a:latin typeface="FangSong"/>
                <a:cs typeface="FangSong"/>
              </a:rPr>
              <a:t>;</a:t>
            </a:r>
            <a:r>
              <a:rPr sz="2200" spc="12">
                <a:solidFill>
                  <a:srgbClr val="000000"/>
                </a:solidFill>
                <a:latin typeface="FangSong"/>
                <a:cs typeface="FangSong"/>
              </a:rPr>
              <a:t>和其他获得荣誉称号的老师比</a:t>
            </a:r>
            <a:r>
              <a:rPr sz="2200" spc="15">
                <a:solidFill>
                  <a:srgbClr val="000000"/>
                </a:solidFill>
                <a:latin typeface="FangSong"/>
                <a:cs typeface="FangSong"/>
              </a:rPr>
              <a:t>,</a:t>
            </a:r>
            <a:r>
              <a:rPr sz="2200" spc="10">
                <a:solidFill>
                  <a:srgbClr val="000000"/>
                </a:solidFill>
                <a:latin typeface="FangSong"/>
                <a:cs typeface="FangSong"/>
              </a:rPr>
              <a:t>我身上</a:t>
            </a:r>
          </a:p>
          <a:p>
            <a:pPr marL="0" marR="0">
              <a:lnSpc>
                <a:spcPts val="2195"/>
              </a:lnSpc>
              <a:spcBef>
                <a:spcPts val="493"/>
              </a:spcBef>
              <a:spcAft>
                <a:spcPct val="0"/>
              </a:spcAft>
            </a:pPr>
            <a:r>
              <a:rPr sz="2200" spc="12">
                <a:solidFill>
                  <a:srgbClr val="000000"/>
                </a:solidFill>
                <a:latin typeface="FangSong"/>
                <a:cs typeface="FangSong"/>
              </a:rPr>
              <a:t>还有很多的不足。我一直认为上课就要打开学生的心门。</a:t>
            </a:r>
            <a:r>
              <a:rPr sz="2200" spc="10">
                <a:solidFill>
                  <a:srgbClr val="7030A0"/>
                </a:solidFill>
                <a:latin typeface="FangSong"/>
                <a:cs typeface="FangSong"/>
              </a:rPr>
              <a:t>但是我看到蒋</a:t>
            </a:r>
          </a:p>
          <a:p>
            <a:pPr marL="0" marR="0">
              <a:lnSpc>
                <a:spcPts val="2198"/>
              </a:lnSpc>
              <a:spcBef>
                <a:spcPts val="441"/>
              </a:spcBef>
              <a:spcAft>
                <a:spcPct val="0"/>
              </a:spcAft>
            </a:pPr>
            <a:r>
              <a:rPr sz="2200" spc="12">
                <a:solidFill>
                  <a:srgbClr val="7030A0"/>
                </a:solidFill>
                <a:latin typeface="FangSong"/>
                <a:cs typeface="FangSong"/>
              </a:rPr>
              <a:t>院士把两个星期的课程用一节课就讲得那么清楚</a:t>
            </a:r>
            <a:r>
              <a:rPr sz="2200">
                <a:solidFill>
                  <a:srgbClr val="7030A0"/>
                </a:solidFill>
                <a:latin typeface="FangSong"/>
                <a:cs typeface="FangSong"/>
              </a:rPr>
              <a:t>,</a:t>
            </a:r>
            <a:r>
              <a:rPr sz="2200" spc="14">
                <a:solidFill>
                  <a:srgbClr val="7030A0"/>
                </a:solidFill>
                <a:latin typeface="FangSong"/>
                <a:cs typeface="FangSong"/>
              </a:rPr>
              <a:t>我就觉得自愧不如</a:t>
            </a:r>
            <a:r>
              <a:rPr sz="2200" spc="15">
                <a:solidFill>
                  <a:srgbClr val="7030A0"/>
                </a:solidFill>
                <a:latin typeface="FangSong"/>
                <a:cs typeface="FangSong"/>
              </a:rPr>
              <a:t>,</a:t>
            </a:r>
            <a:r>
              <a:rPr sz="2200">
                <a:solidFill>
                  <a:srgbClr val="7030A0"/>
                </a:solidFill>
                <a:latin typeface="FangSong"/>
                <a:cs typeface="FangSong"/>
              </a:rPr>
              <a:t>对</a:t>
            </a:r>
          </a:p>
          <a:p>
            <a:pPr marL="0" marR="0">
              <a:lnSpc>
                <a:spcPts val="2195"/>
              </a:lnSpc>
              <a:spcBef>
                <a:spcPts val="496"/>
              </a:spcBef>
              <a:spcAft>
                <a:spcPct val="0"/>
              </a:spcAft>
            </a:pPr>
            <a:r>
              <a:rPr sz="2200" spc="12">
                <a:solidFill>
                  <a:srgbClr val="7030A0"/>
                </a:solidFill>
                <a:latin typeface="FangSong"/>
                <a:cs typeface="FangSong"/>
              </a:rPr>
              <a:t>不起学生。又比如湖南农业大学那位六十几岁种葡萄的教授</a:t>
            </a:r>
            <a:r>
              <a:rPr sz="2200">
                <a:solidFill>
                  <a:srgbClr val="7030A0"/>
                </a:solidFill>
                <a:latin typeface="FangSong"/>
                <a:cs typeface="FangSong"/>
              </a:rPr>
              <a:t>,</a:t>
            </a:r>
            <a:r>
              <a:rPr sz="2200" spc="10">
                <a:solidFill>
                  <a:srgbClr val="7030A0"/>
                </a:solidFill>
                <a:latin typeface="FangSong"/>
                <a:cs typeface="FangSong"/>
              </a:rPr>
              <a:t>带领团队攻</a:t>
            </a:r>
          </a:p>
          <a:p>
            <a:pPr marL="0" marR="0">
              <a:lnSpc>
                <a:spcPts val="2195"/>
              </a:lnSpc>
              <a:spcBef>
                <a:spcPts val="444"/>
              </a:spcBef>
              <a:spcAft>
                <a:spcPct val="0"/>
              </a:spcAft>
            </a:pPr>
            <a:r>
              <a:rPr sz="2200" spc="14">
                <a:solidFill>
                  <a:srgbClr val="7030A0"/>
                </a:solidFill>
                <a:latin typeface="FangSong"/>
                <a:cs typeface="FangSong"/>
              </a:rPr>
              <a:t>克难关。他说:“葡萄不是种在黑板上的</a:t>
            </a:r>
            <a:r>
              <a:rPr sz="2200" spc="15">
                <a:solidFill>
                  <a:srgbClr val="7030A0"/>
                </a:solidFill>
                <a:latin typeface="FangSong"/>
                <a:cs typeface="FangSong"/>
              </a:rPr>
              <a:t>,</a:t>
            </a:r>
            <a:r>
              <a:rPr sz="2200" spc="10">
                <a:solidFill>
                  <a:srgbClr val="7030A0"/>
                </a:solidFill>
                <a:latin typeface="FangSong"/>
                <a:cs typeface="FangSong"/>
              </a:rPr>
              <a:t>是种在地里的。科研论文不是</a:t>
            </a:r>
          </a:p>
          <a:p>
            <a:pPr marL="0" marR="0">
              <a:lnSpc>
                <a:spcPts val="2195"/>
              </a:lnSpc>
              <a:spcBef>
                <a:spcPts val="443"/>
              </a:spcBef>
              <a:spcAft>
                <a:spcPct val="0"/>
              </a:spcAft>
            </a:pPr>
            <a:r>
              <a:rPr sz="2200" spc="15">
                <a:solidFill>
                  <a:srgbClr val="7030A0"/>
                </a:solidFill>
                <a:latin typeface="FangSong"/>
                <a:cs typeface="FangSong"/>
              </a:rPr>
              <a:t>写在纸上的</a:t>
            </a:r>
            <a:r>
              <a:rPr sz="2200">
                <a:solidFill>
                  <a:srgbClr val="7030A0"/>
                </a:solidFill>
                <a:latin typeface="FangSong"/>
                <a:cs typeface="FangSong"/>
              </a:rPr>
              <a:t>,</a:t>
            </a:r>
            <a:r>
              <a:rPr sz="2200" spc="12">
                <a:solidFill>
                  <a:srgbClr val="7030A0"/>
                </a:solidFill>
                <a:latin typeface="FangSong"/>
                <a:cs typeface="FangSong"/>
              </a:rPr>
              <a:t>是要装到农民的腰包里的。”</a:t>
            </a:r>
            <a:r>
              <a:rPr sz="2200" spc="14">
                <a:solidFill>
                  <a:srgbClr val="FF0000"/>
                </a:solidFill>
                <a:latin typeface="FangSong"/>
                <a:cs typeface="FangSong"/>
              </a:rPr>
              <a:t>我一直在对照这两句话</a:t>
            </a:r>
            <a:r>
              <a:rPr sz="2200">
                <a:solidFill>
                  <a:srgbClr val="FF0000"/>
                </a:solidFill>
                <a:latin typeface="FangSong"/>
                <a:cs typeface="FangSong"/>
              </a:rPr>
              <a:t>,</a:t>
            </a:r>
            <a:r>
              <a:rPr sz="2200" spc="20">
                <a:solidFill>
                  <a:srgbClr val="FF0000"/>
                </a:solidFill>
                <a:latin typeface="FangSong"/>
                <a:cs typeface="FangSong"/>
              </a:rPr>
              <a:t>我觉</a:t>
            </a:r>
          </a:p>
          <a:p>
            <a:pPr marL="0" marR="0">
              <a:lnSpc>
                <a:spcPts val="2198"/>
              </a:lnSpc>
              <a:spcBef>
                <a:spcPts val="491"/>
              </a:spcBef>
              <a:spcAft>
                <a:spcPct val="0"/>
              </a:spcAft>
            </a:pPr>
            <a:r>
              <a:rPr sz="2200" spc="10">
                <a:solidFill>
                  <a:srgbClr val="FF0000"/>
                </a:solidFill>
                <a:latin typeface="FangSong"/>
                <a:cs typeface="FangSong"/>
              </a:rPr>
              <a:t>得我是真的对不起学生。所以去北京领奖的三天里我一直处于激动、感</a:t>
            </a:r>
          </a:p>
          <a:p>
            <a:pPr marL="0" marR="0">
              <a:lnSpc>
                <a:spcPts val="2195"/>
              </a:lnSpc>
              <a:spcBef>
                <a:spcPts val="446"/>
              </a:spcBef>
              <a:spcAft>
                <a:spcPct val="0"/>
              </a:spcAft>
            </a:pPr>
            <a:r>
              <a:rPr sz="2200" spc="14">
                <a:solidFill>
                  <a:srgbClr val="FF0000"/>
                </a:solidFill>
                <a:latin typeface="FangSong"/>
                <a:cs typeface="FangSong"/>
              </a:rPr>
              <a:t>动和不安当中。我想</a:t>
            </a:r>
            <a:r>
              <a:rPr sz="2200" spc="15">
                <a:solidFill>
                  <a:srgbClr val="FF0000"/>
                </a:solidFill>
                <a:latin typeface="FangSong"/>
                <a:cs typeface="FangSong"/>
              </a:rPr>
              <a:t>,</a:t>
            </a:r>
            <a:r>
              <a:rPr sz="2200" spc="12">
                <a:solidFill>
                  <a:srgbClr val="FF0000"/>
                </a:solidFill>
                <a:latin typeface="FangSong"/>
                <a:cs typeface="FangSong"/>
              </a:rPr>
              <a:t>能够受到这样的殊荣绝不仅是个人的光荣。</a:t>
            </a:r>
          </a:p>
        </p:txBody>
      </p:sp>
      <p:sp>
        <p:nvSpPr>
          <p:cNvPr id="5" name="object 5"/>
          <p:cNvSpPr txBox="1"/>
          <p:nvPr/>
        </p:nvSpPr>
        <p:spPr>
          <a:xfrm>
            <a:off x="656844" y="3838550"/>
            <a:ext cx="7922335" cy="6979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那您想过通过从政</a:t>
            </a:r>
            <a:r>
              <a:rPr sz="2200" spc="15">
                <a:solidFill>
                  <a:srgbClr val="000000"/>
                </a:solidFill>
                <a:latin typeface="FangSong"/>
                <a:cs typeface="FangSong"/>
              </a:rPr>
              <a:t>,</a:t>
            </a:r>
            <a:r>
              <a:rPr sz="2200" spc="14">
                <a:solidFill>
                  <a:srgbClr val="000000"/>
                </a:solidFill>
                <a:latin typeface="FangSong"/>
                <a:cs typeface="FangSong"/>
              </a:rPr>
              <a:t>用政策手段去影响更多的人吗</a:t>
            </a:r>
            <a:r>
              <a:rPr sz="2200">
                <a:solidFill>
                  <a:srgbClr val="000000"/>
                </a:solidFill>
                <a:latin typeface="FangSong"/>
                <a:cs typeface="FangSong"/>
              </a:rPr>
              <a:t>?</a:t>
            </a:r>
          </a:p>
        </p:txBody>
      </p:sp>
      <p:sp>
        <p:nvSpPr>
          <p:cNvPr id="6" name="object 6"/>
          <p:cNvSpPr txBox="1"/>
          <p:nvPr/>
        </p:nvSpPr>
        <p:spPr>
          <a:xfrm>
            <a:off x="91439" y="4300322"/>
            <a:ext cx="10186036" cy="170408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21">
                <a:solidFill>
                  <a:srgbClr val="000000"/>
                </a:solidFill>
                <a:latin typeface="FangSong"/>
                <a:cs typeface="FangSong"/>
              </a:rPr>
              <a:t>于</a:t>
            </a:r>
            <a:r>
              <a:rPr sz="2200">
                <a:solidFill>
                  <a:srgbClr val="000000"/>
                </a:solidFill>
                <a:latin typeface="FangSong"/>
                <a:cs typeface="FangSong"/>
              </a:rPr>
              <a:t>:</a:t>
            </a:r>
            <a:r>
              <a:rPr sz="2200" spc="15">
                <a:solidFill>
                  <a:srgbClr val="FF0000"/>
                </a:solidFill>
                <a:latin typeface="FangSong"/>
                <a:cs typeface="FangSong"/>
              </a:rPr>
              <a:t>我还是喜欢教书</a:t>
            </a:r>
            <a:r>
              <a:rPr sz="2200">
                <a:solidFill>
                  <a:srgbClr val="FF0000"/>
                </a:solidFill>
                <a:latin typeface="FangSong"/>
                <a:cs typeface="FangSong"/>
              </a:rPr>
              <a:t>,</a:t>
            </a:r>
            <a:r>
              <a:rPr sz="2200" spc="14">
                <a:solidFill>
                  <a:srgbClr val="FF0000"/>
                </a:solidFill>
                <a:latin typeface="FangSong"/>
                <a:cs typeface="FangSong"/>
              </a:rPr>
              <a:t>做一个实实在在、普普通通的教师</a:t>
            </a:r>
            <a:r>
              <a:rPr sz="2200">
                <a:solidFill>
                  <a:srgbClr val="FF0000"/>
                </a:solidFill>
                <a:latin typeface="FangSong"/>
                <a:cs typeface="FangSong"/>
              </a:rPr>
              <a:t>,</a:t>
            </a:r>
            <a:r>
              <a:rPr sz="2200" spc="10">
                <a:solidFill>
                  <a:srgbClr val="FF0000"/>
                </a:solidFill>
                <a:latin typeface="FangSong"/>
                <a:cs typeface="FangSong"/>
              </a:rPr>
              <a:t>才是我愿意</a:t>
            </a:r>
          </a:p>
          <a:p>
            <a:pPr marL="0" marR="0">
              <a:lnSpc>
                <a:spcPts val="2198"/>
              </a:lnSpc>
              <a:spcBef>
                <a:spcPts val="441"/>
              </a:spcBef>
              <a:spcAft>
                <a:spcPct val="0"/>
              </a:spcAft>
            </a:pPr>
            <a:r>
              <a:rPr sz="2200" spc="12">
                <a:solidFill>
                  <a:srgbClr val="FF0000"/>
                </a:solidFill>
                <a:latin typeface="FangSong"/>
                <a:cs typeface="FangSong"/>
              </a:rPr>
              <a:t>做的事情。</a:t>
            </a:r>
            <a:r>
              <a:rPr sz="2200" spc="14">
                <a:solidFill>
                  <a:srgbClr val="000000"/>
                </a:solidFill>
                <a:latin typeface="FangSong"/>
                <a:cs typeface="FangSong"/>
              </a:rPr>
              <a:t>我曾经有一个梦想</a:t>
            </a:r>
            <a:r>
              <a:rPr sz="2200">
                <a:solidFill>
                  <a:srgbClr val="000000"/>
                </a:solidFill>
                <a:latin typeface="FangSong"/>
                <a:cs typeface="FangSong"/>
              </a:rPr>
              <a:t>,</a:t>
            </a:r>
            <a:r>
              <a:rPr sz="2200" spc="10">
                <a:solidFill>
                  <a:srgbClr val="000000"/>
                </a:solidFill>
                <a:latin typeface="FangSong"/>
                <a:cs typeface="FangSong"/>
              </a:rPr>
              <a:t>就是把当时带的所有的年轻教师都培养成</a:t>
            </a:r>
          </a:p>
          <a:p>
            <a:pPr marL="0" marR="0">
              <a:lnSpc>
                <a:spcPts val="2195"/>
              </a:lnSpc>
              <a:spcBef>
                <a:spcPts val="495"/>
              </a:spcBef>
              <a:spcAft>
                <a:spcPct val="0"/>
              </a:spcAft>
            </a:pPr>
            <a:r>
              <a:rPr sz="2200" spc="15">
                <a:solidFill>
                  <a:srgbClr val="000000"/>
                </a:solidFill>
                <a:latin typeface="FangSong"/>
                <a:cs typeface="FangSong"/>
              </a:rPr>
              <a:t>特级教师,</a:t>
            </a:r>
            <a:r>
              <a:rPr sz="2200" spc="12">
                <a:solidFill>
                  <a:srgbClr val="000000"/>
                </a:solidFill>
                <a:latin typeface="FangSong"/>
                <a:cs typeface="FangSong"/>
              </a:rPr>
              <a:t>现在基本实现了。</a:t>
            </a:r>
            <a:r>
              <a:rPr sz="2200" spc="12">
                <a:solidFill>
                  <a:srgbClr val="FF0000"/>
                </a:solidFill>
                <a:latin typeface="FangSong"/>
                <a:cs typeface="FangSong"/>
              </a:rPr>
              <a:t>培养青年教师是非常重要的</a:t>
            </a:r>
            <a:r>
              <a:rPr sz="2200" spc="15">
                <a:solidFill>
                  <a:srgbClr val="FF0000"/>
                </a:solidFill>
                <a:latin typeface="FangSong"/>
                <a:cs typeface="FangSong"/>
              </a:rPr>
              <a:t>,</a:t>
            </a:r>
            <a:r>
              <a:rPr sz="2200" spc="10">
                <a:solidFill>
                  <a:srgbClr val="FF0000"/>
                </a:solidFill>
                <a:latin typeface="FangSong"/>
                <a:cs typeface="FangSong"/>
              </a:rPr>
              <a:t>一个好教师可</a:t>
            </a:r>
          </a:p>
          <a:p>
            <a:pPr marL="0" marR="0">
              <a:lnSpc>
                <a:spcPts val="2195"/>
              </a:lnSpc>
              <a:spcBef>
                <a:spcPts val="444"/>
              </a:spcBef>
              <a:spcAft>
                <a:spcPct val="0"/>
              </a:spcAft>
            </a:pPr>
            <a:r>
              <a:rPr sz="2200" spc="10">
                <a:solidFill>
                  <a:srgbClr val="FF0000"/>
                </a:solidFill>
                <a:latin typeface="FangSong"/>
                <a:cs typeface="FangSong"/>
              </a:rPr>
              <a:t>以使很多学生受益。</a:t>
            </a:r>
          </a:p>
        </p:txBody>
      </p:sp>
      <p:sp>
        <p:nvSpPr>
          <p:cNvPr id="7" name="object 7"/>
          <p:cNvSpPr txBox="1"/>
          <p:nvPr/>
        </p:nvSpPr>
        <p:spPr>
          <a:xfrm>
            <a:off x="91439" y="5768239"/>
            <a:ext cx="10186506" cy="103357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65404" marR="0">
              <a:lnSpc>
                <a:spcPts val="2195"/>
              </a:lnSpc>
              <a:spcBef>
                <a:spcPct val="0"/>
              </a:spcBef>
              <a:spcAft>
                <a:spcPct val="0"/>
              </a:spcAft>
            </a:pPr>
            <a:r>
              <a:rPr sz="2200" spc="15">
                <a:solidFill>
                  <a:srgbClr val="000000"/>
                </a:solidFill>
                <a:latin typeface="FangSong"/>
                <a:cs typeface="FangSong"/>
              </a:rPr>
              <a:t>记者:</a:t>
            </a:r>
            <a:r>
              <a:rPr sz="2200" spc="12">
                <a:solidFill>
                  <a:srgbClr val="000000"/>
                </a:solidFill>
                <a:latin typeface="FangSong"/>
                <a:cs typeface="FangSong"/>
              </a:rPr>
              <a:t>现在的学生很小就开始学英语</a:t>
            </a:r>
            <a:r>
              <a:rPr sz="2200" spc="15">
                <a:solidFill>
                  <a:srgbClr val="000000"/>
                </a:solidFill>
                <a:latin typeface="FangSong"/>
                <a:cs typeface="FangSong"/>
              </a:rPr>
              <a:t>,</a:t>
            </a:r>
            <a:r>
              <a:rPr sz="2200" spc="14">
                <a:solidFill>
                  <a:srgbClr val="000000"/>
                </a:solidFill>
                <a:latin typeface="FangSong"/>
                <a:cs typeface="FangSong"/>
              </a:rPr>
              <a:t>受外来文化影响很大</a:t>
            </a:r>
            <a:r>
              <a:rPr sz="2200">
                <a:solidFill>
                  <a:srgbClr val="000000"/>
                </a:solidFill>
                <a:latin typeface="FangSong"/>
                <a:cs typeface="FangSong"/>
              </a:rPr>
              <a:t>,</a:t>
            </a:r>
            <a:r>
              <a:rPr sz="2200" spc="14">
                <a:solidFill>
                  <a:srgbClr val="000000"/>
                </a:solidFill>
                <a:latin typeface="FangSong"/>
                <a:cs typeface="FangSong"/>
              </a:rPr>
              <a:t>这个您怎</a:t>
            </a:r>
          </a:p>
          <a:p>
            <a:pPr marL="0" marR="0">
              <a:lnSpc>
                <a:spcPts val="2195"/>
              </a:lnSpc>
              <a:spcBef>
                <a:spcPts val="446"/>
              </a:spcBef>
              <a:spcAft>
                <a:spcPct val="0"/>
              </a:spcAft>
            </a:pPr>
            <a:r>
              <a:rPr sz="2200" spc="14">
                <a:solidFill>
                  <a:srgbClr val="000000"/>
                </a:solidFill>
                <a:latin typeface="FangSong"/>
                <a:cs typeface="FangSong"/>
              </a:rPr>
              <a:t>么看</a:t>
            </a:r>
            <a:r>
              <a:rPr sz="2200">
                <a:solidFill>
                  <a:srgbClr val="000000"/>
                </a:solidFill>
                <a:latin typeface="FangSong"/>
                <a:cs typeface="FangSong"/>
              </a:rPr>
              <a:t>?</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366498"/>
            <a:ext cx="10435856" cy="276936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02919" marR="0">
              <a:lnSpc>
                <a:spcPts val="2004"/>
              </a:lnSpc>
              <a:spcBef>
                <a:spcPct val="0"/>
              </a:spcBef>
              <a:spcAft>
                <a:spcPct val="0"/>
              </a:spcAft>
            </a:pPr>
            <a:r>
              <a:rPr sz="2000" spc="15">
                <a:solidFill>
                  <a:srgbClr val="000000"/>
                </a:solidFill>
                <a:latin typeface="FangSong"/>
                <a:cs typeface="FangSong"/>
              </a:rPr>
              <a:t>于</a:t>
            </a:r>
            <a:r>
              <a:rPr sz="2000" spc="10">
                <a:solidFill>
                  <a:srgbClr val="000000"/>
                </a:solidFill>
                <a:latin typeface="FangSong"/>
                <a:cs typeface="FangSong"/>
              </a:rPr>
              <a:t>:</a:t>
            </a:r>
            <a:r>
              <a:rPr sz="2000" spc="12">
                <a:solidFill>
                  <a:srgbClr val="000000"/>
                </a:solidFill>
                <a:latin typeface="FangSong"/>
                <a:cs typeface="FangSong"/>
              </a:rPr>
              <a:t>台湾的白先勇先生曾经说过这样一句话,“百年语文</a:t>
            </a:r>
            <a:r>
              <a:rPr sz="2000">
                <a:solidFill>
                  <a:srgbClr val="000000"/>
                </a:solidFill>
                <a:latin typeface="FangSong"/>
                <a:cs typeface="FangSong"/>
              </a:rPr>
              <a:t>,</a:t>
            </a:r>
            <a:r>
              <a:rPr sz="2000" spc="10">
                <a:solidFill>
                  <a:srgbClr val="000000"/>
                </a:solidFill>
                <a:latin typeface="FangSong"/>
                <a:cs typeface="FangSong"/>
              </a:rPr>
              <a:t>内忧外患”。语言</a:t>
            </a:r>
          </a:p>
          <a:p>
            <a:pPr marL="0" marR="0">
              <a:lnSpc>
                <a:spcPts val="2004"/>
              </a:lnSpc>
              <a:spcBef>
                <a:spcPts val="395"/>
              </a:spcBef>
              <a:spcAft>
                <a:spcPct val="0"/>
              </a:spcAft>
            </a:pPr>
            <a:r>
              <a:rPr sz="2000" spc="11">
                <a:solidFill>
                  <a:srgbClr val="000000"/>
                </a:solidFill>
                <a:latin typeface="FangSong"/>
                <a:cs typeface="FangSong"/>
              </a:rPr>
              <a:t>本身和国力是有重要关系的</a:t>
            </a:r>
            <a:r>
              <a:rPr sz="2000">
                <a:solidFill>
                  <a:srgbClr val="000000"/>
                </a:solidFill>
                <a:latin typeface="FangSong"/>
                <a:cs typeface="FangSong"/>
              </a:rPr>
              <a:t>,</a:t>
            </a:r>
            <a:r>
              <a:rPr sz="2000" spc="15">
                <a:solidFill>
                  <a:srgbClr val="000000"/>
                </a:solidFill>
                <a:latin typeface="FangSong"/>
                <a:cs typeface="FangSong"/>
              </a:rPr>
              <a:t>语言中是有霸权的</a:t>
            </a:r>
            <a:r>
              <a:rPr sz="2000">
                <a:solidFill>
                  <a:srgbClr val="000000"/>
                </a:solidFill>
                <a:latin typeface="FangSong"/>
                <a:cs typeface="FangSong"/>
              </a:rPr>
              <a:t>,</a:t>
            </a:r>
            <a:r>
              <a:rPr sz="2000" spc="11">
                <a:solidFill>
                  <a:srgbClr val="000000"/>
                </a:solidFill>
                <a:latin typeface="FangSong"/>
                <a:cs typeface="FangSong"/>
              </a:rPr>
              <a:t>哪一个国家不重视母语的教育啊</a:t>
            </a:r>
            <a:r>
              <a:rPr sz="2000">
                <a:solidFill>
                  <a:srgbClr val="000000"/>
                </a:solidFill>
                <a:latin typeface="FangSong"/>
                <a:cs typeface="FangSong"/>
              </a:rPr>
              <a:t>!</a:t>
            </a:r>
          </a:p>
          <a:p>
            <a:pPr marL="0" marR="0">
              <a:lnSpc>
                <a:spcPts val="2004"/>
              </a:lnSpc>
              <a:spcBef>
                <a:spcPts val="395"/>
              </a:spcBef>
              <a:spcAft>
                <a:spcPct val="0"/>
              </a:spcAft>
            </a:pPr>
            <a:r>
              <a:rPr sz="2000" spc="12">
                <a:solidFill>
                  <a:srgbClr val="000000"/>
                </a:solidFill>
                <a:latin typeface="FangSong"/>
                <a:cs typeface="FangSong"/>
              </a:rPr>
              <a:t>法国课文《最后一课》里面说:“语言是打开牢门的钥匙”。语言没有了</a:t>
            </a:r>
            <a:r>
              <a:rPr sz="2000">
                <a:solidFill>
                  <a:srgbClr val="000000"/>
                </a:solidFill>
                <a:latin typeface="FangSong"/>
                <a:cs typeface="FangSong"/>
              </a:rPr>
              <a:t>,</a:t>
            </a:r>
            <a:r>
              <a:rPr sz="2000" spc="15">
                <a:solidFill>
                  <a:srgbClr val="000000"/>
                </a:solidFill>
                <a:latin typeface="FangSong"/>
                <a:cs typeface="FangSong"/>
              </a:rPr>
              <a:t>这个民</a:t>
            </a:r>
          </a:p>
          <a:p>
            <a:pPr marL="0" marR="0">
              <a:lnSpc>
                <a:spcPts val="2004"/>
              </a:lnSpc>
              <a:spcBef>
                <a:spcPts val="395"/>
              </a:spcBef>
              <a:spcAft>
                <a:spcPct val="0"/>
              </a:spcAft>
            </a:pPr>
            <a:r>
              <a:rPr sz="2000" spc="12">
                <a:solidFill>
                  <a:srgbClr val="000000"/>
                </a:solidFill>
                <a:latin typeface="FangSong"/>
                <a:cs typeface="FangSong"/>
              </a:rPr>
              <a:t>族的文化也就消失了。以前是“学好数理化</a:t>
            </a:r>
            <a:r>
              <a:rPr sz="2000">
                <a:solidFill>
                  <a:srgbClr val="000000"/>
                </a:solidFill>
                <a:latin typeface="FangSong"/>
                <a:cs typeface="FangSong"/>
              </a:rPr>
              <a:t>,</a:t>
            </a:r>
            <a:r>
              <a:rPr sz="2000" spc="15">
                <a:solidFill>
                  <a:srgbClr val="000000"/>
                </a:solidFill>
                <a:latin typeface="FangSong"/>
                <a:cs typeface="FangSong"/>
              </a:rPr>
              <a:t>走遍天下都不怕”</a:t>
            </a:r>
            <a:r>
              <a:rPr sz="2000">
                <a:solidFill>
                  <a:srgbClr val="000000"/>
                </a:solidFill>
                <a:latin typeface="FangSong"/>
                <a:cs typeface="FangSong"/>
              </a:rPr>
              <a:t>,</a:t>
            </a:r>
            <a:r>
              <a:rPr sz="2000" spc="10">
                <a:solidFill>
                  <a:srgbClr val="000000"/>
                </a:solidFill>
                <a:latin typeface="FangSong"/>
                <a:cs typeface="FangSong"/>
              </a:rPr>
              <a:t>现在数理化改成</a:t>
            </a:r>
          </a:p>
          <a:p>
            <a:pPr marL="0" marR="0">
              <a:lnSpc>
                <a:spcPts val="2006"/>
              </a:lnSpc>
              <a:spcBef>
                <a:spcPts val="393"/>
              </a:spcBef>
              <a:spcAft>
                <a:spcPct val="0"/>
              </a:spcAft>
            </a:pPr>
            <a:r>
              <a:rPr sz="2000" spc="15">
                <a:solidFill>
                  <a:srgbClr val="000000"/>
                </a:solidFill>
                <a:latin typeface="FangSong"/>
                <a:cs typeface="FangSong"/>
              </a:rPr>
              <a:t>英语了</a:t>
            </a:r>
            <a:r>
              <a:rPr sz="2000" spc="10">
                <a:solidFill>
                  <a:srgbClr val="000000"/>
                </a:solidFill>
                <a:latin typeface="FangSong"/>
                <a:cs typeface="FangSong"/>
              </a:rPr>
              <a:t>,</a:t>
            </a:r>
            <a:r>
              <a:rPr sz="2000" spc="12">
                <a:solidFill>
                  <a:srgbClr val="000000"/>
                </a:solidFill>
                <a:latin typeface="FangSong"/>
                <a:cs typeface="FangSong"/>
              </a:rPr>
              <a:t>真的是内忧外患啊。我们对学生的教育</a:t>
            </a:r>
            <a:r>
              <a:rPr sz="2000">
                <a:solidFill>
                  <a:srgbClr val="000000"/>
                </a:solidFill>
                <a:latin typeface="FangSong"/>
                <a:cs typeface="FangSong"/>
              </a:rPr>
              <a:t>,</a:t>
            </a:r>
            <a:r>
              <a:rPr sz="2000" spc="10">
                <a:solidFill>
                  <a:srgbClr val="000000"/>
                </a:solidFill>
                <a:latin typeface="FangSong"/>
                <a:cs typeface="FangSong"/>
              </a:rPr>
              <a:t>责任感应该是第一位的。这次教</a:t>
            </a:r>
          </a:p>
          <a:p>
            <a:pPr marL="0" marR="0">
              <a:lnSpc>
                <a:spcPts val="2004"/>
              </a:lnSpc>
              <a:spcBef>
                <a:spcPts val="398"/>
              </a:spcBef>
              <a:spcAft>
                <a:spcPct val="0"/>
              </a:spcAft>
            </a:pPr>
            <a:r>
              <a:rPr sz="2000" spc="12">
                <a:solidFill>
                  <a:srgbClr val="000000"/>
                </a:solidFill>
                <a:latin typeface="FangSong"/>
                <a:cs typeface="FangSong"/>
              </a:rPr>
              <a:t>育规划纲要里头</a:t>
            </a:r>
            <a:r>
              <a:rPr sz="2000">
                <a:solidFill>
                  <a:srgbClr val="000000"/>
                </a:solidFill>
                <a:latin typeface="FangSong"/>
                <a:cs typeface="FangSong"/>
              </a:rPr>
              <a:t>,</a:t>
            </a:r>
            <a:r>
              <a:rPr sz="2000" spc="12">
                <a:solidFill>
                  <a:srgbClr val="FF0000"/>
                </a:solidFill>
                <a:latin typeface="FangSong"/>
                <a:cs typeface="FangSong"/>
              </a:rPr>
              <a:t>对学生的要求非常明确的就是“社会责任感”</a:t>
            </a:r>
            <a:r>
              <a:rPr sz="2000">
                <a:solidFill>
                  <a:srgbClr val="FF0000"/>
                </a:solidFill>
                <a:latin typeface="FangSong"/>
                <a:cs typeface="FangSong"/>
              </a:rPr>
              <a:t>,</a:t>
            </a:r>
            <a:r>
              <a:rPr sz="2000" spc="10">
                <a:solidFill>
                  <a:srgbClr val="FF0000"/>
                </a:solidFill>
                <a:latin typeface="FangSong"/>
                <a:cs typeface="FangSong"/>
              </a:rPr>
              <a:t>从一个自然的、</a:t>
            </a:r>
          </a:p>
          <a:p>
            <a:pPr marL="0" marR="0">
              <a:lnSpc>
                <a:spcPts val="2004"/>
              </a:lnSpc>
              <a:spcBef>
                <a:spcPts val="395"/>
              </a:spcBef>
              <a:spcAft>
                <a:spcPct val="0"/>
              </a:spcAft>
            </a:pPr>
            <a:r>
              <a:rPr sz="2000" spc="12">
                <a:solidFill>
                  <a:srgbClr val="FF0000"/>
                </a:solidFill>
                <a:latin typeface="FangSong"/>
                <a:cs typeface="FangSong"/>
              </a:rPr>
              <a:t>不懂事的孩子变成一个社会的人</a:t>
            </a:r>
            <a:r>
              <a:rPr sz="2000">
                <a:solidFill>
                  <a:srgbClr val="FF0000"/>
                </a:solidFill>
                <a:latin typeface="FangSong"/>
                <a:cs typeface="FangSong"/>
              </a:rPr>
              <a:t>,</a:t>
            </a:r>
            <a:r>
              <a:rPr sz="2000" spc="12">
                <a:solidFill>
                  <a:srgbClr val="FF0000"/>
                </a:solidFill>
                <a:latin typeface="FangSong"/>
                <a:cs typeface="FangSong"/>
              </a:rPr>
              <a:t>负责任的人。所以我们现在不能“重术轻人”</a:t>
            </a:r>
            <a:r>
              <a:rPr sz="2000">
                <a:solidFill>
                  <a:srgbClr val="FF0000"/>
                </a:solidFill>
                <a:latin typeface="FangSong"/>
                <a:cs typeface="FangSong"/>
              </a:rPr>
              <a:t>,</a:t>
            </a:r>
          </a:p>
          <a:p>
            <a:pPr marL="0" marR="0">
              <a:lnSpc>
                <a:spcPts val="2004"/>
              </a:lnSpc>
              <a:spcBef>
                <a:spcPts val="395"/>
              </a:spcBef>
              <a:spcAft>
                <a:spcPct val="0"/>
              </a:spcAft>
            </a:pPr>
            <a:r>
              <a:rPr sz="2000" spc="14">
                <a:solidFill>
                  <a:srgbClr val="FF0000"/>
                </a:solidFill>
                <a:latin typeface="FangSong"/>
                <a:cs typeface="FangSong"/>
              </a:rPr>
              <a:t>技能技巧是可以学的</a:t>
            </a:r>
            <a:r>
              <a:rPr sz="2000">
                <a:solidFill>
                  <a:srgbClr val="FF0000"/>
                </a:solidFill>
                <a:latin typeface="FangSong"/>
                <a:cs typeface="FangSong"/>
              </a:rPr>
              <a:t>,</a:t>
            </a:r>
            <a:r>
              <a:rPr sz="2000" spc="11">
                <a:solidFill>
                  <a:srgbClr val="FF0000"/>
                </a:solidFill>
                <a:latin typeface="FangSong"/>
                <a:cs typeface="FangSong"/>
              </a:rPr>
              <a:t>但做人的道理从小就要懂得。</a:t>
            </a:r>
          </a:p>
        </p:txBody>
      </p:sp>
      <p:sp>
        <p:nvSpPr>
          <p:cNvPr id="4" name="object 4"/>
          <p:cNvSpPr txBox="1"/>
          <p:nvPr/>
        </p:nvSpPr>
        <p:spPr>
          <a:xfrm>
            <a:off x="605027" y="2931382"/>
            <a:ext cx="5587610" cy="63581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6"/>
              </a:lnSpc>
              <a:spcBef>
                <a:spcPct val="0"/>
              </a:spcBef>
              <a:spcAft>
                <a:spcPct val="0"/>
              </a:spcAft>
            </a:pPr>
            <a:r>
              <a:rPr sz="2000" spc="17">
                <a:solidFill>
                  <a:srgbClr val="000000"/>
                </a:solidFill>
                <a:latin typeface="FangSong"/>
                <a:cs typeface="FangSong"/>
              </a:rPr>
              <a:t>记者</a:t>
            </a:r>
            <a:r>
              <a:rPr sz="2000">
                <a:solidFill>
                  <a:srgbClr val="000000"/>
                </a:solidFill>
                <a:latin typeface="FangSong"/>
                <a:cs typeface="FangSong"/>
              </a:rPr>
              <a:t>:</a:t>
            </a:r>
            <a:r>
              <a:rPr sz="2000" spc="12">
                <a:solidFill>
                  <a:srgbClr val="000000"/>
                </a:solidFill>
                <a:latin typeface="FangSong"/>
                <a:cs typeface="FangSong"/>
              </a:rPr>
              <a:t>您和其他教师之间发生过什么矛盾吗</a:t>
            </a:r>
            <a:r>
              <a:rPr sz="2000">
                <a:solidFill>
                  <a:srgbClr val="000000"/>
                </a:solidFill>
                <a:latin typeface="FangSong"/>
                <a:cs typeface="FangSong"/>
              </a:rPr>
              <a:t>?</a:t>
            </a:r>
          </a:p>
        </p:txBody>
      </p:sp>
      <p:sp>
        <p:nvSpPr>
          <p:cNvPr id="5" name="object 5"/>
          <p:cNvSpPr txBox="1"/>
          <p:nvPr/>
        </p:nvSpPr>
        <p:spPr>
          <a:xfrm>
            <a:off x="91439" y="3364841"/>
            <a:ext cx="10292901" cy="337929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4"/>
              </a:lnSpc>
              <a:spcBef>
                <a:spcPct val="0"/>
              </a:spcBef>
              <a:spcAft>
                <a:spcPct val="0"/>
              </a:spcAft>
            </a:pPr>
            <a:r>
              <a:rPr sz="2000" spc="28">
                <a:solidFill>
                  <a:srgbClr val="000000"/>
                </a:solidFill>
                <a:latin typeface="FangSong"/>
                <a:cs typeface="FangSong"/>
              </a:rPr>
              <a:t>于</a:t>
            </a:r>
            <a:r>
              <a:rPr sz="2000" spc="10">
                <a:solidFill>
                  <a:srgbClr val="000000"/>
                </a:solidFill>
                <a:latin typeface="FangSong"/>
                <a:cs typeface="FangSong"/>
              </a:rPr>
              <a:t>:</a:t>
            </a:r>
            <a:r>
              <a:rPr sz="2000" spc="14">
                <a:solidFill>
                  <a:srgbClr val="000000"/>
                </a:solidFill>
                <a:latin typeface="FangSong"/>
                <a:cs typeface="FangSong"/>
              </a:rPr>
              <a:t>以前有过。</a:t>
            </a:r>
            <a:r>
              <a:rPr sz="2000" spc="10">
                <a:solidFill>
                  <a:srgbClr val="000000"/>
                </a:solidFill>
                <a:latin typeface="FangSong"/>
                <a:cs typeface="FangSong"/>
              </a:rPr>
              <a:t>1964</a:t>
            </a:r>
            <a:r>
              <a:rPr sz="2000" spc="12">
                <a:solidFill>
                  <a:srgbClr val="000000"/>
                </a:solidFill>
                <a:latin typeface="FangSong"/>
                <a:cs typeface="FangSong"/>
              </a:rPr>
              <a:t>年全市开始教学改革</a:t>
            </a:r>
            <a:r>
              <a:rPr sz="2000">
                <a:solidFill>
                  <a:srgbClr val="000000"/>
                </a:solidFill>
                <a:latin typeface="FangSong"/>
                <a:cs typeface="FangSong"/>
              </a:rPr>
              <a:t>,</a:t>
            </a:r>
            <a:r>
              <a:rPr sz="2000" spc="10">
                <a:solidFill>
                  <a:srgbClr val="000000"/>
                </a:solidFill>
                <a:latin typeface="FangSong"/>
                <a:cs typeface="FangSong"/>
              </a:rPr>
              <a:t>我被推上了上公开课的行列。但那</a:t>
            </a:r>
          </a:p>
          <a:p>
            <a:pPr marL="0" marR="0">
              <a:lnSpc>
                <a:spcPts val="2004"/>
              </a:lnSpc>
              <a:spcBef>
                <a:spcPts val="395"/>
              </a:spcBef>
              <a:spcAft>
                <a:spcPct val="0"/>
              </a:spcAft>
            </a:pPr>
            <a:r>
              <a:rPr sz="2000" spc="15">
                <a:solidFill>
                  <a:srgbClr val="000000"/>
                </a:solidFill>
                <a:latin typeface="FangSong"/>
                <a:cs typeface="FangSong"/>
              </a:rPr>
              <a:t>时候</a:t>
            </a:r>
            <a:r>
              <a:rPr sz="2000">
                <a:solidFill>
                  <a:srgbClr val="000000"/>
                </a:solidFill>
                <a:latin typeface="FangSong"/>
                <a:cs typeface="FangSong"/>
              </a:rPr>
              <a:t>,</a:t>
            </a:r>
            <a:r>
              <a:rPr sz="2000" spc="12">
                <a:solidFill>
                  <a:srgbClr val="000000"/>
                </a:solidFill>
                <a:latin typeface="FangSong"/>
                <a:cs typeface="FangSong"/>
              </a:rPr>
              <a:t>我自己教的班级都已学过了</a:t>
            </a:r>
            <a:r>
              <a:rPr sz="2000">
                <a:solidFill>
                  <a:srgbClr val="000000"/>
                </a:solidFill>
                <a:latin typeface="FangSong"/>
                <a:cs typeface="FangSong"/>
              </a:rPr>
              <a:t>,</a:t>
            </a:r>
            <a:r>
              <a:rPr sz="2000" spc="12">
                <a:solidFill>
                  <a:srgbClr val="000000"/>
                </a:solidFill>
                <a:latin typeface="FangSong"/>
                <a:cs typeface="FangSong"/>
              </a:rPr>
              <a:t>只能借同年级的其他班</a:t>
            </a:r>
            <a:r>
              <a:rPr sz="2000">
                <a:solidFill>
                  <a:srgbClr val="000000"/>
                </a:solidFill>
                <a:latin typeface="FangSong"/>
                <a:cs typeface="FangSong"/>
              </a:rPr>
              <a:t>,</a:t>
            </a:r>
            <a:r>
              <a:rPr sz="2000" spc="12">
                <a:solidFill>
                  <a:srgbClr val="000000"/>
                </a:solidFill>
                <a:latin typeface="FangSong"/>
                <a:cs typeface="FangSong"/>
              </a:rPr>
              <a:t>学校作了安排。连上</a:t>
            </a:r>
          </a:p>
          <a:p>
            <a:pPr marL="0" marR="0">
              <a:lnSpc>
                <a:spcPts val="2004"/>
              </a:lnSpc>
              <a:spcBef>
                <a:spcPts val="395"/>
              </a:spcBef>
              <a:spcAft>
                <a:spcPct val="0"/>
              </a:spcAft>
            </a:pPr>
            <a:r>
              <a:rPr sz="2000" spc="11">
                <a:solidFill>
                  <a:srgbClr val="000000"/>
                </a:solidFill>
                <a:latin typeface="FangSong"/>
                <a:cs typeface="FangSong"/>
              </a:rPr>
              <a:t>了两次公开课</a:t>
            </a:r>
            <a:r>
              <a:rPr sz="2000">
                <a:solidFill>
                  <a:srgbClr val="000000"/>
                </a:solidFill>
                <a:latin typeface="FangSong"/>
                <a:cs typeface="FangSong"/>
              </a:rPr>
              <a:t>,</a:t>
            </a:r>
            <a:r>
              <a:rPr sz="2000" spc="15">
                <a:solidFill>
                  <a:srgbClr val="000000"/>
                </a:solidFill>
                <a:latin typeface="FangSong"/>
                <a:cs typeface="FangSong"/>
              </a:rPr>
              <a:t>看似热闹</a:t>
            </a:r>
            <a:r>
              <a:rPr sz="2000" spc="10">
                <a:solidFill>
                  <a:srgbClr val="000000"/>
                </a:solidFill>
                <a:latin typeface="FangSong"/>
                <a:cs typeface="FangSong"/>
              </a:rPr>
              <a:t>,实际上埋下了教师之间不和睦的根。后来在“文革”中</a:t>
            </a:r>
          </a:p>
          <a:p>
            <a:pPr marL="0" marR="0">
              <a:lnSpc>
                <a:spcPts val="2006"/>
              </a:lnSpc>
              <a:spcBef>
                <a:spcPts val="393"/>
              </a:spcBef>
              <a:spcAft>
                <a:spcPct val="0"/>
              </a:spcAft>
            </a:pPr>
            <a:r>
              <a:rPr sz="2000" spc="12">
                <a:solidFill>
                  <a:srgbClr val="000000"/>
                </a:solidFill>
                <a:latin typeface="FangSong"/>
                <a:cs typeface="FangSong"/>
              </a:rPr>
              <a:t>的一次批斗会上</a:t>
            </a:r>
            <a:r>
              <a:rPr sz="2000">
                <a:solidFill>
                  <a:srgbClr val="000000"/>
                </a:solidFill>
                <a:latin typeface="FangSong"/>
                <a:cs typeface="FangSong"/>
              </a:rPr>
              <a:t>,</a:t>
            </a:r>
            <a:r>
              <a:rPr sz="2000" spc="12">
                <a:solidFill>
                  <a:srgbClr val="000000"/>
                </a:solidFill>
                <a:latin typeface="FangSong"/>
                <a:cs typeface="FangSong"/>
              </a:rPr>
              <a:t>有位老教师说“公开教学</a:t>
            </a:r>
            <a:r>
              <a:rPr sz="2000">
                <a:solidFill>
                  <a:srgbClr val="000000"/>
                </a:solidFill>
                <a:latin typeface="FangSong"/>
                <a:cs typeface="FangSong"/>
              </a:rPr>
              <a:t>,</a:t>
            </a:r>
            <a:r>
              <a:rPr sz="2000" spc="15">
                <a:solidFill>
                  <a:srgbClr val="000000"/>
                </a:solidFill>
                <a:latin typeface="FangSong"/>
                <a:cs typeface="FangSong"/>
              </a:rPr>
              <a:t>借别人的班上课</a:t>
            </a:r>
            <a:r>
              <a:rPr sz="2000">
                <a:solidFill>
                  <a:srgbClr val="000000"/>
                </a:solidFill>
                <a:latin typeface="FangSong"/>
                <a:cs typeface="FangSong"/>
              </a:rPr>
              <a:t>,</a:t>
            </a:r>
            <a:r>
              <a:rPr sz="2000" spc="11">
                <a:solidFill>
                  <a:srgbClr val="000000"/>
                </a:solidFill>
                <a:latin typeface="FangSong"/>
                <a:cs typeface="FangSong"/>
              </a:rPr>
              <a:t>你知道带给别人怎</a:t>
            </a:r>
          </a:p>
          <a:p>
            <a:pPr marL="0" marR="0">
              <a:lnSpc>
                <a:spcPts val="2004"/>
              </a:lnSpc>
              <a:spcBef>
                <a:spcPts val="398"/>
              </a:spcBef>
              <a:spcAft>
                <a:spcPct val="0"/>
              </a:spcAft>
            </a:pPr>
            <a:r>
              <a:rPr sz="2000" spc="15">
                <a:solidFill>
                  <a:srgbClr val="000000"/>
                </a:solidFill>
                <a:latin typeface="FangSong"/>
                <a:cs typeface="FangSong"/>
              </a:rPr>
              <a:t>样的伤害吗</a:t>
            </a:r>
            <a:r>
              <a:rPr sz="2000">
                <a:solidFill>
                  <a:srgbClr val="000000"/>
                </a:solidFill>
                <a:latin typeface="FangSong"/>
                <a:cs typeface="FangSong"/>
              </a:rPr>
              <a:t>?</a:t>
            </a:r>
            <a:r>
              <a:rPr sz="2000" spc="15">
                <a:solidFill>
                  <a:srgbClr val="000000"/>
                </a:solidFill>
                <a:latin typeface="FangSong"/>
                <a:cs typeface="FangSong"/>
              </a:rPr>
              <a:t>你教得好</a:t>
            </a:r>
            <a:r>
              <a:rPr sz="2000">
                <a:solidFill>
                  <a:srgbClr val="000000"/>
                </a:solidFill>
                <a:latin typeface="FangSong"/>
                <a:cs typeface="FangSong"/>
              </a:rPr>
              <a:t>,</a:t>
            </a:r>
            <a:r>
              <a:rPr sz="2000" spc="10">
                <a:solidFill>
                  <a:srgbClr val="000000"/>
                </a:solidFill>
                <a:latin typeface="FangSong"/>
                <a:cs typeface="FangSong"/>
              </a:rPr>
              <a:t>到别的班级上课</a:t>
            </a:r>
            <a:r>
              <a:rPr sz="2000">
                <a:solidFill>
                  <a:srgbClr val="000000"/>
                </a:solidFill>
                <a:latin typeface="FangSong"/>
                <a:cs typeface="FangSong"/>
              </a:rPr>
              <a:t>,</a:t>
            </a:r>
            <a:r>
              <a:rPr sz="2000" spc="14">
                <a:solidFill>
                  <a:srgbClr val="000000"/>
                </a:solidFill>
                <a:latin typeface="FangSong"/>
                <a:cs typeface="FangSong"/>
              </a:rPr>
              <a:t>别人怎么进课堂?”所以做任何事</a:t>
            </a:r>
            <a:r>
              <a:rPr sz="2000">
                <a:solidFill>
                  <a:srgbClr val="000000"/>
                </a:solidFill>
                <a:latin typeface="FangSong"/>
                <a:cs typeface="FangSong"/>
              </a:rPr>
              <a:t>,设身</a:t>
            </a:r>
          </a:p>
          <a:p>
            <a:pPr marL="0" marR="0">
              <a:lnSpc>
                <a:spcPts val="2004"/>
              </a:lnSpc>
              <a:spcBef>
                <a:spcPts val="395"/>
              </a:spcBef>
              <a:spcAft>
                <a:spcPct val="0"/>
              </a:spcAft>
            </a:pPr>
            <a:r>
              <a:rPr sz="2000" spc="12">
                <a:solidFill>
                  <a:srgbClr val="000000"/>
                </a:solidFill>
                <a:latin typeface="FangSong"/>
                <a:cs typeface="FangSong"/>
              </a:rPr>
              <a:t>处地为别人着想非常重要。教师教学各有各的特点</a:t>
            </a:r>
            <a:r>
              <a:rPr sz="2000">
                <a:solidFill>
                  <a:srgbClr val="000000"/>
                </a:solidFill>
                <a:latin typeface="FangSong"/>
                <a:cs typeface="FangSong"/>
              </a:rPr>
              <a:t>,</a:t>
            </a:r>
            <a:r>
              <a:rPr sz="2000" spc="11">
                <a:solidFill>
                  <a:srgbClr val="000000"/>
                </a:solidFill>
                <a:latin typeface="FangSong"/>
                <a:cs typeface="FangSong"/>
              </a:rPr>
              <a:t>你去教别人的班级</a:t>
            </a:r>
            <a:r>
              <a:rPr sz="2000">
                <a:solidFill>
                  <a:srgbClr val="000000"/>
                </a:solidFill>
                <a:latin typeface="FangSong"/>
                <a:cs typeface="FangSong"/>
              </a:rPr>
              <a:t>,</a:t>
            </a:r>
            <a:r>
              <a:rPr sz="2000" spc="15">
                <a:solidFill>
                  <a:srgbClr val="000000"/>
                </a:solidFill>
                <a:latin typeface="FangSong"/>
                <a:cs typeface="FangSong"/>
              </a:rPr>
              <a:t>学生有新</a:t>
            </a:r>
          </a:p>
          <a:p>
            <a:pPr marL="0" marR="0">
              <a:lnSpc>
                <a:spcPts val="2004"/>
              </a:lnSpc>
              <a:spcBef>
                <a:spcPts val="395"/>
              </a:spcBef>
              <a:spcAft>
                <a:spcPct val="0"/>
              </a:spcAft>
            </a:pPr>
            <a:r>
              <a:rPr sz="2000" spc="15">
                <a:solidFill>
                  <a:srgbClr val="000000"/>
                </a:solidFill>
                <a:latin typeface="FangSong"/>
                <a:cs typeface="FangSong"/>
              </a:rPr>
              <a:t>奇感</a:t>
            </a:r>
            <a:r>
              <a:rPr sz="2000">
                <a:solidFill>
                  <a:srgbClr val="000000"/>
                </a:solidFill>
                <a:latin typeface="FangSong"/>
                <a:cs typeface="FangSong"/>
              </a:rPr>
              <a:t>,</a:t>
            </a:r>
            <a:r>
              <a:rPr sz="2000" spc="14">
                <a:solidFill>
                  <a:srgbClr val="000000"/>
                </a:solidFill>
                <a:latin typeface="FangSong"/>
                <a:cs typeface="FangSong"/>
              </a:rPr>
              <a:t>气氛容易调动</a:t>
            </a:r>
            <a:r>
              <a:rPr sz="2000">
                <a:solidFill>
                  <a:srgbClr val="000000"/>
                </a:solidFill>
                <a:latin typeface="FangSong"/>
                <a:cs typeface="FangSong"/>
              </a:rPr>
              <a:t>,</a:t>
            </a:r>
            <a:r>
              <a:rPr sz="2000" spc="11">
                <a:solidFill>
                  <a:srgbClr val="000000"/>
                </a:solidFill>
                <a:latin typeface="FangSong"/>
                <a:cs typeface="FangSong"/>
              </a:rPr>
              <a:t>当然就会给别人的教学制造难题。</a:t>
            </a:r>
            <a:r>
              <a:rPr sz="2000" spc="17">
                <a:solidFill>
                  <a:srgbClr val="FF0000"/>
                </a:solidFill>
                <a:latin typeface="FangSong"/>
                <a:cs typeface="FangSong"/>
              </a:rPr>
              <a:t>我反思</a:t>
            </a:r>
            <a:r>
              <a:rPr sz="2000">
                <a:solidFill>
                  <a:srgbClr val="FF0000"/>
                </a:solidFill>
                <a:latin typeface="FangSong"/>
                <a:cs typeface="FangSong"/>
              </a:rPr>
              <a:t>,</a:t>
            </a:r>
            <a:r>
              <a:rPr sz="2000" spc="10">
                <a:solidFill>
                  <a:srgbClr val="FF0000"/>
                </a:solidFill>
                <a:latin typeface="FangSong"/>
                <a:cs typeface="FangSong"/>
              </a:rPr>
              <a:t>虽然借班上课很</a:t>
            </a:r>
          </a:p>
          <a:p>
            <a:pPr marL="0" marR="0">
              <a:lnSpc>
                <a:spcPts val="2004"/>
              </a:lnSpc>
              <a:spcBef>
                <a:spcPts val="396"/>
              </a:spcBef>
              <a:spcAft>
                <a:spcPct val="0"/>
              </a:spcAft>
            </a:pPr>
            <a:r>
              <a:rPr sz="2000" spc="15">
                <a:solidFill>
                  <a:srgbClr val="FF0000"/>
                </a:solidFill>
                <a:latin typeface="FangSong"/>
                <a:cs typeface="FangSong"/>
              </a:rPr>
              <a:t>紧张</a:t>
            </a:r>
            <a:r>
              <a:rPr sz="2000">
                <a:solidFill>
                  <a:srgbClr val="FF0000"/>
                </a:solidFill>
                <a:latin typeface="FangSong"/>
                <a:cs typeface="FangSong"/>
              </a:rPr>
              <a:t>,</a:t>
            </a:r>
            <a:r>
              <a:rPr sz="2000" spc="11">
                <a:solidFill>
                  <a:srgbClr val="FF0000"/>
                </a:solidFill>
                <a:latin typeface="FangSong"/>
                <a:cs typeface="FangSong"/>
              </a:rPr>
              <a:t>但也夹杂着自我表现的念头。当时我就下定决心</a:t>
            </a:r>
            <a:r>
              <a:rPr sz="2000">
                <a:solidFill>
                  <a:srgbClr val="FF0000"/>
                </a:solidFill>
                <a:latin typeface="FangSong"/>
                <a:cs typeface="FangSong"/>
              </a:rPr>
              <a:t>,</a:t>
            </a:r>
            <a:r>
              <a:rPr sz="2000" spc="15">
                <a:solidFill>
                  <a:srgbClr val="FF0000"/>
                </a:solidFill>
                <a:latin typeface="FangSong"/>
                <a:cs typeface="FangSong"/>
              </a:rPr>
              <a:t>如果日后还上公开课</a:t>
            </a:r>
            <a:r>
              <a:rPr sz="2000" spc="10">
                <a:solidFill>
                  <a:srgbClr val="FF0000"/>
                </a:solidFill>
                <a:latin typeface="FangSong"/>
                <a:cs typeface="FangSong"/>
              </a:rPr>
              <a:t>,</a:t>
            </a:r>
            <a:r>
              <a:rPr sz="2000">
                <a:solidFill>
                  <a:srgbClr val="FF0000"/>
                </a:solidFill>
                <a:latin typeface="FangSong"/>
                <a:cs typeface="FangSong"/>
              </a:rPr>
              <a:t>绝</a:t>
            </a:r>
          </a:p>
          <a:p>
            <a:pPr marL="0" marR="0">
              <a:lnSpc>
                <a:spcPts val="2006"/>
              </a:lnSpc>
              <a:spcBef>
                <a:spcPts val="393"/>
              </a:spcBef>
              <a:spcAft>
                <a:spcPct val="0"/>
              </a:spcAft>
            </a:pPr>
            <a:r>
              <a:rPr sz="2000" spc="12">
                <a:solidFill>
                  <a:srgbClr val="FF0000"/>
                </a:solidFill>
                <a:latin typeface="FangSong"/>
                <a:cs typeface="FangSong"/>
              </a:rPr>
              <a:t>不借别人的班级。</a:t>
            </a:r>
            <a:r>
              <a:rPr sz="2000" spc="11">
                <a:solidFill>
                  <a:srgbClr val="000000"/>
                </a:solidFill>
                <a:latin typeface="FangSong"/>
                <a:cs typeface="FangSong"/>
              </a:rPr>
              <a:t>其实借班上课由于对学生情况不了解</a:t>
            </a:r>
            <a:r>
              <a:rPr sz="2000">
                <a:solidFill>
                  <a:srgbClr val="000000"/>
                </a:solidFill>
                <a:latin typeface="FangSong"/>
                <a:cs typeface="FangSong"/>
              </a:rPr>
              <a:t>,</a:t>
            </a:r>
            <a:r>
              <a:rPr sz="2000" spc="15">
                <a:solidFill>
                  <a:srgbClr val="000000"/>
                </a:solidFill>
                <a:latin typeface="FangSong"/>
                <a:cs typeface="FangSong"/>
              </a:rPr>
              <a:t>违背了教学原则</a:t>
            </a:r>
            <a:r>
              <a:rPr sz="2000">
                <a:solidFill>
                  <a:srgbClr val="000000"/>
                </a:solidFill>
                <a:latin typeface="FangSong"/>
                <a:cs typeface="FangSong"/>
              </a:rPr>
              <a:t>,</a:t>
            </a:r>
            <a:r>
              <a:rPr sz="2000" spc="15">
                <a:solidFill>
                  <a:srgbClr val="000000"/>
                </a:solidFill>
                <a:latin typeface="FangSong"/>
                <a:cs typeface="FangSong"/>
              </a:rPr>
              <a:t>针对性</a:t>
            </a:r>
          </a:p>
          <a:p>
            <a:pPr marL="0" marR="0">
              <a:lnSpc>
                <a:spcPts val="2004"/>
              </a:lnSpc>
              <a:spcBef>
                <a:spcPts val="398"/>
              </a:spcBef>
              <a:spcAft>
                <a:spcPct val="0"/>
              </a:spcAft>
            </a:pPr>
            <a:r>
              <a:rPr sz="2000" spc="15">
                <a:solidFill>
                  <a:srgbClr val="000000"/>
                </a:solidFill>
                <a:latin typeface="FangSong"/>
                <a:cs typeface="FangSong"/>
              </a:rPr>
              <a:t>差</a:t>
            </a:r>
            <a:r>
              <a:rPr sz="2000">
                <a:solidFill>
                  <a:srgbClr val="000000"/>
                </a:solidFill>
                <a:latin typeface="FangSong"/>
                <a:cs typeface="FangSong"/>
              </a:rPr>
              <a:t>,</a:t>
            </a:r>
            <a:r>
              <a:rPr sz="2000" spc="12">
                <a:solidFill>
                  <a:srgbClr val="000000"/>
                </a:solidFill>
                <a:latin typeface="FangSong"/>
                <a:cs typeface="FangSong"/>
              </a:rPr>
              <a:t>更多的是在展示甚至推销授课教师的“才艺”</a:t>
            </a:r>
            <a:r>
              <a:rPr sz="2000">
                <a:solidFill>
                  <a:srgbClr val="000000"/>
                </a:solidFill>
                <a:latin typeface="FangSong"/>
                <a:cs typeface="FangSong"/>
              </a:rPr>
              <a:t>,</a:t>
            </a:r>
            <a:r>
              <a:rPr sz="2000" spc="10">
                <a:solidFill>
                  <a:srgbClr val="000000"/>
                </a:solidFill>
                <a:latin typeface="FangSong"/>
                <a:cs typeface="FangSong"/>
              </a:rPr>
              <a:t>有沽名钓誉之嫌。</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760476" y="741743"/>
            <a:ext cx="5462123" cy="7620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400"/>
              </a:lnSpc>
              <a:spcBef>
                <a:spcPct val="0"/>
              </a:spcBef>
              <a:spcAft>
                <a:spcPct val="0"/>
              </a:spcAft>
            </a:pPr>
            <a:r>
              <a:rPr sz="2400" spc="12">
                <a:solidFill>
                  <a:srgbClr val="000000"/>
                </a:solidFill>
                <a:latin typeface="FangSong"/>
                <a:cs typeface="FangSong"/>
              </a:rPr>
              <a:t>记者</a:t>
            </a:r>
            <a:r>
              <a:rPr sz="2400" spc="11">
                <a:solidFill>
                  <a:srgbClr val="000000"/>
                </a:solidFill>
                <a:latin typeface="FangSong"/>
                <a:cs typeface="FangSong"/>
              </a:rPr>
              <a:t>:您做了校长之后,有什么感悟</a:t>
            </a:r>
            <a:r>
              <a:rPr sz="2400">
                <a:solidFill>
                  <a:srgbClr val="000000"/>
                </a:solidFill>
                <a:latin typeface="FangSong"/>
                <a:cs typeface="FangSong"/>
              </a:rPr>
              <a:t>?</a:t>
            </a:r>
          </a:p>
        </p:txBody>
      </p:sp>
      <p:sp>
        <p:nvSpPr>
          <p:cNvPr id="4" name="object 4"/>
          <p:cNvSpPr txBox="1"/>
          <p:nvPr/>
        </p:nvSpPr>
        <p:spPr>
          <a:xfrm>
            <a:off x="91439" y="1308671"/>
            <a:ext cx="10392537" cy="339610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15695" marR="0">
              <a:lnSpc>
                <a:spcPts val="2400"/>
              </a:lnSpc>
              <a:spcBef>
                <a:spcPct val="0"/>
              </a:spcBef>
              <a:spcAft>
                <a:spcPct val="0"/>
              </a:spcAft>
            </a:pPr>
            <a:r>
              <a:rPr sz="2400" spc="14">
                <a:solidFill>
                  <a:srgbClr val="000000"/>
                </a:solidFill>
                <a:latin typeface="FangSong"/>
                <a:cs typeface="FangSong"/>
              </a:rPr>
              <a:t>于</a:t>
            </a:r>
            <a:r>
              <a:rPr sz="2400" spc="11">
                <a:solidFill>
                  <a:srgbClr val="000000"/>
                </a:solidFill>
                <a:latin typeface="FangSong"/>
                <a:cs typeface="FangSong"/>
              </a:rPr>
              <a:t>:现在有很多这样的人,当了校长,从事行政性工作之后,就不</a:t>
            </a:r>
          </a:p>
          <a:p>
            <a:pPr marL="0" marR="0">
              <a:lnSpc>
                <a:spcPts val="2402"/>
              </a:lnSpc>
              <a:spcBef>
                <a:spcPts val="1053"/>
              </a:spcBef>
              <a:spcAft>
                <a:spcPct val="0"/>
              </a:spcAft>
            </a:pPr>
            <a:r>
              <a:rPr sz="2400" spc="12">
                <a:solidFill>
                  <a:srgbClr val="000000"/>
                </a:solidFill>
                <a:latin typeface="FangSong"/>
                <a:cs typeface="FangSong"/>
              </a:rPr>
              <a:t>教课了</a:t>
            </a:r>
            <a:r>
              <a:rPr sz="2400" spc="11">
                <a:solidFill>
                  <a:srgbClr val="000000"/>
                </a:solidFill>
                <a:latin typeface="FangSong"/>
                <a:cs typeface="FangSong"/>
              </a:rPr>
              <a:t>,这样自己会轻松一些。</a:t>
            </a:r>
            <a:r>
              <a:rPr sz="2400" spc="11">
                <a:solidFill>
                  <a:srgbClr val="FF0000"/>
                </a:solidFill>
                <a:latin typeface="FangSong"/>
                <a:cs typeface="FangSong"/>
              </a:rPr>
              <a:t>我自己是一辈子都在选择:在一个岗</a:t>
            </a:r>
          </a:p>
          <a:p>
            <a:pPr marL="0" marR="0">
              <a:lnSpc>
                <a:spcPts val="2400"/>
              </a:lnSpc>
              <a:spcBef>
                <a:spcPts val="1008"/>
              </a:spcBef>
              <a:spcAft>
                <a:spcPct val="0"/>
              </a:spcAft>
            </a:pPr>
            <a:r>
              <a:rPr sz="2400" spc="12">
                <a:solidFill>
                  <a:srgbClr val="FF0000"/>
                </a:solidFill>
                <a:latin typeface="FangSong"/>
                <a:cs typeface="FangSong"/>
              </a:rPr>
              <a:t>位上你应该做什么。</a:t>
            </a:r>
            <a:r>
              <a:rPr sz="2400" spc="11">
                <a:solidFill>
                  <a:srgbClr val="000000"/>
                </a:solidFill>
                <a:latin typeface="FangSong"/>
                <a:cs typeface="FangSong"/>
              </a:rPr>
              <a:t>我经常有很多的学术会议要开。我看到现在有</a:t>
            </a:r>
          </a:p>
          <a:p>
            <a:pPr marL="0" marR="0">
              <a:lnSpc>
                <a:spcPts val="2400"/>
              </a:lnSpc>
              <a:spcBef>
                <a:spcPts val="1055"/>
              </a:spcBef>
              <a:spcAft>
                <a:spcPct val="0"/>
              </a:spcAft>
            </a:pPr>
            <a:r>
              <a:rPr sz="2400" spc="11">
                <a:solidFill>
                  <a:srgbClr val="000000"/>
                </a:solidFill>
                <a:latin typeface="FangSong"/>
                <a:cs typeface="FangSong"/>
              </a:rPr>
              <a:t>成就的人,大都是年纪比较大的。如果能再多些三十几岁、四十几</a:t>
            </a:r>
          </a:p>
          <a:p>
            <a:pPr marL="0" marR="0">
              <a:lnSpc>
                <a:spcPts val="2402"/>
              </a:lnSpc>
              <a:spcBef>
                <a:spcPts val="1003"/>
              </a:spcBef>
              <a:spcAft>
                <a:spcPct val="0"/>
              </a:spcAft>
            </a:pPr>
            <a:r>
              <a:rPr sz="2400" spc="11">
                <a:solidFill>
                  <a:srgbClr val="000000"/>
                </a:solidFill>
                <a:latin typeface="FangSong"/>
                <a:cs typeface="FangSong"/>
              </a:rPr>
              <a:t>岁的人就好了。其中既有体制上的问题,也有个人素质方面的问题。</a:t>
            </a:r>
          </a:p>
          <a:p>
            <a:pPr marL="0" marR="0">
              <a:lnSpc>
                <a:spcPts val="2400"/>
              </a:lnSpc>
              <a:spcBef>
                <a:spcPts val="1058"/>
              </a:spcBef>
              <a:spcAft>
                <a:spcPct val="0"/>
              </a:spcAft>
            </a:pPr>
            <a:r>
              <a:rPr sz="2400" spc="11">
                <a:solidFill>
                  <a:srgbClr val="000000"/>
                </a:solidFill>
                <a:latin typeface="FangSong"/>
                <a:cs typeface="FangSong"/>
              </a:rPr>
              <a:t>所以我现在特别重视青年教师的培养。培养青年教师要跟培养学生</a:t>
            </a:r>
          </a:p>
          <a:p>
            <a:pPr marL="0" marR="0">
              <a:lnSpc>
                <a:spcPts val="2400"/>
              </a:lnSpc>
              <a:spcBef>
                <a:spcPts val="1005"/>
              </a:spcBef>
              <a:spcAft>
                <a:spcPct val="0"/>
              </a:spcAft>
            </a:pPr>
            <a:r>
              <a:rPr sz="2400" spc="11">
                <a:solidFill>
                  <a:srgbClr val="000000"/>
                </a:solidFill>
                <a:latin typeface="FangSong"/>
                <a:cs typeface="FangSong"/>
              </a:rPr>
              <a:t>一样,</a:t>
            </a:r>
            <a:r>
              <a:rPr sz="2400" spc="12">
                <a:solidFill>
                  <a:srgbClr val="000000"/>
                </a:solidFill>
                <a:latin typeface="FangSong"/>
                <a:cs typeface="FangSong"/>
              </a:rPr>
              <a:t>要精心</a:t>
            </a:r>
            <a:r>
              <a:rPr sz="2400" spc="11">
                <a:solidFill>
                  <a:srgbClr val="000000"/>
                </a:solidFill>
                <a:latin typeface="FangSong"/>
                <a:cs typeface="FangSong"/>
              </a:rPr>
              <a:t>,这样他们就能少走弯路。</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91439" y="671980"/>
            <a:ext cx="2314896"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a:solidFill>
                  <a:srgbClr val="000000"/>
                </a:solidFill>
                <a:latin typeface="FangSong"/>
                <a:cs typeface="FangSong"/>
              </a:rPr>
              <a:t>正确答案：</a:t>
            </a:r>
          </a:p>
        </p:txBody>
      </p:sp>
      <p:sp>
        <p:nvSpPr>
          <p:cNvPr id="4" name="object 4"/>
          <p:cNvSpPr txBox="1"/>
          <p:nvPr/>
        </p:nvSpPr>
        <p:spPr>
          <a:xfrm>
            <a:off x="91439" y="1310536"/>
            <a:ext cx="7392788" cy="1528614"/>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①为人谦逊</a:t>
            </a:r>
            <a:r>
              <a:rPr sz="2800">
                <a:solidFill>
                  <a:srgbClr val="000000"/>
                </a:solidFill>
                <a:latin typeface="FangSong"/>
                <a:cs typeface="FangSong"/>
              </a:rPr>
              <a:t>,</a:t>
            </a:r>
            <a:r>
              <a:rPr sz="2800" spc="11">
                <a:solidFill>
                  <a:srgbClr val="000000"/>
                </a:solidFill>
                <a:latin typeface="FangSong"/>
                <a:cs typeface="FangSong"/>
              </a:rPr>
              <a:t>认为荣誉不仅是个人的</a:t>
            </a:r>
            <a:r>
              <a:rPr sz="2800">
                <a:solidFill>
                  <a:srgbClr val="000000"/>
                </a:solidFill>
                <a:latin typeface="FangSong"/>
                <a:cs typeface="FangSong"/>
              </a:rPr>
              <a:t>;</a:t>
            </a:r>
          </a:p>
          <a:p>
            <a:pPr marL="0" marR="0">
              <a:lnSpc>
                <a:spcPts val="2798"/>
              </a:lnSpc>
              <a:spcBef>
                <a:spcPts val="2241"/>
              </a:spcBef>
              <a:spcAft>
                <a:spcPct val="0"/>
              </a:spcAft>
            </a:pPr>
            <a:r>
              <a:rPr sz="2800" spc="12">
                <a:solidFill>
                  <a:srgbClr val="000000"/>
                </a:solidFill>
                <a:latin typeface="FangSong"/>
                <a:cs typeface="FangSong"/>
              </a:rPr>
              <a:t>②善于学习</a:t>
            </a:r>
            <a:r>
              <a:rPr sz="2800">
                <a:solidFill>
                  <a:srgbClr val="000000"/>
                </a:solidFill>
                <a:latin typeface="FangSong"/>
                <a:cs typeface="FangSong"/>
              </a:rPr>
              <a:t>,</a:t>
            </a:r>
            <a:r>
              <a:rPr sz="2800" spc="11">
                <a:solidFill>
                  <a:srgbClr val="000000"/>
                </a:solidFill>
                <a:latin typeface="FangSong"/>
                <a:cs typeface="FangSong"/>
              </a:rPr>
              <a:t>能从其他老师身上发现优点</a:t>
            </a:r>
            <a:r>
              <a:rPr sz="2800">
                <a:solidFill>
                  <a:srgbClr val="000000"/>
                </a:solidFill>
                <a:latin typeface="FangSong"/>
                <a:cs typeface="FangSong"/>
              </a:rPr>
              <a:t>;</a:t>
            </a:r>
          </a:p>
        </p:txBody>
      </p:sp>
      <p:sp>
        <p:nvSpPr>
          <p:cNvPr id="5" name="object 5"/>
          <p:cNvSpPr txBox="1"/>
          <p:nvPr/>
        </p:nvSpPr>
        <p:spPr>
          <a:xfrm>
            <a:off x="91439" y="2589553"/>
            <a:ext cx="10052673" cy="1400556"/>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③善于自我批评反思</a:t>
            </a:r>
            <a:r>
              <a:rPr sz="2800">
                <a:solidFill>
                  <a:srgbClr val="000000"/>
                </a:solidFill>
                <a:latin typeface="FangSong"/>
                <a:cs typeface="FangSong"/>
              </a:rPr>
              <a:t>,借别的班上课会给其他教师制造难</a:t>
            </a:r>
          </a:p>
          <a:p>
            <a:pPr marL="0" marR="0">
              <a:lnSpc>
                <a:spcPts val="2795"/>
              </a:lnSpc>
              <a:spcBef>
                <a:spcPts val="1236"/>
              </a:spcBef>
              <a:spcAft>
                <a:spcPct val="0"/>
              </a:spcAft>
            </a:pPr>
            <a:r>
              <a:rPr sz="2800" spc="20">
                <a:solidFill>
                  <a:srgbClr val="000000"/>
                </a:solidFill>
                <a:latin typeface="FangSong"/>
                <a:cs typeface="FangSong"/>
              </a:rPr>
              <a:t>题</a:t>
            </a:r>
            <a:r>
              <a:rPr sz="2800">
                <a:solidFill>
                  <a:srgbClr val="000000"/>
                </a:solidFill>
                <a:latin typeface="FangSong"/>
                <a:cs typeface="FangSong"/>
              </a:rPr>
              <a:t>,</a:t>
            </a:r>
            <a:r>
              <a:rPr sz="2800" spc="12">
                <a:solidFill>
                  <a:srgbClr val="000000"/>
                </a:solidFill>
                <a:latin typeface="FangSong"/>
                <a:cs typeface="FangSong"/>
              </a:rPr>
              <a:t>以后不再借班上课</a:t>
            </a:r>
            <a:r>
              <a:rPr sz="2800">
                <a:solidFill>
                  <a:srgbClr val="000000"/>
                </a:solidFill>
                <a:latin typeface="FangSong"/>
                <a:cs typeface="FangSong"/>
              </a:rPr>
              <a:t> ;</a:t>
            </a:r>
          </a:p>
        </p:txBody>
      </p:sp>
      <p:sp>
        <p:nvSpPr>
          <p:cNvPr id="6" name="object 6"/>
          <p:cNvSpPr txBox="1"/>
          <p:nvPr/>
        </p:nvSpPr>
        <p:spPr>
          <a:xfrm>
            <a:off x="91439" y="3740427"/>
            <a:ext cx="8213267" cy="15285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a:solidFill>
                  <a:srgbClr val="000000"/>
                </a:solidFill>
                <a:latin typeface="FangSong"/>
                <a:cs typeface="FangSong"/>
              </a:rPr>
              <a:t>④有钻研精神</a:t>
            </a:r>
            <a:r>
              <a:rPr sz="2800" spc="15">
                <a:solidFill>
                  <a:srgbClr val="000000"/>
                </a:solidFill>
                <a:latin typeface="FangSong"/>
                <a:cs typeface="FangSong"/>
              </a:rPr>
              <a:t>,</a:t>
            </a:r>
            <a:r>
              <a:rPr sz="2800" spc="10">
                <a:solidFill>
                  <a:srgbClr val="000000"/>
                </a:solidFill>
                <a:latin typeface="FangSong"/>
                <a:cs typeface="FangSong"/>
              </a:rPr>
              <a:t>对教育工作有自己的思考研究</a:t>
            </a:r>
            <a:r>
              <a:rPr sz="2800">
                <a:solidFill>
                  <a:srgbClr val="000000"/>
                </a:solidFill>
                <a:latin typeface="FangSong"/>
                <a:cs typeface="FangSong"/>
              </a:rPr>
              <a:t>;</a:t>
            </a:r>
          </a:p>
          <a:p>
            <a:pPr marL="0" marR="0">
              <a:lnSpc>
                <a:spcPts val="2795"/>
              </a:lnSpc>
              <a:spcBef>
                <a:spcPts val="2244"/>
              </a:spcBef>
              <a:spcAft>
                <a:spcPct val="0"/>
              </a:spcAft>
            </a:pPr>
            <a:r>
              <a:rPr sz="2800" spc="12">
                <a:solidFill>
                  <a:srgbClr val="000000"/>
                </a:solidFill>
                <a:latin typeface="FangSong"/>
                <a:cs typeface="FangSong"/>
              </a:rPr>
              <a:t>⑤提携后进</a:t>
            </a:r>
            <a:r>
              <a:rPr sz="2800">
                <a:solidFill>
                  <a:srgbClr val="000000"/>
                </a:solidFill>
                <a:latin typeface="FangSong"/>
                <a:cs typeface="FangSong"/>
              </a:rPr>
              <a:t>,</a:t>
            </a:r>
            <a:r>
              <a:rPr sz="2800" spc="11">
                <a:solidFill>
                  <a:srgbClr val="000000"/>
                </a:solidFill>
                <a:latin typeface="FangSong"/>
                <a:cs typeface="FangSong"/>
              </a:rPr>
              <a:t>注重对青年教师的培养</a:t>
            </a:r>
            <a:r>
              <a:rPr sz="2800">
                <a:solidFill>
                  <a:srgbClr val="000000"/>
                </a:solidFill>
                <a:latin typeface="FangSong"/>
                <a:cs typeface="FangSong"/>
              </a:rPr>
              <a:t>;</a:t>
            </a:r>
          </a:p>
        </p:txBody>
      </p:sp>
      <p:sp>
        <p:nvSpPr>
          <p:cNvPr id="7" name="object 7"/>
          <p:cNvSpPr txBox="1"/>
          <p:nvPr/>
        </p:nvSpPr>
        <p:spPr>
          <a:xfrm>
            <a:off x="91439" y="5019444"/>
            <a:ext cx="9653028" cy="88849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2">
                <a:solidFill>
                  <a:srgbClr val="000000"/>
                </a:solidFill>
                <a:latin typeface="FangSong"/>
                <a:cs typeface="FangSong"/>
              </a:rPr>
              <a:t>⑥淡泊名利</a:t>
            </a:r>
            <a:r>
              <a:rPr sz="2800">
                <a:solidFill>
                  <a:srgbClr val="000000"/>
                </a:solidFill>
                <a:latin typeface="FangSong"/>
                <a:cs typeface="FangSong"/>
              </a:rPr>
              <a:t>,</a:t>
            </a:r>
            <a:r>
              <a:rPr sz="2800" spc="15">
                <a:solidFill>
                  <a:srgbClr val="000000"/>
                </a:solidFill>
                <a:latin typeface="FangSong"/>
                <a:cs typeface="FangSong"/>
              </a:rPr>
              <a:t>不愿从政,</a:t>
            </a:r>
            <a:r>
              <a:rPr sz="2800" spc="11">
                <a:solidFill>
                  <a:srgbClr val="000000"/>
                </a:solidFill>
                <a:latin typeface="FangSong"/>
                <a:cs typeface="FangSong"/>
              </a:rPr>
              <a:t>只愿做普通教师。（任选</a:t>
            </a:r>
            <a:r>
              <a:rPr sz="2800" spc="15">
                <a:solidFill>
                  <a:srgbClr val="000000"/>
                </a:solidFill>
                <a:latin typeface="FangSong"/>
                <a:cs typeface="FangSong"/>
              </a:rPr>
              <a:t>4</a:t>
            </a:r>
            <a:r>
              <a:rPr sz="2800">
                <a:solidFill>
                  <a:srgbClr val="000000"/>
                </a:solidFill>
                <a:latin typeface="FangSong"/>
                <a:cs typeface="FangSong"/>
              </a:rPr>
              <a:t>条）</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24326" y="2737012"/>
            <a:ext cx="2515819" cy="1289625"/>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4"/>
              </a:lnSpc>
              <a:spcBef>
                <a:spcPct val="0"/>
              </a:spcBef>
              <a:spcAft>
                <a:spcPct val="0"/>
              </a:spcAft>
            </a:pPr>
            <a:r>
              <a:rPr sz="3600" b="1">
                <a:solidFill>
                  <a:srgbClr val="000000"/>
                </a:solidFill>
                <a:latin typeface="OJROOK+å¾®è½¯é�»,Bold"/>
                <a:cs typeface="OJROOK+å¾®è½¯é�»,Bold"/>
              </a:rPr>
              <a:t>课程总结</a:t>
            </a:r>
          </a:p>
        </p:txBody>
      </p:sp>
      <p:sp>
        <p:nvSpPr>
          <p:cNvPr id="4" name="object 4"/>
          <p:cNvSpPr txBox="1"/>
          <p:nvPr/>
        </p:nvSpPr>
        <p:spPr>
          <a:xfrm>
            <a:off x="1646808" y="2804358"/>
            <a:ext cx="1397812" cy="157679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5815"/>
              </a:lnSpc>
              <a:spcBef>
                <a:spcPct val="0"/>
              </a:spcBef>
              <a:spcAft>
                <a:spcPct val="0"/>
              </a:spcAft>
            </a:pPr>
            <a:r>
              <a:rPr sz="4400" b="1">
                <a:solidFill>
                  <a:srgbClr val="404040"/>
                </a:solidFill>
                <a:latin typeface="OJROOK+å¾®è½¯é�»,Bold"/>
                <a:cs typeface="OJROOK+å¾®è½¯é�»,Bold"/>
              </a:rPr>
              <a:t>五</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757929" y="241532"/>
            <a:ext cx="2237232"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HGSLOM+MicrosoftYaHei"/>
                <a:cs typeface="HGSLOM+MicrosoftYaHei"/>
              </a:rPr>
              <a:t>考情分析</a:t>
            </a:r>
          </a:p>
        </p:txBody>
      </p:sp>
      <p:sp>
        <p:nvSpPr>
          <p:cNvPr id="4" name="object 4"/>
          <p:cNvSpPr txBox="1"/>
          <p:nvPr/>
        </p:nvSpPr>
        <p:spPr>
          <a:xfrm>
            <a:off x="91439" y="1009626"/>
            <a:ext cx="10290974" cy="1367281"/>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4"/>
              </a:lnSpc>
              <a:spcBef>
                <a:spcPct val="0"/>
              </a:spcBef>
              <a:spcAft>
                <a:spcPct val="0"/>
              </a:spcAft>
            </a:pPr>
            <a:r>
              <a:rPr sz="2000" spc="12">
                <a:solidFill>
                  <a:srgbClr val="000000"/>
                </a:solidFill>
                <a:latin typeface="FangSong"/>
                <a:cs typeface="FangSong"/>
              </a:rPr>
              <a:t>全国课标卷大阅读的选作题——实用类文本阅读，一直以来都是</a:t>
            </a:r>
            <a:r>
              <a:rPr sz="2000" spc="15">
                <a:solidFill>
                  <a:srgbClr val="FF0000"/>
                </a:solidFill>
                <a:latin typeface="FangSong"/>
                <a:cs typeface="FangSong"/>
              </a:rPr>
              <a:t>人物传记类</a:t>
            </a:r>
          </a:p>
          <a:p>
            <a:pPr marL="0" marR="0">
              <a:lnSpc>
                <a:spcPts val="2004"/>
              </a:lnSpc>
              <a:spcBef>
                <a:spcPts val="875"/>
              </a:spcBef>
              <a:spcAft>
                <a:spcPct val="0"/>
              </a:spcAft>
            </a:pPr>
            <a:r>
              <a:rPr sz="2000" spc="15">
                <a:solidFill>
                  <a:srgbClr val="FF0000"/>
                </a:solidFill>
                <a:latin typeface="FangSong"/>
                <a:cs typeface="FangSong"/>
              </a:rPr>
              <a:t>的文本</a:t>
            </a:r>
            <a:r>
              <a:rPr sz="2000" spc="12">
                <a:solidFill>
                  <a:srgbClr val="000000"/>
                </a:solidFill>
                <a:latin typeface="FangSong"/>
                <a:cs typeface="FangSong"/>
              </a:rPr>
              <a:t>，起初只是单篇阅读，近年来演变成“传记</a:t>
            </a:r>
            <a:r>
              <a:rPr sz="2000">
                <a:solidFill>
                  <a:srgbClr val="000000"/>
                </a:solidFill>
                <a:latin typeface="FangSong"/>
                <a:cs typeface="FangSong"/>
              </a:rPr>
              <a:t>+</a:t>
            </a:r>
            <a:r>
              <a:rPr sz="2000" spc="10">
                <a:solidFill>
                  <a:srgbClr val="000000"/>
                </a:solidFill>
                <a:latin typeface="FangSong"/>
                <a:cs typeface="FangSong"/>
              </a:rPr>
              <a:t>相关链接”的“非连续性文</a:t>
            </a:r>
          </a:p>
          <a:p>
            <a:pPr marL="0" marR="0">
              <a:lnSpc>
                <a:spcPts val="2004"/>
              </a:lnSpc>
              <a:spcBef>
                <a:spcPts val="878"/>
              </a:spcBef>
              <a:spcAft>
                <a:spcPct val="0"/>
              </a:spcAft>
            </a:pPr>
            <a:r>
              <a:rPr sz="2000" spc="12">
                <a:solidFill>
                  <a:srgbClr val="000000"/>
                </a:solidFill>
                <a:latin typeface="FangSong"/>
                <a:cs typeface="FangSong"/>
              </a:rPr>
              <a:t>本阅读”形式，</a:t>
            </a:r>
            <a:r>
              <a:rPr sz="2000">
                <a:solidFill>
                  <a:srgbClr val="000000"/>
                </a:solidFill>
                <a:latin typeface="FangSong"/>
                <a:cs typeface="FangSong"/>
              </a:rPr>
              <a:t>17</a:t>
            </a:r>
            <a:r>
              <a:rPr sz="2000" spc="12">
                <a:solidFill>
                  <a:srgbClr val="000000"/>
                </a:solidFill>
                <a:latin typeface="FangSong"/>
                <a:cs typeface="FangSong"/>
              </a:rPr>
              <a:t>年增加非连续型文本。同时要了解</a:t>
            </a:r>
            <a:r>
              <a:rPr sz="2000" spc="11">
                <a:solidFill>
                  <a:srgbClr val="FF0000"/>
                </a:solidFill>
                <a:latin typeface="FangSong"/>
                <a:cs typeface="FangSong"/>
              </a:rPr>
              <a:t>新闻、报告、科普</a:t>
            </a:r>
            <a:r>
              <a:rPr sz="2000" spc="15">
                <a:solidFill>
                  <a:srgbClr val="000000"/>
                </a:solidFill>
                <a:latin typeface="FangSong"/>
                <a:cs typeface="FangSong"/>
              </a:rPr>
              <a:t>类文本。</a:t>
            </a:r>
          </a:p>
        </p:txBody>
      </p:sp>
      <p:sp>
        <p:nvSpPr>
          <p:cNvPr id="5" name="object 5"/>
          <p:cNvSpPr txBox="1"/>
          <p:nvPr/>
        </p:nvSpPr>
        <p:spPr>
          <a:xfrm>
            <a:off x="91439" y="2233652"/>
            <a:ext cx="10282863" cy="100126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4"/>
              </a:lnSpc>
              <a:spcBef>
                <a:spcPct val="0"/>
              </a:spcBef>
              <a:spcAft>
                <a:spcPct val="0"/>
              </a:spcAft>
            </a:pPr>
            <a:r>
              <a:rPr sz="2000" spc="10">
                <a:solidFill>
                  <a:srgbClr val="000000"/>
                </a:solidFill>
                <a:latin typeface="FangSong"/>
                <a:cs typeface="FangSong"/>
              </a:rPr>
              <a:t>一般选取中国现当代知名学者、文人、科学家、企业家或英雄人物的传记来</a:t>
            </a:r>
          </a:p>
          <a:p>
            <a:pPr marL="0" marR="0">
              <a:lnSpc>
                <a:spcPts val="2004"/>
              </a:lnSpc>
              <a:spcBef>
                <a:spcPts val="875"/>
              </a:spcBef>
              <a:spcAft>
                <a:spcPct val="0"/>
              </a:spcAft>
            </a:pPr>
            <a:r>
              <a:rPr sz="2000" spc="10">
                <a:solidFill>
                  <a:srgbClr val="000000"/>
                </a:solidFill>
                <a:latin typeface="FangSong"/>
                <a:cs typeface="FangSong"/>
              </a:rPr>
              <a:t>命题，偶尔也选外国科学家或英雄人物的传记故事来命题。</a:t>
            </a:r>
          </a:p>
        </p:txBody>
      </p:sp>
      <p:sp>
        <p:nvSpPr>
          <p:cNvPr id="6" name="object 6"/>
          <p:cNvSpPr txBox="1"/>
          <p:nvPr/>
        </p:nvSpPr>
        <p:spPr>
          <a:xfrm>
            <a:off x="605027" y="3093569"/>
            <a:ext cx="9692237"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spc="10">
                <a:solidFill>
                  <a:srgbClr val="000000"/>
                </a:solidFill>
                <a:latin typeface="FangSong"/>
                <a:cs typeface="FangSong"/>
              </a:rPr>
              <a:t>与文学类文本阅读相对应，实用类文本以选择题、主观题出现。分值依次为</a:t>
            </a:r>
          </a:p>
        </p:txBody>
      </p:sp>
      <p:sp>
        <p:nvSpPr>
          <p:cNvPr id="7" name="object 7"/>
          <p:cNvSpPr txBox="1"/>
          <p:nvPr/>
        </p:nvSpPr>
        <p:spPr>
          <a:xfrm>
            <a:off x="91439" y="3459329"/>
            <a:ext cx="4415529" cy="63550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004"/>
              </a:lnSpc>
              <a:spcBef>
                <a:spcPct val="0"/>
              </a:spcBef>
              <a:spcAft>
                <a:spcPct val="0"/>
              </a:spcAft>
            </a:pPr>
            <a:r>
              <a:rPr sz="2000">
                <a:solidFill>
                  <a:srgbClr val="FF0000"/>
                </a:solidFill>
                <a:latin typeface="FangSong"/>
                <a:cs typeface="FangSong"/>
              </a:rPr>
              <a:t>3</a:t>
            </a:r>
            <a:r>
              <a:rPr sz="2000" spc="15">
                <a:solidFill>
                  <a:srgbClr val="FF0000"/>
                </a:solidFill>
                <a:latin typeface="FangSong"/>
                <a:cs typeface="FangSong"/>
              </a:rPr>
              <a:t>、</a:t>
            </a:r>
            <a:r>
              <a:rPr sz="2000">
                <a:solidFill>
                  <a:srgbClr val="FF0000"/>
                </a:solidFill>
                <a:latin typeface="FangSong"/>
                <a:cs typeface="FangSong"/>
              </a:rPr>
              <a:t>4</a:t>
            </a:r>
            <a:r>
              <a:rPr sz="2000" spc="28">
                <a:solidFill>
                  <a:srgbClr val="FF0000"/>
                </a:solidFill>
                <a:latin typeface="FangSong"/>
                <a:cs typeface="FangSong"/>
              </a:rPr>
              <a:t>、</a:t>
            </a:r>
            <a:r>
              <a:rPr sz="2000" spc="10">
                <a:solidFill>
                  <a:srgbClr val="FF0000"/>
                </a:solidFill>
                <a:latin typeface="FangSong"/>
                <a:cs typeface="FangSong"/>
              </a:rPr>
              <a:t>5</a:t>
            </a:r>
            <a:r>
              <a:rPr sz="2000" spc="15">
                <a:solidFill>
                  <a:srgbClr val="FF0000"/>
                </a:solidFill>
                <a:latin typeface="FangSong"/>
                <a:cs typeface="FangSong"/>
              </a:rPr>
              <a:t>分。</a:t>
            </a:r>
            <a:r>
              <a:rPr sz="2000">
                <a:solidFill>
                  <a:srgbClr val="FF0000"/>
                </a:solidFill>
                <a:latin typeface="FangSong"/>
                <a:cs typeface="FangSong"/>
              </a:rPr>
              <a:t>4</a:t>
            </a:r>
            <a:r>
              <a:rPr sz="2000" spc="15">
                <a:solidFill>
                  <a:srgbClr val="FF0000"/>
                </a:solidFill>
                <a:latin typeface="FangSong"/>
                <a:cs typeface="FangSong"/>
              </a:rPr>
              <a:t>、</a:t>
            </a:r>
            <a:r>
              <a:rPr sz="2000">
                <a:solidFill>
                  <a:srgbClr val="FF0000"/>
                </a:solidFill>
                <a:latin typeface="FangSong"/>
                <a:cs typeface="FangSong"/>
              </a:rPr>
              <a:t>4</a:t>
            </a:r>
            <a:r>
              <a:rPr sz="2000" spc="15">
                <a:solidFill>
                  <a:srgbClr val="FF0000"/>
                </a:solidFill>
                <a:latin typeface="FangSong"/>
                <a:cs typeface="FangSong"/>
              </a:rPr>
              <a:t>、</a:t>
            </a:r>
            <a:r>
              <a:rPr sz="2000">
                <a:solidFill>
                  <a:srgbClr val="FF0000"/>
                </a:solidFill>
                <a:latin typeface="FangSong"/>
                <a:cs typeface="FangSong"/>
              </a:rPr>
              <a:t>6</a:t>
            </a:r>
            <a:r>
              <a:rPr sz="2000" spc="12">
                <a:solidFill>
                  <a:srgbClr val="FF0000"/>
                </a:solidFill>
                <a:latin typeface="FangSong"/>
                <a:cs typeface="FangSong"/>
              </a:rPr>
              <a:t>分。（</a:t>
            </a:r>
            <a:r>
              <a:rPr sz="2000" spc="14">
                <a:solidFill>
                  <a:srgbClr val="FF0000"/>
                </a:solidFill>
                <a:latin typeface="FangSong"/>
                <a:cs typeface="FangSong"/>
              </a:rPr>
              <a:t>26</a:t>
            </a:r>
            <a:r>
              <a:rPr sz="2000" spc="15">
                <a:solidFill>
                  <a:srgbClr val="FF0000"/>
                </a:solidFill>
                <a:latin typeface="FangSong"/>
                <a:cs typeface="FangSong"/>
              </a:rPr>
              <a:t>分）</a:t>
            </a:r>
          </a:p>
        </p:txBody>
      </p:sp>
      <p:sp>
        <p:nvSpPr>
          <p:cNvPr id="8" name="object 8"/>
          <p:cNvSpPr txBox="1"/>
          <p:nvPr/>
        </p:nvSpPr>
        <p:spPr>
          <a:xfrm>
            <a:off x="91439" y="3951581"/>
            <a:ext cx="10580445" cy="173304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3587" marR="0">
              <a:lnSpc>
                <a:spcPts val="2004"/>
              </a:lnSpc>
              <a:spcBef>
                <a:spcPct val="0"/>
              </a:spcBef>
              <a:spcAft>
                <a:spcPct val="0"/>
              </a:spcAft>
            </a:pPr>
            <a:r>
              <a:rPr sz="2000" spc="14">
                <a:solidFill>
                  <a:srgbClr val="000000"/>
                </a:solidFill>
                <a:latin typeface="FangSong"/>
                <a:cs typeface="FangSong"/>
              </a:rPr>
              <a:t>主要考点为“</a:t>
            </a:r>
            <a:r>
              <a:rPr sz="2000" spc="11">
                <a:solidFill>
                  <a:srgbClr val="FF0000"/>
                </a:solidFill>
                <a:latin typeface="FangSong"/>
                <a:cs typeface="FangSong"/>
              </a:rPr>
              <a:t>筛选并整合</a:t>
            </a:r>
            <a:r>
              <a:rPr sz="2000" spc="14">
                <a:solidFill>
                  <a:srgbClr val="000000"/>
                </a:solidFill>
                <a:latin typeface="FangSong"/>
                <a:cs typeface="FangSong"/>
              </a:rPr>
              <a:t>文中重要信息”、“</a:t>
            </a:r>
            <a:r>
              <a:rPr sz="2000">
                <a:solidFill>
                  <a:srgbClr val="FF0000"/>
                </a:solidFill>
                <a:latin typeface="FangSong"/>
                <a:cs typeface="FangSong"/>
              </a:rPr>
              <a:t>探究</a:t>
            </a:r>
            <a:r>
              <a:rPr sz="2000" spc="11">
                <a:solidFill>
                  <a:srgbClr val="000000"/>
                </a:solidFill>
                <a:latin typeface="FangSong"/>
                <a:cs typeface="FangSong"/>
              </a:rPr>
              <a:t>文本中的某些问题，提出</a:t>
            </a:r>
          </a:p>
          <a:p>
            <a:pPr marL="0" marR="0">
              <a:lnSpc>
                <a:spcPts val="2006"/>
              </a:lnSpc>
              <a:spcBef>
                <a:spcPts val="873"/>
              </a:spcBef>
              <a:spcAft>
                <a:spcPct val="0"/>
              </a:spcAft>
            </a:pPr>
            <a:r>
              <a:rPr sz="2000" spc="12">
                <a:solidFill>
                  <a:srgbClr val="000000"/>
                </a:solidFill>
                <a:latin typeface="FangSong"/>
                <a:cs typeface="FangSong"/>
              </a:rPr>
              <a:t>自己的见解”，也有考查“从不同的角度和层面发掘文本所反映的</a:t>
            </a:r>
            <a:r>
              <a:rPr sz="2000" spc="11">
                <a:solidFill>
                  <a:srgbClr val="FF0000"/>
                </a:solidFill>
                <a:latin typeface="FangSong"/>
                <a:cs typeface="FangSong"/>
              </a:rPr>
              <a:t>人生价值和时</a:t>
            </a:r>
          </a:p>
          <a:p>
            <a:pPr marL="0" marR="0">
              <a:lnSpc>
                <a:spcPts val="2004"/>
              </a:lnSpc>
              <a:spcBef>
                <a:spcPts val="878"/>
              </a:spcBef>
              <a:spcAft>
                <a:spcPct val="0"/>
              </a:spcAft>
            </a:pPr>
            <a:r>
              <a:rPr sz="2000" spc="15">
                <a:solidFill>
                  <a:srgbClr val="FF0000"/>
                </a:solidFill>
                <a:latin typeface="FangSong"/>
                <a:cs typeface="FangSong"/>
              </a:rPr>
              <a:t>代精神</a:t>
            </a:r>
            <a:r>
              <a:rPr sz="2000" spc="11">
                <a:solidFill>
                  <a:srgbClr val="000000"/>
                </a:solidFill>
                <a:latin typeface="FangSong"/>
                <a:cs typeface="FangSong"/>
              </a:rPr>
              <a:t>”的，偶尔也像文学作品一样要求</a:t>
            </a:r>
            <a:r>
              <a:rPr sz="2000" spc="12">
                <a:solidFill>
                  <a:srgbClr val="FF0000"/>
                </a:solidFill>
                <a:latin typeface="FangSong"/>
                <a:cs typeface="FangSong"/>
              </a:rPr>
              <a:t>分析人物形象（性格）特征、品质特点</a:t>
            </a:r>
            <a:r>
              <a:rPr sz="2000">
                <a:solidFill>
                  <a:srgbClr val="000000"/>
                </a:solidFill>
                <a:latin typeface="FangSong"/>
                <a:cs typeface="FangSong"/>
              </a:rPr>
              <a:t>、</a:t>
            </a:r>
          </a:p>
          <a:p>
            <a:pPr marL="0" marR="0">
              <a:lnSpc>
                <a:spcPts val="2004"/>
              </a:lnSpc>
              <a:spcBef>
                <a:spcPts val="826"/>
              </a:spcBef>
              <a:spcAft>
                <a:spcPct val="0"/>
              </a:spcAft>
            </a:pPr>
            <a:r>
              <a:rPr sz="2000" spc="14">
                <a:solidFill>
                  <a:srgbClr val="000000"/>
                </a:solidFill>
                <a:latin typeface="FangSong"/>
                <a:cs typeface="FangSong"/>
              </a:rPr>
              <a:t>分析文本的</a:t>
            </a:r>
            <a:r>
              <a:rPr sz="2000" spc="12">
                <a:solidFill>
                  <a:srgbClr val="FF0000"/>
                </a:solidFill>
                <a:latin typeface="FangSong"/>
                <a:cs typeface="FangSong"/>
              </a:rPr>
              <a:t>表现手法</a:t>
            </a:r>
            <a:r>
              <a:rPr sz="2000" spc="10">
                <a:solidFill>
                  <a:srgbClr val="000000"/>
                </a:solidFill>
                <a:latin typeface="FangSong"/>
                <a:cs typeface="FangSong"/>
              </a:rPr>
              <a:t>的情形。其他考点基本没有涉及。</a:t>
            </a:r>
          </a:p>
        </p:txBody>
      </p:sp>
      <p:sp>
        <p:nvSpPr>
          <p:cNvPr id="9" name="object 9"/>
          <p:cNvSpPr txBox="1"/>
          <p:nvPr/>
        </p:nvSpPr>
        <p:spPr>
          <a:xfrm>
            <a:off x="91439" y="5541392"/>
            <a:ext cx="10279068" cy="1001572"/>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643127" marR="0">
              <a:lnSpc>
                <a:spcPts val="2004"/>
              </a:lnSpc>
              <a:spcBef>
                <a:spcPct val="0"/>
              </a:spcBef>
              <a:spcAft>
                <a:spcPct val="0"/>
              </a:spcAft>
            </a:pPr>
            <a:r>
              <a:rPr sz="2000" spc="12">
                <a:solidFill>
                  <a:srgbClr val="000000"/>
                </a:solidFill>
                <a:latin typeface="FangSong"/>
                <a:cs typeface="FangSong"/>
              </a:rPr>
              <a:t>一般来说，如果传记类文本里不含有过多的名词术语或纯理论的阐述文字</a:t>
            </a:r>
          </a:p>
          <a:p>
            <a:pPr marL="0" marR="0">
              <a:lnSpc>
                <a:spcPts val="2004"/>
              </a:lnSpc>
              <a:spcBef>
                <a:spcPts val="878"/>
              </a:spcBef>
              <a:spcAft>
                <a:spcPct val="0"/>
              </a:spcAft>
            </a:pPr>
            <a:r>
              <a:rPr sz="2000" spc="10">
                <a:solidFill>
                  <a:srgbClr val="000000"/>
                </a:solidFill>
                <a:latin typeface="FangSong"/>
                <a:cs typeface="FangSong"/>
              </a:rPr>
              <a:t>的话，那么传记类文本阅读难度要略低于文学类文本阅读（主要是小说阅读）。</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204080" y="1513400"/>
            <a:ext cx="1243583" cy="100205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3690"/>
              </a:lnSpc>
              <a:spcBef>
                <a:spcPct val="0"/>
              </a:spcBef>
              <a:spcAft>
                <a:spcPct val="0"/>
              </a:spcAft>
            </a:pPr>
            <a:r>
              <a:rPr sz="2800" b="1">
                <a:solidFill>
                  <a:srgbClr val="000000"/>
                </a:solidFill>
                <a:latin typeface="UWVFKT+å¾®è½¯é�»,Bold"/>
                <a:cs typeface="UWVFKT+å¾®è½¯é�»,Bold"/>
              </a:rPr>
              <a:t>结语</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4014470" y="2356408"/>
            <a:ext cx="1534667" cy="787188"/>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898"/>
              </a:lnSpc>
              <a:spcBef>
                <a:spcPct val="0"/>
              </a:spcBef>
              <a:spcAft>
                <a:spcPct val="0"/>
              </a:spcAft>
            </a:pPr>
            <a:r>
              <a:rPr sz="2200" b="1">
                <a:solidFill>
                  <a:srgbClr val="000000"/>
                </a:solidFill>
                <a:latin typeface="EKKIHL+å¾®è½¯é�»,Bold"/>
                <a:cs typeface="EKKIHL+å¾®è½¯é�»,Bold"/>
              </a:rPr>
              <a:t>感谢观看</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3664965" y="2789532"/>
            <a:ext cx="25146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TTPPWV+å¾®è½¯é�»,Bold"/>
                <a:cs typeface="TTPPWV+å¾®è½¯é�»,Bold"/>
              </a:rPr>
              <a:t>课程安排</a:t>
            </a:r>
          </a:p>
        </p:txBody>
      </p:sp>
      <p:sp>
        <p:nvSpPr>
          <p:cNvPr id="4" name="object 4"/>
          <p:cNvSpPr txBox="1"/>
          <p:nvPr/>
        </p:nvSpPr>
        <p:spPr>
          <a:xfrm>
            <a:off x="1751329" y="2936344"/>
            <a:ext cx="1143000" cy="1289223"/>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751"/>
              </a:lnSpc>
              <a:spcBef>
                <a:spcPct val="0"/>
              </a:spcBef>
              <a:spcAft>
                <a:spcPct val="0"/>
              </a:spcAft>
            </a:pPr>
            <a:r>
              <a:rPr sz="3600" b="1">
                <a:solidFill>
                  <a:srgbClr val="404040"/>
                </a:solidFill>
                <a:latin typeface="TTPPWV+å¾®è½¯é�»,Bold"/>
                <a:cs typeface="TTPPWV+å¾®è½¯é�»,Bold"/>
              </a:rPr>
              <a:t>二</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4" name="object 4"/>
          <p:cNvSpPr txBox="1"/>
          <p:nvPr/>
        </p:nvSpPr>
        <p:spPr>
          <a:xfrm>
            <a:off x="330708" y="1950354"/>
            <a:ext cx="9431954" cy="1401199"/>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8"/>
              </a:lnSpc>
              <a:spcBef>
                <a:spcPct val="0"/>
              </a:spcBef>
              <a:spcAft>
                <a:spcPct val="0"/>
              </a:spcAft>
            </a:pPr>
            <a:r>
              <a:rPr sz="2800" spc="11">
                <a:solidFill>
                  <a:srgbClr val="FF0000"/>
                </a:solidFill>
                <a:latin typeface="FangSong"/>
                <a:cs typeface="FangSong"/>
              </a:rPr>
              <a:t>第一节</a:t>
            </a:r>
            <a:r>
              <a:rPr sz="2800">
                <a:solidFill>
                  <a:srgbClr val="000000"/>
                </a:solidFill>
                <a:latin typeface="FangSong"/>
                <a:cs typeface="FangSong"/>
              </a:rPr>
              <a:t>：明确实用类文本考点，熟练掌握传记、新闻</a:t>
            </a:r>
          </a:p>
          <a:p>
            <a:pPr marL="0" marR="0">
              <a:lnSpc>
                <a:spcPts val="2795"/>
              </a:lnSpc>
              <a:spcBef>
                <a:spcPts val="1239"/>
              </a:spcBef>
              <a:spcAft>
                <a:spcPct val="0"/>
              </a:spcAft>
            </a:pPr>
            <a:r>
              <a:rPr sz="2800">
                <a:solidFill>
                  <a:srgbClr val="000000"/>
                </a:solidFill>
                <a:latin typeface="FangSong"/>
                <a:cs typeface="FangSong"/>
              </a:rPr>
              <a:t>的各类题型方式，理清答题思路。</a:t>
            </a:r>
          </a:p>
        </p:txBody>
      </p:sp>
      <p:sp>
        <p:nvSpPr>
          <p:cNvPr id="5" name="object 5"/>
          <p:cNvSpPr txBox="1"/>
          <p:nvPr/>
        </p:nvSpPr>
        <p:spPr>
          <a:xfrm>
            <a:off x="330708" y="3101617"/>
            <a:ext cx="9842261" cy="229550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2795"/>
              </a:lnSpc>
              <a:spcBef>
                <a:spcPct val="0"/>
              </a:spcBef>
              <a:spcAft>
                <a:spcPct val="0"/>
              </a:spcAft>
            </a:pPr>
            <a:r>
              <a:rPr sz="2800" spc="11" dirty="0" err="1">
                <a:solidFill>
                  <a:srgbClr val="FF0000"/>
                </a:solidFill>
                <a:latin typeface="FangSong"/>
                <a:cs typeface="FangSong"/>
              </a:rPr>
              <a:t>第二节</a:t>
            </a:r>
            <a:r>
              <a:rPr sz="2800" dirty="0" err="1">
                <a:solidFill>
                  <a:srgbClr val="000000"/>
                </a:solidFill>
                <a:latin typeface="FangSong"/>
                <a:cs typeface="FangSong"/>
              </a:rPr>
              <a:t>：传记重点题型分析与强化训练（概括、作用</a:t>
            </a:r>
            <a:r>
              <a:rPr sz="2800" dirty="0">
                <a:solidFill>
                  <a:srgbClr val="000000"/>
                </a:solidFill>
                <a:latin typeface="FangSong"/>
                <a:cs typeface="FangSong"/>
              </a:rPr>
              <a:t>）</a:t>
            </a:r>
          </a:p>
          <a:p>
            <a:pPr marL="0" marR="0">
              <a:lnSpc>
                <a:spcPts val="2795"/>
              </a:lnSpc>
              <a:spcBef>
                <a:spcPts val="2233"/>
              </a:spcBef>
              <a:spcAft>
                <a:spcPct val="0"/>
              </a:spcAft>
            </a:pPr>
            <a:r>
              <a:rPr sz="2800" spc="11" dirty="0" err="1">
                <a:solidFill>
                  <a:srgbClr val="FF0000"/>
                </a:solidFill>
                <a:latin typeface="FangSong"/>
                <a:cs typeface="FangSong"/>
              </a:rPr>
              <a:t>第三节</a:t>
            </a:r>
            <a:r>
              <a:rPr sz="2800" dirty="0" err="1">
                <a:solidFill>
                  <a:srgbClr val="000000"/>
                </a:solidFill>
                <a:latin typeface="FangSong"/>
                <a:cs typeface="FangSong"/>
              </a:rPr>
              <a:t>：新闻重点题型分析与强化训练（特点、含义</a:t>
            </a:r>
            <a:r>
              <a:rPr sz="2800" dirty="0">
                <a:solidFill>
                  <a:srgbClr val="000000"/>
                </a:solidFill>
                <a:latin typeface="FangSong"/>
                <a:cs typeface="FangSong"/>
              </a:rPr>
              <a:t>）</a:t>
            </a:r>
          </a:p>
          <a:p>
            <a:pPr marL="0" marR="0">
              <a:lnSpc>
                <a:spcPts val="2795"/>
              </a:lnSpc>
              <a:spcBef>
                <a:spcPts val="2294"/>
              </a:spcBef>
              <a:spcAft>
                <a:spcPct val="0"/>
              </a:spcAft>
            </a:pPr>
            <a:r>
              <a:rPr sz="2800" spc="11" dirty="0" err="1">
                <a:solidFill>
                  <a:srgbClr val="FF0000"/>
                </a:solidFill>
                <a:latin typeface="FangSong"/>
                <a:cs typeface="FangSong"/>
              </a:rPr>
              <a:t>第四节</a:t>
            </a:r>
            <a:r>
              <a:rPr sz="2800" dirty="0" err="1">
                <a:solidFill>
                  <a:srgbClr val="000000"/>
                </a:solidFill>
                <a:latin typeface="FangSong"/>
                <a:cs typeface="FangSong"/>
              </a:rPr>
              <a:t>：新闻重点题型分析与强化训练（手法、探究</a:t>
            </a:r>
            <a:r>
              <a:rPr sz="2800" dirty="0">
                <a:solidFill>
                  <a:srgbClr val="000000"/>
                </a:solidFill>
                <a:latin typeface="FangSong"/>
                <a:cs typeface="FangSong"/>
              </a:rPr>
              <a:t>）</a:t>
            </a:r>
          </a:p>
          <a:p>
            <a:pPr marL="0" marR="0">
              <a:lnSpc>
                <a:spcPts val="2795"/>
              </a:lnSpc>
              <a:spcBef>
                <a:spcPts val="2234"/>
              </a:spcBef>
              <a:spcAft>
                <a:spcPct val="0"/>
              </a:spcAft>
            </a:pPr>
            <a:r>
              <a:rPr sz="2800" spc="11" dirty="0" err="1">
                <a:solidFill>
                  <a:srgbClr val="FF0000"/>
                </a:solidFill>
                <a:latin typeface="FangSong"/>
                <a:cs typeface="FangSong"/>
              </a:rPr>
              <a:t>第五节</a:t>
            </a:r>
            <a:r>
              <a:rPr sz="2800" dirty="0" err="1">
                <a:solidFill>
                  <a:srgbClr val="000000"/>
                </a:solidFill>
                <a:latin typeface="FangSong"/>
                <a:cs typeface="FangSong"/>
              </a:rPr>
              <a:t>：新闻重点题型分析与强化训练（综合</a:t>
            </a:r>
            <a:r>
              <a:rPr sz="2800" dirty="0">
                <a:solidFill>
                  <a:srgbClr val="000000"/>
                </a:solidFill>
                <a:latin typeface="FangSong"/>
                <a:cs typeface="FangSong"/>
              </a:rPr>
              <a:t>）</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1"/>
          <p:cNvSpPr/>
          <p:nvPr/>
        </p:nvSpPr>
        <p:spPr>
          <a:xfrm>
            <a:off x="0" y="0"/>
            <a:ext cx="9144000" cy="6858000"/>
          </a:xfrm>
          <a:prstGeom prst="rect">
            <a:avLst/>
          </a:prstGeom>
          <a:blipFill>
            <a:blip r:embed="rId2"/>
            <a:stretch>
              <a:fillRect/>
            </a:stretch>
          </a:blipFill>
        </p:spPr>
        <p:txBody>
          <a:bodyPr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endParaRPr/>
          </a:p>
        </p:txBody>
      </p:sp>
      <p:sp>
        <p:nvSpPr>
          <p:cNvPr id="3" name="object 3"/>
          <p:cNvSpPr txBox="1"/>
          <p:nvPr/>
        </p:nvSpPr>
        <p:spPr>
          <a:xfrm>
            <a:off x="2718561" y="1732258"/>
            <a:ext cx="4679442" cy="1146647"/>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0" marR="0">
              <a:lnSpc>
                <a:spcPts val="4228"/>
              </a:lnSpc>
              <a:spcBef>
                <a:spcPct val="0"/>
              </a:spcBef>
              <a:spcAft>
                <a:spcPct val="0"/>
              </a:spcAft>
            </a:pPr>
            <a:r>
              <a:rPr sz="3200">
                <a:solidFill>
                  <a:srgbClr val="000000"/>
                </a:solidFill>
                <a:latin typeface="VQVIMF+MicrosoftYaHei"/>
                <a:cs typeface="VQVIMF+MicrosoftYaHei"/>
              </a:rPr>
              <a:t>实用类文本答题口诀：</a:t>
            </a:r>
          </a:p>
        </p:txBody>
      </p:sp>
      <p:sp>
        <p:nvSpPr>
          <p:cNvPr id="4" name="object 4"/>
          <p:cNvSpPr txBox="1"/>
          <p:nvPr/>
        </p:nvSpPr>
        <p:spPr>
          <a:xfrm>
            <a:off x="933602" y="2667103"/>
            <a:ext cx="8367963" cy="2364920"/>
          </a:xfrm>
          <a:prstGeom prst="rect">
            <a:avLst/>
          </a:prstGeom>
        </p:spPr>
        <p:txBody>
          <a:bodyPr vert="horz" wrap="square" lIns="0" tIns="0" rIns="0" bIns="0" rtlCol="0">
            <a:spAutoFit/>
          </a:bodyPr>
          <a:lstStyle>
            <a:lvl1pPr marL="0" algn="l" defTabSz="914400" rtl="0" eaLnBrk="0" latinLnBrk="0" hangingPunct="0">
              <a:defRPr sz="1800" kern="1200" smtId="4294967295">
                <a:solidFill>
                  <a:schemeClr val="phClr"/>
                </a:solidFill>
                <a:latin typeface="Arial"/>
                <a:ea typeface="Arial"/>
                <a:cs typeface="Arial"/>
              </a:defRPr>
            </a:lvl1pPr>
            <a:lvl2pPr marL="0" algn="l" defTabSz="914400" rtl="0" eaLnBrk="0" latinLnBrk="0" hangingPunct="0">
              <a:defRPr sz="1800" kern="1200" smtId="4294967295">
                <a:solidFill>
                  <a:schemeClr val="phClr"/>
                </a:solidFill>
                <a:latin typeface="Arial"/>
                <a:ea typeface="Arial"/>
                <a:cs typeface="Arial"/>
              </a:defRPr>
            </a:lvl2pPr>
            <a:lvl3pPr marL="0" algn="l" defTabSz="914400" rtl="0" eaLnBrk="0" latinLnBrk="0" hangingPunct="0">
              <a:defRPr sz="1800" kern="1200" smtId="4294967295">
                <a:solidFill>
                  <a:schemeClr val="phClr"/>
                </a:solidFill>
                <a:latin typeface="Arial"/>
                <a:ea typeface="Arial"/>
                <a:cs typeface="Arial"/>
              </a:defRPr>
            </a:lvl3pPr>
            <a:lvl4pPr marL="0" algn="l" defTabSz="914400" rtl="0" eaLnBrk="0" latinLnBrk="0" hangingPunct="0">
              <a:defRPr sz="1800" kern="1200" smtId="4294967295">
                <a:solidFill>
                  <a:schemeClr val="phClr"/>
                </a:solidFill>
                <a:latin typeface="Arial"/>
                <a:ea typeface="Arial"/>
                <a:cs typeface="Arial"/>
              </a:defRPr>
            </a:lvl4pPr>
            <a:lvl5pPr marL="0" algn="l" defTabSz="914400" rtl="0" eaLnBrk="0" latinLnBrk="0" hangingPunct="0">
              <a:defRPr sz="1800" kern="1200" smtId="4294967295">
                <a:solidFill>
                  <a:schemeClr val="phClr"/>
                </a:solidFill>
                <a:latin typeface="Arial"/>
                <a:ea typeface="Arial"/>
                <a:cs typeface="Arial"/>
              </a:defRPr>
            </a:lvl5pPr>
            <a:lvl6pPr marL="0" algn="l" defTabSz="914400" rtl="0" eaLnBrk="0" latinLnBrk="0" hangingPunct="0">
              <a:defRPr sz="1800" kern="1200" smtId="4294967295">
                <a:solidFill>
                  <a:schemeClr val="phClr"/>
                </a:solidFill>
                <a:latin typeface="Arial"/>
                <a:ea typeface="Arial"/>
                <a:cs typeface="Arial"/>
              </a:defRPr>
            </a:lvl6pPr>
            <a:lvl7pPr marL="0" algn="l" defTabSz="914400" rtl="0" eaLnBrk="0" latinLnBrk="0" hangingPunct="0">
              <a:defRPr sz="1800" kern="1200" smtId="4294967295">
                <a:solidFill>
                  <a:schemeClr val="phClr"/>
                </a:solidFill>
                <a:latin typeface="Arial"/>
                <a:ea typeface="Arial"/>
                <a:cs typeface="Arial"/>
              </a:defRPr>
            </a:lvl7pPr>
            <a:lvl8pPr marL="0" algn="l" defTabSz="914400" rtl="0" eaLnBrk="0" latinLnBrk="0" hangingPunct="0">
              <a:defRPr sz="1800" kern="1200" smtId="4294967295">
                <a:solidFill>
                  <a:schemeClr val="phClr"/>
                </a:solidFill>
                <a:latin typeface="Arial"/>
                <a:ea typeface="Arial"/>
                <a:cs typeface="Arial"/>
              </a:defRPr>
            </a:lvl8pPr>
          </a:lstStyle>
          <a:p>
            <a:pPr marL="51816" marR="0">
              <a:lnSpc>
                <a:spcPts val="5274"/>
              </a:lnSpc>
              <a:spcBef>
                <a:spcPct val="0"/>
              </a:spcBef>
              <a:spcAft>
                <a:spcPct val="0"/>
              </a:spcAft>
            </a:pPr>
            <a:r>
              <a:rPr sz="4000">
                <a:solidFill>
                  <a:srgbClr val="000000"/>
                </a:solidFill>
                <a:latin typeface="MCOPKN+MicrosoftYaHei"/>
                <a:cs typeface="MCOPKN+MicrosoftYaHei"/>
              </a:rPr>
              <a:t>1.</a:t>
            </a:r>
            <a:r>
              <a:rPr sz="4000">
                <a:solidFill>
                  <a:srgbClr val="000000"/>
                </a:solidFill>
                <a:latin typeface="VQVIMF+MicrosoftYaHei"/>
                <a:cs typeface="VQVIMF+MicrosoftYaHei"/>
              </a:rPr>
              <a:t>准备工作：</a:t>
            </a:r>
            <a:r>
              <a:rPr sz="4000" spc="226">
                <a:solidFill>
                  <a:srgbClr val="000000"/>
                </a:solidFill>
                <a:latin typeface="Times New Roman"/>
                <a:cs typeface="Times New Roman"/>
              </a:rPr>
              <a:t> </a:t>
            </a:r>
            <a:r>
              <a:rPr sz="4000">
                <a:solidFill>
                  <a:srgbClr val="000000"/>
                </a:solidFill>
                <a:latin typeface="VQVIMF+MicrosoftYaHei"/>
                <a:cs typeface="VQVIMF+MicrosoftYaHei"/>
              </a:rPr>
              <a:t>速读、标注、</a:t>
            </a:r>
            <a:r>
              <a:rPr sz="4000">
                <a:solidFill>
                  <a:srgbClr val="FF0000"/>
                </a:solidFill>
                <a:latin typeface="VQVIMF+MicrosoftYaHei"/>
                <a:cs typeface="VQVIMF+MicrosoftYaHei"/>
              </a:rPr>
              <a:t>题型</a:t>
            </a:r>
          </a:p>
          <a:p>
            <a:pPr marL="0" marR="0">
              <a:lnSpc>
                <a:spcPts val="5815"/>
              </a:lnSpc>
              <a:spcBef>
                <a:spcPts val="1384"/>
              </a:spcBef>
              <a:spcAft>
                <a:spcPct val="0"/>
              </a:spcAft>
            </a:pPr>
            <a:r>
              <a:rPr sz="4000">
                <a:solidFill>
                  <a:srgbClr val="000000"/>
                </a:solidFill>
                <a:latin typeface="MCOPKN+MicrosoftYaHei"/>
                <a:cs typeface="MCOPKN+MicrosoftYaHei"/>
              </a:rPr>
              <a:t>2.</a:t>
            </a:r>
            <a:r>
              <a:rPr sz="4000">
                <a:solidFill>
                  <a:srgbClr val="000000"/>
                </a:solidFill>
                <a:latin typeface="VQVIMF+MicrosoftYaHei"/>
                <a:cs typeface="VQVIMF+MicrosoftYaHei"/>
              </a:rPr>
              <a:t>答题核心：</a:t>
            </a:r>
            <a:r>
              <a:rPr sz="4000" spc="226">
                <a:solidFill>
                  <a:srgbClr val="000000"/>
                </a:solidFill>
                <a:latin typeface="Times New Roman"/>
                <a:cs typeface="Times New Roman"/>
              </a:rPr>
              <a:t> </a:t>
            </a:r>
            <a:r>
              <a:rPr sz="4400">
                <a:solidFill>
                  <a:srgbClr val="FF0000"/>
                </a:solidFill>
                <a:latin typeface="VQVIMF+MicrosoftYaHei"/>
                <a:cs typeface="VQVIMF+MicrosoftYaHei"/>
              </a:rPr>
              <a:t>分析</a:t>
            </a:r>
            <a:r>
              <a:rPr sz="4000">
                <a:solidFill>
                  <a:srgbClr val="000000"/>
                </a:solidFill>
                <a:latin typeface="VQVIMF+MicrosoftYaHei"/>
                <a:cs typeface="VQVIMF+MicrosoftYaHei"/>
              </a:rPr>
              <a:t>、踩点、规范</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10.26"/>
  <p:tag name="AS_TITLE" val="Aspose.Slides for .NET 2.0"/>
  <p:tag name="AS_VERSION" val="16.10.0.0"/>
</p:tagLst>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2.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5.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0.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3476</Words>
  <Application>Microsoft Office PowerPoint</Application>
  <PresentationFormat>全屏显示(4:3)</PresentationFormat>
  <Paragraphs>612</Paragraphs>
  <Slides>61</Slides>
  <Notes>0</Notes>
  <HiddenSlides>0</HiddenSlides>
  <MMClips>0</MMClips>
  <ScaleCrop>false</ScaleCrop>
  <HeadingPairs>
    <vt:vector size="6" baseType="variant">
      <vt:variant>
        <vt:lpstr>已用的字体</vt:lpstr>
      </vt:variant>
      <vt:variant>
        <vt:i4>40</vt:i4>
      </vt:variant>
      <vt:variant>
        <vt:lpstr>主题</vt:lpstr>
      </vt:variant>
      <vt:variant>
        <vt:i4>61</vt:i4>
      </vt:variant>
      <vt:variant>
        <vt:lpstr>幻灯片标题</vt:lpstr>
      </vt:variant>
      <vt:variant>
        <vt:i4>61</vt:i4>
      </vt:variant>
    </vt:vector>
  </HeadingPairs>
  <TitlesOfParts>
    <vt:vector size="162" baseType="lpstr">
      <vt:lpstr>ADJQVF+MicrosoftYaHei</vt:lpstr>
      <vt:lpstr>BOVHCW+MicrosoftYaHei</vt:lpstr>
      <vt:lpstr>CLBWTA+TwCenMT-Regular</vt:lpstr>
      <vt:lpstr>EFILFR+MicrosoftYaHei</vt:lpstr>
      <vt:lpstr>EKKIHL+å¾®è½¯é�»,Bold</vt:lpstr>
      <vt:lpstr>FangSong</vt:lpstr>
      <vt:lpstr>FQOHSN+TwCenMT-Regular</vt:lpstr>
      <vt:lpstr>GIWUGS+STZhongsong</vt:lpstr>
      <vt:lpstr>HDGGQI+TwCenMT-Regular</vt:lpstr>
      <vt:lpstr>HGSLOM+MicrosoftYaHei</vt:lpstr>
      <vt:lpstr>HNPNEV+ArialMT</vt:lpstr>
      <vt:lpstr>HTSAFA+å¾®è½¯é�»,Bold</vt:lpstr>
      <vt:lpstr>IGKJIA+MicrosoftYaHei</vt:lpstr>
      <vt:lpstr>JNEJFF+TimesNewRomanPS-BoldMT</vt:lpstr>
      <vt:lpstr>LGAQLE+å¾®è½¯é�»,Bold</vt:lpstr>
      <vt:lpstr>MCOPKN+MicrosoftYaHei</vt:lpstr>
      <vt:lpstr>MVPVSW+TwCenMT-Regular</vt:lpstr>
      <vt:lpstr>NLQTLA+TwCenMT-Regular</vt:lpstr>
      <vt:lpstr>NRVDFI+MicrosoftYaHei</vt:lpstr>
      <vt:lpstr>OCIFVR+TwCenMT-Regular</vt:lpstr>
      <vt:lpstr>ODCRID+å¾®è½¯é�»,Bold</vt:lpstr>
      <vt:lpstr>OJROOK+å¾®è½¯é�»,Bold</vt:lpstr>
      <vt:lpstr>OPFLPD+ArialMT</vt:lpstr>
      <vt:lpstr>QPBDAJ+TwCenMT-Regular</vt:lpstr>
      <vt:lpstr>QVTTNJ+MicrosoftYaHei</vt:lpstr>
      <vt:lpstr>RNOCWE+ArialMT</vt:lpstr>
      <vt:lpstr>ROCAPW+MicrosoftYaHei</vt:lpstr>
      <vt:lpstr>RRFKWF+MicrosoftYaHei</vt:lpstr>
      <vt:lpstr>SKAGDL+TwCenMT-Regular</vt:lpstr>
      <vt:lpstr>SMELQL+å¾®è½¯é�»,Bold</vt:lpstr>
      <vt:lpstr>THLEKQ+ArialMT</vt:lpstr>
      <vt:lpstr>TTPPWV+å¾®è½¯é�»,Bold</vt:lpstr>
      <vt:lpstr>UWVFKT+å¾®è½¯é�»,Bold</vt:lpstr>
      <vt:lpstr>VQVIMF+MicrosoftYaHei</vt:lpstr>
      <vt:lpstr>WIPJPF+ArialMT</vt:lpstr>
      <vt:lpstr>SimHei</vt:lpstr>
      <vt:lpstr>SimSun</vt:lpstr>
      <vt:lpstr>Arial</vt:lpstr>
      <vt:lpstr>Calibri</vt:lpstr>
      <vt:lpstr>Times New Roman</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Theme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蒋</cp:lastModifiedBy>
  <cp:revision>4</cp:revision>
  <cp:lastPrinted>2018-10-02T12:10:32Z</cp:lastPrinted>
  <dcterms:created xsi:type="dcterms:W3CDTF">2018-10-02T04:10:32Z</dcterms:created>
  <dcterms:modified xsi:type="dcterms:W3CDTF">2018-10-02T07:57:06Z</dcterms:modified>
</cp:coreProperties>
</file>