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wav" ContentType="audio/x-wav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483" r:id="rId5"/>
    <p:sldId id="257" r:id="rId6"/>
    <p:sldId id="309" r:id="rId7"/>
    <p:sldId id="258" r:id="rId8"/>
    <p:sldId id="285" r:id="rId9"/>
    <p:sldId id="340" r:id="rId10"/>
    <p:sldId id="286" r:id="rId11"/>
    <p:sldId id="342" r:id="rId12"/>
    <p:sldId id="269" r:id="rId13"/>
    <p:sldId id="586" r:id="rId14"/>
    <p:sldId id="546" r:id="rId15"/>
    <p:sldId id="388" r:id="rId16"/>
    <p:sldId id="571" r:id="rId17"/>
    <p:sldId id="289" r:id="rId18"/>
    <p:sldId id="595" r:id="rId19"/>
    <p:sldId id="593" r:id="rId20"/>
    <p:sldId id="588" r:id="rId21"/>
    <p:sldId id="591" r:id="rId22"/>
    <p:sldId id="587" r:id="rId23"/>
    <p:sldId id="573" r:id="rId24"/>
    <p:sldId id="589" r:id="rId25"/>
    <p:sldId id="541" r:id="rId26"/>
    <p:sldId id="553" r:id="rId27"/>
    <p:sldId id="343" r:id="rId28"/>
    <p:sldId id="299" r:id="rId29"/>
    <p:sldId id="365" r:id="rId30"/>
    <p:sldId id="596" r:id="rId31"/>
    <p:sldId id="597" r:id="rId32"/>
    <p:sldId id="598" r:id="rId33"/>
    <p:sldId id="599" r:id="rId34"/>
    <p:sldId id="600" r:id="rId35"/>
    <p:sldId id="601" r:id="rId36"/>
    <p:sldId id="602" r:id="rId37"/>
    <p:sldId id="603" r:id="rId38"/>
    <p:sldId id="604" r:id="rId39"/>
    <p:sldId id="605" r:id="rId40"/>
    <p:sldId id="606" r:id="rId41"/>
    <p:sldId id="607" r:id="rId42"/>
    <p:sldId id="608" r:id="rId43"/>
    <p:sldId id="609" r:id="rId44"/>
    <p:sldId id="610" r:id="rId45"/>
    <p:sldId id="611" r:id="rId46"/>
    <p:sldId id="612" r:id="rId47"/>
    <p:sldId id="613" r:id="rId48"/>
    <p:sldId id="614" r:id="rId49"/>
    <p:sldId id="615" r:id="rId50"/>
    <p:sldId id="616" r:id="rId51"/>
    <p:sldId id="617" r:id="rId52"/>
    <p:sldId id="618" r:id="rId53"/>
    <p:sldId id="619" r:id="rId54"/>
    <p:sldId id="620" r:id="rId55"/>
    <p:sldId id="621" r:id="rId56"/>
    <p:sldId id="622" r:id="rId57"/>
    <p:sldId id="623" r:id="rId58"/>
    <p:sldId id="624" r:id="rId59"/>
    <p:sldId id="625" r:id="rId60"/>
    <p:sldId id="626" r:id="rId61"/>
    <p:sldId id="627" r:id="rId62"/>
    <p:sldId id="628" r:id="rId63"/>
    <p:sldId id="629" r:id="rId64"/>
    <p:sldId id="630" r:id="rId65"/>
    <p:sldId id="631" r:id="rId66"/>
    <p:sldId id="632" r:id="rId67"/>
    <p:sldId id="633" r:id="rId68"/>
    <p:sldId id="634" r:id="rId69"/>
    <p:sldId id="635" r:id="rId70"/>
    <p:sldId id="636" r:id="rId71"/>
    <p:sldId id="637" r:id="rId72"/>
    <p:sldId id="638" r:id="rId73"/>
    <p:sldId id="639" r:id="rId74"/>
    <p:sldId id="640" r:id="rId75"/>
    <p:sldId id="641" r:id="rId76"/>
    <p:sldId id="642" r:id="rId77"/>
    <p:sldId id="643" r:id="rId78"/>
    <p:sldId id="644" r:id="rId79"/>
    <p:sldId id="645" r:id="rId80"/>
    <p:sldId id="646" r:id="rId81"/>
    <p:sldId id="647" r:id="rId82"/>
    <p:sldId id="648" r:id="rId83"/>
    <p:sldId id="649" r:id="rId84"/>
    <p:sldId id="650" r:id="rId85"/>
    <p:sldId id="651" r:id="rId86"/>
    <p:sldId id="652" r:id="rId87"/>
    <p:sldId id="653" r:id="rId88"/>
    <p:sldId id="654" r:id="rId89"/>
    <p:sldId id="655" r:id="rId90"/>
    <p:sldId id="656" r:id="rId91"/>
    <p:sldId id="657" r:id="rId92"/>
    <p:sldId id="658" r:id="rId93"/>
  </p:sldIdLst>
  <p:sldSz cx="12192000" cy="6858000"/>
  <p:notesSz cx="6858000" cy="9144000"/>
  <p:embeddedFontLst>
    <p:embeddedFont>
      <p:font typeface="Calibri" panose="020B0604020202020204" charset="0"/>
      <p:regular r:id="rId95"/>
      <p:bold r:id="rId96"/>
      <p:italic r:id="rId97"/>
      <p:boldItalic r:id="rId98"/>
    </p:embeddedFont>
    <p:embeddedFont>
      <p:font typeface="楷体" panose="02010609060101010101" pitchFamily="49" charset="-122"/>
      <p:regular r:id="rId99"/>
    </p:embeddedFont>
    <p:embeddedFont>
      <p:font typeface="微软雅黑" panose="020B0503020204020204" pitchFamily="34" charset="-122"/>
      <p:regular r:id="rId100"/>
      <p:bold r:id="rId101"/>
    </p:embeddedFont>
  </p:embeddedFontLst>
  <p:custDataLst>
    <p:tags r:id="rId9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3">
          <p15:clr>
            <a:srgbClr val="A4A3A4"/>
          </p15:clr>
        </p15:guide>
        <p15:guide id="2" pos="422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44" y="40"/>
      </p:cViewPr>
      <p:guideLst>
        <p:guide orient="horz" pos="2313"/>
        <p:guide pos="42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00" Type="http://schemas.openxmlformats.org/officeDocument/2006/relationships/font" Target="fonts/font6.fntdata" /><Relationship Id="rId101" Type="http://schemas.openxmlformats.org/officeDocument/2006/relationships/font" Target="fonts/font7.fntdata" /><Relationship Id="rId102" Type="http://schemas.openxmlformats.org/officeDocument/2006/relationships/presProps" Target="presProps.xml" /><Relationship Id="rId103" Type="http://schemas.openxmlformats.org/officeDocument/2006/relationships/viewProps" Target="viewProps.xml" /><Relationship Id="rId104" Type="http://schemas.openxmlformats.org/officeDocument/2006/relationships/theme" Target="theme/theme1.xml" /><Relationship Id="rId105" Type="http://schemas.openxmlformats.org/officeDocument/2006/relationships/tableStyles" Target="tableStyles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slide" Target="slides/slide70.xml" /><Relationship Id="rId74" Type="http://schemas.openxmlformats.org/officeDocument/2006/relationships/slide" Target="slides/slide71.xml" /><Relationship Id="rId75" Type="http://schemas.openxmlformats.org/officeDocument/2006/relationships/slide" Target="slides/slide72.xml" /><Relationship Id="rId76" Type="http://schemas.openxmlformats.org/officeDocument/2006/relationships/slide" Target="slides/slide73.xml" /><Relationship Id="rId77" Type="http://schemas.openxmlformats.org/officeDocument/2006/relationships/slide" Target="slides/slide74.xml" /><Relationship Id="rId78" Type="http://schemas.openxmlformats.org/officeDocument/2006/relationships/slide" Target="slides/slide75.xml" /><Relationship Id="rId79" Type="http://schemas.openxmlformats.org/officeDocument/2006/relationships/slide" Target="slides/slide76.xml" /><Relationship Id="rId8" Type="http://schemas.openxmlformats.org/officeDocument/2006/relationships/slide" Target="slides/slide5.xml" /><Relationship Id="rId80" Type="http://schemas.openxmlformats.org/officeDocument/2006/relationships/slide" Target="slides/slide77.xml" /><Relationship Id="rId81" Type="http://schemas.openxmlformats.org/officeDocument/2006/relationships/slide" Target="slides/slide78.xml" /><Relationship Id="rId82" Type="http://schemas.openxmlformats.org/officeDocument/2006/relationships/slide" Target="slides/slide79.xml" /><Relationship Id="rId83" Type="http://schemas.openxmlformats.org/officeDocument/2006/relationships/slide" Target="slides/slide80.xml" /><Relationship Id="rId84" Type="http://schemas.openxmlformats.org/officeDocument/2006/relationships/slide" Target="slides/slide81.xml" /><Relationship Id="rId85" Type="http://schemas.openxmlformats.org/officeDocument/2006/relationships/slide" Target="slides/slide82.xml" /><Relationship Id="rId86" Type="http://schemas.openxmlformats.org/officeDocument/2006/relationships/slide" Target="slides/slide83.xml" /><Relationship Id="rId87" Type="http://schemas.openxmlformats.org/officeDocument/2006/relationships/slide" Target="slides/slide84.xml" /><Relationship Id="rId88" Type="http://schemas.openxmlformats.org/officeDocument/2006/relationships/slide" Target="slides/slide85.xml" /><Relationship Id="rId89" Type="http://schemas.openxmlformats.org/officeDocument/2006/relationships/slide" Target="slides/slide86.xml" /><Relationship Id="rId9" Type="http://schemas.openxmlformats.org/officeDocument/2006/relationships/slide" Target="slides/slide6.xml" /><Relationship Id="rId90" Type="http://schemas.openxmlformats.org/officeDocument/2006/relationships/slide" Target="slides/slide87.xml" /><Relationship Id="rId91" Type="http://schemas.openxmlformats.org/officeDocument/2006/relationships/slide" Target="slides/slide88.xml" /><Relationship Id="rId92" Type="http://schemas.openxmlformats.org/officeDocument/2006/relationships/slide" Target="slides/slide89.xml" /><Relationship Id="rId93" Type="http://schemas.openxmlformats.org/officeDocument/2006/relationships/slide" Target="slides/slide90.xml" /><Relationship Id="rId94" Type="http://schemas.openxmlformats.org/officeDocument/2006/relationships/tags" Target="tags/tag38.xml" /><Relationship Id="rId95" Type="http://schemas.openxmlformats.org/officeDocument/2006/relationships/font" Target="fonts/font1.fntdata" /><Relationship Id="rId96" Type="http://schemas.openxmlformats.org/officeDocument/2006/relationships/font" Target="fonts/font2.fntdata" /><Relationship Id="rId97" Type="http://schemas.openxmlformats.org/officeDocument/2006/relationships/font" Target="fonts/font3.fntdata" /><Relationship Id="rId98" Type="http://schemas.openxmlformats.org/officeDocument/2006/relationships/font" Target="fonts/font4.fntdata" /><Relationship Id="rId99" Type="http://schemas.openxmlformats.org/officeDocument/2006/relationships/font" Target="fonts/font5.fntdata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81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3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46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14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736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79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51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33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76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46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42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114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60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66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81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40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89384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9" name="直接连接符 128"/>
          <p:cNvCxnSpPr/>
          <p:nvPr userDrawn="1"/>
        </p:nvCxnSpPr>
        <p:spPr>
          <a:xfrm flipH="1">
            <a:off x="11162843" y="156193"/>
            <a:ext cx="0" cy="29752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7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audio" Target="../media/audio11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slide" Target="slide2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slide" Target="slide2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.xml" /><Relationship Id="rId11" Type="http://schemas.openxmlformats.org/officeDocument/2006/relationships/slide" Target="slide8.xml" TargetMode="Internal" /><Relationship Id="rId12" Type="http://schemas.openxmlformats.org/officeDocument/2006/relationships/tags" Target="../tags/tag6.xml" /><Relationship Id="rId13" Type="http://schemas.openxmlformats.org/officeDocument/2006/relationships/slide" Target="slide10.xml" TargetMode="Internal" /><Relationship Id="rId14" Type="http://schemas.openxmlformats.org/officeDocument/2006/relationships/tags" Target="../tags/tag7.xml" /><Relationship Id="rId15" Type="http://schemas.openxmlformats.org/officeDocument/2006/relationships/slide" Target="slide15.xml" TargetMode="Internal" /><Relationship Id="rId16" Type="http://schemas.openxmlformats.org/officeDocument/2006/relationships/tags" Target="../tags/tag8.xml" /><Relationship Id="rId17" Type="http://schemas.openxmlformats.org/officeDocument/2006/relationships/slide" Target="slide25.xml" TargetMode="Interna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slide" Target="slide3.xml" TargetMode="Internal" /><Relationship Id="rId6" Type="http://schemas.openxmlformats.org/officeDocument/2006/relationships/tags" Target="../tags/tag3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4.xml" /><Relationship Id="rId9" Type="http://schemas.openxmlformats.org/officeDocument/2006/relationships/slide" Target="slide5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.xml" /><Relationship Id="rId11" Type="http://schemas.openxmlformats.org/officeDocument/2006/relationships/tags" Target="../tags/tag18.xml" /><Relationship Id="rId12" Type="http://schemas.openxmlformats.org/officeDocument/2006/relationships/tags" Target="../tags/tag19.xml" /><Relationship Id="rId13" Type="http://schemas.openxmlformats.org/officeDocument/2006/relationships/tags" Target="../tags/tag20.xml" /><Relationship Id="rId14" Type="http://schemas.openxmlformats.org/officeDocument/2006/relationships/tags" Target="../tags/tag21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tags" Target="../tags/tag14.xml" /><Relationship Id="rId8" Type="http://schemas.openxmlformats.org/officeDocument/2006/relationships/tags" Target="../tags/tag15.xml" /><Relationship Id="rId9" Type="http://schemas.openxmlformats.org/officeDocument/2006/relationships/tags" Target="../tags/tag1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" Target="slide2.xml" TargetMode="Interna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6.xml" /><Relationship Id="rId11" Type="http://schemas.openxmlformats.org/officeDocument/2006/relationships/slide" Target="slide20.xml" TargetMode="Internal" /><Relationship Id="rId12" Type="http://schemas.openxmlformats.org/officeDocument/2006/relationships/tags" Target="../tags/tag27.xml" /><Relationship Id="rId13" Type="http://schemas.openxmlformats.org/officeDocument/2006/relationships/slide" Target="slide23.xml" TargetMode="Internal" /><Relationship Id="rId2" Type="http://schemas.openxmlformats.org/officeDocument/2006/relationships/tags" Target="../tags/tag22.xml" /><Relationship Id="rId3" Type="http://schemas.openxmlformats.org/officeDocument/2006/relationships/image" Target="../media/image2.png" /><Relationship Id="rId4" Type="http://schemas.openxmlformats.org/officeDocument/2006/relationships/tags" Target="../tags/tag23.xml" /><Relationship Id="rId5" Type="http://schemas.openxmlformats.org/officeDocument/2006/relationships/slide" Target="slide3.xml" TargetMode="Internal" /><Relationship Id="rId6" Type="http://schemas.openxmlformats.org/officeDocument/2006/relationships/tags" Target="../tags/tag24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25.xml" /><Relationship Id="rId9" Type="http://schemas.openxmlformats.org/officeDocument/2006/relationships/slide" Target="slide7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2.xml" TargetMode="Interna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Relationship Id="rId3" Type="http://schemas.openxmlformats.org/officeDocument/2006/relationships/slide" Target="slide2.xml" TargetMode="Interna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3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2.xml" /><Relationship Id="rId11" Type="http://schemas.openxmlformats.org/officeDocument/2006/relationships/slide" Target="slide19.xml" TargetMode="Internal" /><Relationship Id="rId12" Type="http://schemas.openxmlformats.org/officeDocument/2006/relationships/tags" Target="../tags/tag33.xml" /><Relationship Id="rId13" Type="http://schemas.openxmlformats.org/officeDocument/2006/relationships/slide" Target="slide21.xml" TargetMode="Internal" /><Relationship Id="rId14" Type="http://schemas.openxmlformats.org/officeDocument/2006/relationships/tags" Target="../tags/tag34.xml" /><Relationship Id="rId15" Type="http://schemas.openxmlformats.org/officeDocument/2006/relationships/slide" Target="slide25.xml" TargetMode="Internal" /><Relationship Id="rId16" Type="http://schemas.openxmlformats.org/officeDocument/2006/relationships/tags" Target="../tags/tag35.xml" /><Relationship Id="rId17" Type="http://schemas.openxmlformats.org/officeDocument/2006/relationships/slide" Target="slide28.xml" TargetMode="Internal" /><Relationship Id="rId2" Type="http://schemas.openxmlformats.org/officeDocument/2006/relationships/tags" Target="../tags/tag28.xml" /><Relationship Id="rId3" Type="http://schemas.openxmlformats.org/officeDocument/2006/relationships/image" Target="../media/image2.png" /><Relationship Id="rId4" Type="http://schemas.openxmlformats.org/officeDocument/2006/relationships/tags" Target="../tags/tag29.xml" /><Relationship Id="rId5" Type="http://schemas.openxmlformats.org/officeDocument/2006/relationships/slide" Target="slide3.xml" TargetMode="Internal" /><Relationship Id="rId6" Type="http://schemas.openxmlformats.org/officeDocument/2006/relationships/tags" Target="../tags/tag30.xml" /><Relationship Id="rId7" Type="http://schemas.openxmlformats.org/officeDocument/2006/relationships/slide" Target="slide4.xml" TargetMode="Internal" /><Relationship Id="rId8" Type="http://schemas.openxmlformats.org/officeDocument/2006/relationships/tags" Target="../tags/tag31.xml" /><Relationship Id="rId9" Type="http://schemas.openxmlformats.org/officeDocument/2006/relationships/slide" Target="slide6.xml" TargetMode="Interna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.png" /><Relationship Id="rId3" Type="http://schemas.openxmlformats.org/officeDocument/2006/relationships/image" Target="../media/image4.pn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6.xml" /><Relationship Id="rId3" Type="http://schemas.openxmlformats.org/officeDocument/2006/relationships/tags" Target="../tags/tag3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slide" Target="slide2.xml" TargetMode="Interna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Relationship Id="rId3" Type="http://schemas.openxmlformats.org/officeDocument/2006/relationships/slide" Target="slide2.xml" TargetMode="Interna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pn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2.xml" TargetMode="Interna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2.xml" TargetMode="Interna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2.xml" TargetMode="Interna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/>
                <a:ea typeface="微软雅黑"/>
              </a:rPr>
              <a:t>统编</a:t>
            </a:r>
            <a:r>
              <a:rPr lang="zh-CN" altLang="en-US" sz="2400">
                <a:latin typeface="微软雅黑"/>
                <a:ea typeface="微软雅黑"/>
              </a:rPr>
              <a:t>版 </a:t>
            </a:r>
            <a:r>
              <a:rPr lang="en-US" altLang="zh-CN" sz="240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语文 </a:t>
            </a:r>
            <a:r>
              <a:rPr lang="en-US" altLang="zh-CN" sz="2400" smtClean="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九年级</a:t>
            </a:r>
            <a:r>
              <a:rPr lang="zh-CN" altLang="en-US" sz="2400">
                <a:latin typeface="微软雅黑"/>
                <a:ea typeface="微软雅黑"/>
              </a:rPr>
              <a:t>（下）</a:t>
            </a:r>
          </a:p>
        </p:txBody>
      </p:sp>
      <p:sp>
        <p:nvSpPr>
          <p:cNvPr id="8" name="矩形 7"/>
          <p:cNvSpPr/>
          <p:nvPr/>
        </p:nvSpPr>
        <p:spPr>
          <a:xfrm>
            <a:off x="2297143" y="2922319"/>
            <a:ext cx="7344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第</a:t>
            </a:r>
            <a:r>
              <a:rPr lang="en-US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课时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84921" y="1808162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en-US" altLang="zh-CN" sz="4800" b="1" smtClean="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5.</a:t>
            </a:r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孔乙己</a:t>
            </a:r>
            <a:endParaRPr lang="zh-CN" altLang="en-US" sz="4800" b="1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994410" y="1271558"/>
            <a:ext cx="1020318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smtClean="0">
                <a:latin typeface="微软雅黑"/>
                <a:ea typeface="微软雅黑"/>
              </a:rPr>
              <a:t>请同学们有感情地朗读课文，把握文意，思考下面几个问题。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初读课文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38825" y="48397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整体感知</a:t>
            </a:r>
          </a:p>
        </p:txBody>
      </p:sp>
      <p:pic>
        <p:nvPicPr>
          <p:cNvPr id="14" name="图片 1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370" y="0"/>
            <a:ext cx="1129665" cy="1129665"/>
          </a:xfrm>
          <a:prstGeom prst="rect">
            <a:avLst/>
          </a:prstGeom>
        </p:spPr>
      </p:pic>
      <p:pic>
        <p:nvPicPr>
          <p:cNvPr id="2" name="图片 1" descr="女2疑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015" y="3902710"/>
            <a:ext cx="1727835" cy="1703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6095" y="3025775"/>
            <a:ext cx="7069455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小说中的故事发生在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哪儿？</a:t>
            </a: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主要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人物是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谁？</a:t>
            </a: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这个人物给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你留下了怎样的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印象？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初读课文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38825" y="48397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整体感知</a:t>
            </a:r>
          </a:p>
        </p:txBody>
      </p:sp>
      <p:pic>
        <p:nvPicPr>
          <p:cNvPr id="14" name="图片 1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370" y="0"/>
            <a:ext cx="1129665" cy="11296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43940" y="626745"/>
            <a:ext cx="7069455" cy="42462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小说中的故事发生在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哪儿？</a:t>
            </a:r>
          </a:p>
          <a:p>
            <a:pPr>
              <a:lnSpc>
                <a:spcPct val="2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主要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人物是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谁？</a:t>
            </a:r>
          </a:p>
          <a:p>
            <a:pPr>
              <a:lnSpc>
                <a:spcPct val="2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这个人物给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你留下了怎样的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印象？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240155" y="1865947"/>
            <a:ext cx="2258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咸亨酒店</a:t>
            </a:r>
          </a:p>
        </p:txBody>
      </p:sp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1240155" y="3216021"/>
            <a:ext cx="1731963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孔乙己</a:t>
            </a: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1240155" y="4612672"/>
            <a:ext cx="32588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迂腐、悲惨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女2疑问"/>
          <p:cNvPicPr>
            <a:picLocks noChangeAspect="1"/>
          </p:cNvPicPr>
          <p:nvPr/>
        </p:nvPicPr>
        <p:blipFill>
          <a:blip r:embed="rId2"/>
          <a:srcRect l="30218"/>
          <a:stretch>
            <a:fillRect/>
          </a:stretch>
        </p:blipFill>
        <p:spPr>
          <a:xfrm>
            <a:off x="9334500" y="3990340"/>
            <a:ext cx="1691640" cy="2390775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 flipH="1">
            <a:off x="1358578" y="1309814"/>
            <a:ext cx="8400415" cy="2413887"/>
          </a:xfrm>
          <a:prstGeom prst="cloudCallout">
            <a:avLst>
              <a:gd name="adj1" fmla="val -42697"/>
              <a:gd name="adj2" fmla="val 61715"/>
            </a:avLst>
          </a:prstGeom>
          <a:solidFill>
            <a:srgbClr val="BFC4D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01925" y="2063827"/>
            <a:ext cx="6078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/>
                </a:solidFill>
              </a:rPr>
              <a:t>这篇小说的层次结构是什么？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38825" y="48397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整体感知</a:t>
            </a:r>
          </a:p>
        </p:txBody>
      </p:sp>
      <p:pic>
        <p:nvPicPr>
          <p:cNvPr id="14" name="图片 13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370" y="0"/>
            <a:ext cx="1129665" cy="112966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初读课文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4309745" y="1250315"/>
            <a:ext cx="7422515" cy="12039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交代故事的具体</a:t>
            </a:r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环境和时代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背景，为主人公的出场做铺垫。</a:t>
            </a:r>
            <a:endParaRPr kumimoji="1" lang="zh-CN" altLang="en-US" sz="3200" smtClean="0">
              <a:solidFill>
                <a:schemeClr val="tx1"/>
              </a:solidFill>
              <a:latin typeface="宋体" panose="02010600030101010101" pitchFamily="2" charset="-122"/>
              <a:ea typeface="微软雅黑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09745" y="2977515"/>
            <a:ext cx="7423150" cy="6902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indent="-12065">
              <a:lnSpc>
                <a:spcPct val="100000"/>
              </a:lnSpc>
            </a:pPr>
            <a:r>
              <a:rPr kumimoji="1" lang="zh-CN" altLang="en-US" sz="3200" smtClean="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写孔乙己的悲惨遭遇。</a:t>
            </a:r>
            <a:endParaRPr kumimoji="1" lang="zh-CN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84200" y="4167505"/>
            <a:ext cx="3408045" cy="6467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</a:rPr>
              <a:t>第三部分</a:t>
            </a:r>
            <a:r>
              <a:rPr lang="en-US" sz="3200" smtClean="0">
                <a:latin typeface="Times New Roman" panose="02020603050405020304" charset="0"/>
                <a:cs typeface="Times New Roman" panose="02020603050405020304" charset="0"/>
              </a:rPr>
              <a:t>(13)</a:t>
            </a:r>
            <a:endParaRPr lang="en-US" altLang="zh-CN" sz="3200">
              <a:solidFill>
                <a:schemeClr val="tx1"/>
              </a:solidFill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309745" y="4168140"/>
            <a:ext cx="7422515" cy="69405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kumimoji="1" lang="zh-CN" altLang="en-US" sz="3200" smtClean="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交代孔乙己的悲惨结局。</a:t>
            </a:r>
            <a:endParaRPr kumimoji="1" lang="zh-CN" sz="3200">
              <a:solidFill>
                <a:schemeClr val="tx1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初读课文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83894" y="1476375"/>
            <a:ext cx="3411526" cy="6467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</a:rPr>
              <a:t>第一部分</a:t>
            </a:r>
            <a:r>
              <a:rPr 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(1—3)</a:t>
            </a:r>
            <a:endParaRPr sz="3200" smtClean="0">
              <a:solidFill>
                <a:schemeClr val="tx1"/>
              </a:solidFill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3895" y="2965450"/>
            <a:ext cx="3407716" cy="64670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lnSpc>
                <a:spcPct val="100000"/>
              </a:lnSpc>
              <a:defRPr/>
            </a:pPr>
            <a:r>
              <a:rPr lang="zh-CN" altLang="en-US" sz="3200" smtClean="0">
                <a:latin typeface="Times New Roman" panose="02020603050405020304" charset="0"/>
                <a:cs typeface="Times New Roman" panose="02020603050405020304" charset="0"/>
              </a:rPr>
              <a:t>第二部分</a:t>
            </a:r>
            <a:r>
              <a:rPr lang="en-US" sz="320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(4—12)</a:t>
            </a:r>
            <a:endParaRPr sz="3200">
              <a:solidFill>
                <a:schemeClr val="tx1"/>
              </a:solidFill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" y="128270"/>
            <a:ext cx="12141200" cy="6562725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32559" y="5276584"/>
            <a:ext cx="7776633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TW" sz="7200">
                <a:solidFill>
                  <a:srgbClr val="FF0000"/>
                </a:solidFill>
                <a:latin typeface="微软雅黑"/>
                <a:ea typeface="微软雅黑"/>
              </a:rPr>
              <a:t>孔乙己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初读课文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2685415" y="556260"/>
            <a:ext cx="75126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小说描写了酒店的哪几个生活片段？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915670" y="1514475"/>
            <a:ext cx="3218815" cy="6946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第一个生活片段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15670" y="2329180"/>
            <a:ext cx="1091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酒客揭短，取笑孔乙己偷人家东西，孔乙己争辩。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915670" y="3838575"/>
            <a:ext cx="3218815" cy="6946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第二个生活片段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15670" y="4718050"/>
            <a:ext cx="61995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酒客讥笑孔乙己没有进学。</a:t>
            </a:r>
          </a:p>
        </p:txBody>
      </p:sp>
      <p:sp>
        <p:nvSpPr>
          <p:cNvPr id="37" name="椭圆 36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文本框 37">
            <a:hlinkClick r:id="rId3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2685415" y="556260"/>
            <a:ext cx="75126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小说描写了酒店的哪几个生活片段？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sp>
        <p:nvSpPr>
          <p:cNvPr id="4" name="文本框 3">
            <a:hlinkClick r:id="rId3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694055" y="1339215"/>
            <a:ext cx="3218815" cy="6946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第三个生活片段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4055" y="2228850"/>
            <a:ext cx="1091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孔乙己教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我”识字，受到冷落后很失望。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94055" y="3649345"/>
            <a:ext cx="3218815" cy="6946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第四个生活片段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4055" y="4538980"/>
            <a:ext cx="1091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孔乙己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给孩子们分茴香豆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456690" y="2981325"/>
            <a:ext cx="1981200" cy="555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08730" y="2993390"/>
            <a:ext cx="1664970" cy="5556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28665" y="2981325"/>
            <a:ext cx="956310" cy="5556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54785" y="3725545"/>
            <a:ext cx="3596640" cy="5556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60260" y="2981325"/>
            <a:ext cx="2397125" cy="555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8705" y="4370705"/>
            <a:ext cx="6477635" cy="555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17710" y="3713480"/>
            <a:ext cx="744220" cy="555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54724" y="746343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43901" y="1259382"/>
            <a:ext cx="2600738" cy="689216"/>
            <a:chOff x="4549210" y="639445"/>
            <a:chExt cx="2600738" cy="689216"/>
          </a:xfrm>
        </p:grpSpPr>
        <p:pic>
          <p:nvPicPr>
            <p:cNvPr id="15" name="图片 14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4549210" y="639445"/>
              <a:ext cx="2600738" cy="67945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780991" y="683501"/>
              <a:ext cx="2019300" cy="64516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外貌描写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887579" y="2756523"/>
            <a:ext cx="9621397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他身材很高大；青白脸色，皱纹间时常夹些伤痕；一部乱蓬蓬的花白的胡子。穿的虽然是长衫，可是又脏又破，似乎十多年没有补，也没有洗。</a:t>
            </a:r>
          </a:p>
        </p:txBody>
      </p:sp>
      <p:sp>
        <p:nvSpPr>
          <p:cNvPr id="19" name="线形标注 1 18"/>
          <p:cNvSpPr/>
          <p:nvPr/>
        </p:nvSpPr>
        <p:spPr>
          <a:xfrm>
            <a:off x="1851660" y="1938655"/>
            <a:ext cx="1812290" cy="938530"/>
          </a:xfrm>
          <a:prstGeom prst="borderCallout1">
            <a:avLst>
              <a:gd name="adj1" fmla="val 18705"/>
              <a:gd name="adj2" fmla="val 349"/>
              <a:gd name="adj3" fmla="val 110013"/>
              <a:gd name="adj4" fmla="val -1152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原本具有劳动能力</a:t>
            </a:r>
          </a:p>
        </p:txBody>
      </p:sp>
      <p:sp>
        <p:nvSpPr>
          <p:cNvPr id="20" name="线形标注 1 19"/>
          <p:cNvSpPr/>
          <p:nvPr/>
        </p:nvSpPr>
        <p:spPr>
          <a:xfrm>
            <a:off x="4016375" y="2239645"/>
            <a:ext cx="1673225" cy="637540"/>
          </a:xfrm>
          <a:prstGeom prst="borderCallout1">
            <a:avLst>
              <a:gd name="adj1" fmla="val 18705"/>
              <a:gd name="adj2" fmla="val 349"/>
              <a:gd name="adj3" fmla="val 118027"/>
              <a:gd name="adj4" fmla="val -6261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生活贫困</a:t>
            </a:r>
          </a:p>
        </p:txBody>
      </p:sp>
      <p:sp>
        <p:nvSpPr>
          <p:cNvPr id="23" name="线形标注 1 22"/>
          <p:cNvSpPr/>
          <p:nvPr/>
        </p:nvSpPr>
        <p:spPr>
          <a:xfrm>
            <a:off x="2135505" y="5761990"/>
            <a:ext cx="1673225" cy="637540"/>
          </a:xfrm>
          <a:prstGeom prst="borderCallout1">
            <a:avLst>
              <a:gd name="adj1" fmla="val -2988"/>
              <a:gd name="adj2" fmla="val 36584"/>
              <a:gd name="adj3" fmla="val -234362"/>
              <a:gd name="adj4" fmla="val 25388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年事已高</a:t>
            </a:r>
          </a:p>
        </p:txBody>
      </p:sp>
      <p:cxnSp>
        <p:nvCxnSpPr>
          <p:cNvPr id="24" name="直接连接符 23"/>
          <p:cNvCxnSpPr>
            <a:stCxn id="23" idx="3"/>
          </p:cNvCxnSpPr>
          <p:nvPr/>
        </p:nvCxnSpPr>
        <p:spPr>
          <a:xfrm flipV="1">
            <a:off x="2972435" y="3535680"/>
            <a:ext cx="3105785" cy="22263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线形标注 1 25"/>
          <p:cNvSpPr/>
          <p:nvPr/>
        </p:nvSpPr>
        <p:spPr>
          <a:xfrm>
            <a:off x="7651750" y="2239645"/>
            <a:ext cx="2000250" cy="637540"/>
          </a:xfrm>
          <a:prstGeom prst="borderCallout1">
            <a:avLst>
              <a:gd name="adj1" fmla="val 18705"/>
              <a:gd name="adj2" fmla="val 349"/>
              <a:gd name="adj3" fmla="val 118027"/>
              <a:gd name="adj4" fmla="val -6261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常遭人欺凌</a:t>
            </a:r>
          </a:p>
        </p:txBody>
      </p:sp>
      <p:sp>
        <p:nvSpPr>
          <p:cNvPr id="28" name="线形标注 1 27"/>
          <p:cNvSpPr/>
          <p:nvPr/>
        </p:nvSpPr>
        <p:spPr>
          <a:xfrm>
            <a:off x="5689600" y="5488305"/>
            <a:ext cx="3538855" cy="637540"/>
          </a:xfrm>
          <a:prstGeom prst="borderCallout1">
            <a:avLst>
              <a:gd name="adj1" fmla="val -2988"/>
              <a:gd name="adj2" fmla="val 36584"/>
              <a:gd name="adj3" fmla="val -87948"/>
              <a:gd name="adj4" fmla="val 21631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/>
              <a:t>穷苦潦倒，四体不勤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  <p:bldP spid="18" grpId="0"/>
      <p:bldP spid="5" grpId="0"/>
      <p:bldP spid="19" grpId="0"/>
      <p:bldP spid="20" grpId="0"/>
      <p:bldP spid="23" grpId="0"/>
      <p:bldP spid="26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875514" y="2037068"/>
            <a:ext cx="9621397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他身材很高大；青白脸色，皱纹间时常夹些伤痕；一部乱蓬蓬的花白的胡子。穿的虽然是长衫，可是又脏又破，似乎十多年没有补，也没有洗。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454724" y="746343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43901" y="1428292"/>
            <a:ext cx="2600738" cy="689216"/>
            <a:chOff x="4549210" y="639445"/>
            <a:chExt cx="2600738" cy="689216"/>
          </a:xfrm>
        </p:grpSpPr>
        <p:pic>
          <p:nvPicPr>
            <p:cNvPr id="15" name="图片 14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4549210" y="639445"/>
              <a:ext cx="2600738" cy="67945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780991" y="683501"/>
              <a:ext cx="2019300" cy="64516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外貌描写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279525" y="4798060"/>
            <a:ext cx="92176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C00000"/>
                </a:solidFill>
                <a:latin typeface="+mn-ea"/>
                <a:sym typeface="+mn-ea"/>
              </a:rPr>
              <a:t>穷苦潦倒         四体</a:t>
            </a:r>
            <a:r>
              <a:rPr lang="zh-CN" altLang="en-US" sz="4000" b="1">
                <a:solidFill>
                  <a:srgbClr val="C00000"/>
                </a:solidFill>
                <a:latin typeface="+mn-ea"/>
                <a:sym typeface="+mn-ea"/>
              </a:rPr>
              <a:t>不</a:t>
            </a:r>
            <a:r>
              <a:rPr lang="zh-CN" altLang="en-US" sz="4000" b="1" smtClean="0">
                <a:solidFill>
                  <a:srgbClr val="C00000"/>
                </a:solidFill>
                <a:latin typeface="+mn-ea"/>
                <a:sym typeface="+mn-ea"/>
              </a:rPr>
              <a:t>勤         常</a:t>
            </a:r>
            <a:r>
              <a:rPr lang="zh-CN" altLang="en-US" sz="4000" b="1">
                <a:solidFill>
                  <a:srgbClr val="C00000"/>
                </a:solidFill>
                <a:latin typeface="+mn-ea"/>
                <a:sym typeface="+mn-ea"/>
              </a:rPr>
              <a:t>受欺凌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860274" y="2117713"/>
            <a:ext cx="962139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他脸上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黑而且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瘦，已经不成样子；穿一件破夹袄，盘着两腿，下面垫一个蒲包，用草绳在肩上挂住。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454724" y="746343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43901" y="1428292"/>
            <a:ext cx="2600738" cy="689216"/>
            <a:chOff x="4549210" y="639445"/>
            <a:chExt cx="2600738" cy="689216"/>
          </a:xfrm>
        </p:grpSpPr>
        <p:pic>
          <p:nvPicPr>
            <p:cNvPr id="15" name="图片 14" descr="2222_副本"/>
            <p:cNvPicPr>
              <a:picLocks noChangeAspect="1"/>
            </p:cNvPicPr>
            <p:nvPr/>
          </p:nvPicPr>
          <p:blipFill>
            <a:blip r:embed="rId3"/>
            <a:srcRect t="19005" b="16518"/>
            <a:stretch>
              <a:fillRect/>
            </a:stretch>
          </p:blipFill>
          <p:spPr>
            <a:xfrm>
              <a:off x="4549210" y="639445"/>
              <a:ext cx="2600738" cy="67945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780991" y="683501"/>
              <a:ext cx="2019300" cy="64516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外貌描写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773045" y="4136390"/>
            <a:ext cx="63906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+mn-ea"/>
                <a:sym typeface="+mn-ea"/>
              </a:rPr>
              <a:t>与之前的外貌描写形成对比，突出孔乙己的悲惨遭遇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9334" y="588983"/>
            <a:ext cx="7937851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3" name="chenying0907 1"/>
          <p:cNvGrpSpPr/>
          <p:nvPr/>
        </p:nvGrpSpPr>
        <p:grpSpPr>
          <a:xfrm>
            <a:off x="1184925" y="2106675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r:id="rId5" action="ppaction://hlinksldjump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学习目标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184925" y="2855306"/>
            <a:ext cx="3028266" cy="645160"/>
            <a:chOff x="6530072" y="2331791"/>
            <a:chExt cx="3028266" cy="645160"/>
          </a:xfrm>
        </p:grpSpPr>
        <p:sp>
          <p:nvSpPr>
            <p:cNvPr id="7" name="文本框 20">
              <a:hlinkClick r:id="rId7" action="ppaction://hlinksldjump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新知导入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grpSp>
        <p:nvGrpSpPr>
          <p:cNvPr id="9" name="chenying0907 3"/>
          <p:cNvGrpSpPr/>
          <p:nvPr/>
        </p:nvGrpSpPr>
        <p:grpSpPr>
          <a:xfrm>
            <a:off x="1184925" y="3603937"/>
            <a:ext cx="3285441" cy="645160"/>
            <a:chOff x="6530072" y="3080422"/>
            <a:chExt cx="3285441" cy="645160"/>
          </a:xfrm>
        </p:grpSpPr>
        <p:sp>
          <p:nvSpPr>
            <p:cNvPr id="10" name="文本框 21">
              <a:hlinkClick r:id="rId9" action="ppaction://hlinksldjump"/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56018" y="308355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助学资料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72" y="3080422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  <p:grpSp>
        <p:nvGrpSpPr>
          <p:cNvPr id="12" name="chenying0907 4"/>
          <p:cNvGrpSpPr/>
          <p:nvPr/>
        </p:nvGrpSpPr>
        <p:grpSpPr>
          <a:xfrm>
            <a:off x="1184925" y="4352568"/>
            <a:ext cx="3285441" cy="645160"/>
            <a:chOff x="6530072" y="3829053"/>
            <a:chExt cx="3285441" cy="645160"/>
          </a:xfrm>
        </p:grpSpPr>
        <p:sp>
          <p:nvSpPr>
            <p:cNvPr id="13" name="文本框 22">
              <a:hlinkClick r:id="rId11" action="ppaction://hlinksldjump"/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556018" y="383374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预习思考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0072" y="3829053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04</a:t>
              </a:r>
            </a:p>
          </p:txBody>
        </p:sp>
      </p:grpSp>
      <p:grpSp>
        <p:nvGrpSpPr>
          <p:cNvPr id="22" name="chenying0907 5"/>
          <p:cNvGrpSpPr/>
          <p:nvPr/>
        </p:nvGrpSpPr>
        <p:grpSpPr>
          <a:xfrm>
            <a:off x="4933951" y="2106674"/>
            <a:ext cx="3285441" cy="645160"/>
            <a:chOff x="6530072" y="4577684"/>
            <a:chExt cx="3285441" cy="645160"/>
          </a:xfrm>
        </p:grpSpPr>
        <p:sp>
          <p:nvSpPr>
            <p:cNvPr id="23" name="文本框 22">
              <a:hlinkClick r:id="rId13" action="ppaction://hlinksldjump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56018" y="458394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初读课文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30072" y="4577684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05</a:t>
              </a:r>
            </a:p>
          </p:txBody>
        </p:sp>
      </p:grpSp>
      <p:grpSp>
        <p:nvGrpSpPr>
          <p:cNvPr id="25" name="chenying0907 6"/>
          <p:cNvGrpSpPr/>
          <p:nvPr/>
        </p:nvGrpSpPr>
        <p:grpSpPr>
          <a:xfrm>
            <a:off x="4933951" y="2823746"/>
            <a:ext cx="3285441" cy="645160"/>
            <a:chOff x="6530072" y="5326317"/>
            <a:chExt cx="3285441" cy="645160"/>
          </a:xfrm>
        </p:grpSpPr>
        <p:sp>
          <p:nvSpPr>
            <p:cNvPr id="26" name="文本框 22">
              <a:hlinkClick r:id="rId15" action="ppaction://hlinksldjump"/>
            </p:cNvPr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556018" y="533413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精读课文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30072" y="5326317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06</a:t>
              </a:r>
            </a:p>
          </p:txBody>
        </p:sp>
      </p:grpSp>
      <p:grpSp>
        <p:nvGrpSpPr>
          <p:cNvPr id="28" name="chenying0907 6"/>
          <p:cNvGrpSpPr/>
          <p:nvPr/>
        </p:nvGrpSpPr>
        <p:grpSpPr>
          <a:xfrm>
            <a:off x="4933951" y="3603936"/>
            <a:ext cx="3285441" cy="645160"/>
            <a:chOff x="6530072" y="5326317"/>
            <a:chExt cx="3285441" cy="645160"/>
          </a:xfrm>
        </p:grpSpPr>
        <p:sp>
          <p:nvSpPr>
            <p:cNvPr id="29" name="文本框 22">
              <a:hlinkClick r:id="rId17" action="ppaction://hlinksldjump"/>
            </p:cNvPr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7556018" y="533413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跟踪检测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30072" y="5326317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 smtClean="0">
                  <a:solidFill>
                    <a:srgbClr val="5F7797"/>
                  </a:solidFill>
                </a:rPr>
                <a:t>07</a:t>
              </a: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1454724" y="746343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70064" y="1489764"/>
            <a:ext cx="3005455" cy="679450"/>
            <a:chOff x="6804" y="3500"/>
            <a:chExt cx="4733" cy="1070"/>
          </a:xfrm>
        </p:grpSpPr>
        <p:pic>
          <p:nvPicPr>
            <p:cNvPr id="16" name="图片 15" descr="2222_副本"/>
            <p:cNvPicPr>
              <a:picLocks noChangeAspect="1"/>
            </p:cNvPicPr>
            <p:nvPr/>
          </p:nvPicPr>
          <p:blipFill>
            <a:blip r:embed="rId2"/>
            <a:srcRect t="19005" b="16518"/>
            <a:stretch>
              <a:fillRect/>
            </a:stretch>
          </p:blipFill>
          <p:spPr>
            <a:xfrm>
              <a:off x="6804" y="3500"/>
              <a:ext cx="4733" cy="107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494" y="3543"/>
              <a:ext cx="3180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语言描写</a:t>
              </a:r>
            </a:p>
          </p:txBody>
        </p:sp>
      </p:grp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694055" y="2193290"/>
            <a:ext cx="10955655" cy="3046095"/>
          </a:xfrm>
          <a:prstGeom prst="rect">
            <a:avLst/>
          </a:prstGeom>
          <a:noFill/>
          <a:ln w="12700" cap="sq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“你怎么这样凭空污人清白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窃书不能算偷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窃书！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读书人的事，能算偷么？”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“跌断，跌，跌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68010" y="2993390"/>
            <a:ext cx="2233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死要面子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843645" y="3990975"/>
            <a:ext cx="2233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自命清高自欺欺人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43630" y="5013325"/>
            <a:ext cx="2233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死要面子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1492189" y="1000978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086990" y="1820102"/>
            <a:ext cx="3070225" cy="685800"/>
            <a:chOff x="640" y="4719"/>
            <a:chExt cx="4835" cy="1080"/>
          </a:xfrm>
        </p:grpSpPr>
        <p:pic>
          <p:nvPicPr>
            <p:cNvPr id="18" name="图片 17" descr="2222_副本"/>
            <p:cNvPicPr>
              <a:picLocks noChangeAspect="1"/>
            </p:cNvPicPr>
            <p:nvPr/>
          </p:nvPicPr>
          <p:blipFill>
            <a:blip r:embed="rId2"/>
            <a:srcRect t="19005" b="16518"/>
            <a:stretch>
              <a:fillRect/>
            </a:stretch>
          </p:blipFill>
          <p:spPr>
            <a:xfrm>
              <a:off x="742" y="4729"/>
              <a:ext cx="4733" cy="107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40" y="4719"/>
              <a:ext cx="3906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kumimoji="1" 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动作描写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491986" y="2704307"/>
            <a:ext cx="30082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排出九文大钱</a:t>
            </a:r>
          </a:p>
        </p:txBody>
      </p:sp>
      <p:sp>
        <p:nvSpPr>
          <p:cNvPr id="3" name="矩形 2"/>
          <p:cNvSpPr/>
          <p:nvPr/>
        </p:nvSpPr>
        <p:spPr>
          <a:xfrm>
            <a:off x="1492000" y="4661584"/>
            <a:ext cx="34676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摸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出四文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大钱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73580" y="3349625"/>
            <a:ext cx="2044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爱慕虚荣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37665" y="5306695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  <a:latin typeface="+mn-ea"/>
                <a:sym typeface="+mn-ea"/>
              </a:rPr>
              <a:t>穷苦潦倒</a:t>
            </a:r>
            <a:r>
              <a:rPr lang="zh-CN" altLang="en-US" sz="3600" b="1">
                <a:solidFill>
                  <a:srgbClr val="C00000"/>
                </a:solidFill>
                <a:latin typeface="+mn-ea"/>
                <a:sym typeface="+mn-ea"/>
              </a:rPr>
              <a:t>至极</a:t>
            </a:r>
          </a:p>
        </p:txBody>
      </p:sp>
      <p:sp>
        <p:nvSpPr>
          <p:cNvPr id="13" name="右中括号 12"/>
          <p:cNvSpPr/>
          <p:nvPr/>
        </p:nvSpPr>
        <p:spPr>
          <a:xfrm>
            <a:off x="4352925" y="3068955"/>
            <a:ext cx="492125" cy="1993900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72050" y="3798570"/>
            <a:ext cx="1157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</a:rPr>
              <a:t>对比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245860" y="2838450"/>
            <a:ext cx="4273550" cy="22244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鲜明地表现出孔乙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己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后来的生活已到了贫困不堪的地步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13" grpId="0"/>
      <p:bldP spid="14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1492189" y="1000978"/>
            <a:ext cx="90271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/>
              <a:t>小说是从哪些方面对孔乙己进行刻画的？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08884" y="1629226"/>
            <a:ext cx="3005455" cy="679450"/>
            <a:chOff x="12350" y="3500"/>
            <a:chExt cx="4733" cy="1070"/>
          </a:xfrm>
        </p:grpSpPr>
        <p:pic>
          <p:nvPicPr>
            <p:cNvPr id="17" name="图片 16" descr="2222_副本"/>
            <p:cNvPicPr>
              <a:picLocks noChangeAspect="1"/>
            </p:cNvPicPr>
            <p:nvPr/>
          </p:nvPicPr>
          <p:blipFill>
            <a:blip r:embed="rId2"/>
            <a:srcRect t="19005" b="16518"/>
            <a:stretch>
              <a:fillRect/>
            </a:stretch>
          </p:blipFill>
          <p:spPr>
            <a:xfrm>
              <a:off x="12350" y="3500"/>
              <a:ext cx="4733" cy="107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3111" y="3526"/>
              <a:ext cx="3180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神态描写</a:t>
              </a:r>
            </a:p>
          </p:txBody>
        </p:sp>
      </p:grp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101664" y="2431236"/>
            <a:ext cx="10299458" cy="1753235"/>
          </a:xfrm>
          <a:prstGeom prst="rect">
            <a:avLst/>
          </a:prstGeom>
          <a:noFill/>
          <a:ln w="12700" cap="sq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睁大眼睛；涨红了脸，额上的青筋条条绽出，争辩道；不屑置辩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50795" y="4507865"/>
            <a:ext cx="2233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死要面子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67375" y="4507865"/>
            <a:ext cx="2233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</a:rPr>
              <a:t>自命清高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6765" y="1099185"/>
            <a:ext cx="103041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smtClean="0"/>
              <a:t>通过这些描写，可以看出孔乙己是这样一个人：</a:t>
            </a:r>
          </a:p>
        </p:txBody>
      </p:sp>
      <p:sp>
        <p:nvSpPr>
          <p:cNvPr id="41" name="矩形 40"/>
          <p:cNvSpPr/>
          <p:nvPr>
            <p:custDataLst>
              <p:tags r:id="rId2"/>
            </p:custDataLst>
          </p:nvPr>
        </p:nvSpPr>
        <p:spPr>
          <a:xfrm>
            <a:off x="2063115" y="3339465"/>
            <a:ext cx="6231890" cy="821690"/>
          </a:xfrm>
          <a:prstGeom prst="rect">
            <a:avLst/>
          </a:prstGeom>
          <a:solidFill>
            <a:srgbClr val="5B9BD5">
              <a:lumMod val="60000"/>
              <a:lumOff val="40000"/>
            </a:srgbClr>
          </a:solidFill>
          <a:ln w="38100">
            <a:gradFill flip="none" rotWithShape="1">
              <a:gsLst>
                <a:gs pos="100000">
                  <a:sysClr val="window" lastClr="FFFFFF"/>
                </a:gs>
                <a:gs pos="0">
                  <a:sysClr val="window" lastClr="FFFFFF">
                    <a:lumMod val="85000"/>
                  </a:sysClr>
                </a:gs>
              </a:gsLst>
              <a:lin ang="13500000" scaled="1"/>
            </a:gradFill>
          </a:ln>
          <a:effectLst/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lIns="91417" tIns="45708" rIns="91417" bIns="45708"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55" name="平行四边形 54"/>
          <p:cNvSpPr/>
          <p:nvPr>
            <p:custDataLst>
              <p:tags r:id="rId3"/>
            </p:custDataLst>
          </p:nvPr>
        </p:nvSpPr>
        <p:spPr>
          <a:xfrm flipH="1">
            <a:off x="5835225" y="2300220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48" name="平行四边形 47"/>
          <p:cNvSpPr/>
          <p:nvPr>
            <p:custDataLst>
              <p:tags r:id="rId4"/>
            </p:custDataLst>
          </p:nvPr>
        </p:nvSpPr>
        <p:spPr>
          <a:xfrm flipH="1" flipV="1">
            <a:off x="5823049" y="3828477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5" name="平行四边形 4"/>
          <p:cNvSpPr/>
          <p:nvPr>
            <p:custDataLst>
              <p:tags r:id="rId5"/>
            </p:custDataLst>
          </p:nvPr>
        </p:nvSpPr>
        <p:spPr>
          <a:xfrm flipH="1">
            <a:off x="4139140" y="2300855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6" name="平行四边形 5"/>
          <p:cNvSpPr/>
          <p:nvPr>
            <p:custDataLst>
              <p:tags r:id="rId6"/>
            </p:custDataLst>
          </p:nvPr>
        </p:nvSpPr>
        <p:spPr>
          <a:xfrm flipH="1">
            <a:off x="2474170" y="2300855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8" name="平行四边形 7"/>
          <p:cNvSpPr/>
          <p:nvPr>
            <p:custDataLst>
              <p:tags r:id="rId7"/>
            </p:custDataLst>
          </p:nvPr>
        </p:nvSpPr>
        <p:spPr>
          <a:xfrm flipH="1" flipV="1">
            <a:off x="4139029" y="3817682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1" name="平行四边形 10"/>
          <p:cNvSpPr/>
          <p:nvPr>
            <p:custDataLst>
              <p:tags r:id="rId8"/>
            </p:custDataLst>
          </p:nvPr>
        </p:nvSpPr>
        <p:spPr>
          <a:xfrm flipH="1" flipV="1">
            <a:off x="2448024" y="3828477"/>
            <a:ext cx="1625877" cy="1296000"/>
          </a:xfrm>
          <a:prstGeom prst="parallelogram">
            <a:avLst>
              <a:gd name="adj" fmla="val 36386"/>
            </a:avLst>
          </a:prstGeom>
          <a:solidFill>
            <a:srgbClr val="5B9BD5">
              <a:lumMod val="75000"/>
            </a:srgbClr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121889" tIns="60944" rIns="121889" bIns="60944" numCol="1" anchor="ctr" anchorCtr="1" compatLnSpc="1"/>
          <a:lstStyle/>
          <a:p>
            <a:pPr>
              <a:lnSpc>
                <a:spcPct val="120000"/>
              </a:lnSpc>
            </a:pPr>
            <a:endParaRPr lang="zh-CN" altLang="en-US" sz="2400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4456430" y="2504440"/>
            <a:ext cx="1099820" cy="96583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四体不勤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6154420" y="2468245"/>
            <a:ext cx="1092835" cy="101282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自命清高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2722245" y="4137025"/>
            <a:ext cx="1078865" cy="7289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自欺欺人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091555" y="4074160"/>
            <a:ext cx="1040765" cy="90233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常受欺凌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2818765" y="2480310"/>
            <a:ext cx="1040765" cy="90233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死要面子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01235" y="648970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4362450" y="4137025"/>
            <a:ext cx="1078865" cy="7289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/>
          <a:p>
            <a:pPr algn="ctr">
              <a:lnSpc>
                <a:spcPct val="120000"/>
              </a:lnSpc>
            </a:pPr>
            <a:r>
              <a:rPr kumimoji="1" lang="zh-CN" altLang="en-US" sz="2800" b="1" smtClean="0">
                <a:solidFill>
                  <a:schemeClr val="bg1"/>
                </a:solidFill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穷苦潦倒</a:t>
            </a:r>
            <a:endParaRPr kumimoji="1" lang="zh-CN" altLang="en-US" sz="2800" b="1" spc="300" smtClean="0">
              <a:solidFill>
                <a:schemeClr val="bg1"/>
              </a:solidFill>
              <a:latin typeface="微软雅黑"/>
              <a:ea typeface="微软雅黑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/>
      <p:bldP spid="48" grpId="0"/>
      <p:bldP spid="5" grpId="0"/>
      <p:bldP spid="6" grpId="0"/>
      <p:bldP spid="8" grpId="0"/>
      <p:bldP spid="11" grpId="0"/>
      <p:bldP spid="16" grpId="0"/>
      <p:bldP spid="17" grpId="0"/>
      <p:bldP spid="18" grpId="0"/>
      <p:bldP spid="24" grpId="0"/>
      <p:bldP spid="37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精读课文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12190" y="2560320"/>
            <a:ext cx="10167620" cy="15760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本文通过写孔乙己的悲剧遭遇，深刻表明孔乙己在人们心中没有地位，是个可有可无、可笑可怜的多余人。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1430593" y="1257483"/>
            <a:ext cx="95569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smtClean="0">
                <a:latin typeface="微软雅黑"/>
                <a:ea typeface="微软雅黑"/>
              </a:rPr>
              <a:t>孔乙己在人们心目中有着怎样的地位？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02615" y="1026160"/>
            <a:ext cx="1098677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smtClean="0">
                <a:solidFill>
                  <a:srgbClr val="000000"/>
                </a:solidFill>
                <a:latin typeface="+mn-ea"/>
              </a:rPr>
              <a:t>一</a:t>
            </a:r>
            <a:r>
              <a:rPr sz="320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zh-CN" altLang="zh-CN" sz="3200" smtClean="0">
                <a:latin typeface="+mn-ea"/>
              </a:rPr>
              <a:t>用恰当的关联词语填空。</a:t>
            </a:r>
          </a:p>
          <a:p>
            <a:pPr>
              <a:lnSpc>
                <a:spcPct val="15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⑴外面的短衣主顾，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容易说话，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唠唠叨叨缠夹不清的也很不少。</a:t>
            </a:r>
          </a:p>
          <a:p>
            <a:pPr>
              <a:lnSpc>
                <a:spcPct val="15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孔乙己到店，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可以笑几声，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至今还记得。</a:t>
            </a:r>
          </a:p>
          <a:p>
            <a:pPr>
              <a:lnSpc>
                <a:spcPct val="15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⑶在这些时候，我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附和着笑，掌柜是决不责备的。       </a:t>
            </a:r>
          </a:p>
          <a:p>
            <a:pPr>
              <a:lnSpc>
                <a:spcPct val="150000"/>
              </a:lnSpc>
            </a:pP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掌柜见了孔乙己，</a:t>
            </a:r>
            <a:r>
              <a:rPr lang="zh-CN" altLang="zh-CN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每每这样问他，引人发笑。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跟踪检测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19645" y="1921862"/>
            <a:ext cx="10086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70444" y="1947627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64599" y="3379873"/>
            <a:ext cx="118345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40301" y="3379873"/>
            <a:ext cx="593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23469" y="4864714"/>
            <a:ext cx="5111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139633" y="3390457"/>
            <a:ext cx="10153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64946" y="4164810"/>
            <a:ext cx="14658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07162" y="4859973"/>
            <a:ext cx="14800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>
            <a:hlinkClick r:id="rId2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557319" y="958710"/>
            <a:ext cx="10757003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二、下列语句运用了哪种描写方法？简要分析这一描写刻画了人物怎样的性格。</a:t>
            </a:r>
            <a:endParaRPr lang="en-US" altLang="zh-CN" sz="3200" smtClean="0">
              <a:solidFill>
                <a:srgbClr val="000000"/>
              </a:solidFill>
              <a:latin typeface="微软雅黑"/>
              <a:ea typeface="微软雅黑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他身材很高大；青白脸色，皱纹间时常夹些伤痕； 一部乱蓬蓬的花白的胡子。穿的虽然是长衫，可是又脏又破，似乎十多年没有补，也没有洗。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（  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  性格：</a:t>
            </a:r>
            <a:endParaRPr sz="3200">
              <a:solidFill>
                <a:srgbClr val="00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跟踪检测</a:t>
            </a: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7986329" y="4097177"/>
            <a:ext cx="18325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外貌描写</a:t>
            </a: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2650683" y="4782530"/>
            <a:ext cx="636424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自命清高，穷困潦倒，好逸恶劳。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5706" y="1148366"/>
            <a:ext cx="1102423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直起身又看一看豆，自己摇头说：“不多不多！多乎哉？不多也。</a:t>
            </a:r>
            <a:r>
              <a:rPr lang="en-US" altLang="zh-CN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（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sym typeface="+mn-ea"/>
              </a:rPr>
              <a:t>        性格：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跟踪检测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3281437" y="2086260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语言描写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871470" y="2669540"/>
            <a:ext cx="1800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迂腐。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467323" y="3159174"/>
            <a:ext cx="7344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第</a:t>
            </a:r>
            <a:r>
              <a:rPr lang="en-US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课时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84921" y="2035492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en-US" altLang="zh-CN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5</a:t>
            </a:r>
            <a:r>
              <a:rPr lang="en-US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孔乙己</a:t>
            </a:r>
            <a:endParaRPr lang="zh-CN" altLang="en-US"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版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九年级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（下）</a:t>
            </a:r>
          </a:p>
        </p:txBody>
      </p:sp>
    </p:spTree>
    <p:extLst>
      <p:ext uri="{BB962C8B-B14F-4D97-AF65-F5344CB8AC3E}">
        <p14:creationId xmlns:p14="http://schemas.microsoft.com/office/powerpoint/2010/main" val="379181023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9334" y="588983"/>
            <a:ext cx="793785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3" name="chenying0907 1"/>
          <p:cNvGrpSpPr/>
          <p:nvPr/>
        </p:nvGrpSpPr>
        <p:grpSpPr>
          <a:xfrm>
            <a:off x="1184925" y="2106675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r:id="rId5" action="ppaction://hlinksldjump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学习目标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184925" y="2854331"/>
            <a:ext cx="3028266" cy="646135"/>
            <a:chOff x="6530072" y="2330816"/>
            <a:chExt cx="3028266" cy="646135"/>
          </a:xfrm>
        </p:grpSpPr>
        <p:sp>
          <p:nvSpPr>
            <p:cNvPr id="7" name="文本框 20">
              <a:hlinkClick r:id="rId7" action="ppaction://hlinksldjump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233081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学情回顾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grpSp>
        <p:nvGrpSpPr>
          <p:cNvPr id="9" name="chenying0907 3"/>
          <p:cNvGrpSpPr/>
          <p:nvPr/>
        </p:nvGrpSpPr>
        <p:grpSpPr>
          <a:xfrm>
            <a:off x="1184925" y="3603937"/>
            <a:ext cx="3285441" cy="645160"/>
            <a:chOff x="6530072" y="3080422"/>
            <a:chExt cx="3285441" cy="645160"/>
          </a:xfrm>
        </p:grpSpPr>
        <p:sp>
          <p:nvSpPr>
            <p:cNvPr id="10" name="文本框 21">
              <a:hlinkClick r:id="rId9" action="ppaction://hlinksldjump"/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56018" y="308355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精读课文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72" y="3080422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  <p:grpSp>
        <p:nvGrpSpPr>
          <p:cNvPr id="22" name="chenying0907 5"/>
          <p:cNvGrpSpPr/>
          <p:nvPr/>
        </p:nvGrpSpPr>
        <p:grpSpPr>
          <a:xfrm>
            <a:off x="4933951" y="2106674"/>
            <a:ext cx="3285441" cy="645160"/>
            <a:chOff x="6530072" y="4577684"/>
            <a:chExt cx="3285441" cy="645160"/>
          </a:xfrm>
        </p:grpSpPr>
        <p:sp>
          <p:nvSpPr>
            <p:cNvPr id="23" name="文本框 22">
              <a:hlinkClick r:id="rId11" action="ppaction://hlinksldjump"/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556018" y="458394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跟踪检测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30072" y="4577684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04</a:t>
              </a:r>
            </a:p>
          </p:txBody>
        </p:sp>
      </p:grpSp>
      <p:grpSp>
        <p:nvGrpSpPr>
          <p:cNvPr id="28" name="chenying0907 6"/>
          <p:cNvGrpSpPr/>
          <p:nvPr/>
        </p:nvGrpSpPr>
        <p:grpSpPr>
          <a:xfrm>
            <a:off x="4933951" y="2823521"/>
            <a:ext cx="3285441" cy="645160"/>
            <a:chOff x="6530072" y="5326317"/>
            <a:chExt cx="3285441" cy="645160"/>
          </a:xfrm>
        </p:grpSpPr>
        <p:sp>
          <p:nvSpPr>
            <p:cNvPr id="29" name="文本框 22">
              <a:hlinkClick r:id="rId13" action="ppaction://hlinksldjump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56018" y="533413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课后作业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30072" y="5326317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 smtClean="0">
                  <a:solidFill>
                    <a:srgbClr val="5F7797"/>
                  </a:solidFill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22658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64870" y="1910080"/>
            <a:ext cx="1046226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整体感知课文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学习小说通过人物的外貌、语言、动作表现人物性格的写作手法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重难点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学习目标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90625" y="2213610"/>
            <a:ext cx="1042035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品读课文，整体把握文章的结构和内容。（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品味作品语言，分析人物形象。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2043533517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73375" y="1186021"/>
            <a:ext cx="11215521" cy="1419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/>
              <a:t>上节课，我们认识了孔乙己这一人物形象，了解了其性格特征和内心世界。今天，我们继续深入学习。</a:t>
            </a:r>
            <a:endParaRPr lang="zh-CN" altLang="en-US" sz="3600"/>
          </a:p>
        </p:txBody>
      </p:sp>
      <p:sp>
        <p:nvSpPr>
          <p:cNvPr id="4" name="圆角矩形 3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学情回顾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85954" y="3221730"/>
            <a:ext cx="5906729" cy="3145975"/>
          </a:xfrm>
          <a:prstGeom prst="roundRect">
            <a:avLst/>
          </a:prstGeom>
          <a:noFill/>
          <a:ln w="9525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325595614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1219835" y="1751412"/>
            <a:ext cx="104521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en-US" sz="36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360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360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《孔乙己》的作者是</a:t>
            </a:r>
            <a:r>
              <a:rPr lang="en-US" altLang="zh-CN" sz="3600" smtClean="0">
                <a:latin typeface="+mn-ea"/>
                <a:ea typeface="+mn-ea"/>
                <a:cs typeface="+mn-ea"/>
              </a:rPr>
              <a:t>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，原名</a:t>
            </a:r>
            <a:r>
              <a:rPr lang="en-US" altLang="zh-CN" sz="3600" smtClean="0">
                <a:latin typeface="+mn-ea"/>
                <a:ea typeface="+mn-ea"/>
                <a:cs typeface="+mn-ea"/>
              </a:rPr>
              <a:t>________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，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3600" smtClean="0">
                <a:latin typeface="+mn-ea"/>
                <a:ea typeface="+mn-ea"/>
                <a:cs typeface="+mn-ea"/>
              </a:rPr>
              <a:t>字</a:t>
            </a:r>
            <a:r>
              <a:rPr lang="en-US" altLang="zh-CN" sz="3600" smtClean="0">
                <a:latin typeface="+mn-ea"/>
                <a:ea typeface="+mn-ea"/>
                <a:cs typeface="+mn-ea"/>
              </a:rPr>
              <a:t>________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，浙江绍兴人，著名的</a:t>
            </a:r>
            <a:r>
              <a:rPr lang="en-US" altLang="zh-CN" sz="3600" smtClean="0">
                <a:latin typeface="+mn-ea"/>
                <a:ea typeface="+mn-ea"/>
                <a:cs typeface="+mn-ea"/>
              </a:rPr>
              <a:t>_________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、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smtClean="0">
                <a:latin typeface="+mn-ea"/>
                <a:ea typeface="+mn-ea"/>
                <a:cs typeface="+mn-ea"/>
              </a:rPr>
              <a:t>________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、</a:t>
            </a:r>
            <a:r>
              <a:rPr lang="en-US" altLang="zh-CN" sz="3600" smtClean="0">
                <a:latin typeface="+mn-ea"/>
                <a:ea typeface="+mn-ea"/>
                <a:cs typeface="+mn-ea"/>
              </a:rPr>
              <a:t>________</a:t>
            </a:r>
            <a:r>
              <a:rPr lang="zh-CN" altLang="en-US" sz="3600" smtClean="0">
                <a:latin typeface="+mn-ea"/>
                <a:ea typeface="+mn-ea"/>
                <a:cs typeface="+mn-ea"/>
              </a:rPr>
              <a:t>，中国现代文学的奠基人。</a:t>
            </a:r>
            <a:endParaRPr lang="zh-CN" altLang="en-US" sz="3600">
              <a:latin typeface="+mn-ea"/>
              <a:ea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7450" y="5125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回顾练习</a:t>
            </a: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5001895" y="67310"/>
            <a:ext cx="965200" cy="1028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67095" y="1924181"/>
            <a:ext cx="1191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学情回顾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600747" y="1898104"/>
            <a:ext cx="16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周树人</a:t>
            </a:r>
          </a:p>
        </p:txBody>
      </p:sp>
      <p:sp>
        <p:nvSpPr>
          <p:cNvPr id="14" name="文本框 9"/>
          <p:cNvSpPr txBox="1"/>
          <p:nvPr/>
        </p:nvSpPr>
        <p:spPr>
          <a:xfrm>
            <a:off x="2087815" y="2720954"/>
            <a:ext cx="1191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豫才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8056245" y="2720975"/>
            <a:ext cx="1866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文学家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1325286" y="3566504"/>
            <a:ext cx="1594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思想家</a:t>
            </a:r>
          </a:p>
        </p:txBody>
      </p:sp>
      <p:sp>
        <p:nvSpPr>
          <p:cNvPr id="23" name="文本框 9"/>
          <p:cNvSpPr txBox="1"/>
          <p:nvPr/>
        </p:nvSpPr>
        <p:spPr>
          <a:xfrm>
            <a:off x="3376511" y="3591237"/>
            <a:ext cx="1697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革命家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293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21" grpId="0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246564" y="868672"/>
            <a:ext cx="11508434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fontAlgn="ctr">
              <a:lnSpc>
                <a:spcPct val="150000"/>
              </a:lnSpc>
            </a:pPr>
            <a:r>
              <a:rPr lang="en-US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选词填空。</a:t>
            </a: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）鲁镇的酒店的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，是和别处不同的。（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B.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C.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摆设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）只有穿长衫的，才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进店面隔壁的房子里。</a:t>
            </a:r>
            <a:r>
              <a:rPr lang="zh-CN" altLang="en-US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B.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C.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迈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）他不回答，对柜里说：</a:t>
            </a:r>
            <a:r>
              <a:rPr lang="en-US" sz="2800" smtClean="0"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温两碗酒，要一碟茴香豆。</a:t>
            </a:r>
            <a:r>
              <a:rPr lang="en-US" sz="2800" smtClean="0">
                <a:latin typeface="+mj-ea"/>
                <a:ea typeface="+mj-ea"/>
                <a:cs typeface="Times New Roman" panose="02020603050405020304" pitchFamily="18" charset="0"/>
              </a:rPr>
              <a:t>”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出九</a:t>
            </a: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文大钱。</a:t>
            </a:r>
            <a:r>
              <a:rPr lang="zh-CN" altLang="en-US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摸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C.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掏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）孔乙己便涨红了脸，额上的青筋条条绽出，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____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道 </a:t>
            </a:r>
            <a:r>
              <a:rPr lang="en-US" altLang="zh-CN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“窃书不能算</a:t>
            </a:r>
          </a:p>
          <a:p>
            <a:pPr indent="0" fontAlgn="ctr">
              <a:lnSpc>
                <a:spcPct val="150000"/>
              </a:lnSpc>
            </a:pP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偷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窃书！</a:t>
            </a:r>
            <a:r>
              <a:rPr 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读书人的事，能算偷么？“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分辩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B.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辩解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</a:p>
          <a:p>
            <a:pPr indent="0" fontAlgn="ctr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争辩</a:t>
            </a:r>
            <a:r>
              <a: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en-US" sz="280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学情回顾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529782" y="1671330"/>
            <a:ext cx="6541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34401" y="2366611"/>
            <a:ext cx="6541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132346" y="4236952"/>
            <a:ext cx="6541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166586" y="2960001"/>
            <a:ext cx="6541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38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1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2845" y="1377315"/>
            <a:ext cx="83920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+mn-ea"/>
                <a:sym typeface="+mn-ea"/>
              </a:rPr>
              <a:t>文中除了介绍孔乙己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  <a:sym typeface="+mn-ea"/>
              </a:rPr>
              <a:t>外，还描写了哪些人物？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15417" y="2239417"/>
            <a:ext cx="1631792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短衣帮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27429" y="3677728"/>
            <a:ext cx="1631792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长衫客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008380" y="4737700"/>
            <a:ext cx="10438933" cy="140649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着意渲染这泾渭分明的两大社会群体，着重表现了他们生活状态的巨大差别。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130857" y="3035929"/>
            <a:ext cx="1110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对比</a:t>
            </a:r>
          </a:p>
        </p:txBody>
      </p:sp>
      <p:pic>
        <p:nvPicPr>
          <p:cNvPr id="16" name="图片 15" descr="C:\Users\lenovo\Desktop\222.png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010" y="490220"/>
            <a:ext cx="3740785" cy="86804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636010" y="451485"/>
            <a:ext cx="3384550" cy="9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9A7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品味第一部分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946022" y="3009065"/>
            <a:ext cx="1030673" cy="581764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衣着</a:t>
            </a:r>
            <a:endParaRPr lang="zh-CN" altLang="zh-CN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3450807" y="2676428"/>
            <a:ext cx="0" cy="3280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3446292" y="3583150"/>
            <a:ext cx="0" cy="39590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164176" y="2218948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短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10922" y="4025312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长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010861" y="3006066"/>
            <a:ext cx="1804124" cy="58356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喝酒方式</a:t>
            </a:r>
            <a:endParaRPr lang="zh-CN" altLang="zh-CN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4943871" y="2676428"/>
            <a:ext cx="0" cy="3280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4926242" y="3583150"/>
            <a:ext cx="0" cy="39590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17790" y="2185463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站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74455" y="4015701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坐</a:t>
            </a:r>
          </a:p>
        </p:txBody>
      </p:sp>
      <p:sp>
        <p:nvSpPr>
          <p:cNvPr id="28" name="右大括号 27"/>
          <p:cNvSpPr/>
          <p:nvPr/>
        </p:nvSpPr>
        <p:spPr>
          <a:xfrm>
            <a:off x="2566191" y="2529916"/>
            <a:ext cx="279385" cy="1541170"/>
          </a:xfrm>
          <a:prstGeom prst="rightBrace">
            <a:avLst>
              <a:gd name="adj1" fmla="val 8333"/>
              <a:gd name="adj2" fmla="val 507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876323" y="3008164"/>
            <a:ext cx="1823554" cy="58356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喝酒地点</a:t>
            </a:r>
            <a:endParaRPr lang="zh-CN" altLang="zh-CN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6764532" y="2673580"/>
            <a:ext cx="0" cy="3280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6746903" y="3580302"/>
            <a:ext cx="0" cy="39590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551151" y="2182615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外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495116" y="4012853"/>
            <a:ext cx="5388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里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7761215" y="2996737"/>
            <a:ext cx="1823554" cy="583565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喝酒目的</a:t>
            </a:r>
            <a:endParaRPr lang="zh-CN" altLang="zh-CN" sz="3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 flipH="1" flipV="1">
            <a:off x="8643214" y="2644565"/>
            <a:ext cx="0" cy="3280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8625585" y="3551287"/>
            <a:ext cx="0" cy="39590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7898130" y="2146300"/>
            <a:ext cx="165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消寒解乏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873365" y="3976370"/>
            <a:ext cx="182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娱乐消遣</a:t>
            </a:r>
          </a:p>
        </p:txBody>
      </p:sp>
      <p:sp>
        <p:nvSpPr>
          <p:cNvPr id="39" name="右大括号 38"/>
          <p:cNvSpPr/>
          <p:nvPr/>
        </p:nvSpPr>
        <p:spPr>
          <a:xfrm>
            <a:off x="9802651" y="2529916"/>
            <a:ext cx="279385" cy="1541170"/>
          </a:xfrm>
          <a:prstGeom prst="rightBrace">
            <a:avLst>
              <a:gd name="adj1" fmla="val 8333"/>
              <a:gd name="adj2" fmla="val 507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19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5" grpId="0"/>
      <p:bldP spid="14" grpId="0"/>
      <p:bldP spid="21" grpId="0"/>
      <p:bldP spid="22" grpId="0"/>
      <p:bldP spid="23" grpId="0"/>
      <p:bldP spid="26" grpId="0"/>
      <p:bldP spid="27" grpId="0"/>
      <p:bldP spid="28" grpId="0"/>
      <p:bldP spid="29" grpId="0"/>
      <p:bldP spid="32" grpId="0"/>
      <p:bldP spid="33" grpId="0"/>
      <p:bldP spid="34" grpId="0"/>
      <p:bldP spid="37" grpId="0"/>
      <p:bldP spid="38" grpId="0"/>
      <p:bldP spid="3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1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8075" y="967105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+mn-ea"/>
                <a:sym typeface="+mn-ea"/>
              </a:rPr>
              <a:t>文中除了介绍孔乙己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  <a:sym typeface="+mn-ea"/>
              </a:rPr>
              <a:t>外，还描写了哪些人物？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69340" y="1667510"/>
            <a:ext cx="1362075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掌柜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0364" y="2553335"/>
            <a:ext cx="9941843" cy="1786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知道什么样的伙计才配伺候那些长衫主顾；</a:t>
            </a:r>
            <a:endParaRPr lang="en-US" altLang="zh-CN" sz="3200" b="1" smtClean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让伙计在酒中羼水；</a:t>
            </a:r>
            <a:endParaRPr lang="en-US" altLang="zh-CN" sz="3200" b="1" smtClean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知道如何处理人际关系，碍于荐头的面没有辞退伙计。</a:t>
            </a:r>
            <a:endParaRPr lang="en-US" altLang="zh-CN" sz="3200" b="1" smtClean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0475" y="4705201"/>
            <a:ext cx="9248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是一个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刁钻精明、唯利是图、虚伪势利的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生意人。</a:t>
            </a:r>
            <a:endParaRPr lang="zh-CN" altLang="en-US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04081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1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2845" y="1161415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+mn-ea"/>
                <a:sym typeface="+mn-ea"/>
              </a:rPr>
              <a:t>文中除了介绍孔乙己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  <a:sym typeface="+mn-ea"/>
              </a:rPr>
              <a:t>外，还描写了哪些人物？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112520" y="2034540"/>
            <a:ext cx="1850390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小伙计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6310" y="2889885"/>
            <a:ext cx="106216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在掌柜的眼里，小伙计是个“样子太傻”，又不会作假羼水，但又辞退不得的角色。</a:t>
            </a:r>
            <a:r>
              <a:rPr lang="en-US" altLang="zh-CN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只有孔乙己到店，才可以笑几声</a:t>
            </a:r>
            <a:r>
              <a:rPr lang="en-US" altLang="zh-CN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597942" y="4737257"/>
            <a:ext cx="9634502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表明了咸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亨</a:t>
            </a: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酒店内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冷漠、没有生气的</a:t>
            </a:r>
            <a:r>
              <a:rPr lang="zh-CN" altLang="en-US" sz="3200" b="1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氛围，也反映了当时冷漠的社会氛围和人际关系。</a:t>
            </a:r>
            <a:endParaRPr lang="zh-CN" altLang="en-US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06052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781685" y="1905635"/>
            <a:ext cx="10972165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鲁镇的酒店的格局，是和别处不同的：都是当街一个曲尺形的大柜台，柜里面预备着热水，可以随时温酒。</a:t>
            </a:r>
          </a:p>
        </p:txBody>
      </p:sp>
      <p:sp>
        <p:nvSpPr>
          <p:cNvPr id="7" name="剪去单角的矩形 6"/>
          <p:cNvSpPr/>
          <p:nvPr/>
        </p:nvSpPr>
        <p:spPr>
          <a:xfrm>
            <a:off x="1061720" y="3778250"/>
            <a:ext cx="9628505" cy="1073150"/>
          </a:xfrm>
          <a:prstGeom prst="snip1Rect">
            <a:avLst/>
          </a:prstGeom>
          <a:solidFill>
            <a:srgbClr val="CAE3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kumimoji="1" lang="zh-CN" altLang="en-US" sz="3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介绍酒店格局，为人物设定了特定的活动空间。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61720" y="1116965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+mn-ea"/>
                <a:sym typeface="+mn-ea"/>
              </a:rPr>
              <a:t>文中是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  <a:sym typeface="+mn-ea"/>
              </a:rPr>
              <a:t>怎样介绍鲁镇的酒店的？有什么作用？</a:t>
            </a:r>
            <a:endParaRPr lang="en-US" altLang="zh-CN" sz="3200" smtClean="0">
              <a:solidFill>
                <a:schemeClr val="tx1"/>
              </a:solidFill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4369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762635" y="1239955"/>
            <a:ext cx="11231880" cy="643021"/>
          </a:xfrm>
          <a:prstGeom prst="roundRect">
            <a:avLst>
              <a:gd name="adj" fmla="val 14795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12700" indent="-12700" algn="just" eaLnBrk="1" hangingPunct="1">
              <a:lnSpc>
                <a:spcPct val="100000"/>
              </a:lnSpc>
            </a:pPr>
            <a:r>
              <a:rPr kumimoji="1"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小说前三段属于什么描写？有何作用？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8890"/>
            <a:ext cx="1129665" cy="1129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62955" y="46873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分析讨论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762635" y="2312035"/>
            <a:ext cx="10167620" cy="2693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社会环境描写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，交代故事发生的时间、地点，展示孔乙己所处的社会环境，揭示出当时社会贫富差距之大及人们的势利冷酷，从而揭示了造成孔乙己的人生悲剧的社会根源。</a:t>
            </a:r>
          </a:p>
        </p:txBody>
      </p:sp>
    </p:spTree>
    <p:extLst>
      <p:ext uri="{BB962C8B-B14F-4D97-AF65-F5344CB8AC3E}">
        <p14:creationId xmlns:p14="http://schemas.microsoft.com/office/powerpoint/2010/main" val="75338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pic>
        <p:nvPicPr>
          <p:cNvPr id="33" name="图片 32" descr="C:\Users\lenovo\Desktop\222.png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270" y="308610"/>
            <a:ext cx="3740785" cy="86804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380865" y="279400"/>
            <a:ext cx="3384550" cy="9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9A7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品味第二部分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2300" y="1176655"/>
            <a:ext cx="109924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/>
              <a:t>“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孔乙己是站着喝酒而穿长衫的唯一的人</a:t>
            </a:r>
            <a:r>
              <a:rPr lang="en-US" altLang="zh-CN" sz="3200"/>
              <a:t>”</a:t>
            </a:r>
            <a:r>
              <a:rPr lang="zh-CN" altLang="en-US" sz="3200"/>
              <a:t>与上文对照看，孔乙己的穿着和喝酒方式是矛盾的，这有何深意？周围人的语言和神情表现了他们怎样的精神状态？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37260" y="2968625"/>
            <a:ext cx="10167620" cy="2693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孔乙己的穿着和喝酒方式是矛盾的，一方面揭示了其身份的特殊性，另一方面为其悲剧命运埋下了伏笔。周围人对孔乙己非但没有同情心，还取笑、嘲弄他，表现了民众的精神麻木和愚弱。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749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新知导入</a:t>
            </a:r>
          </a:p>
        </p:txBody>
      </p:sp>
      <p:sp>
        <p:nvSpPr>
          <p:cNvPr id="3" name="矩形 2"/>
          <p:cNvSpPr/>
          <p:nvPr/>
        </p:nvSpPr>
        <p:spPr>
          <a:xfrm>
            <a:off x="5090060" y="1223039"/>
            <a:ext cx="6037244" cy="441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鲁迅先生有很多著名的小说，曾有人问他哪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一</a:t>
            </a:r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篇最好，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他</a:t>
            </a:r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说最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喜欢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《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孔乙己</a:t>
            </a:r>
            <a:r>
              <a:rPr lang="en-US" altLang="zh-CN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》</a:t>
            </a:r>
            <a:r>
              <a:rPr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。那么孔乙己到底是谁呢？我们今天就来学习这篇文章，认识一下他。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05" y="1071979"/>
            <a:ext cx="3477260" cy="4714240"/>
          </a:xfrm>
          <a:prstGeom prst="round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7142480" y="897890"/>
            <a:ext cx="441960" cy="454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5160" y="1352550"/>
            <a:ext cx="441960" cy="454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37260" y="3662045"/>
            <a:ext cx="10167620" cy="2289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秀才本来是考取的，这里的看客们却用了一个“捞”字，显示出问话人鄙视和嘲笑的口吻。“笼”字则揭示出孔乙己的自尊被戳痛时痛苦不安的表情。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020" y="899795"/>
            <a:ext cx="107651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他们便接着说道:“你怎的连半个秀才也捞不到呢？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孔乙己立刻显出颓唐不安模样，脸上笼上了一层灰色，嘴里说些话；这回可是全是之乎者也之类，一些不懂了。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1850" y="2307590"/>
            <a:ext cx="10575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“捞”字表现了问话人怎样的口吻?“笼”字又揭示出孔乙己怎样的心态?</a:t>
            </a:r>
          </a:p>
        </p:txBody>
      </p:sp>
    </p:spTree>
    <p:extLst>
      <p:ext uri="{BB962C8B-B14F-4D97-AF65-F5344CB8AC3E}">
        <p14:creationId xmlns:p14="http://schemas.microsoft.com/office/powerpoint/2010/main" val="2771039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0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34" name="矩形 33"/>
          <p:cNvSpPr/>
          <p:nvPr/>
        </p:nvSpPr>
        <p:spPr>
          <a:xfrm>
            <a:off x="4403725" y="269875"/>
            <a:ext cx="3384550" cy="9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9A7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3200" b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7430" y="1176655"/>
            <a:ext cx="104806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孔乙己教小伙计写字时小伙计对孔乙己持怎样的态度？这说明了什么？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12190" y="2458085"/>
            <a:ext cx="10167620" cy="2693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“我可以附和着笑”“又好笑，又不耐烦，懒懒的答他”“我愈不耐烦了，努着嘴走远”。表明了小伙计对孔乙己的漠视，反映了当时社会的世态炎凉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，也显示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了当时社会对不幸者的冷漠。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27857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74470" y="1136650"/>
            <a:ext cx="95859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孔乙己给孩子们茴香豆吃，揭示了他怎样的性格特征?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392555" y="2568575"/>
            <a:ext cx="9667875" cy="13392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孔乙己心地善良，对人热情，有与人交流、融入社会的渴望。</a:t>
            </a:r>
          </a:p>
        </p:txBody>
      </p:sp>
    </p:spTree>
    <p:extLst>
      <p:ext uri="{BB962C8B-B14F-4D97-AF65-F5344CB8AC3E}">
        <p14:creationId xmlns:p14="http://schemas.microsoft.com/office/powerpoint/2010/main" val="15398759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2315" y="904240"/>
            <a:ext cx="108102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中秋过后，秋风是一天凉比一天，看看将近初冬</a:t>
            </a:r>
            <a:r>
              <a:rPr lang="zh-CN" altLang="en-US" sz="3200">
                <a:sym typeface="+mn-ea"/>
              </a:rPr>
              <a:t>”这一句在文中有什么作用？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97890" y="2653030"/>
            <a:ext cx="10654665" cy="20726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运用了自然环境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描写，点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明了故事发生的时令，用萧索、凄清的自然环境营造了悲凉的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氛围，使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孔乙己的出场具有悲剧意味，暗示了孔乙己的悲剧结局。</a:t>
            </a:r>
          </a:p>
        </p:txBody>
      </p:sp>
    </p:spTree>
    <p:extLst>
      <p:ext uri="{BB962C8B-B14F-4D97-AF65-F5344CB8AC3E}">
        <p14:creationId xmlns:p14="http://schemas.microsoft.com/office/powerpoint/2010/main" val="1803342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7890" y="759460"/>
            <a:ext cx="101403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还欠十九个钱呢</a:t>
            </a:r>
            <a:r>
              <a:rPr lang="zh-CN" altLang="en-US" sz="3200">
                <a:sym typeface="+mn-ea"/>
              </a:rPr>
              <a:t>”这句话在文中出现了几</a:t>
            </a:r>
            <a:r>
              <a:rPr lang="zh-CN" altLang="en-US" sz="3200" smtClean="0">
                <a:sym typeface="+mn-ea"/>
              </a:rPr>
              <a:t>次？有</a:t>
            </a:r>
            <a:r>
              <a:rPr lang="zh-CN" altLang="en-US" sz="3200">
                <a:sym typeface="+mn-ea"/>
              </a:rPr>
              <a:t>何深意？掌柜的问话反映他怎样的心理?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97890" y="2234565"/>
            <a:ext cx="10654665" cy="34060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这句话出现了四次，若非欠钱，孔乙己早被人遗忘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，表明了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孔乙己是个多余的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人，也暗示了孔乙己生活穷苦的境地及悲惨结局。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掌柜的问话“后来怎样”“后来呢”“打折了怎样呢”，都只关心事件的结局，完全是好奇心理，毫无人性中最基本的同情心，冷漠至极。</a:t>
            </a:r>
          </a:p>
        </p:txBody>
      </p:sp>
    </p:spTree>
    <p:extLst>
      <p:ext uri="{BB962C8B-B14F-4D97-AF65-F5344CB8AC3E}">
        <p14:creationId xmlns:p14="http://schemas.microsoft.com/office/powerpoint/2010/main" val="3195746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2315" y="904240"/>
            <a:ext cx="108102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ym typeface="+mn-ea"/>
              </a:rPr>
              <a:t>读孔乙己最后一次来酒店喝酒的情形，觉得有一种震撼力，这种力量来自哪里？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97890" y="2653030"/>
            <a:ext cx="10654665" cy="20726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这种震撼力来自孔乙己用“手”走来又走去的细节描写，这种震撼力包含着同情与批判，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即作者所谓的“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哀其不幸，怒其不争”。</a:t>
            </a:r>
          </a:p>
        </p:txBody>
      </p:sp>
    </p:spTree>
    <p:extLst>
      <p:ext uri="{BB962C8B-B14F-4D97-AF65-F5344CB8AC3E}">
        <p14:creationId xmlns:p14="http://schemas.microsoft.com/office/powerpoint/2010/main" val="2232099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圆角矩形 1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pic>
        <p:nvPicPr>
          <p:cNvPr id="33" name="图片 32" descr="C:\Users\lenovo\Desktop\222.png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270" y="308610"/>
            <a:ext cx="3740785" cy="86804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380865" y="279400"/>
            <a:ext cx="3384550" cy="9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9A7E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品味第三部分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0245" y="1281430"/>
            <a:ext cx="108102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我到现在终于没有见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大约孔乙己的确死了</a:t>
            </a:r>
            <a:r>
              <a:rPr lang="en-US" altLang="zh-CN" sz="3200">
                <a:latin typeface="+mn-ea"/>
                <a:cs typeface="+mn-ea"/>
                <a:sym typeface="+mn-ea"/>
              </a:rPr>
              <a:t>”</a:t>
            </a:r>
            <a:r>
              <a:rPr lang="zh-CN" altLang="en-US" sz="3200">
                <a:latin typeface="+mn-ea"/>
                <a:cs typeface="+mn-ea"/>
                <a:sym typeface="+mn-ea"/>
              </a:rPr>
              <a:t>这句话中</a:t>
            </a:r>
            <a:r>
              <a:rPr lang="en-US" altLang="zh-CN" sz="3200"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>
                <a:latin typeface="+mn-ea"/>
                <a:cs typeface="+mn-ea"/>
                <a:sym typeface="+mn-ea"/>
              </a:rPr>
              <a:t>大约</a:t>
            </a:r>
            <a:r>
              <a:rPr lang="en-US" altLang="zh-CN" sz="3200">
                <a:latin typeface="+mn-ea"/>
                <a:cs typeface="+mn-ea"/>
                <a:sym typeface="+mn-ea"/>
              </a:rPr>
              <a:t>”</a:t>
            </a:r>
            <a:r>
              <a:rPr lang="zh-CN" altLang="en-US" sz="3200">
                <a:latin typeface="+mn-ea"/>
                <a:cs typeface="+mn-ea"/>
                <a:sym typeface="+mn-ea"/>
              </a:rPr>
              <a:t>和</a:t>
            </a:r>
            <a:r>
              <a:rPr lang="en-US" altLang="zh-CN" sz="3200"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>
                <a:latin typeface="+mn-ea"/>
                <a:cs typeface="+mn-ea"/>
                <a:sym typeface="+mn-ea"/>
              </a:rPr>
              <a:t>的确</a:t>
            </a:r>
            <a:r>
              <a:rPr lang="en-US" altLang="zh-CN" sz="3200">
                <a:latin typeface="+mn-ea"/>
                <a:cs typeface="+mn-ea"/>
                <a:sym typeface="+mn-ea"/>
              </a:rPr>
              <a:t>”</a:t>
            </a:r>
            <a:r>
              <a:rPr lang="zh-CN" altLang="en-US" sz="3200">
                <a:latin typeface="+mn-ea"/>
                <a:cs typeface="+mn-ea"/>
                <a:sym typeface="+mn-ea"/>
              </a:rPr>
              <a:t>矛不矛盾？这句话有着怎样的表达效果？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741045" y="2523490"/>
            <a:ext cx="10888980" cy="3881755"/>
          </a:xfrm>
          <a:prstGeom prst="roundRect">
            <a:avLst>
              <a:gd name="adj" fmla="val 101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不矛盾。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“大约”表估计推测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因为没有人说起过这件事，没有确凿的根据，只是估计。根据“到现在终于没有见”这样的情况估计，孔乙己的确死了，因为在那样冷酷无情的社会中，孔乙己肯定活不下去，所以用“的确”表示猜测的结论。这句话也流露出小伙计对孔乙己的同情。短短一句话，将叙述者“我”的思绪拉回到"现在”，在首尾呼应中强化了孔乙己人生的悲剧意味，深化了小说的主题。</a:t>
            </a:r>
          </a:p>
        </p:txBody>
      </p:sp>
    </p:spTree>
    <p:extLst>
      <p:ext uri="{BB962C8B-B14F-4D97-AF65-F5344CB8AC3E}">
        <p14:creationId xmlns:p14="http://schemas.microsoft.com/office/powerpoint/2010/main" val="220326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72979" y="1140691"/>
            <a:ext cx="627187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smtClean="0"/>
              <a:t>选出有错别字的一组（</a:t>
            </a:r>
            <a:r>
              <a:rPr lang="en-US" sz="3200" smtClean="0"/>
              <a:t>       </a:t>
            </a:r>
            <a:r>
              <a:rPr lang="zh-CN" altLang="en-US" sz="3200" smtClean="0"/>
              <a:t>）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zh-CN" altLang="en-US" sz="3200" smtClean="0"/>
              <a:t>荤菜</a:t>
            </a:r>
            <a:r>
              <a:rPr lang="en-US" sz="3200" smtClean="0"/>
              <a:t>   </a:t>
            </a:r>
            <a:r>
              <a:rPr lang="zh-CN" altLang="en-US" sz="3200" smtClean="0"/>
              <a:t>颓唐</a:t>
            </a:r>
            <a:r>
              <a:rPr lang="en-US" sz="3200" smtClean="0"/>
              <a:t>   </a:t>
            </a:r>
            <a:r>
              <a:rPr lang="zh-CN" altLang="en-US" sz="3200" smtClean="0"/>
              <a:t>涨红</a:t>
            </a:r>
            <a:r>
              <a:rPr lang="en-US" sz="3200" smtClean="0"/>
              <a:t>   </a:t>
            </a:r>
            <a:r>
              <a:rPr lang="zh-CN" altLang="en-US" sz="3200" smtClean="0"/>
              <a:t>聚集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</a:t>
            </a:r>
            <a:r>
              <a:rPr lang="zh-CN" altLang="en-US" sz="3200" smtClean="0"/>
              <a:t>荐头</a:t>
            </a:r>
            <a:r>
              <a:rPr lang="en-US" sz="3200" smtClean="0"/>
              <a:t>   </a:t>
            </a:r>
            <a:r>
              <a:rPr lang="zh-CN" altLang="en-US" sz="3200" smtClean="0"/>
              <a:t>伤痕</a:t>
            </a:r>
            <a:r>
              <a:rPr lang="en-US" sz="3200" smtClean="0"/>
              <a:t>   </a:t>
            </a:r>
            <a:r>
              <a:rPr lang="zh-CN" altLang="en-US" sz="3200" smtClean="0"/>
              <a:t>格局</a:t>
            </a:r>
            <a:r>
              <a:rPr lang="en-US" sz="3200" smtClean="0"/>
              <a:t>   </a:t>
            </a:r>
            <a:r>
              <a:rPr lang="zh-CN" altLang="en-US" sz="3200" smtClean="0"/>
              <a:t>惋惜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 </a:t>
            </a:r>
            <a:r>
              <a:rPr lang="zh-CN" altLang="en-US" sz="3200" smtClean="0"/>
              <a:t>伤疤</a:t>
            </a:r>
            <a:r>
              <a:rPr lang="en-US" sz="3200" smtClean="0"/>
              <a:t>   </a:t>
            </a:r>
            <a:r>
              <a:rPr lang="zh-CN" altLang="en-US" sz="3200" smtClean="0"/>
              <a:t>阔绰</a:t>
            </a:r>
            <a:r>
              <a:rPr lang="en-US" sz="3200" smtClean="0"/>
              <a:t>   </a:t>
            </a:r>
            <a:r>
              <a:rPr lang="zh-CN" altLang="en-US" sz="3200" smtClean="0"/>
              <a:t>附和</a:t>
            </a:r>
            <a:r>
              <a:rPr lang="en-US" sz="3200" smtClean="0"/>
              <a:t>   </a:t>
            </a:r>
            <a:r>
              <a:rPr lang="zh-CN" altLang="en-US" sz="3200" smtClean="0"/>
              <a:t>破绽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zh-CN" altLang="en-US" sz="3200" smtClean="0"/>
              <a:t>棉袄</a:t>
            </a:r>
            <a:r>
              <a:rPr lang="en-US" sz="3200" smtClean="0"/>
              <a:t>   </a:t>
            </a:r>
            <a:r>
              <a:rPr lang="zh-CN" altLang="en-US" sz="3200" smtClean="0"/>
              <a:t>矜持</a:t>
            </a:r>
            <a:r>
              <a:rPr lang="en-US" sz="3200" smtClean="0"/>
              <a:t>   </a:t>
            </a:r>
            <a:r>
              <a:rPr lang="zh-CN" altLang="en-US" sz="3200" smtClean="0"/>
              <a:t>失踪</a:t>
            </a:r>
            <a:r>
              <a:rPr lang="en-US" sz="3200" smtClean="0"/>
              <a:t>   </a:t>
            </a:r>
            <a:r>
              <a:rPr lang="zh-CN" altLang="en-US" sz="3200" smtClean="0"/>
              <a:t>书藉</a:t>
            </a:r>
            <a:endParaRPr lang="zh-CN" altLang="en-US" sz="3200"/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232150" y="1416852"/>
            <a:ext cx="6782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3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47703" y="4340646"/>
            <a:ext cx="499709" cy="58569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147412" y="4627084"/>
            <a:ext cx="583894" cy="1432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88503" y="4585638"/>
            <a:ext cx="55635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籍</a:t>
            </a:r>
            <a:endParaRPr lang="zh-CN" altLang="en-US" sz="3200"/>
          </a:p>
        </p:txBody>
      </p:sp>
      <p:sp>
        <p:nvSpPr>
          <p:cNvPr id="12" name="椭圆 11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>
            <a:hlinkClick r:id="rId2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1144056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2140" y="1009153"/>
            <a:ext cx="1096772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smtClean="0"/>
              <a:t>对</a:t>
            </a:r>
            <a:r>
              <a:rPr lang="en-US" sz="3200" smtClean="0"/>
              <a:t>“ </a:t>
            </a:r>
            <a:r>
              <a:rPr lang="zh-CN" altLang="en-US" sz="3200" smtClean="0"/>
              <a:t>孔乙己是站着喝酒而穿长衫的唯一的人</a:t>
            </a:r>
            <a:r>
              <a:rPr lang="en-US" sz="3200" smtClean="0"/>
              <a:t>”</a:t>
            </a:r>
            <a:r>
              <a:rPr lang="zh-CN" altLang="en-US" sz="3200" smtClean="0"/>
              <a:t>一句，理解最正确的一项是（     </a:t>
            </a:r>
            <a:r>
              <a:rPr lang="en-US" sz="3200" smtClean="0"/>
              <a:t>   </a:t>
            </a:r>
            <a:r>
              <a:rPr lang="zh-CN" altLang="en-US" sz="3200" smtClean="0"/>
              <a:t>）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zh-CN" altLang="en-US" sz="3200" smtClean="0"/>
              <a:t>说明孔乙己虽然贫苦潦倒，却嗜酒如命，不加节制。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</a:t>
            </a:r>
            <a:r>
              <a:rPr lang="zh-CN" altLang="en-US" sz="3200" smtClean="0"/>
              <a:t>说明孔乙己是个读书人，身份与众不同，高人一等。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 </a:t>
            </a:r>
            <a:r>
              <a:rPr lang="zh-CN" altLang="en-US" sz="3200" smtClean="0"/>
              <a:t>说明孔乙己地位低下，却以读书人自居，迂腐可笑。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zh-CN" altLang="en-US" sz="3200" smtClean="0"/>
              <a:t>说明孔乙己生活悠闲，喜爱喝酒穿长衫，气质不凡。</a:t>
            </a:r>
            <a:endParaRPr lang="zh-CN" altLang="en-US" sz="32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29900" y="2047915"/>
            <a:ext cx="6807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0423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3200">
              <a:solidFill>
                <a:srgbClr val="E0423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</p:spTree>
    <p:extLst>
      <p:ext uri="{BB962C8B-B14F-4D97-AF65-F5344CB8AC3E}">
        <p14:creationId xmlns:p14="http://schemas.microsoft.com/office/powerpoint/2010/main" val="18132556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68070" y="1002030"/>
            <a:ext cx="1027747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smtClean="0"/>
              <a:t>下列句子中运用的修辞手法与其他三项不同的一项是</a:t>
            </a:r>
            <a:r>
              <a:rPr lang="en-US" sz="3200" smtClean="0"/>
              <a:t>(         )</a:t>
            </a:r>
            <a:endParaRPr lang="zh-CN" altLang="en-US" sz="3200" smtClean="0"/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zh-CN" altLang="en-US" sz="3200" smtClean="0"/>
              <a:t>你怎的连半个秀才也捞不到呢</a:t>
            </a:r>
            <a:r>
              <a:rPr lang="en-US" sz="3200" smtClean="0"/>
              <a:t>?</a:t>
            </a:r>
            <a:endParaRPr lang="zh-CN" altLang="en-US" sz="3200" smtClean="0"/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 </a:t>
            </a:r>
            <a:r>
              <a:rPr lang="zh-CN" altLang="en-US" sz="3200" smtClean="0"/>
              <a:t>我想，讨饭一样的人，也配考我么</a:t>
            </a:r>
            <a:r>
              <a:rPr lang="en-US" sz="3200" smtClean="0"/>
              <a:t>?</a:t>
            </a:r>
            <a:endParaRPr lang="zh-CN" altLang="en-US" sz="3200" smtClean="0"/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 </a:t>
            </a:r>
            <a:r>
              <a:rPr lang="zh-CN" altLang="en-US" sz="3200" smtClean="0"/>
              <a:t>多乎哉？不多也。</a:t>
            </a:r>
          </a:p>
          <a:p>
            <a:pPr fontAlgn="ctr">
              <a:lnSpc>
                <a:spcPct val="150000"/>
              </a:lnSpc>
            </a:pP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zh-CN" altLang="en-US" sz="3200" smtClean="0"/>
              <a:t>要是不偷，怎么会打断腿</a:t>
            </a:r>
            <a:r>
              <a:rPr lang="en-US" sz="3200" smtClean="0"/>
              <a:t>?</a:t>
            </a:r>
            <a:endParaRPr lang="zh-CN" altLang="en-US" sz="32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51601" y="1973836"/>
            <a:ext cx="788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3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</p:spTree>
    <p:extLst>
      <p:ext uri="{BB962C8B-B14F-4D97-AF65-F5344CB8AC3E}">
        <p14:creationId xmlns:p14="http://schemas.microsoft.com/office/powerpoint/2010/main" val="3620190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765674" y="1323340"/>
            <a:ext cx="7198643" cy="521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鲁迅</a:t>
            </a:r>
            <a:r>
              <a:rPr 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(</a:t>
            </a:r>
            <a:r>
              <a:rPr lang="en-US" sz="3200" smtClean="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1881</a:t>
            </a:r>
            <a:r>
              <a:rPr lang="en-US" altLang="zh-CN" sz="3200">
                <a:latin typeface="微软雅黑"/>
                <a:ea typeface="微软雅黑"/>
                <a:cs typeface="Times New Roman" panose="02020603050405020304" charset="0"/>
                <a:sym typeface="+mn-ea"/>
              </a:rPr>
              <a:t>—</a:t>
            </a:r>
            <a:r>
              <a:rPr lang="en-US" sz="3200" smtClean="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1936</a:t>
            </a:r>
            <a:r>
              <a:rPr 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，原名周樟寿，后改名周树人，字豫才。浙江绍兴人，伟大的无产阶级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文学家</a:t>
            </a: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思想家</a:t>
            </a: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革命家</a:t>
            </a: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，文学革命的旗手，中国现代文学的奠基人。代表作有小说集</a:t>
            </a:r>
            <a:r>
              <a:rPr lang="en-US" altLang="zh-CN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《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呐喊</a:t>
            </a:r>
            <a:r>
              <a:rPr lang="en-US" altLang="zh-CN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》《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彷徨</a:t>
            </a:r>
            <a:r>
              <a:rPr lang="en-US" altLang="zh-CN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》《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故事新编</a:t>
            </a:r>
            <a:r>
              <a:rPr lang="en-US" altLang="zh-CN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》</a:t>
            </a:r>
            <a:r>
              <a:rPr lang="zh-CN" alt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，散文集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《朝花夕拾》</a:t>
            </a:r>
            <a:r>
              <a:rPr lang="zh-CN" alt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，散文诗集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《野草》</a:t>
            </a:r>
            <a:r>
              <a:rPr lang="zh-CN" alt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，杂文集</a:t>
            </a:r>
            <a:r>
              <a:rPr lang="zh-CN" altLang="en-US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《二心集》</a:t>
            </a:r>
            <a:r>
              <a:rPr lang="zh-CN" altLang="en-US" sz="3200" smtClean="0"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等。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助学资料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19445" y="61722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ym typeface="+mn-ea"/>
              </a:rPr>
              <a:t>作者简介</a:t>
            </a:r>
            <a:endParaRPr lang="zh-CN" altLang="en-US" sz="3200" b="1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10" name="图片 9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0" y="128905"/>
            <a:ext cx="1129665" cy="112966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0190" y="1610995"/>
            <a:ext cx="4362450" cy="3623310"/>
          </a:xfrm>
          <a:prstGeom prst="round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693420" y="735965"/>
            <a:ext cx="11211560" cy="5801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下面短文，回答问题</a:t>
            </a:r>
          </a:p>
          <a:p>
            <a:pPr fontAlgn="auto">
              <a:lnSpc>
                <a:spcPct val="13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串墨点</a:t>
            </a:r>
          </a:p>
          <a:p>
            <a:pPr fontAlgn="auto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生产资料公司吴经理正在家写他的回忆文章。 </a:t>
            </a:r>
          </a:p>
          <a:p>
            <a:pPr fontAlgn="auto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“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1945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月的一天，我们驻在魏民村，我在一个老乡家里起草与鬼子的作战计划。突然，钢笔不漏水了，我很急，一甩钢笔，墙上留下一串墨点。我继续起草计划。” </a:t>
            </a:r>
          </a:p>
          <a:p>
            <a:pPr fontAlgn="auto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“警卫员来报：‘鬼子离村子还有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里远。’”“‘全体集合，迅速转移。’我说完，马上收拾文件和纸张。队伍迅速撤离了村子。我忽然想到鬼子是很狡猾的，那一串墨点可能会给</a:t>
            </a:r>
          </a:p>
        </p:txBody>
      </p:sp>
      <p:sp>
        <p:nvSpPr>
          <p:cNvPr id="3" name="椭圆 2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" name="文本框 3">
            <a:hlinkClick r:id="rId3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1436831449"/>
      </p:ext>
    </p:ext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550545" y="798195"/>
            <a:ext cx="1134427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村民带来灭顶之灾……”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刚写到这里，响起低低的敲门声。他急忙去开门，门口站了个土里土气的魏民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村村委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主任，经理的脸上立即阴云密布。 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　  “吴经理，我们的化肥按计划不够。”村委主任看着经理的脸色，敬上一支烟，点上，瑟缩进沙发的一个角里。</a:t>
            </a: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经理吐出一口浓烟，那烟缭缭绕绕围着回忆录旋转。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我也没有什么办法嘛，化肥就这些，紧张呀!”吴经理皱皱眉头。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8370" y="4282440"/>
            <a:ext cx="375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Calibri"/>
                <a:cs typeface="Calibri" panose="020f0502020204030204" charset="0"/>
              </a:rPr>
              <a:t>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27470" y="4272280"/>
            <a:ext cx="419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Calibri"/>
                <a:cs typeface="Calibri" panose="020f0502020204030204" charset="0"/>
              </a:rPr>
              <a:t>•</a:t>
            </a:r>
          </a:p>
        </p:txBody>
      </p:sp>
    </p:spTree>
    <p:extLst>
      <p:ext uri="{BB962C8B-B14F-4D97-AF65-F5344CB8AC3E}">
        <p14:creationId xmlns:p14="http://schemas.microsoft.com/office/powerpoint/2010/main" val="1913213875"/>
      </p:ext>
    </p:ext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96240" y="965835"/>
            <a:ext cx="11543665" cy="521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打发走村委主任，吴经理继续写自己的回忆录：“……我单独来到那个老乡家。 老乡问：‘政委你不是出去了吗？鬼子已经把村子包围了。’我什么也没有说，径直走到桌旁，拿出匕首，刮去那一串墨点。老乡站在我的身后，眼睛流出了眼泪：‘队伍真好!’……” </a:t>
            </a: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又是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一阵急促的敲门声。“怎么又回来了。”吴经理嘟噜着，慢慢开了门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，眼前顿时一亮：“小王呀!快，快进来!抽，抽支孬烟!”吴经理抽出一支“良友”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490772338"/>
      </p:ext>
    </p:ext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95169" y="983799"/>
            <a:ext cx="11400367" cy="521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小王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一手夹着烟，一手平放在沙发的后背上，跷着二郎腿，吞烟吐雾，好不潇洒自在：“大经理，那事办得怎样啦？回扣这个数。”平放在沙发上的手抬了抬。 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我这就写条子。”吴经理习惯地写道：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请给化肥……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突然，钢笔不漏水了，来不及吸，只好把笔一甩，一串墨点正印在“队伍真好!”下面，像是加了一串着重号。吴经理看着这些墨点，内心深处响起了一声声呼唤：“队伍真好!”手竟不觉颤抖起来了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657031"/>
      </p:ext>
    </p:ext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565151" y="963869"/>
            <a:ext cx="11406716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解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释文中加点的词语。</a:t>
            </a: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瑟缩：                                                                                                                                 </a:t>
            </a:r>
          </a:p>
          <a:p>
            <a:pPr>
              <a:lnSpc>
                <a:spcPct val="150000"/>
              </a:lnSpc>
            </a:pP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文中画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线句属于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u="sng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描写，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揭示了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845946" y="1891665"/>
            <a:ext cx="67157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指身体因寒冷、受惊等而蜷缩抖动。</a:t>
            </a: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3918104" y="3280620"/>
            <a:ext cx="100860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7634510" y="3286397"/>
            <a:ext cx="34493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吴经理对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群众态度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947102" y="4069267"/>
            <a:ext cx="30410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冷漠的官派作风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923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409999" y="767105"/>
            <a:ext cx="11406716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0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30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面对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村委主任和小王，吴经理</a:t>
            </a:r>
            <a:r>
              <a:rPr lang="zh-CN" altLang="en-US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的态度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有什么不同？揭示了怎样的主题？这是运用</a:t>
            </a:r>
            <a:r>
              <a:rPr lang="zh-CN" altLang="en-US" sz="30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了什么手法？《孔乙己》</a:t>
            </a: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中有没有用到这样的手法，试简要分析。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969" y="2253668"/>
            <a:ext cx="11280775" cy="29361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村委主任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上立即阴云密布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；吐出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一口浓烟，那烟缭缭绕绕围着回忆录旋转；打发走村主任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小王：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眼前顿时一亮：“小王呀!快，快进来!抽，抽支孬烟!”吴经理抽出一支“良友”。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揭示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了我们的干部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在刀枪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弹雨中没有屈服，经受住了考验，却在糖衣炮弹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面前迷失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了自我，丧失了应有的优良传统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，令人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叹惋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2969" y="5213696"/>
            <a:ext cx="11280775" cy="151426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运用了对比的手法。《孔乙己》中也有这样的对比手法：孔乙己在有钱的时候，是“排出九文大钱”，在穷困潦倒的时候，是“摸出四文大钱”， 通过对比表明孔乙己每况愈下的悲惨境地。</a:t>
            </a:r>
          </a:p>
        </p:txBody>
      </p:sp>
    </p:spTree>
    <p:extLst>
      <p:ext uri="{BB962C8B-B14F-4D97-AF65-F5344CB8AC3E}">
        <p14:creationId xmlns:p14="http://schemas.microsoft.com/office/powerpoint/2010/main" val="2970549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467323" y="3159174"/>
            <a:ext cx="73449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第</a:t>
            </a:r>
            <a:r>
              <a:rPr lang="en-US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课时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84921" y="2035492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en-US" altLang="zh-CN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5</a:t>
            </a:r>
            <a:r>
              <a:rPr lang="en-US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4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孔乙己</a:t>
            </a:r>
            <a:endParaRPr lang="zh-CN" altLang="en-US" sz="4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统编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版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九年级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（下）</a:t>
            </a:r>
          </a:p>
        </p:txBody>
      </p:sp>
    </p:spTree>
    <p:extLst>
      <p:ext uri="{BB962C8B-B14F-4D97-AF65-F5344CB8AC3E}">
        <p14:creationId xmlns:p14="http://schemas.microsoft.com/office/powerpoint/2010/main" val="2350504007"/>
      </p:ext>
    </p:ext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9334" y="588983"/>
            <a:ext cx="793785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3" name="chenying0907 1"/>
          <p:cNvGrpSpPr/>
          <p:nvPr/>
        </p:nvGrpSpPr>
        <p:grpSpPr>
          <a:xfrm>
            <a:off x="1184925" y="2106675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r:id="rId5" action="ppaction://hlinksldjump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学习目标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184925" y="2854331"/>
            <a:ext cx="3028266" cy="646135"/>
            <a:chOff x="6530072" y="2330816"/>
            <a:chExt cx="3028266" cy="646135"/>
          </a:xfrm>
        </p:grpSpPr>
        <p:sp>
          <p:nvSpPr>
            <p:cNvPr id="7" name="文本框 20">
              <a:hlinkClick r:id="rId7" action="ppaction://hlinksldjump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233081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学情回顾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grpSp>
        <p:nvGrpSpPr>
          <p:cNvPr id="9" name="chenying0907 3"/>
          <p:cNvGrpSpPr/>
          <p:nvPr/>
        </p:nvGrpSpPr>
        <p:grpSpPr>
          <a:xfrm>
            <a:off x="1184925" y="3603937"/>
            <a:ext cx="3285441" cy="645160"/>
            <a:chOff x="6530072" y="3080422"/>
            <a:chExt cx="3285441" cy="645160"/>
          </a:xfrm>
        </p:grpSpPr>
        <p:sp>
          <p:nvSpPr>
            <p:cNvPr id="10" name="文本框 21">
              <a:hlinkClick r:id="rId9" action="ppaction://hlinksldjump"/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56018" y="308355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精读课文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72" y="3080422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  <p:grpSp>
        <p:nvGrpSpPr>
          <p:cNvPr id="12" name="chenying0907 4"/>
          <p:cNvGrpSpPr/>
          <p:nvPr/>
        </p:nvGrpSpPr>
        <p:grpSpPr>
          <a:xfrm>
            <a:off x="1184925" y="4352568"/>
            <a:ext cx="3285441" cy="645160"/>
            <a:chOff x="6530072" y="3829053"/>
            <a:chExt cx="3285441" cy="645160"/>
          </a:xfrm>
        </p:grpSpPr>
        <p:sp>
          <p:nvSpPr>
            <p:cNvPr id="13" name="文本框 22">
              <a:hlinkClick r:id="rId11" action="ppaction://hlinksldjump"/>
            </p:cNvPr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556018" y="383374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课堂小结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0072" y="3829053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04</a:t>
              </a:r>
            </a:p>
          </p:txBody>
        </p:sp>
      </p:grpSp>
      <p:grpSp>
        <p:nvGrpSpPr>
          <p:cNvPr id="22" name="chenying0907 5"/>
          <p:cNvGrpSpPr/>
          <p:nvPr/>
        </p:nvGrpSpPr>
        <p:grpSpPr>
          <a:xfrm>
            <a:off x="4933951" y="2106674"/>
            <a:ext cx="3285441" cy="645160"/>
            <a:chOff x="6530072" y="4577684"/>
            <a:chExt cx="3285441" cy="645160"/>
          </a:xfrm>
        </p:grpSpPr>
        <p:sp>
          <p:nvSpPr>
            <p:cNvPr id="23" name="文本框 22">
              <a:hlinkClick r:id="rId13" action="ppaction://hlinksldjump"/>
            </p:cNvPr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56018" y="458394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>
                  <a:solidFill>
                    <a:srgbClr val="5F7797"/>
                  </a:solidFill>
                </a:rPr>
                <a:t>跟踪检测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30072" y="4577684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05</a:t>
              </a:r>
            </a:p>
          </p:txBody>
        </p:sp>
      </p:grpSp>
      <p:grpSp>
        <p:nvGrpSpPr>
          <p:cNvPr id="25" name="chenying0907 6"/>
          <p:cNvGrpSpPr/>
          <p:nvPr/>
        </p:nvGrpSpPr>
        <p:grpSpPr>
          <a:xfrm>
            <a:off x="4933951" y="2823746"/>
            <a:ext cx="3285441" cy="645160"/>
            <a:chOff x="6530072" y="5326317"/>
            <a:chExt cx="3285441" cy="645160"/>
          </a:xfrm>
        </p:grpSpPr>
        <p:sp>
          <p:nvSpPr>
            <p:cNvPr id="26" name="文本框 22">
              <a:hlinkClick r:id="rId15" action="ppaction://hlinksldjump"/>
            </p:cNvPr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556018" y="533413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积累拓展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30072" y="5326317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06</a:t>
              </a:r>
            </a:p>
          </p:txBody>
        </p:sp>
      </p:grpSp>
      <p:grpSp>
        <p:nvGrpSpPr>
          <p:cNvPr id="28" name="chenying0907 6"/>
          <p:cNvGrpSpPr/>
          <p:nvPr/>
        </p:nvGrpSpPr>
        <p:grpSpPr>
          <a:xfrm>
            <a:off x="4933951" y="3603936"/>
            <a:ext cx="3285441" cy="645160"/>
            <a:chOff x="6530072" y="5326317"/>
            <a:chExt cx="3285441" cy="645160"/>
          </a:xfrm>
        </p:grpSpPr>
        <p:sp>
          <p:nvSpPr>
            <p:cNvPr id="29" name="文本框 22">
              <a:hlinkClick r:id="rId17" action="ppaction://hlinksldjump"/>
            </p:cNvPr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7556018" y="5334136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课后作业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30072" y="5326317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 smtClean="0">
                  <a:solidFill>
                    <a:srgbClr val="5F7797"/>
                  </a:solidFill>
                </a:rPr>
                <a:t>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2878302"/>
      </p:ext>
    </p:ext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02012" y="1703521"/>
            <a:ext cx="1004633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分析孔乙己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性格中的矛盾表现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b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</a:b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赏析本文的写作特色。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分析造成孔乙己人生悲剧的原因，认识作品的主题。</a:t>
            </a:r>
            <a:r>
              <a:rPr lang="en-US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难点</a:t>
            </a:r>
            <a:r>
              <a:rPr lang="en-US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2484047973"/>
      </p:ext>
    </p:extLst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05655" y="936850"/>
            <a:ext cx="10314940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/>
              <a:t>上节课，我们了解了故事发生的具体环境、社会背景及孔乙己的不幸遭遇。今天我们继续学习，探究</a:t>
            </a:r>
            <a:r>
              <a:rPr lang="zh-CN" altLang="en-US" sz="3200" smtClean="0">
                <a:latin typeface="+mn-ea"/>
                <a:sym typeface="Arial" panose="020b0604020202020204" pitchFamily="34" charset="0"/>
              </a:rPr>
              <a:t>造成孔乙己人生悲剧的原因，认识作品的主题。</a:t>
            </a:r>
            <a:endParaRPr lang="zh-CN" altLang="en-US" sz="3200" smtClean="0">
              <a:latin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学情回顾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135" y="2950210"/>
            <a:ext cx="4831715" cy="353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3423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470247" y="1349919"/>
            <a:ext cx="1132881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lang="en-US" altLang="zh-CN" sz="3200" smtClean="0">
                <a:latin typeface="微软雅黑"/>
                <a:ea typeface="微软雅黑"/>
                <a:sym typeface="+mn-ea"/>
              </a:rPr>
              <a:t>《</a:t>
            </a:r>
            <a:r>
              <a:rPr kumimoji="1" lang="zh-CN" altLang="en-US" sz="3200" smtClean="0">
                <a:latin typeface="微软雅黑"/>
                <a:ea typeface="微软雅黑"/>
                <a:sym typeface="+mn-ea"/>
              </a:rPr>
              <a:t>孔乙己</a:t>
            </a:r>
            <a:r>
              <a:rPr kumimoji="1" lang="en-US" altLang="zh-CN" sz="3200" smtClean="0">
                <a:latin typeface="微软雅黑"/>
                <a:ea typeface="微软雅黑"/>
                <a:sym typeface="+mn-ea"/>
              </a:rPr>
              <a:t>》</a:t>
            </a:r>
            <a:r>
              <a:rPr kumimoji="1" lang="zh-CN" altLang="en-US" sz="3200" smtClean="0">
                <a:latin typeface="微软雅黑"/>
                <a:ea typeface="微软雅黑"/>
                <a:sym typeface="+mn-ea"/>
              </a:rPr>
              <a:t>写于</a:t>
            </a:r>
            <a:r>
              <a:rPr kumimoji="1" lang="en-US" altLang="zh-CN" sz="3200" smtClean="0"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1918</a:t>
            </a:r>
            <a:r>
              <a:rPr kumimoji="1" lang="zh-CN" altLang="en-US" sz="3200" smtClean="0">
                <a:latin typeface="微软雅黑"/>
                <a:ea typeface="微软雅黑"/>
                <a:sym typeface="+mn-ea"/>
              </a:rPr>
              <a:t>年冬天。当时国内军阀混战，政治黑暗，劳动人民遭受着深重的苦难。在文化教育领域，封建复古逆流仍很猖獗，封建教育仍是社会教育的核心内容。为拯救青年一代，不让他们再走“孔乙己”的老路，鲁迅写了这篇小说，</a:t>
            </a:r>
            <a:r>
              <a:rPr kumimoji="1" lang="zh-CN" altLang="en-US" sz="3200" smtClean="0">
                <a:solidFill>
                  <a:srgbClr val="FF0000"/>
                </a:solidFill>
                <a:latin typeface="微软雅黑"/>
                <a:ea typeface="微软雅黑"/>
                <a:sym typeface="+mn-ea"/>
              </a:rPr>
              <a:t>声讨科举制度和封建文化教育对知识分子的摧残和毒害</a:t>
            </a:r>
            <a:r>
              <a:rPr kumimoji="1" lang="zh-CN" altLang="en-US" sz="3200" smtClean="0">
                <a:latin typeface="微软雅黑"/>
                <a:ea typeface="微软雅黑"/>
                <a:sym typeface="+mn-ea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19445" y="617220"/>
            <a:ext cx="18084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smtClean="0">
                <a:sym typeface="+mn-ea"/>
              </a:rPr>
              <a:t>创作历程</a:t>
            </a:r>
            <a:endParaRPr lang="zh-CN" altLang="en-US" sz="3200" b="1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300" y="128905"/>
            <a:ext cx="1129665" cy="112966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助学资料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女2灯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4890" y="5148580"/>
            <a:ext cx="1795145" cy="141732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724" y="1722735"/>
            <a:ext cx="11941276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故事发生的时间是_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 ，地点在_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______。主要人物是______，次要人物有______、____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___、_____、_______、_______等。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994150" y="1871345"/>
            <a:ext cx="78181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清朝末年（“这是二十多年前的事”）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学情回顾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29935" y="2735170"/>
            <a:ext cx="23154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咸亨酒店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224571" y="2735171"/>
            <a:ext cx="19467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孔乙己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341405" y="2734943"/>
            <a:ext cx="1784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短衣帮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9866" y="3479033"/>
            <a:ext cx="15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长衫客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664065" y="3525114"/>
            <a:ext cx="12486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掌柜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37625" y="3492044"/>
            <a:ext cx="1784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丁举人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390878" y="3533320"/>
            <a:ext cx="17845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7450" y="5125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回顾练习</a:t>
            </a: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rcRect r="14559" b="8938"/>
          <a:stretch>
            <a:fillRect/>
          </a:stretch>
        </p:blipFill>
        <p:spPr>
          <a:xfrm>
            <a:off x="5001895" y="67310"/>
            <a:ext cx="96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926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/>
      <p:bldP spid="12" grpId="0"/>
      <p:bldP spid="13" grpId="0"/>
      <p:bldP spid="9" grpId="0"/>
      <p:bldP spid="10" grpId="0"/>
      <p:bldP spid="14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565785" y="975057"/>
            <a:ext cx="10965180" cy="1485871"/>
          </a:xfrm>
          <a:prstGeom prst="roundRect">
            <a:avLst>
              <a:gd name="adj" fmla="val 13201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indent="0" algn="l">
              <a:lnSpc>
                <a:spcPct val="13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文中两次写道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店内外充满了快活的空气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，孔乙己的哪些方面使人快活？使哪些人快活？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796823" y="3718839"/>
            <a:ext cx="2430164" cy="8070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行为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>
            <a:off x="6305575" y="2443694"/>
            <a:ext cx="5715" cy="4164330"/>
          </a:xfrm>
          <a:prstGeom prst="straightConnector1">
            <a:avLst/>
          </a:prstGeom>
          <a:ln w="76200">
            <a:solidFill>
              <a:srgbClr val="E042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剪去对角的矩形 17"/>
          <p:cNvSpPr/>
          <p:nvPr/>
        </p:nvSpPr>
        <p:spPr>
          <a:xfrm>
            <a:off x="6827003" y="3021912"/>
            <a:ext cx="3237230" cy="2533015"/>
          </a:xfrm>
          <a:prstGeom prst="snip2DiagRect">
            <a:avLst/>
          </a:prstGeom>
          <a:solidFill>
            <a:srgbClr val="EE9A7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快活的人群：</a:t>
            </a:r>
            <a:endParaRPr lang="en-US" altLang="zh-CN" sz="32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酒客、掌柜、孩子、“我”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796823" y="2694477"/>
            <a:ext cx="2459662" cy="79162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kumimoji="1"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pic>
        <p:nvPicPr>
          <p:cNvPr id="6" name="图片 5" descr="QQ图片20190525124012"/>
          <p:cNvPicPr>
            <a:picLocks noChangeAspect="1"/>
          </p:cNvPicPr>
          <p:nvPr/>
        </p:nvPicPr>
        <p:blipFill>
          <a:blip r:embed="rId2"/>
          <a:srcRect l="32027"/>
          <a:stretch>
            <a:fillRect/>
          </a:stretch>
        </p:blipFill>
        <p:spPr>
          <a:xfrm>
            <a:off x="10772143" y="1612197"/>
            <a:ext cx="977265" cy="141732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876678" y="5785265"/>
            <a:ext cx="4047571" cy="8192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外貌、神态、衣着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767325" y="4758644"/>
            <a:ext cx="2459662" cy="83168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遭遇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3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92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8" grpId="0"/>
      <p:bldP spid="8" grpId="0"/>
      <p:bldP spid="10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368571" y="1537970"/>
            <a:ext cx="11012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3200" smtClean="0"/>
              <a:t>酒客、掌柜、孩子、</a:t>
            </a:r>
            <a:r>
              <a:rPr lang="en-US" altLang="zh-CN" sz="3200" smtClean="0"/>
              <a:t>“</a:t>
            </a:r>
            <a:r>
              <a:rPr lang="zh-CN" altLang="en-US" sz="3200" smtClean="0"/>
              <a:t>我</a:t>
            </a:r>
            <a:r>
              <a:rPr lang="en-US" altLang="zh-CN" sz="3200" smtClean="0"/>
              <a:t>”</a:t>
            </a:r>
            <a:r>
              <a:rPr lang="zh-CN" sz="3200" smtClean="0"/>
              <a:t>等人对孔乙己的态度说明了什么？</a:t>
            </a:r>
            <a:endParaRPr lang="zh-CN" sz="3200"/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56004" y="2729329"/>
            <a:ext cx="9795610" cy="11569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说明在封建科举制度的毒害下，人们对科举中不幸的失败者的冷酷。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5" name="图片 4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399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3567047" y="990618"/>
            <a:ext cx="6017895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孔乙己身上的矛盾表现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694805" y="2099310"/>
            <a:ext cx="4013590" cy="593090"/>
          </a:xfrm>
          <a:prstGeom prst="roundRect">
            <a:avLst/>
          </a:prstGeom>
          <a:solidFill>
            <a:srgbClr val="FFD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穿长衫 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694805" y="2913380"/>
            <a:ext cx="4013590" cy="593090"/>
          </a:xfrm>
          <a:prstGeom prst="roundRect">
            <a:avLst/>
          </a:prstGeom>
          <a:solidFill>
            <a:srgbClr val="FFD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偶尔偷窃 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694805" y="3678555"/>
            <a:ext cx="4013590" cy="634365"/>
          </a:xfrm>
          <a:prstGeom prst="roundRect">
            <a:avLst/>
          </a:prstGeom>
          <a:solidFill>
            <a:srgbClr val="FFD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好喝懒做</a:t>
            </a:r>
          </a:p>
        </p:txBody>
      </p:sp>
      <p:sp>
        <p:nvSpPr>
          <p:cNvPr id="6" name="矩形 5"/>
          <p:cNvSpPr/>
          <p:nvPr/>
        </p:nvSpPr>
        <p:spPr>
          <a:xfrm>
            <a:off x="1310005" y="2099310"/>
            <a:ext cx="3911989" cy="593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站着喝酒</a:t>
            </a:r>
          </a:p>
        </p:txBody>
      </p:sp>
      <p:sp>
        <p:nvSpPr>
          <p:cNvPr id="8" name="矩形 7"/>
          <p:cNvSpPr/>
          <p:nvPr/>
        </p:nvSpPr>
        <p:spPr>
          <a:xfrm>
            <a:off x="1310640" y="2913380"/>
            <a:ext cx="3911354" cy="593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竭力争辩维护清白</a:t>
            </a:r>
          </a:p>
        </p:txBody>
      </p:sp>
      <p:sp>
        <p:nvSpPr>
          <p:cNvPr id="9" name="矩形 8"/>
          <p:cNvSpPr/>
          <p:nvPr/>
        </p:nvSpPr>
        <p:spPr>
          <a:xfrm>
            <a:off x="1310640" y="3719195"/>
            <a:ext cx="3911354" cy="593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穷的将要讨饭</a:t>
            </a:r>
          </a:p>
        </p:txBody>
      </p:sp>
      <p:sp>
        <p:nvSpPr>
          <p:cNvPr id="13" name="矩形 12"/>
          <p:cNvSpPr/>
          <p:nvPr/>
        </p:nvSpPr>
        <p:spPr>
          <a:xfrm>
            <a:off x="1310639" y="4511040"/>
            <a:ext cx="3911355" cy="593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穷困潦倒、偶尔偷窃</a:t>
            </a:r>
          </a:p>
        </p:txBody>
      </p:sp>
      <p:sp>
        <p:nvSpPr>
          <p:cNvPr id="14" name="矩形 13"/>
          <p:cNvSpPr/>
          <p:nvPr/>
        </p:nvSpPr>
        <p:spPr>
          <a:xfrm>
            <a:off x="1310640" y="5319395"/>
            <a:ext cx="3911354" cy="593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以读书为傲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694805" y="4511040"/>
            <a:ext cx="4013590" cy="634365"/>
          </a:xfrm>
          <a:prstGeom prst="roundRect">
            <a:avLst/>
          </a:prstGeom>
          <a:solidFill>
            <a:srgbClr val="FFD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从不拖欠酒账 </a:t>
            </a:r>
            <a:endParaRPr kumimoji="1" lang="zh-CN" altLang="en-US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694805" y="5278120"/>
            <a:ext cx="4013590" cy="634365"/>
          </a:xfrm>
          <a:prstGeom prst="roundRect">
            <a:avLst/>
          </a:prstGeom>
          <a:solidFill>
            <a:srgbClr val="FFD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半个秀才都没捞到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20" name="图片 19" descr="5"/>
          <p:cNvPicPr>
            <a:picLocks noChangeAspect="1"/>
          </p:cNvPicPr>
          <p:nvPr/>
        </p:nvPicPr>
        <p:blipFill>
          <a:blip r:embed="rId3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58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7" grpId="0"/>
      <p:bldP spid="10" grpId="0"/>
      <p:bldP spid="12" grpId="0"/>
      <p:bldP spid="6" grpId="0"/>
      <p:bldP spid="8" grpId="0"/>
      <p:bldP spid="9" grpId="0"/>
      <p:bldP spid="13" grpId="0"/>
      <p:bldP spid="14" grpId="0"/>
      <p:bldP spid="16" grpId="0"/>
      <p:bldP spid="1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586230" y="1290526"/>
            <a:ext cx="7881620" cy="715234"/>
          </a:xfrm>
          <a:prstGeom prst="roundRect">
            <a:avLst>
              <a:gd name="adj" fmla="val 16714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造成孔乙己自身矛盾的原因有哪些</a:t>
            </a:r>
            <a:r>
              <a:rPr lang="en-US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" name="图片 1" descr="QQ图片20190525124012"/>
          <p:cNvPicPr>
            <a:picLocks noChangeAspect="1"/>
          </p:cNvPicPr>
          <p:nvPr/>
        </p:nvPicPr>
        <p:blipFill>
          <a:blip r:embed="rId2"/>
          <a:srcRect l="31842"/>
          <a:stretch>
            <a:fillRect/>
          </a:stretch>
        </p:blipFill>
        <p:spPr>
          <a:xfrm>
            <a:off x="9996805" y="1290320"/>
            <a:ext cx="1400175" cy="202438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057275" y="2611755"/>
            <a:ext cx="8679815" cy="1294765"/>
          </a:xfrm>
          <a:prstGeom prst="roundRect">
            <a:avLst/>
          </a:prstGeom>
          <a:solidFill>
            <a:srgbClr val="D2EEC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思想原因：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思想僵化，因循守旧，深受科举制度的毒害。</a:t>
            </a:r>
            <a:endParaRPr kumimoji="1" lang="zh-CN" altLang="en-US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57275" y="4038600"/>
            <a:ext cx="8679180" cy="1528445"/>
          </a:xfrm>
          <a:prstGeom prst="roundRect">
            <a:avLst/>
          </a:prstGeom>
          <a:solidFill>
            <a:srgbClr val="FFD8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社会原因：</a:t>
            </a:r>
            <a:r>
              <a:rPr lang="en-US" altLang="zh-CN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吃人</a:t>
            </a:r>
            <a:r>
              <a:rPr lang="en-US" altLang="zh-CN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的封建社会和封建科举制度。</a:t>
            </a:r>
            <a:endParaRPr kumimoji="1" lang="zh-CN" altLang="en-US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3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25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587375" y="1249045"/>
            <a:ext cx="11001375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宋体" panose="02010600030101010101" pitchFamily="2" charset="-122"/>
                <a:sym typeface="+mn-ea"/>
              </a:rPr>
              <a:t>文中有几处写到众人的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哄笑？找出具体语句，看看他们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为什么而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笑。作者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用众人的笑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来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贯穿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孔乙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己的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故事，有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什么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用意？</a:t>
            </a:r>
            <a:endParaRPr lang="zh-CN" altLang="en-US" sz="3200" smtClean="0">
              <a:latin typeface="宋体" panose="02010600030101010101" pitchFamily="2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806450" y="2753360"/>
            <a:ext cx="1414145" cy="607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第一处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6450" y="3484880"/>
            <a:ext cx="1061910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孔乙己一到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店，所有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喝酒的人便都看着他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的叫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道：“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孔乙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己，你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脸上又添上新伤疤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了！”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7085" y="5046345"/>
            <a:ext cx="1061910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接连便是难懂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的话，什么“君子固穷”，什么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“者乎”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之类，引得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众人都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哄笑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起来：店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内外充满了快活的空气。</a:t>
            </a:r>
          </a:p>
        </p:txBody>
      </p:sp>
    </p:spTree>
    <p:extLst>
      <p:ext uri="{BB962C8B-B14F-4D97-AF65-F5344CB8AC3E}">
        <p14:creationId xmlns:p14="http://schemas.microsoft.com/office/powerpoint/2010/main" val="114911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730250" y="1301750"/>
            <a:ext cx="1414145" cy="607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第二处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0250" y="2172970"/>
            <a:ext cx="1048829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这时候，众人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哄笑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起来：店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内外充满了快活的空气。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30250" y="3125470"/>
            <a:ext cx="1414145" cy="607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第三处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0250" y="4025900"/>
            <a:ext cx="67157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于是这一群孩子都在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声里走散了。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730250" y="4718050"/>
            <a:ext cx="1414145" cy="6070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第四处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0250" y="5553075"/>
            <a:ext cx="110058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不一会，他喝完酒，便又在旁人的说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声中，坐着用这手慢慢走去了。</a:t>
            </a:r>
          </a:p>
        </p:txBody>
      </p:sp>
    </p:spTree>
    <p:extLst>
      <p:ext uri="{BB962C8B-B14F-4D97-AF65-F5344CB8AC3E}">
        <p14:creationId xmlns:p14="http://schemas.microsoft.com/office/powerpoint/2010/main" val="11561206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782955" y="1918335"/>
            <a:ext cx="10311130" cy="3084830"/>
          </a:xfrm>
          <a:prstGeom prst="roundRect">
            <a:avLst>
              <a:gd name="adj" fmla="val 7266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这四次笑，描写的实际是众人四次戏弄、嘲笑孔乙己的情景，而孔乙己尴尬狼狈、穷于招架的样子让他们很快活。</a:t>
            </a:r>
            <a:r>
              <a:rPr kumimoji="1"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众人的冷酷、麻木</a:t>
            </a:r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，对弱者的践踏由此可见一斑。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57555" y="1092835"/>
            <a:ext cx="3942715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描写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笑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的用意</a:t>
            </a:r>
          </a:p>
        </p:txBody>
      </p:sp>
    </p:spTree>
    <p:extLst>
      <p:ext uri="{BB962C8B-B14F-4D97-AF65-F5344CB8AC3E}">
        <p14:creationId xmlns:p14="http://schemas.microsoft.com/office/powerpoint/2010/main" val="3467078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91480" y="509270"/>
            <a:ext cx="1910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分析讨论</a:t>
            </a:r>
          </a:p>
        </p:txBody>
      </p:sp>
      <p:pic>
        <p:nvPicPr>
          <p:cNvPr id="8" name="图片 7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4700270" y="0"/>
            <a:ext cx="965200" cy="10287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757555" y="1931670"/>
            <a:ext cx="10677525" cy="4563110"/>
          </a:xfrm>
          <a:prstGeom prst="roundRect">
            <a:avLst>
              <a:gd name="adj" fmla="val 10689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kumimoji="1"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孔乙己是一个在当时的社会中找不到自己位置的苦人和弱者，用众人的笑来贯穿这样一个悲惨的故事，烘托和加强了小说的悲剧效果。这种笑是麻木的笑，使孔乙己的悲剧更笼上一层令人窒息的悲凉的意味。一面是悲惨的遭遇和伤痛，另一面是无聊的逗笑和取乐，</a:t>
            </a:r>
            <a:r>
              <a:rPr kumimoji="1"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以乐写哀，更令人感到悲哀</a:t>
            </a:r>
            <a:r>
              <a:rPr kumimoji="1"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。同时，以众人对孔乙己的取笑，表明孔乙己的悲剧不是个人的悲剧，而是</a:t>
            </a:r>
            <a:r>
              <a:rPr kumimoji="1" lang="zh-CN" altLang="en-US" sz="28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社会的悲剧</a:t>
            </a:r>
            <a:r>
              <a:rPr kumimoji="1" lang="zh-CN" altLang="en-US" sz="2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，作品反封建的意义就更加深刻了。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57555" y="1092835"/>
            <a:ext cx="3942715" cy="6940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描写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笑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的用意</a:t>
            </a:r>
          </a:p>
        </p:txBody>
      </p:sp>
    </p:spTree>
    <p:extLst>
      <p:ext uri="{BB962C8B-B14F-4D97-AF65-F5344CB8AC3E}">
        <p14:creationId xmlns:p14="http://schemas.microsoft.com/office/powerpoint/2010/main" val="36623843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796290" y="662185"/>
            <a:ext cx="11144885" cy="836037"/>
          </a:xfrm>
          <a:prstGeom prst="roundRect">
            <a:avLst>
              <a:gd name="adj" fmla="val 19902"/>
            </a:avLst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lvl="0">
              <a:lnSpc>
                <a:spcPct val="130000"/>
              </a:lnSpc>
            </a:pPr>
            <a:r>
              <a:rPr lang="zh-CN" altLang="en-US" sz="3200" smtClean="0">
                <a:latin typeface="+mn-lt"/>
                <a:ea typeface="+mn-ea"/>
              </a:rPr>
              <a:t>孔乙己的下场是悲惨的，造成这一悲剧的社会原因是什么？</a:t>
            </a:r>
            <a:endParaRPr lang="zh-CN" altLang="en-US" sz="3200" smtClean="0">
              <a:latin typeface="+mn-lt"/>
              <a:ea typeface="+mn-ea"/>
              <a:sym typeface="+mn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5335" y="3846830"/>
          <a:ext cx="10858500" cy="135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8500"/>
              </a:tblGrid>
              <a:tr h="135636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2800" b="1" kern="120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三、封建等级制度和封建思想的侵蚀，使民众麻木不仁，分不清压迫者和被压迫者，意识不到自己的奴隶地位，反而以嘲笑更不幸的孔乙己为乐趣。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4" name="矩形 3"/>
          <p:cNvSpPr/>
          <p:nvPr/>
        </p:nvSpPr>
        <p:spPr>
          <a:xfrm>
            <a:off x="775596" y="1572200"/>
            <a:ext cx="10858217" cy="953135"/>
          </a:xfrm>
          <a:prstGeom prst="rect">
            <a:avLst/>
          </a:prstGeom>
          <a:solidFill>
            <a:srgbClr val="9DC3E6"/>
          </a:solidFill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一、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科举制度诱使读书人追求功名利禄，死读经书，致使孔乙己成了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连半个秀才也捞不到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的牺牲品。</a:t>
            </a:r>
          </a:p>
        </p:txBody>
      </p:sp>
      <p:sp>
        <p:nvSpPr>
          <p:cNvPr id="5" name="矩形 4"/>
          <p:cNvSpPr/>
          <p:nvPr/>
        </p:nvSpPr>
        <p:spPr>
          <a:xfrm>
            <a:off x="775596" y="2704563"/>
            <a:ext cx="10858217" cy="9531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二、</a:t>
            </a:r>
            <a:r>
              <a:rPr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封建文化的糟粕毒害了孔乙己的灵魂，而且使他不但不能成材，相反成为</a:t>
            </a:r>
            <a:r>
              <a:rPr 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了</a:t>
            </a:r>
            <a:r>
              <a:rPr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不能谋生的可怜虫</a:t>
            </a:r>
            <a:r>
              <a:rPr 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96290" y="5351145"/>
          <a:ext cx="10858500" cy="1069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8500"/>
              </a:tblGrid>
              <a:tr h="106997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2800" b="1" kern="1200" smtClean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四、以丁举人为代表的封建统治阶级横行霸道，极端残忍地摧残孔乙己，最后把孔乙己推上了死路。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754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781550" y="597535"/>
            <a:ext cx="3714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3200" b="1">
                <a:latin typeface="微软雅黑"/>
                <a:ea typeface="微软雅黑"/>
                <a:sym typeface="+mn-ea"/>
              </a:rPr>
              <a:t>文体知识</a:t>
            </a:r>
            <a:r>
              <a:rPr kumimoji="1" lang="en-US" altLang="zh-CN" sz="3200">
                <a:latin typeface="微软雅黑"/>
                <a:ea typeface="微软雅黑"/>
                <a:sym typeface="+mn-ea"/>
              </a:rPr>
              <a:t> </a:t>
            </a:r>
            <a:r>
              <a:rPr kumimoji="1" lang="zh-CN" sz="3200" b="1" smtClean="0">
                <a:latin typeface="微软雅黑"/>
                <a:ea typeface="微软雅黑"/>
                <a:sym typeface="+mn-ea"/>
              </a:rPr>
              <a:t>•</a:t>
            </a:r>
            <a:r>
              <a:rPr kumimoji="1" lang="zh-CN" altLang="en-US" sz="3200" b="1" smtClean="0">
                <a:latin typeface="微软雅黑"/>
                <a:ea typeface="微软雅黑"/>
                <a:sym typeface="+mn-ea"/>
              </a:rPr>
              <a:t>小说</a:t>
            </a:r>
            <a:endParaRPr kumimoji="1" lang="zh-CN" altLang="en-US" sz="3200" b="1">
              <a:latin typeface="微软雅黑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400" y="1266825"/>
            <a:ext cx="11125200" cy="4323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ts val="5500"/>
              </a:lnSpc>
            </a:pPr>
            <a:r>
              <a:rPr lang="zh-CN" altLang="en-US" sz="3200" smtClean="0"/>
              <a:t>       小说是以塑造人物形象为中心，通过完整的故事情节和具体的环境描写来反映社会生活的文学体裁。</a:t>
            </a:r>
            <a:endParaRPr lang="en-US" altLang="zh-CN" sz="3200" smtClean="0"/>
          </a:p>
          <a:p>
            <a:pPr algn="just" fontAlgn="auto">
              <a:lnSpc>
                <a:spcPts val="5500"/>
              </a:lnSpc>
            </a:pPr>
            <a:r>
              <a:rPr lang="zh-CN" altLang="en-US" sz="3200" smtClean="0"/>
              <a:t>      </a:t>
            </a:r>
            <a:r>
              <a:rPr lang="zh-CN" altLang="en-US" sz="3200" smtClean="0">
                <a:solidFill>
                  <a:srgbClr val="FF0000"/>
                </a:solidFill>
              </a:rPr>
              <a:t>人物、情节、环境是小说的三要素。</a:t>
            </a:r>
            <a:r>
              <a:rPr lang="zh-CN" altLang="en-US" sz="3200" smtClean="0"/>
              <a:t>情节一般包括开端、发展、高潮、结局四部分，有的包括序幕、尾声。环境包括自然环境和社会环境。 小说按照篇幅及容量可分为长篇、中篇、短篇和微型小说（小小说）。</a:t>
            </a:r>
            <a:endParaRPr kumimoji="1" lang="zh-CN" sz="3200"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115" y="51435"/>
            <a:ext cx="1129665" cy="112966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助学资料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5" name="Rectangle 2"/>
          <p:cNvSpPr/>
          <p:nvPr/>
        </p:nvSpPr>
        <p:spPr>
          <a:xfrm>
            <a:off x="475637" y="916071"/>
            <a:ext cx="11487149" cy="12725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  <a:sym typeface="+mn-ea"/>
              </a:rPr>
              <a:t>作者为什么以一个小伙计“我”的口吻来讲述孔乙己的故事？体会一下这种写作角度的表达效果。</a:t>
            </a:r>
          </a:p>
        </p:txBody>
      </p:sp>
      <p:sp>
        <p:nvSpPr>
          <p:cNvPr id="6" name="Text Box 5"/>
          <p:cNvSpPr/>
          <p:nvPr/>
        </p:nvSpPr>
        <p:spPr>
          <a:xfrm>
            <a:off x="632460" y="2480310"/>
            <a:ext cx="10926445" cy="29895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作者以一个不谙世事的酒店小伙计“我”的口吻，不动声色地讲述着孔乙己的悲惨遭遇，让人们深切地感受到，连这样一个小孩子都如此冷漠，可见当时社会的世态炎凉。同时，用第一人称讲述故事，所叙述的都像是作者亲身经历的事情，显得更为真实亲切。</a:t>
            </a:r>
          </a:p>
        </p:txBody>
      </p:sp>
    </p:spTree>
    <p:extLst>
      <p:ext uri="{BB962C8B-B14F-4D97-AF65-F5344CB8AC3E}">
        <p14:creationId xmlns:p14="http://schemas.microsoft.com/office/powerpoint/2010/main" val="12744221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79118" y="841237"/>
            <a:ext cx="1030045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indent="-12700" algn="ctr" fontAlgn="auto">
              <a:lnSpc>
                <a:spcPct val="200000"/>
              </a:lnSpc>
              <a:buClrTx/>
              <a:buSzTx/>
              <a:buFontTx/>
            </a:pPr>
            <a:r>
              <a:rPr kumimoji="1"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写作技巧：</a:t>
            </a:r>
            <a:r>
              <a:rPr kumimoji="1"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详略得当</a:t>
            </a:r>
          </a:p>
          <a:p>
            <a:pPr marL="12700" indent="-12700" algn="l" fontAlgn="auto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合理</a:t>
            </a:r>
            <a:r>
              <a:rPr kumimoji="1"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安排详略，就是为了表现和突出文章中心而服务的。根据中心确定材料的</a:t>
            </a:r>
            <a:r>
              <a:rPr kumimoji="1"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主次，即与</a:t>
            </a:r>
            <a:r>
              <a:rPr kumimoji="1"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中心关系密切的就是重点，要详</a:t>
            </a:r>
            <a:r>
              <a:rPr kumimoji="1"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写，反之</a:t>
            </a:r>
            <a:r>
              <a:rPr kumimoji="1"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就略写。</a:t>
            </a:r>
          </a:p>
        </p:txBody>
      </p:sp>
      <p:pic>
        <p:nvPicPr>
          <p:cNvPr id="2" name="图片 1" descr="D:\初中语文增值服务资料\初中课件\ppt图片素材\QQ图片20190525124018.pngQQ图片20190525124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54961" y="4445776"/>
            <a:ext cx="1349849" cy="146685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12" name="文本框 11">
            <a:hlinkClick r:id="rId3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3136577476"/>
      </p:ext>
    </p:extLst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66750" y="814705"/>
            <a:ext cx="7772170" cy="570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mtClean="0"/>
              <a:t>   飞</a:t>
            </a:r>
            <a:r>
              <a:rPr lang="zh-CN" altLang="en-US" sz="2800"/>
              <a:t>牛——江贤峰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他是我们班唯一体育成绩满分的人。跳高、跳远、足球……样样不俗。</a:t>
            </a:r>
          </a:p>
          <a:p>
            <a:pPr>
              <a:lnSpc>
                <a:spcPct val="130000"/>
              </a:lnSpc>
            </a:pP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    他的耐力与速度，令对手胆寒。一千米，他几乎每次都在</a:t>
            </a:r>
            <a:r>
              <a:rPr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秒内完成，似乎全身有着使不完的劲儿。</a:t>
            </a:r>
          </a:p>
          <a:p>
            <a:pPr>
              <a:lnSpc>
                <a:spcPct val="130000"/>
              </a:lnSpc>
            </a:pP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    短跑时，就更令对手绝望，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能够在三秒内把自己的速度提高到极限。</a:t>
            </a:r>
          </a:p>
          <a:p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8523605" y="1483360"/>
            <a:ext cx="13335" cy="51727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曲线连接符 4"/>
          <p:cNvCxnSpPr/>
          <p:nvPr/>
        </p:nvCxnSpPr>
        <p:spPr>
          <a:xfrm>
            <a:off x="7838440" y="1841500"/>
            <a:ext cx="1370330" cy="225425"/>
          </a:xfrm>
          <a:prstGeom prst="curvedConnector3">
            <a:avLst>
              <a:gd name="adj1" fmla="val 50046"/>
            </a:avLst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208770" y="1775142"/>
            <a:ext cx="1316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00B0F0"/>
                </a:solidFill>
              </a:rPr>
              <a:t>略写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48182" y="2834957"/>
            <a:ext cx="2930525" cy="11010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粗略介绍</a:t>
            </a:r>
            <a:r>
              <a:rPr lang="zh-CN" altLang="en-US" sz="3200" smtClean="0">
                <a:sym typeface="+mn-ea"/>
              </a:rPr>
              <a:t>跳高、跳远、足球</a:t>
            </a:r>
            <a:endParaRPr lang="zh-CN" altLang="en-US" sz="3200" smtClean="0"/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2125" y="81470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ym typeface="+mn-ea"/>
              </a:rPr>
              <a:t>示例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2544769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54049" y="814705"/>
            <a:ext cx="7641651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上次跑4×100米，就在别的班遥遥领先时，他奋起直追。在我们班全体同学心都揪着的时候，他追上了对手，并超过了他们，帅气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到达了终点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，让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我们班的接力比赛得</a:t>
            </a:r>
            <a:r>
              <a:rPr 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第一。</a:t>
            </a:r>
            <a:r>
              <a:rPr 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733790" y="1461770"/>
            <a:ext cx="12065" cy="30079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/>
        </p:nvCxnSpPr>
        <p:spPr>
          <a:xfrm flipV="1">
            <a:off x="8134052" y="2408555"/>
            <a:ext cx="1494155" cy="614045"/>
          </a:xfrm>
          <a:prstGeom prst="curvedConnector3">
            <a:avLst>
              <a:gd name="adj1" fmla="val 50021"/>
            </a:avLst>
          </a:prstGeom>
          <a:ln w="28575">
            <a:solidFill>
              <a:srgbClr val="E042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628207" y="2102167"/>
            <a:ext cx="1069340" cy="6134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E04236"/>
                </a:solidFill>
              </a:rPr>
              <a:t>详写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373266" y="2895711"/>
            <a:ext cx="2231390" cy="1066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sz="3200">
                <a:latin typeface="+mj-ea"/>
                <a:ea typeface="+mj-ea"/>
                <a:sym typeface="+mn-ea"/>
              </a:rPr>
              <a:t>详写</a:t>
            </a:r>
            <a:r>
              <a:rPr sz="3200">
                <a:latin typeface="+mj-ea"/>
                <a:ea typeface="+mj-ea"/>
                <a:sym typeface="+mn-ea"/>
              </a:rPr>
              <a:t>上次跑</a:t>
            </a:r>
            <a:r>
              <a:rPr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4×100</a:t>
            </a:r>
            <a:r>
              <a:rPr sz="3200">
                <a:latin typeface="+mj-ea"/>
                <a:ea typeface="+mj-ea"/>
                <a:sym typeface="+mn-ea"/>
              </a:rPr>
              <a:t>米</a:t>
            </a:r>
            <a:endParaRPr lang="zh-CN" altLang="en-US" sz="3200" smtClean="0">
              <a:latin typeface="+mj-ea"/>
              <a:ea typeface="+mj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</a:t>
            </a:r>
          </a:p>
        </p:txBody>
      </p:sp>
    </p:spTree>
    <p:extLst>
      <p:ext uri="{BB962C8B-B14F-4D97-AF65-F5344CB8AC3E}">
        <p14:creationId xmlns:p14="http://schemas.microsoft.com/office/powerpoint/2010/main" val="3403444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92480" y="1646555"/>
            <a:ext cx="1090749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小说通过对孔乙己悲惨遭遇的描写，反映了封建文化和封建科举制度对读书人的毒害，有力地控诉了科举制度的罪恶，揭露和批判了封建社会的世态炎凉、人们精神的麻木。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69990" y="51255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课文主旨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2"/>
          <a:srcRect r="14559" b="8938"/>
          <a:stretch>
            <a:fillRect/>
          </a:stretch>
        </p:blipFill>
        <p:spPr>
          <a:xfrm>
            <a:off x="5001895" y="67310"/>
            <a:ext cx="965200" cy="1028700"/>
          </a:xfrm>
          <a:prstGeom prst="rect">
            <a:avLst/>
          </a:prstGeom>
        </p:spPr>
      </p:pic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-39370" y="60598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  <p:sp>
        <p:nvSpPr>
          <p:cNvPr id="3" name="椭圆 2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文本框 5">
            <a:hlinkClick r:id="rId3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4077511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470905" y="38491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板书设计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2"/>
          <a:srcRect t="9949" r="14559" b="8938"/>
          <a:stretch>
            <a:fillRect/>
          </a:stretch>
        </p:blipFill>
        <p:spPr>
          <a:xfrm>
            <a:off x="4589780" y="61595"/>
            <a:ext cx="965200" cy="91630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438566" y="2976699"/>
            <a:ext cx="593725" cy="1782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</a:rPr>
              <a:t>孔乙己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357948" y="1805258"/>
            <a:ext cx="1163352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序幕</a:t>
            </a: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350260" y="1805305"/>
            <a:ext cx="4830445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en-US" altLang="zh-CN" sz="3200" smtClean="0">
                <a:latin typeface="+mn-ea"/>
                <a:cs typeface="+mn-ea"/>
              </a:rPr>
              <a:t>——</a:t>
            </a:r>
            <a:r>
              <a:rPr lang="zh-CN" altLang="en-US" sz="3200" smtClean="0">
                <a:latin typeface="+mn-ea"/>
                <a:cs typeface="+mn-ea"/>
              </a:rPr>
              <a:t>典型环境、时代背景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9272270" y="3274060"/>
            <a:ext cx="2629535" cy="11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封建社会的世态炎凉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2207895" y="2005330"/>
            <a:ext cx="170180" cy="3692525"/>
          </a:xfrm>
          <a:prstGeom prst="leftBrace">
            <a:avLst>
              <a:gd name="adj1" fmla="val 96135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21914" tIns="60957" rIns="121914" bIns="60957" anchor="ctr"/>
          <a:lstStyle/>
          <a:p>
            <a:pPr algn="ctr" defTabSz="1219200"/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8705860" y="1873614"/>
            <a:ext cx="354012" cy="3844176"/>
          </a:xfrm>
          <a:prstGeom prst="leftBrace">
            <a:avLst>
              <a:gd name="adj1" fmla="val 51197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21914" tIns="60957" rIns="121914" bIns="60957" anchor="ctr"/>
          <a:lstStyle/>
          <a:p>
            <a:pPr algn="ctr" defTabSz="1219200"/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392176" y="3543818"/>
            <a:ext cx="1938871" cy="6155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主体部分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498509" y="5084787"/>
            <a:ext cx="1104358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尾声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496739" y="3208178"/>
            <a:ext cx="4621878" cy="1351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孔乙己的境遇</a:t>
            </a:r>
            <a:endParaRPr lang="en-US" altLang="zh-CN" sz="3200" smtClean="0">
              <a:latin typeface="宋体" panose="02010600030101010101" pitchFamily="2" charset="-122"/>
            </a:endParaRPr>
          </a:p>
          <a:p>
            <a:pPr defTabSz="1219200">
              <a:spcBef>
                <a:spcPct val="50000"/>
              </a:spcBef>
            </a:pPr>
            <a:r>
              <a:rPr lang="zh-CN" altLang="en-US" sz="3200" smtClean="0">
                <a:latin typeface="宋体" panose="02010600030101010101" pitchFamily="2" charset="-122"/>
              </a:rPr>
              <a:t>孔乙己最后一次到酒店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4250003" y="3265487"/>
            <a:ext cx="268288" cy="1236663"/>
          </a:xfrm>
          <a:prstGeom prst="leftBrace">
            <a:avLst>
              <a:gd name="adj1" fmla="val 36449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21914" tIns="60957" rIns="121914" bIns="60957" anchor="ctr"/>
          <a:lstStyle/>
          <a:p>
            <a:pPr algn="ctr" defTabSz="1219200"/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350450" y="5105533"/>
            <a:ext cx="4830404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4" tIns="60957" rIns="121914" bIns="60957">
            <a:spAutoFit/>
          </a:bodyPr>
          <a:lstStyle/>
          <a:p>
            <a:pPr defTabSz="1219200">
              <a:spcBef>
                <a:spcPct val="50000"/>
              </a:spcBef>
            </a:pPr>
            <a:r>
              <a:rPr lang="en-US" altLang="zh-CN" sz="3200" smtClean="0">
                <a:latin typeface="+mn-ea"/>
                <a:cs typeface="+mn-ea"/>
              </a:rPr>
              <a:t>——</a:t>
            </a:r>
            <a:r>
              <a:rPr lang="zh-CN" altLang="en-US" sz="3200" smtClean="0">
                <a:latin typeface="+mn-ea"/>
                <a:cs typeface="+mn-ea"/>
              </a:rPr>
              <a:t>大约孔乙己的确死了</a:t>
            </a:r>
          </a:p>
        </p:txBody>
      </p:sp>
    </p:spTree>
    <p:extLst>
      <p:ext uri="{BB962C8B-B14F-4D97-AF65-F5344CB8AC3E}">
        <p14:creationId xmlns:p14="http://schemas.microsoft.com/office/powerpoint/2010/main" val="334572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2" grpId="0"/>
      <p:bldP spid="23" grpId="0"/>
      <p:bldP spid="24" grpId="0"/>
      <p:bldP spid="25" grpId="0"/>
      <p:bldP spid="27" grpId="0"/>
      <p:bldP spid="2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51229" y="955775"/>
            <a:ext cx="1046183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3200" smtClean="0"/>
              <a:t>找出下列句中有错别字的一项（ </a:t>
            </a:r>
            <a:r>
              <a:rPr lang="en-US" sz="3200" smtClean="0"/>
              <a:t>    </a:t>
            </a:r>
            <a:r>
              <a:rPr sz="3200" smtClean="0"/>
              <a:t>  ）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sz="3200" smtClean="0"/>
              <a:t>孔乙己没有法，便免不了偶然做些偷窃事。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sz="3200" smtClean="0"/>
              <a:t>但他在我们店里，品行却比别人都好，就是从不脱欠。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sz="3200" smtClean="0"/>
              <a:t>便又叹一口气，显出极惋惜的样子。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sz="3200" smtClean="0"/>
              <a:t>我到现在终于没有见</a:t>
            </a:r>
            <a:r>
              <a:rPr lang="en-US" sz="3200" smtClean="0"/>
              <a:t>——</a:t>
            </a:r>
            <a:r>
              <a:rPr sz="3200" err="1" smtClean="0"/>
              <a:t>大约孔乙己的确死了。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757083" y="1223368"/>
            <a:ext cx="6782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3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10383" y="2688116"/>
            <a:ext cx="499709" cy="58569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0381905" y="3273813"/>
            <a:ext cx="293235" cy="29093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737781" y="3419278"/>
            <a:ext cx="55635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拖</a:t>
            </a:r>
            <a:endParaRPr lang="zh-CN" altLang="en-US" sz="3200"/>
          </a:p>
        </p:txBody>
      </p:sp>
      <p:sp>
        <p:nvSpPr>
          <p:cNvPr id="2" name="椭圆 1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文本框 11">
            <a:hlinkClick r:id="rId2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5036720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3090" y="1040130"/>
            <a:ext cx="1040003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3200" err="1" smtClean="0"/>
              <a:t>选出下列句中标点符号运用不正确的一项（</a:t>
            </a:r>
            <a:r>
              <a:rPr lang="en-US" sz="3200" smtClean="0"/>
              <a:t>    </a:t>
            </a:r>
            <a:r>
              <a:rPr sz="3200" smtClean="0"/>
              <a:t>   ）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sz="3200" smtClean="0"/>
              <a:t>有的叫道，“孔乙己，你脸上又添上新伤疤了！”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sz="3200" err="1" smtClean="0"/>
              <a:t>中秋过后，秋风是一天凉比一天，看看将近初冬</a:t>
            </a:r>
            <a:r>
              <a:rPr lang="zh-CN" sz="3200" err="1" smtClean="0"/>
              <a:t>；</a:t>
            </a:r>
            <a:r>
              <a:rPr sz="3200" err="1" smtClean="0"/>
              <a:t>我</a:t>
            </a:r>
            <a:endParaRPr lang="en-US" sz="3200" smtClean="0"/>
          </a:p>
          <a:p>
            <a:pPr fontAlgn="ctr">
              <a:lnSpc>
                <a:spcPct val="150000"/>
              </a:lnSpc>
            </a:pPr>
            <a:r>
              <a:rPr lang="en-US" sz="3200"/>
              <a:t> </a:t>
            </a:r>
            <a:r>
              <a:rPr lang="en-US" sz="3200" smtClean="0"/>
              <a:t>   </a:t>
            </a:r>
            <a:r>
              <a:rPr sz="3200" err="1" smtClean="0"/>
              <a:t>整天的靠着火，也须穿上棉袄了。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sz="3200" smtClean="0"/>
              <a:t>孔乙</a:t>
            </a:r>
            <a:r>
              <a:rPr lang="zh-CN" sz="3200" smtClean="0"/>
              <a:t>己</a:t>
            </a:r>
            <a:r>
              <a:rPr sz="3200" smtClean="0"/>
              <a:t>低声说道</a:t>
            </a:r>
            <a:r>
              <a:rPr lang="zh-CN" sz="3200" smtClean="0"/>
              <a:t>：</a:t>
            </a:r>
            <a:r>
              <a:rPr sz="3200" smtClean="0"/>
              <a:t>“跌断，跌，跌……”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sz="3200" smtClean="0"/>
              <a:t>我温了酒，端出去，放在门槛上。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420114" y="1289132"/>
            <a:ext cx="6807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E04236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3200">
              <a:solidFill>
                <a:srgbClr val="E04236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  <p:sp>
        <p:nvSpPr>
          <p:cNvPr id="5" name="椭圆 4"/>
          <p:cNvSpPr/>
          <p:nvPr/>
        </p:nvSpPr>
        <p:spPr>
          <a:xfrm>
            <a:off x="2739250" y="2236424"/>
            <a:ext cx="422591" cy="50857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013113" y="858573"/>
            <a:ext cx="479234" cy="13656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569465" y="554014"/>
            <a:ext cx="55635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20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7340" y="1186897"/>
            <a:ext cx="11577484" cy="374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sz="3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3200" err="1" smtClean="0"/>
              <a:t>下列对孔乙己的性格特征概括得最恰当的一项是（</a:t>
            </a:r>
            <a:r>
              <a:rPr lang="en-US" sz="3200" smtClean="0"/>
              <a:t>    </a:t>
            </a:r>
            <a:r>
              <a:rPr sz="3200" smtClean="0"/>
              <a:t>   ）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sz="3200" smtClean="0"/>
              <a:t>好喝懒做、迂腐穷酸、看不起人、非偷则窃、麻木不仁。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sz="3200" smtClean="0"/>
              <a:t>穷困潦倒、好喝懒做、满腹经纶、麻木不仁、善良诚恳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sz="3200" smtClean="0"/>
              <a:t>自命清高、好喝懒做、迂腐穷酸、麻木不仁、善良诚恳。</a:t>
            </a:r>
          </a:p>
          <a:p>
            <a:pPr fontAlgn="ctr">
              <a:lnSpc>
                <a:spcPct val="150000"/>
              </a:lnSpc>
            </a:pPr>
            <a:r>
              <a:rPr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sz="3200" smtClean="0"/>
              <a:t>自命清高、好喝懒做、好为人师、麻木不仁、善良诚恳。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361891" y="1440114"/>
            <a:ext cx="788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32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</p:spTree>
    <p:extLst>
      <p:ext uri="{BB962C8B-B14F-4D97-AF65-F5344CB8AC3E}">
        <p14:creationId xmlns:p14="http://schemas.microsoft.com/office/powerpoint/2010/main" val="29199195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2605" y="557530"/>
            <a:ext cx="11233785" cy="625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四、下面关于课文的分析</a:t>
            </a:r>
            <a:r>
              <a:rPr lang="zh-CN" altLang="en-US" sz="2800">
                <a:sym typeface="+mn-ea"/>
              </a:rPr>
              <a:t>，不正确的一项是（      ）</a:t>
            </a:r>
            <a:endParaRPr lang="zh-CN" altLang="en-US" sz="2800"/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800"/>
              <a:t>这篇小说是从“我</a:t>
            </a:r>
            <a:r>
              <a:rPr lang="en-US" altLang="zh-CN" sz="2800"/>
              <a:t>”</a:t>
            </a:r>
            <a:r>
              <a:rPr lang="zh-CN" altLang="en-US" sz="2800"/>
              <a:t>的视角来展开</a:t>
            </a:r>
            <a:r>
              <a:rPr lang="zh-CN" altLang="en-US" sz="2800" smtClean="0"/>
              <a:t>情节并</a:t>
            </a:r>
            <a:r>
              <a:rPr lang="zh-CN" altLang="en-US" sz="2800" smtClean="0">
                <a:sym typeface="+mn-ea"/>
              </a:rPr>
              <a:t>叙述</a:t>
            </a:r>
            <a:r>
              <a:rPr lang="zh-CN" altLang="en-US" sz="2800">
                <a:sym typeface="+mn-ea"/>
              </a:rPr>
              <a:t>故事的，“我”是孔乙</a:t>
            </a:r>
            <a:r>
              <a:rPr lang="zh-CN" altLang="en-US" sz="2800" smtClean="0">
                <a:sym typeface="+mn-ea"/>
              </a:rPr>
              <a:t>己悲惨</a:t>
            </a:r>
            <a:r>
              <a:rPr lang="zh-CN" altLang="en-US" sz="2800">
                <a:sym typeface="+mn-ea"/>
              </a:rPr>
              <a:t>遭遇的见证人。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孔乙己</a:t>
            </a:r>
            <a:r>
              <a:rPr lang="en-US" altLang="zh-CN" sz="2800" err="1">
                <a:sym typeface="+mn-ea"/>
              </a:rPr>
              <a:t>是这样的使人快活，可是没有他</a:t>
            </a:r>
            <a:r>
              <a:rPr lang="zh-CN" altLang="en-US" sz="2800">
                <a:sym typeface="+mn-ea"/>
              </a:rPr>
              <a:t>，别人也便这么过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/>
              <a:t>一句是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   说孔乙己是人们取笑的对象，对人们来说无足轻重，意在体现当时人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   们疲于奔命的社会现实。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800"/>
              <a:t>文中塑造的“掌柜”是个冷酷无情的市侩，他反复提到孔乙己，并不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   是在乎孔乙己的死活，而是因为孔乙己欠他钱。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80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800"/>
              <a:t>中秋过后，秋风是一天凉比一天，看看将近初</a:t>
            </a:r>
            <a:r>
              <a:rPr lang="zh-CN" altLang="en-US" sz="2800">
                <a:sym typeface="+mn-ea"/>
              </a:rPr>
              <a:t>冬；我整天的靠着火，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ym typeface="+mn-ea"/>
              </a:rPr>
              <a:t>   也须穿上棉袄了”一句说明</a:t>
            </a:r>
            <a:r>
              <a:rPr lang="zh-CN" altLang="en-US" sz="2800"/>
              <a:t>当时天气已经很冷，衬托出孔乙己只穿一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   件破夹</a:t>
            </a:r>
            <a:r>
              <a:rPr lang="zh-CN" altLang="en-US" sz="2800">
                <a:sym typeface="+mn-ea"/>
              </a:rPr>
              <a:t>袄的凄凉。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跟踪检测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21930" y="66484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12862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59485" y="1832005"/>
            <a:ext cx="10746105" cy="3128594"/>
            <a:chOff x="289" y="2080"/>
            <a:chExt cx="17364" cy="4706"/>
          </a:xfrm>
        </p:grpSpPr>
        <p:sp>
          <p:nvSpPr>
            <p:cNvPr id="9" name="Rectangle 22"/>
            <p:cNvSpPr>
              <a:spLocks noChangeArrowheads="1"/>
            </p:cNvSpPr>
            <p:nvPr/>
          </p:nvSpPr>
          <p:spPr bwMode="auto">
            <a:xfrm>
              <a:off x="289" y="2080"/>
              <a:ext cx="17364" cy="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lang="zh-CN" altLang="en-US" sz="3600" smtClean="0">
                  <a:latin typeface="+mn-ea"/>
                  <a:ea typeface="+mn-ea"/>
                  <a:sym typeface="+mn-ea"/>
                </a:rPr>
                <a:t>颓唐</a:t>
              </a:r>
              <a:r>
                <a:rPr sz="3600" smtClean="0">
                  <a:latin typeface="+mn-ea"/>
                  <a:ea typeface="+mn-ea"/>
                </a:rPr>
                <a:t>（ </a:t>
              </a:r>
              <a:r>
                <a:rPr lang="en-US" sz="3600" smtClean="0">
                  <a:latin typeface="+mn-ea"/>
                  <a:ea typeface="+mn-ea"/>
                </a:rPr>
                <a:t>    </a:t>
              </a:r>
              <a:r>
                <a:rPr sz="3600" smtClean="0">
                  <a:latin typeface="+mn-ea"/>
                  <a:ea typeface="+mn-ea"/>
                </a:rPr>
                <a:t>  </a:t>
              </a:r>
              <a:r>
                <a:rPr sz="3600" smtClean="0">
                  <a:solidFill>
                    <a:srgbClr val="FF0000"/>
                  </a:solidFill>
                  <a:latin typeface="+mn-ea"/>
                  <a:ea typeface="+mn-ea"/>
                </a:rPr>
                <a:t>   </a:t>
              </a:r>
              <a:r>
                <a:rPr sz="3600" smtClean="0">
                  <a:latin typeface="+mn-ea"/>
                  <a:ea typeface="+mn-ea"/>
                </a:rPr>
                <a:t>）</a:t>
              </a:r>
              <a:r>
                <a:rPr lang="en-US" sz="3600" smtClean="0">
                  <a:latin typeface="+mn-ea"/>
                  <a:ea typeface="+mn-ea"/>
                </a:rPr>
                <a:t>    </a:t>
              </a:r>
              <a:r>
                <a:rPr lang="zh-CN" altLang="en-US" sz="3600" smtClean="0">
                  <a:latin typeface="+mn-ea"/>
                  <a:ea typeface="+mn-ea"/>
                </a:rPr>
                <a:t>附和</a:t>
              </a:r>
              <a:r>
                <a:rPr sz="3600" smtClean="0">
                  <a:latin typeface="+mn-ea"/>
                  <a:ea typeface="+mn-ea"/>
                  <a:sym typeface="+mn-ea"/>
                </a:rPr>
                <a:t>（    </a:t>
              </a:r>
              <a:r>
                <a:rPr lang="en-US" sz="3600" smtClean="0">
                  <a:latin typeface="+mn-ea"/>
                  <a:ea typeface="+mn-ea"/>
                  <a:sym typeface="+mn-ea"/>
                </a:rPr>
                <a:t>    </a:t>
              </a:r>
              <a:r>
                <a:rPr sz="3600" smtClean="0">
                  <a:latin typeface="+mn-ea"/>
                  <a:ea typeface="+mn-ea"/>
                  <a:sym typeface="+mn-ea"/>
                </a:rPr>
                <a:t> ）</a:t>
              </a:r>
              <a:r>
                <a:rPr lang="en-US" sz="3600" smtClean="0">
                  <a:latin typeface="+mn-ea"/>
                  <a:ea typeface="+mn-ea"/>
                  <a:sym typeface="+mn-ea"/>
                </a:rPr>
                <a:t>    </a:t>
              </a:r>
              <a:r>
                <a:rPr lang="zh-CN" altLang="en-US" sz="3600" smtClean="0">
                  <a:latin typeface="+mn-ea"/>
                  <a:ea typeface="+mn-ea"/>
                </a:rPr>
                <a:t>羼水</a:t>
              </a:r>
              <a:r>
                <a:rPr sz="3600" smtClean="0">
                  <a:latin typeface="+mn-ea"/>
                  <a:ea typeface="+mn-ea"/>
                  <a:sym typeface="+mn-ea"/>
                </a:rPr>
                <a:t>（</a:t>
              </a:r>
              <a:r>
                <a:rPr lang="en-US" sz="3600" smtClean="0">
                  <a:latin typeface="+mn-ea"/>
                  <a:ea typeface="+mn-ea"/>
                  <a:sym typeface="+mn-ea"/>
                </a:rPr>
                <a:t>   </a:t>
              </a:r>
              <a:r>
                <a:rPr sz="3600" smtClean="0">
                  <a:latin typeface="+mn-ea"/>
                  <a:ea typeface="+mn-ea"/>
                  <a:sym typeface="+mn-ea"/>
                </a:rPr>
                <a:t>     </a:t>
              </a:r>
              <a:r>
                <a:rPr sz="3600" smtClean="0">
                  <a:latin typeface="+mn-ea"/>
                  <a:ea typeface="+mn-ea"/>
                </a:rPr>
                <a:t> </a:t>
              </a:r>
              <a:r>
                <a:rPr lang="zh-CN" sz="3600">
                  <a:latin typeface="+mn-ea"/>
                  <a:ea typeface="+mn-ea"/>
                </a:rPr>
                <a:t>）</a:t>
              </a:r>
            </a:p>
            <a:p>
              <a:pPr fontAlgn="auto">
                <a:lnSpc>
                  <a:spcPct val="150000"/>
                </a:lnSpc>
              </a:pPr>
              <a:endParaRPr lang="en-US" altLang="zh-CN" sz="3600" smtClean="0">
                <a:latin typeface="+mn-ea"/>
                <a:ea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3600" smtClean="0">
                  <a:latin typeface="+mn-ea"/>
                  <a:ea typeface="+mn-ea"/>
                </a:rPr>
                <a:t>阔绰</a:t>
              </a:r>
              <a:r>
                <a:rPr sz="3600" smtClean="0">
                  <a:latin typeface="+mn-ea"/>
                  <a:ea typeface="+mn-ea"/>
                  <a:sym typeface="+mn-ea"/>
                </a:rPr>
                <a:t>（</a:t>
              </a:r>
              <a:r>
                <a:rPr lang="en-US" sz="3600" smtClean="0">
                  <a:latin typeface="+mn-ea"/>
                  <a:ea typeface="+mn-ea"/>
                  <a:sym typeface="+mn-ea"/>
                </a:rPr>
                <a:t>    </a:t>
              </a:r>
              <a:r>
                <a:rPr sz="3600" smtClean="0">
                  <a:latin typeface="+mn-ea"/>
                  <a:ea typeface="+mn-ea"/>
                  <a:sym typeface="+mn-ea"/>
                </a:rPr>
                <a:t>      ）</a:t>
              </a:r>
              <a:r>
                <a:rPr lang="en-US" sz="3600" smtClean="0">
                  <a:latin typeface="+mn-ea"/>
                  <a:ea typeface="+mn-ea"/>
                  <a:sym typeface="+mn-ea"/>
                </a:rPr>
                <a:t>    </a:t>
              </a:r>
              <a:r>
                <a:rPr lang="zh-CN" altLang="en-US" sz="3600" smtClean="0">
                  <a:latin typeface="+mn-ea"/>
                  <a:ea typeface="+mn-ea"/>
                </a:rPr>
                <a:t>间或</a:t>
              </a:r>
              <a:r>
                <a:rPr sz="3600" smtClean="0">
                  <a:latin typeface="+mn-ea"/>
                  <a:ea typeface="+mn-ea"/>
                  <a:sym typeface="+mn-ea"/>
                </a:rPr>
                <a:t>（</a:t>
              </a:r>
              <a:r>
                <a:rPr sz="3600" smtClean="0">
                  <a:solidFill>
                    <a:srgbClr val="FF0000"/>
                  </a:solidFill>
                  <a:latin typeface="+mn-ea"/>
                  <a:ea typeface="+mn-ea"/>
                  <a:sym typeface="+mn-ea"/>
                </a:rPr>
                <a:t>     </a:t>
              </a:r>
              <a:r>
                <a:rPr lang="en-US" sz="3600" smtClean="0">
                  <a:solidFill>
                    <a:srgbClr val="FF0000"/>
                  </a:solidFill>
                  <a:latin typeface="+mn-ea"/>
                  <a:ea typeface="+mn-ea"/>
                  <a:sym typeface="+mn-ea"/>
                </a:rPr>
                <a:t>   </a:t>
              </a:r>
              <a:r>
                <a:rPr sz="3600" smtClean="0">
                  <a:latin typeface="+mn-ea"/>
                  <a:ea typeface="+mn-ea"/>
                  <a:sym typeface="+mn-ea"/>
                </a:rPr>
                <a:t>）     </a:t>
              </a:r>
              <a:r>
                <a:rPr lang="zh-CN" sz="3600" smtClean="0">
                  <a:latin typeface="+mn-ea"/>
                  <a:ea typeface="+mn-ea"/>
                  <a:sym typeface="+mn-ea"/>
                </a:rPr>
                <a:t>恳切（         ）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255" y="4773"/>
              <a:ext cx="738" cy="2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5400">
                  <a:latin typeface="+mn-ea"/>
                </a:rPr>
                <a:t>·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" y="2391"/>
              <a:ext cx="738" cy="2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5400">
                  <a:latin typeface="+mn-ea"/>
                </a:rPr>
                <a:t>·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342" y="2297"/>
              <a:ext cx="738" cy="2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5400">
                  <a:latin typeface="+mn-ea"/>
                </a:rPr>
                <a:t>·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43" y="4758"/>
              <a:ext cx="738" cy="2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5400">
                  <a:latin typeface="+mn-ea"/>
                </a:rPr>
                <a:t>·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281" y="2296"/>
              <a:ext cx="738" cy="2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5400">
                  <a:latin typeface="+mn-ea"/>
                </a:rPr>
                <a:t>·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726157" y="2000342"/>
            <a:ext cx="947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tu</a:t>
            </a:r>
            <a:r>
              <a:rPr lang="en-US" altLang="zh-CN" sz="4000" err="1" smtClean="0">
                <a:solidFill>
                  <a:srgbClr val="FF0000"/>
                </a:solidFill>
                <a:latin typeface="+mn-ea"/>
              </a:rPr>
              <a:t>í</a:t>
            </a:r>
            <a:endParaRPr sz="4000">
              <a:solidFill>
                <a:srgbClr val="FF0000"/>
              </a:solidFill>
              <a:latin typeface="+mn-ea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49602" y="2033393"/>
            <a:ext cx="97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h</a:t>
            </a:r>
            <a:r>
              <a:rPr lang="en-US" altLang="zh-CN" sz="4000" err="1" smtClean="0">
                <a:solidFill>
                  <a:srgbClr val="FF0000"/>
                </a:solidFill>
                <a:latin typeface="+mn-ea"/>
              </a:rPr>
              <a:t>è</a:t>
            </a:r>
            <a:endParaRPr sz="4000">
              <a:solidFill>
                <a:srgbClr val="FF0000"/>
              </a:solidFill>
              <a:latin typeface="+mn-ea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49564" y="2000342"/>
            <a:ext cx="1406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ch</a:t>
            </a:r>
            <a:r>
              <a:rPr lang="en-US" altLang="zh-CN" sz="4000" err="1" smtClean="0">
                <a:solidFill>
                  <a:srgbClr val="FF0000"/>
                </a:solidFill>
                <a:latin typeface="+mn-ea"/>
              </a:rPr>
              <a:t>à</a:t>
            </a:r>
            <a:r>
              <a:rPr lang="en-US" sz="4000" err="1" smtClean="0">
                <a:solidFill>
                  <a:srgbClr val="FF0000"/>
                </a:solidFill>
                <a:latin typeface="+mn-ea"/>
              </a:rPr>
              <a:t>n</a:t>
            </a:r>
            <a:endParaRPr lang="en-US" sz="400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00958" y="3621906"/>
            <a:ext cx="1392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chu</a:t>
            </a:r>
            <a:r>
              <a:rPr lang="en-US" altLang="zh-CN" sz="4000" err="1" smtClean="0">
                <a:solidFill>
                  <a:srgbClr val="FF0000"/>
                </a:solidFill>
                <a:latin typeface="+mn-ea"/>
              </a:rPr>
              <a:t>ò</a:t>
            </a:r>
            <a:endParaRPr sz="4000">
              <a:solidFill>
                <a:srgbClr val="FF0000"/>
              </a:solidFill>
              <a:latin typeface="+mn-ea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74690" y="3610606"/>
            <a:ext cx="1320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ji</a:t>
            </a:r>
            <a:r>
              <a:rPr lang="en-US" altLang="zh-CN" sz="4000" err="1" smtClean="0">
                <a:solidFill>
                  <a:srgbClr val="FF0000"/>
                </a:solidFill>
                <a:latin typeface="+mn-ea"/>
              </a:rPr>
              <a:t>à</a:t>
            </a:r>
            <a:r>
              <a:rPr lang="en-US" sz="4000" err="1" smtClean="0">
                <a:solidFill>
                  <a:srgbClr val="FF0000"/>
                </a:solidFill>
                <a:latin typeface="+mn-ea"/>
              </a:rPr>
              <a:t>n</a:t>
            </a:r>
            <a:endParaRPr lang="en-US" sz="400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29325" y="649079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学习字词</a:t>
            </a:r>
          </a:p>
        </p:txBody>
      </p:sp>
      <p:pic>
        <p:nvPicPr>
          <p:cNvPr id="11" name="图片 10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690" y="102870"/>
            <a:ext cx="1129665" cy="112966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预习思考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32340" y="3743325"/>
            <a:ext cx="14065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000" err="1" smtClean="0">
                <a:solidFill>
                  <a:srgbClr val="FF0000"/>
                </a:solidFill>
                <a:latin typeface="+mn-ea"/>
              </a:rPr>
              <a:t>kěn</a:t>
            </a:r>
            <a:endParaRPr lang="zh-CN" altLang="en-US" sz="4800" b="1">
              <a:solidFill>
                <a:srgbClr val="FF0000"/>
              </a:solidFill>
              <a:latin typeface="Pinyin Adjust" panose="02000500000000000000" pitchFamily="2" charset="0"/>
              <a:cs typeface="Pinyin Adjust" panose="020005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9001" y="3610898"/>
            <a:ext cx="456728" cy="1338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5400">
                <a:latin typeface="+mn-ea"/>
              </a:rPr>
              <a:t>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6" grpId="0"/>
      <p:bldP spid="27" grpId="0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积累拓展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8005" y="1409700"/>
            <a:ext cx="113245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《孔乙己》中，咸亨酒店聚集一帮看客，他们以取笑孔乙己为乐事，</a:t>
            </a:r>
            <a:r>
              <a:rPr lang="zh-CN" altLang="en-US" sz="2800" smtClean="0"/>
              <a:t>就算孔乙</a:t>
            </a:r>
            <a:r>
              <a:rPr lang="zh-CN" altLang="en-US" sz="2800"/>
              <a:t>己被打断了腿，他们也没有丝毫的同情。鲁迅写道：“店内外充满了快活的空气。” 一帮冷漠的</a:t>
            </a:r>
            <a:r>
              <a:rPr lang="zh-CN" altLang="en-US" sz="2800" smtClean="0"/>
              <a:t>看客形象跃然纸上 </a:t>
            </a:r>
            <a:r>
              <a:rPr lang="zh-CN" altLang="en-US" sz="2800"/>
              <a:t>。</a:t>
            </a:r>
          </a:p>
          <a:p>
            <a:pPr>
              <a:lnSpc>
                <a:spcPct val="150000"/>
              </a:lnSpc>
            </a:pP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《药》中，作者通过华老栓的眼睛，描写看客们如何专注地观看杀人，革命者们悲壮的死和看客们的麻木不仁形成了鲜明的对比。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75760" y="68643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鲁迅笔下的看客形象</a:t>
            </a:r>
          </a:p>
        </p:txBody>
      </p:sp>
      <p:sp>
        <p:nvSpPr>
          <p:cNvPr id="8" name="椭圆 7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文本框 8">
            <a:hlinkClick r:id="rId2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  <p:extLst>
      <p:ext uri="{BB962C8B-B14F-4D97-AF65-F5344CB8AC3E}">
        <p14:creationId xmlns:p14="http://schemas.microsoft.com/office/powerpoint/2010/main" val="704618823"/>
      </p:ext>
    </p:extLst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积累拓展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705" y="1456055"/>
            <a:ext cx="113245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《祝福》中，当祥林嫂不厌其烦地和大家哭诉“儿子阿毛被狼吃了”的故事时，“男人听到这里，往往敛起笑容，没趣的走了开去；女人们却不独宽恕了她似的，脸上立刻改换了鄙薄的神气，还要陪出许多眼泪来。有些老女人没有在街头</a:t>
            </a:r>
            <a:r>
              <a:rPr lang="zh-CN" altLang="en-US" sz="2800" smtClean="0">
                <a:sym typeface="+mn-ea"/>
              </a:rPr>
              <a:t>听到她的话</a:t>
            </a:r>
            <a:r>
              <a:rPr lang="zh-CN" altLang="en-US" sz="2800">
                <a:sym typeface="+mn-ea"/>
              </a:rPr>
              <a:t>，便</a:t>
            </a:r>
            <a:r>
              <a:rPr lang="zh-CN" altLang="en-US" sz="2800" smtClean="0">
                <a:sym typeface="+mn-ea"/>
              </a:rPr>
              <a:t>特意寻</a:t>
            </a:r>
            <a:r>
              <a:rPr lang="zh-CN" altLang="en-US" sz="2800">
                <a:sym typeface="+mn-ea"/>
              </a:rPr>
              <a:t>来，要听她这一段悲惨的故事。” 看客们喜欢来听祥林嫂讲不幸的经历，不是出于对她的同情，而是出于内心的空虚。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175760" y="68643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鲁迅笔下的看客形象</a:t>
            </a:r>
          </a:p>
        </p:txBody>
      </p:sp>
    </p:spTree>
    <p:extLst>
      <p:ext uri="{BB962C8B-B14F-4D97-AF65-F5344CB8AC3E}">
        <p14:creationId xmlns:p14="http://schemas.microsoft.com/office/powerpoint/2010/main" val="150405022"/>
      </p:ext>
    </p:extLst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积累拓展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705" y="1852295"/>
            <a:ext cx="113245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《阿Q正传》中， 阿Q临刑前游街示众，周围是“张着嘴的看客”、“蚂蚁似的人”，而那些喝彩的人们“游了那么久的街，竟没有唱一句戏：他们白跟一趟了。”看客们看着阿Q赴刑场，却充满了兴奋，让</a:t>
            </a:r>
            <a:r>
              <a:rPr lang="zh-CN" altLang="en-US" sz="2800" smtClean="0">
                <a:sym typeface="+mn-ea"/>
              </a:rPr>
              <a:t>人感到不可理喻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175760" y="686435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鲁迅笔下的看客形象</a:t>
            </a:r>
          </a:p>
        </p:txBody>
      </p:sp>
    </p:spTree>
    <p:extLst>
      <p:ext uri="{BB962C8B-B14F-4D97-AF65-F5344CB8AC3E}">
        <p14:creationId xmlns:p14="http://schemas.microsoft.com/office/powerpoint/2010/main" val="2368337031"/>
      </p:ext>
    </p:extLst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521723" y="900933"/>
            <a:ext cx="11449051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下面的短文，回答问题。</a:t>
            </a: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半个奇遇</a:t>
            </a: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①谁都有状态差的时候。状态极差的那样一种郁闷、厌倦与绝望，真的很要命，难以言喻且神仙也救不了。医生与作家都是琢磨人的职业，我就有这两个职业的习惯，所以成了一个喜欢琢磨人的人：人是靠什么得救的，当你状态极差的时候？</a:t>
            </a:r>
          </a:p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②这一天我状态极差，双腿沉重，脑袋昏沉，走进北京西客站一看，离即将搭乘的列车发车时间还差两个多小时。</a:t>
            </a:r>
            <a:r>
              <a:rPr lang="zh-CN" altLang="en-US" sz="3200" b="1" u="sng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生怕路上塞车，提前量打大了，不料路上没塞，塞在了候车室。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候车室人很多，加上大堆行李和随意伸出的腿，基本水泄不通。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2865" y="6059805"/>
            <a:ext cx="631198" cy="643890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" name="文本框 3">
            <a:hlinkClick r:id="rId2" action="ppaction://hlinksldjump"/>
          </p:cNvPr>
          <p:cNvSpPr txBox="1"/>
          <p:nvPr/>
        </p:nvSpPr>
        <p:spPr>
          <a:xfrm>
            <a:off x="-30098" y="6125907"/>
            <a:ext cx="94551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27720" y="5166360"/>
            <a:ext cx="31559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Arial" panose="020b0604020202020204" pitchFamily="34" charset="0"/>
              </a:rPr>
              <a:t>●</a:t>
            </a:r>
          </a:p>
        </p:txBody>
      </p:sp>
    </p:spTree>
    <p:extLst>
      <p:ext uri="{BB962C8B-B14F-4D97-AF65-F5344CB8AC3E}">
        <p14:creationId xmlns:p14="http://schemas.microsoft.com/office/powerpoint/2010/main" val="583984883"/>
      </p:ext>
    </p:extLst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579755" y="1076960"/>
            <a:ext cx="1103249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此番来京工作不顺，几晚失眠，竟愤而想去爬长城，觉得自己</a:t>
            </a:r>
            <a:r>
              <a:rPr lang="zh-CN" altLang="en-US" sz="3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岁心愿在几十年里赴京百趟都未落实，实乃人生一大失败。不料所乘的士，半路追尾，我再次失败。就这样，我身带多处擦伤和瘀斑，眼睛红肿酸涩，鼓起最后勇气，环顾候车室，想与他人对上眼神打个商量，看能不能挤出半个臀位，结果又是失败。满目的人，少数人发呆打盹，多数人埋头刷屏，间或抬起一张面孔，也是一脸麻木。人与人之间，没温度、没态度，人人都烦别人，人人都嫌人太多。讽刺的是，我正是其中一员。难熬的两个多小时，我的情绪一落千丈。我拿什么拯救你?我问自己，一遍又一遍。</a:t>
            </a:r>
          </a:p>
        </p:txBody>
      </p:sp>
    </p:spTree>
    <p:extLst>
      <p:ext uri="{BB962C8B-B14F-4D97-AF65-F5344CB8AC3E}">
        <p14:creationId xmlns:p14="http://schemas.microsoft.com/office/powerpoint/2010/main" val="949052609"/>
      </p:ext>
    </p:extLst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96234" y="874723"/>
            <a:ext cx="11400367" cy="550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③终于开闸放行，我被裹挟在争先恐后之中，被推推搡搡进了车厢，扑面又是纵声喧哗，呼朋唤友，叫嚷打牌……天啦，这一瞬间，静息或睡觉的希望，又顿时破灭。我倍受打击，眼皮都没有力气抬起，完全不看人了，只顾低头对号入座。我第一排，双人座的靠窗位置。我的邻座是一位中年男士，已入座，正在闭目养神。火车还没开动，这么快就进入状态？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</a:rPr>
              <a:t>我略感惊异，仿佛他偷了我的构思。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惊异之下，忽然发现：我似乎时来运转了。谢天谢地！该男士衣着洁净、质地优良、款式得体、头发不脏不腻、无烟臭、无异味，胳膊交叉收拢在自己胸前，双腿交叉收拢在自己座椅下，座椅靠背也是收拢竖起，尽管在假寐，也显然是一副文明礼貌生怕妨碍其他乘客的姿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568132"/>
      </p:ext>
    </p:extLst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95804" y="734879"/>
            <a:ext cx="11400367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0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④</a:t>
            </a:r>
            <a:r>
              <a:rPr lang="zh-CN" altLang="en-US" sz="30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整个车厢，大多数乘客都在挤来挤去，急忙坐下，急忙放下靠背，坐下就急忙敞开双腿，胳膊大幅度横架于两个座位之间的扶手，急忙打起手机来，高声大气，旁若无人……这不就是我们司空见惯的乘车环境吗？今天这位自好自律到堪称完美的邻座，我还真第一次碰到，基于以上所有遭遇，不由心生感慨：或许在他，只是习惯与素养；在我，却是与祖国悠久古典礼仪的一种相遇。或许在他，只是安分守己；在我，已算看到高风亮节。或许在他，只是举止得体；在我，却是获得尊重。验票的来了，邻座假寐结束。不知不觉，我们闲聊起来。这一聊，不仅十分投契，更有一种无顾无忌的坦率——有些想法、观点、疑惑与苦闷，就连亲朋好友都不会诉说的，倒在这一刻因萍水相逢格外放松，说了就了，随风飘散，无祸且得福——这福气叫做知音，竟是素昧平生来托底。</a:t>
            </a:r>
          </a:p>
        </p:txBody>
      </p:sp>
    </p:spTree>
    <p:extLst>
      <p:ext uri="{BB962C8B-B14F-4D97-AF65-F5344CB8AC3E}">
        <p14:creationId xmlns:p14="http://schemas.microsoft.com/office/powerpoint/2010/main" val="2313533209"/>
      </p:ext>
    </p:extLst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68524" y="1277169"/>
            <a:ext cx="11400367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邻座先到站，彼此道谢，老友般说再见。我继续行程，而此前的坏心情，已彻底消散。戴上耳机，音乐低回，远望窗外，看到的却不是窗外景色，还有跃动在更加广阔时空的奇异美景，有静物、有人物、有声有色，光影交织，令我身心清澄，焕然一新。这样一种被激发、被打开、被链接的状态，简直妙不可言。原来拯救人的还是人。人啊人。我这一辈子，一直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都保有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儿时天真幼稚的幻想，总幻想奇遇神迹，倒不曾料想，凡人凡事也会有不凡的辉光，这也算是半个奇遇了。半个奇遇，我也感恩于心。</a:t>
            </a:r>
          </a:p>
        </p:txBody>
      </p:sp>
    </p:spTree>
    <p:extLst>
      <p:ext uri="{BB962C8B-B14F-4D97-AF65-F5344CB8AC3E}">
        <p14:creationId xmlns:p14="http://schemas.microsoft.com/office/powerpoint/2010/main" val="4082646220"/>
      </p:ext>
    </p:extLst>
  </p:cSld>
  <p:clrMapOvr>
    <a:masterClrMapping/>
  </p:clrMapOvr>
  <p:transition/>
  <p:timing/>
</p:sld>
</file>

<file path=ppt/slides/slide8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393066" y="998794"/>
            <a:ext cx="11406716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完选文，也许你会联想到下面这些词语：“(乘车）环境、尊重、投契、修养……”请结合选文内容，围绕其中一个词语谈谈感受。                                             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647700" y="3381375"/>
            <a:ext cx="1115250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乘车环境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我们每个人都渇望有一个舒适而温暖的环境，只要每个人都能做到自好自律，就能拥有这样的环境。    </a:t>
            </a:r>
          </a:p>
        </p:txBody>
      </p:sp>
    </p:spTree>
    <p:extLst>
      <p:ext uri="{BB962C8B-B14F-4D97-AF65-F5344CB8AC3E}">
        <p14:creationId xmlns:p14="http://schemas.microsoft.com/office/powerpoint/2010/main" val="1810568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535305" y="724535"/>
            <a:ext cx="1144003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联系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上下文，揣摩下列语句，回答问题。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）赏析第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②段画线句中加点字表情达意的效果。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生怕路上塞车，提前量打大了，不料路上没塞，塞在了候车室。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668815" y="3329955"/>
            <a:ext cx="10985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“塞”字描述了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候车室里的拥挤，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表达了我对这种环境失望、郁闷的心情。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46235" y="2755900"/>
            <a:ext cx="31559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Arial" panose="020b0604020202020204" pitchFamily="34" charset="0"/>
              </a:rPr>
              <a:t>●</a:t>
            </a:r>
          </a:p>
        </p:txBody>
      </p:sp>
    </p:spTree>
    <p:extLst>
      <p:ext uri="{BB962C8B-B14F-4D97-AF65-F5344CB8AC3E}">
        <p14:creationId xmlns:p14="http://schemas.microsoft.com/office/powerpoint/2010/main" val="3284147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49325" y="929749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/>
              <a:t>记词义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735415" y="1784128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mtClean="0"/>
              <a:t>认为不值得辩论或申辩。</a:t>
            </a:r>
            <a:endParaRPr sz="32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5416" y="3248400"/>
            <a:ext cx="6499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smtClean="0"/>
              <a:t>(</a:t>
            </a:r>
            <a:r>
              <a:rPr lang="zh-CN" altLang="en-US" sz="3200" smtClean="0"/>
              <a:t>言语、行动</a:t>
            </a:r>
            <a:r>
              <a:rPr lang="en-US" sz="3200" smtClean="0"/>
              <a:t>)</a:t>
            </a:r>
            <a:r>
              <a:rPr lang="zh-CN" altLang="en-US" sz="3200" smtClean="0"/>
              <a:t>追随别人</a:t>
            </a:r>
            <a:r>
              <a:rPr lang="en-US" sz="3200" smtClean="0"/>
              <a:t>(</a:t>
            </a:r>
            <a:r>
              <a:rPr lang="zh-CN" altLang="en-US" sz="3200" smtClean="0"/>
              <a:t>多含贬义</a:t>
            </a:r>
            <a:r>
              <a:rPr lang="en-US" sz="3200" smtClean="0"/>
              <a:t>)</a:t>
            </a:r>
            <a:r>
              <a:rPr lang="zh-CN" altLang="en-US" sz="3200" smtClean="0"/>
              <a:t>。</a:t>
            </a:r>
            <a:endParaRPr lang="zh-CN" altLang="zh-CN" sz="3200"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5417" y="4790815"/>
            <a:ext cx="5186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mtClean="0"/>
              <a:t>文中是突露出来的意思。</a:t>
            </a:r>
            <a:endParaRPr sz="3200">
              <a:latin typeface="微软雅黑"/>
              <a:ea typeface="微软雅黑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0800" y="128905"/>
            <a:ext cx="1800860" cy="53594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预习思考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5418" y="4019290"/>
            <a:ext cx="3564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smtClean="0"/>
              <a:t>毁坏人家的名誉。</a:t>
            </a:r>
            <a:endParaRPr sz="3200">
              <a:latin typeface="微软雅黑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5417" y="5578850"/>
            <a:ext cx="5923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mtClean="0"/>
              <a:t>偶然，有时候。</a:t>
            </a:r>
            <a:endParaRPr sz="3200">
              <a:latin typeface="微软雅黑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5416" y="2596928"/>
            <a:ext cx="338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搅扰、夹杂不清。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2429074" y="1813625"/>
            <a:ext cx="182614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不屑置辩</a:t>
            </a:r>
            <a:endParaRPr lang="zh-CN" altLang="en-US"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9247" y="2575498"/>
            <a:ext cx="19172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200" smtClean="0">
                <a:solidFill>
                  <a:srgbClr val="FF0000"/>
                </a:solidFill>
              </a:rPr>
              <a:t>缠夹不清</a:t>
            </a:r>
            <a:endParaRPr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58942" y="3248400"/>
            <a:ext cx="118237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200" smtClean="0">
                <a:solidFill>
                  <a:srgbClr val="FF0000"/>
                </a:solidFill>
              </a:rPr>
              <a:t>附和</a:t>
            </a:r>
            <a:endParaRPr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29077" y="4019147"/>
            <a:ext cx="181405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200" smtClean="0">
                <a:solidFill>
                  <a:srgbClr val="FF0000"/>
                </a:solidFill>
              </a:rPr>
              <a:t>污人清白</a:t>
            </a:r>
            <a:endParaRPr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58942" y="4790815"/>
            <a:ext cx="109410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200" smtClean="0">
                <a:solidFill>
                  <a:srgbClr val="FF0000"/>
                </a:solidFill>
              </a:rPr>
              <a:t>绽出</a:t>
            </a:r>
            <a:endParaRPr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58942" y="5578850"/>
            <a:ext cx="10054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间或</a:t>
            </a:r>
            <a:endParaRPr lang="zh-CN" altLang="en-US"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59247" y="1123455"/>
            <a:ext cx="19172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zh-CN" altLang="en-US" sz="3200" smtClean="0">
                <a:solidFill>
                  <a:srgbClr val="FF0000"/>
                </a:solidFill>
              </a:rPr>
              <a:t>阔绰</a:t>
            </a:r>
            <a:endParaRPr sz="3200">
              <a:solidFill>
                <a:srgbClr val="FF0000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35415" y="108534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smtClean="0"/>
              <a:t>排场大，生活奢侈。</a:t>
            </a:r>
            <a:endParaRPr sz="3200">
              <a:latin typeface="微软雅黑"/>
              <a:ea typeface="微软雅黑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5" grpId="0"/>
      <p:bldP spid="21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48260" y="129540"/>
            <a:ext cx="1797685" cy="51879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675540" y="833835"/>
            <a:ext cx="96266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20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请从修辞的角度赏析第③段中画线的句子。</a:t>
            </a: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sz="3200" b="1" err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我略感惊异，仿佛他偷了我的构思。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1079500" y="2491740"/>
            <a:ext cx="10386695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运用了比喻的修辞手法，生动形象地写出邻座的乘车状态与我理想中的乘车状态相吻合，表达了我对邻座这种状态背后的良好修养的欣赏，为下文“我们”的投契、坦率进而成为知音作铺垫。    </a:t>
            </a:r>
          </a:p>
        </p:txBody>
      </p:sp>
      <p:pic>
        <p:nvPicPr>
          <p:cNvPr id="1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0600" y="118364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009723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1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1"/>
  <p:tag name="KSO_WM_UNIT_INDEX" val="1_4_1"/>
  <p:tag name="KSO_WM_UNIT_LAYERLEVEL" val="1_1_1"/>
  <p:tag name="KSO_WM_UNIT_TEXT_FILL_FORE_SCHEMECOLOR_INDEX" val="14"/>
  <p:tag name="KSO_WM_UNIT_TEXT_FILL_TYPE" val="1"/>
  <p:tag name="KSO_WM_UNIT_TYPE" val="m_h_i"/>
</p:tagLst>
</file>

<file path=ppt/tags/tag1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2"/>
  <p:tag name="KSO_WM_UNIT_INDEX" val="1_4_2"/>
  <p:tag name="KSO_WM_UNIT_LAYERLEVEL" val="1_1_1"/>
  <p:tag name="KSO_WM_UNIT_TEXT_FILL_FORE_SCHEMECOLOR_INDEX" val="14"/>
  <p:tag name="KSO_WM_UNIT_TEXT_FILL_TYPE" val="1"/>
  <p:tag name="KSO_WM_UNIT_TYPE" val="m_h_i"/>
</p:tagLst>
</file>

<file path=ppt/tags/tag1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1"/>
  <p:tag name="KSO_WM_UNIT_INDEX" val="1_4_1"/>
  <p:tag name="KSO_WM_UNIT_LAYERLEVEL" val="1_1_1"/>
  <p:tag name="KSO_WM_UNIT_TEXT_FILL_FORE_SCHEMECOLOR_INDEX" val="14"/>
  <p:tag name="KSO_WM_UNIT_TEXT_FILL_TYPE" val="1"/>
  <p:tag name="KSO_WM_UNIT_TYPE" val="m_h_i"/>
</p:tagLst>
</file>

<file path=ppt/tags/tag1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1"/>
  <p:tag name="KSO_WM_UNIT_INDEX" val="1_4_1"/>
  <p:tag name="KSO_WM_UNIT_LAYERLEVEL" val="1_1_1"/>
  <p:tag name="KSO_WM_UNIT_TEXT_FILL_FORE_SCHEMECOLOR_INDEX" val="14"/>
  <p:tag name="KSO_WM_UNIT_TEXT_FILL_TYPE" val="1"/>
  <p:tag name="KSO_WM_UNIT_TYPE" val="m_h_i"/>
</p:tagLst>
</file>

<file path=ppt/tags/tag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2"/>
  <p:tag name="KSO_WM_UNIT_INDEX" val="1_4_2"/>
  <p:tag name="KSO_WM_UNIT_LAYERLEVEL" val="1_1_1"/>
  <p:tag name="KSO_WM_UNIT_TEXT_FILL_FORE_SCHEMECOLOR_INDEX" val="14"/>
  <p:tag name="KSO_WM_UNIT_TEXT_FILL_TYPE" val="1"/>
  <p:tag name="KSO_WM_UNIT_TYPE" val="m_h_i"/>
</p:tagLst>
</file>

<file path=ppt/tags/tag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h_i*1_4_2"/>
  <p:tag name="KSO_WM_UNIT_INDEX" val="1_4_2"/>
  <p:tag name="KSO_WM_UNIT_LAYERLEVEL" val="1_1_1"/>
  <p:tag name="KSO_WM_UNIT_TEXT_FILL_FORE_SCHEMECOLOR_INDEX" val="14"/>
  <p:tag name="KSO_WM_UNIT_TEXT_FILL_TYPE" val="1"/>
  <p:tag name="KSO_WM_UNIT_TYPE" val="m_h_i"/>
</p:tagLst>
</file>

<file path=ppt/tags/tag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HIGHLIGHT" val="0"/>
  <p:tag name="KSO_WM_UNIT_ID" val="diagram20199026_3*m_h_a*1_4_1"/>
  <p:tag name="KSO_WM_UNIT_INDEX" val="1_4_1"/>
  <p:tag name="KSO_WM_UNIT_ISCONTENTS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m_h_a"/>
  <p:tag name="KSO_WM_UNIT_VALUE" val="4"/>
</p:tagLst>
</file>

<file path=ppt/tags/tag22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3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24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25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26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27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28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9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30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31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32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33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34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3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36.xml><?xml version="1.0" encoding="utf-8"?>
<p:tagLst xmlns:p="http://schemas.openxmlformats.org/presentationml/2006/main">
  <p:tag name="KSO_WM_UNIT_TABLE_BEAUTIFY" val="smartTable{19bf09ac-7f9d-454b-aa01-fe3a8524a8a9}"/>
</p:tagLst>
</file>

<file path=ppt/tags/tag37.xml><?xml version="1.0" encoding="utf-8"?>
<p:tagLst xmlns:p="http://schemas.openxmlformats.org/presentationml/2006/main">
  <p:tag name="KSO_WM_UNIT_TABLE_BEAUTIFY" val="smartTable{19bf09ac-7f9d-454b-aa01-fe3a8524a8a9}"/>
</p:tagLst>
</file>

<file path=ppt/tags/tag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6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7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8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99026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HIGHLIGHT" val="0"/>
  <p:tag name="KSO_WM_UNIT_ID" val="diagram20199026_3*m_i*1_1"/>
  <p:tag name="KSO_WM_UNIT_INDEX" val="1_1"/>
  <p:tag name="KSO_WM_UNIT_LAYERLEVEL" val="1_1"/>
  <p:tag name="KSO_WM_UNIT_LINE_FILL_TYPE" val="2"/>
  <p:tag name="KSO_WM_UNIT_LINE_FORE_SCHEMECOLOR_INDEX" val="14"/>
  <p:tag name="KSO_WM_UNIT_TEXT_FILL_FORE_SCHEMECOLOR_INDEX" val="2"/>
  <p:tag name="KSO_WM_UNIT_TEXT_FILL_TYPE" val="1"/>
  <p:tag name="KSO_WM_UNIT_TYPE" val="m_i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556</Paragraphs>
  <Slides>90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baseType="lpstr" size="101">
      <vt:lpstr>Arial</vt:lpstr>
      <vt:lpstr>微软雅黑</vt:lpstr>
      <vt:lpstr>Calibri Light</vt:lpstr>
      <vt:lpstr>Calibri</vt:lpstr>
      <vt:lpstr>楷体</vt:lpstr>
      <vt:lpstr>幼圆</vt:lpstr>
      <vt:lpstr>Times New Roman</vt:lpstr>
      <vt:lpstr>宋体</vt:lpstr>
      <vt:lpstr>Pinyin Adjust</vt:lpstr>
      <vt:lpstr>Wingdings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2021-02-21T14:38:58.434</cp:lastPrinted>
  <dcterms:created xsi:type="dcterms:W3CDTF">2021-02-21T14:38:58Z</dcterms:created>
  <dcterms:modified xsi:type="dcterms:W3CDTF">2021-02-21T06:38:59Z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