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04" r:id="rId3"/>
    <p:sldId id="256" r:id="rId5"/>
    <p:sldId id="261" r:id="rId6"/>
    <p:sldId id="285" r:id="rId7"/>
    <p:sldId id="257" r:id="rId8"/>
    <p:sldId id="265" r:id="rId9"/>
    <p:sldId id="273" r:id="rId10"/>
    <p:sldId id="263" r:id="rId11"/>
    <p:sldId id="266" r:id="rId12"/>
    <p:sldId id="264" r:id="rId13"/>
    <p:sldId id="267" r:id="rId14"/>
    <p:sldId id="268" r:id="rId15"/>
    <p:sldId id="269" r:id="rId16"/>
    <p:sldId id="270" r:id="rId17"/>
    <p:sldId id="271" r:id="rId18"/>
    <p:sldId id="272" r:id="rId19"/>
    <p:sldId id="283" r:id="rId20"/>
    <p:sldId id="286" r:id="rId21"/>
    <p:sldId id="287" r:id="rId22"/>
    <p:sldId id="289" r:id="rId23"/>
    <p:sldId id="290"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0" d="100"/>
          <a:sy n="60" d="100"/>
        </p:scale>
        <p:origin x="-84" y="-50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771525" y="1538605"/>
            <a:ext cx="7600950" cy="5549900"/>
          </a:xfrm>
        </p:spPr>
        <p:txBody>
          <a:bodyPr>
            <a:noAutofit/>
          </a:bodyPr>
          <a:lstStyle/>
          <a:p>
            <a:pPr marL="0" indent="0">
              <a:lnSpc>
                <a:spcPct val="100000"/>
              </a:lnSpc>
              <a:buNone/>
            </a:pPr>
            <a:r>
              <a:rPr lang="en-US" sz="2800" b="1" dirty="0">
                <a:latin typeface="楷体" panose="02010609060101010101" charset="-122"/>
                <a:ea typeface="楷体" panose="02010609060101010101" charset="-122"/>
                <a:cs typeface="楷体" panose="02010609060101010101" charset="-122"/>
              </a:rPr>
              <a:t>   </a:t>
            </a:r>
            <a:r>
              <a:rPr sz="2800" b="1" dirty="0">
                <a:latin typeface="楷体" panose="02010609060101010101" charset="-122"/>
                <a:ea typeface="楷体" panose="02010609060101010101" charset="-122"/>
                <a:cs typeface="楷体" panose="02010609060101010101" charset="-122"/>
              </a:rPr>
              <a:t>我打算寫写通常所谓随笔……这些文章，“就好象‘日记帐’，文字之不美丽，自不待言：又无非是平凡人生的速写，更说不上有什么‘炫妙’的意境。读者倘若看看现在社会的一角，或许尚能隐约窥见少许，但倘要作为散文读，恐怕会失望。</a:t>
            </a:r>
            <a:endParaRPr sz="2800" b="1" dirty="0">
              <a:latin typeface="楷体" panose="02010609060101010101" charset="-122"/>
              <a:ea typeface="楷体" panose="02010609060101010101" charset="-122"/>
              <a:cs typeface="楷体" panose="02010609060101010101" charset="-122"/>
            </a:endParaRPr>
          </a:p>
          <a:p>
            <a:pPr marL="0" indent="0">
              <a:lnSpc>
                <a:spcPct val="100000"/>
              </a:lnSpc>
              <a:buNone/>
            </a:pPr>
            <a:r>
              <a:rPr lang="en-US" sz="2800" b="1" dirty="0">
                <a:latin typeface="楷体" panose="02010609060101010101" charset="-122"/>
                <a:ea typeface="楷体" panose="02010609060101010101" charset="-122"/>
                <a:cs typeface="楷体" panose="02010609060101010101" charset="-122"/>
              </a:rPr>
              <a:t>                             ——</a:t>
            </a:r>
            <a:r>
              <a:rPr lang="zh-CN" altLang="en-US" sz="2800" b="1" dirty="0">
                <a:latin typeface="楷体" panose="02010609060101010101" charset="-122"/>
                <a:ea typeface="楷体" panose="02010609060101010101" charset="-122"/>
                <a:cs typeface="楷体" panose="02010609060101010101" charset="-122"/>
              </a:rPr>
              <a:t>茅</a:t>
            </a:r>
            <a:r>
              <a:rPr lang="zh-CN" altLang="en-US" sz="2800" b="1" dirty="0">
                <a:latin typeface="楷体" panose="02010609060101010101" charset="-122"/>
                <a:ea typeface="楷体" panose="02010609060101010101" charset="-122"/>
                <a:cs typeface="楷体" panose="02010609060101010101" charset="-122"/>
              </a:rPr>
              <a:t>盾</a:t>
            </a:r>
            <a:endParaRPr lang="zh-CN" altLang="en-US" sz="28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801370"/>
          </a:xfrm>
        </p:spPr>
        <p:txBody>
          <a:bodyPr/>
          <a:lstStyle/>
          <a:p>
            <a:r>
              <a:rPr lang="zh-CN" altLang="en-US" dirty="0" smtClean="0">
                <a:solidFill>
                  <a:srgbClr val="FF0000"/>
                </a:solidFill>
                <a:latin typeface="黑体" panose="02010609060101010101" pitchFamily="49" charset="-122"/>
                <a:ea typeface="黑体" panose="02010609060101010101" pitchFamily="49" charset="-122"/>
                <a:sym typeface="+mn-ea"/>
              </a:rPr>
              <a:t>白杨礼赞</a:t>
            </a:r>
            <a:r>
              <a:rPr lang="en-US" altLang="zh-CN" dirty="0" smtClean="0">
                <a:latin typeface="黑体" panose="02010609060101010101" pitchFamily="49" charset="-122"/>
                <a:ea typeface="黑体" panose="02010609060101010101" pitchFamily="49" charset="-122"/>
                <a:sym typeface="+mn-ea"/>
              </a:rPr>
              <a:t>—</a:t>
            </a:r>
            <a:r>
              <a:rPr lang="zh-CN" altLang="en-US" dirty="0" smtClean="0">
                <a:latin typeface="黑体" panose="02010609060101010101" pitchFamily="49" charset="-122"/>
                <a:ea typeface="黑体" panose="02010609060101010101" pitchFamily="49" charset="-122"/>
                <a:sym typeface="+mn-ea"/>
              </a:rPr>
              <a:t>抒情句</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457200" y="1226185"/>
            <a:ext cx="8229600" cy="5310505"/>
          </a:xfrm>
        </p:spPr>
        <p:txBody>
          <a:bodyPr>
            <a:normAutofit fontScale="90000"/>
          </a:bodyPr>
          <a:lstStyle/>
          <a:p>
            <a:pPr>
              <a:lnSpc>
                <a:spcPct val="100000"/>
              </a:lnSpc>
            </a:pPr>
            <a:r>
              <a:rPr lang="en-US" altLang="zh-CN" b="1" dirty="0">
                <a:solidFill>
                  <a:srgbClr val="0070C0"/>
                </a:solidFill>
              </a:rPr>
              <a:t>2.</a:t>
            </a:r>
            <a:r>
              <a:rPr lang="zh-CN" altLang="en-US" b="1" dirty="0">
                <a:solidFill>
                  <a:srgbClr val="0070C0"/>
                </a:solidFill>
              </a:rPr>
              <a:t>联系上下文朗读关键语句，思考：从实在是不平凡的，到绝不是平凡的，我们能感受到作者怎样的情感差异？【语文作业本</a:t>
            </a:r>
            <a:r>
              <a:rPr lang="en-US" altLang="zh-CN" b="1" dirty="0">
                <a:solidFill>
                  <a:srgbClr val="0070C0"/>
                </a:solidFill>
              </a:rPr>
              <a:t>84</a:t>
            </a:r>
            <a:r>
              <a:rPr lang="zh-CN" altLang="en-US" b="1" dirty="0">
                <a:solidFill>
                  <a:srgbClr val="0070C0"/>
                </a:solidFill>
              </a:rPr>
              <a:t>页导学一】</a:t>
            </a:r>
            <a:endParaRPr lang="zh-CN" altLang="en-US" b="1" dirty="0">
              <a:solidFill>
                <a:srgbClr val="0070C0"/>
              </a:solidFill>
            </a:endParaRPr>
          </a:p>
          <a:p>
            <a:pPr>
              <a:lnSpc>
                <a:spcPct val="100000"/>
              </a:lnSpc>
            </a:pPr>
            <a:r>
              <a:rPr lang="zh-CN" altLang="en-US" b="1" dirty="0">
                <a:latin typeface="楷体" panose="02010609060101010101" charset="-122"/>
                <a:ea typeface="楷体" panose="02010609060101010101" charset="-122"/>
              </a:rPr>
              <a:t>白杨树实在是不平凡的，我赞美白杨树！</a:t>
            </a:r>
            <a:r>
              <a:rPr lang="zh-CN" altLang="en-US" b="1" dirty="0">
                <a:solidFill>
                  <a:srgbClr val="FF0000"/>
                </a:solidFill>
                <a:latin typeface="楷体" panose="02010609060101010101" charset="-122"/>
                <a:ea typeface="楷体" panose="02010609060101010101" charset="-122"/>
              </a:rPr>
              <a:t>（读出自豪）</a:t>
            </a:r>
            <a:endParaRPr lang="zh-CN" altLang="en-US" b="1" dirty="0">
              <a:solidFill>
                <a:srgbClr val="FF0000"/>
              </a:solidFill>
              <a:latin typeface="楷体" panose="02010609060101010101" charset="-122"/>
              <a:ea typeface="楷体" panose="02010609060101010101" charset="-122"/>
            </a:endParaRPr>
          </a:p>
          <a:p>
            <a:pPr>
              <a:lnSpc>
                <a:spcPct val="100000"/>
              </a:lnSpc>
            </a:pPr>
            <a:r>
              <a:rPr lang="zh-CN" altLang="en-US" b="1" dirty="0">
                <a:latin typeface="楷体" panose="02010609060101010101" charset="-122"/>
                <a:ea typeface="楷体" panose="02010609060101010101" charset="-122"/>
              </a:rPr>
              <a:t>那就是白杨树，西北极普通的一种树，然而实在是不平凡的一种树！</a:t>
            </a:r>
            <a:r>
              <a:rPr lang="zh-CN" altLang="en-US" b="1" dirty="0">
                <a:solidFill>
                  <a:srgbClr val="FF0000"/>
                </a:solidFill>
                <a:latin typeface="楷体" panose="02010609060101010101" charset="-122"/>
                <a:ea typeface="楷体" panose="02010609060101010101" charset="-122"/>
              </a:rPr>
              <a:t>（读出赞叹）</a:t>
            </a:r>
            <a:endParaRPr lang="zh-CN" altLang="en-US" b="1" dirty="0">
              <a:latin typeface="楷体" panose="02010609060101010101" charset="-122"/>
              <a:ea typeface="楷体" panose="02010609060101010101" charset="-122"/>
            </a:endParaRPr>
          </a:p>
          <a:p>
            <a:pPr>
              <a:lnSpc>
                <a:spcPct val="100000"/>
              </a:lnSpc>
            </a:pPr>
            <a:r>
              <a:rPr lang="zh-CN" altLang="en-US" b="1" dirty="0">
                <a:latin typeface="楷体" panose="02010609060101010101" charset="-122"/>
                <a:ea typeface="楷体" panose="02010609060101010101" charset="-122"/>
              </a:rPr>
              <a:t>这就是白杨树，西北极普通的一种树，然而绝不是平凡的树！</a:t>
            </a:r>
            <a:r>
              <a:rPr lang="zh-CN" altLang="en-US" b="1" dirty="0">
                <a:solidFill>
                  <a:srgbClr val="FF0000"/>
                </a:solidFill>
                <a:latin typeface="楷体" panose="02010609060101010101" charset="-122"/>
                <a:ea typeface="楷体" panose="02010609060101010101" charset="-122"/>
              </a:rPr>
              <a:t>（读出坚定）</a:t>
            </a:r>
            <a:endParaRPr lang="zh-CN" altLang="en-US" b="1" dirty="0">
              <a:solidFill>
                <a:srgbClr val="FF0000"/>
              </a:solidFill>
              <a:latin typeface="楷体" panose="02010609060101010101" charset="-122"/>
              <a:ea typeface="楷体" panose="02010609060101010101" charset="-122"/>
            </a:endParaRPr>
          </a:p>
          <a:p>
            <a:pPr>
              <a:lnSpc>
                <a:spcPct val="100000"/>
              </a:lnSpc>
            </a:pPr>
            <a:r>
              <a:rPr lang="zh-CN" altLang="en-US" b="1" dirty="0">
                <a:latin typeface="楷体" panose="02010609060101010101" charset="-122"/>
                <a:ea typeface="楷体" panose="02010609060101010101" charset="-122"/>
              </a:rPr>
              <a:t>白杨树不是平凡的树。我要高声赞美白杨树！</a:t>
            </a:r>
            <a:r>
              <a:rPr lang="zh-CN" altLang="en-US" b="1" dirty="0">
                <a:solidFill>
                  <a:srgbClr val="FF0000"/>
                </a:solidFill>
                <a:latin typeface="楷体" panose="02010609060101010101" charset="-122"/>
                <a:ea typeface="楷体" panose="02010609060101010101" charset="-122"/>
              </a:rPr>
              <a:t>（读出理性）</a:t>
            </a:r>
            <a:endParaRPr lang="zh-CN" altLang="en-US" b="1" dirty="0">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801370"/>
          </a:xfrm>
        </p:spPr>
        <p:txBody>
          <a:bodyPr/>
          <a:lstStyle/>
          <a:p>
            <a:r>
              <a:rPr lang="zh-CN" altLang="en-US" dirty="0" smtClean="0">
                <a:solidFill>
                  <a:srgbClr val="FF0000"/>
                </a:solidFill>
                <a:latin typeface="黑体" panose="02010609060101010101" pitchFamily="49" charset="-122"/>
                <a:ea typeface="黑体" panose="02010609060101010101" pitchFamily="49" charset="-122"/>
                <a:sym typeface="+mn-ea"/>
              </a:rPr>
              <a:t>白杨礼赞</a:t>
            </a:r>
            <a:r>
              <a:rPr lang="en-US" altLang="zh-CN" dirty="0" smtClean="0">
                <a:latin typeface="黑体" panose="02010609060101010101" pitchFamily="49" charset="-122"/>
                <a:ea typeface="黑体" panose="02010609060101010101" pitchFamily="49" charset="-122"/>
                <a:sym typeface="+mn-ea"/>
              </a:rPr>
              <a:t>—</a:t>
            </a:r>
            <a:r>
              <a:rPr lang="zh-CN" altLang="en-US" dirty="0" smtClean="0">
                <a:latin typeface="黑体" panose="02010609060101010101" pitchFamily="49" charset="-122"/>
                <a:ea typeface="黑体" panose="02010609060101010101" pitchFamily="49" charset="-122"/>
                <a:sym typeface="+mn-ea"/>
              </a:rPr>
              <a:t>描写</a:t>
            </a:r>
            <a:r>
              <a:rPr lang="zh-CN" altLang="en-US" dirty="0" smtClean="0">
                <a:latin typeface="黑体" panose="02010609060101010101" pitchFamily="49" charset="-122"/>
                <a:ea typeface="黑体" panose="02010609060101010101" pitchFamily="49" charset="-122"/>
                <a:sym typeface="+mn-ea"/>
              </a:rPr>
              <a:t>句</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306705" y="1171575"/>
            <a:ext cx="8543925" cy="5686425"/>
          </a:xfrm>
        </p:spPr>
        <p:txBody>
          <a:bodyPr>
            <a:noAutofit/>
          </a:bodyPr>
          <a:lstStyle/>
          <a:p>
            <a:pPr>
              <a:lnSpc>
                <a:spcPct val="100000"/>
              </a:lnSpc>
            </a:pPr>
            <a:r>
              <a:rPr lang="en-US" altLang="zh-CN" sz="3100" b="1" dirty="0">
                <a:solidFill>
                  <a:srgbClr val="0070C0"/>
                </a:solidFill>
              </a:rPr>
              <a:t>3.</a:t>
            </a:r>
            <a:r>
              <a:rPr sz="3100" b="1" dirty="0">
                <a:solidFill>
                  <a:srgbClr val="0070C0"/>
                </a:solidFill>
              </a:rPr>
              <a:t>研读每个关键句子所引领的内容，思考：白杨树的不平凡体现在何处？</a:t>
            </a:r>
            <a:endParaRPr sz="3100" b="1" dirty="0">
              <a:solidFill>
                <a:srgbClr val="0070C0"/>
              </a:solidFill>
            </a:endParaRPr>
          </a:p>
          <a:p>
            <a:pPr>
              <a:lnSpc>
                <a:spcPct val="100000"/>
              </a:lnSpc>
            </a:pPr>
            <a:r>
              <a:rPr lang="zh-CN" altLang="en-US" sz="3100" b="1" dirty="0">
                <a:latin typeface="楷体" panose="02010609060101010101" charset="-122"/>
                <a:ea typeface="楷体" panose="02010609060101010101" charset="-122"/>
              </a:rPr>
              <a:t>（1）白杨树的生长环境不平凡——无边无垠，坦荡如砥，雄壮伟大</a:t>
            </a:r>
            <a:endParaRPr lang="zh-CN" altLang="en-US" sz="3100" b="1" dirty="0">
              <a:latin typeface="楷体" panose="02010609060101010101" charset="-122"/>
              <a:ea typeface="楷体" panose="02010609060101010101" charset="-122"/>
            </a:endParaRPr>
          </a:p>
          <a:p>
            <a:pPr>
              <a:lnSpc>
                <a:spcPct val="100000"/>
              </a:lnSpc>
            </a:pPr>
            <a:r>
              <a:rPr lang="zh-CN" altLang="en-US" sz="3100" b="1" dirty="0">
                <a:latin typeface="楷体" panose="02010609060101010101" charset="-122"/>
                <a:ea typeface="楷体" panose="02010609060101010101" charset="-122"/>
              </a:rPr>
              <a:t>（2）白杨树的外形不平凡——笔直向上，倔强挺立</a:t>
            </a:r>
            <a:endParaRPr lang="zh-CN" altLang="en-US" sz="3100" b="1" dirty="0">
              <a:latin typeface="楷体" panose="02010609060101010101" charset="-122"/>
              <a:ea typeface="楷体" panose="02010609060101010101" charset="-122"/>
            </a:endParaRPr>
          </a:p>
          <a:p>
            <a:pPr>
              <a:lnSpc>
                <a:spcPct val="100000"/>
              </a:lnSpc>
            </a:pPr>
            <a:r>
              <a:rPr lang="zh-CN" altLang="en-US" sz="3100" b="1" dirty="0">
                <a:latin typeface="楷体" panose="02010609060101010101" charset="-122"/>
                <a:ea typeface="楷体" panose="02010609060101010101" charset="-122"/>
              </a:rPr>
              <a:t>（3）白杨树的精神不平凡——伟岸正直，朴质严肃，不缺乏温和</a:t>
            </a:r>
            <a:endParaRPr lang="zh-CN" altLang="en-US" sz="3100" b="1" dirty="0">
              <a:latin typeface="楷体" panose="02010609060101010101" charset="-122"/>
              <a:ea typeface="楷体" panose="02010609060101010101" charset="-122"/>
            </a:endParaRPr>
          </a:p>
          <a:p>
            <a:pPr>
              <a:lnSpc>
                <a:spcPct val="100000"/>
              </a:lnSpc>
            </a:pPr>
            <a:r>
              <a:rPr lang="zh-CN" altLang="en-US" sz="3100" b="1" dirty="0">
                <a:latin typeface="楷体" panose="02010609060101010101" charset="-122"/>
                <a:ea typeface="楷体" panose="02010609060101010101" charset="-122"/>
              </a:rPr>
              <a:t>（4）白杨树象征的人物不平凡——象征着质朴坚强、力求上进、团结一心、守卫家乡的北方农民。</a:t>
            </a:r>
            <a:endParaRPr lang="zh-CN" altLang="en-US" sz="31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801370"/>
          </a:xfrm>
        </p:spPr>
        <p:txBody>
          <a:bodyPr/>
          <a:lstStyle/>
          <a:p>
            <a:r>
              <a:rPr lang="zh-CN" altLang="en-US" dirty="0" smtClean="0">
                <a:solidFill>
                  <a:srgbClr val="FF0000"/>
                </a:solidFill>
                <a:latin typeface="黑体" panose="02010609060101010101" pitchFamily="49" charset="-122"/>
                <a:ea typeface="黑体" panose="02010609060101010101" pitchFamily="49" charset="-122"/>
                <a:sym typeface="+mn-ea"/>
              </a:rPr>
              <a:t>白杨礼赞</a:t>
            </a:r>
            <a:r>
              <a:rPr lang="en-US" altLang="zh-CN" dirty="0" smtClean="0">
                <a:latin typeface="黑体" panose="02010609060101010101" pitchFamily="49" charset="-122"/>
                <a:ea typeface="黑体" panose="02010609060101010101" pitchFamily="49" charset="-122"/>
                <a:sym typeface="+mn-ea"/>
              </a:rPr>
              <a:t>—</a:t>
            </a:r>
            <a:r>
              <a:rPr lang="zh-CN" altLang="en-US" dirty="0" smtClean="0">
                <a:latin typeface="黑体" panose="02010609060101010101" pitchFamily="49" charset="-122"/>
                <a:ea typeface="黑体" panose="02010609060101010101" pitchFamily="49" charset="-122"/>
                <a:sym typeface="+mn-ea"/>
              </a:rPr>
              <a:t>背景</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306705" y="1171575"/>
            <a:ext cx="8543925" cy="5549900"/>
          </a:xfrm>
        </p:spPr>
        <p:txBody>
          <a:bodyPr>
            <a:noAutofit/>
          </a:bodyPr>
          <a:lstStyle/>
          <a:p>
            <a:pPr>
              <a:lnSpc>
                <a:spcPct val="100000"/>
              </a:lnSpc>
            </a:pPr>
            <a:r>
              <a:rPr lang="en-US" altLang="zh-CN" sz="3100" b="1" dirty="0">
                <a:solidFill>
                  <a:srgbClr val="0070C0"/>
                </a:solidFill>
              </a:rPr>
              <a:t>4.</a:t>
            </a:r>
            <a:r>
              <a:rPr sz="3100" b="1" dirty="0">
                <a:solidFill>
                  <a:srgbClr val="0070C0"/>
                </a:solidFill>
              </a:rPr>
              <a:t>作者所赞美的北方农民，指的是哪一群人？</a:t>
            </a:r>
            <a:endParaRPr sz="3100" b="1" dirty="0">
              <a:solidFill>
                <a:srgbClr val="0070C0"/>
              </a:solidFill>
            </a:endParaRPr>
          </a:p>
          <a:p>
            <a:pPr>
              <a:lnSpc>
                <a:spcPct val="100000"/>
              </a:lnSpc>
            </a:pPr>
            <a:r>
              <a:rPr lang="zh-CN" altLang="en-US" sz="3100" b="1" dirty="0">
                <a:latin typeface="楷体" panose="02010609060101010101" charset="-122"/>
                <a:ea typeface="楷体" panose="02010609060101010101" charset="-122"/>
              </a:rPr>
              <a:t>背景链接：从1940年5月起，作者茅盾在延安生活了5个月，他耳闻目睹了中国共产党领导下的抗日根据地人民的沸腾生活，从这看到了中华民族光明的前途，因此在1941年写下了这篇文章。</a:t>
            </a:r>
            <a:endParaRPr lang="zh-CN" altLang="en-US" sz="3100" b="1" dirty="0">
              <a:latin typeface="楷体" panose="02010609060101010101" charset="-122"/>
              <a:ea typeface="楷体" panose="02010609060101010101" charset="-122"/>
            </a:endParaRPr>
          </a:p>
          <a:p>
            <a:pPr>
              <a:lnSpc>
                <a:spcPct val="100000"/>
              </a:lnSpc>
            </a:pPr>
            <a:r>
              <a:rPr lang="zh-CN" altLang="en-US" sz="3100" b="1" dirty="0">
                <a:latin typeface="楷体" panose="02010609060101010101" charset="-122"/>
                <a:ea typeface="楷体" panose="02010609060101010101" charset="-122"/>
              </a:rPr>
              <a:t>作者笔下挺拔向上、极普通却不平凡的白杨树与作者心中中国共产党领导下的抗日军民的想象得到完美和谐的统一。因此，</a:t>
            </a:r>
            <a:r>
              <a:rPr lang="zh-CN" altLang="en-US" sz="3100" b="1" dirty="0">
                <a:solidFill>
                  <a:srgbClr val="FF0000"/>
                </a:solidFill>
                <a:latin typeface="楷体" panose="02010609060101010101" charset="-122"/>
                <a:ea typeface="楷体" panose="02010609060101010101" charset="-122"/>
              </a:rPr>
              <a:t>作者所赞颂的北方农民，指的是在共产党领导下英勇不屈的广大抗日军民。</a:t>
            </a:r>
            <a:endParaRPr lang="zh-CN" altLang="en-US" sz="3100" b="1" dirty="0">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801370"/>
          </a:xfrm>
        </p:spPr>
        <p:txBody>
          <a:bodyPr/>
          <a:lstStyle/>
          <a:p>
            <a:r>
              <a:rPr lang="zh-CN" altLang="en-US" dirty="0" smtClean="0">
                <a:solidFill>
                  <a:srgbClr val="FF0000"/>
                </a:solidFill>
                <a:latin typeface="黑体" panose="02010609060101010101" pitchFamily="49" charset="-122"/>
                <a:ea typeface="黑体" panose="02010609060101010101" pitchFamily="49" charset="-122"/>
                <a:sym typeface="+mn-ea"/>
              </a:rPr>
              <a:t>白杨礼赞</a:t>
            </a:r>
            <a:r>
              <a:rPr lang="en-US" altLang="zh-CN" dirty="0" smtClean="0">
                <a:latin typeface="黑体" panose="02010609060101010101" pitchFamily="49" charset="-122"/>
                <a:ea typeface="黑体" panose="02010609060101010101" pitchFamily="49" charset="-122"/>
                <a:sym typeface="+mn-ea"/>
              </a:rPr>
              <a:t>—</a:t>
            </a:r>
            <a:r>
              <a:rPr lang="zh-CN" altLang="en-US" dirty="0" smtClean="0">
                <a:latin typeface="黑体" panose="02010609060101010101" pitchFamily="49" charset="-122"/>
                <a:ea typeface="黑体" panose="02010609060101010101" pitchFamily="49" charset="-122"/>
                <a:sym typeface="+mn-ea"/>
              </a:rPr>
              <a:t>写法</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306705" y="1171575"/>
            <a:ext cx="8543925" cy="5549900"/>
          </a:xfrm>
        </p:spPr>
        <p:txBody>
          <a:bodyPr>
            <a:noAutofit/>
          </a:bodyPr>
          <a:lstStyle/>
          <a:p>
            <a:pPr>
              <a:lnSpc>
                <a:spcPct val="100000"/>
              </a:lnSpc>
            </a:pPr>
            <a:r>
              <a:rPr lang="en-US" b="1" dirty="0">
                <a:solidFill>
                  <a:srgbClr val="0070C0"/>
                </a:solidFill>
              </a:rPr>
              <a:t>5</a:t>
            </a:r>
            <a:r>
              <a:rPr b="1" dirty="0">
                <a:solidFill>
                  <a:srgbClr val="0070C0"/>
                </a:solidFill>
              </a:rPr>
              <a:t>.文章开篇入题，紧接着有宕开一笔，用一大段文字描写高原景象。</a:t>
            </a:r>
            <a:r>
              <a:rPr lang="zh-CN" b="1" dirty="0">
                <a:solidFill>
                  <a:srgbClr val="0070C0"/>
                </a:solidFill>
              </a:rPr>
              <a:t>思考</a:t>
            </a:r>
            <a:r>
              <a:rPr b="1" dirty="0">
                <a:solidFill>
                  <a:srgbClr val="0070C0"/>
                </a:solidFill>
              </a:rPr>
              <a:t>：作者描写了怎样的高原景象？这样的安排有什么好处？</a:t>
            </a:r>
            <a:endParaRPr b="1" dirty="0">
              <a:solidFill>
                <a:srgbClr val="0070C0"/>
              </a:solidFill>
            </a:endParaRPr>
          </a:p>
          <a:p>
            <a:pPr>
              <a:lnSpc>
                <a:spcPct val="100000"/>
              </a:lnSpc>
            </a:pPr>
            <a:r>
              <a:rPr lang="zh-CN" altLang="en-US" sz="3600" b="1" dirty="0">
                <a:solidFill>
                  <a:schemeClr val="tx1"/>
                </a:solidFill>
                <a:latin typeface="楷体" panose="02010609060101010101" charset="-122"/>
                <a:ea typeface="楷体" panose="02010609060101010101" charset="-122"/>
              </a:rPr>
              <a:t>高原的景象是一望无际的，无边无垠，坦荡如砥；高原上有黄色的土和绿色的麦浪，像“黄绿错综的一条大毯子”。</a:t>
            </a:r>
            <a:endParaRPr lang="zh-CN" altLang="en-US" sz="3600" b="1" dirty="0">
              <a:solidFill>
                <a:schemeClr val="tx1"/>
              </a:solidFill>
              <a:latin typeface="楷体" panose="02010609060101010101" charset="-122"/>
              <a:ea typeface="楷体" panose="02010609060101010101" charset="-122"/>
            </a:endParaRPr>
          </a:p>
          <a:p>
            <a:pPr>
              <a:lnSpc>
                <a:spcPct val="100000"/>
              </a:lnSpc>
            </a:pPr>
            <a:r>
              <a:rPr lang="zh-CN" altLang="en-US" sz="3600" b="1" dirty="0">
                <a:solidFill>
                  <a:schemeClr val="tx1"/>
                </a:solidFill>
                <a:latin typeface="楷体" panose="02010609060101010101" charset="-122"/>
                <a:ea typeface="楷体" panose="02010609060101010101" charset="-122"/>
              </a:rPr>
              <a:t>这里用的是</a:t>
            </a:r>
            <a:r>
              <a:rPr lang="zh-CN" altLang="en-US" sz="3600" b="1" dirty="0">
                <a:solidFill>
                  <a:srgbClr val="FF0000"/>
                </a:solidFill>
                <a:latin typeface="楷体" panose="02010609060101010101" charset="-122"/>
                <a:ea typeface="楷体" panose="02010609060101010101" charset="-122"/>
              </a:rPr>
              <a:t>烘托</a:t>
            </a:r>
            <a:r>
              <a:rPr lang="zh-CN" altLang="en-US" sz="3600" b="1" dirty="0">
                <a:solidFill>
                  <a:schemeClr val="tx1"/>
                </a:solidFill>
                <a:latin typeface="楷体" panose="02010609060101010101" charset="-122"/>
                <a:ea typeface="楷体" panose="02010609060101010101" charset="-122"/>
              </a:rPr>
              <a:t>技巧。写高原景象是为了交代白杨树的生存环境，烘托出一种“不平凡”的环境氛围，为白杨树出场进行</a:t>
            </a:r>
            <a:r>
              <a:rPr lang="zh-CN" altLang="en-US" sz="3600" b="1" dirty="0">
                <a:solidFill>
                  <a:srgbClr val="FF0000"/>
                </a:solidFill>
                <a:latin typeface="楷体" panose="02010609060101010101" charset="-122"/>
                <a:ea typeface="楷体" panose="02010609060101010101" charset="-122"/>
              </a:rPr>
              <a:t>铺垫、蓄势</a:t>
            </a:r>
            <a:r>
              <a:rPr lang="zh-CN" altLang="en-US" sz="3600" b="1" dirty="0">
                <a:solidFill>
                  <a:schemeClr val="tx1"/>
                </a:solidFill>
                <a:latin typeface="楷体" panose="02010609060101010101" charset="-122"/>
                <a:ea typeface="楷体" panose="02010609060101010101" charset="-122"/>
              </a:rPr>
              <a:t>。</a:t>
            </a:r>
            <a:endParaRPr lang="zh-CN" altLang="en-US" sz="3600" b="1" dirty="0">
              <a:solidFill>
                <a:schemeClr val="tx1"/>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801370"/>
          </a:xfrm>
        </p:spPr>
        <p:txBody>
          <a:bodyPr/>
          <a:lstStyle/>
          <a:p>
            <a:r>
              <a:rPr lang="zh-CN" altLang="en-US" dirty="0" smtClean="0">
                <a:solidFill>
                  <a:srgbClr val="FF0000"/>
                </a:solidFill>
                <a:latin typeface="黑体" panose="02010609060101010101" pitchFamily="49" charset="-122"/>
                <a:ea typeface="黑体" panose="02010609060101010101" pitchFamily="49" charset="-122"/>
                <a:sym typeface="+mn-ea"/>
              </a:rPr>
              <a:t>白杨礼赞</a:t>
            </a:r>
            <a:r>
              <a:rPr lang="en-US" altLang="zh-CN" dirty="0" smtClean="0">
                <a:latin typeface="黑体" panose="02010609060101010101" pitchFamily="49" charset="-122"/>
                <a:ea typeface="黑体" panose="02010609060101010101" pitchFamily="49" charset="-122"/>
                <a:sym typeface="+mn-ea"/>
              </a:rPr>
              <a:t>—</a:t>
            </a:r>
            <a:r>
              <a:rPr lang="zh-CN" altLang="en-US" dirty="0" smtClean="0">
                <a:latin typeface="黑体" panose="02010609060101010101" pitchFamily="49" charset="-122"/>
                <a:ea typeface="黑体" panose="02010609060101010101" pitchFamily="49" charset="-122"/>
                <a:sym typeface="+mn-ea"/>
              </a:rPr>
              <a:t>写法</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306705" y="1171575"/>
            <a:ext cx="8543925" cy="5549900"/>
          </a:xfrm>
        </p:spPr>
        <p:txBody>
          <a:bodyPr>
            <a:noAutofit/>
          </a:bodyPr>
          <a:lstStyle/>
          <a:p>
            <a:pPr>
              <a:lnSpc>
                <a:spcPct val="100000"/>
              </a:lnSpc>
            </a:pPr>
            <a:r>
              <a:rPr lang="en-US" b="1" dirty="0">
                <a:solidFill>
                  <a:srgbClr val="0070C0"/>
                </a:solidFill>
              </a:rPr>
              <a:t>6</a:t>
            </a:r>
            <a:r>
              <a:rPr b="1" dirty="0">
                <a:solidFill>
                  <a:srgbClr val="0070C0"/>
                </a:solidFill>
              </a:rPr>
              <a:t>.本文在写法上有扬有抑，富于变化。试找出相关的段落，体会这种写法的表达效果。</a:t>
            </a:r>
            <a:endParaRPr b="1" dirty="0">
              <a:solidFill>
                <a:srgbClr val="0070C0"/>
              </a:solidFill>
            </a:endParaRPr>
          </a:p>
          <a:p>
            <a:pPr>
              <a:lnSpc>
                <a:spcPct val="100000"/>
              </a:lnSpc>
            </a:pPr>
            <a:r>
              <a:rPr lang="zh-CN" altLang="en-US" sz="2400" b="1" dirty="0">
                <a:solidFill>
                  <a:schemeClr val="tx1"/>
                </a:solidFill>
                <a:latin typeface="楷体" panose="02010609060101010101" charset="-122"/>
                <a:ea typeface="楷体" panose="02010609060101010101" charset="-122"/>
              </a:rPr>
              <a:t>第2段，描述完高原景色后，接着写这样的景色带给作者的感受——现实感受到了“雄壮”，接着又觉得有一些“单调”，这是为接下来写猛然见到白杨树时“惊奇的叫了一声”作衬托，为突出白杨树的“不平凡”蓄足气势，这就是欲扬先抑的写作手法。</a:t>
            </a:r>
            <a:endParaRPr lang="zh-CN" altLang="en-US" sz="2400" b="1" dirty="0">
              <a:solidFill>
                <a:schemeClr val="tx1"/>
              </a:solidFill>
              <a:latin typeface="楷体" panose="02010609060101010101" charset="-122"/>
              <a:ea typeface="楷体" panose="02010609060101010101" charset="-122"/>
            </a:endParaRPr>
          </a:p>
          <a:p>
            <a:pPr>
              <a:lnSpc>
                <a:spcPct val="100000"/>
              </a:lnSpc>
            </a:pPr>
            <a:r>
              <a:rPr lang="zh-CN" altLang="en-US" sz="2400" b="1" dirty="0">
                <a:solidFill>
                  <a:schemeClr val="tx1"/>
                </a:solidFill>
                <a:latin typeface="楷体" panose="02010609060101010101" charset="-122"/>
                <a:ea typeface="楷体" panose="02010609060101010101" charset="-122"/>
              </a:rPr>
              <a:t>第7段，前两句先说白杨树可能不美，算不得“好女子”，接着说它“伟岸，正直，朴质”等，夸它是“伟丈夫”，也是运用了先抑后扬的写作手法。</a:t>
            </a:r>
            <a:endParaRPr lang="zh-CN" altLang="en-US" sz="2400" b="1" dirty="0">
              <a:solidFill>
                <a:schemeClr val="tx1"/>
              </a:solidFill>
              <a:latin typeface="楷体" panose="02010609060101010101" charset="-122"/>
              <a:ea typeface="楷体" panose="02010609060101010101" charset="-122"/>
            </a:endParaRPr>
          </a:p>
          <a:p>
            <a:pPr>
              <a:lnSpc>
                <a:spcPct val="100000"/>
              </a:lnSpc>
            </a:pPr>
            <a:r>
              <a:rPr lang="zh-CN" altLang="en-US" sz="2400" b="1" dirty="0">
                <a:solidFill>
                  <a:srgbClr val="FF0000"/>
                </a:solidFill>
                <a:latin typeface="楷体" panose="02010609060101010101" charset="-122"/>
                <a:ea typeface="楷体" panose="02010609060101010101" charset="-122"/>
              </a:rPr>
              <a:t>先抑后扬</a:t>
            </a:r>
            <a:r>
              <a:rPr lang="zh-CN" altLang="en-US" sz="2400" b="1" dirty="0">
                <a:solidFill>
                  <a:schemeClr val="tx1"/>
                </a:solidFill>
                <a:latin typeface="楷体" panose="02010609060101010101" charset="-122"/>
                <a:ea typeface="楷体" panose="02010609060101010101" charset="-122"/>
              </a:rPr>
              <a:t>手法的使用，一是可使文章波澜起伏，富于变化，二是可更加突出白杨树的“不平凡”，突出白杨树的精神风貌，赞美之情溢于言表。</a:t>
            </a:r>
            <a:endParaRPr lang="zh-CN" altLang="en-US" sz="2400" b="1" dirty="0">
              <a:solidFill>
                <a:schemeClr val="tx1"/>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801370"/>
          </a:xfrm>
        </p:spPr>
        <p:txBody>
          <a:bodyPr/>
          <a:lstStyle/>
          <a:p>
            <a:r>
              <a:rPr lang="zh-CN" altLang="en-US" dirty="0" smtClean="0">
                <a:solidFill>
                  <a:srgbClr val="FF0000"/>
                </a:solidFill>
                <a:latin typeface="黑体" panose="02010609060101010101" pitchFamily="49" charset="-122"/>
                <a:ea typeface="黑体" panose="02010609060101010101" pitchFamily="49" charset="-122"/>
                <a:sym typeface="+mn-ea"/>
              </a:rPr>
              <a:t>白杨礼赞</a:t>
            </a:r>
            <a:r>
              <a:rPr lang="en-US" altLang="zh-CN" dirty="0" smtClean="0">
                <a:latin typeface="黑体" panose="02010609060101010101" pitchFamily="49" charset="-122"/>
                <a:ea typeface="黑体" panose="02010609060101010101" pitchFamily="49" charset="-122"/>
                <a:sym typeface="+mn-ea"/>
              </a:rPr>
              <a:t>—</a:t>
            </a:r>
            <a:r>
              <a:rPr lang="zh-CN" altLang="en-US" dirty="0" smtClean="0">
                <a:latin typeface="黑体" panose="02010609060101010101" pitchFamily="49" charset="-122"/>
                <a:ea typeface="黑体" panose="02010609060101010101" pitchFamily="49" charset="-122"/>
                <a:sym typeface="+mn-ea"/>
              </a:rPr>
              <a:t>写法</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306705" y="1171575"/>
            <a:ext cx="8543925" cy="5549900"/>
          </a:xfrm>
        </p:spPr>
        <p:txBody>
          <a:bodyPr>
            <a:noAutofit/>
          </a:bodyPr>
          <a:lstStyle/>
          <a:p>
            <a:pPr>
              <a:lnSpc>
                <a:spcPct val="100000"/>
              </a:lnSpc>
            </a:pPr>
            <a:r>
              <a:rPr lang="en-US" b="1" dirty="0">
                <a:solidFill>
                  <a:srgbClr val="0070C0"/>
                </a:solidFill>
              </a:rPr>
              <a:t>7.</a:t>
            </a:r>
            <a:r>
              <a:rPr b="1" dirty="0">
                <a:solidFill>
                  <a:srgbClr val="0070C0"/>
                </a:solidFill>
              </a:rPr>
              <a:t>文章最后一段提到楠木，是否有些多余？作者的用意是什么？</a:t>
            </a:r>
            <a:endParaRPr b="1" dirty="0">
              <a:solidFill>
                <a:srgbClr val="0070C0"/>
              </a:solidFill>
            </a:endParaRPr>
          </a:p>
          <a:p>
            <a:pPr>
              <a:lnSpc>
                <a:spcPct val="100000"/>
              </a:lnSpc>
            </a:pPr>
            <a:r>
              <a:rPr lang="zh-CN" altLang="en-US" sz="3600" b="1" dirty="0">
                <a:solidFill>
                  <a:schemeClr val="tx1"/>
                </a:solidFill>
                <a:latin typeface="楷体" panose="02010609060101010101" charset="-122"/>
                <a:ea typeface="楷体" panose="02010609060101010101" charset="-122"/>
              </a:rPr>
              <a:t>不多余，这是为了与白杨树形成</a:t>
            </a:r>
            <a:r>
              <a:rPr lang="zh-CN" altLang="en-US" sz="3600" b="1" dirty="0">
                <a:solidFill>
                  <a:srgbClr val="FF0000"/>
                </a:solidFill>
                <a:latin typeface="楷体" panose="02010609060101010101" charset="-122"/>
                <a:ea typeface="楷体" panose="02010609060101010101" charset="-122"/>
              </a:rPr>
              <a:t>对比</a:t>
            </a:r>
            <a:r>
              <a:rPr lang="zh-CN" altLang="en-US" sz="3600" b="1" dirty="0">
                <a:solidFill>
                  <a:schemeClr val="tx1"/>
                </a:solidFill>
                <a:latin typeface="楷体" panose="02010609060101010101" charset="-122"/>
                <a:ea typeface="楷体" panose="02010609060101010101" charset="-122"/>
              </a:rPr>
              <a:t>。两种树的品格不同，一是普通当众蕴含着不平凡，一是贵族化；两种树所代表的的人不同，一是代表北方坚持抗战的广大民众，一是代表贱视民众、顽固倒退的人们。两相对比，</a:t>
            </a:r>
            <a:r>
              <a:rPr lang="zh-CN" altLang="en-US" sz="3600" b="1" dirty="0">
                <a:solidFill>
                  <a:srgbClr val="FF0000"/>
                </a:solidFill>
                <a:latin typeface="楷体" panose="02010609060101010101" charset="-122"/>
                <a:ea typeface="楷体" panose="02010609060101010101" charset="-122"/>
              </a:rPr>
              <a:t>突出</a:t>
            </a:r>
            <a:r>
              <a:rPr lang="zh-CN" altLang="en-US" sz="3600" b="1" dirty="0">
                <a:solidFill>
                  <a:schemeClr val="tx1"/>
                </a:solidFill>
                <a:latin typeface="楷体" panose="02010609060101010101" charset="-122"/>
                <a:ea typeface="楷体" panose="02010609060101010101" charset="-122"/>
              </a:rPr>
              <a:t>赞美了白杨树及其所代表的精神和品格。</a:t>
            </a:r>
            <a:endParaRPr lang="zh-CN" altLang="en-US" sz="3600" b="1" dirty="0">
              <a:solidFill>
                <a:schemeClr val="tx1"/>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801370"/>
          </a:xfrm>
        </p:spPr>
        <p:txBody>
          <a:bodyPr/>
          <a:lstStyle/>
          <a:p>
            <a:r>
              <a:rPr lang="zh-CN" altLang="en-US" dirty="0" smtClean="0">
                <a:solidFill>
                  <a:srgbClr val="FF0000"/>
                </a:solidFill>
                <a:latin typeface="黑体" panose="02010609060101010101" pitchFamily="49" charset="-122"/>
                <a:ea typeface="黑体" panose="02010609060101010101" pitchFamily="49" charset="-122"/>
                <a:sym typeface="+mn-ea"/>
              </a:rPr>
              <a:t>白杨礼赞</a:t>
            </a:r>
            <a:r>
              <a:rPr lang="en-US" altLang="zh-CN" dirty="0" smtClean="0">
                <a:latin typeface="黑体" panose="02010609060101010101" pitchFamily="49" charset="-122"/>
                <a:ea typeface="黑体" panose="02010609060101010101" pitchFamily="49" charset="-122"/>
                <a:sym typeface="+mn-ea"/>
              </a:rPr>
              <a:t>—</a:t>
            </a:r>
            <a:r>
              <a:rPr lang="zh-CN" altLang="en-US" dirty="0" smtClean="0">
                <a:latin typeface="黑体" panose="02010609060101010101" pitchFamily="49" charset="-122"/>
                <a:ea typeface="黑体" panose="02010609060101010101" pitchFamily="49" charset="-122"/>
                <a:sym typeface="+mn-ea"/>
              </a:rPr>
              <a:t>学习</a:t>
            </a:r>
            <a:r>
              <a:rPr lang="zh-CN" altLang="en-US" dirty="0" smtClean="0">
                <a:latin typeface="黑体" panose="02010609060101010101" pitchFamily="49" charset="-122"/>
                <a:ea typeface="黑体" panose="02010609060101010101" pitchFamily="49" charset="-122"/>
                <a:sym typeface="+mn-ea"/>
              </a:rPr>
              <a:t>小结</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306705" y="1171575"/>
            <a:ext cx="8543925" cy="5549900"/>
          </a:xfrm>
        </p:spPr>
        <p:txBody>
          <a:bodyPr>
            <a:noAutofit/>
          </a:bodyPr>
          <a:lstStyle/>
          <a:p>
            <a:pPr>
              <a:lnSpc>
                <a:spcPct val="100000"/>
              </a:lnSpc>
            </a:pPr>
            <a:r>
              <a:rPr sz="3600" b="1" dirty="0">
                <a:solidFill>
                  <a:schemeClr val="tx1"/>
                </a:solidFill>
                <a:latin typeface="楷体" panose="02010609060101010101" charset="-122"/>
                <a:ea typeface="楷体" panose="02010609060101010101" charset="-122"/>
                <a:cs typeface="楷体" panose="02010609060101010101" charset="-122"/>
              </a:rPr>
              <a:t>1.本文表达了</a:t>
            </a:r>
            <a:r>
              <a:rPr sz="3600" b="1" dirty="0">
                <a:solidFill>
                  <a:srgbClr val="FF0000"/>
                </a:solidFill>
                <a:latin typeface="楷体" panose="02010609060101010101" charset="-122"/>
                <a:ea typeface="楷体" panose="02010609060101010101" charset="-122"/>
                <a:cs typeface="楷体" panose="02010609060101010101" charset="-122"/>
              </a:rPr>
              <a:t>对“不平凡”的白杨树的崇敬和赞美之情</a:t>
            </a:r>
            <a:r>
              <a:rPr sz="3600" b="1" dirty="0">
                <a:solidFill>
                  <a:schemeClr val="tx1"/>
                </a:solidFill>
                <a:latin typeface="楷体" panose="02010609060101010101" charset="-122"/>
                <a:ea typeface="楷体" panose="02010609060101010101" charset="-122"/>
                <a:cs typeface="楷体" panose="02010609060101010101" charset="-122"/>
              </a:rPr>
              <a:t>，同时表达了</a:t>
            </a:r>
            <a:r>
              <a:rPr sz="3600" b="1" dirty="0">
                <a:solidFill>
                  <a:srgbClr val="FF0000"/>
                </a:solidFill>
                <a:latin typeface="楷体" panose="02010609060101010101" charset="-122"/>
                <a:ea typeface="楷体" panose="02010609060101010101" charset="-122"/>
                <a:cs typeface="楷体" panose="02010609060101010101" charset="-122"/>
              </a:rPr>
              <a:t>对北方抗日民众的崇敬和赞美之情</a:t>
            </a:r>
            <a:r>
              <a:rPr sz="3600" b="1" dirty="0">
                <a:solidFill>
                  <a:schemeClr val="tx1"/>
                </a:solidFill>
                <a:latin typeface="楷体" panose="02010609060101010101" charset="-122"/>
                <a:ea typeface="楷体" panose="02010609060101010101" charset="-122"/>
                <a:cs typeface="楷体" panose="02010609060101010101" charset="-122"/>
              </a:rPr>
              <a:t>。</a:t>
            </a:r>
            <a:endParaRPr sz="3600" b="1" dirty="0">
              <a:solidFill>
                <a:schemeClr val="tx1"/>
              </a:solidFill>
              <a:latin typeface="楷体" panose="02010609060101010101" charset="-122"/>
              <a:ea typeface="楷体" panose="02010609060101010101" charset="-122"/>
              <a:cs typeface="楷体" panose="02010609060101010101" charset="-122"/>
            </a:endParaRPr>
          </a:p>
          <a:p>
            <a:pPr>
              <a:lnSpc>
                <a:spcPct val="100000"/>
              </a:lnSpc>
            </a:pPr>
            <a:r>
              <a:rPr lang="en-US" sz="3600" b="1" dirty="0">
                <a:solidFill>
                  <a:schemeClr val="tx1"/>
                </a:solidFill>
                <a:latin typeface="楷体" panose="02010609060101010101" charset="-122"/>
                <a:ea typeface="楷体" panose="02010609060101010101" charset="-122"/>
                <a:cs typeface="楷体" panose="02010609060101010101" charset="-122"/>
              </a:rPr>
              <a:t>2.</a:t>
            </a:r>
            <a:r>
              <a:rPr sz="3600" b="1" dirty="0">
                <a:solidFill>
                  <a:schemeClr val="tx1"/>
                </a:solidFill>
                <a:latin typeface="楷体" panose="02010609060101010101" charset="-122"/>
                <a:ea typeface="楷体" panose="02010609060101010101" charset="-122"/>
                <a:cs typeface="楷体" panose="02010609060101010101" charset="-122"/>
              </a:rPr>
              <a:t>好的文章常常时使用一些特殊的</a:t>
            </a:r>
            <a:r>
              <a:rPr sz="3600" b="1" dirty="0">
                <a:solidFill>
                  <a:srgbClr val="FF0000"/>
                </a:solidFill>
                <a:latin typeface="楷体" panose="02010609060101010101" charset="-122"/>
                <a:ea typeface="楷体" panose="02010609060101010101" charset="-122"/>
                <a:cs typeface="楷体" panose="02010609060101010101" charset="-122"/>
              </a:rPr>
              <a:t>技法</a:t>
            </a:r>
            <a:r>
              <a:rPr sz="3600" b="1" dirty="0">
                <a:solidFill>
                  <a:schemeClr val="tx1"/>
                </a:solidFill>
                <a:latin typeface="楷体" panose="02010609060101010101" charset="-122"/>
                <a:ea typeface="楷体" panose="02010609060101010101" charset="-122"/>
                <a:cs typeface="楷体" panose="02010609060101010101" charset="-122"/>
              </a:rPr>
              <a:t>来增强表达效果，如铺垫、伏笔、烘托、渲染、抑扬、对比等。我们今天学了</a:t>
            </a:r>
            <a:r>
              <a:rPr sz="3600" b="1" dirty="0">
                <a:solidFill>
                  <a:srgbClr val="FF0000"/>
                </a:solidFill>
                <a:latin typeface="楷体" panose="02010609060101010101" charset="-122"/>
                <a:ea typeface="楷体" panose="02010609060101010101" charset="-122"/>
                <a:cs typeface="楷体" panose="02010609060101010101" charset="-122"/>
              </a:rPr>
              <a:t>烘托、抑扬、对比</a:t>
            </a:r>
            <a:r>
              <a:rPr sz="3600" b="1" dirty="0">
                <a:solidFill>
                  <a:schemeClr val="tx1"/>
                </a:solidFill>
                <a:latin typeface="楷体" panose="02010609060101010101" charset="-122"/>
                <a:ea typeface="楷体" panose="02010609060101010101" charset="-122"/>
                <a:cs typeface="楷体" panose="02010609060101010101" charset="-122"/>
              </a:rPr>
              <a:t>，同学们不妨将这些技巧运用于自己的写作实践，为自己的文章增色。</a:t>
            </a:r>
            <a:endParaRPr sz="3600" b="1" dirty="0">
              <a:solidFill>
                <a:schemeClr val="tx1"/>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6705" y="1171575"/>
            <a:ext cx="8543925" cy="5549900"/>
          </a:xfrm>
        </p:spPr>
        <p:txBody>
          <a:bodyPr>
            <a:noAutofit/>
          </a:bodyPr>
          <a:lstStyle/>
          <a:p>
            <a:pPr marL="0" indent="0">
              <a:lnSpc>
                <a:spcPct val="100000"/>
              </a:lnSpc>
              <a:buNone/>
            </a:pPr>
            <a:r>
              <a:rPr lang="en-US" sz="2800" b="1" dirty="0">
                <a:latin typeface="楷体" panose="02010609060101010101" charset="-122"/>
                <a:ea typeface="楷体" panose="02010609060101010101" charset="-122"/>
                <a:cs typeface="楷体" panose="02010609060101010101" charset="-122"/>
              </a:rPr>
              <a:t>   </a:t>
            </a:r>
            <a:r>
              <a:rPr sz="2800" b="1" dirty="0">
                <a:latin typeface="楷体" panose="02010609060101010101" charset="-122"/>
                <a:ea typeface="楷体" panose="02010609060101010101" charset="-122"/>
                <a:cs typeface="楷体" panose="02010609060101010101" charset="-122"/>
              </a:rPr>
              <a:t>作者在文中从开头至结尾曾连续四次“高声赞美”：“白杨树实在是不平凡的”。在文学作品中，在一篇只有千余字的散文中，如此反复频繁地使用“不平凡”这类抽象空泛的赞美之词，就必须有足够的事实或理由来加以形象化地表述或让形象自身来具体展示，从而使读者能够从对象身上直接感受到其实在是“不平凡”。只是由作者空喊“伟大”、“高尚”、“不平凡”之类字眼是难以真正动人以情的。这种空洞表面的“高声赞美”正是文学艺术的大忌。</a:t>
            </a:r>
            <a:endParaRPr sz="2800" b="1" dirty="0">
              <a:latin typeface="楷体" panose="02010609060101010101" charset="-122"/>
              <a:ea typeface="楷体" panose="02010609060101010101" charset="-122"/>
              <a:cs typeface="楷体" panose="02010609060101010101" charset="-122"/>
            </a:endParaRPr>
          </a:p>
          <a:p>
            <a:pPr marL="0" indent="0">
              <a:lnSpc>
                <a:spcPct val="100000"/>
              </a:lnSpc>
              <a:buNone/>
            </a:pPr>
            <a:r>
              <a:rPr sz="2800" b="1" dirty="0">
                <a:latin typeface="楷体" panose="02010609060101010101" charset="-122"/>
                <a:ea typeface="楷体" panose="02010609060101010101" charset="-122"/>
                <a:cs typeface="楷体" panose="02010609060101010101" charset="-122"/>
              </a:rPr>
              <a:t>                ——郝宇民《概念淹没的白杨》</a:t>
            </a:r>
            <a:endParaRPr sz="28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6705" y="1171575"/>
            <a:ext cx="8543925" cy="5549900"/>
          </a:xfrm>
        </p:spPr>
        <p:txBody>
          <a:bodyPr>
            <a:noAutofit/>
          </a:bodyPr>
          <a:lstStyle/>
          <a:p>
            <a:pPr marL="0" indent="0">
              <a:lnSpc>
                <a:spcPct val="100000"/>
              </a:lnSpc>
              <a:buNone/>
            </a:pPr>
            <a:r>
              <a:rPr lang="en-US" sz="2800" b="1" dirty="0">
                <a:latin typeface="楷体" panose="02010609060101010101" charset="-122"/>
                <a:ea typeface="楷体" panose="02010609060101010101" charset="-122"/>
                <a:cs typeface="楷体" panose="02010609060101010101" charset="-122"/>
              </a:rPr>
              <a:t>   </a:t>
            </a:r>
            <a:r>
              <a:rPr sz="2800" b="1" dirty="0">
                <a:latin typeface="楷体" panose="02010609060101010101" charset="-122"/>
                <a:ea typeface="楷体" panose="02010609060101010101" charset="-122"/>
                <a:cs typeface="楷体" panose="02010609060101010101" charset="-122"/>
              </a:rPr>
              <a:t>《白杨礼赞》对艺术的远离，主要就在于其过于直接，过于直露，又过于直白地，甚至是直通通地将一种审美感受人为地向某一特定的现实观念靠拢。在对审美对象的描写中，完全使用的是政治化概念，使人感觉其中似乎只是在用一种现实物象来阐释一个十分明确的政治主题。而几这种阐释又过于简单和明了。作品文本的作用在此只是把一种描写对象（物）与作者所要主观赞颂的真正对象（人或精神等），直接画起一个符号，即：树=人（或精神）。真正的审美观照与审美体验在此被完全取消。</a:t>
            </a:r>
            <a:endParaRPr sz="2800" b="1" dirty="0">
              <a:latin typeface="楷体" panose="02010609060101010101" charset="-122"/>
              <a:ea typeface="楷体" panose="02010609060101010101" charset="-122"/>
              <a:cs typeface="楷体" panose="02010609060101010101" charset="-122"/>
            </a:endParaRPr>
          </a:p>
          <a:p>
            <a:pPr marL="0" indent="0">
              <a:lnSpc>
                <a:spcPct val="100000"/>
              </a:lnSpc>
              <a:buNone/>
            </a:pPr>
            <a:r>
              <a:rPr sz="2800" b="1" dirty="0">
                <a:latin typeface="楷体" panose="02010609060101010101" charset="-122"/>
                <a:ea typeface="楷体" panose="02010609060101010101" charset="-122"/>
                <a:cs typeface="楷体" panose="02010609060101010101" charset="-122"/>
              </a:rPr>
              <a:t>                ——郝宇民《概念淹没的白杨》</a:t>
            </a:r>
            <a:endParaRPr sz="28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6705" y="1171575"/>
            <a:ext cx="8543925" cy="5549900"/>
          </a:xfrm>
        </p:spPr>
        <p:txBody>
          <a:bodyPr>
            <a:noAutofit/>
          </a:bodyPr>
          <a:lstStyle/>
          <a:p>
            <a:pPr marL="0" indent="0">
              <a:lnSpc>
                <a:spcPct val="100000"/>
              </a:lnSpc>
              <a:buNone/>
            </a:pPr>
            <a:r>
              <a:rPr lang="en-US" sz="2800" b="1" dirty="0">
                <a:latin typeface="楷体" panose="02010609060101010101" charset="-122"/>
                <a:ea typeface="楷体" panose="02010609060101010101" charset="-122"/>
                <a:cs typeface="楷体" panose="02010609060101010101" charset="-122"/>
              </a:rPr>
              <a:t>   </a:t>
            </a:r>
            <a:r>
              <a:rPr sz="2800" b="1" dirty="0">
                <a:latin typeface="楷体" panose="02010609060101010101" charset="-122"/>
                <a:ea typeface="楷体" panose="02010609060101010101" charset="-122"/>
                <a:cs typeface="楷体" panose="02010609060101010101" charset="-122"/>
              </a:rPr>
              <a:t>早在1935年，郁达夫在评论茅盾的散文时说：“茅盾是早就从事写作的人，唯其阅世深了，所以行文每不忘社会。他的观察的周到，分析的清楚，是现代散文中最有实用的一种写法，然而抒情炼句，妙语谈玄，不是他之所长。中国若要社会进步，若要使文章和现实生活发生关系，则象茅盾那样的散文作家，多一个好一个，否则清谈误国，辞章极盛，国势未免要趋于衰颓。”</a:t>
            </a:r>
            <a:endParaRPr sz="28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643051"/>
            <a:ext cx="7772400" cy="2643206"/>
          </a:xfrm>
        </p:spPr>
        <p:txBody>
          <a:bodyPr>
            <a:noAutofit/>
          </a:bodyPr>
          <a:lstStyle/>
          <a:p>
            <a:r>
              <a:rPr lang="zh-CN" sz="8000" b="1" dirty="0" smtClean="0">
                <a:solidFill>
                  <a:srgbClr val="FF0000"/>
                </a:solidFill>
                <a:latin typeface="黑体" panose="02010609060101010101" pitchFamily="49" charset="-122"/>
                <a:ea typeface="黑体" panose="02010609060101010101" pitchFamily="49" charset="-122"/>
              </a:rPr>
              <a:t>白杨礼赞</a:t>
            </a:r>
            <a:endParaRPr lang="zh-CN" sz="8000" b="1" dirty="0">
              <a:solidFill>
                <a:srgbClr val="0070C0"/>
              </a:solidFill>
            </a:endParaRPr>
          </a:p>
        </p:txBody>
      </p:sp>
      <p:sp>
        <p:nvSpPr>
          <p:cNvPr id="3" name="副标题 2"/>
          <p:cNvSpPr>
            <a:spLocks noGrp="1"/>
          </p:cNvSpPr>
          <p:nvPr>
            <p:ph type="subTitle" idx="1"/>
          </p:nvPr>
        </p:nvSpPr>
        <p:spPr>
          <a:xfrm>
            <a:off x="1285852" y="4676796"/>
            <a:ext cx="6400800" cy="823906"/>
          </a:xfrm>
        </p:spPr>
        <p:txBody>
          <a:bodyPr/>
          <a:lstStyle/>
          <a:p>
            <a:r>
              <a:rPr lang="zh-CN" b="1" dirty="0" smtClean="0">
                <a:solidFill>
                  <a:srgbClr val="002060"/>
                </a:solidFill>
              </a:rPr>
              <a:t>托物言志散文阅读</a:t>
            </a:r>
            <a:endParaRPr lang="zh-CN" b="1" dirty="0">
              <a:solidFill>
                <a:srgbClr val="002060"/>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9720" y="872490"/>
            <a:ext cx="8543925" cy="5549900"/>
          </a:xfrm>
        </p:spPr>
        <p:txBody>
          <a:bodyPr>
            <a:noAutofit/>
          </a:bodyPr>
          <a:lstStyle/>
          <a:p>
            <a:pPr marL="0" indent="0">
              <a:lnSpc>
                <a:spcPct val="100000"/>
              </a:lnSpc>
              <a:buNone/>
            </a:pPr>
            <a:r>
              <a:rPr lang="en-US" sz="2800" b="1" dirty="0">
                <a:latin typeface="楷体" panose="02010609060101010101" charset="-122"/>
                <a:ea typeface="楷体" panose="02010609060101010101" charset="-122"/>
                <a:cs typeface="楷体" panose="02010609060101010101" charset="-122"/>
              </a:rPr>
              <a:t>   </a:t>
            </a:r>
            <a:r>
              <a:rPr sz="2800" b="1" dirty="0">
                <a:latin typeface="楷体" panose="02010609060101010101" charset="-122"/>
                <a:ea typeface="楷体" panose="02010609060101010101" charset="-122"/>
                <a:cs typeface="楷体" panose="02010609060101010101" charset="-122"/>
              </a:rPr>
              <a:t>苏轼在《答谢民师书》一文中认为好的文章是：“大略如行云流水，初无定质，但常行于所当行，常止于不可不止，文理自然，姿态横生。”茅盾的《白杨礼赞》正是这样。在这里，含蓄蕴藉不见了，散淡舒缓不见了，你只能感受到感情的纵横激荡和淋漓尽致。它不事雕琢，也不完美，或许在今天看来，简直有些粗疏粗疏或者说粗犷。然而它是感情宣泄的需要，是时代的需要，没有这种粗犷，反而丧失了它的精气神。今天，我们一起给它取个名字，称它为“白杨美学”吧。</a:t>
            </a:r>
            <a:endParaRPr sz="28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9720" y="872490"/>
            <a:ext cx="8543925" cy="5549900"/>
          </a:xfrm>
        </p:spPr>
        <p:txBody>
          <a:bodyPr>
            <a:noAutofit/>
          </a:bodyPr>
          <a:lstStyle/>
          <a:p>
            <a:pPr marL="0" indent="0">
              <a:lnSpc>
                <a:spcPct val="100000"/>
              </a:lnSpc>
              <a:buNone/>
            </a:pPr>
            <a:r>
              <a:rPr lang="en-US" sz="2800" b="1" dirty="0">
                <a:latin typeface="楷体" panose="02010609060101010101" charset="-122"/>
                <a:ea typeface="楷体" panose="02010609060101010101" charset="-122"/>
                <a:cs typeface="楷体" panose="02010609060101010101" charset="-122"/>
              </a:rPr>
              <a:t>   </a:t>
            </a:r>
            <a:r>
              <a:rPr sz="2800" b="1" dirty="0">
                <a:latin typeface="楷体" panose="02010609060101010101" charset="-122"/>
                <a:ea typeface="楷体" panose="02010609060101010101" charset="-122"/>
                <a:cs typeface="楷体" panose="02010609060101010101" charset="-122"/>
              </a:rPr>
              <a:t>《白杨礼赞》是一篇礼赞，是感情的宣言书。它不讲究辞藻的华丽和多样，几个形容词的重复率相当高，粗一看写得简单直白。作者抓住几个最有力、最准确的形容词，反复用、并列用，不加选择、不加调换，把胸中激荡的感情释放出来。也由此，散文的境界变得开阔了，气格变得阳刚了，情感的姿态也变得昂扬了，文章与人生与社会的关系更为紧密了。这就是茅盾，这就是他的礼赞风格！</a:t>
            </a:r>
            <a:endParaRPr sz="28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643051"/>
            <a:ext cx="7772400" cy="2643206"/>
          </a:xfrm>
        </p:spPr>
        <p:txBody>
          <a:bodyPr>
            <a:noAutofit/>
          </a:bodyPr>
          <a:lstStyle/>
          <a:p>
            <a:r>
              <a:rPr lang="zh-CN" sz="8000" b="1" dirty="0" smtClean="0">
                <a:solidFill>
                  <a:srgbClr val="FF0000"/>
                </a:solidFill>
                <a:latin typeface="黑体" panose="02010609060101010101" pitchFamily="49" charset="-122"/>
                <a:ea typeface="黑体" panose="02010609060101010101" pitchFamily="49" charset="-122"/>
              </a:rPr>
              <a:t>白杨礼赞</a:t>
            </a:r>
            <a:endParaRPr lang="zh-CN" sz="8000" b="1" dirty="0">
              <a:solidFill>
                <a:srgbClr val="0070C0"/>
              </a:solidFill>
            </a:endParaRPr>
          </a:p>
        </p:txBody>
      </p:sp>
      <p:sp>
        <p:nvSpPr>
          <p:cNvPr id="3" name="副标题 2"/>
          <p:cNvSpPr>
            <a:spLocks noGrp="1"/>
          </p:cNvSpPr>
          <p:nvPr>
            <p:ph type="subTitle" idx="1"/>
          </p:nvPr>
        </p:nvSpPr>
        <p:spPr>
          <a:xfrm>
            <a:off x="1285875" y="4286885"/>
            <a:ext cx="6400800" cy="1213485"/>
          </a:xfrm>
        </p:spPr>
        <p:txBody>
          <a:bodyPr/>
          <a:lstStyle/>
          <a:p>
            <a:r>
              <a:rPr lang="zh-CN" sz="6000" b="1" dirty="0" smtClean="0">
                <a:solidFill>
                  <a:srgbClr val="002060"/>
                </a:solidFill>
              </a:rPr>
              <a:t>礼赞：崇敬和赞美</a:t>
            </a:r>
            <a:endParaRPr lang="zh-CN" sz="6000" b="1" dirty="0" smtClean="0">
              <a:solidFill>
                <a:srgbClr val="00206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06705" y="1171575"/>
            <a:ext cx="8543925" cy="5549900"/>
          </a:xfrm>
        </p:spPr>
        <p:txBody>
          <a:bodyPr>
            <a:noAutofit/>
          </a:bodyPr>
          <a:lstStyle/>
          <a:p>
            <a:pPr marL="0" indent="0">
              <a:lnSpc>
                <a:spcPct val="100000"/>
              </a:lnSpc>
              <a:buNone/>
            </a:pPr>
            <a:r>
              <a:rPr lang="en-US" sz="2800" b="1" dirty="0">
                <a:latin typeface="楷体" panose="02010609060101010101" charset="-122"/>
                <a:ea typeface="楷体" panose="02010609060101010101" charset="-122"/>
                <a:cs typeface="楷体" panose="02010609060101010101" charset="-122"/>
              </a:rPr>
              <a:t>   </a:t>
            </a:r>
            <a:r>
              <a:rPr sz="2800" b="1" dirty="0">
                <a:latin typeface="楷体" panose="02010609060101010101" charset="-122"/>
                <a:ea typeface="楷体" panose="02010609060101010101" charset="-122"/>
                <a:cs typeface="楷体" panose="02010609060101010101" charset="-122"/>
              </a:rPr>
              <a:t>1941年《白杨礼赞》发表后，一位画家根据《白杨礼赞》的题意，画了一幅白杨图。茅盾看后，觉得礼赞白杨之情意犹未尽，于是又写了一首格律诗：</a:t>
            </a:r>
            <a:endParaRPr sz="2800" b="1" dirty="0">
              <a:latin typeface="楷体" panose="02010609060101010101" charset="-122"/>
              <a:ea typeface="楷体" panose="02010609060101010101" charset="-122"/>
              <a:cs typeface="楷体" panose="02010609060101010101" charset="-122"/>
            </a:endParaRPr>
          </a:p>
          <a:p>
            <a:pPr marL="0" indent="0" algn="ctr">
              <a:lnSpc>
                <a:spcPct val="100000"/>
              </a:lnSpc>
              <a:buNone/>
            </a:pPr>
            <a:endParaRPr sz="2800" b="1" dirty="0">
              <a:latin typeface="楷体" panose="02010609060101010101" charset="-122"/>
              <a:ea typeface="楷体" panose="02010609060101010101" charset="-122"/>
              <a:cs typeface="楷体" panose="02010609060101010101" charset="-122"/>
            </a:endParaRPr>
          </a:p>
          <a:p>
            <a:pPr marL="0" indent="0" algn="ctr">
              <a:lnSpc>
                <a:spcPct val="100000"/>
              </a:lnSpc>
              <a:buNone/>
            </a:pPr>
            <a:r>
              <a:rPr sz="2800" b="1" dirty="0">
                <a:latin typeface="楷体" panose="02010609060101010101" charset="-122"/>
                <a:ea typeface="楷体" panose="02010609060101010101" charset="-122"/>
                <a:cs typeface="楷体" panose="02010609060101010101" charset="-122"/>
              </a:rPr>
              <a:t>北方有佳树，挺立如长矛。</a:t>
            </a:r>
            <a:endParaRPr sz="2800" b="1" dirty="0">
              <a:latin typeface="楷体" panose="02010609060101010101" charset="-122"/>
              <a:ea typeface="楷体" panose="02010609060101010101" charset="-122"/>
              <a:cs typeface="楷体" panose="02010609060101010101" charset="-122"/>
            </a:endParaRPr>
          </a:p>
          <a:p>
            <a:pPr marL="0" indent="0" algn="ctr">
              <a:lnSpc>
                <a:spcPct val="100000"/>
              </a:lnSpc>
              <a:buNone/>
            </a:pPr>
            <a:r>
              <a:rPr sz="2800" b="1" dirty="0">
                <a:latin typeface="楷体" panose="02010609060101010101" charset="-122"/>
                <a:ea typeface="楷体" panose="02010609060101010101" charset="-122"/>
                <a:cs typeface="楷体" panose="02010609060101010101" charset="-122"/>
              </a:rPr>
              <a:t>叶叶皆团结，枝枝争上游。</a:t>
            </a:r>
            <a:endParaRPr sz="2800" b="1" dirty="0">
              <a:latin typeface="楷体" panose="02010609060101010101" charset="-122"/>
              <a:ea typeface="楷体" panose="02010609060101010101" charset="-122"/>
              <a:cs typeface="楷体" panose="02010609060101010101" charset="-122"/>
            </a:endParaRPr>
          </a:p>
          <a:p>
            <a:pPr marL="0" indent="0" algn="ctr">
              <a:lnSpc>
                <a:spcPct val="100000"/>
              </a:lnSpc>
              <a:buNone/>
            </a:pPr>
            <a:r>
              <a:rPr sz="2800" b="1" dirty="0">
                <a:latin typeface="楷体" panose="02010609060101010101" charset="-122"/>
                <a:ea typeface="楷体" panose="02010609060101010101" charset="-122"/>
                <a:cs typeface="楷体" panose="02010609060101010101" charset="-122"/>
              </a:rPr>
              <a:t>羞与楠枋伍，甘居榆枣俦。</a:t>
            </a:r>
            <a:endParaRPr sz="2800" b="1" dirty="0">
              <a:latin typeface="楷体" panose="02010609060101010101" charset="-122"/>
              <a:ea typeface="楷体" panose="02010609060101010101" charset="-122"/>
              <a:cs typeface="楷体" panose="02010609060101010101" charset="-122"/>
            </a:endParaRPr>
          </a:p>
          <a:p>
            <a:pPr marL="0" indent="0" algn="ctr">
              <a:lnSpc>
                <a:spcPct val="100000"/>
              </a:lnSpc>
              <a:buNone/>
            </a:pPr>
            <a:r>
              <a:rPr sz="2800" b="1" dirty="0">
                <a:latin typeface="楷体" panose="02010609060101010101" charset="-122"/>
                <a:ea typeface="楷体" panose="02010609060101010101" charset="-122"/>
                <a:cs typeface="楷体" panose="02010609060101010101" charset="-122"/>
              </a:rPr>
              <a:t>丹青标风骨，愿与子同仇！</a:t>
            </a:r>
            <a:endParaRPr sz="28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0000"/>
                </a:solidFill>
                <a:latin typeface="黑体" panose="02010609060101010101" pitchFamily="49" charset="-122"/>
                <a:ea typeface="黑体" panose="02010609060101010101" pitchFamily="49" charset="-122"/>
              </a:rPr>
              <a:t>白杨礼赞</a:t>
            </a:r>
            <a:r>
              <a:rPr lang="en-US" altLang="zh-CN" dirty="0" smtClean="0">
                <a:solidFill>
                  <a:schemeClr val="tx1"/>
                </a:solidFill>
                <a:latin typeface="黑体" panose="02010609060101010101" pitchFamily="49" charset="-122"/>
                <a:ea typeface="黑体" panose="02010609060101010101" pitchFamily="49" charset="-122"/>
              </a:rPr>
              <a:t>—</a:t>
            </a:r>
            <a:r>
              <a:rPr lang="zh-CN" altLang="en-US" dirty="0" smtClean="0">
                <a:solidFill>
                  <a:schemeClr val="tx1"/>
                </a:solidFill>
                <a:latin typeface="黑体" panose="02010609060101010101" pitchFamily="49" charset="-122"/>
                <a:ea typeface="黑体" panose="02010609060101010101" pitchFamily="49" charset="-122"/>
              </a:rPr>
              <a:t>抒情</a:t>
            </a:r>
            <a:r>
              <a:rPr lang="zh-CN" altLang="en-US" dirty="0" smtClean="0">
                <a:solidFill>
                  <a:schemeClr val="tx1"/>
                </a:solidFill>
                <a:latin typeface="黑体" panose="02010609060101010101" pitchFamily="49" charset="-122"/>
                <a:ea typeface="黑体" panose="02010609060101010101" pitchFamily="49" charset="-122"/>
              </a:rPr>
              <a:t>句</a:t>
            </a:r>
            <a:endParaRPr lang="zh-CN" altLang="en-US" dirty="0" smtClean="0">
              <a:solidFill>
                <a:schemeClr val="tx1"/>
              </a:solidFill>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457200" y="1417955"/>
            <a:ext cx="8229600" cy="4708525"/>
          </a:xfrm>
        </p:spPr>
        <p:txBody>
          <a:bodyPr>
            <a:normAutofit lnSpcReduction="10000"/>
          </a:bodyPr>
          <a:lstStyle/>
          <a:p>
            <a:r>
              <a:rPr lang="en-US" altLang="zh-CN" b="1" dirty="0">
                <a:solidFill>
                  <a:srgbClr val="0070C0"/>
                </a:solidFill>
              </a:rPr>
              <a:t>1.</a:t>
            </a:r>
            <a:r>
              <a:rPr lang="zh-CN" altLang="en-US" b="1" dirty="0">
                <a:solidFill>
                  <a:srgbClr val="0070C0"/>
                </a:solidFill>
              </a:rPr>
              <a:t>朗读课文，找出文中直接“礼赞”的关键句子。【作业本</a:t>
            </a:r>
            <a:r>
              <a:rPr lang="en-US" altLang="zh-CN" b="1" dirty="0">
                <a:solidFill>
                  <a:srgbClr val="0070C0"/>
                </a:solidFill>
              </a:rPr>
              <a:t>83</a:t>
            </a:r>
            <a:r>
              <a:rPr lang="zh-CN" altLang="en-US" b="1" dirty="0">
                <a:solidFill>
                  <a:srgbClr val="0070C0"/>
                </a:solidFill>
              </a:rPr>
              <a:t>页预学三（</a:t>
            </a:r>
            <a:r>
              <a:rPr lang="en-US" altLang="zh-CN" b="1" dirty="0">
                <a:solidFill>
                  <a:srgbClr val="0070C0"/>
                </a:solidFill>
              </a:rPr>
              <a:t>1</a:t>
            </a:r>
            <a:r>
              <a:rPr lang="zh-CN" altLang="en-US" b="1" dirty="0">
                <a:solidFill>
                  <a:srgbClr val="0070C0"/>
                </a:solidFill>
              </a:rPr>
              <a:t>）】</a:t>
            </a:r>
            <a:endParaRPr lang="zh-CN" altLang="en-US" b="1" dirty="0">
              <a:solidFill>
                <a:srgbClr val="0070C0"/>
              </a:solidFill>
            </a:endParaRPr>
          </a:p>
          <a:p>
            <a:r>
              <a:rPr lang="zh-CN" altLang="en-US" b="1" dirty="0">
                <a:latin typeface="楷体" panose="02010609060101010101" charset="-122"/>
                <a:ea typeface="楷体" panose="02010609060101010101" charset="-122"/>
              </a:rPr>
              <a:t>白杨树实在是不平凡的，我赞美白杨树！</a:t>
            </a:r>
            <a:endParaRPr lang="zh-CN" altLang="en-US" b="1" dirty="0">
              <a:latin typeface="楷体" panose="02010609060101010101" charset="-122"/>
              <a:ea typeface="楷体" panose="02010609060101010101" charset="-122"/>
            </a:endParaRPr>
          </a:p>
          <a:p>
            <a:r>
              <a:rPr lang="zh-CN" altLang="en-US" b="1" dirty="0">
                <a:latin typeface="楷体" panose="02010609060101010101" charset="-122"/>
                <a:ea typeface="楷体" panose="02010609060101010101" charset="-122"/>
              </a:rPr>
              <a:t>那就是白杨树，西北极普通的一种树，然而实在是不平凡的一种树！</a:t>
            </a:r>
            <a:endParaRPr lang="zh-CN" altLang="en-US" b="1" dirty="0">
              <a:latin typeface="楷体" panose="02010609060101010101" charset="-122"/>
              <a:ea typeface="楷体" panose="02010609060101010101" charset="-122"/>
            </a:endParaRPr>
          </a:p>
          <a:p>
            <a:r>
              <a:rPr lang="zh-CN" altLang="en-US" b="1" dirty="0">
                <a:latin typeface="楷体" panose="02010609060101010101" charset="-122"/>
                <a:ea typeface="楷体" panose="02010609060101010101" charset="-122"/>
              </a:rPr>
              <a:t>这就是白杨树，西北极普通的一种树，然而绝不是平凡的树！</a:t>
            </a:r>
            <a:endParaRPr lang="zh-CN" altLang="en-US" b="1" dirty="0">
              <a:latin typeface="楷体" panose="02010609060101010101" charset="-122"/>
              <a:ea typeface="楷体" panose="02010609060101010101" charset="-122"/>
            </a:endParaRPr>
          </a:p>
          <a:p>
            <a:r>
              <a:rPr lang="zh-CN" altLang="en-US" b="1" dirty="0">
                <a:latin typeface="楷体" panose="02010609060101010101" charset="-122"/>
                <a:ea typeface="楷体" panose="02010609060101010101" charset="-122"/>
              </a:rPr>
              <a:t>白杨树不是平凡的树。我要高声赞美白杨树！</a:t>
            </a:r>
            <a:endParaRPr lang="zh-CN" altLang="en-US"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solidFill>
                  <a:srgbClr val="FF0000"/>
                </a:solidFill>
                <a:latin typeface="黑体" panose="02010609060101010101" pitchFamily="49" charset="-122"/>
                <a:ea typeface="黑体" panose="02010609060101010101" pitchFamily="49" charset="-122"/>
                <a:sym typeface="+mn-ea"/>
              </a:rPr>
              <a:t>白杨礼赞</a:t>
            </a:r>
            <a:r>
              <a:rPr lang="en-US" altLang="zh-CN" dirty="0" smtClean="0">
                <a:latin typeface="黑体" panose="02010609060101010101" pitchFamily="49" charset="-122"/>
                <a:ea typeface="黑体" panose="02010609060101010101" pitchFamily="49" charset="-122"/>
                <a:sym typeface="+mn-ea"/>
              </a:rPr>
              <a:t>—</a:t>
            </a:r>
            <a:r>
              <a:rPr lang="zh-CN" altLang="en-US" dirty="0" smtClean="0">
                <a:latin typeface="黑体" panose="02010609060101010101" pitchFamily="49" charset="-122"/>
                <a:ea typeface="黑体" panose="02010609060101010101" pitchFamily="49" charset="-122"/>
                <a:sym typeface="+mn-ea"/>
              </a:rPr>
              <a:t>抒情句</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457200" y="1417955"/>
            <a:ext cx="8229600" cy="4708525"/>
          </a:xfrm>
        </p:spPr>
        <p:txBody>
          <a:bodyPr>
            <a:normAutofit lnSpcReduction="10000"/>
          </a:bodyPr>
          <a:lstStyle/>
          <a:p>
            <a:r>
              <a:rPr lang="zh-CN" altLang="en-US" b="1" dirty="0">
                <a:latin typeface="楷体" panose="02010609060101010101" charset="-122"/>
                <a:ea typeface="楷体" panose="02010609060101010101" charset="-122"/>
              </a:rPr>
              <a:t>白杨树实在是不平凡的，我赞美白杨树！</a:t>
            </a:r>
            <a:endParaRPr lang="zh-CN" altLang="en-US" b="1" dirty="0">
              <a:latin typeface="楷体" panose="02010609060101010101" charset="-122"/>
              <a:ea typeface="楷体" panose="02010609060101010101" charset="-122"/>
            </a:endParaRPr>
          </a:p>
          <a:p>
            <a:r>
              <a:rPr lang="zh-CN" altLang="en-US" b="1" dirty="0">
                <a:latin typeface="楷体" panose="02010609060101010101" charset="-122"/>
                <a:ea typeface="楷体" panose="02010609060101010101" charset="-122"/>
              </a:rPr>
              <a:t>那就是白杨树，西北极普通的一种树，然而实在是不平凡的一种树！</a:t>
            </a:r>
            <a:endParaRPr lang="zh-CN" altLang="en-US" b="1" dirty="0">
              <a:latin typeface="楷体" panose="02010609060101010101" charset="-122"/>
              <a:ea typeface="楷体" panose="02010609060101010101" charset="-122"/>
            </a:endParaRPr>
          </a:p>
          <a:p>
            <a:r>
              <a:rPr lang="zh-CN" altLang="en-US" b="1" dirty="0">
                <a:latin typeface="楷体" panose="02010609060101010101" charset="-122"/>
                <a:ea typeface="楷体" panose="02010609060101010101" charset="-122"/>
              </a:rPr>
              <a:t>这就是白杨树，西北极普通的一种树，然而绝不是平凡的树！</a:t>
            </a:r>
            <a:endParaRPr lang="zh-CN" altLang="en-US" b="1" dirty="0">
              <a:latin typeface="楷体" panose="02010609060101010101" charset="-122"/>
              <a:ea typeface="楷体" panose="02010609060101010101" charset="-122"/>
            </a:endParaRPr>
          </a:p>
          <a:p>
            <a:r>
              <a:rPr lang="zh-CN" altLang="en-US" b="1" dirty="0">
                <a:latin typeface="楷体" panose="02010609060101010101" charset="-122"/>
                <a:ea typeface="楷体" panose="02010609060101010101" charset="-122"/>
              </a:rPr>
              <a:t>白杨树不是平凡的树。我要高声赞美白杨树！</a:t>
            </a:r>
            <a:endParaRPr lang="zh-CN" altLang="en-US" b="1" dirty="0">
              <a:latin typeface="楷体" panose="02010609060101010101" charset="-122"/>
              <a:ea typeface="楷体" panose="02010609060101010101" charset="-122"/>
            </a:endParaRPr>
          </a:p>
          <a:p>
            <a:r>
              <a:rPr lang="en-US" altLang="zh-CN" b="1" dirty="0">
                <a:solidFill>
                  <a:srgbClr val="0070C0"/>
                </a:solidFill>
                <a:latin typeface="宋体" panose="02010600030101010101" pitchFamily="2" charset="-122"/>
                <a:ea typeface="宋体" panose="02010600030101010101" pitchFamily="2" charset="-122"/>
              </a:rPr>
              <a:t>1.</a:t>
            </a:r>
            <a:r>
              <a:rPr lang="zh-CN" altLang="en-US" b="1" dirty="0">
                <a:solidFill>
                  <a:srgbClr val="0070C0"/>
                </a:solidFill>
                <a:latin typeface="宋体" panose="02010600030101010101" pitchFamily="2" charset="-122"/>
                <a:ea typeface="宋体" panose="02010600030101010101" pitchFamily="2" charset="-122"/>
              </a:rPr>
              <a:t>赞美白杨树，重在赞美它的不平凡</a:t>
            </a:r>
            <a:endParaRPr lang="zh-CN" altLang="en-US" b="1" dirty="0">
              <a:solidFill>
                <a:srgbClr val="0070C0"/>
              </a:solidFill>
              <a:latin typeface="宋体" panose="02010600030101010101" pitchFamily="2" charset="-122"/>
              <a:ea typeface="宋体" panose="02010600030101010101" pitchFamily="2" charset="-122"/>
            </a:endParaRPr>
          </a:p>
          <a:p>
            <a:r>
              <a:rPr lang="en-US" altLang="zh-CN" b="1" dirty="0">
                <a:solidFill>
                  <a:srgbClr val="0070C0"/>
                </a:solidFill>
                <a:latin typeface="宋体" panose="02010600030101010101" pitchFamily="2" charset="-122"/>
                <a:ea typeface="宋体" panose="02010600030101010101" pitchFamily="2" charset="-122"/>
              </a:rPr>
              <a:t>2.</a:t>
            </a:r>
            <a:r>
              <a:rPr lang="zh-CN" altLang="en-US" b="1" dirty="0">
                <a:solidFill>
                  <a:srgbClr val="0070C0"/>
                </a:solidFill>
                <a:latin typeface="宋体" panose="02010600030101010101" pitchFamily="2" charset="-122"/>
                <a:ea typeface="宋体" panose="02010600030101010101" pitchFamily="2" charset="-122"/>
              </a:rPr>
              <a:t>礼赞白杨树的不平凡是文章的线索</a:t>
            </a:r>
            <a:endParaRPr lang="zh-CN" altLang="en-US" b="1" dirty="0">
              <a:solidFill>
                <a:srgbClr val="0070C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828675"/>
          </a:xfrm>
        </p:spPr>
        <p:txBody>
          <a:bodyPr/>
          <a:lstStyle/>
          <a:p>
            <a:r>
              <a:rPr lang="zh-CN" altLang="en-US" dirty="0" smtClean="0">
                <a:solidFill>
                  <a:srgbClr val="FF0000"/>
                </a:solidFill>
                <a:latin typeface="黑体" panose="02010609060101010101" pitchFamily="49" charset="-122"/>
                <a:ea typeface="黑体" panose="02010609060101010101" pitchFamily="49" charset="-122"/>
                <a:sym typeface="+mn-ea"/>
              </a:rPr>
              <a:t>白杨礼赞</a:t>
            </a:r>
            <a:r>
              <a:rPr lang="en-US" altLang="zh-CN" dirty="0" smtClean="0">
                <a:latin typeface="黑体" panose="02010609060101010101" pitchFamily="49" charset="-122"/>
                <a:ea typeface="黑体" panose="02010609060101010101" pitchFamily="49" charset="-122"/>
                <a:sym typeface="+mn-ea"/>
              </a:rPr>
              <a:t>—</a:t>
            </a:r>
            <a:r>
              <a:rPr lang="zh-CN" altLang="en-US" dirty="0" smtClean="0">
                <a:latin typeface="黑体" panose="02010609060101010101" pitchFamily="49" charset="-122"/>
                <a:ea typeface="黑体" panose="02010609060101010101" pitchFamily="49" charset="-122"/>
                <a:sym typeface="+mn-ea"/>
              </a:rPr>
              <a:t>抒情线索</a:t>
            </a:r>
            <a:endParaRPr lang="zh-CN" altLang="en-US" dirty="0">
              <a:solidFill>
                <a:srgbClr val="FF0000"/>
              </a:solidFill>
              <a:latin typeface="黑体" panose="02010609060101010101" pitchFamily="49" charset="-122"/>
              <a:ea typeface="黑体" panose="02010609060101010101" pitchFamily="49" charset="-122"/>
            </a:endParaRPr>
          </a:p>
        </p:txBody>
      </p:sp>
      <p:graphicFrame>
        <p:nvGraphicFramePr>
          <p:cNvPr id="4" name="内容占位符 3"/>
          <p:cNvGraphicFramePr/>
          <p:nvPr>
            <p:ph idx="1"/>
            <p:custDataLst>
              <p:tags r:id="rId1"/>
            </p:custDataLst>
          </p:nvPr>
        </p:nvGraphicFramePr>
        <p:xfrm>
          <a:off x="155575" y="1144905"/>
          <a:ext cx="8831580" cy="5584825"/>
        </p:xfrm>
        <a:graphic>
          <a:graphicData uri="http://schemas.openxmlformats.org/drawingml/2006/table">
            <a:tbl>
              <a:tblPr firstRow="1" bandRow="1">
                <a:tableStyleId>{5C22544A-7EE6-4342-B048-85BDC9FD1C3A}</a:tableStyleId>
              </a:tblPr>
              <a:tblGrid>
                <a:gridCol w="826770"/>
                <a:gridCol w="5646420"/>
                <a:gridCol w="2358390"/>
              </a:tblGrid>
              <a:tr h="582930">
                <a:tc>
                  <a:txBody>
                    <a:bodyPr/>
                    <a:p>
                      <a:pPr algn="ctr">
                        <a:buNone/>
                      </a:pPr>
                      <a:r>
                        <a:rPr lang="zh-CN" altLang="en-US" sz="2400"/>
                        <a:t>段落</a:t>
                      </a:r>
                      <a:endParaRPr lang="zh-CN" altLang="en-US" sz="2400"/>
                    </a:p>
                  </a:txBody>
                  <a:tcPr/>
                </a:tc>
                <a:tc>
                  <a:txBody>
                    <a:bodyPr/>
                    <a:p>
                      <a:pPr algn="ctr">
                        <a:buNone/>
                      </a:pPr>
                      <a:r>
                        <a:rPr lang="zh-CN" altLang="en-US" sz="2400"/>
                        <a:t>内容简述</a:t>
                      </a:r>
                      <a:endParaRPr lang="zh-CN" altLang="en-US" sz="2400"/>
                    </a:p>
                  </a:txBody>
                  <a:tcPr/>
                </a:tc>
                <a:tc>
                  <a:txBody>
                    <a:bodyPr/>
                    <a:p>
                      <a:pPr algn="ctr">
                        <a:buNone/>
                      </a:pPr>
                      <a:r>
                        <a:rPr lang="zh-CN" altLang="en-US" sz="2400"/>
                        <a:t>主题概括</a:t>
                      </a:r>
                      <a:endParaRPr lang="zh-CN" altLang="en-US" sz="2400"/>
                    </a:p>
                  </a:txBody>
                  <a:tcPr/>
                </a:tc>
              </a:tr>
              <a:tr h="598805">
                <a:tc>
                  <a:txBody>
                    <a:bodyPr/>
                    <a:p>
                      <a:pPr algn="ctr">
                        <a:buNone/>
                      </a:pPr>
                      <a:r>
                        <a:rPr lang="en-US" altLang="zh-CN" sz="2400"/>
                        <a:t>1</a:t>
                      </a:r>
                      <a:endParaRPr lang="en-US" altLang="zh-CN" sz="2400"/>
                    </a:p>
                  </a:txBody>
                  <a:tcPr/>
                </a:tc>
                <a:tc>
                  <a:txBody>
                    <a:bodyPr/>
                    <a:p>
                      <a:pPr>
                        <a:buNone/>
                      </a:pPr>
                      <a:r>
                        <a:rPr lang="zh-CN" altLang="en-US" sz="2400"/>
                        <a:t>直接抒发对白杨树的赞美和崇敬之情</a:t>
                      </a:r>
                      <a:endParaRPr lang="zh-CN" altLang="en-US" sz="2400"/>
                    </a:p>
                  </a:txBody>
                  <a:tcPr/>
                </a:tc>
                <a:tc>
                  <a:txBody>
                    <a:bodyPr/>
                    <a:p>
                      <a:pPr>
                        <a:buNone/>
                      </a:pPr>
                      <a:r>
                        <a:rPr lang="zh-CN" altLang="en-US" sz="2400"/>
                        <a:t>开篇热情赞白杨</a:t>
                      </a:r>
                      <a:endParaRPr lang="zh-CN" altLang="en-US" sz="2400"/>
                    </a:p>
                  </a:txBody>
                  <a:tcPr/>
                </a:tc>
              </a:tr>
              <a:tr h="1264920">
                <a:tc>
                  <a:txBody>
                    <a:bodyPr/>
                    <a:p>
                      <a:pPr algn="ctr">
                        <a:buClrTx/>
                        <a:buSzTx/>
                        <a:buFontTx/>
                        <a:buNone/>
                      </a:pPr>
                      <a:r>
                        <a:rPr lang="en-US" altLang="zh-CN" sz="2400"/>
                        <a:t>2-4</a:t>
                      </a:r>
                      <a:endParaRPr lang="en-US" altLang="zh-CN" sz="2400"/>
                    </a:p>
                  </a:txBody>
                  <a:tcPr/>
                </a:tc>
                <a:tc>
                  <a:txBody>
                    <a:bodyPr/>
                    <a:p>
                      <a:pPr>
                        <a:buNone/>
                      </a:pPr>
                      <a:r>
                        <a:rPr lang="zh-CN" altLang="en-US" sz="2400"/>
                        <a:t>描写了黄土高原的景象，交代了白杨树生长的环境，从正反两面写高原的景象带给人的感受</a:t>
                      </a:r>
                      <a:endParaRPr lang="zh-CN" altLang="en-US" sz="2400"/>
                    </a:p>
                  </a:txBody>
                  <a:tcPr/>
                </a:tc>
                <a:tc>
                  <a:txBody>
                    <a:bodyPr/>
                    <a:p>
                      <a:pPr>
                        <a:buNone/>
                      </a:pPr>
                      <a:endParaRPr lang="zh-CN" altLang="en-US" sz="2400" b="1">
                        <a:solidFill>
                          <a:srgbClr val="FF0000"/>
                        </a:solidFill>
                      </a:endParaRPr>
                    </a:p>
                  </a:txBody>
                  <a:tcPr/>
                </a:tc>
              </a:tr>
              <a:tr h="528320">
                <a:tc>
                  <a:txBody>
                    <a:bodyPr/>
                    <a:p>
                      <a:pPr algn="ctr">
                        <a:buNone/>
                      </a:pPr>
                      <a:endParaRPr lang="en-US" altLang="zh-CN" sz="2400"/>
                    </a:p>
                  </a:txBody>
                  <a:tcPr/>
                </a:tc>
                <a:tc>
                  <a:txBody>
                    <a:bodyPr/>
                    <a:p>
                      <a:pPr>
                        <a:buNone/>
                      </a:pPr>
                      <a:endParaRPr lang="zh-CN" altLang="en-US" sz="2400"/>
                    </a:p>
                  </a:txBody>
                  <a:tcPr/>
                </a:tc>
                <a:tc>
                  <a:txBody>
                    <a:bodyPr/>
                    <a:p>
                      <a:pPr>
                        <a:buNone/>
                      </a:pPr>
                      <a:r>
                        <a:rPr lang="zh-CN" altLang="en-US" sz="2400"/>
                        <a:t>形神兼备绘白杨</a:t>
                      </a:r>
                      <a:endParaRPr lang="zh-CN" altLang="en-US" sz="2400"/>
                    </a:p>
                  </a:txBody>
                  <a:tcPr/>
                </a:tc>
              </a:tr>
              <a:tr h="1209040">
                <a:tc>
                  <a:txBody>
                    <a:bodyPr/>
                    <a:p>
                      <a:pPr algn="ctr">
                        <a:buNone/>
                      </a:pPr>
                      <a:endParaRPr lang="en-US" altLang="zh-CN" sz="2400"/>
                    </a:p>
                  </a:txBody>
                  <a:tcPr/>
                </a:tc>
                <a:tc>
                  <a:txBody>
                    <a:bodyPr/>
                    <a:p>
                      <a:pPr>
                        <a:buNone/>
                      </a:pPr>
                      <a:r>
                        <a:rPr lang="zh-CN" altLang="en-US" sz="2400"/>
                        <a:t>用欲扬先抑、虚抑实扬的手法，赞美白杨树是</a:t>
                      </a:r>
                      <a:r>
                        <a:rPr lang="en-US" altLang="zh-CN" sz="2400"/>
                        <a:t>“</a:t>
                      </a:r>
                      <a:r>
                        <a:rPr lang="zh-CN" altLang="en-US" sz="2400"/>
                        <a:t>树中的伟丈夫</a:t>
                      </a:r>
                      <a:r>
                        <a:rPr lang="en-US" altLang="zh-CN" sz="2400"/>
                        <a:t>”</a:t>
                      </a:r>
                      <a:r>
                        <a:rPr lang="zh-CN" altLang="en-US" sz="2400"/>
                        <a:t>，揭示白杨树的象征意义</a:t>
                      </a:r>
                      <a:endParaRPr lang="zh-CN" altLang="en-US" sz="2400"/>
                    </a:p>
                  </a:txBody>
                  <a:tcPr/>
                </a:tc>
                <a:tc>
                  <a:txBody>
                    <a:bodyPr/>
                    <a:p>
                      <a:pPr>
                        <a:buNone/>
                      </a:pPr>
                      <a:endParaRPr lang="zh-CN" altLang="en-US" sz="2400" b="1">
                        <a:solidFill>
                          <a:srgbClr val="FF0000"/>
                        </a:solidFill>
                        <a:sym typeface="+mn-ea"/>
                      </a:endParaRPr>
                    </a:p>
                  </a:txBody>
                  <a:tcPr/>
                </a:tc>
              </a:tr>
              <a:tr h="1400810">
                <a:tc>
                  <a:txBody>
                    <a:bodyPr/>
                    <a:p>
                      <a:pPr algn="ctr">
                        <a:buNone/>
                      </a:pPr>
                      <a:r>
                        <a:rPr lang="en-US" altLang="zh-CN" sz="2400"/>
                        <a:t>9</a:t>
                      </a:r>
                      <a:endParaRPr lang="en-US" altLang="zh-CN" sz="2400"/>
                    </a:p>
                  </a:txBody>
                  <a:tcPr/>
                </a:tc>
                <a:tc>
                  <a:txBody>
                    <a:bodyPr/>
                    <a:p>
                      <a:pPr>
                        <a:buNone/>
                      </a:pPr>
                      <a:r>
                        <a:rPr lang="zh-CN" altLang="en-US" sz="2400"/>
                        <a:t>运用对比手法，表明作者不用于</a:t>
                      </a:r>
                      <a:r>
                        <a:rPr lang="en-US" altLang="zh-CN" sz="2400"/>
                        <a:t>“</a:t>
                      </a:r>
                      <a:r>
                        <a:rPr lang="zh-CN" altLang="en-US" sz="2400"/>
                        <a:t>顽固的倒退的人们</a:t>
                      </a:r>
                      <a:r>
                        <a:rPr lang="en-US" altLang="zh-CN" sz="2400"/>
                        <a:t>”</a:t>
                      </a:r>
                      <a:r>
                        <a:rPr lang="zh-CN" altLang="en-US" sz="2400"/>
                        <a:t>的观点，又一次直抒对白杨树的赞美和崇敬之情</a:t>
                      </a:r>
                      <a:endParaRPr lang="zh-CN" altLang="en-US" sz="2400"/>
                    </a:p>
                  </a:txBody>
                  <a:tcPr/>
                </a:tc>
                <a:tc>
                  <a:txBody>
                    <a:bodyPr/>
                    <a:p>
                      <a:pPr>
                        <a:buNone/>
                      </a:pPr>
                      <a:endParaRPr lang="zh-CN" altLang="en-US" sz="2400"/>
                    </a:p>
                  </a:txBody>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828675"/>
          </a:xfrm>
        </p:spPr>
        <p:txBody>
          <a:bodyPr/>
          <a:lstStyle/>
          <a:p>
            <a:r>
              <a:rPr lang="zh-CN" altLang="en-US" dirty="0" smtClean="0">
                <a:solidFill>
                  <a:srgbClr val="FF0000"/>
                </a:solidFill>
                <a:latin typeface="黑体" panose="02010609060101010101" pitchFamily="49" charset="-122"/>
                <a:ea typeface="黑体" panose="02010609060101010101" pitchFamily="49" charset="-122"/>
                <a:sym typeface="+mn-ea"/>
              </a:rPr>
              <a:t>白杨礼赞</a:t>
            </a:r>
            <a:r>
              <a:rPr lang="en-US" altLang="zh-CN" dirty="0" smtClean="0">
                <a:latin typeface="黑体" panose="02010609060101010101" pitchFamily="49" charset="-122"/>
                <a:ea typeface="黑体" panose="02010609060101010101" pitchFamily="49" charset="-122"/>
                <a:sym typeface="+mn-ea"/>
              </a:rPr>
              <a:t>—</a:t>
            </a:r>
            <a:r>
              <a:rPr lang="zh-CN" altLang="en-US" dirty="0" smtClean="0">
                <a:latin typeface="黑体" panose="02010609060101010101" pitchFamily="49" charset="-122"/>
                <a:ea typeface="黑体" panose="02010609060101010101" pitchFamily="49" charset="-122"/>
                <a:sym typeface="+mn-ea"/>
              </a:rPr>
              <a:t>抒情线索</a:t>
            </a:r>
            <a:endParaRPr lang="zh-CN" altLang="en-US" dirty="0">
              <a:solidFill>
                <a:srgbClr val="FF0000"/>
              </a:solidFill>
              <a:latin typeface="黑体" panose="02010609060101010101" pitchFamily="49" charset="-122"/>
              <a:ea typeface="黑体" panose="02010609060101010101" pitchFamily="49" charset="-122"/>
            </a:endParaRPr>
          </a:p>
        </p:txBody>
      </p:sp>
      <p:graphicFrame>
        <p:nvGraphicFramePr>
          <p:cNvPr id="4" name="内容占位符 3"/>
          <p:cNvGraphicFramePr/>
          <p:nvPr>
            <p:ph idx="1"/>
            <p:custDataLst>
              <p:tags r:id="rId1"/>
            </p:custDataLst>
          </p:nvPr>
        </p:nvGraphicFramePr>
        <p:xfrm>
          <a:off x="155575" y="1144905"/>
          <a:ext cx="8831580" cy="5584825"/>
        </p:xfrm>
        <a:graphic>
          <a:graphicData uri="http://schemas.openxmlformats.org/drawingml/2006/table">
            <a:tbl>
              <a:tblPr firstRow="1" bandRow="1">
                <a:tableStyleId>{5C22544A-7EE6-4342-B048-85BDC9FD1C3A}</a:tableStyleId>
              </a:tblPr>
              <a:tblGrid>
                <a:gridCol w="826770"/>
                <a:gridCol w="5646420"/>
                <a:gridCol w="2358390"/>
              </a:tblGrid>
              <a:tr h="582930">
                <a:tc>
                  <a:txBody>
                    <a:bodyPr/>
                    <a:p>
                      <a:pPr algn="ctr">
                        <a:buNone/>
                      </a:pPr>
                      <a:r>
                        <a:rPr lang="zh-CN" altLang="en-US" sz="2400"/>
                        <a:t>段落</a:t>
                      </a:r>
                      <a:endParaRPr lang="zh-CN" altLang="en-US" sz="2400"/>
                    </a:p>
                  </a:txBody>
                  <a:tcPr/>
                </a:tc>
                <a:tc>
                  <a:txBody>
                    <a:bodyPr/>
                    <a:p>
                      <a:pPr algn="ctr">
                        <a:buNone/>
                      </a:pPr>
                      <a:r>
                        <a:rPr lang="zh-CN" altLang="en-US" sz="2400"/>
                        <a:t>内容简述</a:t>
                      </a:r>
                      <a:endParaRPr lang="zh-CN" altLang="en-US" sz="2400"/>
                    </a:p>
                  </a:txBody>
                  <a:tcPr/>
                </a:tc>
                <a:tc>
                  <a:txBody>
                    <a:bodyPr/>
                    <a:p>
                      <a:pPr algn="ctr">
                        <a:buNone/>
                      </a:pPr>
                      <a:r>
                        <a:rPr lang="zh-CN" altLang="en-US" sz="2400"/>
                        <a:t>主题概括</a:t>
                      </a:r>
                      <a:endParaRPr lang="zh-CN" altLang="en-US" sz="2400"/>
                    </a:p>
                  </a:txBody>
                  <a:tcPr/>
                </a:tc>
              </a:tr>
              <a:tr h="598805">
                <a:tc>
                  <a:txBody>
                    <a:bodyPr/>
                    <a:p>
                      <a:pPr algn="ctr">
                        <a:buNone/>
                      </a:pPr>
                      <a:r>
                        <a:rPr lang="en-US" altLang="zh-CN" sz="2400"/>
                        <a:t>1</a:t>
                      </a:r>
                      <a:endParaRPr lang="en-US" altLang="zh-CN" sz="2400"/>
                    </a:p>
                  </a:txBody>
                  <a:tcPr/>
                </a:tc>
                <a:tc>
                  <a:txBody>
                    <a:bodyPr/>
                    <a:p>
                      <a:pPr>
                        <a:buNone/>
                      </a:pPr>
                      <a:r>
                        <a:rPr lang="zh-CN" altLang="en-US" sz="2400"/>
                        <a:t>直接抒发对白杨树的赞美和崇敬之情</a:t>
                      </a:r>
                      <a:endParaRPr lang="zh-CN" altLang="en-US" sz="2400"/>
                    </a:p>
                  </a:txBody>
                  <a:tcPr/>
                </a:tc>
                <a:tc>
                  <a:txBody>
                    <a:bodyPr/>
                    <a:p>
                      <a:pPr>
                        <a:buNone/>
                      </a:pPr>
                      <a:r>
                        <a:rPr lang="zh-CN" altLang="en-US" sz="2400"/>
                        <a:t>开篇热情赞白杨</a:t>
                      </a:r>
                      <a:endParaRPr lang="zh-CN" altLang="en-US" sz="2400"/>
                    </a:p>
                  </a:txBody>
                  <a:tcPr/>
                </a:tc>
              </a:tr>
              <a:tr h="1264920">
                <a:tc>
                  <a:txBody>
                    <a:bodyPr/>
                    <a:p>
                      <a:pPr algn="ctr">
                        <a:buClrTx/>
                        <a:buSzTx/>
                        <a:buFontTx/>
                        <a:buNone/>
                      </a:pPr>
                      <a:r>
                        <a:rPr lang="en-US" altLang="zh-CN" sz="2400"/>
                        <a:t>2-4</a:t>
                      </a:r>
                      <a:endParaRPr lang="en-US" altLang="zh-CN" sz="2400"/>
                    </a:p>
                  </a:txBody>
                  <a:tcPr/>
                </a:tc>
                <a:tc>
                  <a:txBody>
                    <a:bodyPr/>
                    <a:p>
                      <a:pPr>
                        <a:buNone/>
                      </a:pPr>
                      <a:r>
                        <a:rPr lang="zh-CN" altLang="en-US" sz="2400"/>
                        <a:t>描写了黄土高原的景象，交代了白杨树生长的环境，从正反两面写高原的景象带给人的感受</a:t>
                      </a:r>
                      <a:endParaRPr lang="zh-CN" altLang="en-US" sz="2400"/>
                    </a:p>
                  </a:txBody>
                  <a:tcPr/>
                </a:tc>
                <a:tc>
                  <a:txBody>
                    <a:bodyPr/>
                    <a:p>
                      <a:pPr>
                        <a:buNone/>
                      </a:pPr>
                      <a:r>
                        <a:rPr lang="zh-CN" altLang="en-US" sz="2400" b="1">
                          <a:solidFill>
                            <a:srgbClr val="FF0000"/>
                          </a:solidFill>
                        </a:rPr>
                        <a:t>高原环境衬白杨</a:t>
                      </a:r>
                      <a:endParaRPr lang="zh-CN" altLang="en-US" sz="2400" b="1">
                        <a:solidFill>
                          <a:srgbClr val="FF0000"/>
                        </a:solidFill>
                      </a:endParaRPr>
                    </a:p>
                  </a:txBody>
                  <a:tcPr/>
                </a:tc>
              </a:tr>
              <a:tr h="528320">
                <a:tc>
                  <a:txBody>
                    <a:bodyPr/>
                    <a:p>
                      <a:pPr algn="ctr">
                        <a:buNone/>
                      </a:pPr>
                      <a:r>
                        <a:rPr lang="zh-CN" altLang="en-US" sz="2400" b="1">
                          <a:solidFill>
                            <a:srgbClr val="FF0000"/>
                          </a:solidFill>
                        </a:rPr>
                        <a:t>5-6</a:t>
                      </a:r>
                      <a:endParaRPr lang="en-US" altLang="zh-CN" sz="2400"/>
                    </a:p>
                  </a:txBody>
                  <a:tcPr/>
                </a:tc>
                <a:tc>
                  <a:txBody>
                    <a:bodyPr/>
                    <a:p>
                      <a:pPr>
                        <a:buNone/>
                      </a:pPr>
                      <a:r>
                        <a:rPr lang="zh-CN" altLang="en-US" sz="2400" b="1">
                          <a:solidFill>
                            <a:srgbClr val="FF0000"/>
                          </a:solidFill>
                        </a:rPr>
                        <a:t>具体描写了白杨树的外形和形象气质</a:t>
                      </a:r>
                      <a:endParaRPr lang="zh-CN" altLang="en-US" sz="2400"/>
                    </a:p>
                  </a:txBody>
                  <a:tcPr/>
                </a:tc>
                <a:tc>
                  <a:txBody>
                    <a:bodyPr/>
                    <a:p>
                      <a:pPr>
                        <a:buNone/>
                      </a:pPr>
                      <a:r>
                        <a:rPr lang="zh-CN" altLang="en-US" sz="2400"/>
                        <a:t>形神兼备绘白杨</a:t>
                      </a:r>
                      <a:endParaRPr lang="zh-CN" altLang="en-US" sz="2400"/>
                    </a:p>
                  </a:txBody>
                  <a:tcPr/>
                </a:tc>
              </a:tr>
              <a:tr h="1209040">
                <a:tc>
                  <a:txBody>
                    <a:bodyPr/>
                    <a:p>
                      <a:pPr algn="ctr">
                        <a:buNone/>
                      </a:pPr>
                      <a:r>
                        <a:rPr lang="zh-CN" altLang="en-US" sz="2400" b="1">
                          <a:solidFill>
                            <a:srgbClr val="FF0000"/>
                          </a:solidFill>
                        </a:rPr>
                        <a:t>7-8</a:t>
                      </a:r>
                      <a:endParaRPr lang="en-US" altLang="zh-CN" sz="2400"/>
                    </a:p>
                  </a:txBody>
                  <a:tcPr/>
                </a:tc>
                <a:tc>
                  <a:txBody>
                    <a:bodyPr/>
                    <a:p>
                      <a:pPr>
                        <a:buNone/>
                      </a:pPr>
                      <a:r>
                        <a:rPr lang="zh-CN" altLang="en-US" sz="2400"/>
                        <a:t>用欲扬先抑、虚抑实扬的手法，赞美白杨树是</a:t>
                      </a:r>
                      <a:r>
                        <a:rPr lang="en-US" altLang="zh-CN" sz="2400"/>
                        <a:t>“</a:t>
                      </a:r>
                      <a:r>
                        <a:rPr lang="zh-CN" altLang="en-US" sz="2400"/>
                        <a:t>树中的伟丈夫</a:t>
                      </a:r>
                      <a:r>
                        <a:rPr lang="en-US" altLang="zh-CN" sz="2400"/>
                        <a:t>”</a:t>
                      </a:r>
                      <a:r>
                        <a:rPr lang="zh-CN" altLang="en-US" sz="2400"/>
                        <a:t>，揭示白杨树的象征意义</a:t>
                      </a:r>
                      <a:endParaRPr lang="zh-CN" altLang="en-US" sz="2400"/>
                    </a:p>
                  </a:txBody>
                  <a:tcPr/>
                </a:tc>
                <a:tc>
                  <a:txBody>
                    <a:bodyPr/>
                    <a:p>
                      <a:pPr>
                        <a:buNone/>
                      </a:pPr>
                      <a:r>
                        <a:rPr lang="zh-CN" altLang="en-US" sz="2400" b="1">
                          <a:solidFill>
                            <a:srgbClr val="FF0000"/>
                          </a:solidFill>
                          <a:sym typeface="+mn-ea"/>
                        </a:rPr>
                        <a:t>虚抑实扬颂白杨</a:t>
                      </a:r>
                      <a:endParaRPr lang="zh-CN" altLang="en-US" sz="2400" b="1">
                        <a:solidFill>
                          <a:srgbClr val="FF0000"/>
                        </a:solidFill>
                        <a:sym typeface="+mn-ea"/>
                      </a:endParaRPr>
                    </a:p>
                  </a:txBody>
                  <a:tcPr/>
                </a:tc>
              </a:tr>
              <a:tr h="1400810">
                <a:tc>
                  <a:txBody>
                    <a:bodyPr/>
                    <a:p>
                      <a:pPr algn="ctr">
                        <a:buNone/>
                      </a:pPr>
                      <a:r>
                        <a:rPr lang="en-US" altLang="zh-CN" sz="2400"/>
                        <a:t>9</a:t>
                      </a:r>
                      <a:endParaRPr lang="en-US" altLang="zh-CN" sz="2400"/>
                    </a:p>
                  </a:txBody>
                  <a:tcPr/>
                </a:tc>
                <a:tc>
                  <a:txBody>
                    <a:bodyPr/>
                    <a:p>
                      <a:pPr>
                        <a:buNone/>
                      </a:pPr>
                      <a:r>
                        <a:rPr lang="zh-CN" altLang="en-US" sz="2400"/>
                        <a:t>运用对比手法，表明作者不用于</a:t>
                      </a:r>
                      <a:r>
                        <a:rPr lang="en-US" altLang="zh-CN" sz="2400"/>
                        <a:t>“</a:t>
                      </a:r>
                      <a:r>
                        <a:rPr lang="zh-CN" altLang="en-US" sz="2400"/>
                        <a:t>顽固的倒退的人们</a:t>
                      </a:r>
                      <a:r>
                        <a:rPr lang="en-US" altLang="zh-CN" sz="2400"/>
                        <a:t>”</a:t>
                      </a:r>
                      <a:r>
                        <a:rPr lang="zh-CN" altLang="en-US" sz="2400"/>
                        <a:t>的观点，又一次直抒对白杨树的赞美和崇敬之情</a:t>
                      </a:r>
                      <a:endParaRPr lang="zh-CN" altLang="en-US" sz="2400"/>
                    </a:p>
                  </a:txBody>
                  <a:tcPr/>
                </a:tc>
                <a:tc>
                  <a:txBody>
                    <a:bodyPr/>
                    <a:p>
                      <a:pPr>
                        <a:buNone/>
                      </a:pPr>
                      <a:r>
                        <a:rPr lang="zh-CN" altLang="en-US" sz="2400" b="1">
                          <a:solidFill>
                            <a:srgbClr val="FF0000"/>
                          </a:solidFill>
                        </a:rPr>
                        <a:t>鲜明对比写白杨</a:t>
                      </a:r>
                      <a:endParaRPr lang="zh-CN" altLang="en-US" sz="2400"/>
                    </a:p>
                  </a:txBody>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801370"/>
          </a:xfrm>
        </p:spPr>
        <p:txBody>
          <a:bodyPr/>
          <a:lstStyle/>
          <a:p>
            <a:r>
              <a:rPr lang="zh-CN" altLang="en-US" dirty="0" smtClean="0">
                <a:solidFill>
                  <a:srgbClr val="FF0000"/>
                </a:solidFill>
                <a:latin typeface="黑体" panose="02010609060101010101" pitchFamily="49" charset="-122"/>
                <a:ea typeface="黑体" panose="02010609060101010101" pitchFamily="49" charset="-122"/>
                <a:sym typeface="+mn-ea"/>
              </a:rPr>
              <a:t>白杨礼赞</a:t>
            </a:r>
            <a:r>
              <a:rPr lang="en-US" altLang="zh-CN" dirty="0" smtClean="0">
                <a:latin typeface="黑体" panose="02010609060101010101" pitchFamily="49" charset="-122"/>
                <a:ea typeface="黑体" panose="02010609060101010101" pitchFamily="49" charset="-122"/>
                <a:sym typeface="+mn-ea"/>
              </a:rPr>
              <a:t>—</a:t>
            </a:r>
            <a:r>
              <a:rPr lang="zh-CN" altLang="en-US" dirty="0" smtClean="0">
                <a:latin typeface="黑体" panose="02010609060101010101" pitchFamily="49" charset="-122"/>
                <a:ea typeface="黑体" panose="02010609060101010101" pitchFamily="49" charset="-122"/>
                <a:sym typeface="+mn-ea"/>
              </a:rPr>
              <a:t>抒情句</a:t>
            </a:r>
            <a:endParaRPr lang="zh-CN" altLang="en-US" dirty="0">
              <a:solidFill>
                <a:srgbClr val="FF0000"/>
              </a:solidFill>
              <a:latin typeface="黑体" panose="02010609060101010101" pitchFamily="49" charset="-122"/>
              <a:ea typeface="黑体" panose="02010609060101010101" pitchFamily="49" charset="-122"/>
            </a:endParaRPr>
          </a:p>
        </p:txBody>
      </p:sp>
      <p:sp>
        <p:nvSpPr>
          <p:cNvPr id="3" name="内容占位符 2"/>
          <p:cNvSpPr>
            <a:spLocks noGrp="1"/>
          </p:cNvSpPr>
          <p:nvPr>
            <p:ph idx="1"/>
          </p:nvPr>
        </p:nvSpPr>
        <p:spPr>
          <a:xfrm>
            <a:off x="457200" y="1226185"/>
            <a:ext cx="8229600" cy="5351780"/>
          </a:xfrm>
        </p:spPr>
        <p:txBody>
          <a:bodyPr>
            <a:normAutofit fontScale="90000"/>
          </a:bodyPr>
          <a:lstStyle/>
          <a:p>
            <a:pPr>
              <a:lnSpc>
                <a:spcPct val="100000"/>
              </a:lnSpc>
            </a:pPr>
            <a:r>
              <a:rPr lang="en-US" altLang="zh-CN" b="1" dirty="0">
                <a:solidFill>
                  <a:srgbClr val="0070C0"/>
                </a:solidFill>
              </a:rPr>
              <a:t>2.</a:t>
            </a:r>
            <a:r>
              <a:rPr lang="zh-CN" altLang="en-US" b="1" dirty="0">
                <a:solidFill>
                  <a:srgbClr val="0070C0"/>
                </a:solidFill>
              </a:rPr>
              <a:t>联系上下文朗读关键语句，思考：从实在是不平凡的，到绝不是平凡的，我们能感受到作者怎样的情感差异？【语文作业本</a:t>
            </a:r>
            <a:r>
              <a:rPr lang="en-US" altLang="zh-CN" b="1" dirty="0">
                <a:solidFill>
                  <a:srgbClr val="0070C0"/>
                </a:solidFill>
              </a:rPr>
              <a:t>84</a:t>
            </a:r>
            <a:r>
              <a:rPr lang="zh-CN" altLang="en-US" b="1" dirty="0">
                <a:solidFill>
                  <a:srgbClr val="0070C0"/>
                </a:solidFill>
              </a:rPr>
              <a:t>页导学一】</a:t>
            </a:r>
            <a:endParaRPr lang="zh-CN" altLang="en-US" b="1" dirty="0">
              <a:solidFill>
                <a:srgbClr val="0070C0"/>
              </a:solidFill>
            </a:endParaRPr>
          </a:p>
          <a:p>
            <a:pPr>
              <a:lnSpc>
                <a:spcPct val="100000"/>
              </a:lnSpc>
            </a:pPr>
            <a:r>
              <a:rPr lang="zh-CN" altLang="en-US" b="1" dirty="0">
                <a:latin typeface="楷体" panose="02010609060101010101" charset="-122"/>
                <a:ea typeface="楷体" panose="02010609060101010101" charset="-122"/>
              </a:rPr>
              <a:t>白杨树实在是不平凡的，我赞美白杨树！</a:t>
            </a:r>
            <a:endParaRPr lang="zh-CN" altLang="en-US" b="1" dirty="0">
              <a:latin typeface="楷体" panose="02010609060101010101" charset="-122"/>
              <a:ea typeface="楷体" panose="02010609060101010101" charset="-122"/>
            </a:endParaRPr>
          </a:p>
          <a:p>
            <a:pPr>
              <a:lnSpc>
                <a:spcPct val="100000"/>
              </a:lnSpc>
            </a:pPr>
            <a:r>
              <a:rPr lang="zh-CN" altLang="en-US" b="1" dirty="0">
                <a:latin typeface="楷体" panose="02010609060101010101" charset="-122"/>
                <a:ea typeface="楷体" panose="02010609060101010101" charset="-122"/>
              </a:rPr>
              <a:t>那就是白杨树，西北极普通的一种树，然而实在是不平凡的一种树！</a:t>
            </a:r>
            <a:endParaRPr lang="zh-CN" altLang="en-US" b="1" dirty="0">
              <a:latin typeface="楷体" panose="02010609060101010101" charset="-122"/>
              <a:ea typeface="楷体" panose="02010609060101010101" charset="-122"/>
            </a:endParaRPr>
          </a:p>
          <a:p>
            <a:pPr>
              <a:lnSpc>
                <a:spcPct val="100000"/>
              </a:lnSpc>
            </a:pPr>
            <a:r>
              <a:rPr lang="zh-CN" altLang="en-US" b="1" dirty="0">
                <a:latin typeface="楷体" panose="02010609060101010101" charset="-122"/>
                <a:ea typeface="楷体" panose="02010609060101010101" charset="-122"/>
              </a:rPr>
              <a:t>这就是白杨树，西北极普通的一种树，然而绝不是平凡的树！</a:t>
            </a:r>
            <a:endParaRPr lang="zh-CN" altLang="en-US" b="1" dirty="0">
              <a:solidFill>
                <a:srgbClr val="FF0000"/>
              </a:solidFill>
              <a:latin typeface="楷体" panose="02010609060101010101" charset="-122"/>
              <a:ea typeface="楷体" panose="02010609060101010101" charset="-122"/>
            </a:endParaRPr>
          </a:p>
          <a:p>
            <a:pPr>
              <a:lnSpc>
                <a:spcPct val="100000"/>
              </a:lnSpc>
            </a:pPr>
            <a:r>
              <a:rPr lang="zh-CN" altLang="en-US" b="1" dirty="0">
                <a:latin typeface="楷体" panose="02010609060101010101" charset="-122"/>
                <a:ea typeface="楷体" panose="02010609060101010101" charset="-122"/>
              </a:rPr>
              <a:t>白杨树不是平凡的树。我要高声赞美白杨树！</a:t>
            </a:r>
            <a:endParaRPr lang="zh-CN" altLang="en-US" b="1" dirty="0">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TABLE_BEAUTIFY" val="smartTable{9532a7bd-61cc-47cb-9ab4-95925100fd12}"/>
  <p:tag name="TABLE_ENDDRAG_ORIGIN_RECT" val="695*439"/>
  <p:tag name="TABLE_ENDDRAG_RECT" val="12*90*695*439"/>
</p:tagLst>
</file>

<file path=ppt/tags/tag2.xml><?xml version="1.0" encoding="utf-8"?>
<p:tagLst xmlns:p="http://schemas.openxmlformats.org/presentationml/2006/main">
  <p:tag name="KSO_WM_UNIT_TABLE_BEAUTIFY" val="smartTable{9532a7bd-61cc-47cb-9ab4-95925100fd12}"/>
  <p:tag name="TABLE_ENDDRAG_ORIGIN_RECT" val="695*439"/>
  <p:tag name="TABLE_ENDDRAG_RECT" val="12*90*695*43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3495</Words>
  <Application>WPS 演示</Application>
  <PresentationFormat>全屏显示(4:3)</PresentationFormat>
  <Paragraphs>164</Paragraphs>
  <Slides>21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21</vt:i4>
      </vt:variant>
    </vt:vector>
  </HeadingPairs>
  <TitlesOfParts>
    <vt:vector size="30" baseType="lpstr">
      <vt:lpstr>Arial</vt:lpstr>
      <vt:lpstr>宋体</vt:lpstr>
      <vt:lpstr>Wingdings</vt:lpstr>
      <vt:lpstr>黑体</vt:lpstr>
      <vt:lpstr>楷体</vt:lpstr>
      <vt:lpstr>Calibri</vt:lpstr>
      <vt:lpstr>微软雅黑</vt:lpstr>
      <vt:lpstr>Arial Unicode MS</vt:lpstr>
      <vt:lpstr>Office 主题</vt:lpstr>
      <vt:lpstr>PowerPoint 演示文稿</vt:lpstr>
      <vt:lpstr>白杨礼赞</vt:lpstr>
      <vt:lpstr>白杨礼赞</vt:lpstr>
      <vt:lpstr>PowerPoint 演示文稿</vt:lpstr>
      <vt:lpstr>白杨礼赞—抒情句</vt:lpstr>
      <vt:lpstr>白杨礼赞—抒情句</vt:lpstr>
      <vt:lpstr>白杨礼赞—抒情线索</vt:lpstr>
      <vt:lpstr>白杨礼赞—抒情线索</vt:lpstr>
      <vt:lpstr>白杨礼赞—抒情句</vt:lpstr>
      <vt:lpstr>白杨礼赞—抒情句</vt:lpstr>
      <vt:lpstr>白杨礼赞—描写句</vt:lpstr>
      <vt:lpstr>白杨礼赞—背景</vt:lpstr>
      <vt:lpstr>白杨礼赞—写法</vt:lpstr>
      <vt:lpstr>白杨礼赞—写法</vt:lpstr>
      <vt:lpstr>白杨礼赞—写法</vt:lpstr>
      <vt:lpstr>白杨礼赞—学习小结</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象征—</dc:title>
  <dc:creator>Administrator</dc:creator>
  <cp:lastModifiedBy>阮伟平</cp:lastModifiedBy>
  <cp:revision>33</cp:revision>
  <dcterms:created xsi:type="dcterms:W3CDTF">2017-12-18T00:18:00Z</dcterms:created>
  <dcterms:modified xsi:type="dcterms:W3CDTF">2020-11-24T09:01:25Z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