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58" r:id="rId3"/>
    <p:sldId id="267" r:id="rId4"/>
    <p:sldId id="257" r:id="rId6"/>
    <p:sldId id="256" r:id="rId7"/>
    <p:sldId id="259" r:id="rId8"/>
    <p:sldId id="260" r:id="rId9"/>
    <p:sldId id="261" r:id="rId10"/>
    <p:sldId id="266" r:id="rId11"/>
    <p:sldId id="264" r:id="rId12"/>
    <p:sldId id="265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0950" y="511810"/>
            <a:ext cx="2834005" cy="1149985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p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请你总结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0950" y="1887855"/>
            <a:ext cx="9128125" cy="4203700"/>
          </a:xfrm>
          <a:ln>
            <a:noFill/>
          </a:ln>
        </p:spPr>
        <p:txBody>
          <a:bodyPr>
            <a:normAutofit lnSpcReduction="20000"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28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、词的句子有长有短，因此又叫做</a:t>
            </a:r>
            <a:r>
              <a:rPr lang="zh-CN" altLang="en-US" sz="2800" u="sng">
                <a:solidFill>
                  <a:srgbClr val="FF0000"/>
                </a:solidFill>
                <a:sym typeface="+mn-ea"/>
              </a:rPr>
              <a:t>长短句</a:t>
            </a:r>
            <a:r>
              <a:rPr lang="zh-CN" altLang="en-US" sz="2800">
                <a:sym typeface="+mn-ea"/>
              </a:rPr>
              <a:t>。词起初叫曲、曲子、曲子词，简称“词”。</a:t>
            </a:r>
            <a:endParaRPr lang="zh-CN" altLang="en-US" sz="2800"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/>
              <a:t>我国古代诗歌的一种，是配合宴乐乐曲而填写的歌诗。萌芽于南朝，是隋唐时兴起的一种新的文学样式。到了</a:t>
            </a:r>
            <a:r>
              <a:rPr lang="zh-CN" altLang="en-US" sz="2800">
                <a:solidFill>
                  <a:srgbClr val="FF0000"/>
                </a:solidFill>
              </a:rPr>
              <a:t>宋代</a:t>
            </a:r>
            <a:r>
              <a:rPr lang="zh-CN" altLang="en-US" sz="2800"/>
              <a:t>，经过长期不断的发展，进入到词的</a:t>
            </a:r>
            <a:r>
              <a:rPr lang="zh-CN" altLang="en-US" sz="2800">
                <a:solidFill>
                  <a:srgbClr val="FF0000"/>
                </a:solidFill>
              </a:rPr>
              <a:t>全盛</a:t>
            </a:r>
            <a:r>
              <a:rPr lang="zh-CN" altLang="en-US" sz="2800"/>
              <a:t>时期。</a:t>
            </a:r>
            <a:endParaRPr lang="zh-CN" altLang="en-US" sz="280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/>
              <a:t>3</a:t>
            </a:r>
            <a:r>
              <a:rPr lang="zh-CN" altLang="en-US" sz="2800"/>
              <a:t>、词牌是词的曲调的名称，规定某一词牌的字数、句数、平仄和韵脚。</a:t>
            </a:r>
            <a:endParaRPr lang="zh-CN" altLang="en-US" sz="280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/>
              <a:t>4</a:t>
            </a:r>
            <a:r>
              <a:rPr lang="zh-CN" altLang="en-US" sz="2800"/>
              <a:t>、词可以有题目。</a:t>
            </a:r>
            <a:endParaRPr lang="zh-CN" altLang="en-US" sz="2800"/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2800"/>
              <a:t>5</a:t>
            </a:r>
            <a:r>
              <a:rPr lang="zh-CN" altLang="en-US" sz="2800"/>
              <a:t>、词分上、下片或上、下阕。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584700" y="893445"/>
            <a:ext cx="22301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“</a:t>
            </a:r>
            <a:r>
              <a:rPr lang="zh-CN" altLang="en-US" sz="4400"/>
              <a:t>词</a:t>
            </a:r>
            <a:r>
              <a:rPr lang="en-US" altLang="zh-CN" sz="4400"/>
              <a:t>”</a:t>
            </a:r>
            <a:endParaRPr lang="en-US" altLang="zh-CN" sz="44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1710" y="715010"/>
            <a:ext cx="1991360" cy="132588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相见欢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830" y="2286000"/>
            <a:ext cx="9959975" cy="354203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金陵城上西楼，倚清秋。万里夕阳垂地大江流。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中原乱，簪缨散，几时收？试倩悲风吹泪过扬州。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7115" y="2040890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朱敦儒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0472420" y="2756535"/>
            <a:ext cx="1301750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/>
              <a:t>  </a:t>
            </a:r>
            <a:r>
              <a:rPr lang="zh-CN" altLang="en-US" sz="2800">
                <a:hlinkClick r:id="rId2" action="ppaction://hlinksldjump"/>
              </a:rPr>
              <a:t>写景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10631805" y="3953510"/>
            <a:ext cx="1142365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/>
              <a:t> </a:t>
            </a:r>
            <a:r>
              <a:rPr lang="zh-CN" altLang="en-US" sz="2800">
                <a:hlinkClick r:id="rId3" action="ppaction://hlinksldjump"/>
              </a:rPr>
              <a:t>抒情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4" grpId="0"/>
      <p:bldP spid="3" grpId="0" build="p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04670" y="677545"/>
            <a:ext cx="1666875" cy="6451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/>
              <a:t>  </a:t>
            </a:r>
            <a:r>
              <a:rPr lang="zh-CN" altLang="en-US" sz="3600"/>
              <a:t>写景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519555" y="2103120"/>
            <a:ext cx="4030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</a:t>
            </a:r>
            <a:r>
              <a:rPr lang="zh-CN" altLang="en-US" sz="3600"/>
              <a:t>、词人登楼看到</a:t>
            </a:r>
            <a:r>
              <a:rPr lang="zh-CN" altLang="en-US" sz="4000"/>
              <a:t>：</a:t>
            </a:r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5810250" y="2226310"/>
            <a:ext cx="4826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夕阳、大地、江流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1519555" y="3106420"/>
            <a:ext cx="3699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</a:t>
            </a:r>
            <a:r>
              <a:rPr lang="zh-CN" altLang="en-US" sz="3600"/>
              <a:t>、景物特点：</a:t>
            </a:r>
            <a:endParaRPr lang="zh-CN" altLang="en-US" sz="3600"/>
          </a:p>
        </p:txBody>
      </p:sp>
      <p:sp>
        <p:nvSpPr>
          <p:cNvPr id="11" name="文本框 10"/>
          <p:cNvSpPr txBox="1"/>
          <p:nvPr/>
        </p:nvSpPr>
        <p:spPr>
          <a:xfrm>
            <a:off x="5095875" y="3136900"/>
            <a:ext cx="4968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视野宽广、苍凉悲壮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1571625" y="4293870"/>
            <a:ext cx="2888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</a:t>
            </a:r>
            <a:r>
              <a:rPr lang="zh-CN" altLang="en-US" sz="3200"/>
              <a:t>、景物作用：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3745865" y="866775"/>
            <a:ext cx="2064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（寒秋）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4460240" y="4293870"/>
            <a:ext cx="7143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“</a:t>
            </a:r>
            <a:r>
              <a:rPr lang="zh-CN" altLang="en-US" sz="2800"/>
              <a:t>夕阳垂地</a:t>
            </a:r>
            <a:r>
              <a:rPr lang="en-US" altLang="zh-CN" sz="2800"/>
              <a:t>”</a:t>
            </a:r>
            <a:r>
              <a:rPr lang="zh-CN" altLang="en-US" sz="2800"/>
              <a:t>暗喻南宋国势日渐衰微的现状；</a:t>
            </a:r>
            <a:endParaRPr lang="zh-CN" altLang="en-US" sz="2800"/>
          </a:p>
          <a:p>
            <a:r>
              <a:rPr lang="zh-CN" altLang="en-US" sz="2800"/>
              <a:t>借景抒情，抒发词人国破家亡时的落魄心情。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6" grpId="0"/>
      <p:bldP spid="9" grpId="0"/>
      <p:bldP spid="10" grpId="0"/>
      <p:bldP spid="11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852930" y="491490"/>
            <a:ext cx="1142365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2800"/>
              <a:t> </a:t>
            </a:r>
            <a:r>
              <a:rPr lang="zh-CN" altLang="en-US" sz="2800"/>
              <a:t>抒情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3393440" y="461010"/>
            <a:ext cx="1128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悲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1835" y="491490"/>
            <a:ext cx="3794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rPr>
              <a:t>为什么而悲？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7045" y="1380490"/>
            <a:ext cx="17824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中原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乱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2875" y="1503680"/>
            <a:ext cx="3047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中原沦丧的现实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1611630" y="2406015"/>
            <a:ext cx="17818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簪缨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散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1145" y="335915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几时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收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4875" y="1503680"/>
            <a:ext cx="203263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亡国之痛</a:t>
            </a:r>
            <a:endParaRPr lang="zh-CN" altLang="en-US" sz="3200"/>
          </a:p>
        </p:txBody>
      </p:sp>
      <p:sp>
        <p:nvSpPr>
          <p:cNvPr id="14" name="文本框 13"/>
          <p:cNvSpPr txBox="1"/>
          <p:nvPr/>
        </p:nvSpPr>
        <p:spPr>
          <a:xfrm>
            <a:off x="3896995" y="2406015"/>
            <a:ext cx="31584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统治阶级无心抗敌、</a:t>
            </a:r>
            <a:endParaRPr lang="zh-CN" altLang="en-US" sz="2800"/>
          </a:p>
          <a:p>
            <a:r>
              <a:rPr lang="zh-CN" altLang="en-US" sz="2800"/>
              <a:t>              苟安旦夕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7254875" y="3420745"/>
            <a:ext cx="269938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渴望收复国土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7539990" y="2529205"/>
            <a:ext cx="104711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愤慨</a:t>
            </a:r>
            <a:endParaRPr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4382770" y="4573270"/>
            <a:ext cx="2872105" cy="645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忧国忧民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82770" y="5430520"/>
            <a:ext cx="2872105" cy="645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      </a:t>
            </a:r>
            <a:r>
              <a:rPr lang="zh-CN" altLang="en-US" sz="3600">
                <a:solidFill>
                  <a:srgbClr val="FF0000"/>
                </a:solidFill>
              </a:rPr>
              <a:t>爱国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6" grpId="0"/>
      <p:bldP spid="7" grpId="0"/>
      <p:bldP spid="9" grpId="0"/>
      <p:bldP spid="10" grpId="0"/>
      <p:bldP spid="13" grpId="0" animBg="1"/>
      <p:bldP spid="11" grpId="0"/>
      <p:bldP spid="14" grpId="0"/>
      <p:bldP spid="16" grpId="0" animBg="1"/>
      <p:bldP spid="12" grpId="0"/>
      <p:bldP spid="15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261350" y="2856865"/>
            <a:ext cx="2682875" cy="671830"/>
          </a:xfrm>
        </p:spPr>
        <p:txBody>
          <a:bodyPr/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晏殊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9745" y="1244600"/>
            <a:ext cx="442722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600" b="1">
                <a:solidFill>
                  <a:schemeClr val="tx1"/>
                </a:solidFill>
                <a:effectLst/>
                <a:latin typeface="Vijaya" panose="020B0604020202020204" charset="0"/>
                <a:ea typeface="楷体" panose="02010609060101010101" charset="-122"/>
                <a:cs typeface="Vijaya" panose="020B0604020202020204" charset="0"/>
                <a:sym typeface="+mn-ea"/>
              </a:rPr>
              <a:t>   </a:t>
            </a:r>
            <a:r>
              <a:rPr lang="zh-CN" altLang="en-US" sz="8000" b="1">
                <a:solidFill>
                  <a:schemeClr val="tx1"/>
                </a:solidFill>
                <a:effectLst/>
                <a:latin typeface="Vijaya" panose="020B0604020202020204" charset="0"/>
                <a:ea typeface="楷体" panose="02010609060101010101" charset="-122"/>
                <a:cs typeface="Vijaya" panose="020B0604020202020204" charset="0"/>
                <a:sym typeface="+mn-ea"/>
              </a:rPr>
              <a:t>浣 溪 沙</a:t>
            </a:r>
            <a:endParaRPr lang="zh-CN" altLang="en-US" sz="8000" b="1">
              <a:solidFill>
                <a:schemeClr val="tx1"/>
              </a:solidFill>
              <a:effectLst/>
              <a:latin typeface="Vijaya" panose="020B0604020202020204" charset="0"/>
              <a:ea typeface="楷体" panose="02010609060101010101" charset="-122"/>
              <a:cs typeface="Vijaya" panose="020B06040202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2237105" y="873760"/>
            <a:ext cx="2109470" cy="11499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 anchorCtr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浣溪沙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7105" y="2513330"/>
            <a:ext cx="75279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本唐代教坊曲名，因西施浣纱于若耶溪，故又名《浣溪纱》或《浣沙溪》。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1169670" y="344170"/>
            <a:ext cx="2077720" cy="973455"/>
          </a:xfrm>
          <a:prstGeom prst="rect">
            <a:avLst/>
          </a:prstGeom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  </a:t>
            </a:r>
            <a:r>
              <a:rPr lang="zh-CN" altLang="en-US">
                <a:sym typeface="+mn-ea"/>
              </a:rPr>
              <a:t>晏殊</a:t>
            </a: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9670" y="1317625"/>
            <a:ext cx="7747000" cy="5015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3200"/>
              <a:t>晏殊，字同叔，抚州临川人。北宋著名文学家、政治家。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十四岁以神童入试，赐同进士出身，谥号元献，世称</a:t>
            </a:r>
            <a:r>
              <a:rPr lang="zh-CN" altLang="en-US" sz="3200" u="sng">
                <a:solidFill>
                  <a:srgbClr val="FF0000"/>
                </a:solidFill>
              </a:rPr>
              <a:t>晏元献</a:t>
            </a:r>
            <a:r>
              <a:rPr lang="zh-CN" altLang="en-US" sz="3200"/>
              <a:t>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晏殊以词著于文坛，</a:t>
            </a:r>
            <a:r>
              <a:rPr lang="zh-CN" altLang="en-US" sz="3200" u="sng">
                <a:solidFill>
                  <a:srgbClr val="FF0000"/>
                </a:solidFill>
              </a:rPr>
              <a:t>尤擅小令</a:t>
            </a:r>
            <a:r>
              <a:rPr lang="zh-CN" altLang="en-US" sz="3200"/>
              <a:t>，风格含蓄婉丽，与其子</a:t>
            </a:r>
            <a:r>
              <a:rPr lang="zh-CN" altLang="en-US" sz="3200" u="sng">
                <a:solidFill>
                  <a:srgbClr val="FF0000"/>
                </a:solidFill>
              </a:rPr>
              <a:t>晏几道</a:t>
            </a:r>
            <a:r>
              <a:rPr lang="zh-CN" altLang="en-US" sz="3200"/>
              <a:t>，被称为“大晏”和“小晏”，又与欧阳修并称“晏欧”；存世有《珠玉词》。</a:t>
            </a:r>
            <a:endParaRPr lang="zh-CN" altLang="en-US" sz="3200"/>
          </a:p>
        </p:txBody>
      </p:sp>
      <p:pic>
        <p:nvPicPr>
          <p:cNvPr id="9" name="图片 8" descr="300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4945" y="1317625"/>
            <a:ext cx="2924810" cy="36614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3470" y="314325"/>
            <a:ext cx="3371850" cy="1616075"/>
          </a:xfrm>
        </p:spPr>
        <p:txBody>
          <a:bodyPr>
            <a:noAutofit/>
          </a:bodyPr>
          <a:p>
            <a:r>
              <a:rPr lang="en-US" altLang="zh-CN" sz="54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Vijaya" panose="020B0604020202020204" charset="0"/>
                <a:ea typeface="楷体" panose="02010609060101010101" charset="-122"/>
                <a:cs typeface="Vijaya" panose="020B0604020202020204" charset="0"/>
                <a:sym typeface="+mn-ea"/>
              </a:rPr>
              <a:t>   </a:t>
            </a:r>
            <a:r>
              <a:rPr lang="zh-CN" altLang="en-US" sz="6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Vijaya" panose="020B0604020202020204" charset="0"/>
                <a:ea typeface="楷体" panose="02010609060101010101" charset="-122"/>
                <a:cs typeface="Vijaya" panose="020B0604020202020204" charset="0"/>
                <a:sym typeface="+mn-ea"/>
              </a:rPr>
              <a:t>浣溪沙</a:t>
            </a:r>
            <a:endParaRPr lang="zh-CN" altLang="en-US" sz="60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Vijaya" panose="020B0604020202020204" charset="0"/>
              <a:ea typeface="楷体" panose="02010609060101010101" charset="-122"/>
              <a:cs typeface="Vijaya" panose="020B0604020202020204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5875" y="2265045"/>
            <a:ext cx="5527040" cy="3682365"/>
          </a:xfrm>
        </p:spPr>
        <p:txBody>
          <a:bodyPr>
            <a:noAutofit/>
          </a:bodyPr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一曲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新词酒一杯，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去年天气旧亭台。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夕阳西下几时回？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无可奈何花落去，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似曾相识燕归来。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小园香径独徘徊。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4205" y="1590040"/>
            <a:ext cx="1024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晏殊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无可奈何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花落去，似曾相识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燕归来。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右弧形箭头 4"/>
          <p:cNvSpPr/>
          <p:nvPr/>
        </p:nvSpPr>
        <p:spPr>
          <a:xfrm rot="5400000">
            <a:off x="2780030" y="634365"/>
            <a:ext cx="634365" cy="2073910"/>
          </a:xfrm>
          <a:prstGeom prst="curved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右弧形箭头 5"/>
          <p:cNvSpPr/>
          <p:nvPr/>
        </p:nvSpPr>
        <p:spPr>
          <a:xfrm rot="5400000">
            <a:off x="7605395" y="633730"/>
            <a:ext cx="634365" cy="2073910"/>
          </a:xfrm>
          <a:prstGeom prst="curved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3725" y="2559050"/>
            <a:ext cx="227012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惋惜、伤感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431280" y="2066290"/>
            <a:ext cx="320611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旧识重现的欣喜、又有一点惆怅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986155" y="4317365"/>
            <a:ext cx="387286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美好的事物必然会消逝，无法阻止；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169025" y="4317365"/>
            <a:ext cx="492188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/>
              <a:t>但仍有美好事物的再现，生活不会因此就一片虚无。</a:t>
            </a:r>
            <a:endParaRPr lang="zh-CN" altLang="en-US" sz="3200"/>
          </a:p>
        </p:txBody>
      </p:sp>
      <p:sp>
        <p:nvSpPr>
          <p:cNvPr id="11" name="下箭头 10"/>
          <p:cNvSpPr/>
          <p:nvPr/>
        </p:nvSpPr>
        <p:spPr>
          <a:xfrm>
            <a:off x="2780030" y="3460115"/>
            <a:ext cx="285750" cy="71437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7891780" y="3460115"/>
            <a:ext cx="285750" cy="71437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6" grpId="0" animBg="1"/>
      <p:bldP spid="8" grpId="0" bldLvl="0" animBg="1"/>
      <p:bldP spid="11" grpId="0" animBg="1"/>
      <p:bldP spid="9" grpId="0" animBg="1"/>
      <p:bldP spid="1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0490" y="2070735"/>
            <a:ext cx="10515600" cy="3288665"/>
          </a:xfrm>
        </p:spPr>
        <p:txBody>
          <a:bodyPr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上片：今昔对比 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时光易逝 物是人非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下片：自然景物与生活哲理相结合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伤春怀人之情</a:t>
            </a: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380490" y="492760"/>
            <a:ext cx="2109470" cy="11499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ym typeface="+mn-ea"/>
              </a:rPr>
              <a:t>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总结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/>
          </a:p>
        </p:txBody>
      </p:sp>
      <p:pic>
        <p:nvPicPr>
          <p:cNvPr id="3" name="图片 2" descr="1-1506201I044145"/>
          <p:cNvPicPr>
            <a:picLocks noChangeAspect="1"/>
          </p:cNvPicPr>
          <p:nvPr/>
        </p:nvPicPr>
        <p:blipFill>
          <a:blip r:embed="rId1"/>
          <a:srcRect t="5875"/>
          <a:stretch>
            <a:fillRect/>
          </a:stretch>
        </p:blipFill>
        <p:spPr>
          <a:xfrm>
            <a:off x="1270" y="30480"/>
            <a:ext cx="10086975" cy="6796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2630" y="2017395"/>
            <a:ext cx="57677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相 见 欢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2785" y="3830955"/>
            <a:ext cx="36252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朱敦儒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546985" cy="1325880"/>
          </a:xfrm>
          <a:solidFill>
            <a:schemeClr val="accent2"/>
          </a:solidFill>
        </p:spPr>
        <p:txBody>
          <a:bodyPr/>
          <a:p>
            <a:r>
              <a:rPr lang="en-US" altLang="zh-CN"/>
              <a:t>  </a:t>
            </a:r>
            <a:r>
              <a:rPr lang="zh-CN" altLang="en-US"/>
              <a:t>靖康耻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7007860" cy="4652645"/>
          </a:xfrm>
        </p:spPr>
        <p:txBody>
          <a:bodyPr/>
          <a:p>
            <a:r>
              <a:rPr lang="zh-CN" altLang="en-US" sz="3200"/>
              <a:t>靖康二年四月，金军攻破东京（今开封），俘虏了宋徽宗、宋钦宗父子及大量赵氏皇族、后宫妃嫔与贵卿、朝臣等三千余人，押解北上，东京城中公私积蓄为之一空。</a:t>
            </a:r>
            <a:endParaRPr lang="zh-CN" altLang="en-US" sz="3200"/>
          </a:p>
          <a:p>
            <a:r>
              <a:rPr lang="zh-CN" altLang="en-US" sz="3200"/>
              <a:t>朱敦儒仓猝南逃金陵，总算暂时获得了喘息机会。这首词就是他客居金陵，登上金陵城西门城楼所写的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pic>
        <p:nvPicPr>
          <p:cNvPr id="4" name="图片 3" descr="300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310" y="1825625"/>
            <a:ext cx="3586480" cy="28695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</p:tagLst>
</file>

<file path=ppt/tags/tag1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3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5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414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WPS 演示</Application>
  <PresentationFormat>宽屏</PresentationFormat>
  <Paragraphs>123</Paragraphs>
  <Slides>12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Vijaya</vt:lpstr>
      <vt:lpstr>Calibri</vt:lpstr>
      <vt:lpstr>微软雅黑</vt:lpstr>
      <vt:lpstr>Arial Unicode MS</vt:lpstr>
      <vt:lpstr>Office 主题</vt:lpstr>
      <vt:lpstr> 请你总结</vt:lpstr>
      <vt:lpstr>PowerPoint 演示文稿</vt:lpstr>
      <vt:lpstr>PowerPoint 演示文稿</vt:lpstr>
      <vt:lpstr>PowerPoint 演示文稿</vt:lpstr>
      <vt:lpstr>   浣溪沙</vt:lpstr>
      <vt:lpstr>无可奈何/花落去，似曾相识/燕归来。</vt:lpstr>
      <vt:lpstr>PowerPoint 演示文稿</vt:lpstr>
      <vt:lpstr>空白演示</vt:lpstr>
      <vt:lpstr>  靖康耻</vt:lpstr>
      <vt:lpstr>相见欢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温阿喵</cp:lastModifiedBy>
  <cp:revision>18</cp:revision>
  <dcterms:created xsi:type="dcterms:W3CDTF">2018-03-01T02:03:00Z</dcterms:created>
  <dcterms:modified xsi:type="dcterms:W3CDTF">2018-11-19T01:10:10Z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