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5" r:id="rId1"/>
  </p:sldMasterIdLst>
  <p:handoutMasterIdLst>
    <p:handoutMasterId r:id="rId13"/>
  </p:handoutMasterIdLst>
  <p:sldIdLst>
    <p:sldId id="256" r:id="rId2"/>
    <p:sldId id="266" r:id="rId3"/>
    <p:sldId id="258" r:id="rId4"/>
    <p:sldId id="265" r:id="rId5"/>
    <p:sldId id="262" r:id="rId6"/>
    <p:sldId id="267" r:id="rId7"/>
    <p:sldId id="257" r:id="rId8"/>
    <p:sldId id="259" r:id="rId9"/>
    <p:sldId id="263" r:id="rId10"/>
    <p:sldId id="269" r:id="rId11"/>
    <p:sldId id="270" r:id="rId12"/>
  </p:sldIdLst>
  <p:sldSz cx="9144000" cy="5143500" type="screen16x9"/>
  <p:notesSz cx="6858000" cy="994568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主题样式 2 - 强调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主题样式 2 - 强调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6" y="-270"/>
      </p:cViewPr>
      <p:guideLst>
        <p:guide orient="horz" pos="16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D0E1682-941D-4141-BB36-60C8C3AB0636}" type="datetimeFigureOut">
              <a:rPr lang="zh-CN" altLang="en-US"/>
              <a:pPr/>
              <a:t>2014-12-09</a:t>
            </a:fld>
            <a:endParaRPr lang="en-US" altLang="zh-CN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8B3883D-1D80-4260-B355-02F8A451537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ctrTitle"/>
          </p:nvPr>
        </p:nvSpPr>
        <p:spPr>
          <a:xfrm>
            <a:off x="611188" y="3579813"/>
            <a:ext cx="7772400" cy="776287"/>
          </a:xfrm>
          <a:extLst>
            <a:ext uri="{909E8E84-426E-40dd-AFC4-6F175D3DCCD1}"/>
          </a:ex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443413"/>
            <a:ext cx="6400800" cy="576262"/>
          </a:xfrm>
          <a:extLst>
            <a:ext uri="{909E8E84-426E-40dd-AFC4-6F175D3DCCD1}"/>
          </a:extLst>
        </p:spPr>
        <p:txBody>
          <a:bodyPr/>
          <a:lstStyle>
            <a:lvl1pPr marL="0" indent="0" algn="ctr">
              <a:buFont typeface="Arial" charset="0"/>
              <a:buNone/>
              <a:defRPr sz="2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4E72D-BC20-49E9-85C1-36B2EDA991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92938" y="206375"/>
            <a:ext cx="1693862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1908175" y="206375"/>
            <a:ext cx="4932363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17B4E-EBAE-4622-9491-2EC7A5C227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398E7-FA10-4C8E-BC46-0B15414D7E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9D39B-6990-4864-982B-CC82F6B13B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908175" y="1200150"/>
            <a:ext cx="3313113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73688" y="1200150"/>
            <a:ext cx="3313112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D0ECA-A747-4BD7-B931-4C3544BC47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41619-CDF3-47FF-858C-9314EF2FAE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B5C942-EB05-40D5-A3C5-2CEE3EF4E6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67522-C5B3-452A-9565-5DB7526943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2B070-72E4-4B76-9DB8-06F4BDD776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B365E-7A32-46F0-8534-922C6B21C6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charset="0"/>
              <a:buNone/>
              <a:defRPr sz="1200">
                <a:solidFill>
                  <a:srgbClr val="898989"/>
                </a:solidFill>
                <a:ea typeface="宋体" charset="0"/>
                <a:cs typeface="宋体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charset="0"/>
              <a:buNone/>
              <a:defRPr sz="1200">
                <a:solidFill>
                  <a:srgbClr val="898989"/>
                </a:solidFill>
                <a:ea typeface="宋体" charset="0"/>
                <a:cs typeface="宋体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8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200">
                <a:solidFill>
                  <a:srgbClr val="898989"/>
                </a:solidFill>
                <a:ea typeface="宋体" charset="0"/>
                <a:cs typeface="宋体" charset="0"/>
              </a:defRPr>
            </a:lvl1pPr>
          </a:lstStyle>
          <a:p>
            <a:pPr>
              <a:defRPr/>
            </a:pPr>
            <a:fld id="{D24DAF66-5EF4-4892-95DC-58A55070C2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908175" y="206375"/>
            <a:ext cx="67786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8175" y="1200150"/>
            <a:ext cx="6778625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zh-CN" smtClean="0"/>
          </a:p>
          <a:p>
            <a:pPr lvl="1"/>
            <a:r>
              <a:rPr lang="zh-CN" altLang="en-US" smtClean="0"/>
              <a:t>第二级</a:t>
            </a:r>
            <a:endParaRPr lang="en-US" altLang="zh-CN" smtClean="0"/>
          </a:p>
          <a:p>
            <a:pPr lvl="2"/>
            <a:r>
              <a:rPr lang="zh-CN" altLang="en-US" smtClean="0"/>
              <a:t>第三级</a:t>
            </a:r>
            <a:endParaRPr lang="en-US" altLang="zh-CN" smtClean="0"/>
          </a:p>
          <a:p>
            <a:pPr lvl="3"/>
            <a:r>
              <a:rPr lang="zh-CN" altLang="en-US" smtClean="0"/>
              <a:t>第四级</a:t>
            </a:r>
            <a:endParaRPr lang="en-US" altLang="zh-CN" smtClean="0"/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16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14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4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3579813"/>
            <a:ext cx="7921625" cy="776287"/>
          </a:xfrm>
        </p:spPr>
        <p:txBody>
          <a:bodyPr/>
          <a:lstStyle/>
          <a:p>
            <a:pPr eaLnBrk="1" hangingPunct="1"/>
            <a:r>
              <a:rPr kumimoji="0" lang="zh-CN" altLang="en-US" sz="3600" smtClean="0">
                <a:latin typeface="黑体" pitchFamily="2" charset="-122"/>
                <a:ea typeface="黑体" pitchFamily="2" charset="-122"/>
                <a:cs typeface="Songti SC Regular"/>
              </a:rPr>
              <a:t>写 作 在 窗 外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940425" y="4443413"/>
            <a:ext cx="2881313" cy="43180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kumimoji="0" lang="zh-CN" altLang="en-US" b="1" smtClean="0">
                <a:latin typeface="楷体_GB2312" pitchFamily="49" charset="-122"/>
                <a:ea typeface="楷体_GB2312" pitchFamily="49" charset="-122"/>
                <a:cs typeface="楷体"/>
              </a:rPr>
              <a:t>绍兴一中    谢 澹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5150" y="195263"/>
            <a:ext cx="7056438" cy="4537075"/>
          </a:xfrm>
        </p:spPr>
        <p:txBody>
          <a:bodyPr/>
          <a:lstStyle/>
          <a:p>
            <a:r>
              <a:rPr lang="zh-CN" altLang="en-US" sz="2400" b="1" smtClean="0">
                <a:ea typeface="楷体_GB2312" pitchFamily="49" charset="-122"/>
              </a:rPr>
              <a:t>“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希望这些活动能在您的下届，下下届，下下下，下下下下</a:t>
            </a:r>
            <a:r>
              <a:rPr lang="en-US" altLang="zh-CN" sz="2400" b="1" smtClean="0">
                <a:ea typeface="楷体_GB2312" pitchFamily="49" charset="-122"/>
              </a:rPr>
              <a:t>……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届一直延续</a:t>
            </a:r>
            <a:r>
              <a:rPr lang="zh-CN" altLang="en-US" sz="2400" b="1" smtClean="0">
                <a:ea typeface="楷体_GB2312" pitchFamily="49" charset="-122"/>
              </a:rPr>
              <a:t>”</a:t>
            </a:r>
            <a:endParaRPr lang="zh-CN" altLang="en-US" sz="2400" b="1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smtClean="0">
                <a:ea typeface="楷体_GB2312" pitchFamily="49" charset="-122"/>
              </a:rPr>
              <a:t>“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不只是我们，我们后面的学生也能享受到这种快乐</a:t>
            </a:r>
            <a:r>
              <a:rPr lang="zh-CN" altLang="en-US" sz="2400" b="1" smtClean="0">
                <a:ea typeface="楷体_GB2312" pitchFamily="49" charset="-122"/>
              </a:rPr>
              <a:t>”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endParaRPr lang="zh-CN" altLang="en-US" sz="2400" b="1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课题</a:t>
            </a:r>
            <a:r>
              <a:rPr lang="en-US" altLang="zh-CN" sz="2400" b="1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基于创作的写作学习</a:t>
            </a:r>
            <a:r>
              <a:rPr lang="en-US" altLang="zh-CN" sz="2400" b="1" smtClean="0"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buFont typeface="Arial" charset="0"/>
              <a:buNone/>
            </a:pPr>
            <a:r>
              <a:rPr lang="en-US" altLang="zh-CN" sz="2400" b="1" smtClean="0">
                <a:latin typeface="楷体_GB2312" pitchFamily="49" charset="-122"/>
                <a:ea typeface="楷体_GB2312" pitchFamily="49" charset="-122"/>
              </a:rPr>
              <a:t>                      </a:t>
            </a:r>
            <a:r>
              <a:rPr lang="en-US" altLang="zh-CN" sz="2400" b="1" smtClean="0">
                <a:ea typeface="楷体_GB2312" pitchFamily="49" charset="-122"/>
              </a:rPr>
              <a:t>——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课程</a:t>
            </a:r>
            <a:r>
              <a:rPr lang="en-US" altLang="zh-CN" sz="2400" b="1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创意写作</a:t>
            </a:r>
            <a:r>
              <a:rPr lang="en-US" altLang="zh-CN" sz="2400" b="1" smtClean="0"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buFont typeface="Arial" charset="0"/>
              <a:buNone/>
            </a:pPr>
            <a:endParaRPr lang="en-US" altLang="zh-CN" sz="2400" b="1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期待我们共同拥有一段温暖而百感交集的写作学习之旅</a:t>
            </a:r>
          </a:p>
          <a:p>
            <a:pPr>
              <a:buFont typeface="Arial" charset="0"/>
              <a:buNone/>
            </a:pPr>
            <a:endParaRPr lang="zh-CN" altLang="en-US" sz="2400" b="1" smtClean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2530" name="组 3"/>
          <p:cNvGrpSpPr>
            <a:grpSpLocks/>
          </p:cNvGrpSpPr>
          <p:nvPr/>
        </p:nvGrpSpPr>
        <p:grpSpPr bwMode="auto">
          <a:xfrm>
            <a:off x="7019925" y="4371975"/>
            <a:ext cx="2736850" cy="601663"/>
            <a:chOff x="7020272" y="4371950"/>
            <a:chExt cx="2735958" cy="600924"/>
          </a:xfrm>
        </p:grpSpPr>
        <p:pic>
          <p:nvPicPr>
            <p:cNvPr id="22531" name="Picture 19" descr="OOOPIC_vipvip_20080813094332fd2bc624fcbcdda89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20272" y="4371950"/>
              <a:ext cx="346075" cy="57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2" name="Text Box 20"/>
            <p:cNvSpPr txBox="1">
              <a:spLocks noChangeArrowheads="1"/>
            </p:cNvSpPr>
            <p:nvPr/>
          </p:nvSpPr>
          <p:spPr bwMode="auto">
            <a:xfrm>
              <a:off x="7307516" y="4516235"/>
              <a:ext cx="2448714" cy="45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ea typeface="楷体_GB2312" pitchFamily="49" charset="-122"/>
                </a:rPr>
                <a:t>外的写作</a:t>
              </a:r>
              <a:r>
                <a:rPr lang="en-US" altLang="zh-CN" sz="2400" b="1">
                  <a:ea typeface="楷体_GB2312" pitchFamily="49" charset="-122"/>
                </a:rPr>
                <a:t>·</a:t>
              </a:r>
              <a:r>
                <a:rPr lang="zh-CN" altLang="en-US" b="1">
                  <a:ea typeface="楷体_GB2312" pitchFamily="49" charset="-122"/>
                </a:rPr>
                <a:t>说法</a:t>
              </a: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kumimoji="0" lang="zh-CN" altLang="en-US" sz="3200" b="1" smtClean="0">
                <a:latin typeface="宋体" charset="-122"/>
                <a:ea typeface="宋体" charset="-122"/>
              </a:rPr>
              <a:t>      教育的目的是让学生摆脱现实的奴役，而非适应现实。</a:t>
            </a:r>
          </a:p>
          <a:p>
            <a:pPr>
              <a:buFont typeface="Arial" charset="0"/>
              <a:buNone/>
            </a:pPr>
            <a:r>
              <a:rPr kumimoji="0" lang="zh-CN" altLang="en-US" smtClean="0">
                <a:latin typeface="黑体" pitchFamily="2" charset="-122"/>
                <a:ea typeface="黑体" pitchFamily="2" charset="-122"/>
              </a:rPr>
              <a:t>                  </a:t>
            </a:r>
          </a:p>
          <a:p>
            <a:pPr>
              <a:buFont typeface="Arial" charset="0"/>
              <a:buNone/>
            </a:pPr>
            <a:r>
              <a:rPr kumimoji="0" lang="en-US" altLang="zh-CN" sz="2800" b="1" smtClean="0">
                <a:latin typeface="宋体" charset="-122"/>
                <a:ea typeface="宋体" charset="-122"/>
              </a:rPr>
              <a:t>                        </a:t>
            </a:r>
            <a:r>
              <a:rPr kumimoji="0" lang="en-US" altLang="zh-CN" sz="2800" b="1" smtClean="0">
                <a:latin typeface="宋体" charset="-122"/>
                <a:ea typeface="楷体_GB2312" pitchFamily="49" charset="-122"/>
              </a:rPr>
              <a:t>——</a:t>
            </a:r>
            <a:r>
              <a:rPr kumimoji="0" lang="zh-CN" altLang="en-US" sz="2800" b="1" smtClean="0">
                <a:latin typeface="楷体_GB2312" pitchFamily="49" charset="-122"/>
                <a:ea typeface="楷体_GB2312" pitchFamily="49" charset="-122"/>
              </a:rPr>
              <a:t>西塞罗</a:t>
            </a:r>
          </a:p>
          <a:p>
            <a:pPr algn="ctr">
              <a:buFont typeface="Arial" charset="0"/>
              <a:buNone/>
            </a:pPr>
            <a:endParaRPr kumimoji="0" lang="zh-CN" altLang="en-US" sz="2800" b="1" smtClean="0">
              <a:latin typeface="楷体_GB2312" pitchFamily="49" charset="-122"/>
              <a:ea typeface="楷体_GB2312" pitchFamily="49" charset="-122"/>
            </a:endParaRPr>
          </a:p>
          <a:p>
            <a:pPr algn="ctr">
              <a:buFont typeface="Arial" charset="0"/>
              <a:buNone/>
            </a:pPr>
            <a:r>
              <a:rPr kumimoji="0" lang="zh-CN" altLang="en-US" sz="2800" b="1" smtClean="0">
                <a:latin typeface="宋体" charset="-122"/>
                <a:ea typeface="宋体" charset="-122"/>
              </a:rPr>
              <a:t>与各位共勉，谢谢大家！</a:t>
            </a:r>
          </a:p>
        </p:txBody>
      </p:sp>
      <p:grpSp>
        <p:nvGrpSpPr>
          <p:cNvPr id="23554" name="组 3"/>
          <p:cNvGrpSpPr>
            <a:grpSpLocks/>
          </p:cNvGrpSpPr>
          <p:nvPr/>
        </p:nvGrpSpPr>
        <p:grpSpPr bwMode="auto">
          <a:xfrm>
            <a:off x="7019925" y="4371975"/>
            <a:ext cx="2736850" cy="601663"/>
            <a:chOff x="7020272" y="4371950"/>
            <a:chExt cx="2735958" cy="600924"/>
          </a:xfrm>
        </p:grpSpPr>
        <p:pic>
          <p:nvPicPr>
            <p:cNvPr id="23555" name="Picture 19" descr="OOOPIC_vipvip_20080813094332fd2bc624fcbcdda89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20272" y="4371950"/>
              <a:ext cx="346075" cy="57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6" name="Text Box 20"/>
            <p:cNvSpPr txBox="1">
              <a:spLocks noChangeArrowheads="1"/>
            </p:cNvSpPr>
            <p:nvPr/>
          </p:nvSpPr>
          <p:spPr bwMode="auto">
            <a:xfrm>
              <a:off x="7307516" y="4516235"/>
              <a:ext cx="2448714" cy="45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ea typeface="楷体_GB2312" pitchFamily="49" charset="-122"/>
                </a:rPr>
                <a:t>外的写作</a:t>
              </a:r>
              <a:r>
                <a:rPr lang="en-US" altLang="zh-CN" sz="2400" b="1">
                  <a:ea typeface="楷体_GB2312" pitchFamily="49" charset="-122"/>
                </a:rPr>
                <a:t>·</a:t>
              </a:r>
              <a:r>
                <a:rPr lang="zh-CN" altLang="en-US" b="1">
                  <a:ea typeface="楷体_GB2312" pitchFamily="49" charset="-122"/>
                </a:rPr>
                <a:t>说法</a:t>
              </a: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84438" y="842963"/>
            <a:ext cx="3168650" cy="3394075"/>
          </a:xfrm>
        </p:spPr>
        <p:txBody>
          <a:bodyPr/>
          <a:lstStyle/>
          <a:p>
            <a:pPr eaLnBrk="1" hangingPunct="1"/>
            <a:endParaRPr kumimoji="0" lang="zh-CN" altLang="en-US" sz="4000" b="1" smtClean="0">
              <a:latin typeface="宋体" charset="-122"/>
              <a:ea typeface="宋体" charset="-122"/>
            </a:endParaRPr>
          </a:p>
          <a:p>
            <a:pPr eaLnBrk="1" hangingPunct="1"/>
            <a:r>
              <a:rPr kumimoji="0" lang="zh-CN" altLang="en-US" sz="3200" b="1" smtClean="0">
                <a:latin typeface="楷体_GB2312" pitchFamily="49" charset="-122"/>
                <a:ea typeface="楷体_GB2312" pitchFamily="49" charset="-122"/>
              </a:rPr>
              <a:t>绘本   </a:t>
            </a:r>
          </a:p>
          <a:p>
            <a:pPr eaLnBrk="1" hangingPunct="1"/>
            <a:r>
              <a:rPr kumimoji="0" lang="zh-CN" altLang="en-US" sz="3200" b="1" smtClean="0">
                <a:latin typeface="楷体_GB2312" pitchFamily="49" charset="-122"/>
                <a:ea typeface="楷体_GB2312" pitchFamily="49" charset="-122"/>
              </a:rPr>
              <a:t>我爱写歌词  </a:t>
            </a:r>
          </a:p>
          <a:p>
            <a:pPr eaLnBrk="1" hangingPunct="1"/>
            <a:r>
              <a:rPr kumimoji="0" lang="zh-CN" altLang="en-US" sz="3200" b="1" smtClean="0">
                <a:latin typeface="楷体_GB2312" pitchFamily="49" charset="-122"/>
                <a:ea typeface="楷体_GB2312" pitchFamily="49" charset="-122"/>
              </a:rPr>
              <a:t>小说</a:t>
            </a:r>
            <a:r>
              <a:rPr kumimoji="0" lang="zh-CN" altLang="en-US" sz="3200" b="1" smtClean="0">
                <a:latin typeface="宋体" charset="-122"/>
                <a:ea typeface="宋体" charset="-122"/>
              </a:rPr>
              <a:t> 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/>
        </p:nvSpPr>
        <p:spPr bwMode="auto">
          <a:xfrm>
            <a:off x="5724525" y="842963"/>
            <a:ext cx="3167063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en-US" altLang="zh-CN" sz="4000" b="1">
              <a:latin typeface="宋体" charset="-122"/>
              <a:sym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Arial" charset="0"/>
              </a:rPr>
              <a:t>诗歌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Arial" charset="0"/>
              </a:rPr>
              <a:t>  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Arial" charset="0"/>
              </a:rPr>
              <a:t>拍客</a:t>
            </a:r>
            <a:endParaRPr lang="en-US" altLang="zh-CN" sz="3200" b="1">
              <a:latin typeface="楷体_GB2312" pitchFamily="49" charset="-122"/>
              <a:ea typeface="楷体_GB2312" pitchFamily="49" charset="-122"/>
              <a:sym typeface="Arial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Arial" charset="0"/>
              </a:rPr>
              <a:t>寻找一棵树</a:t>
            </a:r>
            <a:r>
              <a:rPr lang="en-US" altLang="zh-CN" sz="3200" b="1">
                <a:latin typeface="宋体" charset="-122"/>
                <a:sym typeface="Arial" charset="0"/>
              </a:rPr>
              <a:t> 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2555875" y="339725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en-US" sz="3600" b="1"/>
              <a:t>活动</a:t>
            </a:r>
            <a:endParaRPr lang="zh-CN" altLang="en-US" sz="3600" b="1"/>
          </a:p>
        </p:txBody>
      </p:sp>
      <p:grpSp>
        <p:nvGrpSpPr>
          <p:cNvPr id="14340" name="组 7"/>
          <p:cNvGrpSpPr>
            <a:grpSpLocks/>
          </p:cNvGrpSpPr>
          <p:nvPr/>
        </p:nvGrpSpPr>
        <p:grpSpPr bwMode="auto">
          <a:xfrm>
            <a:off x="7019925" y="4371975"/>
            <a:ext cx="2736850" cy="606425"/>
            <a:chOff x="7020272" y="4371950"/>
            <a:chExt cx="2735958" cy="605681"/>
          </a:xfrm>
        </p:grpSpPr>
        <p:pic>
          <p:nvPicPr>
            <p:cNvPr id="14341" name="Picture 19" descr="OOOPIC_vipvip_20080813094332fd2bc624fcbcdda89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20272" y="4371950"/>
              <a:ext cx="346075" cy="57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2" name="Text Box 20"/>
            <p:cNvSpPr txBox="1">
              <a:spLocks noChangeArrowheads="1"/>
            </p:cNvSpPr>
            <p:nvPr/>
          </p:nvSpPr>
          <p:spPr bwMode="auto">
            <a:xfrm>
              <a:off x="7308304" y="4515966"/>
              <a:ext cx="244792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ea typeface="楷体_GB2312" pitchFamily="49" charset="-122"/>
                </a:rPr>
                <a:t>外的写作</a:t>
              </a:r>
              <a:r>
                <a:rPr lang="en-US" altLang="zh-CN" sz="2400" b="1">
                  <a:ea typeface="楷体_GB2312" pitchFamily="49" charset="-122"/>
                </a:rPr>
                <a:t>·</a:t>
              </a:r>
              <a:r>
                <a:rPr lang="zh-CN" altLang="en-US" b="1">
                  <a:ea typeface="楷体_GB2312" pitchFamily="49" charset="-122"/>
                </a:rPr>
                <a:t>做法</a:t>
              </a: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71775" y="1347788"/>
            <a:ext cx="5915025" cy="3394075"/>
          </a:xfrm>
        </p:spPr>
        <p:txBody>
          <a:bodyPr/>
          <a:lstStyle/>
          <a:p>
            <a:pPr eaLnBrk="1" hangingPunct="1"/>
            <a:r>
              <a:rPr kumimoji="0" lang="zh-CN" altLang="en-US" sz="3200" b="1" smtClean="0">
                <a:latin typeface="Songti SC Regular"/>
                <a:ea typeface="楷体_GB2312" pitchFamily="49" charset="-122"/>
                <a:cs typeface="Songti SC Regular"/>
              </a:rPr>
              <a:t>新鲜的</a:t>
            </a:r>
            <a:endParaRPr kumimoji="0" lang="en-US" altLang="zh-CN" sz="3200" b="1" smtClean="0">
              <a:latin typeface="Songti SC Regular"/>
              <a:ea typeface="楷体_GB2312" pitchFamily="49" charset="-122"/>
              <a:cs typeface="Songti SC Regular"/>
            </a:endParaRPr>
          </a:p>
          <a:p>
            <a:pPr eaLnBrk="1" hangingPunct="1"/>
            <a:r>
              <a:rPr kumimoji="0" lang="zh-CN" altLang="en-US" sz="3200" b="1" smtClean="0">
                <a:latin typeface="Songti SC Regular"/>
                <a:ea typeface="楷体_GB2312" pitchFamily="49" charset="-122"/>
                <a:cs typeface="Songti SC Regular"/>
              </a:rPr>
              <a:t>生动的</a:t>
            </a:r>
            <a:endParaRPr kumimoji="0" lang="en-US" altLang="zh-CN" sz="3200" b="1" smtClean="0">
              <a:latin typeface="Songti SC Regular"/>
              <a:ea typeface="楷体_GB2312" pitchFamily="49" charset="-122"/>
              <a:cs typeface="Songti SC Regular"/>
            </a:endParaRPr>
          </a:p>
          <a:p>
            <a:pPr eaLnBrk="1" hangingPunct="1"/>
            <a:r>
              <a:rPr kumimoji="0" lang="zh-CN" altLang="zh-CN" sz="3200" b="1" smtClean="0">
                <a:latin typeface="Songti SC Regular"/>
                <a:ea typeface="楷体_GB2312" pitchFamily="49" charset="-122"/>
                <a:cs typeface="Songti SC Regular"/>
              </a:rPr>
              <a:t>“</a:t>
            </a:r>
            <a:r>
              <a:rPr kumimoji="0" lang="zh-CN" altLang="en-US" sz="3200" b="1" smtClean="0">
                <a:latin typeface="Songti SC Regular"/>
                <a:ea typeface="楷体_GB2312" pitchFamily="49" charset="-122"/>
                <a:cs typeface="Songti SC Regular"/>
              </a:rPr>
              <a:t>我”的</a:t>
            </a:r>
            <a:r>
              <a:rPr kumimoji="0" lang="zh-CN" altLang="en-US" sz="3200" smtClean="0">
                <a:latin typeface="Songti SC Regular"/>
                <a:ea typeface="方正苏新诗柳楷简体"/>
                <a:cs typeface="Songti SC Regular"/>
              </a:rPr>
              <a:t>    </a:t>
            </a:r>
          </a:p>
          <a:p>
            <a:pPr eaLnBrk="1" hangingPunct="1">
              <a:buFont typeface="Arial" charset="0"/>
              <a:buNone/>
            </a:pPr>
            <a:r>
              <a:rPr kumimoji="0" lang="zh-CN" altLang="en-US" sz="3200" b="1" smtClean="0">
                <a:ea typeface="方正苏新诗柳楷简体"/>
                <a:cs typeface="方正苏新诗柳楷简体"/>
              </a:rPr>
              <a:t>   </a:t>
            </a:r>
          </a:p>
        </p:txBody>
      </p:sp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2555875" y="339725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/>
              <a:t>活动特点</a:t>
            </a:r>
          </a:p>
        </p:txBody>
      </p:sp>
      <p:grpSp>
        <p:nvGrpSpPr>
          <p:cNvPr id="15363" name="组 3"/>
          <p:cNvGrpSpPr>
            <a:grpSpLocks/>
          </p:cNvGrpSpPr>
          <p:nvPr/>
        </p:nvGrpSpPr>
        <p:grpSpPr bwMode="auto">
          <a:xfrm>
            <a:off x="7019925" y="4371975"/>
            <a:ext cx="2736850" cy="606425"/>
            <a:chOff x="7020272" y="4371950"/>
            <a:chExt cx="2735958" cy="605681"/>
          </a:xfrm>
        </p:grpSpPr>
        <p:pic>
          <p:nvPicPr>
            <p:cNvPr id="15364" name="Picture 19" descr="OOOPIC_vipvip_20080813094332fd2bc624fcbcdda89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20272" y="4371950"/>
              <a:ext cx="346075" cy="57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5" name="Text Box 20"/>
            <p:cNvSpPr txBox="1">
              <a:spLocks noChangeArrowheads="1"/>
            </p:cNvSpPr>
            <p:nvPr/>
          </p:nvSpPr>
          <p:spPr bwMode="auto">
            <a:xfrm>
              <a:off x="7308304" y="4515966"/>
              <a:ext cx="244792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ea typeface="楷体_GB2312" pitchFamily="49" charset="-122"/>
                </a:rPr>
                <a:t>外的写作</a:t>
              </a:r>
              <a:r>
                <a:rPr lang="en-US" altLang="zh-CN" sz="2400" b="1">
                  <a:ea typeface="楷体_GB2312" pitchFamily="49" charset="-122"/>
                </a:rPr>
                <a:t>·</a:t>
              </a:r>
              <a:r>
                <a:rPr lang="zh-CN" altLang="en-US" b="1">
                  <a:ea typeface="楷体_GB2312" pitchFamily="49" charset="-122"/>
                </a:rPr>
                <a:t>做法</a:t>
              </a: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4"/>
          <p:cNvSpPr txBox="1">
            <a:spLocks noChangeArrowheads="1"/>
          </p:cNvSpPr>
          <p:nvPr/>
        </p:nvSpPr>
        <p:spPr bwMode="auto">
          <a:xfrm>
            <a:off x="2484438" y="411163"/>
            <a:ext cx="2478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/>
              <a:t>过程关键词</a:t>
            </a:r>
          </a:p>
        </p:txBody>
      </p:sp>
      <p:sp>
        <p:nvSpPr>
          <p:cNvPr id="18436" name="Rectangle 2"/>
          <p:cNvSpPr>
            <a:spLocks noChangeArrowheads="1"/>
          </p:cNvSpPr>
          <p:nvPr/>
        </p:nvSpPr>
        <p:spPr bwMode="auto">
          <a:xfrm>
            <a:off x="2771775" y="1347788"/>
            <a:ext cx="5915025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3200" b="1">
                <a:latin typeface="Songti SC Regular"/>
                <a:ea typeface="楷体_GB2312" pitchFamily="49" charset="-122"/>
                <a:cs typeface="Songti SC Regular"/>
              </a:rPr>
              <a:t>借鉴与指导</a:t>
            </a:r>
            <a:endParaRPr lang="en-US" altLang="zh-CN" sz="3200" b="1">
              <a:latin typeface="Songti SC Regular"/>
              <a:ea typeface="楷体_GB2312" pitchFamily="49" charset="-122"/>
              <a:cs typeface="Songti SC Regular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3200" b="1">
                <a:latin typeface="Songti SC Regular"/>
                <a:ea typeface="楷体_GB2312" pitchFamily="49" charset="-122"/>
                <a:cs typeface="Songti SC Regular"/>
              </a:rPr>
              <a:t>交流与修改</a:t>
            </a:r>
            <a:endParaRPr lang="en-US" altLang="zh-CN" sz="3200" b="1">
              <a:latin typeface="Songti SC Regular"/>
              <a:ea typeface="楷体_GB2312" pitchFamily="49" charset="-122"/>
              <a:cs typeface="Songti SC Regular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3200" b="1">
                <a:latin typeface="Songti SC Regular"/>
                <a:ea typeface="楷体_GB2312" pitchFamily="49" charset="-122"/>
                <a:cs typeface="Songti SC Regular"/>
              </a:rPr>
              <a:t>展示与评价</a:t>
            </a:r>
            <a:r>
              <a:rPr lang="zh-CN" altLang="en-US" sz="3200">
                <a:latin typeface="Songti SC Regular"/>
                <a:ea typeface="方正苏新诗柳楷简体"/>
                <a:cs typeface="Songti SC Regular"/>
              </a:rPr>
              <a:t>    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200" b="1">
                <a:latin typeface="微软雅黑"/>
                <a:ea typeface="方正苏新诗柳楷简体"/>
                <a:cs typeface="方正苏新诗柳楷简体"/>
              </a:rPr>
              <a:t>   </a:t>
            </a:r>
          </a:p>
        </p:txBody>
      </p:sp>
      <p:grpSp>
        <p:nvGrpSpPr>
          <p:cNvPr id="16387" name="组 3"/>
          <p:cNvGrpSpPr>
            <a:grpSpLocks/>
          </p:cNvGrpSpPr>
          <p:nvPr/>
        </p:nvGrpSpPr>
        <p:grpSpPr bwMode="auto">
          <a:xfrm>
            <a:off x="7019925" y="4371975"/>
            <a:ext cx="2736850" cy="606425"/>
            <a:chOff x="7020272" y="4371950"/>
            <a:chExt cx="2735958" cy="605681"/>
          </a:xfrm>
        </p:grpSpPr>
        <p:pic>
          <p:nvPicPr>
            <p:cNvPr id="16388" name="Picture 19" descr="OOOPIC_vipvip_20080813094332fd2bc624fcbcdda89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20272" y="4371950"/>
              <a:ext cx="346075" cy="57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9" name="Text Box 20"/>
            <p:cNvSpPr txBox="1">
              <a:spLocks noChangeArrowheads="1"/>
            </p:cNvSpPr>
            <p:nvPr/>
          </p:nvSpPr>
          <p:spPr bwMode="auto">
            <a:xfrm>
              <a:off x="7308304" y="4515966"/>
              <a:ext cx="244792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ea typeface="楷体_GB2312" pitchFamily="49" charset="-122"/>
                </a:rPr>
                <a:t>外的写作</a:t>
              </a:r>
              <a:r>
                <a:rPr lang="en-US" altLang="zh-CN" sz="2400" b="1">
                  <a:ea typeface="楷体_GB2312" pitchFamily="49" charset="-122"/>
                </a:rPr>
                <a:t>·</a:t>
              </a:r>
              <a:r>
                <a:rPr lang="zh-CN" altLang="en-US" b="1">
                  <a:ea typeface="楷体_GB2312" pitchFamily="49" charset="-122"/>
                </a:rPr>
                <a:t>做法</a:t>
              </a: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1835150" y="987425"/>
            <a:ext cx="7308850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①我喜欢它们。</a:t>
            </a:r>
            <a:r>
              <a:rPr lang="en-US" altLang="zh-CN" sz="2000" b="1">
                <a:latin typeface="微软雅黑"/>
                <a:ea typeface="楷体_GB2312" pitchFamily="49" charset="-122"/>
              </a:rPr>
              <a:t>……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无论是哪一次活动，都别开生面。它不同于死板的纸质作业，也不是限定了范围有许许多多客观条件约束着的大作文；</a:t>
            </a:r>
            <a:r>
              <a:rPr lang="en-US" altLang="zh-CN" sz="2000" b="1">
                <a:latin typeface="微软雅黑"/>
                <a:ea typeface="楷体_GB2312" pitchFamily="49" charset="-122"/>
              </a:rPr>
              <a:t>……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甚至可能因为它，我们才更懂得生活，更接近生活。（张佳羽）</a:t>
            </a:r>
            <a:r>
              <a:rPr lang="zh-CN" altLang="en-US" sz="2000" b="1">
                <a:latin typeface="微软雅黑"/>
                <a:ea typeface="微软雅黑"/>
              </a:rPr>
              <a:t> 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000" b="1">
                <a:latin typeface="微软雅黑"/>
                <a:ea typeface="微软雅黑"/>
              </a:rPr>
              <a:t>②</a:t>
            </a:r>
            <a:r>
              <a:rPr kumimoji="1" lang="zh-CN" altLang="en-US" sz="2000" b="1">
                <a:latin typeface="楷体_GB2312" pitchFamily="49" charset="-122"/>
                <a:ea typeface="楷体_GB2312" pitchFamily="49" charset="-122"/>
              </a:rPr>
              <a:t>参与活动的过程是辛苦的，但享受成果的兴奋与幸福是无法用言语来表达的。（滕靓彦）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kumimoji="1" lang="zh-CN" altLang="en-US" sz="2000" b="1">
                <a:latin typeface="楷体_GB2312" pitchFamily="49" charset="-122"/>
                <a:ea typeface="楷体_GB2312" pitchFamily="49" charset="-122"/>
              </a:rPr>
              <a:t>③每过一段时间会整理一下试卷与作业，有价值的保留，无用的就扔掉。当无意间翻出这绘本，虽然只是简单的白纸加线条，零零散散，但舍不得丢。高中以来我的</a:t>
            </a:r>
            <a:r>
              <a:rPr kumimoji="1" lang="zh-CN" altLang="en-US" sz="2000" b="1">
                <a:latin typeface="微软雅黑"/>
                <a:ea typeface="楷体_GB2312" pitchFamily="49" charset="-122"/>
              </a:rPr>
              <a:t>“</a:t>
            </a:r>
            <a:r>
              <a:rPr kumimoji="1" lang="zh-CN" altLang="en-US" sz="2000" b="1">
                <a:latin typeface="楷体_GB2312" pitchFamily="49" charset="-122"/>
                <a:ea typeface="楷体_GB2312" pitchFamily="49" charset="-122"/>
              </a:rPr>
              <a:t>创作</a:t>
            </a:r>
            <a:r>
              <a:rPr kumimoji="1" lang="zh-CN" altLang="en-US" sz="2000" b="1">
                <a:latin typeface="微软雅黑"/>
                <a:ea typeface="楷体_GB2312" pitchFamily="49" charset="-122"/>
              </a:rPr>
              <a:t>”</a:t>
            </a:r>
            <a:r>
              <a:rPr kumimoji="1" lang="zh-CN" altLang="en-US" sz="2000" b="1">
                <a:latin typeface="楷体_GB2312" pitchFamily="49" charset="-122"/>
                <a:ea typeface="楷体_GB2312" pitchFamily="49" charset="-122"/>
              </a:rPr>
              <a:t>被表扬过两次，对于我这个语文成绩平平的人，它意义非凡。（王鑫豪）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kumimoji="1"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2268538" y="195263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/>
              <a:t>活动感言</a:t>
            </a:r>
          </a:p>
        </p:txBody>
      </p:sp>
      <p:grpSp>
        <p:nvGrpSpPr>
          <p:cNvPr id="17411" name="组 3"/>
          <p:cNvGrpSpPr>
            <a:grpSpLocks/>
          </p:cNvGrpSpPr>
          <p:nvPr/>
        </p:nvGrpSpPr>
        <p:grpSpPr bwMode="auto">
          <a:xfrm>
            <a:off x="7019925" y="4371975"/>
            <a:ext cx="2736850" cy="601663"/>
            <a:chOff x="7020272" y="4371950"/>
            <a:chExt cx="2735958" cy="600924"/>
          </a:xfrm>
        </p:grpSpPr>
        <p:pic>
          <p:nvPicPr>
            <p:cNvPr id="17412" name="Picture 19" descr="OOOPIC_vipvip_20080813094332fd2bc624fcbcdda89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20272" y="4371950"/>
              <a:ext cx="346075" cy="57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3" name="Text Box 20"/>
            <p:cNvSpPr txBox="1">
              <a:spLocks noChangeArrowheads="1"/>
            </p:cNvSpPr>
            <p:nvPr/>
          </p:nvSpPr>
          <p:spPr bwMode="auto">
            <a:xfrm>
              <a:off x="7307516" y="4516235"/>
              <a:ext cx="2448714" cy="45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ea typeface="楷体_GB2312" pitchFamily="49" charset="-122"/>
                </a:rPr>
                <a:t>外的写作</a:t>
              </a:r>
              <a:r>
                <a:rPr lang="en-US" altLang="zh-CN" sz="2400" b="1">
                  <a:ea typeface="楷体_GB2312" pitchFamily="49" charset="-122"/>
                </a:rPr>
                <a:t>·</a:t>
              </a:r>
              <a:r>
                <a:rPr lang="zh-CN" altLang="en-US" b="1">
                  <a:ea typeface="楷体_GB2312" pitchFamily="49" charset="-122"/>
                </a:rPr>
                <a:t>做法</a:t>
              </a: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5150" y="0"/>
            <a:ext cx="7129463" cy="5380038"/>
          </a:xfrm>
        </p:spPr>
        <p:txBody>
          <a:bodyPr/>
          <a:lstStyle/>
          <a:p>
            <a:pPr>
              <a:buFont typeface="Arial" charset="0"/>
              <a:buNone/>
            </a:pPr>
            <a:endParaRPr lang="zh-CN" altLang="en-US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④现在我的电脑上还保存着所有活动的记录，复制几份在不同的地方，防止珍贵的记忆消失。（沈燕）</a:t>
            </a:r>
          </a:p>
          <a:p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⑤一直以来，粗糙的心灵被禁锢在课堂里，然而这样的课堂，给了我们许多机会去感受生活。我敢说，如果没有这些课，我一辈子不会去做这些事情。写诗？就算有感而发也没有那么大胆子用拙劣的文字来表达；小说？有灵感最终也是半途而废；喜欢唱歌但绝对不会自己去创作；绘本这种，对于画画水平不是一般得差的我来说，根本不会去想它；可能会去做拍客，但也仅仅以眼睛为相机，以大脑为纸笔，心里勾勒点什么，然后没多久就忘记了。所以，这些奇妙的语文课，点缀了我们的生活，让人充满生机和活力。在单调的日子里，这样的课，无疑是我们最期待的。（尉雪虹）</a:t>
            </a:r>
            <a:r>
              <a:rPr lang="zh-CN" altLang="en-US" b="1" smtClean="0"/>
              <a:t> </a:t>
            </a:r>
            <a:endParaRPr lang="zh-CN" altLang="en-US" b="1" smtClean="0">
              <a:latin typeface="楷体_GB2312" pitchFamily="49" charset="-122"/>
              <a:ea typeface="楷体_GB2312" pitchFamily="49" charset="-122"/>
            </a:endParaRPr>
          </a:p>
          <a:p>
            <a:endParaRPr kumimoji="0" lang="zh-CN" altLang="en-US" b="1" smtClean="0">
              <a:latin typeface="Songti SC Regular"/>
              <a:ea typeface="方正苏新诗柳楷简体"/>
              <a:cs typeface="Songti SC Regular"/>
            </a:endParaRPr>
          </a:p>
          <a:p>
            <a:endParaRPr lang="zh-CN" altLang="en-US" smtClean="0"/>
          </a:p>
        </p:txBody>
      </p:sp>
      <p:grpSp>
        <p:nvGrpSpPr>
          <p:cNvPr id="18434" name="组 3"/>
          <p:cNvGrpSpPr>
            <a:grpSpLocks/>
          </p:cNvGrpSpPr>
          <p:nvPr/>
        </p:nvGrpSpPr>
        <p:grpSpPr bwMode="auto">
          <a:xfrm>
            <a:off x="7019925" y="4371975"/>
            <a:ext cx="2736850" cy="601663"/>
            <a:chOff x="7020272" y="4371950"/>
            <a:chExt cx="2735958" cy="600924"/>
          </a:xfrm>
        </p:grpSpPr>
        <p:pic>
          <p:nvPicPr>
            <p:cNvPr id="18435" name="Picture 19" descr="OOOPIC_vipvip_20080813094332fd2bc624fcbcdda89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20272" y="4371950"/>
              <a:ext cx="346075" cy="57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6" name="Text Box 20"/>
            <p:cNvSpPr txBox="1">
              <a:spLocks noChangeArrowheads="1"/>
            </p:cNvSpPr>
            <p:nvPr/>
          </p:nvSpPr>
          <p:spPr bwMode="auto">
            <a:xfrm>
              <a:off x="7307516" y="4516235"/>
              <a:ext cx="2448714" cy="45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ea typeface="楷体_GB2312" pitchFamily="49" charset="-122"/>
                </a:rPr>
                <a:t>外的写作</a:t>
              </a:r>
              <a:r>
                <a:rPr lang="en-US" altLang="zh-CN" sz="2400" b="1">
                  <a:ea typeface="楷体_GB2312" pitchFamily="49" charset="-122"/>
                </a:rPr>
                <a:t>·</a:t>
              </a:r>
              <a:r>
                <a:rPr lang="zh-CN" altLang="en-US" b="1">
                  <a:ea typeface="楷体_GB2312" pitchFamily="49" charset="-122"/>
                </a:rPr>
                <a:t>做法</a:t>
              </a: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339975" y="195263"/>
            <a:ext cx="3168650" cy="1655762"/>
          </a:xfrm>
        </p:spPr>
        <p:txBody>
          <a:bodyPr/>
          <a:lstStyle/>
          <a:p>
            <a:pPr eaLnBrk="1" hangingPunct="1"/>
            <a:endParaRPr kumimoji="0" lang="zh-CN" altLang="en-US" sz="4000" b="1" smtClean="0">
              <a:latin typeface="宋体" charset="-122"/>
              <a:ea typeface="宋体" charset="-122"/>
            </a:endParaRPr>
          </a:p>
          <a:p>
            <a:pPr eaLnBrk="1" hangingPunct="1"/>
            <a:r>
              <a:rPr kumimoji="0" lang="zh-CN" altLang="en-US" sz="2800" b="1" smtClean="0">
                <a:latin typeface="楷体_GB2312" pitchFamily="49" charset="-122"/>
                <a:ea typeface="楷体_GB2312" pitchFamily="49" charset="-122"/>
              </a:rPr>
              <a:t>不愿</a:t>
            </a:r>
            <a:r>
              <a:rPr kumimoji="0" lang="zh-CN" altLang="en-US" sz="4000" b="1" smtClean="0">
                <a:latin typeface="宋体" charset="-122"/>
                <a:ea typeface="宋体" charset="-122"/>
              </a:rPr>
              <a:t>   </a:t>
            </a:r>
          </a:p>
          <a:p>
            <a:pPr eaLnBrk="1" hangingPunct="1">
              <a:buFont typeface="Arial" charset="0"/>
              <a:buNone/>
            </a:pPr>
            <a:r>
              <a:rPr kumimoji="0" lang="zh-CN" altLang="en-US" sz="4000" b="1" smtClean="0">
                <a:latin typeface="宋体" charset="-122"/>
                <a:ea typeface="宋体" charset="-122"/>
              </a:rPr>
              <a:t> 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/>
        </p:nvSpPr>
        <p:spPr bwMode="auto">
          <a:xfrm>
            <a:off x="5651500" y="195263"/>
            <a:ext cx="3167063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en-US" altLang="zh-CN" sz="4000" b="1">
              <a:latin typeface="宋体" charset="-122"/>
              <a:sym typeface="Arial" charset="0"/>
            </a:endParaRPr>
          </a:p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Arial" charset="0"/>
              </a:rPr>
              <a:t>不会</a:t>
            </a:r>
            <a:r>
              <a:rPr lang="en-US" altLang="zh-CN" sz="4000" b="1">
                <a:latin typeface="宋体" charset="-122"/>
                <a:sym typeface="Arial" charset="0"/>
              </a:rPr>
              <a:t>  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4000" b="1">
                <a:latin typeface="宋体" charset="-122"/>
                <a:sym typeface="Arial" charset="0"/>
              </a:rPr>
              <a:t> 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2484438" y="339725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/>
              <a:t>现状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555875" y="1635125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/>
              <a:t>原因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268538" y="1851025"/>
            <a:ext cx="662463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zh-CN" altLang="en-US" sz="4000" b="1">
              <a:latin typeface="宋体" charset="-122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写作并非出自个人意愿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内容：高、大、上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评价：无法激励学生</a:t>
            </a:r>
            <a:endParaRPr lang="zh-CN" altLang="en-US" sz="3200" b="1">
              <a:latin typeface="宋体" charset="-122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4000" b="1">
                <a:latin typeface="宋体" charset="-122"/>
              </a:rPr>
              <a:t>  </a:t>
            </a:r>
          </a:p>
        </p:txBody>
      </p:sp>
      <p:grpSp>
        <p:nvGrpSpPr>
          <p:cNvPr id="19462" name="组 3"/>
          <p:cNvGrpSpPr>
            <a:grpSpLocks/>
          </p:cNvGrpSpPr>
          <p:nvPr/>
        </p:nvGrpSpPr>
        <p:grpSpPr bwMode="auto">
          <a:xfrm>
            <a:off x="7019925" y="4371975"/>
            <a:ext cx="2736850" cy="606425"/>
            <a:chOff x="7020272" y="4371950"/>
            <a:chExt cx="2735958" cy="605681"/>
          </a:xfrm>
        </p:grpSpPr>
        <p:pic>
          <p:nvPicPr>
            <p:cNvPr id="19463" name="Picture 19" descr="OOOPIC_vipvip_20080813094332fd2bc624fcbcdda89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20272" y="4371950"/>
              <a:ext cx="346075" cy="57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4" name="Text Box 20"/>
            <p:cNvSpPr txBox="1">
              <a:spLocks noChangeArrowheads="1"/>
            </p:cNvSpPr>
            <p:nvPr/>
          </p:nvSpPr>
          <p:spPr bwMode="auto">
            <a:xfrm>
              <a:off x="7308304" y="4515966"/>
              <a:ext cx="244792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ea typeface="楷体_GB2312" pitchFamily="49" charset="-122"/>
                </a:rPr>
                <a:t>外的写作</a:t>
              </a:r>
              <a:r>
                <a:rPr lang="en-US" altLang="zh-CN" sz="2400" b="1">
                  <a:ea typeface="楷体_GB2312" pitchFamily="49" charset="-122"/>
                </a:rPr>
                <a:t>·</a:t>
              </a:r>
              <a:r>
                <a:rPr lang="zh-CN" altLang="en-US" b="1">
                  <a:ea typeface="楷体_GB2312" pitchFamily="49" charset="-122"/>
                </a:rPr>
                <a:t>想法</a:t>
              </a: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 autoUpdateAnimBg="0"/>
      <p:bldP spid="14339" grpId="0"/>
      <p:bldP spid="14340" grpId="0"/>
      <p:bldP spid="6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4"/>
          <p:cNvSpPr txBox="1">
            <a:spLocks noChangeArrowheads="1"/>
          </p:cNvSpPr>
          <p:nvPr/>
        </p:nvSpPr>
        <p:spPr bwMode="auto">
          <a:xfrm>
            <a:off x="3132138" y="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/>
              <a:t>反思</a:t>
            </a:r>
          </a:p>
        </p:txBody>
      </p:sp>
      <p:grpSp>
        <p:nvGrpSpPr>
          <p:cNvPr id="20482" name="组 3"/>
          <p:cNvGrpSpPr>
            <a:grpSpLocks/>
          </p:cNvGrpSpPr>
          <p:nvPr/>
        </p:nvGrpSpPr>
        <p:grpSpPr bwMode="auto">
          <a:xfrm>
            <a:off x="7019925" y="4371975"/>
            <a:ext cx="2736850" cy="601663"/>
            <a:chOff x="7020272" y="4371950"/>
            <a:chExt cx="2735958" cy="600924"/>
          </a:xfrm>
        </p:grpSpPr>
        <p:pic>
          <p:nvPicPr>
            <p:cNvPr id="20515" name="Picture 19" descr="OOOPIC_vipvip_20080813094332fd2bc624fcbcdda89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20272" y="4371950"/>
              <a:ext cx="346075" cy="57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16" name="Text Box 20"/>
            <p:cNvSpPr txBox="1">
              <a:spLocks noChangeArrowheads="1"/>
            </p:cNvSpPr>
            <p:nvPr/>
          </p:nvSpPr>
          <p:spPr bwMode="auto">
            <a:xfrm>
              <a:off x="7307516" y="4516235"/>
              <a:ext cx="2448714" cy="45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ea typeface="楷体_GB2312" pitchFamily="49" charset="-122"/>
                </a:rPr>
                <a:t>外的写作</a:t>
              </a:r>
              <a:r>
                <a:rPr lang="en-US" altLang="zh-CN" sz="2400" b="1">
                  <a:ea typeface="楷体_GB2312" pitchFamily="49" charset="-122"/>
                </a:rPr>
                <a:t>·</a:t>
              </a:r>
              <a:r>
                <a:rPr lang="zh-CN" altLang="en-US" b="1">
                  <a:ea typeface="楷体_GB2312" pitchFamily="49" charset="-122"/>
                </a:rPr>
                <a:t>想法</a:t>
              </a:r>
            </a:p>
          </p:txBody>
        </p:sp>
      </p:grpSp>
      <p:graphicFrame>
        <p:nvGraphicFramePr>
          <p:cNvPr id="17453" name="Group 45"/>
          <p:cNvGraphicFramePr>
            <a:graphicFrameLocks noGrp="1"/>
          </p:cNvGraphicFramePr>
          <p:nvPr/>
        </p:nvGraphicFramePr>
        <p:xfrm>
          <a:off x="2484438" y="771525"/>
          <a:ext cx="6383337" cy="3527425"/>
        </p:xfrm>
        <a:graphic>
          <a:graphicData uri="http://schemas.openxmlformats.org/drawingml/2006/table">
            <a:tbl>
              <a:tblPr/>
              <a:tblGrid>
                <a:gridCol w="1511300"/>
                <a:gridCol w="1871662"/>
                <a:gridCol w="3000375"/>
              </a:tblGrid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应试作文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创意写作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写作动机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写作之前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写作之中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写作之后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/>
                          <a:ea typeface="微软雅黑"/>
                          <a:cs typeface="微软雅黑"/>
                        </a:rPr>
                        <a:t>学生反应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/>
                        <a:ea typeface="微软雅黑"/>
                        <a:cs typeface="微软雅黑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7447" name="Text Box 39"/>
          <p:cNvSpPr txBox="1">
            <a:spLocks noChangeArrowheads="1"/>
          </p:cNvSpPr>
          <p:nvPr/>
        </p:nvSpPr>
        <p:spPr bwMode="auto">
          <a:xfrm>
            <a:off x="6156325" y="2643188"/>
            <a:ext cx="27717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/>
              <a:t>定时段、个体与集体结合    （多媒体）</a:t>
            </a:r>
          </a:p>
          <a:p>
            <a:pPr>
              <a:spcBef>
                <a:spcPct val="50000"/>
              </a:spcBef>
            </a:pPr>
            <a:endParaRPr lang="zh-CN" altLang="en-US"/>
          </a:p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7448" name="Text Box 40"/>
          <p:cNvSpPr txBox="1">
            <a:spLocks noChangeArrowheads="1"/>
          </p:cNvSpPr>
          <p:nvPr/>
        </p:nvSpPr>
        <p:spPr bwMode="auto">
          <a:xfrm>
            <a:off x="4211638" y="1563688"/>
            <a:ext cx="1366837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/>
              <a:t>规定的题目</a:t>
            </a: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7449" name="Text Box 41"/>
          <p:cNvSpPr txBox="1">
            <a:spLocks noChangeArrowheads="1"/>
          </p:cNvSpPr>
          <p:nvPr/>
        </p:nvSpPr>
        <p:spPr bwMode="auto">
          <a:xfrm>
            <a:off x="6659563" y="1563688"/>
            <a:ext cx="1366837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/>
              <a:t>想写的题目</a:t>
            </a: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7450" name="Text Box 42"/>
          <p:cNvSpPr txBox="1">
            <a:spLocks noChangeArrowheads="1"/>
          </p:cNvSpPr>
          <p:nvPr/>
        </p:nvSpPr>
        <p:spPr bwMode="auto">
          <a:xfrm>
            <a:off x="4356100" y="2211388"/>
            <a:ext cx="1366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自在自为</a:t>
            </a:r>
          </a:p>
        </p:txBody>
      </p:sp>
      <p:sp>
        <p:nvSpPr>
          <p:cNvPr id="17451" name="Text Box 43"/>
          <p:cNvSpPr txBox="1">
            <a:spLocks noChangeArrowheads="1"/>
          </p:cNvSpPr>
          <p:nvPr/>
        </p:nvSpPr>
        <p:spPr bwMode="auto">
          <a:xfrm>
            <a:off x="6804025" y="2211388"/>
            <a:ext cx="1366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阅读思考</a:t>
            </a:r>
          </a:p>
        </p:txBody>
      </p:sp>
      <p:sp>
        <p:nvSpPr>
          <p:cNvPr id="17452" name="Text Box 44"/>
          <p:cNvSpPr txBox="1">
            <a:spLocks noChangeArrowheads="1"/>
          </p:cNvSpPr>
          <p:nvPr/>
        </p:nvSpPr>
        <p:spPr bwMode="auto">
          <a:xfrm>
            <a:off x="3995738" y="2643188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定时间、个体</a:t>
            </a:r>
          </a:p>
          <a:p>
            <a:r>
              <a:rPr lang="zh-CN" altLang="en-US" b="1"/>
              <a:t>     （纸上）</a:t>
            </a:r>
          </a:p>
        </p:txBody>
      </p:sp>
      <p:sp>
        <p:nvSpPr>
          <p:cNvPr id="17454" name="Text Box 46"/>
          <p:cNvSpPr txBox="1">
            <a:spLocks noChangeArrowheads="1"/>
          </p:cNvSpPr>
          <p:nvPr/>
        </p:nvSpPr>
        <p:spPr bwMode="auto">
          <a:xfrm>
            <a:off x="4427538" y="3363913"/>
            <a:ext cx="1150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分数等级</a:t>
            </a:r>
          </a:p>
        </p:txBody>
      </p:sp>
      <p:sp>
        <p:nvSpPr>
          <p:cNvPr id="17455" name="Rectangle 47"/>
          <p:cNvSpPr>
            <a:spLocks noChangeArrowheads="1"/>
          </p:cNvSpPr>
          <p:nvPr/>
        </p:nvSpPr>
        <p:spPr bwMode="auto">
          <a:xfrm>
            <a:off x="6877050" y="3363913"/>
            <a:ext cx="110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/>
              <a:t>多元评价</a:t>
            </a:r>
          </a:p>
        </p:txBody>
      </p:sp>
      <p:sp>
        <p:nvSpPr>
          <p:cNvPr id="17456" name="Rectangle 48"/>
          <p:cNvSpPr>
            <a:spLocks noChangeArrowheads="1"/>
          </p:cNvSpPr>
          <p:nvPr/>
        </p:nvSpPr>
        <p:spPr bwMode="auto">
          <a:xfrm>
            <a:off x="4427538" y="3795713"/>
            <a:ext cx="110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/>
              <a:t>消极痛苦</a:t>
            </a:r>
          </a:p>
        </p:txBody>
      </p:sp>
      <p:sp>
        <p:nvSpPr>
          <p:cNvPr id="17457" name="Rectangle 49"/>
          <p:cNvSpPr>
            <a:spLocks noChangeArrowheads="1"/>
          </p:cNvSpPr>
          <p:nvPr/>
        </p:nvSpPr>
        <p:spPr bwMode="auto">
          <a:xfrm>
            <a:off x="6300788" y="3795713"/>
            <a:ext cx="2255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/>
              <a:t>积极痛苦、成功体验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7" grpId="0"/>
      <p:bldP spid="17448" grpId="0"/>
      <p:bldP spid="17449" grpId="0"/>
      <p:bldP spid="17450" grpId="0"/>
      <p:bldP spid="17451" grpId="0"/>
      <p:bldP spid="17452" grpId="0"/>
      <p:bldP spid="17454" grpId="0"/>
      <p:bldP spid="17455" grpId="0"/>
      <p:bldP spid="17456" grpId="0"/>
      <p:bldP spid="174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4"/>
          <p:cNvSpPr txBox="1">
            <a:spLocks noChangeArrowheads="1"/>
          </p:cNvSpPr>
          <p:nvPr/>
        </p:nvSpPr>
        <p:spPr bwMode="auto">
          <a:xfrm>
            <a:off x="3132138" y="195263"/>
            <a:ext cx="11080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/>
              <a:t>反思</a:t>
            </a:r>
          </a:p>
        </p:txBody>
      </p:sp>
      <p:grpSp>
        <p:nvGrpSpPr>
          <p:cNvPr id="21506" name="组 3"/>
          <p:cNvGrpSpPr>
            <a:grpSpLocks/>
          </p:cNvGrpSpPr>
          <p:nvPr/>
        </p:nvGrpSpPr>
        <p:grpSpPr bwMode="auto">
          <a:xfrm>
            <a:off x="7019925" y="4371975"/>
            <a:ext cx="2736850" cy="601663"/>
            <a:chOff x="7020272" y="4371950"/>
            <a:chExt cx="2735958" cy="600924"/>
          </a:xfrm>
        </p:grpSpPr>
        <p:pic>
          <p:nvPicPr>
            <p:cNvPr id="21508" name="Picture 19" descr="OOOPIC_vipvip_20080813094332fd2bc624fcbcdda89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020272" y="4371950"/>
              <a:ext cx="346075" cy="57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9" name="Text Box 20"/>
            <p:cNvSpPr txBox="1">
              <a:spLocks noChangeArrowheads="1"/>
            </p:cNvSpPr>
            <p:nvPr/>
          </p:nvSpPr>
          <p:spPr bwMode="auto">
            <a:xfrm>
              <a:off x="7307516" y="4516235"/>
              <a:ext cx="2448714" cy="456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1">
                  <a:ea typeface="楷体_GB2312" pitchFamily="49" charset="-122"/>
                </a:rPr>
                <a:t>外的写作</a:t>
              </a:r>
              <a:r>
                <a:rPr lang="en-US" altLang="zh-CN" sz="2400" b="1">
                  <a:ea typeface="楷体_GB2312" pitchFamily="49" charset="-122"/>
                </a:rPr>
                <a:t>·</a:t>
              </a:r>
              <a:r>
                <a:rPr lang="zh-CN" altLang="en-US" b="1">
                  <a:ea typeface="楷体_GB2312" pitchFamily="49" charset="-122"/>
                </a:rPr>
                <a:t>说法</a:t>
              </a:r>
            </a:p>
          </p:txBody>
        </p:sp>
      </p:grpSp>
      <p:sp>
        <p:nvSpPr>
          <p:cNvPr id="19498" name="Rectangle 2"/>
          <p:cNvSpPr>
            <a:spLocks noChangeArrowheads="1"/>
          </p:cNvSpPr>
          <p:nvPr/>
        </p:nvSpPr>
        <p:spPr bwMode="auto">
          <a:xfrm>
            <a:off x="2771775" y="1347788"/>
            <a:ext cx="5915025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>
                <a:latin typeface="Songti SC Regular"/>
                <a:ea typeface="楷体_GB2312" pitchFamily="49" charset="-122"/>
                <a:cs typeface="Songti SC Regular"/>
              </a:rPr>
              <a:t>作为训练的写作与作为考试的写作可以不一样；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>
                <a:latin typeface="Songti SC Regular"/>
                <a:ea typeface="楷体_GB2312" pitchFamily="49" charset="-122"/>
                <a:cs typeface="Songti SC Regular"/>
              </a:rPr>
              <a:t>给学生创造丰富多彩的语文生活。</a:t>
            </a:r>
            <a:endParaRPr lang="en-US" altLang="zh-CN" sz="2800" b="1">
              <a:latin typeface="Songti SC Regular"/>
              <a:ea typeface="楷体_GB2312" pitchFamily="49" charset="-122"/>
              <a:cs typeface="Songti SC Regular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zh-CN" altLang="en-US" sz="2800">
              <a:latin typeface="Songti SC Regular"/>
              <a:ea typeface="方正苏新诗柳楷简体"/>
              <a:cs typeface="Songti SC Regular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200" b="1">
                <a:latin typeface="微软雅黑"/>
                <a:ea typeface="方正苏新诗柳楷简体"/>
                <a:cs typeface="方正苏新诗柳楷简体"/>
              </a:rPr>
              <a:t> 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枫树林">
  <a:themeElements>
    <a:clrScheme name="枫树林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枫树林">
      <a:majorFont>
        <a:latin typeface="微软雅黑"/>
        <a:ea typeface="微软雅黑"/>
        <a:cs typeface="微软雅黑"/>
      </a:majorFont>
      <a:minorFont>
        <a:latin typeface="微软雅黑"/>
        <a:ea typeface="微软雅黑"/>
        <a:cs typeface="微软雅黑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0"/>
            <a:cs typeface="宋体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0"/>
            <a:cs typeface="宋体" charset="0"/>
          </a:defRPr>
        </a:defPPr>
      </a:lstStyle>
    </a:lnDef>
  </a:objectDefaults>
  <a:extraClrSchemeLst>
    <a:extraClrScheme>
      <a:clrScheme name="枫树林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</TotalTime>
  <Pages>0</Pages>
  <Words>873</Words>
  <Characters>0</Characters>
  <Application>Microsoft Macintosh PowerPoint</Application>
  <DocSecurity>0</DocSecurity>
  <PresentationFormat>全屏显示(16:9)</PresentationFormat>
  <Lines>0</Lines>
  <Paragraphs>87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微软雅黑</vt:lpstr>
      <vt:lpstr>Calibri</vt:lpstr>
      <vt:lpstr>黑体</vt:lpstr>
      <vt:lpstr>Songti SC Regular</vt:lpstr>
      <vt:lpstr>楷体_GB2312</vt:lpstr>
      <vt:lpstr>楷体</vt:lpstr>
      <vt:lpstr>方正苏新诗柳楷简体</vt:lpstr>
      <vt:lpstr>枫树林</vt:lpstr>
      <vt:lpstr>枫树林</vt:lpstr>
      <vt:lpstr>写 作 在 窗 外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陌生人，你好</dc:title>
  <dc:subject/>
  <dc:creator>cxp</dc:creator>
  <cp:keywords/>
  <dc:description/>
  <cp:lastModifiedBy>user</cp:lastModifiedBy>
  <cp:revision>13</cp:revision>
  <dcterms:created xsi:type="dcterms:W3CDTF">2012-06-06T01:30:27Z</dcterms:created>
  <dcterms:modified xsi:type="dcterms:W3CDTF">2014-12-09T08:30:43Z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2052-9.1.0.4856</vt:lpwstr>
  </property>
</Properties>
</file>