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410" r:id="rId3"/>
    <p:sldId id="412" r:id="rId4"/>
    <p:sldId id="416" r:id="rId5"/>
    <p:sldId id="417" r:id="rId6"/>
    <p:sldId id="418" r:id="rId7"/>
    <p:sldId id="422" r:id="rId8"/>
    <p:sldId id="423" r:id="rId9"/>
    <p:sldId id="452" r:id="rId10"/>
    <p:sldId id="453" r:id="rId11"/>
    <p:sldId id="454" r:id="rId12"/>
    <p:sldId id="424" r:id="rId13"/>
    <p:sldId id="427" r:id="rId14"/>
    <p:sldId id="428" r:id="rId15"/>
    <p:sldId id="429" r:id="rId16"/>
    <p:sldId id="430" r:id="rId17"/>
    <p:sldId id="432" r:id="rId18"/>
    <p:sldId id="433" r:id="rId19"/>
    <p:sldId id="434" r:id="rId20"/>
    <p:sldId id="435" r:id="rId21"/>
    <p:sldId id="457" r:id="rId22"/>
    <p:sldId id="458" r:id="rId23"/>
    <p:sldId id="459" r:id="rId24"/>
    <p:sldId id="443" r:id="rId25"/>
    <p:sldId id="455" r:id="rId26"/>
    <p:sldId id="456" r:id="rId27"/>
    <p:sldId id="444" r:id="rId28"/>
    <p:sldId id="445" r:id="rId29"/>
    <p:sldId id="447" r:id="rId30"/>
    <p:sldId id="448" r:id="rId31"/>
    <p:sldId id="449" r:id="rId32"/>
    <p:sldId id="450" r:id="rId33"/>
    <p:sldId id="451" r:id="rId34"/>
    <p:sldId id="431" r:id="rId35"/>
    <p:sldId id="460" r:id="rId36"/>
    <p:sldId id="461" r:id="rId37"/>
    <p:sldId id="462" r:id="rId38"/>
    <p:sldId id="463" r:id="rId39"/>
    <p:sldId id="426" r:id="rId40"/>
    <p:sldId id="419" r:id="rId41"/>
    <p:sldId id="420" r:id="rId42"/>
    <p:sldId id="465" r:id="rId43"/>
    <p:sldId id="411" r:id="rId44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D40C"/>
    <a:srgbClr val="1D41D5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tags" Target="tags/tag191.xml" /><Relationship Id="rId46" Type="http://schemas.openxmlformats.org/officeDocument/2006/relationships/presProps" Target="presProps.xml" /><Relationship Id="rId47" Type="http://schemas.openxmlformats.org/officeDocument/2006/relationships/viewProps" Target="viewProps.xml" /><Relationship Id="rId48" Type="http://schemas.openxmlformats.org/officeDocument/2006/relationships/theme" Target="theme/theme1.xml" /><Relationship Id="rId49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10" Type="http://schemas.openxmlformats.org/officeDocument/2006/relationships/tags" Target="../tags/tag9.xml" /><Relationship Id="rId11" Type="http://schemas.openxmlformats.org/officeDocument/2006/relationships/tags" Target="../tags/tag10.xml" /><Relationship Id="rId12" Type="http://schemas.openxmlformats.org/officeDocument/2006/relationships/tags" Target="../tags/tag11.xml" /><Relationship Id="rId13" Type="http://schemas.openxmlformats.org/officeDocument/2006/relationships/tags" Target="../tags/tag12.xml" /><Relationship Id="rId14" Type="http://schemas.openxmlformats.org/officeDocument/2006/relationships/slideMaster" Target="../slideMasters/slideMaster1.xml" /><Relationship Id="rId2" Type="http://schemas.openxmlformats.org/officeDocument/2006/relationships/image" Target="../media/image1.png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tags" Target="../tags/tag8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73.xml" /><Relationship Id="rId3" Type="http://schemas.openxmlformats.org/officeDocument/2006/relationships/tags" Target="../tags/tag74.xml" /><Relationship Id="rId4" Type="http://schemas.openxmlformats.org/officeDocument/2006/relationships/tags" Target="../tags/tag75.xml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10" Type="http://schemas.openxmlformats.org/officeDocument/2006/relationships/tags" Target="../tags/tag86.xml" /><Relationship Id="rId11" Type="http://schemas.openxmlformats.org/officeDocument/2006/relationships/tags" Target="../tags/tag87.xml" /><Relationship Id="rId12" Type="http://schemas.openxmlformats.org/officeDocument/2006/relationships/tags" Target="../tags/tag88.xml" /><Relationship Id="rId13" Type="http://schemas.openxmlformats.org/officeDocument/2006/relationships/tags" Target="../tags/tag89.xml" /><Relationship Id="rId14" Type="http://schemas.openxmlformats.org/officeDocument/2006/relationships/tags" Target="../tags/tag90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image" Target="../media/image1.png" /><Relationship Id="rId9" Type="http://schemas.openxmlformats.org/officeDocument/2006/relationships/tags" Target="../tags/tag85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91.xml" /><Relationship Id="rId3" Type="http://schemas.openxmlformats.org/officeDocument/2006/relationships/tags" Target="../tags/tag92.xml" /><Relationship Id="rId4" Type="http://schemas.openxmlformats.org/officeDocument/2006/relationships/tags" Target="../tags/tag93.xml" /><Relationship Id="rId5" Type="http://schemas.openxmlformats.org/officeDocument/2006/relationships/tags" Target="../tags/tag94.xml" /><Relationship Id="rId6" Type="http://schemas.openxmlformats.org/officeDocument/2006/relationships/tags" Target="../tags/tag95.xml" /><Relationship Id="rId7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6.xml" /><Relationship Id="rId10" Type="http://schemas.openxmlformats.org/officeDocument/2006/relationships/tags" Target="../tags/tag103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3.png" /><Relationship Id="rId3" Type="http://schemas.openxmlformats.org/officeDocument/2006/relationships/tags" Target="../tags/tag97.xml" /><Relationship Id="rId4" Type="http://schemas.openxmlformats.org/officeDocument/2006/relationships/image" Target="../media/image4.png" /><Relationship Id="rId5" Type="http://schemas.openxmlformats.org/officeDocument/2006/relationships/tags" Target="../tags/tag98.xml" /><Relationship Id="rId6" Type="http://schemas.openxmlformats.org/officeDocument/2006/relationships/tags" Target="../tags/tag99.xml" /><Relationship Id="rId7" Type="http://schemas.openxmlformats.org/officeDocument/2006/relationships/tags" Target="../tags/tag100.xml" /><Relationship Id="rId8" Type="http://schemas.openxmlformats.org/officeDocument/2006/relationships/tags" Target="../tags/tag101.xml" /><Relationship Id="rId9" Type="http://schemas.openxmlformats.org/officeDocument/2006/relationships/tags" Target="../tags/tag10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5.png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10" Type="http://schemas.openxmlformats.org/officeDocument/2006/relationships/slideMaster" Target="../slideMasters/slideMaster1.xml" /><Relationship Id="rId2" Type="http://schemas.openxmlformats.org/officeDocument/2006/relationships/image" Target="../media/image2.png" /><Relationship Id="rId3" Type="http://schemas.openxmlformats.org/officeDocument/2006/relationships/tags" Target="../tags/tag121.xml" /><Relationship Id="rId4" Type="http://schemas.openxmlformats.org/officeDocument/2006/relationships/tags" Target="../tags/tag122.xml" /><Relationship Id="rId5" Type="http://schemas.openxmlformats.org/officeDocument/2006/relationships/tags" Target="../tags/tag123.xml" /><Relationship Id="rId6" Type="http://schemas.openxmlformats.org/officeDocument/2006/relationships/tags" Target="../tags/tag124.xml" /><Relationship Id="rId7" Type="http://schemas.openxmlformats.org/officeDocument/2006/relationships/tags" Target="../tags/tag125.xml" /><Relationship Id="rId8" Type="http://schemas.openxmlformats.org/officeDocument/2006/relationships/tags" Target="../tags/tag126.xml" /><Relationship Id="rId9" Type="http://schemas.openxmlformats.org/officeDocument/2006/relationships/tags" Target="../tags/tag127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136.xml" /><Relationship Id="rId11" Type="http://schemas.openxmlformats.org/officeDocument/2006/relationships/tags" Target="../tags/tag137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128.xml" /><Relationship Id="rId3" Type="http://schemas.openxmlformats.org/officeDocument/2006/relationships/tags" Target="../tags/tag129.xml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tags" Target="../tags/tag133.xml" /><Relationship Id="rId8" Type="http://schemas.openxmlformats.org/officeDocument/2006/relationships/tags" Target="../tags/tag134.xml" /><Relationship Id="rId9" Type="http://schemas.openxmlformats.org/officeDocument/2006/relationships/tags" Target="../tags/tag135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10" Type="http://schemas.openxmlformats.org/officeDocument/2006/relationships/tags" Target="../tags/tag145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6.png" /><Relationship Id="rId3" Type="http://schemas.openxmlformats.org/officeDocument/2006/relationships/tags" Target="../tags/tag139.xml" /><Relationship Id="rId4" Type="http://schemas.openxmlformats.org/officeDocument/2006/relationships/image" Target="../media/image7.png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tags" Target="../tags/tag143.xml" /><Relationship Id="rId9" Type="http://schemas.openxmlformats.org/officeDocument/2006/relationships/tags" Target="../tags/tag144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13.xml" /><Relationship Id="rId3" Type="http://schemas.openxmlformats.org/officeDocument/2006/relationships/tags" Target="../tags/tag14.xml" /><Relationship Id="rId4" Type="http://schemas.openxmlformats.org/officeDocument/2006/relationships/tags" Target="../tags/tag15.xml" /><Relationship Id="rId5" Type="http://schemas.openxmlformats.org/officeDocument/2006/relationships/tags" Target="../tags/tag16.xml" /><Relationship Id="rId6" Type="http://schemas.openxmlformats.org/officeDocument/2006/relationships/tags" Target="../tags/tag17.xml" /><Relationship Id="rId7" Type="http://schemas.openxmlformats.org/officeDocument/2006/relationships/tags" Target="../tags/tag18.xml" /><Relationship Id="rId8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10" Type="http://schemas.openxmlformats.org/officeDocument/2006/relationships/tags" Target="../tags/tag27.xml" /><Relationship Id="rId11" Type="http://schemas.openxmlformats.org/officeDocument/2006/relationships/tags" Target="../tags/tag28.xml" /><Relationship Id="rId12" Type="http://schemas.openxmlformats.org/officeDocument/2006/relationships/tags" Target="../tags/tag29.xml" /><Relationship Id="rId13" Type="http://schemas.openxmlformats.org/officeDocument/2006/relationships/tags" Target="../tags/tag30.xml" /><Relationship Id="rId14" Type="http://schemas.openxmlformats.org/officeDocument/2006/relationships/tags" Target="../tags/tag31.xml" /><Relationship Id="rId15" Type="http://schemas.openxmlformats.org/officeDocument/2006/relationships/tags" Target="../tags/tag32.xml" /><Relationship Id="rId16" Type="http://schemas.openxmlformats.org/officeDocument/2006/relationships/slideMaster" Target="../slideMasters/slideMaster1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image" Target="../media/image1.png" /><Relationship Id="rId9" Type="http://schemas.openxmlformats.org/officeDocument/2006/relationships/tags" Target="../tags/tag26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33.xml" /><Relationship Id="rId3" Type="http://schemas.openxmlformats.org/officeDocument/2006/relationships/tags" Target="../tags/tag34.xml" /><Relationship Id="rId4" Type="http://schemas.openxmlformats.org/officeDocument/2006/relationships/tags" Target="../tags/tag35.xml" /><Relationship Id="rId5" Type="http://schemas.openxmlformats.org/officeDocument/2006/relationships/tags" Target="../tags/tag36.xml" /><Relationship Id="rId6" Type="http://schemas.openxmlformats.org/officeDocument/2006/relationships/tags" Target="../tags/tag37.xml" /><Relationship Id="rId7" Type="http://schemas.openxmlformats.org/officeDocument/2006/relationships/tags" Target="../tags/tag38.xml" /><Relationship Id="rId8" Type="http://schemas.openxmlformats.org/officeDocument/2006/relationships/tags" Target="../tags/tag39.xml" /><Relationship Id="rId9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48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40.xml" /><Relationship Id="rId3" Type="http://schemas.openxmlformats.org/officeDocument/2006/relationships/tags" Target="../tags/tag41.xml" /><Relationship Id="rId4" Type="http://schemas.openxmlformats.org/officeDocument/2006/relationships/tags" Target="../tags/tag42.xml" /><Relationship Id="rId5" Type="http://schemas.openxmlformats.org/officeDocument/2006/relationships/tags" Target="../tags/tag43.xml" /><Relationship Id="rId6" Type="http://schemas.openxmlformats.org/officeDocument/2006/relationships/tags" Target="../tags/tag44.xml" /><Relationship Id="rId7" Type="http://schemas.openxmlformats.org/officeDocument/2006/relationships/tags" Target="../tags/tag45.xml" /><Relationship Id="rId8" Type="http://schemas.openxmlformats.org/officeDocument/2006/relationships/tags" Target="../tags/tag46.xml" /><Relationship Id="rId9" Type="http://schemas.openxmlformats.org/officeDocument/2006/relationships/tags" Target="../tags/tag47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50.xml" /><Relationship Id="rId3" Type="http://schemas.openxmlformats.org/officeDocument/2006/relationships/image" Target="../media/image1.png" /><Relationship Id="rId4" Type="http://schemas.openxmlformats.org/officeDocument/2006/relationships/tags" Target="../tags/tag51.xml" /><Relationship Id="rId5" Type="http://schemas.openxmlformats.org/officeDocument/2006/relationships/tags" Target="../tags/tag52.xml" /><Relationship Id="rId6" Type="http://schemas.openxmlformats.org/officeDocument/2006/relationships/tags" Target="../tags/tag53.xml" /><Relationship Id="rId7" Type="http://schemas.openxmlformats.org/officeDocument/2006/relationships/tags" Target="../tags/tag54.xml" /><Relationship Id="rId8" Type="http://schemas.openxmlformats.org/officeDocument/2006/relationships/tags" Target="../tags/tag55.xml" /><Relationship Id="rId9" Type="http://schemas.openxmlformats.org/officeDocument/2006/relationships/tags" Target="../tags/tag56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tags" Target="../tags/tag65.xml" /><Relationship Id="rId8" Type="http://schemas.openxmlformats.org/officeDocument/2006/relationships/tags" Target="../tags/tag66.xml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7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图文框 7"/>
          <p:cNvSpPr/>
          <p:nvPr userDrawn="1">
            <p:custDataLst>
              <p:tags r:id="rId1"/>
            </p:custDataLst>
          </p:nvPr>
        </p:nvSpPr>
        <p:spPr>
          <a:xfrm>
            <a:off x="447675" y="290830"/>
            <a:ext cx="11296650" cy="6276975"/>
          </a:xfrm>
          <a:prstGeom prst="frame">
            <a:avLst>
              <a:gd name="adj1" fmla="val 142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1270"/>
            <a:ext cx="2932430" cy="49136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9258935" y="1944370"/>
            <a:ext cx="2932430" cy="4913630"/>
          </a:xfrm>
          <a:prstGeom prst="rect">
            <a:avLst/>
          </a:prstGeom>
        </p:spPr>
      </p:pic>
      <p:cxnSp>
        <p:nvCxnSpPr>
          <p:cNvPr id="12" name="稻壳儿搜索【幻雨工作室】_3"/>
          <p:cNvCxnSpPr/>
          <p:nvPr userDrawn="1">
            <p:custDataLst>
              <p:tags r:id="rId5"/>
            </p:custDataLst>
          </p:nvPr>
        </p:nvCxnSpPr>
        <p:spPr>
          <a:xfrm>
            <a:off x="2244090" y="2209800"/>
            <a:ext cx="127000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稻壳儿搜索【幻雨工作室】_4"/>
          <p:cNvCxnSpPr/>
          <p:nvPr userDrawn="1">
            <p:custDataLst>
              <p:tags r:id="rId6"/>
            </p:custDataLst>
          </p:nvPr>
        </p:nvCxnSpPr>
        <p:spPr>
          <a:xfrm flipH="1">
            <a:off x="2434590" y="2032000"/>
            <a:ext cx="0" cy="8128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稻壳儿搜索【幻雨工作室】_5"/>
          <p:cNvCxnSpPr/>
          <p:nvPr userDrawn="1">
            <p:custDataLst>
              <p:tags r:id="rId7"/>
            </p:custDataLst>
          </p:nvPr>
        </p:nvCxnSpPr>
        <p:spPr>
          <a:xfrm rot="10800000">
            <a:off x="8677910" y="5026660"/>
            <a:ext cx="1270000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稻壳儿搜索【幻雨工作室】_6"/>
          <p:cNvCxnSpPr/>
          <p:nvPr userDrawn="1">
            <p:custDataLst>
              <p:tags r:id="rId8"/>
            </p:custDataLst>
          </p:nvPr>
        </p:nvCxnSpPr>
        <p:spPr>
          <a:xfrm rot="10800000" flipH="1">
            <a:off x="9757410" y="4391660"/>
            <a:ext cx="0" cy="81280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2"/>
            </p:custDataLst>
          </p:nvPr>
        </p:nvSpPr>
        <p:spPr>
          <a:xfrm>
            <a:off x="2859871" y="2631823"/>
            <a:ext cx="6472258" cy="899167"/>
          </a:xfrm>
        </p:spPr>
        <p:txBody>
          <a:bodyPr lIns="90000" tIns="46800" rIns="90000" bIns="0" anchor="t" anchorCtr="0">
            <a:normAutofit/>
          </a:bodyPr>
          <a:lstStyle>
            <a:lvl1pPr algn="ctr">
              <a:defRPr sz="5400" spc="600" baseline="0">
                <a:solidFill>
                  <a:schemeClr val="accent1">
                    <a:lumMod val="50000"/>
                  </a:schemeClr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3"/>
            </p:custDataLst>
          </p:nvPr>
        </p:nvSpPr>
        <p:spPr>
          <a:xfrm>
            <a:off x="2859871" y="3609702"/>
            <a:ext cx="6472258" cy="95098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8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>
            <a:off x="2243984" y="2031816"/>
            <a:ext cx="7704033" cy="3172499"/>
            <a:chOff x="2243984" y="2031816"/>
            <a:chExt cx="7704033" cy="3172499"/>
          </a:xfrm>
        </p:grpSpPr>
        <p:cxnSp>
          <p:nvCxnSpPr>
            <p:cNvPr id="11" name="稻壳儿搜索【幻雨工作室】_3"/>
            <p:cNvCxnSpPr/>
            <p:nvPr>
              <p:custDataLst>
                <p:tags r:id="rId2"/>
              </p:custDataLst>
            </p:nvPr>
          </p:nvCxnSpPr>
          <p:spPr>
            <a:xfrm>
              <a:off x="2243984" y="2209616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稻壳儿搜索【幻雨工作室】_4"/>
            <p:cNvCxnSpPr/>
            <p:nvPr>
              <p:custDataLst>
                <p:tags r:id="rId3"/>
              </p:custDataLst>
            </p:nvPr>
          </p:nvCxnSpPr>
          <p:spPr>
            <a:xfrm flipH="1">
              <a:off x="2434484" y="2031816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稻壳儿搜索【幻雨工作室】_5"/>
            <p:cNvCxnSpPr/>
            <p:nvPr>
              <p:custDataLst>
                <p:tags r:id="rId4"/>
              </p:custDataLst>
            </p:nvPr>
          </p:nvCxnSpPr>
          <p:spPr>
            <a:xfrm rot="10800000">
              <a:off x="8678017" y="5026515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稻壳儿搜索【幻雨工作室】_6"/>
            <p:cNvCxnSpPr/>
            <p:nvPr>
              <p:custDataLst>
                <p:tags r:id="rId5"/>
              </p:custDataLst>
            </p:nvPr>
          </p:nvCxnSpPr>
          <p:spPr>
            <a:xfrm rot="10800000" flipH="1">
              <a:off x="9757517" y="4391515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>
            <a:off x="543" y="1087"/>
            <a:ext cx="12190914" cy="6856913"/>
            <a:chOff x="543" y="1087"/>
            <a:chExt cx="12190914" cy="6856913"/>
          </a:xfrm>
        </p:grpSpPr>
        <p:sp>
          <p:nvSpPr>
            <p:cNvPr id="7" name="图文框 6"/>
            <p:cNvSpPr/>
            <p:nvPr userDrawn="1">
              <p:custDataLst>
                <p:tags r:id="rId7"/>
              </p:custDataLst>
            </p:nvPr>
          </p:nvSpPr>
          <p:spPr>
            <a:xfrm>
              <a:off x="447675" y="290513"/>
              <a:ext cx="11296650" cy="6276975"/>
            </a:xfrm>
            <a:prstGeom prst="frame">
              <a:avLst>
                <a:gd name="adj1" fmla="val 142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543" y="1087"/>
              <a:ext cx="2932430" cy="491380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rot="10800000">
              <a:off x="9259027" y="1944198"/>
              <a:ext cx="2932430" cy="4913802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3646032" y="2833190"/>
            <a:ext cx="4899935" cy="133676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8000" b="1" i="0" u="none" strike="noStrike" kern="1200" cap="none" spc="60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447040" y="290195"/>
            <a:ext cx="11296650" cy="627761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1270"/>
            <a:ext cx="1578610" cy="26460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114280" y="3375025"/>
            <a:ext cx="2077720" cy="34829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itchFamily="34" charset="0"/>
                <a:ea typeface="微软雅黑" panose="020b0503020204020204" pitchFamily="34" charset="-122"/>
              </a:defRPr>
            </a:lvl1pPr>
            <a:lvl2pPr>
              <a:defRPr baseline="0">
                <a:latin typeface="Arial" pitchFamily="34" charset="0"/>
                <a:ea typeface="微软雅黑" panose="020b0503020204020204" pitchFamily="34" charset="-122"/>
              </a:defRPr>
            </a:lvl2pPr>
            <a:lvl3pPr>
              <a:defRPr baseline="0">
                <a:latin typeface="Arial" pitchFamily="34" charset="0"/>
                <a:ea typeface="微软雅黑" panose="020b0503020204020204" pitchFamily="34" charset="-122"/>
              </a:defRPr>
            </a:lvl3pPr>
            <a:lvl4pPr>
              <a:defRPr baseline="0">
                <a:latin typeface="Arial" pitchFamily="34" charset="0"/>
                <a:ea typeface="微软雅黑" panose="020b0503020204020204" pitchFamily="34" charset="-122"/>
              </a:defRPr>
            </a:lvl4pPr>
            <a:lvl5pPr>
              <a:defRPr baseline="0"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1905" y="-4445"/>
            <a:ext cx="489902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1270"/>
            <a:ext cx="1219200" cy="20434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 userDrawn="1">
            <p:custDataLst>
              <p:tags r:id="rId1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0" y="127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1270"/>
            <a:ext cx="1750695" cy="29349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10699115" y="4357370"/>
            <a:ext cx="1492250" cy="250063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 userDrawn="1">
            <p:custDataLst>
              <p:tags r:id="rId1"/>
            </p:custDataLst>
          </p:nvPr>
        </p:nvGrpSpPr>
        <p:grpSpPr>
          <a:xfrm>
            <a:off x="2243984" y="2121355"/>
            <a:ext cx="7704033" cy="3172499"/>
            <a:chOff x="2243984" y="2121355"/>
            <a:chExt cx="7704033" cy="3172499"/>
          </a:xfrm>
        </p:grpSpPr>
        <p:cxnSp>
          <p:nvCxnSpPr>
            <p:cNvPr id="12" name="稻壳儿搜索【幻雨工作室】_4"/>
            <p:cNvCxnSpPr/>
            <p:nvPr>
              <p:custDataLst>
                <p:tags r:id="rId2"/>
              </p:custDataLst>
            </p:nvPr>
          </p:nvCxnSpPr>
          <p:spPr>
            <a:xfrm>
              <a:off x="2243984" y="2299155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稻壳儿搜索【幻雨工作室】_5"/>
            <p:cNvCxnSpPr/>
            <p:nvPr>
              <p:custDataLst>
                <p:tags r:id="rId3"/>
              </p:custDataLst>
            </p:nvPr>
          </p:nvCxnSpPr>
          <p:spPr>
            <a:xfrm flipH="1">
              <a:off x="2434484" y="2121355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稻壳儿搜索【幻雨工作室】_6"/>
            <p:cNvCxnSpPr/>
            <p:nvPr>
              <p:custDataLst>
                <p:tags r:id="rId4"/>
              </p:custDataLst>
            </p:nvPr>
          </p:nvCxnSpPr>
          <p:spPr>
            <a:xfrm rot="10800000">
              <a:off x="8678017" y="5116054"/>
              <a:ext cx="1270000" cy="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稻壳儿搜索【幻雨工作室】_7"/>
            <p:cNvCxnSpPr/>
            <p:nvPr>
              <p:custDataLst>
                <p:tags r:id="rId5"/>
              </p:custDataLst>
            </p:nvPr>
          </p:nvCxnSpPr>
          <p:spPr>
            <a:xfrm rot="10800000" flipH="1">
              <a:off x="9757517" y="4481054"/>
              <a:ext cx="0" cy="812800"/>
            </a:xfrm>
            <a:prstGeom prst="line">
              <a:avLst/>
            </a:prstGeom>
            <a:ln w="12700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 userDrawn="1">
            <p:custDataLst>
              <p:tags r:id="rId6"/>
            </p:custDataLst>
          </p:nvPr>
        </p:nvGrpSpPr>
        <p:grpSpPr>
          <a:xfrm>
            <a:off x="543" y="1087"/>
            <a:ext cx="12190914" cy="6856913"/>
            <a:chOff x="543" y="1087"/>
            <a:chExt cx="12190914" cy="6856913"/>
          </a:xfrm>
        </p:grpSpPr>
        <p:sp>
          <p:nvSpPr>
            <p:cNvPr id="8" name="图文框 7"/>
            <p:cNvSpPr/>
            <p:nvPr userDrawn="1">
              <p:custDataLst>
                <p:tags r:id="rId7"/>
              </p:custDataLst>
            </p:nvPr>
          </p:nvSpPr>
          <p:spPr>
            <a:xfrm>
              <a:off x="447675" y="290513"/>
              <a:ext cx="11296650" cy="6276975"/>
            </a:xfrm>
            <a:prstGeom prst="frame">
              <a:avLst>
                <a:gd name="adj1" fmla="val 142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543" y="1087"/>
              <a:ext cx="2932430" cy="491380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8"/>
            <a:stretch>
              <a:fillRect/>
            </a:stretch>
          </p:blipFill>
          <p:spPr>
            <a:xfrm rot="10800000">
              <a:off x="9259027" y="1944198"/>
              <a:ext cx="2932430" cy="4913802"/>
            </a:xfrm>
            <a:prstGeom prst="rect">
              <a:avLst/>
            </a:prstGeom>
          </p:spPr>
        </p:pic>
      </p:grp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4"/>
            </p:custDataLst>
          </p:nvPr>
        </p:nvSpPr>
        <p:spPr>
          <a:xfrm>
            <a:off x="3506387" y="2934155"/>
            <a:ext cx="4877774" cy="754347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000" u="none" strike="noStrike" kern="1200" cap="none" spc="3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3506382" y="3781116"/>
            <a:ext cx="4877774" cy="1077985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accent1">
                    <a:lumMod val="50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>
            <a:off x="543" y="1087"/>
            <a:ext cx="12190914" cy="6856913"/>
            <a:chOff x="543" y="1087"/>
            <a:chExt cx="12190914" cy="6856913"/>
          </a:xfrm>
        </p:grpSpPr>
        <p:sp>
          <p:nvSpPr>
            <p:cNvPr id="7" name="图文框 6"/>
            <p:cNvSpPr/>
            <p:nvPr userDrawn="1">
              <p:custDataLst>
                <p:tags r:id="rId2"/>
              </p:custDataLst>
            </p:nvPr>
          </p:nvSpPr>
          <p:spPr>
            <a:xfrm>
              <a:off x="447675" y="290513"/>
              <a:ext cx="11296650" cy="6276975"/>
            </a:xfrm>
            <a:prstGeom prst="frame">
              <a:avLst>
                <a:gd name="adj1" fmla="val 142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543" y="1087"/>
              <a:ext cx="2932430" cy="491380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10800000">
              <a:off x="9259027" y="1944198"/>
              <a:ext cx="2932430" cy="4913802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 rot="10800000">
            <a:off x="10838180" y="4589780"/>
            <a:ext cx="1353185" cy="226822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46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47.xml" /><Relationship Id="rId21" Type="http://schemas.openxmlformats.org/officeDocument/2006/relationships/tags" Target="../tags/tag148.xml" /><Relationship Id="rId22" Type="http://schemas.openxmlformats.org/officeDocument/2006/relationships/tags" Target="../tags/tag149.xml" /><Relationship Id="rId23" Type="http://schemas.openxmlformats.org/officeDocument/2006/relationships/tags" Target="../tags/tag150.xml" /><Relationship Id="rId24" Type="http://schemas.openxmlformats.org/officeDocument/2006/relationships/tags" Target="../tags/tag151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hemeOverride" Target="../theme/themeOverride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6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6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6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6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6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6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6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6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6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5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7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7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7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7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7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7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7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7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56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7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7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8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8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8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83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84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85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86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8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5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88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themeOverride" Target="../theme/themeOverride2.xml" /><Relationship Id="rId3" Type="http://schemas.openxmlformats.org/officeDocument/2006/relationships/tags" Target="../tags/tag189.xml" /><Relationship Id="rId4" Type="http://schemas.openxmlformats.org/officeDocument/2006/relationships/image" Target="../media/image8.png" /><Relationship Id="rId5" Type="http://schemas.openxmlformats.org/officeDocument/2006/relationships/tags" Target="../tags/tag19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5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59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6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2859871" y="2400683"/>
            <a:ext cx="6472258" cy="899167"/>
          </a:xfrm>
        </p:spPr>
        <p:txBody>
          <a:bodyPr/>
          <a:lstStyle/>
          <a:p>
            <a:r>
              <a:rPr lang="zh-CN" altLang="en-US"/>
              <a:t>小说阅读七讲</a:t>
            </a:r>
          </a:p>
        </p:txBody>
      </p:sp>
      <p:sp>
        <p:nvSpPr>
          <p:cNvPr id="6" name="副标题 5"/>
          <p:cNvSpPr>
            <a:spLocks noGrp="1"/>
          </p:cNvSpPr>
          <p:nvPr>
            <p:ph type="subTitle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z="4000">
                <a:solidFill>
                  <a:srgbClr val="FF0000"/>
                </a:solidFill>
              </a:rPr>
              <a:t>第五讲 </a:t>
            </a:r>
            <a:r>
              <a:rPr lang="zh-CN" altLang="zh-CN" sz="400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小说形象</a:t>
            </a:r>
            <a:r>
              <a:rPr lang="zh-CN" altLang="en-US"/>
              <a:t> </a:t>
            </a: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5" name="文本框 253955"/>
          <p:cNvSpPr txBox="1"/>
          <p:nvPr/>
        </p:nvSpPr>
        <p:spPr>
          <a:xfrm>
            <a:off x="530225" y="539750"/>
            <a:ext cx="11420475" cy="61239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endParaRPr lang="en-US" altLang="zh-CN" sz="3200" b="1">
              <a:solidFill>
                <a:srgbClr val="0000CC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请概括（分析）</a:t>
            </a:r>
            <a:r>
              <a:rPr lang="en-US" altLang="zh-CN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××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的形象（性格）特点。</a:t>
            </a:r>
            <a:b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6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分点列条</a:t>
            </a:r>
          </a:p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个性特征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举出实例）；</a:t>
            </a:r>
          </a:p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        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个性特征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举出实例）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……</a:t>
            </a:r>
          </a:p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概括     分析   分析     概括</a:t>
            </a:r>
          </a:p>
          <a:p>
            <a:r>
              <a:rPr lang="en-US" altLang="zh-CN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2.××</a:t>
            </a:r>
            <a:r>
              <a:rPr lang="zh-CN" altLang="en-US" sz="36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是一个什么样的人？</a:t>
            </a:r>
          </a:p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        总括句（人物身份）。</a:t>
            </a:r>
          </a:p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        分点列条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①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个性特征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举出实例）；</a:t>
            </a:r>
          </a:p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                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②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个性特征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（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+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举出实例）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……</a:t>
            </a:r>
          </a:p>
          <a:p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例：为了爱国战争宁愿放弃心爱的学术的爱国青年</a:t>
            </a: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……</a:t>
            </a:r>
          </a:p>
        </p:txBody>
      </p:sp>
      <p:sp>
        <p:nvSpPr>
          <p:cNvPr id="21506" name="矩形 253958"/>
          <p:cNvSpPr/>
          <p:nvPr/>
        </p:nvSpPr>
        <p:spPr>
          <a:xfrm>
            <a:off x="530225" y="123825"/>
            <a:ext cx="733044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0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步骤三：</a:t>
            </a:r>
            <a:r>
              <a:rPr lang="zh-CN" altLang="en-US" sz="4000" b="1" u="sng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</a:rPr>
              <a:t>归类合并，恰当表述。</a:t>
            </a:r>
          </a:p>
        </p:txBody>
      </p:sp>
      <p:sp>
        <p:nvSpPr>
          <p:cNvPr id="21507" name="直接连接符 253960"/>
          <p:cNvSpPr/>
          <p:nvPr/>
        </p:nvSpPr>
        <p:spPr>
          <a:xfrm>
            <a:off x="6376988" y="3482975"/>
            <a:ext cx="6858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1508" name="直接连接符 1"/>
          <p:cNvSpPr/>
          <p:nvPr/>
        </p:nvSpPr>
        <p:spPr>
          <a:xfrm>
            <a:off x="4502150" y="3482975"/>
            <a:ext cx="6858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21509" name="直接连接符 2"/>
          <p:cNvSpPr/>
          <p:nvPr/>
        </p:nvSpPr>
        <p:spPr>
          <a:xfrm>
            <a:off x="2625725" y="3482975"/>
            <a:ext cx="68580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3370" y="127635"/>
            <a:ext cx="3117215" cy="805815"/>
          </a:xfrm>
        </p:spPr>
        <p:txBody>
          <a:bodyPr>
            <a:normAutofit fontScale="90000"/>
          </a:bodyPr>
          <a:lstStyle/>
          <a:p>
            <a:r>
              <a:rPr lang="zh-CN" altLang="zh-CN" sz="4890">
                <a:solidFill>
                  <a:srgbClr val="FF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例题精析：</a:t>
            </a:r>
            <a:br>
              <a:rPr lang="zh-CN" altLang="zh-CN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1035" y="933450"/>
            <a:ext cx="11331575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(2018·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Ⅰ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卷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阅读下面的文字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完成后面的题目。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  <a:sym typeface="+mn-ea"/>
              </a:rPr>
              <a:t>赵一曼</a:t>
            </a:r>
            <a:r>
              <a:rPr lang="zh-CN" altLang="zh-CN" sz="32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  <a:sym typeface="+mn-ea"/>
              </a:rPr>
              <a:t>女士</a:t>
            </a:r>
            <a:endParaRPr lang="en-US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阿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成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伪满时期的哈尔滨市立医院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如今仍是医院。后来得知赵一曼女士曾在这里住过院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我便翻阅了她的一些资料。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赵一曼女士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是一个略显瘦秀且成熟的女性。在她身上弥漫着拔俗的文人气质和职业军人的冷峻。在任何地方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你都能看出她有别于他人的风度。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58140" y="-160020"/>
            <a:ext cx="11622405" cy="717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赵一曼女士率领的抗联活动在小兴安岭的崇山峻岭中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en-US" altLang="zh-CN" sz="3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  <a:sym typeface="+mn-ea"/>
              </a:rPr>
              <a:t>☞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那儿能够听到来自坡镇的钟声。冬夜里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钟声会传得很远很远。钟声里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抗联的兵士在森林里烤火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烤野味儿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或者唱着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火烤胸前暖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风吹背后寒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战士们哟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这些都给躺在病床上的赵一曼女士留下清晰回忆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赵一曼女士单独一间病房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由警察昼夜看守。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白色的小柜上有一个玻璃花瓶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里面插着丁香花。赵一曼女士喜欢丁香花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。这束丁香花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是女护士韩勇义折来摆放在那里的。听说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丁香花现在已经成为这座城市的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市花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了。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她是在山区中了日军的子弹后被捕的。滨江省警务厅的大野泰治对赵一曼女士进行了严刑拷问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始终没有得到有价值的回答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他觉得很没面子。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0" y="-160020"/>
            <a:ext cx="12114530" cy="717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大野泰治在向上司呈送的审讯报告上写道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赵一曼是中国共产党珠河县委委员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在该党工作上有与赵尚志同等的权力。她是北满共产党的重要干部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通过对此人的严厉审讯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有可能澄清中共与苏联的关系。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1936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年初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赵一曼女士以假名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王氏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被送到医院监禁治疗。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《滨江省警务厅关于赵一曼的情况》扼要地介绍了赵一曼女士从市立医院逃走和被害的情况。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赵一曼女士是在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月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日逃走的。夜里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看守董宪勋在他叔叔的协助下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将赵一曼抬出医院的后门。一辆雇好的出租车已等在那里。几个人上了车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车立刻就开走了。出租车开到文庙屠宰场的后面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韩勇义早就等候在那里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扶着赵一曼女士上了雇好的轿子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大家立刻向宾县方向逃去。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9370" y="0"/>
            <a:ext cx="12113895" cy="5996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赵一曼女士住院期间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发现警士董宪勋似乎可以争取。经过一段时间的观察、分析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她觉得有把握去试一试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她躺在病床上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和蔼地问董警士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董先生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您一个月的薪俸是多少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?”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董警士显得有些忸怩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十多块钱吧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赵一曼女士遗憾地笑了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说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真没有想到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薪俸会这样少。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董警士更加忸怩了。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赵一曼女士神情端庄地说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七尺男儿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为着区区十几块钱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甘为日本人役使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不是太愚蠢了吗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?”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董警士无法再正视这位成熟女性的眼睛了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只是哆哆嗦嗦给自己点了一支烟。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83820" y="-160020"/>
            <a:ext cx="12023725" cy="717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此后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赵一曼女士经常与董警士聊抗联的战斗和生活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聊小兴安岭的风光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飞鸟走兽。</a:t>
            </a:r>
            <a:r>
              <a:rPr lang="en-US" altLang="zh-CN" sz="3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  <a:sym typeface="+mn-ea"/>
              </a:rPr>
              <a:t>☞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她用通俗的、有吸引力的小说体记述日军侵略东北的罪行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写在包药的纸上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。董警士对这些纸片很有兴趣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以为这是赵一曼女士记述的一些资料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并不知道是专门写给他看的。看了这些记述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董警士非常向往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山区生活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愿意救赵一曼女士出去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和她一道上山。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赵一曼女士对董警士的争取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共用了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天时间。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  <a:sym typeface="+mn-ea"/>
              </a:rPr>
              <a:t>☞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对女护士韩勇义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赵一曼女士采取的则是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女人对女人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的攻心术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半年多的相处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使韩勇义对赵一曼女士十分信赖。她讲述了自己幼年丧母、恋爱不幸、工作受欺负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等等。</a:t>
            </a:r>
            <a:r>
              <a:rPr lang="en-US" altLang="zh-CN" sz="3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  <a:sym typeface="+mn-ea"/>
              </a:rPr>
              <a:t>☞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赵一曼女士向她讲述自己和其他女战士在抗日队伍中的生活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有趣的、欢乐的生活。语调是深情的、甜蜜的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27000" y="-168910"/>
            <a:ext cx="12065635" cy="717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韩护士真诚地问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如果中国实现了共产主义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我应当是什么样的地位呢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?”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赵一曼女士说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你到了山区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一切都能明白了。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南岗警察署在赵一曼女士逃走后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马上开车去追。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追到阿什河以东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多公里的地方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发现了赵一曼、韩勇义、董宪勋及他的叔父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将他们逮捕。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  <a:sym typeface="+mn-ea"/>
              </a:rPr>
              <a:t>☞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赵一曼女士淡淡地笑了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赵一曼女士是在珠河县被日本宪兵枪杀的。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那个地方我去过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有一座纪念碑。环境十分幽静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周围种植着一些松树。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我去的时候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在那里遇到一位年迈的老人。他指着石碑说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我说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对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332740" y="78105"/>
            <a:ext cx="11635105" cy="6587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赵一曼被枪杀前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写了一份遗书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宁儿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母亲对于你没有能尽到教育的责任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实在是遗憾的事情。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母亲因为坚决地做了反满抗日的斗争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今天已经到了牺牲的前夕了。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母亲和你在生前是永久没有再见的机会了。希望你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宁儿啊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赶快成人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来安慰你地下的母亲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我最亲爱的孩子啊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</a:t>
            </a:r>
            <a:r>
              <a:rPr lang="en-US" altLang="zh-CN" sz="3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  <a:sym typeface="+mn-ea"/>
              </a:rPr>
              <a:t>☞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母亲不用千言万语来教育你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就用实行来教育你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在你长大成人之后</a:t>
            </a:r>
            <a:r>
              <a:rPr lang="en-US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希望不要忘记你的母亲是为国而牺牲的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一九三六年八月二日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有删改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9420" y="114935"/>
            <a:ext cx="1319530" cy="441960"/>
          </a:xfrm>
        </p:spPr>
        <p:txBody>
          <a:bodyPr>
            <a:noAutofit/>
          </a:bodyPr>
          <a:lstStyle/>
          <a:p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问题：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45160" y="775970"/>
            <a:ext cx="11156315" cy="1272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小说中说赵一曼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身上弥漫着拔俗的文人气质和职业军人的冷峻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请结合作品简要分析。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(6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分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742315" y="2200910"/>
            <a:ext cx="109861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200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解析</a:t>
            </a:r>
            <a:r>
              <a:rPr lang="zh-CN" altLang="zh-CN" sz="3200">
                <a:solidFill>
                  <a:srgbClr val="FF0000"/>
                </a:solidFill>
                <a:latin typeface="NEU-BZ-S92"/>
                <a:ea typeface="Arial" pitchFamily="34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本题考查概括人物形象。题干给出了概括的两个角度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拔俗的文人气质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职业军人的冷峻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。解答此题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要首先从文中找出哪些地方体现出这两个性格特征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然后分点分析。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742315" y="3902710"/>
            <a:ext cx="10772775" cy="245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参考答案</a:t>
            </a:r>
            <a:r>
              <a:rPr lang="zh-CN" altLang="zh-CN" sz="3200">
                <a:solidFill>
                  <a:srgbClr val="FF0000"/>
                </a:solidFill>
                <a:latin typeface="NEU-BZ-S92"/>
                <a:ea typeface="Arial" pitchFamily="34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文人的气质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喜欢丁香花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情趣不俗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时常深情、甜蜜地回忆战斗生活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文雅浪漫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用大义与真情感化青年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智慧过人。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军人的冷峻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遭严刑拷打而不屈服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意志坚定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笑对即将到来的死亡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从容淡定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充满母爱又不忘大义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理智沉稳。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2"/>
      <p:bldP spid="5" grpId="3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835" y="0"/>
            <a:ext cx="10852150" cy="647700"/>
          </a:xfrm>
        </p:spPr>
        <p:txBody>
          <a:bodyPr>
            <a:normAutofit fontScale="90000"/>
          </a:bodyPr>
          <a:lstStyle/>
          <a:p>
            <a:r>
              <a:rPr lang="zh-CN" altLang="zh-CN" sz="4445">
                <a:solidFill>
                  <a:srgbClr val="FF0000"/>
                </a:solidFill>
                <a:latin typeface="NEU-BZ-S92"/>
                <a:ea typeface="方正正中黑简体"/>
                <a:cs typeface="Times New Roman" panose="02020603050405020304" pitchFamily="18" charset="0"/>
                <a:sym typeface="+mn-ea"/>
              </a:rPr>
              <a:t>题型二</a:t>
            </a:r>
            <a:r>
              <a:rPr lang="zh-CN" altLang="zh-CN" sz="4445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zh-CN" altLang="zh-CN" sz="4445">
                <a:solidFill>
                  <a:srgbClr val="FF0000"/>
                </a:solidFill>
                <a:latin typeface="NEU-BZ-S92"/>
                <a:ea typeface="方正正中黑简体"/>
                <a:cs typeface="Times New Roman" panose="02020603050405020304" pitchFamily="18" charset="0"/>
                <a:sym typeface="+mn-ea"/>
              </a:rPr>
              <a:t>分析形象的作用</a:t>
            </a:r>
            <a:br>
              <a:rPr lang="zh-CN" altLang="zh-CN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21310" y="861060"/>
            <a:ext cx="11768455" cy="5996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064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NEU-BZ-S92"/>
                <a:ea typeface="方正隶变_GBK" panose="03000509000000000000" pitchFamily="65" charset="-122"/>
                <a:cs typeface="Times New Roman" panose="02020603050405020304" pitchFamily="18" charset="0"/>
                <a:sym typeface="+mn-ea"/>
              </a:rPr>
              <a:t>一、悉题型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·</a:t>
            </a:r>
            <a:r>
              <a:rPr lang="zh-CN" altLang="zh-CN" sz="3200">
                <a:solidFill>
                  <a:srgbClr val="00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洞察设问方式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(2017·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江苏卷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小狗奎尼在小说中多次出现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简析其对人物刻画的映衬作用。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(2016·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Ⅲ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卷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在小说中的主要作用是什么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请简要分析。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(2015·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浙江卷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你认为作者刻画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捡烂纸的老头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这一人物有什么用意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(2014·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湖北卷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小说中那块活泼有趣的玉蟠螭在情节安排与人物塑造方面有何作用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请分别做简要分析。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(2013·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Ⅱ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卷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小说中三次写到鹰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分别表现了什么意图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请简要分析。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sz="4000">
                <a:solidFill>
                  <a:srgbClr val="00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小说形象的三种常考题型</a:t>
            </a:r>
            <a:br>
              <a:rPr lang="zh-CN" altLang="zh-CN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25955" y="1394460"/>
            <a:ext cx="748220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     </a:t>
            </a:r>
            <a:r>
              <a:rPr lang="zh-CN" altLang="zh-CN" sz="40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小说的核心任务是通过刻画人物、塑造典型形象来揭示社会生活。因此</a:t>
            </a:r>
            <a:r>
              <a:rPr lang="en-US" altLang="zh-CN" sz="4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对小说的考查</a:t>
            </a:r>
            <a:r>
              <a:rPr lang="en-US" altLang="zh-CN" sz="4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命题人自然会从分析形象这一角度设置试题。从实际考查情况看</a:t>
            </a:r>
            <a:r>
              <a:rPr lang="en-US" altLang="zh-CN" sz="4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概括形象特点</a:t>
            </a:r>
            <a:r>
              <a:rPr lang="zh-CN" altLang="zh-CN" sz="40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zh-CN" sz="4000">
                <a:solidFill>
                  <a:srgbClr val="1D41D5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分析形象的作用</a:t>
            </a:r>
            <a:r>
              <a:rPr lang="zh-CN" altLang="zh-CN" sz="40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zh-CN" sz="4000">
                <a:solidFill>
                  <a:srgbClr val="32D40C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鉴赏塑造形象的方法</a:t>
            </a:r>
            <a:r>
              <a:rPr lang="zh-CN" altLang="zh-CN" sz="40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是三种常考题型。</a:t>
            </a:r>
            <a:endParaRPr lang="zh-CN" altLang="en-US" sz="4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36270"/>
          </a:xfrm>
        </p:spPr>
        <p:txBody>
          <a:bodyPr>
            <a:noAutofit/>
          </a:bodyPr>
          <a:lstStyle/>
          <a:p>
            <a:r>
              <a:rPr lang="en-US" altLang="zh-CN" sz="3600">
                <a:solidFill>
                  <a:srgbClr val="32D40C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zh-CN" sz="3600">
                <a:solidFill>
                  <a:srgbClr val="32D40C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从两个方面分析主要人物的作用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59385" y="1079500"/>
            <a:ext cx="11845290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从结构方面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考虑对情节的作用。分析主要人物的性格特点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考虑其对情节的</a:t>
            </a:r>
            <a:r>
              <a:rPr lang="zh-CN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推</a:t>
            </a:r>
            <a:r>
              <a:rPr lang="zh-CN" altLang="en-US" sz="3200" smtClean="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动</a:t>
            </a:r>
            <a:r>
              <a:rPr lang="zh-CN" altLang="zh-CN" sz="3200" smtClean="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作用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人物性格发生了变化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情节是否发生了变化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。有的主要人物还起到线索作用。</a:t>
            </a:r>
            <a:endParaRPr lang="zh-CN" altLang="zh-CN" sz="3200">
              <a:solidFill>
                <a:srgbClr val="000000"/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从内容方面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考虑对主题及社会的作用。对主题的作用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考虑其反映了怎样的社会现实和寄托了什么样的情感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对社会的作用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也就是分析人物形象的社会意义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结合社会现实深切理解人物对当代社会的思想指导等方面的作用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以及分析人物形象的艺术价值给人们带来的某种启示等。</a:t>
            </a:r>
            <a:endParaRPr lang="zh-CN" altLang="en-US" sz="3200"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0525" y="0"/>
            <a:ext cx="10852150" cy="623570"/>
          </a:xfrm>
        </p:spPr>
        <p:txBody>
          <a:bodyPr>
            <a:normAutofit fontScale="90000"/>
          </a:bodyPr>
          <a:lstStyle/>
          <a:p>
            <a:r>
              <a:rPr lang="en-US" altLang="zh-CN" sz="4000">
                <a:solidFill>
                  <a:srgbClr val="32D40C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zh-CN" sz="4000">
                <a:solidFill>
                  <a:srgbClr val="32D40C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从四个角度分析次要人物的作用</a:t>
            </a:r>
            <a:br>
              <a:rPr lang="zh-CN" altLang="zh-CN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94310" y="623570"/>
            <a:ext cx="1180401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情节上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牵线搭桥。在一些小说中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主要人物的一举一动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往往通过次要人物的视角看出来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对人物的感受、评论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往往从次要人物的嘴里说出来。通过次要人物的见闻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把故事相关的情节自然地融合在一起。</a:t>
            </a:r>
            <a:endParaRPr lang="zh-CN" altLang="zh-CN" sz="2800">
              <a:solidFill>
                <a:srgbClr val="000000"/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形象上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侧面衬托。通过次要人物的活动来衬托主要人物的活动和形象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从而达到塑造人物形象的效果。如果次要人物是群像型的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还有渲染气氛、奠定感情基调的作用。</a:t>
            </a:r>
            <a:endParaRPr lang="zh-CN" altLang="zh-CN" sz="2800">
              <a:solidFill>
                <a:srgbClr val="000000"/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(3)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主题上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揭示主题。小说对次要人物的刻画貌似平淡轻松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实则蕴含着厚重的力量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既揭示了小说的主题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又增强了小说的艺术感染力。</a:t>
            </a: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(4)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效果上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增强真实感。次要人物往往采用第一人称的口吻叙事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串联小说的所有情节</a:t>
            </a:r>
            <a:r>
              <a:rPr lang="en-US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增强了小说的真实性和现场感。</a:t>
            </a:r>
            <a:endParaRPr lang="zh-CN" altLang="en-US" sz="2800"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4510" y="188595"/>
            <a:ext cx="10852150" cy="659765"/>
          </a:xfrm>
        </p:spPr>
        <p:txBody>
          <a:bodyPr>
            <a:normAutofit fontScale="90000"/>
          </a:bodyPr>
          <a:lstStyle/>
          <a:p>
            <a:r>
              <a:rPr lang="en-US" altLang="zh-CN" sz="4000">
                <a:solidFill>
                  <a:srgbClr val="32D40C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zh-CN" sz="4000">
                <a:solidFill>
                  <a:srgbClr val="32D40C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从三个角度分析物象</a:t>
            </a:r>
            <a:r>
              <a:rPr lang="en-US" altLang="zh-CN" sz="4000">
                <a:solidFill>
                  <a:srgbClr val="32D40C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4000">
                <a:solidFill>
                  <a:srgbClr val="32D40C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事物</a:t>
            </a:r>
            <a:r>
              <a:rPr lang="en-US" altLang="zh-CN" sz="4000">
                <a:solidFill>
                  <a:srgbClr val="32D40C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4000">
                <a:solidFill>
                  <a:srgbClr val="32D40C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的作用</a:t>
            </a:r>
            <a:br>
              <a:rPr lang="zh-CN" altLang="zh-CN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8515" y="1114425"/>
            <a:ext cx="11002645" cy="4815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(1)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从人物塑造方面。物象衬托了人物品格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突出了人物形象。应格外注意物象本身的特点对主要人物品格的映衬。</a:t>
            </a:r>
            <a:endParaRPr lang="zh-CN" altLang="zh-CN" sz="3200">
              <a:solidFill>
                <a:srgbClr val="000000"/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(2)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从情节安排方面。物象往往是组织和推动情节发展的线索物件。物象反复出现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串起相关情节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从而成为全文的线索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兼有使结构更加严谨的作用。如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2014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年全国Ⅱ卷小说《鞋》一文的情节始终没有离开鞋子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,“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鞋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成了小说的线索。</a:t>
            </a:r>
            <a:endParaRPr lang="zh-CN" altLang="zh-CN" sz="3200">
              <a:solidFill>
                <a:srgbClr val="000000"/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(3)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从表现主旨方面。物象或点明社会环境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或具有象征意义</a:t>
            </a:r>
            <a:r>
              <a:rPr lang="en-US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进而深化文章主旨。</a:t>
            </a:r>
            <a:endParaRPr lang="zh-CN" altLang="en-US" sz="3200"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[</a:t>
            </a:r>
            <a:r>
              <a:rPr lang="zh-CN" altLang="zh-CN" sz="400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规范答题</a:t>
            </a:r>
            <a:r>
              <a:rPr lang="en-US" altLang="zh-CN" sz="40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]</a:t>
            </a:r>
            <a:br>
              <a:rPr lang="zh-CN" altLang="zh-CN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49705" y="1459865"/>
            <a:ext cx="8721725" cy="39382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ts val="3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第一步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从文中找出有关人物形象的描写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体会该人物在小说中的地位与特点。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第二步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主要人物从表现主题、关联情节角度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次要人物从陪衬角度、映照角度、线索角度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体会该人物在关联情节、塑造人物形象、表现小说主题上的作用。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第三步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用规范的模式回答。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答题模板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文章通过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形象的塑造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表现了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对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主题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或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情节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等方面起到了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作用。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7" name="矩形 3"/>
          <p:cNvSpPr/>
          <p:nvPr/>
        </p:nvSpPr>
        <p:spPr>
          <a:xfrm>
            <a:off x="320040" y="80963"/>
            <a:ext cx="11331575" cy="63696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例：</a:t>
            </a:r>
            <a:r>
              <a:rPr lang="zh-CN" altLang="zh-CN" sz="3600" b="1">
                <a:latin typeface="宋体" panose="02010600030101010101" pitchFamily="2" charset="-122"/>
              </a:rPr>
              <a:t>王熙凤携着黛玉的手，上下细细打量一回，便仍送至贾母身边坐下，因笑道：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“天下真有这样标致人儿!我今日才算看见了!况且这通身的气派竟不象老祖宗的外孙女儿，竟是嫡亲的孙女儿似的，怨不得老祖宗天天嘴里心里放不下。——只可怜我这妹妹这么命苦，怎么姑妈偏就去世了呢?”</a:t>
            </a:r>
            <a:r>
              <a:rPr lang="zh-CN" altLang="zh-CN" sz="3600" b="1">
                <a:latin typeface="宋体" panose="02010600030101010101" pitchFamily="2" charset="-122"/>
              </a:rPr>
              <a:t> 说着便用帕拭泪。贾母笑道：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“我才好了，你又来招我。你妹妹远路才来，身子又弱，也才劝住了，快别再提了。”</a:t>
            </a:r>
            <a:r>
              <a:rPr lang="zh-CN" altLang="zh-CN" sz="3600" b="1">
                <a:latin typeface="宋体" panose="02010600030101010101" pitchFamily="2" charset="-122"/>
              </a:rPr>
              <a:t>熙凤听了，忙转悲为喜道：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“正是呢!我一见了妹妹，一心都在他身上，又是欢喜，又是伤心，竟忘了老祖宗了，该打，该打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zh-CN" sz="3600" b="1"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又忙拉着黛玉的手问道：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“妹妹几岁了?可曾上过学?现吃什</a:t>
            </a:r>
            <a:r>
              <a:rPr lang="zh-CN" altLang="zh-CN" sz="3600" b="1">
                <a:latin typeface="Arial" pitchFamily="34" charset="0"/>
                <a:ea typeface="宋体" pitchFamily="2" charset="-122"/>
                <a:sym typeface="宋体" panose="02010600030101010101" pitchFamily="2" charset="-122"/>
              </a:rPr>
              <a:t>么药?</a:t>
            </a:r>
            <a:endParaRPr lang="en-US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矩形 2"/>
          <p:cNvSpPr/>
          <p:nvPr/>
        </p:nvSpPr>
        <p:spPr>
          <a:xfrm>
            <a:off x="1881188" y="103188"/>
            <a:ext cx="871537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sz="2800" b="1">
              <a:solidFill>
                <a:srgbClr val="00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8195" name="矩形 3"/>
          <p:cNvSpPr/>
          <p:nvPr/>
        </p:nvSpPr>
        <p:spPr>
          <a:xfrm>
            <a:off x="103188" y="4584700"/>
            <a:ext cx="12012612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8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点评：</a:t>
            </a:r>
            <a:r>
              <a:rPr lang="zh-CN" altLang="zh-CN" sz="4000" b="1">
                <a:latin typeface="宋体" panose="02010600030101010101" pitchFamily="2" charset="-122"/>
              </a:rPr>
              <a:t>“言为心声”，语言是人物内心世界的外化，因此，人物语言是小说表现人物性格的重要方法之一</a:t>
            </a:r>
            <a:r>
              <a:rPr lang="zh-CN" altLang="en-US" sz="4000" b="1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114692" name="矩形 114691"/>
          <p:cNvSpPr/>
          <p:nvPr/>
        </p:nvSpPr>
        <p:spPr>
          <a:xfrm>
            <a:off x="420688" y="3099118"/>
            <a:ext cx="11517312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r>
              <a:rPr lang="en-US" altLang="zh-CN" sz="3600" b="1">
                <a:solidFill>
                  <a:srgbClr val="0033CC"/>
                </a:solidFill>
                <a:latin typeface="Arial" pitchFamily="34" charset="0"/>
                <a:ea typeface="宋体" pitchFamily="2" charset="-122"/>
              </a:rPr>
              <a:t> </a:t>
            </a:r>
            <a:r>
              <a:rPr lang="zh-CN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短短一段人物语言描写，把王熙凤的</a:t>
            </a:r>
            <a:r>
              <a:rPr lang="zh-CN" altLang="zh-CN" sz="4000" b="1" u="sng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倚势、虚伪、逢迎、乖巧、逞能、揽权</a:t>
            </a:r>
            <a:r>
              <a:rPr lang="zh-CN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等性格表现得淋漓尽致。</a:t>
            </a:r>
          </a:p>
        </p:txBody>
      </p:sp>
      <p:sp>
        <p:nvSpPr>
          <p:cNvPr id="25604" name="矩形 114692"/>
          <p:cNvSpPr/>
          <p:nvPr/>
        </p:nvSpPr>
        <p:spPr>
          <a:xfrm>
            <a:off x="361950" y="625475"/>
            <a:ext cx="11634788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b">
            <a:spAutoFit/>
          </a:bodyPr>
          <a:lstStyle/>
          <a:p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在这里别想家，要什么吃的，什么玩的，只管告诉我；丫头老婆们不好，也只管告诉我。”</a:t>
            </a:r>
            <a:r>
              <a:rPr lang="zh-CN" altLang="zh-CN" sz="3600" b="1">
                <a:latin typeface="Arial" pitchFamily="34" charset="0"/>
                <a:ea typeface="宋体" pitchFamily="2" charset="-122"/>
              </a:rPr>
              <a:t>黛玉一一答应。一面熙凤又问人：</a:t>
            </a:r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“林姑娘的东西可搬进来了?带了几个人来?你们赶早打扫两间屋子叫他们歇歇儿去。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  <p:sp>
        <p:nvSpPr>
          <p:cNvPr id="2" name="圆角矩形标注 1"/>
          <p:cNvSpPr/>
          <p:nvPr/>
        </p:nvSpPr>
        <p:spPr>
          <a:xfrm>
            <a:off x="9701213" y="2551113"/>
            <a:ext cx="2360613" cy="611188"/>
          </a:xfrm>
          <a:prstGeom prst="wedgeRoundRectCallout">
            <a:avLst>
              <a:gd name="adj1" fmla="val -50995"/>
              <a:gd name="adj2" fmla="val 97040"/>
              <a:gd name="adj3" fmla="val 16667"/>
            </a:avLst>
          </a:prstGeom>
          <a:noFill/>
          <a:ln w="381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r>
              <a:rPr lang="zh-CN" altLang="en-US" sz="4000" b="1" strike="noStrike" noProof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用形容词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2" grpId="1"/>
      <p:bldP spid="114692" grpId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0"/>
            <a:ext cx="2910205" cy="890905"/>
          </a:xfrm>
        </p:spPr>
        <p:txBody>
          <a:bodyPr>
            <a:normAutofit/>
          </a:bodyPr>
          <a:lstStyle/>
          <a:p>
            <a:r>
              <a:rPr lang="zh-CN" altLang="zh-CN" sz="4445">
                <a:solidFill>
                  <a:srgbClr val="FF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  <a:sym typeface="+mn-ea"/>
              </a:rPr>
              <a:t>例题精析：</a:t>
            </a:r>
            <a:endParaRPr lang="zh-CN" altLang="en-US" sz="4445"/>
          </a:p>
        </p:txBody>
      </p:sp>
      <p:sp>
        <p:nvSpPr>
          <p:cNvPr id="3" name="文本框 2"/>
          <p:cNvSpPr txBox="1"/>
          <p:nvPr/>
        </p:nvSpPr>
        <p:spPr>
          <a:xfrm>
            <a:off x="333375" y="1085215"/>
            <a:ext cx="1152588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(2016·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Ⅲ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卷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阅读下面的文字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完成后面的题目。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  <a:sym typeface="+mn-ea"/>
              </a:rPr>
              <a:t>玻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　　</a:t>
            </a:r>
            <a:r>
              <a:rPr lang="zh-CN" altLang="zh-CN" sz="280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  <a:sym typeface="+mn-ea"/>
              </a:rPr>
              <a:t>璃</a:t>
            </a:r>
            <a:endParaRPr lang="en-US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贾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平凹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约好在德巴街路南第十个电杆下会面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去了却没看到他。</a:t>
            </a:r>
            <a:r>
              <a:rPr lang="en-US" altLang="zh-CN" sz="28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  <a:sym typeface="+mn-ea"/>
              </a:rPr>
              <a:t>☞</a:t>
            </a:r>
            <a:r>
              <a:rPr lang="zh-CN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我决意再等一阵</a:t>
            </a:r>
            <a:r>
              <a:rPr lang="en-US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踅进一家小茶馆里一边吃茶一边盯着电杆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。旁边新盖了一家酒店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玻璃装嵌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还未完工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正有人用白粉写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注意玻璃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的字样。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吃过一壶茶后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我回到了家。妻子说王有福来电话了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反复解释他是病了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不能赴约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能否明日上午在德巴街后边的德比街再见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仍是路南第十个电杆下。第二天我赶到德比街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电杆下果然坐着一个老头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额头上包着一块纱布。我说你是王得贵的爹吗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他立即弯下腰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说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我叫王有福。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87960" y="137795"/>
            <a:ext cx="11864340" cy="680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我把得贵捎的钱交给他</a:t>
            </a:r>
            <a:r>
              <a:rPr lang="en-US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让给娘好好治病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。他看四周没人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就解开裤带将钱装进裤衩上的兜里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说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我请你去喝烧酒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我谢绝了。他转身往街的西头走去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又回过头来给我鞠了个躬。我问他家离这儿远吗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他说不远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就在德巴街尽南的胡同里。我说从这里过去不是更近吗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老头笑了一下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说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我不走德巴街。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他不去德巴街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我却要去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昨日那家茶馆不错。走过那家酒店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玻璃墙上却贴出了一张布告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——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昨天因装修的玻璃上未做标志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致使一过路人误撞受伤。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敬请受伤者速来我店接受我们的歉意并领取赔偿费。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我被酒店此举感动</a:t>
            </a:r>
            <a:r>
              <a:rPr lang="en-US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很快想到王有福是不是撞了玻璃受的伤呢</a:t>
            </a:r>
            <a:r>
              <a:rPr lang="en-US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突然萌生了一个念头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既然肯赔偿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那就是他们理屈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何不去法院上告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趁机索赔更大一笔钱呢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我为我的聪明得意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第二天便给王有福打电话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约他下午到红星饭店边吃边谈。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99695" y="461010"/>
            <a:ext cx="11991975" cy="5775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红星饭店也是玻璃装修。</a:t>
            </a:r>
            <a:r>
              <a:rPr lang="en-US" altLang="zh-CN" sz="28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  <a:sym typeface="+mn-ea"/>
              </a:rPr>
              <a:t>☞</a:t>
            </a:r>
            <a:r>
              <a:rPr lang="zh-CN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我选择这家饭店</a:t>
            </a:r>
            <a:r>
              <a:rPr lang="en-US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是要证实他是不是真的在酒店撞伤的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。他见了我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肿胀的脸上泛了笑容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步履却小心翼翼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到了门口还用手摸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证实是门口了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一倾一倾地摇晃着小脑袋走进来。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我没请你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你倒请我了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!”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他说。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一顿饭算什么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!”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我给他倒了一杯酒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他赶忙说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我不敢喝的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我有伤。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大伯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你是在德巴街酒店撞伤的吗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那酒店怎么啦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这么说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你真的在那儿撞的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这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老头瓷在那里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似乎要抵赖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但脸色立即赤红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压低了声音说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是在那儿撞的。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一下子人蔫了许多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可怜得像个做错事的孩子。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51130" y="122555"/>
            <a:ext cx="11865610" cy="6292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这就好。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我说。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我不是故意的。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老头急起来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我那日感冒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头晕晕的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接到你的电话出来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经过那里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明明看着没有什么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走过去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咚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便撞上了。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你撞伤了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怎么就走了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哗啦一声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我才知道是撞上玻璃了。三个姑娘出来扶我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血流了一脸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把她们倒吓坏了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要给我包扎伤口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我爬起来跑了。我赔不起那玻璃呀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他们到处找你哩。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是吗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我已经几天没敢去德巴街了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他们是在街口认人吗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他们贴了布告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老头哭丧下脸来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在腰里掏钱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问我一块玻璃多少钱。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我嘿嘿笑起来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不是你给他们赔</a:t>
            </a:r>
            <a:r>
              <a:rPr lang="en-US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是他们要给你赔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!”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sz="4445">
                <a:solidFill>
                  <a:srgbClr val="FF0000"/>
                </a:solidFill>
                <a:latin typeface="NEU-BZ-S92"/>
                <a:ea typeface="方正正中黑简体"/>
                <a:cs typeface="Times New Roman" panose="02020603050405020304" pitchFamily="18" charset="0"/>
                <a:sym typeface="+mn-ea"/>
              </a:rPr>
              <a:t>题型一</a:t>
            </a:r>
            <a:r>
              <a:rPr lang="zh-CN" altLang="zh-CN" sz="4445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zh-CN" altLang="zh-CN" sz="4445">
                <a:solidFill>
                  <a:srgbClr val="FF0000"/>
                </a:solidFill>
                <a:latin typeface="NEU-BZ-S92"/>
                <a:ea typeface="方正正中黑简体"/>
                <a:cs typeface="Times New Roman" panose="02020603050405020304" pitchFamily="18" charset="0"/>
                <a:sym typeface="+mn-ea"/>
              </a:rPr>
              <a:t>概括形象特点</a:t>
            </a:r>
            <a:br>
              <a:rPr lang="zh-CN" altLang="zh-CN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54660" y="1210945"/>
            <a:ext cx="11622405" cy="5406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NEU-BZ-S92"/>
                <a:ea typeface="方正隶变_GBK" panose="03000509000000000000" pitchFamily="65" charset="-122"/>
                <a:cs typeface="Times New Roman" panose="02020603050405020304" pitchFamily="18" charset="0"/>
                <a:sym typeface="+mn-ea"/>
              </a:rPr>
              <a:t>一、悉题型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·</a:t>
            </a:r>
            <a:r>
              <a:rPr lang="zh-CN" altLang="zh-CN" sz="3200">
                <a:solidFill>
                  <a:srgbClr val="00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洞察设问方式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(2018·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Ⅰ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卷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小说中说赵一曼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身上弥漫着拔俗的文人气质和职业军人的冷峻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请结合作品简要分析。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(2018·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Ⅲ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卷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请简要分析文中先行者的心理变化过程。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(2018·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江苏卷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二乖的天真可爱表现在哪些方面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请简要概括。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(2016·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Ⅱ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卷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小说中的女主人公有哪些性格特点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请简要分析。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(2016·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Ⅲ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卷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小说中的王有福有哪些性格特点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请简要分析。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(2016·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山东卷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文中的吴秋明是一个怎样的人物形象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请做简要概括。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09220" y="93345"/>
            <a:ext cx="11955780" cy="5775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赔我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是赔你。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我说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但你不要接受他们的赔偿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他们能赔多少钱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上法院告他们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索赔的就不是几百元几千元了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老头愣在那里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一条线的眼里极力努出那黑珠来盯我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说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你大伯是有私心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害怕赔偿才溜掉的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可我也经了一辈子世事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再也不受骗了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没骗你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你去看布告嘛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你不骗我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那酒店也骗我哩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我一去那不是投案自首了吗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大伯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你听我说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老头从怀里掏出一卷软沓沓的钱来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放在桌上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你要肯认我是大伯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那我求你把这些钱交给人家。不够的话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让得贵补齐。我不是有意的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真是看着什么也没有的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谁知道就有玻璃。你能答应我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这事不要再给外人说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你答应吗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?”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99390" y="97790"/>
            <a:ext cx="11793220" cy="6587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答应。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老头眼泪花花的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给我又鞠了个躬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扭身离开了饭桌。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我怎么叫他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他也不回头。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他走到玻璃墙边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看着玻璃上有个门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伸手摸了摸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没有玻璃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走了出去。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我坐在那里喝完了一壶酒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一口菜也没吃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从饭馆出来往德巴街去。趁无人理会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en-US" altLang="zh-CN" sz="3200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  <a:sym typeface="+mn-ea"/>
              </a:rPr>
              <a:t>☞</a:t>
            </a:r>
            <a:r>
              <a:rPr lang="zh-CN" altLang="zh-CN" sz="3200" u="wavy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我揭下了那张布告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布告继续贴着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只能使他活得不安生。顺街往东走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照相馆的橱窗下又是一堆碎玻璃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经理在大声骂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谁撞的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眼睛瞎了吗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?!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我走出了狭窄的德巴街。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有删改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1665" y="248920"/>
            <a:ext cx="1308100" cy="441960"/>
          </a:xfrm>
        </p:spPr>
        <p:txBody>
          <a:bodyPr>
            <a:noAutofit/>
          </a:bodyPr>
          <a:lstStyle/>
          <a:p>
            <a:r>
              <a:rPr lang="zh-CN" altLang="zh-CN" sz="320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问题：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9805" y="873125"/>
            <a:ext cx="959231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我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在小说中的主要作用是什么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请简要分析。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(6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分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343535" y="1555115"/>
            <a:ext cx="117125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解析</a:t>
            </a:r>
            <a:r>
              <a:rPr lang="zh-CN" altLang="zh-CN" sz="2800">
                <a:solidFill>
                  <a:srgbClr val="FF0000"/>
                </a:solidFill>
                <a:latin typeface="NEU-BZ-S92"/>
                <a:ea typeface="Arial" pitchFamily="34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本题考查小说次要人物形象的作用。可结合小说中第一人称人物的一般作用及相关文本作答。小说第一人称人物的作用一般有下面几种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故事的叙述者和见证者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贯串全文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作为串联众多人物与情节的线索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推动故事情节的发展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④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与身边的人物形成对比。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343535" y="3913505"/>
            <a:ext cx="1171321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200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参考答案</a:t>
            </a:r>
            <a:r>
              <a:rPr lang="zh-CN" altLang="zh-CN" sz="3200">
                <a:solidFill>
                  <a:srgbClr val="FF0000"/>
                </a:solidFill>
                <a:latin typeface="NEU-BZ-S92"/>
                <a:ea typeface="Arial" pitchFamily="34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讲述故事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小说故事是由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我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叙述出来的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真实可信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推进情节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我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是事件的参与者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由于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我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的提议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情节得以发展变化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;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衬托人物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小说主人公王有福的性格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由于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我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的存在而更加鲜明。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2"/>
      <p:bldP spid="5" grpId="3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2915" y="0"/>
            <a:ext cx="10852150" cy="684530"/>
          </a:xfrm>
        </p:spPr>
        <p:txBody>
          <a:bodyPr>
            <a:normAutofit fontScale="90000"/>
          </a:bodyPr>
          <a:lstStyle/>
          <a:p>
            <a:r>
              <a:rPr lang="zh-CN" altLang="zh-CN" sz="4445">
                <a:solidFill>
                  <a:srgbClr val="FF0000"/>
                </a:solidFill>
                <a:latin typeface="NEU-BZ-S92"/>
                <a:ea typeface="方正正中黑简体"/>
                <a:cs typeface="Times New Roman" panose="02020603050405020304" pitchFamily="18" charset="0"/>
                <a:sym typeface="+mn-ea"/>
              </a:rPr>
              <a:t>题型三</a:t>
            </a:r>
            <a:r>
              <a:rPr lang="zh-CN" altLang="zh-CN" sz="4445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　</a:t>
            </a:r>
            <a:r>
              <a:rPr lang="zh-CN" altLang="zh-CN" sz="4445">
                <a:solidFill>
                  <a:srgbClr val="FF0000"/>
                </a:solidFill>
                <a:latin typeface="NEU-BZ-S92"/>
                <a:ea typeface="方正正中黑简体"/>
                <a:cs typeface="Times New Roman" panose="02020603050405020304" pitchFamily="18" charset="0"/>
                <a:sym typeface="+mn-ea"/>
              </a:rPr>
              <a:t>鉴赏塑造形象的方法</a:t>
            </a:r>
            <a:br>
              <a:rPr lang="zh-CN" altLang="zh-CN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5415" y="830580"/>
            <a:ext cx="11901170" cy="5775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方正隶变_GBK" panose="03000509000000000000" pitchFamily="65" charset="-122"/>
                <a:cs typeface="Times New Roman" panose="02020603050405020304" pitchFamily="18" charset="0"/>
                <a:sym typeface="+mn-ea"/>
              </a:rPr>
              <a:t>一、悉题型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·</a:t>
            </a:r>
            <a:r>
              <a:rPr lang="zh-CN" altLang="zh-CN" sz="2800">
                <a:solidFill>
                  <a:srgbClr val="00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洞察设问方式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(2019·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Ⅰ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卷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鲁迅说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我们从古以来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就有埋头苦干的人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有拼命硬干的人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有为民请命的人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有舍身求法的人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  <a:sym typeface="+mn-ea"/>
              </a:rPr>
              <a:t>……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这就是中国的脊梁。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请谈谈本文是如何具体塑造这样的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中国的脊梁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(2019·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sz="28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Ⅱ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卷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请以老舞蹈师形象为例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谈谈小说塑造人物形象时运用了哪些表现手法。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(2016·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浙江卷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结合上下文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赏析文中画横线部分。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(2014·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江西卷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文章哪些地方运用了间接描写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侧面烘托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的方法表现铁良的抻面手艺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请简要分析。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(2013·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重庆卷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作者主要用了哪种艺术手法塑造贝尔蒂这一形象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请简要分析。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8640" y="115570"/>
            <a:ext cx="3542030" cy="659765"/>
          </a:xfrm>
        </p:spPr>
        <p:txBody>
          <a:bodyPr>
            <a:normAutofit fontScale="90000"/>
          </a:bodyPr>
          <a:lstStyle/>
          <a:p>
            <a:r>
              <a:rPr lang="zh-CN" altLang="en-US" sz="4445">
                <a:solidFill>
                  <a:srgbClr val="32D40C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塑造人物方法</a:t>
            </a:r>
            <a:br>
              <a:rPr lang="zh-CN" altLang="en-US"/>
            </a:br>
          </a:p>
        </p:txBody>
      </p:sp>
      <p:sp>
        <p:nvSpPr>
          <p:cNvPr id="3" name="文本框 2"/>
          <p:cNvSpPr txBox="1"/>
          <p:nvPr/>
        </p:nvSpPr>
        <p:spPr>
          <a:xfrm>
            <a:off x="382270" y="775335"/>
            <a:ext cx="1162240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（一）刻画技巧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1、肖像描写、神态描写、心理描写、语言描写（对话、独白）、动作描写。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2、细节描写，如场景细节描写、服饰细节描写、动作细节描写、心理细节描写、语言细节描写等，作用是刻画、突出人物性格，推动情节发展，营造氛围，渲染时代气氛，深化主题；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r>
              <a:rPr lang="en-US" altLang="zh-CN" sz="32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2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、其他术语：工笔、白描、正面描写（肖像描写、神态描写、语言描写、动作描写、心理描写、细节描写、白描、工笔）、侧面描写（环境描写、对比、衬托、烘托）、对比、衬托、烘托及修辞手法等。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r>
              <a:rPr lang="zh-CN" altLang="en-US" sz="32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温馨提示：答题格式一般为：手法 + 体现点 + 作用、效果</a:t>
            </a:r>
            <a:endParaRPr lang="zh-CN" altLang="en-US" sz="3200"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98500" y="581660"/>
            <a:ext cx="1111186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（二）刻画人物心理的主要方法：</a:t>
            </a:r>
            <a:endParaRPr lang="zh-CN" altLang="en-US" sz="3600">
              <a:solidFill>
                <a:schemeClr val="tx1"/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A、心理概述，就是作者对人物的内心活动直接叙述；</a:t>
            </a:r>
            <a:endParaRPr lang="zh-CN" altLang="en-US" sz="3600">
              <a:solidFill>
                <a:schemeClr val="tx1"/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B、内心独白，就是人物自己站出来把内心活动和盘托出；</a:t>
            </a:r>
            <a:endParaRPr lang="zh-CN" altLang="en-US" sz="3600">
              <a:solidFill>
                <a:schemeClr val="tx1"/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C、梦境和幻觉，通过人物的梦境和幻觉来展示心理；</a:t>
            </a:r>
            <a:endParaRPr lang="zh-CN" altLang="en-US" sz="3600">
              <a:solidFill>
                <a:schemeClr val="tx1"/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D、借助环境衬托心理，既有乐景乐情、哀景哀情的正衬，也有乐景哀情、哀景乐情的反衬；</a:t>
            </a:r>
            <a:endParaRPr lang="zh-CN" altLang="en-US" sz="3600">
              <a:solidFill>
                <a:schemeClr val="tx1"/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E、通过刻画人物的神态、语言、动作等综合手法来暗示和表现人物心理。</a:t>
            </a:r>
            <a:endParaRPr lang="zh-CN" altLang="en-US" sz="3600"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4835" y="273050"/>
            <a:ext cx="3773170" cy="685165"/>
          </a:xfrm>
        </p:spPr>
        <p:txBody>
          <a:bodyPr>
            <a:normAutofit fontScale="90000"/>
          </a:bodyPr>
          <a:lstStyle/>
          <a:p>
            <a:r>
              <a:rPr lang="zh-CN" altLang="en-US" sz="4000">
                <a:solidFill>
                  <a:srgbClr val="32D40C"/>
                </a:solidFill>
                <a:sym typeface="+mn-ea"/>
              </a:rPr>
              <a:t>人物形象作用题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89735" y="1325880"/>
            <a:ext cx="951420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1、人物方面：人物自身的性格特征、身份；对比、衬托、烘托其他人物，突出其他人物形象特点；使其他人物形象更加鲜明。</a:t>
            </a:r>
            <a:endParaRPr lang="zh-CN" altLang="en-US" sz="3600">
              <a:solidFill>
                <a:schemeClr val="tx1"/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2、情节方面：贯穿全文线索；推动情节发展；造成情节的陡转；</a:t>
            </a:r>
            <a:endParaRPr lang="zh-CN" altLang="en-US" sz="3600">
              <a:solidFill>
                <a:schemeClr val="tx1"/>
              </a:solidFill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  <a:p>
            <a:r>
              <a:rPr lang="zh-CN" altLang="en-US" sz="360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3、主题方面：揭示、突出、深化主题。</a:t>
            </a:r>
            <a:endParaRPr lang="zh-CN" altLang="en-US" sz="3600">
              <a:latin typeface="宋体" panose="02010600030101010101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[</a:t>
            </a:r>
            <a:r>
              <a:rPr lang="zh-CN" altLang="zh-CN" sz="400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规范答题</a:t>
            </a:r>
            <a:r>
              <a:rPr lang="en-US" altLang="zh-CN" sz="4000">
                <a:solidFill>
                  <a:srgbClr val="FF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]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50390" y="1293495"/>
            <a:ext cx="750570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40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第一步</a:t>
            </a:r>
            <a:r>
              <a:rPr lang="en-US" altLang="zh-CN" sz="4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指明小说运用了哪种描写方法。</a:t>
            </a:r>
            <a:endParaRPr lang="zh-CN" altLang="zh-CN" sz="40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40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第二步</a:t>
            </a:r>
            <a:r>
              <a:rPr lang="en-US" altLang="zh-CN" sz="4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结合具体情节分析这种描写方法在文中是如何体现的。</a:t>
            </a:r>
            <a:endParaRPr lang="zh-CN" altLang="zh-CN" sz="40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40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第三步</a:t>
            </a:r>
            <a:r>
              <a:rPr lang="en-US" altLang="zh-CN" sz="40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40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明确有何效果或作用。要点明此方法突出了人物的什么形象特点。</a:t>
            </a:r>
            <a:endParaRPr lang="zh-CN" altLang="en-US" sz="40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1305" y="187960"/>
            <a:ext cx="3117850" cy="746125"/>
          </a:xfrm>
        </p:spPr>
        <p:txBody>
          <a:bodyPr>
            <a:normAutofit fontScale="90000"/>
          </a:bodyPr>
          <a:lstStyle/>
          <a:p>
            <a:r>
              <a:rPr lang="zh-CN" altLang="zh-CN" sz="4890">
                <a:solidFill>
                  <a:srgbClr val="FF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  <a:sym typeface="+mn-ea"/>
              </a:rPr>
              <a:t>例题精析：</a:t>
            </a:r>
            <a:endParaRPr lang="zh-CN" altLang="en-US" sz="4890"/>
          </a:p>
        </p:txBody>
      </p:sp>
      <p:sp>
        <p:nvSpPr>
          <p:cNvPr id="3" name="文本框 2"/>
          <p:cNvSpPr txBox="1"/>
          <p:nvPr/>
        </p:nvSpPr>
        <p:spPr>
          <a:xfrm>
            <a:off x="281305" y="1152525"/>
            <a:ext cx="1150112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ts val="3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(2016·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浙江卷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2800">
                <a:solidFill>
                  <a:srgbClr val="00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阅读下面的文字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完成后面的题目。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ts val="3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  <a:sym typeface="+mn-ea"/>
              </a:rPr>
              <a:t>母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　　</a:t>
            </a:r>
            <a:r>
              <a:rPr lang="zh-CN" altLang="zh-CN" sz="28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  <a:sym typeface="+mn-ea"/>
              </a:rPr>
              <a:t>亲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ts val="3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	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何家槐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看见一阵人穿得清清楚楚的打她身边走过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母亲亮着眼睛问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你们可是看火车去的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是的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阿南婶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我也想去。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要去就去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又没有谁阻止你。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”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可是母亲摇摇头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她不能去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虽则没有谁阻止。她成年忙碌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尤其是在收豆的时候。这几天一放光她就起身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把家事料理妥当以后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她又忙着跑到天井里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扫干净了地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然后取下挂在泥墙上、屋檐下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或者枯树枝中间的豌豆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用一个笨重的木槌打豆。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815975" y="1163320"/>
            <a:ext cx="11007090" cy="42252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跟她讲话的人唯恐她噜苏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急急想走开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可是母亲又拉住问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: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你想我能坐着火车去拜省城隍吗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?”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自然可以的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阿南婶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谁也不会阻止你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!”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可是母亲摇摇头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她不能去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虽则没有谁阻止。她举起木槌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紧紧地捏住一束豌豆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很想一槌打下去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可是一转念她却深深地叹息了。</a:t>
            </a:r>
            <a:endParaRPr lang="zh-CN" altLang="zh-CN" sz="3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原载《文学》一九三四年一月一日第二卷第一号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有改动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940435" y="883920"/>
            <a:ext cx="10056495" cy="47415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(2015·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sz="36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Ⅰ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卷</a:t>
            </a: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小说在刻画马兰花这个形象时</a:t>
            </a: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突出了她的哪些性格特征</a:t>
            </a: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请简要分析。</a:t>
            </a:r>
            <a:endParaRPr lang="zh-CN" altLang="zh-CN" sz="36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(2015·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全国</a:t>
            </a:r>
            <a:r>
              <a:rPr lang="zh-CN" altLang="zh-CN" sz="36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Ⅱ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卷</a:t>
            </a: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东家老范是一个什么样的人</a:t>
            </a: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?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请结合全文简要分析。</a:t>
            </a:r>
            <a:endParaRPr lang="zh-CN" altLang="zh-CN" sz="36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(2015·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安徽卷</a:t>
            </a: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请依据小说相关内容</a:t>
            </a: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概括达子形象的特点。</a:t>
            </a:r>
            <a:endParaRPr lang="zh-CN" altLang="zh-CN" sz="36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(2015·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浙江卷</a:t>
            </a:r>
            <a:r>
              <a:rPr lang="en-US" altLang="zh-CN" sz="36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r>
              <a:rPr lang="zh-CN" altLang="zh-CN" sz="3600">
                <a:solidFill>
                  <a:srgbClr val="000000"/>
                </a:solidFill>
                <a:latin typeface="Times New Roman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概括第三段所描写人物的形象特点。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6575" y="78740"/>
            <a:ext cx="1489710" cy="636270"/>
          </a:xfrm>
        </p:spPr>
        <p:txBody>
          <a:bodyPr>
            <a:noAutofit/>
          </a:bodyPr>
          <a:lstStyle/>
          <a:p>
            <a:r>
              <a:rPr lang="zh-CN" altLang="zh-CN" sz="4000">
                <a:solidFill>
                  <a:srgbClr val="FF0000"/>
                </a:solidFill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问题：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23950" y="788035"/>
            <a:ext cx="752729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结合上下文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赏析文中画横线部分。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(5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分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23825" y="1470025"/>
            <a:ext cx="1190561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解析</a:t>
            </a:r>
            <a:r>
              <a:rPr lang="en-US" altLang="zh-CN" sz="2800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本题考查鉴赏作品的表现手法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品味精彩的语言描写艺术的能力。对作品语言的鉴赏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首先要指明使用的表现手法、修辞手法或遣词造句的特点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然后结合具体的内容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分析其在塑造人物、表现主题等方面的作用。这段文字描写母亲对火车的想象和听到火车汽笛声产生的梦幻状态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运用的手法有比喻、排比、拟人、想象与联想。从这段描写中不难看出母亲的痴迷状态和对新事物火车的渴望。文字叙述张弛自如</a:t>
            </a:r>
            <a:r>
              <a:rPr lang="en-US" altLang="zh-CN" sz="28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>
                <a:solidFill>
                  <a:srgbClr val="000000"/>
                </a:solidFill>
                <a:latin typeface="Times New Roman" pitchFamily="18" charset="0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具有很强的抒情色彩。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23825" y="4256405"/>
            <a:ext cx="1181798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200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参考答案</a:t>
            </a:r>
            <a:r>
              <a:rPr lang="en-US" altLang="zh-CN" sz="3200">
                <a:solidFill>
                  <a:srgbClr val="FF0000"/>
                </a:solidFill>
                <a:latin typeface="Arial" pitchFamily="34" charset="0"/>
                <a:ea typeface="黑体" panose="02010609060101010101" charset="-122"/>
                <a:cs typeface="Times New Roman" panose="02020603050405020304" pitchFamily="18" charset="0"/>
                <a:sym typeface="+mn-ea"/>
              </a:rPr>
              <a:t>: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①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通过比喻、排比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渲染了火车的神奇与母亲对火车的痴迷。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②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通过神态、动作等细节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细腻地描写了母亲好奇、陶醉和渴望的心理。</a:t>
            </a:r>
            <a:r>
              <a:rPr lang="zh-CN" altLang="zh-CN" sz="3200">
                <a:solidFill>
                  <a:srgbClr val="000000"/>
                </a:solidFill>
                <a:latin typeface="NEU-BZ-S92"/>
                <a:cs typeface="宋体" panose="02010600030101010101" pitchFamily="2" charset="-122"/>
                <a:sym typeface="+mn-ea"/>
              </a:rPr>
              <a:t>③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叙事上有过渡、舒缓节奏等作用。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2"/>
      <p:bldP spid="5" grpId="3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文本框 5124"/>
          <p:cNvSpPr txBox="1"/>
          <p:nvPr/>
        </p:nvSpPr>
        <p:spPr>
          <a:xfrm>
            <a:off x="2063750" y="188913"/>
            <a:ext cx="9775825" cy="6430962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                                                  </a:t>
            </a:r>
          </a:p>
          <a:p>
            <a:pPr algn="just"/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                                                  </a:t>
            </a:r>
          </a:p>
          <a:p>
            <a:pPr algn="just"/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                                                  </a:t>
            </a:r>
          </a:p>
          <a:p>
            <a:pPr algn="just"/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                </a:t>
            </a:r>
          </a:p>
          <a:p>
            <a:pPr algn="just"/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                                                  </a:t>
            </a:r>
          </a:p>
          <a:p>
            <a:pPr algn="just"/>
            <a:endParaRPr lang="en-US" altLang="zh-CN" sz="2400" b="1">
              <a:latin typeface="Times New Roman" pitchFamily="18" charset="0"/>
              <a:ea typeface="宋体" pitchFamily="2" charset="-122"/>
            </a:endParaRPr>
          </a:p>
          <a:p>
            <a:pPr algn="just"/>
            <a:endParaRPr lang="en-US" altLang="zh-CN" sz="2400" b="1">
              <a:latin typeface="Times New Roman" pitchFamily="18" charset="0"/>
              <a:ea typeface="宋体" pitchFamily="2" charset="-122"/>
            </a:endParaRPr>
          </a:p>
          <a:p>
            <a:pPr algn="just"/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                                                                                              </a:t>
            </a:r>
          </a:p>
          <a:p>
            <a:pPr algn="just"/>
            <a:endParaRPr lang="en-US" altLang="zh-CN" sz="2400" b="1">
              <a:latin typeface="Times New Roman" pitchFamily="18" charset="0"/>
              <a:ea typeface="宋体" pitchFamily="2" charset="-122"/>
            </a:endParaRPr>
          </a:p>
          <a:p>
            <a:pPr algn="just"/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                                                              </a:t>
            </a:r>
          </a:p>
          <a:p>
            <a:pPr algn="just"/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                               </a:t>
            </a:r>
            <a:r>
              <a:rPr lang="zh-CN" altLang="en-US" sz="4000" b="1">
                <a:latin typeface="Times New Roman" pitchFamily="18" charset="0"/>
                <a:ea typeface="宋体" pitchFamily="2" charset="-122"/>
              </a:rPr>
              <a:t>形象</a:t>
            </a:r>
            <a:r>
              <a:rPr lang="zh-CN" altLang="en-US" sz="2400" b="1">
                <a:latin typeface="Times New Roman" pitchFamily="18" charset="0"/>
                <a:ea typeface="宋体" pitchFamily="2" charset="-122"/>
              </a:rPr>
              <a:t> </a:t>
            </a:r>
            <a:r>
              <a:rPr lang="zh-CN" altLang="en-US" sz="2400" b="1" baseline="30000">
                <a:latin typeface="Times New Roman" pitchFamily="18" charset="0"/>
                <a:ea typeface="宋体" pitchFamily="2" charset="-122"/>
              </a:rPr>
              <a:t>寄寓</a:t>
            </a:r>
            <a:r>
              <a:rPr lang="zh-CN" altLang="en-US" sz="2400" b="1">
                <a:latin typeface="Times New Roman" pitchFamily="18" charset="0"/>
                <a:ea typeface="宋体" pitchFamily="2" charset="-122"/>
              </a:rPr>
              <a:t>  </a:t>
            </a:r>
            <a:r>
              <a:rPr lang="zh-CN" altLang="en-US" sz="4000" b="1">
                <a:latin typeface="Times New Roman" pitchFamily="18" charset="0"/>
                <a:ea typeface="宋体" pitchFamily="2" charset="-122"/>
              </a:rPr>
              <a:t>作者对人物情感态度</a:t>
            </a:r>
          </a:p>
          <a:p>
            <a:pPr algn="just"/>
            <a:r>
              <a:rPr lang="zh-CN" altLang="en-US" sz="2400" b="1">
                <a:latin typeface="Times New Roman" pitchFamily="18" charset="0"/>
                <a:ea typeface="宋体" pitchFamily="2" charset="-122"/>
              </a:rPr>
              <a:t>                                                       </a:t>
            </a: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（褒贬、肯否）</a:t>
            </a:r>
          </a:p>
          <a:p>
            <a:pPr algn="just"/>
            <a:r>
              <a:rPr lang="zh-CN" altLang="en-US" sz="2400" b="1">
                <a:latin typeface="Times New Roman" pitchFamily="18" charset="0"/>
                <a:ea typeface="宋体" pitchFamily="2" charset="-122"/>
              </a:rPr>
              <a:t>                               </a:t>
            </a:r>
            <a:r>
              <a:rPr lang="zh-CN" altLang="en-US" sz="4000" b="1">
                <a:latin typeface="Times New Roman" pitchFamily="18" charset="0"/>
                <a:ea typeface="宋体" pitchFamily="2" charset="-122"/>
              </a:rPr>
              <a:t>形象</a:t>
            </a:r>
            <a:r>
              <a:rPr lang="zh-CN" altLang="en-US" sz="2400" b="1">
                <a:latin typeface="Times New Roman" pitchFamily="18" charset="0"/>
                <a:ea typeface="宋体" pitchFamily="2" charset="-122"/>
              </a:rPr>
              <a:t>   </a:t>
            </a:r>
            <a:r>
              <a:rPr lang="zh-CN" altLang="en-US" sz="2400" b="1" baseline="30000">
                <a:latin typeface="Times New Roman" pitchFamily="18" charset="0"/>
                <a:ea typeface="宋体" pitchFamily="2" charset="-122"/>
              </a:rPr>
              <a:t>反映</a:t>
            </a:r>
            <a:r>
              <a:rPr lang="zh-CN" altLang="en-US" sz="2400" b="1">
                <a:latin typeface="Times New Roman" pitchFamily="18" charset="0"/>
                <a:ea typeface="宋体" pitchFamily="2" charset="-122"/>
              </a:rPr>
              <a:t> </a:t>
            </a: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社会某一类人的现状对社 </a:t>
            </a:r>
          </a:p>
          <a:p>
            <a:pPr algn="just"/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                                      会现象或本质的思考</a:t>
            </a:r>
          </a:p>
          <a:p>
            <a:pPr algn="just"/>
            <a:r>
              <a:rPr lang="zh-CN" altLang="en-US" sz="2400" b="1">
                <a:latin typeface="Times New Roman" pitchFamily="18" charset="0"/>
                <a:ea typeface="宋体" pitchFamily="2" charset="-122"/>
              </a:rPr>
              <a:t>                                    </a:t>
            </a:r>
          </a:p>
        </p:txBody>
      </p:sp>
      <p:sp>
        <p:nvSpPr>
          <p:cNvPr id="39938" name="文本框 5125"/>
          <p:cNvSpPr txBox="1"/>
          <p:nvPr/>
        </p:nvSpPr>
        <p:spPr>
          <a:xfrm>
            <a:off x="812800" y="2470150"/>
            <a:ext cx="792163" cy="223202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人物形象</a:t>
            </a:r>
          </a:p>
        </p:txBody>
      </p:sp>
      <p:sp>
        <p:nvSpPr>
          <p:cNvPr id="39939" name="左大括号 5126"/>
          <p:cNvSpPr/>
          <p:nvPr/>
        </p:nvSpPr>
        <p:spPr>
          <a:xfrm>
            <a:off x="1711325" y="2325688"/>
            <a:ext cx="263525" cy="2487612"/>
          </a:xfrm>
          <a:prstGeom prst="leftBrace">
            <a:avLst>
              <a:gd name="adj1" fmla="val 226728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9940" name="左大括号 5127"/>
          <p:cNvSpPr/>
          <p:nvPr/>
        </p:nvSpPr>
        <p:spPr>
          <a:xfrm>
            <a:off x="4460875" y="1941513"/>
            <a:ext cx="114300" cy="1189037"/>
          </a:xfrm>
          <a:prstGeom prst="leftBrace">
            <a:avLst>
              <a:gd name="adj1" fmla="val 86641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Calibri"/>
            </a:endParaRPr>
          </a:p>
        </p:txBody>
      </p:sp>
      <p:sp>
        <p:nvSpPr>
          <p:cNvPr id="39941" name="左大括号 5130"/>
          <p:cNvSpPr/>
          <p:nvPr/>
        </p:nvSpPr>
        <p:spPr>
          <a:xfrm>
            <a:off x="4287838" y="3956050"/>
            <a:ext cx="174625" cy="1647825"/>
          </a:xfrm>
          <a:prstGeom prst="leftBrace">
            <a:avLst>
              <a:gd name="adj1" fmla="val 66316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Calibri"/>
            </a:endParaRPr>
          </a:p>
        </p:txBody>
      </p:sp>
      <p:sp>
        <p:nvSpPr>
          <p:cNvPr id="39942" name="文本框 5133"/>
          <p:cNvSpPr txBox="1"/>
          <p:nvPr/>
        </p:nvSpPr>
        <p:spPr>
          <a:xfrm>
            <a:off x="1974850" y="4305300"/>
            <a:ext cx="2312988" cy="7016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形象意义</a:t>
            </a:r>
          </a:p>
        </p:txBody>
      </p:sp>
      <p:sp>
        <p:nvSpPr>
          <p:cNvPr id="39943" name="左大括号 5131"/>
          <p:cNvSpPr/>
          <p:nvPr/>
        </p:nvSpPr>
        <p:spPr>
          <a:xfrm>
            <a:off x="5305425" y="1035050"/>
            <a:ext cx="142875" cy="1198563"/>
          </a:xfrm>
          <a:prstGeom prst="leftBrace">
            <a:avLst>
              <a:gd name="adj1" fmla="val 45672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Calibri"/>
            </a:endParaRPr>
          </a:p>
        </p:txBody>
      </p:sp>
      <p:sp>
        <p:nvSpPr>
          <p:cNvPr id="39944" name="文本框 5132"/>
          <p:cNvSpPr txBox="1"/>
          <p:nvPr/>
        </p:nvSpPr>
        <p:spPr>
          <a:xfrm>
            <a:off x="2063750" y="2217738"/>
            <a:ext cx="2327275" cy="700087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形象特点</a:t>
            </a:r>
          </a:p>
        </p:txBody>
      </p:sp>
      <p:sp>
        <p:nvSpPr>
          <p:cNvPr id="39945" name="文本框 5135"/>
          <p:cNvSpPr txBox="1"/>
          <p:nvPr/>
        </p:nvSpPr>
        <p:spPr>
          <a:xfrm>
            <a:off x="4575175" y="1516063"/>
            <a:ext cx="631825" cy="7016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表</a:t>
            </a:r>
          </a:p>
        </p:txBody>
      </p:sp>
      <p:sp>
        <p:nvSpPr>
          <p:cNvPr id="39946" name="文本框 5136"/>
          <p:cNvSpPr txBox="1"/>
          <p:nvPr/>
        </p:nvSpPr>
        <p:spPr>
          <a:xfrm>
            <a:off x="4567238" y="2701925"/>
            <a:ext cx="649287" cy="7016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里</a:t>
            </a:r>
          </a:p>
        </p:txBody>
      </p:sp>
      <p:sp>
        <p:nvSpPr>
          <p:cNvPr id="39947" name="直接连接符 5137"/>
          <p:cNvSpPr/>
          <p:nvPr/>
        </p:nvSpPr>
        <p:spPr>
          <a:xfrm>
            <a:off x="5634038" y="4392613"/>
            <a:ext cx="433387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9948" name="直接连接符 5138"/>
          <p:cNvSpPr/>
          <p:nvPr/>
        </p:nvSpPr>
        <p:spPr>
          <a:xfrm>
            <a:off x="5664200" y="5505450"/>
            <a:ext cx="504825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9949" name="文本框 5140"/>
          <p:cNvSpPr txBox="1"/>
          <p:nvPr/>
        </p:nvSpPr>
        <p:spPr>
          <a:xfrm>
            <a:off x="5829300" y="2409825"/>
            <a:ext cx="2386013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性格特点</a:t>
            </a:r>
          </a:p>
        </p:txBody>
      </p:sp>
      <p:sp>
        <p:nvSpPr>
          <p:cNvPr id="39950" name="文本框 5141"/>
          <p:cNvSpPr txBox="1"/>
          <p:nvPr/>
        </p:nvSpPr>
        <p:spPr>
          <a:xfrm>
            <a:off x="5448300" y="854075"/>
            <a:ext cx="2673350" cy="1616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外貌特点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身份地位</a:t>
            </a:r>
          </a:p>
        </p:txBody>
      </p:sp>
      <p:sp>
        <p:nvSpPr>
          <p:cNvPr id="39951" name="右箭头 5142"/>
          <p:cNvSpPr/>
          <p:nvPr/>
        </p:nvSpPr>
        <p:spPr>
          <a:xfrm>
            <a:off x="5376863" y="3016250"/>
            <a:ext cx="287337" cy="73025"/>
          </a:xfrm>
          <a:prstGeom prst="rightArrow">
            <a:avLst>
              <a:gd name="adj1" fmla="val 50000"/>
              <a:gd name="adj2" fmla="val 9835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Calibri"/>
            </a:endParaRPr>
          </a:p>
        </p:txBody>
      </p:sp>
      <p:sp>
        <p:nvSpPr>
          <p:cNvPr id="39952" name="左大括号 5151"/>
          <p:cNvSpPr/>
          <p:nvPr/>
        </p:nvSpPr>
        <p:spPr>
          <a:xfrm>
            <a:off x="5735638" y="2470150"/>
            <a:ext cx="144462" cy="1168400"/>
          </a:xfrm>
          <a:prstGeom prst="leftBrace">
            <a:avLst>
              <a:gd name="adj1" fmla="val 45794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>
              <a:latin typeface="Calibri"/>
            </a:endParaRPr>
          </a:p>
        </p:txBody>
      </p:sp>
      <p:sp>
        <p:nvSpPr>
          <p:cNvPr id="39953" name="文本框 5152"/>
          <p:cNvSpPr txBox="1"/>
          <p:nvPr/>
        </p:nvSpPr>
        <p:spPr>
          <a:xfrm>
            <a:off x="5880100" y="3078163"/>
            <a:ext cx="2241550" cy="701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精神追求</a:t>
            </a:r>
          </a:p>
        </p:txBody>
      </p:sp>
    </p:spTree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感谢观看</a:t>
            </a:r>
          </a:p>
        </p:txBody>
      </p:sp>
      <p:pic>
        <p:nvPicPr>
          <p:cNvPr id="5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366500" y="12141200"/>
            <a:ext cx="330200" cy="2540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443230"/>
            <a:ext cx="10852150" cy="685165"/>
          </a:xfrm>
        </p:spPr>
        <p:txBody>
          <a:bodyPr>
            <a:normAutofit fontScale="90000"/>
          </a:bodyPr>
          <a:lstStyle/>
          <a:p>
            <a:r>
              <a:rPr lang="zh-CN" altLang="zh-CN" sz="4890">
                <a:solidFill>
                  <a:srgbClr val="FF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  <a:sym typeface="+mn-ea"/>
              </a:rPr>
              <a:t>概括人物形象的</a:t>
            </a:r>
            <a:r>
              <a:rPr lang="zh-CN" altLang="en-US" sz="489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基本方法：</a:t>
            </a:r>
            <a:br>
              <a:rPr lang="zh-CN" altLang="zh-CN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00655" y="1773555"/>
            <a:ext cx="6899275" cy="2799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en-US" altLang="zh-CN" sz="4400" b="1">
                <a:sym typeface="+mn-ea"/>
              </a:rPr>
              <a:t>1</a:t>
            </a:r>
            <a:r>
              <a:rPr lang="en-US" altLang="zh-CN" sz="4400" b="1">
                <a:sym typeface="宋体" panose="02010600030101010101" pitchFamily="2" charset="-122"/>
              </a:rPr>
              <a:t>.</a:t>
            </a:r>
            <a:r>
              <a:rPr lang="zh-CN" altLang="en-US" sz="4400" b="1">
                <a:sym typeface="+mn-ea"/>
              </a:rPr>
              <a:t>在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情节</a:t>
            </a:r>
            <a:r>
              <a:rPr lang="zh-CN" altLang="en-US" sz="4400" b="1">
                <a:sym typeface="+mn-ea"/>
              </a:rPr>
              <a:t>发展中分析</a:t>
            </a:r>
            <a:endParaRPr lang="zh-CN" altLang="en-US" sz="4400" b="1"/>
          </a:p>
          <a:p>
            <a:pPr marL="0" indent="0">
              <a:buNone/>
            </a:pPr>
            <a:r>
              <a:rPr lang="en-US" altLang="zh-CN" sz="4400" b="1">
                <a:sym typeface="+mn-ea"/>
              </a:rPr>
              <a:t>2</a:t>
            </a:r>
            <a:r>
              <a:rPr lang="en-US" altLang="zh-CN" sz="4400" b="1">
                <a:sym typeface="宋体" panose="02010600030101010101" pitchFamily="2" charset="-122"/>
              </a:rPr>
              <a:t>.</a:t>
            </a:r>
            <a:r>
              <a:rPr lang="zh-CN" altLang="en-US" sz="4400" b="1">
                <a:sym typeface="+mn-ea"/>
              </a:rPr>
              <a:t>在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人物</a:t>
            </a:r>
            <a:r>
              <a:rPr lang="zh-CN" altLang="en-US" sz="4400" b="1">
                <a:sym typeface="+mn-ea"/>
              </a:rPr>
              <a:t>描写中分析</a:t>
            </a:r>
            <a:endParaRPr lang="zh-CN" altLang="en-US" sz="4400" b="1"/>
          </a:p>
          <a:p>
            <a:pPr marL="0" indent="0">
              <a:buNone/>
            </a:pPr>
            <a:r>
              <a:rPr lang="en-US" altLang="zh-CN" sz="4400" b="1">
                <a:sym typeface="+mn-ea"/>
              </a:rPr>
              <a:t>3</a:t>
            </a:r>
            <a:r>
              <a:rPr lang="en-US" altLang="zh-CN" sz="4400" b="1">
                <a:sym typeface="宋体" panose="02010600030101010101" pitchFamily="2" charset="-122"/>
              </a:rPr>
              <a:t>.</a:t>
            </a:r>
            <a:r>
              <a:rPr lang="zh-CN" altLang="en-US" sz="4400" b="1">
                <a:sym typeface="+mn-ea"/>
              </a:rPr>
              <a:t>在特定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环境</a:t>
            </a:r>
            <a:r>
              <a:rPr lang="zh-CN" altLang="en-US" sz="4400" b="1">
                <a:sym typeface="+mn-ea"/>
              </a:rPr>
              <a:t>中分析</a:t>
            </a:r>
            <a:endParaRPr lang="zh-CN" altLang="en-US" sz="4400" b="1"/>
          </a:p>
          <a:p>
            <a:pPr marL="0" indent="0">
              <a:buNone/>
            </a:pPr>
            <a:r>
              <a:rPr lang="en-US" altLang="zh-CN" sz="4400" b="1">
                <a:sym typeface="+mn-ea"/>
              </a:rPr>
              <a:t>4</a:t>
            </a:r>
            <a:r>
              <a:rPr lang="en-US" altLang="zh-CN" sz="4400" b="1">
                <a:sym typeface="宋体" panose="02010600030101010101" pitchFamily="2" charset="-122"/>
              </a:rPr>
              <a:t>.</a:t>
            </a:r>
            <a:r>
              <a:rPr lang="zh-CN" altLang="en-US" sz="4400" b="1">
                <a:sym typeface="+mn-ea"/>
              </a:rPr>
              <a:t>借助</a:t>
            </a:r>
            <a:r>
              <a:rPr lang="zh-CN" altLang="en-US" sz="4400" b="1">
                <a:solidFill>
                  <a:srgbClr val="FF0000"/>
                </a:solidFill>
                <a:sym typeface="+mn-ea"/>
              </a:rPr>
              <a:t>评议</a:t>
            </a:r>
            <a:r>
              <a:rPr lang="zh-CN" altLang="en-US" sz="4400" b="1">
                <a:sym typeface="+mn-ea"/>
              </a:rPr>
              <a:t>分析</a:t>
            </a:r>
            <a:endParaRPr lang="zh-CN" altLang="en-US" sz="4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236855"/>
            <a:ext cx="10852237" cy="441964"/>
          </a:xfrm>
        </p:spPr>
        <p:txBody>
          <a:bodyPr>
            <a:normAutofit fontScale="90000"/>
          </a:bodyPr>
          <a:lstStyle/>
          <a:p>
            <a:r>
              <a:rPr lang="en-US" altLang="zh-CN" sz="3555">
                <a:sym typeface="+mn-ea"/>
              </a:rPr>
              <a:t>1</a:t>
            </a:r>
            <a:r>
              <a:rPr lang="en-US" altLang="zh-CN" sz="3555">
                <a:sym typeface="宋体" panose="02010600030101010101" pitchFamily="2" charset="-122"/>
              </a:rPr>
              <a:t>.</a:t>
            </a:r>
            <a:r>
              <a:rPr lang="zh-CN" altLang="en-US" sz="3555">
                <a:sym typeface="+mn-ea"/>
              </a:rPr>
              <a:t>在</a:t>
            </a:r>
            <a:r>
              <a:rPr lang="zh-CN" altLang="en-US" sz="3555">
                <a:solidFill>
                  <a:srgbClr val="FF0000"/>
                </a:solidFill>
                <a:sym typeface="+mn-ea"/>
              </a:rPr>
              <a:t>情节</a:t>
            </a:r>
            <a:r>
              <a:rPr lang="zh-CN" altLang="en-US" sz="3555">
                <a:sym typeface="+mn-ea"/>
              </a:rPr>
              <a:t>发展中分析</a:t>
            </a:r>
            <a:br>
              <a:rPr lang="zh-CN" altLang="en-US" b="1"/>
            </a:b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95910" y="763905"/>
            <a:ext cx="11600815" cy="245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情节往往是人物性格形成发展的过程。我们可以从人物的行为、情节的发展、矛盾的冲突中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分析人物的价值取向、性格特点、内心状态。分析时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首先要明确小说的人物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然后找出人物的一系列行为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最后用主谓句来概括。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669925" y="3217545"/>
            <a:ext cx="37731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en-US" altLang="zh-CN" sz="3200" b="1">
                <a:sym typeface="+mn-ea"/>
              </a:rPr>
              <a:t>2</a:t>
            </a:r>
            <a:r>
              <a:rPr lang="en-US" altLang="zh-CN" sz="3200" b="1">
                <a:sym typeface="宋体" panose="02010600030101010101" pitchFamily="2" charset="-122"/>
              </a:rPr>
              <a:t>.</a:t>
            </a:r>
            <a:r>
              <a:rPr lang="zh-CN" altLang="en-US" sz="3200" b="1">
                <a:sym typeface="+mn-ea"/>
              </a:rPr>
              <a:t>在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人物</a:t>
            </a:r>
            <a:r>
              <a:rPr lang="zh-CN" altLang="en-US" sz="3200" b="1">
                <a:sym typeface="+mn-ea"/>
              </a:rPr>
              <a:t>描写中分析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434340" y="3982085"/>
            <a:ext cx="11588115" cy="2453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作品对人物的肖像描写、语言描写、动作描写、心理描写等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都是为表现人物的思想感情和性格特征服务的。找出小说中描写人物的句子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对这些直接描述人物外貌、神态、语言、动作和心理的语段进行提取和整合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可以概括出人物的性格和形象特点。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4467" y="78740"/>
            <a:ext cx="10852237" cy="441964"/>
          </a:xfrm>
        </p:spPr>
        <p:txBody>
          <a:bodyPr>
            <a:normAutofit fontScale="90000"/>
          </a:bodyPr>
          <a:lstStyle/>
          <a:p>
            <a:r>
              <a:rPr lang="en-US" altLang="zh-CN" sz="3555">
                <a:sym typeface="+mn-ea"/>
              </a:rPr>
              <a:t>3</a:t>
            </a:r>
            <a:r>
              <a:rPr lang="en-US" altLang="zh-CN" sz="3555">
                <a:sym typeface="宋体" panose="02010600030101010101" pitchFamily="2" charset="-122"/>
              </a:rPr>
              <a:t>.</a:t>
            </a:r>
            <a:r>
              <a:rPr lang="zh-CN" altLang="en-US" sz="3555">
                <a:sym typeface="+mn-ea"/>
              </a:rPr>
              <a:t>在特定</a:t>
            </a:r>
            <a:r>
              <a:rPr lang="zh-CN" altLang="en-US" sz="3555">
                <a:solidFill>
                  <a:srgbClr val="FF0000"/>
                </a:solidFill>
                <a:sym typeface="+mn-ea"/>
              </a:rPr>
              <a:t>环境</a:t>
            </a:r>
            <a:r>
              <a:rPr lang="zh-CN" altLang="en-US" sz="3555">
                <a:sym typeface="+mn-ea"/>
              </a:rPr>
              <a:t>中分析</a:t>
            </a:r>
            <a:endParaRPr lang="zh-CN" altLang="en-US" sz="3555"/>
          </a:p>
        </p:txBody>
      </p:sp>
      <p:sp>
        <p:nvSpPr>
          <p:cNvPr id="3" name="文本框 2"/>
          <p:cNvSpPr txBox="1"/>
          <p:nvPr/>
        </p:nvSpPr>
        <p:spPr>
          <a:xfrm>
            <a:off x="726440" y="706755"/>
            <a:ext cx="1044892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人物形象的典型意义往往要根据故事发生的历史背景来思考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而人物活动的具体场所、人物之间的关系等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往往也与其典型意义有关。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641350" y="2515870"/>
            <a:ext cx="296037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>
              <a:buNone/>
            </a:pPr>
            <a:r>
              <a:rPr lang="en-US" altLang="zh-CN" sz="3200" b="1">
                <a:sym typeface="+mn-ea"/>
              </a:rPr>
              <a:t>4</a:t>
            </a:r>
            <a:r>
              <a:rPr lang="en-US" altLang="zh-CN" sz="3200" b="1">
                <a:sym typeface="宋体" panose="02010600030101010101" pitchFamily="2" charset="-122"/>
              </a:rPr>
              <a:t>.</a:t>
            </a:r>
            <a:r>
              <a:rPr lang="zh-CN" altLang="en-US" sz="3200" b="1">
                <a:sym typeface="+mn-ea"/>
              </a:rPr>
              <a:t>借助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评议</a:t>
            </a:r>
            <a:r>
              <a:rPr lang="zh-CN" altLang="en-US" sz="3200" b="1">
                <a:sym typeface="+mn-ea"/>
              </a:rPr>
              <a:t>分析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726440" y="3289935"/>
            <a:ext cx="10147935" cy="1863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借助作者对人物的介绍和评价把握人物的基本特征。找出作者或文中其他人物对人物的介绍和评价</a:t>
            </a:r>
            <a:r>
              <a:rPr lang="en-US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320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  <a:sym typeface="+mn-ea"/>
              </a:rPr>
              <a:t>进而分析人物形象。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文本框 252931"/>
          <p:cNvSpPr txBox="1"/>
          <p:nvPr/>
        </p:nvSpPr>
        <p:spPr>
          <a:xfrm>
            <a:off x="682625" y="581978"/>
            <a:ext cx="11045825" cy="5692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步骤一：</a:t>
            </a:r>
            <a:r>
              <a:rPr lang="zh-CN" altLang="en-US" sz="4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仔细审题，明确方向。</a:t>
            </a:r>
          </a:p>
          <a:p>
            <a:r>
              <a:rPr lang="en-US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(1)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是概括还是分析。</a:t>
            </a: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“概括”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题只要求写出人物形象或性格特点即可，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“分析”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题要在此基础上结合文本内容做解释。</a:t>
            </a:r>
          </a:p>
          <a:p>
            <a:r>
              <a:rPr lang="en-US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(2)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是性格还是形象。</a:t>
            </a: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“形象”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一词应大于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“性格”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，它以性格为中心，兼及人物的外在特征、身份地位等。答形象题时不要忘记人物的身份、地位、职业等因素。 </a:t>
            </a:r>
          </a:p>
          <a:p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矩形 242691"/>
          <p:cNvSpPr/>
          <p:nvPr/>
        </p:nvSpPr>
        <p:spPr>
          <a:xfrm>
            <a:off x="533400" y="596900"/>
            <a:ext cx="804164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4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步骤二：</a:t>
            </a:r>
            <a:r>
              <a:rPr lang="zh-CN" altLang="en-US" sz="4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总体把握，划句分析。</a:t>
            </a:r>
          </a:p>
        </p:txBody>
      </p:sp>
      <p:sp>
        <p:nvSpPr>
          <p:cNvPr id="20482" name="矩形 242693"/>
          <p:cNvSpPr/>
          <p:nvPr/>
        </p:nvSpPr>
        <p:spPr>
          <a:xfrm>
            <a:off x="533400" y="2251075"/>
            <a:ext cx="114077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、文中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人物身份、地位、经历、教养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等句子。</a:t>
            </a:r>
          </a:p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、有关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人物描写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的语句。（貌、动、语、心、神）</a:t>
            </a:r>
            <a:endParaRPr lang="zh-CN" altLang="en-US" sz="4000" b="1" u="sng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、作品中做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评价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的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句子。</a:t>
            </a:r>
          </a:p>
        </p:txBody>
      </p:sp>
      <p:sp>
        <p:nvSpPr>
          <p:cNvPr id="20483" name="矩形 242695"/>
          <p:cNvSpPr/>
          <p:nvPr/>
        </p:nvSpPr>
        <p:spPr>
          <a:xfrm>
            <a:off x="533400" y="4149725"/>
            <a:ext cx="8850313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、有关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情节发展、事件变化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的核心词。</a:t>
            </a:r>
          </a:p>
        </p:txBody>
      </p:sp>
      <p:sp>
        <p:nvSpPr>
          <p:cNvPr id="20484" name="矩形 242696"/>
          <p:cNvSpPr/>
          <p:nvPr/>
        </p:nvSpPr>
        <p:spPr>
          <a:xfrm>
            <a:off x="533400" y="4846638"/>
            <a:ext cx="94234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、有关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环境（包括社会环境）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的语句。</a:t>
            </a:r>
          </a:p>
        </p:txBody>
      </p:sp>
      <p:sp>
        <p:nvSpPr>
          <p:cNvPr id="20485" name="矩形 242700"/>
          <p:cNvSpPr/>
          <p:nvPr/>
        </p:nvSpPr>
        <p:spPr>
          <a:xfrm>
            <a:off x="976313" y="1412875"/>
            <a:ext cx="105505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4000" b="1">
                <a:latin typeface="Arial" pitchFamily="34" charset="0"/>
                <a:ea typeface="宋体" pitchFamily="2" charset="-122"/>
              </a:rPr>
              <a:t>确定</a:t>
            </a:r>
            <a:r>
              <a:rPr lang="zh-CN" altLang="en-US" sz="40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作者</a:t>
            </a:r>
            <a:r>
              <a:rPr lang="zh-CN" altLang="en-US" sz="4000" b="1" u="sng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感情倾向</a:t>
            </a:r>
            <a:r>
              <a:rPr lang="zh-CN" altLang="en-US" sz="4000" b="1">
                <a:latin typeface="Arial" pitchFamily="34" charset="0"/>
                <a:ea typeface="宋体" pitchFamily="2" charset="-122"/>
              </a:rPr>
              <a:t>是褒是贬是颂扬还是讽刺。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5"/>
  <p:tag name="KSO_WM_UNIT_INDEX" val="5"/>
  <p:tag name="KSO_WM_UNIT_LAYERLEVEL" val="1"/>
  <p:tag name="KSO_WM_UNIT_TYPE" val="y"/>
</p:tagLst>
</file>

<file path=ppt/tags/tag10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3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10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11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2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3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4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5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1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1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18"/>
  <p:tag name="KSO_WM_TEMPLATE_MASTER_THUMB_INDEX" val="18"/>
  <p:tag name="KSO_WM_TEMPLATE_MASTER_TYPE" val="1"/>
  <p:tag name="KSO_WM_TEMPLATE_SUBCATEGORY" val="0"/>
  <p:tag name="KSO_WM_TEMPLATE_THUMBS_INDEX" val="1、4、7、8、9、10、11、12、13、14、15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18"/>
  <p:tag name="KSO_WM_UNIT_COMPATIBLE" val="0"/>
  <p:tag name="KSO_WM_UNIT_DIAGRAM_ISNUMVISUAL" val="0"/>
  <p:tag name="KSO_WM_UNIT_DIAGRAM_ISREFERUNIT" val="0"/>
  <p:tag name="KSO_WM_UNIT_HIGHLIGHT" val="0"/>
  <p:tag name="KSO_WM_UNIT_ID" val="custom20202818_1*a*1"/>
  <p:tag name="KSO_WM_UNIT_INDEX" val="1"/>
  <p:tag name="KSO_WM_UNIT_ISCONTENTSTITLE" val="0"/>
  <p:tag name="KSO_WM_UNIT_LAYERLEVEL" val="1"/>
  <p:tag name="KSO_WM_UNIT_NOCLEAR" val="0"/>
  <p:tag name="KSO_WM_UNIT_PRESET_TEXT" val="文艺清新工作总结"/>
  <p:tag name="KSO_WM_UNIT_TYPE" val="a"/>
  <p:tag name="KSO_WM_UNIT_VALUE" val="10"/>
</p:tagLst>
</file>

<file path=ppt/tags/tag1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18"/>
  <p:tag name="KSO_WM_UNIT_COMPATIBLE" val="0"/>
  <p:tag name="KSO_WM_UNIT_DIAGRAM_ISNUMVISUAL" val="0"/>
  <p:tag name="KSO_WM_UNIT_DIAGRAM_ISREFERUNIT" val="0"/>
  <p:tag name="KSO_WM_UNIT_HIGHLIGHT" val="0"/>
  <p:tag name="KSO_WM_UNIT_ID" val="custom20202818_1*b*1"/>
  <p:tag name="KSO_WM_UNIT_INDEX" val="1"/>
  <p:tag name="KSO_WM_UNIT_ISCONTENTSTITLE" val="0"/>
  <p:tag name="KSO_WM_UNIT_LAYERLEVEL" val="1"/>
  <p:tag name="KSO_WM_UNIT_NOCLEAR" val="0"/>
  <p:tag name="KSO_WM_UNIT_PRESET_TEXT" val="单击此处添加副标题"/>
  <p:tag name="KSO_WM_UNIT_TYPE" val="b"/>
  <p:tag name="KSO_WM_UNIT_VALUE" val="40"/>
</p:tagLst>
</file>

<file path=ppt/tags/tag154.xml><?xml version="1.0" encoding="utf-8"?>
<p:tagLst xmlns:p="http://schemas.openxmlformats.org/presentationml/2006/main">
  <p:tag name="KSO_WM_BEAUTIFY_FLAG" val="#wm#"/>
  <p:tag name="KSO_WM_SLIDE_ID" val="custom2020281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2818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02818"/>
</p:tagLst>
</file>

<file path=ppt/tags/tag18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18"/>
  <p:tag name="KSO_WM_UNIT_COMPATIBLE" val="0"/>
  <p:tag name="KSO_WM_UNIT_DIAGRAM_ISNUMVISUAL" val="0"/>
  <p:tag name="KSO_WM_UNIT_DIAGRAM_ISREFERUNIT" val="0"/>
  <p:tag name="KSO_WM_UNIT_HIGHLIGHT" val="0"/>
  <p:tag name="KSO_WM_UNIT_ID" val="custom20202818_15*a*1"/>
  <p:tag name="KSO_WM_UNIT_INDEX" val="1"/>
  <p:tag name="KSO_WM_UNIT_ISCONTENTSTITLE" val="0"/>
  <p:tag name="KSO_WM_UNIT_LAYERLEVEL" val="1"/>
  <p:tag name="KSO_WM_UNIT_NOCLEAR" val="1"/>
  <p:tag name="KSO_WM_UNIT_PRESET_TEXT" val="感谢观看"/>
  <p:tag name="KSO_WM_UNIT_TYPE" val="a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0.xml><?xml version="1.0" encoding="utf-8"?>
<p:tagLst xmlns:p="http://schemas.openxmlformats.org/presentationml/2006/main">
  <p:tag name="KSO_WM_BEAUTIFY_FLAG" val="#wm#"/>
  <p:tag name="KSO_WM_SLIDE_ID" val="custom20202818_15"/>
  <p:tag name="KSO_WM_SLIDE_INDEX" val="15"/>
  <p:tag name="KSO_WM_SLIDE_ITEM_CNT" val="0"/>
  <p:tag name="KSO_WM_SLIDE_LAYOUT" val="a"/>
  <p:tag name="KSO_WM_SLIDE_LAYOUT_CNT" val="1"/>
  <p:tag name="KSO_WM_SLIDE_SUBTYPE" val="pureTxt"/>
  <p:tag name="KSO_WM_SLIDE_TYPE" val="endPage"/>
  <p:tag name="KSO_WM_TAG_VERSION" val="1.0"/>
  <p:tag name="KSO_WM_TEMPLATE_CATEGORY" val="custom"/>
  <p:tag name="KSO_WM_TEMPLATE_COLOR_TYPE" val="1"/>
  <p:tag name="KSO_WM_TEMPLATE_INDEX" val="20202818"/>
  <p:tag name="KSO_WM_TEMPLATE_MASTER_TYPE" val="1"/>
  <p:tag name="KSO_WM_TEMPLATE_SUBCATEGORY" val="0"/>
</p:tagLst>
</file>

<file path=ppt/tags/tag19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4"/>
  <p:tag name="KSO_WM_UNIT_INDEX" val="4"/>
  <p:tag name="KSO_WM_UNIT_LAYERLEVEL" val="1"/>
  <p:tag name="KSO_WM_UNIT_TYPE" val="y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9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1.1.1..1环宇工作">
      <a:dk1>
        <a:srgbClr val="000000"/>
      </a:dk1>
      <a:lt1>
        <a:srgbClr val="FFFFFF"/>
      </a:lt1>
      <a:dk2>
        <a:srgbClr val="E3ECEB"/>
      </a:dk2>
      <a:lt2>
        <a:srgbClr val="FFFFFF"/>
      </a:lt2>
      <a:accent1>
        <a:srgbClr val="4A7671"/>
      </a:accent1>
      <a:accent2>
        <a:srgbClr val="5D7D75"/>
      </a:accent2>
      <a:accent3>
        <a:srgbClr val="708479"/>
      </a:accent3>
      <a:accent4>
        <a:srgbClr val="838C7E"/>
      </a:accent4>
      <a:accent5>
        <a:srgbClr val="969381"/>
      </a:accent5>
      <a:accent6>
        <a:srgbClr val="A99A86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1.1.1..1环宇工作">
    <a:dk1>
      <a:srgbClr val="000000"/>
    </a:dk1>
    <a:lt1>
      <a:srgbClr val="FFFFFF"/>
    </a:lt1>
    <a:dk2>
      <a:srgbClr val="E3ECEB"/>
    </a:dk2>
    <a:lt2>
      <a:srgbClr val="FFFFFF"/>
    </a:lt2>
    <a:accent1>
      <a:srgbClr val="4A7671"/>
    </a:accent1>
    <a:accent2>
      <a:srgbClr val="5D7D75"/>
    </a:accent2>
    <a:accent3>
      <a:srgbClr val="708479"/>
    </a:accent3>
    <a:accent4>
      <a:srgbClr val="838C7E"/>
    </a:accent4>
    <a:accent5>
      <a:srgbClr val="969381"/>
    </a:accent5>
    <a:accent6>
      <a:srgbClr val="A99A86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1.1.1..1环宇工作">
    <a:dk1>
      <a:srgbClr val="000000"/>
    </a:dk1>
    <a:lt1>
      <a:srgbClr val="FFFFFF"/>
    </a:lt1>
    <a:dk2>
      <a:srgbClr val="E3ECEB"/>
    </a:dk2>
    <a:lt2>
      <a:srgbClr val="FFFFFF"/>
    </a:lt2>
    <a:accent1>
      <a:srgbClr val="4A7671"/>
    </a:accent1>
    <a:accent2>
      <a:srgbClr val="5D7D75"/>
    </a:accent2>
    <a:accent3>
      <a:srgbClr val="708479"/>
    </a:accent3>
    <a:accent4>
      <a:srgbClr val="838C7E"/>
    </a:accent4>
    <a:accent5>
      <a:srgbClr val="969381"/>
    </a:accent5>
    <a:accent6>
      <a:srgbClr val="A99A86"/>
    </a:accent6>
    <a:hlink>
      <a:srgbClr val="0563C1"/>
    </a:hlink>
    <a:folHlink>
      <a:srgbClr val="954D72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242</Paragraphs>
  <Slides>42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baseType="lpstr" size="43">
      <vt:lpstr>1_Office 主题​​</vt:lpstr>
      <vt:lpstr>小说阅读七讲</vt:lpstr>
      <vt:lpstr>小说形象的三种常考题型</vt:lpstr>
      <vt:lpstr>题型一　概括形象特点</vt:lpstr>
      <vt:lpstr>Slide 4</vt:lpstr>
      <vt:lpstr>概括人物形象的基本方法：</vt:lpstr>
      <vt:lpstr>1.在情节发展中分析</vt:lpstr>
      <vt:lpstr>3.在特定环境中分析</vt:lpstr>
      <vt:lpstr>Slide 8</vt:lpstr>
      <vt:lpstr>Slide 9</vt:lpstr>
      <vt:lpstr>Slide 10</vt:lpstr>
      <vt:lpstr>例题精析：</vt:lpstr>
      <vt:lpstr>Slide 12</vt:lpstr>
      <vt:lpstr>Slide 13</vt:lpstr>
      <vt:lpstr>Slide 14</vt:lpstr>
      <vt:lpstr>Slide 15</vt:lpstr>
      <vt:lpstr>Slide 16</vt:lpstr>
      <vt:lpstr>Slide 17</vt:lpstr>
      <vt:lpstr>问题：</vt:lpstr>
      <vt:lpstr>题型二　分析形象的作用</vt:lpstr>
      <vt:lpstr>1.从两个方面分析主要人物的作用</vt:lpstr>
      <vt:lpstr>2.从四个角度分析次要人物的作用</vt:lpstr>
      <vt:lpstr>3.从三个角度分析物象(事物)的作用</vt:lpstr>
      <vt:lpstr>[规范答题]</vt:lpstr>
      <vt:lpstr>Slide 24</vt:lpstr>
      <vt:lpstr>Slide 25</vt:lpstr>
      <vt:lpstr>例题精析：</vt:lpstr>
      <vt:lpstr>Slide 27</vt:lpstr>
      <vt:lpstr>Slide 28</vt:lpstr>
      <vt:lpstr>Slide 29</vt:lpstr>
      <vt:lpstr>Slide 30</vt:lpstr>
      <vt:lpstr>Slide 31</vt:lpstr>
      <vt:lpstr>问题：</vt:lpstr>
      <vt:lpstr>题型三　鉴赏塑造形象的方法</vt:lpstr>
      <vt:lpstr>塑造人物方法</vt:lpstr>
      <vt:lpstr>Slide 35</vt:lpstr>
      <vt:lpstr>人物形象作用题</vt:lpstr>
      <vt:lpstr>[规范答题]</vt:lpstr>
      <vt:lpstr>例题精析：</vt:lpstr>
      <vt:lpstr>Slide 39</vt:lpstr>
      <vt:lpstr>问题：</vt:lpstr>
      <vt:lpstr>Slide 41</vt:lpstr>
      <vt:lpstr>感谢观看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2020-12-07T10:31:47.628</cp:lastPrinted>
  <dcterms:created xsi:type="dcterms:W3CDTF">2020-12-07T10:31:47Z</dcterms:created>
  <dcterms:modified xsi:type="dcterms:W3CDTF">2020-12-07T02:31:48Z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