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doc" ContentType="application/msword"/>
  <Default Extension="wav" ContentType="audio/x-wav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740" r:id="rId3"/>
    <p:sldId id="594" r:id="rId5"/>
    <p:sldId id="595" r:id="rId6"/>
    <p:sldId id="336" r:id="rId7"/>
    <p:sldId id="337" r:id="rId8"/>
    <p:sldId id="597" r:id="rId9"/>
    <p:sldId id="647" r:id="rId10"/>
    <p:sldId id="649" r:id="rId11"/>
    <p:sldId id="651" r:id="rId12"/>
    <p:sldId id="654" r:id="rId13"/>
    <p:sldId id="656" r:id="rId14"/>
    <p:sldId id="658" r:id="rId15"/>
    <p:sldId id="661" r:id="rId16"/>
    <p:sldId id="662" r:id="rId17"/>
    <p:sldId id="665" r:id="rId18"/>
    <p:sldId id="667" r:id="rId19"/>
    <p:sldId id="670" r:id="rId20"/>
    <p:sldId id="690" r:id="rId21"/>
    <p:sldId id="672" r:id="rId22"/>
    <p:sldId id="674" r:id="rId23"/>
    <p:sldId id="675" r:id="rId24"/>
    <p:sldId id="676" r:id="rId25"/>
    <p:sldId id="744" r:id="rId26"/>
    <p:sldId id="745" r:id="rId27"/>
    <p:sldId id="746" r:id="rId28"/>
    <p:sldId id="677" r:id="rId29"/>
    <p:sldId id="678" r:id="rId30"/>
    <p:sldId id="679" r:id="rId31"/>
    <p:sldId id="680" r:id="rId32"/>
    <p:sldId id="681" r:id="rId33"/>
    <p:sldId id="797" r:id="rId34"/>
    <p:sldId id="796" r:id="rId35"/>
    <p:sldId id="798" r:id="rId36"/>
    <p:sldId id="799" r:id="rId37"/>
    <p:sldId id="682" r:id="rId38"/>
    <p:sldId id="683" r:id="rId39"/>
    <p:sldId id="824" r:id="rId40"/>
    <p:sldId id="826" r:id="rId41"/>
    <p:sldId id="684" r:id="rId42"/>
    <p:sldId id="685" r:id="rId43"/>
    <p:sldId id="686" r:id="rId44"/>
    <p:sldId id="687" r:id="rId45"/>
    <p:sldId id="688" r:id="rId46"/>
    <p:sldId id="689" r:id="rId47"/>
    <p:sldId id="724" r:id="rId48"/>
    <p:sldId id="725" r:id="rId49"/>
    <p:sldId id="726" r:id="rId50"/>
    <p:sldId id="731" r:id="rId51"/>
    <p:sldId id="727" r:id="rId52"/>
    <p:sldId id="732" r:id="rId53"/>
    <p:sldId id="728" r:id="rId54"/>
    <p:sldId id="733" r:id="rId55"/>
    <p:sldId id="729" r:id="rId56"/>
    <p:sldId id="734" r:id="rId57"/>
    <p:sldId id="730" r:id="rId58"/>
    <p:sldId id="735" r:id="rId59"/>
  </p:sldIdLst>
  <p:sldSz cx="12192000" cy="6858000"/>
  <p:notesSz cx="6858000" cy="9144000"/>
  <p:custDataLst>
    <p:tags r:id="rId6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Administrator" initials="A" lastIdx="1" clrIdx="0"/>
  <p:cmAuthor id="3" name="dell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/>
    <p:restoredTop sz="94660"/>
  </p:normalViewPr>
  <p:slideViewPr>
    <p:cSldViewPr snapToGrid="0">
      <p:cViewPr varScale="1">
        <p:scale>
          <a:sx n="101" d="100"/>
          <a:sy n="101" d="100"/>
        </p:scale>
        <p:origin x="114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tags" Target="tags/tag58.xml"/><Relationship Id="rId63" Type="http://schemas.openxmlformats.org/officeDocument/2006/relationships/commentAuthors" Target="commentAuthors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二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Shape 112"/>
          <p:cNvSpPr/>
          <p:nvPr userDrawn="1"/>
        </p:nvSpPr>
        <p:spPr>
          <a:xfrm>
            <a:off x="523663" y="415894"/>
            <a:ext cx="320040" cy="297180"/>
          </a:xfrm>
          <a:prstGeom prst="rect">
            <a:avLst/>
          </a:prstGeom>
          <a:solidFill>
            <a:srgbClr val="01457D"/>
          </a:solidFill>
          <a:ln w="12700">
            <a:noFill/>
          </a:ln>
        </p:spPr>
        <p:txBody>
          <a:bodyPr wrap="none" lIns="60958" rIns="60958" anchor="t" anchorCtr="0">
            <a:spAutoFit/>
          </a:bodyPr>
          <a:lstStyle/>
          <a:p>
            <a:pPr lvl="0" algn="ctr"/>
            <a:r>
              <a:rPr 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6" name="Shape 120"/>
          <p:cNvSpPr/>
          <p:nvPr userDrawn="1"/>
        </p:nvSpPr>
        <p:spPr>
          <a:xfrm>
            <a:off x="1054100" y="392553"/>
            <a:ext cx="6462184" cy="1524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sz="100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（四）认读课文，积累词语</a:t>
            </a:r>
            <a:endParaRPr lang="zh-CN" sz="100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时页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互动学习（三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Shape 112"/>
          <p:cNvSpPr/>
          <p:nvPr userDrawn="1"/>
        </p:nvSpPr>
        <p:spPr>
          <a:xfrm>
            <a:off x="378884" y="456210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58" rIns="6095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kumimoji="0" sz="426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604433" y="456210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8" tIns="60958" rIns="60958" bIns="6095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735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互动学习</a:t>
            </a:r>
            <a:endParaRPr kumimoji="0" lang="zh-CN" altLang="en-US" sz="37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413933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4342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 userDrawn="1"/>
        </p:nvSpPr>
        <p:spPr>
          <a:xfrm>
            <a:off x="579967" y="2047640"/>
            <a:ext cx="2861733" cy="23361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8" tIns="60958" rIns="60958" bIns="6095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</a:rPr>
              <a:t>学习活动五：</a:t>
            </a:r>
            <a:endParaRPr lang="en-US" altLang="zh-CN" sz="3200" b="1" strike="noStrike" noProof="1">
              <a:solidFill>
                <a:srgbClr val="FF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解读课文</a:t>
            </a:r>
            <a:endParaRPr lang="en-US" altLang="zh-CN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理解文意</a:t>
            </a:r>
            <a:endParaRPr lang="zh-CN" altLang="en-US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4344" name="矩形 9"/>
          <p:cNvSpPr/>
          <p:nvPr userDrawn="1"/>
        </p:nvSpPr>
        <p:spPr>
          <a:xfrm>
            <a:off x="3274484" y="2047640"/>
            <a:ext cx="8013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latin typeface="Arial" panose="020B0604020202020204"/>
                <a:ea typeface="Arial" panose="020B0604020202020204"/>
              </a:rPr>
              <a:t>听读一遍课文，根据助读题，绘制本文结构思路导图。课前完成自我测评，课堂互动反馈。</a:t>
            </a:r>
            <a:endParaRPr lang="zh-CN" altLang="en-US" sz="3200"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三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Shape 112"/>
          <p:cNvSpPr/>
          <p:nvPr userDrawn="1"/>
        </p:nvSpPr>
        <p:spPr>
          <a:xfrm>
            <a:off x="523663" y="415894"/>
            <a:ext cx="320040" cy="297180"/>
          </a:xfrm>
          <a:prstGeom prst="rect">
            <a:avLst/>
          </a:prstGeom>
          <a:solidFill>
            <a:srgbClr val="01457D"/>
          </a:solidFill>
          <a:ln w="12700">
            <a:noFill/>
          </a:ln>
        </p:spPr>
        <p:txBody>
          <a:bodyPr wrap="none" lIns="60958" rIns="60958" anchor="t" anchorCtr="0">
            <a:spAutoFit/>
          </a:bodyPr>
          <a:lstStyle/>
          <a:p>
            <a:pPr lvl="0" algn="ctr"/>
            <a:r>
              <a:rPr 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4" name="Shape 120"/>
          <p:cNvSpPr/>
          <p:nvPr userDrawn="1"/>
        </p:nvSpPr>
        <p:spPr>
          <a:xfrm>
            <a:off x="1054100" y="392553"/>
            <a:ext cx="6151033" cy="1524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sz="100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（五）解读课文，理解文意</a:t>
            </a:r>
            <a:endParaRPr lang="zh-CN" sz="100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互动学习（四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Shape 112"/>
          <p:cNvSpPr/>
          <p:nvPr userDrawn="1"/>
        </p:nvSpPr>
        <p:spPr>
          <a:xfrm>
            <a:off x="378884" y="456210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58" rIns="6095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kumimoji="0" sz="426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1604433" y="456210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8" tIns="60958" rIns="60958" bIns="6095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735" strike="noStrike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互动学习</a:t>
            </a:r>
            <a:endParaRPr kumimoji="0" lang="zh-CN" altLang="en-US" sz="37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413933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6390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 userDrawn="1"/>
        </p:nvSpPr>
        <p:spPr>
          <a:xfrm>
            <a:off x="579967" y="2047640"/>
            <a:ext cx="2861733" cy="23361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8" tIns="60958" rIns="60958" bIns="6095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</a:rPr>
              <a:t>学习活动六：</a:t>
            </a:r>
            <a:endParaRPr lang="en-US" altLang="zh-CN" sz="3200" b="1" strike="noStrike" noProof="1">
              <a:solidFill>
                <a:srgbClr val="FF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品读课文</a:t>
            </a:r>
            <a:endParaRPr lang="en-US" altLang="zh-CN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赏析语句</a:t>
            </a:r>
            <a:endParaRPr lang="zh-CN" altLang="en-US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6392" name="矩形 9"/>
          <p:cNvSpPr/>
          <p:nvPr userDrawn="1"/>
        </p:nvSpPr>
        <p:spPr>
          <a:xfrm>
            <a:off x="3274484" y="2047640"/>
            <a:ext cx="8013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latin typeface="Arial" panose="020B0604020202020204"/>
                <a:ea typeface="Arial" panose="020B0604020202020204"/>
              </a:rPr>
              <a:t>精读课文重点语句，思考下面的问题，（可以勾画批注）。课前完成自我测评，课堂互动反馈。</a:t>
            </a:r>
            <a:endParaRPr lang="zh-CN" altLang="en-US" sz="3200">
              <a:latin typeface="Arial" panose="020B0604020202020204"/>
              <a:ea typeface="Arial" panose="020B0604020202020204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四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Shape 112"/>
          <p:cNvSpPr/>
          <p:nvPr userDrawn="1"/>
        </p:nvSpPr>
        <p:spPr>
          <a:xfrm>
            <a:off x="523663" y="415894"/>
            <a:ext cx="320040" cy="297180"/>
          </a:xfrm>
          <a:prstGeom prst="rect">
            <a:avLst/>
          </a:prstGeom>
          <a:solidFill>
            <a:srgbClr val="01457D"/>
          </a:solidFill>
          <a:ln w="12700">
            <a:noFill/>
          </a:ln>
        </p:spPr>
        <p:txBody>
          <a:bodyPr wrap="none" lIns="60958" rIns="60958" anchor="t" anchorCtr="0">
            <a:spAutoFit/>
          </a:bodyPr>
          <a:lstStyle/>
          <a:p>
            <a:pPr lvl="0" algn="ctr"/>
            <a:r>
              <a:rPr 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2" name="Shape 120"/>
          <p:cNvSpPr/>
          <p:nvPr userDrawn="1"/>
        </p:nvSpPr>
        <p:spPr>
          <a:xfrm>
            <a:off x="1054100" y="392553"/>
            <a:ext cx="6076951" cy="1524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sz="100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（六）品读课文，赏析语句</a:t>
            </a:r>
            <a:endParaRPr lang="zh-CN" sz="100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课堂小结（五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 userDrawn="1"/>
        </p:nvSpPr>
        <p:spPr>
          <a:xfrm>
            <a:off x="579967" y="2047640"/>
            <a:ext cx="2861733" cy="23361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8" tIns="60958" rIns="60958" bIns="6095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</a:rPr>
              <a:t>学习活动七：</a:t>
            </a:r>
            <a:endParaRPr lang="en-US" altLang="zh-CN" sz="3200" b="1" strike="noStrike" noProof="1">
              <a:solidFill>
                <a:srgbClr val="FF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研读课文</a:t>
            </a:r>
            <a:endParaRPr lang="en-US" altLang="zh-CN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探究写法</a:t>
            </a:r>
            <a:endParaRPr lang="zh-CN" altLang="en-US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18436" name="矩形 9"/>
          <p:cNvSpPr/>
          <p:nvPr userDrawn="1"/>
        </p:nvSpPr>
        <p:spPr>
          <a:xfrm>
            <a:off x="3274484" y="2047640"/>
            <a:ext cx="80137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latin typeface="Arial" panose="020B0604020202020204"/>
                <a:ea typeface="Arial" panose="020B0604020202020204"/>
              </a:rPr>
              <a:t>通读课文，思考下面的问题，深入探究本文表达难点和表现手法。课前完成自我测评，课堂互动反馈。</a:t>
            </a:r>
            <a:endParaRPr lang="zh-CN" altLang="en-US" sz="32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Shape 112"/>
          <p:cNvSpPr/>
          <p:nvPr userDrawn="1"/>
        </p:nvSpPr>
        <p:spPr>
          <a:xfrm>
            <a:off x="378884" y="456210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58" rIns="6095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kumimoji="0" sz="426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604433" y="456210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8" tIns="60958" rIns="60958" bIns="6095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37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1413933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堂小结（五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Shape 112"/>
          <p:cNvSpPr/>
          <p:nvPr userDrawn="1"/>
        </p:nvSpPr>
        <p:spPr>
          <a:xfrm>
            <a:off x="523663" y="415894"/>
            <a:ext cx="320040" cy="297180"/>
          </a:xfrm>
          <a:prstGeom prst="rect">
            <a:avLst/>
          </a:prstGeom>
          <a:solidFill>
            <a:srgbClr val="01457D"/>
          </a:solidFill>
          <a:ln w="12700">
            <a:noFill/>
          </a:ln>
        </p:spPr>
        <p:txBody>
          <a:bodyPr wrap="none" lIns="60958" rIns="60958" anchor="t" anchorCtr="0">
            <a:spAutoFit/>
          </a:bodyPr>
          <a:lstStyle/>
          <a:p>
            <a:pPr lvl="0" algn="ctr"/>
            <a:r>
              <a:rPr 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60" name="Shape 120"/>
          <p:cNvSpPr/>
          <p:nvPr userDrawn="1"/>
        </p:nvSpPr>
        <p:spPr>
          <a:xfrm>
            <a:off x="1054100" y="392553"/>
            <a:ext cx="5966884" cy="1524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课堂小结  </a:t>
            </a:r>
            <a:r>
              <a:rPr lang="en-US" altLang="zh-CN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sz="100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（七）研读课文，探究写法</a:t>
            </a:r>
            <a:endParaRPr lang="zh-CN" sz="100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课堂小结（六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 userDrawn="1"/>
        </p:nvSpPr>
        <p:spPr>
          <a:xfrm>
            <a:off x="579967" y="2047640"/>
            <a:ext cx="2861733" cy="23361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8" tIns="60958" rIns="60958" bIns="6095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</a:rPr>
              <a:t>学习活动八：</a:t>
            </a:r>
            <a:endParaRPr lang="en-US" altLang="zh-CN" sz="3200" b="1" strike="noStrike" noProof="1">
              <a:solidFill>
                <a:srgbClr val="FF0000"/>
              </a:solidFill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通读课文</a:t>
            </a:r>
            <a:endParaRPr lang="en-US" altLang="zh-CN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strike="noStrike" noProof="1">
                <a:solidFill>
                  <a:srgbClr val="FF0000"/>
                </a:solidFill>
                <a:latin typeface="Arial" panose="020B0604020202020204"/>
                <a:cs typeface="Arial" panose="020B0604020202020204"/>
                <a:sym typeface="Arial" panose="020B0604020202020204"/>
              </a:rPr>
              <a:t>评价篇章</a:t>
            </a:r>
            <a:endParaRPr lang="zh-CN" altLang="en-US" sz="3200" b="1" strike="noStrike" noProof="1">
              <a:solidFill>
                <a:srgbClr val="FF0000"/>
              </a:solidFill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0484" name="矩形 9"/>
          <p:cNvSpPr/>
          <p:nvPr userDrawn="1"/>
        </p:nvSpPr>
        <p:spPr>
          <a:xfrm>
            <a:off x="3274484" y="2047640"/>
            <a:ext cx="80137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latin typeface="Arial" panose="020B0604020202020204"/>
                <a:ea typeface="Arial" panose="020B0604020202020204"/>
              </a:rPr>
              <a:t>反思本课学习，归纳中心意思，评析写作特点。课前完成自我测评，课堂互动反馈。</a:t>
            </a:r>
            <a:endParaRPr lang="zh-CN" altLang="en-US" sz="3200">
              <a:latin typeface="Arial" panose="020B0604020202020204"/>
              <a:ea typeface="Arial" panose="020B0604020202020204"/>
            </a:endParaRPr>
          </a:p>
        </p:txBody>
      </p:sp>
      <p:sp>
        <p:nvSpPr>
          <p:cNvPr id="11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umimoji="0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Shape 112"/>
          <p:cNvSpPr/>
          <p:nvPr userDrawn="1"/>
        </p:nvSpPr>
        <p:spPr>
          <a:xfrm>
            <a:off x="378884" y="456210"/>
            <a:ext cx="1079500" cy="748030"/>
          </a:xfrm>
          <a:prstGeom prst="rect">
            <a:avLst/>
          </a:prstGeom>
          <a:ln w="12700">
            <a:miter lim="400000"/>
          </a:ln>
        </p:spPr>
        <p:txBody>
          <a:bodyPr wrap="square" lIns="60958" rIns="60958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426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方正舒体" panose="02010601030101010101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kumimoji="0" sz="4265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方正舒体" panose="02010601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 userDrawn="1"/>
        </p:nvSpPr>
        <p:spPr>
          <a:xfrm>
            <a:off x="1604433" y="456210"/>
            <a:ext cx="2020570" cy="69532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60958" tIns="60958" rIns="60958" bIns="60958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373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4" name="直接连接符 13"/>
          <p:cNvCxnSpPr/>
          <p:nvPr userDrawn="1"/>
        </p:nvCxnSpPr>
        <p:spPr>
          <a:xfrm>
            <a:off x="1413933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堂小结（六）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068051" y="6270233"/>
            <a:ext cx="982133" cy="4795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Shape 112"/>
          <p:cNvSpPr/>
          <p:nvPr userDrawn="1"/>
        </p:nvSpPr>
        <p:spPr>
          <a:xfrm>
            <a:off x="523663" y="415894"/>
            <a:ext cx="320040" cy="297180"/>
          </a:xfrm>
          <a:prstGeom prst="rect">
            <a:avLst/>
          </a:prstGeom>
          <a:solidFill>
            <a:srgbClr val="01457D"/>
          </a:solidFill>
          <a:ln w="12700">
            <a:noFill/>
          </a:ln>
        </p:spPr>
        <p:txBody>
          <a:bodyPr wrap="none" lIns="60958" rIns="60958" anchor="t" anchorCtr="0">
            <a:spAutoFit/>
          </a:bodyPr>
          <a:lstStyle/>
          <a:p>
            <a:pPr lvl="0" algn="ctr"/>
            <a:r>
              <a:rPr 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08" name="Shape 120"/>
          <p:cNvSpPr/>
          <p:nvPr userDrawn="1"/>
        </p:nvSpPr>
        <p:spPr>
          <a:xfrm>
            <a:off x="1054100" y="392553"/>
            <a:ext cx="6536267" cy="15240"/>
          </a:xfrm>
          <a:prstGeom prst="rect">
            <a:avLst/>
          </a:prstGeom>
          <a:noFill/>
          <a:ln w="12700"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课堂小结  </a:t>
            </a:r>
            <a:r>
              <a:rPr lang="en-US" altLang="zh-CN" sz="100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 </a:t>
            </a:r>
            <a:r>
              <a:rPr lang="zh-CN" altLang="en-US" sz="100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（八）通读课文，评价篇章</a:t>
            </a:r>
            <a:endParaRPr lang="zh-CN" sz="100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2C4AC4D-961A-45F7-B94F-1445F2D6DC2F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05617C1-8FE4-49A6-B7A4-FD3EF8AA2EF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tags" Target="../tags/tag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../media/image10.emf"/><Relationship Id="rId1" Type="http://schemas.openxmlformats.org/officeDocument/2006/relationships/oleObject" Target="../embeddings/Document1.doc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oleObject" Target="../embeddings/Document4.doc"/><Relationship Id="rId3" Type="http://schemas.openxmlformats.org/officeDocument/2006/relationships/oleObject" Target="../embeddings/Document3.doc"/><Relationship Id="rId2" Type="http://schemas.openxmlformats.org/officeDocument/2006/relationships/image" Target="../media/image10.emf"/><Relationship Id="rId1" Type="http://schemas.openxmlformats.org/officeDocument/2006/relationships/oleObject" Target="../embeddings/Document2.doc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8.xml"/><Relationship Id="rId5" Type="http://schemas.openxmlformats.org/officeDocument/2006/relationships/oleObject" Target="../embeddings/Document8.doc"/><Relationship Id="rId4" Type="http://schemas.openxmlformats.org/officeDocument/2006/relationships/oleObject" Target="../embeddings/Document7.doc"/><Relationship Id="rId3" Type="http://schemas.openxmlformats.org/officeDocument/2006/relationships/oleObject" Target="../embeddings/Document6.doc"/><Relationship Id="rId2" Type="http://schemas.openxmlformats.org/officeDocument/2006/relationships/image" Target="../media/image10.emf"/><Relationship Id="rId1" Type="http://schemas.openxmlformats.org/officeDocument/2006/relationships/oleObject" Target="../embeddings/Document5.doc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7.jpe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34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589020" y="2138680"/>
            <a:ext cx="325247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25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活板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5470" y="3281045"/>
            <a:ext cx="103441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沈括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114550" y="1570038"/>
            <a:ext cx="8229600" cy="1143000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设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一铁板，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  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 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松脂、蜡</a:t>
            </a:r>
            <a:r>
              <a:rPr kumimoji="0" lang="zh-CN" altLang="en-US" sz="3200" b="1" i="0" u="sng" kern="1200" cap="none" spc="0" normalizeH="0" baseline="0" noProof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纸灰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类</a:t>
            </a: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 u="sng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sng" kern="1200" cap="none" spc="0" normalizeH="0" baseline="0" noProof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冒       之</a:t>
            </a:r>
            <a:r>
              <a:rPr kumimoji="0" lang="zh-CN" altLang="en-US" sz="3200" b="1" i="0" u="sng" kern="1200" cap="none" spc="0" normalizeH="0" baseline="0" noProof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3200" b="1" i="0" u="sng" kern="1200" cap="none" spc="0" normalizeH="0" baseline="0" noProof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430463" y="2144713"/>
            <a:ext cx="1144587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设置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113213" y="2085975"/>
            <a:ext cx="131762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指铁板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5554663" y="2082800"/>
            <a:ext cx="1316037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用，拿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7875588" y="2112963"/>
            <a:ext cx="10287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混合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1938338" y="3624263"/>
            <a:ext cx="1462087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蒙，盖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3659505" y="3676650"/>
            <a:ext cx="247904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代“铁板”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972425" y="1162050"/>
            <a:ext cx="885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huò</a:t>
            </a:r>
            <a:endParaRPr lang="en-US" altLang="zh-CN" sz="280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938338" y="4581525"/>
            <a:ext cx="840581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先设置一块铁板，在它的上面用松脂、蜡混合着纸灰这一类东西覆盖好。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3"/>
          <p:cNvSpPr/>
          <p:nvPr/>
        </p:nvSpPr>
        <p:spPr>
          <a:xfrm>
            <a:off x="2135188" y="2060575"/>
            <a:ext cx="813752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欲</a:t>
            </a:r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 </a:t>
            </a:r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   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铁范 </a:t>
            </a:r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置铁板上，</a:t>
            </a:r>
            <a:endParaRPr lang="en-US" altLang="zh-CN" sz="3200" b="1" u="sng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solidFill>
                <a:srgbClr val="333333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乃</a:t>
            </a:r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密布字印，满铁范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 </a:t>
            </a:r>
            <a:r>
              <a:rPr lang="zh-CN" altLang="en-US" sz="3200" b="1" u="sng">
                <a:solidFill>
                  <a:srgbClr val="33333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板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93925" y="1487805"/>
            <a:ext cx="1439863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想，要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5413" y="1487805"/>
            <a:ext cx="6477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86325" y="1487805"/>
            <a:ext cx="1439863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用，把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6725" y="1487805"/>
            <a:ext cx="12954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铁框子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2175" y="2990215"/>
            <a:ext cx="1773238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于是，就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2953703"/>
            <a:ext cx="93662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成为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64425" y="2953703"/>
            <a:ext cx="935038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印版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32700" y="2060575"/>
            <a:ext cx="479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2980" y="4420235"/>
            <a:ext cx="905764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想要印刷，就把一个铁框子放在铁板上面，便在铁框子内密密地排上字模，排满了一个铁框子就成为一块印版。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"/>
          <p:cNvSpPr/>
          <p:nvPr/>
        </p:nvSpPr>
        <p:spPr>
          <a:xfrm>
            <a:off x="1924050" y="1812925"/>
            <a:ext cx="85725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持  就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 </a:t>
            </a:r>
            <a:r>
              <a:rPr lang="zh-CN" altLang="en-US" sz="3200" b="1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炀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之</a:t>
            </a:r>
            <a:r>
              <a:rPr lang="en-US" altLang="zh-CN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药稍熔，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以一平板按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面，</a:t>
            </a:r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字平如</a:t>
            </a:r>
            <a:r>
              <a:rPr lang="zh-CN" altLang="en-US" sz="3200" b="1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砥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40525" y="1039813"/>
            <a:ext cx="536575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Text Box 13"/>
          <p:cNvSpPr txBox="1"/>
          <p:nvPr/>
        </p:nvSpPr>
        <p:spPr>
          <a:xfrm>
            <a:off x="1924050" y="1042988"/>
            <a:ext cx="671513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拿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Text Box 14"/>
          <p:cNvSpPr txBox="1"/>
          <p:nvPr/>
        </p:nvSpPr>
        <p:spPr>
          <a:xfrm>
            <a:off x="2667000" y="1042988"/>
            <a:ext cx="95250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靠近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 Box 15"/>
          <p:cNvSpPr txBox="1"/>
          <p:nvPr/>
        </p:nvSpPr>
        <p:spPr>
          <a:xfrm>
            <a:off x="3759200" y="1039813"/>
            <a:ext cx="576263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烤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 Box 16"/>
          <p:cNvSpPr txBox="1"/>
          <p:nvPr/>
        </p:nvSpPr>
        <p:spPr>
          <a:xfrm>
            <a:off x="4481513" y="1028700"/>
            <a:ext cx="135255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代铁板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Text Box 18"/>
          <p:cNvSpPr txBox="1"/>
          <p:nvPr/>
        </p:nvSpPr>
        <p:spPr>
          <a:xfrm>
            <a:off x="8861425" y="859790"/>
            <a:ext cx="1352550" cy="95313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指排好的字模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Text Box 19"/>
          <p:cNvSpPr txBox="1"/>
          <p:nvPr/>
        </p:nvSpPr>
        <p:spPr>
          <a:xfrm>
            <a:off x="3363595" y="2519680"/>
            <a:ext cx="135255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磨刀石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36650" y="4507865"/>
            <a:ext cx="89325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把它拿到火上烘烤，待铁板上的药物稍稍熔化，就用一块平板按在字模上面，那么（所有排在板上的）字模就像磨刀石那样平。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9"/>
          <p:cNvSpPr txBox="1"/>
          <p:nvPr/>
        </p:nvSpPr>
        <p:spPr>
          <a:xfrm>
            <a:off x="2055495" y="2519680"/>
            <a:ext cx="95250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那么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54425" y="1452563"/>
            <a:ext cx="12049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yán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</a:t>
            </a:r>
            <a:endParaRPr lang="en-US" altLang="zh-CN" sz="280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59200" y="2944813"/>
            <a:ext cx="8270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 animBg="1"/>
      <p:bldP spid="5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887538" y="1916113"/>
            <a:ext cx="8456613" cy="1143000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若   止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印三二本，未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简易；若 印数十百</a:t>
            </a: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 u="sng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千本，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则 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极 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 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神速</a:t>
            </a:r>
            <a:r>
              <a:rPr kumimoji="0" lang="zh-CN" altLang="en-US" sz="3200" b="1" i="0" u="sng" kern="1200" cap="none" spc="0" normalizeH="0" baseline="0" noProof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3200" b="1" i="0" u="sng" kern="1200" cap="none" spc="0" normalizeH="0" baseline="0" noProof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5188" y="2492375"/>
            <a:ext cx="936625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如果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2682240" y="1315720"/>
            <a:ext cx="201549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通“只”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 Box 7"/>
          <p:cNvSpPr txBox="1"/>
          <p:nvPr/>
        </p:nvSpPr>
        <p:spPr>
          <a:xfrm>
            <a:off x="5951538" y="2487613"/>
            <a:ext cx="1081087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算是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00375" y="4005263"/>
            <a:ext cx="935038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那么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67213" y="4005263"/>
            <a:ext cx="649287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2733" y="4716145"/>
            <a:ext cx="79930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如果只印三两本，不能算是简便；如果印几十本乃至成百上千本，那就极其快速。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  <p:pic>
        <p:nvPicPr>
          <p:cNvPr id="1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446000" y="11303000"/>
            <a:ext cx="355600" cy="266700"/>
          </a:xfrm>
          <a:prstGeom prst="cube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1910080" y="1465580"/>
            <a:ext cx="9022715" cy="1143000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常作二铁板，一板印刷，一板已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自</a:t>
            </a: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布字，此印</a:t>
            </a:r>
            <a:endParaRPr kumimoji="0" lang="en-US" altLang="zh-CN" sz="3200" b="1" i="0" u="sng" kern="1200" cap="none" spc="0" normalizeH="0" baseline="0" noProof="0"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 u="sng" noProof="1"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sng" kern="1200" cap="none" spc="0" normalizeH="0" baseline="0" noProof="0"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者才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毕</a:t>
            </a: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，则第二板已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具</a:t>
            </a: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，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更互</a:t>
            </a: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用之，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瞬息</a:t>
            </a:r>
            <a:r>
              <a:rPr kumimoji="0" lang="zh-CN" altLang="en-US" sz="3200" b="1" i="0" u="sng" kern="1200" cap="none" spc="0" normalizeH="0" baseline="0" noProof="0"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可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就</a:t>
            </a:r>
            <a:r>
              <a:rPr kumimoji="0" lang="zh-CN" altLang="en-US" sz="3200" b="1" i="0" u="sng" kern="1200" cap="none" spc="0" normalizeH="0" baseline="0" noProof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。</a:t>
            </a:r>
            <a:endParaRPr kumimoji="0" lang="zh-CN" altLang="en-US" sz="3200" b="1" i="0" u="sng" kern="1200" cap="none" spc="0" normalizeH="0" baseline="0" noProof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7" name="Text Box 5"/>
          <p:cNvSpPr txBox="1"/>
          <p:nvPr/>
        </p:nvSpPr>
        <p:spPr>
          <a:xfrm>
            <a:off x="7324090" y="943610"/>
            <a:ext cx="246761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另自，另外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Text Box 6"/>
          <p:cNvSpPr txBox="1"/>
          <p:nvPr/>
        </p:nvSpPr>
        <p:spPr>
          <a:xfrm>
            <a:off x="4740593" y="2306320"/>
            <a:ext cx="1285875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准备好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Text Box 7"/>
          <p:cNvSpPr txBox="1"/>
          <p:nvPr/>
        </p:nvSpPr>
        <p:spPr>
          <a:xfrm>
            <a:off x="6238875" y="2277745"/>
            <a:ext cx="1812925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交替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轮流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 Box 8"/>
          <p:cNvSpPr txBox="1"/>
          <p:nvPr/>
        </p:nvSpPr>
        <p:spPr>
          <a:xfrm>
            <a:off x="8105140" y="2112010"/>
            <a:ext cx="1285875" cy="8915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时间极其短促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Text Box 9"/>
          <p:cNvSpPr txBox="1"/>
          <p:nvPr/>
        </p:nvSpPr>
        <p:spPr>
          <a:xfrm>
            <a:off x="9444038" y="2306320"/>
            <a:ext cx="928687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完成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2" name="Text Box 5"/>
          <p:cNvSpPr txBox="1"/>
          <p:nvPr/>
        </p:nvSpPr>
        <p:spPr>
          <a:xfrm>
            <a:off x="2100263" y="2277745"/>
            <a:ext cx="172720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完，完成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21765" y="4045585"/>
            <a:ext cx="871283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通常是做两块铁板，这一块在印刷，那一块已另外在排字了，这块印刷才完，第二块已准备好了，两块相互交替使用，很短的时间就能完成。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025650" y="1773238"/>
            <a:ext cx="8247063" cy="1643063"/>
          </a:xfrm>
          <a:prstGeom prst="rect">
            <a:avLst/>
          </a:prstGeom>
        </p:spPr>
        <p:txBody>
          <a:bodyPr/>
          <a:lstStyle/>
          <a:p>
            <a:pPr marR="0" algn="ctr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每一字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数  印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，如“之”“也”等字，</a:t>
            </a: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algn="ctr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 u="sng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algn="ctr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algn="ctr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每字有二十余印，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备一板内有重复者。</a:t>
            </a:r>
            <a:endParaRPr kumimoji="0" lang="zh-CN" altLang="en-US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432175" y="2284413"/>
            <a:ext cx="617538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都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5020945" y="2284730"/>
            <a:ext cx="1439863" cy="95313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字模，字印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534025" y="3725863"/>
            <a:ext cx="103505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用来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25925" y="2284413"/>
            <a:ext cx="619125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几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10" name="Rectangle 3"/>
          <p:cNvSpPr txBox="1">
            <a:spLocks noRot="1" noChangeArrowheads="1"/>
          </p:cNvSpPr>
          <p:nvPr/>
        </p:nvSpPr>
        <p:spPr>
          <a:xfrm>
            <a:off x="1467485" y="4558030"/>
            <a:ext cx="8667750" cy="1800225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defRPr/>
            </a:pPr>
            <a:r>
              <a:rPr kumimoji="0" lang="zh-CN" altLang="en-US" sz="3200" b="1" i="0" kern="1200" cap="none" spc="0" normalizeH="0" baseline="0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每一个字都有好几个字印，像“之”“也”等字，每个字有二十多个字印，用来准备同一版内有重复的字。</a:t>
            </a:r>
            <a:endParaRPr kumimoji="0" lang="zh-CN" altLang="en-US" sz="3200" b="1" i="0" kern="1200" cap="none" spc="0" normalizeH="0" baseline="0" noProof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970088" y="1998663"/>
            <a:ext cx="9144000" cy="1143000"/>
          </a:xfrm>
          <a:prstGeom prst="rect">
            <a:avLst/>
          </a:prstGeom>
          <a:ln>
            <a:noFill/>
          </a:ln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不用，则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纸  </a:t>
            </a:r>
            <a:r>
              <a:rPr kumimoji="0" lang="zh-CN" altLang="en-US" sz="3200" b="1" i="0" u="sng" kern="1200" cap="none" spc="0" normalizeH="0" baseline="0" noProof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帖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之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，每  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韵  为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 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帖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 u="sng" noProof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sng" kern="1200" cap="none" spc="0" normalizeH="0" baseline="0" noProof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木格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贮之。</a:t>
            </a:r>
            <a:endParaRPr kumimoji="0" lang="zh-CN" altLang="en-US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3632200" y="2513013"/>
            <a:ext cx="614363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4246563" y="858520"/>
            <a:ext cx="1657350" cy="8915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动词，用标签标出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5228908" y="2527300"/>
            <a:ext cx="1312862" cy="8915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不用的字模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 Box 9"/>
          <p:cNvSpPr txBox="1"/>
          <p:nvPr/>
        </p:nvSpPr>
        <p:spPr>
          <a:xfrm>
            <a:off x="6835458" y="2513013"/>
            <a:ext cx="960437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韵部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7606348" y="1401445"/>
            <a:ext cx="52705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8595360" y="2594610"/>
            <a:ext cx="1393825" cy="95313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名词，标签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52625" y="4024313"/>
            <a:ext cx="1335088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用木格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Rectangle 3"/>
          <p:cNvSpPr txBox="1">
            <a:spLocks noRot="1" noChangeArrowheads="1"/>
          </p:cNvSpPr>
          <p:nvPr/>
        </p:nvSpPr>
        <p:spPr>
          <a:xfrm>
            <a:off x="1066800" y="4744085"/>
            <a:ext cx="9187815" cy="2028825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defRPr/>
            </a:pPr>
            <a:r>
              <a:rPr kumimoji="0" lang="zh-CN" altLang="en-US" sz="3200" b="1" i="0" kern="1200" cap="none" spc="0" normalizeH="0" baseline="0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不用时，就用纸来标记活字，（按字的韵部分类）每一个韵部做一个标签，用木格（分别）把它们贮存起来。</a:t>
            </a:r>
            <a:endParaRPr kumimoji="0" lang="zh-CN" altLang="en-US" sz="3200" b="1" i="0" kern="1200" cap="none" spc="0" normalizeH="0" baseline="0" noProof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56138" y="1643063"/>
            <a:ext cx="9350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tiè</a:t>
            </a:r>
            <a:endParaRPr lang="en-US" altLang="zh-CN" sz="280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063750" y="1749425"/>
            <a:ext cx="8663305" cy="1143000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sng" kern="1200" cap="none" spc="0" normalizeH="0" baseline="0" noProof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</a:t>
            </a:r>
            <a:r>
              <a:rPr kumimoji="0" lang="zh-CN" altLang="en-US" sz="36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奇字 素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无备者，</a:t>
            </a:r>
            <a:r>
              <a:rPr kumimoji="0" lang="zh-CN" altLang="en-US" sz="36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旋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刻之，</a:t>
            </a:r>
            <a:r>
              <a:rPr kumimoji="0" lang="zh-CN" altLang="en-US" sz="36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草火烧，</a:t>
            </a:r>
            <a:endParaRPr kumimoji="0" lang="en-US" altLang="zh-CN" sz="36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600" b="1" u="sng" noProof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sng" kern="1200" cap="none" spc="0" normalizeH="0" baseline="0" noProof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瞬息可</a:t>
            </a:r>
            <a:r>
              <a:rPr kumimoji="0" lang="zh-CN" altLang="en-US" sz="36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成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kumimoji="0" lang="zh-CN" altLang="en-US" sz="36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945515" y="1257935"/>
            <a:ext cx="3034665" cy="49149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生僻、不常用的字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4264025" y="1257935"/>
            <a:ext cx="240538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平时，一向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472113" y="2336800"/>
            <a:ext cx="2303462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随即，立刻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 Box 8"/>
          <p:cNvSpPr txBox="1"/>
          <p:nvPr/>
        </p:nvSpPr>
        <p:spPr>
          <a:xfrm>
            <a:off x="8040688" y="2327275"/>
            <a:ext cx="576262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2889250" y="4076700"/>
            <a:ext cx="2376488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完成，成功。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Rectangle 3"/>
          <p:cNvSpPr txBox="1">
            <a:spLocks noRot="1" noChangeArrowheads="1"/>
          </p:cNvSpPr>
          <p:nvPr/>
        </p:nvSpPr>
        <p:spPr>
          <a:xfrm>
            <a:off x="1651000" y="4770755"/>
            <a:ext cx="8715375" cy="1368425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defRPr/>
            </a:pPr>
            <a:r>
              <a:rPr kumimoji="0" lang="zh-CN" altLang="en-US" sz="3200" b="1" i="0" kern="1200" cap="none" spc="0" normalizeH="0" baseline="0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遇到平时没有准备的生僻字，随即刻制，用草烧火烘烤，一会儿就能制成功。</a:t>
            </a:r>
            <a:endParaRPr kumimoji="0" lang="zh-CN" altLang="en-US" sz="3200" b="1" i="0" kern="1200" cap="none" spc="0" normalizeH="0" baseline="0" noProof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310" y="259080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1919288" y="1773238"/>
            <a:ext cx="8497888" cy="1625600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木</a:t>
            </a:r>
            <a:r>
              <a:rPr kumimoji="0" lang="zh-CN" altLang="en-US" sz="3200" b="1" i="0" u="sng" kern="1200" cap="none" spc="0" normalizeH="0" baseline="0" noProof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   之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者</a:t>
            </a:r>
            <a:r>
              <a:rPr kumimoji="0" lang="zh-CN" altLang="en-US" sz="3200" b="1" i="0" u="sng" kern="1200" cap="none" spc="0" normalizeH="0" baseline="0" noProof="0">
                <a:solidFill>
                  <a:schemeClr val="tx2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  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文理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有疏密，沾水则高</a:t>
            </a:r>
            <a:endParaRPr kumimoji="0" lang="en-US" altLang="zh-CN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200" b="1" u="sng" noProof="1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sng" kern="1200" cap="none" spc="0" normalizeH="0" baseline="0" noProof="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下不平，</a:t>
            </a:r>
            <a:r>
              <a:rPr kumimoji="0" lang="zh-CN" altLang="en-US" sz="32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兼</a:t>
            </a:r>
            <a:r>
              <a:rPr kumimoji="0" lang="zh-CN" altLang="en-US" sz="32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与药相粘，不可取；</a:t>
            </a:r>
            <a:endParaRPr kumimoji="0" lang="zh-CN" altLang="en-US" sz="32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2336800" y="2295525"/>
            <a:ext cx="66357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 Box 7"/>
          <p:cNvSpPr txBox="1"/>
          <p:nvPr/>
        </p:nvSpPr>
        <p:spPr>
          <a:xfrm>
            <a:off x="2704465" y="1087120"/>
            <a:ext cx="240220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刻，制作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 Box 8"/>
          <p:cNvSpPr txBox="1"/>
          <p:nvPr/>
        </p:nvSpPr>
        <p:spPr>
          <a:xfrm>
            <a:off x="4340225" y="2368550"/>
            <a:ext cx="132397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代字模</a:t>
            </a:r>
            <a:endParaRPr lang="zh-CN" altLang="en-US" sz="32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Text Box 10"/>
          <p:cNvSpPr txBox="1"/>
          <p:nvPr/>
        </p:nvSpPr>
        <p:spPr>
          <a:xfrm>
            <a:off x="5876925" y="2295525"/>
            <a:ext cx="2097088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纹理，质地 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3592513" y="3767138"/>
            <a:ext cx="62547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又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28813" y="4302125"/>
            <a:ext cx="83439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不用木料制作字模的原因，是因为木料的纹理有疏有密，一沾水就会变得高低不平，再加上木刻的字会和药物沾在一起，（拆板时）拿不下来。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3"/>
          <p:cNvSpPr txBox="1"/>
          <p:nvPr/>
        </p:nvSpPr>
        <p:spPr>
          <a:xfrm>
            <a:off x="1919605" y="1916430"/>
            <a:ext cx="894016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   </a:t>
            </a:r>
            <a:r>
              <a:rPr lang="zh-CN" altLang="en-US" sz="3200" b="1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燔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土，用</a:t>
            </a:r>
            <a:r>
              <a:rPr lang="zh-CN" altLang="en-US" sz="3200" b="1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讫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再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令药镕，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手拂之，</a:t>
            </a:r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其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印自落，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殊不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沾污。</a:t>
            </a:r>
            <a:endParaRPr lang="zh-CN" altLang="en-US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6750" y="2424113"/>
            <a:ext cx="129540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如，像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8075" y="2424113"/>
            <a:ext cx="64770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烧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95190" y="1115060"/>
            <a:ext cx="2061845" cy="49149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终了，完毕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67413" y="2420938"/>
            <a:ext cx="1928812" cy="89154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名词用作动词，用火烤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12125" y="2420938"/>
            <a:ext cx="647700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3750" y="3978275"/>
            <a:ext cx="936625" cy="52197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那些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8880" y="3943350"/>
            <a:ext cx="4849495" cy="49149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殊，极、绝。殊不，一点也不</a:t>
            </a:r>
            <a:endParaRPr lang="zh-CN" altLang="en-US" sz="26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25850" y="1544638"/>
            <a:ext cx="8143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f</a:t>
            </a:r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81613" y="1544955"/>
            <a:ext cx="685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qì</a:t>
            </a:r>
            <a:endParaRPr lang="en-US" altLang="zh-CN" sz="280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08710" y="4981575"/>
            <a:ext cx="923480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不像用胶泥烧制的字模，印完后再用火一烤，使药物熔化，用手轻轻一掸，那些字模就会自己掉下来，一点也不会被药物弄脏。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36295" y="330200"/>
            <a:ext cx="14366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新课导入</a:t>
            </a:r>
            <a:endParaRPr kumimoji="0" lang="zh-CN" altLang="en-US" sz="2400" b="1" kern="1200" cap="none" spc="0" normalizeH="0" baseline="0" noProof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5" name="Picture 2" descr="指南针s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975" y="1404938"/>
            <a:ext cx="2990850" cy="224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3"/>
          <p:cNvSpPr txBox="1"/>
          <p:nvPr/>
        </p:nvSpPr>
        <p:spPr>
          <a:xfrm>
            <a:off x="1938338" y="1820863"/>
            <a:ext cx="738187" cy="15827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指南针</a:t>
            </a:r>
            <a:endParaRPr lang="zh-CN" altLang="en-US" sz="36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Picture 2" descr="火药sm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75" y="1404938"/>
            <a:ext cx="2990850" cy="224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1026" descr="造纸s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75" y="3894138"/>
            <a:ext cx="2990850" cy="2244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印刷sm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4575" y="3894138"/>
            <a:ext cx="2990850" cy="2244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3"/>
          <p:cNvSpPr txBox="1"/>
          <p:nvPr/>
        </p:nvSpPr>
        <p:spPr>
          <a:xfrm>
            <a:off x="1965325" y="4225925"/>
            <a:ext cx="739775" cy="15827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造纸术</a:t>
            </a:r>
            <a:endParaRPr lang="zh-CN" altLang="en-US" sz="36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3"/>
          <p:cNvSpPr txBox="1"/>
          <p:nvPr/>
        </p:nvSpPr>
        <p:spPr>
          <a:xfrm>
            <a:off x="9297988" y="1735138"/>
            <a:ext cx="739775" cy="15827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火药</a:t>
            </a:r>
            <a:endParaRPr lang="zh-CN" altLang="en-US" sz="36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3"/>
          <p:cNvSpPr txBox="1"/>
          <p:nvPr/>
        </p:nvSpPr>
        <p:spPr>
          <a:xfrm>
            <a:off x="9297988" y="4113213"/>
            <a:ext cx="739775" cy="158273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印刷术</a:t>
            </a:r>
            <a:endParaRPr lang="zh-CN" altLang="en-US" sz="36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127250" y="1971675"/>
            <a:ext cx="8970645" cy="694055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昇死，</a:t>
            </a:r>
            <a:r>
              <a:rPr kumimoji="0" lang="zh-CN" altLang="en-US" sz="36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 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  </a:t>
            </a:r>
            <a:r>
              <a:rPr kumimoji="0" lang="zh-CN" altLang="en-US" sz="3600" b="1" i="0" u="sng" kern="1200" cap="none" spc="0" normalizeH="0" baseline="0" noProof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  余   群从 </a:t>
            </a: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所得，</a:t>
            </a:r>
            <a:endParaRPr kumimoji="0" lang="en-US" altLang="zh-CN" sz="36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3600" b="1" u="sng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defTabSz="914400" fontAlgn="auto"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sng" kern="1200" cap="none" spc="0" normalizeH="0" baseline="0" noProof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至今宝藏。</a:t>
            </a:r>
            <a:endParaRPr kumimoji="0" lang="zh-CN" altLang="en-US" sz="3600" b="1" i="0" u="sng" kern="1200" cap="none" spc="0" normalizeH="0" baseline="0" noProof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3297238" y="2552700"/>
            <a:ext cx="1328737" cy="95313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他的，指毕昇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4829493" y="1449388"/>
            <a:ext cx="6223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 Box 7"/>
          <p:cNvSpPr txBox="1"/>
          <p:nvPr/>
        </p:nvSpPr>
        <p:spPr>
          <a:xfrm>
            <a:off x="5995035" y="2603818"/>
            <a:ext cx="1008063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我的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7003415" y="1449705"/>
            <a:ext cx="348170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指堂兄弟及诸子侄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Rectangle 3"/>
          <p:cNvSpPr txBox="1">
            <a:spLocks noRot="1" noChangeArrowheads="1"/>
          </p:cNvSpPr>
          <p:nvPr/>
        </p:nvSpPr>
        <p:spPr>
          <a:xfrm>
            <a:off x="1992313" y="4508500"/>
            <a:ext cx="8358188" cy="1171575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defRPr/>
            </a:pPr>
            <a:r>
              <a:rPr lang="zh-CN" altLang="en-US" sz="3200" noProof="1">
                <a:latin typeface="+mn-lt"/>
                <a:ea typeface="楷体_GB2312" pitchFamily="49" charset="-122"/>
                <a:cs typeface="+mn-cs"/>
              </a:rPr>
              <a:t>      </a:t>
            </a:r>
            <a:r>
              <a:rPr kumimoji="0" lang="zh-CN" altLang="en-US" sz="3200" b="1" i="0" kern="1200" cap="none" spc="0" normalizeH="0" baseline="0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毕昇死后，他的字模被我的堂兄弟和侄儿们得到，到今天还珍贵</a:t>
            </a:r>
            <a:r>
              <a:rPr lang="zh-CN" altLang="en-US" sz="3200" b="1" noProof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地</a:t>
            </a:r>
            <a:r>
              <a:rPr kumimoji="0" lang="zh-CN" altLang="en-US" sz="3200" b="1" i="0" kern="1200" cap="none" spc="0" normalizeH="0" baseline="0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收藏着。</a:t>
            </a:r>
            <a:endParaRPr kumimoji="0" lang="zh-CN" altLang="en-US" sz="3200" b="1" i="0" kern="1200" cap="none" spc="0" normalizeH="0" baseline="0" noProof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4"/>
          <p:cNvSpPr txBox="1"/>
          <p:nvPr/>
        </p:nvSpPr>
        <p:spPr>
          <a:xfrm>
            <a:off x="913448" y="1069340"/>
            <a:ext cx="7200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Calibri" panose="020F0502020204030204"/>
                <a:ea typeface="宋体" panose="02010600030101010101" pitchFamily="2" charset="-122"/>
              </a:rPr>
              <a:t>*通假字</a:t>
            </a:r>
            <a:endParaRPr lang="zh-CN" altLang="en-US" sz="40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87525" y="2051685"/>
            <a:ext cx="76282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又为活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板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43295" y="2049780"/>
            <a:ext cx="21602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同“版”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87525" y="2820035"/>
            <a:ext cx="7011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已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后典籍皆为板本（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87525" y="3590290"/>
            <a:ext cx="6908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若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止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印三二本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75350" y="2820670"/>
            <a:ext cx="21393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同“以”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75350" y="3590290"/>
            <a:ext cx="21393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同“只”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87525" y="4360545"/>
            <a:ext cx="7091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药稍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镕</a:t>
            </a:r>
            <a:r>
              <a:rPr lang="en-US" altLang="zh-CN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  <a:r>
              <a:rPr lang="zh-CN" altLang="en-US" sz="36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75350" y="4359910"/>
            <a:ext cx="21393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同“熔”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4"/>
          <p:cNvSpPr txBox="1"/>
          <p:nvPr/>
        </p:nvSpPr>
        <p:spPr>
          <a:xfrm>
            <a:off x="1056958" y="443865"/>
            <a:ext cx="7200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Calibri" panose="020F0502020204030204"/>
                <a:ea typeface="宋体" panose="02010600030101010101" pitchFamily="2" charset="-122"/>
              </a:rPr>
              <a:t>*一词多义</a:t>
            </a:r>
            <a:endParaRPr lang="zh-CN" altLang="en-US" sz="40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49730" y="1568450"/>
            <a:ext cx="52882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唐人尚未盛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已后典籍皆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板本（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又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活板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每字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一印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满铁范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一板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未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简易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则极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神速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不以木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之者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其印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予群从所得（</a:t>
            </a:r>
            <a:r>
              <a:rPr lang="en-US" altLang="zh-CN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28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4290" y="1568450"/>
            <a:ext cx="680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53000" y="2004060"/>
            <a:ext cx="5797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60290" y="2413000"/>
            <a:ext cx="934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发明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022215" y="2780665"/>
            <a:ext cx="6108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刻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70450" y="3284855"/>
            <a:ext cx="923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成为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3000" y="3712845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算是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41265" y="4156710"/>
            <a:ext cx="571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70450" y="4565650"/>
            <a:ext cx="939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刻制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41265" y="5028565"/>
            <a:ext cx="560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" name="Object 3072"/>
          <p:cNvGraphicFramePr>
            <a:graphicFrameLocks noChangeAspect="1"/>
          </p:cNvGraphicFramePr>
          <p:nvPr/>
        </p:nvGraphicFramePr>
        <p:xfrm>
          <a:off x="1381760" y="1481455"/>
          <a:ext cx="815975" cy="389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1" imgW="2929890" imgH="8547100" progId="Word.Document.8">
                  <p:embed/>
                </p:oleObj>
              </mc:Choice>
              <mc:Fallback>
                <p:oleObj name="" r:id="rId1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81760" y="1481455"/>
                        <a:ext cx="815975" cy="3895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878929" y="326084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38344" y="1070374"/>
            <a:ext cx="9767944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松脂、蜡和纸灰之类冒之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一铁范置铁板上 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备一板内有重复者 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纸帖之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草火烧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木为之者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手拂之 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）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公亦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此自矜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我酌油知之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2952" y="291292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endParaRPr lang="zh-CN" altLang="en-US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1280160" y="1430655"/>
            <a:ext cx="259080" cy="3399155"/>
          </a:xfrm>
          <a:prstGeom prst="leftBrace">
            <a:avLst>
              <a:gd name="adj1" fmla="val 8333"/>
              <a:gd name="adj2" fmla="val 50362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5147" y="1259548"/>
            <a:ext cx="23487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介词，用，拿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2584" y="190803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介词，把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437293" y="2556555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连词，用来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92810" y="316736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介词，用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19185" y="3781405"/>
            <a:ext cx="1970405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介词，因为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19185" y="4430375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介词，凭，靠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87736" y="1048858"/>
            <a:ext cx="98432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法 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上以松脂、蜡和纸灰之类冒之 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以一平板按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面 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印自落 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印为予群从所得 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4079" y="2461567"/>
            <a:ext cx="713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4" name="左大括号 3"/>
          <p:cNvSpPr/>
          <p:nvPr/>
        </p:nvSpPr>
        <p:spPr>
          <a:xfrm>
            <a:off x="1303423" y="1301673"/>
            <a:ext cx="271361" cy="288304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5778" y="1157351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代词，指活字版印刷的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5762" y="1824325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代词，指铁板的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9713" y="2492344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代词，指排好的字模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29233" y="312600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代词，那些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51195" y="376755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代词，他的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20009" y="832296"/>
            <a:ext cx="10510221" cy="4615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唐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人尚未盛为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松脂、蜡和纸灰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类冒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就火炀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互用</a:t>
            </a: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则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以纸帖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刻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以木为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者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手拂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                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821" y="2848232"/>
            <a:ext cx="713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dirty="0"/>
          </a:p>
        </p:txBody>
      </p:sp>
      <p:sp>
        <p:nvSpPr>
          <p:cNvPr id="4" name="左大括号 3"/>
          <p:cNvSpPr/>
          <p:nvPr/>
        </p:nvSpPr>
        <p:spPr>
          <a:xfrm>
            <a:off x="1226372" y="1118795"/>
            <a:ext cx="271361" cy="416321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7396" y="985228"/>
            <a:ext cx="3042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代词，指板印书籍</a:t>
            </a:r>
            <a:endParaRPr lang="zh-CN" altLang="en-US" sz="2800" b="1" dirty="0">
              <a:solidFill>
                <a:srgbClr val="FF33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62388" y="1609172"/>
            <a:ext cx="41154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代词，这；代词，指铁板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5048" y="2233115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代词，指铁板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6177" y="2879009"/>
            <a:ext cx="30429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代词，指两块铁板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4237" y="3508757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代词，指不用的字模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3911" y="4142366"/>
            <a:ext cx="23279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代词，指奇字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90286" y="479387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代词，指活字模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0255" y="908685"/>
            <a:ext cx="47072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每字为一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印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b="1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3200" b="1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板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印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书籍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12" name="Object 3072"/>
          <p:cNvGraphicFramePr>
            <a:graphicFrameLocks noChangeAspect="1"/>
          </p:cNvGraphicFramePr>
          <p:nvPr/>
        </p:nvGraphicFramePr>
        <p:xfrm>
          <a:off x="1896110" y="989965"/>
          <a:ext cx="6778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" r:id="rId1" imgW="2929890" imgH="8547100" progId="Word.Document.8">
                  <p:embed/>
                </p:oleObj>
              </mc:Choice>
              <mc:Fallback>
                <p:oleObj name="" r:id="rId1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96110" y="989965"/>
                        <a:ext cx="677863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3072"/>
          <p:cNvGraphicFramePr>
            <a:graphicFrameLocks noChangeAspect="1"/>
          </p:cNvGraphicFramePr>
          <p:nvPr/>
        </p:nvGraphicFramePr>
        <p:xfrm>
          <a:off x="1896110" y="2479040"/>
          <a:ext cx="6778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" r:id="rId3" imgW="2929890" imgH="8547100" progId="Word.Document.8">
                  <p:embed/>
                </p:oleObj>
              </mc:Choice>
              <mc:Fallback>
                <p:oleObj name="" r:id="rId3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96110" y="2479040"/>
                        <a:ext cx="677863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073910" y="2364740"/>
            <a:ext cx="517398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以纸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帖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每韵为一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帖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2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86610" y="3860165"/>
            <a:ext cx="55530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持就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火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炀之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火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烧令坚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用讫再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火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令药熔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16" name="Object 3072"/>
          <p:cNvGraphicFramePr>
            <a:graphicFrameLocks noChangeAspect="1"/>
          </p:cNvGraphicFramePr>
          <p:nvPr/>
        </p:nvGraphicFramePr>
        <p:xfrm>
          <a:off x="1896110" y="3920490"/>
          <a:ext cx="677863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" r:id="rId4" imgW="2929890" imgH="8547100" progId="Word.Document.8">
                  <p:embed/>
                </p:oleObj>
              </mc:Choice>
              <mc:Fallback>
                <p:oleObj name="" r:id="rId4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96110" y="3920490"/>
                        <a:ext cx="677863" cy="1244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723765" y="889000"/>
            <a:ext cx="10810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字模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5670" y="1410653"/>
            <a:ext cx="10795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印刷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27245" y="2364423"/>
            <a:ext cx="2214563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用标签标出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25670" y="2887980"/>
            <a:ext cx="10810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标签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87900" y="3820795"/>
            <a:ext cx="5727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火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23765" y="4378643"/>
            <a:ext cx="1081088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用火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360670" y="4827270"/>
            <a:ext cx="13868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用火烤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43444" y="112978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为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43444" y="261885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帖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3444" y="434859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火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11655" y="614680"/>
            <a:ext cx="613791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持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火炀之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瞬息可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就</a:t>
            </a:r>
            <a:r>
              <a:rPr lang="en-US" altLang="zh-CN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200" b="1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12" name="Object 3072"/>
          <p:cNvGraphicFramePr>
            <a:graphicFrameLocks noChangeAspect="1"/>
          </p:cNvGraphicFramePr>
          <p:nvPr/>
        </p:nvGraphicFramePr>
        <p:xfrm>
          <a:off x="1616710" y="720725"/>
          <a:ext cx="6778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" imgW="2929890" imgH="8547100" progId="Word.Document.8">
                  <p:embed/>
                </p:oleObj>
              </mc:Choice>
              <mc:Fallback>
                <p:oleObj name="" r:id="rId1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6710" y="720725"/>
                        <a:ext cx="677863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781810" y="2112010"/>
            <a:ext cx="58115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已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后典籍皆为板本（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en-US" altLang="zh-CN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则第二板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已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具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</p:txBody>
      </p:sp>
      <p:graphicFrame>
        <p:nvGraphicFramePr>
          <p:cNvPr id="16" name="Object 3072"/>
          <p:cNvGraphicFramePr>
            <a:graphicFrameLocks noChangeAspect="1"/>
          </p:cNvGraphicFramePr>
          <p:nvPr/>
        </p:nvGraphicFramePr>
        <p:xfrm>
          <a:off x="1616710" y="2211070"/>
          <a:ext cx="677863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3" imgW="2929890" imgH="8547100" progId="Word.Document.8">
                  <p:embed/>
                </p:oleObj>
              </mc:Choice>
              <mc:Fallback>
                <p:oleObj name="" r:id="rId3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6710" y="2211070"/>
                        <a:ext cx="677863" cy="877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453698" y="614680"/>
            <a:ext cx="1081087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靠近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5285" y="1137920"/>
            <a:ext cx="10795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完成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54015" y="2155190"/>
            <a:ext cx="21024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同“以”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55285" y="2678113"/>
            <a:ext cx="107950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已经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43550" y="3688715"/>
            <a:ext cx="12509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另外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2" name="Object 3072"/>
          <p:cNvGraphicFramePr>
            <a:graphicFrameLocks noChangeAspect="1"/>
          </p:cNvGraphicFramePr>
          <p:nvPr/>
        </p:nvGraphicFramePr>
        <p:xfrm>
          <a:off x="1677670" y="3785553"/>
          <a:ext cx="6778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4" imgW="2929890" imgH="8547100" progId="Word.Document.8">
                  <p:embed/>
                </p:oleObj>
              </mc:Choice>
              <mc:Fallback>
                <p:oleObj name="" r:id="rId4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77670" y="3785553"/>
                        <a:ext cx="677863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5470525" y="4218940"/>
            <a:ext cx="12509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自己</a:t>
            </a:r>
            <a:endParaRPr lang="zh-CN" altLang="en-US" sz="30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4519" y="86117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就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78330" y="3694430"/>
            <a:ext cx="56178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一板已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布字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其印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落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2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0559" y="2446774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已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0559" y="395743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自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20559" y="5523349"/>
            <a:ext cx="59118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若</a:t>
            </a:r>
            <a:endParaRPr lang="zh-CN" altLang="en-US" sz="3200" b="1" dirty="0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9" name="Object 3072"/>
          <p:cNvGraphicFramePr>
            <a:graphicFrameLocks noChangeAspect="1"/>
          </p:cNvGraphicFramePr>
          <p:nvPr/>
        </p:nvGraphicFramePr>
        <p:xfrm>
          <a:off x="1677670" y="5346065"/>
          <a:ext cx="677863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2929890" imgH="8547100" progId="Word.Document.8">
                  <p:embed/>
                </p:oleObj>
              </mc:Choice>
              <mc:Fallback>
                <p:oleObj name="" r:id="rId5" imgW="2929890" imgH="85471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77670" y="5346065"/>
                        <a:ext cx="677863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1811655" y="5276850"/>
            <a:ext cx="56178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燔土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若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止印三二本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2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63093" y="5277012"/>
            <a:ext cx="1327785" cy="55308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如，像</a:t>
            </a:r>
            <a:endParaRPr lang="zh-CN" altLang="en-US" sz="3000" b="1" dirty="0">
              <a:solidFill>
                <a:srgbClr val="FF330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454203" y="5802792"/>
            <a:ext cx="946150" cy="55308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000" b="1" dirty="0">
                <a:solidFill>
                  <a:srgbClr val="FF3300"/>
                </a:solidFill>
                <a:uFillTx/>
                <a:latin typeface="华文新魏" panose="02010800040101010101" pitchFamily="2" charset="-122"/>
                <a:ea typeface="华文新魏" panose="02010800040101010101" pitchFamily="2" charset="-122"/>
              </a:rPr>
              <a:t>如果</a:t>
            </a:r>
            <a:endParaRPr lang="zh-CN" altLang="en-US" sz="3000" b="1" dirty="0">
              <a:solidFill>
                <a:srgbClr val="FF3300"/>
              </a:solidFill>
              <a:uFillTx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19" grpId="0"/>
      <p:bldP spid="20" grpId="0"/>
      <p:bldP spid="25" grpId="0"/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"/>
          <p:cNvSpPr txBox="1"/>
          <p:nvPr/>
        </p:nvSpPr>
        <p:spPr>
          <a:xfrm>
            <a:off x="1190943" y="530860"/>
            <a:ext cx="72009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Calibri" panose="020F0502020204030204"/>
                <a:ea typeface="宋体" panose="02010600030101010101" pitchFamily="2" charset="-122"/>
              </a:rPr>
              <a:t>*词类活用</a:t>
            </a:r>
            <a:endParaRPr lang="zh-CN" altLang="en-US" sz="40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36090" y="1728470"/>
            <a:ext cx="85515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板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印书籍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4978" y="1790065"/>
            <a:ext cx="41989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名词作状语，用雕版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08785" y="2374265"/>
            <a:ext cx="8959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火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烧令坚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8785" y="2948940"/>
            <a:ext cx="87001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用讫再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火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令药熔（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4978" y="2404428"/>
            <a:ext cx="41989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名词作状语，用火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34978" y="2988310"/>
            <a:ext cx="41989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名词作动词，用火烤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43710" y="3531870"/>
            <a:ext cx="89242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以纸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帖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之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   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19090" y="3571875"/>
            <a:ext cx="5122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名词作动词，用标签标出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3710" y="4156075"/>
            <a:ext cx="8543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木格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贮之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（</a:t>
            </a:r>
            <a:r>
              <a:rPr lang="en-US" altLang="zh-CN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                 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34660" y="4209733"/>
            <a:ext cx="41989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名词作状语，用木格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3" grpId="0"/>
      <p:bldP spid="14" grpId="0"/>
      <p:bldP spid="2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"/>
          <p:cNvSpPr txBox="1"/>
          <p:nvPr/>
        </p:nvSpPr>
        <p:spPr>
          <a:xfrm>
            <a:off x="1849120" y="873760"/>
            <a:ext cx="8280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本文依次向我们介绍了那些内容？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48485" y="1754505"/>
            <a:ext cx="8495665" cy="3815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雕版印刷发展的历史；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活板发明的时间和发明的人及身份；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活板的制作方法；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活板印刷的效能；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活板的印刷使用方法及应注意的事项（一字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多印、奇字旋刻、分类贮存等）；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活板的下落；</a:t>
            </a:r>
            <a:endParaRPr lang="en-US" altLang="zh-CN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80" name="Picture 4" descr="10092228_9856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9935" y="365125"/>
            <a:ext cx="10691495" cy="5354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Text Box 5"/>
          <p:cNvSpPr txBox="1"/>
          <p:nvPr/>
        </p:nvSpPr>
        <p:spPr>
          <a:xfrm>
            <a:off x="2549208" y="5849303"/>
            <a:ext cx="77041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黑体" panose="02010609060101010101" charset="-122"/>
              </a:rPr>
              <a:t>你对这幅图景有印象吗？它在展现什么？</a:t>
            </a:r>
            <a:endParaRPr lang="zh-CN" altLang="en-US" sz="3200" b="1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1" name="直接连接符 90"/>
          <p:cNvCxnSpPr/>
          <p:nvPr/>
        </p:nvCxnSpPr>
        <p:spPr>
          <a:xfrm rot="10800000" flipV="1">
            <a:off x="2952750" y="4114800"/>
            <a:ext cx="21431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rot="10800000">
            <a:off x="2881313" y="5400675"/>
            <a:ext cx="214313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rot="10800000">
            <a:off x="2881313" y="4714875"/>
            <a:ext cx="214313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524500" y="377190"/>
            <a:ext cx="1214755" cy="5657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strike="noStrike" noProof="1"/>
              <a:t>活板</a:t>
            </a:r>
            <a:endParaRPr lang="zh-CN" altLang="en-US" sz="3600" strike="noStrike" noProof="1"/>
          </a:p>
        </p:txBody>
      </p:sp>
      <p:sp>
        <p:nvSpPr>
          <p:cNvPr id="5" name="矩形 4"/>
          <p:cNvSpPr/>
          <p:nvPr/>
        </p:nvSpPr>
        <p:spPr>
          <a:xfrm>
            <a:off x="4881563" y="1285875"/>
            <a:ext cx="857250" cy="5143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strike="noStrike" noProof="1">
                <a:solidFill>
                  <a:schemeClr val="tx1"/>
                </a:solidFill>
              </a:rPr>
              <a:t>字</a:t>
            </a:r>
            <a:endParaRPr lang="zh-CN" altLang="en-US" sz="2000" strike="noStrike" noProof="1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4625" y="1285875"/>
            <a:ext cx="857250" cy="5143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板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10063" y="2057400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原料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10063" y="2914650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形状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96063" y="3257550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印刷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40213" y="5871845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储存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2750" y="2057400"/>
            <a:ext cx="714375" cy="6000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胶泥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4125" y="2914650"/>
            <a:ext cx="1357313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薄如钱唇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95625" y="3686175"/>
            <a:ext cx="928688" cy="6000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少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95625" y="4457700"/>
            <a:ext cx="928688" cy="5143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多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95625" y="5143500"/>
            <a:ext cx="928688" cy="5143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奇字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96063" y="2143125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制板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0063" y="4543425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处理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96063" y="4629150"/>
            <a:ext cx="928688" cy="6858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拆板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39063" y="2214563"/>
            <a:ext cx="1500188" cy="130016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设一铁范，药冒之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密布字印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39063" y="4029075"/>
            <a:ext cx="1500188" cy="8572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二板更替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739063" y="5400675"/>
            <a:ext cx="1500188" cy="8572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以手拂之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其印自落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38313" y="3686175"/>
            <a:ext cx="1214438" cy="6000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每字数印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666875" y="4457700"/>
            <a:ext cx="1285875" cy="6000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二十余印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809750" y="5143500"/>
            <a:ext cx="1143000" cy="6000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旋刻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31" name="直接连接符 30"/>
          <p:cNvCxnSpPr>
            <a:stCxn id="5" idx="0"/>
          </p:cNvCxnSpPr>
          <p:nvPr/>
        </p:nvCxnSpPr>
        <p:spPr>
          <a:xfrm rot="5400000" flipH="1" flipV="1">
            <a:off x="5223669" y="1199356"/>
            <a:ext cx="1714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5" idx="0"/>
          </p:cNvCxnSpPr>
          <p:nvPr/>
        </p:nvCxnSpPr>
        <p:spPr>
          <a:xfrm>
            <a:off x="5310188" y="1114425"/>
            <a:ext cx="1643063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5" idx="0"/>
            <a:endCxn id="6" idx="0"/>
          </p:cNvCxnSpPr>
          <p:nvPr/>
        </p:nvCxnSpPr>
        <p:spPr>
          <a:xfrm rot="5400000">
            <a:off x="6868319" y="1199356"/>
            <a:ext cx="1714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5" idx="0"/>
            <a:endCxn id="6" idx="0"/>
          </p:cNvCxnSpPr>
          <p:nvPr/>
        </p:nvCxnSpPr>
        <p:spPr>
          <a:xfrm rot="5400000">
            <a:off x="3336925" y="4071938"/>
            <a:ext cx="4373563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stCxn id="7" idx="3"/>
            <a:endCxn id="6" idx="0"/>
          </p:cNvCxnSpPr>
          <p:nvPr/>
        </p:nvCxnSpPr>
        <p:spPr>
          <a:xfrm>
            <a:off x="5238750" y="2400300"/>
            <a:ext cx="2857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7" idx="3"/>
            <a:endCxn id="6" idx="0"/>
          </p:cNvCxnSpPr>
          <p:nvPr/>
        </p:nvCxnSpPr>
        <p:spPr>
          <a:xfrm>
            <a:off x="5238750" y="3257550"/>
            <a:ext cx="2857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7" idx="3"/>
            <a:endCxn id="6" idx="0"/>
          </p:cNvCxnSpPr>
          <p:nvPr/>
        </p:nvCxnSpPr>
        <p:spPr>
          <a:xfrm>
            <a:off x="5238750" y="4800600"/>
            <a:ext cx="2857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7" idx="3"/>
            <a:endCxn id="6" idx="0"/>
          </p:cNvCxnSpPr>
          <p:nvPr/>
        </p:nvCxnSpPr>
        <p:spPr>
          <a:xfrm>
            <a:off x="5238750" y="6257925"/>
            <a:ext cx="2857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7" idx="1"/>
            <a:endCxn id="6" idx="0"/>
          </p:cNvCxnSpPr>
          <p:nvPr/>
        </p:nvCxnSpPr>
        <p:spPr>
          <a:xfrm rot="10800000">
            <a:off x="3738563" y="2400300"/>
            <a:ext cx="57150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8" idx="1"/>
            <a:endCxn id="6" idx="0"/>
          </p:cNvCxnSpPr>
          <p:nvPr/>
        </p:nvCxnSpPr>
        <p:spPr>
          <a:xfrm rot="10800000">
            <a:off x="3881438" y="3257550"/>
            <a:ext cx="428625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8" idx="1"/>
            <a:endCxn id="6" idx="0"/>
          </p:cNvCxnSpPr>
          <p:nvPr/>
        </p:nvCxnSpPr>
        <p:spPr>
          <a:xfrm rot="5400000">
            <a:off x="3467894" y="4714081"/>
            <a:ext cx="1543050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8" idx="1"/>
            <a:endCxn id="6" idx="0"/>
          </p:cNvCxnSpPr>
          <p:nvPr/>
        </p:nvCxnSpPr>
        <p:spPr>
          <a:xfrm>
            <a:off x="4024313" y="4800600"/>
            <a:ext cx="142875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8" idx="1"/>
            <a:endCxn id="6" idx="0"/>
          </p:cNvCxnSpPr>
          <p:nvPr/>
        </p:nvCxnSpPr>
        <p:spPr>
          <a:xfrm>
            <a:off x="4095750" y="5486400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>
            <a:stCxn id="8" idx="1"/>
            <a:endCxn id="6" idx="0"/>
          </p:cNvCxnSpPr>
          <p:nvPr/>
        </p:nvCxnSpPr>
        <p:spPr>
          <a:xfrm flipV="1">
            <a:off x="4095750" y="3943350"/>
            <a:ext cx="1428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形状 82"/>
          <p:cNvCxnSpPr>
            <a:stCxn id="16" idx="2"/>
            <a:endCxn id="6" idx="0"/>
          </p:cNvCxnSpPr>
          <p:nvPr/>
        </p:nvCxnSpPr>
        <p:spPr>
          <a:xfrm rot="16200000" flipH="1">
            <a:off x="7228681" y="2661444"/>
            <a:ext cx="342900" cy="677863"/>
          </a:xfrm>
          <a:prstGeom prst="bentConnector2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形状 83"/>
          <p:cNvCxnSpPr>
            <a:stCxn id="16" idx="2"/>
            <a:endCxn id="6" idx="0"/>
          </p:cNvCxnSpPr>
          <p:nvPr/>
        </p:nvCxnSpPr>
        <p:spPr>
          <a:xfrm rot="16200000" flipH="1">
            <a:off x="7192963" y="3860800"/>
            <a:ext cx="342900" cy="679450"/>
          </a:xfrm>
          <a:prstGeom prst="bentConnector2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形状 84"/>
          <p:cNvCxnSpPr>
            <a:stCxn id="16" idx="2"/>
            <a:endCxn id="6" idx="0"/>
          </p:cNvCxnSpPr>
          <p:nvPr/>
        </p:nvCxnSpPr>
        <p:spPr>
          <a:xfrm rot="16200000" flipH="1">
            <a:off x="7192963" y="5232400"/>
            <a:ext cx="342900" cy="679450"/>
          </a:xfrm>
          <a:prstGeom prst="bentConnector2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16" idx="2"/>
            <a:endCxn id="6" idx="0"/>
          </p:cNvCxnSpPr>
          <p:nvPr/>
        </p:nvCxnSpPr>
        <p:spPr>
          <a:xfrm>
            <a:off x="4095750" y="4800600"/>
            <a:ext cx="142875" cy="15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>
            <a:stCxn id="16" idx="2"/>
            <a:endCxn id="6" idx="0"/>
          </p:cNvCxnSpPr>
          <p:nvPr/>
        </p:nvCxnSpPr>
        <p:spPr>
          <a:xfrm rot="5400000">
            <a:off x="6825456" y="1928019"/>
            <a:ext cx="257175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16" idx="2"/>
            <a:endCxn id="6" idx="0"/>
          </p:cNvCxnSpPr>
          <p:nvPr/>
        </p:nvCxnSpPr>
        <p:spPr>
          <a:xfrm>
            <a:off x="3810000" y="6429375"/>
            <a:ext cx="428625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1952625" y="5829300"/>
            <a:ext cx="1857375" cy="7715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每韵为一帖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pPr lvl="0" algn="ctr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>
                <a:solidFill>
                  <a:schemeClr val="tx1"/>
                </a:solidFill>
                <a:sym typeface="+mn-ea"/>
              </a:rPr>
              <a:t>木格贮之</a:t>
            </a:r>
            <a:endParaRPr lang="zh-CN" altLang="en-US" sz="2000">
              <a:solidFill>
                <a:schemeClr val="tx1"/>
              </a:solidFill>
              <a:sym typeface="+mn-ea"/>
            </a:endParaRPr>
          </a:p>
        </p:txBody>
      </p:sp>
      <p:cxnSp>
        <p:nvCxnSpPr>
          <p:cNvPr id="50" name="直接连接符 49"/>
          <p:cNvCxnSpPr>
            <a:stCxn id="4" idx="2"/>
            <a:endCxn id="6" idx="0"/>
          </p:cNvCxnSpPr>
          <p:nvPr/>
        </p:nvCxnSpPr>
        <p:spPr>
          <a:xfrm>
            <a:off x="6132196" y="942976"/>
            <a:ext cx="821055" cy="342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0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"/>
          <p:cNvSpPr txBox="1"/>
          <p:nvPr/>
        </p:nvSpPr>
        <p:spPr>
          <a:xfrm>
            <a:off x="1363980" y="2105660"/>
            <a:ext cx="918273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熟读课文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概括各段的主要内容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分析各段之间的逻辑关系。在此基础上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根据提示完成下面的图示</a:t>
            </a:r>
            <a:r>
              <a:rPr lang="en-US" altLang="zh-CN" sz="4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理解课文是怎样逐层说明由制字到印刷的程序的</a:t>
            </a:r>
            <a:r>
              <a:rPr lang="en-US" altLang="zh-CN" sz="4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4000" b="1" dirty="0">
                <a:uFillTx/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任务三</a:t>
            </a:r>
            <a:r>
              <a:rPr lang="en-US" altLang="zh-CN" sz="4000"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540" y="52768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研读共品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235075" y="3106420"/>
            <a:ext cx="1604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⑴制字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1975" y="3106420"/>
            <a:ext cx="40430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活字原料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胶泥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9085" y="1480185"/>
            <a:ext cx="39001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与雕版不同之处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6739023" y="868603"/>
            <a:ext cx="271361" cy="2883049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11975" y="868680"/>
            <a:ext cx="390017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活字厚度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8080" y="3929380"/>
            <a:ext cx="355473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活字如何成型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:</a:t>
            </a:r>
            <a:endParaRPr lang="en-US" altLang="zh-CN" sz="36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24500" y="4486275"/>
            <a:ext cx="2226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大烧令坚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78395" y="1422400"/>
            <a:ext cx="22263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薄如钱唇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23920" y="2067560"/>
            <a:ext cx="31146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每字为一印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0" name="Picture 158" descr="030121fire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3284538"/>
            <a:ext cx="4897438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01" name="AutoShape 129" descr="新闻纸"/>
          <p:cNvSpPr/>
          <p:nvPr/>
        </p:nvSpPr>
        <p:spPr>
          <a:xfrm>
            <a:off x="2286000" y="2362200"/>
            <a:ext cx="7772400" cy="1296988"/>
          </a:xfrm>
          <a:prstGeom prst="parallelogram">
            <a:avLst>
              <a:gd name="adj" fmla="val 158859"/>
            </a:avLst>
          </a:prstGeom>
          <a:blipFill rotWithShape="0">
            <a:blip r:embed="rId2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01" name="AutoShape 29"/>
          <p:cNvSpPr/>
          <p:nvPr/>
        </p:nvSpPr>
        <p:spPr>
          <a:xfrm>
            <a:off x="2743200" y="2362200"/>
            <a:ext cx="6781800" cy="987425"/>
          </a:xfrm>
          <a:prstGeom prst="parallelogram">
            <a:avLst>
              <a:gd name="adj" fmla="val 164643"/>
            </a:avLst>
          </a:prstGeom>
          <a:solidFill>
            <a:srgbClr val="96969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Group 57"/>
          <p:cNvGrpSpPr/>
          <p:nvPr/>
        </p:nvGrpSpPr>
        <p:grpSpPr>
          <a:xfrm>
            <a:off x="2743200" y="2133600"/>
            <a:ext cx="6932613" cy="1296988"/>
            <a:chOff x="624" y="2832"/>
            <a:chExt cx="4367" cy="816"/>
          </a:xfrm>
        </p:grpSpPr>
        <p:grpSp>
          <p:nvGrpSpPr>
            <p:cNvPr id="23558" name="Group 51"/>
            <p:cNvGrpSpPr/>
            <p:nvPr/>
          </p:nvGrpSpPr>
          <p:grpSpPr>
            <a:xfrm>
              <a:off x="624" y="2832"/>
              <a:ext cx="4224" cy="816"/>
              <a:chOff x="816" y="1920"/>
              <a:chExt cx="4224" cy="816"/>
            </a:xfrm>
          </p:grpSpPr>
          <p:sp>
            <p:nvSpPr>
              <p:cNvPr id="23559" name="Line 36"/>
              <p:cNvSpPr/>
              <p:nvPr/>
            </p:nvSpPr>
            <p:spPr>
              <a:xfrm flipH="1" flipV="1">
                <a:off x="816" y="2544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0" name="Line 38"/>
              <p:cNvSpPr/>
              <p:nvPr/>
            </p:nvSpPr>
            <p:spPr>
              <a:xfrm flipH="1" flipV="1">
                <a:off x="4032" y="2544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1" name="Line 41"/>
              <p:cNvSpPr/>
              <p:nvPr/>
            </p:nvSpPr>
            <p:spPr>
              <a:xfrm flipH="1" flipV="1">
                <a:off x="1824" y="1920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2" name="Line 42"/>
              <p:cNvSpPr/>
              <p:nvPr/>
            </p:nvSpPr>
            <p:spPr>
              <a:xfrm flipH="1" flipV="1">
                <a:off x="5040" y="1920"/>
                <a:ext cx="0" cy="19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23563" name="Line 43"/>
              <p:cNvSpPr/>
              <p:nvPr/>
            </p:nvSpPr>
            <p:spPr>
              <a:xfrm flipV="1">
                <a:off x="816" y="1920"/>
                <a:ext cx="1008" cy="62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lstStyle/>
              <a:p>
                <a:endParaRPr lang="zh-CN" altLang="en-US"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23564" name="Group 50"/>
              <p:cNvGrpSpPr/>
              <p:nvPr/>
            </p:nvGrpSpPr>
            <p:grpSpPr>
              <a:xfrm>
                <a:off x="816" y="1920"/>
                <a:ext cx="4224" cy="816"/>
                <a:chOff x="816" y="1920"/>
                <a:chExt cx="4224" cy="816"/>
              </a:xfrm>
            </p:grpSpPr>
            <p:sp>
              <p:nvSpPr>
                <p:cNvPr id="23565" name="Line 39"/>
                <p:cNvSpPr/>
                <p:nvPr/>
              </p:nvSpPr>
              <p:spPr>
                <a:xfrm>
                  <a:off x="816" y="2544"/>
                  <a:ext cx="321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6" name="Line 44"/>
                <p:cNvSpPr/>
                <p:nvPr/>
              </p:nvSpPr>
              <p:spPr>
                <a:xfrm>
                  <a:off x="1824" y="1920"/>
                  <a:ext cx="3216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7" name="Line 45"/>
                <p:cNvSpPr/>
                <p:nvPr/>
              </p:nvSpPr>
              <p:spPr>
                <a:xfrm flipV="1">
                  <a:off x="4032" y="1920"/>
                  <a:ext cx="1008" cy="62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8" name="Line 46"/>
                <p:cNvSpPr/>
                <p:nvPr/>
              </p:nvSpPr>
              <p:spPr>
                <a:xfrm flipV="1">
                  <a:off x="1104" y="2112"/>
                  <a:ext cx="720" cy="43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69" name="Line 47"/>
                <p:cNvSpPr/>
                <p:nvPr/>
              </p:nvSpPr>
              <p:spPr>
                <a:xfrm>
                  <a:off x="1824" y="2112"/>
                  <a:ext cx="2880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70" name="Line 48"/>
                <p:cNvSpPr/>
                <p:nvPr/>
              </p:nvSpPr>
              <p:spPr>
                <a:xfrm flipV="1">
                  <a:off x="4032" y="2112"/>
                  <a:ext cx="1008" cy="62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3571" name="Line 49"/>
                <p:cNvSpPr/>
                <p:nvPr/>
              </p:nvSpPr>
              <p:spPr>
                <a:xfrm>
                  <a:off x="816" y="2736"/>
                  <a:ext cx="3264" cy="0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anchor="t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23572" name="Rectangle 54"/>
            <p:cNvSpPr/>
            <p:nvPr/>
          </p:nvSpPr>
          <p:spPr>
            <a:xfrm>
              <a:off x="624" y="3456"/>
              <a:ext cx="3216" cy="192"/>
            </a:xfrm>
            <a:prstGeom prst="rect">
              <a:avLst/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573" name="AutoShape 56"/>
            <p:cNvSpPr/>
            <p:nvPr/>
          </p:nvSpPr>
          <p:spPr>
            <a:xfrm rot="-1852939">
              <a:off x="3647" y="3166"/>
              <a:ext cx="1344" cy="194"/>
            </a:xfrm>
            <a:prstGeom prst="parallelogram">
              <a:avLst>
                <a:gd name="adj" fmla="val 51799"/>
              </a:avLst>
            </a:prstGeom>
            <a:solidFill>
              <a:srgbClr val="CC99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130" name="AutoShape 58"/>
          <p:cNvSpPr/>
          <p:nvPr/>
        </p:nvSpPr>
        <p:spPr>
          <a:xfrm>
            <a:off x="4191000" y="1905000"/>
            <a:ext cx="3810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1" name="AutoShape 59"/>
          <p:cNvSpPr/>
          <p:nvPr/>
        </p:nvSpPr>
        <p:spPr>
          <a:xfrm>
            <a:off x="4495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2" name="AutoShape 60"/>
          <p:cNvSpPr/>
          <p:nvPr/>
        </p:nvSpPr>
        <p:spPr>
          <a:xfrm>
            <a:off x="4876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3" name="AutoShape 61"/>
          <p:cNvSpPr/>
          <p:nvPr/>
        </p:nvSpPr>
        <p:spPr>
          <a:xfrm>
            <a:off x="5257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4" name="AutoShape 62"/>
          <p:cNvSpPr/>
          <p:nvPr/>
        </p:nvSpPr>
        <p:spPr>
          <a:xfrm>
            <a:off x="56388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5" name="AutoShape 63"/>
          <p:cNvSpPr/>
          <p:nvPr/>
        </p:nvSpPr>
        <p:spPr>
          <a:xfrm>
            <a:off x="5943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6" name="AutoShape 64"/>
          <p:cNvSpPr/>
          <p:nvPr/>
        </p:nvSpPr>
        <p:spPr>
          <a:xfrm>
            <a:off x="6324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7" name="AutoShape 65"/>
          <p:cNvSpPr/>
          <p:nvPr/>
        </p:nvSpPr>
        <p:spPr>
          <a:xfrm>
            <a:off x="6705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8" name="AutoShape 66"/>
          <p:cNvSpPr/>
          <p:nvPr/>
        </p:nvSpPr>
        <p:spPr>
          <a:xfrm>
            <a:off x="7086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39" name="AutoShape 67"/>
          <p:cNvSpPr/>
          <p:nvPr/>
        </p:nvSpPr>
        <p:spPr>
          <a:xfrm>
            <a:off x="7467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0" name="AutoShape 68"/>
          <p:cNvSpPr/>
          <p:nvPr/>
        </p:nvSpPr>
        <p:spPr>
          <a:xfrm>
            <a:off x="7848600" y="1905000"/>
            <a:ext cx="4572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1" name="AutoShape 69"/>
          <p:cNvSpPr/>
          <p:nvPr/>
        </p:nvSpPr>
        <p:spPr>
          <a:xfrm>
            <a:off x="8229600" y="1905000"/>
            <a:ext cx="533400" cy="608013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2" name="AutoShape 70"/>
          <p:cNvSpPr/>
          <p:nvPr/>
        </p:nvSpPr>
        <p:spPr>
          <a:xfrm>
            <a:off x="3962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4" name="AutoShape 72"/>
          <p:cNvSpPr/>
          <p:nvPr/>
        </p:nvSpPr>
        <p:spPr>
          <a:xfrm>
            <a:off x="4343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5" name="AutoShape 73"/>
          <p:cNvSpPr/>
          <p:nvPr/>
        </p:nvSpPr>
        <p:spPr>
          <a:xfrm>
            <a:off x="4724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6" name="AutoShape 74"/>
          <p:cNvSpPr/>
          <p:nvPr/>
        </p:nvSpPr>
        <p:spPr>
          <a:xfrm>
            <a:off x="5105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7" name="AutoShape 75"/>
          <p:cNvSpPr/>
          <p:nvPr/>
        </p:nvSpPr>
        <p:spPr>
          <a:xfrm>
            <a:off x="5486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49" name="AutoShape 77"/>
          <p:cNvSpPr/>
          <p:nvPr/>
        </p:nvSpPr>
        <p:spPr>
          <a:xfrm>
            <a:off x="5867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0" name="AutoShape 78"/>
          <p:cNvSpPr/>
          <p:nvPr/>
        </p:nvSpPr>
        <p:spPr>
          <a:xfrm>
            <a:off x="6248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1" name="AutoShape 79"/>
          <p:cNvSpPr/>
          <p:nvPr/>
        </p:nvSpPr>
        <p:spPr>
          <a:xfrm>
            <a:off x="6629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2" name="AutoShape 80"/>
          <p:cNvSpPr/>
          <p:nvPr/>
        </p:nvSpPr>
        <p:spPr>
          <a:xfrm>
            <a:off x="7010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3" name="AutoShape 81"/>
          <p:cNvSpPr/>
          <p:nvPr/>
        </p:nvSpPr>
        <p:spPr>
          <a:xfrm>
            <a:off x="7391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5" name="AutoShape 83"/>
          <p:cNvSpPr/>
          <p:nvPr/>
        </p:nvSpPr>
        <p:spPr>
          <a:xfrm>
            <a:off x="7772400" y="2060575"/>
            <a:ext cx="4572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6" name="AutoShape 84"/>
          <p:cNvSpPr/>
          <p:nvPr/>
        </p:nvSpPr>
        <p:spPr>
          <a:xfrm>
            <a:off x="8153400" y="2060575"/>
            <a:ext cx="304800" cy="606425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8" name="AutoShape 86"/>
          <p:cNvSpPr/>
          <p:nvPr/>
        </p:nvSpPr>
        <p:spPr>
          <a:xfrm>
            <a:off x="3657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59" name="AutoShape 87"/>
          <p:cNvSpPr/>
          <p:nvPr/>
        </p:nvSpPr>
        <p:spPr>
          <a:xfrm>
            <a:off x="4038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0" name="AutoShape 88"/>
          <p:cNvSpPr/>
          <p:nvPr/>
        </p:nvSpPr>
        <p:spPr>
          <a:xfrm>
            <a:off x="4419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1" name="AutoShape 89"/>
          <p:cNvSpPr/>
          <p:nvPr/>
        </p:nvSpPr>
        <p:spPr>
          <a:xfrm>
            <a:off x="4800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2" name="AutoShape 90"/>
          <p:cNvSpPr/>
          <p:nvPr/>
        </p:nvSpPr>
        <p:spPr>
          <a:xfrm>
            <a:off x="5181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3" name="AutoShape 91"/>
          <p:cNvSpPr/>
          <p:nvPr/>
        </p:nvSpPr>
        <p:spPr>
          <a:xfrm>
            <a:off x="5562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4" name="AutoShape 92"/>
          <p:cNvSpPr/>
          <p:nvPr/>
        </p:nvSpPr>
        <p:spPr>
          <a:xfrm>
            <a:off x="5943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5" name="AutoShape 93"/>
          <p:cNvSpPr/>
          <p:nvPr/>
        </p:nvSpPr>
        <p:spPr>
          <a:xfrm>
            <a:off x="6324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6" name="AutoShape 94"/>
          <p:cNvSpPr/>
          <p:nvPr/>
        </p:nvSpPr>
        <p:spPr>
          <a:xfrm>
            <a:off x="6705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7" name="AutoShape 95"/>
          <p:cNvSpPr/>
          <p:nvPr/>
        </p:nvSpPr>
        <p:spPr>
          <a:xfrm>
            <a:off x="7086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8" name="AutoShape 96"/>
          <p:cNvSpPr/>
          <p:nvPr/>
        </p:nvSpPr>
        <p:spPr>
          <a:xfrm>
            <a:off x="7467600" y="2214563"/>
            <a:ext cx="4572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69" name="AutoShape 97"/>
          <p:cNvSpPr/>
          <p:nvPr/>
        </p:nvSpPr>
        <p:spPr>
          <a:xfrm>
            <a:off x="7848600" y="2214563"/>
            <a:ext cx="381000" cy="595312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" name="Group 127"/>
          <p:cNvGrpSpPr/>
          <p:nvPr/>
        </p:nvGrpSpPr>
        <p:grpSpPr>
          <a:xfrm>
            <a:off x="3352800" y="2357438"/>
            <a:ext cx="4648200" cy="608012"/>
            <a:chOff x="1152" y="1488"/>
            <a:chExt cx="2928" cy="381"/>
          </a:xfrm>
        </p:grpSpPr>
        <p:sp>
          <p:nvSpPr>
            <p:cNvPr id="23611" name="AutoShape 98"/>
            <p:cNvSpPr/>
            <p:nvPr/>
          </p:nvSpPr>
          <p:spPr>
            <a:xfrm>
              <a:off x="115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2" name="AutoShape 99"/>
            <p:cNvSpPr/>
            <p:nvPr/>
          </p:nvSpPr>
          <p:spPr>
            <a:xfrm>
              <a:off x="139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3" name="AutoShape 100"/>
            <p:cNvSpPr/>
            <p:nvPr/>
          </p:nvSpPr>
          <p:spPr>
            <a:xfrm>
              <a:off x="163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4" name="AutoShape 101"/>
            <p:cNvSpPr/>
            <p:nvPr/>
          </p:nvSpPr>
          <p:spPr>
            <a:xfrm>
              <a:off x="187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5" name="AutoShape 102"/>
            <p:cNvSpPr/>
            <p:nvPr/>
          </p:nvSpPr>
          <p:spPr>
            <a:xfrm>
              <a:off x="211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6" name="AutoShape 103"/>
            <p:cNvSpPr/>
            <p:nvPr/>
          </p:nvSpPr>
          <p:spPr>
            <a:xfrm>
              <a:off x="235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7" name="AutoShape 104"/>
            <p:cNvSpPr/>
            <p:nvPr/>
          </p:nvSpPr>
          <p:spPr>
            <a:xfrm>
              <a:off x="259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8" name="AutoShape 105"/>
            <p:cNvSpPr/>
            <p:nvPr/>
          </p:nvSpPr>
          <p:spPr>
            <a:xfrm>
              <a:off x="283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19" name="AutoShape 106"/>
            <p:cNvSpPr/>
            <p:nvPr/>
          </p:nvSpPr>
          <p:spPr>
            <a:xfrm>
              <a:off x="307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0" name="AutoShape 107"/>
            <p:cNvSpPr/>
            <p:nvPr/>
          </p:nvSpPr>
          <p:spPr>
            <a:xfrm>
              <a:off x="331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1" name="AutoShape 108"/>
            <p:cNvSpPr/>
            <p:nvPr/>
          </p:nvSpPr>
          <p:spPr>
            <a:xfrm>
              <a:off x="355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2" name="AutoShape 109"/>
            <p:cNvSpPr/>
            <p:nvPr/>
          </p:nvSpPr>
          <p:spPr>
            <a:xfrm>
              <a:off x="3792" y="1488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28"/>
          <p:cNvGrpSpPr/>
          <p:nvPr/>
        </p:nvGrpSpPr>
        <p:grpSpPr>
          <a:xfrm>
            <a:off x="3124200" y="2513013"/>
            <a:ext cx="4648200" cy="606425"/>
            <a:chOff x="1008" y="1584"/>
            <a:chExt cx="2928" cy="381"/>
          </a:xfrm>
        </p:grpSpPr>
        <p:sp>
          <p:nvSpPr>
            <p:cNvPr id="23624" name="AutoShape 110"/>
            <p:cNvSpPr/>
            <p:nvPr/>
          </p:nvSpPr>
          <p:spPr>
            <a:xfrm>
              <a:off x="100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5" name="AutoShape 111"/>
            <p:cNvSpPr/>
            <p:nvPr/>
          </p:nvSpPr>
          <p:spPr>
            <a:xfrm>
              <a:off x="124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6" name="AutoShape 112"/>
            <p:cNvSpPr/>
            <p:nvPr/>
          </p:nvSpPr>
          <p:spPr>
            <a:xfrm>
              <a:off x="148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7" name="AutoShape 113"/>
            <p:cNvSpPr/>
            <p:nvPr/>
          </p:nvSpPr>
          <p:spPr>
            <a:xfrm>
              <a:off x="172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8" name="AutoShape 114"/>
            <p:cNvSpPr/>
            <p:nvPr/>
          </p:nvSpPr>
          <p:spPr>
            <a:xfrm>
              <a:off x="196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29" name="AutoShape 115"/>
            <p:cNvSpPr/>
            <p:nvPr/>
          </p:nvSpPr>
          <p:spPr>
            <a:xfrm>
              <a:off x="220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0" name="AutoShape 116"/>
            <p:cNvSpPr/>
            <p:nvPr/>
          </p:nvSpPr>
          <p:spPr>
            <a:xfrm>
              <a:off x="244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1" name="AutoShape 117"/>
            <p:cNvSpPr/>
            <p:nvPr/>
          </p:nvSpPr>
          <p:spPr>
            <a:xfrm>
              <a:off x="268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2" name="AutoShape 118"/>
            <p:cNvSpPr/>
            <p:nvPr/>
          </p:nvSpPr>
          <p:spPr>
            <a:xfrm>
              <a:off x="292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3" name="AutoShape 119"/>
            <p:cNvSpPr/>
            <p:nvPr/>
          </p:nvSpPr>
          <p:spPr>
            <a:xfrm>
              <a:off x="316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4" name="AutoShape 120"/>
            <p:cNvSpPr/>
            <p:nvPr/>
          </p:nvSpPr>
          <p:spPr>
            <a:xfrm>
              <a:off x="340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635" name="AutoShape 121"/>
            <p:cNvSpPr/>
            <p:nvPr/>
          </p:nvSpPr>
          <p:spPr>
            <a:xfrm>
              <a:off x="3648" y="1584"/>
              <a:ext cx="288" cy="381"/>
            </a:xfrm>
            <a:prstGeom prst="cube">
              <a:avLst>
                <a:gd name="adj" fmla="val 25000"/>
              </a:avLst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3194" name="AutoShape 122" descr="栎木"/>
          <p:cNvSpPr/>
          <p:nvPr/>
        </p:nvSpPr>
        <p:spPr>
          <a:xfrm>
            <a:off x="2667000" y="1905000"/>
            <a:ext cx="6705600" cy="904875"/>
          </a:xfrm>
          <a:prstGeom prst="parallelogram">
            <a:avLst>
              <a:gd name="adj" fmla="val 185263"/>
            </a:avLst>
          </a:prstGeom>
          <a:blipFill rotWithShape="0">
            <a:blip r:embed="rId3"/>
            <a:stretch>
              <a:fillRect/>
            </a:stretch>
          </a:blip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0" name="Text Box 148"/>
          <p:cNvSpPr txBox="1"/>
          <p:nvPr/>
        </p:nvSpPr>
        <p:spPr>
          <a:xfrm>
            <a:off x="8665210" y="4067175"/>
            <a:ext cx="27946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以松脂、蜡和纸灰之类冒之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21" name="Text Box 149"/>
          <p:cNvSpPr txBox="1"/>
          <p:nvPr/>
        </p:nvSpPr>
        <p:spPr>
          <a:xfrm>
            <a:off x="767715" y="433578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22" name="Text Box 150"/>
          <p:cNvSpPr txBox="1"/>
          <p:nvPr/>
        </p:nvSpPr>
        <p:spPr>
          <a:xfrm>
            <a:off x="4533900" y="5624830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24" name="Line 152"/>
          <p:cNvSpPr/>
          <p:nvPr/>
        </p:nvSpPr>
        <p:spPr>
          <a:xfrm flipH="1" flipV="1">
            <a:off x="8763000" y="3206750"/>
            <a:ext cx="309880" cy="3683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6" name="Line 154"/>
          <p:cNvSpPr/>
          <p:nvPr/>
        </p:nvSpPr>
        <p:spPr>
          <a:xfrm>
            <a:off x="3581400" y="1306195"/>
            <a:ext cx="668020" cy="70548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7" name="Line 155"/>
          <p:cNvSpPr/>
          <p:nvPr/>
        </p:nvSpPr>
        <p:spPr>
          <a:xfrm flipV="1">
            <a:off x="5791200" y="5013325"/>
            <a:ext cx="635" cy="61150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8" name="Line 156"/>
          <p:cNvSpPr/>
          <p:nvPr/>
        </p:nvSpPr>
        <p:spPr>
          <a:xfrm flipH="1">
            <a:off x="9448800" y="1372235"/>
            <a:ext cx="414655" cy="90106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229" name="Text Box 157"/>
          <p:cNvSpPr txBox="1"/>
          <p:nvPr/>
        </p:nvSpPr>
        <p:spPr>
          <a:xfrm>
            <a:off x="1981200" y="876300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32" name="Rectangle 160"/>
          <p:cNvSpPr>
            <a:spLocks noGrp="1"/>
          </p:cNvSpPr>
          <p:nvPr>
            <p:ph type="title" idx="4294967295"/>
          </p:nvPr>
        </p:nvSpPr>
        <p:spPr>
          <a:xfrm>
            <a:off x="8352155" y="3575050"/>
            <a:ext cx="3546475" cy="648970"/>
          </a:xfrm>
        </p:spPr>
        <p:txBody>
          <a:bodyPr lIns="91440" tIns="45720" rIns="91440" bIns="45720" anchor="ctr" anchorCtr="0"/>
          <a:lstStyle/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先设一铁板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3" name="Text Box 149"/>
          <p:cNvSpPr txBox="1"/>
          <p:nvPr/>
        </p:nvSpPr>
        <p:spPr>
          <a:xfrm>
            <a:off x="7620635" y="876300"/>
            <a:ext cx="4277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sz="2000">
              <a:latin typeface="Calibri" panose="020F0502020204030204"/>
              <a:ea typeface="黑体" panose="02010609060101010101" charset="-122"/>
            </a:endParaRPr>
          </a:p>
        </p:txBody>
      </p:sp>
      <p:sp>
        <p:nvSpPr>
          <p:cNvPr id="4" name="Line 154"/>
          <p:cNvSpPr/>
          <p:nvPr/>
        </p:nvSpPr>
        <p:spPr>
          <a:xfrm flipV="1">
            <a:off x="1800860" y="3040380"/>
            <a:ext cx="1400175" cy="126809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ctr" anchorCtr="0">
            <a:spAutoFit/>
          </a:bodyPr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285" y="2785745"/>
            <a:ext cx="1604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⑵排版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 Box 149"/>
          <p:cNvSpPr txBox="1"/>
          <p:nvPr/>
        </p:nvSpPr>
        <p:spPr>
          <a:xfrm>
            <a:off x="7620635" y="876300"/>
            <a:ext cx="4277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以一铁范置铁板上        </a:t>
            </a:r>
            <a:r>
              <a:rPr lang="zh-CN" altLang="en-US" sz="2000">
                <a:latin typeface="Calibri" panose="020F0502020204030204"/>
                <a:ea typeface="黑体" panose="02010609060101010101" charset="-122"/>
              </a:rPr>
              <a:t>                                    </a:t>
            </a:r>
            <a:endParaRPr lang="zh-CN" altLang="en-US" sz="2000">
              <a:latin typeface="Calibri" panose="020F0502020204030204"/>
              <a:ea typeface="黑体" panose="02010609060101010101" charset="-122"/>
            </a:endParaRPr>
          </a:p>
        </p:txBody>
      </p:sp>
      <p:sp>
        <p:nvSpPr>
          <p:cNvPr id="9" name="Text Box 149"/>
          <p:cNvSpPr txBox="1"/>
          <p:nvPr/>
        </p:nvSpPr>
        <p:spPr>
          <a:xfrm>
            <a:off x="767715" y="433578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密布字印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150"/>
          <p:cNvSpPr txBox="1"/>
          <p:nvPr/>
        </p:nvSpPr>
        <p:spPr>
          <a:xfrm>
            <a:off x="4533900" y="5624830"/>
            <a:ext cx="3429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持就火炀之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 Box 157"/>
          <p:cNvSpPr txBox="1"/>
          <p:nvPr/>
        </p:nvSpPr>
        <p:spPr>
          <a:xfrm>
            <a:off x="1981200" y="876300"/>
            <a:ext cx="4191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以一平板按其面</a:t>
            </a:r>
            <a:endParaRPr lang="zh-CN" altLang="en-US" sz="32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0" grpId="0"/>
      <p:bldP spid="8" grpId="0"/>
      <p:bldP spid="9" grpId="0"/>
      <p:bldP spid="10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2"/>
          <p:cNvGrpSpPr/>
          <p:nvPr/>
        </p:nvGrpSpPr>
        <p:grpSpPr>
          <a:xfrm>
            <a:off x="1524000" y="609600"/>
            <a:ext cx="7772400" cy="1820863"/>
            <a:chOff x="384" y="1200"/>
            <a:chExt cx="4896" cy="1152"/>
          </a:xfrm>
        </p:grpSpPr>
        <p:sp>
          <p:nvSpPr>
            <p:cNvPr id="27650" name="AutoShape 7" descr="新闻纸"/>
            <p:cNvSpPr/>
            <p:nvPr/>
          </p:nvSpPr>
          <p:spPr>
            <a:xfrm>
              <a:off x="384" y="1536"/>
              <a:ext cx="4896" cy="816"/>
            </a:xfrm>
            <a:prstGeom prst="parallelogram">
              <a:avLst>
                <a:gd name="adj" fmla="val 159054"/>
              </a:avLst>
            </a:prstGeom>
            <a:blipFill rotWithShape="0">
              <a:blip r:embed="rId1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7651" name="Group 281"/>
            <p:cNvGrpSpPr/>
            <p:nvPr/>
          </p:nvGrpSpPr>
          <p:grpSpPr>
            <a:xfrm>
              <a:off x="672" y="1200"/>
              <a:ext cx="4367" cy="960"/>
              <a:chOff x="672" y="1200"/>
              <a:chExt cx="4367" cy="960"/>
            </a:xfrm>
          </p:grpSpPr>
          <p:grpSp>
            <p:nvGrpSpPr>
              <p:cNvPr id="27652" name="Group 161"/>
              <p:cNvGrpSpPr/>
              <p:nvPr/>
            </p:nvGrpSpPr>
            <p:grpSpPr>
              <a:xfrm>
                <a:off x="672" y="1344"/>
                <a:ext cx="4367" cy="816"/>
                <a:chOff x="624" y="2832"/>
                <a:chExt cx="4367" cy="816"/>
              </a:xfrm>
            </p:grpSpPr>
            <p:grpSp>
              <p:nvGrpSpPr>
                <p:cNvPr id="27653" name="Group 162"/>
                <p:cNvGrpSpPr/>
                <p:nvPr/>
              </p:nvGrpSpPr>
              <p:grpSpPr>
                <a:xfrm>
                  <a:off x="624" y="2832"/>
                  <a:ext cx="4224" cy="816"/>
                  <a:chOff x="816" y="1920"/>
                  <a:chExt cx="4224" cy="816"/>
                </a:xfrm>
              </p:grpSpPr>
              <p:sp>
                <p:nvSpPr>
                  <p:cNvPr id="27654" name="Line 163"/>
                  <p:cNvSpPr/>
                  <p:nvPr/>
                </p:nvSpPr>
                <p:spPr>
                  <a:xfrm flipH="1" flipV="1">
                    <a:off x="816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5" name="Line 164"/>
                  <p:cNvSpPr/>
                  <p:nvPr/>
                </p:nvSpPr>
                <p:spPr>
                  <a:xfrm flipH="1" flipV="1">
                    <a:off x="4032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6" name="Line 165"/>
                  <p:cNvSpPr/>
                  <p:nvPr/>
                </p:nvSpPr>
                <p:spPr>
                  <a:xfrm flipH="1" flipV="1">
                    <a:off x="1824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7" name="Line 166"/>
                  <p:cNvSpPr/>
                  <p:nvPr/>
                </p:nvSpPr>
                <p:spPr>
                  <a:xfrm flipH="1" flipV="1">
                    <a:off x="5040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58" name="Line 167"/>
                  <p:cNvSpPr/>
                  <p:nvPr/>
                </p:nvSpPr>
                <p:spPr>
                  <a:xfrm flipV="1">
                    <a:off x="816" y="1920"/>
                    <a:ext cx="1008" cy="62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27659" name="Group 168"/>
                  <p:cNvGrpSpPr/>
                  <p:nvPr/>
                </p:nvGrpSpPr>
                <p:grpSpPr>
                  <a:xfrm>
                    <a:off x="816" y="1920"/>
                    <a:ext cx="4224" cy="816"/>
                    <a:chOff x="816" y="1920"/>
                    <a:chExt cx="4224" cy="816"/>
                  </a:xfrm>
                </p:grpSpPr>
                <p:sp>
                  <p:nvSpPr>
                    <p:cNvPr id="27660" name="Line 169"/>
                    <p:cNvSpPr/>
                    <p:nvPr/>
                  </p:nvSpPr>
                  <p:spPr>
                    <a:xfrm>
                      <a:off x="816" y="2544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1" name="Line 170"/>
                    <p:cNvSpPr/>
                    <p:nvPr/>
                  </p:nvSpPr>
                  <p:spPr>
                    <a:xfrm>
                      <a:off x="1824" y="1920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2" name="Line 171"/>
                    <p:cNvSpPr/>
                    <p:nvPr/>
                  </p:nvSpPr>
                  <p:spPr>
                    <a:xfrm flipV="1">
                      <a:off x="4032" y="1920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3" name="Line 172"/>
                    <p:cNvSpPr/>
                    <p:nvPr/>
                  </p:nvSpPr>
                  <p:spPr>
                    <a:xfrm flipV="1">
                      <a:off x="1104" y="2112"/>
                      <a:ext cx="720" cy="43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4" name="Line 173"/>
                    <p:cNvSpPr/>
                    <p:nvPr/>
                  </p:nvSpPr>
                  <p:spPr>
                    <a:xfrm>
                      <a:off x="1824" y="2112"/>
                      <a:ext cx="288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5" name="Line 174"/>
                    <p:cNvSpPr/>
                    <p:nvPr/>
                  </p:nvSpPr>
                  <p:spPr>
                    <a:xfrm flipV="1">
                      <a:off x="4032" y="2112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66" name="Line 175"/>
                    <p:cNvSpPr/>
                    <p:nvPr/>
                  </p:nvSpPr>
                  <p:spPr>
                    <a:xfrm>
                      <a:off x="816" y="2736"/>
                      <a:ext cx="3264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sp>
              <p:nvSpPr>
                <p:cNvPr id="27667" name="Rectangle 176"/>
                <p:cNvSpPr/>
                <p:nvPr/>
              </p:nvSpPr>
              <p:spPr>
                <a:xfrm>
                  <a:off x="624" y="3456"/>
                  <a:ext cx="3216" cy="192"/>
                </a:xfrm>
                <a:prstGeom prst="rect">
                  <a:avLst/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668" name="AutoShape 177"/>
                <p:cNvSpPr/>
                <p:nvPr/>
              </p:nvSpPr>
              <p:spPr>
                <a:xfrm rot="-1852939">
                  <a:off x="3647" y="3166"/>
                  <a:ext cx="1344" cy="194"/>
                </a:xfrm>
                <a:prstGeom prst="parallelogram">
                  <a:avLst>
                    <a:gd name="adj" fmla="val 51799"/>
                  </a:avLst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669" name="Group 178"/>
              <p:cNvGrpSpPr/>
              <p:nvPr/>
            </p:nvGrpSpPr>
            <p:grpSpPr>
              <a:xfrm>
                <a:off x="1008" y="1200"/>
                <a:ext cx="3552" cy="765"/>
                <a:chOff x="1008" y="1200"/>
                <a:chExt cx="3552" cy="765"/>
              </a:xfrm>
            </p:grpSpPr>
            <p:grpSp>
              <p:nvGrpSpPr>
                <p:cNvPr id="27670" name="Group 179"/>
                <p:cNvGrpSpPr/>
                <p:nvPr/>
              </p:nvGrpSpPr>
              <p:grpSpPr>
                <a:xfrm>
                  <a:off x="1536" y="1200"/>
                  <a:ext cx="3024" cy="477"/>
                  <a:chOff x="1536" y="1200"/>
                  <a:chExt cx="3024" cy="477"/>
                </a:xfrm>
              </p:grpSpPr>
              <p:grpSp>
                <p:nvGrpSpPr>
                  <p:cNvPr id="27671" name="Group 180"/>
                  <p:cNvGrpSpPr/>
                  <p:nvPr/>
                </p:nvGrpSpPr>
                <p:grpSpPr>
                  <a:xfrm>
                    <a:off x="1680" y="1200"/>
                    <a:ext cx="2880" cy="381"/>
                    <a:chOff x="1680" y="1200"/>
                    <a:chExt cx="2880" cy="381"/>
                  </a:xfrm>
                </p:grpSpPr>
                <p:sp>
                  <p:nvSpPr>
                    <p:cNvPr id="27672" name="AutoShape 181"/>
                    <p:cNvSpPr/>
                    <p:nvPr/>
                  </p:nvSpPr>
                  <p:spPr>
                    <a:xfrm>
                      <a:off x="1680" y="1200"/>
                      <a:ext cx="240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3" name="AutoShape 182"/>
                    <p:cNvSpPr/>
                    <p:nvPr/>
                  </p:nvSpPr>
                  <p:spPr>
                    <a:xfrm>
                      <a:off x="187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4" name="AutoShape 183"/>
                    <p:cNvSpPr/>
                    <p:nvPr/>
                  </p:nvSpPr>
                  <p:spPr>
                    <a:xfrm>
                      <a:off x="211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5" name="AutoShape 184"/>
                    <p:cNvSpPr/>
                    <p:nvPr/>
                  </p:nvSpPr>
                  <p:spPr>
                    <a:xfrm>
                      <a:off x="235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6" name="AutoShape 185"/>
                    <p:cNvSpPr/>
                    <p:nvPr/>
                  </p:nvSpPr>
                  <p:spPr>
                    <a:xfrm>
                      <a:off x="259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7" name="AutoShape 186"/>
                    <p:cNvSpPr/>
                    <p:nvPr/>
                  </p:nvSpPr>
                  <p:spPr>
                    <a:xfrm>
                      <a:off x="27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8" name="AutoShape 187"/>
                    <p:cNvSpPr/>
                    <p:nvPr/>
                  </p:nvSpPr>
                  <p:spPr>
                    <a:xfrm>
                      <a:off x="302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79" name="AutoShape 188"/>
                    <p:cNvSpPr/>
                    <p:nvPr/>
                  </p:nvSpPr>
                  <p:spPr>
                    <a:xfrm>
                      <a:off x="326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0" name="AutoShape 189"/>
                    <p:cNvSpPr/>
                    <p:nvPr/>
                  </p:nvSpPr>
                  <p:spPr>
                    <a:xfrm>
                      <a:off x="350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1" name="AutoShape 190"/>
                    <p:cNvSpPr/>
                    <p:nvPr/>
                  </p:nvSpPr>
                  <p:spPr>
                    <a:xfrm>
                      <a:off x="374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2" name="AutoShape 191"/>
                    <p:cNvSpPr/>
                    <p:nvPr/>
                  </p:nvSpPr>
                  <p:spPr>
                    <a:xfrm>
                      <a:off x="39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3" name="AutoShape 192"/>
                    <p:cNvSpPr/>
                    <p:nvPr/>
                  </p:nvSpPr>
                  <p:spPr>
                    <a:xfrm>
                      <a:off x="4224" y="1200"/>
                      <a:ext cx="336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27684" name="Group 193"/>
                  <p:cNvGrpSpPr/>
                  <p:nvPr/>
                </p:nvGrpSpPr>
                <p:grpSpPr>
                  <a:xfrm>
                    <a:off x="1536" y="1296"/>
                    <a:ext cx="2832" cy="381"/>
                    <a:chOff x="1536" y="1296"/>
                    <a:chExt cx="2832" cy="381"/>
                  </a:xfrm>
                </p:grpSpPr>
                <p:sp>
                  <p:nvSpPr>
                    <p:cNvPr id="27685" name="AutoShape 194"/>
                    <p:cNvSpPr/>
                    <p:nvPr/>
                  </p:nvSpPr>
                  <p:spPr>
                    <a:xfrm>
                      <a:off x="15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6" name="AutoShape 195"/>
                    <p:cNvSpPr/>
                    <p:nvPr/>
                  </p:nvSpPr>
                  <p:spPr>
                    <a:xfrm>
                      <a:off x="17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7" name="AutoShape 196"/>
                    <p:cNvSpPr/>
                    <p:nvPr/>
                  </p:nvSpPr>
                  <p:spPr>
                    <a:xfrm>
                      <a:off x="20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8" name="AutoShape 197"/>
                    <p:cNvSpPr/>
                    <p:nvPr/>
                  </p:nvSpPr>
                  <p:spPr>
                    <a:xfrm>
                      <a:off x="22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89" name="AutoShape 198"/>
                    <p:cNvSpPr/>
                    <p:nvPr/>
                  </p:nvSpPr>
                  <p:spPr>
                    <a:xfrm>
                      <a:off x="24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0" name="AutoShape 199"/>
                    <p:cNvSpPr/>
                    <p:nvPr/>
                  </p:nvSpPr>
                  <p:spPr>
                    <a:xfrm>
                      <a:off x="27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1" name="AutoShape 200"/>
                    <p:cNvSpPr/>
                    <p:nvPr/>
                  </p:nvSpPr>
                  <p:spPr>
                    <a:xfrm>
                      <a:off x="29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2" name="AutoShape 201"/>
                    <p:cNvSpPr/>
                    <p:nvPr/>
                  </p:nvSpPr>
                  <p:spPr>
                    <a:xfrm>
                      <a:off x="32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3" name="AutoShape 202"/>
                    <p:cNvSpPr/>
                    <p:nvPr/>
                  </p:nvSpPr>
                  <p:spPr>
                    <a:xfrm>
                      <a:off x="34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4" name="AutoShape 203"/>
                    <p:cNvSpPr/>
                    <p:nvPr/>
                  </p:nvSpPr>
                  <p:spPr>
                    <a:xfrm>
                      <a:off x="36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5" name="AutoShape 204"/>
                    <p:cNvSpPr/>
                    <p:nvPr/>
                  </p:nvSpPr>
                  <p:spPr>
                    <a:xfrm>
                      <a:off x="39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696" name="AutoShape 205"/>
                    <p:cNvSpPr/>
                    <p:nvPr/>
                  </p:nvSpPr>
                  <p:spPr>
                    <a:xfrm>
                      <a:off x="4176" y="1296"/>
                      <a:ext cx="192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7697" name="Group 206"/>
                <p:cNvGrpSpPr/>
                <p:nvPr/>
              </p:nvGrpSpPr>
              <p:grpSpPr>
                <a:xfrm>
                  <a:off x="1344" y="1392"/>
                  <a:ext cx="2880" cy="381"/>
                  <a:chOff x="1344" y="1392"/>
                  <a:chExt cx="2880" cy="381"/>
                </a:xfrm>
              </p:grpSpPr>
              <p:sp>
                <p:nvSpPr>
                  <p:cNvPr id="27698" name="AutoShape 207"/>
                  <p:cNvSpPr/>
                  <p:nvPr/>
                </p:nvSpPr>
                <p:spPr>
                  <a:xfrm>
                    <a:off x="13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699" name="AutoShape 208"/>
                  <p:cNvSpPr/>
                  <p:nvPr/>
                </p:nvSpPr>
                <p:spPr>
                  <a:xfrm>
                    <a:off x="15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0" name="AutoShape 209"/>
                  <p:cNvSpPr/>
                  <p:nvPr/>
                </p:nvSpPr>
                <p:spPr>
                  <a:xfrm>
                    <a:off x="18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1" name="AutoShape 210"/>
                  <p:cNvSpPr/>
                  <p:nvPr/>
                </p:nvSpPr>
                <p:spPr>
                  <a:xfrm>
                    <a:off x="20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2" name="AutoShape 211"/>
                  <p:cNvSpPr/>
                  <p:nvPr/>
                </p:nvSpPr>
                <p:spPr>
                  <a:xfrm>
                    <a:off x="23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3" name="AutoShape 212"/>
                  <p:cNvSpPr/>
                  <p:nvPr/>
                </p:nvSpPr>
                <p:spPr>
                  <a:xfrm>
                    <a:off x="25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4" name="AutoShape 213"/>
                  <p:cNvSpPr/>
                  <p:nvPr/>
                </p:nvSpPr>
                <p:spPr>
                  <a:xfrm>
                    <a:off x="27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5" name="AutoShape 214"/>
                  <p:cNvSpPr/>
                  <p:nvPr/>
                </p:nvSpPr>
                <p:spPr>
                  <a:xfrm>
                    <a:off x="30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6" name="AutoShape 215"/>
                  <p:cNvSpPr/>
                  <p:nvPr/>
                </p:nvSpPr>
                <p:spPr>
                  <a:xfrm>
                    <a:off x="32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7" name="AutoShape 216"/>
                  <p:cNvSpPr/>
                  <p:nvPr/>
                </p:nvSpPr>
                <p:spPr>
                  <a:xfrm>
                    <a:off x="35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8" name="AutoShape 217"/>
                  <p:cNvSpPr/>
                  <p:nvPr/>
                </p:nvSpPr>
                <p:spPr>
                  <a:xfrm>
                    <a:off x="37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09" name="AutoShape 218"/>
                  <p:cNvSpPr/>
                  <p:nvPr/>
                </p:nvSpPr>
                <p:spPr>
                  <a:xfrm>
                    <a:off x="3984" y="1392"/>
                    <a:ext cx="240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710" name="Group 219"/>
                <p:cNvGrpSpPr/>
                <p:nvPr/>
              </p:nvGrpSpPr>
              <p:grpSpPr>
                <a:xfrm>
                  <a:off x="1152" y="1488"/>
                  <a:ext cx="2928" cy="381"/>
                  <a:chOff x="1152" y="1488"/>
                  <a:chExt cx="2928" cy="381"/>
                </a:xfrm>
              </p:grpSpPr>
              <p:sp>
                <p:nvSpPr>
                  <p:cNvPr id="27711" name="AutoShape 220"/>
                  <p:cNvSpPr/>
                  <p:nvPr/>
                </p:nvSpPr>
                <p:spPr>
                  <a:xfrm>
                    <a:off x="11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2" name="AutoShape 221"/>
                  <p:cNvSpPr/>
                  <p:nvPr/>
                </p:nvSpPr>
                <p:spPr>
                  <a:xfrm>
                    <a:off x="13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3" name="AutoShape 222"/>
                  <p:cNvSpPr/>
                  <p:nvPr/>
                </p:nvSpPr>
                <p:spPr>
                  <a:xfrm>
                    <a:off x="16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4" name="AutoShape 223"/>
                  <p:cNvSpPr/>
                  <p:nvPr/>
                </p:nvSpPr>
                <p:spPr>
                  <a:xfrm>
                    <a:off x="18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5" name="AutoShape 224"/>
                  <p:cNvSpPr/>
                  <p:nvPr/>
                </p:nvSpPr>
                <p:spPr>
                  <a:xfrm>
                    <a:off x="21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6" name="AutoShape 225"/>
                  <p:cNvSpPr/>
                  <p:nvPr/>
                </p:nvSpPr>
                <p:spPr>
                  <a:xfrm>
                    <a:off x="23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7" name="AutoShape 226"/>
                  <p:cNvSpPr/>
                  <p:nvPr/>
                </p:nvSpPr>
                <p:spPr>
                  <a:xfrm>
                    <a:off x="25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8" name="AutoShape 227"/>
                  <p:cNvSpPr/>
                  <p:nvPr/>
                </p:nvSpPr>
                <p:spPr>
                  <a:xfrm>
                    <a:off x="28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19" name="AutoShape 228"/>
                  <p:cNvSpPr/>
                  <p:nvPr/>
                </p:nvSpPr>
                <p:spPr>
                  <a:xfrm>
                    <a:off x="30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0" name="AutoShape 229"/>
                  <p:cNvSpPr/>
                  <p:nvPr/>
                </p:nvSpPr>
                <p:spPr>
                  <a:xfrm>
                    <a:off x="33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1" name="AutoShape 230"/>
                  <p:cNvSpPr/>
                  <p:nvPr/>
                </p:nvSpPr>
                <p:spPr>
                  <a:xfrm>
                    <a:off x="35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2" name="AutoShape 231"/>
                  <p:cNvSpPr/>
                  <p:nvPr/>
                </p:nvSpPr>
                <p:spPr>
                  <a:xfrm>
                    <a:off x="37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723" name="Group 232"/>
                <p:cNvGrpSpPr/>
                <p:nvPr/>
              </p:nvGrpSpPr>
              <p:grpSpPr>
                <a:xfrm>
                  <a:off x="1008" y="1584"/>
                  <a:ext cx="2928" cy="381"/>
                  <a:chOff x="1008" y="1584"/>
                  <a:chExt cx="2928" cy="381"/>
                </a:xfrm>
              </p:grpSpPr>
              <p:sp>
                <p:nvSpPr>
                  <p:cNvPr id="27724" name="AutoShape 233"/>
                  <p:cNvSpPr/>
                  <p:nvPr/>
                </p:nvSpPr>
                <p:spPr>
                  <a:xfrm>
                    <a:off x="10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5" name="AutoShape 234"/>
                  <p:cNvSpPr/>
                  <p:nvPr/>
                </p:nvSpPr>
                <p:spPr>
                  <a:xfrm>
                    <a:off x="12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6" name="AutoShape 235"/>
                  <p:cNvSpPr/>
                  <p:nvPr/>
                </p:nvSpPr>
                <p:spPr>
                  <a:xfrm>
                    <a:off x="14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7" name="AutoShape 236"/>
                  <p:cNvSpPr/>
                  <p:nvPr/>
                </p:nvSpPr>
                <p:spPr>
                  <a:xfrm>
                    <a:off x="17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8" name="AutoShape 237"/>
                  <p:cNvSpPr/>
                  <p:nvPr/>
                </p:nvSpPr>
                <p:spPr>
                  <a:xfrm>
                    <a:off x="19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29" name="AutoShape 238"/>
                  <p:cNvSpPr/>
                  <p:nvPr/>
                </p:nvSpPr>
                <p:spPr>
                  <a:xfrm>
                    <a:off x="22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0" name="AutoShape 239"/>
                  <p:cNvSpPr/>
                  <p:nvPr/>
                </p:nvSpPr>
                <p:spPr>
                  <a:xfrm>
                    <a:off x="24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1" name="AutoShape 240"/>
                  <p:cNvSpPr/>
                  <p:nvPr/>
                </p:nvSpPr>
                <p:spPr>
                  <a:xfrm>
                    <a:off x="26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2" name="AutoShape 241"/>
                  <p:cNvSpPr/>
                  <p:nvPr/>
                </p:nvSpPr>
                <p:spPr>
                  <a:xfrm>
                    <a:off x="29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3" name="AutoShape 242"/>
                  <p:cNvSpPr/>
                  <p:nvPr/>
                </p:nvSpPr>
                <p:spPr>
                  <a:xfrm>
                    <a:off x="31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4" name="AutoShape 243"/>
                  <p:cNvSpPr/>
                  <p:nvPr/>
                </p:nvSpPr>
                <p:spPr>
                  <a:xfrm>
                    <a:off x="34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35" name="AutoShape 244"/>
                  <p:cNvSpPr/>
                  <p:nvPr/>
                </p:nvSpPr>
                <p:spPr>
                  <a:xfrm>
                    <a:off x="36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4379" name="AutoShape 283"/>
          <p:cNvSpPr/>
          <p:nvPr/>
        </p:nvSpPr>
        <p:spPr>
          <a:xfrm>
            <a:off x="1524000" y="304800"/>
            <a:ext cx="7162800" cy="1370013"/>
          </a:xfrm>
          <a:prstGeom prst="parallelogram">
            <a:avLst>
              <a:gd name="adj" fmla="val 15902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47018" tIns="23509" rIns="47018" bIns="23509" anchor="ctr" anchorCtr="0"/>
          <a:lstStyle/>
          <a:p>
            <a:pPr algn="dist" defTabSz="469900"/>
            <a:endParaRPr lang="zh-CN" altLang="zh-CN" sz="1200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85" name="Text Box 289"/>
          <p:cNvSpPr txBox="1"/>
          <p:nvPr/>
        </p:nvSpPr>
        <p:spPr>
          <a:xfrm>
            <a:off x="8691880" y="3924300"/>
            <a:ext cx="3228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" name="Group 290"/>
          <p:cNvGrpSpPr/>
          <p:nvPr/>
        </p:nvGrpSpPr>
        <p:grpSpPr>
          <a:xfrm>
            <a:off x="1524000" y="2819400"/>
            <a:ext cx="7772400" cy="1820863"/>
            <a:chOff x="384" y="1200"/>
            <a:chExt cx="4896" cy="1152"/>
          </a:xfrm>
        </p:grpSpPr>
        <p:sp>
          <p:nvSpPr>
            <p:cNvPr id="27739" name="AutoShape 291" descr="新闻纸"/>
            <p:cNvSpPr/>
            <p:nvPr/>
          </p:nvSpPr>
          <p:spPr>
            <a:xfrm>
              <a:off x="384" y="1536"/>
              <a:ext cx="4896" cy="816"/>
            </a:xfrm>
            <a:prstGeom prst="parallelogram">
              <a:avLst>
                <a:gd name="adj" fmla="val 159054"/>
              </a:avLst>
            </a:prstGeom>
            <a:blipFill rotWithShape="0">
              <a:blip r:embed="rId1"/>
              <a:stretch>
                <a:fillRect/>
              </a:stretch>
            </a:blip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7740" name="Group 292"/>
            <p:cNvGrpSpPr/>
            <p:nvPr/>
          </p:nvGrpSpPr>
          <p:grpSpPr>
            <a:xfrm>
              <a:off x="672" y="1200"/>
              <a:ext cx="4367" cy="960"/>
              <a:chOff x="672" y="1200"/>
              <a:chExt cx="4367" cy="960"/>
            </a:xfrm>
          </p:grpSpPr>
          <p:grpSp>
            <p:nvGrpSpPr>
              <p:cNvPr id="27741" name="Group 293"/>
              <p:cNvGrpSpPr/>
              <p:nvPr/>
            </p:nvGrpSpPr>
            <p:grpSpPr>
              <a:xfrm>
                <a:off x="672" y="1344"/>
                <a:ext cx="4367" cy="816"/>
                <a:chOff x="624" y="2832"/>
                <a:chExt cx="4367" cy="816"/>
              </a:xfrm>
            </p:grpSpPr>
            <p:grpSp>
              <p:nvGrpSpPr>
                <p:cNvPr id="27742" name="Group 294"/>
                <p:cNvGrpSpPr/>
                <p:nvPr/>
              </p:nvGrpSpPr>
              <p:grpSpPr>
                <a:xfrm>
                  <a:off x="624" y="2832"/>
                  <a:ext cx="4224" cy="816"/>
                  <a:chOff x="816" y="1920"/>
                  <a:chExt cx="4224" cy="816"/>
                </a:xfrm>
              </p:grpSpPr>
              <p:sp>
                <p:nvSpPr>
                  <p:cNvPr id="27743" name="Line 295"/>
                  <p:cNvSpPr/>
                  <p:nvPr/>
                </p:nvSpPr>
                <p:spPr>
                  <a:xfrm flipH="1" flipV="1">
                    <a:off x="816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4" name="Line 296"/>
                  <p:cNvSpPr/>
                  <p:nvPr/>
                </p:nvSpPr>
                <p:spPr>
                  <a:xfrm flipH="1" flipV="1">
                    <a:off x="4032" y="2544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5" name="Line 297"/>
                  <p:cNvSpPr/>
                  <p:nvPr/>
                </p:nvSpPr>
                <p:spPr>
                  <a:xfrm flipH="1" flipV="1">
                    <a:off x="1824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6" name="Line 298"/>
                  <p:cNvSpPr/>
                  <p:nvPr/>
                </p:nvSpPr>
                <p:spPr>
                  <a:xfrm flipH="1" flipV="1">
                    <a:off x="5040" y="1920"/>
                    <a:ext cx="0" cy="192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47" name="Line 299"/>
                  <p:cNvSpPr/>
                  <p:nvPr/>
                </p:nvSpPr>
                <p:spPr>
                  <a:xfrm flipV="1">
                    <a:off x="816" y="1920"/>
                    <a:ext cx="1008" cy="62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anchor="t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27748" name="Group 300"/>
                  <p:cNvGrpSpPr/>
                  <p:nvPr/>
                </p:nvGrpSpPr>
                <p:grpSpPr>
                  <a:xfrm>
                    <a:off x="816" y="1920"/>
                    <a:ext cx="4224" cy="816"/>
                    <a:chOff x="816" y="1920"/>
                    <a:chExt cx="4224" cy="816"/>
                  </a:xfrm>
                </p:grpSpPr>
                <p:sp>
                  <p:nvSpPr>
                    <p:cNvPr id="27749" name="Line 301"/>
                    <p:cNvSpPr/>
                    <p:nvPr/>
                  </p:nvSpPr>
                  <p:spPr>
                    <a:xfrm>
                      <a:off x="816" y="2544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0" name="Line 302"/>
                    <p:cNvSpPr/>
                    <p:nvPr/>
                  </p:nvSpPr>
                  <p:spPr>
                    <a:xfrm>
                      <a:off x="1824" y="1920"/>
                      <a:ext cx="3216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1" name="Line 303"/>
                    <p:cNvSpPr/>
                    <p:nvPr/>
                  </p:nvSpPr>
                  <p:spPr>
                    <a:xfrm flipV="1">
                      <a:off x="4032" y="1920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2" name="Line 304"/>
                    <p:cNvSpPr/>
                    <p:nvPr/>
                  </p:nvSpPr>
                  <p:spPr>
                    <a:xfrm flipV="1">
                      <a:off x="1104" y="2112"/>
                      <a:ext cx="720" cy="432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3" name="Line 305"/>
                    <p:cNvSpPr/>
                    <p:nvPr/>
                  </p:nvSpPr>
                  <p:spPr>
                    <a:xfrm>
                      <a:off x="1824" y="2112"/>
                      <a:ext cx="2880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4" name="Line 306"/>
                    <p:cNvSpPr/>
                    <p:nvPr/>
                  </p:nvSpPr>
                  <p:spPr>
                    <a:xfrm flipV="1">
                      <a:off x="4032" y="2112"/>
                      <a:ext cx="1008" cy="624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55" name="Line 307"/>
                    <p:cNvSpPr/>
                    <p:nvPr/>
                  </p:nvSpPr>
                  <p:spPr>
                    <a:xfrm>
                      <a:off x="816" y="2736"/>
                      <a:ext cx="3264" cy="0"/>
                    </a:xfrm>
                    <a:prstGeom prst="line">
                      <a:avLst/>
                    </a:prstGeom>
                    <a:ln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 anchor="t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sp>
              <p:nvSpPr>
                <p:cNvPr id="27756" name="Rectangle 308"/>
                <p:cNvSpPr/>
                <p:nvPr/>
              </p:nvSpPr>
              <p:spPr>
                <a:xfrm>
                  <a:off x="624" y="3456"/>
                  <a:ext cx="3216" cy="192"/>
                </a:xfrm>
                <a:prstGeom prst="rect">
                  <a:avLst/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7757" name="AutoShape 309"/>
                <p:cNvSpPr/>
                <p:nvPr/>
              </p:nvSpPr>
              <p:spPr>
                <a:xfrm rot="-1852939">
                  <a:off x="3647" y="3166"/>
                  <a:ext cx="1344" cy="194"/>
                </a:xfrm>
                <a:prstGeom prst="parallelogram">
                  <a:avLst>
                    <a:gd name="adj" fmla="val 51799"/>
                  </a:avLst>
                </a:prstGeom>
                <a:solidFill>
                  <a:srgbClr val="CC99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lstStyle/>
                <a:p>
                  <a:endParaRPr lang="zh-CN" altLang="en-US"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7758" name="Group 310"/>
              <p:cNvGrpSpPr/>
              <p:nvPr/>
            </p:nvGrpSpPr>
            <p:grpSpPr>
              <a:xfrm>
                <a:off x="1008" y="1200"/>
                <a:ext cx="3552" cy="765"/>
                <a:chOff x="1008" y="1200"/>
                <a:chExt cx="3552" cy="765"/>
              </a:xfrm>
            </p:grpSpPr>
            <p:grpSp>
              <p:nvGrpSpPr>
                <p:cNvPr id="27759" name="Group 311"/>
                <p:cNvGrpSpPr/>
                <p:nvPr/>
              </p:nvGrpSpPr>
              <p:grpSpPr>
                <a:xfrm>
                  <a:off x="1536" y="1200"/>
                  <a:ext cx="3024" cy="477"/>
                  <a:chOff x="1536" y="1200"/>
                  <a:chExt cx="3024" cy="477"/>
                </a:xfrm>
              </p:grpSpPr>
              <p:grpSp>
                <p:nvGrpSpPr>
                  <p:cNvPr id="27760" name="Group 312"/>
                  <p:cNvGrpSpPr/>
                  <p:nvPr/>
                </p:nvGrpSpPr>
                <p:grpSpPr>
                  <a:xfrm>
                    <a:off x="1680" y="1200"/>
                    <a:ext cx="2880" cy="381"/>
                    <a:chOff x="1680" y="1200"/>
                    <a:chExt cx="2880" cy="381"/>
                  </a:xfrm>
                </p:grpSpPr>
                <p:sp>
                  <p:nvSpPr>
                    <p:cNvPr id="27761" name="AutoShape 313"/>
                    <p:cNvSpPr/>
                    <p:nvPr/>
                  </p:nvSpPr>
                  <p:spPr>
                    <a:xfrm>
                      <a:off x="1680" y="1200"/>
                      <a:ext cx="240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2" name="AutoShape 314"/>
                    <p:cNvSpPr/>
                    <p:nvPr/>
                  </p:nvSpPr>
                  <p:spPr>
                    <a:xfrm>
                      <a:off x="187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3" name="AutoShape 315"/>
                    <p:cNvSpPr/>
                    <p:nvPr/>
                  </p:nvSpPr>
                  <p:spPr>
                    <a:xfrm>
                      <a:off x="211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4" name="AutoShape 316"/>
                    <p:cNvSpPr/>
                    <p:nvPr/>
                  </p:nvSpPr>
                  <p:spPr>
                    <a:xfrm>
                      <a:off x="235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5" name="AutoShape 317"/>
                    <p:cNvSpPr/>
                    <p:nvPr/>
                  </p:nvSpPr>
                  <p:spPr>
                    <a:xfrm>
                      <a:off x="2592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6" name="AutoShape 318"/>
                    <p:cNvSpPr/>
                    <p:nvPr/>
                  </p:nvSpPr>
                  <p:spPr>
                    <a:xfrm>
                      <a:off x="27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7" name="AutoShape 319"/>
                    <p:cNvSpPr/>
                    <p:nvPr/>
                  </p:nvSpPr>
                  <p:spPr>
                    <a:xfrm>
                      <a:off x="302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8" name="AutoShape 320"/>
                    <p:cNvSpPr/>
                    <p:nvPr/>
                  </p:nvSpPr>
                  <p:spPr>
                    <a:xfrm>
                      <a:off x="326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69" name="AutoShape 321"/>
                    <p:cNvSpPr/>
                    <p:nvPr/>
                  </p:nvSpPr>
                  <p:spPr>
                    <a:xfrm>
                      <a:off x="350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0" name="AutoShape 322"/>
                    <p:cNvSpPr/>
                    <p:nvPr/>
                  </p:nvSpPr>
                  <p:spPr>
                    <a:xfrm>
                      <a:off x="374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1" name="AutoShape 323"/>
                    <p:cNvSpPr/>
                    <p:nvPr/>
                  </p:nvSpPr>
                  <p:spPr>
                    <a:xfrm>
                      <a:off x="3984" y="1200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2" name="AutoShape 324"/>
                    <p:cNvSpPr/>
                    <p:nvPr/>
                  </p:nvSpPr>
                  <p:spPr>
                    <a:xfrm>
                      <a:off x="4224" y="1200"/>
                      <a:ext cx="336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  <p:grpSp>
                <p:nvGrpSpPr>
                  <p:cNvPr id="27773" name="Group 325"/>
                  <p:cNvGrpSpPr/>
                  <p:nvPr/>
                </p:nvGrpSpPr>
                <p:grpSpPr>
                  <a:xfrm>
                    <a:off x="1536" y="1296"/>
                    <a:ext cx="2832" cy="381"/>
                    <a:chOff x="1536" y="1296"/>
                    <a:chExt cx="2832" cy="381"/>
                  </a:xfrm>
                </p:grpSpPr>
                <p:sp>
                  <p:nvSpPr>
                    <p:cNvPr id="27774" name="AutoShape 326"/>
                    <p:cNvSpPr/>
                    <p:nvPr/>
                  </p:nvSpPr>
                  <p:spPr>
                    <a:xfrm>
                      <a:off x="15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5" name="AutoShape 327"/>
                    <p:cNvSpPr/>
                    <p:nvPr/>
                  </p:nvSpPr>
                  <p:spPr>
                    <a:xfrm>
                      <a:off x="17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6" name="AutoShape 328"/>
                    <p:cNvSpPr/>
                    <p:nvPr/>
                  </p:nvSpPr>
                  <p:spPr>
                    <a:xfrm>
                      <a:off x="20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7" name="AutoShape 329"/>
                    <p:cNvSpPr/>
                    <p:nvPr/>
                  </p:nvSpPr>
                  <p:spPr>
                    <a:xfrm>
                      <a:off x="22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8" name="AutoShape 330"/>
                    <p:cNvSpPr/>
                    <p:nvPr/>
                  </p:nvSpPr>
                  <p:spPr>
                    <a:xfrm>
                      <a:off x="24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79" name="AutoShape 331"/>
                    <p:cNvSpPr/>
                    <p:nvPr/>
                  </p:nvSpPr>
                  <p:spPr>
                    <a:xfrm>
                      <a:off x="27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0" name="AutoShape 332"/>
                    <p:cNvSpPr/>
                    <p:nvPr/>
                  </p:nvSpPr>
                  <p:spPr>
                    <a:xfrm>
                      <a:off x="297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1" name="AutoShape 333"/>
                    <p:cNvSpPr/>
                    <p:nvPr/>
                  </p:nvSpPr>
                  <p:spPr>
                    <a:xfrm>
                      <a:off x="321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2" name="AutoShape 334"/>
                    <p:cNvSpPr/>
                    <p:nvPr/>
                  </p:nvSpPr>
                  <p:spPr>
                    <a:xfrm>
                      <a:off x="345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3" name="AutoShape 335"/>
                    <p:cNvSpPr/>
                    <p:nvPr/>
                  </p:nvSpPr>
                  <p:spPr>
                    <a:xfrm>
                      <a:off x="369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4" name="AutoShape 336"/>
                    <p:cNvSpPr/>
                    <p:nvPr/>
                  </p:nvSpPr>
                  <p:spPr>
                    <a:xfrm>
                      <a:off x="3936" y="1296"/>
                      <a:ext cx="288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27785" name="AutoShape 337"/>
                    <p:cNvSpPr/>
                    <p:nvPr/>
                  </p:nvSpPr>
                  <p:spPr>
                    <a:xfrm>
                      <a:off x="4176" y="1296"/>
                      <a:ext cx="192" cy="381"/>
                    </a:xfrm>
                    <a:prstGeom prst="cube">
                      <a:avLst>
                        <a:gd name="adj" fmla="val 25000"/>
                      </a:avLst>
                    </a:prstGeom>
                    <a:solidFill>
                      <a:srgbClr val="FF9900"/>
                    </a:solidFill>
                    <a:ln w="9525" cap="flat" cmpd="sng">
                      <a:solidFill>
                        <a:schemeClr val="tx1"/>
                      </a:solidFill>
                      <a:prstDash val="solid"/>
                      <a:miter/>
                      <a:headEnd type="none" w="med" len="med"/>
                      <a:tailEnd type="none" w="med" len="med"/>
                    </a:ln>
                  </p:spPr>
                  <p:txBody>
                    <a:bodyPr wrap="none" anchor="ctr" anchorCtr="0"/>
                    <a:lstStyle/>
                    <a:p>
                      <a:endParaRPr lang="zh-CN" altLang="en-US">
                        <a:latin typeface="Calibri" panose="020F0502020204030204"/>
                        <a:ea typeface="宋体" panose="02010600030101010101" pitchFamily="2" charset="-122"/>
                      </a:endParaRPr>
                    </a:p>
                  </p:txBody>
                </p:sp>
              </p:grpSp>
            </p:grpSp>
            <p:grpSp>
              <p:nvGrpSpPr>
                <p:cNvPr id="27786" name="Group 338"/>
                <p:cNvGrpSpPr/>
                <p:nvPr/>
              </p:nvGrpSpPr>
              <p:grpSpPr>
                <a:xfrm>
                  <a:off x="1344" y="1392"/>
                  <a:ext cx="2880" cy="381"/>
                  <a:chOff x="1344" y="1392"/>
                  <a:chExt cx="2880" cy="381"/>
                </a:xfrm>
              </p:grpSpPr>
              <p:sp>
                <p:nvSpPr>
                  <p:cNvPr id="27787" name="AutoShape 339"/>
                  <p:cNvSpPr/>
                  <p:nvPr/>
                </p:nvSpPr>
                <p:spPr>
                  <a:xfrm>
                    <a:off x="13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88" name="AutoShape 340"/>
                  <p:cNvSpPr/>
                  <p:nvPr/>
                </p:nvSpPr>
                <p:spPr>
                  <a:xfrm>
                    <a:off x="15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89" name="AutoShape 341"/>
                  <p:cNvSpPr/>
                  <p:nvPr/>
                </p:nvSpPr>
                <p:spPr>
                  <a:xfrm>
                    <a:off x="18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0" name="AutoShape 342"/>
                  <p:cNvSpPr/>
                  <p:nvPr/>
                </p:nvSpPr>
                <p:spPr>
                  <a:xfrm>
                    <a:off x="20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1" name="AutoShape 343"/>
                  <p:cNvSpPr/>
                  <p:nvPr/>
                </p:nvSpPr>
                <p:spPr>
                  <a:xfrm>
                    <a:off x="23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2" name="AutoShape 344"/>
                  <p:cNvSpPr/>
                  <p:nvPr/>
                </p:nvSpPr>
                <p:spPr>
                  <a:xfrm>
                    <a:off x="25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3" name="AutoShape 345"/>
                  <p:cNvSpPr/>
                  <p:nvPr/>
                </p:nvSpPr>
                <p:spPr>
                  <a:xfrm>
                    <a:off x="278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4" name="AutoShape 346"/>
                  <p:cNvSpPr/>
                  <p:nvPr/>
                </p:nvSpPr>
                <p:spPr>
                  <a:xfrm>
                    <a:off x="302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5" name="AutoShape 347"/>
                  <p:cNvSpPr/>
                  <p:nvPr/>
                </p:nvSpPr>
                <p:spPr>
                  <a:xfrm>
                    <a:off x="326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6" name="AutoShape 348"/>
                  <p:cNvSpPr/>
                  <p:nvPr/>
                </p:nvSpPr>
                <p:spPr>
                  <a:xfrm>
                    <a:off x="350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7" name="AutoShape 349"/>
                  <p:cNvSpPr/>
                  <p:nvPr/>
                </p:nvSpPr>
                <p:spPr>
                  <a:xfrm>
                    <a:off x="3744" y="1392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798" name="AutoShape 350"/>
                  <p:cNvSpPr/>
                  <p:nvPr/>
                </p:nvSpPr>
                <p:spPr>
                  <a:xfrm>
                    <a:off x="3984" y="1392"/>
                    <a:ext cx="240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799" name="Group 351"/>
                <p:cNvGrpSpPr/>
                <p:nvPr/>
              </p:nvGrpSpPr>
              <p:grpSpPr>
                <a:xfrm>
                  <a:off x="1152" y="1488"/>
                  <a:ext cx="2928" cy="381"/>
                  <a:chOff x="1152" y="1488"/>
                  <a:chExt cx="2928" cy="381"/>
                </a:xfrm>
              </p:grpSpPr>
              <p:sp>
                <p:nvSpPr>
                  <p:cNvPr id="27800" name="AutoShape 352"/>
                  <p:cNvSpPr/>
                  <p:nvPr/>
                </p:nvSpPr>
                <p:spPr>
                  <a:xfrm>
                    <a:off x="11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1" name="AutoShape 353"/>
                  <p:cNvSpPr/>
                  <p:nvPr/>
                </p:nvSpPr>
                <p:spPr>
                  <a:xfrm>
                    <a:off x="13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2" name="AutoShape 354"/>
                  <p:cNvSpPr/>
                  <p:nvPr/>
                </p:nvSpPr>
                <p:spPr>
                  <a:xfrm>
                    <a:off x="16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3" name="AutoShape 355"/>
                  <p:cNvSpPr/>
                  <p:nvPr/>
                </p:nvSpPr>
                <p:spPr>
                  <a:xfrm>
                    <a:off x="18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4" name="AutoShape 356"/>
                  <p:cNvSpPr/>
                  <p:nvPr/>
                </p:nvSpPr>
                <p:spPr>
                  <a:xfrm>
                    <a:off x="21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5" name="AutoShape 357"/>
                  <p:cNvSpPr/>
                  <p:nvPr/>
                </p:nvSpPr>
                <p:spPr>
                  <a:xfrm>
                    <a:off x="23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6" name="AutoShape 358"/>
                  <p:cNvSpPr/>
                  <p:nvPr/>
                </p:nvSpPr>
                <p:spPr>
                  <a:xfrm>
                    <a:off x="25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7" name="AutoShape 359"/>
                  <p:cNvSpPr/>
                  <p:nvPr/>
                </p:nvSpPr>
                <p:spPr>
                  <a:xfrm>
                    <a:off x="283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8" name="AutoShape 360"/>
                  <p:cNvSpPr/>
                  <p:nvPr/>
                </p:nvSpPr>
                <p:spPr>
                  <a:xfrm>
                    <a:off x="307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09" name="AutoShape 361"/>
                  <p:cNvSpPr/>
                  <p:nvPr/>
                </p:nvSpPr>
                <p:spPr>
                  <a:xfrm>
                    <a:off x="331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0" name="AutoShape 362"/>
                  <p:cNvSpPr/>
                  <p:nvPr/>
                </p:nvSpPr>
                <p:spPr>
                  <a:xfrm>
                    <a:off x="355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1" name="AutoShape 363"/>
                  <p:cNvSpPr/>
                  <p:nvPr/>
                </p:nvSpPr>
                <p:spPr>
                  <a:xfrm>
                    <a:off x="3792" y="1488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27812" name="Group 364"/>
                <p:cNvGrpSpPr/>
                <p:nvPr/>
              </p:nvGrpSpPr>
              <p:grpSpPr>
                <a:xfrm>
                  <a:off x="1008" y="1584"/>
                  <a:ext cx="2928" cy="381"/>
                  <a:chOff x="1008" y="1584"/>
                  <a:chExt cx="2928" cy="381"/>
                </a:xfrm>
              </p:grpSpPr>
              <p:sp>
                <p:nvSpPr>
                  <p:cNvPr id="27813" name="AutoShape 365"/>
                  <p:cNvSpPr/>
                  <p:nvPr/>
                </p:nvSpPr>
                <p:spPr>
                  <a:xfrm>
                    <a:off x="10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4" name="AutoShape 366"/>
                  <p:cNvSpPr/>
                  <p:nvPr/>
                </p:nvSpPr>
                <p:spPr>
                  <a:xfrm>
                    <a:off x="12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5" name="AutoShape 367"/>
                  <p:cNvSpPr/>
                  <p:nvPr/>
                </p:nvSpPr>
                <p:spPr>
                  <a:xfrm>
                    <a:off x="14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6" name="AutoShape 368"/>
                  <p:cNvSpPr/>
                  <p:nvPr/>
                </p:nvSpPr>
                <p:spPr>
                  <a:xfrm>
                    <a:off x="17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7" name="AutoShape 369"/>
                  <p:cNvSpPr/>
                  <p:nvPr/>
                </p:nvSpPr>
                <p:spPr>
                  <a:xfrm>
                    <a:off x="19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8" name="AutoShape 370"/>
                  <p:cNvSpPr/>
                  <p:nvPr/>
                </p:nvSpPr>
                <p:spPr>
                  <a:xfrm>
                    <a:off x="22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19" name="AutoShape 371"/>
                  <p:cNvSpPr/>
                  <p:nvPr/>
                </p:nvSpPr>
                <p:spPr>
                  <a:xfrm>
                    <a:off x="24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0" name="AutoShape 372"/>
                  <p:cNvSpPr/>
                  <p:nvPr/>
                </p:nvSpPr>
                <p:spPr>
                  <a:xfrm>
                    <a:off x="268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1" name="AutoShape 373"/>
                  <p:cNvSpPr/>
                  <p:nvPr/>
                </p:nvSpPr>
                <p:spPr>
                  <a:xfrm>
                    <a:off x="292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2" name="AutoShape 374"/>
                  <p:cNvSpPr/>
                  <p:nvPr/>
                </p:nvSpPr>
                <p:spPr>
                  <a:xfrm>
                    <a:off x="316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3" name="AutoShape 375"/>
                  <p:cNvSpPr/>
                  <p:nvPr/>
                </p:nvSpPr>
                <p:spPr>
                  <a:xfrm>
                    <a:off x="340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7824" name="AutoShape 376"/>
                  <p:cNvSpPr/>
                  <p:nvPr/>
                </p:nvSpPr>
                <p:spPr>
                  <a:xfrm>
                    <a:off x="3648" y="1584"/>
                    <a:ext cx="288" cy="381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FF99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lstStyle/>
                  <a:p>
                    <a:endParaRPr lang="zh-CN" altLang="en-US">
                      <a:latin typeface="Calibri" panose="020F0502020204030204"/>
                      <a:ea typeface="宋体" panose="02010600030101010101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4474" name="Text Box 378"/>
          <p:cNvSpPr txBox="1"/>
          <p:nvPr/>
        </p:nvSpPr>
        <p:spPr>
          <a:xfrm>
            <a:off x="3124200" y="4847590"/>
            <a:ext cx="47237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dist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6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36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瞬息可就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826" name="Rectangle 381"/>
          <p:cNvSpPr/>
          <p:nvPr/>
        </p:nvSpPr>
        <p:spPr>
          <a:xfrm>
            <a:off x="1524000" y="58356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827" name="Rectangle 383"/>
          <p:cNvSpPr/>
          <p:nvPr/>
        </p:nvSpPr>
        <p:spPr>
          <a:xfrm>
            <a:off x="8382000" y="54927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85" name="Rectangle 389"/>
          <p:cNvSpPr>
            <a:spLocks noGrp="1"/>
          </p:cNvSpPr>
          <p:nvPr>
            <p:ph type="title" idx="4294967295"/>
          </p:nvPr>
        </p:nvSpPr>
        <p:spPr>
          <a:xfrm>
            <a:off x="9013190" y="1472248"/>
            <a:ext cx="2085975" cy="625475"/>
          </a:xfrm>
        </p:spPr>
        <p:txBody>
          <a:bodyPr lIns="91440" tIns="45720" rIns="91440" bIns="45720" anchor="ctr" anchorCtr="0"/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一板印刷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285" y="2785745"/>
            <a:ext cx="160401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⑶印刷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 Box 289"/>
          <p:cNvSpPr txBox="1"/>
          <p:nvPr/>
        </p:nvSpPr>
        <p:spPr>
          <a:xfrm>
            <a:off x="8686800" y="3924300"/>
            <a:ext cx="3228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6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一板已布字</a:t>
            </a:r>
            <a:endParaRPr lang="zh-CN" altLang="en-US" sz="3600" b="1" u="sng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378"/>
          <p:cNvSpPr txBox="1"/>
          <p:nvPr/>
        </p:nvSpPr>
        <p:spPr>
          <a:xfrm>
            <a:off x="3657600" y="4789170"/>
            <a:ext cx="21329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更互用之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"/>
          <p:cNvSpPr txBox="1"/>
          <p:nvPr/>
        </p:nvSpPr>
        <p:spPr>
          <a:xfrm>
            <a:off x="1931988" y="2105660"/>
            <a:ext cx="8208962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本文介绍活字印刷术，紧扣哪一特征进行说明的？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540" y="52768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研读共品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9" name="Text Box 5"/>
          <p:cNvSpPr txBox="1"/>
          <p:nvPr/>
        </p:nvSpPr>
        <p:spPr>
          <a:xfrm>
            <a:off x="1862138" y="3375025"/>
            <a:ext cx="2447925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b="1">
                <a:latin typeface="Calibri" panose="020F0502020204030204"/>
                <a:ea typeface="宋体" panose="02010600030101010101" pitchFamily="2" charset="-122"/>
              </a:rPr>
              <a:t>       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/>
                <a:ea typeface="宋体" panose="02010600030101010101" pitchFamily="2" charset="-122"/>
              </a:rPr>
              <a:t>活</a:t>
            </a:r>
            <a:endParaRPr lang="zh-CN" altLang="en-US" sz="4000" b="1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70" name="Text Box 6"/>
          <p:cNvSpPr txBox="1"/>
          <p:nvPr/>
        </p:nvSpPr>
        <p:spPr>
          <a:xfrm>
            <a:off x="2291715" y="3944938"/>
            <a:ext cx="613410" cy="2376487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r>
              <a:rPr lang="zh-CN" altLang="en-US" sz="2800" b="1">
                <a:solidFill>
                  <a:srgbClr val="00206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（灵活性）</a:t>
            </a:r>
            <a:endParaRPr lang="zh-CN" altLang="en-US" sz="2800" b="1">
              <a:solidFill>
                <a:srgbClr val="00206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9155" name="AutoShape 8"/>
          <p:cNvSpPr/>
          <p:nvPr/>
        </p:nvSpPr>
        <p:spPr>
          <a:xfrm>
            <a:off x="2782888" y="4460241"/>
            <a:ext cx="449446" cy="574356"/>
          </a:xfrm>
          <a:prstGeom prst="leftBrace">
            <a:avLst>
              <a:gd name="adj1" fmla="val 162928"/>
              <a:gd name="adj2" fmla="val 50000"/>
            </a:avLst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156" name="AutoShape 11"/>
          <p:cNvSpPr/>
          <p:nvPr/>
        </p:nvSpPr>
        <p:spPr>
          <a:xfrm>
            <a:off x="3575050" y="4414442"/>
            <a:ext cx="309879" cy="548480"/>
          </a:xfrm>
          <a:prstGeom prst="plus">
            <a:avLst>
              <a:gd name="adj" fmla="val 25000"/>
            </a:avLst>
          </a:prstGeom>
          <a:noFill/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78" name="Text Box 14"/>
          <p:cNvSpPr txBox="1"/>
          <p:nvPr/>
        </p:nvSpPr>
        <p:spPr>
          <a:xfrm>
            <a:off x="3378200" y="1784350"/>
            <a:ext cx="23034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字是活的：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0479" name="Text Box 15"/>
          <p:cNvSpPr txBox="1"/>
          <p:nvPr/>
        </p:nvSpPr>
        <p:spPr>
          <a:xfrm>
            <a:off x="5681663" y="1804988"/>
            <a:ext cx="46799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每字为一印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80" name="Text Box 16"/>
          <p:cNvSpPr txBox="1"/>
          <p:nvPr/>
        </p:nvSpPr>
        <p:spPr>
          <a:xfrm>
            <a:off x="3402013" y="2414588"/>
            <a:ext cx="25923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排版是活的：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0481" name="Text Box 17"/>
          <p:cNvSpPr txBox="1"/>
          <p:nvPr/>
        </p:nvSpPr>
        <p:spPr>
          <a:xfrm>
            <a:off x="5738813" y="2414588"/>
            <a:ext cx="46815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密布字印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82" name="Text Box 18"/>
          <p:cNvSpPr txBox="1"/>
          <p:nvPr/>
        </p:nvSpPr>
        <p:spPr>
          <a:xfrm>
            <a:off x="3434080" y="2983230"/>
            <a:ext cx="2522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印刷是活的：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0483" name="Text Box 19"/>
          <p:cNvSpPr txBox="1"/>
          <p:nvPr/>
        </p:nvSpPr>
        <p:spPr>
          <a:xfrm>
            <a:off x="5738813" y="2955925"/>
            <a:ext cx="49323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更互用之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84" name="Text Box 20"/>
          <p:cNvSpPr txBox="1"/>
          <p:nvPr/>
        </p:nvSpPr>
        <p:spPr>
          <a:xfrm>
            <a:off x="3492500" y="3559175"/>
            <a:ext cx="316865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字印数目是活的：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0485" name="Text Box 21"/>
          <p:cNvSpPr txBox="1"/>
          <p:nvPr/>
        </p:nvSpPr>
        <p:spPr>
          <a:xfrm>
            <a:off x="6243638" y="3565525"/>
            <a:ext cx="4176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每一字皆有数印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86" name="Text Box 22"/>
          <p:cNvSpPr txBox="1"/>
          <p:nvPr/>
        </p:nvSpPr>
        <p:spPr>
          <a:xfrm>
            <a:off x="3508375" y="4143375"/>
            <a:ext cx="24479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做法是活的：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0487" name="Text Box 23"/>
          <p:cNvSpPr txBox="1"/>
          <p:nvPr/>
        </p:nvSpPr>
        <p:spPr>
          <a:xfrm>
            <a:off x="5797550" y="4184650"/>
            <a:ext cx="41052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奇字无备，旋刻急用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0488" name="Text Box 24"/>
          <p:cNvSpPr txBox="1"/>
          <p:nvPr/>
        </p:nvSpPr>
        <p:spPr>
          <a:xfrm>
            <a:off x="3575050" y="4721225"/>
            <a:ext cx="208756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存放活：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0489" name="Text Box 25"/>
          <p:cNvSpPr txBox="1"/>
          <p:nvPr/>
        </p:nvSpPr>
        <p:spPr>
          <a:xfrm>
            <a:off x="5746750" y="4787900"/>
            <a:ext cx="43926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每韵一帖，木格贮之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75050" y="5320030"/>
            <a:ext cx="26162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拆板是活的：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830888" y="5391150"/>
            <a:ext cx="38576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latin typeface="Calibri" panose="020F0502020204030204"/>
                <a:ea typeface="宋体" panose="02010600030101010101" pitchFamily="2" charset="-122"/>
              </a:rPr>
              <a:t>以手拂之，其印自落</a:t>
            </a:r>
            <a:endParaRPr lang="zh-CN" altLang="en-US" sz="2800" b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540" y="52768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研读共品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905125" y="2114550"/>
            <a:ext cx="409575" cy="3501390"/>
          </a:xfrm>
          <a:prstGeom prst="leftBrac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0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0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0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9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9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9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9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19048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9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/>
      <p:bldP spid="190470" grpId="0"/>
      <p:bldP spid="190478" grpId="0"/>
      <p:bldP spid="190479" grpId="0"/>
      <p:bldP spid="190480" grpId="0"/>
      <p:bldP spid="190481" grpId="0"/>
      <p:bldP spid="190482" grpId="0"/>
      <p:bldP spid="190483" grpId="0"/>
      <p:bldP spid="190484" grpId="0"/>
      <p:bldP spid="190485" grpId="0"/>
      <p:bldP spid="190486" grpId="0"/>
      <p:bldP spid="190487" grpId="0"/>
      <p:bldP spid="190488" grpId="0"/>
      <p:bldP spid="190489" grpId="0"/>
      <p:bldP spid="23" grpId="0"/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60425" y="720090"/>
            <a:ext cx="10176510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请你根据上下文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在横线上将对话补充完整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任务四</a:t>
            </a:r>
            <a:r>
              <a:rPr lang="en-US" altLang="zh-CN" sz="3200">
                <a:solidFill>
                  <a:schemeClr val="tx1"/>
                </a:solidFill>
                <a:latin typeface="方正楷体_GBK" charset="0"/>
                <a:ea typeface="微软雅黑" panose="020B0503020204020204" pitchFamily="34" charset="-122"/>
                <a:sym typeface="微软雅黑" panose="020B0503020204020204" pitchFamily="34" charset="-122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7975" y="1518285"/>
            <a:ext cx="11605895" cy="45231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字里行间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无不在说明“活”。“每字为一印”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en-US" altLang="zh-CN" sz="3000" b="1">
                <a:sym typeface="宋体" panose="02010600030101010101" pitchFamily="2" charset="-122"/>
              </a:rPr>
              <a:t> 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endParaRPr lang="zh-CN" altLang="zh-CN" sz="3000" b="1"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000" b="1"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可见字印是灵活的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“密布字印”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</a:t>
            </a:r>
            <a:r>
              <a:rPr sz="3000" b="1"/>
              <a:t>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“一板印刷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一板已自布字”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“更互用之”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3000" b="1"/>
              <a:t>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“每一字皆有数印”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“每字有二十余印”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sz="3000" b="1"/>
              <a:t>是灵活的</a:t>
            </a:r>
            <a:r>
              <a:rPr sz="3000" b="1">
                <a:sym typeface="+mn-ea"/>
              </a:rPr>
              <a:t>;</a:t>
            </a:r>
            <a:r>
              <a:rPr sz="3000" b="1"/>
              <a:t>同时“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</a:t>
            </a:r>
            <a:r>
              <a:rPr lang="en-US" sz="3000" b="1">
                <a:sym typeface="+mn-ea"/>
              </a:rPr>
              <a:t>”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    </a:t>
            </a:r>
            <a:r>
              <a:rPr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</a:t>
            </a:r>
            <a:endParaRPr lang="en-US" sz="3000" b="1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3000" b="1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sz="3000" b="1"/>
              <a:t>制字取材容易简便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可见做法是灵活的。一个“活”字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贯穿了活字印刷的全过程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sz="3000" b="1"/>
              <a:t>真是妙笔生花啊！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 Box 41"/>
          <p:cNvSpPr txBox="1"/>
          <p:nvPr/>
        </p:nvSpPr>
        <p:spPr>
          <a:xfrm>
            <a:off x="3124200" y="1518285"/>
            <a:ext cx="84677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r">
              <a:spcBef>
                <a:spcPct val="50000"/>
              </a:spcBef>
            </a:pPr>
            <a:r>
              <a:rPr lang="en-US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                                         </a:t>
            </a:r>
            <a:r>
              <a:rPr lang="zh-CN" altLang="zh-CN" sz="3000" b="1">
                <a:solidFill>
                  <a:srgbClr val="FF0000"/>
                </a:solidFill>
                <a:sym typeface="宋体" panose="02010600030101010101" pitchFamily="2" charset="-122"/>
              </a:rPr>
              <a:t>字印独立,</a:t>
            </a:r>
            <a:r>
              <a:rPr lang="zh-CN" altLang="zh-CN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不像雕版那样所有的字都固定雕在一块板上</a:t>
            </a:r>
            <a:endParaRPr lang="zh-CN" altLang="zh-CN" sz="30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6278880" y="2599055"/>
            <a:ext cx="982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排版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4544695" y="3152140"/>
            <a:ext cx="982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印刷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4" name="Text Box 41"/>
          <p:cNvSpPr txBox="1"/>
          <p:nvPr/>
        </p:nvSpPr>
        <p:spPr>
          <a:xfrm>
            <a:off x="2966720" y="3705225"/>
            <a:ext cx="21151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字印的数量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6" name="Text Box 41"/>
          <p:cNvSpPr txBox="1"/>
          <p:nvPr/>
        </p:nvSpPr>
        <p:spPr>
          <a:xfrm>
            <a:off x="7629525" y="3771900"/>
            <a:ext cx="39624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有奇字素无备者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旋刻之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以草火烧</a:t>
            </a:r>
            <a:r>
              <a:rPr lang="zh-CN" altLang="zh-CN" sz="30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瞬息可成</a:t>
            </a:r>
            <a:endParaRPr lang="zh-CN" altLang="en-US" sz="30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9111" grpId="0"/>
      <p:bldP spid="2" grpId="0"/>
      <p:bldP spid="4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72465" y="1508125"/>
            <a:ext cx="10847070" cy="2553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sz="3000" b="1"/>
              <a:t>       </a:t>
            </a:r>
            <a:r>
              <a:rPr sz="3200" b="1"/>
              <a:t>这样说来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拆版时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“用讫再火令药镕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以手拂之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其印自落”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sym typeface="宋体" panose="02010600030101010101" pitchFamily="2" charset="-122"/>
              </a:rPr>
              <a:t>  </a:t>
            </a:r>
            <a:endParaRPr sz="3200" b="1"/>
          </a:p>
          <a:p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这也进一步说明了活板的灵活性。我还发现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ym typeface="宋体" panose="02010600030101010101" pitchFamily="2" charset="-122"/>
              </a:rPr>
              <a:t> </a:t>
            </a:r>
            <a:r>
              <a:rPr sz="3200" b="1"/>
              <a:t>课文开头提及雕版印刷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实际上是</a:t>
            </a:r>
            <a:r>
              <a:rPr sz="3200" b="1" u="sng"/>
              <a:t> </a:t>
            </a:r>
            <a:r>
              <a:rPr lang="en-US" sz="3200" b="1" u="sng"/>
              <a:t>                                         </a:t>
            </a:r>
            <a:r>
              <a:rPr lang="zh-CN" altLang="zh-CN" sz="3200" b="1" u="sng"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                                    </a:t>
            </a:r>
            <a:endParaRPr lang="en-US" altLang="zh-CN" sz="3200" b="1" u="sng">
              <a:sym typeface="宋体" panose="02010600030101010101" pitchFamily="2" charset="-122"/>
            </a:endParaRPr>
          </a:p>
          <a:p>
            <a:r>
              <a:rPr lang="en-US" altLang="zh-CN" sz="3200" b="1" u="sng">
                <a:sym typeface="宋体" panose="02010600030101010101" pitchFamily="2" charset="-122"/>
              </a:rPr>
              <a:t>                                                                                 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从而突</a:t>
            </a:r>
            <a:r>
              <a:rPr sz="3200" b="1"/>
              <a:t>出活字印刷术的“活”的优越性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sz="3200" b="1"/>
              <a:t>这也是别具匠心的。</a:t>
            </a:r>
            <a:endParaRPr sz="3200" b="1"/>
          </a:p>
        </p:txBody>
      </p:sp>
      <p:sp>
        <p:nvSpPr>
          <p:cNvPr id="6" name="Text Box 41"/>
          <p:cNvSpPr txBox="1"/>
          <p:nvPr/>
        </p:nvSpPr>
        <p:spPr>
          <a:xfrm>
            <a:off x="672465" y="2016760"/>
            <a:ext cx="68529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用完拆下字印,便于下次重新排版印刷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Text Box 41"/>
          <p:cNvSpPr txBox="1"/>
          <p:nvPr/>
        </p:nvSpPr>
        <p:spPr>
          <a:xfrm>
            <a:off x="672465" y="2976245"/>
            <a:ext cx="9145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将雕版印刷的死板同活字印刷的灵活做鲜明的对比</a:t>
            </a:r>
            <a:endParaRPr lang="zh-CN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4"/>
          <p:cNvSpPr txBox="1"/>
          <p:nvPr/>
        </p:nvSpPr>
        <p:spPr>
          <a:xfrm>
            <a:off x="1393825" y="1917700"/>
            <a:ext cx="8208963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介绍活字印刷术主要按照什么顺序来进行说明的？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24025" y="3348673"/>
            <a:ext cx="6481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工作程序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70660" y="4103370"/>
            <a:ext cx="94354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写</a:t>
            </a:r>
            <a:r>
              <a:rPr lang="zh-CN" altLang="en-US" sz="3600" b="1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制版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，是按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制字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设版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排字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炀版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zh-CN" altLang="en-US" sz="36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平字</a:t>
            </a:r>
            <a:r>
              <a:rPr lang="zh-CN" altLang="en-US" sz="3600" b="1">
                <a:latin typeface="华文楷体" panose="02010600040101010101" pitchFamily="2" charset="-122"/>
                <a:ea typeface="华文楷体" panose="02010600040101010101" pitchFamily="2" charset="-122"/>
              </a:rPr>
              <a:t>的顺序说明的。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2030" y="52768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研读共品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399415" y="1536700"/>
            <a:ext cx="1113218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26670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我国古代的四大发明</a:t>
            </a:r>
            <a:r>
              <a:rPr lang="en-US" altLang="zh-CN" sz="32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zh-CN" sz="3200" b="1" kern="1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纸、印刷术、指南针和火药。它们都是由中国相继传入世界各地的，是中国对世界文明的巨大贡献。其中，毕昇的活字印刷早于西方四百多年，毕昇开创了现代印刷术的先河。本文就是介绍毕昇活字印刷术的一篇科技说明文。</a:t>
            </a:r>
            <a:endParaRPr altLang="zh-CN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2368" y="522605"/>
            <a:ext cx="2621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ctr">
              <a:buNone/>
            </a:pPr>
            <a:r>
              <a:rPr lang="zh-CN" altLang="en-US" sz="4800" b="1"/>
              <a:t>新课导入</a:t>
            </a:r>
            <a:endParaRPr lang="zh-CN" altLang="en-US" sz="4800" b="1"/>
          </a:p>
        </p:txBody>
      </p:sp>
    </p:spTree>
    <p:custDataLst>
      <p:tags r:id="rId1"/>
    </p:custData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4"/>
          <p:cNvSpPr txBox="1"/>
          <p:nvPr/>
        </p:nvSpPr>
        <p:spPr>
          <a:xfrm>
            <a:off x="1548130" y="2120900"/>
            <a:ext cx="901763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本文介绍活字印刷术运用了哪些说明方法？有何作用？请举例说明。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7540" y="52768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研读共品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/>
          </p:cNvSpPr>
          <p:nvPr>
            <p:ph idx="1"/>
          </p:nvPr>
        </p:nvSpPr>
        <p:spPr>
          <a:xfrm>
            <a:off x="1118870" y="945198"/>
            <a:ext cx="2949575" cy="444500"/>
          </a:xfrm>
        </p:spPr>
        <p:txBody>
          <a:bodyPr lIns="91440" tIns="45720" rIns="91440" bIns="45720" anchor="t" anchorCtr="0"/>
          <a:lstStyle/>
          <a:p>
            <a:pPr>
              <a:buNone/>
            </a:pP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薄如钱唇。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2516" name="Text Box 4"/>
          <p:cNvSpPr txBox="1"/>
          <p:nvPr/>
        </p:nvSpPr>
        <p:spPr>
          <a:xfrm>
            <a:off x="1362075" y="1380173"/>
            <a:ext cx="7704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打比方，生动形象地说明了刻字的厚度。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2517" name="Text Box 5"/>
          <p:cNvSpPr txBox="1"/>
          <p:nvPr/>
        </p:nvSpPr>
        <p:spPr>
          <a:xfrm>
            <a:off x="1152208" y="1964055"/>
            <a:ext cx="3384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字平如砥。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2518" name="Text Box 6"/>
          <p:cNvSpPr txBox="1"/>
          <p:nvPr/>
        </p:nvSpPr>
        <p:spPr>
          <a:xfrm>
            <a:off x="1362075" y="2456180"/>
            <a:ext cx="8064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打比方，形象地说明了字模平整的程度。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2519" name="Text Box 7"/>
          <p:cNvSpPr txBox="1"/>
          <p:nvPr/>
        </p:nvSpPr>
        <p:spPr>
          <a:xfrm>
            <a:off x="1173480" y="3035935"/>
            <a:ext cx="828198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不以木为之者</a:t>
            </a:r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殊不沾污。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2520" name="Text Box 8"/>
          <p:cNvSpPr txBox="1"/>
          <p:nvPr/>
        </p:nvSpPr>
        <p:spPr>
          <a:xfrm>
            <a:off x="1362075" y="3531870"/>
            <a:ext cx="89084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作比较，交代了不用木料制作字模的原因，突出说明了用胶泥制作字模的优越性。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2521" name="Text Box 9"/>
          <p:cNvSpPr txBox="1"/>
          <p:nvPr/>
        </p:nvSpPr>
        <p:spPr>
          <a:xfrm>
            <a:off x="1361758" y="4516755"/>
            <a:ext cx="89296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优越性：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遇水不变形。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不与药相沾。</a:t>
            </a:r>
            <a:r>
              <a:rPr lang="en-US" altLang="zh-CN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拆板方便。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73480" y="5157153"/>
            <a:ext cx="8143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如“之”“也”等字，每字有二十余印。</a:t>
            </a:r>
            <a:endParaRPr lang="zh-CN" altLang="en-US" sz="32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2208" y="5749608"/>
            <a:ext cx="841533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举例子，具体说明字印数目是活的这个特点。</a:t>
            </a:r>
            <a:endParaRPr lang="zh-CN" altLang="en-US" sz="32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uild="p"/>
      <p:bldP spid="192516" grpId="0"/>
      <p:bldP spid="192517" grpId="0"/>
      <p:bldP spid="192518" grpId="0"/>
      <p:bldP spid="192519" grpId="0"/>
      <p:bldP spid="192520" grpId="0"/>
      <p:bldP spid="19252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4"/>
          <p:cNvSpPr txBox="1"/>
          <p:nvPr/>
        </p:nvSpPr>
        <p:spPr>
          <a:xfrm>
            <a:off x="2063750" y="2095500"/>
            <a:ext cx="8208963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作者在介绍活版之前，为什么先要简述雕版印刷的历史？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91043" y="3745548"/>
            <a:ext cx="82089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既表明活版印刷对于雕版印刷的继承发展关系，也为下文重点介绍前所未有的活版印刷术作铺垫。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0950" y="58483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质疑探究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"/>
          <p:cNvSpPr txBox="1"/>
          <p:nvPr/>
        </p:nvSpPr>
        <p:spPr>
          <a:xfrm>
            <a:off x="2063750" y="2095500"/>
            <a:ext cx="8208963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作者为什么要介绍毕昇“布衣”的身份？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4388" y="3573463"/>
            <a:ext cx="82089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突出劳动人民的智慧和创造精神。</a:t>
            </a:r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9310" y="537210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质疑探究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437640" y="2095500"/>
            <a:ext cx="931735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     这篇文章详细地介绍了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毕昇发明的活版印刷术的方法和优越性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，赞颂了</a:t>
            </a:r>
            <a:r>
              <a:rPr lang="zh-CN" altLang="en-US" sz="40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我国古代劳动人民的高度智慧和创造精神</a:t>
            </a:r>
            <a:r>
              <a:rPr lang="zh-CN" altLang="en-US" sz="40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40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50950" y="58483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总结提升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61975" y="1082675"/>
            <a:ext cx="10821035" cy="55029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选出下列划线字读音与其他三项不同的一项（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A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夜半三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正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自力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加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下列句子含有通假字一项是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  )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若止印三二本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持就火炀之
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用讫再火令药熔：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更互用之，瞬息可就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下列加线字翻译有误的一项是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     )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持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火炀之。（动词，接近、靠拢）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第二已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。（准备好，齐备）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更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互用之。（交替，轮换）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瞬息可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就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。（成就）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当堂达标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27235" y="1082675"/>
            <a:ext cx="3727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5465" y="3829050"/>
            <a:ext cx="4318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8915" y="2237740"/>
            <a:ext cx="4902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A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1042035"/>
            <a:ext cx="11233785" cy="42271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1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 D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【解析】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D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项</a:t>
            </a:r>
            <a:r>
              <a:rPr 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“更”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读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gèng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其他都读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gēng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。故选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D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2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 A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【解析】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A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项</a:t>
            </a:r>
            <a:r>
              <a:rPr 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“止”通“只”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。故选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A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3</a:t>
            </a:r>
            <a:r>
              <a:rPr lang="en-US" alt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.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【答案】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D</a:t>
            </a:r>
            <a:endParaRPr 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【解析】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D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项</a:t>
            </a:r>
            <a:r>
              <a:rPr 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“就”应为“完成”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。故答案选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</a:rPr>
              <a:t>D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03885" y="434975"/>
            <a:ext cx="10777855" cy="585089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《活板》第二段文字的表达方式主要是（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记叙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议论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说明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描写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选出读音与其他三项不同的一项是（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纸灰　　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睦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　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和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谐　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下列加线词语解释有误的一项是（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）。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A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以纸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帖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之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（贴上标签，动词）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每韵为一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帖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（标签，类，名词）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旋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刻之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（旋转）</a:t>
            </a:r>
            <a:endParaRPr lang="zh-CN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用讫再</a:t>
            </a:r>
            <a:r>
              <a:rPr lang="zh-CN" sz="32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令药熔</a:t>
            </a: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（用火烤，动词。）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26475" y="661035"/>
            <a:ext cx="37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C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92720" y="1798320"/>
            <a:ext cx="37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A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9190" y="3168015"/>
            <a:ext cx="37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C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6755" y="846455"/>
            <a:ext cx="10777855" cy="49161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4.【答案】 C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【解析】这是一篇介绍活板印刷的说明文，主要表达方式为说明。故选C。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5.【答案】 A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【解析】A</a:t>
            </a:r>
            <a:r>
              <a:rPr lang="zh-CN" alt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项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读huò；其余三项读hé。故选A。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6.【答案】 C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【解析】C</a:t>
            </a:r>
            <a:r>
              <a:rPr lang="zh-CN" alt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项</a:t>
            </a:r>
            <a:r>
              <a:rPr 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“旋”</a:t>
            </a:r>
            <a:r>
              <a:rPr lang="en-US" sz="32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随即，马上的意思。其余正确。故选C。</a:t>
            </a:r>
            <a:endParaRPr lang="en-US" sz="32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57200" y="347345"/>
            <a:ext cx="11365230" cy="62928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7.解释下列句子中“为”的意思有误一项是(　　)。 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A.唐人尚未盛为之 （做，采用）   B.未为简易 （作为）
C.已后典籍皆为板本 （是）       D.其印为予群从所得 （被）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8.选出对加线字解释正确的一项（    ）。
①唐人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尚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未盛为之②火烧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令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坚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③蜡和纸灰之类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冒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之④则以一铁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范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置铁板上 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A.①崇尚 ②让 ③蒙、盖 ④框子  B.①还 ②让 ③蒙、盖 ④框子
C.①高尚 ②让 ③冒犯 ④框子    D.①还 ②命令 ③蒙、盖 ④典范　　9.选出对加线字解释正确的一项（   ）。
①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满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铁范为一板②持就火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炀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之③己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布字④则第二板已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具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A.①全部 ②烤 ③另外 ④准备好  B.①排满 ②烧 ③另外 ④准备好
C.①排满 ②烤 ③别自 ④具有    D.①排满 ②烤 ③别自 ④准备好　　　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44765" y="347345"/>
            <a:ext cx="37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B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45835" y="1831975"/>
            <a:ext cx="35306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B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45835" y="4455795"/>
            <a:ext cx="37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B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1"/>
          <p:cNvSpPr txBox="1"/>
          <p:nvPr/>
        </p:nvSpPr>
        <p:spPr>
          <a:xfrm>
            <a:off x="925406" y="434975"/>
            <a:ext cx="2621280" cy="82994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4800" b="1">
                <a:sym typeface="+mn-ea"/>
              </a:rPr>
              <a:t>走近作者</a:t>
            </a:r>
            <a:endParaRPr lang="zh-CN" altLang="en-US" sz="4800" b="1"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767455" y="434975"/>
            <a:ext cx="81407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en-US" altLang="zh-CN" sz="3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000" b="1" kern="1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沈括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（1031—1095），字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存中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北宋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钱塘（今浙江杭州）人。代表作有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《梦溪笔谈》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，共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30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卷，内容丰富，包括天文、地理、数学、物理、文艺、历史等各个方面，是包容多种知识的笔记巨著。其中自然科学部分，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总结了我国古代特别是北宋时期科学技术所取得的辉煌成就，详细记载了劳动人民在科学技术上的卓越贡献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。</a:t>
            </a:r>
            <a:r>
              <a:rPr lang="en-US" altLang="zh-CN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《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梦溪笔谈</a:t>
            </a:r>
            <a:r>
              <a:rPr lang="en-US" altLang="zh-CN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》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被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英国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著名学者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李约瑟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誉为“</a:t>
            </a:r>
            <a:r>
              <a:rPr lang="zh-CN" altLang="en-US" sz="3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中国科技史上的坐标</a:t>
            </a:r>
            <a:r>
              <a:rPr lang="zh-CN" altLang="en-US" sz="3000" b="1"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”。</a:t>
            </a:r>
            <a:endParaRPr lang="zh-CN" altLang="en-US" sz="30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l">
              <a:lnSpc>
                <a:spcPct val="120000"/>
              </a:lnSpc>
              <a:buClrTx/>
              <a:buSzTx/>
              <a:buFontTx/>
            </a:pPr>
            <a:endParaRPr lang="zh-CN" altLang="zh-CN" sz="3000" b="1" u="sng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145" name="Picture 5" descr="无标题"/>
          <p:cNvPicPr>
            <a:picLocks noChangeAspect="1"/>
          </p:cNvPicPr>
          <p:nvPr/>
        </p:nvPicPr>
        <p:blipFill>
          <a:blip r:embed="rId1"/>
          <a:srcRect b="14674"/>
          <a:stretch>
            <a:fillRect/>
          </a:stretch>
        </p:blipFill>
        <p:spPr>
          <a:xfrm>
            <a:off x="560705" y="1532890"/>
            <a:ext cx="3206750" cy="37477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>
    <p:cover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57200" y="804545"/>
            <a:ext cx="11141710" cy="491299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7.【答案】 B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【解析】B项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“为”是“算是”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的意思。其余三项正确。故选B。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8.【答案】 B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“尚”是“还”的意思；“令”是“让”的意思；“冒”是“蒙、盖”的意思；“范”是“框子”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的意思。所以应该选B。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9.【答案】 B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“满”是“排满”的意思；“炀”是“烤”的意思；“自”是“另外”的意思；“具”是“准备好”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的意思。故选B。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39090" y="280670"/>
            <a:ext cx="11591925" cy="62490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10.选出对加线字解释正确的一项（    ）。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更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互用之②瞬息可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就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兼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与药相粘④有</a:t>
            </a:r>
            <a:r>
              <a:rPr lang="en-US" sz="2800" b="1" u="sng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奇</a:t>
            </a: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字素无备者 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A.①交替 ②完成 ③并且 ④奇特  B.①更加 ②完成 ③并且 ④生僻
C.①轮流 ②成就 ③并且 ④生僻  D.①交替 ②完成 ③并且 ④生僻　　11.选出下列叙述不符合《活板》原文意思的一项：（     ）。 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A.活板的制作和印刷过程主要经历刻字、排版、印刷和拆板四大工序。B.印刷术的发明、制作、效能和使用方法。
C.活板的主要特征在“活”字，集中体现在字是活的，排版、印刷是活的，以及字印便于贮存重排等方面。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D.活板的字模之所以用胶泥而不用木料制作，是因为木料质地太软，且不宜用“火炀”。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66790" y="415925"/>
            <a:ext cx="3727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97645" y="2573655"/>
            <a:ext cx="3727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99465" y="1151890"/>
            <a:ext cx="11087100" cy="37077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10.【答案】 D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“更”是“交替”的意思；“就”是“完成”的意思；“兼”是“并且”的意思；“奇”是“生僻”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的意思。故选D。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11.【答案】 D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【解析】扣住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“不以木为之者，文理有疏密，沾水则高下不平，兼与药相粘，不可取”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这句意思判断。故选D。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910" y="304165"/>
            <a:ext cx="11483340" cy="62490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rtlCol="0" anchor="t">
            <a:spAutoFit/>
          </a:bodyPr>
          <a:lstStyle/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12.读课文《活板》，选出 “若印数十百千本，则极为神速”翻译正确的一项 （    ）。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A.只要印成百上千本，那就十分方便、快速。
B.只有印成百上千本，才算得上十分快速。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C.你印几十本乃至上百上千本，就十分方便、快速。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D.如果印几十本乃至上百上千本，就十分快速。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13.选出下列句中“其”字所指代内容解说正确的一项（    ）。 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A.其法：用胶泥刻字（指代毕升）
B.以手拂之，其印自落（指铁板）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C.则以一铁板按其面（指铁框）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en-US" sz="28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D.其上以松脂、蜡和纸灰之类冒之（指先设的铁板）</a:t>
            </a:r>
            <a:endParaRPr lang="en-US" sz="28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4075" y="905510"/>
            <a:ext cx="3727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46285" y="3750945"/>
            <a:ext cx="37274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1045" y="1270000"/>
            <a:ext cx="10709910" cy="37077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12.【答案】 D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【解析】扣住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若”“则”“神速”的意思作答。“若”是“如果”的意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思。故选D。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13.【答案】 D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【解析】根据意思，采取排除方法。A</a:t>
            </a:r>
            <a:r>
              <a:rPr lang="zh-CN" alt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项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“其”指“活字印刷”；</a:t>
            </a:r>
            <a:endParaRPr 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项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“其”指“那些字”；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项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“其”指“字模”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，故选D。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10515" y="307975"/>
            <a:ext cx="11502390" cy="599694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14.选出下列各句朗读停顿正确的一项（   ）。 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A.有/奇字/素无备者      B.若/印数/十百千本
C.用讫/再火令/药熔      D.其印为/余群从/所得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15、选出下列两组语句中加线字的意义和用法解说正确的一项（   ）。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满铁范为一板 则以一铁范置铁板上不以木为之者 则以纸帖之 A.两个“为”字相同，两个“以”字也相同。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B.两个“为”字相同，两个“以”字不同。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C.两个“为”字不同，两个“以”字也不同。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en-US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D.两个“为”字不同，两个“以”字相同。</a:t>
            </a:r>
            <a:endParaRPr lang="en-US" sz="3200" b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01915" y="307975"/>
            <a:ext cx="4406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A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4875" y="2699385"/>
            <a:ext cx="3727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algn="l">
              <a:buClrTx/>
              <a:buSzTx/>
              <a:buFontTx/>
            </a:pPr>
            <a:r>
              <a:rPr lang="en-US" sz="36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D</a:t>
            </a:r>
            <a:endParaRPr lang="en-US" sz="36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2620" y="731520"/>
            <a:ext cx="10616565" cy="37947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14.【答案】 A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【解析】根据意思停顿。B项应为若印/数十百千本；C项应为用讫/再火/令药熔；D项为其印/为余群从/所得。故选A。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4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15.【答案】 D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【解析】</a:t>
            </a:r>
            <a:r>
              <a:rPr 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“满铁范为一板”中“为”是“作为”。“不以木为之者”中“为”是“雕刻”。“以”都是“用”</a:t>
            </a:r>
            <a:r>
              <a:rPr lang="en-US" sz="2800" b="1">
                <a:solidFill>
                  <a:srgbClr val="FF0000"/>
                </a:solidFill>
                <a:latin typeface="\0027宋体\0027" charset="0"/>
                <a:ea typeface="宋体" panose="02010600030101010101" pitchFamily="2" charset="-122"/>
                <a:sym typeface="+mn-ea"/>
              </a:rPr>
              <a:t>的意思。故选D。</a:t>
            </a:r>
            <a:endParaRPr lang="en-US" sz="2800" b="1">
              <a:solidFill>
                <a:srgbClr val="FF0000"/>
              </a:solidFill>
              <a:latin typeface="\0027宋体\0027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矩形 54273"/>
          <p:cNvSpPr/>
          <p:nvPr/>
        </p:nvSpPr>
        <p:spPr>
          <a:xfrm>
            <a:off x="3581400" y="506413"/>
            <a:ext cx="18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en-US" sz="3200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4275" name="矩形 54274"/>
          <p:cNvSpPr/>
          <p:nvPr/>
        </p:nvSpPr>
        <p:spPr>
          <a:xfrm>
            <a:off x="-324485" y="299656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54277" name="文本框 54276"/>
          <p:cNvSpPr txBox="1"/>
          <p:nvPr/>
        </p:nvSpPr>
        <p:spPr>
          <a:xfrm>
            <a:off x="1549400" y="1601470"/>
            <a:ext cx="68516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shēn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200" b="1" err="1">
                <a:solidFill>
                  <a:srgbClr val="990000"/>
                </a:solidFill>
                <a:latin typeface="Times New Roman" panose="02020603050405020304" pitchFamily="18" charset="0"/>
              </a:rPr>
              <a:t>    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g</a:t>
            </a:r>
            <a:r>
              <a:rPr lang="en-US" altLang="zh-CN" sz="3200" b="1" err="1">
                <a:solidFill>
                  <a:srgbClr val="990000"/>
                </a:solidFill>
                <a:latin typeface="Times New Roman" panose="02020603050405020304" pitchFamily="18" charset="0"/>
              </a:rPr>
              <a:t>     </a:t>
            </a:r>
            <a:r>
              <a:rPr lang="en-US" altLang="zh-CN" sz="3200" err="1">
                <a:solidFill>
                  <a:srgbClr val="FF0000"/>
                </a:solidFill>
                <a:latin typeface="+mj-cs"/>
                <a:cs typeface="+mj-cs"/>
              </a:rPr>
              <a:t>dǐ    zhù     f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á</a:t>
            </a:r>
            <a:r>
              <a:rPr lang="en-US" altLang="zh-CN" sz="3200" err="1">
                <a:solidFill>
                  <a:srgbClr val="FF0000"/>
                </a:solidFill>
                <a:latin typeface="+mj-cs"/>
                <a:cs typeface="+mj-cs"/>
              </a:rPr>
              <a:t>n    qì</a:t>
            </a:r>
            <a:endParaRPr lang="en-US" altLang="zh-CN" sz="3200" err="1">
              <a:solidFill>
                <a:srgbClr val="FF0000"/>
              </a:solidFill>
              <a:latin typeface="+mj-cs"/>
              <a:cs typeface="+mj-cs"/>
            </a:endParaRPr>
          </a:p>
        </p:txBody>
      </p:sp>
      <p:sp>
        <p:nvSpPr>
          <p:cNvPr id="54278" name="文本框 54277"/>
          <p:cNvSpPr txBox="1"/>
          <p:nvPr/>
        </p:nvSpPr>
        <p:spPr>
          <a:xfrm>
            <a:off x="1625283" y="2094230"/>
            <a:ext cx="6400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昇       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炀        砥     贮       燔    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讫</a:t>
            </a: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684213" y="2852738"/>
            <a:ext cx="1402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多音字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1362710" y="4079558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薄</a:t>
            </a:r>
            <a:r>
              <a:rPr lang="zh-CN" altLang="en-US" sz="3200" b="1">
                <a:latin typeface="Times New Roman" panose="02020603050405020304" pitchFamily="18" charset="0"/>
              </a:rPr>
              <a:t>如钱唇      蜡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和</a:t>
            </a:r>
            <a:r>
              <a:rPr lang="zh-CN" altLang="en-US" sz="3200" b="1">
                <a:latin typeface="Times New Roman" panose="02020603050405020304" pitchFamily="18" charset="0"/>
              </a:rPr>
              <a:t>纸灰    </a:t>
            </a:r>
            <a:r>
              <a:rPr lang="en-US" altLang="zh-CN" sz="3200" b="1">
                <a:latin typeface="Times New Roman" panose="02020603050405020304" pitchFamily="18" charset="0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数</a:t>
            </a:r>
            <a:r>
              <a:rPr lang="zh-CN" altLang="en-US" sz="3200" b="1">
                <a:latin typeface="Times New Roman" panose="02020603050405020304" pitchFamily="18" charset="0"/>
              </a:rPr>
              <a:t>十百千本</a:t>
            </a:r>
            <a:r>
              <a:rPr lang="en-US" altLang="zh-CN" sz="3200" b="1">
                <a:latin typeface="Times New Roman" panose="02020603050405020304" pitchFamily="18" charset="0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更</a:t>
            </a:r>
            <a:r>
              <a:rPr lang="zh-CN" altLang="en-US" sz="3200" b="1">
                <a:latin typeface="Times New Roman" panose="02020603050405020304" pitchFamily="18" charset="0"/>
                <a:sym typeface="+mn-ea"/>
              </a:rPr>
              <a:t>互用之</a:t>
            </a:r>
            <a:r>
              <a:rPr lang="zh-CN" altLang="en-US" sz="3200" b="1">
                <a:latin typeface="Times New Roman" panose="02020603050405020304" pitchFamily="18" charset="0"/>
              </a:rPr>
              <a:t> 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81" name="文本框 54280"/>
          <p:cNvSpPr txBox="1"/>
          <p:nvPr/>
        </p:nvSpPr>
        <p:spPr>
          <a:xfrm>
            <a:off x="1429703" y="3506788"/>
            <a:ext cx="8305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                 huò          shù         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gēng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82" name="文本框 54281"/>
          <p:cNvSpPr txBox="1"/>
          <p:nvPr/>
        </p:nvSpPr>
        <p:spPr>
          <a:xfrm>
            <a:off x="1625600" y="5080000"/>
            <a:ext cx="10208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err="1">
                <a:solidFill>
                  <a:srgbClr val="990000"/>
                </a:solidFill>
                <a:latin typeface="Times New Roman" panose="02020603050405020304" pitchFamily="18" charset="0"/>
              </a:rPr>
              <a:t>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tiè                   zh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ā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                 cóng                 c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</a:t>
            </a:r>
            <a:endParaRPr lang="zh-CN" altLang="en-US" sz="3200" err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283" name="文本框 54282"/>
          <p:cNvSpPr txBox="1"/>
          <p:nvPr/>
        </p:nvSpPr>
        <p:spPr>
          <a:xfrm>
            <a:off x="1390650" y="5537200"/>
            <a:ext cx="107022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以纸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帖</a:t>
            </a:r>
            <a:r>
              <a:rPr lang="zh-CN" altLang="en-US" sz="3200" b="1">
                <a:latin typeface="Times New Roman" panose="02020603050405020304" pitchFamily="18" charset="0"/>
              </a:rPr>
              <a:t>之</a:t>
            </a:r>
            <a:r>
              <a:rPr lang="en-US" altLang="zh-CN" sz="3200" b="1">
                <a:latin typeface="Times New Roman" panose="02020603050405020304" pitchFamily="18" charset="0"/>
              </a:rPr>
              <a:t>     </a:t>
            </a:r>
            <a:r>
              <a:rPr lang="zh-CN" altLang="en-US" sz="3200" b="1">
                <a:latin typeface="Times New Roman" panose="02020603050405020304" pitchFamily="18" charset="0"/>
              </a:rPr>
              <a:t>兼与药相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粘</a:t>
            </a:r>
            <a:r>
              <a:rPr lang="zh-CN" altLang="en-US" sz="3200" b="1">
                <a:latin typeface="Times New Roman" panose="02020603050405020304" pitchFamily="18" charset="0"/>
              </a:rPr>
              <a:t> </a:t>
            </a:r>
            <a:r>
              <a:rPr lang="en-US" altLang="zh-CN" sz="3200" b="1">
                <a:latin typeface="Times New Roman" panose="02020603050405020304" pitchFamily="18" charset="0"/>
              </a:rPr>
              <a:t>   </a:t>
            </a:r>
            <a:r>
              <a:rPr lang="zh-CN" altLang="en-US" sz="3200" b="1">
                <a:latin typeface="Times New Roman" panose="02020603050405020304" pitchFamily="18" charset="0"/>
              </a:rPr>
              <a:t>其印为余群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从</a:t>
            </a:r>
            <a:r>
              <a:rPr lang="zh-CN" altLang="en-US" sz="3200" b="1">
                <a:latin typeface="Times New Roman" panose="02020603050405020304" pitchFamily="18" charset="0"/>
              </a:rPr>
              <a:t>所得</a:t>
            </a:r>
            <a:r>
              <a:rPr lang="en-US" altLang="zh-CN" sz="3200" b="1">
                <a:latin typeface="Times New Roman" panose="02020603050405020304" pitchFamily="18" charset="0"/>
              </a:rPr>
              <a:t>    </a:t>
            </a:r>
            <a:r>
              <a:rPr lang="zh-CN" altLang="en-US" sz="3200" b="1">
                <a:latin typeface="Times New Roman" panose="02020603050405020304" pitchFamily="18" charset="0"/>
              </a:rPr>
              <a:t>至今宝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藏</a:t>
            </a:r>
            <a:r>
              <a:rPr lang="en-US" altLang="zh-CN" sz="3200" b="1">
                <a:latin typeface="Times New Roman" panose="02020603050405020304" pitchFamily="18" charset="0"/>
              </a:rPr>
              <a:t>   </a:t>
            </a:r>
            <a:r>
              <a:rPr lang="zh-CN" altLang="en-US" sz="3200" b="1">
                <a:latin typeface="Times New Roman" panose="02020603050405020304" pitchFamily="18" charset="0"/>
              </a:rPr>
              <a:t>       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8433" name="Text Box 11"/>
          <p:cNvSpPr txBox="1"/>
          <p:nvPr/>
        </p:nvSpPr>
        <p:spPr>
          <a:xfrm>
            <a:off x="925406" y="434975"/>
            <a:ext cx="2621280" cy="82994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800" b="1">
                <a:sym typeface="+mn-ea"/>
              </a:rPr>
              <a:t>字词检测</a:t>
            </a:r>
            <a:endParaRPr lang="zh-CN" altLang="en-US" sz="4800" b="1"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4023" y="1704023"/>
            <a:ext cx="9956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>
                <a:latin typeface="Times New Roman" panose="02020603050405020304" pitchFamily="18" charset="0"/>
              </a:rPr>
              <a:t>生字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81" grpId="0"/>
      <p:bldP spid="542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2"/>
          <p:cNvSpPr txBox="1"/>
          <p:nvPr/>
        </p:nvSpPr>
        <p:spPr>
          <a:xfrm>
            <a:off x="1099820" y="1199515"/>
            <a:ext cx="424243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名词作状语，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用雕版”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 Box 13"/>
          <p:cNvSpPr txBox="1"/>
          <p:nvPr/>
        </p:nvSpPr>
        <p:spPr>
          <a:xfrm>
            <a:off x="5280025" y="2190750"/>
            <a:ext cx="671513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还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Text Box 14"/>
          <p:cNvSpPr txBox="1"/>
          <p:nvPr/>
        </p:nvSpPr>
        <p:spPr>
          <a:xfrm>
            <a:off x="6332538" y="2146300"/>
            <a:ext cx="1296987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大规模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 Box 15"/>
          <p:cNvSpPr txBox="1"/>
          <p:nvPr/>
        </p:nvSpPr>
        <p:spPr>
          <a:xfrm>
            <a:off x="7875588" y="2146300"/>
            <a:ext cx="52387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Text Box 16"/>
          <p:cNvSpPr txBox="1"/>
          <p:nvPr/>
        </p:nvSpPr>
        <p:spPr>
          <a:xfrm>
            <a:off x="8488363" y="2117725"/>
            <a:ext cx="1752600" cy="95313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指代“板印书籍”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Text Box 4"/>
          <p:cNvSpPr txBox="1"/>
          <p:nvPr/>
        </p:nvSpPr>
        <p:spPr>
          <a:xfrm>
            <a:off x="783590" y="4728845"/>
            <a:ext cx="94576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用雕版印刷书籍，唐朝人还没有大规模地这么做。从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冯瀛王</a:t>
            </a:r>
            <a:r>
              <a:rPr lang="zh-CN" altLang="en-US" sz="32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的时候才（用雕版）印刷五经，以后的经典文献就都是雕版印刷的本子了。</a:t>
            </a:r>
            <a:endParaRPr lang="zh-CN" altLang="en-US" sz="32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272" name="矩形 11"/>
          <p:cNvSpPr/>
          <p:nvPr/>
        </p:nvSpPr>
        <p:spPr>
          <a:xfrm>
            <a:off x="1250950" y="1633220"/>
            <a:ext cx="99479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板 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印书籍，唐人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尚 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未   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盛     为    之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自冯瀛王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始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印五经，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已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后     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典籍   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皆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板本。</a:t>
            </a:r>
            <a:endParaRPr lang="zh-CN" altLang="en-US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7" name="Text Box 12"/>
          <p:cNvSpPr txBox="1"/>
          <p:nvPr/>
        </p:nvSpPr>
        <p:spPr>
          <a:xfrm>
            <a:off x="3620453" y="3591560"/>
            <a:ext cx="576262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才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Text Box 12"/>
          <p:cNvSpPr txBox="1"/>
          <p:nvPr/>
        </p:nvSpPr>
        <p:spPr>
          <a:xfrm>
            <a:off x="4486910" y="3591560"/>
            <a:ext cx="17780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同“以”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Text Box 12"/>
          <p:cNvSpPr txBox="1"/>
          <p:nvPr/>
        </p:nvSpPr>
        <p:spPr>
          <a:xfrm>
            <a:off x="6343650" y="3552825"/>
            <a:ext cx="1697038" cy="95313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泛指各种重要书籍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8313738" y="3575050"/>
            <a:ext cx="557212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4" grpId="0" animBg="1"/>
      <p:bldP spid="15" grpId="0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071688" y="2997200"/>
            <a:ext cx="1420812" cy="95313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宋仁宗的年号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Text Box 8"/>
          <p:cNvSpPr txBox="1"/>
          <p:nvPr/>
        </p:nvSpPr>
        <p:spPr>
          <a:xfrm>
            <a:off x="3967163" y="3019425"/>
            <a:ext cx="11303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平民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Text Box 10"/>
          <p:cNvSpPr txBox="1"/>
          <p:nvPr/>
        </p:nvSpPr>
        <p:spPr>
          <a:xfrm>
            <a:off x="6119813" y="2997200"/>
            <a:ext cx="989012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发明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Rectangle 3"/>
          <p:cNvSpPr txBox="1">
            <a:spLocks noRot="1" noChangeArrowheads="1"/>
          </p:cNvSpPr>
          <p:nvPr/>
        </p:nvSpPr>
        <p:spPr>
          <a:xfrm>
            <a:off x="2071688" y="4221163"/>
            <a:ext cx="8056563" cy="1316038"/>
          </a:xfrm>
          <a:prstGeom prst="rect">
            <a:avLst/>
          </a:prstGeom>
        </p:spPr>
        <p:txBody>
          <a:bodyPr/>
          <a:lstStyle/>
          <a:p>
            <a:pPr marR="0" defTabSz="914400" fontAlgn="auto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defRPr/>
            </a:pPr>
            <a:r>
              <a:rPr lang="zh-CN" altLang="en-US" sz="3600" noProof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     </a:t>
            </a:r>
            <a:r>
              <a:rPr kumimoji="0" lang="zh-CN" altLang="en-US" sz="3200" b="1" i="0" kern="1200" cap="none" spc="0" normalizeH="0" baseline="0" noProof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宋朝庆历年间，有个叫毕昇的平民，又发明了活字版（印刷）。</a:t>
            </a:r>
            <a:endParaRPr kumimoji="0" lang="zh-CN" altLang="en-US" sz="3200" b="1" i="0" kern="1200" cap="none" spc="0" normalizeH="0" baseline="0" noProof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318" name="矩形 3"/>
          <p:cNvSpPr/>
          <p:nvPr/>
        </p:nvSpPr>
        <p:spPr>
          <a:xfrm>
            <a:off x="2238375" y="2309813"/>
            <a:ext cx="77628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庆历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中有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布衣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毕</a:t>
            </a:r>
            <a:r>
              <a:rPr lang="zh-CN" altLang="en-US" sz="3200" b="1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昇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，又</a:t>
            </a:r>
            <a:r>
              <a:rPr lang="zh-CN" altLang="en-US" sz="32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活板。</a:t>
            </a:r>
            <a:endParaRPr lang="zh-CN" altLang="en-US" sz="3200" b="1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Text Box 8"/>
          <p:cNvSpPr txBox="1"/>
          <p:nvPr/>
        </p:nvSpPr>
        <p:spPr>
          <a:xfrm>
            <a:off x="5097463" y="1862138"/>
            <a:ext cx="1131887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shēn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</a:t>
            </a:r>
            <a:endParaRPr lang="en-US" altLang="zh-CN" sz="2800" err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4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/>
          <p:cNvSpPr txBox="1"/>
          <p:nvPr/>
        </p:nvSpPr>
        <p:spPr>
          <a:xfrm>
            <a:off x="1919605" y="1949450"/>
            <a:ext cx="97561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其法：用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胶泥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刻字，薄如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钱唇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en-US" altLang="zh-CN" sz="32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32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每字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为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印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          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火 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烧 </a:t>
            </a:r>
            <a:r>
              <a:rPr lang="zh-CN" altLang="en-US" sz="32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令  </a:t>
            </a:r>
            <a:r>
              <a:rPr lang="zh-CN" altLang="en-US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坚。</a:t>
            </a:r>
            <a:endParaRPr lang="zh-CN" altLang="en-US" sz="3200" u="sng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9440" y="1328420"/>
            <a:ext cx="213677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铜钱的边缘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90838" y="3938588"/>
            <a:ext cx="61277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刻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46500" y="3946525"/>
            <a:ext cx="973138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字模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4483" y="2516188"/>
            <a:ext cx="1701800" cy="953135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名词作状语，用火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42020" y="3946525"/>
            <a:ext cx="660400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使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31340" y="4885373"/>
            <a:ext cx="80645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它的方法是：用黏土刻字，字模薄得像铜钱的边缘似的，每个字刻一个字模，用火烧使它坚硬。</a:t>
            </a:r>
            <a:endParaRPr lang="zh-CN" altLang="en-US" sz="2800" b="1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73893" y="1328420"/>
            <a:ext cx="974725" cy="521970"/>
          </a:xfrm>
          <a:prstGeom prst="rect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黏土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431165"/>
            <a:ext cx="2418080" cy="7683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ym typeface="宋体" panose="02010600030101010101" pitchFamily="2" charset="-122"/>
              </a:rPr>
              <a:t>疏通文意</a:t>
            </a:r>
            <a:endParaRPr lang="zh-CN" altLang="en-US" sz="4400" b="1"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 animBg="1"/>
    </p:bldLst>
  </p:timing>
</p:sld>
</file>

<file path=ppt/tags/tag1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PECIAL_SOURCE" val="bdnull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UNIT_PLACING_PICTURE_USER_VIEWPORT" val="{&quot;height&quot;:7595,&quot;width&quot;:12020}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SPECIAL_SOURCE" val="bdnull"/>
</p:tagLst>
</file>

<file path=ppt/tags/tag42.xml><?xml version="1.0" encoding="utf-8"?>
<p:tagLst xmlns:p="http://schemas.openxmlformats.org/presentationml/2006/main">
  <p:tag name="KSO_WM_SPECIAL_SOURCE" val="bdnull"/>
</p:tagLst>
</file>

<file path=ppt/tags/tag43.xml><?xml version="1.0" encoding="utf-8"?>
<p:tagLst xmlns:p="http://schemas.openxmlformats.org/presentationml/2006/main">
  <p:tag name="KSO_WM_SPECIAL_SOURCE" val="bdnull"/>
</p:tagLst>
</file>

<file path=ppt/tags/tag44.xml><?xml version="1.0" encoding="utf-8"?>
<p:tagLst xmlns:p="http://schemas.openxmlformats.org/presentationml/2006/main">
  <p:tag name="KSO_WM_SPECIAL_SOURCE" val="bdnull"/>
</p:tagLst>
</file>

<file path=ppt/tags/tag45.xml><?xml version="1.0" encoding="utf-8"?>
<p:tagLst xmlns:p="http://schemas.openxmlformats.org/presentationml/2006/main">
  <p:tag name="KSO_WM_SPECIAL_SOURCE" val="bdnull"/>
</p:tagLst>
</file>

<file path=ppt/tags/tag46.xml><?xml version="1.0" encoding="utf-8"?>
<p:tagLst xmlns:p="http://schemas.openxmlformats.org/presentationml/2006/main">
  <p:tag name="KSO_WM_SPECIAL_SOURCE" val="bdnull"/>
</p:tagLst>
</file>

<file path=ppt/tags/tag47.xml><?xml version="1.0" encoding="utf-8"?>
<p:tagLst xmlns:p="http://schemas.openxmlformats.org/presentationml/2006/main">
  <p:tag name="KSO_WM_SPECIAL_SOURCE" val="bdnull"/>
</p:tagLst>
</file>

<file path=ppt/tags/tag48.xml><?xml version="1.0" encoding="utf-8"?>
<p:tagLst xmlns:p="http://schemas.openxmlformats.org/presentationml/2006/main">
  <p:tag name="KSO_WM_SPECIAL_SOURCE" val="bdnull"/>
</p:tagLst>
</file>

<file path=ppt/tags/tag49.xml><?xml version="1.0" encoding="utf-8"?>
<p:tagLst xmlns:p="http://schemas.openxmlformats.org/presentationml/2006/main"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50.xml><?xml version="1.0" encoding="utf-8"?>
<p:tagLst xmlns:p="http://schemas.openxmlformats.org/presentationml/2006/main">
  <p:tag name="KSO_WM_SPECIAL_SOURCE" val="bdnull"/>
</p:tagLst>
</file>

<file path=ppt/tags/tag51.xml><?xml version="1.0" encoding="utf-8"?>
<p:tagLst xmlns:p="http://schemas.openxmlformats.org/presentationml/2006/main">
  <p:tag name="KSO_WM_SPECIAL_SOURCE" val="bdnull"/>
</p:tagLst>
</file>

<file path=ppt/tags/tag52.xml><?xml version="1.0" encoding="utf-8"?>
<p:tagLst xmlns:p="http://schemas.openxmlformats.org/presentationml/2006/main">
  <p:tag name="KSO_WM_SPECIAL_SOURCE" val="bdnull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KSO_WM_SPECIAL_SOURCE" val="bdnull"/>
</p:tagLst>
</file>

<file path=ppt/tags/tag55.xml><?xml version="1.0" encoding="utf-8"?>
<p:tagLst xmlns:p="http://schemas.openxmlformats.org/presentationml/2006/main">
  <p:tag name="KSO_WM_SPECIAL_SOURCE" val="bdnull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M_DOC_GUID" val="{b0ff9287-5143-4b53-b02d-c3063441d1c1}"/>
  <p:tag name="KSO_DOCER_TEMPLATE_OPEN_ONCE_MARK" val="1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rgbClr val="FFFF00"/>
        </a:solidFill>
        <a:ln>
          <a:solidFill>
            <a:schemeClr val="accent6">
              <a:lumMod val="60000"/>
              <a:lumOff val="40000"/>
            </a:schemeClr>
          </a:solidFill>
        </a:ln>
      </a:spPr>
      <a:bodyPr wrap="square" rtlCol="0">
        <a:spAutoFit/>
      </a:bodyPr>
      <a:lstStyle>
        <a:defPPr lvl="0" algn="l">
          <a:buClrTx/>
          <a:buSzTx/>
          <a:buFontTx/>
          <a:defRPr lang="zh-CN" altLang="en-US" sz="1800" b="1">
            <a:solidFill>
              <a:srgbClr val="C00000"/>
            </a:solidFill>
            <a:latin typeface="Calibri" panose="020F0502020204030204" charset="0"/>
            <a:ea typeface="宋体" panose="02010600030101010101" pitchFamily="2" charset="-122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8098</Words>
  <Application>WPS 演示</Application>
  <PresentationFormat>宽屏</PresentationFormat>
  <Paragraphs>889</Paragraphs>
  <Slides>56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56</vt:i4>
      </vt:variant>
    </vt:vector>
  </HeadingPairs>
  <TitlesOfParts>
    <vt:vector size="88" baseType="lpstr">
      <vt:lpstr>Arial</vt:lpstr>
      <vt:lpstr>宋体</vt:lpstr>
      <vt:lpstr>Wingdings</vt:lpstr>
      <vt:lpstr>等线</vt:lpstr>
      <vt:lpstr>Calibri</vt:lpstr>
      <vt:lpstr>微软雅黑</vt:lpstr>
      <vt:lpstr>方正舒体</vt:lpstr>
      <vt:lpstr>Arial</vt:lpstr>
      <vt:lpstr>思源黑体 CN Bold</vt:lpstr>
      <vt:lpstr>黑体</vt:lpstr>
      <vt:lpstr>思源黑体 CN Regular</vt:lpstr>
      <vt:lpstr>楷体</vt:lpstr>
      <vt:lpstr>华文新魏</vt:lpstr>
      <vt:lpstr>Times New Roman</vt:lpstr>
      <vt:lpstr>华文楷体</vt:lpstr>
      <vt:lpstr>等线 Light</vt:lpstr>
      <vt:lpstr>Arial Unicode MS</vt:lpstr>
      <vt:lpstr>Calibri</vt:lpstr>
      <vt:lpstr>楷体_GB2312</vt:lpstr>
      <vt:lpstr>新宋体</vt:lpstr>
      <vt:lpstr>SimSun-ExtB</vt:lpstr>
      <vt:lpstr>方正楷体_GBK</vt:lpstr>
      <vt:lpstr>\0027宋体\0027</vt:lpstr>
      <vt:lpstr>Office 主题​​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①先设一铁板,</vt:lpstr>
      <vt:lpstr>一板印刷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二一教育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21cnjy.com</dc:creator>
  <cp:keywords>21</cp:keywords>
  <cp:lastModifiedBy>dell</cp:lastModifiedBy>
  <cp:revision>7</cp:revision>
  <cp:lastPrinted>2022-02-18T07:50:00Z</cp:lastPrinted>
  <dcterms:created xsi:type="dcterms:W3CDTF">2022-02-18T07:50:00Z</dcterms:created>
  <dcterms:modified xsi:type="dcterms:W3CDTF">2022-02-28T06:24:29Z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102BF76D3D264D99AA34C7DA3417D600</vt:lpwstr>
  </property>
  <property fmtid="{D5CDD505-2E9C-101B-9397-08002B2CF9AE}" pid="3" name="KSOProductBuildVer">
    <vt:lpwstr>2052-11.1.0.11365</vt:lpwstr>
  </property>
</Properties>
</file>