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53"/>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416" r:id="rId25"/>
    <p:sldId id="417" r:id="rId26"/>
    <p:sldId id="418" r:id="rId27"/>
    <p:sldId id="419" r:id="rId28"/>
    <p:sldId id="420" r:id="rId29"/>
    <p:sldId id="421" r:id="rId30"/>
    <p:sldId id="422" r:id="rId31"/>
    <p:sldId id="423" r:id="rId32"/>
    <p:sldId id="424" r:id="rId33"/>
    <p:sldId id="425" r:id="rId34"/>
    <p:sldId id="426" r:id="rId35"/>
    <p:sldId id="427" r:id="rId36"/>
    <p:sldId id="428" r:id="rId37"/>
    <p:sldId id="429" r:id="rId38"/>
    <p:sldId id="430" r:id="rId39"/>
    <p:sldId id="431" r:id="rId40"/>
    <p:sldId id="432" r:id="rId41"/>
    <p:sldId id="433" r:id="rId42"/>
    <p:sldId id="434" r:id="rId43"/>
    <p:sldId id="435" r:id="rId44"/>
    <p:sldId id="436" r:id="rId45"/>
    <p:sldId id="437" r:id="rId46"/>
    <p:sldId id="438" r:id="rId47"/>
    <p:sldId id="439" r:id="rId48"/>
    <p:sldId id="440" r:id="rId49"/>
    <p:sldId id="441" r:id="rId50"/>
    <p:sldId id="442" r:id="rId51"/>
    <p:sldId id="443" r:id="rId52"/>
  </p:sldIdLst>
  <p:sldSz cx="11522075" cy="6480175"/>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124" d="100"/>
        <a:sy n="124" d="100"/>
      </p:scale>
      <p:origin x="0" y="34908"/>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1800932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44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45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46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48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50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slide" Target="slide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古诗文阅读</a:t>
            </a:r>
            <a:endParaRPr lang="zh-CN" altLang="en-US" sz="6600">
              <a:solidFill>
                <a:schemeClr val="bg1"/>
              </a:solidFill>
              <a:ea typeface="黑体" panose="02010609060101010101"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566652" y="733133"/>
            <a:ext cx="5402973" cy="1106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现代文阅读</a:t>
            </a:r>
            <a:endParaRPr lang="zh-CN" altLang="en-US" sz="6600">
              <a:solidFill>
                <a:schemeClr val="bg1"/>
              </a:solidFill>
              <a:ea typeface="黑体" panose="0201060906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760377" y="811195"/>
            <a:ext cx="10340975" cy="5262245"/>
          </a:xfrm>
          <a:prstGeom prst="rect">
            <a:avLst/>
          </a:prstGeom>
          <a:noFill/>
          <a:ln w="9525">
            <a:noFill/>
            <a:miter lim="800000"/>
          </a:ln>
          <a:effectLst/>
        </p:spPr>
        <p:txBody>
          <a:bodyPr>
            <a:spAutoFit/>
          </a:bodyPr>
          <a:lstStyle/>
          <a:p>
            <a:r>
              <a:rPr lang="zh-CN" altLang="en-US" sz="2400" b="1" smtClean="0">
                <a:solidFill>
                  <a:srgbClr val="FF0000"/>
                </a:solidFill>
                <a:ea typeface="楷体_GB2312" charset="-122"/>
              </a:rPr>
              <a:t>          答题规范：</a:t>
            </a:r>
          </a:p>
          <a:p>
            <a:r>
              <a:rPr lang="zh-CN" altLang="en-US" sz="2400" b="1" smtClean="0">
                <a:solidFill>
                  <a:srgbClr val="006600"/>
                </a:solidFill>
                <a:latin typeface="仿宋" panose="02010609060101010101" pitchFamily="49" charset="-122"/>
                <a:ea typeface="仿宋" panose="02010609060101010101" pitchFamily="49" charset="-122"/>
              </a:rPr>
              <a:t>题干若问</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是一位怎样的人</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，常用的一般模式为：</a:t>
            </a:r>
          </a:p>
          <a:p>
            <a:r>
              <a:rPr lang="zh-CN" altLang="en-US" sz="2400" b="1" smtClean="0">
                <a:solidFill>
                  <a:srgbClr val="006600"/>
                </a:solidFill>
                <a:latin typeface="仿宋" panose="02010609060101010101" pitchFamily="49" charset="-122"/>
                <a:ea typeface="仿宋" panose="02010609060101010101" pitchFamily="49" charset="-122"/>
              </a:rPr>
              <a:t>总分：先用一句话从整体上对该人物作一个定性分析，然后再从几个方面做定量分析。</a:t>
            </a:r>
          </a:p>
          <a:p>
            <a:r>
              <a:rPr lang="zh-CN" altLang="en-US" sz="2400" b="1" smtClean="0">
                <a:solidFill>
                  <a:srgbClr val="006600"/>
                </a:solidFill>
                <a:latin typeface="仿宋" panose="02010609060101010101" pitchFamily="49" charset="-122"/>
                <a:ea typeface="仿宋" panose="02010609060101010101" pitchFamily="49" charset="-122"/>
              </a:rPr>
              <a:t>分总：先从几个方面做定量分析，然后再用一句话作定性式的总括。</a:t>
            </a:r>
          </a:p>
          <a:p>
            <a:r>
              <a:rPr lang="zh-CN" altLang="en-US" sz="2400" b="1" smtClean="0">
                <a:solidFill>
                  <a:srgbClr val="006600"/>
                </a:solidFill>
                <a:latin typeface="仿宋" panose="02010609060101010101" pitchFamily="49" charset="-122"/>
                <a:ea typeface="仿宋" panose="02010609060101010101" pitchFamily="49" charset="-122"/>
              </a:rPr>
              <a:t>题干若问</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具有怎样的性格特点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，常用的一般模式为：</a:t>
            </a:r>
          </a:p>
          <a:p>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的性格特点：</a:t>
            </a:r>
            <a:r>
              <a:rPr lang="en-US" altLang="en-US" sz="2400" b="1" smtClean="0">
                <a:solidFill>
                  <a:srgbClr val="006600"/>
                </a:solidFill>
                <a:latin typeface="仿宋" panose="02010609060101010101" pitchFamily="49" charset="-122"/>
                <a:ea typeface="仿宋" panose="02010609060101010101" pitchFamily="49" charset="-122"/>
              </a:rPr>
              <a:t>①××</a:t>
            </a:r>
            <a:r>
              <a:rPr lang="zh-CN" altLang="en-US" sz="2400" b="1" smtClean="0">
                <a:solidFill>
                  <a:srgbClr val="006600"/>
                </a:solidFill>
                <a:latin typeface="仿宋" panose="02010609060101010101" pitchFamily="49" charset="-122"/>
                <a:ea typeface="仿宋" panose="02010609060101010101" pitchFamily="49" charset="-122"/>
              </a:rPr>
              <a:t>；</a:t>
            </a:r>
            <a:r>
              <a:rPr lang="en-US" altLang="en-US" sz="2400" b="1" smtClean="0">
                <a:solidFill>
                  <a:srgbClr val="006600"/>
                </a:solidFill>
                <a:latin typeface="仿宋" panose="02010609060101010101" pitchFamily="49" charset="-122"/>
                <a:ea typeface="仿宋" panose="02010609060101010101" pitchFamily="49" charset="-122"/>
              </a:rPr>
              <a:t>②××</a:t>
            </a:r>
            <a:r>
              <a:rPr lang="zh-CN" altLang="en-US" sz="2400" b="1" smtClean="0">
                <a:solidFill>
                  <a:srgbClr val="006600"/>
                </a:solidFill>
                <a:latin typeface="仿宋" panose="02010609060101010101" pitchFamily="49" charset="-122"/>
                <a:ea typeface="仿宋" panose="02010609060101010101" pitchFamily="49" charset="-122"/>
              </a:rPr>
              <a:t>。</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分条作答</a:t>
            </a:r>
            <a:r>
              <a:rPr lang="en-US" altLang="en-US" sz="2400" b="1" smtClean="0">
                <a:solidFill>
                  <a:srgbClr val="006600"/>
                </a:solidFill>
                <a:latin typeface="仿宋" panose="02010609060101010101" pitchFamily="49" charset="-122"/>
                <a:ea typeface="仿宋" panose="02010609060101010101" pitchFamily="49" charset="-122"/>
              </a:rPr>
              <a:t>)</a:t>
            </a:r>
            <a:endParaRPr lang="zh-CN" altLang="en-US" sz="2400" b="1" smtClean="0">
              <a:solidFill>
                <a:srgbClr val="006600"/>
              </a:solidFill>
              <a:latin typeface="仿宋" panose="02010609060101010101" pitchFamily="49" charset="-122"/>
              <a:ea typeface="仿宋" panose="02010609060101010101" pitchFamily="49" charset="-122"/>
            </a:endParaRPr>
          </a:p>
          <a:p>
            <a:r>
              <a:rPr lang="zh-CN" altLang="en-US" sz="2400" b="1" smtClean="0">
                <a:solidFill>
                  <a:srgbClr val="006600"/>
                </a:solidFill>
                <a:latin typeface="仿宋" panose="02010609060101010101" pitchFamily="49" charset="-122"/>
                <a:ea typeface="仿宋" panose="02010609060101010101" pitchFamily="49" charset="-122"/>
              </a:rPr>
              <a:t>答人物形象题要针对试题设题的角度具体灵活作答，没有一成不变的模式。</a:t>
            </a:r>
          </a:p>
          <a:p>
            <a:r>
              <a:rPr lang="en-US" altLang="en-US" sz="2400" b="1" smtClean="0">
                <a:solidFill>
                  <a:srgbClr val="FF0000"/>
                </a:solidFill>
                <a:ea typeface="楷体_GB2312" charset="-122"/>
              </a:rPr>
              <a:t>           </a:t>
            </a:r>
          </a:p>
          <a:p>
            <a:r>
              <a:rPr lang="en-US" altLang="en-US" sz="2400" b="1" smtClean="0">
                <a:solidFill>
                  <a:srgbClr val="FF0000"/>
                </a:solidFill>
                <a:ea typeface="楷体_GB2312" charset="-122"/>
              </a:rPr>
              <a:t>          2</a:t>
            </a:r>
            <a:r>
              <a:rPr lang="zh-CN" altLang="en-US" sz="2400" b="1" smtClean="0">
                <a:solidFill>
                  <a:srgbClr val="FF0000"/>
                </a:solidFill>
                <a:ea typeface="楷体_GB2312" charset="-122"/>
              </a:rPr>
              <a:t>种常见易混题型的区别</a:t>
            </a:r>
          </a:p>
          <a:p>
            <a:r>
              <a:rPr lang="zh-CN" altLang="en-US" sz="2400" b="1" smtClean="0">
                <a:solidFill>
                  <a:srgbClr val="006600"/>
                </a:solidFill>
                <a:latin typeface="仿宋" panose="02010609060101010101" pitchFamily="49" charset="-122"/>
                <a:ea typeface="仿宋" panose="02010609060101010101" pitchFamily="49" charset="-122"/>
              </a:rPr>
              <a:t>注意题干用语，区别</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性格特点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与</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形象特点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的不同。</a:t>
            </a:r>
          </a:p>
          <a:p>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性格特点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包括人的心理情感、待人接物、品行操守、生活，态度和价值观等较宽泛的内容。而</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形象特点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主要以</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性格特点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为中心，可以把人的外在形象</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肖像</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、身份、地位、职业等考虑进去。</a:t>
            </a:r>
            <a:endParaRPr lang="zh-CN" altLang="en-US" sz="2400" b="1">
              <a:solidFill>
                <a:srgbClr val="006600"/>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9266"/>
                                        </p:tgtEl>
                                        <p:attrNameLst>
                                          <p:attrName>style.visibility</p:attrName>
                                        </p:attrNameLst>
                                      </p:cBhvr>
                                      <p:to>
                                        <p:strVal val="visible"/>
                                      </p:to>
                                    </p:set>
                                    <p:animEffect transition="in" filter="plus(in)">
                                      <p:cBhvr>
                                        <p:cTn id="7"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ext Box 2"/>
          <p:cNvSpPr txBox="1">
            <a:spLocks noChangeArrowheads="1"/>
          </p:cNvSpPr>
          <p:nvPr/>
        </p:nvSpPr>
        <p:spPr bwMode="auto">
          <a:xfrm>
            <a:off x="760377" y="668319"/>
            <a:ext cx="10340975" cy="5692775"/>
          </a:xfrm>
          <a:prstGeom prst="rect">
            <a:avLst/>
          </a:prstGeom>
          <a:noFill/>
          <a:ln w="9525">
            <a:noFill/>
            <a:miter lim="800000"/>
          </a:ln>
          <a:effectLst/>
        </p:spPr>
        <p:txBody>
          <a:bodyPr>
            <a:spAutoFit/>
          </a:bodyPr>
          <a:lstStyle/>
          <a:p>
            <a:pPr>
              <a:lnSpc>
                <a:spcPct val="140000"/>
              </a:lnSpc>
            </a:pPr>
            <a:r>
              <a:rPr lang="zh-CN" altLang="en-US" sz="2000" b="1" smtClean="0">
                <a:solidFill>
                  <a:srgbClr val="009900"/>
                </a:solidFill>
                <a:latin typeface="仿宋" panose="02010609060101010101" pitchFamily="49" charset="-122"/>
                <a:ea typeface="仿宋" panose="02010609060101010101" pitchFamily="49" charset="-122"/>
              </a:rPr>
              <a:t>局部分析概括人物形象的方法</a:t>
            </a:r>
          </a:p>
          <a:p>
            <a:pPr>
              <a:lnSpc>
                <a:spcPct val="140000"/>
              </a:lnSpc>
            </a:pPr>
            <a:r>
              <a:rPr lang="en-US" altLang="en-US" sz="2000" b="1" smtClean="0">
                <a:solidFill>
                  <a:srgbClr val="009900"/>
                </a:solidFill>
                <a:latin typeface="仿宋" panose="02010609060101010101" pitchFamily="49" charset="-122"/>
                <a:ea typeface="仿宋" panose="02010609060101010101" pitchFamily="49" charset="-122"/>
              </a:rPr>
              <a:t>1</a:t>
            </a:r>
            <a:r>
              <a:rPr lang="zh-CN" altLang="en-US" sz="2000" b="1" smtClean="0">
                <a:solidFill>
                  <a:srgbClr val="009900"/>
                </a:solidFill>
                <a:latin typeface="仿宋" panose="02010609060101010101" pitchFamily="49" charset="-122"/>
                <a:ea typeface="仿宋" panose="02010609060101010101" pitchFamily="49" charset="-122"/>
              </a:rPr>
              <a:t>．锁定具体语境，抓关键词。看所给画线句子是什么描写，如语言描写、动作描写、肖像描写等，锁定具体语境，抓住描写中的关键词语看其凸显了人物什么样的性格或心理。</a:t>
            </a:r>
          </a:p>
          <a:p>
            <a:pPr>
              <a:lnSpc>
                <a:spcPct val="140000"/>
              </a:lnSpc>
            </a:pPr>
            <a:r>
              <a:rPr lang="en-US" altLang="en-US" sz="2000" b="1" smtClean="0">
                <a:solidFill>
                  <a:srgbClr val="009900"/>
                </a:solidFill>
                <a:latin typeface="仿宋" panose="02010609060101010101" pitchFamily="49" charset="-122"/>
                <a:ea typeface="仿宋" panose="02010609060101010101" pitchFamily="49" charset="-122"/>
              </a:rPr>
              <a:t>2</a:t>
            </a:r>
            <a:r>
              <a:rPr lang="zh-CN" altLang="en-US" sz="2000" b="1" smtClean="0">
                <a:solidFill>
                  <a:srgbClr val="009900"/>
                </a:solidFill>
                <a:latin typeface="仿宋" panose="02010609060101010101" pitchFamily="49" charset="-122"/>
                <a:ea typeface="仿宋" panose="02010609060101010101" pitchFamily="49" charset="-122"/>
              </a:rPr>
              <a:t>．联系上下文。结合情节推进、故事相关背景，就可以准确把握人物的心理或性格。</a:t>
            </a:r>
          </a:p>
          <a:p>
            <a:pPr>
              <a:lnSpc>
                <a:spcPct val="140000"/>
              </a:lnSpc>
            </a:pPr>
            <a:r>
              <a:rPr lang="zh-CN" altLang="en-US" sz="2000" b="1" smtClean="0">
                <a:solidFill>
                  <a:srgbClr val="009900"/>
                </a:solidFill>
                <a:latin typeface="仿宋" panose="02010609060101010101" pitchFamily="49" charset="-122"/>
                <a:ea typeface="仿宋" panose="02010609060101010101" pitchFamily="49" charset="-122"/>
              </a:rPr>
              <a:t>答这一类题要多往深处想想，因为这类题的答案往往不止一个。</a:t>
            </a:r>
          </a:p>
          <a:p>
            <a:pPr>
              <a:lnSpc>
                <a:spcPct val="140000"/>
              </a:lnSpc>
            </a:pPr>
            <a:r>
              <a:rPr lang="zh-CN" altLang="en-US" sz="2000" b="1" smtClean="0">
                <a:solidFill>
                  <a:srgbClr val="009900"/>
                </a:solidFill>
                <a:latin typeface="仿宋" panose="02010609060101010101" pitchFamily="49" charset="-122"/>
                <a:ea typeface="仿宋" panose="02010609060101010101" pitchFamily="49" charset="-122"/>
              </a:rPr>
              <a:t>答题范式：</a:t>
            </a:r>
          </a:p>
          <a:p>
            <a:pPr>
              <a:lnSpc>
                <a:spcPct val="140000"/>
              </a:lnSpc>
            </a:pPr>
            <a:r>
              <a:rPr lang="en-US" altLang="en-US" sz="2000" b="1" smtClean="0">
                <a:solidFill>
                  <a:srgbClr val="009900"/>
                </a:solidFill>
                <a:latin typeface="仿宋" panose="02010609060101010101" pitchFamily="49" charset="-122"/>
                <a:ea typeface="仿宋" panose="02010609060101010101" pitchFamily="49" charset="-122"/>
              </a:rPr>
              <a:t>1</a:t>
            </a:r>
            <a:r>
              <a:rPr lang="zh-CN" altLang="en-US" sz="2000" b="1" smtClean="0">
                <a:solidFill>
                  <a:srgbClr val="009900"/>
                </a:solidFill>
                <a:latin typeface="仿宋" panose="02010609060101010101" pitchFamily="49" charset="-122"/>
                <a:ea typeface="仿宋" panose="02010609060101010101" pitchFamily="49" charset="-122"/>
              </a:rPr>
              <a:t>．概括人物形象</a:t>
            </a:r>
          </a:p>
          <a:p>
            <a:pPr>
              <a:lnSpc>
                <a:spcPct val="140000"/>
              </a:lnSpc>
            </a:pPr>
            <a:r>
              <a:rPr lang="en-US" altLang="en-US" sz="2000" b="1" smtClean="0">
                <a:solidFill>
                  <a:srgbClr val="009900"/>
                </a:solidFill>
                <a:latin typeface="仿宋" panose="02010609060101010101" pitchFamily="49" charset="-122"/>
                <a:ea typeface="仿宋" panose="02010609060101010101" pitchFamily="49" charset="-122"/>
              </a:rPr>
              <a:t>2</a:t>
            </a:r>
            <a:r>
              <a:rPr lang="zh-CN" altLang="en-US" sz="2000" b="1" smtClean="0">
                <a:solidFill>
                  <a:srgbClr val="009900"/>
                </a:solidFill>
                <a:latin typeface="仿宋" panose="02010609060101010101" pitchFamily="49" charset="-122"/>
                <a:ea typeface="仿宋" panose="02010609060101010101" pitchFamily="49" charset="-122"/>
              </a:rPr>
              <a:t>．结合文本简要分析   概括人物性格时关键词的正确选用非常重要。</a:t>
            </a:r>
          </a:p>
          <a:p>
            <a:pPr>
              <a:lnSpc>
                <a:spcPct val="140000"/>
              </a:lnSpc>
            </a:pPr>
            <a:r>
              <a:rPr lang="en-US" altLang="en-US" sz="2000" b="1" smtClean="0">
                <a:solidFill>
                  <a:srgbClr val="009900"/>
                </a:solidFill>
                <a:latin typeface="仿宋" panose="02010609060101010101" pitchFamily="49" charset="-122"/>
                <a:ea typeface="仿宋" panose="02010609060101010101" pitchFamily="49" charset="-122"/>
              </a:rPr>
              <a:t>3</a:t>
            </a:r>
            <a:r>
              <a:rPr lang="zh-CN" altLang="en-US" sz="2000" b="1" smtClean="0">
                <a:solidFill>
                  <a:srgbClr val="009900"/>
                </a:solidFill>
                <a:latin typeface="仿宋" panose="02010609060101010101" pitchFamily="49" charset="-122"/>
                <a:ea typeface="仿宋" panose="02010609060101010101" pitchFamily="49" charset="-122"/>
              </a:rPr>
              <a:t>．分析次要人物的作用</a:t>
            </a:r>
          </a:p>
          <a:p>
            <a:pPr>
              <a:lnSpc>
                <a:spcPct val="140000"/>
              </a:lnSpc>
            </a:pPr>
            <a:r>
              <a:rPr lang="zh-CN" altLang="en-US" sz="2000" b="1" smtClean="0">
                <a:solidFill>
                  <a:srgbClr val="009900"/>
                </a:solidFill>
                <a:latin typeface="仿宋" panose="02010609060101010101" pitchFamily="49" charset="-122"/>
                <a:ea typeface="仿宋" panose="02010609060101010101" pitchFamily="49" charset="-122"/>
              </a:rPr>
              <a:t>误区警示：</a:t>
            </a:r>
          </a:p>
          <a:p>
            <a:pPr>
              <a:lnSpc>
                <a:spcPct val="140000"/>
              </a:lnSpc>
            </a:pPr>
            <a:r>
              <a:rPr lang="en-US" altLang="en-US" sz="2000" b="1" smtClean="0">
                <a:solidFill>
                  <a:srgbClr val="009900"/>
                </a:solidFill>
                <a:latin typeface="仿宋" panose="02010609060101010101" pitchFamily="49" charset="-122"/>
                <a:ea typeface="仿宋" panose="02010609060101010101" pitchFamily="49" charset="-122"/>
              </a:rPr>
              <a:t>(1)</a:t>
            </a:r>
            <a:r>
              <a:rPr lang="zh-CN" altLang="en-US" sz="2000" b="1" smtClean="0">
                <a:solidFill>
                  <a:srgbClr val="009900"/>
                </a:solidFill>
                <a:latin typeface="仿宋" panose="02010609060101010101" pitchFamily="49" charset="-122"/>
                <a:ea typeface="仿宋" panose="02010609060101010101" pitchFamily="49" charset="-122"/>
              </a:rPr>
              <a:t>分析人物形象时，不从实际出发，过分提高人物的思想品质；</a:t>
            </a:r>
            <a:r>
              <a:rPr lang="en-US" altLang="en-US" sz="2000" b="1" smtClean="0">
                <a:solidFill>
                  <a:srgbClr val="009900"/>
                </a:solidFill>
                <a:latin typeface="仿宋" panose="02010609060101010101" pitchFamily="49" charset="-122"/>
                <a:ea typeface="仿宋" panose="02010609060101010101" pitchFamily="49" charset="-122"/>
              </a:rPr>
              <a:t> </a:t>
            </a:r>
            <a:endParaRPr lang="zh-CN" altLang="en-US" sz="2000" b="1" smtClean="0">
              <a:solidFill>
                <a:srgbClr val="009900"/>
              </a:solidFill>
              <a:latin typeface="仿宋" panose="02010609060101010101" pitchFamily="49" charset="-122"/>
              <a:ea typeface="仿宋" panose="02010609060101010101" pitchFamily="49" charset="-122"/>
            </a:endParaRPr>
          </a:p>
          <a:p>
            <a:pPr>
              <a:lnSpc>
                <a:spcPct val="140000"/>
              </a:lnSpc>
            </a:pPr>
            <a:r>
              <a:rPr lang="en-US" altLang="en-US" sz="2000" b="1" smtClean="0">
                <a:solidFill>
                  <a:srgbClr val="009900"/>
                </a:solidFill>
                <a:latin typeface="仿宋" panose="02010609060101010101" pitchFamily="49" charset="-122"/>
                <a:ea typeface="仿宋" panose="02010609060101010101" pitchFamily="49" charset="-122"/>
              </a:rPr>
              <a:t>(2)</a:t>
            </a:r>
            <a:r>
              <a:rPr lang="zh-CN" altLang="en-US" sz="2000" b="1" smtClean="0">
                <a:solidFill>
                  <a:srgbClr val="009900"/>
                </a:solidFill>
                <a:latin typeface="仿宋" panose="02010609060101010101" pitchFamily="49" charset="-122"/>
                <a:ea typeface="仿宋" panose="02010609060101010101" pitchFamily="49" charset="-122"/>
              </a:rPr>
              <a:t>没有立足原文，无中生有，概括出原文中没有的东西；</a:t>
            </a:r>
            <a:r>
              <a:rPr lang="en-US" altLang="en-US" sz="2000" b="1" smtClean="0">
                <a:solidFill>
                  <a:srgbClr val="009900"/>
                </a:solidFill>
                <a:latin typeface="仿宋" panose="02010609060101010101" pitchFamily="49" charset="-122"/>
                <a:ea typeface="仿宋" panose="02010609060101010101" pitchFamily="49" charset="-122"/>
              </a:rPr>
              <a:t> </a:t>
            </a:r>
            <a:endParaRPr lang="zh-CN" altLang="en-US" sz="2000" b="1" smtClean="0">
              <a:solidFill>
                <a:srgbClr val="009900"/>
              </a:solidFill>
              <a:latin typeface="仿宋" panose="02010609060101010101" pitchFamily="49" charset="-122"/>
              <a:ea typeface="仿宋" panose="02010609060101010101" pitchFamily="49" charset="-122"/>
            </a:endParaRPr>
          </a:p>
          <a:p>
            <a:pPr>
              <a:lnSpc>
                <a:spcPct val="140000"/>
              </a:lnSpc>
            </a:pPr>
            <a:r>
              <a:rPr lang="en-US" altLang="en-US" sz="2000" b="1" smtClean="0">
                <a:solidFill>
                  <a:srgbClr val="009900"/>
                </a:solidFill>
                <a:latin typeface="仿宋" panose="02010609060101010101" pitchFamily="49" charset="-122"/>
                <a:ea typeface="仿宋" panose="02010609060101010101" pitchFamily="49" charset="-122"/>
              </a:rPr>
              <a:t>(3)</a:t>
            </a:r>
            <a:r>
              <a:rPr lang="zh-CN" altLang="en-US" sz="2000" b="1" smtClean="0">
                <a:solidFill>
                  <a:srgbClr val="009900"/>
                </a:solidFill>
                <a:latin typeface="仿宋" panose="02010609060101010101" pitchFamily="49" charset="-122"/>
                <a:ea typeface="仿宋" panose="02010609060101010101" pitchFamily="49" charset="-122"/>
              </a:rPr>
              <a:t>以偏概全，不能全面分析评价人物。</a:t>
            </a:r>
            <a:endParaRPr lang="zh-CN" altLang="en-US" sz="2000" b="1">
              <a:solidFill>
                <a:srgbClr val="009900"/>
              </a:solidFill>
              <a:latin typeface="仿宋" panose="02010609060101010101" pitchFamily="49" charset="-122"/>
              <a:ea typeface="仿宋" panose="02010609060101010101" pitchFamily="49" charset="-122"/>
            </a:endParaRPr>
          </a:p>
        </p:txBody>
      </p:sp>
      <p:sp>
        <p:nvSpPr>
          <p:cNvPr id="3" name="Rectangle 1"/>
          <p:cNvSpPr>
            <a:spLocks noChangeArrowheads="1"/>
          </p:cNvSpPr>
          <p:nvPr/>
        </p:nvSpPr>
        <p:spPr bwMode="auto">
          <a:xfrm>
            <a:off x="974691" y="625"/>
            <a:ext cx="6593840" cy="521970"/>
          </a:xfrm>
          <a:prstGeom prst="rect">
            <a:avLst/>
          </a:prstGeom>
          <a:noFill/>
          <a:ln w="9525">
            <a:noFill/>
            <a:miter lim="800000"/>
          </a:ln>
          <a:effectLst/>
        </p:spPr>
        <p:txBody>
          <a:bodyPr vert="horz" wrap="none" lIns="91440" tIns="45720" rIns="91440" bIns="45720" numCol="1" anchor="ctr" anchorCtr="0" compatLnSpc="1">
            <a:spAutoFit/>
          </a:bodyPr>
          <a:lstStyle/>
          <a:p>
            <a:pPr indent="266700" fontAlgn="base">
              <a:spcBef>
                <a:spcPct val="0"/>
              </a:spcBef>
              <a:spcAft>
                <a:spcPct val="0"/>
              </a:spcAft>
            </a:pPr>
            <a:r>
              <a:rPr lang="en-US" sz="2800" smtClean="0"/>
              <a:t> </a:t>
            </a:r>
            <a:r>
              <a:rPr lang="en-US" altLang="en-US" sz="2800" smtClean="0">
                <a:solidFill>
                  <a:schemeClr val="bg1"/>
                </a:solidFill>
                <a:latin typeface="黑体" pitchFamily="2" charset="-122"/>
                <a:ea typeface="黑体" panose="02010609060101010101" pitchFamily="2" charset="-122"/>
                <a:cs typeface="Times New Roman" panose="02020603050405020304" pitchFamily="18" charset="0"/>
              </a:rPr>
              <a:t>(</a:t>
            </a:r>
            <a:r>
              <a:rPr lang="zh-CN" altLang="en-US" sz="2800" smtClean="0">
                <a:solidFill>
                  <a:schemeClr val="bg1"/>
                </a:solidFill>
                <a:latin typeface="黑体" pitchFamily="2" charset="-122"/>
                <a:ea typeface="黑体" panose="02010609060101010101" pitchFamily="2" charset="-122"/>
                <a:cs typeface="Times New Roman" panose="02020603050405020304" pitchFamily="18" charset="0"/>
              </a:rPr>
              <a:t>二</a:t>
            </a:r>
            <a:r>
              <a:rPr lang="en-US" altLang="en-US" sz="2800" smtClean="0">
                <a:solidFill>
                  <a:schemeClr val="bg1"/>
                </a:solidFill>
                <a:latin typeface="黑体" pitchFamily="2" charset="-122"/>
                <a:ea typeface="黑体" panose="02010609060101010101" pitchFamily="2" charset="-122"/>
                <a:cs typeface="Times New Roman" panose="02020603050405020304" pitchFamily="18" charset="0"/>
              </a:rPr>
              <a:t>)</a:t>
            </a:r>
            <a:r>
              <a:rPr lang="zh-CN" altLang="en-US" sz="2800" smtClean="0">
                <a:solidFill>
                  <a:schemeClr val="bg1"/>
                </a:solidFill>
                <a:latin typeface="黑体" pitchFamily="2" charset="-122"/>
                <a:ea typeface="黑体" panose="02010609060101010101" pitchFamily="2" charset="-122"/>
                <a:cs typeface="Times New Roman" panose="02020603050405020304" pitchFamily="18" charset="0"/>
              </a:rPr>
              <a:t>指定语段分析人物心理或性格特点</a:t>
            </a:r>
            <a:endParaRPr kumimoji="0" lang="zh-CN" altLang="en-US" sz="2800" b="0" i="0" u="none" strike="noStrike" cap="none" normalizeH="0" baseline="0" smtClean="0">
              <a:ln>
                <a:noFill/>
              </a:ln>
              <a:solidFill>
                <a:schemeClr val="bg1"/>
              </a:solidFill>
              <a:effectLst/>
              <a:latin typeface="Arial" pitchFamily="34" charset="0"/>
              <a:ea typeface="宋体"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40290"/>
                                        </p:tgtEl>
                                        <p:attrNameLst>
                                          <p:attrName>style.visibility</p:attrName>
                                        </p:attrNameLst>
                                      </p:cBhvr>
                                      <p:to>
                                        <p:strVal val="visible"/>
                                      </p:to>
                                    </p:set>
                                    <p:animEffect transition="in" filter="plus(in)">
                                      <p:cBhvr>
                                        <p:cTn id="7" dur="2000"/>
                                        <p:tgtEl>
                                          <p:spTgt spid="140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1617633" y="2311393"/>
            <a:ext cx="8429684" cy="2553335"/>
          </a:xfrm>
          <a:prstGeom prst="rect">
            <a:avLst/>
          </a:prstGeom>
          <a:noFill/>
          <a:ln w="9525">
            <a:noFill/>
            <a:miter lim="800000"/>
          </a:ln>
          <a:effectLst/>
        </p:spPr>
        <p:txBody>
          <a:bodyPr wrap="square">
            <a:spAutoFit/>
          </a:bodyPr>
          <a:lstStyle/>
          <a:p>
            <a:r>
              <a:rPr lang="zh-CN" altLang="en-US" sz="2000" smtClean="0"/>
              <a:t>           </a:t>
            </a:r>
            <a:endParaRPr lang="zh-CN" altLang="en-US" sz="2400" b="1" smtClean="0">
              <a:solidFill>
                <a:srgbClr val="006600"/>
              </a:solidFill>
              <a:latin typeface="仿宋" panose="02010609060101010101" pitchFamily="49" charset="-122"/>
              <a:ea typeface="仿宋" panose="02010609060101010101" pitchFamily="49" charset="-122"/>
            </a:endParaRPr>
          </a:p>
          <a:p>
            <a:r>
              <a:rPr lang="zh-CN" altLang="en-US" sz="2800" b="1" smtClean="0">
                <a:solidFill>
                  <a:srgbClr val="006600"/>
                </a:solidFill>
                <a:latin typeface="仿宋" panose="02010609060101010101" pitchFamily="49" charset="-122"/>
                <a:ea typeface="仿宋" panose="02010609060101010101" pitchFamily="49" charset="-122"/>
              </a:rPr>
              <a:t>小说的核心任务就是通过刻画人物、塑造典型人物形象来揭示社会生活的某些本质方面，从而表现作品的主题。小说中的人物可分为主要人物、次要人物，在高考中经常考查的还有物象，高考在形象作用方面的设题也在这三方面。</a:t>
            </a:r>
          </a:p>
        </p:txBody>
      </p:sp>
      <p:sp>
        <p:nvSpPr>
          <p:cNvPr id="139269" name="Text Box 5"/>
          <p:cNvSpPr txBox="1">
            <a:spLocks noChangeArrowheads="1"/>
          </p:cNvSpPr>
          <p:nvPr/>
        </p:nvSpPr>
        <p:spPr bwMode="auto">
          <a:xfrm>
            <a:off x="2903517" y="1168385"/>
            <a:ext cx="5643602" cy="521970"/>
          </a:xfrm>
          <a:prstGeom prst="rect">
            <a:avLst/>
          </a:prstGeom>
          <a:noFill/>
          <a:ln w="19050">
            <a:noFill/>
            <a:miter lim="800000"/>
          </a:ln>
          <a:effectLst/>
        </p:spPr>
        <p:txBody>
          <a:bodyPr wrap="square">
            <a:spAutoFit/>
          </a:bodyPr>
          <a:lstStyle/>
          <a:p>
            <a:pPr algn="ctr"/>
            <a:r>
              <a:rPr lang="zh-CN" altLang="en-US" sz="2800" b="1" smtClean="0">
                <a:solidFill>
                  <a:srgbClr val="FF0000"/>
                </a:solidFill>
                <a:latin typeface="黑体" pitchFamily="2" charset="-122"/>
                <a:ea typeface="黑体" panose="02010609060101010101" pitchFamily="2" charset="-122"/>
              </a:rPr>
              <a:t>题型二  人物形象</a:t>
            </a:r>
            <a:r>
              <a:rPr lang="en-US" altLang="en-US" sz="2800" b="1" smtClean="0">
                <a:solidFill>
                  <a:srgbClr val="FF0000"/>
                </a:solidFill>
                <a:latin typeface="黑体" pitchFamily="2" charset="-122"/>
                <a:ea typeface="黑体" panose="02010609060101010101" pitchFamily="2" charset="-122"/>
              </a:rPr>
              <a:t>(</a:t>
            </a:r>
            <a:r>
              <a:rPr lang="zh-CN" altLang="en-US" sz="2800" b="1" smtClean="0">
                <a:solidFill>
                  <a:srgbClr val="FF0000"/>
                </a:solidFill>
                <a:latin typeface="黑体" pitchFamily="2" charset="-122"/>
                <a:ea typeface="黑体" panose="02010609060101010101" pitchFamily="2" charset="-122"/>
              </a:rPr>
              <a:t>或物象</a:t>
            </a:r>
            <a:r>
              <a:rPr lang="en-US" altLang="en-US" sz="2800" b="1" smtClean="0">
                <a:solidFill>
                  <a:srgbClr val="FF0000"/>
                </a:solidFill>
                <a:latin typeface="黑体" pitchFamily="2" charset="-122"/>
                <a:ea typeface="黑体" panose="02010609060101010101" pitchFamily="2" charset="-122"/>
              </a:rPr>
              <a:t>)</a:t>
            </a:r>
            <a:r>
              <a:rPr lang="zh-CN" altLang="en-US" sz="2800" b="1" smtClean="0">
                <a:solidFill>
                  <a:srgbClr val="FF0000"/>
                </a:solidFill>
                <a:latin typeface="黑体" pitchFamily="2" charset="-122"/>
                <a:ea typeface="黑体" panose="02010609060101010101" pitchFamily="2" charset="-122"/>
              </a:rPr>
              <a:t>的作用</a:t>
            </a:r>
            <a:endParaRPr lang="zh-CN" altLang="en-US" sz="2800" b="1">
              <a:solidFill>
                <a:srgbClr val="FF0000"/>
              </a:solidFill>
              <a:latin typeface="黑体"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39269"/>
                                        </p:tgtEl>
                                        <p:attrNameLst>
                                          <p:attrName>style.visibility</p:attrName>
                                        </p:attrNameLst>
                                      </p:cBhvr>
                                      <p:to>
                                        <p:strVal val="visible"/>
                                      </p:to>
                                    </p:set>
                                    <p:animEffect transition="in" filter="dissolve">
                                      <p:cBhvr>
                                        <p:cTn id="7" dur="500"/>
                                        <p:tgtEl>
                                          <p:spTgt spid="13926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39266"/>
                                        </p:tgtEl>
                                        <p:attrNameLst>
                                          <p:attrName>style.visibility</p:attrName>
                                        </p:attrNameLst>
                                      </p:cBhvr>
                                      <p:to>
                                        <p:strVal val="visible"/>
                                      </p:to>
                                    </p:set>
                                    <p:animEffect transition="in" filter="plus(in)">
                                      <p:cBhvr>
                                        <p:cTn id="13"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P spid="13926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1903385" y="1096947"/>
            <a:ext cx="8429684" cy="4276725"/>
          </a:xfrm>
          <a:prstGeom prst="rect">
            <a:avLst/>
          </a:prstGeom>
          <a:noFill/>
          <a:ln w="9525">
            <a:noFill/>
            <a:miter lim="800000"/>
          </a:ln>
          <a:effectLst/>
        </p:spPr>
        <p:txBody>
          <a:bodyPr wrap="square">
            <a:spAutoFit/>
          </a:bodyPr>
          <a:lstStyle/>
          <a:p>
            <a:r>
              <a:rPr lang="zh-CN" altLang="en-US" sz="2000" smtClean="0"/>
              <a:t>           </a:t>
            </a:r>
            <a:endParaRPr lang="zh-CN" altLang="en-US" sz="2400" b="1" smtClean="0">
              <a:solidFill>
                <a:srgbClr val="006600"/>
              </a:solidFill>
              <a:latin typeface="仿宋" panose="02010609060101010101" pitchFamily="49" charset="-122"/>
              <a:ea typeface="仿宋" panose="02010609060101010101" pitchFamily="49" charset="-122"/>
            </a:endParaRPr>
          </a:p>
          <a:p>
            <a:r>
              <a:rPr lang="zh-CN" altLang="en-US" sz="2800" smtClean="0"/>
              <a:t>　   </a:t>
            </a:r>
            <a:r>
              <a:rPr lang="zh-CN" altLang="en-US" sz="2800" b="1" smtClean="0">
                <a:solidFill>
                  <a:srgbClr val="006600"/>
                </a:solidFill>
                <a:latin typeface="仿宋" panose="02010609060101010101" pitchFamily="49" charset="-122"/>
                <a:ea typeface="仿宋" panose="02010609060101010101" pitchFamily="49" charset="-122"/>
              </a:rPr>
              <a:t>本考点常见的考查方式还有：</a:t>
            </a:r>
          </a:p>
          <a:p>
            <a:r>
              <a:rPr lang="en-US" altLang="en-US" sz="2800" b="1" smtClean="0">
                <a:solidFill>
                  <a:srgbClr val="006600"/>
                </a:solidFill>
                <a:latin typeface="仿宋" panose="02010609060101010101" pitchFamily="49" charset="-122"/>
                <a:ea typeface="仿宋" panose="02010609060101010101" pitchFamily="49" charset="-122"/>
              </a:rPr>
              <a:t>    1</a:t>
            </a:r>
            <a:r>
              <a:rPr lang="zh-CN" altLang="en-US" sz="2800" b="1" smtClean="0">
                <a:solidFill>
                  <a:srgbClr val="006600"/>
                </a:solidFill>
                <a:latin typeface="仿宋" panose="02010609060101010101" pitchFamily="49" charset="-122"/>
                <a:ea typeface="仿宋" panose="02010609060101010101" pitchFamily="49" charset="-122"/>
              </a:rPr>
              <a:t>．</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主要人物的作用</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其他设问方式：你认为作者塑造的人物形象有怎样的社会意义？请结合文章内容分析。</a:t>
            </a:r>
          </a:p>
          <a:p>
            <a:r>
              <a:rPr lang="en-US" altLang="en-US" sz="2800" b="1" smtClean="0">
                <a:solidFill>
                  <a:srgbClr val="006600"/>
                </a:solidFill>
                <a:latin typeface="仿宋" panose="02010609060101010101" pitchFamily="49" charset="-122"/>
                <a:ea typeface="仿宋" panose="02010609060101010101" pitchFamily="49" charset="-122"/>
              </a:rPr>
              <a:t>    2</a:t>
            </a:r>
            <a:r>
              <a:rPr lang="zh-CN" altLang="en-US" sz="2800" b="1" smtClean="0">
                <a:solidFill>
                  <a:srgbClr val="006600"/>
                </a:solidFill>
                <a:latin typeface="仿宋" panose="02010609060101010101" pitchFamily="49" charset="-122"/>
                <a:ea typeface="仿宋" panose="02010609060101010101" pitchFamily="49" charset="-122"/>
              </a:rPr>
              <a:t>．</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次要人物的作用</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其他设问方式：本文的主人公为</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，那么另一人物在小说中有什么作用？请简要分析。</a:t>
            </a:r>
          </a:p>
          <a:p>
            <a:r>
              <a:rPr lang="en-US" altLang="en-US" sz="2800" b="1" smtClean="0">
                <a:solidFill>
                  <a:srgbClr val="006600"/>
                </a:solidFill>
                <a:latin typeface="仿宋" panose="02010609060101010101" pitchFamily="49" charset="-122"/>
                <a:ea typeface="仿宋" panose="02010609060101010101" pitchFamily="49" charset="-122"/>
              </a:rPr>
              <a:t>    3</a:t>
            </a:r>
            <a:r>
              <a:rPr lang="zh-CN" altLang="en-US" sz="2800" b="1" smtClean="0">
                <a:solidFill>
                  <a:srgbClr val="006600"/>
                </a:solidFill>
                <a:latin typeface="仿宋" panose="02010609060101010101" pitchFamily="49" charset="-122"/>
                <a:ea typeface="仿宋" panose="02010609060101010101" pitchFamily="49" charset="-122"/>
              </a:rPr>
              <a:t>．</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物象的作用</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其他设问方式：小说多次写到</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物</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，有什么艺术效果？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9266"/>
                                        </p:tgtEl>
                                        <p:attrNameLst>
                                          <p:attrName>style.visibility</p:attrName>
                                        </p:attrNameLst>
                                      </p:cBhvr>
                                      <p:to>
                                        <p:strVal val="visible"/>
                                      </p:to>
                                    </p:set>
                                    <p:animEffect transition="in" filter="plus(in)">
                                      <p:cBhvr>
                                        <p:cTn id="7"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617501" y="811195"/>
            <a:ext cx="10715700" cy="5323205"/>
          </a:xfrm>
          <a:prstGeom prst="rect">
            <a:avLst/>
          </a:prstGeom>
          <a:noFill/>
          <a:ln w="9525">
            <a:noFill/>
            <a:miter lim="800000"/>
          </a:ln>
          <a:effectLst/>
        </p:spPr>
        <p:txBody>
          <a:bodyPr wrap="square">
            <a:spAutoFit/>
          </a:bodyPr>
          <a:lstStyle/>
          <a:p>
            <a:r>
              <a:rPr lang="zh-CN" altLang="en-US" sz="2000" smtClean="0"/>
              <a:t>          </a:t>
            </a:r>
            <a:r>
              <a:rPr lang="en-US" altLang="en-US" sz="2800" b="1" smtClean="0">
                <a:solidFill>
                  <a:srgbClr val="006600"/>
                </a:solidFill>
                <a:latin typeface="黑体" pitchFamily="2" charset="-122"/>
                <a:ea typeface="黑体" panose="02010609060101010101" pitchFamily="2" charset="-122"/>
              </a:rPr>
              <a:t>(</a:t>
            </a:r>
            <a:r>
              <a:rPr lang="zh-CN" altLang="en-US" sz="2800" b="1" smtClean="0">
                <a:solidFill>
                  <a:srgbClr val="006600"/>
                </a:solidFill>
                <a:latin typeface="黑体" pitchFamily="2" charset="-122"/>
                <a:ea typeface="黑体" panose="02010609060101010101" pitchFamily="2" charset="-122"/>
              </a:rPr>
              <a:t>一</a:t>
            </a:r>
            <a:r>
              <a:rPr lang="en-US" altLang="en-US" sz="2800" b="1" smtClean="0">
                <a:solidFill>
                  <a:srgbClr val="006600"/>
                </a:solidFill>
                <a:latin typeface="黑体" pitchFamily="2" charset="-122"/>
                <a:ea typeface="黑体" panose="02010609060101010101" pitchFamily="2" charset="-122"/>
              </a:rPr>
              <a:t>)</a:t>
            </a:r>
            <a:r>
              <a:rPr lang="zh-CN" altLang="en-US" sz="2800" b="1" smtClean="0">
                <a:solidFill>
                  <a:srgbClr val="006600"/>
                </a:solidFill>
                <a:latin typeface="黑体" pitchFamily="2" charset="-122"/>
                <a:ea typeface="黑体" panose="02010609060101010101" pitchFamily="2" charset="-122"/>
              </a:rPr>
              <a:t>分析主要人物的作用</a:t>
            </a:r>
            <a:r>
              <a:rPr lang="en-US" altLang="en-US" sz="2800" b="1" smtClean="0">
                <a:solidFill>
                  <a:srgbClr val="006600"/>
                </a:solidFill>
                <a:latin typeface="黑体" pitchFamily="2" charset="-122"/>
                <a:ea typeface="黑体" panose="02010609060101010101" pitchFamily="2" charset="-122"/>
              </a:rPr>
              <a:t>2</a:t>
            </a:r>
            <a:r>
              <a:rPr lang="zh-CN" altLang="en-US" sz="2800" b="1" smtClean="0">
                <a:solidFill>
                  <a:srgbClr val="006600"/>
                </a:solidFill>
                <a:latin typeface="黑体" pitchFamily="2" charset="-122"/>
                <a:ea typeface="黑体" panose="02010609060101010101" pitchFamily="2" charset="-122"/>
              </a:rPr>
              <a:t>角度</a:t>
            </a:r>
          </a:p>
          <a:p>
            <a:endParaRPr lang="en-US" sz="2400" smtClean="0">
              <a:solidFill>
                <a:srgbClr val="0000FF"/>
              </a:solidFill>
              <a:latin typeface="+mn-ea"/>
            </a:endParaRPr>
          </a:p>
          <a:p>
            <a:r>
              <a:rPr lang="en-US" sz="2400" smtClean="0">
                <a:solidFill>
                  <a:srgbClr val="0000FF"/>
                </a:solidFill>
                <a:latin typeface="+mn-ea"/>
              </a:rPr>
              <a:t>       1</a:t>
            </a:r>
            <a:r>
              <a:rPr lang="zh-CN" altLang="en-US" sz="2400" smtClean="0">
                <a:solidFill>
                  <a:srgbClr val="0000FF"/>
                </a:solidFill>
                <a:latin typeface="+mn-ea"/>
              </a:rPr>
              <a:t>．从结构方面，考虑对情节的作用</a:t>
            </a:r>
          </a:p>
          <a:p>
            <a:r>
              <a:rPr lang="zh-CN" altLang="en-US" sz="2400" smtClean="0">
                <a:solidFill>
                  <a:srgbClr val="0000FF"/>
                </a:solidFill>
                <a:latin typeface="+mn-ea"/>
              </a:rPr>
              <a:t>    分析主要人物的性格特点，考虑其对情节的推进作用。人物性格发生了变化，情节是否发生了变化？有的主要人物还起到线索作用。</a:t>
            </a:r>
          </a:p>
          <a:p>
            <a:r>
              <a:rPr lang="en-US" sz="2400" smtClean="0">
                <a:solidFill>
                  <a:srgbClr val="0000FF"/>
                </a:solidFill>
                <a:latin typeface="+mn-ea"/>
              </a:rPr>
              <a:t>       2</a:t>
            </a:r>
            <a:r>
              <a:rPr lang="zh-CN" altLang="en-US" sz="2400" smtClean="0">
                <a:solidFill>
                  <a:srgbClr val="0000FF"/>
                </a:solidFill>
                <a:latin typeface="+mn-ea"/>
              </a:rPr>
              <a:t>．从内容方面，考虑对主题及社会的作用</a:t>
            </a:r>
          </a:p>
          <a:p>
            <a:r>
              <a:rPr lang="en-US" sz="2400" smtClean="0">
                <a:solidFill>
                  <a:srgbClr val="0000FF"/>
                </a:solidFill>
                <a:latin typeface="+mn-ea"/>
              </a:rPr>
              <a:t>       (1)</a:t>
            </a:r>
            <a:r>
              <a:rPr lang="zh-CN" altLang="en-US" sz="2400" smtClean="0">
                <a:solidFill>
                  <a:srgbClr val="0000FF"/>
                </a:solidFill>
                <a:latin typeface="+mn-ea"/>
              </a:rPr>
              <a:t>考虑对主题的作用</a:t>
            </a:r>
          </a:p>
          <a:p>
            <a:r>
              <a:rPr lang="zh-CN" altLang="en-US" sz="2400" smtClean="0">
                <a:solidFill>
                  <a:srgbClr val="0000FF"/>
                </a:solidFill>
                <a:latin typeface="+mn-ea"/>
              </a:rPr>
              <a:t>    考虑主要人物对文章主题的作用，也就是作者塑造人物的用意：反映社会现实和寄托情感。</a:t>
            </a:r>
          </a:p>
          <a:p>
            <a:r>
              <a:rPr lang="en-US" sz="2400" smtClean="0">
                <a:solidFill>
                  <a:srgbClr val="0000FF"/>
                </a:solidFill>
                <a:latin typeface="+mn-ea"/>
              </a:rPr>
              <a:t>       (2)</a:t>
            </a:r>
            <a:r>
              <a:rPr lang="zh-CN" altLang="en-US" sz="2400" smtClean="0">
                <a:solidFill>
                  <a:srgbClr val="0000FF"/>
                </a:solidFill>
                <a:latin typeface="+mn-ea"/>
              </a:rPr>
              <a:t>考虑对情节的作用</a:t>
            </a:r>
          </a:p>
          <a:p>
            <a:r>
              <a:rPr lang="en-US" sz="2400" smtClean="0">
                <a:solidFill>
                  <a:srgbClr val="0000FF"/>
                </a:solidFill>
                <a:latin typeface="+mn-ea"/>
              </a:rPr>
              <a:t>       (3)</a:t>
            </a:r>
            <a:r>
              <a:rPr lang="zh-CN" altLang="en-US" sz="2400" smtClean="0">
                <a:solidFill>
                  <a:srgbClr val="0000FF"/>
                </a:solidFill>
                <a:latin typeface="+mn-ea"/>
              </a:rPr>
              <a:t>考虑对社会的作用</a:t>
            </a:r>
          </a:p>
          <a:p>
            <a:r>
              <a:rPr lang="zh-CN" altLang="en-US" sz="2400" smtClean="0">
                <a:solidFill>
                  <a:srgbClr val="0000FF"/>
                </a:solidFill>
                <a:latin typeface="+mn-ea"/>
              </a:rPr>
              <a:t>    考虑主要人物对社会的作用，也就是分析人物形象的社会意义，结合社会现实深切理解人物对当代社会的思想指导等方面的作用，以及分析人物形象的艺术价值给人们带来的某种启示，这也是作品的真正写作意图。</a:t>
            </a:r>
            <a:endParaRPr lang="zh-CN" altLang="en-US" sz="2400">
              <a:solidFill>
                <a:srgbClr val="0000FF"/>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9266"/>
                                        </p:tgtEl>
                                        <p:attrNameLst>
                                          <p:attrName>style.visibility</p:attrName>
                                        </p:attrNameLst>
                                      </p:cBhvr>
                                      <p:to>
                                        <p:strVal val="visible"/>
                                      </p:to>
                                    </p:set>
                                    <p:animEffect transition="in" filter="plus(in)">
                                      <p:cBhvr>
                                        <p:cTn id="7"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617501" y="525443"/>
            <a:ext cx="10715700" cy="737235"/>
          </a:xfrm>
          <a:prstGeom prst="rect">
            <a:avLst/>
          </a:prstGeom>
          <a:noFill/>
          <a:ln w="9525">
            <a:noFill/>
            <a:miter lim="800000"/>
          </a:ln>
          <a:effectLst/>
        </p:spPr>
        <p:txBody>
          <a:bodyPr wrap="square">
            <a:spAutoFit/>
          </a:bodyPr>
          <a:lstStyle/>
          <a:p>
            <a:pPr>
              <a:lnSpc>
                <a:spcPct val="150000"/>
              </a:lnSpc>
            </a:pPr>
            <a:r>
              <a:rPr lang="en-US" altLang="en-US" sz="2800" b="1" smtClean="0">
                <a:solidFill>
                  <a:srgbClr val="006600"/>
                </a:solidFill>
                <a:latin typeface="黑体" pitchFamily="2" charset="-122"/>
                <a:ea typeface="黑体" panose="02010609060101010101" pitchFamily="2" charset="-122"/>
              </a:rPr>
              <a:t>(</a:t>
            </a:r>
            <a:r>
              <a:rPr lang="zh-CN" altLang="en-US" sz="2800" b="1" smtClean="0">
                <a:solidFill>
                  <a:srgbClr val="006600"/>
                </a:solidFill>
                <a:latin typeface="黑体" pitchFamily="2" charset="-122"/>
                <a:ea typeface="黑体" panose="02010609060101010101" pitchFamily="2" charset="-122"/>
              </a:rPr>
              <a:t>二</a:t>
            </a:r>
            <a:r>
              <a:rPr lang="en-US" altLang="en-US" sz="2800" b="1" smtClean="0">
                <a:solidFill>
                  <a:srgbClr val="006600"/>
                </a:solidFill>
                <a:latin typeface="黑体" pitchFamily="2" charset="-122"/>
                <a:ea typeface="黑体" panose="02010609060101010101" pitchFamily="2" charset="-122"/>
              </a:rPr>
              <a:t>)</a:t>
            </a:r>
            <a:r>
              <a:rPr lang="zh-CN" altLang="en-US" sz="2800" b="1" smtClean="0">
                <a:solidFill>
                  <a:srgbClr val="006600"/>
                </a:solidFill>
                <a:latin typeface="黑体" pitchFamily="2" charset="-122"/>
                <a:ea typeface="黑体" panose="02010609060101010101" pitchFamily="2" charset="-122"/>
              </a:rPr>
              <a:t>分析次要人物作用</a:t>
            </a:r>
            <a:r>
              <a:rPr lang="en-US" altLang="en-US" sz="2800" b="1" smtClean="0">
                <a:solidFill>
                  <a:srgbClr val="006600"/>
                </a:solidFill>
                <a:latin typeface="黑体" pitchFamily="2" charset="-122"/>
                <a:ea typeface="黑体" panose="02010609060101010101" pitchFamily="2" charset="-122"/>
              </a:rPr>
              <a:t>4</a:t>
            </a:r>
            <a:r>
              <a:rPr lang="zh-CN" altLang="en-US" sz="2800" b="1" smtClean="0">
                <a:solidFill>
                  <a:srgbClr val="006600"/>
                </a:solidFill>
                <a:latin typeface="黑体" pitchFamily="2" charset="-122"/>
                <a:ea typeface="黑体" panose="02010609060101010101" pitchFamily="2" charset="-122"/>
              </a:rPr>
              <a:t>角度</a:t>
            </a:r>
          </a:p>
        </p:txBody>
      </p:sp>
      <p:graphicFrame>
        <p:nvGraphicFramePr>
          <p:cNvPr id="3" name="表格 2"/>
          <p:cNvGraphicFramePr>
            <a:graphicFrameLocks noGrp="1"/>
          </p:cNvGraphicFramePr>
          <p:nvPr/>
        </p:nvGraphicFramePr>
        <p:xfrm>
          <a:off x="546063" y="1382699"/>
          <a:ext cx="10500995" cy="4809669"/>
        </p:xfrm>
        <a:graphic>
          <a:graphicData uri="http://schemas.openxmlformats.org/drawingml/2006/table">
            <a:tbl>
              <a:tblPr firstRow="1" bandRow="1">
                <a:tableStyleId>{8799B23B-EC83-4686-B30A-512413B5E67A}</a:tableStyleId>
              </a:tblPr>
              <a:tblGrid>
                <a:gridCol w="1643380"/>
                <a:gridCol w="8857615"/>
              </a:tblGrid>
              <a:tr h="161836">
                <a:tc>
                  <a:txBody>
                    <a:bodyPr/>
                    <a:lstStyle/>
                    <a:p>
                      <a:pPr marL="0" algn="ctr"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作</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  </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用</a:t>
                      </a:r>
                      <a:endParaRPr lang="zh-CN" sz="2400" b="1" kern="10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tc>
                <a:tc>
                  <a:txBody>
                    <a:bodyPr/>
                    <a:lstStyle/>
                    <a:p>
                      <a:pPr marL="0" algn="ctr"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阐</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  </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释</a:t>
                      </a:r>
                      <a:endParaRPr lang="zh-CN" sz="2400" b="1" kern="10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tc>
              </a:tr>
              <a:tr h="1460531">
                <a:tc>
                  <a:txBody>
                    <a:bodyPr/>
                    <a:lstStyle/>
                    <a:p>
                      <a:pPr marL="0" algn="l" defTabSz="914400" rtl="0" eaLnBrk="1" latinLnBrk="0" hangingPunct="1">
                        <a:spcAft>
                          <a:spcPct val="0"/>
                        </a:spcAft>
                      </a:pPr>
                      <a:r>
                        <a:rPr lang="en-US" sz="2000" b="1" kern="100">
                          <a:solidFill>
                            <a:srgbClr val="0000FF"/>
                          </a:solidFill>
                          <a:latin typeface="仿宋" panose="02010609060101010101" pitchFamily="49" charset="-122"/>
                          <a:ea typeface="仿宋" panose="02010609060101010101" pitchFamily="49" charset="-122"/>
                          <a:cs typeface="Times New Roman" panose="02020603050405020304"/>
                        </a:rPr>
                        <a:t>1.</a:t>
                      </a:r>
                      <a:r>
                        <a:rPr lang="zh-CN" sz="2000" b="1" kern="100">
                          <a:solidFill>
                            <a:srgbClr val="0000FF"/>
                          </a:solidFill>
                          <a:latin typeface="仿宋" panose="02010609060101010101" pitchFamily="49" charset="-122"/>
                          <a:ea typeface="仿宋" panose="02010609060101010101" pitchFamily="49" charset="-122"/>
                          <a:cs typeface="Times New Roman" panose="02020603050405020304"/>
                        </a:rPr>
                        <a:t>牵线搭桥，推动情节</a:t>
                      </a:r>
                    </a:p>
                  </a:txBody>
                  <a:tcPr marL="68580" marR="68580" marT="0" marB="0" anchor="ctr"/>
                </a:tc>
                <a:tc>
                  <a:txBody>
                    <a:bodyPr/>
                    <a:lstStyle/>
                    <a:p>
                      <a:pPr marL="0" algn="l" defTabSz="914400" rtl="0" eaLnBrk="1" latinLnBrk="0" hangingPunct="1">
                        <a:spcAft>
                          <a:spcPct val="0"/>
                        </a:spcAft>
                      </a:pPr>
                      <a:r>
                        <a:rPr lang="zh-CN" sz="2000" b="1" kern="100">
                          <a:solidFill>
                            <a:srgbClr val="0000FF"/>
                          </a:solidFill>
                          <a:latin typeface="仿宋" panose="02010609060101010101" pitchFamily="49" charset="-122"/>
                          <a:ea typeface="仿宋" panose="02010609060101010101" pitchFamily="49" charset="-122"/>
                          <a:cs typeface="Times New Roman" panose="02020603050405020304"/>
                        </a:rPr>
                        <a:t>在一些小说中，主要人物的一举一动、一颦一笑，往往从次要人物的眼睛里看出来；对人物的感受、评论，往往从次要人物的嘴里说出来。通过次要人物的见闻，把故事相关的情节自然地融合在一起，推动情节发展。在</a:t>
                      </a:r>
                      <a:r>
                        <a:rPr lang="en-US" sz="20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000" b="1" kern="100">
                          <a:solidFill>
                            <a:srgbClr val="0000FF"/>
                          </a:solidFill>
                          <a:latin typeface="仿宋" panose="02010609060101010101" pitchFamily="49" charset="-122"/>
                          <a:ea typeface="仿宋" panose="02010609060101010101" pitchFamily="49" charset="-122"/>
                          <a:cs typeface="Times New Roman" panose="02020603050405020304"/>
                        </a:rPr>
                        <a:t>情节</a:t>
                      </a:r>
                      <a:r>
                        <a:rPr lang="en-US" sz="20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000" b="1" kern="100">
                          <a:solidFill>
                            <a:srgbClr val="0000FF"/>
                          </a:solidFill>
                          <a:latin typeface="仿宋" panose="02010609060101010101" pitchFamily="49" charset="-122"/>
                          <a:ea typeface="仿宋" panose="02010609060101010101" pitchFamily="49" charset="-122"/>
                          <a:cs typeface="Times New Roman" panose="02020603050405020304"/>
                        </a:rPr>
                        <a:t>方面起线索作用，以他的所见、所闻串起小说内容，使小说更具真实感。</a:t>
                      </a:r>
                    </a:p>
                  </a:txBody>
                  <a:tcPr marL="68580" marR="68580" marT="0" marB="0" anchor="ctr"/>
                </a:tc>
              </a:tr>
              <a:tr h="877963">
                <a:tc>
                  <a:txBody>
                    <a:bodyPr/>
                    <a:lstStyle/>
                    <a:p>
                      <a:pPr marL="0" algn="l" defTabSz="914400" rtl="0" eaLnBrk="1" latinLnBrk="0" hangingPunct="1">
                        <a:spcAft>
                          <a:spcPct val="0"/>
                        </a:spcAft>
                      </a:pPr>
                      <a:r>
                        <a:rPr lang="en-US" sz="2000" b="1" kern="100">
                          <a:solidFill>
                            <a:srgbClr val="0000FF"/>
                          </a:solidFill>
                          <a:latin typeface="仿宋" panose="02010609060101010101" pitchFamily="49" charset="-122"/>
                          <a:ea typeface="仿宋" panose="02010609060101010101" pitchFamily="49" charset="-122"/>
                          <a:cs typeface="Times New Roman" panose="02020603050405020304"/>
                        </a:rPr>
                        <a:t>2.</a:t>
                      </a:r>
                      <a:r>
                        <a:rPr lang="zh-CN" sz="2000" b="1" kern="100">
                          <a:solidFill>
                            <a:srgbClr val="0000FF"/>
                          </a:solidFill>
                          <a:latin typeface="仿宋" panose="02010609060101010101" pitchFamily="49" charset="-122"/>
                          <a:ea typeface="仿宋" panose="02010609060101010101" pitchFamily="49" charset="-122"/>
                          <a:cs typeface="Times New Roman" panose="02020603050405020304"/>
                        </a:rPr>
                        <a:t>侧面衬托，个性鲜明</a:t>
                      </a:r>
                    </a:p>
                  </a:txBody>
                  <a:tcPr marL="68580" marR="68580" marT="0" marB="0" anchor="ctr"/>
                </a:tc>
                <a:tc>
                  <a:txBody>
                    <a:bodyPr/>
                    <a:lstStyle/>
                    <a:p>
                      <a:pPr marL="0" algn="l" defTabSz="914400" rtl="0" eaLnBrk="1" latinLnBrk="0" hangingPunct="1">
                        <a:spcAft>
                          <a:spcPct val="0"/>
                        </a:spcAft>
                      </a:pPr>
                      <a:r>
                        <a:rPr lang="en-US" sz="2000" b="1" kern="100">
                          <a:solidFill>
                            <a:srgbClr val="0000FF"/>
                          </a:solidFill>
                          <a:latin typeface="仿宋" panose="02010609060101010101" pitchFamily="49" charset="-122"/>
                          <a:ea typeface="仿宋" panose="02010609060101010101" pitchFamily="49" charset="-122"/>
                          <a:cs typeface="Times New Roman" panose="02020603050405020304"/>
                        </a:rPr>
                        <a:t> </a:t>
                      </a:r>
                      <a:r>
                        <a:rPr lang="zh-CN" sz="2000" b="1" kern="100">
                          <a:solidFill>
                            <a:srgbClr val="0000FF"/>
                          </a:solidFill>
                          <a:latin typeface="仿宋" panose="02010609060101010101" pitchFamily="49" charset="-122"/>
                          <a:ea typeface="仿宋" panose="02010609060101010101" pitchFamily="49" charset="-122"/>
                          <a:cs typeface="Times New Roman" panose="02020603050405020304"/>
                        </a:rPr>
                        <a:t>次要人物可以将原本单调的故事情节衬托得活灵活现，凸现主要人物品质，表达思想感情，使主要人物更加鲜明清晰。</a:t>
                      </a:r>
                    </a:p>
                  </a:txBody>
                  <a:tcPr marL="68580" marR="68580" marT="0" marB="0" anchor="ctr"/>
                </a:tc>
              </a:tr>
              <a:tr h="851583">
                <a:tc>
                  <a:txBody>
                    <a:bodyPr/>
                    <a:lstStyle/>
                    <a:p>
                      <a:pPr marL="0" algn="l" defTabSz="914400" rtl="0" eaLnBrk="1" latinLnBrk="0" hangingPunct="1">
                        <a:spcAft>
                          <a:spcPct val="0"/>
                        </a:spcAft>
                      </a:pPr>
                      <a:r>
                        <a:rPr lang="en-US" sz="2000" b="1" kern="100">
                          <a:solidFill>
                            <a:srgbClr val="0000FF"/>
                          </a:solidFill>
                          <a:latin typeface="仿宋" panose="02010609060101010101" pitchFamily="49" charset="-122"/>
                          <a:ea typeface="仿宋" panose="02010609060101010101" pitchFamily="49" charset="-122"/>
                          <a:cs typeface="Times New Roman" panose="02020603050405020304"/>
                        </a:rPr>
                        <a:t>3.</a:t>
                      </a:r>
                      <a:r>
                        <a:rPr lang="zh-CN" sz="2000" b="1" kern="100">
                          <a:solidFill>
                            <a:srgbClr val="0000FF"/>
                          </a:solidFill>
                          <a:latin typeface="仿宋" panose="02010609060101010101" pitchFamily="49" charset="-122"/>
                          <a:ea typeface="仿宋" panose="02010609060101010101" pitchFamily="49" charset="-122"/>
                          <a:cs typeface="Times New Roman" panose="02020603050405020304"/>
                        </a:rPr>
                        <a:t>渲染气氛，奠定基调</a:t>
                      </a:r>
                    </a:p>
                  </a:txBody>
                  <a:tcPr marL="68580" marR="68580" marT="0" marB="0" anchor="ctr"/>
                </a:tc>
                <a:tc>
                  <a:txBody>
                    <a:bodyPr/>
                    <a:lstStyle/>
                    <a:p>
                      <a:pPr marL="0" algn="l" defTabSz="914400" rtl="0" eaLnBrk="1" latinLnBrk="0" hangingPunct="1">
                        <a:spcAft>
                          <a:spcPct val="0"/>
                        </a:spcAft>
                      </a:pPr>
                      <a:r>
                        <a:rPr lang="zh-CN" sz="2000" b="1" kern="100">
                          <a:solidFill>
                            <a:srgbClr val="0000FF"/>
                          </a:solidFill>
                          <a:latin typeface="仿宋" panose="02010609060101010101" pitchFamily="49" charset="-122"/>
                          <a:ea typeface="仿宋" panose="02010609060101010101" pitchFamily="49" charset="-122"/>
                          <a:cs typeface="Times New Roman" panose="02020603050405020304"/>
                        </a:rPr>
                        <a:t>很多小说中次要人物的出现为主要人物的活动提供了具体环境，起到了渲染气氛、奠定感情基调的作用。渲染气氛的次要人物多是群体人物。</a:t>
                      </a:r>
                    </a:p>
                  </a:txBody>
                  <a:tcPr marL="68580" marR="68580" marT="0" marB="0" anchor="ctr"/>
                </a:tc>
              </a:tr>
              <a:tr h="1253832">
                <a:tc>
                  <a:txBody>
                    <a:bodyPr/>
                    <a:lstStyle/>
                    <a:p>
                      <a:pPr marL="0" algn="l" defTabSz="914400" rtl="0" eaLnBrk="1" latinLnBrk="0" hangingPunct="1">
                        <a:spcAft>
                          <a:spcPct val="0"/>
                        </a:spcAft>
                      </a:pPr>
                      <a:r>
                        <a:rPr lang="en-US" sz="2000" b="1" kern="100">
                          <a:solidFill>
                            <a:srgbClr val="0000FF"/>
                          </a:solidFill>
                          <a:latin typeface="仿宋" panose="02010609060101010101" pitchFamily="49" charset="-122"/>
                          <a:ea typeface="仿宋" panose="02010609060101010101" pitchFamily="49" charset="-122"/>
                          <a:cs typeface="Times New Roman" panose="02020603050405020304"/>
                        </a:rPr>
                        <a:t>4.</a:t>
                      </a:r>
                      <a:r>
                        <a:rPr lang="zh-CN" sz="2000" b="1" kern="100">
                          <a:solidFill>
                            <a:srgbClr val="0000FF"/>
                          </a:solidFill>
                          <a:latin typeface="仿宋" panose="02010609060101010101" pitchFamily="49" charset="-122"/>
                          <a:ea typeface="仿宋" panose="02010609060101010101" pitchFamily="49" charset="-122"/>
                          <a:cs typeface="Times New Roman" panose="02020603050405020304"/>
                        </a:rPr>
                        <a:t>揭示主题，增添魅力</a:t>
                      </a:r>
                    </a:p>
                  </a:txBody>
                  <a:tcPr marL="68580" marR="68580" marT="0" marB="0" anchor="ctr"/>
                </a:tc>
                <a:tc>
                  <a:txBody>
                    <a:bodyPr/>
                    <a:lstStyle/>
                    <a:p>
                      <a:pPr marL="0" algn="l" defTabSz="914400" rtl="0" eaLnBrk="1" latinLnBrk="0" hangingPunct="1">
                        <a:spcAft>
                          <a:spcPct val="0"/>
                        </a:spcAft>
                      </a:pPr>
                      <a:r>
                        <a:rPr lang="zh-CN" sz="2000" b="1" kern="100">
                          <a:solidFill>
                            <a:srgbClr val="0000FF"/>
                          </a:solidFill>
                          <a:latin typeface="仿宋" panose="02010609060101010101" pitchFamily="49" charset="-122"/>
                          <a:ea typeface="仿宋" panose="02010609060101010101" pitchFamily="49" charset="-122"/>
                          <a:cs typeface="Times New Roman" panose="02020603050405020304"/>
                        </a:rPr>
                        <a:t>次要人物的设置是为塑造主要人物服务的，更是为揭示小说主题服务的。小说对次要人物的刻画貌似平淡轻松，实则蕴含着厚重的力量，既揭示了小说的主题，又增添了小说的艺术感染力。如《祝福》中的</a:t>
                      </a:r>
                      <a:r>
                        <a:rPr lang="en-US" sz="20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000" b="1" kern="100">
                          <a:solidFill>
                            <a:srgbClr val="0000FF"/>
                          </a:solidFill>
                          <a:latin typeface="仿宋" panose="02010609060101010101" pitchFamily="49" charset="-122"/>
                          <a:ea typeface="仿宋" panose="02010609060101010101" pitchFamily="49" charset="-122"/>
                          <a:cs typeface="Times New Roman" panose="02020603050405020304"/>
                        </a:rPr>
                        <a:t>我</a:t>
                      </a:r>
                      <a:r>
                        <a:rPr lang="en-US" sz="20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000" b="1" kern="100">
                          <a:solidFill>
                            <a:srgbClr val="0000FF"/>
                          </a:solidFill>
                          <a:latin typeface="仿宋" panose="02010609060101010101" pitchFamily="49" charset="-122"/>
                          <a:ea typeface="仿宋" panose="02010609060101010101" pitchFamily="49" charset="-122"/>
                          <a:cs typeface="Times New Roman" panose="02020603050405020304"/>
                        </a:rPr>
                        <a:t>就揭示了当时社会中具有现代意识的小资产阶级知识分子在新旧历史交替时期种种精神上的矛盾。</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9266"/>
                                        </p:tgtEl>
                                        <p:attrNameLst>
                                          <p:attrName>style.visibility</p:attrName>
                                        </p:attrNameLst>
                                      </p:cBhvr>
                                      <p:to>
                                        <p:strVal val="visible"/>
                                      </p:to>
                                    </p:set>
                                    <p:animEffect transition="in" filter="plus(in)">
                                      <p:cBhvr>
                                        <p:cTn id="7" dur="2000"/>
                                        <p:tgtEl>
                                          <p:spTgt spid="13926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688939" y="1025509"/>
            <a:ext cx="10429948" cy="4399915"/>
          </a:xfrm>
          <a:prstGeom prst="rect">
            <a:avLst/>
          </a:prstGeom>
          <a:noFill/>
          <a:ln w="9525">
            <a:noFill/>
            <a:miter lim="800000"/>
          </a:ln>
          <a:effectLst/>
        </p:spPr>
        <p:txBody>
          <a:bodyPr wrap="square">
            <a:spAutoFit/>
          </a:bodyPr>
          <a:lstStyle/>
          <a:p>
            <a:pPr algn="ctr"/>
            <a:r>
              <a:rPr lang="zh-CN" altLang="en-US" sz="2800" b="1" smtClean="0">
                <a:solidFill>
                  <a:srgbClr val="0000FF"/>
                </a:solidFill>
                <a:latin typeface="黑体" pitchFamily="2" charset="-122"/>
                <a:ea typeface="黑体" panose="02010609060101010101" pitchFamily="2" charset="-122"/>
              </a:rPr>
              <a:t>小说中的</a:t>
            </a:r>
            <a:r>
              <a:rPr lang="en-US" altLang="en-US" sz="2800" b="1" smtClean="0">
                <a:solidFill>
                  <a:srgbClr val="0000FF"/>
                </a:solidFill>
                <a:latin typeface="黑体" pitchFamily="2" charset="-122"/>
                <a:ea typeface="黑体" panose="02010609060101010101" pitchFamily="2" charset="-122"/>
              </a:rPr>
              <a:t>“</a:t>
            </a:r>
            <a:r>
              <a:rPr lang="zh-CN" altLang="en-US" sz="2800" b="1" smtClean="0">
                <a:solidFill>
                  <a:srgbClr val="0000FF"/>
                </a:solidFill>
                <a:latin typeface="黑体" pitchFamily="2" charset="-122"/>
                <a:ea typeface="黑体" panose="02010609060101010101" pitchFamily="2" charset="-122"/>
              </a:rPr>
              <a:t>我</a:t>
            </a:r>
            <a:r>
              <a:rPr lang="en-US" altLang="en-US" sz="2800" b="1" smtClean="0">
                <a:solidFill>
                  <a:srgbClr val="0000FF"/>
                </a:solidFill>
                <a:latin typeface="黑体" pitchFamily="2" charset="-122"/>
                <a:ea typeface="黑体" panose="02010609060101010101" pitchFamily="2" charset="-122"/>
              </a:rPr>
              <a:t>”</a:t>
            </a:r>
            <a:endParaRPr lang="zh-CN" altLang="en-US" sz="2800" b="1" smtClean="0">
              <a:solidFill>
                <a:srgbClr val="0000FF"/>
              </a:solidFill>
              <a:latin typeface="黑体" pitchFamily="2" charset="-122"/>
              <a:ea typeface="黑体" panose="02010609060101010101" pitchFamily="2" charset="-122"/>
            </a:endParaRPr>
          </a:p>
          <a:p>
            <a:endParaRPr lang="en-US" altLang="en-US" sz="2800" b="1" smtClean="0">
              <a:solidFill>
                <a:srgbClr val="006600"/>
              </a:solidFill>
              <a:latin typeface="仿宋" panose="02010609060101010101" pitchFamily="49" charset="-122"/>
              <a:ea typeface="仿宋" panose="02010609060101010101" pitchFamily="49" charset="-122"/>
            </a:endParaRPr>
          </a:p>
          <a:p>
            <a:r>
              <a:rPr lang="en-US" altLang="en-US" sz="2800" b="1" smtClean="0">
                <a:solidFill>
                  <a:srgbClr val="006600"/>
                </a:solidFill>
                <a:latin typeface="仿宋" panose="02010609060101010101" pitchFamily="49" charset="-122"/>
                <a:ea typeface="仿宋" panose="02010609060101010101" pitchFamily="49" charset="-122"/>
              </a:rPr>
              <a:t>    ①</a:t>
            </a:r>
            <a:r>
              <a:rPr lang="zh-CN" altLang="en-US" sz="2800" b="1" smtClean="0">
                <a:solidFill>
                  <a:srgbClr val="006600"/>
                </a:solidFill>
                <a:latin typeface="仿宋" panose="02010609060101010101" pitchFamily="49" charset="-122"/>
                <a:ea typeface="仿宋" panose="02010609060101010101" pitchFamily="49" charset="-122"/>
              </a:rPr>
              <a:t>如果次要人物是</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我</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第一人称</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，则能增加小说的真实感，使读者产生一种亲切的感觉，借助于</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我</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的思考来揭示主题。</a:t>
            </a:r>
          </a:p>
          <a:p>
            <a:r>
              <a:rPr lang="en-US" altLang="en-US" sz="2800" b="1" smtClean="0">
                <a:solidFill>
                  <a:srgbClr val="006600"/>
                </a:solidFill>
                <a:latin typeface="仿宋" panose="02010609060101010101" pitchFamily="49" charset="-122"/>
                <a:ea typeface="仿宋" panose="02010609060101010101" pitchFamily="49" charset="-122"/>
              </a:rPr>
              <a:t>    ②</a:t>
            </a:r>
            <a:r>
              <a:rPr lang="zh-CN" altLang="en-US" sz="2800" b="1" smtClean="0">
                <a:solidFill>
                  <a:srgbClr val="006600"/>
                </a:solidFill>
                <a:latin typeface="仿宋" panose="02010609060101010101" pitchFamily="49" charset="-122"/>
                <a:ea typeface="仿宋" panose="02010609060101010101" pitchFamily="49" charset="-122"/>
              </a:rPr>
              <a:t>从作者方面来说，它更便于直接表达作者自己的思想感情。</a:t>
            </a:r>
          </a:p>
          <a:p>
            <a:r>
              <a:rPr lang="en-US" altLang="en-US" sz="2800" b="1" smtClean="0">
                <a:solidFill>
                  <a:srgbClr val="006600"/>
                </a:solidFill>
                <a:latin typeface="仿宋" panose="02010609060101010101" pitchFamily="49" charset="-122"/>
                <a:ea typeface="仿宋" panose="02010609060101010101" pitchFamily="49" charset="-122"/>
              </a:rPr>
              <a:t>    ③</a:t>
            </a:r>
            <a:r>
              <a:rPr lang="zh-CN" altLang="en-US" sz="2800" b="1" smtClean="0">
                <a:solidFill>
                  <a:srgbClr val="006600"/>
                </a:solidFill>
                <a:latin typeface="仿宋" panose="02010609060101010101" pitchFamily="49" charset="-122"/>
                <a:ea typeface="仿宋" panose="02010609060101010101" pitchFamily="49" charset="-122"/>
              </a:rPr>
              <a:t>由于采用第一人称，给人的感觉是真实、亲切的，因而也为作者直接表达</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或宣泄或流露</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感情提供了方便。</a:t>
            </a:r>
          </a:p>
          <a:p>
            <a:r>
              <a:rPr lang="en-US" altLang="en-US" sz="2800" b="1" smtClean="0">
                <a:solidFill>
                  <a:srgbClr val="006600"/>
                </a:solidFill>
                <a:latin typeface="仿宋" panose="02010609060101010101" pitchFamily="49" charset="-122"/>
                <a:ea typeface="仿宋" panose="02010609060101010101" pitchFamily="49" charset="-122"/>
              </a:rPr>
              <a:t>    ④</a:t>
            </a:r>
            <a:r>
              <a:rPr lang="zh-CN" altLang="en-US" sz="2800" b="1" smtClean="0">
                <a:solidFill>
                  <a:srgbClr val="006600"/>
                </a:solidFill>
                <a:latin typeface="仿宋" panose="02010609060101010101" pitchFamily="49" charset="-122"/>
                <a:ea typeface="仿宋" panose="02010609060101010101" pitchFamily="49" charset="-122"/>
              </a:rPr>
              <a:t>它也有局限性，即所写的内容不能超过</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我</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耳闻目睹的范围，所以不便于广阔地反映现实生活。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9266"/>
                                        </p:tgtEl>
                                        <p:attrNameLst>
                                          <p:attrName>style.visibility</p:attrName>
                                        </p:attrNameLst>
                                      </p:cBhvr>
                                      <p:to>
                                        <p:strVal val="visible"/>
                                      </p:to>
                                    </p:set>
                                    <p:animEffect transition="in" filter="plus(in)">
                                      <p:cBhvr>
                                        <p:cTn id="7"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688939" y="882633"/>
            <a:ext cx="9858444" cy="3384550"/>
          </a:xfrm>
          <a:prstGeom prst="rect">
            <a:avLst/>
          </a:prstGeom>
          <a:noFill/>
          <a:ln w="9525">
            <a:noFill/>
            <a:miter lim="800000"/>
          </a:ln>
          <a:effectLst/>
        </p:spPr>
        <p:txBody>
          <a:bodyPr wrap="square">
            <a:spAutoFit/>
          </a:bodyPr>
          <a:lstStyle/>
          <a:p>
            <a:r>
              <a:rPr lang="en-US" altLang="en-US" sz="2800" b="1" smtClean="0">
                <a:solidFill>
                  <a:srgbClr val="006600"/>
                </a:solidFill>
                <a:latin typeface="黑体" pitchFamily="2" charset="-122"/>
                <a:ea typeface="黑体" panose="02010609060101010101" pitchFamily="2" charset="-122"/>
              </a:rPr>
              <a:t>(</a:t>
            </a:r>
            <a:r>
              <a:rPr lang="zh-CN" altLang="en-US" sz="2800" b="1" smtClean="0">
                <a:solidFill>
                  <a:srgbClr val="006600"/>
                </a:solidFill>
                <a:latin typeface="黑体" pitchFamily="2" charset="-122"/>
                <a:ea typeface="黑体" panose="02010609060101010101" pitchFamily="2" charset="-122"/>
              </a:rPr>
              <a:t>三</a:t>
            </a:r>
            <a:r>
              <a:rPr lang="en-US" altLang="en-US" sz="2800" b="1" smtClean="0">
                <a:solidFill>
                  <a:srgbClr val="006600"/>
                </a:solidFill>
                <a:latin typeface="黑体" pitchFamily="2" charset="-122"/>
                <a:ea typeface="黑体" panose="02010609060101010101" pitchFamily="2" charset="-122"/>
              </a:rPr>
              <a:t>)</a:t>
            </a:r>
            <a:r>
              <a:rPr lang="zh-CN" altLang="en-US" sz="2800" b="1" smtClean="0">
                <a:solidFill>
                  <a:srgbClr val="006600"/>
                </a:solidFill>
                <a:latin typeface="黑体" pitchFamily="2" charset="-122"/>
                <a:ea typeface="黑体" panose="02010609060101010101" pitchFamily="2" charset="-122"/>
              </a:rPr>
              <a:t>怎样辨别谁是主人公？</a:t>
            </a:r>
            <a:endParaRPr lang="en-US" altLang="zh-CN" sz="2800" b="1" smtClean="0">
              <a:solidFill>
                <a:srgbClr val="006600"/>
              </a:solidFill>
              <a:latin typeface="黑体" pitchFamily="2" charset="-122"/>
              <a:ea typeface="黑体" panose="02010609060101010101" pitchFamily="2" charset="-122"/>
            </a:endParaRPr>
          </a:p>
          <a:p>
            <a:pPr>
              <a:lnSpc>
                <a:spcPct val="150000"/>
              </a:lnSpc>
            </a:pPr>
            <a:endParaRPr lang="zh-CN" altLang="en-US" sz="2800" b="1" smtClean="0">
              <a:solidFill>
                <a:srgbClr val="0000FF"/>
              </a:solidFill>
              <a:latin typeface="黑体" pitchFamily="2" charset="-122"/>
              <a:ea typeface="黑体" panose="02010609060101010101" pitchFamily="2" charset="-122"/>
            </a:endParaRPr>
          </a:p>
          <a:p>
            <a:pPr>
              <a:lnSpc>
                <a:spcPct val="150000"/>
              </a:lnSpc>
            </a:pPr>
            <a:r>
              <a:rPr lang="zh-CN" altLang="en-US" sz="2400" smtClean="0">
                <a:solidFill>
                  <a:srgbClr val="006600"/>
                </a:solidFill>
                <a:latin typeface="+mn-ea"/>
              </a:rPr>
              <a:t>     小说是以塑造性格鲜明的人物形象为中心，从而集中概括地反映一定的社会生活的。任何一篇小说中的人物都不是单一的。哪怕是一篇小小说</a:t>
            </a:r>
            <a:r>
              <a:rPr lang="en-US" sz="2400" smtClean="0">
                <a:solidFill>
                  <a:srgbClr val="006600"/>
                </a:solidFill>
                <a:latin typeface="+mn-ea"/>
              </a:rPr>
              <a:t>(</a:t>
            </a:r>
            <a:r>
              <a:rPr lang="zh-CN" altLang="en-US" sz="2400" smtClean="0">
                <a:solidFill>
                  <a:srgbClr val="006600"/>
                </a:solidFill>
                <a:latin typeface="+mn-ea"/>
              </a:rPr>
              <a:t>短篇</a:t>
            </a:r>
            <a:r>
              <a:rPr lang="en-US" sz="2400" smtClean="0">
                <a:solidFill>
                  <a:srgbClr val="006600"/>
                </a:solidFill>
                <a:latin typeface="+mn-ea"/>
              </a:rPr>
              <a:t>)</a:t>
            </a:r>
            <a:r>
              <a:rPr lang="zh-CN" altLang="en-US" sz="2400" smtClean="0">
                <a:solidFill>
                  <a:srgbClr val="006600"/>
                </a:solidFill>
                <a:latin typeface="+mn-ea"/>
              </a:rPr>
              <a:t>其中描写的人物至少也要有几个。那么如何辨别认定小说中的主人公呢？</a:t>
            </a:r>
            <a:endParaRPr lang="zh-CN" altLang="en-US" sz="2400">
              <a:solidFill>
                <a:srgbClr val="006600"/>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9266"/>
                                        </p:tgtEl>
                                        <p:attrNameLst>
                                          <p:attrName>style.visibility</p:attrName>
                                        </p:attrNameLst>
                                      </p:cBhvr>
                                      <p:to>
                                        <p:strVal val="visible"/>
                                      </p:to>
                                    </p:set>
                                    <p:animEffect transition="in" filter="plus(in)">
                                      <p:cBhvr>
                                        <p:cTn id="7"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46063" y="739758"/>
          <a:ext cx="10643870" cy="5550535"/>
        </p:xfrm>
        <a:graphic>
          <a:graphicData uri="http://schemas.openxmlformats.org/drawingml/2006/table">
            <a:tbl>
              <a:tblPr firstRow="1" bandRow="1">
                <a:tableStyleId>{8799B23B-EC83-4686-B30A-512413B5E67A}</a:tableStyleId>
              </a:tblPr>
              <a:tblGrid>
                <a:gridCol w="2643505"/>
                <a:gridCol w="8000365"/>
              </a:tblGrid>
              <a:tr h="365760">
                <a:tc gridSpan="2">
                  <a:txBody>
                    <a:bodyPr/>
                    <a:lstStyle/>
                    <a:p>
                      <a:pPr algn="ctr"/>
                      <a:r>
                        <a:rPr lang="zh-CN" altLang="en-US" sz="2400" b="1" kern="1200" smtClean="0">
                          <a:solidFill>
                            <a:srgbClr val="0000FF"/>
                          </a:solidFill>
                          <a:latin typeface="黑体" pitchFamily="2" charset="-122"/>
                          <a:ea typeface="黑体" panose="02010609060101010101" pitchFamily="2" charset="-122"/>
                          <a:cs typeface="+mn-cs"/>
                        </a:rPr>
                        <a:t>主人公辨别</a:t>
                      </a:r>
                      <a:r>
                        <a:rPr lang="en-US" sz="2400" b="1" kern="1200" smtClean="0">
                          <a:solidFill>
                            <a:srgbClr val="0000FF"/>
                          </a:solidFill>
                          <a:latin typeface="黑体" pitchFamily="2" charset="-122"/>
                          <a:ea typeface="黑体" panose="02010609060101010101" pitchFamily="2" charset="-122"/>
                          <a:cs typeface="+mn-cs"/>
                        </a:rPr>
                        <a:t>4</a:t>
                      </a:r>
                      <a:r>
                        <a:rPr lang="zh-CN" altLang="en-US" sz="2400" b="1" kern="1200" smtClean="0">
                          <a:solidFill>
                            <a:srgbClr val="0000FF"/>
                          </a:solidFill>
                          <a:latin typeface="黑体" pitchFamily="2" charset="-122"/>
                          <a:ea typeface="黑体" panose="02010609060101010101" pitchFamily="2" charset="-122"/>
                          <a:cs typeface="+mn-cs"/>
                        </a:rPr>
                        <a:t>看</a:t>
                      </a:r>
                      <a:endParaRPr lang="zh-CN" sz="2400" b="1" kern="100">
                        <a:solidFill>
                          <a:srgbClr val="0000FF"/>
                        </a:solidFill>
                        <a:latin typeface="黑体" pitchFamily="2" charset="-122"/>
                        <a:ea typeface="黑体" panose="02010609060101010101" pitchFamily="2" charset="-122"/>
                        <a:cs typeface="Courier New" panose="02070309020205020404"/>
                      </a:endParaRPr>
                    </a:p>
                  </a:txBody>
                  <a:tcPr marL="68580" marR="68580" marT="0" marB="0" anchor="ctr"/>
                </a:tc>
                <a:tc hMerge="1">
                  <a:txBody>
                    <a:bodyPr/>
                    <a:lstStyle/>
                    <a:p>
                      <a:endParaRPr/>
                    </a:p>
                  </a:txBody>
                  <a:tcPr/>
                </a:tc>
              </a:tr>
              <a:tr h="376555">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①</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从描写的篇幅看</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一般描写谁的篇幅多，谁就是主人公；</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474345">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②</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从主题的体现看</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谁是主题的集中体现者，谁就是主人公；</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497205">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③</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从情节的发展看</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谁在情节发展中占主导地位，谁就是主人公；</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852170">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④</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从描写的侧重看</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正面描写的是谁</a:t>
                      </a: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其他人都与之形成衬托对比关系</a:t>
                      </a: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，谁就是主人公。</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424180">
                <a:tc gridSpan="2">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kern="1200" smtClean="0">
                          <a:solidFill>
                            <a:srgbClr val="0000FF"/>
                          </a:solidFill>
                          <a:latin typeface="黑体" pitchFamily="2" charset="-122"/>
                          <a:ea typeface="黑体" panose="02010609060101010101" pitchFamily="2" charset="-122"/>
                          <a:cs typeface="+mn-cs"/>
                        </a:rPr>
                        <a:t>主人公作用</a:t>
                      </a:r>
                      <a:r>
                        <a:rPr lang="en-US" altLang="en-US" sz="2400" b="1" kern="1200" smtClean="0">
                          <a:solidFill>
                            <a:srgbClr val="0000FF"/>
                          </a:solidFill>
                          <a:latin typeface="黑体" pitchFamily="2" charset="-122"/>
                          <a:ea typeface="黑体" panose="02010609060101010101" pitchFamily="2" charset="-122"/>
                          <a:cs typeface="+mn-cs"/>
                        </a:rPr>
                        <a:t>2</a:t>
                      </a:r>
                      <a:r>
                        <a:rPr lang="zh-CN" altLang="en-US" sz="2400" b="1" kern="1200" smtClean="0">
                          <a:solidFill>
                            <a:srgbClr val="0000FF"/>
                          </a:solidFill>
                          <a:latin typeface="黑体" pitchFamily="2" charset="-122"/>
                          <a:ea typeface="黑体" panose="02010609060101010101" pitchFamily="2" charset="-122"/>
                          <a:cs typeface="+mn-cs"/>
                        </a:rPr>
                        <a:t>注意</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hMerge="1">
                  <a:txBody>
                    <a:bodyPr/>
                    <a:lstStyle/>
                    <a:p>
                      <a:endParaRPr/>
                    </a:p>
                  </a:txBody>
                  <a:tcPr/>
                </a:tc>
              </a:tr>
              <a:tr h="1463040">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①</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主人公应贯穿小说情节的始终</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主人公出场并与周围的人或事物发生矛盾冲突是小说情节的开端。主人公性格的发展推动小说情节的展开，应是小说中各种矛盾冲突的中心人物，是小说中主要矛盾的主导方面。</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1097280">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②</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主人公表现及其性格决定小说的主题</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小说中诸多人物中最能表现主题的人物是主人公，其他人物起陪衬、烘托、补充作用。</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688939" y="882633"/>
            <a:ext cx="9858444" cy="4954270"/>
          </a:xfrm>
          <a:prstGeom prst="rect">
            <a:avLst/>
          </a:prstGeom>
          <a:noFill/>
          <a:ln w="9525">
            <a:noFill/>
            <a:miter lim="800000"/>
          </a:ln>
          <a:effectLst/>
        </p:spPr>
        <p:txBody>
          <a:bodyPr wrap="square">
            <a:spAutoFit/>
          </a:bodyPr>
          <a:lstStyle/>
          <a:p>
            <a:r>
              <a:rPr lang="en-US" altLang="en-US" sz="2800" b="1" smtClean="0">
                <a:solidFill>
                  <a:srgbClr val="006600"/>
                </a:solidFill>
                <a:latin typeface="黑体" pitchFamily="2" charset="-122"/>
                <a:ea typeface="黑体" panose="02010609060101010101" pitchFamily="2" charset="-122"/>
              </a:rPr>
              <a:t>(</a:t>
            </a:r>
            <a:r>
              <a:rPr lang="zh-CN" altLang="en-US" sz="2800" b="1" smtClean="0">
                <a:solidFill>
                  <a:srgbClr val="006600"/>
                </a:solidFill>
                <a:latin typeface="黑体" pitchFamily="2" charset="-122"/>
                <a:ea typeface="黑体" panose="02010609060101010101" pitchFamily="2" charset="-122"/>
              </a:rPr>
              <a:t>四</a:t>
            </a:r>
            <a:r>
              <a:rPr lang="en-US" altLang="en-US" sz="2800" b="1" smtClean="0">
                <a:solidFill>
                  <a:srgbClr val="006600"/>
                </a:solidFill>
                <a:latin typeface="黑体" pitchFamily="2" charset="-122"/>
                <a:ea typeface="黑体" panose="02010609060101010101" pitchFamily="2" charset="-122"/>
              </a:rPr>
              <a:t>)</a:t>
            </a:r>
            <a:r>
              <a:rPr lang="zh-CN" altLang="en-US" sz="2800" b="1" smtClean="0">
                <a:solidFill>
                  <a:srgbClr val="006600"/>
                </a:solidFill>
                <a:latin typeface="黑体" pitchFamily="2" charset="-122"/>
                <a:ea typeface="黑体" panose="02010609060101010101" pitchFamily="2" charset="-122"/>
              </a:rPr>
              <a:t>小说中物象的作用</a:t>
            </a:r>
          </a:p>
          <a:p>
            <a:endParaRPr lang="en-US" altLang="zh-CN" sz="2400" smtClean="0"/>
          </a:p>
          <a:p>
            <a:r>
              <a:rPr lang="zh-CN" altLang="en-US" sz="2400" b="1" smtClean="0">
                <a:solidFill>
                  <a:srgbClr val="0000FF"/>
                </a:solidFill>
                <a:latin typeface="仿宋" panose="02010609060101010101" pitchFamily="49" charset="-122"/>
                <a:ea typeface="仿宋" panose="02010609060101010101" pitchFamily="49" charset="-122"/>
              </a:rPr>
              <a:t>    小说中物象的基本作用有：</a:t>
            </a:r>
            <a:endParaRPr lang="en-US" altLang="zh-CN" sz="2400" b="1" smtClean="0">
              <a:solidFill>
                <a:srgbClr val="0000FF"/>
              </a:solidFill>
              <a:latin typeface="仿宋" panose="02010609060101010101" pitchFamily="49" charset="-122"/>
              <a:ea typeface="仿宋" panose="02010609060101010101" pitchFamily="49" charset="-122"/>
            </a:endParaRPr>
          </a:p>
          <a:p>
            <a:r>
              <a:rPr lang="en-US" sz="2400" b="1" smtClean="0">
                <a:solidFill>
                  <a:srgbClr val="0000FF"/>
                </a:solidFill>
                <a:latin typeface="仿宋" panose="02010609060101010101" pitchFamily="49" charset="-122"/>
                <a:ea typeface="仿宋" panose="02010609060101010101" pitchFamily="49" charset="-122"/>
              </a:rPr>
              <a:t>    ①</a:t>
            </a:r>
            <a:r>
              <a:rPr lang="zh-CN" altLang="en-US" sz="2400" b="1" smtClean="0">
                <a:solidFill>
                  <a:srgbClr val="0000FF"/>
                </a:solidFill>
                <a:latin typeface="仿宋" panose="02010609060101010101" pitchFamily="49" charset="-122"/>
                <a:ea typeface="仿宋" panose="02010609060101010101" pitchFamily="49" charset="-122"/>
              </a:rPr>
              <a:t>突出人物性格，揭示深化主题；</a:t>
            </a:r>
            <a:endParaRPr lang="en-US" altLang="zh-CN" sz="2400" b="1" smtClean="0">
              <a:solidFill>
                <a:srgbClr val="0000FF"/>
              </a:solidFill>
              <a:latin typeface="仿宋" panose="02010609060101010101" pitchFamily="49" charset="-122"/>
              <a:ea typeface="仿宋" panose="02010609060101010101" pitchFamily="49" charset="-122"/>
            </a:endParaRPr>
          </a:p>
          <a:p>
            <a:r>
              <a:rPr lang="en-US" sz="2400" b="1" smtClean="0">
                <a:solidFill>
                  <a:srgbClr val="0000FF"/>
                </a:solidFill>
                <a:latin typeface="仿宋" panose="02010609060101010101" pitchFamily="49" charset="-122"/>
                <a:ea typeface="仿宋" panose="02010609060101010101" pitchFamily="49" charset="-122"/>
              </a:rPr>
              <a:t>    ②</a:t>
            </a:r>
            <a:r>
              <a:rPr lang="zh-CN" altLang="en-US" sz="2400" b="1" smtClean="0">
                <a:solidFill>
                  <a:srgbClr val="0000FF"/>
                </a:solidFill>
                <a:latin typeface="仿宋" panose="02010609060101010101" pitchFamily="49" charset="-122"/>
                <a:ea typeface="仿宋" panose="02010609060101010101" pitchFamily="49" charset="-122"/>
              </a:rPr>
              <a:t>反复出现，串起相关情节，从而成为全文的线索，兼有使结构更加严谨的作用；</a:t>
            </a:r>
            <a:endParaRPr lang="en-US" altLang="zh-CN" sz="2400" b="1" smtClean="0">
              <a:solidFill>
                <a:srgbClr val="0000FF"/>
              </a:solidFill>
              <a:latin typeface="仿宋" panose="02010609060101010101" pitchFamily="49" charset="-122"/>
              <a:ea typeface="仿宋" panose="02010609060101010101" pitchFamily="49" charset="-122"/>
            </a:endParaRPr>
          </a:p>
          <a:p>
            <a:r>
              <a:rPr lang="en-US" sz="2400" b="1" smtClean="0">
                <a:solidFill>
                  <a:srgbClr val="0000FF"/>
                </a:solidFill>
                <a:latin typeface="仿宋" panose="02010609060101010101" pitchFamily="49" charset="-122"/>
                <a:ea typeface="仿宋" panose="02010609060101010101" pitchFamily="49" charset="-122"/>
              </a:rPr>
              <a:t>    ③</a:t>
            </a:r>
            <a:r>
              <a:rPr lang="zh-CN" altLang="en-US" sz="2400" b="1" smtClean="0">
                <a:solidFill>
                  <a:srgbClr val="0000FF"/>
                </a:solidFill>
                <a:latin typeface="仿宋" panose="02010609060101010101" pitchFamily="49" charset="-122"/>
                <a:ea typeface="仿宋" panose="02010609060101010101" pitchFamily="49" charset="-122"/>
              </a:rPr>
              <a:t>衬托环境，或者具有象征意义。</a:t>
            </a:r>
          </a:p>
          <a:p>
            <a:r>
              <a:rPr lang="zh-CN" altLang="en-US" sz="2400" b="1" smtClean="0">
                <a:solidFill>
                  <a:srgbClr val="0000FF"/>
                </a:solidFill>
                <a:latin typeface="仿宋" panose="02010609060101010101" pitchFamily="49" charset="-122"/>
                <a:ea typeface="仿宋" panose="02010609060101010101" pitchFamily="49" charset="-122"/>
              </a:rPr>
              <a:t>    首先，要结合文本内容具体分析物象的作用，先要注意物象的类别与特征。像</a:t>
            </a:r>
            <a:r>
              <a:rPr lang="en-US" sz="2400" b="1" smtClean="0">
                <a:solidFill>
                  <a:srgbClr val="0000FF"/>
                </a:solidFill>
                <a:latin typeface="仿宋" panose="02010609060101010101" pitchFamily="49" charset="-122"/>
                <a:ea typeface="仿宋" panose="02010609060101010101" pitchFamily="49" charset="-122"/>
              </a:rPr>
              <a:t>“</a:t>
            </a:r>
            <a:r>
              <a:rPr lang="zh-CN" altLang="en-US" sz="2400" b="1" smtClean="0">
                <a:solidFill>
                  <a:srgbClr val="0000FF"/>
                </a:solidFill>
                <a:latin typeface="仿宋" panose="02010609060101010101" pitchFamily="49" charset="-122"/>
                <a:ea typeface="仿宋" panose="02010609060101010101" pitchFamily="49" charset="-122"/>
              </a:rPr>
              <a:t>太阳</a:t>
            </a:r>
            <a:r>
              <a:rPr lang="en-US" sz="2400" b="1" smtClean="0">
                <a:solidFill>
                  <a:srgbClr val="0000FF"/>
                </a:solidFill>
                <a:latin typeface="仿宋" panose="02010609060101010101" pitchFamily="49" charset="-122"/>
                <a:ea typeface="仿宋" panose="02010609060101010101" pitchFamily="49" charset="-122"/>
              </a:rPr>
              <a:t>”“</a:t>
            </a:r>
            <a:r>
              <a:rPr lang="zh-CN" altLang="en-US" sz="2400" b="1" smtClean="0">
                <a:solidFill>
                  <a:srgbClr val="0000FF"/>
                </a:solidFill>
                <a:latin typeface="仿宋" panose="02010609060101010101" pitchFamily="49" charset="-122"/>
                <a:ea typeface="仿宋" panose="02010609060101010101" pitchFamily="49" charset="-122"/>
              </a:rPr>
              <a:t>雪</a:t>
            </a:r>
            <a:r>
              <a:rPr lang="en-US" sz="2400" b="1" smtClean="0">
                <a:solidFill>
                  <a:srgbClr val="0000FF"/>
                </a:solidFill>
                <a:latin typeface="仿宋" panose="02010609060101010101" pitchFamily="49" charset="-122"/>
                <a:ea typeface="仿宋" panose="02010609060101010101" pitchFamily="49" charset="-122"/>
              </a:rPr>
              <a:t>”“</a:t>
            </a:r>
            <a:r>
              <a:rPr lang="zh-CN" altLang="en-US" sz="2400" b="1" smtClean="0">
                <a:solidFill>
                  <a:srgbClr val="0000FF"/>
                </a:solidFill>
                <a:latin typeface="仿宋" panose="02010609060101010101" pitchFamily="49" charset="-122"/>
                <a:ea typeface="仿宋" panose="02010609060101010101" pitchFamily="49" charset="-122"/>
              </a:rPr>
              <a:t>竹</a:t>
            </a:r>
            <a:r>
              <a:rPr lang="en-US" sz="2400" b="1" smtClean="0">
                <a:solidFill>
                  <a:srgbClr val="0000FF"/>
                </a:solidFill>
                <a:latin typeface="仿宋" panose="02010609060101010101" pitchFamily="49" charset="-122"/>
                <a:ea typeface="仿宋" panose="02010609060101010101" pitchFamily="49" charset="-122"/>
              </a:rPr>
              <a:t>”“</a:t>
            </a:r>
            <a:r>
              <a:rPr lang="zh-CN" altLang="en-US" sz="2400" b="1" smtClean="0">
                <a:solidFill>
                  <a:srgbClr val="0000FF"/>
                </a:solidFill>
                <a:latin typeface="仿宋" panose="02010609060101010101" pitchFamily="49" charset="-122"/>
                <a:ea typeface="仿宋" panose="02010609060101010101" pitchFamily="49" charset="-122"/>
              </a:rPr>
              <a:t>梅</a:t>
            </a:r>
            <a:r>
              <a:rPr lang="en-US" sz="2400" b="1" smtClean="0">
                <a:solidFill>
                  <a:srgbClr val="0000FF"/>
                </a:solidFill>
                <a:latin typeface="仿宋" panose="02010609060101010101" pitchFamily="49" charset="-122"/>
                <a:ea typeface="仿宋" panose="02010609060101010101" pitchFamily="49" charset="-122"/>
              </a:rPr>
              <a:t>”</a:t>
            </a:r>
            <a:r>
              <a:rPr lang="zh-CN" altLang="en-US" sz="2400" b="1" smtClean="0">
                <a:solidFill>
                  <a:srgbClr val="0000FF"/>
                </a:solidFill>
                <a:latin typeface="仿宋" panose="02010609060101010101" pitchFamily="49" charset="-122"/>
                <a:ea typeface="仿宋" panose="02010609060101010101" pitchFamily="49" charset="-122"/>
              </a:rPr>
              <a:t>等物象属自然环境中的一部分，本身就具有环境描写的作用，特别注意它在渲染气氛、铺设背景中的作用。像与人物密切相关的物象，要特别注意它在表现人物方面的作用。</a:t>
            </a:r>
          </a:p>
          <a:p>
            <a:r>
              <a:rPr lang="zh-CN" altLang="en-US" sz="2400" b="1" smtClean="0">
                <a:solidFill>
                  <a:srgbClr val="0000FF"/>
                </a:solidFill>
                <a:latin typeface="仿宋" panose="02010609060101010101" pitchFamily="49" charset="-122"/>
                <a:ea typeface="仿宋" panose="02010609060101010101" pitchFamily="49" charset="-122"/>
              </a:rPr>
              <a:t>    其次要注意物象出现的位置，尤其是反复出现的位置，要紧紧结合其上下文分析。</a:t>
            </a:r>
            <a:endParaRPr lang="zh-CN" altLang="en-US" sz="2400" b="1">
              <a:solidFill>
                <a:srgbClr val="0000FF"/>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9266"/>
                                        </p:tgtEl>
                                        <p:attrNameLst>
                                          <p:attrName>style.visibility</p:attrName>
                                        </p:attrNameLst>
                                      </p:cBhvr>
                                      <p:to>
                                        <p:strVal val="visible"/>
                                      </p:to>
                                    </p:set>
                                    <p:animEffect transition="in" filter="plus(in)">
                                      <p:cBhvr>
                                        <p:cTn id="7"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7710" y="626110"/>
            <a:ext cx="10800715" cy="5833110"/>
          </a:xfrm>
          <a:prstGeom prst="rect">
            <a:avLst/>
          </a:prstGeom>
        </p:spPr>
      </p:pic>
      <p:sp>
        <p:nvSpPr>
          <p:cNvPr id="10" name="TextBox 9">
            <a:hlinkClick r:id="rId4" action="ppaction://hlinksldjump"/>
          </p:cNvPr>
          <p:cNvSpPr txBox="1"/>
          <p:nvPr/>
        </p:nvSpPr>
        <p:spPr>
          <a:xfrm>
            <a:off x="2275840" y="1525270"/>
            <a:ext cx="8566785" cy="175323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endParaRPr lang="en-US" altLang="zh-CN" sz="48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endParaRPr>
          </a:p>
          <a:p>
            <a:pPr>
              <a:defRPr/>
            </a:pPr>
            <a:r>
              <a:rPr lang="en-US" altLang="zh-CN"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1-9</a:t>
            </a:r>
            <a:r>
              <a:rPr lang="zh-CN" altLang="en-US"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小说阅读</a:t>
            </a:r>
            <a:r>
              <a:rPr lang="en-US" altLang="zh-CN"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a:t>
            </a:r>
            <a:r>
              <a:rPr lang="zh-CN" altLang="en-US"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三</a:t>
            </a:r>
            <a:r>
              <a:rPr lang="en-US" altLang="zh-CN"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688939" y="811195"/>
          <a:ext cx="10358120" cy="5078730"/>
        </p:xfrm>
        <a:graphic>
          <a:graphicData uri="http://schemas.openxmlformats.org/drawingml/2006/table">
            <a:tbl>
              <a:tblPr firstRow="1" bandRow="1">
                <a:tableStyleId>{8799B23B-EC83-4686-B30A-512413B5E67A}</a:tableStyleId>
              </a:tblPr>
              <a:tblGrid>
                <a:gridCol w="1972945"/>
                <a:gridCol w="8385175"/>
              </a:tblGrid>
              <a:tr h="714375">
                <a:tc gridSpan="2">
                  <a:txBody>
                    <a:bodyPr/>
                    <a:lstStyle/>
                    <a:p>
                      <a:pPr algn="ctr"/>
                      <a:r>
                        <a:rPr lang="zh-CN" altLang="en-US" sz="2400" b="1" kern="1200" smtClean="0">
                          <a:solidFill>
                            <a:srgbClr val="0000FF"/>
                          </a:solidFill>
                          <a:latin typeface="黑体" pitchFamily="2" charset="-122"/>
                          <a:ea typeface="黑体" panose="02010609060101010101" pitchFamily="2" charset="-122"/>
                          <a:cs typeface="+mn-cs"/>
                        </a:rPr>
                        <a:t>准确把握物象作用</a:t>
                      </a:r>
                      <a:r>
                        <a:rPr lang="en-US" altLang="en-US" sz="2400" b="1" kern="1200" smtClean="0">
                          <a:solidFill>
                            <a:srgbClr val="0000FF"/>
                          </a:solidFill>
                          <a:latin typeface="黑体" pitchFamily="2" charset="-122"/>
                          <a:ea typeface="黑体" panose="02010609060101010101" pitchFamily="2" charset="-122"/>
                          <a:cs typeface="+mn-cs"/>
                        </a:rPr>
                        <a:t>“4</a:t>
                      </a:r>
                      <a:r>
                        <a:rPr lang="zh-CN" altLang="en-US" sz="2400" b="1" kern="1200" smtClean="0">
                          <a:solidFill>
                            <a:srgbClr val="0000FF"/>
                          </a:solidFill>
                          <a:latin typeface="黑体" pitchFamily="2" charset="-122"/>
                          <a:ea typeface="黑体" panose="02010609060101010101" pitchFamily="2" charset="-122"/>
                          <a:cs typeface="+mn-cs"/>
                        </a:rPr>
                        <a:t>角度</a:t>
                      </a:r>
                      <a:r>
                        <a:rPr lang="en-US" altLang="en-US" sz="2400" b="1" kern="1200" smtClean="0">
                          <a:solidFill>
                            <a:srgbClr val="0000FF"/>
                          </a:solidFill>
                          <a:latin typeface="黑体" pitchFamily="2" charset="-122"/>
                          <a:ea typeface="黑体" panose="02010609060101010101" pitchFamily="2" charset="-122"/>
                          <a:cs typeface="+mn-cs"/>
                        </a:rPr>
                        <a:t>”</a:t>
                      </a:r>
                      <a:endParaRPr lang="zh-CN" altLang="en-US" sz="2400" b="1" kern="1200">
                        <a:solidFill>
                          <a:srgbClr val="0000FF"/>
                        </a:solidFill>
                        <a:latin typeface="黑体" pitchFamily="2" charset="-122"/>
                        <a:ea typeface="黑体" panose="02010609060101010101" pitchFamily="2" charset="-122"/>
                        <a:cs typeface="+mn-cs"/>
                      </a:endParaRPr>
                    </a:p>
                  </a:txBody>
                  <a:tcPr marL="68580" marR="68580" marT="0" marB="0" anchor="ctr"/>
                </a:tc>
                <a:tc hMerge="1">
                  <a:txBody>
                    <a:bodyPr/>
                    <a:lstStyle/>
                    <a:p>
                      <a:endParaRPr/>
                    </a:p>
                  </a:txBody>
                  <a:tcPr marL="68580" marR="68580" marT="0" marB="0" anchor="ctr"/>
                </a:tc>
              </a:tr>
              <a:tr h="1134745">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1.</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从人物塑造方面思考</a:t>
                      </a:r>
                    </a:p>
                  </a:txBody>
                  <a:tcPr marL="68580" marR="68580" marT="0" marB="0" anchor="ct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物象衬托了人物品格，突出了人物形象。应格外注意物象本身的特点从哪些方面对主要人物作了映衬，如梅、玉、竹等。</a:t>
                      </a:r>
                    </a:p>
                  </a:txBody>
                  <a:tcPr marL="68580" marR="68580" marT="0" marB="0" anchor="ctr"/>
                </a:tc>
              </a:tr>
              <a:tr h="1097280">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2.</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从情节安排方面思考</a:t>
                      </a:r>
                    </a:p>
                  </a:txBody>
                  <a:tcPr marL="68580" marR="68580" marT="0" marB="0" anchor="ct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物象往往是组织和推动情节发展的线索物件。物象反复出现，串起相关情节，从而成为全文的线索，兼有使结构更加严谨的作用。</a:t>
                      </a:r>
                    </a:p>
                  </a:txBody>
                  <a:tcPr marL="68580" marR="68580" marT="0" marB="0" anchor="ctr"/>
                </a:tc>
              </a:tr>
              <a:tr h="974725">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3.</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从环境方面思考</a:t>
                      </a:r>
                    </a:p>
                  </a:txBody>
                  <a:tcPr marL="68580" marR="68580" marT="0" marB="0" anchor="ct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指的是它对时代特色氛围做了怎样的揭示或暗示以及对人物活动的具体环境的作用。</a:t>
                      </a:r>
                    </a:p>
                  </a:txBody>
                  <a:tcPr marL="68580" marR="68580" marT="0" marB="0" anchor="ctr"/>
                </a:tc>
              </a:tr>
              <a:tr h="1157605">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4.</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从主题方面思考</a:t>
                      </a:r>
                    </a:p>
                  </a:txBody>
                  <a:tcPr marL="68580" marR="68580" marT="0" marB="0" anchor="ctr"/>
                </a:tc>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物象</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往往具有衬托或象征意义，有揭示和深化主题的作用。</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1046129" y="1811327"/>
            <a:ext cx="9358378" cy="4154170"/>
          </a:xfrm>
          <a:prstGeom prst="rect">
            <a:avLst/>
          </a:prstGeom>
          <a:noFill/>
          <a:ln w="9525">
            <a:noFill/>
            <a:miter lim="800000"/>
          </a:ln>
          <a:effectLst/>
        </p:spPr>
        <p:txBody>
          <a:bodyPr wrap="square">
            <a:spAutoFit/>
          </a:bodyPr>
          <a:lstStyle/>
          <a:p>
            <a:r>
              <a:rPr lang="zh-CN" altLang="en-US" sz="2000" smtClean="0"/>
              <a:t>           </a:t>
            </a:r>
            <a:endParaRPr lang="zh-CN" altLang="en-US" sz="2400" b="1" smtClean="0">
              <a:solidFill>
                <a:srgbClr val="006600"/>
              </a:solidFill>
              <a:latin typeface="仿宋" panose="02010609060101010101" pitchFamily="49" charset="-122"/>
              <a:ea typeface="仿宋" panose="02010609060101010101" pitchFamily="49" charset="-122"/>
            </a:endParaRPr>
          </a:p>
          <a:p>
            <a:r>
              <a:rPr lang="zh-CN" altLang="en-US" sz="2400" b="1" smtClean="0">
                <a:solidFill>
                  <a:srgbClr val="006600"/>
                </a:solidFill>
                <a:latin typeface="仿宋" panose="02010609060101010101" pitchFamily="49" charset="-122"/>
                <a:ea typeface="仿宋" panose="02010609060101010101" pitchFamily="49" charset="-122"/>
              </a:rPr>
              <a:t>    小说反映社会生活的主要手段是塑造人物形象。小说中的人物，我们称为典型人物，这个人物是作者把现实生活中的不同人物原型提炼加工而成的，他不同于真人真事，而是</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杂取种种，合成一个</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。通过这样典型的人物形象反映生活，更集中、更有普遍的代表性。所以小说中的</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我</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不能看成是作者，只表示小说是以第一人称来叙述的。</a:t>
            </a:r>
          </a:p>
          <a:p>
            <a:r>
              <a:rPr lang="zh-CN" altLang="en-US" sz="2400" b="1" smtClean="0">
                <a:solidFill>
                  <a:srgbClr val="006600"/>
                </a:solidFill>
                <a:latin typeface="仿宋" panose="02010609060101010101" pitchFamily="49" charset="-122"/>
                <a:ea typeface="仿宋" panose="02010609060101010101" pitchFamily="49" charset="-122"/>
              </a:rPr>
              <a:t>    小说塑造人物的方法、方式有如下几种：肖像描写、心理描写、行动描写、语言描写、细节描写。正面描写</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直接描写</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、侧面描写</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间接描写</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a:t>
            </a:r>
          </a:p>
          <a:p>
            <a:endParaRPr lang="zh-CN" altLang="en-US" sz="2800" b="1" smtClean="0">
              <a:solidFill>
                <a:srgbClr val="006600"/>
              </a:solidFill>
              <a:latin typeface="仿宋" panose="02010609060101010101" pitchFamily="49" charset="-122"/>
              <a:ea typeface="仿宋" panose="02010609060101010101" pitchFamily="49" charset="-122"/>
            </a:endParaRPr>
          </a:p>
        </p:txBody>
      </p:sp>
      <p:sp>
        <p:nvSpPr>
          <p:cNvPr id="139269" name="Text Box 5"/>
          <p:cNvSpPr txBox="1">
            <a:spLocks noChangeArrowheads="1"/>
          </p:cNvSpPr>
          <p:nvPr/>
        </p:nvSpPr>
        <p:spPr bwMode="auto">
          <a:xfrm>
            <a:off x="2903517" y="1096947"/>
            <a:ext cx="5643602" cy="521970"/>
          </a:xfrm>
          <a:prstGeom prst="rect">
            <a:avLst/>
          </a:prstGeom>
          <a:noFill/>
          <a:ln w="19050">
            <a:noFill/>
            <a:miter lim="800000"/>
          </a:ln>
          <a:effectLst/>
        </p:spPr>
        <p:txBody>
          <a:bodyPr wrap="square">
            <a:spAutoFit/>
          </a:bodyPr>
          <a:lstStyle/>
          <a:p>
            <a:r>
              <a:rPr lang="zh-CN" altLang="en-US" sz="2800" b="1" smtClean="0">
                <a:solidFill>
                  <a:srgbClr val="FF0000"/>
                </a:solidFill>
                <a:latin typeface="黑体" pitchFamily="2" charset="-122"/>
                <a:ea typeface="黑体" panose="02010609060101010101" pitchFamily="2" charset="-122"/>
              </a:rPr>
              <a:t>题型三   人物形象的塑造手法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39269"/>
                                        </p:tgtEl>
                                        <p:attrNameLst>
                                          <p:attrName>style.visibility</p:attrName>
                                        </p:attrNameLst>
                                      </p:cBhvr>
                                      <p:to>
                                        <p:strVal val="visible"/>
                                      </p:to>
                                    </p:set>
                                    <p:animEffect transition="in" filter="dissolve">
                                      <p:cBhvr>
                                        <p:cTn id="7" dur="500"/>
                                        <p:tgtEl>
                                          <p:spTgt spid="13926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39266"/>
                                        </p:tgtEl>
                                        <p:attrNameLst>
                                          <p:attrName>style.visibility</p:attrName>
                                        </p:attrNameLst>
                                      </p:cBhvr>
                                      <p:to>
                                        <p:strVal val="visible"/>
                                      </p:to>
                                    </p:set>
                                    <p:animEffect transition="in" filter="plus(in)">
                                      <p:cBhvr>
                                        <p:cTn id="13"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P spid="13926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1331881" y="954071"/>
            <a:ext cx="9598132" cy="4831080"/>
          </a:xfrm>
          <a:prstGeom prst="rect">
            <a:avLst/>
          </a:prstGeom>
          <a:noFill/>
          <a:ln w="9525">
            <a:noFill/>
            <a:miter lim="800000"/>
          </a:ln>
          <a:effectLst/>
        </p:spPr>
        <p:txBody>
          <a:bodyPr wrap="square">
            <a:spAutoFit/>
          </a:bodyPr>
          <a:lstStyle/>
          <a:p>
            <a:r>
              <a:rPr lang="zh-CN" altLang="en-US" sz="2000" smtClean="0"/>
              <a:t>           </a:t>
            </a:r>
            <a:r>
              <a:rPr lang="zh-CN" altLang="en-US" sz="2800" b="1" smtClean="0">
                <a:solidFill>
                  <a:srgbClr val="006600"/>
                </a:solidFill>
                <a:latin typeface="仿宋" panose="02010609060101010101" pitchFamily="49" charset="-122"/>
                <a:ea typeface="仿宋" panose="02010609060101010101" pitchFamily="49" charset="-122"/>
              </a:rPr>
              <a:t>常见提问方式还有：</a:t>
            </a:r>
          </a:p>
          <a:p>
            <a:r>
              <a:rPr lang="en-US" altLang="en-US" sz="2800" b="1" smtClean="0">
                <a:solidFill>
                  <a:srgbClr val="006600"/>
                </a:solidFill>
                <a:latin typeface="仿宋" panose="02010609060101010101" pitchFamily="49" charset="-122"/>
                <a:ea typeface="仿宋" panose="02010609060101010101" pitchFamily="49" charset="-122"/>
              </a:rPr>
              <a:t>    (1)</a:t>
            </a:r>
            <a:r>
              <a:rPr lang="zh-CN" altLang="en-US" sz="2800" b="1" smtClean="0">
                <a:solidFill>
                  <a:srgbClr val="006600"/>
                </a:solidFill>
                <a:latin typeface="仿宋" panose="02010609060101010101" pitchFamily="49" charset="-122"/>
                <a:ea typeface="仿宋" panose="02010609060101010101" pitchFamily="49" charset="-122"/>
              </a:rPr>
              <a:t>文中是如何塑造</a:t>
            </a:r>
            <a:r>
              <a:rPr lang="en-US" altLang="en-US" sz="2800" b="1" smtClean="0">
                <a:solidFill>
                  <a:srgbClr val="006600"/>
                </a:solidFill>
                <a:latin typeface="仿宋" panose="02010609060101010101" pitchFamily="49" charset="-122"/>
                <a:ea typeface="仿宋" panose="02010609060101010101" pitchFamily="49" charset="-122"/>
              </a:rPr>
              <a:t>×××</a:t>
            </a:r>
            <a:r>
              <a:rPr lang="zh-CN" altLang="en-US" sz="2800" b="1" smtClean="0">
                <a:solidFill>
                  <a:srgbClr val="006600"/>
                </a:solidFill>
                <a:latin typeface="仿宋" panose="02010609060101010101" pitchFamily="49" charset="-122"/>
                <a:ea typeface="仿宋" panose="02010609060101010101" pitchFamily="49" charset="-122"/>
              </a:rPr>
              <a:t>形象的？</a:t>
            </a:r>
          </a:p>
          <a:p>
            <a:r>
              <a:rPr lang="en-US" altLang="en-US" sz="2800" b="1" smtClean="0">
                <a:solidFill>
                  <a:srgbClr val="006600"/>
                </a:solidFill>
                <a:latin typeface="仿宋" panose="02010609060101010101" pitchFamily="49" charset="-122"/>
                <a:ea typeface="仿宋" panose="02010609060101010101" pitchFamily="49" charset="-122"/>
              </a:rPr>
              <a:t>    (2)</a:t>
            </a:r>
            <a:r>
              <a:rPr lang="zh-CN" altLang="en-US" sz="2800" b="1" smtClean="0">
                <a:solidFill>
                  <a:srgbClr val="006600"/>
                </a:solidFill>
                <a:latin typeface="仿宋" panose="02010609060101010101" pitchFamily="49" charset="-122"/>
                <a:ea typeface="仿宋" panose="02010609060101010101" pitchFamily="49" charset="-122"/>
              </a:rPr>
              <a:t>文章在表现主人公时，用了什么手法？这样写有什么效果？</a:t>
            </a:r>
          </a:p>
          <a:p>
            <a:r>
              <a:rPr lang="zh-CN" altLang="en-US" sz="2800" b="1" smtClean="0">
                <a:solidFill>
                  <a:srgbClr val="006600"/>
                </a:solidFill>
                <a:latin typeface="仿宋" panose="02010609060101010101" pitchFamily="49" charset="-122"/>
                <a:ea typeface="仿宋" panose="02010609060101010101" pitchFamily="49" charset="-122"/>
              </a:rPr>
              <a:t>    答题模板</a:t>
            </a:r>
          </a:p>
          <a:p>
            <a:r>
              <a:rPr lang="zh-CN" altLang="en-US" sz="2800" b="1" smtClean="0">
                <a:solidFill>
                  <a:srgbClr val="006600"/>
                </a:solidFill>
                <a:latin typeface="仿宋" panose="02010609060101010101" pitchFamily="49" charset="-122"/>
                <a:ea typeface="仿宋" panose="02010609060101010101" pitchFamily="49" charset="-122"/>
              </a:rPr>
              <a:t>    对小说塑造形象手法类的题目，一般组织答案的步骤：</a:t>
            </a:r>
          </a:p>
          <a:p>
            <a:r>
              <a:rPr lang="zh-CN" altLang="en-US" sz="2800" b="1" smtClean="0">
                <a:solidFill>
                  <a:srgbClr val="006600"/>
                </a:solidFill>
                <a:latin typeface="仿宋" panose="02010609060101010101" pitchFamily="49" charset="-122"/>
                <a:ea typeface="仿宋" panose="02010609060101010101" pitchFamily="49" charset="-122"/>
              </a:rPr>
              <a:t>    第一步，指明小说运用了哪一种描写手法。</a:t>
            </a:r>
          </a:p>
          <a:p>
            <a:r>
              <a:rPr lang="zh-CN" altLang="en-US" sz="2800" b="1" smtClean="0">
                <a:solidFill>
                  <a:srgbClr val="006600"/>
                </a:solidFill>
                <a:latin typeface="仿宋" panose="02010609060101010101" pitchFamily="49" charset="-122"/>
                <a:ea typeface="仿宋" panose="02010609060101010101" pitchFamily="49" charset="-122"/>
              </a:rPr>
              <a:t>    第二步，结合具体情节分析这种描写手法在文句中是如何体现的。</a:t>
            </a:r>
          </a:p>
          <a:p>
            <a:r>
              <a:rPr lang="zh-CN" altLang="en-US" sz="2800" b="1" smtClean="0">
                <a:solidFill>
                  <a:srgbClr val="006600"/>
                </a:solidFill>
                <a:latin typeface="仿宋" panose="02010609060101010101" pitchFamily="49" charset="-122"/>
                <a:ea typeface="仿宋" panose="02010609060101010101" pitchFamily="49" charset="-122"/>
              </a:rPr>
              <a:t>    第三步，明确有何效果或作用。要点明此手法突出了人物的什么形象特点。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9266"/>
                                        </p:tgtEl>
                                        <p:attrNameLst>
                                          <p:attrName>style.visibility</p:attrName>
                                        </p:attrNameLst>
                                      </p:cBhvr>
                                      <p:to>
                                        <p:strVal val="visible"/>
                                      </p:to>
                                    </p:set>
                                    <p:animEffect transition="in" filter="plus(in)">
                                      <p:cBhvr>
                                        <p:cTn id="7"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46063" y="739758"/>
          <a:ext cx="10643870" cy="5547360"/>
        </p:xfrm>
        <a:graphic>
          <a:graphicData uri="http://schemas.openxmlformats.org/drawingml/2006/table">
            <a:tbl>
              <a:tblPr firstRow="1" bandRow="1">
                <a:tableStyleId>{8799B23B-EC83-4686-B30A-512413B5E67A}</a:tableStyleId>
              </a:tblPr>
              <a:tblGrid>
                <a:gridCol w="1000125"/>
                <a:gridCol w="9643745"/>
              </a:tblGrid>
              <a:tr h="322001">
                <a:tc gridSpan="2">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kern="1200" smtClean="0">
                          <a:solidFill>
                            <a:srgbClr val="FF0000"/>
                          </a:solidFill>
                          <a:latin typeface="+mn-lt"/>
                          <a:ea typeface="+mn-ea"/>
                          <a:cs typeface="+mn-cs"/>
                        </a:rPr>
                        <a:t>一、小说中人物描写的手法及作用</a:t>
                      </a:r>
                      <a:endParaRPr lang="zh-CN" altLang="en-US" sz="2400" b="1" kern="1200">
                        <a:solidFill>
                          <a:srgbClr val="FF0000"/>
                        </a:solidFill>
                        <a:latin typeface="+mn-lt"/>
                        <a:ea typeface="+mn-ea"/>
                        <a:cs typeface="+mn-cs"/>
                      </a:endParaRPr>
                    </a:p>
                  </a:txBody>
                  <a:tcPr marL="68580" marR="68580" marT="0" marB="0" anchor="ctr"/>
                </a:tc>
                <a:tc hMerge="1">
                  <a:txBody>
                    <a:bodyPr/>
                    <a:lstStyle/>
                    <a:p>
                      <a:endParaRPr/>
                    </a:p>
                  </a:txBody>
                  <a:tcPr/>
                </a:tc>
              </a:tr>
              <a:tr h="376642">
                <a:tc>
                  <a:txBody>
                    <a:bodyPr/>
                    <a:lstStyle/>
                    <a:p>
                      <a:pPr algn="l">
                        <a:spcAft>
                          <a:spcPct val="0"/>
                        </a:spcAft>
                      </a:pPr>
                      <a:r>
                        <a:rPr lang="en-US" sz="2000" kern="100">
                          <a:solidFill>
                            <a:srgbClr val="0000FF"/>
                          </a:solidFill>
                          <a:latin typeface="+mn-ea"/>
                          <a:ea typeface="+mn-ea"/>
                          <a:cs typeface="Courier New" panose="02070309020205020404"/>
                        </a:rPr>
                        <a:t>(1)</a:t>
                      </a:r>
                      <a:r>
                        <a:rPr lang="zh-CN" sz="2000" kern="100">
                          <a:solidFill>
                            <a:srgbClr val="0000FF"/>
                          </a:solidFill>
                          <a:latin typeface="+mn-ea"/>
                          <a:ea typeface="+mn-ea"/>
                          <a:cs typeface="Times New Roman" panose="02020603050405020304"/>
                        </a:rPr>
                        <a:t>肖像</a:t>
                      </a:r>
                      <a:r>
                        <a:rPr lang="en-US" sz="2000" kern="100">
                          <a:solidFill>
                            <a:srgbClr val="0000FF"/>
                          </a:solidFill>
                          <a:latin typeface="+mn-ea"/>
                          <a:ea typeface="+mn-ea"/>
                          <a:cs typeface="Courier New" panose="02070309020205020404"/>
                        </a:rPr>
                        <a:t>(</a:t>
                      </a:r>
                      <a:r>
                        <a:rPr lang="zh-CN" sz="2000" kern="100">
                          <a:solidFill>
                            <a:srgbClr val="0000FF"/>
                          </a:solidFill>
                          <a:latin typeface="+mn-ea"/>
                          <a:ea typeface="+mn-ea"/>
                          <a:cs typeface="Times New Roman" panose="02020603050405020304"/>
                        </a:rPr>
                        <a:t>神态</a:t>
                      </a:r>
                      <a:r>
                        <a:rPr lang="en-US" sz="2000" kern="100">
                          <a:solidFill>
                            <a:srgbClr val="0000FF"/>
                          </a:solidFill>
                          <a:latin typeface="+mn-ea"/>
                          <a:ea typeface="+mn-ea"/>
                          <a:cs typeface="Courier New" panose="02070309020205020404"/>
                        </a:rPr>
                        <a:t>)</a:t>
                      </a:r>
                      <a:r>
                        <a:rPr lang="zh-CN" sz="2000" kern="100">
                          <a:solidFill>
                            <a:srgbClr val="0000FF"/>
                          </a:solidFill>
                          <a:latin typeface="+mn-ea"/>
                          <a:ea typeface="+mn-ea"/>
                          <a:cs typeface="Times New Roman" panose="02020603050405020304"/>
                        </a:rPr>
                        <a:t>描写</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000" kern="100" smtClean="0">
                          <a:solidFill>
                            <a:srgbClr val="0000FF"/>
                          </a:solidFill>
                          <a:latin typeface="+mn-ea"/>
                          <a:ea typeface="+mn-ea"/>
                          <a:cs typeface="Times New Roman" panose="02020603050405020304"/>
                        </a:rPr>
                        <a:t>肖像</a:t>
                      </a:r>
                      <a:r>
                        <a:rPr lang="zh-CN" sz="2000" kern="100">
                          <a:solidFill>
                            <a:srgbClr val="0000FF"/>
                          </a:solidFill>
                          <a:latin typeface="+mn-ea"/>
                          <a:ea typeface="+mn-ea"/>
                          <a:cs typeface="Times New Roman" panose="02020603050405020304"/>
                        </a:rPr>
                        <a:t>神情的作用不只在于勾画出这个人物的外部特征，而是为了以</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形</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来传</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神</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，因此分析人物外貌可以揭示人物身份地位、生活经历、性格心理等特征。如《祝福》中祥林嫂的多次描写就极为传神地表现了这些内容。</a:t>
                      </a:r>
                      <a:endParaRPr lang="zh-CN" sz="2000" kern="100">
                        <a:solidFill>
                          <a:srgbClr val="0000FF"/>
                        </a:solidFill>
                        <a:latin typeface="+mn-ea"/>
                        <a:ea typeface="+mn-ea"/>
                        <a:cs typeface="Courier New" panose="02070309020205020404"/>
                      </a:endParaRPr>
                    </a:p>
                  </a:txBody>
                  <a:tcPr marL="68580" marR="68580" marT="0" marB="0" anchor="ctr"/>
                </a:tc>
              </a:tr>
              <a:tr h="474251">
                <a:tc>
                  <a:txBody>
                    <a:bodyPr/>
                    <a:lstStyle/>
                    <a:p>
                      <a:pPr algn="l">
                        <a:spcAft>
                          <a:spcPct val="0"/>
                        </a:spcAft>
                      </a:pPr>
                      <a:r>
                        <a:rPr lang="en-US" sz="2000" kern="100">
                          <a:solidFill>
                            <a:srgbClr val="0000FF"/>
                          </a:solidFill>
                          <a:latin typeface="+mn-ea"/>
                          <a:ea typeface="+mn-ea"/>
                          <a:cs typeface="Courier New" panose="02070309020205020404"/>
                        </a:rPr>
                        <a:t>(2)</a:t>
                      </a:r>
                      <a:r>
                        <a:rPr lang="zh-CN" sz="2000" kern="100">
                          <a:solidFill>
                            <a:srgbClr val="0000FF"/>
                          </a:solidFill>
                          <a:latin typeface="+mn-ea"/>
                          <a:ea typeface="+mn-ea"/>
                          <a:cs typeface="Times New Roman" panose="02020603050405020304"/>
                        </a:rPr>
                        <a:t>动作描写</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000" kern="100" smtClean="0">
                          <a:solidFill>
                            <a:srgbClr val="0000FF"/>
                          </a:solidFill>
                          <a:latin typeface="+mn-ea"/>
                          <a:ea typeface="+mn-ea"/>
                          <a:cs typeface="Times New Roman" panose="02020603050405020304"/>
                        </a:rPr>
                        <a:t>可以</a:t>
                      </a:r>
                      <a:r>
                        <a:rPr lang="zh-CN" sz="2000" kern="100">
                          <a:solidFill>
                            <a:srgbClr val="0000FF"/>
                          </a:solidFill>
                          <a:latin typeface="+mn-ea"/>
                          <a:ea typeface="+mn-ea"/>
                          <a:cs typeface="Times New Roman" panose="02020603050405020304"/>
                        </a:rPr>
                        <a:t>传神地摹写人物的心理活动，更好展现人物的性格特征。作家将人物性格的表述分散在动作中，让人物通过自己的行为动作证明自己的性格、处事方式以及性情态度，又可以避免对人物作平铺直叙的冗长评述。</a:t>
                      </a:r>
                      <a:endParaRPr lang="zh-CN" sz="2000" kern="100">
                        <a:solidFill>
                          <a:srgbClr val="0000FF"/>
                        </a:solidFill>
                        <a:latin typeface="+mn-ea"/>
                        <a:ea typeface="+mn-ea"/>
                        <a:cs typeface="Courier New" panose="02070309020205020404"/>
                      </a:endParaRPr>
                    </a:p>
                  </a:txBody>
                  <a:tcPr marL="68580" marR="68580" marT="0" marB="0" anchor="ctr"/>
                </a:tc>
              </a:tr>
              <a:tr h="497209">
                <a:tc>
                  <a:txBody>
                    <a:bodyPr/>
                    <a:lstStyle/>
                    <a:p>
                      <a:pPr algn="l">
                        <a:spcAft>
                          <a:spcPct val="0"/>
                        </a:spcAft>
                      </a:pPr>
                      <a:r>
                        <a:rPr lang="en-US" sz="2000" kern="100">
                          <a:solidFill>
                            <a:srgbClr val="0000FF"/>
                          </a:solidFill>
                          <a:latin typeface="+mn-ea"/>
                          <a:ea typeface="+mn-ea"/>
                          <a:cs typeface="Courier New" panose="02070309020205020404"/>
                        </a:rPr>
                        <a:t>(3)</a:t>
                      </a:r>
                      <a:r>
                        <a:rPr lang="zh-CN" sz="2000" kern="100">
                          <a:solidFill>
                            <a:srgbClr val="0000FF"/>
                          </a:solidFill>
                          <a:latin typeface="+mn-ea"/>
                          <a:ea typeface="+mn-ea"/>
                          <a:cs typeface="Times New Roman" panose="02020603050405020304"/>
                        </a:rPr>
                        <a:t>语言描写</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000" kern="100" smtClean="0">
                          <a:solidFill>
                            <a:srgbClr val="0000FF"/>
                          </a:solidFill>
                          <a:latin typeface="+mn-ea"/>
                          <a:ea typeface="+mn-ea"/>
                          <a:cs typeface="Times New Roman" panose="02020603050405020304"/>
                        </a:rPr>
                        <a:t>言为心声</a:t>
                      </a:r>
                      <a:r>
                        <a:rPr lang="zh-CN" sz="2000" kern="100">
                          <a:solidFill>
                            <a:srgbClr val="0000FF"/>
                          </a:solidFill>
                          <a:latin typeface="+mn-ea"/>
                          <a:ea typeface="+mn-ea"/>
                          <a:cs typeface="Times New Roman" panose="02020603050405020304"/>
                        </a:rPr>
                        <a:t>，语言往往是人物性格的外化，通过个性化的对话，我们可以看出不同人物的身份、地位、文化修养和人物的思想性格，还可以看出人物此时的心理活动。</a:t>
                      </a:r>
                      <a:endParaRPr lang="zh-CN" sz="2000" kern="100">
                        <a:solidFill>
                          <a:srgbClr val="0000FF"/>
                        </a:solidFill>
                        <a:latin typeface="+mn-ea"/>
                        <a:ea typeface="+mn-ea"/>
                        <a:cs typeface="Courier New" panose="02070309020205020404"/>
                      </a:endParaRPr>
                    </a:p>
                  </a:txBody>
                  <a:tcPr marL="68580" marR="68580" marT="0" marB="0" anchor="ctr"/>
                </a:tc>
              </a:tr>
              <a:tr h="852160">
                <a:tc>
                  <a:txBody>
                    <a:bodyPr/>
                    <a:lstStyle/>
                    <a:p>
                      <a:pPr algn="l">
                        <a:spcAft>
                          <a:spcPct val="0"/>
                        </a:spcAft>
                      </a:pPr>
                      <a:r>
                        <a:rPr lang="en-US" sz="2000" kern="100">
                          <a:solidFill>
                            <a:srgbClr val="0000FF"/>
                          </a:solidFill>
                          <a:latin typeface="+mn-ea"/>
                          <a:ea typeface="+mn-ea"/>
                          <a:cs typeface="Courier New" panose="02070309020205020404"/>
                        </a:rPr>
                        <a:t>(4)</a:t>
                      </a:r>
                      <a:r>
                        <a:rPr lang="zh-CN" sz="2000" kern="100">
                          <a:solidFill>
                            <a:srgbClr val="0000FF"/>
                          </a:solidFill>
                          <a:latin typeface="+mn-ea"/>
                          <a:ea typeface="+mn-ea"/>
                          <a:cs typeface="Times New Roman" panose="02020603050405020304"/>
                        </a:rPr>
                        <a:t>细节描写</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000" kern="100" smtClean="0">
                          <a:solidFill>
                            <a:srgbClr val="0000FF"/>
                          </a:solidFill>
                          <a:latin typeface="+mn-ea"/>
                          <a:ea typeface="+mn-ea"/>
                          <a:cs typeface="Times New Roman" panose="02020603050405020304"/>
                        </a:rPr>
                        <a:t>细节</a:t>
                      </a:r>
                      <a:r>
                        <a:rPr lang="zh-CN" sz="2000" kern="100">
                          <a:solidFill>
                            <a:srgbClr val="0000FF"/>
                          </a:solidFill>
                          <a:latin typeface="+mn-ea"/>
                          <a:ea typeface="+mn-ea"/>
                          <a:cs typeface="Times New Roman" panose="02020603050405020304"/>
                        </a:rPr>
                        <a:t>是构成小说人物形象、故事情节或环境特征的最小的组成单位，是表现事物各种感性特征的具体而细小的材料。细节描写就是对这些细枝末节的描绘。好的细节能把人物或事物最本质的性状鲜明而又逼真地呈现在读者面前，从而增强作品的真实感。</a:t>
                      </a:r>
                      <a:endParaRPr lang="zh-CN" sz="2000" kern="100">
                        <a:solidFill>
                          <a:srgbClr val="0000FF"/>
                        </a:solidFill>
                        <a:latin typeface="+mn-ea"/>
                        <a:ea typeface="+mn-ea"/>
                        <a:cs typeface="Courier New" panose="02070309020205020404"/>
                      </a:endParaRPr>
                    </a:p>
                    <a:p>
                      <a:pPr algn="l">
                        <a:spcAft>
                          <a:spcPct val="0"/>
                        </a:spcAft>
                      </a:pPr>
                      <a:r>
                        <a:rPr lang="zh-CN" sz="2000" kern="100">
                          <a:solidFill>
                            <a:srgbClr val="0000FF"/>
                          </a:solidFill>
                          <a:latin typeface="+mn-ea"/>
                          <a:ea typeface="+mn-ea"/>
                          <a:cs typeface="Times New Roman" panose="02020603050405020304"/>
                        </a:rPr>
                        <a:t>小说中细节描写的作用主要有：</a:t>
                      </a:r>
                      <a:r>
                        <a:rPr lang="en-US" sz="2000" kern="100">
                          <a:solidFill>
                            <a:srgbClr val="0000FF"/>
                          </a:solidFill>
                          <a:latin typeface="+mn-ea"/>
                          <a:ea typeface="+mn-ea"/>
                          <a:cs typeface="Times New Roman" panose="02020603050405020304"/>
                        </a:rPr>
                        <a:t>①</a:t>
                      </a:r>
                      <a:r>
                        <a:rPr lang="zh-CN" sz="2000" kern="100">
                          <a:solidFill>
                            <a:srgbClr val="0000FF"/>
                          </a:solidFill>
                          <a:latin typeface="+mn-ea"/>
                          <a:ea typeface="+mn-ea"/>
                          <a:cs typeface="Times New Roman" panose="02020603050405020304"/>
                        </a:rPr>
                        <a:t>突出人物的性格。如《阿</a:t>
                      </a:r>
                      <a:r>
                        <a:rPr lang="en-US" sz="2000" kern="100">
                          <a:solidFill>
                            <a:srgbClr val="0000FF"/>
                          </a:solidFill>
                          <a:latin typeface="+mn-ea"/>
                          <a:ea typeface="+mn-ea"/>
                          <a:cs typeface="Courier New" panose="02070309020205020404"/>
                        </a:rPr>
                        <a:t>Q</a:t>
                      </a:r>
                      <a:r>
                        <a:rPr lang="zh-CN" sz="2000" kern="100">
                          <a:solidFill>
                            <a:srgbClr val="0000FF"/>
                          </a:solidFill>
                          <a:latin typeface="+mn-ea"/>
                          <a:ea typeface="+mn-ea"/>
                          <a:cs typeface="Times New Roman" panose="02020603050405020304"/>
                        </a:rPr>
                        <a:t>正传》中阿</a:t>
                      </a:r>
                      <a:r>
                        <a:rPr lang="en-US" sz="2000" kern="100">
                          <a:solidFill>
                            <a:srgbClr val="0000FF"/>
                          </a:solidFill>
                          <a:latin typeface="+mn-ea"/>
                          <a:ea typeface="+mn-ea"/>
                          <a:cs typeface="Courier New" panose="02070309020205020404"/>
                        </a:rPr>
                        <a:t>Q</a:t>
                      </a:r>
                      <a:r>
                        <a:rPr lang="zh-CN" sz="2000" kern="100">
                          <a:solidFill>
                            <a:srgbClr val="0000FF"/>
                          </a:solidFill>
                          <a:latin typeface="+mn-ea"/>
                          <a:ea typeface="+mn-ea"/>
                          <a:cs typeface="Times New Roman" panose="02020603050405020304"/>
                        </a:rPr>
                        <a:t>临刑前画圈的细节就深刻地揭示了他的精神麻木、愚昧和至死不觉醒的性格特点。</a:t>
                      </a:r>
                      <a:r>
                        <a:rPr lang="en-US" sz="2000" kern="100">
                          <a:solidFill>
                            <a:srgbClr val="0000FF"/>
                          </a:solidFill>
                          <a:latin typeface="+mn-ea"/>
                          <a:ea typeface="+mn-ea"/>
                          <a:cs typeface="Times New Roman" panose="02020603050405020304"/>
                        </a:rPr>
                        <a:t>②</a:t>
                      </a:r>
                      <a:r>
                        <a:rPr lang="zh-CN" sz="2000" kern="100">
                          <a:solidFill>
                            <a:srgbClr val="0000FF"/>
                          </a:solidFill>
                          <a:latin typeface="+mn-ea"/>
                          <a:ea typeface="+mn-ea"/>
                          <a:cs typeface="Times New Roman" panose="02020603050405020304"/>
                        </a:rPr>
                        <a:t>充实故事情节。</a:t>
                      </a:r>
                      <a:r>
                        <a:rPr lang="zh-CN" sz="2000" kern="100">
                          <a:solidFill>
                            <a:srgbClr val="0000FF"/>
                          </a:solidFill>
                          <a:latin typeface="+mn-ea"/>
                          <a:ea typeface="+mn-ea"/>
                          <a:cs typeface="Courier New" panose="02070309020205020404"/>
                        </a:rPr>
                        <a:t> </a:t>
                      </a:r>
                      <a:r>
                        <a:rPr lang="zh-CN" sz="2000" kern="100">
                          <a:solidFill>
                            <a:srgbClr val="0000FF"/>
                          </a:solidFill>
                          <a:latin typeface="+mn-ea"/>
                          <a:ea typeface="+mn-ea"/>
                          <a:cs typeface="Times New Roman" panose="02020603050405020304"/>
                        </a:rPr>
                        <a:t>如《药》中六次写到华小栓的咳嗽，具体展现了小栓从病重到病危的过程，充实了故事情节。</a:t>
                      </a:r>
                      <a:r>
                        <a:rPr lang="en-US" sz="2000" kern="100">
                          <a:solidFill>
                            <a:srgbClr val="0000FF"/>
                          </a:solidFill>
                          <a:latin typeface="+mn-ea"/>
                          <a:ea typeface="+mn-ea"/>
                          <a:cs typeface="Times New Roman" panose="02020603050405020304"/>
                        </a:rPr>
                        <a:t>③</a:t>
                      </a:r>
                      <a:r>
                        <a:rPr lang="zh-CN" sz="2000" kern="100">
                          <a:solidFill>
                            <a:srgbClr val="0000FF"/>
                          </a:solidFill>
                          <a:latin typeface="+mn-ea"/>
                          <a:ea typeface="+mn-ea"/>
                          <a:cs typeface="Times New Roman" panose="02020603050405020304"/>
                        </a:rPr>
                        <a:t>营造典型环境，渲染时代气氛。如《药》中关于刑场看客围观刽子手杀害革命者的场景细节描写，写出这些看客的麻木、愚昧，渲染出那个黑暗时代令人绝望的冷漠。</a:t>
                      </a:r>
                      <a:endParaRPr lang="zh-CN" sz="2000" kern="100">
                        <a:solidFill>
                          <a:srgbClr val="0000FF"/>
                        </a:solidFill>
                        <a:latin typeface="+mn-ea"/>
                        <a:ea typeface="+mn-ea"/>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46063" y="739758"/>
          <a:ext cx="10643870" cy="5357495"/>
        </p:xfrm>
        <a:graphic>
          <a:graphicData uri="http://schemas.openxmlformats.org/drawingml/2006/table">
            <a:tbl>
              <a:tblPr firstRow="1" bandRow="1">
                <a:tableStyleId>{8799B23B-EC83-4686-B30A-512413B5E67A}</a:tableStyleId>
              </a:tblPr>
              <a:tblGrid>
                <a:gridCol w="857250"/>
                <a:gridCol w="9786620"/>
              </a:tblGrid>
              <a:tr h="391160">
                <a:tc gridSpan="2">
                  <a:txBody>
                    <a:bodyPr/>
                    <a:lstStyle/>
                    <a:p>
                      <a:pPr algn="ctr"/>
                      <a:r>
                        <a:rPr lang="zh-CN" altLang="en-US" sz="2400" b="1" kern="1200" smtClean="0">
                          <a:solidFill>
                            <a:srgbClr val="FF0000"/>
                          </a:solidFill>
                          <a:latin typeface="+mn-lt"/>
                          <a:ea typeface="+mn-ea"/>
                          <a:cs typeface="+mn-cs"/>
                        </a:rPr>
                        <a:t>人物描写手法</a:t>
                      </a:r>
                      <a:endParaRPr lang="zh-CN" altLang="en-US" sz="2400" b="1" kern="1200">
                        <a:solidFill>
                          <a:srgbClr val="FF0000"/>
                        </a:solidFill>
                        <a:latin typeface="+mn-lt"/>
                        <a:ea typeface="+mn-ea"/>
                        <a:cs typeface="+mn-cs"/>
                      </a:endParaRPr>
                    </a:p>
                  </a:txBody>
                  <a:tcPr marL="68580" marR="68580" marT="0" marB="0" anchor="ctr"/>
                </a:tc>
                <a:tc hMerge="1">
                  <a:txBody>
                    <a:bodyPr/>
                    <a:lstStyle/>
                    <a:p>
                      <a:endParaRPr/>
                    </a:p>
                  </a:txBody>
                  <a:tcPr/>
                </a:tc>
              </a:tr>
              <a:tr h="907415">
                <a:tc rowSpan="3">
                  <a:txBody>
                    <a:bodyPr/>
                    <a:lstStyle/>
                    <a:p>
                      <a:pPr algn="l">
                        <a:spcAft>
                          <a:spcPct val="0"/>
                        </a:spcAft>
                      </a:pPr>
                      <a:r>
                        <a:rPr lang="en-US" sz="2400" kern="1200" smtClean="0">
                          <a:solidFill>
                            <a:srgbClr val="0000FF"/>
                          </a:solidFill>
                          <a:latin typeface="+mn-ea"/>
                          <a:ea typeface="+mn-ea"/>
                          <a:cs typeface="+mn-cs"/>
                        </a:rPr>
                        <a:t>(5)</a:t>
                      </a:r>
                      <a:r>
                        <a:rPr lang="zh-CN" altLang="en-US" sz="2400" kern="1200" smtClean="0">
                          <a:solidFill>
                            <a:srgbClr val="0000FF"/>
                          </a:solidFill>
                          <a:latin typeface="+mn-ea"/>
                          <a:ea typeface="+mn-ea"/>
                          <a:cs typeface="+mn-cs"/>
                        </a:rPr>
                        <a:t>心理描写</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000" kern="100">
                          <a:solidFill>
                            <a:srgbClr val="0000FF"/>
                          </a:solidFill>
                          <a:latin typeface="+mn-ea"/>
                          <a:ea typeface="+mn-ea"/>
                          <a:cs typeface="Times New Roman" panose="02020603050405020304"/>
                        </a:rPr>
                        <a:t>　　直接表现人物思想和内在情感</a:t>
                      </a:r>
                      <a:r>
                        <a:rPr lang="en-US" sz="2000" kern="100">
                          <a:solidFill>
                            <a:srgbClr val="0000FF"/>
                          </a:solidFill>
                          <a:latin typeface="+mn-ea"/>
                          <a:ea typeface="+mn-ea"/>
                          <a:cs typeface="Courier New" panose="02070309020205020404"/>
                        </a:rPr>
                        <a:t>(</a:t>
                      </a:r>
                      <a:r>
                        <a:rPr lang="zh-CN" sz="2000" kern="100">
                          <a:solidFill>
                            <a:srgbClr val="0000FF"/>
                          </a:solidFill>
                          <a:latin typeface="+mn-ea"/>
                          <a:ea typeface="+mn-ea"/>
                          <a:cs typeface="Times New Roman" panose="02020603050405020304"/>
                        </a:rPr>
                        <a:t>矛盾、焦虑、担心、喜悦、兴奋等</a:t>
                      </a:r>
                      <a:r>
                        <a:rPr lang="en-US" sz="2000" kern="100">
                          <a:solidFill>
                            <a:srgbClr val="0000FF"/>
                          </a:solidFill>
                          <a:latin typeface="+mn-ea"/>
                          <a:ea typeface="+mn-ea"/>
                          <a:cs typeface="Courier New" panose="02070309020205020404"/>
                        </a:rPr>
                        <a:t>)</a:t>
                      </a:r>
                      <a:r>
                        <a:rPr lang="zh-CN" sz="2000" kern="100">
                          <a:solidFill>
                            <a:srgbClr val="0000FF"/>
                          </a:solidFill>
                          <a:latin typeface="+mn-ea"/>
                          <a:ea typeface="+mn-ea"/>
                          <a:cs typeface="Times New Roman" panose="02020603050405020304"/>
                        </a:rPr>
                        <a:t>，刻画人物性格，推动情节发展。</a:t>
                      </a:r>
                      <a:endParaRPr lang="zh-CN" sz="2000" kern="100">
                        <a:solidFill>
                          <a:srgbClr val="0000FF"/>
                        </a:solidFill>
                        <a:latin typeface="+mn-ea"/>
                        <a:ea typeface="+mn-ea"/>
                        <a:cs typeface="Courier New" panose="02070309020205020404"/>
                      </a:endParaRPr>
                    </a:p>
                  </a:txBody>
                  <a:tcPr marL="68580" marR="68580" marT="0" marB="0" anchor="ctr"/>
                </a:tc>
              </a:tr>
              <a:tr h="1450975">
                <a:tc vMerge="1">
                  <a:txBody>
                    <a:bodyPr/>
                    <a:lstStyle/>
                    <a:p>
                      <a:endParaRPr/>
                    </a:p>
                  </a:txBody>
                  <a:tcPr marL="68580" marR="68580" marT="0" marB="0" anchor="ctr"/>
                </a:tc>
                <a:tc>
                  <a:txBody>
                    <a:bodyPr/>
                    <a:lstStyle/>
                    <a:p>
                      <a:pPr algn="l">
                        <a:spcAft>
                          <a:spcPct val="0"/>
                        </a:spcAft>
                      </a:pPr>
                      <a:r>
                        <a:rPr lang="zh-CN" sz="2000" kern="100">
                          <a:solidFill>
                            <a:srgbClr val="0000FF"/>
                          </a:solidFill>
                          <a:latin typeface="+mn-ea"/>
                          <a:ea typeface="+mn-ea"/>
                          <a:cs typeface="Times New Roman" panose="02020603050405020304"/>
                        </a:rPr>
                        <a:t>　　心理描写是对人物在一定环境中的思想活动描写，它往往和外貌、语言、行动交叉在一起。描写人物心理活动的方法也是多种多样的，既可以直接描写，也可以通过其他方面来暗示，描写了人物的外貌、行动、语言，同时也反映了人物的内心世界。</a:t>
                      </a:r>
                      <a:endParaRPr lang="zh-CN" sz="2000" kern="100">
                        <a:solidFill>
                          <a:srgbClr val="0000FF"/>
                        </a:solidFill>
                        <a:latin typeface="+mn-ea"/>
                        <a:ea typeface="+mn-ea"/>
                        <a:cs typeface="Courier New" panose="02070309020205020404"/>
                      </a:endParaRPr>
                    </a:p>
                  </a:txBody>
                  <a:tcPr marL="68580" marR="68580" marT="0" marB="0" anchor="ctr"/>
                </a:tc>
              </a:tr>
              <a:tr h="2607945">
                <a:tc vMerge="1">
                  <a:txBody>
                    <a:bodyPr/>
                    <a:lstStyle/>
                    <a:p>
                      <a:endParaRPr/>
                    </a:p>
                  </a:txBody>
                  <a:tcPr marL="68580" marR="68580" marT="0" marB="0" anchor="ctr"/>
                </a:tc>
                <a:tc>
                  <a:txBody>
                    <a:bodyPr/>
                    <a:lstStyle/>
                    <a:p>
                      <a:pPr algn="l">
                        <a:spcAft>
                          <a:spcPct val="0"/>
                        </a:spcAft>
                      </a:pPr>
                      <a:r>
                        <a:rPr lang="zh-CN" sz="2000" kern="100">
                          <a:solidFill>
                            <a:srgbClr val="0000FF"/>
                          </a:solidFill>
                          <a:latin typeface="+mn-ea"/>
                          <a:ea typeface="+mn-ea"/>
                          <a:cs typeface="Times New Roman" panose="02020603050405020304"/>
                        </a:rPr>
                        <a:t>　　小说描写人物心理活动常见的方法有以下几种。</a:t>
                      </a:r>
                      <a:r>
                        <a:rPr lang="en-US" sz="2000" kern="100">
                          <a:solidFill>
                            <a:srgbClr val="0000FF"/>
                          </a:solidFill>
                          <a:latin typeface="+mn-ea"/>
                          <a:ea typeface="+mn-ea"/>
                          <a:cs typeface="Times New Roman" panose="02020603050405020304"/>
                        </a:rPr>
                        <a:t>①</a:t>
                      </a:r>
                      <a:r>
                        <a:rPr lang="zh-CN" sz="2000" kern="100">
                          <a:solidFill>
                            <a:srgbClr val="0000FF"/>
                          </a:solidFill>
                          <a:latin typeface="+mn-ea"/>
                          <a:ea typeface="+mn-ea"/>
                          <a:cs typeface="Times New Roman" panose="02020603050405020304"/>
                        </a:rPr>
                        <a:t>内心独白。这是一种直接剖析人物思想活动的心理描写方法。</a:t>
                      </a:r>
                      <a:r>
                        <a:rPr lang="en-US" sz="2000" kern="100">
                          <a:solidFill>
                            <a:srgbClr val="0000FF"/>
                          </a:solidFill>
                          <a:latin typeface="+mn-ea"/>
                          <a:ea typeface="+mn-ea"/>
                          <a:cs typeface="Times New Roman" panose="02020603050405020304"/>
                        </a:rPr>
                        <a:t>②</a:t>
                      </a:r>
                      <a:r>
                        <a:rPr lang="zh-CN" sz="2000" kern="100">
                          <a:solidFill>
                            <a:srgbClr val="0000FF"/>
                          </a:solidFill>
                          <a:latin typeface="+mn-ea"/>
                          <a:ea typeface="+mn-ea"/>
                          <a:cs typeface="Times New Roman" panose="02020603050405020304"/>
                        </a:rPr>
                        <a:t>动作暗示。这是一种以动态的方式，通过对动作、表情的描写反映人物心理活动的方法。例如，孔乙己买酒时</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排出九文大钱</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这一动作，正反映了他在短衣帮面前炫耀的心理。《项链》：</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她跳起来，搂住朋友的脖子，狂热地亲她，接着就带着这件宝物跑了。</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这段文字就充分展现了马蒂尔德的内心世界，体现了她拿到项链后的狂喜之情。</a:t>
                      </a:r>
                      <a:r>
                        <a:rPr lang="en-US" sz="2000" kern="100">
                          <a:solidFill>
                            <a:srgbClr val="0000FF"/>
                          </a:solidFill>
                          <a:latin typeface="+mn-ea"/>
                          <a:ea typeface="+mn-ea"/>
                          <a:cs typeface="Times New Roman" panose="02020603050405020304"/>
                        </a:rPr>
                        <a:t>③</a:t>
                      </a:r>
                      <a:r>
                        <a:rPr lang="zh-CN" sz="2000" kern="100">
                          <a:solidFill>
                            <a:srgbClr val="0000FF"/>
                          </a:solidFill>
                          <a:latin typeface="+mn-ea"/>
                          <a:ea typeface="+mn-ea"/>
                          <a:cs typeface="Times New Roman" panose="02020603050405020304"/>
                        </a:rPr>
                        <a:t>通过梦境、幻觉写人物的思想、愿望。这是一种展现人物精神世界的特殊方式，常用来显示人物思想感情变化的曲折历程。例如，《红楼梦》中的</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病潇湘痴魂惊噩梦</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a:t>
                      </a:r>
                      <a:endParaRPr lang="zh-CN" sz="2000" kern="100">
                        <a:solidFill>
                          <a:srgbClr val="0000FF"/>
                        </a:solidFill>
                        <a:latin typeface="+mn-ea"/>
                        <a:ea typeface="+mn-ea"/>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p:cNvSpPr txBox="1">
            <a:spLocks noChangeArrowheads="1"/>
          </p:cNvSpPr>
          <p:nvPr/>
        </p:nvSpPr>
        <p:spPr bwMode="auto">
          <a:xfrm>
            <a:off x="760378" y="1025509"/>
            <a:ext cx="10215634" cy="4448175"/>
          </a:xfrm>
          <a:prstGeom prst="rect">
            <a:avLst/>
          </a:prstGeom>
          <a:noFill/>
          <a:ln w="9525">
            <a:solidFill>
              <a:srgbClr val="FFFF00"/>
            </a:solidFill>
            <a:miter lim="800000"/>
          </a:ln>
          <a:effectLst/>
        </p:spPr>
        <p:txBody>
          <a:bodyPr wrap="square">
            <a:spAutoFit/>
          </a:bodyPr>
          <a:lstStyle/>
          <a:p>
            <a:pPr algn="ctr"/>
            <a:r>
              <a:rPr lang="zh-CN" altLang="en-US" sz="2400" b="1" smtClean="0">
                <a:solidFill>
                  <a:srgbClr val="FF0000"/>
                </a:solidFill>
              </a:rPr>
              <a:t>二、怎样赏析人物描写的手法？</a:t>
            </a:r>
          </a:p>
          <a:p>
            <a:pPr>
              <a:lnSpc>
                <a:spcPct val="120000"/>
              </a:lnSpc>
            </a:pPr>
            <a:r>
              <a:rPr lang="zh-CN" altLang="en-US" sz="2400" smtClean="0">
                <a:solidFill>
                  <a:srgbClr val="006600"/>
                </a:solidFill>
              </a:rPr>
              <a:t>思路：</a:t>
            </a:r>
          </a:p>
          <a:p>
            <a:pPr>
              <a:lnSpc>
                <a:spcPct val="120000"/>
              </a:lnSpc>
            </a:pPr>
            <a:r>
              <a:rPr lang="en-US" altLang="en-US" sz="2400" smtClean="0">
                <a:solidFill>
                  <a:srgbClr val="006600"/>
                </a:solidFill>
              </a:rPr>
              <a:t>①</a:t>
            </a:r>
            <a:r>
              <a:rPr lang="zh-CN" altLang="en-US" sz="2400" smtClean="0">
                <a:solidFill>
                  <a:srgbClr val="006600"/>
                </a:solidFill>
              </a:rPr>
              <a:t>先分析是正面描写还是侧面描写</a:t>
            </a:r>
          </a:p>
          <a:p>
            <a:pPr>
              <a:lnSpc>
                <a:spcPct val="120000"/>
              </a:lnSpc>
            </a:pPr>
            <a:r>
              <a:rPr lang="en-US" altLang="en-US" sz="2400" smtClean="0">
                <a:solidFill>
                  <a:srgbClr val="006600"/>
                </a:solidFill>
              </a:rPr>
              <a:t>②</a:t>
            </a:r>
            <a:r>
              <a:rPr lang="zh-CN" altLang="en-US" sz="2400" smtClean="0">
                <a:solidFill>
                  <a:srgbClr val="006600"/>
                </a:solidFill>
              </a:rPr>
              <a:t>如果是正面描写</a:t>
            </a:r>
          </a:p>
          <a:p>
            <a:pPr>
              <a:lnSpc>
                <a:spcPct val="120000"/>
              </a:lnSpc>
            </a:pPr>
            <a:r>
              <a:rPr lang="zh-CN" altLang="en-US" sz="2400" smtClean="0">
                <a:solidFill>
                  <a:srgbClr val="006600"/>
                </a:solidFill>
              </a:rPr>
              <a:t>可分析是语言描写、动作描写、心理描写、肖像描写等手法中的哪一种；这其中的细致的动作描写也经常被称为</a:t>
            </a:r>
            <a:r>
              <a:rPr lang="en-US" altLang="en-US" sz="2400" smtClean="0">
                <a:solidFill>
                  <a:srgbClr val="006600"/>
                </a:solidFill>
              </a:rPr>
              <a:t>“</a:t>
            </a:r>
            <a:r>
              <a:rPr lang="zh-CN" altLang="en-US" sz="2400" smtClean="0">
                <a:solidFill>
                  <a:srgbClr val="006600"/>
                </a:solidFill>
              </a:rPr>
              <a:t>细节描写</a:t>
            </a:r>
            <a:r>
              <a:rPr lang="en-US" altLang="en-US" sz="2400" smtClean="0">
                <a:solidFill>
                  <a:srgbClr val="006600"/>
                </a:solidFill>
              </a:rPr>
              <a:t>”</a:t>
            </a:r>
            <a:r>
              <a:rPr lang="zh-CN" altLang="en-US" sz="2400" smtClean="0">
                <a:solidFill>
                  <a:srgbClr val="006600"/>
                </a:solidFill>
              </a:rPr>
              <a:t>；也可根据描写的繁简分析是白描还是渲染。</a:t>
            </a:r>
          </a:p>
          <a:p>
            <a:pPr>
              <a:lnSpc>
                <a:spcPct val="120000"/>
              </a:lnSpc>
            </a:pPr>
            <a:r>
              <a:rPr lang="en-US" altLang="en-US" sz="2400" smtClean="0">
                <a:solidFill>
                  <a:srgbClr val="006600"/>
                </a:solidFill>
              </a:rPr>
              <a:t>③</a:t>
            </a:r>
            <a:r>
              <a:rPr lang="zh-CN" altLang="en-US" sz="2400" smtClean="0">
                <a:solidFill>
                  <a:srgbClr val="006600"/>
                </a:solidFill>
              </a:rPr>
              <a:t>如果是侧面描写，就形成了</a:t>
            </a:r>
            <a:r>
              <a:rPr lang="en-US" altLang="en-US" sz="2400" smtClean="0">
                <a:solidFill>
                  <a:srgbClr val="006600"/>
                </a:solidFill>
              </a:rPr>
              <a:t>“</a:t>
            </a:r>
            <a:r>
              <a:rPr lang="zh-CN" altLang="en-US" sz="2400" smtClean="0">
                <a:solidFill>
                  <a:srgbClr val="006600"/>
                </a:solidFill>
              </a:rPr>
              <a:t>烘托</a:t>
            </a:r>
            <a:r>
              <a:rPr lang="en-US" altLang="en-US" sz="2400" smtClean="0">
                <a:solidFill>
                  <a:srgbClr val="006600"/>
                </a:solidFill>
              </a:rPr>
              <a:t>”</a:t>
            </a:r>
            <a:r>
              <a:rPr lang="zh-CN" altLang="en-US" sz="2400" smtClean="0">
                <a:solidFill>
                  <a:srgbClr val="006600"/>
                </a:solidFill>
              </a:rPr>
              <a:t>或</a:t>
            </a:r>
            <a:r>
              <a:rPr lang="en-US" altLang="en-US" sz="2400" smtClean="0">
                <a:solidFill>
                  <a:srgbClr val="006600"/>
                </a:solidFill>
              </a:rPr>
              <a:t>“</a:t>
            </a:r>
            <a:r>
              <a:rPr lang="zh-CN" altLang="en-US" sz="2400" smtClean="0">
                <a:solidFill>
                  <a:srgbClr val="006600"/>
                </a:solidFill>
              </a:rPr>
              <a:t>衬托</a:t>
            </a:r>
            <a:r>
              <a:rPr lang="en-US" altLang="en-US" sz="2400" smtClean="0">
                <a:solidFill>
                  <a:srgbClr val="006600"/>
                </a:solidFill>
              </a:rPr>
              <a:t>”</a:t>
            </a:r>
            <a:r>
              <a:rPr lang="zh-CN" altLang="en-US" sz="2400" smtClean="0">
                <a:solidFill>
                  <a:srgbClr val="006600"/>
                </a:solidFill>
              </a:rPr>
              <a:t>的手法，然后，看小说是通过</a:t>
            </a:r>
            <a:r>
              <a:rPr lang="en-US" altLang="en-US" sz="2400" smtClean="0">
                <a:solidFill>
                  <a:srgbClr val="006600"/>
                </a:solidFill>
              </a:rPr>
              <a:t>“</a:t>
            </a:r>
            <a:r>
              <a:rPr lang="zh-CN" altLang="en-US" sz="2400" smtClean="0">
                <a:solidFill>
                  <a:srgbClr val="006600"/>
                </a:solidFill>
              </a:rPr>
              <a:t>次要人物</a:t>
            </a:r>
            <a:r>
              <a:rPr lang="en-US" altLang="en-US" sz="2400" smtClean="0">
                <a:solidFill>
                  <a:srgbClr val="006600"/>
                </a:solidFill>
              </a:rPr>
              <a:t>”</a:t>
            </a:r>
            <a:r>
              <a:rPr lang="zh-CN" altLang="en-US" sz="2400" smtClean="0">
                <a:solidFill>
                  <a:srgbClr val="006600"/>
                </a:solidFill>
              </a:rPr>
              <a:t>来衬托还是通过</a:t>
            </a:r>
            <a:r>
              <a:rPr lang="en-US" altLang="en-US" sz="2400" smtClean="0">
                <a:solidFill>
                  <a:srgbClr val="006600"/>
                </a:solidFill>
              </a:rPr>
              <a:t>“</a:t>
            </a:r>
            <a:r>
              <a:rPr lang="zh-CN" altLang="en-US" sz="2400" smtClean="0">
                <a:solidFill>
                  <a:srgbClr val="006600"/>
                </a:solidFill>
              </a:rPr>
              <a:t>景物</a:t>
            </a:r>
            <a:r>
              <a:rPr lang="en-US" altLang="en-US" sz="2400" smtClean="0">
                <a:solidFill>
                  <a:srgbClr val="006600"/>
                </a:solidFill>
              </a:rPr>
              <a:t>”</a:t>
            </a:r>
            <a:r>
              <a:rPr lang="zh-CN" altLang="en-US" sz="2400" smtClean="0">
                <a:solidFill>
                  <a:srgbClr val="006600"/>
                </a:solidFill>
              </a:rPr>
              <a:t>来烘托。</a:t>
            </a:r>
          </a:p>
          <a:p>
            <a:pPr>
              <a:lnSpc>
                <a:spcPct val="120000"/>
              </a:lnSpc>
            </a:pPr>
            <a:r>
              <a:rPr lang="en-US" altLang="en-US" sz="2400" smtClean="0">
                <a:solidFill>
                  <a:srgbClr val="006600"/>
                </a:solidFill>
              </a:rPr>
              <a:t>④</a:t>
            </a:r>
            <a:r>
              <a:rPr lang="zh-CN" altLang="en-US" sz="2400" smtClean="0">
                <a:solidFill>
                  <a:srgbClr val="006600"/>
                </a:solidFill>
              </a:rPr>
              <a:t>主人公及其作用。</a:t>
            </a:r>
            <a:endParaRPr lang="zh-CN" altLang="en-US" sz="24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42338"/>
                                        </p:tgtEl>
                                        <p:attrNameLst>
                                          <p:attrName>style.visibility</p:attrName>
                                        </p:attrNameLst>
                                      </p:cBhvr>
                                      <p:to>
                                        <p:strVal val="visible"/>
                                      </p:to>
                                    </p:set>
                                    <p:animEffect transition="in" filter="plus(in)">
                                      <p:cBhvr>
                                        <p:cTn id="7" dur="2000"/>
                                        <p:tgtEl>
                                          <p:spTgt spid="142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ext Box 2"/>
          <p:cNvSpPr txBox="1">
            <a:spLocks noChangeArrowheads="1"/>
          </p:cNvSpPr>
          <p:nvPr/>
        </p:nvSpPr>
        <p:spPr bwMode="auto">
          <a:xfrm>
            <a:off x="760377" y="811195"/>
            <a:ext cx="10658475" cy="5408295"/>
          </a:xfrm>
          <a:prstGeom prst="rect">
            <a:avLst/>
          </a:prstGeom>
          <a:noFill/>
          <a:ln w="9525">
            <a:solidFill>
              <a:srgbClr val="FFFF00"/>
            </a:solidFill>
            <a:miter lim="800000"/>
          </a:ln>
          <a:effectLst/>
        </p:spPr>
        <p:txBody>
          <a:bodyPr>
            <a:spAutoFit/>
          </a:bodyPr>
          <a:lstStyle/>
          <a:p>
            <a:pPr>
              <a:lnSpc>
                <a:spcPct val="120000"/>
              </a:lnSpc>
            </a:pPr>
            <a:r>
              <a:rPr lang="zh-CN" altLang="en-US" sz="2400" b="1" smtClean="0">
                <a:solidFill>
                  <a:srgbClr val="0000FF"/>
                </a:solidFill>
                <a:latin typeface="+mn-ea"/>
              </a:rPr>
              <a:t>考查点：</a:t>
            </a:r>
            <a:r>
              <a:rPr lang="en-US" altLang="en-US" sz="2400" b="1" smtClean="0">
                <a:solidFill>
                  <a:srgbClr val="0000FF"/>
                </a:solidFill>
                <a:latin typeface="+mn-ea"/>
              </a:rPr>
              <a:t>a.</a:t>
            </a:r>
            <a:r>
              <a:rPr lang="zh-CN" altLang="en-US" sz="2400" b="1" smtClean="0">
                <a:solidFill>
                  <a:srgbClr val="0000FF"/>
                </a:solidFill>
                <a:latin typeface="+mn-ea"/>
              </a:rPr>
              <a:t>主人公是谁？</a:t>
            </a:r>
            <a:r>
              <a:rPr lang="en-US" altLang="en-US" sz="2400" b="1" smtClean="0">
                <a:solidFill>
                  <a:srgbClr val="0000FF"/>
                </a:solidFill>
                <a:latin typeface="+mn-ea"/>
              </a:rPr>
              <a:t>b.</a:t>
            </a:r>
            <a:r>
              <a:rPr lang="zh-CN" altLang="en-US" sz="2400" b="1" smtClean="0">
                <a:solidFill>
                  <a:srgbClr val="0000FF"/>
                </a:solidFill>
                <a:latin typeface="+mn-ea"/>
              </a:rPr>
              <a:t>主人公的作用</a:t>
            </a:r>
            <a:r>
              <a:rPr lang="zh-CN" altLang="en-US" sz="2400" smtClean="0">
                <a:solidFill>
                  <a:srgbClr val="006600"/>
                </a:solidFill>
              </a:rPr>
              <a:t>。</a:t>
            </a:r>
          </a:p>
          <a:p>
            <a:pPr>
              <a:lnSpc>
                <a:spcPct val="120000"/>
              </a:lnSpc>
            </a:pPr>
            <a:r>
              <a:rPr lang="zh-CN" altLang="en-US" sz="2400" smtClean="0">
                <a:solidFill>
                  <a:srgbClr val="006600"/>
                </a:solidFill>
                <a:latin typeface="+mn-ea"/>
              </a:rPr>
              <a:t>思路：小说都是通过对主人公形象的塑造，揭示主旨。因此，有时着墨不多的人物恰恰是主人公，如</a:t>
            </a:r>
            <a:r>
              <a:rPr lang="en-US" altLang="zh-CN" sz="2400" smtClean="0">
                <a:solidFill>
                  <a:srgbClr val="006600"/>
                </a:solidFill>
                <a:latin typeface="+mn-ea"/>
              </a:rPr>
              <a:t>《</a:t>
            </a:r>
            <a:r>
              <a:rPr lang="zh-CN" altLang="en-US" sz="2400" smtClean="0">
                <a:solidFill>
                  <a:srgbClr val="006600"/>
                </a:solidFill>
                <a:latin typeface="+mn-ea"/>
              </a:rPr>
              <a:t>最后一片常春藤叶</a:t>
            </a:r>
            <a:r>
              <a:rPr lang="en-US" altLang="zh-CN" sz="2400" smtClean="0">
                <a:solidFill>
                  <a:srgbClr val="006600"/>
                </a:solidFill>
                <a:latin typeface="+mn-ea"/>
              </a:rPr>
              <a:t>》</a:t>
            </a:r>
            <a:r>
              <a:rPr lang="zh-CN" altLang="en-US" sz="2400" smtClean="0">
                <a:solidFill>
                  <a:srgbClr val="006600"/>
                </a:solidFill>
                <a:latin typeface="+mn-ea"/>
              </a:rPr>
              <a:t>中的</a:t>
            </a:r>
            <a:r>
              <a:rPr lang="en-US" altLang="en-US" sz="2400" smtClean="0">
                <a:solidFill>
                  <a:srgbClr val="006600"/>
                </a:solidFill>
                <a:latin typeface="+mn-ea"/>
              </a:rPr>
              <a:t>“</a:t>
            </a:r>
            <a:r>
              <a:rPr lang="zh-CN" altLang="en-US" sz="2400" smtClean="0">
                <a:solidFill>
                  <a:srgbClr val="006600"/>
                </a:solidFill>
                <a:latin typeface="+mn-ea"/>
              </a:rPr>
              <a:t>贝尔曼</a:t>
            </a:r>
            <a:r>
              <a:rPr lang="en-US" altLang="en-US" sz="2400" smtClean="0">
                <a:solidFill>
                  <a:srgbClr val="006600"/>
                </a:solidFill>
                <a:latin typeface="+mn-ea"/>
              </a:rPr>
              <a:t>”</a:t>
            </a:r>
            <a:r>
              <a:rPr lang="zh-CN" altLang="en-US" sz="2400" smtClean="0">
                <a:solidFill>
                  <a:srgbClr val="006600"/>
                </a:solidFill>
                <a:latin typeface="+mn-ea"/>
              </a:rPr>
              <a:t>。</a:t>
            </a:r>
          </a:p>
          <a:p>
            <a:pPr>
              <a:lnSpc>
                <a:spcPct val="120000"/>
              </a:lnSpc>
            </a:pPr>
            <a:r>
              <a:rPr lang="en-US" altLang="en-US" sz="2400" smtClean="0">
                <a:solidFill>
                  <a:srgbClr val="006600"/>
                </a:solidFill>
                <a:latin typeface="+mn-ea"/>
              </a:rPr>
              <a:t>⑤</a:t>
            </a:r>
            <a:r>
              <a:rPr lang="zh-CN" altLang="en-US" sz="2400" smtClean="0">
                <a:solidFill>
                  <a:srgbClr val="006600"/>
                </a:solidFill>
                <a:latin typeface="+mn-ea"/>
              </a:rPr>
              <a:t>次要人物作用</a:t>
            </a:r>
          </a:p>
          <a:p>
            <a:pPr>
              <a:lnSpc>
                <a:spcPct val="120000"/>
              </a:lnSpc>
            </a:pPr>
            <a:r>
              <a:rPr lang="zh-CN" altLang="en-US" sz="2400" smtClean="0">
                <a:solidFill>
                  <a:srgbClr val="006600"/>
                </a:solidFill>
                <a:latin typeface="+mn-ea"/>
              </a:rPr>
              <a:t>思路：首先对主人公起衬托作用；其次，会对情节起作用，推动情节发展或者造成情节陡转。</a:t>
            </a:r>
          </a:p>
          <a:p>
            <a:pPr>
              <a:lnSpc>
                <a:spcPct val="120000"/>
              </a:lnSpc>
            </a:pPr>
            <a:r>
              <a:rPr lang="en-US" altLang="en-US" sz="2400" smtClean="0">
                <a:solidFill>
                  <a:srgbClr val="006600"/>
                </a:solidFill>
                <a:latin typeface="+mn-ea"/>
              </a:rPr>
              <a:t>⑥</a:t>
            </a:r>
            <a:r>
              <a:rPr lang="zh-CN" altLang="en-US" sz="2400" smtClean="0">
                <a:solidFill>
                  <a:srgbClr val="006600"/>
                </a:solidFill>
                <a:latin typeface="+mn-ea"/>
              </a:rPr>
              <a:t>线索人物作用</a:t>
            </a:r>
            <a:r>
              <a:rPr lang="en-US" altLang="en-US" sz="2400" smtClean="0">
                <a:solidFill>
                  <a:srgbClr val="006600"/>
                </a:solidFill>
                <a:latin typeface="+mn-ea"/>
              </a:rPr>
              <a:t> </a:t>
            </a:r>
            <a:endParaRPr lang="zh-CN" altLang="en-US" sz="2400" smtClean="0">
              <a:solidFill>
                <a:srgbClr val="006600"/>
              </a:solidFill>
              <a:latin typeface="+mn-ea"/>
            </a:endParaRPr>
          </a:p>
          <a:p>
            <a:pPr>
              <a:lnSpc>
                <a:spcPct val="120000"/>
              </a:lnSpc>
            </a:pPr>
            <a:r>
              <a:rPr lang="zh-CN" altLang="en-US" sz="2400" smtClean="0">
                <a:solidFill>
                  <a:srgbClr val="006600"/>
                </a:solidFill>
                <a:latin typeface="+mn-ea"/>
              </a:rPr>
              <a:t>思路：线索人物是特殊的次要人物。</a:t>
            </a:r>
          </a:p>
          <a:p>
            <a:pPr>
              <a:lnSpc>
                <a:spcPct val="120000"/>
              </a:lnSpc>
            </a:pPr>
            <a:r>
              <a:rPr lang="en-US" altLang="en-US" sz="2400" smtClean="0">
                <a:solidFill>
                  <a:srgbClr val="006600"/>
                </a:solidFill>
                <a:latin typeface="+mn-ea"/>
              </a:rPr>
              <a:t>a</a:t>
            </a:r>
            <a:r>
              <a:rPr lang="zh-CN" altLang="en-US" sz="2400" smtClean="0">
                <a:solidFill>
                  <a:srgbClr val="006600"/>
                </a:solidFill>
                <a:latin typeface="+mn-ea"/>
              </a:rPr>
              <a:t>．在</a:t>
            </a:r>
            <a:r>
              <a:rPr lang="en-US" altLang="en-US" sz="2400" smtClean="0">
                <a:solidFill>
                  <a:srgbClr val="006600"/>
                </a:solidFill>
                <a:latin typeface="+mn-ea"/>
              </a:rPr>
              <a:t>“</a:t>
            </a:r>
            <a:r>
              <a:rPr lang="zh-CN" altLang="en-US" sz="2400" smtClean="0">
                <a:solidFill>
                  <a:srgbClr val="006600"/>
                </a:solidFill>
                <a:latin typeface="+mn-ea"/>
              </a:rPr>
              <a:t>人物形象</a:t>
            </a:r>
            <a:r>
              <a:rPr lang="en-US" altLang="en-US" sz="2400" smtClean="0">
                <a:solidFill>
                  <a:srgbClr val="006600"/>
                </a:solidFill>
                <a:latin typeface="+mn-ea"/>
              </a:rPr>
              <a:t>”</a:t>
            </a:r>
            <a:r>
              <a:rPr lang="zh-CN" altLang="en-US" sz="2400" smtClean="0">
                <a:solidFill>
                  <a:srgbClr val="006600"/>
                </a:solidFill>
                <a:latin typeface="+mn-ea"/>
              </a:rPr>
              <a:t>方面会对主人公起衬托突出作用；</a:t>
            </a:r>
          </a:p>
          <a:p>
            <a:pPr>
              <a:lnSpc>
                <a:spcPct val="120000"/>
              </a:lnSpc>
            </a:pPr>
            <a:r>
              <a:rPr lang="en-US" altLang="en-US" sz="2400" smtClean="0">
                <a:solidFill>
                  <a:srgbClr val="006600"/>
                </a:solidFill>
                <a:latin typeface="+mn-ea"/>
              </a:rPr>
              <a:t>b</a:t>
            </a:r>
            <a:r>
              <a:rPr lang="zh-CN" altLang="en-US" sz="2400" smtClean="0">
                <a:solidFill>
                  <a:srgbClr val="006600"/>
                </a:solidFill>
                <a:latin typeface="+mn-ea"/>
              </a:rPr>
              <a:t>．在</a:t>
            </a:r>
            <a:r>
              <a:rPr lang="en-US" altLang="en-US" sz="2400" smtClean="0">
                <a:solidFill>
                  <a:srgbClr val="006600"/>
                </a:solidFill>
                <a:latin typeface="+mn-ea"/>
              </a:rPr>
              <a:t>“</a:t>
            </a:r>
            <a:r>
              <a:rPr lang="zh-CN" altLang="en-US" sz="2400" smtClean="0">
                <a:solidFill>
                  <a:srgbClr val="006600"/>
                </a:solidFill>
                <a:latin typeface="+mn-ea"/>
              </a:rPr>
              <a:t>情节</a:t>
            </a:r>
            <a:r>
              <a:rPr lang="en-US" altLang="en-US" sz="2400" smtClean="0">
                <a:solidFill>
                  <a:srgbClr val="006600"/>
                </a:solidFill>
                <a:latin typeface="+mn-ea"/>
              </a:rPr>
              <a:t>”</a:t>
            </a:r>
            <a:r>
              <a:rPr lang="zh-CN" altLang="en-US" sz="2400" smtClean="0">
                <a:solidFill>
                  <a:srgbClr val="006600"/>
                </a:solidFill>
                <a:latin typeface="+mn-ea"/>
              </a:rPr>
              <a:t>方面起线索作用，以他的所见、所闻串起小说内容，使小说更具真实感；</a:t>
            </a:r>
          </a:p>
          <a:p>
            <a:pPr>
              <a:lnSpc>
                <a:spcPct val="120000"/>
              </a:lnSpc>
            </a:pPr>
            <a:r>
              <a:rPr lang="en-US" altLang="en-US" sz="2400" smtClean="0">
                <a:solidFill>
                  <a:srgbClr val="006600"/>
                </a:solidFill>
                <a:latin typeface="+mn-ea"/>
              </a:rPr>
              <a:t>c</a:t>
            </a:r>
            <a:r>
              <a:rPr lang="zh-CN" altLang="en-US" sz="2400" smtClean="0">
                <a:solidFill>
                  <a:srgbClr val="006600"/>
                </a:solidFill>
                <a:latin typeface="+mn-ea"/>
              </a:rPr>
              <a:t>．在</a:t>
            </a:r>
            <a:r>
              <a:rPr lang="en-US" altLang="en-US" sz="2400" smtClean="0">
                <a:solidFill>
                  <a:srgbClr val="006600"/>
                </a:solidFill>
                <a:latin typeface="+mn-ea"/>
              </a:rPr>
              <a:t>“</a:t>
            </a:r>
            <a:r>
              <a:rPr lang="zh-CN" altLang="en-US" sz="2400" smtClean="0">
                <a:solidFill>
                  <a:srgbClr val="006600"/>
                </a:solidFill>
                <a:latin typeface="+mn-ea"/>
              </a:rPr>
              <a:t>主旨</a:t>
            </a:r>
            <a:r>
              <a:rPr lang="en-US" altLang="en-US" sz="2400" smtClean="0">
                <a:solidFill>
                  <a:srgbClr val="006600"/>
                </a:solidFill>
                <a:latin typeface="+mn-ea"/>
              </a:rPr>
              <a:t>”</a:t>
            </a:r>
            <a:r>
              <a:rPr lang="zh-CN" altLang="en-US" sz="2400" smtClean="0">
                <a:solidFill>
                  <a:srgbClr val="006600"/>
                </a:solidFill>
                <a:latin typeface="+mn-ea"/>
              </a:rPr>
              <a:t>方面经常是借助线索人物的感触，揭示主旨。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43362"/>
                                        </p:tgtEl>
                                        <p:attrNameLst>
                                          <p:attrName>style.visibility</p:attrName>
                                        </p:attrNameLst>
                                      </p:cBhvr>
                                      <p:to>
                                        <p:strVal val="visible"/>
                                      </p:to>
                                    </p:set>
                                    <p:animEffect transition="in" filter="plus(in)">
                                      <p:cBhvr>
                                        <p:cTn id="7" dur="2000"/>
                                        <p:tgtEl>
                                          <p:spTgt spid="143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2"/>
          <p:cNvSpPr txBox="1">
            <a:spLocks noChangeArrowheads="1"/>
          </p:cNvSpPr>
          <p:nvPr/>
        </p:nvSpPr>
        <p:spPr bwMode="auto">
          <a:xfrm>
            <a:off x="903253" y="954071"/>
            <a:ext cx="10358510" cy="4817745"/>
          </a:xfrm>
          <a:prstGeom prst="rect">
            <a:avLst/>
          </a:prstGeom>
          <a:noFill/>
          <a:ln w="9525">
            <a:noFill/>
            <a:miter lim="800000"/>
          </a:ln>
          <a:effectLst/>
        </p:spPr>
        <p:txBody>
          <a:bodyPr wrap="square">
            <a:spAutoFit/>
          </a:bodyPr>
          <a:lstStyle/>
          <a:p>
            <a:pPr algn="ctr"/>
            <a:r>
              <a:rPr lang="zh-CN" altLang="en-US" sz="2400" b="1" smtClean="0">
                <a:solidFill>
                  <a:srgbClr val="FF0000"/>
                </a:solidFill>
              </a:rPr>
              <a:t>三、人物形象的分析角度及刻画方法</a:t>
            </a:r>
          </a:p>
          <a:p>
            <a:endParaRPr lang="en-US" altLang="zh-CN" sz="2400" b="1" smtClean="0">
              <a:solidFill>
                <a:srgbClr val="006600"/>
              </a:solidFill>
              <a:ea typeface="仿宋_GB2312" pitchFamily="49" charset="-122"/>
            </a:endParaRPr>
          </a:p>
          <a:p>
            <a:pPr>
              <a:lnSpc>
                <a:spcPct val="120000"/>
              </a:lnSpc>
            </a:pPr>
            <a:r>
              <a:rPr lang="en-US" altLang="zh-CN" sz="2400" b="1" smtClean="0">
                <a:solidFill>
                  <a:srgbClr val="006600"/>
                </a:solidFill>
                <a:ea typeface="仿宋_GB2312" pitchFamily="49" charset="-122"/>
              </a:rPr>
              <a:t>         </a:t>
            </a:r>
            <a:r>
              <a:rPr lang="zh-CN" altLang="en-US" sz="2400" b="1" smtClean="0">
                <a:solidFill>
                  <a:srgbClr val="006600"/>
                </a:solidFill>
                <a:ea typeface="仿宋_GB2312" pitchFamily="49" charset="-122"/>
              </a:rPr>
              <a:t>考查小说阅读，命题者自然会从分析人物形象这一角度设置试题，这几乎是小说考查的一道必考题。</a:t>
            </a:r>
            <a:endParaRPr lang="en-US" altLang="zh-CN" sz="2400" b="1" smtClean="0">
              <a:solidFill>
                <a:srgbClr val="006600"/>
              </a:solidFill>
              <a:ea typeface="仿宋_GB2312" pitchFamily="49" charset="-122"/>
            </a:endParaRPr>
          </a:p>
          <a:p>
            <a:pPr>
              <a:lnSpc>
                <a:spcPct val="120000"/>
              </a:lnSpc>
            </a:pPr>
            <a:r>
              <a:rPr lang="en-US" altLang="en-US" sz="2400" b="1" smtClean="0">
                <a:solidFill>
                  <a:srgbClr val="006600"/>
                </a:solidFill>
                <a:ea typeface="仿宋_GB2312" pitchFamily="49" charset="-122"/>
              </a:rPr>
              <a:t>          (</a:t>
            </a:r>
            <a:r>
              <a:rPr lang="zh-CN" altLang="en-US" sz="2400" b="1" smtClean="0">
                <a:solidFill>
                  <a:srgbClr val="006600"/>
                </a:solidFill>
                <a:ea typeface="仿宋_GB2312" pitchFamily="49" charset="-122"/>
              </a:rPr>
              <a:t>一</a:t>
            </a:r>
            <a:r>
              <a:rPr lang="en-US" altLang="en-US" sz="2400" b="1" smtClean="0">
                <a:solidFill>
                  <a:srgbClr val="006600"/>
                </a:solidFill>
                <a:ea typeface="仿宋_GB2312" pitchFamily="49" charset="-122"/>
              </a:rPr>
              <a:t>)</a:t>
            </a:r>
            <a:r>
              <a:rPr lang="zh-CN" altLang="en-US" sz="2400" b="1" smtClean="0">
                <a:solidFill>
                  <a:srgbClr val="006600"/>
                </a:solidFill>
                <a:ea typeface="仿宋_GB2312" pitchFamily="49" charset="-122"/>
              </a:rPr>
              <a:t>小说中人物形象的分析</a:t>
            </a:r>
            <a:endParaRPr lang="en-US" altLang="zh-CN" sz="2400" b="1" smtClean="0">
              <a:solidFill>
                <a:srgbClr val="006600"/>
              </a:solidFill>
              <a:ea typeface="仿宋_GB2312" pitchFamily="49" charset="-122"/>
            </a:endParaRPr>
          </a:p>
          <a:p>
            <a:pPr>
              <a:lnSpc>
                <a:spcPct val="120000"/>
              </a:lnSpc>
            </a:pPr>
            <a:r>
              <a:rPr lang="zh-CN" altLang="en-US" sz="2400" b="1" smtClean="0">
                <a:solidFill>
                  <a:srgbClr val="006600"/>
                </a:solidFill>
                <a:ea typeface="仿宋_GB2312" pitchFamily="49" charset="-122"/>
              </a:rPr>
              <a:t>          注意：分析小说的人物性格时，除了题干有某些具体要求外，一般都既要总体分析人物的典型性格，也就是人物的现实代表意义</a:t>
            </a:r>
            <a:r>
              <a:rPr lang="en-US" altLang="en-US" sz="2400" b="1" smtClean="0">
                <a:solidFill>
                  <a:srgbClr val="006600"/>
                </a:solidFill>
                <a:ea typeface="仿宋_GB2312" pitchFamily="49" charset="-122"/>
              </a:rPr>
              <a:t>(</a:t>
            </a:r>
            <a:r>
              <a:rPr lang="zh-CN" altLang="en-US" sz="2400" b="1" smtClean="0">
                <a:solidFill>
                  <a:srgbClr val="006600"/>
                </a:solidFill>
                <a:ea typeface="仿宋_GB2312" pitchFamily="49" charset="-122"/>
              </a:rPr>
              <a:t>答案要总体说明人物的身份和思想代表性</a:t>
            </a:r>
            <a:r>
              <a:rPr lang="en-US" altLang="en-US" sz="2400" b="1" smtClean="0">
                <a:solidFill>
                  <a:srgbClr val="006600"/>
                </a:solidFill>
                <a:ea typeface="仿宋_GB2312" pitchFamily="49" charset="-122"/>
              </a:rPr>
              <a:t>)</a:t>
            </a:r>
            <a:r>
              <a:rPr lang="zh-CN" altLang="en-US" sz="2400" b="1" smtClean="0">
                <a:solidFill>
                  <a:srgbClr val="006600"/>
                </a:solidFill>
                <a:ea typeface="仿宋_GB2312" pitchFamily="49" charset="-122"/>
              </a:rPr>
              <a:t>，又要具体分析人物的特定性格</a:t>
            </a:r>
            <a:r>
              <a:rPr lang="en-US" altLang="en-US" sz="2400" b="1" smtClean="0">
                <a:solidFill>
                  <a:srgbClr val="006600"/>
                </a:solidFill>
                <a:ea typeface="仿宋_GB2312" pitchFamily="49" charset="-122"/>
              </a:rPr>
              <a:t>(</a:t>
            </a:r>
            <a:r>
              <a:rPr lang="zh-CN" altLang="en-US" sz="2400" b="1" smtClean="0">
                <a:solidFill>
                  <a:srgbClr val="006600"/>
                </a:solidFill>
                <a:ea typeface="仿宋_GB2312" pitchFamily="49" charset="-122"/>
              </a:rPr>
              <a:t>答案要具体说明人物的行为表现和性情特征</a:t>
            </a:r>
            <a:r>
              <a:rPr lang="en-US" altLang="en-US" sz="2400" b="1" smtClean="0">
                <a:solidFill>
                  <a:srgbClr val="006600"/>
                </a:solidFill>
                <a:ea typeface="仿宋_GB2312" pitchFamily="49" charset="-122"/>
              </a:rPr>
              <a:t>)</a:t>
            </a:r>
            <a:r>
              <a:rPr lang="zh-CN" altLang="en-US" sz="2400" b="1" smtClean="0">
                <a:solidFill>
                  <a:srgbClr val="006600"/>
                </a:solidFill>
                <a:ea typeface="仿宋_GB2312" pitchFamily="49" charset="-122"/>
              </a:rPr>
              <a:t>。</a:t>
            </a:r>
          </a:p>
          <a:p>
            <a:pPr>
              <a:lnSpc>
                <a:spcPct val="120000"/>
              </a:lnSpc>
            </a:pPr>
            <a:r>
              <a:rPr lang="en-US" altLang="en-US" sz="2400" b="1" smtClean="0">
                <a:solidFill>
                  <a:srgbClr val="006600"/>
                </a:solidFill>
                <a:ea typeface="仿宋_GB2312" pitchFamily="49" charset="-122"/>
              </a:rPr>
              <a:t>         (</a:t>
            </a:r>
            <a:r>
              <a:rPr lang="zh-CN" altLang="en-US" sz="2400" b="1" smtClean="0">
                <a:solidFill>
                  <a:srgbClr val="006600"/>
                </a:solidFill>
                <a:ea typeface="仿宋_GB2312" pitchFamily="49" charset="-122"/>
              </a:rPr>
              <a:t>二</a:t>
            </a:r>
            <a:r>
              <a:rPr lang="en-US" altLang="en-US" sz="2400" b="1" smtClean="0">
                <a:solidFill>
                  <a:srgbClr val="006600"/>
                </a:solidFill>
                <a:ea typeface="仿宋_GB2312" pitchFamily="49" charset="-122"/>
              </a:rPr>
              <a:t>)</a:t>
            </a:r>
            <a:r>
              <a:rPr lang="zh-CN" altLang="en-US" sz="2400" b="1" smtClean="0">
                <a:solidFill>
                  <a:srgbClr val="006600"/>
                </a:solidFill>
                <a:ea typeface="仿宋_GB2312" pitchFamily="49" charset="-122"/>
              </a:rPr>
              <a:t>弄清人物形象在文中的作用　</a:t>
            </a:r>
            <a:endParaRPr lang="en-US" altLang="zh-CN" sz="2400" b="1" smtClean="0">
              <a:solidFill>
                <a:srgbClr val="006600"/>
              </a:solidFill>
              <a:ea typeface="仿宋_GB2312" pitchFamily="49" charset="-122"/>
            </a:endParaRPr>
          </a:p>
          <a:p>
            <a:pPr>
              <a:lnSpc>
                <a:spcPct val="120000"/>
              </a:lnSpc>
            </a:pPr>
            <a:r>
              <a:rPr lang="en-US" altLang="en-US" sz="2400" b="1" smtClean="0">
                <a:solidFill>
                  <a:srgbClr val="006600"/>
                </a:solidFill>
                <a:ea typeface="仿宋_GB2312" pitchFamily="49" charset="-122"/>
              </a:rPr>
              <a:t>         (</a:t>
            </a:r>
            <a:r>
              <a:rPr lang="zh-CN" altLang="en-US" sz="2400" b="1" smtClean="0">
                <a:solidFill>
                  <a:srgbClr val="006600"/>
                </a:solidFill>
                <a:ea typeface="仿宋_GB2312" pitchFamily="49" charset="-122"/>
              </a:rPr>
              <a:t>三</a:t>
            </a:r>
            <a:r>
              <a:rPr lang="en-US" altLang="en-US" sz="2400" b="1" smtClean="0">
                <a:solidFill>
                  <a:srgbClr val="006600"/>
                </a:solidFill>
                <a:ea typeface="仿宋_GB2312" pitchFamily="49" charset="-122"/>
              </a:rPr>
              <a:t>)</a:t>
            </a:r>
            <a:r>
              <a:rPr lang="zh-CN" altLang="en-US" sz="2400" b="1" smtClean="0">
                <a:solidFill>
                  <a:srgbClr val="006600"/>
                </a:solidFill>
                <a:ea typeface="仿宋_GB2312" pitchFamily="49" charset="-122"/>
              </a:rPr>
              <a:t>怎样判断谁是小说的主人公</a:t>
            </a:r>
            <a:endParaRPr lang="zh-CN" altLang="en-US" sz="2400" b="1">
              <a:solidFill>
                <a:srgbClr val="006600"/>
              </a:solidFill>
              <a:ea typeface="仿宋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44386"/>
                                        </p:tgtEl>
                                        <p:attrNameLst>
                                          <p:attrName>style.visibility</p:attrName>
                                        </p:attrNameLst>
                                      </p:cBhvr>
                                      <p:to>
                                        <p:strVal val="visible"/>
                                      </p:to>
                                    </p:set>
                                    <p:animEffect transition="in" filter="plus(in)">
                                      <p:cBhvr>
                                        <p:cTn id="7" dur="2000"/>
                                        <p:tgtEl>
                                          <p:spTgt spid="144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46063" y="739758"/>
          <a:ext cx="10643870" cy="5147555"/>
        </p:xfrm>
        <a:graphic>
          <a:graphicData uri="http://schemas.openxmlformats.org/drawingml/2006/table">
            <a:tbl>
              <a:tblPr firstRow="1" bandRow="1">
                <a:tableStyleId>{8799B23B-EC83-4686-B30A-512413B5E67A}</a:tableStyleId>
              </a:tblPr>
              <a:tblGrid>
                <a:gridCol w="3215005"/>
                <a:gridCol w="7428865"/>
              </a:tblGrid>
              <a:tr h="284283">
                <a:tc gridSpan="2">
                  <a:txBody>
                    <a:bodyPr/>
                    <a:lstStyle/>
                    <a:p>
                      <a:pPr marL="0" algn="l" defTabSz="914400" rtl="0" eaLnBrk="1" latinLnBrk="0" hangingPunct="1">
                        <a:lnSpc>
                          <a:spcPct val="150000"/>
                        </a:lnSpc>
                      </a:pP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一</a:t>
                      </a: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小说中人物形象的分析</a:t>
                      </a:r>
                      <a:endParaRPr lang="zh-CN" altLang="en-US" sz="2400" b="1" kern="1200">
                        <a:solidFill>
                          <a:srgbClr val="006600"/>
                        </a:solidFill>
                        <a:latin typeface="黑体" pitchFamily="2" charset="-122"/>
                        <a:ea typeface="黑体" panose="02010609060101010101" pitchFamily="2" charset="-122"/>
                        <a:cs typeface="+mn-cs"/>
                      </a:endParaRPr>
                    </a:p>
                  </a:txBody>
                  <a:tcPr marL="68580" marR="68580" marT="0" marB="0" anchor="ctr"/>
                </a:tc>
                <a:tc hMerge="1">
                  <a:txBody>
                    <a:bodyPr/>
                    <a:lstStyle/>
                    <a:p>
                      <a:endParaRPr/>
                    </a:p>
                  </a:txBody>
                  <a:tcPr/>
                </a:tc>
              </a:tr>
              <a:tr h="473804">
                <a:tc>
                  <a:txBody>
                    <a:bodyPr/>
                    <a:lstStyle/>
                    <a:p>
                      <a:pPr algn="l">
                        <a:spcAft>
                          <a:spcPct val="0"/>
                        </a:spcAft>
                      </a:pPr>
                      <a:r>
                        <a:rPr lang="en-US" sz="2000" kern="100">
                          <a:solidFill>
                            <a:srgbClr val="0000FF"/>
                          </a:solidFill>
                          <a:latin typeface="+mn-ea"/>
                          <a:ea typeface="+mn-ea"/>
                          <a:cs typeface="Courier New" panose="02070309020205020404"/>
                        </a:rPr>
                        <a:t>(1)</a:t>
                      </a:r>
                      <a:r>
                        <a:rPr lang="zh-CN" sz="2000" kern="100">
                          <a:solidFill>
                            <a:srgbClr val="0000FF"/>
                          </a:solidFill>
                          <a:latin typeface="+mn-ea"/>
                          <a:ea typeface="+mn-ea"/>
                          <a:cs typeface="Times New Roman" panose="02020603050405020304"/>
                        </a:rPr>
                        <a:t>结合小说的主题分析</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000" kern="100">
                          <a:solidFill>
                            <a:srgbClr val="0000FF"/>
                          </a:solidFill>
                          <a:latin typeface="+mn-ea"/>
                          <a:ea typeface="+mn-ea"/>
                          <a:cs typeface="Times New Roman" panose="02020603050405020304"/>
                        </a:rPr>
                        <a:t>　　小说主要是通过人物来表现主题的，反过来，小说的主题也是人物分析的最重要的依据。</a:t>
                      </a:r>
                      <a:endParaRPr lang="zh-CN" sz="2000" kern="100">
                        <a:solidFill>
                          <a:srgbClr val="0000FF"/>
                        </a:solidFill>
                        <a:latin typeface="+mn-ea"/>
                        <a:ea typeface="+mn-ea"/>
                        <a:cs typeface="Courier New" panose="02070309020205020404"/>
                      </a:endParaRPr>
                    </a:p>
                  </a:txBody>
                  <a:tcPr marL="68580" marR="68580" marT="0" marB="0" anchor="ctr"/>
                </a:tc>
              </a:tr>
              <a:tr h="473804">
                <a:tc>
                  <a:txBody>
                    <a:bodyPr/>
                    <a:lstStyle/>
                    <a:p>
                      <a:pPr algn="l">
                        <a:spcAft>
                          <a:spcPct val="0"/>
                        </a:spcAft>
                      </a:pPr>
                      <a:r>
                        <a:rPr lang="en-US" sz="2000" kern="100">
                          <a:solidFill>
                            <a:srgbClr val="0000FF"/>
                          </a:solidFill>
                          <a:latin typeface="+mn-ea"/>
                          <a:ea typeface="+mn-ea"/>
                          <a:cs typeface="Courier New" panose="02070309020205020404"/>
                        </a:rPr>
                        <a:t>(2)</a:t>
                      </a:r>
                      <a:r>
                        <a:rPr lang="zh-CN" sz="2000" kern="100">
                          <a:solidFill>
                            <a:srgbClr val="0000FF"/>
                          </a:solidFill>
                          <a:latin typeface="+mn-ea"/>
                          <a:ea typeface="+mn-ea"/>
                          <a:cs typeface="Times New Roman" panose="02020603050405020304"/>
                        </a:rPr>
                        <a:t>结合小说的具体环境</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000" kern="100">
                          <a:solidFill>
                            <a:srgbClr val="0000FF"/>
                          </a:solidFill>
                          <a:latin typeface="+mn-ea"/>
                          <a:ea typeface="+mn-ea"/>
                          <a:cs typeface="Times New Roman" panose="02020603050405020304"/>
                        </a:rPr>
                        <a:t>　　小说中的人物性格都是</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典型环境中的典型性格</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，这个</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环境</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包括时代背景、人物关系、景物环境、社会氛围等等。</a:t>
                      </a:r>
                      <a:endParaRPr lang="zh-CN" sz="2000" kern="100">
                        <a:solidFill>
                          <a:srgbClr val="0000FF"/>
                        </a:solidFill>
                        <a:latin typeface="+mn-ea"/>
                        <a:ea typeface="+mn-ea"/>
                        <a:cs typeface="Courier New" panose="02070309020205020404"/>
                      </a:endParaRPr>
                    </a:p>
                  </a:txBody>
                  <a:tcPr marL="68580" marR="68580" marT="0" marB="0" anchor="ctr"/>
                </a:tc>
              </a:tr>
              <a:tr h="710707">
                <a:tc>
                  <a:txBody>
                    <a:bodyPr/>
                    <a:lstStyle/>
                    <a:p>
                      <a:pPr algn="l">
                        <a:spcAft>
                          <a:spcPct val="0"/>
                        </a:spcAft>
                      </a:pPr>
                      <a:r>
                        <a:rPr lang="en-US" sz="2000" kern="100">
                          <a:solidFill>
                            <a:srgbClr val="0000FF"/>
                          </a:solidFill>
                          <a:latin typeface="+mn-ea"/>
                          <a:ea typeface="+mn-ea"/>
                          <a:cs typeface="Courier New" panose="02070309020205020404"/>
                        </a:rPr>
                        <a:t>(3)</a:t>
                      </a:r>
                      <a:r>
                        <a:rPr lang="zh-CN" sz="2000" kern="100">
                          <a:solidFill>
                            <a:srgbClr val="0000FF"/>
                          </a:solidFill>
                          <a:latin typeface="+mn-ea"/>
                          <a:ea typeface="+mn-ea"/>
                          <a:cs typeface="Times New Roman" panose="02020603050405020304"/>
                        </a:rPr>
                        <a:t>通过小说对人物的具体描写</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000" kern="100">
                          <a:solidFill>
                            <a:srgbClr val="0000FF"/>
                          </a:solidFill>
                          <a:latin typeface="+mn-ea"/>
                          <a:ea typeface="+mn-ea"/>
                          <a:cs typeface="Times New Roman" panose="02020603050405020304"/>
                        </a:rPr>
                        <a:t>　　这些具体描写指的是对于人物的肖像、语言、心理、动作等方面进行的详细描写。这些描写是小说人物形象分析的着手点。尤其是一些重点细节，对于人物性格的表现非常重要。</a:t>
                      </a:r>
                      <a:endParaRPr lang="zh-CN" sz="2000" kern="100">
                        <a:solidFill>
                          <a:srgbClr val="0000FF"/>
                        </a:solidFill>
                        <a:latin typeface="+mn-ea"/>
                        <a:ea typeface="+mn-ea"/>
                        <a:cs typeface="Courier New" panose="02070309020205020404"/>
                      </a:endParaRPr>
                    </a:p>
                  </a:txBody>
                  <a:tcPr marL="68580" marR="68580" marT="0" marB="0" anchor="ctr"/>
                </a:tc>
              </a:tr>
              <a:tr h="473804">
                <a:tc>
                  <a:txBody>
                    <a:bodyPr/>
                    <a:lstStyle/>
                    <a:p>
                      <a:pPr algn="l">
                        <a:spcAft>
                          <a:spcPct val="0"/>
                        </a:spcAft>
                      </a:pPr>
                      <a:r>
                        <a:rPr lang="en-US" sz="2000" kern="100">
                          <a:solidFill>
                            <a:srgbClr val="0000FF"/>
                          </a:solidFill>
                          <a:latin typeface="+mn-ea"/>
                          <a:ea typeface="+mn-ea"/>
                          <a:cs typeface="Courier New" panose="02070309020205020404"/>
                        </a:rPr>
                        <a:t>(4)</a:t>
                      </a:r>
                      <a:r>
                        <a:rPr lang="zh-CN" sz="2000" kern="100">
                          <a:solidFill>
                            <a:srgbClr val="0000FF"/>
                          </a:solidFill>
                          <a:latin typeface="+mn-ea"/>
                          <a:ea typeface="+mn-ea"/>
                          <a:cs typeface="Times New Roman" panose="02020603050405020304"/>
                        </a:rPr>
                        <a:t>结合小说刻画人物的手法</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000" kern="100">
                          <a:solidFill>
                            <a:srgbClr val="0000FF"/>
                          </a:solidFill>
                          <a:latin typeface="+mn-ea"/>
                          <a:ea typeface="+mn-ea"/>
                          <a:cs typeface="Times New Roman" panose="02020603050405020304"/>
                        </a:rPr>
                        <a:t>　　小说就是要调动各种艺术手段来塑造人物，因此，这些手法也是分析人物性格的一个重要的着眼点。</a:t>
                      </a:r>
                      <a:endParaRPr lang="zh-CN" sz="2000" kern="100">
                        <a:solidFill>
                          <a:srgbClr val="0000FF"/>
                        </a:solidFill>
                        <a:latin typeface="+mn-ea"/>
                        <a:ea typeface="+mn-ea"/>
                        <a:cs typeface="Courier New" panose="02070309020205020404"/>
                      </a:endParaRPr>
                    </a:p>
                  </a:txBody>
                  <a:tcPr marL="68580" marR="68580" marT="0" marB="0" anchor="ctr"/>
                </a:tc>
              </a:tr>
              <a:tr h="947609">
                <a:tc>
                  <a:txBody>
                    <a:bodyPr/>
                    <a:lstStyle/>
                    <a:p>
                      <a:pPr algn="l">
                        <a:spcAft>
                          <a:spcPct val="0"/>
                        </a:spcAft>
                      </a:pPr>
                      <a:r>
                        <a:rPr lang="en-US" sz="2000" kern="100">
                          <a:solidFill>
                            <a:srgbClr val="0000FF"/>
                          </a:solidFill>
                          <a:latin typeface="+mn-ea"/>
                          <a:ea typeface="+mn-ea"/>
                          <a:cs typeface="Courier New" panose="02070309020205020404"/>
                        </a:rPr>
                        <a:t>(5)</a:t>
                      </a:r>
                      <a:r>
                        <a:rPr lang="zh-CN" sz="2000" kern="100">
                          <a:solidFill>
                            <a:srgbClr val="0000FF"/>
                          </a:solidFill>
                          <a:latin typeface="+mn-ea"/>
                          <a:ea typeface="+mn-ea"/>
                          <a:cs typeface="Times New Roman" panose="02020603050405020304"/>
                        </a:rPr>
                        <a:t>通过小说的具体情节</a:t>
                      </a:r>
                      <a:r>
                        <a:rPr lang="en-US" sz="2000" kern="100">
                          <a:solidFill>
                            <a:srgbClr val="0000FF"/>
                          </a:solidFill>
                          <a:latin typeface="+mn-ea"/>
                          <a:ea typeface="+mn-ea"/>
                          <a:cs typeface="Courier New" panose="02070309020205020404"/>
                        </a:rPr>
                        <a:t>(</a:t>
                      </a:r>
                      <a:r>
                        <a:rPr lang="zh-CN" sz="2000" kern="100">
                          <a:solidFill>
                            <a:srgbClr val="0000FF"/>
                          </a:solidFill>
                          <a:latin typeface="+mn-ea"/>
                          <a:ea typeface="+mn-ea"/>
                          <a:cs typeface="Times New Roman" panose="02020603050405020304"/>
                        </a:rPr>
                        <a:t>细节</a:t>
                      </a:r>
                      <a:r>
                        <a:rPr lang="en-US" sz="2000" kern="100">
                          <a:solidFill>
                            <a:srgbClr val="0000FF"/>
                          </a:solidFill>
                          <a:latin typeface="+mn-ea"/>
                          <a:ea typeface="+mn-ea"/>
                          <a:cs typeface="Courier New" panose="02070309020205020404"/>
                        </a:rPr>
                        <a:t>)</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000" kern="100">
                          <a:solidFill>
                            <a:srgbClr val="0000FF"/>
                          </a:solidFill>
                          <a:latin typeface="+mn-ea"/>
                          <a:ea typeface="+mn-ea"/>
                          <a:cs typeface="Times New Roman" panose="02020603050405020304"/>
                        </a:rPr>
                        <a:t>　　所谓细节描写是指对人物的肖像、语言、动作、服饰、神情变化以及事物、环境的细微处进行具体描写。分析细节描写，首先要注意细节所表现的人物心理；其次看是否具有典型意义，看其是否经过精心选择，巧妙安排。</a:t>
                      </a:r>
                      <a:endParaRPr lang="zh-CN" sz="2000" kern="100">
                        <a:solidFill>
                          <a:srgbClr val="0000FF"/>
                        </a:solidFill>
                        <a:latin typeface="+mn-ea"/>
                        <a:ea typeface="+mn-ea"/>
                        <a:cs typeface="Courier New" panose="02070309020205020404"/>
                      </a:endParaRPr>
                    </a:p>
                  </a:txBody>
                  <a:tcPr marL="68580" marR="68580" marT="0" marB="0" anchor="ctr"/>
                </a:tc>
              </a:tr>
              <a:tr h="636515">
                <a:tc>
                  <a:txBody>
                    <a:bodyPr/>
                    <a:lstStyle/>
                    <a:p>
                      <a:pPr algn="l">
                        <a:spcAft>
                          <a:spcPct val="0"/>
                        </a:spcAft>
                      </a:pPr>
                      <a:r>
                        <a:rPr lang="en-US" sz="2000" kern="100">
                          <a:solidFill>
                            <a:srgbClr val="0000FF"/>
                          </a:solidFill>
                          <a:latin typeface="+mn-ea"/>
                          <a:ea typeface="+mn-ea"/>
                          <a:cs typeface="Courier New" panose="02070309020205020404"/>
                        </a:rPr>
                        <a:t>(6)</a:t>
                      </a:r>
                      <a:r>
                        <a:rPr lang="zh-CN" sz="2000" kern="100">
                          <a:solidFill>
                            <a:srgbClr val="0000FF"/>
                          </a:solidFill>
                          <a:latin typeface="+mn-ea"/>
                          <a:ea typeface="+mn-ea"/>
                          <a:cs typeface="Times New Roman" panose="02020603050405020304"/>
                        </a:rPr>
                        <a:t>重视小说中人物的身份、地位、经历、教养、气质等</a:t>
                      </a:r>
                      <a:endParaRPr lang="zh-CN" sz="20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000" kern="100">
                          <a:solidFill>
                            <a:srgbClr val="0000FF"/>
                          </a:solidFill>
                          <a:latin typeface="+mn-ea"/>
                          <a:ea typeface="+mn-ea"/>
                          <a:cs typeface="Times New Roman" panose="02020603050405020304"/>
                        </a:rPr>
                        <a:t>　　小说中人物的身份、地位、经历、教养、气质等直接决定着人物的言行，影响着人物的性格。</a:t>
                      </a:r>
                      <a:endParaRPr lang="zh-CN" sz="2000" kern="100">
                        <a:solidFill>
                          <a:srgbClr val="0000FF"/>
                        </a:solidFill>
                        <a:latin typeface="+mn-ea"/>
                        <a:ea typeface="+mn-ea"/>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46063" y="739758"/>
          <a:ext cx="10643870" cy="5357495"/>
        </p:xfrm>
        <a:graphic>
          <a:graphicData uri="http://schemas.openxmlformats.org/drawingml/2006/table">
            <a:tbl>
              <a:tblPr firstRow="1" bandRow="1">
                <a:tableStyleId>{8799B23B-EC83-4686-B30A-512413B5E67A}</a:tableStyleId>
              </a:tblPr>
              <a:tblGrid>
                <a:gridCol w="3215005"/>
                <a:gridCol w="7428865"/>
              </a:tblGrid>
              <a:tr h="659765">
                <a:tc gridSpan="2">
                  <a:txBody>
                    <a:bodyPr/>
                    <a:lstStyle/>
                    <a:p>
                      <a:pPr marL="0" algn="l" defTabSz="914400" rtl="0" eaLnBrk="1" latinLnBrk="0" hangingPunct="1">
                        <a:lnSpc>
                          <a:spcPct val="150000"/>
                        </a:lnSpc>
                      </a:pP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二</a:t>
                      </a: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弄清人物形象在文中的作用</a:t>
                      </a:r>
                      <a:endParaRPr lang="zh-CN" altLang="en-US" sz="2400" b="1" kern="1200">
                        <a:solidFill>
                          <a:srgbClr val="006600"/>
                        </a:solidFill>
                        <a:latin typeface="黑体" pitchFamily="2" charset="-122"/>
                        <a:ea typeface="黑体" panose="02010609060101010101" pitchFamily="2" charset="-122"/>
                        <a:cs typeface="+mn-cs"/>
                      </a:endParaRPr>
                    </a:p>
                  </a:txBody>
                  <a:tcPr marL="68580" marR="68580" marT="0" marB="0" anchor="ctr"/>
                </a:tc>
                <a:tc hMerge="1">
                  <a:txBody>
                    <a:bodyPr/>
                    <a:lstStyle/>
                    <a:p>
                      <a:endParaRPr/>
                    </a:p>
                  </a:txBody>
                  <a:tcPr/>
                </a:tc>
              </a:tr>
              <a:tr h="1431290">
                <a:tc>
                  <a:txBody>
                    <a:bodyPr/>
                    <a:lstStyle/>
                    <a:p>
                      <a:pPr marL="0" algn="l" defTabSz="914400" rtl="0" eaLnBrk="1" latinLnBrk="0" hangingPunct="1">
                        <a:spcAft>
                          <a:spcPct val="0"/>
                        </a:spcAft>
                      </a:pPr>
                      <a:r>
                        <a:rPr lang="en-US" sz="2000" kern="100">
                          <a:solidFill>
                            <a:srgbClr val="0000FF"/>
                          </a:solidFill>
                          <a:latin typeface="+mn-ea"/>
                          <a:ea typeface="+mn-ea"/>
                          <a:cs typeface="Times New Roman" panose="02020603050405020304"/>
                        </a:rPr>
                        <a:t>(1)</a:t>
                      </a:r>
                      <a:r>
                        <a:rPr lang="zh-CN" sz="2000" kern="100">
                          <a:solidFill>
                            <a:srgbClr val="0000FF"/>
                          </a:solidFill>
                          <a:latin typeface="+mn-ea"/>
                          <a:ea typeface="+mn-ea"/>
                          <a:cs typeface="Times New Roman" panose="02020603050405020304"/>
                        </a:rPr>
                        <a:t>主要人物的作用</a:t>
                      </a:r>
                    </a:p>
                  </a:txBody>
                  <a:tcPr marL="68580" marR="68580" marT="0" marB="0" anchor="ctr"/>
                </a:tc>
                <a:tc>
                  <a:txBody>
                    <a:bodyPr/>
                    <a:lstStyle/>
                    <a:p>
                      <a:pPr marL="0" algn="l" defTabSz="914400" rtl="0" eaLnBrk="1" latinLnBrk="0" hangingPunct="1">
                        <a:spcAft>
                          <a:spcPct val="0"/>
                        </a:spcAft>
                      </a:pPr>
                      <a:r>
                        <a:rPr lang="zh-CN" sz="2000" kern="100">
                          <a:solidFill>
                            <a:srgbClr val="0000FF"/>
                          </a:solidFill>
                          <a:latin typeface="+mn-ea"/>
                          <a:ea typeface="+mn-ea"/>
                          <a:cs typeface="Times New Roman" panose="02020603050405020304"/>
                        </a:rPr>
                        <a:t>　　即赏析人物形象的社会意义。首先要结合情节分析人物形象的典型性，然后结合社会现实分析人物形象折射的社会现象及给人带来的某种启示，也就是从作者塑造主要人物所反映的主题和意图考虑。</a:t>
                      </a:r>
                    </a:p>
                  </a:txBody>
                  <a:tcPr marL="68580" marR="68580" marT="0" marB="0" anchor="ctr"/>
                </a:tc>
              </a:tr>
              <a:tr h="2014855">
                <a:tc>
                  <a:txBody>
                    <a:bodyPr/>
                    <a:lstStyle/>
                    <a:p>
                      <a:pPr marL="0" algn="l" defTabSz="914400" rtl="0" eaLnBrk="1" latinLnBrk="0" hangingPunct="1">
                        <a:spcAft>
                          <a:spcPct val="0"/>
                        </a:spcAft>
                      </a:pPr>
                      <a:r>
                        <a:rPr lang="en-US" sz="2000" kern="100">
                          <a:solidFill>
                            <a:srgbClr val="0000FF"/>
                          </a:solidFill>
                          <a:latin typeface="+mn-ea"/>
                          <a:ea typeface="+mn-ea"/>
                          <a:cs typeface="Times New Roman" panose="02020603050405020304"/>
                        </a:rPr>
                        <a:t>(2)</a:t>
                      </a:r>
                      <a:r>
                        <a:rPr lang="zh-CN" sz="2000" kern="100">
                          <a:solidFill>
                            <a:srgbClr val="0000FF"/>
                          </a:solidFill>
                          <a:latin typeface="+mn-ea"/>
                          <a:ea typeface="+mn-ea"/>
                          <a:cs typeface="Times New Roman" panose="02020603050405020304"/>
                        </a:rPr>
                        <a:t>次要人物的作用</a:t>
                      </a:r>
                    </a:p>
                  </a:txBody>
                  <a:tcPr marL="68580" marR="68580" marT="0" marB="0" anchor="ctr"/>
                </a:tc>
                <a:tc>
                  <a:txBody>
                    <a:bodyPr/>
                    <a:lstStyle/>
                    <a:p>
                      <a:pPr marL="0" algn="l" defTabSz="914400" rtl="0" eaLnBrk="1" latinLnBrk="0" hangingPunct="1">
                        <a:spcAft>
                          <a:spcPct val="0"/>
                        </a:spcAft>
                      </a:pPr>
                      <a:r>
                        <a:rPr lang="zh-CN" sz="2000" kern="100">
                          <a:solidFill>
                            <a:srgbClr val="0000FF"/>
                          </a:solidFill>
                          <a:latin typeface="+mn-ea"/>
                          <a:ea typeface="+mn-ea"/>
                          <a:cs typeface="Times New Roman" panose="02020603050405020304"/>
                        </a:rPr>
                        <a:t>　　次要人物即陪衬人物或线索人物，其作用一般有：</a:t>
                      </a:r>
                      <a:r>
                        <a:rPr lang="en-US" sz="2000" kern="100">
                          <a:solidFill>
                            <a:srgbClr val="0000FF"/>
                          </a:solidFill>
                          <a:latin typeface="+mn-ea"/>
                          <a:ea typeface="+mn-ea"/>
                          <a:cs typeface="Times New Roman" panose="02020603050405020304"/>
                        </a:rPr>
                        <a:t>①</a:t>
                      </a:r>
                      <a:r>
                        <a:rPr lang="zh-CN" sz="2000" kern="100">
                          <a:solidFill>
                            <a:srgbClr val="0000FF"/>
                          </a:solidFill>
                          <a:latin typeface="+mn-ea"/>
                          <a:ea typeface="+mn-ea"/>
                          <a:cs typeface="Times New Roman" panose="02020603050405020304"/>
                        </a:rPr>
                        <a:t>侧面</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或对比</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衬托主要人物形象，对主要人物起陪衬作用。</a:t>
                      </a:r>
                      <a:r>
                        <a:rPr lang="en-US" sz="2000" kern="100">
                          <a:solidFill>
                            <a:srgbClr val="0000FF"/>
                          </a:solidFill>
                          <a:latin typeface="+mn-ea"/>
                          <a:ea typeface="+mn-ea"/>
                          <a:cs typeface="Times New Roman" panose="02020603050405020304"/>
                        </a:rPr>
                        <a:t>②</a:t>
                      </a:r>
                      <a:r>
                        <a:rPr lang="zh-CN" sz="2000" kern="100">
                          <a:solidFill>
                            <a:srgbClr val="0000FF"/>
                          </a:solidFill>
                          <a:latin typeface="+mn-ea"/>
                          <a:ea typeface="+mn-ea"/>
                          <a:cs typeface="Times New Roman" panose="02020603050405020304"/>
                        </a:rPr>
                        <a:t>作为贯穿全文的线索，特别是以第一人称叙述的</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我</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，多起到叙述和见证人的作用，能增加小说的真实感，借助于</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我</a:t>
                      </a:r>
                      <a:r>
                        <a:rPr lang="en-US" sz="2000" kern="100">
                          <a:solidFill>
                            <a:srgbClr val="0000FF"/>
                          </a:solidFill>
                          <a:latin typeface="+mn-ea"/>
                          <a:ea typeface="+mn-ea"/>
                          <a:cs typeface="Times New Roman" panose="02020603050405020304"/>
                        </a:rPr>
                        <a:t>”</a:t>
                      </a:r>
                      <a:r>
                        <a:rPr lang="zh-CN" sz="2000" kern="100">
                          <a:solidFill>
                            <a:srgbClr val="0000FF"/>
                          </a:solidFill>
                          <a:latin typeface="+mn-ea"/>
                          <a:ea typeface="+mn-ea"/>
                          <a:cs typeface="Times New Roman" panose="02020603050405020304"/>
                        </a:rPr>
                        <a:t>的思考来揭示主题。</a:t>
                      </a:r>
                      <a:r>
                        <a:rPr lang="en-US" sz="2000" kern="100">
                          <a:solidFill>
                            <a:srgbClr val="0000FF"/>
                          </a:solidFill>
                          <a:latin typeface="+mn-ea"/>
                          <a:ea typeface="+mn-ea"/>
                          <a:cs typeface="Times New Roman" panose="02020603050405020304"/>
                        </a:rPr>
                        <a:t>③</a:t>
                      </a:r>
                      <a:r>
                        <a:rPr lang="zh-CN" sz="2000" kern="100">
                          <a:solidFill>
                            <a:srgbClr val="0000FF"/>
                          </a:solidFill>
                          <a:latin typeface="+mn-ea"/>
                          <a:ea typeface="+mn-ea"/>
                          <a:cs typeface="Times New Roman" panose="02020603050405020304"/>
                        </a:rPr>
                        <a:t>次要人物群体可以营造社会环境，同主要人物一同揭示或凸显主旨。</a:t>
                      </a:r>
                      <a:r>
                        <a:rPr lang="en-US" sz="2000" kern="100">
                          <a:solidFill>
                            <a:srgbClr val="0000FF"/>
                          </a:solidFill>
                          <a:latin typeface="+mn-ea"/>
                          <a:ea typeface="+mn-ea"/>
                          <a:cs typeface="Times New Roman" panose="02020603050405020304"/>
                        </a:rPr>
                        <a:t>④</a:t>
                      </a:r>
                      <a:r>
                        <a:rPr lang="zh-CN" sz="2000" kern="100">
                          <a:solidFill>
                            <a:srgbClr val="0000FF"/>
                          </a:solidFill>
                          <a:latin typeface="+mn-ea"/>
                          <a:ea typeface="+mn-ea"/>
                          <a:cs typeface="Times New Roman" panose="02020603050405020304"/>
                        </a:rPr>
                        <a:t>推动情节发展。</a:t>
                      </a:r>
                    </a:p>
                  </a:txBody>
                  <a:tcPr marL="68580" marR="68580" marT="0" marB="0" anchor="ctr"/>
                </a:tc>
              </a:tr>
              <a:tr h="1251585">
                <a:tc>
                  <a:txBody>
                    <a:bodyPr/>
                    <a:lstStyle/>
                    <a:p>
                      <a:pPr marL="0" algn="l" defTabSz="914400" rtl="0" eaLnBrk="1" latinLnBrk="0" hangingPunct="1">
                        <a:spcAft>
                          <a:spcPct val="0"/>
                        </a:spcAft>
                      </a:pPr>
                      <a:r>
                        <a:rPr lang="en-US" sz="2000" kern="100">
                          <a:solidFill>
                            <a:srgbClr val="0000FF"/>
                          </a:solidFill>
                          <a:latin typeface="+mn-ea"/>
                          <a:ea typeface="+mn-ea"/>
                          <a:cs typeface="Times New Roman" panose="02020603050405020304"/>
                        </a:rPr>
                        <a:t>(3)</a:t>
                      </a:r>
                      <a:r>
                        <a:rPr lang="zh-CN" sz="2000" kern="100">
                          <a:solidFill>
                            <a:srgbClr val="0000FF"/>
                          </a:solidFill>
                          <a:latin typeface="+mn-ea"/>
                          <a:ea typeface="+mn-ea"/>
                          <a:cs typeface="Times New Roman" panose="02020603050405020304"/>
                        </a:rPr>
                        <a:t>物象的作用</a:t>
                      </a:r>
                    </a:p>
                  </a:txBody>
                  <a:tcPr marL="68580" marR="68580" marT="0" marB="0" anchor="ctr"/>
                </a:tc>
                <a:tc>
                  <a:txBody>
                    <a:bodyPr/>
                    <a:lstStyle/>
                    <a:p>
                      <a:pPr marL="0" algn="l" defTabSz="914400" rtl="0" eaLnBrk="1" latinLnBrk="0" hangingPunct="1">
                        <a:spcAft>
                          <a:spcPct val="0"/>
                        </a:spcAft>
                      </a:pPr>
                      <a:r>
                        <a:rPr lang="zh-CN" sz="2000" kern="100">
                          <a:solidFill>
                            <a:srgbClr val="0000FF"/>
                          </a:solidFill>
                          <a:latin typeface="+mn-ea"/>
                          <a:ea typeface="+mn-ea"/>
                          <a:cs typeface="Times New Roman" panose="02020603050405020304"/>
                        </a:rPr>
                        <a:t>　　小说引入特别重要的物象，基本作用有：</a:t>
                      </a:r>
                      <a:r>
                        <a:rPr lang="en-US" sz="2000" kern="100">
                          <a:solidFill>
                            <a:srgbClr val="0000FF"/>
                          </a:solidFill>
                          <a:latin typeface="+mn-ea"/>
                          <a:ea typeface="+mn-ea"/>
                          <a:cs typeface="Times New Roman" panose="02020603050405020304"/>
                        </a:rPr>
                        <a:t>①</a:t>
                      </a:r>
                      <a:r>
                        <a:rPr lang="zh-CN" sz="2000" kern="100">
                          <a:solidFill>
                            <a:srgbClr val="0000FF"/>
                          </a:solidFill>
                          <a:latin typeface="+mn-ea"/>
                          <a:ea typeface="+mn-ea"/>
                          <a:cs typeface="Times New Roman" panose="02020603050405020304"/>
                        </a:rPr>
                        <a:t>突出人物性格，深化小说主题。</a:t>
                      </a:r>
                      <a:r>
                        <a:rPr lang="en-US" sz="2000" kern="100">
                          <a:solidFill>
                            <a:srgbClr val="0000FF"/>
                          </a:solidFill>
                          <a:latin typeface="+mn-ea"/>
                          <a:ea typeface="+mn-ea"/>
                          <a:cs typeface="Times New Roman" panose="02020603050405020304"/>
                        </a:rPr>
                        <a:t>②</a:t>
                      </a:r>
                      <a:r>
                        <a:rPr lang="zh-CN" sz="2000" kern="100">
                          <a:solidFill>
                            <a:srgbClr val="0000FF"/>
                          </a:solidFill>
                          <a:latin typeface="+mn-ea"/>
                          <a:ea typeface="+mn-ea"/>
                          <a:cs typeface="Times New Roman" panose="02020603050405020304"/>
                        </a:rPr>
                        <a:t>反复出现、串起相关情节，从而成为全文的线索，兼有使结构更加严谨的作用。</a:t>
                      </a:r>
                      <a:r>
                        <a:rPr lang="en-US" sz="2000" kern="100">
                          <a:solidFill>
                            <a:srgbClr val="0000FF"/>
                          </a:solidFill>
                          <a:latin typeface="+mn-ea"/>
                          <a:ea typeface="+mn-ea"/>
                          <a:cs typeface="Times New Roman" panose="02020603050405020304"/>
                        </a:rPr>
                        <a:t>③</a:t>
                      </a:r>
                      <a:r>
                        <a:rPr lang="zh-CN" sz="2000" kern="100">
                          <a:solidFill>
                            <a:srgbClr val="0000FF"/>
                          </a:solidFill>
                          <a:latin typeface="+mn-ea"/>
                          <a:ea typeface="+mn-ea"/>
                          <a:cs typeface="Times New Roman" panose="02020603050405020304"/>
                        </a:rPr>
                        <a:t>衬托环境，或者具有象征意义。</a:t>
                      </a:r>
                      <a:r>
                        <a:rPr lang="en-US" sz="2000" kern="100">
                          <a:solidFill>
                            <a:srgbClr val="0000FF"/>
                          </a:solidFill>
                          <a:latin typeface="+mn-ea"/>
                          <a:ea typeface="+mn-ea"/>
                          <a:cs typeface="Times New Roman" panose="02020603050405020304"/>
                        </a:rPr>
                        <a:t>④</a:t>
                      </a:r>
                      <a:r>
                        <a:rPr lang="zh-CN" sz="2000" kern="100">
                          <a:solidFill>
                            <a:srgbClr val="0000FF"/>
                          </a:solidFill>
                          <a:latin typeface="+mn-ea"/>
                          <a:ea typeface="+mn-ea"/>
                          <a:cs typeface="Times New Roman" panose="02020603050405020304"/>
                        </a:rPr>
                        <a:t>丰富内容的作用。</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122"/>
                <a:ea typeface="楷体_GB2312" charset="-122"/>
              </a:rPr>
              <a:t>温馨提示</a:t>
            </a:r>
            <a:r>
              <a:rPr lang="en-US" altLang="zh-CN" sz="2800" b="1">
                <a:solidFill>
                  <a:schemeClr val="bg1"/>
                </a:solidFill>
                <a:latin typeface="楷体_GB2312" charset="-122"/>
                <a:ea typeface="楷体_GB2312" charset="-122"/>
              </a:rPr>
              <a:t>: </a:t>
            </a:r>
            <a:r>
              <a:rPr lang="zh-CN" altLang="en-US" sz="2800" b="1">
                <a:solidFill>
                  <a:schemeClr val="bg1"/>
                </a:solidFill>
                <a:latin typeface="楷体_GB2312" charset="-122"/>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1811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考点四 </a:t>
            </a:r>
            <a:r>
              <a:rPr lang="en-US" altLang="zh-CN" sz="3200" b="1">
                <a:solidFill>
                  <a:schemeClr val="bg1"/>
                </a:solidFill>
                <a:ea typeface="楷体_GB2312" charset="-122"/>
              </a:rPr>
              <a:t>· </a:t>
            </a:r>
            <a:r>
              <a:rPr lang="zh-CN" altLang="en-US" sz="3200" b="1" smtClean="0">
                <a:solidFill>
                  <a:schemeClr val="bg1"/>
                </a:solidFill>
                <a:ea typeface="楷体_GB2312" charset="-122"/>
              </a:rPr>
              <a:t>形象鉴赏</a:t>
            </a:r>
            <a:endParaRPr lang="zh-CN" altLang="en-US" sz="3200" b="1">
              <a:solidFill>
                <a:schemeClr val="bg1"/>
              </a:solidFill>
              <a:ea typeface="楷体_GB2312" charset="-122"/>
            </a:endParaRPr>
          </a:p>
        </p:txBody>
      </p:sp>
      <p:sp>
        <p:nvSpPr>
          <p:cNvPr id="214022" name="Text Box 6">
            <a:hlinkClick r:id="" action="ppaction://noaction"/>
          </p:cNvPr>
          <p:cNvSpPr txBox="1">
            <a:spLocks noChangeArrowheads="1"/>
          </p:cNvSpPr>
          <p:nvPr/>
        </p:nvSpPr>
        <p:spPr bwMode="auto">
          <a:xfrm>
            <a:off x="4046525" y="2668583"/>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cs typeface="方正兰亭黑简体" pitchFamily="2" charset="-122"/>
              </a:rPr>
              <a:t>考点五</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技巧鉴赏</a:t>
            </a:r>
            <a:endParaRPr lang="zh-CN" altLang="en-US" sz="3200" b="1">
              <a:solidFill>
                <a:schemeClr val="bg1"/>
              </a:solidFill>
              <a:ea typeface="楷体_GB2312" charset="-122"/>
            </a:endParaRPr>
          </a:p>
        </p:txBody>
      </p:sp>
      <p:sp>
        <p:nvSpPr>
          <p:cNvPr id="7" name="Text Box 5">
            <a:hlinkClick r:id="rId5" action="ppaction://hlinksldjump"/>
          </p:cNvPr>
          <p:cNvSpPr txBox="1">
            <a:spLocks noChangeArrowheads="1"/>
          </p:cNvSpPr>
          <p:nvPr/>
        </p:nvSpPr>
        <p:spPr bwMode="auto">
          <a:xfrm>
            <a:off x="4046525" y="352583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046129" y="1096947"/>
          <a:ext cx="9715500" cy="4504055"/>
        </p:xfrm>
        <a:graphic>
          <a:graphicData uri="http://schemas.openxmlformats.org/drawingml/2006/table">
            <a:tbl>
              <a:tblPr firstRow="1" bandRow="1">
                <a:tableStyleId>{8799B23B-EC83-4686-B30A-512413B5E67A}</a:tableStyleId>
              </a:tblPr>
              <a:tblGrid>
                <a:gridCol w="2934335"/>
                <a:gridCol w="6781165"/>
              </a:tblGrid>
              <a:tr h="659765">
                <a:tc gridSpan="2">
                  <a:txBody>
                    <a:bodyPr/>
                    <a:lstStyle/>
                    <a:p>
                      <a:pPr marL="0" algn="l" defTabSz="914400" rtl="0" eaLnBrk="1" latinLnBrk="0" hangingPunct="1">
                        <a:lnSpc>
                          <a:spcPct val="150000"/>
                        </a:lnSpc>
                      </a:pP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三</a:t>
                      </a: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怎样判断谁是小说的主人公</a:t>
                      </a:r>
                      <a:endParaRPr lang="zh-CN" altLang="en-US" sz="2400" b="1" kern="1200">
                        <a:solidFill>
                          <a:srgbClr val="006600"/>
                        </a:solidFill>
                        <a:latin typeface="黑体" pitchFamily="2" charset="-122"/>
                        <a:ea typeface="黑体" panose="02010609060101010101" pitchFamily="2" charset="-122"/>
                        <a:cs typeface="+mn-cs"/>
                      </a:endParaRPr>
                    </a:p>
                  </a:txBody>
                  <a:tcPr marL="68580" marR="68580" marT="0" marB="0" anchor="ctr"/>
                </a:tc>
                <a:tc hMerge="1">
                  <a:txBody>
                    <a:bodyPr/>
                    <a:lstStyle/>
                    <a:p>
                      <a:endParaRPr/>
                    </a:p>
                  </a:txBody>
                  <a:tcPr/>
                </a:tc>
              </a:tr>
              <a:tr h="1828800">
                <a:tc>
                  <a:txBody>
                    <a:bodyPr/>
                    <a:lstStyle/>
                    <a:p>
                      <a:pPr marL="0" algn="l" defTabSz="914400" rtl="0" eaLnBrk="1" latinLnBrk="0" hangingPunct="1">
                        <a:spcAft>
                          <a:spcPct val="0"/>
                        </a:spcAft>
                      </a:pPr>
                      <a:r>
                        <a:rPr lang="en-US" sz="2400" kern="100">
                          <a:solidFill>
                            <a:srgbClr val="0000FF"/>
                          </a:solidFill>
                          <a:latin typeface="+mn-ea"/>
                          <a:ea typeface="+mn-ea"/>
                          <a:cs typeface="Times New Roman" panose="02020603050405020304"/>
                        </a:rPr>
                        <a:t>(1)</a:t>
                      </a:r>
                      <a:r>
                        <a:rPr lang="zh-CN" sz="2400" kern="100">
                          <a:solidFill>
                            <a:srgbClr val="0000FF"/>
                          </a:solidFill>
                          <a:latin typeface="+mn-ea"/>
                          <a:ea typeface="+mn-ea"/>
                          <a:cs typeface="Times New Roman" panose="02020603050405020304"/>
                        </a:rPr>
                        <a:t>主人公应贯穿小说情节的始终</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mn-ea"/>
                          <a:ea typeface="+mn-ea"/>
                          <a:cs typeface="Times New Roman" panose="02020603050405020304"/>
                        </a:rPr>
                        <a:t>　　主人公出场并与周围的人或事物发生矛盾冲突是小说情节的开端。主人公性格的发展推动小说情节的展开，主人公是小说中各种矛盾冲突的中心人物，是小说中主要矛盾的主导方面。有的作品的标题就指明了主人公。</a:t>
                      </a:r>
                    </a:p>
                  </a:txBody>
                  <a:tcPr marL="68580" marR="68580" marT="0" marB="0" anchor="ctr"/>
                </a:tc>
              </a:tr>
              <a:tr h="2015490">
                <a:tc>
                  <a:txBody>
                    <a:bodyPr/>
                    <a:lstStyle/>
                    <a:p>
                      <a:pPr marL="0" algn="l" defTabSz="914400" rtl="0" eaLnBrk="1" latinLnBrk="0" hangingPunct="1">
                        <a:spcAft>
                          <a:spcPct val="0"/>
                        </a:spcAft>
                      </a:pPr>
                      <a:r>
                        <a:rPr lang="en-US" sz="2400" kern="100">
                          <a:solidFill>
                            <a:srgbClr val="0000FF"/>
                          </a:solidFill>
                          <a:latin typeface="+mn-ea"/>
                          <a:ea typeface="+mn-ea"/>
                          <a:cs typeface="Times New Roman" panose="02020603050405020304"/>
                        </a:rPr>
                        <a:t>(2)</a:t>
                      </a:r>
                      <a:r>
                        <a:rPr lang="zh-CN" sz="2400" kern="100">
                          <a:solidFill>
                            <a:srgbClr val="0000FF"/>
                          </a:solidFill>
                          <a:latin typeface="+mn-ea"/>
                          <a:ea typeface="+mn-ea"/>
                          <a:cs typeface="Times New Roman" panose="02020603050405020304"/>
                        </a:rPr>
                        <a:t>主人公的表现及其性格决定小说的主题</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mn-ea"/>
                          <a:ea typeface="+mn-ea"/>
                          <a:cs typeface="Times New Roman" panose="02020603050405020304"/>
                        </a:rPr>
                        <a:t>　　小说中诸多人物中最能表现主题的人物是主人公，作者极力刻画出的栩栩如生的人物是主人公，作者用墨最多的人物往往是主人公。其他人物则起陪衬、烘托、补充作用。</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17699" y="811195"/>
            <a:ext cx="7500990" cy="52197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800" b="1" smtClean="0">
                <a:latin typeface="黑体" pitchFamily="2" charset="-122"/>
                <a:ea typeface="黑体" panose="02010609060101010101" pitchFamily="2" charset="-122"/>
              </a:rPr>
              <a:t>考点五　小说表达技巧鉴赏</a:t>
            </a:r>
            <a:r>
              <a:rPr lang="en-US" altLang="en-US" sz="2800" b="1" smtClean="0">
                <a:latin typeface="黑体" pitchFamily="2" charset="-122"/>
                <a:ea typeface="黑体" panose="02010609060101010101" pitchFamily="2" charset="-122"/>
              </a:rPr>
              <a:t>3</a:t>
            </a:r>
            <a:r>
              <a:rPr lang="zh-CN" altLang="en-US" sz="2800" b="1" smtClean="0">
                <a:latin typeface="黑体" pitchFamily="2" charset="-122"/>
                <a:ea typeface="黑体" panose="02010609060101010101" pitchFamily="2" charset="-122"/>
              </a:rPr>
              <a:t>题型</a:t>
            </a:r>
          </a:p>
        </p:txBody>
      </p:sp>
      <p:sp>
        <p:nvSpPr>
          <p:cNvPr id="4" name="Text Box 2"/>
          <p:cNvSpPr txBox="1">
            <a:spLocks noChangeArrowheads="1"/>
          </p:cNvSpPr>
          <p:nvPr/>
        </p:nvSpPr>
        <p:spPr bwMode="auto">
          <a:xfrm>
            <a:off x="1189005" y="1811327"/>
            <a:ext cx="9572692" cy="4523105"/>
          </a:xfrm>
          <a:prstGeom prst="rect">
            <a:avLst/>
          </a:prstGeom>
          <a:noFill/>
          <a:ln w="9525">
            <a:noFill/>
            <a:miter lim="800000"/>
          </a:ln>
          <a:effectLst/>
        </p:spPr>
        <p:txBody>
          <a:bodyPr wrap="square">
            <a:spAutoFit/>
          </a:bodyPr>
          <a:lstStyle/>
          <a:p>
            <a:pPr>
              <a:lnSpc>
                <a:spcPct val="150000"/>
              </a:lnSpc>
            </a:pPr>
            <a:r>
              <a:rPr lang="zh-CN" altLang="en-US" sz="2400" smtClean="0">
                <a:solidFill>
                  <a:srgbClr val="0000FF"/>
                </a:solidFill>
                <a:latin typeface="+mn-ea"/>
              </a:rPr>
              <a:t>    小说的表达技巧蕴含丰富，包含修辞手法、表现手法、叙述方式等多方面的内容，是考题中一个丰富复杂的考查内容。</a:t>
            </a:r>
          </a:p>
          <a:p>
            <a:pPr>
              <a:lnSpc>
                <a:spcPct val="150000"/>
              </a:lnSpc>
            </a:pPr>
            <a:r>
              <a:rPr lang="zh-CN" altLang="en-US" sz="2400" smtClean="0">
                <a:solidFill>
                  <a:srgbClr val="0000FF"/>
                </a:solidFill>
                <a:latin typeface="+mn-ea"/>
              </a:rPr>
              <a:t>    表达技巧的提法多且杂，</a:t>
            </a:r>
            <a:r>
              <a:rPr lang="en-US" altLang="zh-CN" sz="2400" smtClean="0">
                <a:solidFill>
                  <a:srgbClr val="0000FF"/>
                </a:solidFill>
                <a:latin typeface="+mn-ea"/>
              </a:rPr>
              <a:t>《</a:t>
            </a:r>
            <a:r>
              <a:rPr lang="zh-CN" altLang="en-US" sz="2400" smtClean="0">
                <a:solidFill>
                  <a:srgbClr val="0000FF"/>
                </a:solidFill>
                <a:latin typeface="+mn-ea"/>
              </a:rPr>
              <a:t>考试大纲</a:t>
            </a:r>
            <a:r>
              <a:rPr lang="en-US" altLang="zh-CN" sz="2400" smtClean="0">
                <a:solidFill>
                  <a:srgbClr val="0000FF"/>
                </a:solidFill>
                <a:latin typeface="+mn-ea"/>
              </a:rPr>
              <a:t>》</a:t>
            </a:r>
            <a:r>
              <a:rPr lang="zh-CN" altLang="en-US" sz="2400" smtClean="0">
                <a:solidFill>
                  <a:srgbClr val="0000FF"/>
                </a:solidFill>
                <a:latin typeface="+mn-ea"/>
              </a:rPr>
              <a:t>上表述为</a:t>
            </a:r>
            <a:r>
              <a:rPr lang="en-US" altLang="en-US" sz="2400" smtClean="0">
                <a:solidFill>
                  <a:srgbClr val="0000FF"/>
                </a:solidFill>
                <a:latin typeface="+mn-ea"/>
              </a:rPr>
              <a:t>“</a:t>
            </a:r>
            <a:r>
              <a:rPr lang="zh-CN" altLang="en-US" sz="2400" smtClean="0">
                <a:solidFill>
                  <a:srgbClr val="0000FF"/>
                </a:solidFill>
                <a:latin typeface="+mn-ea"/>
              </a:rPr>
              <a:t>分析作品体裁的基本特征和主要表现手法</a:t>
            </a:r>
            <a:r>
              <a:rPr lang="en-US" altLang="en-US" sz="2400" smtClean="0">
                <a:solidFill>
                  <a:srgbClr val="0000FF"/>
                </a:solidFill>
                <a:latin typeface="+mn-ea"/>
              </a:rPr>
              <a:t>”</a:t>
            </a:r>
            <a:r>
              <a:rPr lang="zh-CN" altLang="en-US" sz="2400" smtClean="0">
                <a:solidFill>
                  <a:srgbClr val="0000FF"/>
                </a:solidFill>
                <a:latin typeface="+mn-ea"/>
              </a:rPr>
              <a:t>，但是，无论在日常教学中还是在考试命题中，这个考点的表述是含混的，</a:t>
            </a:r>
            <a:r>
              <a:rPr lang="en-US" altLang="en-US" sz="2400" smtClean="0">
                <a:solidFill>
                  <a:srgbClr val="0000FF"/>
                </a:solidFill>
                <a:latin typeface="+mn-ea"/>
              </a:rPr>
              <a:t>“</a:t>
            </a:r>
            <a:r>
              <a:rPr lang="zh-CN" altLang="en-US" sz="2400" smtClean="0">
                <a:solidFill>
                  <a:srgbClr val="0000FF"/>
                </a:solidFill>
                <a:latin typeface="+mn-ea"/>
              </a:rPr>
              <a:t>表现艺术</a:t>
            </a:r>
            <a:r>
              <a:rPr lang="en-US" altLang="en-US" sz="2400" smtClean="0">
                <a:solidFill>
                  <a:srgbClr val="0000FF"/>
                </a:solidFill>
                <a:latin typeface="+mn-ea"/>
              </a:rPr>
              <a:t>”“</a:t>
            </a:r>
            <a:r>
              <a:rPr lang="zh-CN" altLang="en-US" sz="2400" smtClean="0">
                <a:solidFill>
                  <a:srgbClr val="0000FF"/>
                </a:solidFill>
                <a:latin typeface="+mn-ea"/>
              </a:rPr>
              <a:t>表现手法</a:t>
            </a:r>
            <a:r>
              <a:rPr lang="en-US" altLang="en-US" sz="2400" smtClean="0">
                <a:solidFill>
                  <a:srgbClr val="0000FF"/>
                </a:solidFill>
                <a:latin typeface="+mn-ea"/>
              </a:rPr>
              <a:t>”“</a:t>
            </a:r>
            <a:r>
              <a:rPr lang="zh-CN" altLang="en-US" sz="2400" smtClean="0">
                <a:solidFill>
                  <a:srgbClr val="0000FF"/>
                </a:solidFill>
                <a:latin typeface="+mn-ea"/>
              </a:rPr>
              <a:t>表达特色</a:t>
            </a:r>
            <a:r>
              <a:rPr lang="en-US" altLang="en-US" sz="2400" smtClean="0">
                <a:solidFill>
                  <a:srgbClr val="0000FF"/>
                </a:solidFill>
                <a:latin typeface="+mn-ea"/>
              </a:rPr>
              <a:t>”“</a:t>
            </a:r>
            <a:r>
              <a:rPr lang="zh-CN" altLang="en-US" sz="2400" smtClean="0">
                <a:solidFill>
                  <a:srgbClr val="0000FF"/>
                </a:solidFill>
                <a:latin typeface="+mn-ea"/>
              </a:rPr>
              <a:t>表达方式</a:t>
            </a:r>
            <a:r>
              <a:rPr lang="en-US" altLang="en-US" sz="2400" smtClean="0">
                <a:solidFill>
                  <a:srgbClr val="0000FF"/>
                </a:solidFill>
                <a:latin typeface="+mn-ea"/>
              </a:rPr>
              <a:t>”“</a:t>
            </a:r>
            <a:r>
              <a:rPr lang="zh-CN" altLang="en-US" sz="2400" smtClean="0">
                <a:solidFill>
                  <a:srgbClr val="0000FF"/>
                </a:solidFill>
                <a:latin typeface="+mn-ea"/>
              </a:rPr>
              <a:t>修辞手法</a:t>
            </a:r>
            <a:r>
              <a:rPr lang="en-US" altLang="en-US" sz="2400" smtClean="0">
                <a:solidFill>
                  <a:srgbClr val="0000FF"/>
                </a:solidFill>
                <a:latin typeface="+mn-ea"/>
              </a:rPr>
              <a:t>”“</a:t>
            </a:r>
            <a:r>
              <a:rPr lang="zh-CN" altLang="en-US" sz="2400" smtClean="0">
                <a:solidFill>
                  <a:srgbClr val="0000FF"/>
                </a:solidFill>
                <a:latin typeface="+mn-ea"/>
              </a:rPr>
              <a:t>写作技法</a:t>
            </a:r>
            <a:r>
              <a:rPr lang="en-US" altLang="en-US" sz="2400" smtClean="0">
                <a:solidFill>
                  <a:srgbClr val="0000FF"/>
                </a:solidFill>
                <a:latin typeface="+mn-ea"/>
              </a:rPr>
              <a:t>”</a:t>
            </a:r>
            <a:r>
              <a:rPr lang="zh-CN" altLang="en-US" sz="2400" smtClean="0">
                <a:solidFill>
                  <a:srgbClr val="0000FF"/>
                </a:solidFill>
                <a:latin typeface="+mn-ea"/>
              </a:rPr>
              <a:t>多个或大或小的概念交相出现，让人莫衷一是。这里，我们采用</a:t>
            </a:r>
            <a:r>
              <a:rPr lang="en-US" altLang="en-US" sz="2400" smtClean="0">
                <a:solidFill>
                  <a:srgbClr val="0000FF"/>
                </a:solidFill>
                <a:latin typeface="+mn-ea"/>
              </a:rPr>
              <a:t>“</a:t>
            </a:r>
            <a:r>
              <a:rPr lang="zh-CN" altLang="en-US" sz="2400" smtClean="0">
                <a:solidFill>
                  <a:srgbClr val="0000FF"/>
                </a:solidFill>
                <a:latin typeface="+mn-ea"/>
              </a:rPr>
              <a:t>表达技巧</a:t>
            </a:r>
            <a:r>
              <a:rPr lang="en-US" altLang="en-US" sz="2400" smtClean="0">
                <a:solidFill>
                  <a:srgbClr val="0000FF"/>
                </a:solidFill>
                <a:latin typeface="+mn-ea"/>
              </a:rPr>
              <a:t>”</a:t>
            </a:r>
            <a:r>
              <a:rPr lang="zh-CN" altLang="en-US" sz="2400" smtClean="0">
                <a:solidFill>
                  <a:srgbClr val="0000FF"/>
                </a:solidFill>
                <a:latin typeface="+mn-ea"/>
              </a:rPr>
              <a:t>这样一个说法。</a:t>
            </a:r>
          </a:p>
        </p:txBody>
      </p:sp>
      <p:sp>
        <p:nvSpPr>
          <p:cNvPr id="5"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7"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技巧鉴赏</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3" presetClass="entr" presetSubtype="16" fill="hold" grpId="1"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plus(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2" name="Text Box 6"/>
          <p:cNvSpPr txBox="1">
            <a:spLocks noChangeArrowheads="1"/>
          </p:cNvSpPr>
          <p:nvPr/>
        </p:nvSpPr>
        <p:spPr bwMode="auto">
          <a:xfrm>
            <a:off x="831815" y="2454269"/>
            <a:ext cx="2071702" cy="1272540"/>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nSpc>
                <a:spcPct val="80000"/>
              </a:lnSpc>
              <a:spcBef>
                <a:spcPct val="50000"/>
              </a:spcBef>
            </a:pPr>
            <a:r>
              <a:rPr lang="zh-CN" altLang="en-US" sz="3200" smtClean="0">
                <a:solidFill>
                  <a:schemeClr val="bg1"/>
                </a:solidFill>
                <a:latin typeface="华文琥珀" panose="02010800040101010101" pitchFamily="2" charset="-122"/>
                <a:ea typeface="华文琥珀" panose="02010800040101010101" pitchFamily="2" charset="-122"/>
              </a:rPr>
              <a:t>小 说表达技巧鉴赏</a:t>
            </a:r>
            <a:r>
              <a:rPr lang="en-US" altLang="en-US" sz="3200" smtClean="0">
                <a:solidFill>
                  <a:schemeClr val="bg1"/>
                </a:solidFill>
                <a:latin typeface="华文琥珀" panose="02010800040101010101" pitchFamily="2" charset="-122"/>
                <a:ea typeface="华文琥珀" panose="02010800040101010101" pitchFamily="2" charset="-122"/>
              </a:rPr>
              <a:t>3</a:t>
            </a:r>
            <a:r>
              <a:rPr lang="zh-CN" altLang="en-US" sz="3200" smtClean="0">
                <a:solidFill>
                  <a:schemeClr val="bg1"/>
                </a:solidFill>
                <a:latin typeface="华文琥珀" panose="02010800040101010101" pitchFamily="2" charset="-122"/>
                <a:ea typeface="华文琥珀" panose="02010800040101010101" pitchFamily="2" charset="-122"/>
              </a:rPr>
              <a:t>题型</a:t>
            </a:r>
            <a:endParaRPr lang="zh-CN" altLang="en-US" sz="3200">
              <a:solidFill>
                <a:schemeClr val="bg1"/>
              </a:solidFill>
              <a:latin typeface="华文琥珀" panose="02010800040101010101" pitchFamily="2" charset="-122"/>
              <a:ea typeface="华文琥珀" panose="02010800040101010101" pitchFamily="2" charset="-122"/>
            </a:endParaRPr>
          </a:p>
        </p:txBody>
      </p:sp>
      <p:sp>
        <p:nvSpPr>
          <p:cNvPr id="173064" name="AutoShape 8"/>
          <p:cNvSpPr>
            <a:spLocks noChangeArrowheads="1"/>
          </p:cNvSpPr>
          <p:nvPr/>
        </p:nvSpPr>
        <p:spPr bwMode="auto">
          <a:xfrm>
            <a:off x="5184775" y="1655763"/>
            <a:ext cx="4679950" cy="476250"/>
          </a:xfrm>
          <a:prstGeom prst="wedgeRoundRectCallout">
            <a:avLst>
              <a:gd name="adj1" fmla="val -103699"/>
              <a:gd name="adj2" fmla="val 188333"/>
              <a:gd name="adj3" fmla="val 16667"/>
            </a:avLst>
          </a:prstGeom>
          <a:solidFill>
            <a:srgbClr val="FFFF00"/>
          </a:solidFill>
        </p:spPr>
        <p:style>
          <a:lnRef idx="0">
            <a:schemeClr val="accent3"/>
          </a:lnRef>
          <a:fillRef idx="3">
            <a:schemeClr val="accent3"/>
          </a:fillRef>
          <a:effectRef idx="3">
            <a:schemeClr val="accent3"/>
          </a:effectRef>
          <a:fontRef idx="minor">
            <a:schemeClr val="lt1"/>
          </a:fontRef>
        </p:style>
        <p:txBody>
          <a:bodyPr/>
          <a:lstStyle/>
          <a:p>
            <a:r>
              <a:rPr lang="zh-CN" altLang="en-US" sz="2400" b="1" smtClean="0">
                <a:solidFill>
                  <a:srgbClr val="FF0000"/>
                </a:solidFill>
                <a:ea typeface="黑体" panose="02010609060101010101" pitchFamily="2" charset="-122"/>
              </a:rPr>
              <a:t>题型一     小说的构思与表达技巧</a:t>
            </a:r>
          </a:p>
        </p:txBody>
      </p:sp>
      <p:sp>
        <p:nvSpPr>
          <p:cNvPr id="173065" name="AutoShape 9"/>
          <p:cNvSpPr>
            <a:spLocks noChangeArrowheads="1"/>
          </p:cNvSpPr>
          <p:nvPr/>
        </p:nvSpPr>
        <p:spPr bwMode="auto">
          <a:xfrm>
            <a:off x="5184775" y="2592388"/>
            <a:ext cx="4679950" cy="476250"/>
          </a:xfrm>
          <a:prstGeom prst="wedgeRoundRectCallout">
            <a:avLst>
              <a:gd name="adj1" fmla="val -102986"/>
              <a:gd name="adj2" fmla="val 39333"/>
              <a:gd name="adj3" fmla="val 16667"/>
            </a:avLst>
          </a:prstGeom>
          <a:solidFill>
            <a:srgbClr val="FFFF00"/>
          </a:solidFill>
        </p:spPr>
        <p:style>
          <a:lnRef idx="0">
            <a:schemeClr val="accent3"/>
          </a:lnRef>
          <a:fillRef idx="3">
            <a:schemeClr val="accent3"/>
          </a:fillRef>
          <a:effectRef idx="3">
            <a:schemeClr val="accent3"/>
          </a:effectRef>
          <a:fontRef idx="minor">
            <a:schemeClr val="lt1"/>
          </a:fontRef>
        </p:style>
        <p:txBody>
          <a:bodyPr/>
          <a:lstStyle/>
          <a:p>
            <a:r>
              <a:rPr lang="zh-CN" altLang="en-US" sz="2400" b="1" smtClean="0">
                <a:solidFill>
                  <a:srgbClr val="FF0000"/>
                </a:solidFill>
                <a:ea typeface="黑体" panose="02010609060101010101" pitchFamily="2" charset="-122"/>
              </a:rPr>
              <a:t>题型二      小说的语言赏析</a:t>
            </a:r>
          </a:p>
        </p:txBody>
      </p:sp>
      <p:sp>
        <p:nvSpPr>
          <p:cNvPr id="173066" name="AutoShape 10"/>
          <p:cNvSpPr>
            <a:spLocks noChangeArrowheads="1"/>
          </p:cNvSpPr>
          <p:nvPr/>
        </p:nvSpPr>
        <p:spPr bwMode="auto">
          <a:xfrm>
            <a:off x="5184775" y="3527425"/>
            <a:ext cx="4679950" cy="476250"/>
          </a:xfrm>
          <a:prstGeom prst="wedgeRoundRectCallout">
            <a:avLst>
              <a:gd name="adj1" fmla="val -101764"/>
              <a:gd name="adj2" fmla="val -124667"/>
              <a:gd name="adj3" fmla="val 16667"/>
            </a:avLst>
          </a:prstGeom>
          <a:solidFill>
            <a:srgbClr val="FFFF00"/>
          </a:solidFill>
        </p:spPr>
        <p:style>
          <a:lnRef idx="0">
            <a:schemeClr val="accent3"/>
          </a:lnRef>
          <a:fillRef idx="3">
            <a:schemeClr val="accent3"/>
          </a:fillRef>
          <a:effectRef idx="3">
            <a:schemeClr val="accent3"/>
          </a:effectRef>
          <a:fontRef idx="minor">
            <a:schemeClr val="lt1"/>
          </a:fontRef>
        </p:style>
        <p:txBody>
          <a:bodyPr/>
          <a:lstStyle/>
          <a:p>
            <a:r>
              <a:rPr lang="zh-CN" altLang="en-US" sz="2400" b="1" smtClean="0">
                <a:solidFill>
                  <a:srgbClr val="FF0000"/>
                </a:solidFill>
                <a:ea typeface="黑体" panose="02010609060101010101" pitchFamily="2" charset="-122"/>
              </a:rPr>
              <a:t>题型三      小说的细节赏析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73062"/>
                                        </p:tgtEl>
                                        <p:attrNameLst>
                                          <p:attrName>style.visibility</p:attrName>
                                        </p:attrNameLst>
                                      </p:cBhvr>
                                      <p:to>
                                        <p:strVal val="visible"/>
                                      </p:to>
                                    </p:set>
                                    <p:animEffect transition="in" filter="checkerboard(across)">
                                      <p:cBhvr>
                                        <p:cTn id="7" dur="500"/>
                                        <p:tgtEl>
                                          <p:spTgt spid="17306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173064"/>
                                        </p:tgtEl>
                                        <p:attrNameLst>
                                          <p:attrName>style.visibility</p:attrName>
                                        </p:attrNameLst>
                                      </p:cBhvr>
                                      <p:to>
                                        <p:strVal val="visible"/>
                                      </p:to>
                                    </p:set>
                                    <p:anim calcmode="lin" valueType="num">
                                      <p:cBhvr additive="base">
                                        <p:cTn id="13" dur="500" fill="hold"/>
                                        <p:tgtEl>
                                          <p:spTgt spid="173064"/>
                                        </p:tgtEl>
                                        <p:attrNameLst>
                                          <p:attrName>ppt_x</p:attrName>
                                        </p:attrNameLst>
                                      </p:cBhvr>
                                      <p:tavLst>
                                        <p:tav tm="0">
                                          <p:val>
                                            <p:strVal val="1+#ppt_w/2"/>
                                          </p:val>
                                        </p:tav>
                                        <p:tav tm="100000">
                                          <p:val>
                                            <p:strVal val="#ppt_x"/>
                                          </p:val>
                                        </p:tav>
                                      </p:tavLst>
                                    </p:anim>
                                    <p:anim calcmode="lin" valueType="num">
                                      <p:cBhvr additive="base">
                                        <p:cTn id="14" dur="500" fill="hold"/>
                                        <p:tgtEl>
                                          <p:spTgt spid="173064"/>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2" nodeType="clickEffect">
                                  <p:stCondLst>
                                    <p:cond delay="0"/>
                                  </p:stCondLst>
                                  <p:childTnLst>
                                    <p:set>
                                      <p:cBhvr>
                                        <p:cTn id="19" dur="1" fill="hold">
                                          <p:stCondLst>
                                            <p:cond delay="0"/>
                                          </p:stCondLst>
                                        </p:cTn>
                                        <p:tgtEl>
                                          <p:spTgt spid="173065"/>
                                        </p:tgtEl>
                                        <p:attrNameLst>
                                          <p:attrName>style.visibility</p:attrName>
                                        </p:attrNameLst>
                                      </p:cBhvr>
                                      <p:to>
                                        <p:strVal val="visible"/>
                                      </p:to>
                                    </p:set>
                                    <p:anim calcmode="lin" valueType="num">
                                      <p:cBhvr additive="base">
                                        <p:cTn id="20" dur="500" fill="hold"/>
                                        <p:tgtEl>
                                          <p:spTgt spid="173065"/>
                                        </p:tgtEl>
                                        <p:attrNameLst>
                                          <p:attrName>ppt_x</p:attrName>
                                        </p:attrNameLst>
                                      </p:cBhvr>
                                      <p:tavLst>
                                        <p:tav tm="0">
                                          <p:val>
                                            <p:strVal val="1+#ppt_w/2"/>
                                          </p:val>
                                        </p:tav>
                                        <p:tav tm="100000">
                                          <p:val>
                                            <p:strVal val="#ppt_x"/>
                                          </p:val>
                                        </p:tav>
                                      </p:tavLst>
                                    </p:anim>
                                    <p:anim calcmode="lin" valueType="num">
                                      <p:cBhvr additive="base">
                                        <p:cTn id="21" dur="500" fill="hold"/>
                                        <p:tgtEl>
                                          <p:spTgt spid="173065"/>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2" fill="hold" grpId="3" nodeType="clickEffect">
                                  <p:stCondLst>
                                    <p:cond delay="0"/>
                                  </p:stCondLst>
                                  <p:childTnLst>
                                    <p:set>
                                      <p:cBhvr>
                                        <p:cTn id="26" dur="1" fill="hold">
                                          <p:stCondLst>
                                            <p:cond delay="0"/>
                                          </p:stCondLst>
                                        </p:cTn>
                                        <p:tgtEl>
                                          <p:spTgt spid="173066"/>
                                        </p:tgtEl>
                                        <p:attrNameLst>
                                          <p:attrName>style.visibility</p:attrName>
                                        </p:attrNameLst>
                                      </p:cBhvr>
                                      <p:to>
                                        <p:strVal val="visible"/>
                                      </p:to>
                                    </p:set>
                                    <p:anim calcmode="lin" valueType="num">
                                      <p:cBhvr additive="base">
                                        <p:cTn id="27" dur="500" fill="hold"/>
                                        <p:tgtEl>
                                          <p:spTgt spid="173066"/>
                                        </p:tgtEl>
                                        <p:attrNameLst>
                                          <p:attrName>ppt_x</p:attrName>
                                        </p:attrNameLst>
                                      </p:cBhvr>
                                      <p:tavLst>
                                        <p:tav tm="0">
                                          <p:val>
                                            <p:strVal val="1+#ppt_w/2"/>
                                          </p:val>
                                        </p:tav>
                                        <p:tav tm="100000">
                                          <p:val>
                                            <p:strVal val="#ppt_x"/>
                                          </p:val>
                                        </p:tav>
                                      </p:tavLst>
                                    </p:anim>
                                    <p:anim calcmode="lin" valueType="num">
                                      <p:cBhvr additive="base">
                                        <p:cTn id="28" dur="500" fill="hold"/>
                                        <p:tgtEl>
                                          <p:spTgt spid="1730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2" grpId="0" animBg="1"/>
      <p:bldP spid="173064" grpId="1" animBg="1"/>
      <p:bldP spid="173065" grpId="2" animBg="1"/>
      <p:bldP spid="173066" grpId="3"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831815" y="1311261"/>
            <a:ext cx="10144196" cy="4461510"/>
          </a:xfrm>
          <a:prstGeom prst="rect">
            <a:avLst/>
          </a:prstGeom>
          <a:noFill/>
          <a:ln w="9525">
            <a:noFill/>
            <a:miter lim="800000"/>
          </a:ln>
          <a:effectLst/>
        </p:spPr>
        <p:txBody>
          <a:bodyPr wrap="square">
            <a:spAutoFit/>
          </a:bodyPr>
          <a:lstStyle/>
          <a:p>
            <a:r>
              <a:rPr lang="zh-CN" altLang="en-US" sz="2000" smtClean="0"/>
              <a:t>           </a:t>
            </a:r>
            <a:endParaRPr lang="zh-CN" altLang="en-US" sz="2400" b="1" smtClean="0">
              <a:solidFill>
                <a:srgbClr val="006600"/>
              </a:solidFill>
              <a:latin typeface="仿宋" panose="02010609060101010101" pitchFamily="49" charset="-122"/>
              <a:ea typeface="仿宋" panose="02010609060101010101" pitchFamily="49" charset="-122"/>
            </a:endParaRPr>
          </a:p>
          <a:p>
            <a:r>
              <a:rPr lang="zh-CN" altLang="en-US" sz="2400" smtClean="0"/>
              <a:t>         </a:t>
            </a:r>
            <a:r>
              <a:rPr lang="zh-CN" altLang="en-US" sz="2400" b="1" smtClean="0">
                <a:solidFill>
                  <a:srgbClr val="006600"/>
                </a:solidFill>
                <a:latin typeface="仿宋" panose="02010609060101010101" pitchFamily="49" charset="-122"/>
                <a:ea typeface="仿宋" panose="02010609060101010101" pitchFamily="49" charset="-122"/>
              </a:rPr>
              <a:t>小说表达技巧较突出的有：叙事的人称、人物塑造的方法、故事情节的叙述方式、情节展开的诸多技巧、表达方式的运用、修辞手法的使用等等。</a:t>
            </a:r>
          </a:p>
          <a:p>
            <a:r>
              <a:rPr lang="zh-CN" altLang="en-US" sz="2400" b="1" smtClean="0">
                <a:solidFill>
                  <a:srgbClr val="006600"/>
                </a:solidFill>
                <a:latin typeface="仿宋" panose="02010609060101010101" pitchFamily="49" charset="-122"/>
                <a:ea typeface="仿宋" panose="02010609060101010101" pitchFamily="49" charset="-122"/>
              </a:rPr>
              <a:t>    要有效地应对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表达技巧</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考点的各种题目，必须有相应的关于</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表达技巧</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的知识结构储备，熟悉各个序列的概念、效用。重在分析表达技巧的效果，阐述运用某种艺术手法的作用。</a:t>
            </a:r>
          </a:p>
          <a:p>
            <a:r>
              <a:rPr lang="zh-CN" altLang="en-US" sz="2400" b="1" smtClean="0">
                <a:solidFill>
                  <a:srgbClr val="006600"/>
                </a:solidFill>
                <a:latin typeface="仿宋" panose="02010609060101010101" pitchFamily="49" charset="-122"/>
                <a:ea typeface="仿宋" panose="02010609060101010101" pitchFamily="49" charset="-122"/>
              </a:rPr>
              <a:t>    小说刻画人物的表现手法灵活多变，重点应放在情节、环境、细节、人物和表现手法上对内容和效果的分析一般要紧紧扣住小说三要素</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人物、环境、情节，以及小说的主题作答。另外，从表达效果切入，可从两方面考虑：一是从表达者的</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表达视角</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考虑，分析</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表达作用</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；二是从阅读者方面考虑，看作者这样写能对读者的阅读产生什么样的积极效果。</a:t>
            </a:r>
            <a:endParaRPr lang="zh-CN" altLang="en-US" sz="2800" b="1" smtClean="0">
              <a:solidFill>
                <a:srgbClr val="006600"/>
              </a:solidFill>
              <a:latin typeface="仿宋" panose="02010609060101010101" pitchFamily="49" charset="-122"/>
              <a:ea typeface="仿宋" panose="02010609060101010101" pitchFamily="49" charset="-122"/>
            </a:endParaRPr>
          </a:p>
        </p:txBody>
      </p:sp>
      <p:sp>
        <p:nvSpPr>
          <p:cNvPr id="139269" name="Text Box 5"/>
          <p:cNvSpPr txBox="1">
            <a:spLocks noChangeArrowheads="1"/>
          </p:cNvSpPr>
          <p:nvPr/>
        </p:nvSpPr>
        <p:spPr bwMode="auto">
          <a:xfrm>
            <a:off x="2974955" y="882633"/>
            <a:ext cx="5643602" cy="521970"/>
          </a:xfrm>
          <a:prstGeom prst="rect">
            <a:avLst/>
          </a:prstGeom>
          <a:noFill/>
          <a:ln w="19050">
            <a:noFill/>
            <a:miter lim="800000"/>
          </a:ln>
          <a:effectLst/>
        </p:spPr>
        <p:txBody>
          <a:bodyPr wrap="square">
            <a:spAutoFit/>
          </a:bodyPr>
          <a:lstStyle/>
          <a:p>
            <a:r>
              <a:rPr lang="zh-CN" altLang="en-US" sz="2800" b="1" smtClean="0">
                <a:solidFill>
                  <a:srgbClr val="FF0000"/>
                </a:solidFill>
                <a:latin typeface="黑体" pitchFamily="2" charset="-122"/>
                <a:ea typeface="黑体" panose="02010609060101010101" pitchFamily="2" charset="-122"/>
              </a:rPr>
              <a:t>题型一   小说的构思与表达技巧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39269"/>
                                        </p:tgtEl>
                                        <p:attrNameLst>
                                          <p:attrName>style.visibility</p:attrName>
                                        </p:attrNameLst>
                                      </p:cBhvr>
                                      <p:to>
                                        <p:strVal val="visible"/>
                                      </p:to>
                                    </p:set>
                                    <p:animEffect transition="in" filter="dissolve">
                                      <p:cBhvr>
                                        <p:cTn id="7" dur="500"/>
                                        <p:tgtEl>
                                          <p:spTgt spid="13926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39266"/>
                                        </p:tgtEl>
                                        <p:attrNameLst>
                                          <p:attrName>style.visibility</p:attrName>
                                        </p:attrNameLst>
                                      </p:cBhvr>
                                      <p:to>
                                        <p:strVal val="visible"/>
                                      </p:to>
                                    </p:set>
                                    <p:animEffect transition="in" filter="plus(in)">
                                      <p:cBhvr>
                                        <p:cTn id="13"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P spid="139269"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03253" y="882633"/>
          <a:ext cx="10358120" cy="5019040"/>
        </p:xfrm>
        <a:graphic>
          <a:graphicData uri="http://schemas.openxmlformats.org/drawingml/2006/table">
            <a:tbl>
              <a:tblPr firstRow="1" bandRow="1">
                <a:tableStyleId>{8799B23B-EC83-4686-B30A-512413B5E67A}</a:tableStyleId>
              </a:tblPr>
              <a:tblGrid>
                <a:gridCol w="2072005"/>
                <a:gridCol w="8286115"/>
              </a:tblGrid>
              <a:tr h="1571625">
                <a:tc gridSpan="2">
                  <a:txBody>
                    <a:bodyPr/>
                    <a:lstStyle/>
                    <a:p>
                      <a:pPr marL="0" algn="l" defTabSz="914400" rtl="0" eaLnBrk="1" latinLnBrk="0" hangingPunct="1"/>
                      <a:r>
                        <a:rPr lang="en-US" altLang="en-US" sz="2800" b="1" kern="1200" smtClean="0">
                          <a:solidFill>
                            <a:srgbClr val="006600"/>
                          </a:solidFill>
                          <a:latin typeface="黑体" pitchFamily="2" charset="-122"/>
                          <a:ea typeface="黑体" panose="02010609060101010101" pitchFamily="2" charset="-122"/>
                          <a:cs typeface="+mn-cs"/>
                        </a:rPr>
                        <a:t>(</a:t>
                      </a:r>
                      <a:r>
                        <a:rPr lang="zh-CN" altLang="en-US" sz="2800" b="1" kern="1200" smtClean="0">
                          <a:solidFill>
                            <a:srgbClr val="006600"/>
                          </a:solidFill>
                          <a:latin typeface="黑体" pitchFamily="2" charset="-122"/>
                          <a:ea typeface="黑体" panose="02010609060101010101" pitchFamily="2" charset="-122"/>
                          <a:cs typeface="+mn-cs"/>
                        </a:rPr>
                        <a:t>一</a:t>
                      </a:r>
                      <a:r>
                        <a:rPr lang="en-US" altLang="en-US" sz="2800" b="1" kern="1200" smtClean="0">
                          <a:solidFill>
                            <a:srgbClr val="006600"/>
                          </a:solidFill>
                          <a:latin typeface="黑体" pitchFamily="2" charset="-122"/>
                          <a:ea typeface="黑体" panose="02010609060101010101" pitchFamily="2" charset="-122"/>
                          <a:cs typeface="+mn-cs"/>
                        </a:rPr>
                        <a:t>)</a:t>
                      </a:r>
                      <a:r>
                        <a:rPr lang="zh-CN" altLang="en-US" sz="2800" b="1" kern="1200" smtClean="0">
                          <a:solidFill>
                            <a:srgbClr val="006600"/>
                          </a:solidFill>
                          <a:latin typeface="黑体" pitchFamily="2" charset="-122"/>
                          <a:ea typeface="黑体" panose="02010609060101010101" pitchFamily="2" charset="-122"/>
                          <a:cs typeface="+mn-cs"/>
                        </a:rPr>
                        <a:t>关于叙事的人称</a:t>
                      </a:r>
                    </a:p>
                    <a:p>
                      <a:r>
                        <a:rPr lang="zh-CN" altLang="en-US" sz="2400" b="0" kern="1200" smtClean="0">
                          <a:solidFill>
                            <a:srgbClr val="0000FF"/>
                          </a:solidFill>
                          <a:latin typeface="+mn-ea"/>
                          <a:ea typeface="+mn-ea"/>
                          <a:cs typeface="+mn-cs"/>
                        </a:rPr>
                        <a:t>小说是叙事文学，往往从一定的叙事视角展开，第一人称，或第二人称，或第三人称，或在叙事过程中有人称的转换。如果考题涉及人称方面，要确定人称以明确答题方向。</a:t>
                      </a:r>
                      <a:endParaRPr lang="zh-CN" altLang="en-US" sz="2400" b="0" kern="1200">
                        <a:solidFill>
                          <a:srgbClr val="0000FF"/>
                        </a:solidFill>
                        <a:latin typeface="+mn-ea"/>
                        <a:ea typeface="+mn-ea"/>
                        <a:cs typeface="+mn-cs"/>
                      </a:endParaRPr>
                    </a:p>
                  </a:txBody>
                  <a:tcPr marL="68580" marR="68580" marT="0" marB="0" anchor="ctr"/>
                </a:tc>
                <a:tc hMerge="1">
                  <a:txBody>
                    <a:bodyPr/>
                    <a:lstStyle/>
                    <a:p>
                      <a:endParaRPr/>
                    </a:p>
                  </a:txBody>
                  <a:tcPr/>
                </a:tc>
              </a:tr>
              <a:tr h="643255">
                <a:tc>
                  <a:txBody>
                    <a:bodyPr/>
                    <a:lstStyle/>
                    <a:p>
                      <a:pPr marL="0" algn="ctr" defTabSz="914400" rtl="0" eaLnBrk="1" latinLnBrk="0" hangingPunct="1">
                        <a:spcAft>
                          <a:spcPct val="0"/>
                        </a:spcAft>
                      </a:pPr>
                      <a:r>
                        <a:rPr lang="zh-CN" sz="2400" kern="100">
                          <a:solidFill>
                            <a:srgbClr val="0000FF"/>
                          </a:solidFill>
                          <a:latin typeface="+mn-ea"/>
                          <a:ea typeface="+mn-ea"/>
                          <a:cs typeface="Times New Roman" panose="02020603050405020304"/>
                        </a:rPr>
                        <a:t>人称</a:t>
                      </a:r>
                    </a:p>
                  </a:txBody>
                  <a:tcPr marL="68580" marR="68580" marT="0" marB="0" anchor="ctr"/>
                </a:tc>
                <a:tc>
                  <a:txBody>
                    <a:bodyPr/>
                    <a:lstStyle/>
                    <a:p>
                      <a:pPr marL="0" algn="ctr" defTabSz="914400" rtl="0" eaLnBrk="1" latinLnBrk="0" hangingPunct="1">
                        <a:spcAft>
                          <a:spcPct val="0"/>
                        </a:spcAft>
                      </a:pPr>
                      <a:r>
                        <a:rPr lang="zh-CN" sz="2400" kern="100">
                          <a:solidFill>
                            <a:srgbClr val="0000FF"/>
                          </a:solidFill>
                          <a:latin typeface="+mn-ea"/>
                          <a:ea typeface="+mn-ea"/>
                          <a:cs typeface="Times New Roman" panose="02020603050405020304"/>
                        </a:rPr>
                        <a:t>表达效果</a:t>
                      </a:r>
                    </a:p>
                  </a:txBody>
                  <a:tcPr marL="68580" marR="68580" marT="0" marB="0" anchor="ctr"/>
                </a:tc>
              </a:tr>
              <a:tr h="927735">
                <a:tc>
                  <a:txBody>
                    <a:bodyPr/>
                    <a:lstStyle/>
                    <a:p>
                      <a:pPr marL="0" algn="l" defTabSz="914400" rtl="0" eaLnBrk="1" latinLnBrk="0" hangingPunct="1">
                        <a:spcAft>
                          <a:spcPct val="0"/>
                        </a:spcAft>
                      </a:pPr>
                      <a:r>
                        <a:rPr lang="zh-CN" sz="2400" kern="100">
                          <a:solidFill>
                            <a:srgbClr val="0000FF"/>
                          </a:solidFill>
                          <a:latin typeface="+mn-ea"/>
                          <a:ea typeface="+mn-ea"/>
                          <a:cs typeface="Times New Roman" panose="02020603050405020304"/>
                        </a:rPr>
                        <a:t>第一人称</a:t>
                      </a:r>
                      <a:r>
                        <a:rPr lang="en-US" sz="2400" kern="100">
                          <a:solidFill>
                            <a:srgbClr val="0000FF"/>
                          </a:solidFill>
                          <a:latin typeface="+mn-ea"/>
                          <a:ea typeface="+mn-ea"/>
                          <a:cs typeface="Times New Roman" panose="02020603050405020304"/>
                        </a:rPr>
                        <a:t>(</a:t>
                      </a:r>
                      <a:r>
                        <a:rPr lang="zh-CN" sz="2400" kern="100">
                          <a:solidFill>
                            <a:srgbClr val="0000FF"/>
                          </a:solidFill>
                          <a:latin typeface="+mn-ea"/>
                          <a:ea typeface="+mn-ea"/>
                          <a:cs typeface="Times New Roman" panose="02020603050405020304"/>
                        </a:rPr>
                        <a:t>我</a:t>
                      </a:r>
                      <a:r>
                        <a:rPr lang="en-US" sz="2400" kern="100">
                          <a:solidFill>
                            <a:srgbClr val="0000FF"/>
                          </a:solidFill>
                          <a:latin typeface="+mn-ea"/>
                          <a:ea typeface="+mn-ea"/>
                          <a:cs typeface="Times New Roman" panose="02020603050405020304"/>
                        </a:rPr>
                        <a:t>)</a:t>
                      </a:r>
                      <a:endParaRPr lang="zh-CN" sz="2400" kern="100">
                        <a:solidFill>
                          <a:srgbClr val="0000FF"/>
                        </a:solidFill>
                        <a:latin typeface="+mn-ea"/>
                        <a:ea typeface="+mn-ea"/>
                        <a:cs typeface="Times New Roman" panose="02020603050405020304"/>
                      </a:endParaRP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mn-ea"/>
                          <a:ea typeface="+mn-ea"/>
                          <a:cs typeface="Times New Roman" panose="02020603050405020304"/>
                        </a:rPr>
                        <a:t>　　叙述亲切自然，便于直抒胸臆，能自由地表达思想感情，给读者以真实生动之感，读起来有亲切感和真实感。</a:t>
                      </a:r>
                    </a:p>
                  </a:txBody>
                  <a:tcPr marL="68580" marR="68580" marT="0" marB="0" anchor="ctr"/>
                </a:tc>
              </a:tr>
              <a:tr h="929005">
                <a:tc>
                  <a:txBody>
                    <a:bodyPr/>
                    <a:lstStyle/>
                    <a:p>
                      <a:pPr marL="0" algn="l" defTabSz="914400" rtl="0" eaLnBrk="1" latinLnBrk="0" hangingPunct="1">
                        <a:spcAft>
                          <a:spcPct val="0"/>
                        </a:spcAft>
                      </a:pPr>
                      <a:r>
                        <a:rPr lang="zh-CN" sz="2400" kern="100">
                          <a:solidFill>
                            <a:srgbClr val="0000FF"/>
                          </a:solidFill>
                          <a:latin typeface="+mn-ea"/>
                          <a:ea typeface="+mn-ea"/>
                          <a:cs typeface="Times New Roman" panose="02020603050405020304"/>
                        </a:rPr>
                        <a:t>第二人称</a:t>
                      </a:r>
                      <a:r>
                        <a:rPr lang="en-US" sz="2400" kern="100">
                          <a:solidFill>
                            <a:srgbClr val="0000FF"/>
                          </a:solidFill>
                          <a:latin typeface="+mn-ea"/>
                          <a:ea typeface="+mn-ea"/>
                          <a:cs typeface="Times New Roman" panose="02020603050405020304"/>
                        </a:rPr>
                        <a:t>(</a:t>
                      </a:r>
                      <a:r>
                        <a:rPr lang="zh-CN" sz="2400" kern="100">
                          <a:solidFill>
                            <a:srgbClr val="0000FF"/>
                          </a:solidFill>
                          <a:latin typeface="+mn-ea"/>
                          <a:ea typeface="+mn-ea"/>
                          <a:cs typeface="Times New Roman" panose="02020603050405020304"/>
                        </a:rPr>
                        <a:t>你</a:t>
                      </a:r>
                      <a:r>
                        <a:rPr lang="en-US" sz="2400" kern="100">
                          <a:solidFill>
                            <a:srgbClr val="0000FF"/>
                          </a:solidFill>
                          <a:latin typeface="+mn-ea"/>
                          <a:ea typeface="+mn-ea"/>
                          <a:cs typeface="Times New Roman" panose="02020603050405020304"/>
                        </a:rPr>
                        <a:t>)</a:t>
                      </a:r>
                      <a:endParaRPr lang="zh-CN" sz="2400" kern="100">
                        <a:solidFill>
                          <a:srgbClr val="0000FF"/>
                        </a:solidFill>
                        <a:latin typeface="+mn-ea"/>
                        <a:ea typeface="+mn-ea"/>
                        <a:cs typeface="Times New Roman" panose="02020603050405020304"/>
                      </a:endParaRP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mn-ea"/>
                          <a:ea typeface="+mn-ea"/>
                          <a:cs typeface="Times New Roman" panose="02020603050405020304"/>
                        </a:rPr>
                        <a:t>　　增强文章的抒情性和亲切感，抒情自由灵活，便于感情交流，容易感染读者。</a:t>
                      </a:r>
                    </a:p>
                  </a:txBody>
                  <a:tcPr marL="68580" marR="68580" marT="0" marB="0" anchor="ctr"/>
                </a:tc>
              </a:tr>
              <a:tr h="947420">
                <a:tc>
                  <a:txBody>
                    <a:bodyPr/>
                    <a:lstStyle/>
                    <a:p>
                      <a:pPr marL="0" algn="l" defTabSz="914400" rtl="0" eaLnBrk="1" latinLnBrk="0" hangingPunct="1">
                        <a:spcAft>
                          <a:spcPct val="0"/>
                        </a:spcAft>
                      </a:pPr>
                      <a:r>
                        <a:rPr lang="zh-CN" sz="2400" kern="100">
                          <a:solidFill>
                            <a:srgbClr val="0000FF"/>
                          </a:solidFill>
                          <a:latin typeface="+mn-ea"/>
                          <a:ea typeface="+mn-ea"/>
                          <a:cs typeface="Times New Roman" panose="02020603050405020304"/>
                        </a:rPr>
                        <a:t>第三</a:t>
                      </a:r>
                      <a:r>
                        <a:rPr lang="zh-CN" sz="2400" kern="100" smtClean="0">
                          <a:solidFill>
                            <a:srgbClr val="0000FF"/>
                          </a:solidFill>
                          <a:latin typeface="+mn-ea"/>
                          <a:ea typeface="+mn-ea"/>
                          <a:cs typeface="Times New Roman" panose="02020603050405020304"/>
                        </a:rPr>
                        <a:t>人称</a:t>
                      </a:r>
                      <a:endParaRPr lang="en-US" altLang="zh-CN" sz="2400" kern="100" smtClean="0">
                        <a:solidFill>
                          <a:srgbClr val="0000FF"/>
                        </a:solidFill>
                        <a:latin typeface="+mn-ea"/>
                        <a:ea typeface="+mn-ea"/>
                        <a:cs typeface="Times New Roman" panose="02020603050405020304"/>
                      </a:endParaRPr>
                    </a:p>
                    <a:p>
                      <a:pPr marL="0" algn="l" defTabSz="914400" rtl="0" eaLnBrk="1" latinLnBrk="0" hangingPunct="1">
                        <a:spcAft>
                          <a:spcPct val="0"/>
                        </a:spcAft>
                      </a:pPr>
                      <a:r>
                        <a:rPr lang="en-US" sz="2400" kern="100" smtClean="0">
                          <a:solidFill>
                            <a:srgbClr val="0000FF"/>
                          </a:solidFill>
                          <a:latin typeface="+mn-ea"/>
                          <a:ea typeface="+mn-ea"/>
                          <a:cs typeface="Times New Roman" panose="02020603050405020304"/>
                        </a:rPr>
                        <a:t>(</a:t>
                      </a:r>
                      <a:r>
                        <a:rPr lang="zh-CN" sz="2400" kern="100">
                          <a:solidFill>
                            <a:srgbClr val="0000FF"/>
                          </a:solidFill>
                          <a:latin typeface="+mn-ea"/>
                          <a:ea typeface="+mn-ea"/>
                          <a:cs typeface="Times New Roman" panose="02020603050405020304"/>
                        </a:rPr>
                        <a:t>他、她</a:t>
                      </a:r>
                      <a:r>
                        <a:rPr lang="en-US" sz="2400" kern="100">
                          <a:solidFill>
                            <a:srgbClr val="0000FF"/>
                          </a:solidFill>
                          <a:latin typeface="+mn-ea"/>
                          <a:ea typeface="+mn-ea"/>
                          <a:cs typeface="Times New Roman" panose="02020603050405020304"/>
                        </a:rPr>
                        <a:t>)</a:t>
                      </a:r>
                      <a:endParaRPr lang="zh-CN" sz="2400" kern="100">
                        <a:solidFill>
                          <a:srgbClr val="0000FF"/>
                        </a:solidFill>
                        <a:latin typeface="+mn-ea"/>
                        <a:ea typeface="+mn-ea"/>
                        <a:cs typeface="Times New Roman" panose="02020603050405020304"/>
                      </a:endParaRP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mn-ea"/>
                          <a:ea typeface="+mn-ea"/>
                          <a:cs typeface="Times New Roman" panose="02020603050405020304"/>
                        </a:rPr>
                        <a:t>　　能比较直接客观地展现丰富多彩的生活，不受时间和空间限制；能从更多方面自由叙述，比较灵活自由地反映现实。</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617501" y="739758"/>
          <a:ext cx="10572750" cy="5635525"/>
        </p:xfrm>
        <a:graphic>
          <a:graphicData uri="http://schemas.openxmlformats.org/drawingml/2006/table">
            <a:tbl>
              <a:tblPr firstRow="1" bandRow="1">
                <a:tableStyleId>{8799B23B-EC83-4686-B30A-512413B5E67A}</a:tableStyleId>
              </a:tblPr>
              <a:tblGrid>
                <a:gridCol w="1530985"/>
                <a:gridCol w="1993265"/>
                <a:gridCol w="7048500"/>
              </a:tblGrid>
              <a:tr h="1240156">
                <a:tc gridSpan="3">
                  <a:txBody>
                    <a:bodyPr/>
                    <a:lstStyle/>
                    <a:p>
                      <a:pPr marL="0" algn="l" defTabSz="914400" rtl="0" eaLnBrk="1" latinLnBrk="0" hangingPunct="1"/>
                      <a:r>
                        <a:rPr lang="zh-CN" altLang="en-US" sz="2800" b="1" kern="1200" smtClean="0">
                          <a:solidFill>
                            <a:srgbClr val="006600"/>
                          </a:solidFill>
                          <a:latin typeface="黑体" pitchFamily="2" charset="-122"/>
                          <a:ea typeface="黑体" panose="02010609060101010101" pitchFamily="2" charset="-122"/>
                          <a:cs typeface="+mn-cs"/>
                        </a:rPr>
                        <a:t>　</a:t>
                      </a:r>
                      <a:r>
                        <a:rPr lang="en-US" altLang="en-US" sz="2800" b="1" kern="1200" smtClean="0">
                          <a:solidFill>
                            <a:srgbClr val="006600"/>
                          </a:solidFill>
                          <a:latin typeface="黑体" pitchFamily="2" charset="-122"/>
                          <a:ea typeface="黑体" panose="02010609060101010101" pitchFamily="2" charset="-122"/>
                          <a:cs typeface="+mn-cs"/>
                        </a:rPr>
                        <a:t>(</a:t>
                      </a:r>
                      <a:r>
                        <a:rPr lang="zh-CN" altLang="en-US" sz="2800" b="1" kern="1200" smtClean="0">
                          <a:solidFill>
                            <a:srgbClr val="006600"/>
                          </a:solidFill>
                          <a:latin typeface="黑体" pitchFamily="2" charset="-122"/>
                          <a:ea typeface="黑体" panose="02010609060101010101" pitchFamily="2" charset="-122"/>
                          <a:cs typeface="+mn-cs"/>
                        </a:rPr>
                        <a:t>二</a:t>
                      </a:r>
                      <a:r>
                        <a:rPr lang="en-US" altLang="en-US" sz="2800" b="1" kern="1200" smtClean="0">
                          <a:solidFill>
                            <a:srgbClr val="006600"/>
                          </a:solidFill>
                          <a:latin typeface="黑体" pitchFamily="2" charset="-122"/>
                          <a:ea typeface="黑体" panose="02010609060101010101" pitchFamily="2" charset="-122"/>
                          <a:cs typeface="+mn-cs"/>
                        </a:rPr>
                        <a:t>)</a:t>
                      </a:r>
                      <a:r>
                        <a:rPr lang="zh-CN" altLang="en-US" sz="2800" b="1" kern="1200" smtClean="0">
                          <a:solidFill>
                            <a:srgbClr val="006600"/>
                          </a:solidFill>
                          <a:latin typeface="黑体" pitchFamily="2" charset="-122"/>
                          <a:ea typeface="黑体" panose="02010609060101010101" pitchFamily="2" charset="-122"/>
                          <a:cs typeface="+mn-cs"/>
                        </a:rPr>
                        <a:t>关于人物塑造的方法</a:t>
                      </a:r>
                    </a:p>
                    <a:p>
                      <a:r>
                        <a:rPr lang="zh-CN" altLang="en-US" sz="2400" b="0" kern="100" smtClean="0">
                          <a:solidFill>
                            <a:srgbClr val="0000FF"/>
                          </a:solidFill>
                          <a:latin typeface="+mn-ea"/>
                          <a:ea typeface="+mn-ea"/>
                          <a:cs typeface="Times New Roman" panose="02020603050405020304"/>
                        </a:rPr>
                        <a:t>小说是要塑造人物形象的，而塑造人物形象的方法虽然多样，却不外乎直接描写与间接描写两个方面。</a:t>
                      </a:r>
                      <a:endParaRPr lang="zh-CN" altLang="en-US" sz="2400" b="0" kern="100">
                        <a:solidFill>
                          <a:srgbClr val="0000FF"/>
                        </a:solidFill>
                        <a:latin typeface="+mn-ea"/>
                        <a:ea typeface="+mn-ea"/>
                        <a:cs typeface="Times New Roman" panose="02020603050405020304"/>
                      </a:endParaRPr>
                    </a:p>
                  </a:txBody>
                  <a:tcPr marL="68580" marR="68580" marT="0" marB="0" anchor="ctr"/>
                </a:tc>
                <a:tc hMerge="1">
                  <a:txBody>
                    <a:bodyPr/>
                    <a:lstStyle/>
                    <a:p>
                      <a:endParaRPr/>
                    </a:p>
                  </a:txBody>
                  <a:tcPr/>
                </a:tc>
                <a:tc hMerge="1">
                  <a:txBody>
                    <a:bodyPr/>
                    <a:lstStyle/>
                    <a:p>
                      <a:endParaRPr/>
                    </a:p>
                  </a:txBody>
                  <a:tcPr/>
                </a:tc>
              </a:tr>
              <a:tr h="331481">
                <a:tc>
                  <a:txBody>
                    <a:bodyPr/>
                    <a:lstStyle/>
                    <a:p>
                      <a:pPr algn="l">
                        <a:spcAft>
                          <a:spcPct val="0"/>
                        </a:spcAft>
                      </a:pPr>
                      <a:r>
                        <a:rPr lang="zh-CN" altLang="en-US" sz="2400" b="0" kern="100" smtClean="0">
                          <a:solidFill>
                            <a:srgbClr val="0000FF"/>
                          </a:solidFill>
                          <a:latin typeface="+mn-ea"/>
                          <a:ea typeface="+mn-ea"/>
                          <a:cs typeface="Times New Roman" panose="02020603050405020304"/>
                        </a:rPr>
                        <a:t>描写方式</a:t>
                      </a: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描写角度</a:t>
                      </a: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表达效果</a:t>
                      </a:r>
                    </a:p>
                  </a:txBody>
                  <a:tcPr marL="68580" marR="68580" marT="0" marB="0" anchor="ctr"/>
                </a:tc>
              </a:tr>
              <a:tr h="310382">
                <a:tc rowSpan="8">
                  <a:txBody>
                    <a:bodyPr/>
                    <a:lstStyle/>
                    <a:p>
                      <a:pPr marL="0" algn="l" defTabSz="914400" rtl="0" eaLnBrk="1" latinLnBrk="0" hangingPunct="1">
                        <a:spcAft>
                          <a:spcPct val="0"/>
                        </a:spcAft>
                      </a:pPr>
                      <a:r>
                        <a:rPr lang="zh-CN" altLang="en-US" sz="2400" b="0" kern="100" smtClean="0">
                          <a:solidFill>
                            <a:srgbClr val="0000FF"/>
                          </a:solidFill>
                          <a:latin typeface="+mn-ea"/>
                          <a:ea typeface="+mn-ea"/>
                          <a:cs typeface="Times New Roman" panose="02020603050405020304"/>
                        </a:rPr>
                        <a:t>直接描写</a:t>
                      </a:r>
                      <a:endParaRPr lang="zh-CN" altLang="en-US" sz="2400" b="0" kern="100">
                        <a:solidFill>
                          <a:srgbClr val="0000FF"/>
                        </a:solidFill>
                        <a:latin typeface="+mn-ea"/>
                        <a:ea typeface="+mn-ea"/>
                        <a:cs typeface="Times New Roman" panose="02020603050405020304"/>
                      </a:endParaRP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肖像</a:t>
                      </a: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抓住特点，表现人物，以形传神。</a:t>
                      </a:r>
                    </a:p>
                  </a:txBody>
                  <a:tcPr marL="68580" marR="68580" marT="0" marB="0" anchor="ctr"/>
                </a:tc>
              </a:tr>
              <a:tr h="310382">
                <a:tc vMerge="1">
                  <a:txBody>
                    <a:bodyPr/>
                    <a:lstStyle/>
                    <a:p>
                      <a:endParaRP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语言</a:t>
                      </a: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言为心声，以个性化话语表现人物的性格特点。</a:t>
                      </a:r>
                    </a:p>
                  </a:txBody>
                  <a:tcPr marL="68580" marR="68580" marT="0" marB="0" anchor="ctr"/>
                </a:tc>
              </a:tr>
              <a:tr h="310382">
                <a:tc vMerge="1">
                  <a:txBody>
                    <a:bodyPr/>
                    <a:lstStyle/>
                    <a:p>
                      <a:endParaRP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行动</a:t>
                      </a: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表现人物性格特点。</a:t>
                      </a:r>
                    </a:p>
                  </a:txBody>
                  <a:tcPr marL="68580" marR="68580" marT="0" marB="0" anchor="ctr"/>
                </a:tc>
              </a:tr>
              <a:tr h="310382">
                <a:tc vMerge="1">
                  <a:txBody>
                    <a:bodyPr/>
                    <a:lstStyle/>
                    <a:p>
                      <a:endParaRP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心理</a:t>
                      </a: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揭示人物的内心世界。</a:t>
                      </a:r>
                    </a:p>
                  </a:txBody>
                  <a:tcPr marL="68580" marR="68580" marT="0" marB="0" anchor="ctr"/>
                </a:tc>
              </a:tr>
              <a:tr h="310382">
                <a:tc vMerge="1">
                  <a:txBody>
                    <a:bodyPr/>
                    <a:lstStyle/>
                    <a:p>
                      <a:endParaRP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细节</a:t>
                      </a: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准确、生动、传神、鲜明。</a:t>
                      </a:r>
                    </a:p>
                  </a:txBody>
                  <a:tcPr marL="68580" marR="68580" marT="0" marB="0" anchor="ctr"/>
                </a:tc>
              </a:tr>
              <a:tr h="310382">
                <a:tc vMerge="1">
                  <a:txBody>
                    <a:bodyPr/>
                    <a:lstStyle/>
                    <a:p>
                      <a:endParaRP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简笔</a:t>
                      </a:r>
                      <a:r>
                        <a:rPr lang="en-US" altLang="en-US" sz="2400" b="0" kern="100" smtClean="0">
                          <a:solidFill>
                            <a:srgbClr val="0000FF"/>
                          </a:solidFill>
                          <a:latin typeface="+mn-ea"/>
                          <a:ea typeface="+mn-ea"/>
                          <a:cs typeface="Times New Roman" panose="02020603050405020304"/>
                        </a:rPr>
                        <a:t>(</a:t>
                      </a:r>
                      <a:r>
                        <a:rPr lang="zh-CN" altLang="en-US" sz="2400" b="0" kern="100" smtClean="0">
                          <a:solidFill>
                            <a:srgbClr val="0000FF"/>
                          </a:solidFill>
                          <a:latin typeface="+mn-ea"/>
                          <a:ea typeface="+mn-ea"/>
                          <a:cs typeface="Times New Roman" panose="02020603050405020304"/>
                        </a:rPr>
                        <a:t>白描</a:t>
                      </a:r>
                      <a:r>
                        <a:rPr lang="en-US" altLang="en-US" sz="2400" b="0" kern="100" smtClean="0">
                          <a:solidFill>
                            <a:srgbClr val="0000FF"/>
                          </a:solidFill>
                          <a:latin typeface="+mn-ea"/>
                          <a:ea typeface="+mn-ea"/>
                          <a:cs typeface="Times New Roman" panose="02020603050405020304"/>
                        </a:rPr>
                        <a:t>)</a:t>
                      </a:r>
                      <a:endParaRPr lang="zh-CN" altLang="en-US" sz="2400" b="0" kern="100" smtClean="0">
                        <a:solidFill>
                          <a:srgbClr val="0000FF"/>
                        </a:solidFill>
                        <a:latin typeface="+mn-ea"/>
                        <a:ea typeface="+mn-ea"/>
                        <a:cs typeface="Times New Roman" panose="02020603050405020304"/>
                      </a:endParaRP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简笔勾勒，简洁、准确、传神。</a:t>
                      </a:r>
                    </a:p>
                  </a:txBody>
                  <a:tcPr marL="68580" marR="68580" marT="0" marB="0" anchor="ctr"/>
                </a:tc>
              </a:tr>
              <a:tr h="310382">
                <a:tc vMerge="1">
                  <a:txBody>
                    <a:bodyPr/>
                    <a:lstStyle/>
                    <a:p>
                      <a:endParaRP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工笔</a:t>
                      </a:r>
                      <a:r>
                        <a:rPr lang="en-US" altLang="en-US" sz="2400" b="0" kern="100" smtClean="0">
                          <a:solidFill>
                            <a:srgbClr val="0000FF"/>
                          </a:solidFill>
                          <a:latin typeface="+mn-ea"/>
                          <a:ea typeface="+mn-ea"/>
                          <a:cs typeface="Times New Roman" panose="02020603050405020304"/>
                        </a:rPr>
                        <a:t>(</a:t>
                      </a:r>
                      <a:r>
                        <a:rPr lang="zh-CN" altLang="en-US" sz="2400" b="0" kern="100" smtClean="0">
                          <a:solidFill>
                            <a:srgbClr val="0000FF"/>
                          </a:solidFill>
                          <a:latin typeface="+mn-ea"/>
                          <a:ea typeface="+mn-ea"/>
                          <a:cs typeface="Times New Roman" panose="02020603050405020304"/>
                        </a:rPr>
                        <a:t>细刻</a:t>
                      </a:r>
                      <a:r>
                        <a:rPr lang="en-US" altLang="en-US" sz="2400" b="0" kern="100" smtClean="0">
                          <a:solidFill>
                            <a:srgbClr val="0000FF"/>
                          </a:solidFill>
                          <a:latin typeface="+mn-ea"/>
                          <a:ea typeface="+mn-ea"/>
                          <a:cs typeface="Times New Roman" panose="02020603050405020304"/>
                        </a:rPr>
                        <a:t>)</a:t>
                      </a:r>
                      <a:endParaRPr lang="zh-CN" altLang="en-US" sz="2400" b="0" kern="100" smtClean="0">
                        <a:solidFill>
                          <a:srgbClr val="0000FF"/>
                        </a:solidFill>
                        <a:latin typeface="+mn-ea"/>
                        <a:ea typeface="+mn-ea"/>
                        <a:cs typeface="Times New Roman" panose="02020603050405020304"/>
                      </a:endParaRP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精雕细刻，纤毫毕见，具体生动。</a:t>
                      </a:r>
                    </a:p>
                  </a:txBody>
                  <a:tcPr marL="68580" marR="68580" marT="0" marB="0" anchor="ctr"/>
                </a:tc>
              </a:tr>
              <a:tr h="372009">
                <a:tc vMerge="1">
                  <a:txBody>
                    <a:bodyPr/>
                    <a:lstStyle/>
                    <a:p>
                      <a:endParaRP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景物</a:t>
                      </a: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渲染气氛，烘托人物，寄托感情。</a:t>
                      </a:r>
                    </a:p>
                  </a:txBody>
                  <a:tcPr marL="68580" marR="68580" marT="0" marB="0" anchor="ctr"/>
                </a:tc>
              </a:tr>
              <a:tr h="372009">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2400" b="0" kern="100" smtClean="0">
                          <a:solidFill>
                            <a:srgbClr val="0000FF"/>
                          </a:solidFill>
                          <a:latin typeface="+mn-ea"/>
                          <a:ea typeface="+mn-ea"/>
                          <a:cs typeface="Times New Roman" panose="02020603050405020304"/>
                        </a:rPr>
                        <a:t>间接描写</a:t>
                      </a:r>
                    </a:p>
                    <a:p>
                      <a:pPr marL="0" algn="l" defTabSz="914400" rtl="0" eaLnBrk="1" latinLnBrk="0" hangingPunct="1">
                        <a:spcAft>
                          <a:spcPct val="0"/>
                        </a:spcAft>
                      </a:pPr>
                      <a:endParaRPr lang="zh-CN" altLang="en-US" sz="2400" b="0" kern="100">
                        <a:solidFill>
                          <a:srgbClr val="0000FF"/>
                        </a:solidFill>
                        <a:latin typeface="+mn-ea"/>
                        <a:ea typeface="+mn-ea"/>
                        <a:cs typeface="Times New Roman" panose="02020603050405020304"/>
                      </a:endParaRPr>
                    </a:p>
                  </a:txBody>
                  <a:tcPr marL="68580" marR="68580" marT="0" marB="0" anchor="ctr"/>
                </a:tc>
                <a:tc gridSpan="2">
                  <a:txBody>
                    <a:bodyPr/>
                    <a:lstStyle/>
                    <a:p>
                      <a:pPr marL="0" algn="l" defTabSz="914400" rtl="0" eaLnBrk="1" latinLnBrk="0" hangingPunct="1">
                        <a:spcAft>
                          <a:spcPct val="0"/>
                        </a:spcAft>
                      </a:pPr>
                      <a:r>
                        <a:rPr lang="zh-CN" altLang="en-US" sz="2400" b="0" kern="100" smtClean="0">
                          <a:solidFill>
                            <a:srgbClr val="0000FF"/>
                          </a:solidFill>
                          <a:latin typeface="+mn-ea"/>
                          <a:ea typeface="+mn-ea"/>
                          <a:cs typeface="Times New Roman" panose="02020603050405020304"/>
                        </a:rPr>
                        <a:t>通过其他人物的言</a:t>
                      </a:r>
                      <a:r>
                        <a:rPr lang="en-US" altLang="en-US" sz="2400" b="0" kern="100" smtClean="0">
                          <a:solidFill>
                            <a:srgbClr val="0000FF"/>
                          </a:solidFill>
                          <a:latin typeface="+mn-ea"/>
                          <a:ea typeface="+mn-ea"/>
                          <a:cs typeface="Times New Roman" panose="02020603050405020304"/>
                        </a:rPr>
                        <a:t>(</a:t>
                      </a:r>
                      <a:r>
                        <a:rPr lang="zh-CN" altLang="en-US" sz="2400" b="0" kern="100" smtClean="0">
                          <a:solidFill>
                            <a:srgbClr val="0000FF"/>
                          </a:solidFill>
                          <a:latin typeface="+mn-ea"/>
                          <a:ea typeface="+mn-ea"/>
                          <a:cs typeface="Times New Roman" panose="02020603050405020304"/>
                        </a:rPr>
                        <a:t>评价、感受等</a:t>
                      </a:r>
                      <a:r>
                        <a:rPr lang="en-US" altLang="en-US" sz="2400" b="0" kern="100" smtClean="0">
                          <a:solidFill>
                            <a:srgbClr val="0000FF"/>
                          </a:solidFill>
                          <a:latin typeface="+mn-ea"/>
                          <a:ea typeface="+mn-ea"/>
                          <a:cs typeface="Times New Roman" panose="02020603050405020304"/>
                        </a:rPr>
                        <a:t>)</a:t>
                      </a:r>
                      <a:r>
                        <a:rPr lang="zh-CN" altLang="en-US" sz="2400" b="0" kern="100" smtClean="0">
                          <a:solidFill>
                            <a:srgbClr val="0000FF"/>
                          </a:solidFill>
                          <a:latin typeface="+mn-ea"/>
                          <a:ea typeface="+mn-ea"/>
                          <a:cs typeface="Times New Roman" panose="02020603050405020304"/>
                        </a:rPr>
                        <a:t>行</a:t>
                      </a:r>
                      <a:r>
                        <a:rPr lang="en-US" altLang="en-US" sz="2400" b="0" kern="100" smtClean="0">
                          <a:solidFill>
                            <a:srgbClr val="0000FF"/>
                          </a:solidFill>
                          <a:latin typeface="+mn-ea"/>
                          <a:ea typeface="+mn-ea"/>
                          <a:cs typeface="Times New Roman" panose="02020603050405020304"/>
                        </a:rPr>
                        <a:t>(</a:t>
                      </a:r>
                      <a:r>
                        <a:rPr lang="zh-CN" altLang="en-US" sz="2400" b="0" kern="100" smtClean="0">
                          <a:solidFill>
                            <a:srgbClr val="0000FF"/>
                          </a:solidFill>
                          <a:latin typeface="+mn-ea"/>
                          <a:ea typeface="+mn-ea"/>
                          <a:cs typeface="Times New Roman" panose="02020603050405020304"/>
                        </a:rPr>
                        <a:t>受到主要人物的影响</a:t>
                      </a:r>
                      <a:r>
                        <a:rPr lang="en-US" altLang="en-US" sz="2400" b="0" kern="100" smtClean="0">
                          <a:solidFill>
                            <a:srgbClr val="0000FF"/>
                          </a:solidFill>
                          <a:latin typeface="+mn-ea"/>
                          <a:ea typeface="+mn-ea"/>
                          <a:cs typeface="Times New Roman" panose="02020603050405020304"/>
                        </a:rPr>
                        <a:t>)</a:t>
                      </a:r>
                      <a:r>
                        <a:rPr lang="zh-CN" altLang="en-US" sz="2400" b="0" kern="100" smtClean="0">
                          <a:solidFill>
                            <a:srgbClr val="0000FF"/>
                          </a:solidFill>
                          <a:latin typeface="+mn-ea"/>
                          <a:ea typeface="+mn-ea"/>
                          <a:cs typeface="Times New Roman" panose="02020603050405020304"/>
                        </a:rPr>
                        <a:t>，间接写主要人物。如用有关人物的对话、心理活动、事件叙述等烘托所要描写的主要人物的性格特征。</a:t>
                      </a:r>
                    </a:p>
                  </a:txBody>
                  <a:tcPr marL="68580" marR="68580" marT="0" marB="0" anchor="ctr"/>
                </a:tc>
                <a:tc hMerge="1">
                  <a:txBody>
                    <a:bodyPr/>
                    <a:lstStyle/>
                    <a:p>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403319" y="739757"/>
          <a:ext cx="9215120" cy="5214620"/>
        </p:xfrm>
        <a:graphic>
          <a:graphicData uri="http://schemas.openxmlformats.org/drawingml/2006/table">
            <a:tbl>
              <a:tblPr firstRow="1" bandRow="1">
                <a:tableStyleId>{8799B23B-EC83-4686-B30A-512413B5E67A}</a:tableStyleId>
              </a:tblPr>
              <a:tblGrid>
                <a:gridCol w="1446530"/>
                <a:gridCol w="7768590"/>
              </a:tblGrid>
              <a:tr h="777875">
                <a:tc gridSpan="2">
                  <a:txBody>
                    <a:bodyPr/>
                    <a:lstStyle/>
                    <a:p>
                      <a:pPr marL="0" algn="l" defTabSz="914400" rtl="0" eaLnBrk="1" latinLnBrk="0" hangingPunct="1"/>
                      <a:r>
                        <a:rPr lang="en-US" altLang="en-US" sz="2800" b="1" kern="1200" smtClean="0">
                          <a:solidFill>
                            <a:srgbClr val="006600"/>
                          </a:solidFill>
                          <a:latin typeface="黑体" pitchFamily="2" charset="-122"/>
                          <a:ea typeface="黑体" panose="02010609060101010101" pitchFamily="2" charset="-122"/>
                          <a:cs typeface="+mn-cs"/>
                        </a:rPr>
                        <a:t>(</a:t>
                      </a:r>
                      <a:r>
                        <a:rPr lang="zh-CN" altLang="en-US" sz="2800" b="1" kern="1200" smtClean="0">
                          <a:solidFill>
                            <a:srgbClr val="006600"/>
                          </a:solidFill>
                          <a:latin typeface="黑体" pitchFamily="2" charset="-122"/>
                          <a:ea typeface="黑体" panose="02010609060101010101" pitchFamily="2" charset="-122"/>
                          <a:cs typeface="+mn-cs"/>
                        </a:rPr>
                        <a:t>二</a:t>
                      </a:r>
                      <a:r>
                        <a:rPr lang="en-US" altLang="en-US" sz="2800" b="1" kern="1200" smtClean="0">
                          <a:solidFill>
                            <a:srgbClr val="006600"/>
                          </a:solidFill>
                          <a:latin typeface="黑体" pitchFamily="2" charset="-122"/>
                          <a:ea typeface="黑体" panose="02010609060101010101" pitchFamily="2" charset="-122"/>
                          <a:cs typeface="+mn-cs"/>
                        </a:rPr>
                        <a:t>)</a:t>
                      </a:r>
                      <a:r>
                        <a:rPr lang="zh-CN" altLang="en-US" sz="2800" b="1" kern="1200" smtClean="0">
                          <a:solidFill>
                            <a:srgbClr val="006600"/>
                          </a:solidFill>
                          <a:latin typeface="黑体" pitchFamily="2" charset="-122"/>
                          <a:ea typeface="黑体" panose="02010609060101010101" pitchFamily="2" charset="-122"/>
                          <a:cs typeface="+mn-cs"/>
                        </a:rPr>
                        <a:t>关于人物塑造的方法</a:t>
                      </a:r>
                      <a:endParaRPr lang="zh-CN" altLang="en-US" sz="2800" b="1" kern="1200">
                        <a:solidFill>
                          <a:srgbClr val="006600"/>
                        </a:solidFill>
                        <a:latin typeface="黑体" pitchFamily="2" charset="-122"/>
                        <a:ea typeface="黑体" panose="02010609060101010101" pitchFamily="2" charset="-122"/>
                        <a:cs typeface="+mn-cs"/>
                      </a:endParaRPr>
                    </a:p>
                  </a:txBody>
                  <a:tcPr marL="68580" marR="68580" marT="0" marB="0" anchor="ctr"/>
                </a:tc>
                <a:tc hMerge="1">
                  <a:txBody>
                    <a:bodyPr/>
                    <a:lstStyle/>
                    <a:p>
                      <a:endParaRPr/>
                    </a:p>
                  </a:txBody>
                  <a:tcPr/>
                </a:tc>
              </a:tr>
              <a:tr h="605155">
                <a:tc>
                  <a:txBody>
                    <a:bodyPr/>
                    <a:lstStyle/>
                    <a:p>
                      <a:pPr algn="l">
                        <a:spcAft>
                          <a:spcPct val="0"/>
                        </a:spcAft>
                      </a:pPr>
                      <a:r>
                        <a:rPr lang="zh-CN" altLang="en-US" sz="2400" b="0" kern="100" smtClean="0">
                          <a:solidFill>
                            <a:srgbClr val="0000FF"/>
                          </a:solidFill>
                          <a:latin typeface="+mn-ea"/>
                          <a:ea typeface="+mn-ea"/>
                          <a:cs typeface="Times New Roman" panose="02020603050405020304"/>
                        </a:rPr>
                        <a:t>描写方式</a:t>
                      </a:r>
                    </a:p>
                  </a:txBody>
                  <a:tcPr marL="68580" marR="68580" marT="0" marB="0" anchor="ctr"/>
                </a:tc>
                <a:tc>
                  <a:txBody>
                    <a:bodyPr/>
                    <a:lstStyle/>
                    <a:p>
                      <a:pPr algn="l">
                        <a:spcAft>
                          <a:spcPct val="0"/>
                        </a:spcAft>
                      </a:pPr>
                      <a:r>
                        <a:rPr lang="zh-CN" altLang="en-US" sz="2400" b="0" kern="100" smtClean="0">
                          <a:solidFill>
                            <a:srgbClr val="0000FF"/>
                          </a:solidFill>
                          <a:latin typeface="+mn-ea"/>
                          <a:ea typeface="+mn-ea"/>
                          <a:cs typeface="Times New Roman" panose="02020603050405020304"/>
                        </a:rPr>
                        <a:t>表达效果</a:t>
                      </a:r>
                    </a:p>
                  </a:txBody>
                  <a:tcPr marL="68580" marR="68580" marT="0" marB="0" anchor="ctr"/>
                </a:tc>
              </a:tr>
              <a:tr h="605155">
                <a:tc rowSpan="6">
                  <a:txBody>
                    <a:bodyPr/>
                    <a:lstStyle/>
                    <a:p>
                      <a:pPr algn="l">
                        <a:spcAft>
                          <a:spcPct val="0"/>
                        </a:spcAft>
                      </a:pPr>
                      <a:r>
                        <a:rPr lang="zh-CN" altLang="en-US" sz="2400" kern="100" smtClean="0">
                          <a:solidFill>
                            <a:srgbClr val="0000FF"/>
                          </a:solidFill>
                          <a:latin typeface="Times New Roman"/>
                          <a:ea typeface="+mn-ea"/>
                          <a:cs typeface="Times New Roman" panose="02020603050405020304"/>
                        </a:rPr>
                        <a:t>细节描写</a:t>
                      </a:r>
                      <a:endParaRPr lang="zh-CN" altLang="en-US" sz="2400" kern="100">
                        <a:solidFill>
                          <a:srgbClr val="0000FF"/>
                        </a:solidFill>
                        <a:latin typeface="宋体" pitchFamily="2" charset="-122"/>
                        <a:ea typeface="+mn-ea"/>
                        <a:cs typeface="Courier New" panose="02070309020205020404"/>
                      </a:endParaRPr>
                    </a:p>
                  </a:txBody>
                  <a:tcPr marL="68580" marR="68580" marT="0" marB="0" anchor="ctr"/>
                </a:tc>
                <a:tc>
                  <a:txBody>
                    <a:bodyPr/>
                    <a:lstStyle/>
                    <a:p>
                      <a:pPr algn="l">
                        <a:spcAft>
                          <a:spcPct val="0"/>
                        </a:spcAft>
                      </a:pPr>
                      <a:r>
                        <a:rPr lang="en-US" sz="2400" kern="100" smtClean="0">
                          <a:solidFill>
                            <a:srgbClr val="0000FF"/>
                          </a:solidFill>
                          <a:latin typeface="宋体" pitchFamily="2" charset="-122"/>
                          <a:ea typeface="宋体" pitchFamily="2" charset="-122"/>
                          <a:cs typeface="Times New Roman" panose="02020603050405020304"/>
                        </a:rPr>
                        <a:t>①</a:t>
                      </a:r>
                      <a:r>
                        <a:rPr lang="zh-CN" altLang="en-US" sz="2400" kern="100" smtClean="0">
                          <a:solidFill>
                            <a:srgbClr val="0000FF"/>
                          </a:solidFill>
                          <a:latin typeface="Times New Roman"/>
                          <a:ea typeface="+mn-ea"/>
                          <a:cs typeface="Times New Roman" panose="02020603050405020304"/>
                        </a:rPr>
                        <a:t>典型的细节可以刻画人物性格、追求、爱好。</a:t>
                      </a:r>
                      <a:endParaRPr lang="zh-CN" altLang="en-US" sz="2400" kern="100" smtClean="0">
                        <a:solidFill>
                          <a:srgbClr val="0000FF"/>
                        </a:solidFill>
                        <a:latin typeface="宋体" pitchFamily="2" charset="-122"/>
                        <a:ea typeface="+mn-ea"/>
                        <a:cs typeface="Courier New" panose="02070309020205020404"/>
                      </a:endParaRPr>
                    </a:p>
                  </a:txBody>
                  <a:tcPr marL="68580" marR="68580" marT="0" marB="0" anchor="ctr"/>
                </a:tc>
              </a:tr>
              <a:tr h="604520">
                <a:tc vMerge="1">
                  <a:txBody>
                    <a:bodyPr/>
                    <a:lstStyle/>
                    <a:p>
                      <a:endParaRPr/>
                    </a:p>
                  </a:txBody>
                  <a:tcPr marL="68580" marR="68580" marT="0" marB="0" anchor="ctr"/>
                </a:tc>
                <a:tc>
                  <a:txBody>
                    <a:bodyPr/>
                    <a:lstStyle/>
                    <a:p>
                      <a:pPr algn="l">
                        <a:spcAft>
                          <a:spcPct val="0"/>
                        </a:spcAft>
                      </a:pPr>
                      <a:r>
                        <a:rPr lang="en-US" sz="2400" kern="100" smtClean="0">
                          <a:solidFill>
                            <a:srgbClr val="0000FF"/>
                          </a:solidFill>
                          <a:latin typeface="宋体" pitchFamily="2" charset="-122"/>
                          <a:ea typeface="宋体" pitchFamily="2" charset="-122"/>
                          <a:cs typeface="Times New Roman" panose="02020603050405020304"/>
                        </a:rPr>
                        <a:t>②</a:t>
                      </a:r>
                      <a:r>
                        <a:rPr lang="zh-CN" altLang="en-US" sz="2400" kern="100" smtClean="0">
                          <a:solidFill>
                            <a:srgbClr val="0000FF"/>
                          </a:solidFill>
                          <a:latin typeface="Times New Roman"/>
                          <a:ea typeface="+mn-ea"/>
                          <a:cs typeface="Times New Roman" panose="02020603050405020304"/>
                        </a:rPr>
                        <a:t>典型的细节可以深化主题。</a:t>
                      </a:r>
                      <a:endParaRPr lang="zh-CN" altLang="en-US" sz="2400" kern="100" smtClean="0">
                        <a:solidFill>
                          <a:srgbClr val="0000FF"/>
                        </a:solidFill>
                        <a:latin typeface="宋体" pitchFamily="2" charset="-122"/>
                        <a:ea typeface="+mn-ea"/>
                        <a:cs typeface="Courier New" panose="02070309020205020404"/>
                      </a:endParaRPr>
                    </a:p>
                  </a:txBody>
                  <a:tcPr marL="68580" marR="68580" marT="0" marB="0" anchor="ctr"/>
                </a:tc>
              </a:tr>
              <a:tr h="604520">
                <a:tc vMerge="1">
                  <a:txBody>
                    <a:bodyPr/>
                    <a:lstStyle/>
                    <a:p>
                      <a:endParaRPr/>
                    </a:p>
                  </a:txBody>
                  <a:tcPr marL="68580" marR="68580" marT="0" marB="0" anchor="ctr"/>
                </a:tc>
                <a:tc>
                  <a:txBody>
                    <a:bodyPr/>
                    <a:lstStyle/>
                    <a:p>
                      <a:pPr algn="l">
                        <a:spcAft>
                          <a:spcPct val="0"/>
                        </a:spcAft>
                      </a:pPr>
                      <a:r>
                        <a:rPr lang="en-US" sz="2400" kern="100" smtClean="0">
                          <a:solidFill>
                            <a:srgbClr val="0000FF"/>
                          </a:solidFill>
                          <a:latin typeface="宋体" pitchFamily="2" charset="-122"/>
                          <a:ea typeface="宋体" pitchFamily="2" charset="-122"/>
                          <a:cs typeface="Times New Roman" panose="02020603050405020304"/>
                        </a:rPr>
                        <a:t>③</a:t>
                      </a:r>
                      <a:r>
                        <a:rPr lang="zh-CN" altLang="en-US" sz="2400" kern="100" smtClean="0">
                          <a:solidFill>
                            <a:srgbClr val="0000FF"/>
                          </a:solidFill>
                          <a:latin typeface="Times New Roman"/>
                          <a:ea typeface="+mn-ea"/>
                          <a:cs typeface="Times New Roman" panose="02020603050405020304"/>
                        </a:rPr>
                        <a:t>典型的细节可以推动情节的发展，营造一种氛围。</a:t>
                      </a:r>
                      <a:endParaRPr lang="zh-CN" altLang="en-US" sz="2400" b="0" kern="100" smtClean="0">
                        <a:solidFill>
                          <a:srgbClr val="0000FF"/>
                        </a:solidFill>
                        <a:latin typeface="+mn-ea"/>
                        <a:ea typeface="+mn-ea"/>
                        <a:cs typeface="Times New Roman" panose="02020603050405020304"/>
                      </a:endParaRPr>
                    </a:p>
                  </a:txBody>
                  <a:tcPr marL="68580" marR="68580" marT="0" marB="0" anchor="ctr"/>
                </a:tc>
              </a:tr>
              <a:tr h="605155">
                <a:tc vMerge="1">
                  <a:txBody>
                    <a:bodyPr/>
                    <a:lstStyle/>
                    <a:p>
                      <a:endParaRPr/>
                    </a:p>
                  </a:txBody>
                  <a:tcPr marL="68580" marR="68580" marT="0" marB="0" anchor="ctr"/>
                </a:tc>
                <a:tc>
                  <a:txBody>
                    <a:bodyPr/>
                    <a:lstStyle/>
                    <a:p>
                      <a:pPr algn="l">
                        <a:spcAft>
                          <a:spcPct val="0"/>
                        </a:spcAft>
                      </a:pPr>
                      <a:r>
                        <a:rPr lang="en-US" sz="2400" kern="100" smtClean="0">
                          <a:solidFill>
                            <a:srgbClr val="0000FF"/>
                          </a:solidFill>
                          <a:latin typeface="宋体" pitchFamily="2" charset="-122"/>
                          <a:ea typeface="宋体" pitchFamily="2" charset="-122"/>
                          <a:cs typeface="Times New Roman" panose="02020603050405020304"/>
                        </a:rPr>
                        <a:t>④</a:t>
                      </a:r>
                      <a:r>
                        <a:rPr lang="zh-CN" altLang="en-US" sz="2400" kern="100" smtClean="0">
                          <a:solidFill>
                            <a:srgbClr val="0000FF"/>
                          </a:solidFill>
                          <a:latin typeface="Times New Roman"/>
                          <a:ea typeface="+mn-ea"/>
                          <a:cs typeface="Times New Roman" panose="02020603050405020304"/>
                        </a:rPr>
                        <a:t>典型的细节可以渲染时代气氛、地方特色。</a:t>
                      </a:r>
                      <a:endParaRPr lang="zh-CN" altLang="en-US" sz="2400" b="0" kern="100" smtClean="0">
                        <a:solidFill>
                          <a:srgbClr val="0000FF"/>
                        </a:solidFill>
                        <a:latin typeface="+mn-ea"/>
                        <a:ea typeface="+mn-ea"/>
                        <a:cs typeface="Times New Roman" panose="02020603050405020304"/>
                      </a:endParaRPr>
                    </a:p>
                  </a:txBody>
                  <a:tcPr marL="68580" marR="68580" marT="0" marB="0" anchor="ctr"/>
                </a:tc>
              </a:tr>
              <a:tr h="969645">
                <a:tc vMerge="1">
                  <a:txBody>
                    <a:bodyPr/>
                    <a:lstStyle/>
                    <a:p>
                      <a:endParaRPr/>
                    </a:p>
                  </a:txBody>
                  <a:tcPr marL="68580" marR="68580" marT="0" marB="0" anchor="ctr"/>
                </a:tc>
                <a:tc>
                  <a:txBody>
                    <a:bodyPr/>
                    <a:lstStyle/>
                    <a:p>
                      <a:pPr algn="l">
                        <a:spcAft>
                          <a:spcPct val="0"/>
                        </a:spcAft>
                      </a:pPr>
                      <a:r>
                        <a:rPr lang="en-US" sz="2400" kern="100" smtClean="0">
                          <a:solidFill>
                            <a:srgbClr val="0000FF"/>
                          </a:solidFill>
                          <a:latin typeface="宋体" pitchFamily="2" charset="-122"/>
                          <a:ea typeface="宋体" pitchFamily="2" charset="-122"/>
                          <a:cs typeface="Times New Roman" panose="02020603050405020304"/>
                        </a:rPr>
                        <a:t>⑤</a:t>
                      </a:r>
                      <a:r>
                        <a:rPr lang="zh-CN" altLang="en-US" sz="2400" kern="100" smtClean="0">
                          <a:solidFill>
                            <a:srgbClr val="0000FF"/>
                          </a:solidFill>
                          <a:latin typeface="Times New Roman"/>
                          <a:ea typeface="+mn-ea"/>
                          <a:cs typeface="Times New Roman" panose="02020603050405020304"/>
                        </a:rPr>
                        <a:t>典型的环境，渲染人物心情、心理活动。烘托出气氛，衬托人物的心情。</a:t>
                      </a:r>
                      <a:endParaRPr lang="zh-CN" altLang="en-US" sz="2400" b="0" kern="100" smtClean="0">
                        <a:solidFill>
                          <a:srgbClr val="0000FF"/>
                        </a:solidFill>
                        <a:latin typeface="+mn-ea"/>
                        <a:ea typeface="+mn-ea"/>
                        <a:cs typeface="Times New Roman" panose="02020603050405020304"/>
                      </a:endParaRPr>
                    </a:p>
                  </a:txBody>
                  <a:tcPr marL="68580" marR="68580" marT="0" marB="0" anchor="ctr"/>
                </a:tc>
              </a:tr>
              <a:tr h="442595">
                <a:tc vMerge="1">
                  <a:txBody>
                    <a:bodyPr/>
                    <a:lstStyle/>
                    <a:p>
                      <a:endParaRPr/>
                    </a:p>
                  </a:txBody>
                  <a:tcPr marL="68580" marR="68580" marT="0" marB="0" anchor="ctr"/>
                </a:tc>
                <a:tc>
                  <a:txBody>
                    <a:bodyPr/>
                    <a:lstStyle/>
                    <a:p>
                      <a:pPr algn="l">
                        <a:spcAft>
                          <a:spcPct val="0"/>
                        </a:spcAft>
                      </a:pPr>
                      <a:r>
                        <a:rPr lang="en-US" sz="2400" kern="100" smtClean="0">
                          <a:solidFill>
                            <a:srgbClr val="0000FF"/>
                          </a:solidFill>
                          <a:latin typeface="宋体" pitchFamily="2" charset="-122"/>
                          <a:ea typeface="宋体" pitchFamily="2" charset="-122"/>
                          <a:cs typeface="Times New Roman" panose="02020603050405020304"/>
                        </a:rPr>
                        <a:t>⑥</a:t>
                      </a:r>
                      <a:r>
                        <a:rPr lang="zh-CN" altLang="en-US" sz="2400" kern="100" smtClean="0">
                          <a:solidFill>
                            <a:srgbClr val="0000FF"/>
                          </a:solidFill>
                          <a:latin typeface="Times New Roman"/>
                          <a:ea typeface="+mn-ea"/>
                          <a:cs typeface="Times New Roman" panose="02020603050405020304"/>
                        </a:rPr>
                        <a:t>典型的细节可以暗示影射</a:t>
                      </a:r>
                      <a:r>
                        <a:rPr lang="zh-CN" altLang="en-US" sz="2400" b="0" kern="100" smtClean="0">
                          <a:solidFill>
                            <a:srgbClr val="0000FF"/>
                          </a:solidFill>
                          <a:latin typeface="+mn-ea"/>
                          <a:ea typeface="+mn-ea"/>
                          <a:cs typeface="Times New Roman" panose="02020603050405020304"/>
                        </a:rPr>
                        <a:t>。</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03253" y="882634"/>
          <a:ext cx="10358120" cy="5325745"/>
        </p:xfrm>
        <a:graphic>
          <a:graphicData uri="http://schemas.openxmlformats.org/drawingml/2006/table">
            <a:tbl>
              <a:tblPr firstRow="1" bandRow="1">
                <a:tableStyleId>{8799B23B-EC83-4686-B30A-512413B5E67A}</a:tableStyleId>
              </a:tblPr>
              <a:tblGrid>
                <a:gridCol w="1643380"/>
                <a:gridCol w="8714740"/>
              </a:tblGrid>
              <a:tr h="792480">
                <a:tc gridSpan="2">
                  <a:txBody>
                    <a:bodyPr/>
                    <a:lstStyle/>
                    <a:p>
                      <a:pPr marL="0" algn="l" defTabSz="914400" rtl="0" eaLnBrk="1" latinLnBrk="0" hangingPunct="1"/>
                      <a:r>
                        <a:rPr lang="en-US" altLang="en-US" sz="2800" b="1" kern="1200" smtClean="0">
                          <a:solidFill>
                            <a:srgbClr val="006600"/>
                          </a:solidFill>
                          <a:latin typeface="黑体" pitchFamily="2" charset="-122"/>
                          <a:ea typeface="黑体" panose="02010609060101010101" pitchFamily="2" charset="-122"/>
                          <a:cs typeface="+mn-cs"/>
                        </a:rPr>
                        <a:t>(</a:t>
                      </a:r>
                      <a:r>
                        <a:rPr lang="zh-CN" altLang="en-US" sz="2800" b="1" kern="1200" smtClean="0">
                          <a:solidFill>
                            <a:srgbClr val="006600"/>
                          </a:solidFill>
                          <a:latin typeface="黑体" pitchFamily="2" charset="-122"/>
                          <a:ea typeface="黑体" panose="02010609060101010101" pitchFamily="2" charset="-122"/>
                          <a:cs typeface="+mn-cs"/>
                        </a:rPr>
                        <a:t>三</a:t>
                      </a:r>
                      <a:r>
                        <a:rPr lang="en-US" altLang="en-US" sz="2800" b="1" kern="1200" smtClean="0">
                          <a:solidFill>
                            <a:srgbClr val="006600"/>
                          </a:solidFill>
                          <a:latin typeface="黑体" pitchFamily="2" charset="-122"/>
                          <a:ea typeface="黑体" panose="02010609060101010101" pitchFamily="2" charset="-122"/>
                          <a:cs typeface="+mn-cs"/>
                        </a:rPr>
                        <a:t>)</a:t>
                      </a:r>
                      <a:r>
                        <a:rPr lang="zh-CN" altLang="en-US" sz="2800" b="1" kern="1200" smtClean="0">
                          <a:solidFill>
                            <a:srgbClr val="006600"/>
                          </a:solidFill>
                          <a:latin typeface="黑体" pitchFamily="2" charset="-122"/>
                          <a:ea typeface="黑体" panose="02010609060101010101" pitchFamily="2" charset="-122"/>
                          <a:cs typeface="+mn-cs"/>
                        </a:rPr>
                        <a:t>关于故事情节的叙述方式</a:t>
                      </a:r>
                    </a:p>
                    <a:p>
                      <a:pPr marL="0" algn="l" defTabSz="914400" rtl="0" eaLnBrk="1" latinLnBrk="0" hangingPunct="1"/>
                      <a:r>
                        <a:rPr lang="zh-CN" altLang="en-US" sz="2400" b="0" kern="1200" smtClean="0">
                          <a:solidFill>
                            <a:srgbClr val="0000FF"/>
                          </a:solidFill>
                          <a:latin typeface="+mn-ea"/>
                          <a:ea typeface="+mn-ea"/>
                          <a:cs typeface="+mn-cs"/>
                        </a:rPr>
                        <a:t>就叙事文学的方式而论，有五种样式，各具表达效果。</a:t>
                      </a:r>
                      <a:endParaRPr lang="zh-CN" altLang="en-US" sz="2400" b="0" kern="1200">
                        <a:solidFill>
                          <a:srgbClr val="0000FF"/>
                        </a:solidFill>
                        <a:latin typeface="+mn-ea"/>
                        <a:ea typeface="+mn-ea"/>
                        <a:cs typeface="+mn-cs"/>
                      </a:endParaRPr>
                    </a:p>
                  </a:txBody>
                  <a:tcPr marL="68580" marR="68580" marT="0" marB="0" anchor="ctr"/>
                </a:tc>
                <a:tc hMerge="1">
                  <a:txBody>
                    <a:bodyPr/>
                    <a:lstStyle/>
                    <a:p>
                      <a:endParaRPr/>
                    </a:p>
                  </a:txBody>
                  <a:tcPr/>
                </a:tc>
              </a:tr>
              <a:tr h="365760">
                <a:tc>
                  <a:txBody>
                    <a:bodyPr/>
                    <a:lstStyle/>
                    <a:p>
                      <a:pPr algn="ctr">
                        <a:spcAft>
                          <a:spcPct val="0"/>
                        </a:spcAft>
                      </a:pPr>
                      <a:r>
                        <a:rPr lang="zh-CN" altLang="en-US" sz="2400" b="1" kern="1200" smtClean="0">
                          <a:solidFill>
                            <a:srgbClr val="0000FF"/>
                          </a:solidFill>
                          <a:latin typeface="+mn-ea"/>
                          <a:ea typeface="+mn-ea"/>
                          <a:cs typeface="+mn-cs"/>
                        </a:rPr>
                        <a:t>叙述方式</a:t>
                      </a:r>
                    </a:p>
                  </a:txBody>
                  <a:tcPr marL="68580" marR="68580" marT="0" marB="0" anchor="ctr"/>
                </a:tc>
                <a:tc>
                  <a:txBody>
                    <a:bodyPr/>
                    <a:lstStyle/>
                    <a:p>
                      <a:pPr algn="ctr">
                        <a:spcAft>
                          <a:spcPct val="0"/>
                        </a:spcAft>
                      </a:pPr>
                      <a:r>
                        <a:rPr lang="zh-CN" altLang="en-US" sz="2400" b="1" kern="1200" smtClean="0">
                          <a:solidFill>
                            <a:srgbClr val="0000FF"/>
                          </a:solidFill>
                          <a:latin typeface="+mn-ea"/>
                          <a:ea typeface="+mn-ea"/>
                          <a:cs typeface="+mn-cs"/>
                        </a:rPr>
                        <a:t>表达效果</a:t>
                      </a:r>
                    </a:p>
                  </a:txBody>
                  <a:tcPr marL="68580" marR="68580" marT="0" marB="0" anchor="ctr"/>
                </a:tc>
              </a:tr>
              <a:tr h="492125">
                <a:tc>
                  <a:txBody>
                    <a:bodyPr/>
                    <a:lstStyle/>
                    <a:p>
                      <a:pPr algn="l">
                        <a:spcAft>
                          <a:spcPct val="0"/>
                        </a:spcAft>
                      </a:pPr>
                      <a:r>
                        <a:rPr lang="zh-CN" altLang="en-US" sz="2400" b="0" kern="1200" smtClean="0">
                          <a:solidFill>
                            <a:srgbClr val="0000FF"/>
                          </a:solidFill>
                          <a:latin typeface="+mn-ea"/>
                          <a:ea typeface="+mn-ea"/>
                          <a:cs typeface="+mn-cs"/>
                        </a:rPr>
                        <a:t>顺序</a:t>
                      </a:r>
                      <a:r>
                        <a:rPr lang="en-US" altLang="en-US" sz="2400" b="0" kern="1200" smtClean="0">
                          <a:solidFill>
                            <a:srgbClr val="0000FF"/>
                          </a:solidFill>
                          <a:latin typeface="+mn-ea"/>
                          <a:ea typeface="+mn-ea"/>
                          <a:cs typeface="+mn-cs"/>
                        </a:rPr>
                        <a:t>(</a:t>
                      </a:r>
                      <a:r>
                        <a:rPr lang="zh-CN" altLang="en-US" sz="2400" b="0" kern="1200" smtClean="0">
                          <a:solidFill>
                            <a:srgbClr val="0000FF"/>
                          </a:solidFill>
                          <a:latin typeface="+mn-ea"/>
                          <a:ea typeface="+mn-ea"/>
                          <a:cs typeface="+mn-cs"/>
                        </a:rPr>
                        <a:t>正叙</a:t>
                      </a:r>
                      <a:r>
                        <a:rPr lang="en-US" altLang="en-US" sz="2400" b="0" kern="1200" smtClean="0">
                          <a:solidFill>
                            <a:srgbClr val="0000FF"/>
                          </a:solidFill>
                          <a:latin typeface="+mn-ea"/>
                          <a:ea typeface="+mn-ea"/>
                          <a:cs typeface="+mn-cs"/>
                        </a:rPr>
                        <a:t>)</a:t>
                      </a:r>
                      <a:endParaRPr lang="zh-CN" altLang="en-US" sz="2400" b="0" kern="1200" smtClean="0">
                        <a:solidFill>
                          <a:srgbClr val="0000FF"/>
                        </a:solidFill>
                        <a:latin typeface="+mn-ea"/>
                        <a:ea typeface="+mn-ea"/>
                        <a:cs typeface="+mn-cs"/>
                      </a:endParaRPr>
                    </a:p>
                  </a:txBody>
                  <a:tcPr marL="68580" marR="68580" marT="0" marB="0" anchor="ctr"/>
                </a:tc>
                <a:tc>
                  <a:txBody>
                    <a:bodyPr/>
                    <a:lstStyle/>
                    <a:p>
                      <a:pPr algn="l">
                        <a:spcAft>
                          <a:spcPct val="0"/>
                        </a:spcAft>
                      </a:pPr>
                      <a:r>
                        <a:rPr lang="zh-CN" altLang="en-US" sz="2400" b="0" kern="1200" smtClean="0">
                          <a:solidFill>
                            <a:srgbClr val="0000FF"/>
                          </a:solidFill>
                          <a:latin typeface="+mn-ea"/>
                          <a:ea typeface="+mn-ea"/>
                          <a:cs typeface="+mn-cs"/>
                        </a:rPr>
                        <a:t>事件由头到尾，次序井然，文气自然贯通，条理清晰。</a:t>
                      </a:r>
                    </a:p>
                  </a:txBody>
                  <a:tcPr marL="68580" marR="68580" marT="0" marB="0" anchor="ctr"/>
                </a:tc>
              </a:tr>
              <a:tr h="911225">
                <a:tc>
                  <a:txBody>
                    <a:bodyPr/>
                    <a:lstStyle/>
                    <a:p>
                      <a:pPr algn="l">
                        <a:spcAft>
                          <a:spcPct val="0"/>
                        </a:spcAft>
                      </a:pPr>
                      <a:r>
                        <a:rPr lang="zh-CN" altLang="en-US" sz="2400" b="0" kern="1200" smtClean="0">
                          <a:solidFill>
                            <a:srgbClr val="0000FF"/>
                          </a:solidFill>
                          <a:latin typeface="+mn-ea"/>
                          <a:ea typeface="+mn-ea"/>
                          <a:cs typeface="+mn-cs"/>
                        </a:rPr>
                        <a:t>倒叙</a:t>
                      </a:r>
                    </a:p>
                  </a:txBody>
                  <a:tcPr marL="68580" marR="68580" marT="0" marB="0" anchor="ctr"/>
                </a:tc>
                <a:tc>
                  <a:txBody>
                    <a:bodyPr/>
                    <a:lstStyle/>
                    <a:p>
                      <a:pPr algn="l">
                        <a:spcAft>
                          <a:spcPct val="0"/>
                        </a:spcAft>
                      </a:pPr>
                      <a:r>
                        <a:rPr lang="zh-CN" altLang="en-US" sz="2400" b="0" kern="1200" smtClean="0">
                          <a:solidFill>
                            <a:srgbClr val="0000FF"/>
                          </a:solidFill>
                          <a:latin typeface="+mn-ea"/>
                          <a:ea typeface="+mn-ea"/>
                          <a:cs typeface="+mn-cs"/>
                        </a:rPr>
                        <a:t>能增强文章的生动性，使文章产生悬念，更能引人入胜，同时也可以避免叙述的平铺直叙和结构的单调，使叙述曲折有致。</a:t>
                      </a:r>
                    </a:p>
                  </a:txBody>
                  <a:tcPr marL="68580" marR="68580" marT="0" marB="0" anchor="ctr"/>
                </a:tc>
              </a:tr>
              <a:tr h="1097280">
                <a:tc>
                  <a:txBody>
                    <a:bodyPr/>
                    <a:lstStyle/>
                    <a:p>
                      <a:pPr algn="l">
                        <a:spcAft>
                          <a:spcPct val="0"/>
                        </a:spcAft>
                      </a:pPr>
                      <a:r>
                        <a:rPr lang="zh-CN" altLang="en-US" sz="2400" b="0" kern="1200" smtClean="0">
                          <a:solidFill>
                            <a:srgbClr val="0000FF"/>
                          </a:solidFill>
                          <a:latin typeface="+mn-ea"/>
                          <a:ea typeface="+mn-ea"/>
                          <a:cs typeface="+mn-cs"/>
                        </a:rPr>
                        <a:t>插叙</a:t>
                      </a:r>
                    </a:p>
                  </a:txBody>
                  <a:tcPr marL="68580" marR="68580" marT="0" marB="0" anchor="ctr"/>
                </a:tc>
                <a:tc>
                  <a:txBody>
                    <a:bodyPr/>
                    <a:lstStyle/>
                    <a:p>
                      <a:pPr algn="l">
                        <a:spcAft>
                          <a:spcPct val="0"/>
                        </a:spcAft>
                      </a:pPr>
                      <a:r>
                        <a:rPr lang="zh-CN" altLang="en-US" sz="2400" b="0" kern="1200" smtClean="0">
                          <a:solidFill>
                            <a:srgbClr val="0000FF"/>
                          </a:solidFill>
                          <a:latin typeface="+mn-ea"/>
                          <a:ea typeface="+mn-ea"/>
                          <a:cs typeface="+mn-cs"/>
                        </a:rPr>
                        <a:t>对主要情节或中心事件作必要的铺垫、照应、补充，使情节更完整、结构更严密、内容更充实。衬托中心人物，丰富情节，深化文章主题。</a:t>
                      </a:r>
                    </a:p>
                  </a:txBody>
                  <a:tcPr marL="68580" marR="68580" marT="0" marB="0" anchor="ctr"/>
                </a:tc>
              </a:tr>
              <a:tr h="932180">
                <a:tc>
                  <a:txBody>
                    <a:bodyPr/>
                    <a:lstStyle/>
                    <a:p>
                      <a:pPr algn="l">
                        <a:spcAft>
                          <a:spcPct val="0"/>
                        </a:spcAft>
                      </a:pPr>
                      <a:r>
                        <a:rPr lang="zh-CN" altLang="en-US" sz="2400" b="0" kern="1200" smtClean="0">
                          <a:solidFill>
                            <a:srgbClr val="0000FF"/>
                          </a:solidFill>
                          <a:latin typeface="+mn-ea"/>
                          <a:ea typeface="+mn-ea"/>
                          <a:cs typeface="+mn-cs"/>
                        </a:rPr>
                        <a:t>补叙</a:t>
                      </a:r>
                    </a:p>
                  </a:txBody>
                  <a:tcPr marL="68580" marR="68580" marT="0" marB="0" anchor="ctr"/>
                </a:tc>
                <a:tc>
                  <a:txBody>
                    <a:bodyPr/>
                    <a:lstStyle/>
                    <a:p>
                      <a:pPr algn="l">
                        <a:spcAft>
                          <a:spcPct val="0"/>
                        </a:spcAft>
                      </a:pPr>
                      <a:r>
                        <a:rPr lang="zh-CN" altLang="en-US" sz="2400" b="0" kern="1200" smtClean="0">
                          <a:solidFill>
                            <a:srgbClr val="0000FF"/>
                          </a:solidFill>
                          <a:latin typeface="+mn-ea"/>
                          <a:ea typeface="+mn-ea"/>
                          <a:cs typeface="+mn-cs"/>
                        </a:rPr>
                        <a:t>在叙事之后再补充叙述事件的原委、结果等内容，对情节中的人、事件作必要的补充说明，起到补充和丰富原来的叙述的作用。</a:t>
                      </a:r>
                    </a:p>
                  </a:txBody>
                  <a:tcPr marL="68580" marR="68580" marT="0" marB="0" anchor="ctr"/>
                </a:tc>
              </a:tr>
              <a:tr h="734695">
                <a:tc>
                  <a:txBody>
                    <a:bodyPr/>
                    <a:lstStyle/>
                    <a:p>
                      <a:pPr algn="l">
                        <a:spcAft>
                          <a:spcPct val="0"/>
                        </a:spcAft>
                      </a:pPr>
                      <a:r>
                        <a:rPr lang="zh-CN" altLang="en-US" sz="2400" b="0" kern="1200" smtClean="0">
                          <a:solidFill>
                            <a:srgbClr val="0000FF"/>
                          </a:solidFill>
                          <a:latin typeface="+mn-ea"/>
                          <a:ea typeface="+mn-ea"/>
                          <a:cs typeface="+mn-cs"/>
                        </a:rPr>
                        <a:t>平叙</a:t>
                      </a:r>
                    </a:p>
                  </a:txBody>
                  <a:tcPr marL="68580" marR="68580" marT="0" marB="0" anchor="ctr"/>
                </a:tc>
                <a:tc>
                  <a:txBody>
                    <a:bodyPr/>
                    <a:lstStyle/>
                    <a:p>
                      <a:pPr algn="l">
                        <a:spcAft>
                          <a:spcPct val="0"/>
                        </a:spcAft>
                      </a:pPr>
                      <a:r>
                        <a:rPr lang="en-US" altLang="en-US" sz="2400" b="0" kern="1200" smtClean="0">
                          <a:solidFill>
                            <a:srgbClr val="0000FF"/>
                          </a:solidFill>
                          <a:latin typeface="+mn-ea"/>
                          <a:ea typeface="+mn-ea"/>
                          <a:cs typeface="+mn-cs"/>
                        </a:rPr>
                        <a:t>“</a:t>
                      </a:r>
                      <a:r>
                        <a:rPr lang="zh-CN" altLang="en-US" sz="2400" b="0" kern="1200" smtClean="0">
                          <a:solidFill>
                            <a:srgbClr val="0000FF"/>
                          </a:solidFill>
                          <a:latin typeface="+mn-ea"/>
                          <a:ea typeface="+mn-ea"/>
                          <a:cs typeface="+mn-cs"/>
                        </a:rPr>
                        <a:t>花开两朵，各表一枝</a:t>
                      </a:r>
                      <a:r>
                        <a:rPr lang="en-US" altLang="en-US" sz="2400" b="0" kern="1200" smtClean="0">
                          <a:solidFill>
                            <a:srgbClr val="0000FF"/>
                          </a:solidFill>
                          <a:latin typeface="+mn-ea"/>
                          <a:ea typeface="+mn-ea"/>
                          <a:cs typeface="+mn-cs"/>
                        </a:rPr>
                        <a:t>”</a:t>
                      </a:r>
                      <a:r>
                        <a:rPr lang="zh-CN" altLang="en-US" sz="2400" b="0" kern="1200" smtClean="0">
                          <a:solidFill>
                            <a:srgbClr val="0000FF"/>
                          </a:solidFill>
                          <a:latin typeface="+mn-ea"/>
                          <a:ea typeface="+mn-ea"/>
                          <a:cs typeface="+mn-cs"/>
                        </a:rPr>
                        <a:t>，双线甚至多线推进，拓展作品容量。</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03253" y="882634"/>
          <a:ext cx="10358120" cy="5184438"/>
        </p:xfrm>
        <a:graphic>
          <a:graphicData uri="http://schemas.openxmlformats.org/drawingml/2006/table">
            <a:tbl>
              <a:tblPr firstRow="1" bandRow="1">
                <a:tableStyleId>{8799B23B-EC83-4686-B30A-512413B5E67A}</a:tableStyleId>
              </a:tblPr>
              <a:tblGrid>
                <a:gridCol w="1643380"/>
                <a:gridCol w="8714740"/>
              </a:tblGrid>
              <a:tr h="1214445">
                <a:tc gridSpan="2">
                  <a:txBody>
                    <a:bodyPr/>
                    <a:lstStyle/>
                    <a:p>
                      <a:pPr marL="0" algn="l" defTabSz="914400" rtl="0" eaLnBrk="1" latinLnBrk="0" hangingPunct="1"/>
                      <a:r>
                        <a:rPr lang="en-US" altLang="en-US" sz="2800" b="1" kern="1200" smtClean="0">
                          <a:solidFill>
                            <a:srgbClr val="006600"/>
                          </a:solidFill>
                          <a:latin typeface="黑体" pitchFamily="2" charset="-122"/>
                          <a:ea typeface="黑体" panose="02010609060101010101" pitchFamily="2" charset="-122"/>
                          <a:cs typeface="+mn-cs"/>
                        </a:rPr>
                        <a:t>(</a:t>
                      </a:r>
                      <a:r>
                        <a:rPr lang="zh-CN" altLang="en-US" sz="2800" b="1" kern="1200" smtClean="0">
                          <a:solidFill>
                            <a:srgbClr val="006600"/>
                          </a:solidFill>
                          <a:latin typeface="黑体" pitchFamily="2" charset="-122"/>
                          <a:ea typeface="黑体" panose="02010609060101010101" pitchFamily="2" charset="-122"/>
                          <a:cs typeface="+mn-cs"/>
                        </a:rPr>
                        <a:t>四</a:t>
                      </a:r>
                      <a:r>
                        <a:rPr lang="en-US" altLang="en-US" sz="2800" b="1" kern="1200" smtClean="0">
                          <a:solidFill>
                            <a:srgbClr val="006600"/>
                          </a:solidFill>
                          <a:latin typeface="黑体" pitchFamily="2" charset="-122"/>
                          <a:ea typeface="黑体" panose="02010609060101010101" pitchFamily="2" charset="-122"/>
                          <a:cs typeface="+mn-cs"/>
                        </a:rPr>
                        <a:t>)</a:t>
                      </a:r>
                      <a:r>
                        <a:rPr lang="zh-CN" altLang="en-US" sz="2800" b="1" kern="1200" smtClean="0">
                          <a:solidFill>
                            <a:srgbClr val="006600"/>
                          </a:solidFill>
                          <a:latin typeface="黑体" pitchFamily="2" charset="-122"/>
                          <a:ea typeface="黑体" panose="02010609060101010101" pitchFamily="2" charset="-122"/>
                          <a:cs typeface="+mn-cs"/>
                        </a:rPr>
                        <a:t>关于情节展开的诸多技巧</a:t>
                      </a:r>
                    </a:p>
                    <a:p>
                      <a:r>
                        <a:rPr lang="zh-CN" altLang="en-US" sz="2400" b="0" kern="100" smtClean="0">
                          <a:solidFill>
                            <a:srgbClr val="0000FF"/>
                          </a:solidFill>
                          <a:latin typeface="+mn-ea"/>
                          <a:ea typeface="+mn-ea"/>
                          <a:cs typeface="Times New Roman" panose="02020603050405020304"/>
                        </a:rPr>
                        <a:t>文章的技法有修辞层面的，有结构层面的，有材料处理层面的</a:t>
                      </a:r>
                      <a:r>
                        <a:rPr lang="en-US" sz="2400" b="0" kern="100" smtClean="0">
                          <a:solidFill>
                            <a:srgbClr val="0000FF"/>
                          </a:solidFill>
                          <a:latin typeface="+mn-ea"/>
                          <a:ea typeface="+mn-ea"/>
                          <a:cs typeface="Times New Roman" panose="02020603050405020304"/>
                        </a:rPr>
                        <a:t>……</a:t>
                      </a:r>
                      <a:r>
                        <a:rPr lang="zh-CN" altLang="en-US" sz="2400" b="0" kern="100" smtClean="0">
                          <a:solidFill>
                            <a:srgbClr val="0000FF"/>
                          </a:solidFill>
                          <a:latin typeface="+mn-ea"/>
                          <a:ea typeface="+mn-ea"/>
                          <a:cs typeface="Times New Roman" panose="02020603050405020304"/>
                        </a:rPr>
                        <a:t>多种多样，各具神采。</a:t>
                      </a:r>
                      <a:r>
                        <a:rPr lang="en-US" sz="2400" b="0" kern="100" smtClean="0">
                          <a:solidFill>
                            <a:srgbClr val="0000FF"/>
                          </a:solidFill>
                          <a:latin typeface="+mn-ea"/>
                          <a:ea typeface="+mn-ea"/>
                          <a:cs typeface="Times New Roman" panose="02020603050405020304"/>
                        </a:rPr>
                        <a:t> </a:t>
                      </a:r>
                      <a:endParaRPr lang="zh-CN" altLang="en-US" sz="2400" b="0" kern="100">
                        <a:solidFill>
                          <a:srgbClr val="0000FF"/>
                        </a:solidFill>
                        <a:latin typeface="+mn-ea"/>
                        <a:ea typeface="+mn-ea"/>
                        <a:cs typeface="Times New Roman" panose="02020603050405020304"/>
                      </a:endParaRPr>
                    </a:p>
                  </a:txBody>
                  <a:tcPr marL="68580" marR="68580" marT="0" marB="0" anchor="ctr"/>
                </a:tc>
                <a:tc hMerge="1">
                  <a:txBody>
                    <a:bodyPr/>
                    <a:lstStyle/>
                    <a:p>
                      <a:endParaRPr/>
                    </a:p>
                  </a:txBody>
                  <a:tcPr/>
                </a:tc>
              </a:tr>
              <a:tr h="329844">
                <a:tc>
                  <a:txBody>
                    <a:bodyPr/>
                    <a:lstStyle/>
                    <a:p>
                      <a:pPr algn="ctr">
                        <a:spcAft>
                          <a:spcPct val="0"/>
                        </a:spcAft>
                      </a:pPr>
                      <a:r>
                        <a:rPr lang="zh-CN" sz="2400" b="1" kern="100">
                          <a:solidFill>
                            <a:srgbClr val="0000FF"/>
                          </a:solidFill>
                          <a:latin typeface="+mn-ea"/>
                          <a:ea typeface="+mn-ea"/>
                          <a:cs typeface="Times New Roman" panose="02020603050405020304"/>
                        </a:rPr>
                        <a:t>技法</a:t>
                      </a:r>
                      <a:endParaRPr lang="zh-CN" sz="2400" b="1" kern="100">
                        <a:solidFill>
                          <a:srgbClr val="0000FF"/>
                        </a:solidFill>
                        <a:latin typeface="+mn-ea"/>
                        <a:ea typeface="+mn-ea"/>
                        <a:cs typeface="Courier New" panose="02070309020205020404"/>
                      </a:endParaRPr>
                    </a:p>
                  </a:txBody>
                  <a:tcPr marL="68580" marR="68580" marT="0" marB="0" anchor="ctr"/>
                </a:tc>
                <a:tc>
                  <a:txBody>
                    <a:bodyPr/>
                    <a:lstStyle/>
                    <a:p>
                      <a:pPr algn="ctr">
                        <a:spcAft>
                          <a:spcPct val="0"/>
                        </a:spcAft>
                      </a:pPr>
                      <a:r>
                        <a:rPr lang="zh-CN" sz="2400" b="1" kern="100">
                          <a:solidFill>
                            <a:srgbClr val="0000FF"/>
                          </a:solidFill>
                          <a:latin typeface="+mn-ea"/>
                          <a:ea typeface="+mn-ea"/>
                          <a:cs typeface="Times New Roman" panose="02020603050405020304"/>
                        </a:rPr>
                        <a:t>表达效果</a:t>
                      </a:r>
                      <a:endParaRPr lang="zh-CN" sz="2400" b="1" kern="100">
                        <a:solidFill>
                          <a:srgbClr val="0000FF"/>
                        </a:solidFill>
                        <a:latin typeface="+mn-ea"/>
                        <a:ea typeface="+mn-ea"/>
                        <a:cs typeface="Courier New" panose="02070309020205020404"/>
                      </a:endParaRPr>
                    </a:p>
                  </a:txBody>
                  <a:tcPr marL="68580" marR="68580" marT="0" marB="0" anchor="ctr"/>
                </a:tc>
              </a:tr>
              <a:tr h="491843">
                <a:tc>
                  <a:txBody>
                    <a:bodyPr/>
                    <a:lstStyle/>
                    <a:p>
                      <a:pPr algn="l">
                        <a:spcAft>
                          <a:spcPct val="0"/>
                        </a:spcAft>
                      </a:pPr>
                      <a:r>
                        <a:rPr lang="zh-CN" sz="2400" kern="100">
                          <a:solidFill>
                            <a:srgbClr val="0000FF"/>
                          </a:solidFill>
                          <a:latin typeface="+mn-ea"/>
                          <a:ea typeface="+mn-ea"/>
                          <a:cs typeface="Times New Roman" panose="02020603050405020304"/>
                        </a:rPr>
                        <a:t>象征</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mn-ea"/>
                          <a:ea typeface="+mn-ea"/>
                          <a:cs typeface="Times New Roman" panose="02020603050405020304"/>
                        </a:rPr>
                        <a:t>通过某一具体事物来表现与之有某种联系的概念、思想感情。引申事理，形象而含蓄，耐人寻味。</a:t>
                      </a:r>
                      <a:endParaRPr lang="zh-CN" sz="2400" kern="100">
                        <a:solidFill>
                          <a:srgbClr val="0000FF"/>
                        </a:solidFill>
                        <a:latin typeface="+mn-ea"/>
                        <a:ea typeface="+mn-ea"/>
                        <a:cs typeface="Courier New" panose="02070309020205020404"/>
                      </a:endParaRPr>
                    </a:p>
                  </a:txBody>
                  <a:tcPr marL="68580" marR="68580" marT="0" marB="0" anchor="ctr"/>
                </a:tc>
              </a:tr>
              <a:tr h="474356">
                <a:tc>
                  <a:txBody>
                    <a:bodyPr/>
                    <a:lstStyle/>
                    <a:p>
                      <a:pPr algn="l">
                        <a:spcAft>
                          <a:spcPct val="0"/>
                        </a:spcAft>
                      </a:pPr>
                      <a:r>
                        <a:rPr lang="zh-CN" sz="2400" kern="100">
                          <a:solidFill>
                            <a:srgbClr val="0000FF"/>
                          </a:solidFill>
                          <a:latin typeface="+mn-ea"/>
                          <a:ea typeface="+mn-ea"/>
                          <a:cs typeface="Times New Roman" panose="02020603050405020304"/>
                        </a:rPr>
                        <a:t>对比</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mn-ea"/>
                          <a:ea typeface="+mn-ea"/>
                          <a:cs typeface="Times New Roman" panose="02020603050405020304"/>
                        </a:rPr>
                        <a:t>突出事物特点，使形象特点、事物特征更鲜明。</a:t>
                      </a:r>
                      <a:endParaRPr lang="zh-CN" sz="2400" kern="100">
                        <a:solidFill>
                          <a:srgbClr val="0000FF"/>
                        </a:solidFill>
                        <a:latin typeface="+mn-ea"/>
                        <a:ea typeface="+mn-ea"/>
                        <a:cs typeface="Courier New" panose="02070309020205020404"/>
                      </a:endParaRPr>
                    </a:p>
                  </a:txBody>
                  <a:tcPr marL="68580" marR="68580" marT="0" marB="0" anchor="ctr"/>
                </a:tc>
              </a:tr>
              <a:tr h="571504">
                <a:tc>
                  <a:txBody>
                    <a:bodyPr/>
                    <a:lstStyle/>
                    <a:p>
                      <a:pPr algn="l">
                        <a:spcAft>
                          <a:spcPct val="0"/>
                        </a:spcAft>
                      </a:pPr>
                      <a:r>
                        <a:rPr lang="zh-CN" sz="2400" kern="100">
                          <a:solidFill>
                            <a:srgbClr val="0000FF"/>
                          </a:solidFill>
                          <a:latin typeface="+mn-ea"/>
                          <a:ea typeface="+mn-ea"/>
                          <a:cs typeface="Times New Roman" panose="02020603050405020304"/>
                        </a:rPr>
                        <a:t>抑扬</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mn-ea"/>
                          <a:ea typeface="+mn-ea"/>
                          <a:cs typeface="Times New Roman" panose="02020603050405020304"/>
                        </a:rPr>
                        <a:t>在反差的变化中突出事物，两相对照，形成起伏之势，给读者留下深刻印象，增强作品的艺术效果。</a:t>
                      </a:r>
                      <a:endParaRPr lang="zh-CN" sz="2400" kern="100">
                        <a:solidFill>
                          <a:srgbClr val="0000FF"/>
                        </a:solidFill>
                        <a:latin typeface="+mn-ea"/>
                        <a:ea typeface="+mn-ea"/>
                        <a:cs typeface="Courier New" panose="02070309020205020404"/>
                      </a:endParaRPr>
                    </a:p>
                  </a:txBody>
                  <a:tcPr marL="68580" marR="68580" marT="0" marB="0" anchor="ctr"/>
                </a:tc>
              </a:tr>
              <a:tr h="932135">
                <a:tc>
                  <a:txBody>
                    <a:bodyPr/>
                    <a:lstStyle/>
                    <a:p>
                      <a:pPr algn="l">
                        <a:spcAft>
                          <a:spcPct val="0"/>
                        </a:spcAft>
                      </a:pPr>
                      <a:r>
                        <a:rPr lang="zh-CN" sz="2400" kern="100">
                          <a:solidFill>
                            <a:srgbClr val="0000FF"/>
                          </a:solidFill>
                          <a:latin typeface="+mn-ea"/>
                          <a:ea typeface="+mn-ea"/>
                          <a:cs typeface="Times New Roman" panose="02020603050405020304"/>
                        </a:rPr>
                        <a:t>衬托</a:t>
                      </a:r>
                      <a:r>
                        <a:rPr lang="en-US" sz="2400" kern="100">
                          <a:solidFill>
                            <a:srgbClr val="0000FF"/>
                          </a:solidFill>
                          <a:latin typeface="+mn-ea"/>
                          <a:ea typeface="+mn-ea"/>
                          <a:cs typeface="Courier New" panose="02070309020205020404"/>
                        </a:rPr>
                        <a:t>/</a:t>
                      </a:r>
                      <a:r>
                        <a:rPr lang="zh-CN" sz="2400" kern="100">
                          <a:solidFill>
                            <a:srgbClr val="0000FF"/>
                          </a:solidFill>
                          <a:latin typeface="+mn-ea"/>
                          <a:ea typeface="+mn-ea"/>
                          <a:cs typeface="Times New Roman" panose="02020603050405020304"/>
                        </a:rPr>
                        <a:t>渲染</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mn-ea"/>
                          <a:ea typeface="+mn-ea"/>
                          <a:cs typeface="Times New Roman" panose="02020603050405020304"/>
                        </a:rPr>
                        <a:t>用其他事物来陪衬、对照，或用浓重的笔墨描绘某一事物，以突出所要表现的事物的特点。为行文作铺垫，营造氛围。</a:t>
                      </a:r>
                      <a:endParaRPr lang="zh-CN" sz="2400" kern="100">
                        <a:solidFill>
                          <a:srgbClr val="0000FF"/>
                        </a:solidFill>
                        <a:latin typeface="+mn-ea"/>
                        <a:ea typeface="+mn-ea"/>
                        <a:cs typeface="Courier New" panose="02070309020205020404"/>
                      </a:endParaRPr>
                    </a:p>
                  </a:txBody>
                  <a:tcPr marL="68580" marR="68580" marT="0" marB="0" anchor="ctr"/>
                </a:tc>
              </a:tr>
              <a:tr h="734702">
                <a:tc>
                  <a:txBody>
                    <a:bodyPr/>
                    <a:lstStyle/>
                    <a:p>
                      <a:pPr algn="l">
                        <a:spcAft>
                          <a:spcPct val="0"/>
                        </a:spcAft>
                      </a:pPr>
                      <a:r>
                        <a:rPr lang="zh-CN" sz="2400" kern="100">
                          <a:solidFill>
                            <a:srgbClr val="0000FF"/>
                          </a:solidFill>
                          <a:latin typeface="+mn-ea"/>
                          <a:ea typeface="+mn-ea"/>
                          <a:cs typeface="Times New Roman" panose="02020603050405020304"/>
                        </a:rPr>
                        <a:t>联想</a:t>
                      </a:r>
                      <a:r>
                        <a:rPr lang="en-US" sz="2400" kern="100">
                          <a:solidFill>
                            <a:srgbClr val="0000FF"/>
                          </a:solidFill>
                          <a:latin typeface="+mn-ea"/>
                          <a:ea typeface="+mn-ea"/>
                          <a:cs typeface="Courier New" panose="02070309020205020404"/>
                        </a:rPr>
                        <a:t>/</a:t>
                      </a:r>
                      <a:r>
                        <a:rPr lang="zh-CN" sz="2400" kern="100">
                          <a:solidFill>
                            <a:srgbClr val="0000FF"/>
                          </a:solidFill>
                          <a:latin typeface="+mn-ea"/>
                          <a:ea typeface="+mn-ea"/>
                          <a:cs typeface="Times New Roman" panose="02020603050405020304"/>
                        </a:rPr>
                        <a:t>想象</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mn-ea"/>
                          <a:ea typeface="+mn-ea"/>
                          <a:cs typeface="Times New Roman" panose="02020603050405020304"/>
                        </a:rPr>
                        <a:t>经常联袂使用，可以使文章内容更为丰富，形象更为丰满、生动，增添文章的艺术表现力。</a:t>
                      </a:r>
                      <a:endParaRPr lang="zh-CN" sz="2400" kern="100">
                        <a:solidFill>
                          <a:srgbClr val="0000FF"/>
                        </a:solidFill>
                        <a:latin typeface="+mn-ea"/>
                        <a:ea typeface="+mn-ea"/>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03253" y="882634"/>
          <a:ext cx="10358120" cy="5453380"/>
        </p:xfrm>
        <a:graphic>
          <a:graphicData uri="http://schemas.openxmlformats.org/drawingml/2006/table">
            <a:tbl>
              <a:tblPr firstRow="1" bandRow="1">
                <a:tableStyleId>{8799B23B-EC83-4686-B30A-512413B5E67A}</a:tableStyleId>
              </a:tblPr>
              <a:tblGrid>
                <a:gridCol w="1428750"/>
                <a:gridCol w="8929370"/>
              </a:tblGrid>
              <a:tr h="492125">
                <a:tc>
                  <a:txBody>
                    <a:bodyPr/>
                    <a:lstStyle/>
                    <a:p>
                      <a:pPr algn="ctr">
                        <a:spcAft>
                          <a:spcPct val="0"/>
                        </a:spcAft>
                      </a:pPr>
                      <a:r>
                        <a:rPr lang="zh-CN" sz="2400" b="1" kern="100">
                          <a:solidFill>
                            <a:srgbClr val="0000FF"/>
                          </a:solidFill>
                          <a:latin typeface="+mn-ea"/>
                          <a:ea typeface="+mn-ea"/>
                          <a:cs typeface="Times New Roman" panose="02020603050405020304"/>
                        </a:rPr>
                        <a:t>技法</a:t>
                      </a:r>
                      <a:endParaRPr lang="zh-CN" sz="2400" b="1" kern="100">
                        <a:solidFill>
                          <a:srgbClr val="0000FF"/>
                        </a:solidFill>
                        <a:latin typeface="+mn-ea"/>
                        <a:ea typeface="+mn-ea"/>
                        <a:cs typeface="Courier New" panose="02070309020205020404"/>
                      </a:endParaRPr>
                    </a:p>
                  </a:txBody>
                  <a:tcPr marL="68580" marR="68580" marT="0" marB="0" anchor="ctr"/>
                </a:tc>
                <a:tc>
                  <a:txBody>
                    <a:bodyPr/>
                    <a:lstStyle/>
                    <a:p>
                      <a:pPr algn="ctr">
                        <a:spcAft>
                          <a:spcPct val="0"/>
                        </a:spcAft>
                      </a:pPr>
                      <a:r>
                        <a:rPr lang="zh-CN" sz="2400" b="1" kern="100">
                          <a:solidFill>
                            <a:srgbClr val="0000FF"/>
                          </a:solidFill>
                          <a:latin typeface="+mn-ea"/>
                          <a:ea typeface="+mn-ea"/>
                          <a:cs typeface="Times New Roman" panose="02020603050405020304"/>
                        </a:rPr>
                        <a:t>表达效果</a:t>
                      </a:r>
                      <a:endParaRPr lang="zh-CN" sz="2400" b="1" kern="100">
                        <a:solidFill>
                          <a:srgbClr val="0000FF"/>
                        </a:solidFill>
                        <a:latin typeface="+mn-ea"/>
                        <a:ea typeface="+mn-ea"/>
                        <a:cs typeface="Courier New" panose="02070309020205020404"/>
                      </a:endParaRPr>
                    </a:p>
                  </a:txBody>
                  <a:tcPr marL="68580" marR="68580" marT="0" marB="0" anchor="ctr"/>
                </a:tc>
              </a:tr>
              <a:tr h="731520">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悬念</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在情节发展中设置某种疑端或矛盾冲突，使人产生关心事物发展或人物命运的心理活动，引人入胜。</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r h="731520">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铺垫</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为了突出某个表现对象，而预作一些陪衬、烘托和交代。它可以起到营造气氛、层层推进、水到渠成的作用，使形象更鲜明突出。</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r h="931545">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伏笔</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对作品中将要出现的人物或事件预先作出暗示或提示，到适当的时机给予呼应，以收到前后连贯、结构严谨的效果。</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r h="734695">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借景抒情</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通过景物描写，来抒发作者的情感。带着情感去观察、描写事物，情景交融，意境深远。</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r h="734695">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开门见山</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开头就直接进入正题，不拐弯抹角，简明扼要。</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r h="1097280">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点面结合</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文章中叙写事件全过程是</a:t>
                      </a:r>
                      <a:r>
                        <a:rPr lang="en-US" sz="2400" kern="100">
                          <a:solidFill>
                            <a:srgbClr val="0000FF"/>
                          </a:solidFill>
                          <a:latin typeface="宋体" pitchFamily="2" charset="-122"/>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面</a:t>
                      </a:r>
                      <a:r>
                        <a:rPr lang="en-US" sz="2400" kern="100">
                          <a:solidFill>
                            <a:srgbClr val="0000FF"/>
                          </a:solidFill>
                          <a:latin typeface="宋体" pitchFamily="2" charset="-122"/>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，重点写某一特殊情节或细节是</a:t>
                      </a:r>
                      <a:r>
                        <a:rPr lang="en-US" sz="2400" kern="100">
                          <a:solidFill>
                            <a:srgbClr val="0000FF"/>
                          </a:solidFill>
                          <a:latin typeface="宋体" pitchFamily="2" charset="-122"/>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点</a:t>
                      </a:r>
                      <a:r>
                        <a:rPr lang="en-US" sz="2400" kern="100">
                          <a:solidFill>
                            <a:srgbClr val="0000FF"/>
                          </a:solidFill>
                          <a:latin typeface="宋体" pitchFamily="2" charset="-122"/>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；既能反映事物的全貌，又能突出重点，表达事件的普遍意义和特殊意义。</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89137" y="811195"/>
            <a:ext cx="7500990" cy="52197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800" b="1" smtClean="0">
                <a:latin typeface="黑体" pitchFamily="2" charset="-122"/>
                <a:ea typeface="黑体" panose="02010609060101010101" pitchFamily="2" charset="-122"/>
              </a:rPr>
              <a:t>考点四　小说形象鉴赏</a:t>
            </a:r>
            <a:r>
              <a:rPr lang="en-US" altLang="en-US" sz="2800" b="1" smtClean="0">
                <a:latin typeface="黑体" pitchFamily="2" charset="-122"/>
                <a:ea typeface="黑体" panose="02010609060101010101" pitchFamily="2" charset="-122"/>
              </a:rPr>
              <a:t>3</a:t>
            </a:r>
            <a:r>
              <a:rPr lang="zh-CN" altLang="en-US" sz="2800" b="1" smtClean="0">
                <a:latin typeface="黑体" pitchFamily="2" charset="-122"/>
                <a:ea typeface="黑体" panose="02010609060101010101" pitchFamily="2" charset="-122"/>
              </a:rPr>
              <a:t>题型</a:t>
            </a:r>
          </a:p>
        </p:txBody>
      </p:sp>
      <p:sp>
        <p:nvSpPr>
          <p:cNvPr id="4" name="Text Box 2"/>
          <p:cNvSpPr txBox="1">
            <a:spLocks noChangeArrowheads="1"/>
          </p:cNvSpPr>
          <p:nvPr/>
        </p:nvSpPr>
        <p:spPr bwMode="auto">
          <a:xfrm>
            <a:off x="1189005" y="1811327"/>
            <a:ext cx="9572692" cy="3784600"/>
          </a:xfrm>
          <a:prstGeom prst="rect">
            <a:avLst/>
          </a:prstGeom>
          <a:noFill/>
          <a:ln w="9525">
            <a:noFill/>
            <a:miter lim="800000"/>
          </a:ln>
          <a:effectLst/>
        </p:spPr>
        <p:txBody>
          <a:bodyPr wrap="square">
            <a:spAutoFit/>
          </a:bodyPr>
          <a:lstStyle/>
          <a:p>
            <a:r>
              <a:rPr lang="zh-CN" altLang="en-US" sz="2400" smtClean="0">
                <a:solidFill>
                  <a:srgbClr val="0000FF"/>
                </a:solidFill>
                <a:latin typeface="+mn-ea"/>
              </a:rPr>
              <a:t>    文学即人学，小说一般是通过人物形象或故事揭示人生哲理、社会问题、价值观念等的。以小说主要人物的性格特点、道德风貌、品格等揭示人性中的真善美和假丑恶。小说的核心任务就是通过刻画人物、塑造典型人物形象来揭示社会生活的某些本质方面，从而表现作品的主题的。所以对小说人物形象的理解与分析就理所当然地成为了小说阅读考查中命题的热点。</a:t>
            </a:r>
          </a:p>
          <a:p>
            <a:r>
              <a:rPr lang="zh-CN" altLang="en-US" sz="2400" smtClean="0">
                <a:solidFill>
                  <a:srgbClr val="0000FF"/>
                </a:solidFill>
                <a:latin typeface="+mn-ea"/>
              </a:rPr>
              <a:t>    高考对本考点的考查，通常有下面几种常见题型：</a:t>
            </a:r>
            <a:endParaRPr lang="en-US" altLang="zh-CN" sz="2400" smtClean="0">
              <a:solidFill>
                <a:srgbClr val="0000FF"/>
              </a:solidFill>
              <a:latin typeface="+mn-ea"/>
            </a:endParaRPr>
          </a:p>
          <a:p>
            <a:r>
              <a:rPr lang="en-US" sz="2400" smtClean="0">
                <a:solidFill>
                  <a:srgbClr val="0000FF"/>
                </a:solidFill>
                <a:latin typeface="+mn-ea"/>
              </a:rPr>
              <a:t>        (1)</a:t>
            </a:r>
            <a:r>
              <a:rPr lang="zh-CN" altLang="en-US" sz="2400" smtClean="0">
                <a:solidFill>
                  <a:srgbClr val="0000FF"/>
                </a:solidFill>
                <a:latin typeface="+mn-ea"/>
              </a:rPr>
              <a:t>人物形象的分析与概括；</a:t>
            </a:r>
            <a:endParaRPr lang="en-US" altLang="zh-CN" sz="2400" smtClean="0">
              <a:solidFill>
                <a:srgbClr val="0000FF"/>
              </a:solidFill>
              <a:latin typeface="+mn-ea"/>
            </a:endParaRPr>
          </a:p>
          <a:p>
            <a:r>
              <a:rPr lang="en-US" sz="2400" smtClean="0">
                <a:solidFill>
                  <a:srgbClr val="0000FF"/>
                </a:solidFill>
                <a:latin typeface="+mn-ea"/>
              </a:rPr>
              <a:t>        (2)</a:t>
            </a:r>
            <a:r>
              <a:rPr lang="zh-CN" altLang="en-US" sz="2400" smtClean="0">
                <a:solidFill>
                  <a:srgbClr val="0000FF"/>
                </a:solidFill>
                <a:latin typeface="+mn-ea"/>
              </a:rPr>
              <a:t>人物形象</a:t>
            </a:r>
            <a:r>
              <a:rPr lang="en-US" sz="2400" smtClean="0">
                <a:solidFill>
                  <a:srgbClr val="0000FF"/>
                </a:solidFill>
                <a:latin typeface="+mn-ea"/>
              </a:rPr>
              <a:t>(</a:t>
            </a:r>
            <a:r>
              <a:rPr lang="zh-CN" altLang="en-US" sz="2400" smtClean="0">
                <a:solidFill>
                  <a:srgbClr val="0000FF"/>
                </a:solidFill>
                <a:latin typeface="+mn-ea"/>
              </a:rPr>
              <a:t>物象</a:t>
            </a:r>
            <a:r>
              <a:rPr lang="en-US" sz="2400" smtClean="0">
                <a:solidFill>
                  <a:srgbClr val="0000FF"/>
                </a:solidFill>
                <a:latin typeface="+mn-ea"/>
              </a:rPr>
              <a:t>)</a:t>
            </a:r>
            <a:r>
              <a:rPr lang="zh-CN" altLang="en-US" sz="2400" smtClean="0">
                <a:solidFill>
                  <a:srgbClr val="0000FF"/>
                </a:solidFill>
                <a:latin typeface="+mn-ea"/>
              </a:rPr>
              <a:t>的作用分析；</a:t>
            </a:r>
            <a:endParaRPr lang="en-US" altLang="zh-CN" sz="2400" smtClean="0">
              <a:solidFill>
                <a:srgbClr val="0000FF"/>
              </a:solidFill>
              <a:latin typeface="+mn-ea"/>
            </a:endParaRPr>
          </a:p>
          <a:p>
            <a:r>
              <a:rPr lang="en-US" sz="2400" smtClean="0">
                <a:solidFill>
                  <a:srgbClr val="0000FF"/>
                </a:solidFill>
                <a:latin typeface="+mn-ea"/>
              </a:rPr>
              <a:t>        (3)</a:t>
            </a:r>
            <a:r>
              <a:rPr lang="zh-CN" altLang="en-US" sz="2400" smtClean="0">
                <a:solidFill>
                  <a:srgbClr val="0000FF"/>
                </a:solidFill>
                <a:latin typeface="+mn-ea"/>
              </a:rPr>
              <a:t>人物形象的塑造技巧鉴赏。</a:t>
            </a:r>
            <a:endParaRPr lang="zh-CN" altLang="en-US" sz="2400">
              <a:solidFill>
                <a:srgbClr val="0000FF"/>
              </a:solidFill>
              <a:latin typeface="+mn-ea"/>
            </a:endParaRPr>
          </a:p>
        </p:txBody>
      </p:sp>
      <p:sp>
        <p:nvSpPr>
          <p:cNvPr id="5"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7"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形象鉴赏</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3" presetClass="entr" presetSubtype="16" fill="hold" grpId="1"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plus(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03253" y="882634"/>
          <a:ext cx="10358120" cy="5000659"/>
        </p:xfrm>
        <a:graphic>
          <a:graphicData uri="http://schemas.openxmlformats.org/drawingml/2006/table">
            <a:tbl>
              <a:tblPr firstRow="1" bandRow="1">
                <a:tableStyleId>{8799B23B-EC83-4686-B30A-512413B5E67A}</a:tableStyleId>
              </a:tblPr>
              <a:tblGrid>
                <a:gridCol w="1428750"/>
                <a:gridCol w="8929370"/>
              </a:tblGrid>
              <a:tr h="491843">
                <a:tc>
                  <a:txBody>
                    <a:bodyPr/>
                    <a:lstStyle/>
                    <a:p>
                      <a:pPr algn="ctr">
                        <a:spcAft>
                          <a:spcPct val="0"/>
                        </a:spcAft>
                      </a:pPr>
                      <a:r>
                        <a:rPr lang="zh-CN" sz="2400" b="1" kern="100">
                          <a:solidFill>
                            <a:srgbClr val="0000FF"/>
                          </a:solidFill>
                          <a:latin typeface="+mn-ea"/>
                          <a:ea typeface="+mn-ea"/>
                          <a:cs typeface="Times New Roman" panose="02020603050405020304"/>
                        </a:rPr>
                        <a:t>技法</a:t>
                      </a:r>
                      <a:endParaRPr lang="zh-CN" sz="2400" b="1" kern="100">
                        <a:solidFill>
                          <a:srgbClr val="0000FF"/>
                        </a:solidFill>
                        <a:latin typeface="+mn-ea"/>
                        <a:ea typeface="+mn-ea"/>
                        <a:cs typeface="Courier New" panose="02070309020205020404"/>
                      </a:endParaRPr>
                    </a:p>
                  </a:txBody>
                  <a:tcPr marL="68580" marR="68580" marT="0" marB="0" anchor="ctr"/>
                </a:tc>
                <a:tc>
                  <a:txBody>
                    <a:bodyPr/>
                    <a:lstStyle/>
                    <a:p>
                      <a:pPr algn="ctr">
                        <a:spcAft>
                          <a:spcPct val="0"/>
                        </a:spcAft>
                      </a:pPr>
                      <a:r>
                        <a:rPr lang="zh-CN" sz="2400" b="1" kern="100">
                          <a:solidFill>
                            <a:srgbClr val="0000FF"/>
                          </a:solidFill>
                          <a:latin typeface="+mn-ea"/>
                          <a:ea typeface="+mn-ea"/>
                          <a:cs typeface="Times New Roman" panose="02020603050405020304"/>
                        </a:rPr>
                        <a:t>表达效果</a:t>
                      </a:r>
                      <a:endParaRPr lang="zh-CN" sz="2400" b="1" kern="100">
                        <a:solidFill>
                          <a:srgbClr val="0000FF"/>
                        </a:solidFill>
                        <a:latin typeface="+mn-ea"/>
                        <a:ea typeface="+mn-ea"/>
                        <a:cs typeface="Courier New" panose="02070309020205020404"/>
                      </a:endParaRPr>
                    </a:p>
                  </a:txBody>
                  <a:tcPr marL="68580" marR="68580" marT="0" marB="0" anchor="ctr"/>
                </a:tc>
              </a:tr>
              <a:tr h="474356">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虚实结合</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抓住重点，以实衬虚，或以虚衬实，突出事物的本质特征，从而更鲜明地刻画人物性格，凸现事物、景物的特点，更集中地揭示题旨。</a:t>
                      </a:r>
                    </a:p>
                  </a:txBody>
                  <a:tcPr marL="68580" marR="68580" marT="0" marB="0" anchor="ctr"/>
                </a:tc>
              </a:tr>
              <a:tr h="571504">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以小见大</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抓住最能体现大主题的、看似平凡细小却包含典型意义和生活哲理的小事件来叙写，感人且具有广泛的社会意义。</a:t>
                      </a:r>
                    </a:p>
                  </a:txBody>
                  <a:tcPr marL="68580" marR="68580" marT="0" marB="0" anchor="ctr"/>
                </a:tc>
              </a:tr>
              <a:tr h="536876">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动静结合</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以动衬静，以静衬动，互相衬托，相得益彰。</a:t>
                      </a:r>
                    </a:p>
                  </a:txBody>
                  <a:tcPr marL="68580" marR="68580" marT="0" marB="0" anchor="ctr"/>
                </a:tc>
              </a:tr>
              <a:tr h="642942">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画龙点睛</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在关键处用几句话点明实质，使内容生动有力，使主旨得以凸显。</a:t>
                      </a:r>
                    </a:p>
                  </a:txBody>
                  <a:tcPr marL="68580" marR="68580" marT="0" marB="0" anchor="ctr"/>
                </a:tc>
              </a:tr>
              <a:tr h="765496">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首尾呼应</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前有伏笔，后有照应，可以使内容更为完整，结构更为紧凑、严密。</a:t>
                      </a:r>
                    </a:p>
                  </a:txBody>
                  <a:tcPr marL="68580" marR="68580" marT="0" marB="0" anchor="ctr"/>
                </a:tc>
              </a:tr>
              <a:tr h="734702">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卒章显志</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在文章结尾时，用一两句话点明中心、主题，增加文章的深刻性。</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ext Box 2"/>
          <p:cNvSpPr txBox="1">
            <a:spLocks noChangeArrowheads="1"/>
          </p:cNvSpPr>
          <p:nvPr/>
        </p:nvSpPr>
        <p:spPr bwMode="auto">
          <a:xfrm>
            <a:off x="546063" y="1239823"/>
            <a:ext cx="10715700" cy="5077460"/>
          </a:xfrm>
          <a:prstGeom prst="rect">
            <a:avLst/>
          </a:prstGeom>
          <a:noFill/>
          <a:ln w="9525">
            <a:noFill/>
            <a:miter lim="800000"/>
          </a:ln>
          <a:effectLst/>
        </p:spPr>
        <p:txBody>
          <a:bodyPr wrap="square">
            <a:spAutoFit/>
          </a:bodyPr>
          <a:lstStyle/>
          <a:p>
            <a:pPr>
              <a:lnSpc>
                <a:spcPct val="150000"/>
              </a:lnSpc>
            </a:pPr>
            <a:r>
              <a:rPr lang="zh-CN" altLang="en-US" sz="2400" smtClean="0">
                <a:solidFill>
                  <a:srgbClr val="0000FF"/>
                </a:solidFill>
              </a:rPr>
              <a:t>        第一步：小说用了什么艺术技巧。要辨明本语句所运用的修辞手法或表现手法。</a:t>
            </a:r>
          </a:p>
          <a:p>
            <a:pPr>
              <a:lnSpc>
                <a:spcPct val="150000"/>
              </a:lnSpc>
            </a:pPr>
            <a:r>
              <a:rPr lang="zh-CN" altLang="en-US" sz="2400" smtClean="0">
                <a:solidFill>
                  <a:srgbClr val="0000FF"/>
                </a:solidFill>
              </a:rPr>
              <a:t>        第二步：表达了什么内容。分析这种修辞或表现手法在文章中要表现的内容。</a:t>
            </a:r>
          </a:p>
          <a:p>
            <a:pPr>
              <a:lnSpc>
                <a:spcPct val="150000"/>
              </a:lnSpc>
            </a:pPr>
            <a:r>
              <a:rPr lang="zh-CN" altLang="en-US" sz="2400" smtClean="0">
                <a:solidFill>
                  <a:srgbClr val="0000FF"/>
                </a:solidFill>
              </a:rPr>
              <a:t>        第三步：有何艺术效果或作用。结合具体语句对此种修辞或表现手法的一般表达效果加以说明，并注意联系主题思想。有时，还要注意考虑对读者阅读的作用。</a:t>
            </a:r>
          </a:p>
          <a:p>
            <a:pPr>
              <a:lnSpc>
                <a:spcPct val="150000"/>
              </a:lnSpc>
            </a:pPr>
            <a:r>
              <a:rPr lang="zh-CN" altLang="en-US" sz="2400" smtClean="0">
                <a:solidFill>
                  <a:srgbClr val="0000FF"/>
                </a:solidFill>
              </a:rPr>
              <a:t>        答题规范：指</a:t>
            </a:r>
            <a:r>
              <a:rPr lang="en-US" sz="2400" smtClean="0">
                <a:solidFill>
                  <a:srgbClr val="0000FF"/>
                </a:solidFill>
              </a:rPr>
              <a:t>(</a:t>
            </a:r>
            <a:r>
              <a:rPr lang="zh-CN" altLang="en-US" sz="2400" smtClean="0">
                <a:solidFill>
                  <a:srgbClr val="0000FF"/>
                </a:solidFill>
              </a:rPr>
              <a:t>指明所用技巧</a:t>
            </a:r>
            <a:r>
              <a:rPr lang="en-US" sz="2400" smtClean="0">
                <a:solidFill>
                  <a:srgbClr val="0000FF"/>
                </a:solidFill>
              </a:rPr>
              <a:t>)</a:t>
            </a:r>
            <a:r>
              <a:rPr lang="zh-CN" altLang="en-US" sz="2400" smtClean="0">
                <a:solidFill>
                  <a:srgbClr val="0000FF"/>
                </a:solidFill>
              </a:rPr>
              <a:t>＋析</a:t>
            </a:r>
            <a:r>
              <a:rPr lang="en-US" sz="2400" smtClean="0">
                <a:solidFill>
                  <a:srgbClr val="0000FF"/>
                </a:solidFill>
              </a:rPr>
              <a:t>(</a:t>
            </a:r>
            <a:r>
              <a:rPr lang="zh-CN" altLang="en-US" sz="2400" smtClean="0">
                <a:solidFill>
                  <a:srgbClr val="0000FF"/>
                </a:solidFill>
              </a:rPr>
              <a:t>结合文句分析如何运用</a:t>
            </a:r>
            <a:r>
              <a:rPr lang="en-US" sz="2400" smtClean="0">
                <a:solidFill>
                  <a:srgbClr val="0000FF"/>
                </a:solidFill>
              </a:rPr>
              <a:t>)</a:t>
            </a:r>
            <a:r>
              <a:rPr lang="zh-CN" altLang="en-US" sz="2400" smtClean="0">
                <a:solidFill>
                  <a:srgbClr val="0000FF"/>
                </a:solidFill>
              </a:rPr>
              <a:t>＋点</a:t>
            </a:r>
            <a:r>
              <a:rPr lang="en-US" sz="2400" smtClean="0">
                <a:solidFill>
                  <a:srgbClr val="0000FF"/>
                </a:solidFill>
              </a:rPr>
              <a:t>(</a:t>
            </a:r>
            <a:r>
              <a:rPr lang="zh-CN" altLang="en-US" sz="2400" smtClean="0">
                <a:solidFill>
                  <a:srgbClr val="0000FF"/>
                </a:solidFill>
              </a:rPr>
              <a:t>点明表达效果</a:t>
            </a:r>
            <a:r>
              <a:rPr lang="en-US" sz="2400" smtClean="0">
                <a:solidFill>
                  <a:srgbClr val="0000FF"/>
                </a:solidFill>
              </a:rPr>
              <a:t>)</a:t>
            </a:r>
            <a:r>
              <a:rPr lang="zh-CN" altLang="en-US" sz="2400" smtClean="0">
                <a:solidFill>
                  <a:srgbClr val="0000FF"/>
                </a:solidFill>
              </a:rPr>
              <a:t>。</a:t>
            </a:r>
            <a:endParaRPr lang="zh-CN" altLang="en-US" sz="2400">
              <a:solidFill>
                <a:srgbClr val="0000FF"/>
              </a:solidFill>
            </a:endParaRPr>
          </a:p>
        </p:txBody>
      </p:sp>
      <p:sp>
        <p:nvSpPr>
          <p:cNvPr id="172035" name="Text Box 3"/>
          <p:cNvSpPr txBox="1">
            <a:spLocks noChangeArrowheads="1"/>
          </p:cNvSpPr>
          <p:nvPr/>
        </p:nvSpPr>
        <p:spPr bwMode="auto">
          <a:xfrm>
            <a:off x="760377" y="596881"/>
            <a:ext cx="7653355" cy="521970"/>
          </a:xfrm>
          <a:prstGeom prst="rect">
            <a:avLst/>
          </a:prstGeom>
          <a:noFill/>
          <a:ln w="19050">
            <a:solidFill>
              <a:srgbClr val="FFCCCC"/>
            </a:solidFill>
            <a:miter lim="800000"/>
          </a:ln>
          <a:effectLst/>
        </p:spPr>
        <p:txBody>
          <a:bodyPr wrap="square">
            <a:spAutoFit/>
          </a:bodyPr>
          <a:lstStyle/>
          <a:p>
            <a:r>
              <a:rPr lang="en-US" altLang="en-US" sz="2800" b="1" smtClean="0">
                <a:solidFill>
                  <a:srgbClr val="006600"/>
                </a:solidFill>
                <a:latin typeface="黑体" pitchFamily="2" charset="-122"/>
                <a:ea typeface="黑体" panose="02010609060101010101" pitchFamily="2" charset="-122"/>
              </a:rPr>
              <a:t>(</a:t>
            </a:r>
            <a:r>
              <a:rPr lang="zh-CN" altLang="en-US" sz="2800" b="1" smtClean="0">
                <a:solidFill>
                  <a:srgbClr val="006600"/>
                </a:solidFill>
                <a:latin typeface="黑体" pitchFamily="2" charset="-122"/>
                <a:ea typeface="黑体" panose="02010609060101010101" pitchFamily="2" charset="-122"/>
              </a:rPr>
              <a:t>五</a:t>
            </a:r>
            <a:r>
              <a:rPr lang="en-US" altLang="en-US" sz="2800" b="1" smtClean="0">
                <a:solidFill>
                  <a:srgbClr val="006600"/>
                </a:solidFill>
                <a:latin typeface="黑体" pitchFamily="2" charset="-122"/>
                <a:ea typeface="黑体" panose="02010609060101010101" pitchFamily="2" charset="-122"/>
              </a:rPr>
              <a:t>)</a:t>
            </a:r>
            <a:r>
              <a:rPr lang="zh-CN" altLang="en-US" sz="2800" b="1" smtClean="0">
                <a:solidFill>
                  <a:srgbClr val="006600"/>
                </a:solidFill>
                <a:latin typeface="黑体" pitchFamily="2" charset="-122"/>
                <a:ea typeface="黑体" panose="02010609060101010101" pitchFamily="2" charset="-122"/>
              </a:rPr>
              <a:t>表达技巧类题目解题</a:t>
            </a:r>
            <a:r>
              <a:rPr lang="en-US" altLang="en-US" sz="2800" b="1" smtClean="0">
                <a:solidFill>
                  <a:srgbClr val="006600"/>
                </a:solidFill>
                <a:latin typeface="黑体" pitchFamily="2" charset="-122"/>
                <a:ea typeface="黑体" panose="02010609060101010101" pitchFamily="2" charset="-122"/>
              </a:rPr>
              <a:t>“</a:t>
            </a:r>
            <a:r>
              <a:rPr lang="zh-CN" altLang="en-US" sz="2800" b="1" smtClean="0">
                <a:solidFill>
                  <a:srgbClr val="006600"/>
                </a:solidFill>
                <a:latin typeface="黑体" pitchFamily="2" charset="-122"/>
                <a:ea typeface="黑体" panose="02010609060101010101" pitchFamily="2" charset="-122"/>
              </a:rPr>
              <a:t>三步骤</a:t>
            </a:r>
            <a:r>
              <a:rPr lang="en-US" altLang="en-US" sz="2800" b="1" smtClean="0">
                <a:solidFill>
                  <a:srgbClr val="006600"/>
                </a:solidFill>
                <a:latin typeface="黑体" pitchFamily="2" charset="-122"/>
                <a:ea typeface="黑体" panose="02010609060101010101" pitchFamily="2" charset="-122"/>
              </a:rPr>
              <a:t>”</a:t>
            </a:r>
            <a:r>
              <a:rPr lang="zh-CN" altLang="en-US" sz="2800" b="1" smtClean="0">
                <a:solidFill>
                  <a:srgbClr val="006600"/>
                </a:solidFill>
                <a:latin typeface="黑体" pitchFamily="2" charset="-122"/>
                <a:ea typeface="黑体" panose="0201060906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72035"/>
                                        </p:tgtEl>
                                        <p:attrNameLst>
                                          <p:attrName>style.visibility</p:attrName>
                                        </p:attrNameLst>
                                      </p:cBhvr>
                                      <p:to>
                                        <p:strVal val="visible"/>
                                      </p:to>
                                    </p:set>
                                    <p:animEffect transition="in" filter="dissolve">
                                      <p:cBhvr>
                                        <p:cTn id="7" dur="500"/>
                                        <p:tgtEl>
                                          <p:spTgt spid="17203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72034"/>
                                        </p:tgtEl>
                                        <p:attrNameLst>
                                          <p:attrName>style.visibility</p:attrName>
                                        </p:attrNameLst>
                                      </p:cBhvr>
                                      <p:to>
                                        <p:strVal val="visible"/>
                                      </p:to>
                                    </p:set>
                                    <p:animEffect transition="in" filter="plus(in)">
                                      <p:cBhvr>
                                        <p:cTn id="13" dur="2000"/>
                                        <p:tgtEl>
                                          <p:spTgt spid="172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172035"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903253" y="1525575"/>
            <a:ext cx="10001320" cy="3723005"/>
          </a:xfrm>
          <a:prstGeom prst="rect">
            <a:avLst/>
          </a:prstGeom>
          <a:noFill/>
          <a:ln w="9525">
            <a:noFill/>
            <a:miter lim="800000"/>
          </a:ln>
          <a:effectLst/>
        </p:spPr>
        <p:txBody>
          <a:bodyPr wrap="square">
            <a:spAutoFit/>
          </a:bodyPr>
          <a:lstStyle/>
          <a:p>
            <a:r>
              <a:rPr lang="zh-CN" altLang="en-US" sz="2000" smtClean="0"/>
              <a:t>           </a:t>
            </a:r>
            <a:endParaRPr lang="zh-CN" altLang="en-US" sz="2400" b="1" smtClean="0">
              <a:solidFill>
                <a:srgbClr val="006600"/>
              </a:solidFill>
              <a:latin typeface="仿宋" panose="02010609060101010101" pitchFamily="49" charset="-122"/>
              <a:ea typeface="仿宋" panose="02010609060101010101" pitchFamily="49" charset="-122"/>
            </a:endParaRPr>
          </a:p>
          <a:p>
            <a:pPr>
              <a:lnSpc>
                <a:spcPct val="150000"/>
              </a:lnSpc>
            </a:pPr>
            <a:r>
              <a:rPr lang="zh-CN" altLang="en-US" sz="2400" smtClean="0">
                <a:solidFill>
                  <a:srgbClr val="006600"/>
                </a:solidFill>
                <a:latin typeface="+mn-ea"/>
              </a:rPr>
              <a:t>    小说的语言可以分为两种：一是人物语言，即文中人物对话、独白等，人物语言应该是个性化的语言，要能充分揭示人物的性格特征，表现人物的心理状态；二是叙述人物语言，即作者在小说中叙述事件、描绘人物、发表评论、抒发感情时使用的语言。</a:t>
            </a:r>
          </a:p>
          <a:p>
            <a:pPr>
              <a:lnSpc>
                <a:spcPct val="150000"/>
              </a:lnSpc>
            </a:pPr>
            <a:r>
              <a:rPr lang="zh-CN" altLang="en-US" sz="2400" smtClean="0">
                <a:solidFill>
                  <a:srgbClr val="006600"/>
                </a:solidFill>
                <a:latin typeface="+mn-ea"/>
              </a:rPr>
              <a:t>    鉴赏小说的语言有两层含意：一是鉴赏小说中人物的个性化语言，二是鉴赏小说中作者的语言风格。</a:t>
            </a:r>
          </a:p>
        </p:txBody>
      </p:sp>
      <p:sp>
        <p:nvSpPr>
          <p:cNvPr id="139269" name="Text Box 5"/>
          <p:cNvSpPr txBox="1">
            <a:spLocks noChangeArrowheads="1"/>
          </p:cNvSpPr>
          <p:nvPr/>
        </p:nvSpPr>
        <p:spPr bwMode="auto">
          <a:xfrm>
            <a:off x="2974955" y="882633"/>
            <a:ext cx="5643602" cy="521970"/>
          </a:xfrm>
          <a:prstGeom prst="rect">
            <a:avLst/>
          </a:prstGeom>
          <a:noFill/>
          <a:ln w="19050">
            <a:noFill/>
            <a:miter lim="800000"/>
          </a:ln>
          <a:effectLst/>
        </p:spPr>
        <p:txBody>
          <a:bodyPr wrap="square">
            <a:spAutoFit/>
          </a:bodyPr>
          <a:lstStyle/>
          <a:p>
            <a:r>
              <a:rPr lang="zh-CN" altLang="en-US" sz="2800" b="1" smtClean="0">
                <a:solidFill>
                  <a:srgbClr val="FF0000"/>
                </a:solidFill>
                <a:latin typeface="黑体" pitchFamily="2" charset="-122"/>
                <a:ea typeface="黑体" panose="02010609060101010101" pitchFamily="2" charset="-122"/>
              </a:rPr>
              <a:t>题型二   小说的语言赏析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39269"/>
                                        </p:tgtEl>
                                        <p:attrNameLst>
                                          <p:attrName>style.visibility</p:attrName>
                                        </p:attrNameLst>
                                      </p:cBhvr>
                                      <p:to>
                                        <p:strVal val="visible"/>
                                      </p:to>
                                    </p:set>
                                    <p:animEffect transition="in" filter="dissolve">
                                      <p:cBhvr>
                                        <p:cTn id="7" dur="500"/>
                                        <p:tgtEl>
                                          <p:spTgt spid="13926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39266"/>
                                        </p:tgtEl>
                                        <p:attrNameLst>
                                          <p:attrName>style.visibility</p:attrName>
                                        </p:attrNameLst>
                                      </p:cBhvr>
                                      <p:to>
                                        <p:strVal val="visible"/>
                                      </p:to>
                                    </p:set>
                                    <p:animEffect transition="in" filter="plus(in)">
                                      <p:cBhvr>
                                        <p:cTn id="13"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P spid="139269"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03253" y="882634"/>
          <a:ext cx="10001250" cy="4174490"/>
        </p:xfrm>
        <a:graphic>
          <a:graphicData uri="http://schemas.openxmlformats.org/drawingml/2006/table">
            <a:tbl>
              <a:tblPr firstRow="1" bandRow="1">
                <a:tableStyleId>{8799B23B-EC83-4686-B30A-512413B5E67A}</a:tableStyleId>
              </a:tblPr>
              <a:tblGrid>
                <a:gridCol w="2357755"/>
                <a:gridCol w="3214370"/>
                <a:gridCol w="4429125"/>
              </a:tblGrid>
              <a:tr h="1257300">
                <a:tc gridSpan="3">
                  <a:txBody>
                    <a:bodyPr/>
                    <a:lstStyle/>
                    <a:p>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一</a:t>
                      </a: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关于表达方式的运用</a:t>
                      </a:r>
                    </a:p>
                    <a:p>
                      <a:r>
                        <a:rPr lang="zh-CN" altLang="en-US" sz="2400" b="0" kern="1200" smtClean="0">
                          <a:solidFill>
                            <a:srgbClr val="0000FF"/>
                          </a:solidFill>
                          <a:latin typeface="+mn-ea"/>
                          <a:ea typeface="+mn-ea"/>
                          <a:cs typeface="+mn-cs"/>
                        </a:rPr>
                        <a:t>表达方式是个相对明确的概念，包括记叙、描写、议论、抒情、说明五类，在小说中，前四类是常见的。</a:t>
                      </a:r>
                      <a:r>
                        <a:rPr lang="en-US" sz="2400" b="0" kern="1200" smtClean="0">
                          <a:solidFill>
                            <a:srgbClr val="0000FF"/>
                          </a:solidFill>
                          <a:latin typeface="+mn-ea"/>
                          <a:ea typeface="+mn-ea"/>
                          <a:cs typeface="+mn-cs"/>
                        </a:rPr>
                        <a:t> </a:t>
                      </a:r>
                      <a:endParaRPr lang="zh-CN" altLang="en-US" sz="2400" b="0" kern="1200" smtClean="0">
                        <a:solidFill>
                          <a:srgbClr val="0000FF"/>
                        </a:solidFill>
                        <a:latin typeface="+mn-ea"/>
                        <a:ea typeface="+mn-ea"/>
                        <a:cs typeface="+mn-cs"/>
                      </a:endParaRPr>
                    </a:p>
                    <a:p>
                      <a:pPr algn="ctr">
                        <a:spcAft>
                          <a:spcPct val="0"/>
                        </a:spcAft>
                      </a:pPr>
                      <a:endParaRPr lang="zh-CN" sz="1050" kern="100">
                        <a:latin typeface="宋体" pitchFamily="2" charset="-122"/>
                        <a:ea typeface="宋体" pitchFamily="2" charset="-122"/>
                        <a:cs typeface="Courier New" panose="02070309020205020404"/>
                      </a:endParaRPr>
                    </a:p>
                  </a:txBody>
                  <a:tcPr marL="68580" marR="68580" marT="0" marB="0" anchor="ctr"/>
                </a:tc>
                <a:tc hMerge="1">
                  <a:txBody>
                    <a:bodyPr/>
                    <a:lstStyle/>
                    <a:p>
                      <a:endParaRPr/>
                    </a:p>
                  </a:txBody>
                  <a:tcPr marL="68580" marR="68580" marT="0" marB="0" anchor="ctr"/>
                </a:tc>
                <a:tc hMerge="1">
                  <a:txBody>
                    <a:bodyPr/>
                    <a:lstStyle/>
                    <a:p>
                      <a:endParaRPr/>
                    </a:p>
                  </a:txBody>
                  <a:tcPr marL="68580" marR="68580" marT="0" marB="0" anchor="ctr"/>
                </a:tc>
              </a:tr>
              <a:tr h="393700">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表达方式</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分类</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表达效果</a:t>
                      </a:r>
                    </a:p>
                  </a:txBody>
                  <a:tcPr marL="68580" marR="68580" marT="0" marB="0" anchor="ctr"/>
                </a:tc>
              </a:tr>
              <a:tr h="380365">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记叙</a:t>
                      </a:r>
                    </a:p>
                  </a:txBody>
                  <a:tcPr marL="68580" marR="68580" marT="0" marB="0" anchor="ctr"/>
                </a:tc>
                <a:tc>
                  <a:txBody>
                    <a:bodyPr/>
                    <a:lstStyle/>
                    <a:p>
                      <a:pPr marL="0" algn="l" defTabSz="914400" rtl="0" eaLnBrk="1" latinLnBrk="0" hangingPunct="1">
                        <a:spcAft>
                          <a:spcPct val="0"/>
                        </a:spcAft>
                      </a:pPr>
                      <a:r>
                        <a:rPr lang="en-US" sz="2400" kern="100">
                          <a:solidFill>
                            <a:srgbClr val="0000FF"/>
                          </a:solidFill>
                          <a:latin typeface="Times New Roman"/>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分类见前表</a:t>
                      </a:r>
                      <a:r>
                        <a:rPr lang="en-US" sz="2400" kern="100">
                          <a:solidFill>
                            <a:srgbClr val="0000FF"/>
                          </a:solidFill>
                          <a:latin typeface="Times New Roman"/>
                          <a:ea typeface="宋体" pitchFamily="2" charset="-122"/>
                          <a:cs typeface="Times New Roman" panose="02020603050405020304"/>
                        </a:rPr>
                        <a:t>)</a:t>
                      </a:r>
                      <a:endParaRPr lang="zh-CN" sz="2400" kern="100">
                        <a:solidFill>
                          <a:srgbClr val="0000FF"/>
                        </a:solidFill>
                        <a:latin typeface="Times New Roman"/>
                        <a:ea typeface="宋体" pitchFamily="2" charset="-122"/>
                        <a:cs typeface="Times New Roman" panose="02020603050405020304"/>
                      </a:endParaRPr>
                    </a:p>
                  </a:txBody>
                  <a:tcPr marL="68580" marR="68580" marT="0" marB="0" anchor="ctr"/>
                </a:tc>
                <a:tc>
                  <a:txBody>
                    <a:bodyPr/>
                    <a:lstStyle/>
                    <a:p>
                      <a:pPr marL="0" algn="l" defTabSz="914400" rtl="0" eaLnBrk="1" latinLnBrk="0" hangingPunct="1">
                        <a:spcAft>
                          <a:spcPct val="0"/>
                        </a:spcAft>
                      </a:pPr>
                      <a:r>
                        <a:rPr lang="en-US" sz="2400" kern="100">
                          <a:solidFill>
                            <a:srgbClr val="0000FF"/>
                          </a:solidFill>
                          <a:latin typeface="Times New Roman"/>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效果见前表</a:t>
                      </a:r>
                      <a:r>
                        <a:rPr lang="en-US" sz="2400" kern="100">
                          <a:solidFill>
                            <a:srgbClr val="0000FF"/>
                          </a:solidFill>
                          <a:latin typeface="Times New Roman"/>
                          <a:ea typeface="宋体" pitchFamily="2" charset="-122"/>
                          <a:cs typeface="Times New Roman" panose="02020603050405020304"/>
                        </a:rPr>
                        <a:t>)</a:t>
                      </a:r>
                      <a:endParaRPr lang="zh-CN" sz="2400" kern="100">
                        <a:solidFill>
                          <a:srgbClr val="0000FF"/>
                        </a:solidFill>
                        <a:latin typeface="Times New Roman"/>
                        <a:ea typeface="宋体" pitchFamily="2" charset="-122"/>
                        <a:cs typeface="Times New Roman" panose="02020603050405020304"/>
                      </a:endParaRPr>
                    </a:p>
                  </a:txBody>
                  <a:tcPr marL="68580" marR="68580" marT="0" marB="0" anchor="ctr"/>
                </a:tc>
              </a:tr>
              <a:tr h="457200">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描写</a:t>
                      </a:r>
                    </a:p>
                  </a:txBody>
                  <a:tcPr marL="68580" marR="68580" marT="0" marB="0" anchor="ctr"/>
                </a:tc>
                <a:tc>
                  <a:txBody>
                    <a:bodyPr/>
                    <a:lstStyle/>
                    <a:p>
                      <a:pPr marL="0" algn="l" defTabSz="914400" rtl="0" eaLnBrk="1" latinLnBrk="0" hangingPunct="1">
                        <a:spcAft>
                          <a:spcPct val="0"/>
                        </a:spcAft>
                      </a:pPr>
                      <a:r>
                        <a:rPr lang="en-US" sz="2400" kern="100">
                          <a:solidFill>
                            <a:srgbClr val="0000FF"/>
                          </a:solidFill>
                          <a:latin typeface="Times New Roman"/>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分类见前表</a:t>
                      </a:r>
                      <a:r>
                        <a:rPr lang="en-US" sz="2400" kern="100">
                          <a:solidFill>
                            <a:srgbClr val="0000FF"/>
                          </a:solidFill>
                          <a:latin typeface="Times New Roman"/>
                          <a:ea typeface="宋体" pitchFamily="2" charset="-122"/>
                          <a:cs typeface="Times New Roman" panose="02020603050405020304"/>
                        </a:rPr>
                        <a:t>)</a:t>
                      </a:r>
                      <a:endParaRPr lang="zh-CN" sz="2400" kern="100">
                        <a:solidFill>
                          <a:srgbClr val="0000FF"/>
                        </a:solidFill>
                        <a:latin typeface="Times New Roman"/>
                        <a:ea typeface="宋体" pitchFamily="2" charset="-122"/>
                        <a:cs typeface="Times New Roman" panose="02020603050405020304"/>
                      </a:endParaRPr>
                    </a:p>
                  </a:txBody>
                  <a:tcPr marL="68580" marR="68580" marT="0" marB="0" anchor="ctr"/>
                </a:tc>
                <a:tc>
                  <a:txBody>
                    <a:bodyPr/>
                    <a:lstStyle/>
                    <a:p>
                      <a:pPr marL="0" algn="l" defTabSz="914400" rtl="0" eaLnBrk="1" latinLnBrk="0" hangingPunct="1">
                        <a:spcAft>
                          <a:spcPct val="0"/>
                        </a:spcAft>
                      </a:pPr>
                      <a:r>
                        <a:rPr lang="en-US" sz="2400" kern="100">
                          <a:solidFill>
                            <a:srgbClr val="0000FF"/>
                          </a:solidFill>
                          <a:latin typeface="Times New Roman"/>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效果见前表</a:t>
                      </a:r>
                      <a:r>
                        <a:rPr lang="en-US" sz="2400" kern="100">
                          <a:solidFill>
                            <a:srgbClr val="0000FF"/>
                          </a:solidFill>
                          <a:latin typeface="Times New Roman"/>
                          <a:ea typeface="宋体" pitchFamily="2" charset="-122"/>
                          <a:cs typeface="Times New Roman" panose="02020603050405020304"/>
                        </a:rPr>
                        <a:t>)</a:t>
                      </a:r>
                      <a:endParaRPr lang="zh-CN" sz="2400" kern="100">
                        <a:solidFill>
                          <a:srgbClr val="0000FF"/>
                        </a:solidFill>
                        <a:latin typeface="Times New Roman"/>
                        <a:ea typeface="宋体" pitchFamily="2" charset="-122"/>
                        <a:cs typeface="Times New Roman" panose="02020603050405020304"/>
                      </a:endParaRPr>
                    </a:p>
                  </a:txBody>
                  <a:tcPr marL="68580" marR="68580" marT="0" marB="0" anchor="ctr"/>
                </a:tc>
              </a:tr>
              <a:tr h="365760">
                <a:tc rowSpan="2">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议论</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先叙后议</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画龙点睛，点名题旨</a:t>
                      </a:r>
                    </a:p>
                  </a:txBody>
                  <a:tcPr marL="68580" marR="68580" marT="0" marB="0" anchor="ctr"/>
                </a:tc>
              </a:tr>
              <a:tr h="365760">
                <a:tc vMerge="1">
                  <a:txBody>
                    <a:bodyPr/>
                    <a:lstStyle/>
                    <a:p>
                      <a:endParaRP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比喻说理</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生动形象，通俗易懂</a:t>
                      </a:r>
                    </a:p>
                  </a:txBody>
                  <a:tcPr marL="68580" marR="68580" marT="0" marB="0" anchor="ctr"/>
                </a:tc>
              </a:tr>
              <a:tr h="365760">
                <a:tc rowSpan="2">
                  <a:txBody>
                    <a:bodyPr/>
                    <a:lstStyle/>
                    <a:p>
                      <a:pPr marL="0" algn="l" defTabSz="914400" rtl="0" eaLnBrk="1" latinLnBrk="0" hangingPunct="1">
                        <a:spcAft>
                          <a:spcPct val="0"/>
                        </a:spcAft>
                      </a:pPr>
                      <a:r>
                        <a:rPr lang="zh-CN" altLang="en-US" sz="2400" kern="100" smtClean="0">
                          <a:solidFill>
                            <a:srgbClr val="0000FF"/>
                          </a:solidFill>
                          <a:latin typeface="Times New Roman"/>
                          <a:ea typeface="宋体" pitchFamily="2" charset="-122"/>
                          <a:cs typeface="Times New Roman" panose="02020603050405020304"/>
                        </a:rPr>
                        <a:t>抒情</a:t>
                      </a:r>
                      <a:endParaRPr lang="zh-CN" sz="2400" kern="100">
                        <a:solidFill>
                          <a:srgbClr val="0000FF"/>
                        </a:solidFill>
                        <a:latin typeface="Times New Roman"/>
                        <a:ea typeface="宋体" pitchFamily="2" charset="-122"/>
                        <a:cs typeface="Times New Roman" panose="02020603050405020304"/>
                      </a:endParaRP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直接抒情</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直抒胸臆，形成强烈的感染力。</a:t>
                      </a:r>
                    </a:p>
                  </a:txBody>
                  <a:tcPr marL="68580" marR="68580" marT="0" marB="0" anchor="ctr"/>
                </a:tc>
              </a:tr>
              <a:tr h="588645">
                <a:tc vMerge="1">
                  <a:txBody>
                    <a:bodyPr/>
                    <a:lstStyle/>
                    <a:p>
                      <a:endParaRP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间接抒情</a:t>
                      </a:r>
                    </a:p>
                  </a:txBody>
                  <a:tcPr marL="68580" marR="68580" marT="0" marB="0" anchor="ct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寓情于景，托物言志，含蓄蕴藉。</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31815" y="668320"/>
          <a:ext cx="10358120" cy="5242560"/>
        </p:xfrm>
        <a:graphic>
          <a:graphicData uri="http://schemas.openxmlformats.org/drawingml/2006/table">
            <a:tbl>
              <a:tblPr firstRow="1" bandRow="1">
                <a:tableStyleId>{8799B23B-EC83-4686-B30A-512413B5E67A}</a:tableStyleId>
              </a:tblPr>
              <a:tblGrid>
                <a:gridCol w="929005"/>
                <a:gridCol w="9429115"/>
              </a:tblGrid>
              <a:tr h="306163">
                <a:tc gridSpan="2">
                  <a:txBody>
                    <a:bodyPr/>
                    <a:lstStyle/>
                    <a:p>
                      <a:r>
                        <a:rPr lang="zh-CN" altLang="en-US" sz="2400" b="1" kern="1200" smtClean="0">
                          <a:solidFill>
                            <a:srgbClr val="006600"/>
                          </a:solidFill>
                          <a:latin typeface="黑体" pitchFamily="2" charset="-122"/>
                          <a:ea typeface="黑体" panose="02010609060101010101" pitchFamily="2" charset="-122"/>
                          <a:cs typeface="+mn-cs"/>
                        </a:rPr>
                        <a:t>　</a:t>
                      </a: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二</a:t>
                      </a: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关于修辞手法的使用</a:t>
                      </a:r>
                    </a:p>
                    <a:p>
                      <a:pPr marL="0" algn="l" defTabSz="914400" rtl="0" eaLnBrk="1" latinLnBrk="0" hangingPunct="1"/>
                      <a:r>
                        <a:rPr lang="zh-CN" altLang="en-US" sz="2000" b="1" kern="1200" smtClean="0">
                          <a:solidFill>
                            <a:srgbClr val="0000FF"/>
                          </a:solidFill>
                          <a:latin typeface="+mn-ea"/>
                          <a:ea typeface="+mn-ea"/>
                          <a:cs typeface="+mn-cs"/>
                        </a:rPr>
                        <a:t>汉语中的修辞格多达数百种，</a:t>
                      </a:r>
                      <a:r>
                        <a:rPr lang="en-US" altLang="zh-CN" sz="2000" b="1" kern="1200" smtClean="0">
                          <a:solidFill>
                            <a:srgbClr val="0000FF"/>
                          </a:solidFill>
                          <a:latin typeface="+mn-ea"/>
                          <a:ea typeface="+mn-ea"/>
                          <a:cs typeface="+mn-cs"/>
                        </a:rPr>
                        <a:t>《</a:t>
                      </a:r>
                      <a:r>
                        <a:rPr lang="zh-CN" altLang="en-US" sz="2000" b="1" kern="1200" smtClean="0">
                          <a:solidFill>
                            <a:srgbClr val="0000FF"/>
                          </a:solidFill>
                          <a:latin typeface="+mn-ea"/>
                          <a:ea typeface="+mn-ea"/>
                          <a:cs typeface="+mn-cs"/>
                        </a:rPr>
                        <a:t>考试说明</a:t>
                      </a:r>
                      <a:r>
                        <a:rPr lang="en-US" altLang="zh-CN" sz="2000" b="1" kern="1200" smtClean="0">
                          <a:solidFill>
                            <a:srgbClr val="0000FF"/>
                          </a:solidFill>
                          <a:latin typeface="+mn-ea"/>
                          <a:ea typeface="+mn-ea"/>
                          <a:cs typeface="+mn-cs"/>
                        </a:rPr>
                        <a:t>》</a:t>
                      </a:r>
                      <a:r>
                        <a:rPr lang="zh-CN" altLang="en-US" sz="2000" b="1" kern="1200" smtClean="0">
                          <a:solidFill>
                            <a:srgbClr val="0000FF"/>
                          </a:solidFill>
                          <a:latin typeface="+mn-ea"/>
                          <a:ea typeface="+mn-ea"/>
                          <a:cs typeface="+mn-cs"/>
                        </a:rPr>
                        <a:t>仅要求掌握其中九种。</a:t>
                      </a:r>
                      <a:r>
                        <a:rPr lang="en-US" altLang="en-US" sz="2000" b="1" kern="1200" smtClean="0">
                          <a:solidFill>
                            <a:srgbClr val="0000FF"/>
                          </a:solidFill>
                          <a:latin typeface="+mn-ea"/>
                          <a:ea typeface="+mn-ea"/>
                          <a:cs typeface="+mn-cs"/>
                        </a:rPr>
                        <a:t> </a:t>
                      </a:r>
                      <a:endParaRPr lang="zh-CN" altLang="en-US" sz="2000" b="1" kern="1200">
                        <a:solidFill>
                          <a:srgbClr val="0000FF"/>
                        </a:solidFill>
                        <a:latin typeface="+mn-ea"/>
                        <a:ea typeface="+mn-ea"/>
                        <a:cs typeface="+mn-cs"/>
                      </a:endParaRPr>
                    </a:p>
                  </a:txBody>
                  <a:tcPr marL="68580" marR="68580" marT="0" marB="0" anchor="ctr"/>
                </a:tc>
                <a:tc hMerge="1">
                  <a:txBody>
                    <a:bodyPr/>
                    <a:lstStyle/>
                    <a:p>
                      <a:endParaRPr/>
                    </a:p>
                  </a:txBody>
                  <a:tcPr marL="68580" marR="68580" marT="0" marB="0" anchor="ctr"/>
                </a:tc>
              </a:tr>
              <a:tr h="170090">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修辞格</a:t>
                      </a:r>
                    </a:p>
                  </a:txBody>
                  <a:tcPr marL="68580" marR="68580" marT="0" marB="0" anchor="ctr"/>
                </a:tc>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表达效果</a:t>
                      </a:r>
                    </a:p>
                  </a:txBody>
                  <a:tcPr marL="68580" marR="68580" marT="0" marB="0" anchor="ctr"/>
                </a:tc>
              </a:tr>
              <a:tr h="510271">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比喻</a:t>
                      </a:r>
                    </a:p>
                  </a:txBody>
                  <a:tcPr marL="68580" marR="68580" marT="0" marB="0" anchor="ctr"/>
                </a:tc>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用打比方的方式对事物的特征进行描绘或渲染，使事物生动形象，给人以鲜明深刻的印象。常用浅显常见的事物对深奥的道理加以说明，化平淡为生动，化深奥为浅显，化抽象为具体，深入浅出。</a:t>
                      </a:r>
                    </a:p>
                  </a:txBody>
                  <a:tcPr marL="68580" marR="68580" marT="0" marB="0" anchor="ctr"/>
                </a:tc>
              </a:tr>
              <a:tr h="340181">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比拟</a:t>
                      </a:r>
                    </a:p>
                  </a:txBody>
                  <a:tcPr marL="68580" marR="68580" marT="0" marB="0" anchor="ctr"/>
                </a:tc>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使被描摹的物</a:t>
                      </a:r>
                      <a:r>
                        <a:rPr lang="en-US" sz="2000" b="1" kern="100">
                          <a:solidFill>
                            <a:srgbClr val="0000FF"/>
                          </a:solidFill>
                          <a:latin typeface="+mn-ea"/>
                          <a:ea typeface="+mn-ea"/>
                          <a:cs typeface="Times New Roman" panose="02020603050405020304"/>
                        </a:rPr>
                        <a:t>(</a:t>
                      </a:r>
                      <a:r>
                        <a:rPr lang="zh-CN" sz="2000" b="1" kern="100">
                          <a:solidFill>
                            <a:srgbClr val="0000FF"/>
                          </a:solidFill>
                          <a:latin typeface="+mn-ea"/>
                          <a:ea typeface="+mn-ea"/>
                          <a:cs typeface="Times New Roman" panose="02020603050405020304"/>
                        </a:rPr>
                        <a:t>拟人或以甲物拟乙物</a:t>
                      </a:r>
                      <a:r>
                        <a:rPr lang="en-US" sz="2000" b="1" kern="100">
                          <a:solidFill>
                            <a:srgbClr val="0000FF"/>
                          </a:solidFill>
                          <a:latin typeface="+mn-ea"/>
                          <a:ea typeface="+mn-ea"/>
                          <a:cs typeface="Times New Roman" panose="02020603050405020304"/>
                        </a:rPr>
                        <a:t>)</a:t>
                      </a:r>
                      <a:r>
                        <a:rPr lang="zh-CN" sz="2000" b="1" kern="100">
                          <a:solidFill>
                            <a:srgbClr val="0000FF"/>
                          </a:solidFill>
                          <a:latin typeface="+mn-ea"/>
                          <a:ea typeface="+mn-ea"/>
                          <a:cs typeface="Times New Roman" panose="02020603050405020304"/>
                        </a:rPr>
                        <a:t>或人</a:t>
                      </a:r>
                      <a:r>
                        <a:rPr lang="en-US" sz="2000" b="1" kern="100">
                          <a:solidFill>
                            <a:srgbClr val="0000FF"/>
                          </a:solidFill>
                          <a:latin typeface="+mn-ea"/>
                          <a:ea typeface="+mn-ea"/>
                          <a:cs typeface="Times New Roman" panose="02020603050405020304"/>
                        </a:rPr>
                        <a:t>(</a:t>
                      </a:r>
                      <a:r>
                        <a:rPr lang="zh-CN" sz="2000" b="1" kern="100">
                          <a:solidFill>
                            <a:srgbClr val="0000FF"/>
                          </a:solidFill>
                          <a:latin typeface="+mn-ea"/>
                          <a:ea typeface="+mn-ea"/>
                          <a:cs typeface="Times New Roman" panose="02020603050405020304"/>
                        </a:rPr>
                        <a:t>拟物</a:t>
                      </a:r>
                      <a:r>
                        <a:rPr lang="en-US" sz="2000" b="1" kern="100">
                          <a:solidFill>
                            <a:srgbClr val="0000FF"/>
                          </a:solidFill>
                          <a:latin typeface="+mn-ea"/>
                          <a:ea typeface="+mn-ea"/>
                          <a:cs typeface="Times New Roman" panose="02020603050405020304"/>
                        </a:rPr>
                        <a:t>)</a:t>
                      </a:r>
                      <a:r>
                        <a:rPr lang="zh-CN" sz="2000" b="1" kern="100">
                          <a:solidFill>
                            <a:srgbClr val="0000FF"/>
                          </a:solidFill>
                          <a:latin typeface="+mn-ea"/>
                          <a:ea typeface="+mn-ea"/>
                          <a:cs typeface="Times New Roman" panose="02020603050405020304"/>
                        </a:rPr>
                        <a:t>生动形象，表达亲切，有情趣，给人以鲜明深刻的印象。</a:t>
                      </a:r>
                    </a:p>
                  </a:txBody>
                  <a:tcPr marL="68580" marR="68580" marT="0" marB="0" anchor="ctr"/>
                </a:tc>
              </a:tr>
              <a:tr h="170090">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借代</a:t>
                      </a:r>
                    </a:p>
                  </a:txBody>
                  <a:tcPr marL="68580" marR="68580" marT="0" marB="0" anchor="ctr"/>
                </a:tc>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使语言生动形象，简洁明快，常收到新颖别致、幽默风趣等效果。</a:t>
                      </a:r>
                    </a:p>
                  </a:txBody>
                  <a:tcPr marL="68580" marR="68580" marT="0" marB="0" anchor="ctr"/>
                </a:tc>
              </a:tr>
              <a:tr h="340181">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夸张</a:t>
                      </a:r>
                    </a:p>
                  </a:txBody>
                  <a:tcPr marL="68580" marR="68580" marT="0" marB="0" anchor="ctr"/>
                </a:tc>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突出事物的本质和特征，给人以启示；表达感情更强烈；增强语言的生动性和感染力。</a:t>
                      </a:r>
                    </a:p>
                  </a:txBody>
                  <a:tcPr marL="68580" marR="68580" marT="0" marB="0" anchor="ctr"/>
                </a:tc>
              </a:tr>
              <a:tr h="340181">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对偶</a:t>
                      </a:r>
                    </a:p>
                  </a:txBody>
                  <a:tcPr marL="68580" marR="68580" marT="0" marB="0" anchor="ctr"/>
                </a:tc>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在形式上，结构整齐，节奏感强，有音乐美，便于吟诵；在内容上，或两两对比，或两两映衬，或两两补充。使表达更集中、凝练而又对比鲜明。</a:t>
                      </a:r>
                    </a:p>
                  </a:txBody>
                  <a:tcPr marL="68580" marR="68580" marT="0" marB="0" anchor="ctr"/>
                </a:tc>
              </a:tr>
              <a:tr h="170090">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排比</a:t>
                      </a:r>
                    </a:p>
                  </a:txBody>
                  <a:tcPr marL="68580" marR="68580" marT="0" marB="0" anchor="ctr"/>
                </a:tc>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一气呵成，节奏鲜明；突出强调，长于抒情；内容集中，增强气势。</a:t>
                      </a:r>
                    </a:p>
                  </a:txBody>
                  <a:tcPr marL="68580" marR="68580" marT="0" marB="0" anchor="ctr"/>
                </a:tc>
              </a:tr>
              <a:tr h="170090">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反复</a:t>
                      </a:r>
                    </a:p>
                  </a:txBody>
                  <a:tcPr marL="68580" marR="68580" marT="0" marB="0" anchor="ctr"/>
                </a:tc>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抒情强烈，感染力强；增强条理性，加强节奏感；多次强调，给人深刻印象。</a:t>
                      </a:r>
                    </a:p>
                  </a:txBody>
                  <a:tcPr marL="68580" marR="68580" marT="0" marB="0" anchor="ctr"/>
                </a:tc>
              </a:tr>
              <a:tr h="170090">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设问</a:t>
                      </a:r>
                    </a:p>
                  </a:txBody>
                  <a:tcPr marL="68580" marR="68580" marT="0" marB="0" anchor="ctr"/>
                </a:tc>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自问自答，提出问题，引发读者思考。</a:t>
                      </a:r>
                    </a:p>
                  </a:txBody>
                  <a:tcPr marL="68580" marR="68580" marT="0" marB="0" anchor="ctr"/>
                </a:tc>
              </a:tr>
              <a:tr h="170090">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反问</a:t>
                      </a:r>
                    </a:p>
                  </a:txBody>
                  <a:tcPr marL="68580" marR="68580" marT="0" marB="0" anchor="ctr"/>
                </a:tc>
                <a:tc>
                  <a:txBody>
                    <a:bodyPr/>
                    <a:lstStyle/>
                    <a:p>
                      <a:pPr marL="0" algn="l" defTabSz="914400" rtl="0" eaLnBrk="1" latinLnBrk="0" hangingPunct="1">
                        <a:spcAft>
                          <a:spcPct val="0"/>
                        </a:spcAft>
                      </a:pPr>
                      <a:r>
                        <a:rPr lang="zh-CN" sz="2000" b="1" kern="100">
                          <a:solidFill>
                            <a:srgbClr val="0000FF"/>
                          </a:solidFill>
                          <a:latin typeface="+mn-ea"/>
                          <a:ea typeface="+mn-ea"/>
                          <a:cs typeface="Times New Roman" panose="02020603050405020304"/>
                        </a:rPr>
                        <a:t>强调语气；语气强烈；强化情感。</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31815" y="613436"/>
          <a:ext cx="10358120" cy="5532120"/>
        </p:xfrm>
        <a:graphic>
          <a:graphicData uri="http://schemas.openxmlformats.org/drawingml/2006/table">
            <a:tbl>
              <a:tblPr firstRow="1" bandRow="1">
                <a:tableStyleId>{8799B23B-EC83-4686-B30A-512413B5E67A}</a:tableStyleId>
              </a:tblPr>
              <a:tblGrid>
                <a:gridCol w="1571625"/>
                <a:gridCol w="8786495"/>
              </a:tblGrid>
              <a:tr h="670560">
                <a:tc gridSpan="2">
                  <a:txBody>
                    <a:bodyPr/>
                    <a:lstStyle/>
                    <a:p>
                      <a:pPr marL="0" algn="l" defTabSz="914400" rtl="0" eaLnBrk="1" latinLnBrk="0" hangingPunct="1">
                        <a:spcAft>
                          <a:spcPct val="0"/>
                        </a:spcAft>
                      </a:pP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三</a:t>
                      </a: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表现手法与描写手法及表达方式的区别</a:t>
                      </a:r>
                    </a:p>
                    <a:p>
                      <a:pPr marL="0" algn="l" defTabSz="914400" rtl="0" eaLnBrk="1" latinLnBrk="0" hangingPunct="1">
                        <a:spcAft>
                          <a:spcPct val="0"/>
                        </a:spcAft>
                      </a:pPr>
                      <a:r>
                        <a:rPr lang="zh-CN" altLang="en-US" sz="2000" b="1" kern="100" smtClean="0">
                          <a:solidFill>
                            <a:srgbClr val="0000FF"/>
                          </a:solidFill>
                          <a:latin typeface="+mn-ea"/>
                          <a:ea typeface="+mn-ea"/>
                          <a:cs typeface="Times New Roman" panose="02020603050405020304"/>
                        </a:rPr>
                        <a:t>表现手法和描写手法实际上都是一种创作方法，但其内涵重点不同。</a:t>
                      </a:r>
                      <a:endParaRPr lang="zh-CN" altLang="en-US" sz="2000" b="1" kern="100">
                        <a:solidFill>
                          <a:srgbClr val="0000FF"/>
                        </a:solidFill>
                        <a:latin typeface="+mn-ea"/>
                        <a:ea typeface="+mn-ea"/>
                        <a:cs typeface="Times New Roman" panose="02020603050405020304"/>
                      </a:endParaRPr>
                    </a:p>
                  </a:txBody>
                  <a:tcPr marL="68580" marR="68580" marT="0" marB="0" anchor="ctr"/>
                </a:tc>
                <a:tc hMerge="1">
                  <a:txBody>
                    <a:bodyPr/>
                    <a:lstStyle/>
                    <a:p>
                      <a:endParaRPr/>
                    </a:p>
                  </a:txBody>
                  <a:tcPr marL="68580" marR="68580" marT="0" marB="0" anchor="ctr"/>
                </a:tc>
              </a:tr>
              <a:tr h="304800">
                <a:tc gridSpan="2">
                  <a:txBody>
                    <a:bodyPr/>
                    <a:lstStyle/>
                    <a:p>
                      <a:pPr marL="0" algn="ctr" defTabSz="914400" rtl="0" eaLnBrk="1" latinLnBrk="0" hangingPunct="1">
                        <a:spcAft>
                          <a:spcPct val="0"/>
                        </a:spcAft>
                      </a:pPr>
                      <a:r>
                        <a:rPr lang="zh-CN" sz="2000" b="1" kern="100">
                          <a:solidFill>
                            <a:srgbClr val="0000FF"/>
                          </a:solidFill>
                          <a:latin typeface="+mn-ea"/>
                          <a:ea typeface="+mn-ea"/>
                          <a:cs typeface="Times New Roman" panose="02020603050405020304"/>
                        </a:rPr>
                        <a:t>表现手法</a:t>
                      </a:r>
                    </a:p>
                  </a:txBody>
                  <a:tcPr marL="68580" marR="68580" marT="0" marB="0" anchor="ctr"/>
                </a:tc>
                <a:tc hMerge="1">
                  <a:txBody>
                    <a:bodyPr/>
                    <a:lstStyle/>
                    <a:p>
                      <a:endParaRPr/>
                    </a:p>
                  </a:txBody>
                  <a:tcPr marL="68580" marR="68580" marT="0" marB="0" anchor="ctr"/>
                </a:tc>
              </a:tr>
              <a:tr h="533400">
                <a:tc>
                  <a:txBody>
                    <a:bodyPr/>
                    <a:lstStyle/>
                    <a:p>
                      <a:pPr marL="0" algn="l" defTabSz="914400" rtl="0" eaLnBrk="1" latinLnBrk="0" hangingPunct="1">
                        <a:lnSpc>
                          <a:spcPct val="120000"/>
                        </a:lnSpc>
                        <a:spcAft>
                          <a:spcPct val="0"/>
                        </a:spcAft>
                      </a:pPr>
                      <a:r>
                        <a:rPr lang="en-US" sz="2000" b="1" kern="100">
                          <a:solidFill>
                            <a:srgbClr val="0000FF"/>
                          </a:solidFill>
                          <a:latin typeface="+mn-ea"/>
                          <a:ea typeface="+mn-ea"/>
                          <a:cs typeface="Times New Roman" panose="02020603050405020304"/>
                        </a:rPr>
                        <a:t>①</a:t>
                      </a:r>
                      <a:r>
                        <a:rPr lang="zh-CN" sz="2000" b="1" kern="100">
                          <a:solidFill>
                            <a:srgbClr val="0000FF"/>
                          </a:solidFill>
                          <a:latin typeface="+mn-ea"/>
                          <a:ea typeface="+mn-ea"/>
                          <a:cs typeface="Times New Roman" panose="02020603050405020304"/>
                        </a:rPr>
                        <a:t>抒情方式</a:t>
                      </a:r>
                    </a:p>
                  </a:txBody>
                  <a:tcPr marL="68580" marR="68580" marT="0" marB="0" anchor="ctr"/>
                </a:tc>
                <a:tc>
                  <a:txBody>
                    <a:bodyPr/>
                    <a:lstStyle/>
                    <a:p>
                      <a:pPr marL="0" algn="l" defTabSz="914400" rtl="0" eaLnBrk="1" latinLnBrk="0" hangingPunct="1">
                        <a:lnSpc>
                          <a:spcPct val="120000"/>
                        </a:lnSpc>
                        <a:spcAft>
                          <a:spcPct val="0"/>
                        </a:spcAft>
                      </a:pPr>
                      <a:r>
                        <a:rPr lang="zh-CN" sz="2000" b="1" kern="100">
                          <a:solidFill>
                            <a:srgbClr val="0000FF"/>
                          </a:solidFill>
                          <a:latin typeface="+mn-ea"/>
                          <a:ea typeface="+mn-ea"/>
                          <a:cs typeface="Times New Roman" panose="02020603050405020304"/>
                        </a:rPr>
                        <a:t>借景抒情、借物抒情、融情于景、直抒胸臆等。</a:t>
                      </a:r>
                    </a:p>
                  </a:txBody>
                  <a:tcPr marL="68580" marR="68580" marT="0" marB="0" anchor="ctr"/>
                </a:tc>
              </a:tr>
              <a:tr h="731520">
                <a:tc>
                  <a:txBody>
                    <a:bodyPr/>
                    <a:lstStyle/>
                    <a:p>
                      <a:pPr marL="0" algn="l" defTabSz="914400" rtl="0" eaLnBrk="1" latinLnBrk="0" hangingPunct="1">
                        <a:lnSpc>
                          <a:spcPct val="120000"/>
                        </a:lnSpc>
                        <a:spcAft>
                          <a:spcPct val="0"/>
                        </a:spcAft>
                      </a:pPr>
                      <a:r>
                        <a:rPr lang="en-US" sz="2000" b="1" kern="100">
                          <a:solidFill>
                            <a:srgbClr val="0000FF"/>
                          </a:solidFill>
                          <a:latin typeface="+mn-ea"/>
                          <a:ea typeface="+mn-ea"/>
                          <a:cs typeface="Times New Roman" panose="02020603050405020304"/>
                        </a:rPr>
                        <a:t>②</a:t>
                      </a:r>
                      <a:r>
                        <a:rPr lang="zh-CN" sz="2000" b="1" kern="100">
                          <a:solidFill>
                            <a:srgbClr val="0000FF"/>
                          </a:solidFill>
                          <a:latin typeface="+mn-ea"/>
                          <a:ea typeface="+mn-ea"/>
                          <a:cs typeface="Times New Roman" panose="02020603050405020304"/>
                        </a:rPr>
                        <a:t>表现方法</a:t>
                      </a:r>
                    </a:p>
                  </a:txBody>
                  <a:tcPr marL="68580" marR="68580" marT="0" marB="0" anchor="ctr"/>
                </a:tc>
                <a:tc>
                  <a:txBody>
                    <a:bodyPr/>
                    <a:lstStyle/>
                    <a:p>
                      <a:pPr marL="0" algn="l" defTabSz="914400" rtl="0" eaLnBrk="1" latinLnBrk="0" hangingPunct="1">
                        <a:lnSpc>
                          <a:spcPct val="120000"/>
                        </a:lnSpc>
                        <a:spcAft>
                          <a:spcPct val="0"/>
                        </a:spcAft>
                      </a:pPr>
                      <a:r>
                        <a:rPr lang="zh-CN" sz="2000" b="1" kern="100">
                          <a:solidFill>
                            <a:srgbClr val="0000FF"/>
                          </a:solidFill>
                          <a:latin typeface="+mn-ea"/>
                          <a:ea typeface="+mn-ea"/>
                          <a:cs typeface="Times New Roman" panose="02020603050405020304"/>
                        </a:rPr>
                        <a:t>托物言志、以物喻人、视听结合、动静结合、虚实结合、先抑后扬、前后呼应、想象、联想、象征及各种修辞手法等。</a:t>
                      </a:r>
                    </a:p>
                  </a:txBody>
                  <a:tcPr marL="68580" marR="68580" marT="0" marB="0" anchor="ctr"/>
                </a:tc>
              </a:tr>
              <a:tr h="365760">
                <a:tc>
                  <a:txBody>
                    <a:bodyPr/>
                    <a:lstStyle/>
                    <a:p>
                      <a:pPr marL="0" algn="l" defTabSz="914400" rtl="0" eaLnBrk="1" latinLnBrk="0" hangingPunct="1">
                        <a:lnSpc>
                          <a:spcPct val="120000"/>
                        </a:lnSpc>
                        <a:spcAft>
                          <a:spcPct val="0"/>
                        </a:spcAft>
                      </a:pPr>
                      <a:r>
                        <a:rPr lang="en-US" sz="2000" b="1" kern="100">
                          <a:solidFill>
                            <a:srgbClr val="0000FF"/>
                          </a:solidFill>
                          <a:latin typeface="+mn-ea"/>
                          <a:ea typeface="+mn-ea"/>
                          <a:cs typeface="Times New Roman" panose="02020603050405020304"/>
                        </a:rPr>
                        <a:t>③</a:t>
                      </a:r>
                      <a:r>
                        <a:rPr lang="zh-CN" sz="2000" b="1" kern="100">
                          <a:solidFill>
                            <a:srgbClr val="0000FF"/>
                          </a:solidFill>
                          <a:latin typeface="+mn-ea"/>
                          <a:ea typeface="+mn-ea"/>
                          <a:cs typeface="Times New Roman" panose="02020603050405020304"/>
                        </a:rPr>
                        <a:t>结构特点</a:t>
                      </a:r>
                    </a:p>
                  </a:txBody>
                  <a:tcPr marL="68580" marR="68580" marT="0" marB="0" anchor="ctr"/>
                </a:tc>
                <a:tc>
                  <a:txBody>
                    <a:bodyPr/>
                    <a:lstStyle/>
                    <a:p>
                      <a:pPr marL="0" algn="l" defTabSz="914400" rtl="0" eaLnBrk="1" latinLnBrk="0" hangingPunct="1">
                        <a:lnSpc>
                          <a:spcPct val="120000"/>
                        </a:lnSpc>
                        <a:spcAft>
                          <a:spcPct val="0"/>
                        </a:spcAft>
                      </a:pPr>
                      <a:r>
                        <a:rPr lang="zh-CN" sz="2000" b="1" kern="100">
                          <a:solidFill>
                            <a:srgbClr val="0000FF"/>
                          </a:solidFill>
                          <a:latin typeface="+mn-ea"/>
                          <a:ea typeface="+mn-ea"/>
                          <a:cs typeface="Times New Roman" panose="02020603050405020304"/>
                        </a:rPr>
                        <a:t>前后呼应、结尾点题、对比、衬托、铺垫、详略、倒叙、插叙等。</a:t>
                      </a:r>
                    </a:p>
                  </a:txBody>
                  <a:tcPr marL="68580" marR="68580" marT="0" marB="0" anchor="ctr"/>
                </a:tc>
              </a:tr>
              <a:tr h="365760">
                <a:tc gridSpan="2">
                  <a:txBody>
                    <a:bodyPr/>
                    <a:lstStyle/>
                    <a:p>
                      <a:pPr marL="0" algn="ctr" defTabSz="914400" rtl="0" eaLnBrk="1" latinLnBrk="0" hangingPunct="1">
                        <a:lnSpc>
                          <a:spcPct val="120000"/>
                        </a:lnSpc>
                        <a:spcAft>
                          <a:spcPct val="0"/>
                        </a:spcAft>
                      </a:pPr>
                      <a:r>
                        <a:rPr lang="zh-CN" sz="2000" b="1" kern="100">
                          <a:solidFill>
                            <a:srgbClr val="0000FF"/>
                          </a:solidFill>
                          <a:latin typeface="+mn-ea"/>
                          <a:ea typeface="+mn-ea"/>
                          <a:cs typeface="Times New Roman" panose="02020603050405020304"/>
                        </a:rPr>
                        <a:t>描写手法</a:t>
                      </a:r>
                    </a:p>
                  </a:txBody>
                  <a:tcPr marL="68580" marR="68580" marT="0" marB="0" anchor="ctr"/>
                </a:tc>
                <a:tc hMerge="1">
                  <a:txBody>
                    <a:bodyPr/>
                    <a:lstStyle/>
                    <a:p>
                      <a:endParaRPr/>
                    </a:p>
                  </a:txBody>
                  <a:tcPr marL="68580" marR="68580" marT="0" marB="0" anchor="ctr"/>
                </a:tc>
              </a:tr>
              <a:tr h="365760">
                <a:tc>
                  <a:txBody>
                    <a:bodyPr/>
                    <a:lstStyle/>
                    <a:p>
                      <a:pPr marL="0" algn="l" defTabSz="914400" rtl="0" eaLnBrk="1" latinLnBrk="0" hangingPunct="1">
                        <a:lnSpc>
                          <a:spcPct val="120000"/>
                        </a:lnSpc>
                        <a:spcAft>
                          <a:spcPct val="0"/>
                        </a:spcAft>
                      </a:pPr>
                      <a:r>
                        <a:rPr lang="en-US" sz="2000" b="1" kern="100">
                          <a:solidFill>
                            <a:srgbClr val="0000FF"/>
                          </a:solidFill>
                          <a:latin typeface="+mn-ea"/>
                          <a:ea typeface="+mn-ea"/>
                          <a:cs typeface="Times New Roman" panose="02020603050405020304"/>
                        </a:rPr>
                        <a:t>①</a:t>
                      </a:r>
                      <a:r>
                        <a:rPr lang="zh-CN" sz="2000" b="1" kern="100">
                          <a:solidFill>
                            <a:srgbClr val="0000FF"/>
                          </a:solidFill>
                          <a:latin typeface="+mn-ea"/>
                          <a:ea typeface="+mn-ea"/>
                          <a:cs typeface="Times New Roman" panose="02020603050405020304"/>
                        </a:rPr>
                        <a:t>人物描写</a:t>
                      </a:r>
                    </a:p>
                  </a:txBody>
                  <a:tcPr marL="68580" marR="68580" marT="0" marB="0" anchor="ctr"/>
                </a:tc>
                <a:tc>
                  <a:txBody>
                    <a:bodyPr/>
                    <a:lstStyle/>
                    <a:p>
                      <a:pPr marL="0" algn="l" defTabSz="914400" rtl="0" eaLnBrk="1" latinLnBrk="0" hangingPunct="1">
                        <a:lnSpc>
                          <a:spcPct val="120000"/>
                        </a:lnSpc>
                        <a:spcAft>
                          <a:spcPct val="0"/>
                        </a:spcAft>
                      </a:pPr>
                      <a:r>
                        <a:rPr lang="zh-CN" sz="2000" b="1" kern="100">
                          <a:solidFill>
                            <a:srgbClr val="0000FF"/>
                          </a:solidFill>
                          <a:latin typeface="+mn-ea"/>
                          <a:ea typeface="+mn-ea"/>
                          <a:cs typeface="Times New Roman" panose="02020603050405020304"/>
                        </a:rPr>
                        <a:t>包括语言、动作、心理、外貌四个方面。</a:t>
                      </a:r>
                    </a:p>
                  </a:txBody>
                  <a:tcPr marL="68580" marR="68580" marT="0" marB="0" anchor="ctr"/>
                </a:tc>
              </a:tr>
              <a:tr h="365760">
                <a:tc>
                  <a:txBody>
                    <a:bodyPr/>
                    <a:lstStyle/>
                    <a:p>
                      <a:pPr marL="0" algn="l" defTabSz="914400" rtl="0" eaLnBrk="1" latinLnBrk="0" hangingPunct="1">
                        <a:lnSpc>
                          <a:spcPct val="120000"/>
                        </a:lnSpc>
                        <a:spcAft>
                          <a:spcPct val="0"/>
                        </a:spcAft>
                      </a:pPr>
                      <a:r>
                        <a:rPr lang="en-US" sz="2000" b="1" kern="100">
                          <a:solidFill>
                            <a:srgbClr val="0000FF"/>
                          </a:solidFill>
                          <a:latin typeface="+mn-ea"/>
                          <a:ea typeface="+mn-ea"/>
                          <a:cs typeface="Times New Roman" panose="02020603050405020304"/>
                        </a:rPr>
                        <a:t>②</a:t>
                      </a:r>
                      <a:r>
                        <a:rPr lang="zh-CN" sz="2000" b="1" kern="100">
                          <a:solidFill>
                            <a:srgbClr val="0000FF"/>
                          </a:solidFill>
                          <a:latin typeface="+mn-ea"/>
                          <a:ea typeface="+mn-ea"/>
                          <a:cs typeface="Times New Roman" panose="02020603050405020304"/>
                        </a:rPr>
                        <a:t>环境描写</a:t>
                      </a:r>
                    </a:p>
                  </a:txBody>
                  <a:tcPr marL="68580" marR="68580" marT="0" marB="0" anchor="ctr"/>
                </a:tc>
                <a:tc>
                  <a:txBody>
                    <a:bodyPr/>
                    <a:lstStyle/>
                    <a:p>
                      <a:pPr marL="0" algn="l" defTabSz="914400" rtl="0" eaLnBrk="1" latinLnBrk="0" hangingPunct="1">
                        <a:lnSpc>
                          <a:spcPct val="120000"/>
                        </a:lnSpc>
                        <a:spcAft>
                          <a:spcPct val="0"/>
                        </a:spcAft>
                      </a:pPr>
                      <a:r>
                        <a:rPr lang="zh-CN" sz="2000" b="1" kern="100">
                          <a:solidFill>
                            <a:srgbClr val="0000FF"/>
                          </a:solidFill>
                          <a:latin typeface="+mn-ea"/>
                          <a:ea typeface="+mn-ea"/>
                          <a:cs typeface="Times New Roman" panose="02020603050405020304"/>
                        </a:rPr>
                        <a:t>包括自然环境描写和社会环境描写。</a:t>
                      </a:r>
                    </a:p>
                  </a:txBody>
                  <a:tcPr marL="68580" marR="68580" marT="0" marB="0" anchor="ctr"/>
                </a:tc>
              </a:tr>
              <a:tr h="365760">
                <a:tc>
                  <a:txBody>
                    <a:bodyPr/>
                    <a:lstStyle/>
                    <a:p>
                      <a:pPr marL="0" algn="l" defTabSz="914400" rtl="0" eaLnBrk="1" latinLnBrk="0" hangingPunct="1">
                        <a:lnSpc>
                          <a:spcPct val="120000"/>
                        </a:lnSpc>
                        <a:spcAft>
                          <a:spcPct val="0"/>
                        </a:spcAft>
                      </a:pPr>
                      <a:r>
                        <a:rPr lang="en-US" sz="2000" b="1" kern="100">
                          <a:solidFill>
                            <a:srgbClr val="0000FF"/>
                          </a:solidFill>
                          <a:latin typeface="+mn-ea"/>
                          <a:ea typeface="+mn-ea"/>
                          <a:cs typeface="Times New Roman" panose="02020603050405020304"/>
                        </a:rPr>
                        <a:t>③</a:t>
                      </a:r>
                      <a:r>
                        <a:rPr lang="zh-CN" sz="2000" b="1" kern="100">
                          <a:solidFill>
                            <a:srgbClr val="0000FF"/>
                          </a:solidFill>
                          <a:latin typeface="+mn-ea"/>
                          <a:ea typeface="+mn-ea"/>
                          <a:cs typeface="Times New Roman" panose="02020603050405020304"/>
                        </a:rPr>
                        <a:t>场面描写</a:t>
                      </a:r>
                    </a:p>
                  </a:txBody>
                  <a:tcPr marL="68580" marR="68580" marT="0" marB="0" anchor="ctr"/>
                </a:tc>
                <a:tc>
                  <a:txBody>
                    <a:bodyPr/>
                    <a:lstStyle/>
                    <a:p>
                      <a:pPr marL="0" algn="l" defTabSz="914400" rtl="0" eaLnBrk="1" latinLnBrk="0" hangingPunct="1">
                        <a:lnSpc>
                          <a:spcPct val="120000"/>
                        </a:lnSpc>
                        <a:spcAft>
                          <a:spcPct val="0"/>
                        </a:spcAft>
                      </a:pPr>
                      <a:r>
                        <a:rPr lang="zh-CN" sz="2000" b="1" kern="100">
                          <a:solidFill>
                            <a:srgbClr val="0000FF"/>
                          </a:solidFill>
                          <a:latin typeface="+mn-ea"/>
                          <a:ea typeface="+mn-ea"/>
                          <a:cs typeface="Times New Roman" panose="02020603050405020304"/>
                        </a:rPr>
                        <a:t>包括动景、静景描写。</a:t>
                      </a:r>
                    </a:p>
                  </a:txBody>
                  <a:tcPr marL="68580" marR="68580" marT="0" marB="0" anchor="ctr"/>
                </a:tc>
              </a:tr>
              <a:tr h="731520">
                <a:tc>
                  <a:txBody>
                    <a:bodyPr/>
                    <a:lstStyle/>
                    <a:p>
                      <a:pPr marL="0" algn="l" defTabSz="914400" rtl="0" eaLnBrk="1" latinLnBrk="0" hangingPunct="1">
                        <a:lnSpc>
                          <a:spcPct val="120000"/>
                        </a:lnSpc>
                        <a:spcAft>
                          <a:spcPct val="0"/>
                        </a:spcAft>
                      </a:pPr>
                      <a:r>
                        <a:rPr lang="en-US" sz="2000" b="1" kern="100">
                          <a:solidFill>
                            <a:srgbClr val="0000FF"/>
                          </a:solidFill>
                          <a:latin typeface="+mn-ea"/>
                          <a:ea typeface="+mn-ea"/>
                          <a:cs typeface="Times New Roman" panose="02020603050405020304"/>
                        </a:rPr>
                        <a:t>④</a:t>
                      </a:r>
                      <a:r>
                        <a:rPr lang="zh-CN" sz="2000" b="1" kern="100">
                          <a:solidFill>
                            <a:srgbClr val="0000FF"/>
                          </a:solidFill>
                          <a:latin typeface="+mn-ea"/>
                          <a:ea typeface="+mn-ea"/>
                          <a:cs typeface="Times New Roman" panose="02020603050405020304"/>
                        </a:rPr>
                        <a:t>其他描写</a:t>
                      </a:r>
                    </a:p>
                  </a:txBody>
                  <a:tcPr marL="68580" marR="68580" marT="0" marB="0" anchor="ctr"/>
                </a:tc>
                <a:tc>
                  <a:txBody>
                    <a:bodyPr/>
                    <a:lstStyle/>
                    <a:p>
                      <a:pPr marL="0" algn="l" defTabSz="914400" rtl="0" eaLnBrk="1" latinLnBrk="0" hangingPunct="1">
                        <a:lnSpc>
                          <a:spcPct val="120000"/>
                        </a:lnSpc>
                        <a:spcAft>
                          <a:spcPct val="0"/>
                        </a:spcAft>
                      </a:pPr>
                      <a:r>
                        <a:rPr lang="zh-CN" sz="2000" b="1" kern="100">
                          <a:solidFill>
                            <a:srgbClr val="0000FF"/>
                          </a:solidFill>
                          <a:latin typeface="+mn-ea"/>
                          <a:ea typeface="+mn-ea"/>
                          <a:cs typeface="Times New Roman" panose="02020603050405020304"/>
                        </a:rPr>
                        <a:t>细描和白描、实写和虚写、正面描写和侧面描写、视觉嗅觉听觉等各种感觉相结合</a:t>
                      </a:r>
                      <a:r>
                        <a:rPr lang="en-US" sz="2000" b="1" kern="100">
                          <a:solidFill>
                            <a:srgbClr val="0000FF"/>
                          </a:solidFill>
                          <a:latin typeface="+mn-ea"/>
                          <a:ea typeface="+mn-ea"/>
                          <a:cs typeface="Times New Roman" panose="02020603050405020304"/>
                        </a:rPr>
                        <a:t>……</a:t>
                      </a:r>
                      <a:endParaRPr lang="zh-CN" sz="2000" b="1" kern="100">
                        <a:solidFill>
                          <a:srgbClr val="0000FF"/>
                        </a:solidFill>
                        <a:latin typeface="+mn-ea"/>
                        <a:ea typeface="+mn-ea"/>
                        <a:cs typeface="Times New Roman" panose="02020603050405020304"/>
                      </a:endParaRPr>
                    </a:p>
                  </a:txBody>
                  <a:tcPr marL="68580" marR="68580" marT="0" marB="0" anchor="ctr"/>
                </a:tc>
              </a:tr>
              <a:tr h="365760">
                <a:tc>
                  <a:txBody>
                    <a:bodyPr/>
                    <a:lstStyle/>
                    <a:p>
                      <a:pPr marL="0" algn="l" defTabSz="914400" rtl="0" eaLnBrk="1" latinLnBrk="0" hangingPunct="1">
                        <a:lnSpc>
                          <a:spcPct val="120000"/>
                        </a:lnSpc>
                        <a:spcAft>
                          <a:spcPct val="0"/>
                        </a:spcAft>
                      </a:pPr>
                      <a:r>
                        <a:rPr lang="en-US" sz="2000" b="1" kern="100">
                          <a:solidFill>
                            <a:srgbClr val="0000FF"/>
                          </a:solidFill>
                          <a:latin typeface="+mn-ea"/>
                          <a:ea typeface="+mn-ea"/>
                          <a:cs typeface="Times New Roman" panose="02020603050405020304"/>
                        </a:rPr>
                        <a:t>⑤</a:t>
                      </a:r>
                      <a:r>
                        <a:rPr lang="zh-CN" sz="2000" b="1" kern="100">
                          <a:solidFill>
                            <a:srgbClr val="0000FF"/>
                          </a:solidFill>
                          <a:latin typeface="+mn-ea"/>
                          <a:ea typeface="+mn-ea"/>
                          <a:cs typeface="Times New Roman" panose="02020603050405020304"/>
                        </a:rPr>
                        <a:t>描写角度</a:t>
                      </a:r>
                    </a:p>
                  </a:txBody>
                  <a:tcPr marL="68580" marR="68580" marT="0" marB="0" anchor="ctr"/>
                </a:tc>
                <a:tc>
                  <a:txBody>
                    <a:bodyPr/>
                    <a:lstStyle/>
                    <a:p>
                      <a:pPr marL="0" algn="l" defTabSz="914400" rtl="0" eaLnBrk="1" latinLnBrk="0" hangingPunct="1">
                        <a:lnSpc>
                          <a:spcPct val="120000"/>
                        </a:lnSpc>
                        <a:spcAft>
                          <a:spcPct val="0"/>
                        </a:spcAft>
                      </a:pPr>
                      <a:r>
                        <a:rPr lang="zh-CN" sz="2000" b="1" kern="100">
                          <a:solidFill>
                            <a:srgbClr val="0000FF"/>
                          </a:solidFill>
                          <a:latin typeface="+mn-ea"/>
                          <a:ea typeface="+mn-ea"/>
                          <a:cs typeface="Times New Roman" panose="02020603050405020304"/>
                        </a:rPr>
                        <a:t>定点观察、移步换景，有远景、近景，有仰视、俯视</a:t>
                      </a:r>
                      <a:r>
                        <a:rPr lang="en-US" sz="2000" b="1" kern="100">
                          <a:solidFill>
                            <a:srgbClr val="0000FF"/>
                          </a:solidFill>
                          <a:latin typeface="+mn-ea"/>
                          <a:ea typeface="+mn-ea"/>
                          <a:cs typeface="Times New Roman" panose="02020603050405020304"/>
                        </a:rPr>
                        <a:t>……</a:t>
                      </a:r>
                      <a:endParaRPr lang="zh-CN" sz="2000" b="1" kern="100">
                        <a:solidFill>
                          <a:srgbClr val="0000FF"/>
                        </a:solidFill>
                        <a:latin typeface="+mn-ea"/>
                        <a:ea typeface="+mn-ea"/>
                        <a:cs typeface="Times New Roman" panose="02020603050405020304"/>
                      </a:endParaRPr>
                    </a:p>
                  </a:txBody>
                  <a:tcPr marL="68580" marR="68580" marT="0" marB="0" anchor="ctr"/>
                </a:tc>
              </a:tr>
              <a:tr h="365760">
                <a:tc>
                  <a:txBody>
                    <a:bodyPr/>
                    <a:lstStyle/>
                    <a:p>
                      <a:pPr marL="0" algn="l" defTabSz="914400" rtl="0" eaLnBrk="1" latinLnBrk="0" hangingPunct="1">
                        <a:lnSpc>
                          <a:spcPct val="120000"/>
                        </a:lnSpc>
                        <a:spcAft>
                          <a:spcPct val="0"/>
                        </a:spcAft>
                      </a:pPr>
                      <a:r>
                        <a:rPr lang="en-US" sz="2000" b="1" kern="100">
                          <a:solidFill>
                            <a:srgbClr val="0000FF"/>
                          </a:solidFill>
                          <a:latin typeface="+mn-ea"/>
                          <a:ea typeface="+mn-ea"/>
                          <a:cs typeface="Times New Roman" panose="02020603050405020304"/>
                        </a:rPr>
                        <a:t>⑥</a:t>
                      </a:r>
                      <a:r>
                        <a:rPr lang="zh-CN" sz="2000" b="1" kern="100">
                          <a:solidFill>
                            <a:srgbClr val="0000FF"/>
                          </a:solidFill>
                          <a:latin typeface="+mn-ea"/>
                          <a:ea typeface="+mn-ea"/>
                          <a:cs typeface="Times New Roman" panose="02020603050405020304"/>
                        </a:rPr>
                        <a:t>表达方式</a:t>
                      </a:r>
                    </a:p>
                  </a:txBody>
                  <a:tcPr marL="68580" marR="68580" marT="0" marB="0" anchor="ctr"/>
                </a:tc>
                <a:tc>
                  <a:txBody>
                    <a:bodyPr/>
                    <a:lstStyle/>
                    <a:p>
                      <a:pPr marL="0" algn="l" defTabSz="914400" rtl="0" eaLnBrk="1" latinLnBrk="0" hangingPunct="1">
                        <a:lnSpc>
                          <a:spcPct val="120000"/>
                        </a:lnSpc>
                        <a:spcAft>
                          <a:spcPct val="0"/>
                        </a:spcAft>
                      </a:pPr>
                      <a:r>
                        <a:rPr lang="zh-CN" sz="2000" b="1" kern="100">
                          <a:solidFill>
                            <a:srgbClr val="0000FF"/>
                          </a:solidFill>
                          <a:latin typeface="+mn-ea"/>
                          <a:ea typeface="+mn-ea"/>
                          <a:cs typeface="Times New Roman" panose="02020603050405020304"/>
                        </a:rPr>
                        <a:t>指叙事、描写、抒情、议论、说明。</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31815" y="668319"/>
          <a:ext cx="10358120" cy="5447684"/>
        </p:xfrm>
        <a:graphic>
          <a:graphicData uri="http://schemas.openxmlformats.org/drawingml/2006/table">
            <a:tbl>
              <a:tblPr firstRow="1" bandRow="1">
                <a:tableStyleId>{8799B23B-EC83-4686-B30A-512413B5E67A}</a:tableStyleId>
              </a:tblPr>
              <a:tblGrid>
                <a:gridCol w="2857500"/>
                <a:gridCol w="7500620"/>
              </a:tblGrid>
              <a:tr h="599325">
                <a:tc gridSpan="2">
                  <a:txBody>
                    <a:bodyPr/>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2400" b="1" kern="1200" smtClean="0">
                          <a:solidFill>
                            <a:srgbClr val="006600"/>
                          </a:solidFill>
                          <a:latin typeface="黑体" pitchFamily="2" charset="-122"/>
                          <a:ea typeface="黑体" panose="02010609060101010101" pitchFamily="2" charset="-122"/>
                          <a:cs typeface="+mn-cs"/>
                        </a:rPr>
                        <a:t>　</a:t>
                      </a: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四</a:t>
                      </a: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鉴赏语言</a:t>
                      </a: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语句</a:t>
                      </a:r>
                      <a:r>
                        <a:rPr lang="en-US" altLang="en-US" sz="2400" b="1" kern="1200" smtClean="0">
                          <a:solidFill>
                            <a:srgbClr val="006600"/>
                          </a:solidFill>
                          <a:latin typeface="黑体" pitchFamily="2" charset="-122"/>
                          <a:ea typeface="黑体" panose="02010609060101010101" pitchFamily="2" charset="-122"/>
                          <a:cs typeface="+mn-cs"/>
                        </a:rPr>
                        <a:t>)“4</a:t>
                      </a:r>
                      <a:r>
                        <a:rPr lang="zh-CN" altLang="en-US" sz="2400" b="1" kern="1200" smtClean="0">
                          <a:solidFill>
                            <a:srgbClr val="006600"/>
                          </a:solidFill>
                          <a:latin typeface="黑体" pitchFamily="2" charset="-122"/>
                          <a:ea typeface="黑体" panose="02010609060101010101" pitchFamily="2" charset="-122"/>
                          <a:cs typeface="+mn-cs"/>
                        </a:rPr>
                        <a:t>角度</a:t>
                      </a:r>
                      <a:r>
                        <a:rPr lang="en-US" altLang="en-US" sz="2400" b="1" kern="1200" smtClean="0">
                          <a:solidFill>
                            <a:srgbClr val="006600"/>
                          </a:solidFill>
                          <a:latin typeface="黑体" pitchFamily="2" charset="-122"/>
                          <a:ea typeface="黑体" panose="02010609060101010101" pitchFamily="2" charset="-122"/>
                          <a:cs typeface="+mn-cs"/>
                        </a:rPr>
                        <a:t>”</a:t>
                      </a:r>
                      <a:r>
                        <a:rPr lang="zh-CN" altLang="en-US" sz="2400" b="1" kern="1200" smtClean="0">
                          <a:solidFill>
                            <a:srgbClr val="006600"/>
                          </a:solidFill>
                          <a:latin typeface="黑体" pitchFamily="2" charset="-122"/>
                          <a:ea typeface="黑体" panose="02010609060101010101" pitchFamily="2" charset="-122"/>
                          <a:cs typeface="+mn-cs"/>
                        </a:rPr>
                        <a:t> </a:t>
                      </a:r>
                      <a:r>
                        <a:rPr lang="en-US" altLang="en-US" sz="2000" b="1" kern="1200" smtClean="0">
                          <a:solidFill>
                            <a:srgbClr val="0000FF"/>
                          </a:solidFill>
                          <a:latin typeface="+mn-ea"/>
                          <a:ea typeface="+mn-ea"/>
                          <a:cs typeface="+mn-cs"/>
                        </a:rPr>
                        <a:t> </a:t>
                      </a:r>
                      <a:endParaRPr lang="zh-CN" altLang="en-US" sz="2000" b="1" kern="1200">
                        <a:solidFill>
                          <a:srgbClr val="0000FF"/>
                        </a:solidFill>
                        <a:latin typeface="+mn-ea"/>
                        <a:ea typeface="+mn-ea"/>
                        <a:cs typeface="+mn-cs"/>
                      </a:endParaRPr>
                    </a:p>
                  </a:txBody>
                  <a:tcPr marL="68580" marR="68580" marT="0" marB="0" anchor="ctr"/>
                </a:tc>
                <a:tc hMerge="1">
                  <a:txBody>
                    <a:bodyPr/>
                    <a:lstStyle/>
                    <a:p>
                      <a:endParaRPr/>
                    </a:p>
                  </a:txBody>
                  <a:tcPr marL="68580" marR="68580" marT="0" marB="0" anchor="ctr"/>
                </a:tc>
              </a:tr>
              <a:tr h="1498315">
                <a:tc>
                  <a:txBody>
                    <a:bodyPr/>
                    <a:lstStyle/>
                    <a:p>
                      <a:pPr algn="l">
                        <a:lnSpc>
                          <a:spcPct val="120000"/>
                        </a:lnSpc>
                        <a:spcAft>
                          <a:spcPct val="0"/>
                        </a:spcAft>
                      </a:pPr>
                      <a:r>
                        <a:rPr lang="zh-CN" sz="2400" kern="100">
                          <a:solidFill>
                            <a:srgbClr val="0000FF"/>
                          </a:solidFill>
                          <a:latin typeface="+mn-ea"/>
                          <a:ea typeface="+mn-ea"/>
                          <a:cs typeface="Times New Roman" panose="02020603050405020304"/>
                        </a:rPr>
                        <a:t>角度</a:t>
                      </a:r>
                      <a:r>
                        <a:rPr lang="en-US" sz="2400" kern="100">
                          <a:solidFill>
                            <a:srgbClr val="0000FF"/>
                          </a:solidFill>
                          <a:latin typeface="+mn-ea"/>
                          <a:ea typeface="+mn-ea"/>
                          <a:cs typeface="Courier New" panose="02070309020205020404"/>
                        </a:rPr>
                        <a:t>1</a:t>
                      </a:r>
                      <a:r>
                        <a:rPr lang="zh-CN" sz="2400" kern="100">
                          <a:solidFill>
                            <a:srgbClr val="0000FF"/>
                          </a:solidFill>
                          <a:latin typeface="+mn-ea"/>
                          <a:ea typeface="+mn-ea"/>
                          <a:cs typeface="Times New Roman" panose="02020603050405020304"/>
                        </a:rPr>
                        <a:t>：从语言表达的丰富内涵角度品味。</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lnSpc>
                          <a:spcPct val="120000"/>
                        </a:lnSpc>
                        <a:spcAft>
                          <a:spcPct val="0"/>
                        </a:spcAft>
                      </a:pPr>
                      <a:r>
                        <a:rPr lang="zh-CN" sz="2400" kern="100">
                          <a:solidFill>
                            <a:srgbClr val="0000FF"/>
                          </a:solidFill>
                          <a:latin typeface="+mn-ea"/>
                          <a:ea typeface="+mn-ea"/>
                          <a:cs typeface="Times New Roman" panose="02020603050405020304"/>
                        </a:rPr>
                        <a:t>答题要点：赏析语言在简洁传神、细腻逼真、生动形象地描摹人物动作、神态与内心世界时表现出独特的个性特征这一方面的艺术魅力。</a:t>
                      </a:r>
                      <a:endParaRPr lang="zh-CN" sz="2400" kern="100">
                        <a:solidFill>
                          <a:srgbClr val="0000FF"/>
                        </a:solidFill>
                        <a:latin typeface="+mn-ea"/>
                        <a:ea typeface="+mn-ea"/>
                        <a:cs typeface="Courier New" panose="02070309020205020404"/>
                      </a:endParaRPr>
                    </a:p>
                  </a:txBody>
                  <a:tcPr marL="68580" marR="68580" marT="0" marB="0" anchor="ctr"/>
                </a:tc>
              </a:tr>
              <a:tr h="973905">
                <a:tc>
                  <a:txBody>
                    <a:bodyPr/>
                    <a:lstStyle/>
                    <a:p>
                      <a:pPr algn="l">
                        <a:lnSpc>
                          <a:spcPct val="120000"/>
                        </a:lnSpc>
                        <a:spcAft>
                          <a:spcPct val="0"/>
                        </a:spcAft>
                      </a:pPr>
                      <a:r>
                        <a:rPr lang="zh-CN" sz="2400" kern="100">
                          <a:solidFill>
                            <a:srgbClr val="0000FF"/>
                          </a:solidFill>
                          <a:latin typeface="+mn-ea"/>
                          <a:ea typeface="+mn-ea"/>
                          <a:cs typeface="Times New Roman" panose="02020603050405020304"/>
                        </a:rPr>
                        <a:t>角度</a:t>
                      </a:r>
                      <a:r>
                        <a:rPr lang="en-US" sz="2400" kern="100">
                          <a:solidFill>
                            <a:srgbClr val="0000FF"/>
                          </a:solidFill>
                          <a:latin typeface="+mn-ea"/>
                          <a:ea typeface="+mn-ea"/>
                          <a:cs typeface="Courier New" panose="02070309020205020404"/>
                        </a:rPr>
                        <a:t>2</a:t>
                      </a:r>
                      <a:r>
                        <a:rPr lang="zh-CN" sz="2400" kern="100">
                          <a:solidFill>
                            <a:srgbClr val="0000FF"/>
                          </a:solidFill>
                          <a:latin typeface="+mn-ea"/>
                          <a:ea typeface="+mn-ea"/>
                          <a:cs typeface="Times New Roman" panose="02020603050405020304"/>
                        </a:rPr>
                        <a:t>：从语言的个性化角度品味。</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lnSpc>
                          <a:spcPct val="120000"/>
                        </a:lnSpc>
                        <a:spcAft>
                          <a:spcPct val="0"/>
                        </a:spcAft>
                      </a:pPr>
                      <a:r>
                        <a:rPr lang="zh-CN" sz="2400" kern="100">
                          <a:solidFill>
                            <a:srgbClr val="0000FF"/>
                          </a:solidFill>
                          <a:latin typeface="+mn-ea"/>
                          <a:ea typeface="+mn-ea"/>
                          <a:cs typeface="Times New Roman" panose="02020603050405020304"/>
                        </a:rPr>
                        <a:t>答题要点：个性化的人物语言，能显示人物独特的性格，让人如闻其声，如见其人。</a:t>
                      </a:r>
                      <a:endParaRPr lang="zh-CN" sz="2400" kern="100">
                        <a:solidFill>
                          <a:srgbClr val="0000FF"/>
                        </a:solidFill>
                        <a:latin typeface="+mn-ea"/>
                        <a:ea typeface="+mn-ea"/>
                        <a:cs typeface="Courier New" panose="02070309020205020404"/>
                      </a:endParaRPr>
                    </a:p>
                  </a:txBody>
                  <a:tcPr marL="68580" marR="68580" marT="0" marB="0" anchor="ctr"/>
                </a:tc>
              </a:tr>
              <a:tr h="1498315">
                <a:tc>
                  <a:txBody>
                    <a:bodyPr/>
                    <a:lstStyle/>
                    <a:p>
                      <a:pPr algn="l">
                        <a:lnSpc>
                          <a:spcPct val="120000"/>
                        </a:lnSpc>
                        <a:spcAft>
                          <a:spcPct val="0"/>
                        </a:spcAft>
                      </a:pPr>
                      <a:r>
                        <a:rPr lang="zh-CN" sz="2400" kern="100">
                          <a:solidFill>
                            <a:srgbClr val="0000FF"/>
                          </a:solidFill>
                          <a:latin typeface="+mn-ea"/>
                          <a:ea typeface="+mn-ea"/>
                          <a:cs typeface="Times New Roman" panose="02020603050405020304"/>
                        </a:rPr>
                        <a:t>角度</a:t>
                      </a:r>
                      <a:r>
                        <a:rPr lang="en-US" sz="2400" kern="100">
                          <a:solidFill>
                            <a:srgbClr val="0000FF"/>
                          </a:solidFill>
                          <a:latin typeface="+mn-ea"/>
                          <a:ea typeface="+mn-ea"/>
                          <a:cs typeface="Courier New" panose="02070309020205020404"/>
                        </a:rPr>
                        <a:t>3</a:t>
                      </a:r>
                      <a:r>
                        <a:rPr lang="zh-CN" sz="2400" kern="100">
                          <a:solidFill>
                            <a:srgbClr val="0000FF"/>
                          </a:solidFill>
                          <a:latin typeface="+mn-ea"/>
                          <a:ea typeface="+mn-ea"/>
                          <a:cs typeface="Times New Roman" panose="02020603050405020304"/>
                        </a:rPr>
                        <a:t>：从语言的表达形式角度品味。</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lnSpc>
                          <a:spcPct val="120000"/>
                        </a:lnSpc>
                        <a:spcAft>
                          <a:spcPct val="0"/>
                        </a:spcAft>
                      </a:pPr>
                      <a:r>
                        <a:rPr lang="zh-CN" sz="2400" kern="100">
                          <a:solidFill>
                            <a:srgbClr val="0000FF"/>
                          </a:solidFill>
                          <a:latin typeface="+mn-ea"/>
                          <a:ea typeface="+mn-ea"/>
                          <a:cs typeface="Times New Roman" panose="02020603050405020304"/>
                        </a:rPr>
                        <a:t>答题要点：赏析语言运用的修辞，其中词语的选用特点</a:t>
                      </a:r>
                      <a:r>
                        <a:rPr lang="en-US" sz="2400" kern="100">
                          <a:solidFill>
                            <a:srgbClr val="0000FF"/>
                          </a:solidFill>
                          <a:latin typeface="+mn-ea"/>
                          <a:ea typeface="+mn-ea"/>
                          <a:cs typeface="Courier New" panose="02070309020205020404"/>
                        </a:rPr>
                        <a:t>(</a:t>
                      </a:r>
                      <a:r>
                        <a:rPr lang="zh-CN" sz="2400" kern="100">
                          <a:solidFill>
                            <a:srgbClr val="0000FF"/>
                          </a:solidFill>
                          <a:latin typeface="+mn-ea"/>
                          <a:ea typeface="+mn-ea"/>
                          <a:cs typeface="Times New Roman" panose="02020603050405020304"/>
                        </a:rPr>
                        <a:t>如叠字叠词、动词、形容词、量词的选用等</a:t>
                      </a:r>
                      <a:r>
                        <a:rPr lang="en-US" sz="2400" kern="100">
                          <a:solidFill>
                            <a:srgbClr val="0000FF"/>
                          </a:solidFill>
                          <a:latin typeface="+mn-ea"/>
                          <a:ea typeface="+mn-ea"/>
                          <a:cs typeface="Courier New" panose="02070309020205020404"/>
                        </a:rPr>
                        <a:t>)</a:t>
                      </a:r>
                      <a:r>
                        <a:rPr lang="zh-CN" sz="2400" kern="100">
                          <a:solidFill>
                            <a:srgbClr val="0000FF"/>
                          </a:solidFill>
                          <a:latin typeface="+mn-ea"/>
                          <a:ea typeface="+mn-ea"/>
                          <a:cs typeface="Times New Roman" panose="02020603050405020304"/>
                        </a:rPr>
                        <a:t>，句式特点</a:t>
                      </a:r>
                      <a:r>
                        <a:rPr lang="en-US" sz="2400" kern="100">
                          <a:solidFill>
                            <a:srgbClr val="0000FF"/>
                          </a:solidFill>
                          <a:latin typeface="+mn-ea"/>
                          <a:ea typeface="+mn-ea"/>
                          <a:cs typeface="Courier New" panose="02070309020205020404"/>
                        </a:rPr>
                        <a:t>(</a:t>
                      </a:r>
                      <a:r>
                        <a:rPr lang="zh-CN" sz="2400" kern="100">
                          <a:solidFill>
                            <a:srgbClr val="0000FF"/>
                          </a:solidFill>
                          <a:latin typeface="+mn-ea"/>
                          <a:ea typeface="+mn-ea"/>
                          <a:cs typeface="Times New Roman" panose="02020603050405020304"/>
                        </a:rPr>
                        <a:t>整句散句、长句短句等</a:t>
                      </a:r>
                      <a:r>
                        <a:rPr lang="en-US" sz="2400" kern="100">
                          <a:solidFill>
                            <a:srgbClr val="0000FF"/>
                          </a:solidFill>
                          <a:latin typeface="+mn-ea"/>
                          <a:ea typeface="+mn-ea"/>
                          <a:cs typeface="Courier New" panose="02070309020205020404"/>
                        </a:rPr>
                        <a:t>)</a:t>
                      </a:r>
                      <a:r>
                        <a:rPr lang="zh-CN" sz="2400" kern="100">
                          <a:solidFill>
                            <a:srgbClr val="0000FF"/>
                          </a:solidFill>
                          <a:latin typeface="+mn-ea"/>
                          <a:ea typeface="+mn-ea"/>
                          <a:cs typeface="Times New Roman" panose="02020603050405020304"/>
                        </a:rPr>
                        <a:t>等都要注意。</a:t>
                      </a:r>
                      <a:endParaRPr lang="zh-CN" sz="2400" kern="100">
                        <a:solidFill>
                          <a:srgbClr val="0000FF"/>
                        </a:solidFill>
                        <a:latin typeface="+mn-ea"/>
                        <a:ea typeface="+mn-ea"/>
                        <a:cs typeface="Courier New" panose="02070309020205020404"/>
                      </a:endParaRPr>
                    </a:p>
                  </a:txBody>
                  <a:tcPr marL="68580" marR="68580" marT="0" marB="0" anchor="ctr"/>
                </a:tc>
              </a:tr>
              <a:tr h="859427">
                <a:tc>
                  <a:txBody>
                    <a:bodyPr/>
                    <a:lstStyle/>
                    <a:p>
                      <a:pPr algn="l">
                        <a:lnSpc>
                          <a:spcPct val="120000"/>
                        </a:lnSpc>
                        <a:spcAft>
                          <a:spcPct val="0"/>
                        </a:spcAft>
                      </a:pPr>
                      <a:r>
                        <a:rPr lang="zh-CN" sz="2400" kern="100">
                          <a:solidFill>
                            <a:srgbClr val="0000FF"/>
                          </a:solidFill>
                          <a:latin typeface="+mn-ea"/>
                          <a:ea typeface="+mn-ea"/>
                          <a:cs typeface="Times New Roman" panose="02020603050405020304"/>
                        </a:rPr>
                        <a:t>角度</a:t>
                      </a:r>
                      <a:r>
                        <a:rPr lang="en-US" sz="2400" kern="100">
                          <a:solidFill>
                            <a:srgbClr val="0000FF"/>
                          </a:solidFill>
                          <a:latin typeface="+mn-ea"/>
                          <a:ea typeface="+mn-ea"/>
                          <a:cs typeface="Courier New" panose="02070309020205020404"/>
                        </a:rPr>
                        <a:t>4</a:t>
                      </a:r>
                      <a:r>
                        <a:rPr lang="zh-CN" sz="2400" kern="100">
                          <a:solidFill>
                            <a:srgbClr val="0000FF"/>
                          </a:solidFill>
                          <a:latin typeface="+mn-ea"/>
                          <a:ea typeface="+mn-ea"/>
                          <a:cs typeface="Times New Roman" panose="02020603050405020304"/>
                        </a:rPr>
                        <a:t>：从语言风格角度品味。</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pPr algn="l">
                        <a:lnSpc>
                          <a:spcPct val="120000"/>
                        </a:lnSpc>
                        <a:spcAft>
                          <a:spcPct val="0"/>
                        </a:spcAft>
                      </a:pPr>
                      <a:r>
                        <a:rPr lang="zh-CN" sz="2400" kern="100">
                          <a:solidFill>
                            <a:srgbClr val="0000FF"/>
                          </a:solidFill>
                          <a:latin typeface="+mn-ea"/>
                          <a:ea typeface="+mn-ea"/>
                          <a:cs typeface="Times New Roman" panose="02020603050405020304"/>
                        </a:rPr>
                        <a:t>答题要点：幽默风趣、典雅庄重、含蓄蕴藉、清新明快、自然质朴、绚丽华美等。</a:t>
                      </a:r>
                      <a:endParaRPr lang="zh-CN" sz="2400" kern="100">
                        <a:solidFill>
                          <a:srgbClr val="0000FF"/>
                        </a:solidFill>
                        <a:latin typeface="+mn-ea"/>
                        <a:ea typeface="+mn-ea"/>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903253" y="1525575"/>
            <a:ext cx="10001320" cy="3353435"/>
          </a:xfrm>
          <a:prstGeom prst="rect">
            <a:avLst/>
          </a:prstGeom>
          <a:noFill/>
          <a:ln w="9525">
            <a:noFill/>
            <a:miter lim="800000"/>
          </a:ln>
          <a:effectLst/>
        </p:spPr>
        <p:txBody>
          <a:bodyPr wrap="square">
            <a:spAutoFit/>
          </a:bodyPr>
          <a:lstStyle/>
          <a:p>
            <a:r>
              <a:rPr lang="zh-CN" altLang="en-US" sz="2000" smtClean="0"/>
              <a:t>           </a:t>
            </a:r>
            <a:endParaRPr lang="zh-CN" altLang="en-US" sz="2400" b="1" smtClean="0">
              <a:solidFill>
                <a:srgbClr val="006600"/>
              </a:solidFill>
              <a:latin typeface="仿宋" panose="02010609060101010101" pitchFamily="49" charset="-122"/>
              <a:ea typeface="仿宋" panose="02010609060101010101" pitchFamily="49" charset="-122"/>
            </a:endParaRPr>
          </a:p>
          <a:p>
            <a:r>
              <a:rPr lang="zh-CN" altLang="en-US" sz="2400" b="1" smtClean="0">
                <a:solidFill>
                  <a:srgbClr val="006600"/>
                </a:solidFill>
                <a:latin typeface="+mn-ea"/>
              </a:rPr>
              <a:t>    </a:t>
            </a:r>
            <a:r>
              <a:rPr lang="en-US" altLang="en-US" sz="2400" b="1" smtClean="0">
                <a:solidFill>
                  <a:srgbClr val="006600"/>
                </a:solidFill>
                <a:latin typeface="+mn-ea"/>
              </a:rPr>
              <a:t>“</a:t>
            </a:r>
            <a:r>
              <a:rPr lang="zh-CN" altLang="en-US" sz="2400" b="1" smtClean="0">
                <a:solidFill>
                  <a:srgbClr val="006600"/>
                </a:solidFill>
                <a:latin typeface="+mn-ea"/>
              </a:rPr>
              <a:t>细节描写</a:t>
            </a:r>
            <a:r>
              <a:rPr lang="en-US" altLang="en-US" sz="2400" b="1" smtClean="0">
                <a:solidFill>
                  <a:srgbClr val="006600"/>
                </a:solidFill>
                <a:latin typeface="+mn-ea"/>
              </a:rPr>
              <a:t>”</a:t>
            </a:r>
            <a:r>
              <a:rPr lang="zh-CN" altLang="en-US" sz="2400" b="1" smtClean="0">
                <a:solidFill>
                  <a:srgbClr val="006600"/>
                </a:solidFill>
                <a:latin typeface="+mn-ea"/>
              </a:rPr>
              <a:t>的内涵与特征</a:t>
            </a:r>
          </a:p>
          <a:p>
            <a:r>
              <a:rPr lang="en-US" altLang="en-US" sz="2400" smtClean="0">
                <a:solidFill>
                  <a:srgbClr val="006600"/>
                </a:solidFill>
                <a:latin typeface="+mn-ea"/>
              </a:rPr>
              <a:t>(1)</a:t>
            </a:r>
            <a:r>
              <a:rPr lang="zh-CN" altLang="en-US" sz="2400" smtClean="0">
                <a:solidFill>
                  <a:srgbClr val="006600"/>
                </a:solidFill>
                <a:latin typeface="+mn-ea"/>
              </a:rPr>
              <a:t>细节描写有两个特征：一是将细小的事物描写得极细致，极</a:t>
            </a:r>
            <a:r>
              <a:rPr lang="en-US" altLang="en-US" sz="2400" smtClean="0">
                <a:solidFill>
                  <a:srgbClr val="006600"/>
                </a:solidFill>
                <a:latin typeface="+mn-ea"/>
              </a:rPr>
              <a:t>“</a:t>
            </a:r>
            <a:r>
              <a:rPr lang="zh-CN" altLang="en-US" sz="2400" smtClean="0">
                <a:solidFill>
                  <a:srgbClr val="006600"/>
                </a:solidFill>
                <a:latin typeface="+mn-ea"/>
              </a:rPr>
              <a:t>特写</a:t>
            </a:r>
            <a:r>
              <a:rPr lang="en-US" altLang="en-US" sz="2400" smtClean="0">
                <a:solidFill>
                  <a:srgbClr val="006600"/>
                </a:solidFill>
                <a:latin typeface="+mn-ea"/>
              </a:rPr>
              <a:t>”</a:t>
            </a:r>
            <a:r>
              <a:rPr lang="zh-CN" altLang="en-US" sz="2400" smtClean="0">
                <a:solidFill>
                  <a:srgbClr val="006600"/>
                </a:solidFill>
                <a:latin typeface="+mn-ea"/>
              </a:rPr>
              <a:t>；二是所描绘的细节必须具有巨大的表现力和感染力。不少考生以为只要是细致描写就是细节描写，其实不然，只有这两个特征同时具备，才称得上细节描写。</a:t>
            </a:r>
          </a:p>
          <a:p>
            <a:r>
              <a:rPr lang="en-US" altLang="en-US" sz="2400" smtClean="0">
                <a:solidFill>
                  <a:srgbClr val="006600"/>
                </a:solidFill>
                <a:latin typeface="+mn-ea"/>
              </a:rPr>
              <a:t>(2)</a:t>
            </a:r>
            <a:r>
              <a:rPr lang="zh-CN" altLang="en-US" sz="2400" smtClean="0">
                <a:solidFill>
                  <a:srgbClr val="006600"/>
                </a:solidFill>
                <a:latin typeface="+mn-ea"/>
              </a:rPr>
              <a:t>细节描写不只是动作描写，它有许多种，如场景细节、服饰细节、表情细节、语言细节和心理细节等。当动作描写具有较大的表现力时，也叫细节描写。</a:t>
            </a:r>
          </a:p>
        </p:txBody>
      </p:sp>
      <p:sp>
        <p:nvSpPr>
          <p:cNvPr id="139269" name="Text Box 5"/>
          <p:cNvSpPr txBox="1">
            <a:spLocks noChangeArrowheads="1"/>
          </p:cNvSpPr>
          <p:nvPr/>
        </p:nvSpPr>
        <p:spPr bwMode="auto">
          <a:xfrm>
            <a:off x="2974955" y="882633"/>
            <a:ext cx="5643602" cy="521970"/>
          </a:xfrm>
          <a:prstGeom prst="rect">
            <a:avLst/>
          </a:prstGeom>
          <a:noFill/>
          <a:ln w="19050">
            <a:noFill/>
            <a:miter lim="800000"/>
          </a:ln>
          <a:effectLst/>
        </p:spPr>
        <p:txBody>
          <a:bodyPr wrap="square">
            <a:spAutoFit/>
          </a:bodyPr>
          <a:lstStyle/>
          <a:p>
            <a:r>
              <a:rPr lang="zh-CN" altLang="en-US" sz="2800" b="1" smtClean="0">
                <a:solidFill>
                  <a:srgbClr val="FF0000"/>
                </a:solidFill>
                <a:latin typeface="黑体" pitchFamily="2" charset="-122"/>
                <a:ea typeface="黑体" panose="02010609060101010101" pitchFamily="2" charset="-122"/>
              </a:rPr>
              <a:t>题型三   小说的细节赏析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39269"/>
                                        </p:tgtEl>
                                        <p:attrNameLst>
                                          <p:attrName>style.visibility</p:attrName>
                                        </p:attrNameLst>
                                      </p:cBhvr>
                                      <p:to>
                                        <p:strVal val="visible"/>
                                      </p:to>
                                    </p:set>
                                    <p:animEffect transition="in" filter="dissolve">
                                      <p:cBhvr>
                                        <p:cTn id="7" dur="500"/>
                                        <p:tgtEl>
                                          <p:spTgt spid="13926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39266"/>
                                        </p:tgtEl>
                                        <p:attrNameLst>
                                          <p:attrName>style.visibility</p:attrName>
                                        </p:attrNameLst>
                                      </p:cBhvr>
                                      <p:to>
                                        <p:strVal val="visible"/>
                                      </p:to>
                                    </p:set>
                                    <p:animEffect transition="in" filter="plus(in)">
                                      <p:cBhvr>
                                        <p:cTn id="13"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P spid="139269"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31815" y="668320"/>
          <a:ext cx="10358120" cy="5454830"/>
        </p:xfrm>
        <a:graphic>
          <a:graphicData uri="http://schemas.openxmlformats.org/drawingml/2006/table">
            <a:tbl>
              <a:tblPr firstRow="1" bandRow="1">
                <a:tableStyleId>{8799B23B-EC83-4686-B30A-512413B5E67A}</a:tableStyleId>
              </a:tblPr>
              <a:tblGrid>
                <a:gridCol w="2072005"/>
                <a:gridCol w="8286115"/>
              </a:tblGrid>
              <a:tr h="571503">
                <a:tc gridSpan="2">
                  <a:txBody>
                    <a:bodyPr/>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2400" b="1" kern="1200" smtClean="0">
                          <a:solidFill>
                            <a:srgbClr val="006600"/>
                          </a:solidFill>
                          <a:latin typeface="黑体" pitchFamily="2" charset="-122"/>
                          <a:ea typeface="黑体" panose="02010609060101010101" pitchFamily="2" charset="-122"/>
                          <a:cs typeface="+mn-cs"/>
                        </a:rPr>
                        <a:t>一、全面准确地把握细节描写的作用</a:t>
                      </a:r>
                      <a:r>
                        <a:rPr lang="en-US" altLang="en-US" sz="2000" b="1" kern="1200" smtClean="0">
                          <a:solidFill>
                            <a:srgbClr val="0000FF"/>
                          </a:solidFill>
                          <a:latin typeface="+mn-ea"/>
                          <a:ea typeface="+mn-ea"/>
                          <a:cs typeface="+mn-cs"/>
                        </a:rPr>
                        <a:t> </a:t>
                      </a:r>
                      <a:endParaRPr lang="zh-CN" altLang="en-US" sz="2000" b="1" kern="1200">
                        <a:solidFill>
                          <a:srgbClr val="0000FF"/>
                        </a:solidFill>
                        <a:latin typeface="+mn-ea"/>
                        <a:ea typeface="+mn-ea"/>
                        <a:cs typeface="+mn-cs"/>
                      </a:endParaRPr>
                    </a:p>
                  </a:txBody>
                  <a:tcPr marL="68580" marR="68580" marT="0" marB="0" anchor="ctr"/>
                </a:tc>
                <a:tc hMerge="1">
                  <a:txBody>
                    <a:bodyPr/>
                    <a:lstStyle/>
                    <a:p>
                      <a:endParaRPr/>
                    </a:p>
                  </a:txBody>
                  <a:tcPr marL="68580" marR="68580" marT="0" marB="0" anchor="ctr"/>
                </a:tc>
              </a:tr>
              <a:tr h="612058">
                <a:tc>
                  <a:txBody>
                    <a:bodyPr/>
                    <a:lstStyle/>
                    <a:p>
                      <a:pPr algn="l">
                        <a:spcAft>
                          <a:spcPct val="0"/>
                        </a:spcAft>
                      </a:pPr>
                      <a:r>
                        <a:rPr lang="en-US" sz="2000" kern="100">
                          <a:solidFill>
                            <a:srgbClr val="0000FF"/>
                          </a:solidFill>
                          <a:latin typeface="Times New Roman"/>
                          <a:ea typeface="宋体" pitchFamily="2" charset="-122"/>
                          <a:cs typeface="Courier New" panose="02070309020205020404"/>
                        </a:rPr>
                        <a:t>(1)</a:t>
                      </a:r>
                      <a:r>
                        <a:rPr lang="zh-CN" sz="2000" kern="100">
                          <a:solidFill>
                            <a:srgbClr val="0000FF"/>
                          </a:solidFill>
                          <a:latin typeface="Times New Roman"/>
                          <a:ea typeface="宋体" pitchFamily="2" charset="-122"/>
                          <a:cs typeface="Times New Roman" panose="02020603050405020304"/>
                        </a:rPr>
                        <a:t>推动情节发展</a:t>
                      </a:r>
                      <a:endParaRPr lang="zh-CN" sz="20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000" kern="100" smtClean="0">
                          <a:solidFill>
                            <a:srgbClr val="0000FF"/>
                          </a:solidFill>
                          <a:latin typeface="Times New Roman"/>
                          <a:ea typeface="宋体" pitchFamily="2" charset="-122"/>
                          <a:cs typeface="Times New Roman" panose="02020603050405020304"/>
                        </a:rPr>
                        <a:t>通过</a:t>
                      </a:r>
                      <a:r>
                        <a:rPr lang="zh-CN" sz="2000" kern="100">
                          <a:solidFill>
                            <a:srgbClr val="0000FF"/>
                          </a:solidFill>
                          <a:latin typeface="Times New Roman"/>
                          <a:ea typeface="宋体" pitchFamily="2" charset="-122"/>
                          <a:cs typeface="Times New Roman" panose="02020603050405020304"/>
                        </a:rPr>
                        <a:t>对细节的描写，使故事情节跌宕起伏，引人入胜。</a:t>
                      </a:r>
                      <a:endParaRPr lang="zh-CN" sz="2000" kern="100">
                        <a:solidFill>
                          <a:srgbClr val="0000FF"/>
                        </a:solidFill>
                        <a:latin typeface="宋体" pitchFamily="2" charset="-122"/>
                        <a:ea typeface="宋体" pitchFamily="2" charset="-122"/>
                        <a:cs typeface="Courier New" panose="02070309020205020404"/>
                      </a:endParaRPr>
                    </a:p>
                  </a:txBody>
                  <a:tcPr marL="68580" marR="68580" marT="0" marB="0" anchor="ctr"/>
                </a:tc>
              </a:tr>
              <a:tr h="1882011">
                <a:tc>
                  <a:txBody>
                    <a:bodyPr/>
                    <a:lstStyle/>
                    <a:p>
                      <a:pPr algn="l">
                        <a:spcAft>
                          <a:spcPct val="0"/>
                        </a:spcAft>
                      </a:pPr>
                      <a:r>
                        <a:rPr lang="en-US" sz="2000" kern="100">
                          <a:solidFill>
                            <a:srgbClr val="0000FF"/>
                          </a:solidFill>
                          <a:latin typeface="Times New Roman"/>
                          <a:ea typeface="宋体" pitchFamily="2" charset="-122"/>
                          <a:cs typeface="Courier New" panose="02070309020205020404"/>
                        </a:rPr>
                        <a:t>(2)</a:t>
                      </a:r>
                      <a:r>
                        <a:rPr lang="zh-CN" sz="2000" kern="100">
                          <a:solidFill>
                            <a:srgbClr val="0000FF"/>
                          </a:solidFill>
                          <a:latin typeface="Times New Roman"/>
                          <a:ea typeface="宋体" pitchFamily="2" charset="-122"/>
                          <a:cs typeface="Times New Roman" panose="02020603050405020304"/>
                        </a:rPr>
                        <a:t>展示人物性格</a:t>
                      </a:r>
                      <a:endParaRPr lang="zh-CN" sz="20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000" kern="100" smtClean="0">
                          <a:solidFill>
                            <a:srgbClr val="0000FF"/>
                          </a:solidFill>
                          <a:latin typeface="Times New Roman"/>
                          <a:ea typeface="宋体" pitchFamily="2" charset="-122"/>
                          <a:cs typeface="Times New Roman" panose="02020603050405020304"/>
                        </a:rPr>
                        <a:t>一些</a:t>
                      </a:r>
                      <a:r>
                        <a:rPr lang="zh-CN" sz="2000" kern="100">
                          <a:solidFill>
                            <a:srgbClr val="0000FF"/>
                          </a:solidFill>
                          <a:latin typeface="Times New Roman"/>
                          <a:ea typeface="宋体" pitchFamily="2" charset="-122"/>
                          <a:cs typeface="Times New Roman" panose="02020603050405020304"/>
                        </a:rPr>
                        <a:t>细小的动作、简短的话语，可以表现出一个人的性格、精神风貌。</a:t>
                      </a:r>
                      <a:r>
                        <a:rPr lang="en-US" sz="2000" kern="100">
                          <a:solidFill>
                            <a:srgbClr val="0000FF"/>
                          </a:solidFill>
                          <a:latin typeface="宋体" pitchFamily="2" charset="-122"/>
                          <a:ea typeface="宋体" pitchFamily="2" charset="-122"/>
                          <a:cs typeface="Times New Roman" panose="02020603050405020304"/>
                        </a:rPr>
                        <a:t>①</a:t>
                      </a:r>
                      <a:r>
                        <a:rPr lang="zh-CN" sz="2000" kern="100">
                          <a:solidFill>
                            <a:srgbClr val="0000FF"/>
                          </a:solidFill>
                          <a:latin typeface="Times New Roman"/>
                          <a:ea typeface="宋体" pitchFamily="2" charset="-122"/>
                          <a:cs typeface="Times New Roman" panose="02020603050405020304"/>
                        </a:rPr>
                        <a:t>人物语言的细节描写，使人物形象栩栩如生、跃然纸上。</a:t>
                      </a:r>
                      <a:r>
                        <a:rPr lang="en-US" sz="2000" kern="100">
                          <a:solidFill>
                            <a:srgbClr val="0000FF"/>
                          </a:solidFill>
                          <a:latin typeface="宋体" pitchFamily="2" charset="-122"/>
                          <a:ea typeface="宋体" pitchFamily="2" charset="-122"/>
                          <a:cs typeface="Times New Roman" panose="02020603050405020304"/>
                        </a:rPr>
                        <a:t>②</a:t>
                      </a:r>
                      <a:r>
                        <a:rPr lang="zh-CN" sz="2000" kern="100">
                          <a:solidFill>
                            <a:srgbClr val="0000FF"/>
                          </a:solidFill>
                          <a:latin typeface="Times New Roman"/>
                          <a:ea typeface="宋体" pitchFamily="2" charset="-122"/>
                          <a:cs typeface="Times New Roman" panose="02020603050405020304"/>
                        </a:rPr>
                        <a:t>人物动作的细节描写，透露出人物形象的心理。</a:t>
                      </a:r>
                      <a:r>
                        <a:rPr lang="en-US" sz="2000" kern="100">
                          <a:solidFill>
                            <a:srgbClr val="0000FF"/>
                          </a:solidFill>
                          <a:latin typeface="宋体" pitchFamily="2" charset="-122"/>
                          <a:ea typeface="宋体" pitchFamily="2" charset="-122"/>
                          <a:cs typeface="Times New Roman" panose="02020603050405020304"/>
                        </a:rPr>
                        <a:t>③</a:t>
                      </a:r>
                      <a:r>
                        <a:rPr lang="zh-CN" sz="2000" kern="100">
                          <a:solidFill>
                            <a:srgbClr val="0000FF"/>
                          </a:solidFill>
                          <a:latin typeface="Times New Roman"/>
                          <a:ea typeface="宋体" pitchFamily="2" charset="-122"/>
                          <a:cs typeface="Times New Roman" panose="02020603050405020304"/>
                        </a:rPr>
                        <a:t>人物心理的细节描写，展示人物的内心世界。</a:t>
                      </a:r>
                      <a:r>
                        <a:rPr lang="en-US" sz="2000" kern="100">
                          <a:solidFill>
                            <a:srgbClr val="0000FF"/>
                          </a:solidFill>
                          <a:latin typeface="宋体" pitchFamily="2" charset="-122"/>
                          <a:ea typeface="宋体" pitchFamily="2" charset="-122"/>
                          <a:cs typeface="Times New Roman" panose="02020603050405020304"/>
                        </a:rPr>
                        <a:t>④</a:t>
                      </a:r>
                      <a:r>
                        <a:rPr lang="zh-CN" sz="2000" kern="100">
                          <a:solidFill>
                            <a:srgbClr val="0000FF"/>
                          </a:solidFill>
                          <a:latin typeface="Times New Roman"/>
                          <a:ea typeface="宋体" pitchFamily="2" charset="-122"/>
                          <a:cs typeface="Times New Roman" panose="02020603050405020304"/>
                        </a:rPr>
                        <a:t>人物外貌、服饰方面的细节描写，揭示人物特征、身份等。</a:t>
                      </a:r>
                      <a:r>
                        <a:rPr lang="en-US" sz="2000" kern="100">
                          <a:solidFill>
                            <a:srgbClr val="0000FF"/>
                          </a:solidFill>
                          <a:latin typeface="宋体" pitchFamily="2" charset="-122"/>
                          <a:ea typeface="宋体" pitchFamily="2" charset="-122"/>
                          <a:cs typeface="Times New Roman" panose="02020603050405020304"/>
                        </a:rPr>
                        <a:t>⑤</a:t>
                      </a:r>
                      <a:r>
                        <a:rPr lang="zh-CN" sz="2000" kern="100">
                          <a:solidFill>
                            <a:srgbClr val="0000FF"/>
                          </a:solidFill>
                          <a:latin typeface="Times New Roman"/>
                          <a:ea typeface="宋体" pitchFamily="2" charset="-122"/>
                          <a:cs typeface="Times New Roman" panose="02020603050405020304"/>
                        </a:rPr>
                        <a:t>环境中的细节描写，烘托出人物的性格。</a:t>
                      </a:r>
                      <a:endParaRPr lang="zh-CN" sz="2000" kern="100">
                        <a:solidFill>
                          <a:srgbClr val="0000FF"/>
                        </a:solidFill>
                        <a:latin typeface="宋体" pitchFamily="2" charset="-122"/>
                        <a:ea typeface="宋体" pitchFamily="2" charset="-122"/>
                        <a:cs typeface="Courier New" panose="02070309020205020404"/>
                      </a:endParaRPr>
                    </a:p>
                  </a:txBody>
                  <a:tcPr marL="68580" marR="68580" marT="0" marB="0" anchor="ctr"/>
                </a:tc>
              </a:tr>
              <a:tr h="1046947">
                <a:tc>
                  <a:txBody>
                    <a:bodyPr/>
                    <a:lstStyle/>
                    <a:p>
                      <a:pPr algn="l">
                        <a:spcAft>
                          <a:spcPct val="0"/>
                        </a:spcAft>
                      </a:pPr>
                      <a:r>
                        <a:rPr lang="en-US" sz="2000" kern="100">
                          <a:solidFill>
                            <a:srgbClr val="0000FF"/>
                          </a:solidFill>
                          <a:latin typeface="Times New Roman"/>
                          <a:ea typeface="宋体" pitchFamily="2" charset="-122"/>
                          <a:cs typeface="Courier New" panose="02070309020205020404"/>
                        </a:rPr>
                        <a:t>(3)</a:t>
                      </a:r>
                      <a:r>
                        <a:rPr lang="zh-CN" sz="2000" kern="100">
                          <a:solidFill>
                            <a:srgbClr val="0000FF"/>
                          </a:solidFill>
                          <a:latin typeface="Times New Roman"/>
                          <a:ea typeface="宋体" pitchFamily="2" charset="-122"/>
                          <a:cs typeface="Times New Roman" panose="02020603050405020304"/>
                        </a:rPr>
                        <a:t>凸显环境特征</a:t>
                      </a:r>
                      <a:endParaRPr lang="zh-CN" sz="20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000" kern="100" smtClean="0">
                          <a:solidFill>
                            <a:srgbClr val="0000FF"/>
                          </a:solidFill>
                          <a:latin typeface="Times New Roman"/>
                          <a:ea typeface="宋体" pitchFamily="2" charset="-122"/>
                          <a:cs typeface="Times New Roman" panose="02020603050405020304"/>
                        </a:rPr>
                        <a:t>文章</a:t>
                      </a:r>
                      <a:r>
                        <a:rPr lang="zh-CN" sz="2000" kern="100">
                          <a:solidFill>
                            <a:srgbClr val="0000FF"/>
                          </a:solidFill>
                          <a:latin typeface="Times New Roman"/>
                          <a:ea typeface="宋体" pitchFamily="2" charset="-122"/>
                          <a:cs typeface="Times New Roman" panose="02020603050405020304"/>
                        </a:rPr>
                        <a:t>中作者主观感情的流露，往往要借助典型环境的描写，因此文章对一景一物的细致描写，不仅能准确表达出作者的思想感情，还能凸显环境特征。</a:t>
                      </a:r>
                      <a:endParaRPr lang="zh-CN" sz="2000" kern="100">
                        <a:solidFill>
                          <a:srgbClr val="0000FF"/>
                        </a:solidFill>
                        <a:latin typeface="宋体" pitchFamily="2" charset="-122"/>
                        <a:ea typeface="宋体" pitchFamily="2" charset="-122"/>
                        <a:cs typeface="Courier New" panose="02070309020205020404"/>
                      </a:endParaRPr>
                    </a:p>
                  </a:txBody>
                  <a:tcPr marL="68580" marR="68580" marT="0" marB="0" anchor="ctr"/>
                </a:tc>
              </a:tr>
              <a:tr h="785818">
                <a:tc>
                  <a:txBody>
                    <a:bodyPr/>
                    <a:lstStyle/>
                    <a:p>
                      <a:pPr algn="l">
                        <a:spcAft>
                          <a:spcPct val="0"/>
                        </a:spcAft>
                      </a:pPr>
                      <a:r>
                        <a:rPr lang="en-US" sz="2000" b="0" kern="100">
                          <a:solidFill>
                            <a:srgbClr val="0000FF"/>
                          </a:solidFill>
                          <a:latin typeface="Times New Roman"/>
                          <a:ea typeface="宋体" pitchFamily="2" charset="-122"/>
                          <a:cs typeface="Courier New" panose="02070309020205020404"/>
                        </a:rPr>
                        <a:t>(4)</a:t>
                      </a:r>
                      <a:r>
                        <a:rPr lang="zh-CN" sz="2000" b="0" kern="100">
                          <a:solidFill>
                            <a:srgbClr val="0000FF"/>
                          </a:solidFill>
                          <a:latin typeface="Times New Roman"/>
                          <a:ea typeface="宋体" pitchFamily="2" charset="-122"/>
                          <a:cs typeface="Times New Roman" panose="02020603050405020304"/>
                        </a:rPr>
                        <a:t>表达真挚情感</a:t>
                      </a:r>
                      <a:endParaRPr lang="zh-CN" sz="20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000" b="0" kern="100" smtClean="0">
                          <a:solidFill>
                            <a:srgbClr val="0000FF"/>
                          </a:solidFill>
                          <a:latin typeface="Times New Roman"/>
                          <a:ea typeface="宋体" pitchFamily="2" charset="-122"/>
                          <a:cs typeface="Times New Roman" panose="02020603050405020304"/>
                        </a:rPr>
                        <a:t>一</a:t>
                      </a:r>
                      <a:r>
                        <a:rPr lang="zh-CN" sz="2000" b="0" kern="100">
                          <a:solidFill>
                            <a:srgbClr val="0000FF"/>
                          </a:solidFill>
                          <a:latin typeface="Times New Roman"/>
                          <a:ea typeface="宋体" pitchFamily="2" charset="-122"/>
                          <a:cs typeface="Times New Roman" panose="02020603050405020304"/>
                        </a:rPr>
                        <a:t>篇文章能感染读者，往往因为其表达的情感真挚。而真挚情感除了来源于亲身经历的生活，还来源于成功的细节描写。</a:t>
                      </a:r>
                      <a:endParaRPr lang="zh-CN" sz="2000" b="0" kern="100">
                        <a:solidFill>
                          <a:srgbClr val="0000FF"/>
                        </a:solidFill>
                        <a:latin typeface="宋体" pitchFamily="2" charset="-122"/>
                        <a:ea typeface="宋体" pitchFamily="2" charset="-122"/>
                        <a:cs typeface="Courier New" panose="02070309020205020404"/>
                      </a:endParaRPr>
                    </a:p>
                  </a:txBody>
                  <a:tcPr marL="68580" marR="68580" marT="0" marB="0" anchor="ctr"/>
                </a:tc>
              </a:tr>
              <a:tr h="556493">
                <a:tc>
                  <a:txBody>
                    <a:bodyPr/>
                    <a:lstStyle/>
                    <a:p>
                      <a:pPr marL="0" algn="l" defTabSz="914400" rtl="0" eaLnBrk="1" latinLnBrk="0" hangingPunct="1">
                        <a:spcAft>
                          <a:spcPct val="0"/>
                        </a:spcAft>
                      </a:pPr>
                      <a:r>
                        <a:rPr lang="en-US" sz="2000" b="0" kern="100" smtClean="0">
                          <a:solidFill>
                            <a:srgbClr val="0000FF"/>
                          </a:solidFill>
                          <a:latin typeface="Times New Roman"/>
                          <a:ea typeface="宋体" pitchFamily="2" charset="-122"/>
                          <a:cs typeface="Times New Roman" panose="02020603050405020304"/>
                        </a:rPr>
                        <a:t>(5)</a:t>
                      </a:r>
                      <a:r>
                        <a:rPr lang="zh-CN" sz="2000" b="0" kern="100" smtClean="0">
                          <a:solidFill>
                            <a:srgbClr val="0000FF"/>
                          </a:solidFill>
                          <a:latin typeface="Times New Roman"/>
                          <a:ea typeface="宋体" pitchFamily="2" charset="-122"/>
                          <a:cs typeface="Times New Roman" panose="02020603050405020304"/>
                        </a:rPr>
                        <a:t>深化作品主题</a:t>
                      </a:r>
                    </a:p>
                  </a:txBody>
                  <a:tcPr marL="68580" marR="68580" marT="0" marB="0" anchor="ctr"/>
                </a:tc>
                <a:tc>
                  <a:txBody>
                    <a:bodyPr/>
                    <a:lstStyle/>
                    <a:p>
                      <a:pPr marL="0" algn="l" defTabSz="914400" rtl="0" eaLnBrk="1" latinLnBrk="0" hangingPunct="1">
                        <a:spcAft>
                          <a:spcPct val="0"/>
                        </a:spcAft>
                      </a:pPr>
                      <a:r>
                        <a:rPr lang="zh-CN" sz="2000" b="0" kern="100" smtClean="0">
                          <a:solidFill>
                            <a:srgbClr val="0000FF"/>
                          </a:solidFill>
                          <a:latin typeface="Times New Roman"/>
                          <a:ea typeface="宋体" pitchFamily="2" charset="-122"/>
                          <a:cs typeface="Times New Roman" panose="02020603050405020304"/>
                        </a:rPr>
                        <a:t>好的细节描写，有助于折射广阔的生活画面，表现深刻的社会主题。</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903253" y="1525575"/>
            <a:ext cx="10001320" cy="4154170"/>
          </a:xfrm>
          <a:prstGeom prst="rect">
            <a:avLst/>
          </a:prstGeom>
          <a:noFill/>
          <a:ln w="9525">
            <a:noFill/>
            <a:miter lim="800000"/>
          </a:ln>
          <a:effectLst/>
        </p:spPr>
        <p:txBody>
          <a:bodyPr wrap="square">
            <a:spAutoFit/>
          </a:bodyPr>
          <a:lstStyle/>
          <a:p>
            <a:r>
              <a:rPr lang="zh-CN" altLang="en-US" sz="2400" smtClean="0">
                <a:solidFill>
                  <a:srgbClr val="0000FF"/>
                </a:solidFill>
              </a:rPr>
              <a:t>细节描写题主要有两类：</a:t>
            </a:r>
          </a:p>
          <a:p>
            <a:r>
              <a:rPr lang="zh-CN" altLang="en-US" sz="2400" smtClean="0">
                <a:solidFill>
                  <a:srgbClr val="0000FF"/>
                </a:solidFill>
              </a:rPr>
              <a:t>一类是侧重分析细节描写的内涵，如</a:t>
            </a:r>
            <a:r>
              <a:rPr lang="en-US" sz="2400" smtClean="0">
                <a:solidFill>
                  <a:srgbClr val="0000FF"/>
                </a:solidFill>
              </a:rPr>
              <a:t>“×××</a:t>
            </a:r>
            <a:r>
              <a:rPr lang="zh-CN" altLang="en-US" sz="2400" smtClean="0">
                <a:solidFill>
                  <a:srgbClr val="0000FF"/>
                </a:solidFill>
              </a:rPr>
              <a:t>细节描写表现了人物什么样的情感活动</a:t>
            </a:r>
            <a:r>
              <a:rPr lang="en-US" sz="2400" smtClean="0">
                <a:solidFill>
                  <a:srgbClr val="0000FF"/>
                </a:solidFill>
              </a:rPr>
              <a:t>”</a:t>
            </a:r>
            <a:r>
              <a:rPr lang="zh-CN" altLang="en-US" sz="2400" smtClean="0">
                <a:solidFill>
                  <a:srgbClr val="0000FF"/>
                </a:solidFill>
              </a:rPr>
              <a:t>，此类题实际上就是从局部文字分析人物形象题。</a:t>
            </a:r>
          </a:p>
          <a:p>
            <a:r>
              <a:rPr lang="zh-CN" altLang="en-US" sz="2400" smtClean="0">
                <a:solidFill>
                  <a:srgbClr val="0000FF"/>
                </a:solidFill>
              </a:rPr>
              <a:t>另一类是侧重分析细节描写的作用。一般要从以下角度答题：</a:t>
            </a:r>
          </a:p>
          <a:p>
            <a:r>
              <a:rPr lang="en-US" sz="2400" smtClean="0">
                <a:solidFill>
                  <a:srgbClr val="0000FF"/>
                </a:solidFill>
              </a:rPr>
              <a:t>(1)</a:t>
            </a:r>
            <a:r>
              <a:rPr lang="zh-CN" altLang="en-US" sz="2400" smtClean="0">
                <a:solidFill>
                  <a:srgbClr val="0000FF"/>
                </a:solidFill>
              </a:rPr>
              <a:t>刻画人物方面，如揭示了人物什么样的心理，刻画了人物什么样的性格等。</a:t>
            </a:r>
          </a:p>
          <a:p>
            <a:r>
              <a:rPr lang="en-US" sz="2400" smtClean="0">
                <a:solidFill>
                  <a:srgbClr val="0000FF"/>
                </a:solidFill>
              </a:rPr>
              <a:t>(2)</a:t>
            </a:r>
            <a:r>
              <a:rPr lang="zh-CN" altLang="en-US" sz="2400" smtClean="0">
                <a:solidFill>
                  <a:srgbClr val="0000FF"/>
                </a:solidFill>
              </a:rPr>
              <a:t>推动情节方面，主要关注该处细节在小说的情节发展中起到什么样的作用，与前面的情节是否有照应，对后面情节的发展是否有铺垫。</a:t>
            </a:r>
          </a:p>
          <a:p>
            <a:r>
              <a:rPr lang="en-US" sz="2400" smtClean="0">
                <a:solidFill>
                  <a:srgbClr val="0000FF"/>
                </a:solidFill>
              </a:rPr>
              <a:t>(3)</a:t>
            </a:r>
            <a:r>
              <a:rPr lang="zh-CN" altLang="en-US" sz="2400" smtClean="0">
                <a:solidFill>
                  <a:srgbClr val="0000FF"/>
                </a:solidFill>
              </a:rPr>
              <a:t>表现主题方面，主要看该处细节描写对表现主题有什么样的作用，该细节与小说的主题是否有联系，是否有利于主题的表现。</a:t>
            </a:r>
          </a:p>
          <a:p>
            <a:r>
              <a:rPr lang="en-US" sz="2400" smtClean="0">
                <a:solidFill>
                  <a:srgbClr val="0000FF"/>
                </a:solidFill>
              </a:rPr>
              <a:t>(4)</a:t>
            </a:r>
            <a:r>
              <a:rPr lang="zh-CN" altLang="en-US" sz="2400" smtClean="0">
                <a:solidFill>
                  <a:srgbClr val="0000FF"/>
                </a:solidFill>
              </a:rPr>
              <a:t>烘托环境方面，有的细节能渲染时代气氛、表现地方特色。</a:t>
            </a:r>
            <a:endParaRPr lang="zh-CN" altLang="en-US" sz="2400">
              <a:solidFill>
                <a:srgbClr val="0000FF"/>
              </a:solidFill>
            </a:endParaRPr>
          </a:p>
        </p:txBody>
      </p:sp>
      <p:sp>
        <p:nvSpPr>
          <p:cNvPr id="139269" name="Text Box 5"/>
          <p:cNvSpPr txBox="1">
            <a:spLocks noChangeArrowheads="1"/>
          </p:cNvSpPr>
          <p:nvPr/>
        </p:nvSpPr>
        <p:spPr bwMode="auto">
          <a:xfrm>
            <a:off x="760377" y="811195"/>
            <a:ext cx="5643602" cy="460375"/>
          </a:xfrm>
          <a:prstGeom prst="rect">
            <a:avLst/>
          </a:prstGeom>
          <a:noFill/>
          <a:ln w="19050">
            <a:noFill/>
            <a:miter lim="800000"/>
          </a:ln>
          <a:effectLst/>
        </p:spPr>
        <p:txBody>
          <a:bodyPr wrap="square">
            <a:spAutoFit/>
          </a:bodyPr>
          <a:lstStyle/>
          <a:p>
            <a:r>
              <a:rPr lang="zh-CN" altLang="en-US" sz="2400" b="1" smtClean="0">
                <a:solidFill>
                  <a:srgbClr val="006600"/>
                </a:solidFill>
                <a:latin typeface="黑体" pitchFamily="2" charset="-122"/>
                <a:ea typeface="黑体" panose="02010609060101010101" pitchFamily="2" charset="-122"/>
              </a:rPr>
              <a:t>二、根据类型解答细节描写题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39269"/>
                                        </p:tgtEl>
                                        <p:attrNameLst>
                                          <p:attrName>style.visibility</p:attrName>
                                        </p:attrNameLst>
                                      </p:cBhvr>
                                      <p:to>
                                        <p:strVal val="visible"/>
                                      </p:to>
                                    </p:set>
                                    <p:animEffect transition="in" filter="dissolve">
                                      <p:cBhvr>
                                        <p:cTn id="7" dur="500"/>
                                        <p:tgtEl>
                                          <p:spTgt spid="13926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39266"/>
                                        </p:tgtEl>
                                        <p:attrNameLst>
                                          <p:attrName>style.visibility</p:attrName>
                                        </p:attrNameLst>
                                      </p:cBhvr>
                                      <p:to>
                                        <p:strVal val="visible"/>
                                      </p:to>
                                    </p:set>
                                    <p:animEffect transition="in" filter="plus(in)">
                                      <p:cBhvr>
                                        <p:cTn id="13"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P spid="13926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7" name="AutoShape 5"/>
          <p:cNvSpPr>
            <a:spLocks noChangeArrowheads="1"/>
          </p:cNvSpPr>
          <p:nvPr/>
        </p:nvSpPr>
        <p:spPr bwMode="auto">
          <a:xfrm>
            <a:off x="1135063" y="2219325"/>
            <a:ext cx="2357437" cy="1973263"/>
          </a:xfrm>
          <a:prstGeom prst="star8">
            <a:avLst>
              <a:gd name="adj" fmla="val 36431"/>
            </a:avLst>
          </a:prstGeom>
        </p:spPr>
        <p:style>
          <a:lnRef idx="0">
            <a:schemeClr val="accent1"/>
          </a:lnRef>
          <a:fillRef idx="3">
            <a:schemeClr val="accent1"/>
          </a:fillRef>
          <a:effectRef idx="3">
            <a:schemeClr val="accent1"/>
          </a:effectRef>
          <a:fontRef idx="minor">
            <a:schemeClr val="lt1"/>
          </a:fontRef>
        </p:style>
        <p:txBody>
          <a:bodyPr wrap="none" anchor="ctr"/>
          <a:lstStyle/>
          <a:p>
            <a:pPr algn="ctr"/>
            <a:r>
              <a:rPr lang="zh-CN" altLang="en-US" sz="3600">
                <a:solidFill>
                  <a:schemeClr val="bg1"/>
                </a:solidFill>
                <a:latin typeface="黑体" pitchFamily="2" charset="-122"/>
                <a:ea typeface="黑体" panose="02010609060101010101" pitchFamily="2" charset="-122"/>
              </a:rPr>
              <a:t>人物</a:t>
            </a:r>
          </a:p>
          <a:p>
            <a:pPr algn="ctr"/>
            <a:r>
              <a:rPr lang="zh-CN" altLang="en-US" sz="3600">
                <a:solidFill>
                  <a:schemeClr val="bg1"/>
                </a:solidFill>
                <a:latin typeface="黑体" pitchFamily="2" charset="-122"/>
                <a:ea typeface="黑体" panose="02010609060101010101" pitchFamily="2" charset="-122"/>
              </a:rPr>
              <a:t> 形象</a:t>
            </a:r>
            <a:r>
              <a:rPr lang="zh-CN" altLang="en-US" sz="3600">
                <a:latin typeface="黑体" pitchFamily="2" charset="-122"/>
                <a:ea typeface="黑体" panose="02010609060101010101" pitchFamily="2" charset="-122"/>
              </a:rPr>
              <a:t> </a:t>
            </a:r>
          </a:p>
        </p:txBody>
      </p:sp>
      <p:sp>
        <p:nvSpPr>
          <p:cNvPr id="100359" name="AutoShape 7"/>
          <p:cNvSpPr>
            <a:spLocks noChangeArrowheads="1"/>
          </p:cNvSpPr>
          <p:nvPr/>
        </p:nvSpPr>
        <p:spPr bwMode="auto">
          <a:xfrm>
            <a:off x="3763963" y="2832100"/>
            <a:ext cx="1181100" cy="747713"/>
          </a:xfrm>
          <a:custGeom>
            <a:avLst/>
            <a:gdLst>
              <a:gd name="G0" fmla="+- 6480 0 0"/>
              <a:gd name="G1" fmla="+- 9079 0 0"/>
              <a:gd name="G2" fmla="+- 4199 0 0"/>
              <a:gd name="G3" fmla="+- 21600 0 6480"/>
              <a:gd name="G4" fmla="+- 21600 0 9079"/>
              <a:gd name="G5" fmla="+- 21600 0 4199"/>
              <a:gd name="G6" fmla="+- 6480 0 10800"/>
              <a:gd name="G7" fmla="+- 9079 0 10800"/>
              <a:gd name="G8" fmla="*/ G7 4199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199"/>
                </a:lnTo>
                <a:lnTo>
                  <a:pt x="9079" y="4199"/>
                </a:lnTo>
                <a:lnTo>
                  <a:pt x="9079" y="9079"/>
                </a:lnTo>
                <a:lnTo>
                  <a:pt x="4199" y="9079"/>
                </a:lnTo>
                <a:lnTo>
                  <a:pt x="4199" y="6480"/>
                </a:lnTo>
                <a:lnTo>
                  <a:pt x="0" y="10800"/>
                </a:lnTo>
                <a:lnTo>
                  <a:pt x="4199" y="15120"/>
                </a:lnTo>
                <a:lnTo>
                  <a:pt x="4199" y="12521"/>
                </a:lnTo>
                <a:lnTo>
                  <a:pt x="9079" y="12521"/>
                </a:lnTo>
                <a:lnTo>
                  <a:pt x="9079" y="17401"/>
                </a:lnTo>
                <a:lnTo>
                  <a:pt x="6480" y="17401"/>
                </a:lnTo>
                <a:lnTo>
                  <a:pt x="10800" y="21600"/>
                </a:lnTo>
                <a:lnTo>
                  <a:pt x="15120" y="17401"/>
                </a:lnTo>
                <a:lnTo>
                  <a:pt x="12521" y="17401"/>
                </a:lnTo>
                <a:lnTo>
                  <a:pt x="12521" y="12521"/>
                </a:lnTo>
                <a:lnTo>
                  <a:pt x="17401" y="12521"/>
                </a:lnTo>
                <a:lnTo>
                  <a:pt x="17401" y="15120"/>
                </a:lnTo>
                <a:lnTo>
                  <a:pt x="21600" y="10800"/>
                </a:lnTo>
                <a:lnTo>
                  <a:pt x="17401" y="6480"/>
                </a:lnTo>
                <a:lnTo>
                  <a:pt x="17401" y="9079"/>
                </a:lnTo>
                <a:lnTo>
                  <a:pt x="12521" y="9079"/>
                </a:lnTo>
                <a:lnTo>
                  <a:pt x="12521" y="4199"/>
                </a:lnTo>
                <a:lnTo>
                  <a:pt x="15120" y="4199"/>
                </a:lnTo>
                <a:close/>
              </a:path>
            </a:pathLst>
          </a:custGeom>
          <a:solidFill>
            <a:srgbClr val="00FF00"/>
          </a:solidFill>
          <a:ln w="38100">
            <a:solidFill>
              <a:schemeClr val="folHlink"/>
            </a:solidFill>
            <a:miter lim="800000"/>
          </a:ln>
          <a:effectLst/>
        </p:spPr>
        <p:txBody>
          <a:bodyPr wrap="none" anchor="ctr"/>
          <a:lstStyle/>
          <a:p>
            <a:endParaRPr lang="zh-CN" altLang="en-US"/>
          </a:p>
        </p:txBody>
      </p:sp>
      <p:sp>
        <p:nvSpPr>
          <p:cNvPr id="100361" name="AutoShape 9"/>
          <p:cNvSpPr>
            <a:spLocks noChangeArrowheads="1"/>
          </p:cNvSpPr>
          <p:nvPr/>
        </p:nvSpPr>
        <p:spPr bwMode="auto">
          <a:xfrm>
            <a:off x="6118227" y="1168385"/>
            <a:ext cx="3570313" cy="1874834"/>
          </a:xfrm>
          <a:prstGeom prst="cloudCallout">
            <a:avLst>
              <a:gd name="adj1" fmla="val -83866"/>
              <a:gd name="adj2" fmla="val 103718"/>
            </a:avLst>
          </a:prstGeom>
        </p:spPr>
        <p:style>
          <a:lnRef idx="0">
            <a:schemeClr val="accent4"/>
          </a:lnRef>
          <a:fillRef idx="3">
            <a:schemeClr val="accent4"/>
          </a:fillRef>
          <a:effectRef idx="3">
            <a:schemeClr val="accent4"/>
          </a:effectRef>
          <a:fontRef idx="minor">
            <a:schemeClr val="lt1"/>
          </a:fontRef>
        </p:style>
        <p:txBody>
          <a:bodyPr/>
          <a:lstStyle/>
          <a:p>
            <a:pPr algn="ctr"/>
            <a:endParaRPr lang="en-US" altLang="zh-CN" sz="2400" b="1" smtClean="0">
              <a:ea typeface="楷体_GB2312" charset="-122"/>
            </a:endParaRPr>
          </a:p>
          <a:p>
            <a:pPr algn="ctr"/>
            <a:r>
              <a:rPr lang="zh-CN" altLang="en-US" sz="2400" b="1" smtClean="0">
                <a:ea typeface="楷体_GB2312" charset="-122"/>
              </a:rPr>
              <a:t>小说</a:t>
            </a:r>
            <a:r>
              <a:rPr lang="zh-CN" altLang="en-US" sz="2400" b="1">
                <a:ea typeface="楷体_GB2312" charset="-122"/>
              </a:rPr>
              <a:t>中人物性格特点</a:t>
            </a:r>
            <a:r>
              <a:rPr lang="zh-CN" altLang="en-US" sz="2400" b="1"/>
              <a:t>的考查</a:t>
            </a:r>
          </a:p>
        </p:txBody>
      </p:sp>
      <p:sp>
        <p:nvSpPr>
          <p:cNvPr id="100362" name="AutoShape 10"/>
          <p:cNvSpPr>
            <a:spLocks noChangeArrowheads="1"/>
          </p:cNvSpPr>
          <p:nvPr/>
        </p:nvSpPr>
        <p:spPr bwMode="auto">
          <a:xfrm>
            <a:off x="6332541" y="3454401"/>
            <a:ext cx="3500462" cy="2071702"/>
          </a:xfrm>
          <a:prstGeom prst="cloudCallout">
            <a:avLst>
              <a:gd name="adj1" fmla="val -98347"/>
              <a:gd name="adj2" fmla="val -41556"/>
            </a:avLst>
          </a:prstGeom>
        </p:spPr>
        <p:style>
          <a:lnRef idx="0">
            <a:schemeClr val="accent4"/>
          </a:lnRef>
          <a:fillRef idx="3">
            <a:schemeClr val="accent4"/>
          </a:fillRef>
          <a:effectRef idx="3">
            <a:schemeClr val="accent4"/>
          </a:effectRef>
          <a:fontRef idx="minor">
            <a:schemeClr val="lt1"/>
          </a:fontRef>
        </p:style>
        <p:txBody>
          <a:bodyPr/>
          <a:lstStyle/>
          <a:p>
            <a:pPr algn="ctr"/>
            <a:endParaRPr lang="en-US" altLang="zh-CN" sz="2400" b="1" smtClean="0">
              <a:ea typeface="楷体_GB2312" charset="-122"/>
            </a:endParaRPr>
          </a:p>
          <a:p>
            <a:pPr algn="ctr"/>
            <a:r>
              <a:rPr lang="zh-CN" altLang="en-US" sz="2400" b="1" smtClean="0">
                <a:ea typeface="楷体_GB2312" charset="-122"/>
              </a:rPr>
              <a:t>赏析</a:t>
            </a:r>
            <a:r>
              <a:rPr lang="zh-CN" altLang="en-US" sz="2400" b="1">
                <a:ea typeface="楷体_GB2312" charset="-122"/>
              </a:rPr>
              <a:t>人物</a:t>
            </a:r>
          </a:p>
          <a:p>
            <a:pPr algn="ctr"/>
            <a:r>
              <a:rPr lang="zh-CN" altLang="en-US" sz="2400" b="1">
                <a:ea typeface="楷体_GB2312" charset="-122"/>
              </a:rPr>
              <a:t>描写方法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00357"/>
                                        </p:tgtEl>
                                        <p:attrNameLst>
                                          <p:attrName>style.visibility</p:attrName>
                                        </p:attrNameLst>
                                      </p:cBhvr>
                                      <p:to>
                                        <p:strVal val="visible"/>
                                      </p:to>
                                    </p:set>
                                    <p:animEffect transition="in" filter="wheel(4)">
                                      <p:cBhvr>
                                        <p:cTn id="7" dur="2000"/>
                                        <p:tgtEl>
                                          <p:spTgt spid="10035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1" presetClass="entr" presetSubtype="4" fill="hold" grpId="1" nodeType="clickEffect">
                                  <p:stCondLst>
                                    <p:cond delay="0"/>
                                  </p:stCondLst>
                                  <p:childTnLst>
                                    <p:set>
                                      <p:cBhvr>
                                        <p:cTn id="12" dur="1" fill="hold">
                                          <p:stCondLst>
                                            <p:cond delay="0"/>
                                          </p:stCondLst>
                                        </p:cTn>
                                        <p:tgtEl>
                                          <p:spTgt spid="100359"/>
                                        </p:tgtEl>
                                        <p:attrNameLst>
                                          <p:attrName>style.visibility</p:attrName>
                                        </p:attrNameLst>
                                      </p:cBhvr>
                                      <p:to>
                                        <p:strVal val="visible"/>
                                      </p:to>
                                    </p:set>
                                    <p:animEffect transition="in" filter="wheel(4)">
                                      <p:cBhvr>
                                        <p:cTn id="13" dur="2000"/>
                                        <p:tgtEl>
                                          <p:spTgt spid="10035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100361"/>
                                        </p:tgtEl>
                                        <p:attrNameLst>
                                          <p:attrName>style.visibility</p:attrName>
                                        </p:attrNameLst>
                                      </p:cBhvr>
                                      <p:to>
                                        <p:strVal val="visible"/>
                                      </p:to>
                                    </p:set>
                                    <p:animEffect transition="in" filter="wipe(down)">
                                      <p:cBhvr>
                                        <p:cTn id="19" dur="500"/>
                                        <p:tgtEl>
                                          <p:spTgt spid="100361"/>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4" fill="hold" grpId="3" nodeType="clickEffect">
                                  <p:stCondLst>
                                    <p:cond delay="0"/>
                                  </p:stCondLst>
                                  <p:childTnLst>
                                    <p:set>
                                      <p:cBhvr>
                                        <p:cTn id="24" dur="1" fill="hold">
                                          <p:stCondLst>
                                            <p:cond delay="0"/>
                                          </p:stCondLst>
                                        </p:cTn>
                                        <p:tgtEl>
                                          <p:spTgt spid="100362"/>
                                        </p:tgtEl>
                                        <p:attrNameLst>
                                          <p:attrName>style.visibility</p:attrName>
                                        </p:attrNameLst>
                                      </p:cBhvr>
                                      <p:to>
                                        <p:strVal val="visible"/>
                                      </p:to>
                                    </p:set>
                                    <p:animEffect transition="in" filter="wipe(down)">
                                      <p:cBhvr>
                                        <p:cTn id="25" dur="500"/>
                                        <p:tgtEl>
                                          <p:spTgt spid="100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animBg="1"/>
      <p:bldP spid="100359" grpId="1" animBg="1"/>
      <p:bldP spid="100361" grpId="2" animBg="1"/>
      <p:bldP spid="100362" grpId="3"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31815" y="668319"/>
          <a:ext cx="10358120" cy="5482112"/>
        </p:xfrm>
        <a:graphic>
          <a:graphicData uri="http://schemas.openxmlformats.org/drawingml/2006/table">
            <a:tbl>
              <a:tblPr firstRow="1" bandRow="1">
                <a:tableStyleId>{8799B23B-EC83-4686-B30A-512413B5E67A}</a:tableStyleId>
              </a:tblPr>
              <a:tblGrid>
                <a:gridCol w="1643380"/>
                <a:gridCol w="8714740"/>
              </a:tblGrid>
              <a:tr h="599325">
                <a:tc gridSpan="2">
                  <a:txBody>
                    <a:bodyPr/>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2400" b="1" kern="1200" smtClean="0">
                          <a:solidFill>
                            <a:srgbClr val="006600"/>
                          </a:solidFill>
                          <a:latin typeface="黑体" pitchFamily="2" charset="-122"/>
                          <a:ea typeface="黑体" panose="02010609060101010101" pitchFamily="2" charset="-122"/>
                          <a:cs typeface="+mn-cs"/>
                        </a:rPr>
                        <a:t>一、全面准确地把握细节描写的作用</a:t>
                      </a:r>
                      <a:r>
                        <a:rPr lang="en-US" altLang="en-US" sz="2000" b="1" kern="1200" smtClean="0">
                          <a:solidFill>
                            <a:srgbClr val="0000FF"/>
                          </a:solidFill>
                          <a:latin typeface="+mn-ea"/>
                          <a:ea typeface="+mn-ea"/>
                          <a:cs typeface="+mn-cs"/>
                        </a:rPr>
                        <a:t> </a:t>
                      </a:r>
                      <a:endParaRPr lang="zh-CN" altLang="en-US" sz="2000" b="1" kern="1200">
                        <a:solidFill>
                          <a:srgbClr val="0000FF"/>
                        </a:solidFill>
                        <a:latin typeface="+mn-ea"/>
                        <a:ea typeface="+mn-ea"/>
                        <a:cs typeface="+mn-cs"/>
                      </a:endParaRPr>
                    </a:p>
                  </a:txBody>
                  <a:tcPr marL="68580" marR="68580" marT="0" marB="0" anchor="ctr"/>
                </a:tc>
                <a:tc hMerge="1">
                  <a:txBody>
                    <a:bodyPr/>
                    <a:lstStyle/>
                    <a:p>
                      <a:endParaRPr/>
                    </a:p>
                  </a:txBody>
                  <a:tcPr marL="68580" marR="68580" marT="0" marB="0" anchor="ctr"/>
                </a:tc>
              </a:tr>
              <a:tr h="686559">
                <a:tc>
                  <a:txBody>
                    <a:bodyPr/>
                    <a:lstStyle/>
                    <a:p>
                      <a:pPr algn="l">
                        <a:spcAft>
                          <a:spcPct val="0"/>
                        </a:spcAft>
                      </a:pPr>
                      <a:r>
                        <a:rPr lang="en-US" sz="2400" kern="100">
                          <a:solidFill>
                            <a:srgbClr val="0000FF"/>
                          </a:solidFill>
                          <a:latin typeface="Times New Roman"/>
                          <a:ea typeface="宋体" pitchFamily="2" charset="-122"/>
                          <a:cs typeface="Courier New" panose="02070309020205020404"/>
                        </a:rPr>
                        <a:t>(1)</a:t>
                      </a:r>
                      <a:r>
                        <a:rPr lang="zh-CN" sz="2400" kern="100">
                          <a:solidFill>
                            <a:srgbClr val="0000FF"/>
                          </a:solidFill>
                          <a:latin typeface="Times New Roman"/>
                          <a:ea typeface="宋体" pitchFamily="2" charset="-122"/>
                          <a:cs typeface="Times New Roman" panose="02020603050405020304"/>
                        </a:rPr>
                        <a:t>推动情节发展</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　　通过对细节的描写，使故事情节跌宕起伏，引人入胜。</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r h="973905">
                <a:tc>
                  <a:txBody>
                    <a:bodyPr/>
                    <a:lstStyle/>
                    <a:p>
                      <a:pPr algn="l">
                        <a:spcAft>
                          <a:spcPct val="0"/>
                        </a:spcAft>
                      </a:pPr>
                      <a:r>
                        <a:rPr lang="en-US" sz="2400" kern="100">
                          <a:solidFill>
                            <a:srgbClr val="0000FF"/>
                          </a:solidFill>
                          <a:latin typeface="Times New Roman"/>
                          <a:ea typeface="宋体" pitchFamily="2" charset="-122"/>
                          <a:cs typeface="Courier New" panose="02070309020205020404"/>
                        </a:rPr>
                        <a:t>(2)</a:t>
                      </a:r>
                      <a:r>
                        <a:rPr lang="zh-CN" sz="2400" kern="100">
                          <a:solidFill>
                            <a:srgbClr val="0000FF"/>
                          </a:solidFill>
                          <a:latin typeface="Times New Roman"/>
                          <a:ea typeface="宋体" pitchFamily="2" charset="-122"/>
                          <a:cs typeface="Times New Roman" panose="02020603050405020304"/>
                        </a:rPr>
                        <a:t>展示人物性格</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　　一些细小的动作、简短的话语，可以表现出一个人的性格、精神风貌。</a:t>
                      </a:r>
                      <a:r>
                        <a:rPr lang="en-US" sz="2400" kern="100">
                          <a:solidFill>
                            <a:srgbClr val="0000FF"/>
                          </a:solidFill>
                          <a:latin typeface="宋体" pitchFamily="2" charset="-122"/>
                          <a:ea typeface="宋体" pitchFamily="2" charset="-122"/>
                          <a:cs typeface="Times New Roman" panose="02020603050405020304"/>
                        </a:rPr>
                        <a:t>①</a:t>
                      </a:r>
                      <a:r>
                        <a:rPr lang="zh-CN" sz="2400" kern="100">
                          <a:solidFill>
                            <a:srgbClr val="0000FF"/>
                          </a:solidFill>
                          <a:latin typeface="Times New Roman"/>
                          <a:ea typeface="宋体" pitchFamily="2" charset="-122"/>
                          <a:cs typeface="Times New Roman" panose="02020603050405020304"/>
                        </a:rPr>
                        <a:t>人物语言的细节描写，使人物形象栩栩如生、跃然纸上。</a:t>
                      </a:r>
                      <a:r>
                        <a:rPr lang="en-US" sz="2400" kern="100">
                          <a:solidFill>
                            <a:srgbClr val="0000FF"/>
                          </a:solidFill>
                          <a:latin typeface="宋体" pitchFamily="2" charset="-122"/>
                          <a:ea typeface="宋体" pitchFamily="2" charset="-122"/>
                          <a:cs typeface="Times New Roman" panose="02020603050405020304"/>
                        </a:rPr>
                        <a:t>②</a:t>
                      </a:r>
                      <a:r>
                        <a:rPr lang="zh-CN" sz="2400" kern="100">
                          <a:solidFill>
                            <a:srgbClr val="0000FF"/>
                          </a:solidFill>
                          <a:latin typeface="Times New Roman"/>
                          <a:ea typeface="宋体" pitchFamily="2" charset="-122"/>
                          <a:cs typeface="Times New Roman" panose="02020603050405020304"/>
                        </a:rPr>
                        <a:t>人物动作的细节描写，透露出人物形象的心理。</a:t>
                      </a:r>
                      <a:r>
                        <a:rPr lang="en-US" sz="2400" kern="100">
                          <a:solidFill>
                            <a:srgbClr val="0000FF"/>
                          </a:solidFill>
                          <a:latin typeface="宋体" pitchFamily="2" charset="-122"/>
                          <a:ea typeface="宋体" pitchFamily="2" charset="-122"/>
                          <a:cs typeface="Times New Roman" panose="02020603050405020304"/>
                        </a:rPr>
                        <a:t>③</a:t>
                      </a:r>
                      <a:r>
                        <a:rPr lang="zh-CN" sz="2400" kern="100">
                          <a:solidFill>
                            <a:srgbClr val="0000FF"/>
                          </a:solidFill>
                          <a:latin typeface="Times New Roman"/>
                          <a:ea typeface="宋体" pitchFamily="2" charset="-122"/>
                          <a:cs typeface="Times New Roman" panose="02020603050405020304"/>
                        </a:rPr>
                        <a:t>人物心理的细节描写，展示人物的内心世界。</a:t>
                      </a:r>
                      <a:r>
                        <a:rPr lang="en-US" sz="2400" kern="100">
                          <a:solidFill>
                            <a:srgbClr val="0000FF"/>
                          </a:solidFill>
                          <a:latin typeface="宋体" pitchFamily="2" charset="-122"/>
                          <a:ea typeface="宋体" pitchFamily="2" charset="-122"/>
                          <a:cs typeface="Times New Roman" panose="02020603050405020304"/>
                        </a:rPr>
                        <a:t>④</a:t>
                      </a:r>
                      <a:r>
                        <a:rPr lang="zh-CN" sz="2400" kern="100">
                          <a:solidFill>
                            <a:srgbClr val="0000FF"/>
                          </a:solidFill>
                          <a:latin typeface="Times New Roman"/>
                          <a:ea typeface="宋体" pitchFamily="2" charset="-122"/>
                          <a:cs typeface="Times New Roman" panose="02020603050405020304"/>
                        </a:rPr>
                        <a:t>人物外貌、服饰方面的细节描写，揭示人物特征、身份等。</a:t>
                      </a:r>
                      <a:r>
                        <a:rPr lang="en-US" sz="2400" kern="100">
                          <a:solidFill>
                            <a:srgbClr val="0000FF"/>
                          </a:solidFill>
                          <a:latin typeface="宋体" pitchFamily="2" charset="-122"/>
                          <a:ea typeface="宋体" pitchFamily="2" charset="-122"/>
                          <a:cs typeface="Times New Roman" panose="02020603050405020304"/>
                        </a:rPr>
                        <a:t>⑤</a:t>
                      </a:r>
                      <a:r>
                        <a:rPr lang="zh-CN" sz="2400" kern="100">
                          <a:solidFill>
                            <a:srgbClr val="0000FF"/>
                          </a:solidFill>
                          <a:latin typeface="Times New Roman"/>
                          <a:ea typeface="宋体" pitchFamily="2" charset="-122"/>
                          <a:cs typeface="Times New Roman" panose="02020603050405020304"/>
                        </a:rPr>
                        <a:t>环境中的细节描写，烘托出人物的性格。</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r h="760875">
                <a:tc>
                  <a:txBody>
                    <a:bodyPr/>
                    <a:lstStyle/>
                    <a:p>
                      <a:pPr algn="l">
                        <a:spcAft>
                          <a:spcPct val="0"/>
                        </a:spcAft>
                      </a:pPr>
                      <a:r>
                        <a:rPr lang="en-US" sz="2400" kern="100">
                          <a:solidFill>
                            <a:srgbClr val="0000FF"/>
                          </a:solidFill>
                          <a:latin typeface="Times New Roman"/>
                          <a:ea typeface="宋体" pitchFamily="2" charset="-122"/>
                          <a:cs typeface="Courier New" panose="02070309020205020404"/>
                        </a:rPr>
                        <a:t>(3)</a:t>
                      </a:r>
                      <a:r>
                        <a:rPr lang="zh-CN" sz="2400" kern="100">
                          <a:solidFill>
                            <a:srgbClr val="0000FF"/>
                          </a:solidFill>
                          <a:latin typeface="Times New Roman"/>
                          <a:ea typeface="宋体" pitchFamily="2" charset="-122"/>
                          <a:cs typeface="Times New Roman" panose="02020603050405020304"/>
                        </a:rPr>
                        <a:t>凸显环境特征</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　　文章中作者主观感情的流露，往往要借助典型环境的描写，因此文章对一景一物的细致描写，不仅能准确表达出作者的思想感情，还能凸显环境特征。</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r h="859427">
                <a:tc>
                  <a:txBody>
                    <a:bodyPr/>
                    <a:lstStyle/>
                    <a:p>
                      <a:pPr algn="l">
                        <a:spcAft>
                          <a:spcPct val="0"/>
                        </a:spcAft>
                      </a:pPr>
                      <a:r>
                        <a:rPr lang="en-US" sz="2400" kern="100">
                          <a:solidFill>
                            <a:srgbClr val="0000FF"/>
                          </a:solidFill>
                          <a:latin typeface="Times New Roman"/>
                          <a:ea typeface="宋体" pitchFamily="2" charset="-122"/>
                          <a:cs typeface="Courier New" panose="02070309020205020404"/>
                        </a:rPr>
                        <a:t>(4)</a:t>
                      </a:r>
                      <a:r>
                        <a:rPr lang="zh-CN" sz="2400" kern="100">
                          <a:solidFill>
                            <a:srgbClr val="0000FF"/>
                          </a:solidFill>
                          <a:latin typeface="Times New Roman"/>
                          <a:ea typeface="宋体" pitchFamily="2" charset="-122"/>
                          <a:cs typeface="Times New Roman" panose="02020603050405020304"/>
                        </a:rPr>
                        <a:t>表达真挚情感</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　　一篇文章能感染读者，往往因为其表达的情感真挚。而真挚情感除了来源于亲身经历的生活，还来源于成功的细节描写。</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403187" y="1382699"/>
            <a:ext cx="10752155" cy="4892675"/>
          </a:xfrm>
          <a:prstGeom prst="rect">
            <a:avLst/>
          </a:prstGeom>
          <a:noFill/>
          <a:ln w="9525">
            <a:noFill/>
            <a:miter lim="800000"/>
          </a:ln>
          <a:effectLst/>
        </p:spPr>
        <p:txBody>
          <a:bodyPr wrap="square">
            <a:spAutoFit/>
          </a:bodyPr>
          <a:lstStyle/>
          <a:p>
            <a:r>
              <a:rPr lang="zh-CN" altLang="en-US" sz="2000" smtClean="0"/>
              <a:t>           </a:t>
            </a:r>
            <a:r>
              <a:rPr lang="zh-CN" altLang="en-US" sz="2400" b="1" smtClean="0">
                <a:solidFill>
                  <a:srgbClr val="006600"/>
                </a:solidFill>
                <a:latin typeface="仿宋" panose="02010609060101010101" pitchFamily="49" charset="-122"/>
                <a:ea typeface="仿宋" panose="02010609060101010101" pitchFamily="49" charset="-122"/>
              </a:rPr>
              <a:t>赏析人物形象一般有两种命题形式：一是从文本和人物的整体上概括与分析，有的只概括不分析，有的先概括再分析。二是指定语段或语句分析人物的心理。鉴赏人物形象是高考小说阅读的必考点。高考对人物形象的考查呈现以下特点：</a:t>
            </a:r>
          </a:p>
          <a:p>
            <a:r>
              <a:rPr lang="en-US" altLang="en-US" sz="2400" b="1" smtClean="0">
                <a:solidFill>
                  <a:srgbClr val="006600"/>
                </a:solidFill>
                <a:latin typeface="仿宋" panose="02010609060101010101" pitchFamily="49" charset="-122"/>
                <a:ea typeface="仿宋" panose="02010609060101010101" pitchFamily="49" charset="-122"/>
              </a:rPr>
              <a:t>    </a:t>
            </a:r>
            <a:r>
              <a:rPr lang="en-US" altLang="en-US" sz="2400" b="1" u="sng" smtClean="0">
                <a:solidFill>
                  <a:srgbClr val="0066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(1)</a:t>
            </a:r>
            <a:r>
              <a:rPr lang="zh-CN" altLang="en-US" sz="2400" b="1" u="sng" smtClean="0">
                <a:solidFill>
                  <a:srgbClr val="0066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整体与局部</a:t>
            </a:r>
            <a:r>
              <a:rPr lang="zh-CN" altLang="en-US" sz="2400" b="1" smtClean="0">
                <a:solidFill>
                  <a:srgbClr val="006600"/>
                </a:solidFill>
                <a:latin typeface="仿宋" panose="02010609060101010101" pitchFamily="49" charset="-122"/>
                <a:ea typeface="仿宋" panose="02010609060101010101" pitchFamily="49" charset="-122"/>
              </a:rPr>
              <a:t>。所谓局部，就是结合文中人物的一段对话、一个行动去考查对人物性格特征的把握，人物心理活动的分析。有时可以是对人物的某一方面的分析，如分析人物的外貌或心理特征。</a:t>
            </a:r>
          </a:p>
          <a:p>
            <a:r>
              <a:rPr lang="en-US" altLang="en-US" sz="2400" b="1" smtClean="0">
                <a:solidFill>
                  <a:srgbClr val="006600"/>
                </a:solidFill>
                <a:latin typeface="仿宋" panose="02010609060101010101" pitchFamily="49" charset="-122"/>
                <a:ea typeface="仿宋" panose="02010609060101010101" pitchFamily="49" charset="-122"/>
              </a:rPr>
              <a:t>    </a:t>
            </a:r>
            <a:r>
              <a:rPr lang="en-US" altLang="en-US" sz="2400" b="1" u="sng" smtClean="0">
                <a:solidFill>
                  <a:srgbClr val="0066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(2)</a:t>
            </a:r>
            <a:r>
              <a:rPr lang="zh-CN" altLang="en-US" sz="2400" b="1" u="sng" smtClean="0">
                <a:solidFill>
                  <a:srgbClr val="0066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直接与间接</a:t>
            </a:r>
            <a:r>
              <a:rPr lang="zh-CN" altLang="en-US" sz="2400" b="1" smtClean="0">
                <a:solidFill>
                  <a:srgbClr val="006600"/>
                </a:solidFill>
                <a:latin typeface="仿宋" panose="02010609060101010101" pitchFamily="49" charset="-122"/>
                <a:ea typeface="仿宋" panose="02010609060101010101" pitchFamily="49" charset="-122"/>
              </a:rPr>
              <a:t>。所谓直接，就是题干直接要求概括人物的性格特点，小说人物形象考查题多以这种形式出现。所谓间接，就是借助文中其他事物，或借对情节的分析或对人物描写的分析来考查人物形象。</a:t>
            </a:r>
          </a:p>
          <a:p>
            <a:r>
              <a:rPr lang="en-US" altLang="en-US" sz="2400" b="1" smtClean="0">
                <a:solidFill>
                  <a:srgbClr val="006600"/>
                </a:solidFill>
                <a:latin typeface="仿宋" panose="02010609060101010101" pitchFamily="49" charset="-122"/>
                <a:ea typeface="仿宋" panose="02010609060101010101" pitchFamily="49" charset="-122"/>
              </a:rPr>
              <a:t>    </a:t>
            </a:r>
            <a:r>
              <a:rPr lang="en-US" altLang="en-US" sz="2400" b="1" u="sng" smtClean="0">
                <a:solidFill>
                  <a:srgbClr val="0066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(3)</a:t>
            </a:r>
            <a:r>
              <a:rPr lang="zh-CN" altLang="en-US" sz="2400" b="1" u="sng" smtClean="0">
                <a:solidFill>
                  <a:srgbClr val="0066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全方位和有重点</a:t>
            </a:r>
            <a:r>
              <a:rPr lang="zh-CN" altLang="en-US" sz="2400" b="1" smtClean="0">
                <a:solidFill>
                  <a:srgbClr val="006600"/>
                </a:solidFill>
                <a:latin typeface="仿宋" panose="02010609060101010101" pitchFamily="49" charset="-122"/>
                <a:ea typeface="仿宋" panose="02010609060101010101" pitchFamily="49" charset="-122"/>
              </a:rPr>
              <a:t>。所谓全方位，即考查人物形象的三维层面：思想性格、情感世界和典型意义。有时可对这三个层面作全面考查。有重点，就是从上述三维层面上任选一个层面作重点考查。</a:t>
            </a:r>
            <a:endParaRPr lang="zh-CN" altLang="en-US" sz="2400" b="1">
              <a:solidFill>
                <a:srgbClr val="006600"/>
              </a:solidFill>
              <a:latin typeface="仿宋" panose="02010609060101010101" pitchFamily="49" charset="-122"/>
              <a:ea typeface="仿宋" panose="02010609060101010101" pitchFamily="49" charset="-122"/>
            </a:endParaRPr>
          </a:p>
        </p:txBody>
      </p:sp>
      <p:sp>
        <p:nvSpPr>
          <p:cNvPr id="139269" name="Text Box 5"/>
          <p:cNvSpPr txBox="1">
            <a:spLocks noChangeArrowheads="1"/>
          </p:cNvSpPr>
          <p:nvPr/>
        </p:nvSpPr>
        <p:spPr bwMode="auto">
          <a:xfrm>
            <a:off x="3117831" y="739757"/>
            <a:ext cx="5000660" cy="521970"/>
          </a:xfrm>
          <a:prstGeom prst="rect">
            <a:avLst/>
          </a:prstGeom>
          <a:noFill/>
          <a:ln w="19050">
            <a:noFill/>
            <a:miter lim="800000"/>
          </a:ln>
          <a:effectLst/>
        </p:spPr>
        <p:txBody>
          <a:bodyPr wrap="square">
            <a:spAutoFit/>
          </a:bodyPr>
          <a:lstStyle/>
          <a:p>
            <a:pPr algn="ctr"/>
            <a:r>
              <a:rPr lang="zh-CN" altLang="en-US" sz="2800" b="1" smtClean="0">
                <a:solidFill>
                  <a:srgbClr val="FF0000"/>
                </a:solidFill>
                <a:latin typeface="黑体" pitchFamily="2" charset="-122"/>
                <a:ea typeface="黑体" panose="02010609060101010101" pitchFamily="2" charset="-122"/>
              </a:rPr>
              <a:t>题型一   人物形象的概括    </a:t>
            </a:r>
            <a:endParaRPr lang="zh-CN" altLang="en-US" sz="2800" b="1">
              <a:solidFill>
                <a:srgbClr val="FF0000"/>
              </a:solidFill>
              <a:latin typeface="黑体"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39269"/>
                                        </p:tgtEl>
                                        <p:attrNameLst>
                                          <p:attrName>style.visibility</p:attrName>
                                        </p:attrNameLst>
                                      </p:cBhvr>
                                      <p:to>
                                        <p:strVal val="visible"/>
                                      </p:to>
                                    </p:set>
                                    <p:animEffect transition="in" filter="dissolve">
                                      <p:cBhvr>
                                        <p:cTn id="7" dur="500"/>
                                        <p:tgtEl>
                                          <p:spTgt spid="13926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39266"/>
                                        </p:tgtEl>
                                        <p:attrNameLst>
                                          <p:attrName>style.visibility</p:attrName>
                                        </p:attrNameLst>
                                      </p:cBhvr>
                                      <p:to>
                                        <p:strVal val="visible"/>
                                      </p:to>
                                    </p:set>
                                    <p:animEffect transition="in" filter="plus(in)">
                                      <p:cBhvr>
                                        <p:cTn id="13" dur="2000"/>
                                        <p:tgtEl>
                                          <p:spTgt spid="139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P spid="13926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74625" y="628015"/>
          <a:ext cx="10858500" cy="5486400"/>
        </p:xfrm>
        <a:graphic>
          <a:graphicData uri="http://schemas.openxmlformats.org/drawingml/2006/table">
            <a:tbl>
              <a:tblPr firstRow="1" bandRow="1">
                <a:tableStyleId>{8799B23B-EC83-4686-B30A-512413B5E67A}</a:tableStyleId>
              </a:tblPr>
              <a:tblGrid>
                <a:gridCol w="2000250"/>
                <a:gridCol w="8858250"/>
              </a:tblGrid>
              <a:tr h="285752">
                <a:tc>
                  <a:txBody>
                    <a:bodyPr/>
                    <a:lstStyle/>
                    <a:p>
                      <a:pPr algn="ctr">
                        <a:spcAft>
                          <a:spcPct val="0"/>
                        </a:spcAft>
                      </a:pPr>
                      <a:r>
                        <a:rPr lang="zh-CN" sz="2400" kern="100">
                          <a:solidFill>
                            <a:srgbClr val="0000FF"/>
                          </a:solidFill>
                          <a:latin typeface="仿宋" panose="02010609060101010101" pitchFamily="49" charset="-122"/>
                          <a:ea typeface="仿宋" panose="02010609060101010101" pitchFamily="49" charset="-122"/>
                          <a:cs typeface="Times New Roman" panose="02020603050405020304"/>
                        </a:rPr>
                        <a:t>分析人物</a:t>
                      </a:r>
                      <a:r>
                        <a:rPr lang="zh-CN" sz="2400" kern="100" smtClean="0">
                          <a:solidFill>
                            <a:srgbClr val="0000FF"/>
                          </a:solidFill>
                          <a:latin typeface="仿宋" panose="02010609060101010101" pitchFamily="49" charset="-122"/>
                          <a:ea typeface="仿宋" panose="02010609060101010101" pitchFamily="49" charset="-122"/>
                          <a:cs typeface="Times New Roman" panose="02020603050405020304"/>
                        </a:rPr>
                        <a:t>形象的</a:t>
                      </a:r>
                      <a:r>
                        <a:rPr lang="zh-CN" sz="2400" kern="100">
                          <a:solidFill>
                            <a:srgbClr val="0000FF"/>
                          </a:solidFill>
                          <a:latin typeface="仿宋" panose="02010609060101010101" pitchFamily="49" charset="-122"/>
                          <a:ea typeface="仿宋" panose="02010609060101010101" pitchFamily="49" charset="-122"/>
                          <a:cs typeface="Times New Roman" panose="02020603050405020304"/>
                        </a:rPr>
                        <a:t>角度</a:t>
                      </a:r>
                      <a:endParaRPr lang="zh-CN" sz="2400"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ctr">
                        <a:spcAft>
                          <a:spcPct val="0"/>
                        </a:spcAft>
                      </a:pPr>
                      <a:r>
                        <a:rPr lang="zh-CN" sz="2400" kern="100">
                          <a:solidFill>
                            <a:srgbClr val="0000FF"/>
                          </a:solidFill>
                          <a:latin typeface="仿宋" panose="02010609060101010101" pitchFamily="49" charset="-122"/>
                          <a:ea typeface="仿宋" panose="02010609060101010101" pitchFamily="49" charset="-122"/>
                          <a:cs typeface="Times New Roman" panose="02020603050405020304"/>
                        </a:rPr>
                        <a:t>要点阐释</a:t>
                      </a:r>
                      <a:endParaRPr lang="zh-CN" sz="2400"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676190">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1.</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从分析人物的直接描写入手，把握人物的性格</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直接描写</a:t>
                      </a: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也叫正面描写</a:t>
                      </a: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就是通过直接描写人物的肖像、行动、语言、心理等，揭示人物思想品质和性格特点，反映作品的主题。正面描写，能揭示人物的思想感情和性格特征。除正面的直接的描写外，还可以通过其他人物或景物来侧面描写。</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676190">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2.</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从侧面描写入手分析人物</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注意把有关人物的侧面信息结合起来考虑，如别人的反应、环境特点等。侧面描写。概括地说就是通过其他人物的言行，间接写主人公。如用有关人物的对话，心理活动，事件叙述等烘托所要描写的主要人物的性格特征。</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676190">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3.</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从人物间的关系和矛盾冲突中把握人物性格</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在激烈的矛盾冲突中，人物的思想性格往往反映得最充分、最深刻。从人物间的关系入手，可以分析人物性格。许多小说作品所提供的人物往往不止一个，这就要求我们准确分析几个人物之间的关系，确定主次，从他们之间的复杂关系中，把握主要人物的性格特征。</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bl>
          </a:graphicData>
        </a:graphic>
      </p:graphicFrame>
      <p:sp>
        <p:nvSpPr>
          <p:cNvPr id="2049" name="Rectangle 1"/>
          <p:cNvSpPr>
            <a:spLocks noChangeArrowheads="1"/>
          </p:cNvSpPr>
          <p:nvPr/>
        </p:nvSpPr>
        <p:spPr bwMode="auto">
          <a:xfrm>
            <a:off x="974691" y="625"/>
            <a:ext cx="5308600" cy="52197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bg1"/>
                </a:solidFill>
                <a:effectLst/>
                <a:latin typeface="Times New Roman" pitchFamily="18" charset="0"/>
                <a:ea typeface="黑体" panose="02010609060101010101" pitchFamily="2" charset="-122"/>
                <a:cs typeface="Times New Roman" panose="02020603050405020304" pitchFamily="18" charset="0"/>
              </a:rPr>
              <a:t>(</a:t>
            </a:r>
            <a:r>
              <a:rPr kumimoji="0" lang="zh-CN" altLang="en-US" sz="2800" b="0" i="0" u="none" strike="noStrike" cap="none" normalizeH="0" baseline="0" smtClean="0">
                <a:ln>
                  <a:noFill/>
                </a:ln>
                <a:solidFill>
                  <a:schemeClr val="bg1"/>
                </a:solidFill>
                <a:effectLst/>
                <a:latin typeface="黑体" pitchFamily="2" charset="-122"/>
                <a:ea typeface="黑体" panose="02010609060101010101" pitchFamily="2" charset="-122"/>
                <a:cs typeface="Times New Roman" panose="02020603050405020304" pitchFamily="18" charset="0"/>
              </a:rPr>
              <a:t>一</a:t>
            </a:r>
            <a:r>
              <a:rPr kumimoji="0" lang="en-US" altLang="zh-CN" sz="2800" b="0" i="0" u="none" strike="noStrike" cap="none" normalizeH="0" baseline="0" smtClean="0">
                <a:ln>
                  <a:noFill/>
                </a:ln>
                <a:solidFill>
                  <a:schemeClr val="bg1"/>
                </a:solidFill>
                <a:effectLst/>
                <a:latin typeface="Times New Roman" pitchFamily="18" charset="0"/>
                <a:ea typeface="黑体" panose="02010609060101010101" pitchFamily="2" charset="-122"/>
                <a:cs typeface="Times New Roman" panose="02020603050405020304" pitchFamily="18" charset="0"/>
              </a:rPr>
              <a:t>)</a:t>
            </a:r>
            <a:r>
              <a:rPr kumimoji="0" lang="zh-CN" altLang="en-US" sz="2800" b="0" i="0" u="none" strike="noStrike" cap="none" normalizeH="0" baseline="0" smtClean="0">
                <a:ln>
                  <a:noFill/>
                </a:ln>
                <a:solidFill>
                  <a:schemeClr val="bg1"/>
                </a:solidFill>
                <a:effectLst/>
                <a:latin typeface="黑体" pitchFamily="2" charset="-122"/>
                <a:ea typeface="黑体" panose="02010609060101010101" pitchFamily="2" charset="-122"/>
                <a:cs typeface="Times New Roman" panose="02020603050405020304" pitchFamily="18" charset="0"/>
              </a:rPr>
              <a:t>就全文概括与分析人物形象</a:t>
            </a:r>
            <a:endParaRPr kumimoji="0" lang="zh-CN" altLang="en-US" sz="2800" b="0" i="0" u="none" strike="noStrike" cap="none" normalizeH="0" baseline="0" smtClean="0">
              <a:ln>
                <a:noFill/>
              </a:ln>
              <a:solidFill>
                <a:schemeClr val="bg1"/>
              </a:solidFill>
              <a:effectLst/>
              <a:latin typeface="Arial" pitchFamily="34" charset="0"/>
              <a:ea typeface="宋体"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74625" y="739757"/>
          <a:ext cx="10858500" cy="5120640"/>
        </p:xfrm>
        <a:graphic>
          <a:graphicData uri="http://schemas.openxmlformats.org/drawingml/2006/table">
            <a:tbl>
              <a:tblPr firstRow="1" bandRow="1">
                <a:tableStyleId>{8799B23B-EC83-4686-B30A-512413B5E67A}</a:tableStyleId>
              </a:tblPr>
              <a:tblGrid>
                <a:gridCol w="2000250"/>
                <a:gridCol w="8858250"/>
              </a:tblGrid>
              <a:tr h="338095">
                <a:tc>
                  <a:txBody>
                    <a:bodyPr/>
                    <a:lstStyle/>
                    <a:p>
                      <a:pPr algn="ctr">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分析人物形象</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p>
                      <a:pPr algn="ctr">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的角度</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ctr">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要点阐释</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1014284">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4.</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从故事情节的发展过程中把握人物特点</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情节往往是人物性格形成的发展过程。大多数考生只注意该人物所有的言行举止等描写性文字，但都忽略了一点，即在情节中把握人物。情节是人物的性格史，这一点恰是文中无相关文字说明而又要好好把握住的地方。</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798304">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5.</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从细节描写入手</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细节是串接在情节链条上的珍珠，是文学作品中最小的单位，俗称细枝末节，雅称为文学细胞。它具有</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①</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充实情节、</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②</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更细腻地刻画人物某一性格特征、</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③</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绘制场景、</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④</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烘托氛围、</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⑤</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勾勒环境等多种功能。</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377672">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6.</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借助自然环境描写分析人物形象</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自然环境对人物的衬托作用有正衬和反衬两种。正衬，是指环境与人物和谐一致，即社会风气、自然风光、气氛和景物色调等与人物的性格、命运、言行等组成和谐统一的艺术画面。反之，则是反衬。</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663499" y="739757"/>
          <a:ext cx="10598150" cy="5286412"/>
        </p:xfrm>
        <a:graphic>
          <a:graphicData uri="http://schemas.openxmlformats.org/drawingml/2006/table">
            <a:tbl>
              <a:tblPr firstRow="1" bandRow="1">
                <a:tableStyleId>{8799B23B-EC83-4686-B30A-512413B5E67A}</a:tableStyleId>
              </a:tblPr>
              <a:tblGrid>
                <a:gridCol w="3097530"/>
                <a:gridCol w="7500620"/>
              </a:tblGrid>
              <a:tr h="518760">
                <a:tc>
                  <a:txBody>
                    <a:bodyPr/>
                    <a:lstStyle/>
                    <a:p>
                      <a:pPr algn="ctr">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分析人物</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形象的</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角度</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ctr">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要点阐释</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2192378">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7.</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从特定的社会环境、活动场景以及景物</a:t>
                      </a: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包括物象</a:t>
                      </a: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认识人物</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人物形象的典型意义往往要根据故事发生的历史背景思考，社会环境决定人物命运，如《祝福》中的社会环境描写即能表现祥林嫂的典型意义。对于小说中时空距离较远的人物，要把他放在特定的历史、时代、国别、文化等背景下认识，不可以今律古，以我律外。</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1371009">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8.</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借助作者和作品中其他人物的评价把握人物形象的特征</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小说来源于生活，又高于生活。主题是小说作家在描写、叙述人物性格、人物命运时显示出的对生活的理解和认识。</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r h="1204265">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9.</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注意人物的角色定位，认识到人物性格的多面性</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人在社会中扮演多种不同的角色。角色不同，其行为举止、个性特征也不一样。可以通过不同的角色定位来全面把握人物。</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6869</Words>
  <Application>Microsoft Office PowerPoint</Application>
  <PresentationFormat>自定义</PresentationFormat>
  <Paragraphs>458</Paragraphs>
  <Slides>50</Slides>
  <Notes>7</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50</vt:i4>
      </vt:variant>
    </vt:vector>
  </HeadingPairs>
  <TitlesOfParts>
    <vt:vector size="53"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2020-10-21T18:02:18Z</cp:lastPrinted>
  <dcterms:created xsi:type="dcterms:W3CDTF">2020-10-21T18:02:18Z</dcterms:created>
  <dcterms:modified xsi:type="dcterms:W3CDTF">2021-01-03T04:47:00Z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