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7" r:id="rId2"/>
  </p:sldMasterIdLst>
  <p:notesMasterIdLst>
    <p:notesMasterId r:id="rId48"/>
  </p:notesMasterIdLst>
  <p:handoutMasterIdLst>
    <p:handoutMasterId r:id="rId49"/>
  </p:handoutMasterIdLst>
  <p:sldIdLst>
    <p:sldId id="347" r:id="rId3"/>
    <p:sldId id="381" r:id="rId4"/>
    <p:sldId id="335" r:id="rId5"/>
    <p:sldId id="334" r:id="rId6"/>
    <p:sldId id="418" r:id="rId7"/>
    <p:sldId id="419" r:id="rId8"/>
    <p:sldId id="420" r:id="rId9"/>
    <p:sldId id="421" r:id="rId10"/>
    <p:sldId id="422" r:id="rId11"/>
    <p:sldId id="423" r:id="rId12"/>
    <p:sldId id="424" r:id="rId13"/>
    <p:sldId id="261" r:id="rId14"/>
    <p:sldId id="458" r:id="rId15"/>
    <p:sldId id="459" r:id="rId16"/>
    <p:sldId id="460" r:id="rId17"/>
    <p:sldId id="467" r:id="rId18"/>
    <p:sldId id="426" r:id="rId19"/>
    <p:sldId id="465" r:id="rId20"/>
    <p:sldId id="462" r:id="rId21"/>
    <p:sldId id="463" r:id="rId22"/>
    <p:sldId id="464" r:id="rId23"/>
    <p:sldId id="466" r:id="rId24"/>
    <p:sldId id="461" r:id="rId25"/>
    <p:sldId id="427" r:id="rId26"/>
    <p:sldId id="469" r:id="rId27"/>
    <p:sldId id="429" r:id="rId28"/>
    <p:sldId id="436" r:id="rId29"/>
    <p:sldId id="437" r:id="rId30"/>
    <p:sldId id="439" r:id="rId31"/>
    <p:sldId id="440" r:id="rId32"/>
    <p:sldId id="441" r:id="rId33"/>
    <p:sldId id="442" r:id="rId34"/>
    <p:sldId id="443" r:id="rId35"/>
    <p:sldId id="444" r:id="rId36"/>
    <p:sldId id="445" r:id="rId37"/>
    <p:sldId id="446" r:id="rId38"/>
    <p:sldId id="447" r:id="rId39"/>
    <p:sldId id="448" r:id="rId40"/>
    <p:sldId id="449" r:id="rId41"/>
    <p:sldId id="450" r:id="rId42"/>
    <p:sldId id="431" r:id="rId43"/>
    <p:sldId id="434" r:id="rId44"/>
    <p:sldId id="435" r:id="rId45"/>
    <p:sldId id="433" r:id="rId46"/>
    <p:sldId id="351" r:id="rId47"/>
  </p:sldIdLst>
  <p:sldSz cx="9144000" cy="5143500" type="screen16x9"/>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047" autoAdjust="0"/>
    <p:restoredTop sz="94660"/>
  </p:normalViewPr>
  <p:slideViewPr>
    <p:cSldViewPr>
      <p:cViewPr>
        <p:scale>
          <a:sx n="87" d="100"/>
          <a:sy n="87" d="100"/>
        </p:scale>
        <p:origin x="-2304" y="-10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7B4E9EE8-C378-46EC-B9BB-9A06E721063F}" type="datetimeFigureOut">
              <a:rPr lang="zh-CN" altLang="en-US" smtClean="0"/>
              <a:t>2019/8/27</a:t>
            </a:fld>
            <a:endParaRPr lang="zh-CN" altLang="en-US"/>
          </a:p>
        </p:txBody>
      </p:sp>
      <p:sp>
        <p:nvSpPr>
          <p:cNvPr id="4" name="页脚占位符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DAFD633F-D562-43A9-BD7E-850113DD1276}" type="slidenum">
              <a:rPr lang="zh-CN" altLang="en-US" smtClean="0"/>
              <a:t>‹#›</a:t>
            </a:fld>
            <a:endParaRPr lang="zh-CN" altLang="en-US"/>
          </a:p>
        </p:txBody>
      </p:sp>
    </p:spTree>
    <p:extLst>
      <p:ext uri="{BB962C8B-B14F-4D97-AF65-F5344CB8AC3E}">
        <p14:creationId xmlns:p14="http://schemas.microsoft.com/office/powerpoint/2010/main" val="27503689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4EA04CE-4CF0-4778-B7F2-2776D6581371}" type="datetimeFigureOut">
              <a:rPr lang="zh-CN" altLang="en-US" smtClean="0"/>
              <a:pPr/>
              <a:t>2019/8/27</a:t>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6B499DC-A3C0-4886-BBA9-F10269D6BFB0}" type="slidenum">
              <a:rPr lang="zh-CN" altLang="en-US" smtClean="0"/>
              <a:pPr/>
              <a:t>‹#›</a:t>
            </a:fld>
            <a:endParaRPr lang="zh-CN" altLang="en-US"/>
          </a:p>
        </p:txBody>
      </p:sp>
    </p:spTree>
    <p:extLst>
      <p:ext uri="{BB962C8B-B14F-4D97-AF65-F5344CB8AC3E}">
        <p14:creationId xmlns:p14="http://schemas.microsoft.com/office/powerpoint/2010/main" val="3219551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pPr/>
              <a:t>2</a:t>
            </a:fld>
            <a:endParaRPr lang="zh-CN" altLang="en-US"/>
          </a:p>
        </p:txBody>
      </p:sp>
    </p:spTree>
    <p:extLst>
      <p:ext uri="{BB962C8B-B14F-4D97-AF65-F5344CB8AC3E}">
        <p14:creationId xmlns:p14="http://schemas.microsoft.com/office/powerpoint/2010/main" val="2506353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base" hangingPunct="1">
              <a:spcBef>
                <a:spcPct val="0"/>
              </a:spcBef>
              <a:spcAft>
                <a:spcPct val="0"/>
              </a:spcAft>
            </a:pPr>
            <a:fld id="{CE551B35-9114-4869-A1EC-481A490211A9}" type="slidenum">
              <a:rPr lang="zh-CN" altLang="en-US" smtClean="0">
                <a:latin typeface="Calibri" pitchFamily="34" charset="0"/>
              </a:rPr>
              <a:pPr eaLnBrk="1" fontAlgn="base" hangingPunct="1">
                <a:spcBef>
                  <a:spcPct val="0"/>
                </a:spcBef>
                <a:spcAft>
                  <a:spcPct val="0"/>
                </a:spcAft>
              </a:pPr>
              <a:t>25</a:t>
            </a:fld>
            <a:endParaRPr lang="zh-CN" altLang="en-US"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906AC1-A2C3-49E6-95F4-01B67F45C1C1}" type="slidenum">
              <a:rPr lang="zh-CN" altLang="en-US" smtClean="0"/>
              <a:pPr/>
              <a:t>29</a:t>
            </a:fld>
            <a:endParaRPr lang="zh-CN" altLang="en-US"/>
          </a:p>
        </p:txBody>
      </p:sp>
    </p:spTree>
    <p:extLst>
      <p:ext uri="{BB962C8B-B14F-4D97-AF65-F5344CB8AC3E}">
        <p14:creationId xmlns:p14="http://schemas.microsoft.com/office/powerpoint/2010/main" val="40253686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21" name="组合 25"/>
          <p:cNvGrpSpPr/>
          <p:nvPr/>
        </p:nvGrpSpPr>
        <p:grpSpPr>
          <a:xfrm>
            <a:off x="0" y="50800"/>
            <a:ext cx="9144000" cy="698273"/>
            <a:chOff x="-1516663" y="200027"/>
            <a:chExt cx="12192000" cy="931030"/>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23"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4"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0" y="4887260"/>
            <a:ext cx="9144000" cy="523220"/>
            <a:chOff x="-1515518" y="6513149"/>
            <a:chExt cx="12192000" cy="697627"/>
          </a:xfrm>
        </p:grpSpPr>
        <p:cxnSp>
          <p:nvCxnSpPr>
            <p:cNvPr id="26"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17658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endParaRPr>
          </a:p>
        </p:txBody>
      </p:sp>
      <p:sp>
        <p:nvSpPr>
          <p:cNvPr id="6" name="幻灯片编号占位符 5"/>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323696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628653" y="273845"/>
            <a:ext cx="5800725" cy="4358879"/>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endParaRPr>
          </a:p>
        </p:txBody>
      </p:sp>
      <p:sp>
        <p:nvSpPr>
          <p:cNvPr id="6" name="幻灯片编号占位符 5"/>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3734987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5167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3445231"/>
      </p:ext>
    </p:extLst>
  </p:cSld>
  <p:clrMapOvr>
    <a:masterClrMapping/>
  </p:clrMapOvr>
  <p:transition>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F3D9BFA-6A8D-4E02-B327-D2FE468B85E2}" type="slidenum">
              <a:rPr lang="zh-CN" altLang="en-US"/>
              <a:pPr/>
              <a:t>‹#›</a:t>
            </a:fld>
            <a:endParaRPr lang="en-US" altLang="zh-CN"/>
          </a:p>
        </p:txBody>
      </p:sp>
    </p:spTree>
    <p:extLst>
      <p:ext uri="{BB962C8B-B14F-4D97-AF65-F5344CB8AC3E}">
        <p14:creationId xmlns:p14="http://schemas.microsoft.com/office/powerpoint/2010/main" val="13794272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任意多边形: 形状 5">
            <a:extLst>
              <a:ext uri="{FF2B5EF4-FFF2-40B4-BE49-F238E27FC236}"/>
            </a:extLst>
          </p:cNvPr>
          <p:cNvSpPr>
            <a:spLocks noGrp="1"/>
          </p:cNvSpPr>
          <p:nvPr>
            <p:ph type="pic" sz="quarter" idx="10"/>
          </p:nvPr>
        </p:nvSpPr>
        <p:spPr>
          <a:xfrm>
            <a:off x="2042357" y="1991890"/>
            <a:ext cx="2167403" cy="1908582"/>
          </a:xfrm>
          <a:custGeom>
            <a:avLst/>
            <a:gdLst>
              <a:gd name="connsiteX0" fmla="*/ 0 w 2889870"/>
              <a:gd name="connsiteY0" fmla="*/ 0 h 2544776"/>
              <a:gd name="connsiteX1" fmla="*/ 2889870 w 2889870"/>
              <a:gd name="connsiteY1" fmla="*/ 0 h 2544776"/>
              <a:gd name="connsiteX2" fmla="*/ 2889870 w 2889870"/>
              <a:gd name="connsiteY2" fmla="*/ 2544776 h 2544776"/>
              <a:gd name="connsiteX3" fmla="*/ 0 w 2889870"/>
              <a:gd name="connsiteY3" fmla="*/ 2544776 h 2544776"/>
            </a:gdLst>
            <a:ahLst/>
            <a:cxnLst>
              <a:cxn ang="0">
                <a:pos x="connsiteX0" y="connsiteY0"/>
              </a:cxn>
              <a:cxn ang="0">
                <a:pos x="connsiteX1" y="connsiteY1"/>
              </a:cxn>
              <a:cxn ang="0">
                <a:pos x="connsiteX2" y="connsiteY2"/>
              </a:cxn>
              <a:cxn ang="0">
                <a:pos x="connsiteX3" y="connsiteY3"/>
              </a:cxn>
            </a:cxnLst>
            <a:rect l="l" t="t" r="r" b="b"/>
            <a:pathLst>
              <a:path w="2889870" h="2544776">
                <a:moveTo>
                  <a:pt x="0" y="0"/>
                </a:moveTo>
                <a:lnTo>
                  <a:pt x="2889870" y="0"/>
                </a:lnTo>
                <a:lnTo>
                  <a:pt x="2889870" y="2544776"/>
                </a:lnTo>
                <a:lnTo>
                  <a:pt x="0" y="2544776"/>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5163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grpSp>
        <p:nvGrpSpPr>
          <p:cNvPr id="21" name="组合 25"/>
          <p:cNvGrpSpPr/>
          <p:nvPr/>
        </p:nvGrpSpPr>
        <p:grpSpPr>
          <a:xfrm>
            <a:off x="0" y="50800"/>
            <a:ext cx="9144000" cy="698273"/>
            <a:chOff x="-1516663" y="200027"/>
            <a:chExt cx="12192000" cy="931030"/>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23"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4"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0" y="4887260"/>
            <a:ext cx="9144000" cy="523220"/>
            <a:chOff x="-1515518" y="6513149"/>
            <a:chExt cx="12192000" cy="697627"/>
          </a:xfrm>
        </p:grpSpPr>
        <p:cxnSp>
          <p:nvCxnSpPr>
            <p:cNvPr id="26"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57714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7" name="组合 25"/>
          <p:cNvGrpSpPr/>
          <p:nvPr/>
        </p:nvGrpSpPr>
        <p:grpSpPr>
          <a:xfrm>
            <a:off x="0" y="50800"/>
            <a:ext cx="9144000" cy="698273"/>
            <a:chOff x="-1516663" y="200027"/>
            <a:chExt cx="12192000" cy="93103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1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93597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7" name="组合 25"/>
          <p:cNvGrpSpPr/>
          <p:nvPr/>
        </p:nvGrpSpPr>
        <p:grpSpPr>
          <a:xfrm>
            <a:off x="0" y="50800"/>
            <a:ext cx="9144000" cy="698273"/>
            <a:chOff x="-1516663" y="200027"/>
            <a:chExt cx="12192000" cy="93103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3945267" y="2379211"/>
            <a:ext cx="1728358" cy="707886"/>
          </a:xfrm>
          <a:prstGeom prst="rect">
            <a:avLst/>
          </a:prstGeom>
          <a:noFill/>
        </p:spPr>
        <p:txBody>
          <a:bodyPr wrap="none" rtlCol="0">
            <a:spAutoFit/>
          </a:bodyPr>
          <a:lstStyle/>
          <a:p>
            <a:r>
              <a:rPr kumimoji="1" lang="zh-CN" altLang="en-US" sz="4000" b="1">
                <a:solidFill>
                  <a:srgbClr val="ED7D31">
                    <a:lumMod val="50000"/>
                  </a:srgbClr>
                </a:solidFill>
                <a:latin typeface="FZSuXinShiLiuKaiS-R-GB" charset="-122"/>
                <a:ea typeface="FZSuXinShiLiuKaiS-R-GB" charset="-122"/>
                <a:cs typeface="FZSuXinShiLiuKaiS-R-GB" charset="-122"/>
              </a:rPr>
              <a:t>谢谢</a:t>
            </a:r>
            <a:r>
              <a:rPr kumimoji="1" lang="zh-CN" altLang="en-US" sz="4000" b="1" dirty="0">
                <a:solidFill>
                  <a:srgbClr val="ED7D31">
                    <a:lumMod val="50000"/>
                  </a:srgbClr>
                </a:solidFill>
                <a:latin typeface="FZSuXinShiLiuKaiS-R-GB" charset="-122"/>
                <a:ea typeface="FZSuXinShiLiuKaiS-R-GB" charset="-122"/>
                <a:cs typeface="FZSuXinShiLiuKaiS-R-GB" charset="-122"/>
              </a:rPr>
              <a:t>！</a:t>
            </a:r>
          </a:p>
        </p:txBody>
      </p:sp>
    </p:spTree>
    <p:extLst>
      <p:ext uri="{BB962C8B-B14F-4D97-AF65-F5344CB8AC3E}">
        <p14:creationId xmlns:p14="http://schemas.microsoft.com/office/powerpoint/2010/main" val="3470394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7" name="组合 25"/>
          <p:cNvGrpSpPr/>
          <p:nvPr/>
        </p:nvGrpSpPr>
        <p:grpSpPr>
          <a:xfrm>
            <a:off x="0" y="50800"/>
            <a:ext cx="9144000" cy="698273"/>
            <a:chOff x="-1516663" y="200027"/>
            <a:chExt cx="12192000" cy="93103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1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0" name="圆角矩形 9"/>
          <p:cNvSpPr/>
          <p:nvPr/>
        </p:nvSpPr>
        <p:spPr>
          <a:xfrm>
            <a:off x="254001" y="820353"/>
            <a:ext cx="8636000" cy="578882"/>
          </a:xfrm>
          <a:prstGeom prst="roundRect">
            <a:avLst/>
          </a:prstGeom>
          <a:solidFill>
            <a:schemeClr val="bg1">
              <a:lumMod val="65000"/>
              <a:alpha val="40000"/>
            </a:schemeClr>
          </a:solidFill>
        </p:spPr>
        <p:txBody>
          <a:bodyPr wrap="square">
            <a:spAutoFit/>
          </a:bodyPr>
          <a:lstStyle/>
          <a:p>
            <a:pPr algn="just"/>
            <a:r>
              <a:rPr lang="zh-CN" altLang="en-US" sz="2800" b="1" kern="100" dirty="0">
                <a:solidFill>
                  <a:srgbClr val="ED7D31">
                    <a:lumMod val="50000"/>
                  </a:srgbClr>
                </a:solidFill>
                <a:latin typeface="FZSuXinShiLiuKaiS-R-GB" charset="-122"/>
                <a:ea typeface="FZSuXinShiLiuKaiS-R-GB" charset="-122"/>
                <a:cs typeface="FZSuXinShiLiuKaiS-R-GB" charset="-122"/>
              </a:rPr>
              <a:t>三</a:t>
            </a:r>
            <a:r>
              <a:rPr lang="zh-CN" altLang="zh-CN" sz="2800" b="1" kern="100" dirty="0">
                <a:solidFill>
                  <a:srgbClr val="ED7D31">
                    <a:lumMod val="50000"/>
                  </a:srgbClr>
                </a:solidFill>
                <a:latin typeface="FZSuXinShiLiuKaiS-R-GB" charset="-122"/>
                <a:ea typeface="FZSuXinShiLiuKaiS-R-GB" charset="-122"/>
                <a:cs typeface="FZSuXinShiLiuKaiS-R-GB" charset="-122"/>
              </a:rPr>
              <a:t>、</a:t>
            </a:r>
            <a:r>
              <a:rPr lang="zh-CN" altLang="en-US" sz="2800" b="1" kern="100" dirty="0">
                <a:solidFill>
                  <a:srgbClr val="ED7D31">
                    <a:lumMod val="50000"/>
                  </a:srgbClr>
                </a:solidFill>
                <a:latin typeface="FZSuXinShiLiuKaiS-R-GB" charset="-122"/>
                <a:ea typeface="FZSuXinShiLiuKaiS-R-GB" charset="-122"/>
                <a:cs typeface="FZSuXinShiLiuKaiS-R-GB" charset="-122"/>
              </a:rPr>
              <a:t>古诗阅读教学的方法和策略</a:t>
            </a:r>
            <a:endParaRPr lang="zh-CN" altLang="zh-CN" sz="2800" kern="100" dirty="0">
              <a:solidFill>
                <a:srgbClr val="ED7D31">
                  <a:lumMod val="50000"/>
                </a:srgbClr>
              </a:solidFill>
              <a:latin typeface="FZSuXinShiLiuKaiS-R-GB" charset="-122"/>
              <a:ea typeface="FZSuXinShiLiuKaiS-R-GB" charset="-122"/>
              <a:cs typeface="FZSuXinShiLiuKaiS-R-GB" charset="-122"/>
            </a:endParaRPr>
          </a:p>
        </p:txBody>
      </p:sp>
    </p:spTree>
    <p:extLst>
      <p:ext uri="{BB962C8B-B14F-4D97-AF65-F5344CB8AC3E}">
        <p14:creationId xmlns:p14="http://schemas.microsoft.com/office/powerpoint/2010/main" val="2880040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7" name="组合 25"/>
          <p:cNvGrpSpPr/>
          <p:nvPr/>
        </p:nvGrpSpPr>
        <p:grpSpPr>
          <a:xfrm>
            <a:off x="0" y="50800"/>
            <a:ext cx="9144000" cy="698273"/>
            <a:chOff x="-1516663" y="200027"/>
            <a:chExt cx="12192000" cy="93103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1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64770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7"/>
            <a:ext cx="7886700" cy="994172"/>
          </a:xfrm>
        </p:spPr>
        <p:txBody>
          <a:bodyPr/>
          <a:lstStyle/>
          <a:p>
            <a:r>
              <a:rPr kumimoji="1"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629842" y="1878807"/>
            <a:ext cx="3868340"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4629154"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4629154" y="1878807"/>
            <a:ext cx="3887391"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endParaRPr>
          </a:p>
        </p:txBody>
      </p:sp>
      <p:sp>
        <p:nvSpPr>
          <p:cNvPr id="9" name="幻灯片编号占位符 8"/>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5383898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endParaRPr>
          </a:p>
        </p:txBody>
      </p:sp>
      <p:sp>
        <p:nvSpPr>
          <p:cNvPr id="5" name="幻灯片编号占位符 4"/>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297299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endParaRPr>
          </a:p>
        </p:txBody>
      </p:sp>
      <p:sp>
        <p:nvSpPr>
          <p:cNvPr id="4" name="幻灯片编号占位符 3"/>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28439358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3887391" y="740571"/>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endParaRPr>
          </a:p>
        </p:txBody>
      </p:sp>
      <p:sp>
        <p:nvSpPr>
          <p:cNvPr id="7" name="幻灯片编号占位符 6"/>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9211420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3887391" y="740571"/>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endParaRPr>
          </a:p>
        </p:txBody>
      </p:sp>
      <p:sp>
        <p:nvSpPr>
          <p:cNvPr id="7" name="幻灯片编号占位符 6"/>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33889335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endParaRPr>
          </a:p>
        </p:txBody>
      </p:sp>
      <p:sp>
        <p:nvSpPr>
          <p:cNvPr id="6" name="幻灯片编号占位符 5"/>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549024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628654" y="273845"/>
            <a:ext cx="5800725" cy="4358879"/>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endParaRPr>
          </a:p>
        </p:txBody>
      </p:sp>
      <p:sp>
        <p:nvSpPr>
          <p:cNvPr id="6" name="幻灯片编号占位符 5"/>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9359848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9876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547898"/>
      </p:ext>
    </p:extLst>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grpSp>
        <p:nvGrpSpPr>
          <p:cNvPr id="7" name="组合 25"/>
          <p:cNvGrpSpPr/>
          <p:nvPr/>
        </p:nvGrpSpPr>
        <p:grpSpPr>
          <a:xfrm>
            <a:off x="0" y="50800"/>
            <a:ext cx="9144000" cy="698273"/>
            <a:chOff x="-1516663" y="200027"/>
            <a:chExt cx="12192000" cy="93103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3945267" y="2379211"/>
            <a:ext cx="1728358" cy="707886"/>
          </a:xfrm>
          <a:prstGeom prst="rect">
            <a:avLst/>
          </a:prstGeom>
          <a:noFill/>
        </p:spPr>
        <p:txBody>
          <a:bodyPr wrap="none" rtlCol="0">
            <a:spAutoFit/>
          </a:bodyPr>
          <a:lstStyle/>
          <a:p>
            <a:r>
              <a:rPr kumimoji="1" lang="zh-CN" altLang="en-US" sz="4000" b="1">
                <a:solidFill>
                  <a:srgbClr val="ED7D31">
                    <a:lumMod val="50000"/>
                  </a:srgbClr>
                </a:solidFill>
                <a:latin typeface="FZSuXinShiLiuKaiS-R-GB" charset="-122"/>
                <a:ea typeface="FZSuXinShiLiuKaiS-R-GB" charset="-122"/>
                <a:cs typeface="FZSuXinShiLiuKaiS-R-GB" charset="-122"/>
              </a:rPr>
              <a:t>谢谢</a:t>
            </a:r>
            <a:r>
              <a:rPr kumimoji="1" lang="zh-CN" altLang="en-US" sz="4000" b="1" dirty="0">
                <a:solidFill>
                  <a:srgbClr val="ED7D31">
                    <a:lumMod val="50000"/>
                  </a:srgbClr>
                </a:solidFill>
                <a:latin typeface="FZSuXinShiLiuKaiS-R-GB" charset="-122"/>
                <a:ea typeface="FZSuXinShiLiuKaiS-R-GB" charset="-122"/>
                <a:cs typeface="FZSuXinShiLiuKaiS-R-GB" charset="-122"/>
              </a:rPr>
              <a:t>！</a:t>
            </a:r>
          </a:p>
        </p:txBody>
      </p:sp>
    </p:spTree>
    <p:extLst>
      <p:ext uri="{BB962C8B-B14F-4D97-AF65-F5344CB8AC3E}">
        <p14:creationId xmlns:p14="http://schemas.microsoft.com/office/powerpoint/2010/main" val="1494969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grpSp>
        <p:nvGrpSpPr>
          <p:cNvPr id="11" name="组合 24"/>
          <p:cNvGrpSpPr/>
          <p:nvPr/>
        </p:nvGrpSpPr>
        <p:grpSpPr>
          <a:xfrm>
            <a:off x="0" y="4887260"/>
            <a:ext cx="9144000" cy="523220"/>
            <a:chOff x="-1515518" y="6513149"/>
            <a:chExt cx="12192000" cy="697627"/>
          </a:xfrm>
        </p:grpSpPr>
        <p:cxnSp>
          <p:nvCxnSpPr>
            <p:cNvPr id="12" name="直接连接符 10"/>
            <p:cNvCxnSpPr/>
            <p:nvPr/>
          </p:nvCxnSpPr>
          <p:spPr>
            <a:xfrm>
              <a:off x="-1515518" y="6667037"/>
              <a:ext cx="5098485"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582967" y="6513149"/>
              <a:ext cx="1980356" cy="697627"/>
            </a:xfrm>
            <a:prstGeom prst="rect">
              <a:avLst/>
            </a:prstGeom>
            <a:noFill/>
          </p:spPr>
          <p:txBody>
            <a:bodyPr wrap="square" rtlCol="0">
              <a:spAutoFit/>
            </a:bodyPr>
            <a:lstStyle/>
            <a:p>
              <a:r>
                <a:rPr lang="en-US" altLang="zh-CN" sz="1400" dirty="0">
                  <a:solidFill>
                    <a:srgbClr val="996633"/>
                  </a:solidFill>
                  <a:latin typeface="微软雅黑" panose="020B0503020204020204" pitchFamily="34" charset="-122"/>
                  <a:ea typeface="微软雅黑" panose="020B0503020204020204" pitchFamily="34" charset="-122"/>
                </a:rPr>
                <a:t>【</a:t>
              </a:r>
              <a:r>
                <a:rPr lang="zh-CN" altLang="en-US" sz="1400" dirty="0">
                  <a:solidFill>
                    <a:srgbClr val="996633"/>
                  </a:solidFill>
                  <a:latin typeface="FZJinLS-B-GB" charset="-122"/>
                  <a:ea typeface="FZJinLS-B-GB" charset="-122"/>
                  <a:cs typeface="FZJinLS-B-GB" charset="-122"/>
                </a:rPr>
                <a:t>阅读经典</a:t>
              </a:r>
              <a:r>
                <a:rPr lang="en-US" altLang="zh-CN" sz="1400" dirty="0">
                  <a:solidFill>
                    <a:srgbClr val="996633"/>
                  </a:solidFill>
                  <a:latin typeface="FZJinLS-B-GB" charset="-122"/>
                  <a:ea typeface="FZJinLS-B-GB" charset="-122"/>
                  <a:cs typeface="FZJinLS-B-GB" charset="-122"/>
                </a:rPr>
                <a:t>·</a:t>
              </a:r>
              <a:r>
                <a:rPr lang="zh-CN" altLang="en-US" sz="1400" dirty="0">
                  <a:solidFill>
                    <a:srgbClr val="996633"/>
                  </a:solidFill>
                  <a:latin typeface="FZJinLS-B-GB" charset="-122"/>
                  <a:ea typeface="FZJinLS-B-GB" charset="-122"/>
                  <a:cs typeface="FZJinLS-B-GB" charset="-122"/>
                </a:rPr>
                <a:t>提升素养</a:t>
              </a:r>
              <a:r>
                <a:rPr lang="en-US" altLang="zh-CN" sz="1400" dirty="0">
                  <a:solidFill>
                    <a:srgbClr val="996633"/>
                  </a:solidFill>
                  <a:latin typeface="微软雅黑" panose="020B0503020204020204" pitchFamily="34" charset="-122"/>
                  <a:ea typeface="微软雅黑" panose="020B0503020204020204" pitchFamily="34" charset="-122"/>
                </a:rPr>
                <a:t>】</a:t>
              </a:r>
              <a:endParaRPr lang="zh-CN" altLang="en-US" sz="1400" dirty="0">
                <a:solidFill>
                  <a:srgbClr val="996633"/>
                </a:solidFill>
                <a:latin typeface="微软雅黑" panose="020B0503020204020204" pitchFamily="34" charset="-122"/>
                <a:ea typeface="微软雅黑" panose="020B0503020204020204" pitchFamily="34" charset="-122"/>
              </a:endParaRPr>
            </a:p>
          </p:txBody>
        </p:sp>
        <p:cxnSp>
          <p:nvCxnSpPr>
            <p:cNvPr id="14" name="直接连接符 14"/>
            <p:cNvCxnSpPr/>
            <p:nvPr/>
          </p:nvCxnSpPr>
          <p:spPr>
            <a:xfrm flipV="1">
              <a:off x="5563323" y="6667037"/>
              <a:ext cx="5113159" cy="1"/>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7" name="组合 25"/>
          <p:cNvGrpSpPr/>
          <p:nvPr/>
        </p:nvGrpSpPr>
        <p:grpSpPr>
          <a:xfrm>
            <a:off x="0" y="50800"/>
            <a:ext cx="9144000" cy="698273"/>
            <a:chOff x="-1516663" y="200027"/>
            <a:chExt cx="12192000" cy="93103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9952" y="200027"/>
              <a:ext cx="931030" cy="931030"/>
            </a:xfrm>
            <a:prstGeom prst="rect">
              <a:avLst/>
            </a:prstGeom>
          </p:spPr>
        </p:pic>
        <p:cxnSp>
          <p:nvCxnSpPr>
            <p:cNvPr id="19" name="直接连接符 8"/>
            <p:cNvCxnSpPr/>
            <p:nvPr/>
          </p:nvCxnSpPr>
          <p:spPr>
            <a:xfrm>
              <a:off x="-1516663" y="665542"/>
              <a:ext cx="5368583" cy="27154"/>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20" name="直接连接符 9"/>
            <p:cNvCxnSpPr/>
            <p:nvPr/>
          </p:nvCxnSpPr>
          <p:spPr>
            <a:xfrm flipV="1">
              <a:off x="5292080" y="665542"/>
              <a:ext cx="5383257" cy="2846"/>
            </a:xfrm>
            <a:prstGeom prst="line">
              <a:avLst/>
            </a:prstGeom>
            <a:ln w="28575">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0" name="圆角矩形 9"/>
          <p:cNvSpPr/>
          <p:nvPr/>
        </p:nvSpPr>
        <p:spPr>
          <a:xfrm>
            <a:off x="254000" y="820353"/>
            <a:ext cx="8636000" cy="578882"/>
          </a:xfrm>
          <a:prstGeom prst="roundRect">
            <a:avLst/>
          </a:prstGeom>
          <a:solidFill>
            <a:schemeClr val="bg1">
              <a:lumMod val="65000"/>
              <a:alpha val="40000"/>
            </a:schemeClr>
          </a:solidFill>
        </p:spPr>
        <p:txBody>
          <a:bodyPr wrap="square">
            <a:spAutoFit/>
          </a:bodyPr>
          <a:lstStyle/>
          <a:p>
            <a:pPr algn="just"/>
            <a:r>
              <a:rPr lang="zh-CN" altLang="en-US" sz="2800" b="1" kern="100" dirty="0">
                <a:solidFill>
                  <a:srgbClr val="ED7D31">
                    <a:lumMod val="50000"/>
                  </a:srgbClr>
                </a:solidFill>
                <a:latin typeface="FZSuXinShiLiuKaiS-R-GB" charset="-122"/>
                <a:ea typeface="FZSuXinShiLiuKaiS-R-GB" charset="-122"/>
                <a:cs typeface="FZSuXinShiLiuKaiS-R-GB" charset="-122"/>
              </a:rPr>
              <a:t>三</a:t>
            </a:r>
            <a:r>
              <a:rPr lang="zh-CN" altLang="zh-CN" sz="2800" b="1" kern="100" dirty="0">
                <a:solidFill>
                  <a:srgbClr val="ED7D31">
                    <a:lumMod val="50000"/>
                  </a:srgbClr>
                </a:solidFill>
                <a:latin typeface="FZSuXinShiLiuKaiS-R-GB" charset="-122"/>
                <a:ea typeface="FZSuXinShiLiuKaiS-R-GB" charset="-122"/>
                <a:cs typeface="FZSuXinShiLiuKaiS-R-GB" charset="-122"/>
              </a:rPr>
              <a:t>、</a:t>
            </a:r>
            <a:r>
              <a:rPr lang="zh-CN" altLang="en-US" sz="2800" b="1" kern="100" dirty="0">
                <a:solidFill>
                  <a:srgbClr val="ED7D31">
                    <a:lumMod val="50000"/>
                  </a:srgbClr>
                </a:solidFill>
                <a:latin typeface="FZSuXinShiLiuKaiS-R-GB" charset="-122"/>
                <a:ea typeface="FZSuXinShiLiuKaiS-R-GB" charset="-122"/>
                <a:cs typeface="FZSuXinShiLiuKaiS-R-GB" charset="-122"/>
              </a:rPr>
              <a:t>古诗阅读教学的方法和策略</a:t>
            </a:r>
            <a:endParaRPr lang="zh-CN" altLang="zh-CN" sz="2800" kern="100" dirty="0">
              <a:solidFill>
                <a:srgbClr val="ED7D31">
                  <a:lumMod val="50000"/>
                </a:srgbClr>
              </a:solidFill>
              <a:latin typeface="FZSuXinShiLiuKaiS-R-GB" charset="-122"/>
              <a:ea typeface="FZSuXinShiLiuKaiS-R-GB" charset="-122"/>
              <a:cs typeface="FZSuXinShiLiuKaiS-R-GB" charset="-122"/>
            </a:endParaRPr>
          </a:p>
        </p:txBody>
      </p:sp>
    </p:spTree>
    <p:extLst>
      <p:ext uri="{BB962C8B-B14F-4D97-AF65-F5344CB8AC3E}">
        <p14:creationId xmlns:p14="http://schemas.microsoft.com/office/powerpoint/2010/main" val="137678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p:spPr>
        <p:txBody>
          <a:bodyPr/>
          <a:lstStyle/>
          <a:p>
            <a:r>
              <a:rPr kumimoji="1"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629842" y="1878807"/>
            <a:ext cx="3868340"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4629153"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4629153" y="1878807"/>
            <a:ext cx="3887391"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endParaRPr>
          </a:p>
        </p:txBody>
      </p:sp>
      <p:sp>
        <p:nvSpPr>
          <p:cNvPr id="9" name="幻灯片编号占位符 8"/>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4096526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endParaRPr>
          </a:p>
        </p:txBody>
      </p:sp>
      <p:sp>
        <p:nvSpPr>
          <p:cNvPr id="5" name="幻灯片编号占位符 4"/>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240141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endParaRPr>
          </a:p>
        </p:txBody>
      </p:sp>
      <p:sp>
        <p:nvSpPr>
          <p:cNvPr id="4" name="幻灯片编号占位符 3"/>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939352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endParaRPr>
          </a:p>
        </p:txBody>
      </p:sp>
      <p:sp>
        <p:nvSpPr>
          <p:cNvPr id="7" name="幻灯片编号占位符 6"/>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915292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3887391"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endParaRPr>
          </a:p>
        </p:txBody>
      </p:sp>
      <p:sp>
        <p:nvSpPr>
          <p:cNvPr id="7" name="幻灯片编号占位符 6"/>
          <p:cNvSpPr>
            <a:spLocks noGrp="1"/>
          </p:cNvSpPr>
          <p:nvPr>
            <p:ph type="sldNum" sz="quarter" idx="12"/>
          </p:nvPr>
        </p:nvSpPr>
        <p:spPr/>
        <p:txBody>
          <a:body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285338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solidFill>
                <a:prstClr val="black">
                  <a:tint val="75000"/>
                </a:prstClr>
              </a:solidFill>
            </a:endParaRPr>
          </a:p>
        </p:txBody>
      </p:sp>
      <p:sp>
        <p:nvSpPr>
          <p:cNvPr id="6" name="幻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30161113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749" r:id="rId14"/>
    <p:sldLayoutId id="214748375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7"/>
            <a:ext cx="7886700" cy="994172"/>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628650" y="4767265"/>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AF536C7-BC6C-4143-93F9-205559ED8B04}" type="datetimeFigureOut">
              <a:rPr kumimoji="1" lang="zh-CN" altLang="en-US" smtClean="0">
                <a:solidFill>
                  <a:prstClr val="black">
                    <a:tint val="75000"/>
                  </a:prstClr>
                </a:solidFill>
              </a:rPr>
              <a:pPr/>
              <a:t>2019/8/27</a:t>
            </a:fld>
            <a:endParaRPr kumimoji="1" lang="zh-CN" altLang="en-US">
              <a:solidFill>
                <a:prstClr val="black">
                  <a:tint val="75000"/>
                </a:prstClr>
              </a:solidFill>
            </a:endParaRPr>
          </a:p>
        </p:txBody>
      </p:sp>
      <p:sp>
        <p:nvSpPr>
          <p:cNvPr id="5" name="页脚占位符 4"/>
          <p:cNvSpPr>
            <a:spLocks noGrp="1"/>
          </p:cNvSpPr>
          <p:nvPr>
            <p:ph type="ftr" sz="quarter" idx="3"/>
          </p:nvPr>
        </p:nvSpPr>
        <p:spPr>
          <a:xfrm>
            <a:off x="3028950" y="4767265"/>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solidFill>
                <a:prstClr val="black">
                  <a:tint val="75000"/>
                </a:prstClr>
              </a:solidFill>
            </a:endParaRPr>
          </a:p>
        </p:txBody>
      </p:sp>
      <p:sp>
        <p:nvSpPr>
          <p:cNvPr id="6" name="幻灯片编号占位符 5"/>
          <p:cNvSpPr>
            <a:spLocks noGrp="1"/>
          </p:cNvSpPr>
          <p:nvPr>
            <p:ph type="sldNum" sz="quarter" idx="4"/>
          </p:nvPr>
        </p:nvSpPr>
        <p:spPr>
          <a:xfrm>
            <a:off x="6457950" y="4767265"/>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27719A1-6586-DD4D-987C-E310442C03E6}"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89709690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2.xml"/><Relationship Id="rId4"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slideLayout" Target="../slideLayouts/slideLayout13.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srcRect l="5097" t="25001" r="3883" b="13043"/>
          <a:stretch>
            <a:fillRect/>
          </a:stretch>
        </p:blipFill>
        <p:spPr bwMode="auto">
          <a:xfrm>
            <a:off x="57620" y="214296"/>
            <a:ext cx="9086380" cy="4500594"/>
          </a:xfrm>
          <a:prstGeom prst="rect">
            <a:avLst/>
          </a:prstGeom>
          <a:noFill/>
          <a:ln w="9525">
            <a:noFill/>
            <a:miter lim="800000"/>
            <a:headEnd/>
            <a:tailEnd/>
          </a:ln>
          <a:effectLst/>
        </p:spPr>
      </p:pic>
      <p:sp>
        <p:nvSpPr>
          <p:cNvPr id="5" name="Freeform 1393"/>
          <p:cNvSpPr>
            <a:spLocks/>
          </p:cNvSpPr>
          <p:nvPr/>
        </p:nvSpPr>
        <p:spPr bwMode="auto">
          <a:xfrm>
            <a:off x="1621429" y="988635"/>
            <a:ext cx="168118" cy="25140"/>
          </a:xfrm>
          <a:custGeom>
            <a:avLst/>
            <a:gdLst>
              <a:gd name="T0" fmla="*/ 2147483647 w 36"/>
              <a:gd name="T1" fmla="*/ 2147483647 h 7"/>
              <a:gd name="T2" fmla="*/ 2147483647 w 36"/>
              <a:gd name="T3" fmla="*/ 0 h 7"/>
              <a:gd name="T4" fmla="*/ 2147483647 w 36"/>
              <a:gd name="T5" fmla="*/ 0 h 7"/>
              <a:gd name="T6" fmla="*/ 0 w 36"/>
              <a:gd name="T7" fmla="*/ 2147483647 h 7"/>
              <a:gd name="T8" fmla="*/ 0 w 36"/>
              <a:gd name="T9" fmla="*/ 2147483647 h 7"/>
              <a:gd name="T10" fmla="*/ 2147483647 w 36"/>
              <a:gd name="T11" fmla="*/ 2147483647 h 7"/>
              <a:gd name="T12" fmla="*/ 2147483647 w 36"/>
              <a:gd name="T13" fmla="*/ 2147483647 h 7"/>
              <a:gd name="T14" fmla="*/ 2147483647 w 36"/>
              <a:gd name="T15" fmla="*/ 2147483647 h 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7"/>
              <a:gd name="T26" fmla="*/ 36 w 36"/>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7">
                <a:moveTo>
                  <a:pt x="36" y="4"/>
                </a:moveTo>
                <a:cubicBezTo>
                  <a:pt x="36" y="2"/>
                  <a:pt x="34" y="0"/>
                  <a:pt x="32" y="0"/>
                </a:cubicBezTo>
                <a:cubicBezTo>
                  <a:pt x="4" y="0"/>
                  <a:pt x="4" y="0"/>
                  <a:pt x="4" y="0"/>
                </a:cubicBezTo>
                <a:cubicBezTo>
                  <a:pt x="2" y="0"/>
                  <a:pt x="0" y="2"/>
                  <a:pt x="0" y="4"/>
                </a:cubicBezTo>
                <a:cubicBezTo>
                  <a:pt x="0" y="4"/>
                  <a:pt x="0" y="4"/>
                  <a:pt x="0" y="4"/>
                </a:cubicBezTo>
                <a:cubicBezTo>
                  <a:pt x="0" y="6"/>
                  <a:pt x="2" y="7"/>
                  <a:pt x="4" y="7"/>
                </a:cubicBezTo>
                <a:cubicBezTo>
                  <a:pt x="32" y="7"/>
                  <a:pt x="32" y="7"/>
                  <a:pt x="32" y="7"/>
                </a:cubicBezTo>
                <a:cubicBezTo>
                  <a:pt x="34" y="7"/>
                  <a:pt x="36" y="6"/>
                  <a:pt x="36" y="4"/>
                </a:cubicBezTo>
                <a:close/>
              </a:path>
            </a:pathLst>
          </a:custGeom>
          <a:solidFill>
            <a:srgbClr val="FFFFFF"/>
          </a:solidFill>
          <a:ln w="9525">
            <a:noFill/>
            <a:miter lim="800000"/>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39552" y="173884"/>
            <a:ext cx="7886700" cy="994172"/>
          </a:xfrm>
        </p:spPr>
        <p:txBody>
          <a:bodyPr/>
          <a:lstStyle/>
          <a:p>
            <a:pPr algn="l"/>
            <a:r>
              <a:rPr lang="zh-CN" altLang="en-US" sz="5400" b="1" dirty="0" smtClean="0">
                <a:solidFill>
                  <a:srgbClr val="000099"/>
                </a:solidFill>
              </a:rPr>
              <a:t>（</a:t>
            </a:r>
            <a:r>
              <a:rPr lang="en-US" altLang="zh-CN" sz="5400" b="1" dirty="0" smtClean="0">
                <a:solidFill>
                  <a:srgbClr val="000099"/>
                </a:solidFill>
              </a:rPr>
              <a:t>3</a:t>
            </a:r>
            <a:r>
              <a:rPr lang="zh-CN" altLang="en-US" sz="5400" b="1" dirty="0" smtClean="0">
                <a:solidFill>
                  <a:srgbClr val="000099"/>
                </a:solidFill>
              </a:rPr>
              <a:t>）</a:t>
            </a:r>
            <a:r>
              <a:rPr lang="zh-CN" altLang="en-US" sz="5400" b="1" dirty="0" smtClean="0">
                <a:solidFill>
                  <a:srgbClr val="000099"/>
                </a:solidFill>
                <a:ea typeface="黑体" pitchFamily="49" charset="-122"/>
              </a:rPr>
              <a:t>新闻</a:t>
            </a:r>
            <a:r>
              <a:rPr lang="zh-CN" altLang="en-US" sz="5400" b="1" dirty="0">
                <a:solidFill>
                  <a:srgbClr val="000099"/>
                </a:solidFill>
                <a:ea typeface="黑体" pitchFamily="49" charset="-122"/>
              </a:rPr>
              <a:t>的结构：</a:t>
            </a:r>
          </a:p>
        </p:txBody>
      </p:sp>
      <p:sp>
        <p:nvSpPr>
          <p:cNvPr id="7171" name="Rectangle 3"/>
          <p:cNvSpPr>
            <a:spLocks noGrp="1" noChangeArrowheads="1"/>
          </p:cNvSpPr>
          <p:nvPr>
            <p:ph type="body" sz="half" idx="1"/>
          </p:nvPr>
        </p:nvSpPr>
        <p:spPr>
          <a:xfrm>
            <a:off x="971552" y="952500"/>
            <a:ext cx="3097213" cy="3618310"/>
          </a:xfrm>
        </p:spPr>
        <p:txBody>
          <a:bodyPr>
            <a:normAutofit fontScale="85000" lnSpcReduction="20000"/>
          </a:bodyPr>
          <a:lstStyle/>
          <a:p>
            <a:pPr>
              <a:lnSpc>
                <a:spcPct val="110000"/>
              </a:lnSpc>
              <a:buFontTx/>
              <a:buNone/>
            </a:pPr>
            <a:r>
              <a:rPr lang="en-US" sz="4000" b="1" dirty="0">
                <a:latin typeface="宋体" pitchFamily="2" charset="-122"/>
              </a:rPr>
              <a:t>1</a:t>
            </a:r>
            <a:r>
              <a:rPr lang="zh-CN" altLang="en-US" sz="4000" b="1" dirty="0">
                <a:latin typeface="宋体" pitchFamily="2" charset="-122"/>
              </a:rPr>
              <a:t>）标题</a:t>
            </a:r>
          </a:p>
          <a:p>
            <a:pPr>
              <a:lnSpc>
                <a:spcPct val="110000"/>
              </a:lnSpc>
              <a:buFontTx/>
              <a:buNone/>
            </a:pPr>
            <a:r>
              <a:rPr lang="en-US" sz="4000" b="1" dirty="0">
                <a:latin typeface="宋体" pitchFamily="2" charset="-122"/>
              </a:rPr>
              <a:t>2</a:t>
            </a:r>
            <a:r>
              <a:rPr lang="zh-CN" altLang="en-US" sz="4000" b="1" dirty="0">
                <a:latin typeface="宋体" pitchFamily="2" charset="-122"/>
              </a:rPr>
              <a:t>）导语</a:t>
            </a:r>
          </a:p>
          <a:p>
            <a:pPr>
              <a:lnSpc>
                <a:spcPct val="110000"/>
              </a:lnSpc>
              <a:buFontTx/>
              <a:buNone/>
            </a:pPr>
            <a:r>
              <a:rPr lang="en-US" sz="4000" b="1" dirty="0">
                <a:latin typeface="宋体" pitchFamily="2" charset="-122"/>
              </a:rPr>
              <a:t>3</a:t>
            </a:r>
            <a:r>
              <a:rPr lang="zh-CN" altLang="en-US" sz="4000" b="1" dirty="0">
                <a:latin typeface="宋体" pitchFamily="2" charset="-122"/>
              </a:rPr>
              <a:t>）主体</a:t>
            </a:r>
          </a:p>
          <a:p>
            <a:pPr>
              <a:lnSpc>
                <a:spcPct val="110000"/>
              </a:lnSpc>
              <a:buFontTx/>
              <a:buNone/>
            </a:pPr>
            <a:r>
              <a:rPr lang="en-US" sz="4000" b="1" dirty="0">
                <a:latin typeface="宋体" pitchFamily="2" charset="-122"/>
              </a:rPr>
              <a:t>4</a:t>
            </a:r>
            <a:r>
              <a:rPr lang="zh-CN" altLang="en-US" sz="4000" b="1" dirty="0">
                <a:latin typeface="宋体" pitchFamily="2" charset="-122"/>
              </a:rPr>
              <a:t>）结尾</a:t>
            </a:r>
          </a:p>
          <a:p>
            <a:pPr>
              <a:lnSpc>
                <a:spcPct val="110000"/>
              </a:lnSpc>
              <a:buFontTx/>
              <a:buNone/>
            </a:pPr>
            <a:r>
              <a:rPr lang="en-US" sz="4000" b="1" dirty="0">
                <a:latin typeface="宋体" pitchFamily="2" charset="-122"/>
              </a:rPr>
              <a:t>5</a:t>
            </a:r>
            <a:r>
              <a:rPr lang="zh-CN" altLang="en-US" sz="4000" b="1" dirty="0">
                <a:latin typeface="宋体" pitchFamily="2" charset="-122"/>
              </a:rPr>
              <a:t>）背景</a:t>
            </a:r>
            <a:endParaRPr lang="en-US" altLang="zh-CN" sz="4000" b="1" dirty="0">
              <a:latin typeface="宋体" pitchFamily="2" charset="-122"/>
            </a:endParaRPr>
          </a:p>
          <a:p>
            <a:pPr>
              <a:lnSpc>
                <a:spcPct val="110000"/>
              </a:lnSpc>
              <a:buFontTx/>
              <a:buNone/>
            </a:pPr>
            <a:r>
              <a:rPr lang="en-US" altLang="zh-CN" sz="4000" b="1" dirty="0">
                <a:latin typeface="宋体" pitchFamily="2" charset="-122"/>
              </a:rPr>
              <a:t>6</a:t>
            </a:r>
            <a:r>
              <a:rPr lang="zh-CN" altLang="en-US" sz="4000" b="1" dirty="0">
                <a:latin typeface="宋体" pitchFamily="2" charset="-122"/>
              </a:rPr>
              <a:t>）电头</a:t>
            </a:r>
            <a:endParaRPr lang="en-US" sz="4000" b="1" dirty="0">
              <a:latin typeface="宋体" pitchFamily="2" charset="-122"/>
            </a:endParaRPr>
          </a:p>
        </p:txBody>
      </p:sp>
      <p:sp>
        <p:nvSpPr>
          <p:cNvPr id="7172" name="Rectangle 4"/>
          <p:cNvSpPr>
            <a:spLocks noGrp="1" noChangeArrowheads="1"/>
          </p:cNvSpPr>
          <p:nvPr>
            <p:ph type="body" sz="half" idx="2"/>
          </p:nvPr>
        </p:nvSpPr>
        <p:spPr>
          <a:xfrm>
            <a:off x="4284663" y="1006079"/>
            <a:ext cx="4038600" cy="3588544"/>
          </a:xfrm>
        </p:spPr>
        <p:txBody>
          <a:bodyPr/>
          <a:lstStyle/>
          <a:p>
            <a:pPr>
              <a:lnSpc>
                <a:spcPct val="90000"/>
              </a:lnSpc>
            </a:pPr>
            <a:r>
              <a:rPr lang="zh-CN" altLang="en-US" sz="3600" b="1" dirty="0">
                <a:solidFill>
                  <a:srgbClr val="000099"/>
                </a:solidFill>
                <a:effectLst>
                  <a:outerShdw blurRad="38100" dist="38100" dir="2700000" algn="tl">
                    <a:srgbClr val="C0C0C0"/>
                  </a:outerShdw>
                </a:effectLst>
                <a:sym typeface="宋体" pitchFamily="2" charset="-122"/>
              </a:rPr>
              <a:t>◆</a:t>
            </a:r>
            <a:r>
              <a:rPr lang="zh-CN" altLang="en-US" sz="3600" b="1" dirty="0">
                <a:solidFill>
                  <a:srgbClr val="CC0000"/>
                </a:solidFill>
                <a:effectLst>
                  <a:outerShdw blurRad="38100" dist="38100" dir="2700000" algn="tl">
                    <a:srgbClr val="C0C0C0"/>
                  </a:outerShdw>
                </a:effectLst>
              </a:rPr>
              <a:t>标题、导语和主体</a:t>
            </a:r>
            <a:r>
              <a:rPr lang="zh-CN" altLang="en-US" sz="3600" b="1" dirty="0">
                <a:solidFill>
                  <a:srgbClr val="CC0000"/>
                </a:solidFill>
              </a:rPr>
              <a:t>缺一不可。</a:t>
            </a:r>
          </a:p>
          <a:p>
            <a:pPr>
              <a:lnSpc>
                <a:spcPct val="90000"/>
              </a:lnSpc>
              <a:buFontTx/>
              <a:buNone/>
            </a:pPr>
            <a:endParaRPr lang="zh-CN" altLang="en-US" sz="3600" b="1" dirty="0">
              <a:solidFill>
                <a:srgbClr val="CC0000"/>
              </a:solidFill>
            </a:endParaRPr>
          </a:p>
          <a:p>
            <a:pPr>
              <a:lnSpc>
                <a:spcPct val="90000"/>
              </a:lnSpc>
            </a:pPr>
            <a:r>
              <a:rPr lang="zh-CN" altLang="en-US" sz="3600" b="1" dirty="0">
                <a:solidFill>
                  <a:srgbClr val="CC0000"/>
                </a:solidFill>
                <a:effectLst>
                  <a:outerShdw blurRad="38100" dist="38100" dir="2700000" algn="tl">
                    <a:srgbClr val="C0C0C0"/>
                  </a:outerShdw>
                </a:effectLst>
                <a:sym typeface="宋体" pitchFamily="2" charset="-122"/>
              </a:rPr>
              <a:t>◆</a:t>
            </a:r>
            <a:r>
              <a:rPr lang="zh-CN" altLang="en-US" sz="3600" b="1" dirty="0">
                <a:solidFill>
                  <a:srgbClr val="000099"/>
                </a:solidFill>
                <a:effectLst>
                  <a:outerShdw blurRad="38100" dist="38100" dir="2700000" algn="tl">
                    <a:srgbClr val="C0C0C0"/>
                  </a:outerShdw>
                </a:effectLst>
              </a:rPr>
              <a:t>背景和结尾有时蕴涵在主体里面，有时省略</a:t>
            </a:r>
            <a:r>
              <a:rPr lang="zh-CN" altLang="en-US" sz="3600" b="1" i="1" dirty="0">
                <a:solidFill>
                  <a:srgbClr val="000099"/>
                </a:solidFill>
                <a:effectLst>
                  <a:outerShdw blurRad="38100" dist="38100" dir="2700000" algn="tl">
                    <a:srgbClr val="C0C0C0"/>
                  </a:outerShdw>
                </a:effectLst>
              </a:rPr>
              <a:t>。</a:t>
            </a:r>
            <a:endParaRPr lang="zh-CN" altLang="en-US" sz="3600" dirty="0">
              <a:solidFill>
                <a:srgbClr val="000099"/>
              </a:solidFill>
            </a:endParaRPr>
          </a:p>
        </p:txBody>
      </p:sp>
    </p:spTree>
    <p:extLst>
      <p:ext uri="{BB962C8B-B14F-4D97-AF65-F5344CB8AC3E}">
        <p14:creationId xmlns:p14="http://schemas.microsoft.com/office/powerpoint/2010/main" val="2440190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5" hidden="1"/>
          <p:cNvSpPr txBox="1">
            <a:spLocks noChangeArrowheads="1"/>
          </p:cNvSpPr>
          <p:nvPr/>
        </p:nvSpPr>
        <p:spPr bwMode="auto">
          <a:xfrm>
            <a:off x="1939925" y="1465660"/>
            <a:ext cx="1943100" cy="36933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1" name="矩形 6" hidden="1"/>
          <p:cNvSpPr>
            <a:spLocks noChangeArrowheads="1"/>
          </p:cNvSpPr>
          <p:nvPr/>
        </p:nvSpPr>
        <p:spPr bwMode="auto">
          <a:xfrm>
            <a:off x="1939927" y="2269332"/>
            <a:ext cx="1471613" cy="646331"/>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2" name="矩形 7" hidden="1"/>
          <p:cNvSpPr>
            <a:spLocks noChangeArrowheads="1"/>
          </p:cNvSpPr>
          <p:nvPr/>
        </p:nvSpPr>
        <p:spPr bwMode="auto">
          <a:xfrm>
            <a:off x="2011363" y="3180160"/>
            <a:ext cx="1471612" cy="646331"/>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3" name="矩形 8" hidden="1"/>
          <p:cNvSpPr>
            <a:spLocks noChangeArrowheads="1"/>
          </p:cNvSpPr>
          <p:nvPr/>
        </p:nvSpPr>
        <p:spPr bwMode="auto">
          <a:xfrm>
            <a:off x="2011363" y="4144566"/>
            <a:ext cx="1471612" cy="646331"/>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4" name="矩形 6"/>
          <p:cNvSpPr>
            <a:spLocks noChangeArrowheads="1"/>
          </p:cNvSpPr>
          <p:nvPr/>
        </p:nvSpPr>
        <p:spPr bwMode="auto">
          <a:xfrm>
            <a:off x="785814" y="107157"/>
            <a:ext cx="3416320" cy="523220"/>
          </a:xfrm>
          <a:prstGeom prst="rect">
            <a:avLst/>
          </a:prstGeom>
          <a:noFill/>
          <a:ln w="9525">
            <a:noFill/>
            <a:miter lim="800000"/>
            <a:headEnd/>
            <a:tailEnd/>
          </a:ln>
        </p:spPr>
        <p:txBody>
          <a:bodyPr wrap="none">
            <a:spAutoFit/>
          </a:bodyPr>
          <a:lstStyle/>
          <a:p>
            <a:r>
              <a:rPr lang="zh-CN" altLang="en-US" sz="2800" b="1" dirty="0" smtClean="0"/>
              <a:t>新闻的倒</a:t>
            </a:r>
            <a:r>
              <a:rPr lang="zh-CN" altLang="en-US" sz="2800" b="1" dirty="0"/>
              <a:t>金字塔结构</a:t>
            </a:r>
            <a:endParaRPr lang="zh-CN" altLang="en-US" sz="2800" dirty="0">
              <a:latin typeface="微软雅黑" pitchFamily="34" charset="-122"/>
              <a:ea typeface="微软雅黑" pitchFamily="34" charset="-122"/>
            </a:endParaRPr>
          </a:p>
        </p:txBody>
      </p:sp>
      <p:sp>
        <p:nvSpPr>
          <p:cNvPr id="7175" name="矩形 4"/>
          <p:cNvSpPr>
            <a:spLocks noChangeArrowheads="1"/>
          </p:cNvSpPr>
          <p:nvPr/>
        </p:nvSpPr>
        <p:spPr bwMode="auto">
          <a:xfrm>
            <a:off x="142845" y="821956"/>
            <a:ext cx="2965481" cy="4147661"/>
          </a:xfrm>
          <a:prstGeom prst="rect">
            <a:avLst/>
          </a:prstGeom>
          <a:solidFill>
            <a:srgbClr val="968269"/>
          </a:solidFill>
          <a:ln w="12700">
            <a:no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6" name="矩形 5"/>
          <p:cNvSpPr>
            <a:spLocks noChangeArrowheads="1"/>
          </p:cNvSpPr>
          <p:nvPr/>
        </p:nvSpPr>
        <p:spPr bwMode="auto">
          <a:xfrm>
            <a:off x="3017809" y="821956"/>
            <a:ext cx="2965481" cy="4147661"/>
          </a:xfrm>
          <a:prstGeom prst="rect">
            <a:avLst/>
          </a:prstGeom>
          <a:solidFill>
            <a:srgbClr val="8BC2F0"/>
          </a:solidFill>
          <a:ln w="12700">
            <a:no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7" name="矩形 6"/>
          <p:cNvSpPr>
            <a:spLocks noChangeArrowheads="1"/>
          </p:cNvSpPr>
          <p:nvPr/>
        </p:nvSpPr>
        <p:spPr bwMode="auto">
          <a:xfrm>
            <a:off x="5892771" y="821956"/>
            <a:ext cx="2965481" cy="4147661"/>
          </a:xfrm>
          <a:prstGeom prst="rect">
            <a:avLst/>
          </a:prstGeom>
          <a:solidFill>
            <a:srgbClr val="968269"/>
          </a:solidFill>
          <a:ln w="12700">
            <a:no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7178" name="组合 17"/>
          <p:cNvGrpSpPr>
            <a:grpSpLocks/>
          </p:cNvGrpSpPr>
          <p:nvPr/>
        </p:nvGrpSpPr>
        <p:grpSpPr bwMode="auto">
          <a:xfrm>
            <a:off x="1370310" y="911400"/>
            <a:ext cx="384729" cy="365800"/>
            <a:chOff x="0" y="0"/>
            <a:chExt cx="402656" cy="450303"/>
          </a:xfrm>
        </p:grpSpPr>
        <p:sp>
          <p:nvSpPr>
            <p:cNvPr id="7189" name="Freeform 108"/>
            <p:cNvSpPr>
              <a:spLocks noEditPoints="1" noChangeArrowheads="1"/>
            </p:cNvSpPr>
            <p:nvPr/>
          </p:nvSpPr>
          <p:spPr bwMode="auto">
            <a:xfrm>
              <a:off x="69134" y="167228"/>
              <a:ext cx="56988" cy="57923"/>
            </a:xfrm>
            <a:custGeom>
              <a:avLst/>
              <a:gdLst>
                <a:gd name="T0" fmla="*/ 2147483647 w 26"/>
                <a:gd name="T1" fmla="*/ 0 h 26"/>
                <a:gd name="T2" fmla="*/ 0 w 26"/>
                <a:gd name="T3" fmla="*/ 2147483647 h 26"/>
                <a:gd name="T4" fmla="*/ 2147483647 w 26"/>
                <a:gd name="T5" fmla="*/ 2147483647 h 26"/>
                <a:gd name="T6" fmla="*/ 2147483647 w 26"/>
                <a:gd name="T7" fmla="*/ 2147483647 h 26"/>
                <a:gd name="T8" fmla="*/ 2147483647 w 26"/>
                <a:gd name="T9" fmla="*/ 0 h 26"/>
                <a:gd name="T10" fmla="*/ 2147483647 w 26"/>
                <a:gd name="T11" fmla="*/ 2147483647 h 26"/>
                <a:gd name="T12" fmla="*/ 2147483647 w 26"/>
                <a:gd name="T13" fmla="*/ 2147483647 h 26"/>
                <a:gd name="T14" fmla="*/ 2147483647 w 26"/>
                <a:gd name="T15" fmla="*/ 2147483647 h 26"/>
                <a:gd name="T16" fmla="*/ 2147483647 w 26"/>
                <a:gd name="T17" fmla="*/ 2147483647 h 26"/>
                <a:gd name="T18" fmla="*/ 2147483647 w 26"/>
                <a:gd name="T19" fmla="*/ 214748364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w="9525">
              <a:noFill/>
              <a:bevel/>
              <a:headEnd/>
              <a:tailEnd/>
            </a:ln>
          </p:spPr>
          <p:txBody>
            <a:bodyPr/>
            <a:lstStyle/>
            <a:p>
              <a:endParaRPr lang="zh-CN" altLang="en-US"/>
            </a:p>
          </p:txBody>
        </p:sp>
        <p:sp>
          <p:nvSpPr>
            <p:cNvPr id="7190" name="Freeform 109"/>
            <p:cNvSpPr>
              <a:spLocks noEditPoints="1" noChangeArrowheads="1"/>
            </p:cNvSpPr>
            <p:nvPr/>
          </p:nvSpPr>
          <p:spPr bwMode="auto">
            <a:xfrm>
              <a:off x="197125" y="129859"/>
              <a:ext cx="48580" cy="48580"/>
            </a:xfrm>
            <a:custGeom>
              <a:avLst/>
              <a:gdLst>
                <a:gd name="T0" fmla="*/ 2147483647 w 22"/>
                <a:gd name="T1" fmla="*/ 0 h 22"/>
                <a:gd name="T2" fmla="*/ 0 w 22"/>
                <a:gd name="T3" fmla="*/ 2147483647 h 22"/>
                <a:gd name="T4" fmla="*/ 2147483647 w 22"/>
                <a:gd name="T5" fmla="*/ 2147483647 h 22"/>
                <a:gd name="T6" fmla="*/ 2147483647 w 22"/>
                <a:gd name="T7" fmla="*/ 2147483647 h 22"/>
                <a:gd name="T8" fmla="*/ 2147483647 w 22"/>
                <a:gd name="T9" fmla="*/ 0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w="9525">
              <a:noFill/>
              <a:bevel/>
              <a:headEnd/>
              <a:tailEnd/>
            </a:ln>
          </p:spPr>
          <p:txBody>
            <a:bodyPr/>
            <a:lstStyle/>
            <a:p>
              <a:endParaRPr lang="zh-CN" altLang="en-US"/>
            </a:p>
          </p:txBody>
        </p:sp>
        <p:sp>
          <p:nvSpPr>
            <p:cNvPr id="7191" name="Freeform 110"/>
            <p:cNvSpPr>
              <a:spLocks noEditPoints="1" noChangeArrowheads="1"/>
            </p:cNvSpPr>
            <p:nvPr/>
          </p:nvSpPr>
          <p:spPr bwMode="auto">
            <a:xfrm>
              <a:off x="82213" y="181242"/>
              <a:ext cx="30830" cy="30830"/>
            </a:xfrm>
            <a:custGeom>
              <a:avLst/>
              <a:gdLst>
                <a:gd name="T0" fmla="*/ 2147483647 w 14"/>
                <a:gd name="T1" fmla="*/ 0 h 14"/>
                <a:gd name="T2" fmla="*/ 0 w 14"/>
                <a:gd name="T3" fmla="*/ 2147483647 h 14"/>
                <a:gd name="T4" fmla="*/ 2147483647 w 14"/>
                <a:gd name="T5" fmla="*/ 2147483647 h 14"/>
                <a:gd name="T6" fmla="*/ 2147483647 w 14"/>
                <a:gd name="T7" fmla="*/ 2147483647 h 14"/>
                <a:gd name="T8" fmla="*/ 2147483647 w 14"/>
                <a:gd name="T9" fmla="*/ 0 h 14"/>
                <a:gd name="T10" fmla="*/ 2147483647 w 14"/>
                <a:gd name="T11" fmla="*/ 2147483647 h 14"/>
                <a:gd name="T12" fmla="*/ 2147483647 w 14"/>
                <a:gd name="T13" fmla="*/ 2147483647 h 14"/>
                <a:gd name="T14" fmla="*/ 2147483647 w 14"/>
                <a:gd name="T15" fmla="*/ 2147483647 h 14"/>
                <a:gd name="T16" fmla="*/ 2147483647 w 14"/>
                <a:gd name="T17" fmla="*/ 2147483647 h 14"/>
                <a:gd name="T18" fmla="*/ 2147483647 w 14"/>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w="9525">
              <a:noFill/>
              <a:bevel/>
              <a:headEnd/>
              <a:tailEnd/>
            </a:ln>
          </p:spPr>
          <p:txBody>
            <a:bodyPr/>
            <a:lstStyle/>
            <a:p>
              <a:endParaRPr lang="zh-CN" altLang="en-US"/>
            </a:p>
          </p:txBody>
        </p:sp>
        <p:sp>
          <p:nvSpPr>
            <p:cNvPr id="7192" name="Freeform 111"/>
            <p:cNvSpPr>
              <a:spLocks noEditPoints="1" noChangeArrowheads="1"/>
            </p:cNvSpPr>
            <p:nvPr/>
          </p:nvSpPr>
          <p:spPr bwMode="auto">
            <a:xfrm>
              <a:off x="172834" y="105568"/>
              <a:ext cx="97161" cy="97161"/>
            </a:xfrm>
            <a:custGeom>
              <a:avLst/>
              <a:gdLst>
                <a:gd name="T0" fmla="*/ 2147483647 w 44"/>
                <a:gd name="T1" fmla="*/ 0 h 44"/>
                <a:gd name="T2" fmla="*/ 0 w 44"/>
                <a:gd name="T3" fmla="*/ 2147483647 h 44"/>
                <a:gd name="T4" fmla="*/ 2147483647 w 44"/>
                <a:gd name="T5" fmla="*/ 2147483647 h 44"/>
                <a:gd name="T6" fmla="*/ 2147483647 w 44"/>
                <a:gd name="T7" fmla="*/ 2147483647 h 44"/>
                <a:gd name="T8" fmla="*/ 2147483647 w 44"/>
                <a:gd name="T9" fmla="*/ 0 h 44"/>
                <a:gd name="T10" fmla="*/ 2147483647 w 44"/>
                <a:gd name="T11" fmla="*/ 2147483647 h 44"/>
                <a:gd name="T12" fmla="*/ 2147483647 w 44"/>
                <a:gd name="T13" fmla="*/ 2147483647 h 44"/>
                <a:gd name="T14" fmla="*/ 2147483647 w 44"/>
                <a:gd name="T15" fmla="*/ 2147483647 h 44"/>
                <a:gd name="T16" fmla="*/ 2147483647 w 44"/>
                <a:gd name="T17" fmla="*/ 2147483647 h 44"/>
                <a:gd name="T18" fmla="*/ 2147483647 w 44"/>
                <a:gd name="T19" fmla="*/ 2147483647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w="9525">
              <a:noFill/>
              <a:bevel/>
              <a:headEnd/>
              <a:tailEnd/>
            </a:ln>
          </p:spPr>
          <p:txBody>
            <a:bodyPr/>
            <a:lstStyle/>
            <a:p>
              <a:endParaRPr lang="zh-CN" altLang="en-US"/>
            </a:p>
          </p:txBody>
        </p:sp>
        <p:sp>
          <p:nvSpPr>
            <p:cNvPr id="7193" name="Freeform 112"/>
            <p:cNvSpPr>
              <a:spLocks noEditPoints="1" noChangeArrowheads="1"/>
            </p:cNvSpPr>
            <p:nvPr/>
          </p:nvSpPr>
          <p:spPr bwMode="auto">
            <a:xfrm>
              <a:off x="0" y="0"/>
              <a:ext cx="402656" cy="450303"/>
            </a:xfrm>
            <a:custGeom>
              <a:avLst/>
              <a:gdLst>
                <a:gd name="T0" fmla="*/ 2147483647 w 182"/>
                <a:gd name="T1" fmla="*/ 2147483647 h 204"/>
                <a:gd name="T2" fmla="*/ 2147483647 w 182"/>
                <a:gd name="T3" fmla="*/ 2147483647 h 204"/>
                <a:gd name="T4" fmla="*/ 2147483647 w 182"/>
                <a:gd name="T5" fmla="*/ 0 h 204"/>
                <a:gd name="T6" fmla="*/ 2147483647 w 182"/>
                <a:gd name="T7" fmla="*/ 2147483647 h 204"/>
                <a:gd name="T8" fmla="*/ 0 w 182"/>
                <a:gd name="T9" fmla="*/ 2147483647 h 204"/>
                <a:gd name="T10" fmla="*/ 2147483647 w 182"/>
                <a:gd name="T11" fmla="*/ 2147483647 h 204"/>
                <a:gd name="T12" fmla="*/ 2147483647 w 182"/>
                <a:gd name="T13" fmla="*/ 2147483647 h 204"/>
                <a:gd name="T14" fmla="*/ 2147483647 w 182"/>
                <a:gd name="T15" fmla="*/ 2147483647 h 204"/>
                <a:gd name="T16" fmla="*/ 2147483647 w 182"/>
                <a:gd name="T17" fmla="*/ 2147483647 h 204"/>
                <a:gd name="T18" fmla="*/ 2147483647 w 182"/>
                <a:gd name="T19" fmla="*/ 2147483647 h 204"/>
                <a:gd name="T20" fmla="*/ 2147483647 w 182"/>
                <a:gd name="T21" fmla="*/ 2147483647 h 204"/>
                <a:gd name="T22" fmla="*/ 2147483647 w 182"/>
                <a:gd name="T23" fmla="*/ 2147483647 h 204"/>
                <a:gd name="T24" fmla="*/ 2147483647 w 182"/>
                <a:gd name="T25" fmla="*/ 2147483647 h 204"/>
                <a:gd name="T26" fmla="*/ 2147483647 w 182"/>
                <a:gd name="T27" fmla="*/ 2147483647 h 204"/>
                <a:gd name="T28" fmla="*/ 2147483647 w 182"/>
                <a:gd name="T29" fmla="*/ 2147483647 h 204"/>
                <a:gd name="T30" fmla="*/ 2147483647 w 182"/>
                <a:gd name="T31" fmla="*/ 2147483647 h 204"/>
                <a:gd name="T32" fmla="*/ 2147483647 w 182"/>
                <a:gd name="T33" fmla="*/ 2147483647 h 204"/>
                <a:gd name="T34" fmla="*/ 2147483647 w 182"/>
                <a:gd name="T35" fmla="*/ 2147483647 h 204"/>
                <a:gd name="T36" fmla="*/ 2147483647 w 182"/>
                <a:gd name="T37" fmla="*/ 2147483647 h 204"/>
                <a:gd name="T38" fmla="*/ 2147483647 w 182"/>
                <a:gd name="T39" fmla="*/ 2147483647 h 204"/>
                <a:gd name="T40" fmla="*/ 2147483647 w 182"/>
                <a:gd name="T41" fmla="*/ 2147483647 h 204"/>
                <a:gd name="T42" fmla="*/ 2147483647 w 182"/>
                <a:gd name="T43" fmla="*/ 2147483647 h 204"/>
                <a:gd name="T44" fmla="*/ 2147483647 w 182"/>
                <a:gd name="T45" fmla="*/ 2147483647 h 204"/>
                <a:gd name="T46" fmla="*/ 2147483647 w 182"/>
                <a:gd name="T47" fmla="*/ 2147483647 h 204"/>
                <a:gd name="T48" fmla="*/ 2147483647 w 182"/>
                <a:gd name="T49" fmla="*/ 2147483647 h 204"/>
                <a:gd name="T50" fmla="*/ 2147483647 w 182"/>
                <a:gd name="T51" fmla="*/ 2147483647 h 204"/>
                <a:gd name="T52" fmla="*/ 2147483647 w 182"/>
                <a:gd name="T53" fmla="*/ 2147483647 h 204"/>
                <a:gd name="T54" fmla="*/ 2147483647 w 182"/>
                <a:gd name="T55" fmla="*/ 2147483647 h 204"/>
                <a:gd name="T56" fmla="*/ 2147483647 w 182"/>
                <a:gd name="T57" fmla="*/ 2147483647 h 204"/>
                <a:gd name="T58" fmla="*/ 2147483647 w 182"/>
                <a:gd name="T59" fmla="*/ 2147483647 h 204"/>
                <a:gd name="T60" fmla="*/ 2147483647 w 182"/>
                <a:gd name="T61" fmla="*/ 2147483647 h 204"/>
                <a:gd name="T62" fmla="*/ 2147483647 w 182"/>
                <a:gd name="T63" fmla="*/ 2147483647 h 204"/>
                <a:gd name="T64" fmla="*/ 2147483647 w 182"/>
                <a:gd name="T65" fmla="*/ 2147483647 h 204"/>
                <a:gd name="T66" fmla="*/ 2147483647 w 182"/>
                <a:gd name="T67" fmla="*/ 2147483647 h 204"/>
                <a:gd name="T68" fmla="*/ 2147483647 w 182"/>
                <a:gd name="T69" fmla="*/ 2147483647 h 204"/>
                <a:gd name="T70" fmla="*/ 2147483647 w 182"/>
                <a:gd name="T71" fmla="*/ 2147483647 h 204"/>
                <a:gd name="T72" fmla="*/ 2147483647 w 182"/>
                <a:gd name="T73" fmla="*/ 2147483647 h 204"/>
                <a:gd name="T74" fmla="*/ 2147483647 w 182"/>
                <a:gd name="T75" fmla="*/ 2147483647 h 204"/>
                <a:gd name="T76" fmla="*/ 2147483647 w 182"/>
                <a:gd name="T77" fmla="*/ 2147483647 h 204"/>
                <a:gd name="T78" fmla="*/ 2147483647 w 182"/>
                <a:gd name="T79" fmla="*/ 2147483647 h 204"/>
                <a:gd name="T80" fmla="*/ 2147483647 w 182"/>
                <a:gd name="T81" fmla="*/ 2147483647 h 204"/>
                <a:gd name="T82" fmla="*/ 2147483647 w 182"/>
                <a:gd name="T83" fmla="*/ 2147483647 h 204"/>
                <a:gd name="T84" fmla="*/ 2147483647 w 182"/>
                <a:gd name="T85" fmla="*/ 2147483647 h 204"/>
                <a:gd name="T86" fmla="*/ 2147483647 w 182"/>
                <a:gd name="T87" fmla="*/ 2147483647 h 204"/>
                <a:gd name="T88" fmla="*/ 2147483647 w 182"/>
                <a:gd name="T89" fmla="*/ 2147483647 h 204"/>
                <a:gd name="T90" fmla="*/ 2147483647 w 182"/>
                <a:gd name="T91" fmla="*/ 214748364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w="9525">
              <a:noFill/>
              <a:bevel/>
              <a:headEnd/>
              <a:tailEnd/>
            </a:ln>
          </p:spPr>
          <p:txBody>
            <a:bodyPr/>
            <a:lstStyle/>
            <a:p>
              <a:endParaRPr lang="zh-CN" altLang="en-US"/>
            </a:p>
          </p:txBody>
        </p:sp>
      </p:grpSp>
      <p:grpSp>
        <p:nvGrpSpPr>
          <p:cNvPr id="7179" name="组合 23"/>
          <p:cNvGrpSpPr>
            <a:grpSpLocks/>
          </p:cNvGrpSpPr>
          <p:nvPr/>
        </p:nvGrpSpPr>
        <p:grpSpPr bwMode="auto">
          <a:xfrm>
            <a:off x="7197467" y="935703"/>
            <a:ext cx="369409" cy="336997"/>
            <a:chOff x="0" y="0"/>
            <a:chExt cx="466184" cy="501686"/>
          </a:xfrm>
        </p:grpSpPr>
        <p:sp>
          <p:nvSpPr>
            <p:cNvPr id="7184" name="Freeform 154"/>
            <p:cNvSpPr>
              <a:spLocks noChangeArrowheads="1"/>
            </p:cNvSpPr>
            <p:nvPr/>
          </p:nvSpPr>
          <p:spPr bwMode="auto">
            <a:xfrm>
              <a:off x="141070" y="426012"/>
              <a:ext cx="50449" cy="46712"/>
            </a:xfrm>
            <a:custGeom>
              <a:avLst/>
              <a:gdLst>
                <a:gd name="T0" fmla="*/ 2147483647 w 23"/>
                <a:gd name="T1" fmla="*/ 0 h 21"/>
                <a:gd name="T2" fmla="*/ 2147483647 w 23"/>
                <a:gd name="T3" fmla="*/ 2147483647 h 21"/>
                <a:gd name="T4" fmla="*/ 2147483647 w 23"/>
                <a:gd name="T5" fmla="*/ 2147483647 h 21"/>
                <a:gd name="T6" fmla="*/ 2147483647 w 23"/>
                <a:gd name="T7" fmla="*/ 2147483647 h 21"/>
                <a:gd name="T8" fmla="*/ 2147483647 w 23"/>
                <a:gd name="T9" fmla="*/ 2147483647 h 21"/>
                <a:gd name="T10" fmla="*/ 2147483647 w 23"/>
                <a:gd name="T11" fmla="*/ 2147483647 h 21"/>
                <a:gd name="T12" fmla="*/ 2147483647 w 23"/>
                <a:gd name="T13" fmla="*/ 0 h 21"/>
                <a:gd name="T14" fmla="*/ 0 w 23"/>
                <a:gd name="T15" fmla="*/ 2147483647 h 21"/>
                <a:gd name="T16" fmla="*/ 2147483647 w 23"/>
                <a:gd name="T17" fmla="*/ 2147483647 h 21"/>
                <a:gd name="T18" fmla="*/ 2147483647 w 23"/>
                <a:gd name="T19" fmla="*/ 2147483647 h 21"/>
                <a:gd name="T20" fmla="*/ 2147483647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w="9525">
              <a:noFill/>
              <a:bevel/>
              <a:headEnd/>
              <a:tailEnd/>
            </a:ln>
          </p:spPr>
          <p:txBody>
            <a:bodyPr/>
            <a:lstStyle/>
            <a:p>
              <a:endParaRPr lang="zh-CN" altLang="en-US"/>
            </a:p>
          </p:txBody>
        </p:sp>
        <p:sp>
          <p:nvSpPr>
            <p:cNvPr id="7185" name="Rectangle 155"/>
            <p:cNvSpPr>
              <a:spLocks noChangeArrowheads="1"/>
            </p:cNvSpPr>
            <p:nvPr/>
          </p:nvSpPr>
          <p:spPr bwMode="auto">
            <a:xfrm>
              <a:off x="160689" y="419472"/>
              <a:ext cx="9342" cy="32698"/>
            </a:xfrm>
            <a:prstGeom prst="rect">
              <a:avLst/>
            </a:prstGeom>
            <a:solidFill>
              <a:schemeClr val="bg1"/>
            </a:solidFill>
            <a:ln w="9525">
              <a:noFill/>
              <a:bevel/>
              <a:headEnd/>
              <a:tailEnd/>
            </a:ln>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7186" name="Freeform 156"/>
            <p:cNvSpPr>
              <a:spLocks noEditPoints="1" noChangeArrowheads="1"/>
            </p:cNvSpPr>
            <p:nvPr/>
          </p:nvSpPr>
          <p:spPr bwMode="auto">
            <a:xfrm>
              <a:off x="39238" y="81278"/>
              <a:ext cx="260652" cy="260652"/>
            </a:xfrm>
            <a:custGeom>
              <a:avLst/>
              <a:gdLst>
                <a:gd name="T0" fmla="*/ 2147483647 w 118"/>
                <a:gd name="T1" fmla="*/ 2147483647 h 118"/>
                <a:gd name="T2" fmla="*/ 2147483647 w 118"/>
                <a:gd name="T3" fmla="*/ 2147483647 h 118"/>
                <a:gd name="T4" fmla="*/ 2147483647 w 118"/>
                <a:gd name="T5" fmla="*/ 2147483647 h 118"/>
                <a:gd name="T6" fmla="*/ 2147483647 w 118"/>
                <a:gd name="T7" fmla="*/ 2147483647 h 118"/>
                <a:gd name="T8" fmla="*/ 2147483647 w 118"/>
                <a:gd name="T9" fmla="*/ 2147483647 h 118"/>
                <a:gd name="T10" fmla="*/ 2147483647 w 118"/>
                <a:gd name="T11" fmla="*/ 2147483647 h 118"/>
                <a:gd name="T12" fmla="*/ 2147483647 w 118"/>
                <a:gd name="T13" fmla="*/ 2147483647 h 118"/>
                <a:gd name="T14" fmla="*/ 2147483647 w 118"/>
                <a:gd name="T15" fmla="*/ 2147483647 h 118"/>
                <a:gd name="T16" fmla="*/ 2147483647 w 118"/>
                <a:gd name="T17" fmla="*/ 2147483647 h 118"/>
                <a:gd name="T18" fmla="*/ 2147483647 w 118"/>
                <a:gd name="T19" fmla="*/ 2147483647 h 118"/>
                <a:gd name="T20" fmla="*/ 2147483647 w 118"/>
                <a:gd name="T21" fmla="*/ 2147483647 h 118"/>
                <a:gd name="T22" fmla="*/ 2147483647 w 118"/>
                <a:gd name="T23" fmla="*/ 2147483647 h 118"/>
                <a:gd name="T24" fmla="*/ 2147483647 w 118"/>
                <a:gd name="T25" fmla="*/ 2147483647 h 118"/>
                <a:gd name="T26" fmla="*/ 2147483647 w 118"/>
                <a:gd name="T27" fmla="*/ 2147483647 h 118"/>
                <a:gd name="T28" fmla="*/ 2147483647 w 118"/>
                <a:gd name="T29" fmla="*/ 2147483647 h 118"/>
                <a:gd name="T30" fmla="*/ 2147483647 w 118"/>
                <a:gd name="T31" fmla="*/ 2147483647 h 118"/>
                <a:gd name="T32" fmla="*/ 2147483647 w 118"/>
                <a:gd name="T33" fmla="*/ 2147483647 h 118"/>
                <a:gd name="T34" fmla="*/ 2147483647 w 118"/>
                <a:gd name="T35" fmla="*/ 2147483647 h 118"/>
                <a:gd name="T36" fmla="*/ 2147483647 w 118"/>
                <a:gd name="T37" fmla="*/ 2147483647 h 118"/>
                <a:gd name="T38" fmla="*/ 2147483647 w 118"/>
                <a:gd name="T39" fmla="*/ 2147483647 h 118"/>
                <a:gd name="T40" fmla="*/ 2147483647 w 118"/>
                <a:gd name="T41" fmla="*/ 2147483647 h 118"/>
                <a:gd name="T42" fmla="*/ 2147483647 w 118"/>
                <a:gd name="T43" fmla="*/ 2147483647 h 118"/>
                <a:gd name="T44" fmla="*/ 2147483647 w 118"/>
                <a:gd name="T45" fmla="*/ 2147483647 h 118"/>
                <a:gd name="T46" fmla="*/ 2147483647 w 118"/>
                <a:gd name="T47" fmla="*/ 2147483647 h 118"/>
                <a:gd name="T48" fmla="*/ 2147483647 w 118"/>
                <a:gd name="T49" fmla="*/ 2147483647 h 118"/>
                <a:gd name="T50" fmla="*/ 2147483647 w 118"/>
                <a:gd name="T51" fmla="*/ 2147483647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w="9525">
              <a:noFill/>
              <a:bevel/>
              <a:headEnd/>
              <a:tailEnd/>
            </a:ln>
          </p:spPr>
          <p:txBody>
            <a:bodyPr/>
            <a:lstStyle/>
            <a:p>
              <a:endParaRPr lang="zh-CN" altLang="en-US"/>
            </a:p>
          </p:txBody>
        </p:sp>
        <p:sp>
          <p:nvSpPr>
            <p:cNvPr id="7187" name="Freeform 157"/>
            <p:cNvSpPr>
              <a:spLocks noEditPoints="1" noChangeArrowheads="1"/>
            </p:cNvSpPr>
            <p:nvPr/>
          </p:nvSpPr>
          <p:spPr bwMode="auto">
            <a:xfrm>
              <a:off x="0" y="0"/>
              <a:ext cx="338194" cy="501686"/>
            </a:xfrm>
            <a:custGeom>
              <a:avLst/>
              <a:gdLst>
                <a:gd name="T0" fmla="*/ 2147483647 w 153"/>
                <a:gd name="T1" fmla="*/ 2147483647 h 227"/>
                <a:gd name="T2" fmla="*/ 2147483647 w 153"/>
                <a:gd name="T3" fmla="*/ 2147483647 h 227"/>
                <a:gd name="T4" fmla="*/ 2147483647 w 153"/>
                <a:gd name="T5" fmla="*/ 2147483647 h 227"/>
                <a:gd name="T6" fmla="*/ 2147483647 w 153"/>
                <a:gd name="T7" fmla="*/ 2147483647 h 227"/>
                <a:gd name="T8" fmla="*/ 2147483647 w 153"/>
                <a:gd name="T9" fmla="*/ 2147483647 h 227"/>
                <a:gd name="T10" fmla="*/ 2147483647 w 153"/>
                <a:gd name="T11" fmla="*/ 2147483647 h 227"/>
                <a:gd name="T12" fmla="*/ 2147483647 w 153"/>
                <a:gd name="T13" fmla="*/ 2147483647 h 227"/>
                <a:gd name="T14" fmla="*/ 2147483647 w 153"/>
                <a:gd name="T15" fmla="*/ 2147483647 h 227"/>
                <a:gd name="T16" fmla="*/ 2147483647 w 153"/>
                <a:gd name="T17" fmla="*/ 0 h 227"/>
                <a:gd name="T18" fmla="*/ 2147483647 w 153"/>
                <a:gd name="T19" fmla="*/ 0 h 227"/>
                <a:gd name="T20" fmla="*/ 0 w 153"/>
                <a:gd name="T21" fmla="*/ 2147483647 h 227"/>
                <a:gd name="T22" fmla="*/ 0 w 153"/>
                <a:gd name="T23" fmla="*/ 2147483647 h 227"/>
                <a:gd name="T24" fmla="*/ 2147483647 w 153"/>
                <a:gd name="T25" fmla="*/ 2147483647 h 227"/>
                <a:gd name="T26" fmla="*/ 2147483647 w 153"/>
                <a:gd name="T27" fmla="*/ 2147483647 h 227"/>
                <a:gd name="T28" fmla="*/ 2147483647 w 153"/>
                <a:gd name="T29" fmla="*/ 2147483647 h 227"/>
                <a:gd name="T30" fmla="*/ 2147483647 w 153"/>
                <a:gd name="T31" fmla="*/ 2147483647 h 227"/>
                <a:gd name="T32" fmla="*/ 2147483647 w 153"/>
                <a:gd name="T33" fmla="*/ 2147483647 h 227"/>
                <a:gd name="T34" fmla="*/ 2147483647 w 153"/>
                <a:gd name="T35" fmla="*/ 2147483647 h 227"/>
                <a:gd name="T36" fmla="*/ 2147483647 w 153"/>
                <a:gd name="T37" fmla="*/ 2147483647 h 227"/>
                <a:gd name="T38" fmla="*/ 2147483647 w 153"/>
                <a:gd name="T39" fmla="*/ 2147483647 h 227"/>
                <a:gd name="T40" fmla="*/ 2147483647 w 153"/>
                <a:gd name="T41" fmla="*/ 2147483647 h 227"/>
                <a:gd name="T42" fmla="*/ 2147483647 w 153"/>
                <a:gd name="T43" fmla="*/ 2147483647 h 227"/>
                <a:gd name="T44" fmla="*/ 2147483647 w 153"/>
                <a:gd name="T45" fmla="*/ 2147483647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w="9525">
              <a:noFill/>
              <a:bevel/>
              <a:headEnd/>
              <a:tailEnd/>
            </a:ln>
          </p:spPr>
          <p:txBody>
            <a:bodyPr/>
            <a:lstStyle/>
            <a:p>
              <a:endParaRPr lang="zh-CN" altLang="en-US"/>
            </a:p>
          </p:txBody>
        </p:sp>
        <p:sp>
          <p:nvSpPr>
            <p:cNvPr id="7188" name="Freeform 158"/>
            <p:cNvSpPr>
              <a:spLocks noEditPoints="1" noChangeArrowheads="1"/>
            </p:cNvSpPr>
            <p:nvPr/>
          </p:nvSpPr>
          <p:spPr bwMode="auto">
            <a:xfrm>
              <a:off x="275600" y="202729"/>
              <a:ext cx="190584" cy="190584"/>
            </a:xfrm>
            <a:custGeom>
              <a:avLst/>
              <a:gdLst>
                <a:gd name="T0" fmla="*/ 2147483647 w 86"/>
                <a:gd name="T1" fmla="*/ 2147483647 h 86"/>
                <a:gd name="T2" fmla="*/ 2147483647 w 86"/>
                <a:gd name="T3" fmla="*/ 2147483647 h 86"/>
                <a:gd name="T4" fmla="*/ 2147483647 w 86"/>
                <a:gd name="T5" fmla="*/ 2147483647 h 86"/>
                <a:gd name="T6" fmla="*/ 2147483647 w 86"/>
                <a:gd name="T7" fmla="*/ 2147483647 h 86"/>
                <a:gd name="T8" fmla="*/ 2147483647 w 86"/>
                <a:gd name="T9" fmla="*/ 2147483647 h 86"/>
                <a:gd name="T10" fmla="*/ 2147483647 w 86"/>
                <a:gd name="T11" fmla="*/ 2147483647 h 86"/>
                <a:gd name="T12" fmla="*/ 2147483647 w 86"/>
                <a:gd name="T13" fmla="*/ 2147483647 h 86"/>
                <a:gd name="T14" fmla="*/ 2147483647 w 86"/>
                <a:gd name="T15" fmla="*/ 2147483647 h 86"/>
                <a:gd name="T16" fmla="*/ 2147483647 w 86"/>
                <a:gd name="T17" fmla="*/ 2147483647 h 86"/>
                <a:gd name="T18" fmla="*/ 2147483647 w 86"/>
                <a:gd name="T19" fmla="*/ 2147483647 h 86"/>
                <a:gd name="T20" fmla="*/ 2147483647 w 86"/>
                <a:gd name="T21" fmla="*/ 2147483647 h 86"/>
                <a:gd name="T22" fmla="*/ 2147483647 w 86"/>
                <a:gd name="T23" fmla="*/ 2147483647 h 86"/>
                <a:gd name="T24" fmla="*/ 2147483647 w 86"/>
                <a:gd name="T25" fmla="*/ 2147483647 h 86"/>
                <a:gd name="T26" fmla="*/ 2147483647 w 86"/>
                <a:gd name="T27" fmla="*/ 2147483647 h 86"/>
                <a:gd name="T28" fmla="*/ 2147483647 w 86"/>
                <a:gd name="T29" fmla="*/ 2147483647 h 86"/>
                <a:gd name="T30" fmla="*/ 2147483647 w 86"/>
                <a:gd name="T31" fmla="*/ 2147483647 h 86"/>
                <a:gd name="T32" fmla="*/ 2147483647 w 86"/>
                <a:gd name="T33" fmla="*/ 2147483647 h 86"/>
                <a:gd name="T34" fmla="*/ 2147483647 w 86"/>
                <a:gd name="T35" fmla="*/ 2147483647 h 86"/>
                <a:gd name="T36" fmla="*/ 2147483647 w 86"/>
                <a:gd name="T37" fmla="*/ 2147483647 h 86"/>
                <a:gd name="T38" fmla="*/ 2147483647 w 86"/>
                <a:gd name="T39" fmla="*/ 2147483647 h 86"/>
                <a:gd name="T40" fmla="*/ 2147483647 w 86"/>
                <a:gd name="T41" fmla="*/ 2147483647 h 86"/>
                <a:gd name="T42" fmla="*/ 2147483647 w 86"/>
                <a:gd name="T43" fmla="*/ 2147483647 h 86"/>
                <a:gd name="T44" fmla="*/ 2147483647 w 86"/>
                <a:gd name="T45" fmla="*/ 2147483647 h 86"/>
                <a:gd name="T46" fmla="*/ 2147483647 w 86"/>
                <a:gd name="T47" fmla="*/ 2147483647 h 86"/>
                <a:gd name="T48" fmla="*/ 2147483647 w 86"/>
                <a:gd name="T49" fmla="*/ 2147483647 h 86"/>
                <a:gd name="T50" fmla="*/ 2147483647 w 86"/>
                <a:gd name="T51" fmla="*/ 2147483647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w="9525">
              <a:noFill/>
              <a:bevel/>
              <a:headEnd/>
              <a:tailEnd/>
            </a:ln>
          </p:spPr>
          <p:txBody>
            <a:bodyPr/>
            <a:lstStyle/>
            <a:p>
              <a:endParaRPr lang="zh-CN" altLang="en-US"/>
            </a:p>
          </p:txBody>
        </p:sp>
      </p:grpSp>
      <p:grpSp>
        <p:nvGrpSpPr>
          <p:cNvPr id="7180" name="组合 29"/>
          <p:cNvGrpSpPr>
            <a:grpSpLocks/>
          </p:cNvGrpSpPr>
          <p:nvPr/>
        </p:nvGrpSpPr>
        <p:grpSpPr bwMode="auto">
          <a:xfrm>
            <a:off x="4231464" y="975680"/>
            <a:ext cx="354087" cy="296672"/>
            <a:chOff x="0" y="0"/>
            <a:chExt cx="453105" cy="448433"/>
          </a:xfrm>
        </p:grpSpPr>
        <p:sp>
          <p:nvSpPr>
            <p:cNvPr id="7182" name="Freeform 136"/>
            <p:cNvSpPr>
              <a:spLocks noChangeArrowheads="1"/>
            </p:cNvSpPr>
            <p:nvPr/>
          </p:nvSpPr>
          <p:spPr bwMode="auto">
            <a:xfrm>
              <a:off x="0" y="251309"/>
              <a:ext cx="453105" cy="197124"/>
            </a:xfrm>
            <a:custGeom>
              <a:avLst/>
              <a:gdLst>
                <a:gd name="T0" fmla="*/ 2147483647 w 205"/>
                <a:gd name="T1" fmla="*/ 2147483647 h 89"/>
                <a:gd name="T2" fmla="*/ 2147483647 w 205"/>
                <a:gd name="T3" fmla="*/ 0 h 89"/>
                <a:gd name="T4" fmla="*/ 0 w 205"/>
                <a:gd name="T5" fmla="*/ 0 h 89"/>
                <a:gd name="T6" fmla="*/ 0 w 205"/>
                <a:gd name="T7" fmla="*/ 2147483647 h 89"/>
                <a:gd name="T8" fmla="*/ 2147483647 w 205"/>
                <a:gd name="T9" fmla="*/ 2147483647 h 89"/>
                <a:gd name="T10" fmla="*/ 2147483647 w 205"/>
                <a:gd name="T11" fmla="*/ 2147483647 h 89"/>
                <a:gd name="T12" fmla="*/ 2147483647 w 205"/>
                <a:gd name="T13" fmla="*/ 2147483647 h 89"/>
                <a:gd name="T14" fmla="*/ 2147483647 w 205"/>
                <a:gd name="T15" fmla="*/ 0 h 89"/>
                <a:gd name="T16" fmla="*/ 2147483647 w 205"/>
                <a:gd name="T17" fmla="*/ 0 h 89"/>
                <a:gd name="T18" fmla="*/ 2147483647 w 205"/>
                <a:gd name="T19" fmla="*/ 2147483647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w="9525">
              <a:noFill/>
              <a:bevel/>
              <a:headEnd/>
              <a:tailEnd/>
            </a:ln>
          </p:spPr>
          <p:txBody>
            <a:bodyPr/>
            <a:lstStyle/>
            <a:p>
              <a:endParaRPr lang="zh-CN" altLang="en-US"/>
            </a:p>
          </p:txBody>
        </p:sp>
        <p:sp>
          <p:nvSpPr>
            <p:cNvPr id="7183" name="Freeform 137"/>
            <p:cNvSpPr>
              <a:spLocks noEditPoints="1" noChangeArrowheads="1"/>
            </p:cNvSpPr>
            <p:nvPr/>
          </p:nvSpPr>
          <p:spPr bwMode="auto">
            <a:xfrm>
              <a:off x="0" y="0"/>
              <a:ext cx="453105" cy="260652"/>
            </a:xfrm>
            <a:custGeom>
              <a:avLst/>
              <a:gdLst>
                <a:gd name="T0" fmla="*/ 2147483647 w 205"/>
                <a:gd name="T1" fmla="*/ 2147483647 h 118"/>
                <a:gd name="T2" fmla="*/ 2147483647 w 205"/>
                <a:gd name="T3" fmla="*/ 2147483647 h 118"/>
                <a:gd name="T4" fmla="*/ 2147483647 w 205"/>
                <a:gd name="T5" fmla="*/ 2147483647 h 118"/>
                <a:gd name="T6" fmla="*/ 2147483647 w 205"/>
                <a:gd name="T7" fmla="*/ 2147483647 h 118"/>
                <a:gd name="T8" fmla="*/ 2147483647 w 205"/>
                <a:gd name="T9" fmla="*/ 0 h 118"/>
                <a:gd name="T10" fmla="*/ 2147483647 w 205"/>
                <a:gd name="T11" fmla="*/ 0 h 118"/>
                <a:gd name="T12" fmla="*/ 2147483647 w 205"/>
                <a:gd name="T13" fmla="*/ 2147483647 h 118"/>
                <a:gd name="T14" fmla="*/ 2147483647 w 205"/>
                <a:gd name="T15" fmla="*/ 2147483647 h 118"/>
                <a:gd name="T16" fmla="*/ 2147483647 w 205"/>
                <a:gd name="T17" fmla="*/ 2147483647 h 118"/>
                <a:gd name="T18" fmla="*/ 2147483647 w 205"/>
                <a:gd name="T19" fmla="*/ 2147483647 h 118"/>
                <a:gd name="T20" fmla="*/ 0 w 205"/>
                <a:gd name="T21" fmla="*/ 2147483647 h 118"/>
                <a:gd name="T22" fmla="*/ 0 w 205"/>
                <a:gd name="T23" fmla="*/ 2147483647 h 118"/>
                <a:gd name="T24" fmla="*/ 2147483647 w 205"/>
                <a:gd name="T25" fmla="*/ 2147483647 h 118"/>
                <a:gd name="T26" fmla="*/ 2147483647 w 205"/>
                <a:gd name="T27" fmla="*/ 2147483647 h 118"/>
                <a:gd name="T28" fmla="*/ 2147483647 w 205"/>
                <a:gd name="T29" fmla="*/ 2147483647 h 118"/>
                <a:gd name="T30" fmla="*/ 2147483647 w 205"/>
                <a:gd name="T31" fmla="*/ 2147483647 h 118"/>
                <a:gd name="T32" fmla="*/ 2147483647 w 205"/>
                <a:gd name="T33" fmla="*/ 2147483647 h 118"/>
                <a:gd name="T34" fmla="*/ 2147483647 w 205"/>
                <a:gd name="T35" fmla="*/ 2147483647 h 118"/>
                <a:gd name="T36" fmla="*/ 2147483647 w 205"/>
                <a:gd name="T37" fmla="*/ 2147483647 h 118"/>
                <a:gd name="T38" fmla="*/ 2147483647 w 205"/>
                <a:gd name="T39" fmla="*/ 2147483647 h 118"/>
                <a:gd name="T40" fmla="*/ 2147483647 w 205"/>
                <a:gd name="T41" fmla="*/ 2147483647 h 118"/>
                <a:gd name="T42" fmla="*/ 2147483647 w 205"/>
                <a:gd name="T43" fmla="*/ 2147483647 h 118"/>
                <a:gd name="T44" fmla="*/ 2147483647 w 205"/>
                <a:gd name="T45" fmla="*/ 2147483647 h 118"/>
                <a:gd name="T46" fmla="*/ 2147483647 w 205"/>
                <a:gd name="T47" fmla="*/ 2147483647 h 118"/>
                <a:gd name="T48" fmla="*/ 2147483647 w 205"/>
                <a:gd name="T49" fmla="*/ 2147483647 h 118"/>
                <a:gd name="T50" fmla="*/ 2147483647 w 205"/>
                <a:gd name="T51" fmla="*/ 2147483647 h 118"/>
                <a:gd name="T52" fmla="*/ 2147483647 w 205"/>
                <a:gd name="T53" fmla="*/ 2147483647 h 118"/>
                <a:gd name="T54" fmla="*/ 2147483647 w 205"/>
                <a:gd name="T55" fmla="*/ 2147483647 h 118"/>
                <a:gd name="T56" fmla="*/ 2147483647 w 205"/>
                <a:gd name="T57" fmla="*/ 2147483647 h 118"/>
                <a:gd name="T58" fmla="*/ 2147483647 w 205"/>
                <a:gd name="T59" fmla="*/ 2147483647 h 118"/>
                <a:gd name="T60" fmla="*/ 2147483647 w 205"/>
                <a:gd name="T61" fmla="*/ 2147483647 h 118"/>
                <a:gd name="T62" fmla="*/ 2147483647 w 205"/>
                <a:gd name="T63" fmla="*/ 2147483647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w="9525">
              <a:noFill/>
              <a:bevel/>
              <a:headEnd/>
              <a:tailEnd/>
            </a:ln>
          </p:spPr>
          <p:txBody>
            <a:bodyPr/>
            <a:lstStyle/>
            <a:p>
              <a:endParaRPr lang="zh-CN" altLang="en-US"/>
            </a:p>
          </p:txBody>
        </p:sp>
      </p:grpSp>
      <p:grpSp>
        <p:nvGrpSpPr>
          <p:cNvPr id="28" name="组合 33"/>
          <p:cNvGrpSpPr/>
          <p:nvPr/>
        </p:nvGrpSpPr>
        <p:grpSpPr>
          <a:xfrm>
            <a:off x="142846" y="0"/>
            <a:ext cx="551107" cy="482189"/>
            <a:chOff x="844440" y="-744"/>
            <a:chExt cx="551107" cy="1826518"/>
          </a:xfrm>
          <a:solidFill>
            <a:srgbClr val="8BC2F0"/>
          </a:solidFill>
        </p:grpSpPr>
        <p:sp>
          <p:nvSpPr>
            <p:cNvPr id="29" name="矩形 28"/>
            <p:cNvSpPr/>
            <p:nvPr/>
          </p:nvSpPr>
          <p:spPr>
            <a:xfrm>
              <a:off x="844440" y="-744"/>
              <a:ext cx="216024" cy="1826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矩形 31"/>
            <p:cNvSpPr/>
            <p:nvPr/>
          </p:nvSpPr>
          <p:spPr>
            <a:xfrm>
              <a:off x="1179523" y="912515"/>
              <a:ext cx="216024" cy="9132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30" name="Picture 2" descr="http://www.xwpx.com/uploadfile/article/uploadfile/201811/20181106113455994.jpg"/>
          <p:cNvPicPr>
            <a:picLocks noChangeAspect="1" noChangeArrowheads="1"/>
          </p:cNvPicPr>
          <p:nvPr/>
        </p:nvPicPr>
        <p:blipFill rotWithShape="1">
          <a:blip r:embed="rId2">
            <a:extLst>
              <a:ext uri="{28A0092B-C50C-407E-A947-70E740481C1C}">
                <a14:useLocalDpi xmlns:a14="http://schemas.microsoft.com/office/drawing/2010/main" val="0"/>
              </a:ext>
            </a:extLst>
          </a:blip>
          <a:srcRect l="9845" r="9428"/>
          <a:stretch/>
        </p:blipFill>
        <p:spPr bwMode="auto">
          <a:xfrm>
            <a:off x="3193777" y="1405221"/>
            <a:ext cx="2613542" cy="3418027"/>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http://www.xwpx.com/uploadfile/article/uploadfile/201811/2018110611343675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107" r="8016"/>
          <a:stretch/>
        </p:blipFill>
        <p:spPr bwMode="auto">
          <a:xfrm>
            <a:off x="250858" y="1405220"/>
            <a:ext cx="2615375" cy="343478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xwpx.com/uploadfile/article/uploadfile/201811/20181106113513224.jpg"/>
          <p:cNvPicPr>
            <a:picLocks noChangeAspect="1" noChangeArrowheads="1"/>
          </p:cNvPicPr>
          <p:nvPr/>
        </p:nvPicPr>
        <p:blipFill rotWithShape="1">
          <a:blip r:embed="rId4">
            <a:extLst>
              <a:ext uri="{28A0092B-C50C-407E-A947-70E740481C1C}">
                <a14:useLocalDpi xmlns:a14="http://schemas.microsoft.com/office/drawing/2010/main" val="0"/>
              </a:ext>
            </a:extLst>
          </a:blip>
          <a:srcRect l="12202" t="-558" r="9698" b="558"/>
          <a:stretch/>
        </p:blipFill>
        <p:spPr bwMode="auto">
          <a:xfrm>
            <a:off x="5983289" y="1405221"/>
            <a:ext cx="2793402" cy="3434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296844"/>
      </p:ext>
    </p:extLst>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1354" y="167252"/>
            <a:ext cx="8912646" cy="5262979"/>
          </a:xfrm>
          <a:prstGeom prst="rect">
            <a:avLst/>
          </a:prstGeom>
        </p:spPr>
        <p:txBody>
          <a:bodyPr wrap="square">
            <a:spAutoFit/>
          </a:bodyPr>
          <a:lstStyle/>
          <a:p>
            <a:r>
              <a:rPr lang="zh-CN" altLang="en-US" dirty="0" smtClean="0"/>
              <a:t>          </a:t>
            </a:r>
            <a:r>
              <a:rPr lang="zh-CN" altLang="en-US" sz="2400" b="1" u="sng" dirty="0" smtClean="0">
                <a:solidFill>
                  <a:srgbClr val="FF0000"/>
                </a:solidFill>
              </a:rPr>
              <a:t>倒</a:t>
            </a:r>
            <a:r>
              <a:rPr lang="zh-CN" altLang="en-US" sz="2400" b="1" u="sng" dirty="0">
                <a:solidFill>
                  <a:srgbClr val="FF0000"/>
                </a:solidFill>
              </a:rPr>
              <a:t>金字塔结构</a:t>
            </a:r>
            <a:r>
              <a:rPr lang="zh-CN" altLang="en-US" sz="2400" dirty="0"/>
              <a:t>是新闻报道的经典结构，传统的新闻写作方式通常使用概括式导语，然后按照重要程度递减的顺序排列段落。导语概括了新闻事实的要点或者交代了最核心、最重要的新闻要素，消息的主体部分从第二段开始每个段落按照重要程度递减的顺序提供次要的新闻事实或者对导语中的新闻事实进行详细说明。在倒金字塔结构中，消息的每个段落都包含新闻信息，且都具有新闻价值，但每后面个段落的重要程度都要低于前面的段落。可以用图示</a:t>
            </a:r>
            <a:r>
              <a:rPr lang="en-US" altLang="zh-CN" sz="2400" dirty="0"/>
              <a:t>1</a:t>
            </a:r>
            <a:r>
              <a:rPr lang="zh-CN" altLang="en-US" sz="2400" dirty="0"/>
              <a:t>表示如下：</a:t>
            </a:r>
          </a:p>
          <a:p>
            <a:r>
              <a:rPr lang="zh-CN" altLang="en-US" sz="2400" dirty="0" smtClean="0"/>
              <a:t>        倒</a:t>
            </a:r>
            <a:r>
              <a:rPr lang="zh-CN" altLang="en-US" sz="2400" dirty="0"/>
              <a:t>金字塔结构遵循重要事实置前的原则，将完整的新闻分析为以上的图示</a:t>
            </a:r>
            <a:r>
              <a:rPr lang="en-US" altLang="zh-CN" sz="2400" dirty="0"/>
              <a:t>1</a:t>
            </a:r>
            <a:r>
              <a:rPr lang="zh-CN" altLang="en-US" sz="2400" dirty="0"/>
              <a:t>。</a:t>
            </a:r>
          </a:p>
          <a:p>
            <a:r>
              <a:rPr lang="zh-CN" altLang="en-US" sz="2400" dirty="0" smtClean="0"/>
              <a:t>        新闻</a:t>
            </a:r>
            <a:r>
              <a:rPr lang="zh-CN" altLang="en-US" sz="2400" dirty="0"/>
              <a:t>的正文部分按照倒金字塔结构组合，如图示</a:t>
            </a:r>
            <a:r>
              <a:rPr lang="en-US" altLang="zh-CN" sz="2400" dirty="0"/>
              <a:t>2</a:t>
            </a:r>
            <a:r>
              <a:rPr lang="zh-CN" altLang="en-US" sz="2400" dirty="0"/>
              <a:t>。</a:t>
            </a:r>
          </a:p>
          <a:p>
            <a:r>
              <a:rPr lang="zh-CN" altLang="en-US" sz="2400" dirty="0" smtClean="0"/>
              <a:t>        图示</a:t>
            </a:r>
            <a:r>
              <a:rPr lang="en-US" altLang="zh-CN" sz="2400" dirty="0"/>
              <a:t>3</a:t>
            </a:r>
            <a:r>
              <a:rPr lang="zh-CN" altLang="en-US" sz="2400" dirty="0"/>
              <a:t>是这种结构最简洁最直接的表示方式，导语中最重要的新闻要素，然后按照重要程度递减的原则，依次排列下面段落，直到新闻信息传递完成。</a:t>
            </a:r>
          </a:p>
        </p:txBody>
      </p:sp>
      <p:sp>
        <p:nvSpPr>
          <p:cNvPr id="5" name="矩形 4">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6494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03498"/>
            <a:ext cx="7886700" cy="3263504"/>
          </a:xfrm>
        </p:spPr>
        <p:txBody>
          <a:bodyPr/>
          <a:lstStyle/>
          <a:p>
            <a:pPr marL="0" lvl="0" indent="0">
              <a:spcBef>
                <a:spcPct val="50000"/>
              </a:spcBef>
              <a:buNone/>
            </a:pPr>
            <a:r>
              <a:rPr lang="en-US" altLang="zh-CN" sz="5400" b="1" dirty="0">
                <a:solidFill>
                  <a:srgbClr val="000099"/>
                </a:solidFill>
                <a:latin typeface="黑体" pitchFamily="49" charset="-122"/>
                <a:ea typeface="黑体" pitchFamily="49" charset="-122"/>
              </a:rPr>
              <a:t>2</a:t>
            </a:r>
            <a:r>
              <a:rPr lang="zh-CN" altLang="en-US" sz="5400" b="1" dirty="0">
                <a:solidFill>
                  <a:srgbClr val="000099"/>
                </a:solidFill>
                <a:latin typeface="黑体" pitchFamily="49" charset="-122"/>
                <a:ea typeface="黑体" pitchFamily="49" charset="-122"/>
              </a:rPr>
              <a:t>、</a:t>
            </a:r>
            <a:r>
              <a:rPr lang="zh-CN" altLang="zh-CN" sz="5400" b="1" dirty="0">
                <a:solidFill>
                  <a:srgbClr val="000099"/>
                </a:solidFill>
                <a:latin typeface="黑体" pitchFamily="49" charset="-122"/>
                <a:ea typeface="黑体" pitchFamily="49" charset="-122"/>
              </a:rPr>
              <a:t>通讯的种类？</a:t>
            </a:r>
            <a:endParaRPr lang="en-US" altLang="zh-CN" sz="5400" b="1" dirty="0">
              <a:solidFill>
                <a:srgbClr val="000099"/>
              </a:solidFill>
              <a:latin typeface="黑体" pitchFamily="49" charset="-122"/>
              <a:ea typeface="黑体" pitchFamily="49" charset="-122"/>
            </a:endParaRPr>
          </a:p>
          <a:p>
            <a:pPr marL="0" lvl="0" indent="0">
              <a:buNone/>
            </a:pPr>
            <a:r>
              <a:rPr lang="zh-CN" altLang="zh-CN" dirty="0" smtClean="0"/>
              <a:t>按</a:t>
            </a:r>
            <a:r>
              <a:rPr lang="zh-CN" altLang="zh-CN" dirty="0"/>
              <a:t>资料分，通讯一般分为人物通讯、事件通讯、概貌通讯（工作总结、归纳与表述）、 </a:t>
            </a:r>
            <a:endParaRPr lang="zh-CN" altLang="zh-CN" sz="1800" dirty="0"/>
          </a:p>
          <a:p>
            <a:pPr marL="0" indent="0">
              <a:buNone/>
            </a:pPr>
            <a:r>
              <a:rPr lang="zh-CN" altLang="zh-CN" dirty="0" smtClean="0"/>
              <a:t>按</a:t>
            </a:r>
            <a:r>
              <a:rPr lang="zh-CN" altLang="zh-CN" dirty="0"/>
              <a:t>形式分，通讯分为一般记事通讯、访问记（专访、人物专访）、小故事、集纳、巡礼、纪实、见闻、特写、速写、侧记、散记、采访札记。</a:t>
            </a:r>
            <a:endParaRPr lang="zh-CN" altLang="zh-CN" sz="2000" dirty="0"/>
          </a:p>
          <a:p>
            <a:endParaRPr lang="zh-CN" altLang="en-US" dirty="0"/>
          </a:p>
        </p:txBody>
      </p:sp>
    </p:spTree>
    <p:extLst>
      <p:ext uri="{BB962C8B-B14F-4D97-AF65-F5344CB8AC3E}">
        <p14:creationId xmlns:p14="http://schemas.microsoft.com/office/powerpoint/2010/main" val="37933662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44" y="109077"/>
            <a:ext cx="8839894" cy="4277275"/>
          </a:xfrm>
        </p:spPr>
        <p:txBody>
          <a:bodyPr>
            <a:normAutofit fontScale="85000" lnSpcReduction="20000"/>
          </a:bodyPr>
          <a:lstStyle/>
          <a:p>
            <a:pPr marL="0" indent="0">
              <a:buNone/>
            </a:pPr>
            <a:r>
              <a:rPr lang="en-US" altLang="zh-CN" sz="7000" b="1" dirty="0" smtClean="0">
                <a:solidFill>
                  <a:srgbClr val="000099"/>
                </a:solidFill>
                <a:latin typeface="黑体" pitchFamily="49" charset="-122"/>
                <a:ea typeface="黑体" pitchFamily="49" charset="-122"/>
              </a:rPr>
              <a:t> 3</a:t>
            </a:r>
            <a:r>
              <a:rPr lang="zh-CN" altLang="zh-CN" sz="7000" b="1" dirty="0">
                <a:solidFill>
                  <a:srgbClr val="000099"/>
                </a:solidFill>
                <a:latin typeface="黑体" pitchFamily="49" charset="-122"/>
                <a:ea typeface="黑体" pitchFamily="49" charset="-122"/>
              </a:rPr>
              <a:t>、人物通讯的定义？</a:t>
            </a:r>
          </a:p>
          <a:p>
            <a:r>
              <a:rPr lang="zh-CN" altLang="zh-CN" dirty="0"/>
              <a:t>人物通讯：是以人物为报道对象，反映一个人或几个人的思想、言行、事迹，在一个主题贯穿下容纳着相当丰富的材料，着重以人物的精神面貌来感染、教育读者的一种通讯。 </a:t>
            </a:r>
          </a:p>
          <a:p>
            <a:r>
              <a:rPr lang="zh-CN" altLang="zh-CN" dirty="0"/>
              <a:t>人物通讯基本要求和方法有以下几点：要体现当今的时代特征；要写出人物的特点；要用人物的行为表现人物。一般有两种写法，一是对人物生命或是某个阶段、某一个方面，作比较全面的报道；还有就是不对人物作全面的报道，而是抓住某个特定的情景，简单几笔，把人物的精神、特点写出来，或是作一个侧面报道。</a:t>
            </a:r>
          </a:p>
          <a:p>
            <a:r>
              <a:rPr lang="zh-CN" altLang="zh-CN" dirty="0"/>
              <a:t>通讯语言要求准确严谨，简明扼要，鲜明生动，具体真切，通俗易懂；多运用琅琅上口的群众语言写通讯，要有浓郁的感情色彩。</a:t>
            </a:r>
            <a:r>
              <a:rPr lang="en-US" altLang="zh-CN" dirty="0"/>
              <a:t> </a:t>
            </a:r>
            <a:endParaRPr lang="zh-CN" altLang="en-US" dirty="0"/>
          </a:p>
        </p:txBody>
      </p:sp>
    </p:spTree>
    <p:extLst>
      <p:ext uri="{BB962C8B-B14F-4D97-AF65-F5344CB8AC3E}">
        <p14:creationId xmlns:p14="http://schemas.microsoft.com/office/powerpoint/2010/main" val="39889932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44" y="0"/>
            <a:ext cx="9361040" cy="4969616"/>
          </a:xfrm>
        </p:spPr>
        <p:txBody>
          <a:bodyPr>
            <a:normAutofit fontScale="92500" lnSpcReduction="20000"/>
          </a:bodyPr>
          <a:lstStyle/>
          <a:p>
            <a:pPr marL="0" indent="0">
              <a:buNone/>
            </a:pPr>
            <a:r>
              <a:rPr lang="en-US" altLang="zh-CN" sz="8600" b="1" dirty="0" smtClean="0">
                <a:solidFill>
                  <a:srgbClr val="000099"/>
                </a:solidFill>
                <a:latin typeface="黑体" pitchFamily="49" charset="-122"/>
                <a:ea typeface="黑体" pitchFamily="49" charset="-122"/>
              </a:rPr>
              <a:t> </a:t>
            </a:r>
            <a:r>
              <a:rPr lang="en-US" altLang="zh-CN" sz="5200" b="1" dirty="0" smtClean="0">
                <a:solidFill>
                  <a:srgbClr val="000099"/>
                </a:solidFill>
                <a:latin typeface="黑体" pitchFamily="49" charset="-122"/>
                <a:ea typeface="黑体" pitchFamily="49" charset="-122"/>
              </a:rPr>
              <a:t>4</a:t>
            </a:r>
            <a:r>
              <a:rPr lang="zh-CN" altLang="zh-CN" sz="5200" b="1" dirty="0">
                <a:solidFill>
                  <a:srgbClr val="000099"/>
                </a:solidFill>
                <a:latin typeface="黑体" pitchFamily="49" charset="-122"/>
                <a:ea typeface="黑体" pitchFamily="49" charset="-122"/>
              </a:rPr>
              <a:t>、人物通讯的主角类型？</a:t>
            </a:r>
          </a:p>
          <a:p>
            <a:r>
              <a:rPr lang="zh-CN" altLang="zh-CN" dirty="0" smtClean="0"/>
              <a:t>①</a:t>
            </a:r>
            <a:r>
              <a:rPr lang="zh-CN" altLang="zh-CN" dirty="0"/>
              <a:t>英雄人物（各行各业的英雄模范人物）。如雷锋、焦裕禄、王进喜、张海迪、孔繁森、徐虎、李素丽等，都是由人物通讯向全社会推出的楷模。这样的人物通讯，社会影响最为广泛、深远。</a:t>
            </a:r>
          </a:p>
          <a:p>
            <a:r>
              <a:rPr lang="zh-CN" altLang="zh-CN" dirty="0"/>
              <a:t>②杰出人物（人们普遍关心的社会名流）。如著名科学家、社会活动家、爱国人士、运动员、演员等。这样的通讯在报刊上常占有相当多的数量，有些报刊甚至可以通过报道这样的人物来吸引读者，提高报刊的发行量。</a:t>
            </a:r>
          </a:p>
          <a:p>
            <a:r>
              <a:rPr lang="zh-CN" altLang="zh-CN" dirty="0"/>
              <a:t>③特色人物（在平凡的生活和工作中体现了某种人生价值，或者为人民做出贡献的普通人）。这是近年人物通讯题材发展的一个新趋向。</a:t>
            </a:r>
          </a:p>
          <a:p>
            <a:r>
              <a:rPr lang="zh-CN" altLang="zh-CN" dirty="0" smtClean="0"/>
              <a:t>④</a:t>
            </a:r>
            <a:r>
              <a:rPr lang="zh-CN" altLang="zh-CN" dirty="0"/>
              <a:t>某些对社会有警示作用的反面人物，提示人们某种道理。 </a:t>
            </a:r>
            <a:endParaRPr lang="zh-CN" altLang="en-US" dirty="0"/>
          </a:p>
        </p:txBody>
      </p:sp>
    </p:spTree>
    <p:extLst>
      <p:ext uri="{BB962C8B-B14F-4D97-AF65-F5344CB8AC3E}">
        <p14:creationId xmlns:p14="http://schemas.microsoft.com/office/powerpoint/2010/main" val="8539408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536" y="173884"/>
            <a:ext cx="8767886" cy="4458839"/>
          </a:xfrm>
        </p:spPr>
        <p:txBody>
          <a:bodyPr>
            <a:normAutofit/>
          </a:bodyPr>
          <a:lstStyle/>
          <a:p>
            <a:pPr marL="0" indent="0">
              <a:buNone/>
            </a:pPr>
            <a:r>
              <a:rPr lang="en-US" altLang="zh-CN" b="1" dirty="0" smtClean="0"/>
              <a:t>     </a:t>
            </a:r>
            <a:r>
              <a:rPr lang="en-US" altLang="zh-CN" sz="4800" b="1" dirty="0">
                <a:solidFill>
                  <a:srgbClr val="000099"/>
                </a:solidFill>
                <a:latin typeface="黑体" pitchFamily="49" charset="-122"/>
                <a:ea typeface="黑体" pitchFamily="49" charset="-122"/>
              </a:rPr>
              <a:t>5</a:t>
            </a:r>
            <a:r>
              <a:rPr lang="zh-CN" altLang="zh-CN" sz="4800" b="1" dirty="0">
                <a:solidFill>
                  <a:srgbClr val="000099"/>
                </a:solidFill>
                <a:latin typeface="黑体" pitchFamily="49" charset="-122"/>
                <a:ea typeface="黑体" pitchFamily="49" charset="-122"/>
              </a:rPr>
              <a:t>、人物通讯的类型？</a:t>
            </a:r>
          </a:p>
          <a:p>
            <a:r>
              <a:rPr lang="zh-CN" altLang="zh-CN" dirty="0"/>
              <a:t>①传记式：其特征是较完整地写出人物一生的主要事迹，篇幅较长，内容丰富。 </a:t>
            </a:r>
          </a:p>
          <a:p>
            <a:r>
              <a:rPr lang="zh-CN" altLang="zh-CN" dirty="0"/>
              <a:t>②特写式：重于写人物的一时一事，或某一侧面。虽然比一般的特写涉及范围大得多，但属于集中于一事、一个侧面的写法。真正写一时一事的人物通讯，现在也很常见。</a:t>
            </a:r>
            <a:r>
              <a:rPr lang="en-US" altLang="zh-CN" dirty="0"/>
              <a:t>   </a:t>
            </a:r>
            <a:endParaRPr lang="zh-CN" altLang="zh-CN" dirty="0"/>
          </a:p>
          <a:p>
            <a:r>
              <a:rPr lang="zh-CN" altLang="zh-CN" dirty="0"/>
              <a:t>③群像式：特点是报道对象不止一个，而是一个集体中的若干人，或是同一时空范围内的几个同类人。</a:t>
            </a:r>
          </a:p>
          <a:p>
            <a:endParaRPr lang="zh-CN" altLang="en-US" dirty="0"/>
          </a:p>
        </p:txBody>
      </p:sp>
    </p:spTree>
    <p:extLst>
      <p:ext uri="{BB962C8B-B14F-4D97-AF65-F5344CB8AC3E}">
        <p14:creationId xmlns:p14="http://schemas.microsoft.com/office/powerpoint/2010/main" val="2215619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en-US" sz="3200" b="1" dirty="0" smtClean="0">
                <a:solidFill>
                  <a:srgbClr val="FF0000"/>
                </a:solidFill>
              </a:rPr>
              <a:t>二、</a:t>
            </a:r>
            <a:r>
              <a:rPr lang="zh-CN" altLang="zh-CN" sz="3200" b="1" dirty="0">
                <a:solidFill>
                  <a:srgbClr val="FF0000"/>
                </a:solidFill>
              </a:rPr>
              <a:t>梳理文本</a:t>
            </a:r>
            <a:r>
              <a:rPr lang="zh-CN" altLang="zh-CN" sz="3200" b="1" dirty="0" smtClean="0">
                <a:solidFill>
                  <a:srgbClr val="FF0000"/>
                </a:solidFill>
              </a:rPr>
              <a:t>，发现问题：</a:t>
            </a:r>
            <a:endParaRPr lang="zh-CN" altLang="zh-CN" sz="3200" b="1" dirty="0">
              <a:solidFill>
                <a:srgbClr val="FF0000"/>
              </a:solidFill>
            </a:endParaRPr>
          </a:p>
        </p:txBody>
      </p:sp>
      <p:sp>
        <p:nvSpPr>
          <p:cNvPr id="3" name="矩形 2"/>
          <p:cNvSpPr/>
          <p:nvPr/>
        </p:nvSpPr>
        <p:spPr>
          <a:xfrm>
            <a:off x="683568" y="910890"/>
            <a:ext cx="4248472" cy="3539430"/>
          </a:xfrm>
          <a:prstGeom prst="rect">
            <a:avLst/>
          </a:prstGeom>
        </p:spPr>
        <p:txBody>
          <a:bodyPr wrap="square">
            <a:spAutoFit/>
          </a:bodyPr>
          <a:lstStyle/>
          <a:p>
            <a:r>
              <a:rPr lang="en-US" altLang="zh-CN" sz="2800" dirty="0" smtClean="0"/>
              <a:t>        </a:t>
            </a:r>
            <a:r>
              <a:rPr lang="zh-CN" altLang="zh-CN" sz="2800" dirty="0" smtClean="0"/>
              <a:t>按照学生自主</a:t>
            </a:r>
            <a:r>
              <a:rPr lang="zh-CN" altLang="zh-CN" sz="2800" dirty="0"/>
              <a:t>意愿</a:t>
            </a:r>
            <a:r>
              <a:rPr lang="zh-CN" altLang="zh-CN" sz="2800" dirty="0" smtClean="0"/>
              <a:t>将</a:t>
            </a:r>
            <a:r>
              <a:rPr lang="zh-CN" altLang="en-US" sz="2800" dirty="0" smtClean="0"/>
              <a:t>其</a:t>
            </a:r>
            <a:r>
              <a:rPr lang="zh-CN" altLang="zh-CN" sz="2800" dirty="0" smtClean="0"/>
              <a:t>分成</a:t>
            </a:r>
            <a:r>
              <a:rPr lang="zh-CN" altLang="zh-CN" sz="2800" dirty="0"/>
              <a:t>三组，分别以三篇通讯为研究对象，梳理文本，发现问题。自己制作个人问题卡片。然后同组交流</a:t>
            </a:r>
            <a:r>
              <a:rPr lang="zh-CN" altLang="zh-CN" sz="2800" dirty="0" smtClean="0"/>
              <a:t>，</a:t>
            </a:r>
            <a:r>
              <a:rPr lang="zh-CN" altLang="en-US" sz="2800" dirty="0" smtClean="0"/>
              <a:t>疑难问题</a:t>
            </a:r>
            <a:r>
              <a:rPr lang="zh-CN" altLang="zh-CN" sz="2800" dirty="0" smtClean="0"/>
              <a:t>汇总</a:t>
            </a:r>
            <a:r>
              <a:rPr lang="zh-CN" altLang="zh-CN" sz="2800" dirty="0"/>
              <a:t>制作成小组问题</a:t>
            </a:r>
            <a:r>
              <a:rPr lang="zh-CN" altLang="zh-CN" sz="2800" dirty="0" smtClean="0"/>
              <a:t>卡片</a:t>
            </a:r>
            <a:r>
              <a:rPr lang="zh-CN" altLang="en-US" sz="2800" dirty="0" smtClean="0"/>
              <a:t>，</a:t>
            </a:r>
            <a:r>
              <a:rPr lang="zh-CN" altLang="zh-CN" sz="2800" dirty="0" smtClean="0"/>
              <a:t>投影</a:t>
            </a:r>
            <a:r>
              <a:rPr lang="zh-CN" altLang="zh-CN" sz="2800" dirty="0"/>
              <a:t>进行班级研讨。</a:t>
            </a:r>
          </a:p>
        </p:txBody>
      </p:sp>
      <p:sp>
        <p:nvSpPr>
          <p:cNvPr id="4" name="圆角矩形 3"/>
          <p:cNvSpPr/>
          <p:nvPr/>
        </p:nvSpPr>
        <p:spPr>
          <a:xfrm>
            <a:off x="539552" y="884989"/>
            <a:ext cx="4320480" cy="378976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anchor="ctr"/>
          <a:lstStyle/>
          <a:p>
            <a:pPr algn="ctr">
              <a:defRPr/>
            </a:pPr>
            <a:endParaRPr lang="zh-CN" altLang="en-US" noProof="1"/>
          </a:p>
        </p:txBody>
      </p:sp>
      <p:grpSp>
        <p:nvGrpSpPr>
          <p:cNvPr id="5" name="Group 4">
            <a:extLst>
              <a:ext uri="{FF2B5EF4-FFF2-40B4-BE49-F238E27FC236}"/>
            </a:extLst>
          </p:cNvPr>
          <p:cNvGrpSpPr>
            <a:grpSpLocks noChangeAspect="1"/>
          </p:cNvGrpSpPr>
          <p:nvPr/>
        </p:nvGrpSpPr>
        <p:grpSpPr bwMode="auto">
          <a:xfrm>
            <a:off x="5064115" y="1403748"/>
            <a:ext cx="2533650" cy="2607469"/>
            <a:chOff x="982" y="1305"/>
            <a:chExt cx="2128" cy="2190"/>
          </a:xfrm>
          <a:solidFill>
            <a:srgbClr val="E38F90"/>
          </a:solidFill>
        </p:grpSpPr>
        <p:sp>
          <p:nvSpPr>
            <p:cNvPr id="6" name="Freeform 5">
              <a:extLst>
                <a:ext uri="{FF2B5EF4-FFF2-40B4-BE49-F238E27FC236}"/>
              </a:extLst>
            </p:cNvPr>
            <p:cNvSpPr>
              <a:spLocks/>
            </p:cNvSpPr>
            <p:nvPr/>
          </p:nvSpPr>
          <p:spPr bwMode="auto">
            <a:xfrm>
              <a:off x="1344" y="2104"/>
              <a:ext cx="715" cy="340"/>
            </a:xfrm>
            <a:custGeom>
              <a:avLst/>
              <a:gdLst>
                <a:gd name="T0" fmla="*/ 5 w 162"/>
                <a:gd name="T1" fmla="*/ 14 h 77"/>
                <a:gd name="T2" fmla="*/ 4 w 162"/>
                <a:gd name="T3" fmla="*/ 20 h 77"/>
                <a:gd name="T4" fmla="*/ 153 w 162"/>
                <a:gd name="T5" fmla="*/ 72 h 77"/>
                <a:gd name="T6" fmla="*/ 161 w 162"/>
                <a:gd name="T7" fmla="*/ 69 h 77"/>
                <a:gd name="T8" fmla="*/ 5 w 162"/>
                <a:gd name="T9" fmla="*/ 14 h 77"/>
              </a:gdLst>
              <a:ahLst/>
              <a:cxnLst>
                <a:cxn ang="0">
                  <a:pos x="T0" y="T1"/>
                </a:cxn>
                <a:cxn ang="0">
                  <a:pos x="T2" y="T3"/>
                </a:cxn>
                <a:cxn ang="0">
                  <a:pos x="T4" y="T5"/>
                </a:cxn>
                <a:cxn ang="0">
                  <a:pos x="T6" y="T7"/>
                </a:cxn>
                <a:cxn ang="0">
                  <a:pos x="T8" y="T9"/>
                </a:cxn>
              </a:cxnLst>
              <a:rect l="0" t="0" r="r" b="b"/>
              <a:pathLst>
                <a:path w="162" h="77">
                  <a:moveTo>
                    <a:pt x="5" y="14"/>
                  </a:moveTo>
                  <a:cubicBezTo>
                    <a:pt x="1" y="13"/>
                    <a:pt x="0" y="19"/>
                    <a:pt x="4" y="20"/>
                  </a:cubicBezTo>
                  <a:cubicBezTo>
                    <a:pt x="58" y="36"/>
                    <a:pt x="125" y="8"/>
                    <a:pt x="153" y="72"/>
                  </a:cubicBezTo>
                  <a:cubicBezTo>
                    <a:pt x="155" y="77"/>
                    <a:pt x="162" y="74"/>
                    <a:pt x="161" y="69"/>
                  </a:cubicBezTo>
                  <a:cubicBezTo>
                    <a:pt x="150" y="0"/>
                    <a:pt x="53" y="20"/>
                    <a:pt x="5" y="14"/>
                  </a:cubicBezTo>
                  <a:close/>
                </a:path>
              </a:pathLst>
            </a:custGeom>
            <a:grpFill/>
            <a:ln>
              <a:noFill/>
            </a:ln>
            <a:extLst/>
          </p:spPr>
          <p:txBody>
            <a:bodyPr/>
            <a:lstStyle/>
            <a:p>
              <a:pPr>
                <a:defRPr/>
              </a:pPr>
              <a:endParaRPr lang="zh-CN" altLang="en-US">
                <a:latin typeface="+mn-lt"/>
                <a:ea typeface="+mn-ea"/>
              </a:endParaRPr>
            </a:p>
          </p:txBody>
        </p:sp>
        <p:sp>
          <p:nvSpPr>
            <p:cNvPr id="7" name="Freeform 6">
              <a:extLst>
                <a:ext uri="{FF2B5EF4-FFF2-40B4-BE49-F238E27FC236}"/>
              </a:extLst>
            </p:cNvPr>
            <p:cNvSpPr>
              <a:spLocks noEditPoints="1"/>
            </p:cNvSpPr>
            <p:nvPr/>
          </p:nvSpPr>
          <p:spPr bwMode="auto">
            <a:xfrm>
              <a:off x="1278" y="2683"/>
              <a:ext cx="927" cy="605"/>
            </a:xfrm>
            <a:custGeom>
              <a:avLst/>
              <a:gdLst>
                <a:gd name="T0" fmla="*/ 197 w 210"/>
                <a:gd name="T1" fmla="*/ 21 h 137"/>
                <a:gd name="T2" fmla="*/ 197 w 210"/>
                <a:gd name="T3" fmla="*/ 21 h 137"/>
                <a:gd name="T4" fmla="*/ 196 w 210"/>
                <a:gd name="T5" fmla="*/ 13 h 137"/>
                <a:gd name="T6" fmla="*/ 28 w 210"/>
                <a:gd name="T7" fmla="*/ 9 h 137"/>
                <a:gd name="T8" fmla="*/ 25 w 210"/>
                <a:gd name="T9" fmla="*/ 8 h 137"/>
                <a:gd name="T10" fmla="*/ 24 w 210"/>
                <a:gd name="T11" fmla="*/ 9 h 137"/>
                <a:gd name="T12" fmla="*/ 20 w 210"/>
                <a:gd name="T13" fmla="*/ 10 h 137"/>
                <a:gd name="T14" fmla="*/ 17 w 210"/>
                <a:gd name="T15" fmla="*/ 14 h 137"/>
                <a:gd name="T16" fmla="*/ 9 w 210"/>
                <a:gd name="T17" fmla="*/ 94 h 137"/>
                <a:gd name="T18" fmla="*/ 69 w 210"/>
                <a:gd name="T19" fmla="*/ 130 h 137"/>
                <a:gd name="T20" fmla="*/ 178 w 210"/>
                <a:gd name="T21" fmla="*/ 116 h 137"/>
                <a:gd name="T22" fmla="*/ 197 w 210"/>
                <a:gd name="T23" fmla="*/ 21 h 137"/>
                <a:gd name="T24" fmla="*/ 165 w 210"/>
                <a:gd name="T25" fmla="*/ 110 h 137"/>
                <a:gd name="T26" fmla="*/ 84 w 210"/>
                <a:gd name="T27" fmla="*/ 118 h 137"/>
                <a:gd name="T28" fmla="*/ 22 w 210"/>
                <a:gd name="T29" fmla="*/ 97 h 137"/>
                <a:gd name="T30" fmla="*/ 27 w 210"/>
                <a:gd name="T31" fmla="*/ 16 h 137"/>
                <a:gd name="T32" fmla="*/ 188 w 210"/>
                <a:gd name="T33" fmla="*/ 21 h 137"/>
                <a:gd name="T34" fmla="*/ 187 w 210"/>
                <a:gd name="T35" fmla="*/ 26 h 137"/>
                <a:gd name="T36" fmla="*/ 165 w 210"/>
                <a:gd name="T3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37">
                  <a:moveTo>
                    <a:pt x="197" y="21"/>
                  </a:moveTo>
                  <a:cubicBezTo>
                    <a:pt x="197" y="21"/>
                    <a:pt x="197" y="21"/>
                    <a:pt x="197" y="21"/>
                  </a:cubicBezTo>
                  <a:cubicBezTo>
                    <a:pt x="200" y="19"/>
                    <a:pt x="201" y="14"/>
                    <a:pt x="196" y="13"/>
                  </a:cubicBezTo>
                  <a:cubicBezTo>
                    <a:pt x="141" y="0"/>
                    <a:pt x="84" y="7"/>
                    <a:pt x="28" y="9"/>
                  </a:cubicBezTo>
                  <a:cubicBezTo>
                    <a:pt x="28" y="8"/>
                    <a:pt x="27" y="8"/>
                    <a:pt x="25" y="8"/>
                  </a:cubicBezTo>
                  <a:cubicBezTo>
                    <a:pt x="25" y="9"/>
                    <a:pt x="24" y="9"/>
                    <a:pt x="24" y="9"/>
                  </a:cubicBezTo>
                  <a:cubicBezTo>
                    <a:pt x="22" y="9"/>
                    <a:pt x="21" y="10"/>
                    <a:pt x="20" y="10"/>
                  </a:cubicBezTo>
                  <a:cubicBezTo>
                    <a:pt x="17" y="10"/>
                    <a:pt x="16" y="13"/>
                    <a:pt x="17" y="14"/>
                  </a:cubicBezTo>
                  <a:cubicBezTo>
                    <a:pt x="0" y="32"/>
                    <a:pt x="6" y="74"/>
                    <a:pt x="9" y="94"/>
                  </a:cubicBezTo>
                  <a:cubicBezTo>
                    <a:pt x="14" y="126"/>
                    <a:pt x="42" y="132"/>
                    <a:pt x="69" y="130"/>
                  </a:cubicBezTo>
                  <a:cubicBezTo>
                    <a:pt x="101" y="129"/>
                    <a:pt x="151" y="137"/>
                    <a:pt x="178" y="116"/>
                  </a:cubicBezTo>
                  <a:cubicBezTo>
                    <a:pt x="204" y="96"/>
                    <a:pt x="210" y="51"/>
                    <a:pt x="197" y="21"/>
                  </a:cubicBezTo>
                  <a:close/>
                  <a:moveTo>
                    <a:pt x="165" y="110"/>
                  </a:moveTo>
                  <a:cubicBezTo>
                    <a:pt x="143" y="123"/>
                    <a:pt x="108" y="117"/>
                    <a:pt x="84" y="118"/>
                  </a:cubicBezTo>
                  <a:cubicBezTo>
                    <a:pt x="61" y="119"/>
                    <a:pt x="32" y="125"/>
                    <a:pt x="22" y="97"/>
                  </a:cubicBezTo>
                  <a:cubicBezTo>
                    <a:pt x="12" y="73"/>
                    <a:pt x="16" y="40"/>
                    <a:pt x="27" y="16"/>
                  </a:cubicBezTo>
                  <a:cubicBezTo>
                    <a:pt x="80" y="17"/>
                    <a:pt x="134" y="14"/>
                    <a:pt x="188" y="21"/>
                  </a:cubicBezTo>
                  <a:cubicBezTo>
                    <a:pt x="187" y="23"/>
                    <a:pt x="187" y="24"/>
                    <a:pt x="187" y="26"/>
                  </a:cubicBezTo>
                  <a:cubicBezTo>
                    <a:pt x="195" y="53"/>
                    <a:pt x="191" y="94"/>
                    <a:pt x="165" y="110"/>
                  </a:cubicBezTo>
                  <a:close/>
                </a:path>
              </a:pathLst>
            </a:custGeom>
            <a:grpFill/>
            <a:ln>
              <a:noFill/>
            </a:ln>
            <a:extLst/>
          </p:spPr>
          <p:txBody>
            <a:bodyPr/>
            <a:lstStyle/>
            <a:p>
              <a:pPr>
                <a:defRPr/>
              </a:pPr>
              <a:endParaRPr lang="zh-CN" altLang="en-US">
                <a:latin typeface="+mn-lt"/>
                <a:ea typeface="+mn-ea"/>
              </a:endParaRPr>
            </a:p>
          </p:txBody>
        </p:sp>
        <p:sp>
          <p:nvSpPr>
            <p:cNvPr id="8" name="Freeform 7">
              <a:extLst>
                <a:ext uri="{FF2B5EF4-FFF2-40B4-BE49-F238E27FC236}"/>
              </a:extLst>
            </p:cNvPr>
            <p:cNvSpPr>
              <a:spLocks/>
            </p:cNvSpPr>
            <p:nvPr/>
          </p:nvSpPr>
          <p:spPr bwMode="auto">
            <a:xfrm>
              <a:off x="1366" y="2793"/>
              <a:ext cx="671" cy="128"/>
            </a:xfrm>
            <a:custGeom>
              <a:avLst/>
              <a:gdLst>
                <a:gd name="T0" fmla="*/ 146 w 152"/>
                <a:gd name="T1" fmla="*/ 18 h 29"/>
                <a:gd name="T2" fmla="*/ 8 w 152"/>
                <a:gd name="T3" fmla="*/ 7 h 29"/>
                <a:gd name="T4" fmla="*/ 5 w 152"/>
                <a:gd name="T5" fmla="*/ 15 h 29"/>
                <a:gd name="T6" fmla="*/ 143 w 152"/>
                <a:gd name="T7" fmla="*/ 27 h 29"/>
                <a:gd name="T8" fmla="*/ 146 w 152"/>
                <a:gd name="T9" fmla="*/ 18 h 29"/>
              </a:gdLst>
              <a:ahLst/>
              <a:cxnLst>
                <a:cxn ang="0">
                  <a:pos x="T0" y="T1"/>
                </a:cxn>
                <a:cxn ang="0">
                  <a:pos x="T2" y="T3"/>
                </a:cxn>
                <a:cxn ang="0">
                  <a:pos x="T4" y="T5"/>
                </a:cxn>
                <a:cxn ang="0">
                  <a:pos x="T6" y="T7"/>
                </a:cxn>
                <a:cxn ang="0">
                  <a:pos x="T8" y="T9"/>
                </a:cxn>
              </a:cxnLst>
              <a:rect l="0" t="0" r="r" b="b"/>
              <a:pathLst>
                <a:path w="152" h="29">
                  <a:moveTo>
                    <a:pt x="146" y="18"/>
                  </a:moveTo>
                  <a:cubicBezTo>
                    <a:pt x="103" y="0"/>
                    <a:pt x="52" y="16"/>
                    <a:pt x="8" y="7"/>
                  </a:cubicBezTo>
                  <a:cubicBezTo>
                    <a:pt x="2" y="6"/>
                    <a:pt x="0" y="13"/>
                    <a:pt x="5" y="15"/>
                  </a:cubicBezTo>
                  <a:cubicBezTo>
                    <a:pt x="49" y="29"/>
                    <a:pt x="98" y="19"/>
                    <a:pt x="143" y="27"/>
                  </a:cubicBezTo>
                  <a:cubicBezTo>
                    <a:pt x="150" y="28"/>
                    <a:pt x="152" y="20"/>
                    <a:pt x="146" y="18"/>
                  </a:cubicBezTo>
                  <a:close/>
                </a:path>
              </a:pathLst>
            </a:custGeom>
            <a:grpFill/>
            <a:ln>
              <a:noFill/>
            </a:ln>
            <a:extLst/>
          </p:spPr>
          <p:txBody>
            <a:bodyPr/>
            <a:lstStyle/>
            <a:p>
              <a:pPr>
                <a:defRPr/>
              </a:pPr>
              <a:endParaRPr lang="zh-CN" altLang="en-US">
                <a:latin typeface="+mn-lt"/>
                <a:ea typeface="+mn-ea"/>
              </a:endParaRPr>
            </a:p>
          </p:txBody>
        </p:sp>
        <p:sp>
          <p:nvSpPr>
            <p:cNvPr id="9" name="Freeform 8">
              <a:extLst>
                <a:ext uri="{FF2B5EF4-FFF2-40B4-BE49-F238E27FC236}"/>
              </a:extLst>
            </p:cNvPr>
            <p:cNvSpPr>
              <a:spLocks noEditPoints="1"/>
            </p:cNvSpPr>
            <p:nvPr/>
          </p:nvSpPr>
          <p:spPr bwMode="auto">
            <a:xfrm>
              <a:off x="982" y="1305"/>
              <a:ext cx="2128" cy="2190"/>
            </a:xfrm>
            <a:custGeom>
              <a:avLst/>
              <a:gdLst>
                <a:gd name="T0" fmla="*/ 329 w 482"/>
                <a:gd name="T1" fmla="*/ 64 h 496"/>
                <a:gd name="T2" fmla="*/ 176 w 482"/>
                <a:gd name="T3" fmla="*/ 70 h 496"/>
                <a:gd name="T4" fmla="*/ 204 w 482"/>
                <a:gd name="T5" fmla="*/ 67 h 496"/>
                <a:gd name="T6" fmla="*/ 287 w 482"/>
                <a:gd name="T7" fmla="*/ 101 h 496"/>
                <a:gd name="T8" fmla="*/ 321 w 482"/>
                <a:gd name="T9" fmla="*/ 93 h 496"/>
                <a:gd name="T10" fmla="*/ 378 w 482"/>
                <a:gd name="T11" fmla="*/ 121 h 496"/>
                <a:gd name="T12" fmla="*/ 384 w 482"/>
                <a:gd name="T13" fmla="*/ 251 h 496"/>
                <a:gd name="T14" fmla="*/ 317 w 482"/>
                <a:gd name="T15" fmla="*/ 458 h 496"/>
                <a:gd name="T16" fmla="*/ 328 w 482"/>
                <a:gd name="T17" fmla="*/ 341 h 496"/>
                <a:gd name="T18" fmla="*/ 252 w 482"/>
                <a:gd name="T19" fmla="*/ 108 h 496"/>
                <a:gd name="T20" fmla="*/ 170 w 482"/>
                <a:gd name="T21" fmla="*/ 63 h 496"/>
                <a:gd name="T22" fmla="*/ 108 w 482"/>
                <a:gd name="T23" fmla="*/ 76 h 496"/>
                <a:gd name="T24" fmla="*/ 39 w 482"/>
                <a:gd name="T25" fmla="*/ 216 h 496"/>
                <a:gd name="T26" fmla="*/ 15 w 482"/>
                <a:gd name="T27" fmla="*/ 421 h 496"/>
                <a:gd name="T28" fmla="*/ 68 w 482"/>
                <a:gd name="T29" fmla="*/ 465 h 496"/>
                <a:gd name="T30" fmla="*/ 293 w 482"/>
                <a:gd name="T31" fmla="*/ 473 h 496"/>
                <a:gd name="T32" fmla="*/ 320 w 482"/>
                <a:gd name="T33" fmla="*/ 468 h 496"/>
                <a:gd name="T34" fmla="*/ 416 w 482"/>
                <a:gd name="T35" fmla="*/ 426 h 496"/>
                <a:gd name="T36" fmla="*/ 422 w 482"/>
                <a:gd name="T37" fmla="*/ 340 h 496"/>
                <a:gd name="T38" fmla="*/ 194 w 482"/>
                <a:gd name="T39" fmla="*/ 63 h 496"/>
                <a:gd name="T40" fmla="*/ 189 w 482"/>
                <a:gd name="T41" fmla="*/ 30 h 496"/>
                <a:gd name="T42" fmla="*/ 205 w 482"/>
                <a:gd name="T43" fmla="*/ 49 h 496"/>
                <a:gd name="T44" fmla="*/ 249 w 482"/>
                <a:gd name="T45" fmla="*/ 35 h 496"/>
                <a:gd name="T46" fmla="*/ 317 w 482"/>
                <a:gd name="T47" fmla="*/ 83 h 496"/>
                <a:gd name="T48" fmla="*/ 292 w 482"/>
                <a:gd name="T49" fmla="*/ 60 h 496"/>
                <a:gd name="T50" fmla="*/ 194 w 482"/>
                <a:gd name="T51" fmla="*/ 25 h 496"/>
                <a:gd name="T52" fmla="*/ 312 w 482"/>
                <a:gd name="T53" fmla="*/ 39 h 496"/>
                <a:gd name="T54" fmla="*/ 52 w 482"/>
                <a:gd name="T55" fmla="*/ 222 h 496"/>
                <a:gd name="T56" fmla="*/ 240 w 482"/>
                <a:gd name="T57" fmla="*/ 299 h 496"/>
                <a:gd name="T58" fmla="*/ 63 w 482"/>
                <a:gd name="T59" fmla="*/ 204 h 496"/>
                <a:gd name="T60" fmla="*/ 72 w 482"/>
                <a:gd name="T61" fmla="*/ 199 h 496"/>
                <a:gd name="T62" fmla="*/ 243 w 482"/>
                <a:gd name="T63" fmla="*/ 303 h 496"/>
                <a:gd name="T64" fmla="*/ 62 w 482"/>
                <a:gd name="T65" fmla="*/ 301 h 496"/>
                <a:gd name="T66" fmla="*/ 44 w 482"/>
                <a:gd name="T67" fmla="*/ 425 h 496"/>
                <a:gd name="T68" fmla="*/ 48 w 482"/>
                <a:gd name="T69" fmla="*/ 297 h 496"/>
                <a:gd name="T70" fmla="*/ 44 w 482"/>
                <a:gd name="T71" fmla="*/ 425 h 496"/>
                <a:gd name="T72" fmla="*/ 90 w 482"/>
                <a:gd name="T73" fmla="*/ 464 h 496"/>
                <a:gd name="T74" fmla="*/ 246 w 482"/>
                <a:gd name="T75" fmla="*/ 308 h 496"/>
                <a:gd name="T76" fmla="*/ 70 w 482"/>
                <a:gd name="T77" fmla="*/ 188 h 496"/>
                <a:gd name="T78" fmla="*/ 274 w 482"/>
                <a:gd name="T79" fmla="*/ 213 h 496"/>
                <a:gd name="T80" fmla="*/ 284 w 482"/>
                <a:gd name="T81" fmla="*/ 464 h 496"/>
                <a:gd name="T82" fmla="*/ 386 w 482"/>
                <a:gd name="T83" fmla="*/ 311 h 496"/>
                <a:gd name="T84" fmla="*/ 360 w 482"/>
                <a:gd name="T85" fmla="*/ 443 h 496"/>
                <a:gd name="T86" fmla="*/ 396 w 482"/>
                <a:gd name="T87" fmla="*/ 239 h 496"/>
                <a:gd name="T88" fmla="*/ 410 w 482"/>
                <a:gd name="T89" fmla="*/ 316 h 496"/>
                <a:gd name="T90" fmla="*/ 411 w 482"/>
                <a:gd name="T91" fmla="*/ 419 h 496"/>
                <a:gd name="T92" fmla="*/ 366 w 482"/>
                <a:gd name="T93" fmla="*/ 441 h 496"/>
                <a:gd name="T94" fmla="*/ 411 w 482"/>
                <a:gd name="T95" fmla="*/ 419 h 496"/>
                <a:gd name="T96" fmla="*/ 416 w 482"/>
                <a:gd name="T97" fmla="*/ 328 h 496"/>
                <a:gd name="T98" fmla="*/ 449 w 482"/>
                <a:gd name="T99" fmla="*/ 203 h 496"/>
                <a:gd name="T100" fmla="*/ 390 w 482"/>
                <a:gd name="T101" fmla="*/ 12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2" h="496">
                  <a:moveTo>
                    <a:pt x="470" y="196"/>
                  </a:moveTo>
                  <a:cubicBezTo>
                    <a:pt x="461" y="151"/>
                    <a:pt x="439" y="102"/>
                    <a:pt x="387" y="116"/>
                  </a:cubicBezTo>
                  <a:cubicBezTo>
                    <a:pt x="377" y="91"/>
                    <a:pt x="359" y="70"/>
                    <a:pt x="329" y="64"/>
                  </a:cubicBezTo>
                  <a:cubicBezTo>
                    <a:pt x="325" y="32"/>
                    <a:pt x="302" y="9"/>
                    <a:pt x="265" y="5"/>
                  </a:cubicBezTo>
                  <a:cubicBezTo>
                    <a:pt x="213" y="0"/>
                    <a:pt x="172" y="10"/>
                    <a:pt x="173" y="69"/>
                  </a:cubicBezTo>
                  <a:cubicBezTo>
                    <a:pt x="173" y="71"/>
                    <a:pt x="175" y="71"/>
                    <a:pt x="176" y="70"/>
                  </a:cubicBezTo>
                  <a:cubicBezTo>
                    <a:pt x="176" y="71"/>
                    <a:pt x="177" y="72"/>
                    <a:pt x="179" y="72"/>
                  </a:cubicBezTo>
                  <a:cubicBezTo>
                    <a:pt x="185" y="73"/>
                    <a:pt x="192" y="71"/>
                    <a:pt x="198" y="72"/>
                  </a:cubicBezTo>
                  <a:cubicBezTo>
                    <a:pt x="201" y="72"/>
                    <a:pt x="204" y="70"/>
                    <a:pt x="204" y="67"/>
                  </a:cubicBezTo>
                  <a:cubicBezTo>
                    <a:pt x="205" y="63"/>
                    <a:pt x="205" y="60"/>
                    <a:pt x="205" y="56"/>
                  </a:cubicBezTo>
                  <a:cubicBezTo>
                    <a:pt x="230" y="63"/>
                    <a:pt x="257" y="64"/>
                    <a:pt x="283" y="68"/>
                  </a:cubicBezTo>
                  <a:cubicBezTo>
                    <a:pt x="286" y="78"/>
                    <a:pt x="287" y="90"/>
                    <a:pt x="287" y="101"/>
                  </a:cubicBezTo>
                  <a:cubicBezTo>
                    <a:pt x="287" y="104"/>
                    <a:pt x="290" y="106"/>
                    <a:pt x="293" y="106"/>
                  </a:cubicBezTo>
                  <a:cubicBezTo>
                    <a:pt x="304" y="103"/>
                    <a:pt x="312" y="99"/>
                    <a:pt x="321" y="93"/>
                  </a:cubicBezTo>
                  <a:cubicBezTo>
                    <a:pt x="321" y="93"/>
                    <a:pt x="321" y="93"/>
                    <a:pt x="321" y="93"/>
                  </a:cubicBezTo>
                  <a:cubicBezTo>
                    <a:pt x="322" y="96"/>
                    <a:pt x="326" y="96"/>
                    <a:pt x="327" y="93"/>
                  </a:cubicBezTo>
                  <a:cubicBezTo>
                    <a:pt x="328" y="86"/>
                    <a:pt x="329" y="79"/>
                    <a:pt x="329" y="72"/>
                  </a:cubicBezTo>
                  <a:cubicBezTo>
                    <a:pt x="355" y="80"/>
                    <a:pt x="370" y="99"/>
                    <a:pt x="378" y="121"/>
                  </a:cubicBezTo>
                  <a:cubicBezTo>
                    <a:pt x="378" y="123"/>
                    <a:pt x="378" y="124"/>
                    <a:pt x="380" y="125"/>
                  </a:cubicBezTo>
                  <a:cubicBezTo>
                    <a:pt x="386" y="144"/>
                    <a:pt x="388" y="166"/>
                    <a:pt x="388" y="187"/>
                  </a:cubicBezTo>
                  <a:cubicBezTo>
                    <a:pt x="388" y="208"/>
                    <a:pt x="386" y="230"/>
                    <a:pt x="384" y="251"/>
                  </a:cubicBezTo>
                  <a:cubicBezTo>
                    <a:pt x="383" y="268"/>
                    <a:pt x="378" y="287"/>
                    <a:pt x="382" y="304"/>
                  </a:cubicBezTo>
                  <a:cubicBezTo>
                    <a:pt x="313" y="302"/>
                    <a:pt x="327" y="406"/>
                    <a:pt x="332" y="450"/>
                  </a:cubicBezTo>
                  <a:cubicBezTo>
                    <a:pt x="327" y="453"/>
                    <a:pt x="323" y="456"/>
                    <a:pt x="317" y="458"/>
                  </a:cubicBezTo>
                  <a:cubicBezTo>
                    <a:pt x="314" y="459"/>
                    <a:pt x="307" y="460"/>
                    <a:pt x="303" y="462"/>
                  </a:cubicBezTo>
                  <a:cubicBezTo>
                    <a:pt x="303" y="462"/>
                    <a:pt x="303" y="462"/>
                    <a:pt x="303" y="462"/>
                  </a:cubicBezTo>
                  <a:cubicBezTo>
                    <a:pt x="326" y="430"/>
                    <a:pt x="326" y="378"/>
                    <a:pt x="328" y="341"/>
                  </a:cubicBezTo>
                  <a:cubicBezTo>
                    <a:pt x="329" y="313"/>
                    <a:pt x="326" y="285"/>
                    <a:pt x="317" y="259"/>
                  </a:cubicBezTo>
                  <a:cubicBezTo>
                    <a:pt x="305" y="229"/>
                    <a:pt x="279" y="210"/>
                    <a:pt x="271" y="178"/>
                  </a:cubicBezTo>
                  <a:cubicBezTo>
                    <a:pt x="264" y="151"/>
                    <a:pt x="273" y="131"/>
                    <a:pt x="252" y="108"/>
                  </a:cubicBezTo>
                  <a:cubicBezTo>
                    <a:pt x="238" y="92"/>
                    <a:pt x="212" y="87"/>
                    <a:pt x="191" y="84"/>
                  </a:cubicBezTo>
                  <a:cubicBezTo>
                    <a:pt x="179" y="82"/>
                    <a:pt x="162" y="79"/>
                    <a:pt x="145" y="77"/>
                  </a:cubicBezTo>
                  <a:cubicBezTo>
                    <a:pt x="154" y="73"/>
                    <a:pt x="163" y="69"/>
                    <a:pt x="170" y="63"/>
                  </a:cubicBezTo>
                  <a:cubicBezTo>
                    <a:pt x="174" y="60"/>
                    <a:pt x="170" y="54"/>
                    <a:pt x="166" y="55"/>
                  </a:cubicBezTo>
                  <a:cubicBezTo>
                    <a:pt x="154" y="59"/>
                    <a:pt x="144" y="65"/>
                    <a:pt x="132" y="69"/>
                  </a:cubicBezTo>
                  <a:cubicBezTo>
                    <a:pt x="124" y="71"/>
                    <a:pt x="116" y="74"/>
                    <a:pt x="108" y="76"/>
                  </a:cubicBezTo>
                  <a:cubicBezTo>
                    <a:pt x="97" y="77"/>
                    <a:pt x="86" y="80"/>
                    <a:pt x="78" y="87"/>
                  </a:cubicBezTo>
                  <a:cubicBezTo>
                    <a:pt x="52" y="108"/>
                    <a:pt x="49" y="161"/>
                    <a:pt x="60" y="195"/>
                  </a:cubicBezTo>
                  <a:cubicBezTo>
                    <a:pt x="52" y="200"/>
                    <a:pt x="45" y="207"/>
                    <a:pt x="39" y="216"/>
                  </a:cubicBezTo>
                  <a:cubicBezTo>
                    <a:pt x="34" y="219"/>
                    <a:pt x="30" y="222"/>
                    <a:pt x="27" y="228"/>
                  </a:cubicBezTo>
                  <a:cubicBezTo>
                    <a:pt x="15" y="247"/>
                    <a:pt x="29" y="272"/>
                    <a:pt x="43" y="291"/>
                  </a:cubicBezTo>
                  <a:cubicBezTo>
                    <a:pt x="0" y="308"/>
                    <a:pt x="8" y="386"/>
                    <a:pt x="15" y="421"/>
                  </a:cubicBezTo>
                  <a:cubicBezTo>
                    <a:pt x="15" y="422"/>
                    <a:pt x="17" y="424"/>
                    <a:pt x="18" y="424"/>
                  </a:cubicBezTo>
                  <a:cubicBezTo>
                    <a:pt x="27" y="427"/>
                    <a:pt x="36" y="430"/>
                    <a:pt x="45" y="431"/>
                  </a:cubicBezTo>
                  <a:cubicBezTo>
                    <a:pt x="49" y="444"/>
                    <a:pt x="56" y="456"/>
                    <a:pt x="68" y="465"/>
                  </a:cubicBezTo>
                  <a:cubicBezTo>
                    <a:pt x="81" y="475"/>
                    <a:pt x="99" y="476"/>
                    <a:pt x="114" y="475"/>
                  </a:cubicBezTo>
                  <a:cubicBezTo>
                    <a:pt x="144" y="474"/>
                    <a:pt x="170" y="470"/>
                    <a:pt x="199" y="476"/>
                  </a:cubicBezTo>
                  <a:cubicBezTo>
                    <a:pt x="227" y="482"/>
                    <a:pt x="269" y="496"/>
                    <a:pt x="293" y="473"/>
                  </a:cubicBezTo>
                  <a:cubicBezTo>
                    <a:pt x="296" y="471"/>
                    <a:pt x="298" y="469"/>
                    <a:pt x="300" y="466"/>
                  </a:cubicBezTo>
                  <a:cubicBezTo>
                    <a:pt x="300" y="468"/>
                    <a:pt x="301" y="469"/>
                    <a:pt x="302" y="469"/>
                  </a:cubicBezTo>
                  <a:cubicBezTo>
                    <a:pt x="306" y="474"/>
                    <a:pt x="316" y="470"/>
                    <a:pt x="320" y="468"/>
                  </a:cubicBezTo>
                  <a:cubicBezTo>
                    <a:pt x="327" y="466"/>
                    <a:pt x="337" y="462"/>
                    <a:pt x="343" y="456"/>
                  </a:cubicBezTo>
                  <a:cubicBezTo>
                    <a:pt x="368" y="452"/>
                    <a:pt x="393" y="443"/>
                    <a:pt x="414" y="428"/>
                  </a:cubicBezTo>
                  <a:cubicBezTo>
                    <a:pt x="415" y="428"/>
                    <a:pt x="415" y="427"/>
                    <a:pt x="416" y="426"/>
                  </a:cubicBezTo>
                  <a:cubicBezTo>
                    <a:pt x="418" y="427"/>
                    <a:pt x="421" y="425"/>
                    <a:pt x="421" y="422"/>
                  </a:cubicBezTo>
                  <a:cubicBezTo>
                    <a:pt x="421" y="405"/>
                    <a:pt x="425" y="369"/>
                    <a:pt x="420" y="341"/>
                  </a:cubicBezTo>
                  <a:cubicBezTo>
                    <a:pt x="420" y="341"/>
                    <a:pt x="421" y="340"/>
                    <a:pt x="422" y="340"/>
                  </a:cubicBezTo>
                  <a:cubicBezTo>
                    <a:pt x="440" y="322"/>
                    <a:pt x="464" y="303"/>
                    <a:pt x="473" y="279"/>
                  </a:cubicBezTo>
                  <a:cubicBezTo>
                    <a:pt x="482" y="251"/>
                    <a:pt x="475" y="224"/>
                    <a:pt x="470" y="196"/>
                  </a:cubicBezTo>
                  <a:close/>
                  <a:moveTo>
                    <a:pt x="194" y="63"/>
                  </a:moveTo>
                  <a:cubicBezTo>
                    <a:pt x="189" y="64"/>
                    <a:pt x="183" y="65"/>
                    <a:pt x="178" y="66"/>
                  </a:cubicBezTo>
                  <a:cubicBezTo>
                    <a:pt x="177" y="66"/>
                    <a:pt x="176" y="66"/>
                    <a:pt x="176" y="67"/>
                  </a:cubicBezTo>
                  <a:cubicBezTo>
                    <a:pt x="178" y="54"/>
                    <a:pt x="181" y="40"/>
                    <a:pt x="189" y="30"/>
                  </a:cubicBezTo>
                  <a:cubicBezTo>
                    <a:pt x="192" y="30"/>
                    <a:pt x="194" y="31"/>
                    <a:pt x="197" y="31"/>
                  </a:cubicBezTo>
                  <a:cubicBezTo>
                    <a:pt x="193" y="40"/>
                    <a:pt x="194" y="53"/>
                    <a:pt x="194" y="63"/>
                  </a:cubicBezTo>
                  <a:close/>
                  <a:moveTo>
                    <a:pt x="205" y="49"/>
                  </a:moveTo>
                  <a:cubicBezTo>
                    <a:pt x="205" y="49"/>
                    <a:pt x="205" y="48"/>
                    <a:pt x="205" y="48"/>
                  </a:cubicBezTo>
                  <a:cubicBezTo>
                    <a:pt x="205" y="43"/>
                    <a:pt x="206" y="38"/>
                    <a:pt x="206" y="32"/>
                  </a:cubicBezTo>
                  <a:cubicBezTo>
                    <a:pt x="220" y="33"/>
                    <a:pt x="235" y="33"/>
                    <a:pt x="249" y="35"/>
                  </a:cubicBezTo>
                  <a:cubicBezTo>
                    <a:pt x="263" y="38"/>
                    <a:pt x="271" y="45"/>
                    <a:pt x="277" y="54"/>
                  </a:cubicBezTo>
                  <a:cubicBezTo>
                    <a:pt x="255" y="48"/>
                    <a:pt x="228" y="52"/>
                    <a:pt x="205" y="49"/>
                  </a:cubicBezTo>
                  <a:close/>
                  <a:moveTo>
                    <a:pt x="317" y="83"/>
                  </a:moveTo>
                  <a:cubicBezTo>
                    <a:pt x="310" y="88"/>
                    <a:pt x="304" y="92"/>
                    <a:pt x="296" y="95"/>
                  </a:cubicBezTo>
                  <a:cubicBezTo>
                    <a:pt x="296" y="85"/>
                    <a:pt x="295" y="75"/>
                    <a:pt x="293" y="66"/>
                  </a:cubicBezTo>
                  <a:cubicBezTo>
                    <a:pt x="294" y="65"/>
                    <a:pt x="294" y="62"/>
                    <a:pt x="292" y="60"/>
                  </a:cubicBezTo>
                  <a:cubicBezTo>
                    <a:pt x="291" y="60"/>
                    <a:pt x="291" y="60"/>
                    <a:pt x="291" y="60"/>
                  </a:cubicBezTo>
                  <a:cubicBezTo>
                    <a:pt x="287" y="48"/>
                    <a:pt x="279" y="37"/>
                    <a:pt x="266" y="31"/>
                  </a:cubicBezTo>
                  <a:cubicBezTo>
                    <a:pt x="246" y="22"/>
                    <a:pt x="216" y="21"/>
                    <a:pt x="194" y="25"/>
                  </a:cubicBezTo>
                  <a:cubicBezTo>
                    <a:pt x="195" y="23"/>
                    <a:pt x="196" y="22"/>
                    <a:pt x="198" y="21"/>
                  </a:cubicBezTo>
                  <a:cubicBezTo>
                    <a:pt x="214" y="9"/>
                    <a:pt x="239" y="12"/>
                    <a:pt x="257" y="14"/>
                  </a:cubicBezTo>
                  <a:cubicBezTo>
                    <a:pt x="278" y="15"/>
                    <a:pt x="300" y="20"/>
                    <a:pt x="312" y="39"/>
                  </a:cubicBezTo>
                  <a:cubicBezTo>
                    <a:pt x="320" y="52"/>
                    <a:pt x="319" y="67"/>
                    <a:pt x="320" y="82"/>
                  </a:cubicBezTo>
                  <a:cubicBezTo>
                    <a:pt x="319" y="82"/>
                    <a:pt x="318" y="82"/>
                    <a:pt x="317" y="83"/>
                  </a:cubicBezTo>
                  <a:close/>
                  <a:moveTo>
                    <a:pt x="52" y="222"/>
                  </a:moveTo>
                  <a:cubicBezTo>
                    <a:pt x="73" y="215"/>
                    <a:pt x="102" y="221"/>
                    <a:pt x="124" y="221"/>
                  </a:cubicBezTo>
                  <a:cubicBezTo>
                    <a:pt x="180" y="222"/>
                    <a:pt x="232" y="233"/>
                    <a:pt x="232" y="299"/>
                  </a:cubicBezTo>
                  <a:cubicBezTo>
                    <a:pt x="232" y="305"/>
                    <a:pt x="240" y="305"/>
                    <a:pt x="240" y="299"/>
                  </a:cubicBezTo>
                  <a:cubicBezTo>
                    <a:pt x="249" y="220"/>
                    <a:pt x="171" y="212"/>
                    <a:pt x="111" y="212"/>
                  </a:cubicBezTo>
                  <a:cubicBezTo>
                    <a:pt x="96" y="212"/>
                    <a:pt x="73" y="208"/>
                    <a:pt x="54" y="211"/>
                  </a:cubicBezTo>
                  <a:cubicBezTo>
                    <a:pt x="57" y="209"/>
                    <a:pt x="60" y="206"/>
                    <a:pt x="63" y="204"/>
                  </a:cubicBezTo>
                  <a:cubicBezTo>
                    <a:pt x="64" y="205"/>
                    <a:pt x="64" y="206"/>
                    <a:pt x="64" y="207"/>
                  </a:cubicBezTo>
                  <a:cubicBezTo>
                    <a:pt x="67" y="212"/>
                    <a:pt x="73" y="208"/>
                    <a:pt x="72" y="204"/>
                  </a:cubicBezTo>
                  <a:cubicBezTo>
                    <a:pt x="72" y="202"/>
                    <a:pt x="72" y="201"/>
                    <a:pt x="72" y="199"/>
                  </a:cubicBezTo>
                  <a:cubicBezTo>
                    <a:pt x="102" y="182"/>
                    <a:pt x="138" y="185"/>
                    <a:pt x="178" y="188"/>
                  </a:cubicBezTo>
                  <a:cubicBezTo>
                    <a:pt x="208" y="190"/>
                    <a:pt x="237" y="193"/>
                    <a:pt x="246" y="228"/>
                  </a:cubicBezTo>
                  <a:cubicBezTo>
                    <a:pt x="252" y="251"/>
                    <a:pt x="249" y="280"/>
                    <a:pt x="243" y="303"/>
                  </a:cubicBezTo>
                  <a:cubicBezTo>
                    <a:pt x="243" y="303"/>
                    <a:pt x="243" y="304"/>
                    <a:pt x="243" y="304"/>
                  </a:cubicBezTo>
                  <a:cubicBezTo>
                    <a:pt x="242" y="304"/>
                    <a:pt x="242" y="304"/>
                    <a:pt x="241" y="304"/>
                  </a:cubicBezTo>
                  <a:cubicBezTo>
                    <a:pt x="182" y="302"/>
                    <a:pt x="121" y="297"/>
                    <a:pt x="62" y="301"/>
                  </a:cubicBezTo>
                  <a:cubicBezTo>
                    <a:pt x="61" y="299"/>
                    <a:pt x="58" y="298"/>
                    <a:pt x="57" y="300"/>
                  </a:cubicBezTo>
                  <a:cubicBezTo>
                    <a:pt x="44" y="277"/>
                    <a:pt x="16" y="234"/>
                    <a:pt x="52" y="222"/>
                  </a:cubicBezTo>
                  <a:close/>
                  <a:moveTo>
                    <a:pt x="44" y="425"/>
                  </a:moveTo>
                  <a:cubicBezTo>
                    <a:pt x="29" y="420"/>
                    <a:pt x="24" y="414"/>
                    <a:pt x="22" y="399"/>
                  </a:cubicBezTo>
                  <a:cubicBezTo>
                    <a:pt x="20" y="387"/>
                    <a:pt x="20" y="375"/>
                    <a:pt x="20" y="362"/>
                  </a:cubicBezTo>
                  <a:cubicBezTo>
                    <a:pt x="21" y="336"/>
                    <a:pt x="28" y="315"/>
                    <a:pt x="48" y="297"/>
                  </a:cubicBezTo>
                  <a:cubicBezTo>
                    <a:pt x="50" y="300"/>
                    <a:pt x="53" y="303"/>
                    <a:pt x="55" y="305"/>
                  </a:cubicBezTo>
                  <a:cubicBezTo>
                    <a:pt x="55" y="305"/>
                    <a:pt x="55" y="305"/>
                    <a:pt x="55" y="306"/>
                  </a:cubicBezTo>
                  <a:cubicBezTo>
                    <a:pt x="48" y="340"/>
                    <a:pt x="35" y="387"/>
                    <a:pt x="44" y="425"/>
                  </a:cubicBezTo>
                  <a:close/>
                  <a:moveTo>
                    <a:pt x="284" y="464"/>
                  </a:moveTo>
                  <a:cubicBezTo>
                    <a:pt x="262" y="486"/>
                    <a:pt x="213" y="468"/>
                    <a:pt x="187" y="462"/>
                  </a:cubicBezTo>
                  <a:cubicBezTo>
                    <a:pt x="155" y="456"/>
                    <a:pt x="122" y="469"/>
                    <a:pt x="90" y="464"/>
                  </a:cubicBezTo>
                  <a:cubicBezTo>
                    <a:pt x="28" y="453"/>
                    <a:pt x="57" y="352"/>
                    <a:pt x="61" y="307"/>
                  </a:cubicBezTo>
                  <a:cubicBezTo>
                    <a:pt x="120" y="312"/>
                    <a:pt x="182" y="318"/>
                    <a:pt x="241" y="314"/>
                  </a:cubicBezTo>
                  <a:cubicBezTo>
                    <a:pt x="244" y="313"/>
                    <a:pt x="246" y="311"/>
                    <a:pt x="246" y="308"/>
                  </a:cubicBezTo>
                  <a:cubicBezTo>
                    <a:pt x="248" y="309"/>
                    <a:pt x="251" y="309"/>
                    <a:pt x="253" y="305"/>
                  </a:cubicBezTo>
                  <a:cubicBezTo>
                    <a:pt x="270" y="256"/>
                    <a:pt x="263" y="184"/>
                    <a:pt x="201" y="179"/>
                  </a:cubicBezTo>
                  <a:cubicBezTo>
                    <a:pt x="157" y="175"/>
                    <a:pt x="107" y="169"/>
                    <a:pt x="70" y="188"/>
                  </a:cubicBezTo>
                  <a:cubicBezTo>
                    <a:pt x="66" y="151"/>
                    <a:pt x="64" y="96"/>
                    <a:pt x="106" y="91"/>
                  </a:cubicBezTo>
                  <a:cubicBezTo>
                    <a:pt x="141" y="87"/>
                    <a:pt x="184" y="93"/>
                    <a:pt x="217" y="101"/>
                  </a:cubicBezTo>
                  <a:cubicBezTo>
                    <a:pt x="272" y="116"/>
                    <a:pt x="251" y="174"/>
                    <a:pt x="274" y="213"/>
                  </a:cubicBezTo>
                  <a:cubicBezTo>
                    <a:pt x="287" y="232"/>
                    <a:pt x="301" y="248"/>
                    <a:pt x="308" y="270"/>
                  </a:cubicBezTo>
                  <a:cubicBezTo>
                    <a:pt x="316" y="296"/>
                    <a:pt x="315" y="324"/>
                    <a:pt x="314" y="350"/>
                  </a:cubicBezTo>
                  <a:cubicBezTo>
                    <a:pt x="312" y="385"/>
                    <a:pt x="311" y="437"/>
                    <a:pt x="284" y="464"/>
                  </a:cubicBezTo>
                  <a:close/>
                  <a:moveTo>
                    <a:pt x="345" y="449"/>
                  </a:moveTo>
                  <a:cubicBezTo>
                    <a:pt x="344" y="447"/>
                    <a:pt x="341" y="446"/>
                    <a:pt x="338" y="447"/>
                  </a:cubicBezTo>
                  <a:cubicBezTo>
                    <a:pt x="336" y="402"/>
                    <a:pt x="322" y="311"/>
                    <a:pt x="386" y="311"/>
                  </a:cubicBezTo>
                  <a:cubicBezTo>
                    <a:pt x="395" y="311"/>
                    <a:pt x="401" y="316"/>
                    <a:pt x="405" y="324"/>
                  </a:cubicBezTo>
                  <a:cubicBezTo>
                    <a:pt x="405" y="325"/>
                    <a:pt x="406" y="325"/>
                    <a:pt x="406" y="325"/>
                  </a:cubicBezTo>
                  <a:cubicBezTo>
                    <a:pt x="352" y="335"/>
                    <a:pt x="345" y="398"/>
                    <a:pt x="360" y="443"/>
                  </a:cubicBezTo>
                  <a:cubicBezTo>
                    <a:pt x="360" y="444"/>
                    <a:pt x="360" y="444"/>
                    <a:pt x="360" y="444"/>
                  </a:cubicBezTo>
                  <a:cubicBezTo>
                    <a:pt x="355" y="446"/>
                    <a:pt x="350" y="448"/>
                    <a:pt x="345" y="449"/>
                  </a:cubicBezTo>
                  <a:close/>
                  <a:moveTo>
                    <a:pt x="396" y="239"/>
                  </a:moveTo>
                  <a:cubicBezTo>
                    <a:pt x="398" y="214"/>
                    <a:pt x="399" y="190"/>
                    <a:pt x="397" y="165"/>
                  </a:cubicBezTo>
                  <a:cubicBezTo>
                    <a:pt x="436" y="146"/>
                    <a:pt x="443" y="218"/>
                    <a:pt x="444" y="241"/>
                  </a:cubicBezTo>
                  <a:cubicBezTo>
                    <a:pt x="446" y="270"/>
                    <a:pt x="424" y="293"/>
                    <a:pt x="410" y="316"/>
                  </a:cubicBezTo>
                  <a:cubicBezTo>
                    <a:pt x="405" y="310"/>
                    <a:pt x="399" y="306"/>
                    <a:pt x="390" y="304"/>
                  </a:cubicBezTo>
                  <a:cubicBezTo>
                    <a:pt x="396" y="284"/>
                    <a:pt x="394" y="260"/>
                    <a:pt x="396" y="239"/>
                  </a:cubicBezTo>
                  <a:close/>
                  <a:moveTo>
                    <a:pt x="411" y="419"/>
                  </a:moveTo>
                  <a:cubicBezTo>
                    <a:pt x="410" y="419"/>
                    <a:pt x="410" y="419"/>
                    <a:pt x="409" y="419"/>
                  </a:cubicBezTo>
                  <a:cubicBezTo>
                    <a:pt x="395" y="428"/>
                    <a:pt x="381" y="436"/>
                    <a:pt x="366" y="442"/>
                  </a:cubicBezTo>
                  <a:cubicBezTo>
                    <a:pt x="366" y="442"/>
                    <a:pt x="366" y="442"/>
                    <a:pt x="366" y="441"/>
                  </a:cubicBezTo>
                  <a:cubicBezTo>
                    <a:pt x="359" y="402"/>
                    <a:pt x="357" y="341"/>
                    <a:pt x="409" y="334"/>
                  </a:cubicBezTo>
                  <a:cubicBezTo>
                    <a:pt x="409" y="334"/>
                    <a:pt x="409" y="334"/>
                    <a:pt x="409" y="334"/>
                  </a:cubicBezTo>
                  <a:cubicBezTo>
                    <a:pt x="416" y="360"/>
                    <a:pt x="410" y="401"/>
                    <a:pt x="411" y="419"/>
                  </a:cubicBezTo>
                  <a:close/>
                  <a:moveTo>
                    <a:pt x="457" y="285"/>
                  </a:moveTo>
                  <a:cubicBezTo>
                    <a:pt x="447" y="302"/>
                    <a:pt x="430" y="316"/>
                    <a:pt x="417" y="331"/>
                  </a:cubicBezTo>
                  <a:cubicBezTo>
                    <a:pt x="417" y="330"/>
                    <a:pt x="416" y="329"/>
                    <a:pt x="416" y="328"/>
                  </a:cubicBezTo>
                  <a:cubicBezTo>
                    <a:pt x="416" y="328"/>
                    <a:pt x="416" y="328"/>
                    <a:pt x="417" y="328"/>
                  </a:cubicBezTo>
                  <a:cubicBezTo>
                    <a:pt x="428" y="308"/>
                    <a:pt x="443" y="290"/>
                    <a:pt x="451" y="268"/>
                  </a:cubicBezTo>
                  <a:cubicBezTo>
                    <a:pt x="459" y="248"/>
                    <a:pt x="454" y="223"/>
                    <a:pt x="449" y="203"/>
                  </a:cubicBezTo>
                  <a:cubicBezTo>
                    <a:pt x="443" y="180"/>
                    <a:pt x="425" y="128"/>
                    <a:pt x="396" y="159"/>
                  </a:cubicBezTo>
                  <a:cubicBezTo>
                    <a:pt x="396" y="157"/>
                    <a:pt x="396" y="156"/>
                    <a:pt x="396" y="155"/>
                  </a:cubicBezTo>
                  <a:cubicBezTo>
                    <a:pt x="395" y="144"/>
                    <a:pt x="393" y="134"/>
                    <a:pt x="390" y="124"/>
                  </a:cubicBezTo>
                  <a:cubicBezTo>
                    <a:pt x="443" y="115"/>
                    <a:pt x="455" y="169"/>
                    <a:pt x="463" y="213"/>
                  </a:cubicBezTo>
                  <a:cubicBezTo>
                    <a:pt x="468" y="239"/>
                    <a:pt x="471" y="262"/>
                    <a:pt x="457" y="285"/>
                  </a:cubicBezTo>
                  <a:close/>
                </a:path>
              </a:pathLst>
            </a:custGeom>
            <a:grpFill/>
            <a:ln>
              <a:noFill/>
            </a:ln>
            <a:extLst/>
          </p:spPr>
          <p:txBody>
            <a:bodyPr/>
            <a:lstStyle/>
            <a:p>
              <a:pPr>
                <a:defRPr/>
              </a:pPr>
              <a:endParaRPr lang="zh-CN" altLang="en-US">
                <a:latin typeface="+mn-lt"/>
                <a:ea typeface="+mn-ea"/>
              </a:endParaRPr>
            </a:p>
          </p:txBody>
        </p:sp>
      </p:grpSp>
    </p:spTree>
    <p:extLst>
      <p:ext uri="{BB962C8B-B14F-4D97-AF65-F5344CB8AC3E}">
        <p14:creationId xmlns:p14="http://schemas.microsoft.com/office/powerpoint/2010/main" val="332214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79" y="32163"/>
            <a:ext cx="6706827" cy="1384995"/>
          </a:xfrm>
          <a:prstGeom prst="rect">
            <a:avLst/>
          </a:prstGeom>
        </p:spPr>
        <p:txBody>
          <a:bodyPr wrap="square">
            <a:spAutoFit/>
          </a:bodyPr>
          <a:lstStyle/>
          <a:p>
            <a:r>
              <a:rPr lang="zh-CN" altLang="en-US" sz="2800" b="1" dirty="0" smtClean="0">
                <a:solidFill>
                  <a:srgbClr val="0070C0"/>
                </a:solidFill>
              </a:rPr>
              <a:t>卡片</a:t>
            </a:r>
            <a:r>
              <a:rPr lang="zh-CN" altLang="zh-CN" sz="2800" b="1" dirty="0" smtClean="0">
                <a:solidFill>
                  <a:srgbClr val="0070C0"/>
                </a:solidFill>
              </a:rPr>
              <a:t>一：</a:t>
            </a:r>
            <a:r>
              <a:rPr lang="zh-CN" altLang="zh-CN" sz="2800" dirty="0"/>
              <a:t>《喜看稻菽千重浪》这篇人物通讯写了哪几件事？这几件事分别体现了作为一名科学家的袁隆平哪些方面的品质？ </a:t>
            </a:r>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a:solidFill>
                  <a:prstClr val="white"/>
                </a:solidFill>
                <a:latin typeface="Impact" pitchFamily="34" charset="0"/>
              </a:rPr>
              <a:t>1</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1471143" y="109077"/>
            <a:ext cx="7441503" cy="49253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
        <p:nvSpPr>
          <p:cNvPr id="2" name="矩形 1"/>
          <p:cNvSpPr/>
          <p:nvPr/>
        </p:nvSpPr>
        <p:spPr>
          <a:xfrm>
            <a:off x="1471143" y="1390840"/>
            <a:ext cx="7542431" cy="4154984"/>
          </a:xfrm>
          <a:prstGeom prst="rect">
            <a:avLst/>
          </a:prstGeom>
        </p:spPr>
        <p:txBody>
          <a:bodyPr wrap="square">
            <a:spAutoFit/>
          </a:bodyPr>
          <a:lstStyle/>
          <a:p>
            <a:r>
              <a:rPr lang="zh-CN" altLang="en-US" sz="2400" dirty="0" smtClean="0"/>
              <a:t>提示：</a:t>
            </a:r>
            <a:r>
              <a:rPr lang="zh-CN" altLang="zh-CN" sz="2400" dirty="0" smtClean="0"/>
              <a:t>①</a:t>
            </a:r>
            <a:r>
              <a:rPr lang="en-US" altLang="zh-CN" sz="2400" dirty="0"/>
              <a:t>2001</a:t>
            </a:r>
            <a:r>
              <a:rPr lang="zh-CN" altLang="zh-CN" sz="2400" dirty="0"/>
              <a:t>年春节后第二天，袁隆平领奖前仍在稻田里工作。（热爱并献身于农科研事业） </a:t>
            </a:r>
          </a:p>
          <a:p>
            <a:r>
              <a:rPr lang="zh-CN" altLang="zh-CN" sz="2400" dirty="0"/>
              <a:t>②</a:t>
            </a:r>
            <a:r>
              <a:rPr lang="en-US" altLang="zh-CN" sz="2400" dirty="0"/>
              <a:t>1960</a:t>
            </a:r>
            <a:r>
              <a:rPr lang="zh-CN" altLang="zh-CN" sz="2400" dirty="0"/>
              <a:t>年发现了“天然杂交稻”的杂种第一代。（勇于实践，敢于探索） </a:t>
            </a:r>
          </a:p>
          <a:p>
            <a:r>
              <a:rPr lang="zh-CN" altLang="zh-CN" sz="2400" dirty="0"/>
              <a:t>③</a:t>
            </a:r>
            <a:r>
              <a:rPr lang="en-US" altLang="zh-CN" sz="2400" dirty="0"/>
              <a:t>1964</a:t>
            </a:r>
            <a:r>
              <a:rPr lang="zh-CN" altLang="zh-CN" sz="2400" dirty="0"/>
              <a:t>年找到了水稻雄性不育植株。（解放思想，破除迷信，敢于创新） </a:t>
            </a:r>
          </a:p>
          <a:p>
            <a:r>
              <a:rPr lang="zh-CN" altLang="zh-CN" sz="2400" dirty="0"/>
              <a:t>④</a:t>
            </a:r>
            <a:r>
              <a:rPr lang="en-US" altLang="zh-CN" sz="2400" dirty="0"/>
              <a:t>1992</a:t>
            </a:r>
            <a:r>
              <a:rPr lang="zh-CN" altLang="zh-CN" sz="2400" dirty="0"/>
              <a:t>年发表文章批判贬斥杂交稻的文章。</a:t>
            </a:r>
            <a:r>
              <a:rPr lang="en-US" altLang="zh-CN" sz="2400" dirty="0"/>
              <a:t>      </a:t>
            </a:r>
            <a:r>
              <a:rPr lang="zh-CN" altLang="zh-CN" sz="2400" dirty="0"/>
              <a:t>（坚持真理，实事求是）</a:t>
            </a:r>
          </a:p>
          <a:p>
            <a:r>
              <a:rPr lang="zh-CN" altLang="zh-CN" sz="2400" dirty="0"/>
              <a:t>⑤</a:t>
            </a:r>
            <a:r>
              <a:rPr lang="en-US" altLang="zh-CN" sz="2400" dirty="0"/>
              <a:t>1993</a:t>
            </a:r>
            <a:r>
              <a:rPr lang="zh-CN" altLang="zh-CN" sz="2400" dirty="0"/>
              <a:t>年要求对推广“玉米稻”持慎重态度。 </a:t>
            </a:r>
          </a:p>
          <a:p>
            <a:r>
              <a:rPr lang="zh-CN" altLang="zh-CN" sz="2400" dirty="0"/>
              <a:t>⑥</a:t>
            </a:r>
            <a:r>
              <a:rPr lang="en-US" altLang="zh-CN" sz="2400" dirty="0"/>
              <a:t>1986</a:t>
            </a:r>
            <a:r>
              <a:rPr lang="zh-CN" altLang="zh-CN" sz="2400" dirty="0"/>
              <a:t>年以来，提出并实现了杂交水稻育种的战略思想。（矢志为中国和世界人民作贡献）</a:t>
            </a:r>
          </a:p>
        </p:txBody>
      </p:sp>
    </p:spTree>
    <p:extLst>
      <p:ext uri="{BB962C8B-B14F-4D97-AF65-F5344CB8AC3E}">
        <p14:creationId xmlns:p14="http://schemas.microsoft.com/office/powerpoint/2010/main" val="34259334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93851" y="157520"/>
            <a:ext cx="6120680" cy="3785652"/>
          </a:xfrm>
          <a:prstGeom prst="rect">
            <a:avLst/>
          </a:prstGeom>
        </p:spPr>
        <p:txBody>
          <a:bodyPr wrap="square">
            <a:spAutoFit/>
          </a:bodyPr>
          <a:lstStyle/>
          <a:p>
            <a:r>
              <a:rPr lang="zh-CN" altLang="en-US" sz="2400" b="1" dirty="0" smtClean="0">
                <a:solidFill>
                  <a:srgbClr val="0070C0"/>
                </a:solidFill>
              </a:rPr>
              <a:t>卡片二</a:t>
            </a:r>
            <a:r>
              <a:rPr lang="zh-CN" altLang="zh-CN" sz="2400" b="1" dirty="0" smtClean="0">
                <a:solidFill>
                  <a:srgbClr val="0070C0"/>
                </a:solidFill>
              </a:rPr>
              <a:t>：</a:t>
            </a:r>
            <a:r>
              <a:rPr lang="zh-CN" altLang="zh-CN" sz="2400" dirty="0"/>
              <a:t>《喜看稻菽千重浪》、《心有一团火，温暖众人心》使用小标题的好处？</a:t>
            </a:r>
          </a:p>
          <a:p>
            <a:endParaRPr lang="en-US" altLang="zh-CN" sz="2400" dirty="0" smtClean="0"/>
          </a:p>
          <a:p>
            <a:r>
              <a:rPr lang="zh-CN" altLang="zh-CN" sz="2400" dirty="0" smtClean="0"/>
              <a:t>提示</a:t>
            </a:r>
            <a:r>
              <a:rPr lang="zh-CN" altLang="zh-CN" sz="2400" dirty="0"/>
              <a:t>：《喜看稻菽千重浪》用四个小标题把内容分成四个部分，分别从四个方面揭示出农业科学家袁隆平的精神品质，刻画了“杂交水稻之父”的光辉形象</a:t>
            </a:r>
            <a:r>
              <a:rPr lang="zh-CN" altLang="zh-CN" sz="2400" dirty="0" smtClean="0"/>
              <a:t>。</a:t>
            </a:r>
            <a:endParaRPr lang="en-US" altLang="zh-CN" sz="2400" dirty="0" smtClean="0"/>
          </a:p>
          <a:p>
            <a:r>
              <a:rPr lang="zh-CN" altLang="en-US" sz="2400" dirty="0" smtClean="0"/>
              <a:t>        小标题</a:t>
            </a:r>
            <a:r>
              <a:rPr lang="zh-CN" altLang="zh-CN" sz="2400" dirty="0" smtClean="0"/>
              <a:t>使</a:t>
            </a:r>
            <a:r>
              <a:rPr lang="zh-CN" altLang="zh-CN" sz="2400" dirty="0"/>
              <a:t>通讯结构清晰，脉络分明，重点突出。</a:t>
            </a:r>
          </a:p>
          <a:p>
            <a:endParaRPr lang="zh-CN" altLang="zh-CN" sz="2400" dirty="0"/>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2</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2195736" y="109076"/>
            <a:ext cx="6716910" cy="483597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4609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KSO_Shape"/>
          <p:cNvSpPr>
            <a:spLocks/>
          </p:cNvSpPr>
          <p:nvPr/>
        </p:nvSpPr>
        <p:spPr bwMode="auto">
          <a:xfrm>
            <a:off x="251520" y="2807262"/>
            <a:ext cx="631945" cy="5372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lumMod val="95000"/>
              <a:lumOff val="5000"/>
            </a:schemeClr>
          </a:solidFill>
          <a:ln>
            <a:noFill/>
          </a:ln>
          <a:extLst/>
        </p:spPr>
        <p:txBody>
          <a:bodyPr lIns="71305" tIns="35652" rIns="71305" bIns="35652"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8" name="Freeform 5"/>
          <p:cNvSpPr>
            <a:spLocks/>
          </p:cNvSpPr>
          <p:nvPr/>
        </p:nvSpPr>
        <p:spPr bwMode="auto">
          <a:xfrm>
            <a:off x="3600145" y="-1"/>
            <a:ext cx="2029341" cy="106971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tx1">
              <a:lumMod val="95000"/>
              <a:lumOff val="5000"/>
            </a:schemeClr>
          </a:solidFill>
          <a:ln w="9525" cap="flat">
            <a:noFill/>
            <a:prstDash val="solid"/>
            <a:miter lim="800000"/>
            <a:headEnd/>
            <a:tailEnd/>
          </a:ln>
          <a:extLst/>
        </p:spPr>
        <p:txBody>
          <a:bodyPr vert="horz" wrap="square" lIns="71305" tIns="35652" rIns="71305" bIns="35652" numCol="1" anchor="t" anchorCtr="0" compatLnSpc="1">
            <a:prstTxWarp prst="textNoShape">
              <a:avLst/>
            </a:prstTxWarp>
          </a:bodyPr>
          <a:lstStyle/>
          <a:p>
            <a:endParaRPr lang="zh-CN" altLang="en-US" sz="1600"/>
          </a:p>
        </p:txBody>
      </p:sp>
      <p:sp>
        <p:nvSpPr>
          <p:cNvPr id="29" name="TextBox 28"/>
          <p:cNvSpPr txBox="1"/>
          <p:nvPr/>
        </p:nvSpPr>
        <p:spPr>
          <a:xfrm>
            <a:off x="4130040" y="114654"/>
            <a:ext cx="969550" cy="933775"/>
          </a:xfrm>
          <a:prstGeom prst="rect">
            <a:avLst/>
          </a:prstGeom>
          <a:noFill/>
        </p:spPr>
        <p:txBody>
          <a:bodyPr wrap="none" lIns="71305" tIns="35652" rIns="71305" bIns="35652" rtlCol="0">
            <a:spAutoFit/>
          </a:bodyPr>
          <a:lstStyle/>
          <a:p>
            <a:pPr algn="ctr"/>
            <a:r>
              <a:rPr lang="zh-CN" altLang="en-US" sz="2800" b="1" dirty="0" smtClean="0">
                <a:solidFill>
                  <a:schemeClr val="bg1"/>
                </a:solidFill>
                <a:latin typeface="微软雅黑" pitchFamily="34" charset="-122"/>
                <a:ea typeface="微软雅黑" pitchFamily="34" charset="-122"/>
              </a:rPr>
              <a:t>单元</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目 </a:t>
            </a:r>
            <a:r>
              <a:rPr lang="zh-CN" altLang="en-US" sz="2800" b="1" dirty="0">
                <a:solidFill>
                  <a:schemeClr val="bg1"/>
                </a:solidFill>
                <a:latin typeface="微软雅黑" pitchFamily="34" charset="-122"/>
                <a:ea typeface="微软雅黑" pitchFamily="34" charset="-122"/>
              </a:rPr>
              <a:t>录</a:t>
            </a:r>
          </a:p>
        </p:txBody>
      </p:sp>
      <p:sp>
        <p:nvSpPr>
          <p:cNvPr id="47" name="TextBox 46"/>
          <p:cNvSpPr txBox="1"/>
          <p:nvPr/>
        </p:nvSpPr>
        <p:spPr>
          <a:xfrm>
            <a:off x="920602" y="1069710"/>
            <a:ext cx="9844086" cy="1795549"/>
          </a:xfrm>
          <a:prstGeom prst="rect">
            <a:avLst/>
          </a:prstGeom>
          <a:noFill/>
        </p:spPr>
        <p:txBody>
          <a:bodyPr wrap="square" lIns="71305" tIns="35652" rIns="71305" bIns="35652" rtlCol="0">
            <a:spAutoFit/>
          </a:bodyPr>
          <a:lstStyle/>
          <a:p>
            <a:r>
              <a:rPr lang="en-US" altLang="zh-CN" sz="2800" dirty="0" smtClean="0">
                <a:latin typeface="宋体" pitchFamily="2" charset="-122"/>
                <a:ea typeface="宋体" pitchFamily="2" charset="-122"/>
              </a:rPr>
              <a:t>4</a:t>
            </a:r>
            <a:r>
              <a:rPr lang="zh-CN" altLang="en-US" sz="2800" dirty="0" smtClean="0">
                <a:latin typeface="宋体" pitchFamily="2" charset="-122"/>
                <a:ea typeface="宋体" pitchFamily="2" charset="-122"/>
              </a:rPr>
              <a:t>、喜</a:t>
            </a:r>
            <a:r>
              <a:rPr lang="zh-CN" altLang="en-US" sz="2800" dirty="0">
                <a:latin typeface="宋体" pitchFamily="2" charset="-122"/>
                <a:ea typeface="宋体" pitchFamily="2" charset="-122"/>
              </a:rPr>
              <a:t>看稻菽千重浪</a:t>
            </a:r>
          </a:p>
          <a:p>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记首届国家最高科技奖获得者袁隆平</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沈英甲</a:t>
            </a:r>
          </a:p>
          <a:p>
            <a:r>
              <a:rPr lang="zh-CN" altLang="en-US" sz="2800" dirty="0" smtClean="0">
                <a:latin typeface="宋体" pitchFamily="2" charset="-122"/>
                <a:ea typeface="宋体" pitchFamily="2" charset="-122"/>
              </a:rPr>
              <a:t>* 心</a:t>
            </a:r>
            <a:r>
              <a:rPr lang="zh-CN" altLang="en-US" sz="2800" dirty="0">
                <a:latin typeface="宋体" pitchFamily="2" charset="-122"/>
                <a:ea typeface="宋体" pitchFamily="2" charset="-122"/>
              </a:rPr>
              <a:t>有一团火，温暖众人心</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林为民</a:t>
            </a:r>
          </a:p>
          <a:p>
            <a:r>
              <a:rPr lang="zh-CN" altLang="en-US" sz="2800" dirty="0">
                <a:latin typeface="宋体" pitchFamily="2" charset="-122"/>
                <a:ea typeface="宋体" pitchFamily="2" charset="-122"/>
              </a:rPr>
              <a:t>*“探界者”锺扬</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叶雨婷</a:t>
            </a:r>
          </a:p>
        </p:txBody>
      </p:sp>
      <p:sp>
        <p:nvSpPr>
          <p:cNvPr id="7" name="KSO_Shape"/>
          <p:cNvSpPr>
            <a:spLocks/>
          </p:cNvSpPr>
          <p:nvPr/>
        </p:nvSpPr>
        <p:spPr bwMode="auto">
          <a:xfrm>
            <a:off x="251521" y="1047393"/>
            <a:ext cx="631945" cy="5372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lumMod val="95000"/>
              <a:lumOff val="5000"/>
            </a:schemeClr>
          </a:solidFill>
          <a:ln>
            <a:noFill/>
          </a:ln>
          <a:extLst/>
        </p:spPr>
        <p:txBody>
          <a:bodyPr lIns="71305" tIns="35652" rIns="71305" bIns="35652"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 name="KSO_Shape"/>
          <p:cNvSpPr>
            <a:spLocks/>
          </p:cNvSpPr>
          <p:nvPr/>
        </p:nvSpPr>
        <p:spPr bwMode="auto">
          <a:xfrm>
            <a:off x="251521" y="3654805"/>
            <a:ext cx="631945" cy="5372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tx1">
              <a:lumMod val="95000"/>
              <a:lumOff val="5000"/>
            </a:schemeClr>
          </a:solidFill>
          <a:ln>
            <a:noFill/>
          </a:ln>
          <a:extLst/>
        </p:spPr>
        <p:txBody>
          <a:bodyPr lIns="71305" tIns="35652" rIns="71305" bIns="35652"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 name="TextBox 8"/>
          <p:cNvSpPr txBox="1"/>
          <p:nvPr/>
        </p:nvSpPr>
        <p:spPr>
          <a:xfrm>
            <a:off x="920602" y="2891954"/>
            <a:ext cx="7827862" cy="502888"/>
          </a:xfrm>
          <a:prstGeom prst="rect">
            <a:avLst/>
          </a:prstGeom>
          <a:noFill/>
        </p:spPr>
        <p:txBody>
          <a:bodyPr wrap="square" lIns="71305" tIns="35652" rIns="71305" bIns="35652" rtlCol="0">
            <a:spAutoFit/>
          </a:bodyPr>
          <a:lstStyle/>
          <a:p>
            <a:r>
              <a:rPr lang="zh-CN" altLang="en-US" sz="2800" dirty="0">
                <a:latin typeface="宋体" pitchFamily="2" charset="-122"/>
                <a:ea typeface="宋体" pitchFamily="2" charset="-122"/>
              </a:rPr>
              <a:t>以工匠精神雕琢时代品质</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李斌</a:t>
            </a:r>
          </a:p>
        </p:txBody>
      </p:sp>
      <p:sp>
        <p:nvSpPr>
          <p:cNvPr id="10" name="TextBox 9"/>
          <p:cNvSpPr txBox="1"/>
          <p:nvPr/>
        </p:nvSpPr>
        <p:spPr>
          <a:xfrm>
            <a:off x="1078168" y="3625003"/>
            <a:ext cx="6048672" cy="1795549"/>
          </a:xfrm>
          <a:prstGeom prst="rect">
            <a:avLst/>
          </a:prstGeom>
          <a:noFill/>
        </p:spPr>
        <p:txBody>
          <a:bodyPr wrap="square" lIns="71305" tIns="35652" rIns="71305" bIns="35652" rtlCol="0">
            <a:spAutoFit/>
          </a:bodyPr>
          <a:lstStyle>
            <a:defPPr>
              <a:defRPr lang="zh-CN"/>
            </a:defPPr>
            <a:lvl1pPr>
              <a:defRPr sz="3600"/>
            </a:lvl1pPr>
          </a:lstStyle>
          <a:p>
            <a:r>
              <a:rPr lang="zh-CN" altLang="en-US" sz="2800" dirty="0">
                <a:latin typeface="宋体" pitchFamily="2" charset="-122"/>
                <a:ea typeface="宋体" pitchFamily="2" charset="-122"/>
              </a:rPr>
              <a:t>芣苢</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诗经</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周南</a:t>
            </a:r>
            <a:r>
              <a:rPr lang="en-US" altLang="zh-CN" sz="2800" dirty="0">
                <a:latin typeface="宋体" pitchFamily="2" charset="-122"/>
                <a:ea typeface="宋体" pitchFamily="2" charset="-122"/>
              </a:rPr>
              <a:t>》</a:t>
            </a:r>
          </a:p>
          <a:p>
            <a:r>
              <a:rPr lang="zh-CN" altLang="en-US" sz="2800" dirty="0">
                <a:latin typeface="宋体" pitchFamily="2" charset="-122"/>
                <a:ea typeface="宋体" pitchFamily="2" charset="-122"/>
              </a:rPr>
              <a:t>文氏外孙入村收麦</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苏</a:t>
            </a:r>
            <a:r>
              <a:rPr lang="zh-CN" altLang="en-US" sz="2800" dirty="0" smtClean="0">
                <a:latin typeface="宋体" pitchFamily="2" charset="-122"/>
                <a:ea typeface="宋体" pitchFamily="2" charset="-122"/>
              </a:rPr>
              <a:t>辙</a:t>
            </a:r>
            <a:endParaRPr lang="en-US" altLang="zh-CN" sz="2800" dirty="0" smtClean="0">
              <a:latin typeface="宋体" pitchFamily="2" charset="-122"/>
              <a:ea typeface="宋体" pitchFamily="2" charset="-122"/>
            </a:endParaRPr>
          </a:p>
          <a:p>
            <a:r>
              <a:rPr lang="zh-CN" altLang="en-US" sz="2800" dirty="0" smtClean="0"/>
              <a:t>单元</a:t>
            </a:r>
            <a:r>
              <a:rPr lang="zh-CN" altLang="en-US" sz="2800" dirty="0"/>
              <a:t>学习任务</a:t>
            </a:r>
          </a:p>
          <a:p>
            <a:endParaRPr lang="zh-CN" altLang="en-US" sz="2800" dirty="0">
              <a:latin typeface="宋体" pitchFamily="2" charset="-122"/>
              <a:ea typeface="宋体" pitchFamily="2" charset="-122"/>
            </a:endParaRPr>
          </a:p>
        </p:txBody>
      </p:sp>
    </p:spTree>
    <p:extLst>
      <p:ext uri="{BB962C8B-B14F-4D97-AF65-F5344CB8AC3E}">
        <p14:creationId xmlns:p14="http://schemas.microsoft.com/office/powerpoint/2010/main" val="3524482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157520"/>
            <a:ext cx="6706827" cy="5386090"/>
          </a:xfrm>
          <a:prstGeom prst="rect">
            <a:avLst/>
          </a:prstGeom>
        </p:spPr>
        <p:txBody>
          <a:bodyPr wrap="square">
            <a:spAutoFit/>
          </a:bodyPr>
          <a:lstStyle/>
          <a:p>
            <a:r>
              <a:rPr lang="zh-CN" altLang="en-US" sz="2800" b="1" dirty="0" smtClean="0">
                <a:solidFill>
                  <a:srgbClr val="0070C0"/>
                </a:solidFill>
              </a:rPr>
              <a:t>卡片三</a:t>
            </a:r>
            <a:r>
              <a:rPr lang="zh-CN" altLang="zh-CN" sz="2800" b="1" dirty="0" smtClean="0">
                <a:solidFill>
                  <a:srgbClr val="0070C0"/>
                </a:solidFill>
              </a:rPr>
              <a:t>：</a:t>
            </a:r>
            <a:r>
              <a:rPr lang="zh-CN" altLang="zh-CN" sz="2800" dirty="0"/>
              <a:t>《喜看稻菽千重浪》一文中，哪部分选材最具特色？请加以分析。</a:t>
            </a:r>
          </a:p>
          <a:p>
            <a:r>
              <a:rPr lang="zh-CN" altLang="zh-CN" sz="2400" dirty="0" smtClean="0"/>
              <a:t>提示</a:t>
            </a:r>
            <a:r>
              <a:rPr lang="zh-CN" altLang="zh-CN" sz="2400" dirty="0"/>
              <a:t>：“实事求是是他的立场和态度”一节通过写事迹说明袁隆平是“真理的捍卫者，是事实的追随者” 。主要是围绕三不稻和玉米稻这两个情节来体现的</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这</a:t>
            </a:r>
            <a:r>
              <a:rPr lang="zh-CN" altLang="zh-CN" sz="2400" dirty="0"/>
              <a:t>一节写作在选材上有两大特点：选材具有个性。突出了袁隆平对于杂交水稻的认知的与众不同。其次，选材精，不庞杂；</a:t>
            </a:r>
          </a:p>
          <a:p>
            <a:r>
              <a:rPr lang="zh-CN" altLang="zh-CN" sz="2400" dirty="0"/>
              <a:t>（“引领‘绿色革命’是他的心愿”一节具体写了两个心愿：一是把“超级杂交稻”合成；二是让杂交稻走向世界。主要凸现袁隆平积极进取的拼搏精神和高尚无私的品质。）</a:t>
            </a:r>
          </a:p>
          <a:p>
            <a:endParaRPr lang="zh-CN" altLang="zh-CN" sz="2400" dirty="0"/>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3</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2195736" y="109076"/>
            <a:ext cx="6716910" cy="483597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59334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93851" y="157520"/>
            <a:ext cx="6120680" cy="5078313"/>
          </a:xfrm>
          <a:prstGeom prst="rect">
            <a:avLst/>
          </a:prstGeom>
        </p:spPr>
        <p:txBody>
          <a:bodyPr wrap="square">
            <a:spAutoFit/>
          </a:bodyPr>
          <a:lstStyle/>
          <a:p>
            <a:r>
              <a:rPr lang="zh-CN" altLang="en-US" sz="2800" b="1" dirty="0" smtClean="0">
                <a:solidFill>
                  <a:srgbClr val="0070C0"/>
                </a:solidFill>
              </a:rPr>
              <a:t>卡片四</a:t>
            </a:r>
            <a:r>
              <a:rPr lang="zh-CN" altLang="zh-CN" sz="2800" b="1" dirty="0" smtClean="0">
                <a:solidFill>
                  <a:srgbClr val="0070C0"/>
                </a:solidFill>
              </a:rPr>
              <a:t>：</a:t>
            </a:r>
            <a:r>
              <a:rPr lang="zh-CN" altLang="zh-CN" sz="2800" dirty="0"/>
              <a:t>《喜看稻菽千重浪》这篇人物通讯的叙事手法有什么特点？请找出贯穿全文的中心线索？ </a:t>
            </a:r>
          </a:p>
          <a:p>
            <a:endParaRPr lang="en-US" altLang="zh-CN" sz="2400" dirty="0" smtClean="0"/>
          </a:p>
          <a:p>
            <a:r>
              <a:rPr lang="zh-CN" altLang="zh-CN" sz="2400" dirty="0" smtClean="0"/>
              <a:t>提示</a:t>
            </a:r>
            <a:r>
              <a:rPr lang="zh-CN" altLang="zh-CN" sz="2400" dirty="0"/>
              <a:t>：全文围绕袁隆平的精神品质来展开叙事，共分为</a:t>
            </a:r>
            <a:r>
              <a:rPr lang="en-US" altLang="zh-CN" sz="2400" dirty="0"/>
              <a:t>4</a:t>
            </a:r>
            <a:r>
              <a:rPr lang="zh-CN" altLang="zh-CN" sz="2400" dirty="0"/>
              <a:t>个方面，分别从注重实践、敢于创新、坚持实事求是和远大的理想抱负着眼，线索清楚，衔接自然</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运用</a:t>
            </a:r>
            <a:r>
              <a:rPr lang="zh-CN" altLang="zh-CN" sz="2400" dirty="0"/>
              <a:t>了直接引用，间接描述，综合评价，议论抒情等手法</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贯穿</a:t>
            </a:r>
            <a:r>
              <a:rPr lang="zh-CN" altLang="zh-CN" sz="2400" dirty="0"/>
              <a:t>全文始终的线索是袁隆平水稻研究在不同阶段取得的阶段性成果。</a:t>
            </a:r>
          </a:p>
          <a:p>
            <a:endParaRPr lang="zh-CN" altLang="zh-CN" sz="2400" dirty="0"/>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4</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2195736" y="109076"/>
            <a:ext cx="6716910" cy="483597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5933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157520"/>
            <a:ext cx="7344815" cy="5447645"/>
          </a:xfrm>
          <a:prstGeom prst="rect">
            <a:avLst/>
          </a:prstGeom>
        </p:spPr>
        <p:txBody>
          <a:bodyPr wrap="square">
            <a:spAutoFit/>
          </a:bodyPr>
          <a:lstStyle/>
          <a:p>
            <a:r>
              <a:rPr lang="zh-CN" altLang="en-US" sz="2400" b="1" dirty="0" smtClean="0">
                <a:solidFill>
                  <a:srgbClr val="0070C0"/>
                </a:solidFill>
              </a:rPr>
              <a:t>卡片五</a:t>
            </a:r>
            <a:r>
              <a:rPr lang="zh-CN" altLang="zh-CN" sz="2400" b="1" dirty="0" smtClean="0">
                <a:solidFill>
                  <a:srgbClr val="0070C0"/>
                </a:solidFill>
              </a:rPr>
              <a:t>：</a:t>
            </a:r>
            <a:r>
              <a:rPr lang="zh-CN" altLang="zh-CN" sz="2800" dirty="0"/>
              <a:t>三篇文章大量采用细节</a:t>
            </a:r>
            <a:r>
              <a:rPr lang="zh-CN" altLang="zh-CN" sz="2800" dirty="0" smtClean="0"/>
              <a:t>描写，</a:t>
            </a:r>
            <a:r>
              <a:rPr lang="zh-CN" altLang="en-US" sz="2800" dirty="0" smtClean="0"/>
              <a:t>通过</a:t>
            </a:r>
            <a:r>
              <a:rPr lang="zh-CN" altLang="zh-CN" sz="2800" dirty="0" smtClean="0"/>
              <a:t>比较阅读《英雄潇洒走苍穹》中</a:t>
            </a:r>
            <a:r>
              <a:rPr lang="zh-CN" altLang="en-US" sz="2800" dirty="0" smtClean="0"/>
              <a:t>的</a:t>
            </a:r>
            <a:r>
              <a:rPr lang="zh-CN" altLang="zh-CN" sz="2800" dirty="0" smtClean="0"/>
              <a:t>细节描写。</a:t>
            </a:r>
            <a:r>
              <a:rPr lang="zh-CN" altLang="en-US" sz="2800" dirty="0" smtClean="0"/>
              <a:t>分析：</a:t>
            </a:r>
            <a:r>
              <a:rPr lang="zh-CN" altLang="zh-CN" sz="2800" dirty="0" smtClean="0"/>
              <a:t>这些细节描写</a:t>
            </a:r>
            <a:r>
              <a:rPr lang="zh-CN" altLang="zh-CN" sz="2800" dirty="0"/>
              <a:t>有什么意义？</a:t>
            </a:r>
          </a:p>
          <a:p>
            <a:r>
              <a:rPr lang="zh-CN" altLang="zh-CN" sz="2400" dirty="0" smtClean="0"/>
              <a:t>提示</a:t>
            </a:r>
            <a:r>
              <a:rPr lang="zh-CN" altLang="zh-CN" sz="2400" dirty="0"/>
              <a:t>：</a:t>
            </a:r>
            <a:r>
              <a:rPr lang="zh-CN" altLang="zh-CN" sz="2400" dirty="0" smtClean="0"/>
              <a:t>细节描写</a:t>
            </a:r>
            <a:r>
              <a:rPr lang="zh-CN" altLang="zh-CN" sz="2400" dirty="0"/>
              <a:t>主要是为了新闻人物的性格特征，刻画人物形象。《英雄潇洒走苍穹》用了较为详尽的笔墨全面报道英雄杨利伟在潇洒走苍穹之前如何备战，在遨游太空之时如何战胜困难的事迹，为了中国的航天事业，他放弃了自己的许多爱好，将航天事业和工作放在了首位，突出杨利伟作为新时代偶像的精神品质和风貌</a:t>
            </a:r>
            <a:r>
              <a:rPr lang="zh-CN" altLang="zh-CN" sz="2400" dirty="0" smtClean="0"/>
              <a:t>。</a:t>
            </a:r>
            <a:endParaRPr lang="en-US" altLang="zh-CN" sz="2400" dirty="0" smtClean="0"/>
          </a:p>
          <a:p>
            <a:r>
              <a:rPr lang="zh-CN" altLang="zh-CN" sz="2400" dirty="0" smtClean="0"/>
              <a:t>细节</a:t>
            </a:r>
            <a:r>
              <a:rPr lang="zh-CN" altLang="zh-CN" sz="2400" dirty="0"/>
              <a:t>描写是丰富通讯信息、丰满人物形象、把来龙去脉交代清楚的重要手段。</a:t>
            </a:r>
          </a:p>
          <a:p>
            <a:endParaRPr lang="zh-CN" altLang="zh-CN" sz="2400" dirty="0"/>
          </a:p>
          <a:p>
            <a:endParaRPr lang="zh-CN" altLang="zh-CN" sz="2400" dirty="0"/>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5</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1471143" y="109076"/>
            <a:ext cx="7441503" cy="483597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991341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5" y="173884"/>
            <a:ext cx="4183293" cy="4832092"/>
          </a:xfrm>
          <a:prstGeom prst="rect">
            <a:avLst/>
          </a:prstGeom>
        </p:spPr>
        <p:txBody>
          <a:bodyPr wrap="square">
            <a:spAutoFit/>
          </a:bodyPr>
          <a:lstStyle/>
          <a:p>
            <a:r>
              <a:rPr lang="zh-CN" altLang="en-US" sz="2200" dirty="0" smtClean="0"/>
              <a:t>       “神舟”</a:t>
            </a:r>
            <a:r>
              <a:rPr lang="zh-CN" altLang="en-US" sz="2200" dirty="0"/>
              <a:t>五号飞船起飞九分多钟后，进入地球椭圆轨道。杨利伟立刻处于失重状态。他产生了错觉，身体仿佛倒了过来，全身感觉很难受。他意识到，这样时间长了，会导致“空间运动病”，给执行任务带来可怕的后果。于是，他调动自己的意志力，克服着失重带来的不适，强迫自己设想是在模拟器上静坐</a:t>
            </a:r>
            <a:r>
              <a:rPr lang="en-US" altLang="zh-CN" sz="2200" dirty="0"/>
              <a:t>……</a:t>
            </a:r>
            <a:r>
              <a:rPr lang="zh-CN" altLang="en-US" sz="2200" dirty="0"/>
              <a:t>几分钟后，他的状态恢复了正常。</a:t>
            </a:r>
          </a:p>
          <a:p>
            <a:r>
              <a:rPr lang="zh-CN" altLang="en-US" sz="2200" dirty="0"/>
              <a:t>    这不是一个简单的经历，杨利伟回忆时用了三句话：“很难受，很要劲，很耗体力。”</a:t>
            </a:r>
          </a:p>
        </p:txBody>
      </p:sp>
      <p:sp>
        <p:nvSpPr>
          <p:cNvPr id="3" name="矩形 2"/>
          <p:cNvSpPr/>
          <p:nvPr/>
        </p:nvSpPr>
        <p:spPr>
          <a:xfrm>
            <a:off x="4473285" y="168259"/>
            <a:ext cx="4491203" cy="4832092"/>
          </a:xfrm>
          <a:prstGeom prst="rect">
            <a:avLst/>
          </a:prstGeom>
        </p:spPr>
        <p:txBody>
          <a:bodyPr wrap="square">
            <a:spAutoFit/>
          </a:bodyPr>
          <a:lstStyle/>
          <a:p>
            <a:r>
              <a:rPr lang="zh-CN" altLang="en-US" sz="2200" dirty="0" smtClean="0"/>
              <a:t>       杨利伟</a:t>
            </a:r>
            <a:r>
              <a:rPr lang="zh-CN" altLang="en-US" sz="2200" dirty="0"/>
              <a:t>平时看了不少俄罗斯和美国有关“空间运动病”的资料，早就有意识地在训练中加强了这方面的自我锻炼。一天，妻子回家时发现杨利伟一个人在客厅里不停地转圆圈，惊讶地问：“你这是在干什么？”他说：“过两天我们就要进行转椅训练考核了，我先刺激刺激自己。”每次做转移训练时，他做的时间最长，别人做</a:t>
            </a:r>
            <a:r>
              <a:rPr lang="en-US" altLang="zh-CN" sz="2200" dirty="0"/>
              <a:t>5</a:t>
            </a:r>
            <a:r>
              <a:rPr lang="zh-CN" altLang="en-US" sz="2200" dirty="0"/>
              <a:t>到</a:t>
            </a:r>
            <a:r>
              <a:rPr lang="en-US" altLang="zh-CN" sz="2200" dirty="0"/>
              <a:t>8</a:t>
            </a:r>
            <a:r>
              <a:rPr lang="zh-CN" altLang="en-US" sz="2200" dirty="0"/>
              <a:t>分钟，他却做</a:t>
            </a:r>
            <a:r>
              <a:rPr lang="en-US" altLang="zh-CN" sz="2200" dirty="0"/>
              <a:t>15</a:t>
            </a:r>
            <a:r>
              <a:rPr lang="zh-CN" altLang="en-US" sz="2200" dirty="0"/>
              <a:t>分钟，头也摆到最大幅度。一位对航天员要求非常严格的老专家曾自豪地说：“杨利伟在转移训练上成绩最出色，他是我最得意的学生。”</a:t>
            </a:r>
          </a:p>
        </p:txBody>
      </p:sp>
      <p:sp>
        <p:nvSpPr>
          <p:cNvPr id="4" name="矩形 3">
            <a:extLst>
              <a:ext uri="{FF2B5EF4-FFF2-40B4-BE49-F238E27FC236}">
                <a16:creationId xmlns:a16="http://schemas.microsoft.com/office/drawing/2014/main" xmlns="" id="{31464039-5D8E-4B54-BCC8-3C103F69E661}"/>
              </a:ext>
            </a:extLst>
          </p:cNvPr>
          <p:cNvSpPr/>
          <p:nvPr/>
        </p:nvSpPr>
        <p:spPr>
          <a:xfrm>
            <a:off x="4545293" y="248852"/>
            <a:ext cx="4419194" cy="452634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
        <p:nvSpPr>
          <p:cNvPr id="5" name="矩形 4">
            <a:extLst>
              <a:ext uri="{FF2B5EF4-FFF2-40B4-BE49-F238E27FC236}">
                <a16:creationId xmlns:a16="http://schemas.microsoft.com/office/drawing/2014/main" xmlns="" id="{31464039-5D8E-4B54-BCC8-3C103F69E661}"/>
              </a:ext>
            </a:extLst>
          </p:cNvPr>
          <p:cNvSpPr/>
          <p:nvPr/>
        </p:nvSpPr>
        <p:spPr>
          <a:xfrm>
            <a:off x="107505" y="246237"/>
            <a:ext cx="4335693" cy="452895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516872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en-US" sz="3200" b="1" dirty="0">
                <a:solidFill>
                  <a:srgbClr val="FF0000"/>
                </a:solidFill>
              </a:rPr>
              <a:t>三、</a:t>
            </a:r>
            <a:r>
              <a:rPr lang="zh-CN" altLang="zh-CN" sz="3200" b="1" dirty="0">
                <a:solidFill>
                  <a:srgbClr val="FF0000"/>
                </a:solidFill>
              </a:rPr>
              <a:t>合作探究，突围难点：</a:t>
            </a:r>
          </a:p>
        </p:txBody>
      </p:sp>
      <p:pic>
        <p:nvPicPr>
          <p:cNvPr id="3" name="Picture 2" descr="http://p3.pstatp.com/large/63f0007c6ed897053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5" y="951570"/>
            <a:ext cx="1402457" cy="3499588"/>
          </a:xfrm>
          <a:prstGeom prst="rect">
            <a:avLst/>
          </a:prstGeom>
          <a:noFill/>
          <a:extLst>
            <a:ext uri="{909E8E84-426E-40DD-AFC4-6F175D3DCCD1}">
              <a14:hiddenFill xmlns:a14="http://schemas.microsoft.com/office/drawing/2010/main">
                <a:solidFill>
                  <a:srgbClr val="FFFFFF"/>
                </a:solidFill>
              </a14:hiddenFill>
            </a:ext>
          </a:extLst>
        </p:spPr>
      </p:pic>
      <p:pic>
        <p:nvPicPr>
          <p:cNvPr id="12289"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9962" y="865764"/>
            <a:ext cx="7386807" cy="3974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84581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07504" y="762896"/>
            <a:ext cx="8640959" cy="4107059"/>
            <a:chOff x="3503713" y="2398313"/>
            <a:chExt cx="5238583" cy="2704874"/>
          </a:xfrm>
        </p:grpSpPr>
        <p:sp>
          <p:nvSpPr>
            <p:cNvPr id="3" name="MH_Other_1">
              <a:extLst>
                <a:ext uri="{FF2B5EF4-FFF2-40B4-BE49-F238E27FC236}"/>
              </a:extLst>
            </p:cNvPr>
            <p:cNvSpPr/>
            <p:nvPr>
              <p:custDataLst>
                <p:tags r:id="rId2"/>
              </p:custDataLst>
            </p:nvPr>
          </p:nvSpPr>
          <p:spPr>
            <a:xfrm>
              <a:off x="3503713" y="2398313"/>
              <a:ext cx="5238583" cy="2704874"/>
            </a:xfrm>
            <a:prstGeom prst="roundRect">
              <a:avLst>
                <a:gd name="adj" fmla="val 7740"/>
              </a:avLst>
            </a:prstGeom>
            <a:solidFill>
              <a:srgbClr val="FFFFFF"/>
            </a:solidFill>
            <a:ln>
              <a:solidFill>
                <a:schemeClr val="accent1"/>
              </a:solidFill>
            </a:ln>
            <a:effectLst>
              <a:outerShdw dist="25400" dir="5400000" algn="t" rotWithShape="0">
                <a:schemeClr val="accent5">
                  <a:lumMod val="50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latin typeface="+mn-ea"/>
              </a:endParaRPr>
            </a:p>
          </p:txBody>
        </p:sp>
        <p:cxnSp>
          <p:nvCxnSpPr>
            <p:cNvPr id="18" name="MH_Other_2">
              <a:extLst>
                <a:ext uri="{FF2B5EF4-FFF2-40B4-BE49-F238E27FC236}"/>
              </a:extLst>
            </p:cNvPr>
            <p:cNvCxnSpPr/>
            <p:nvPr>
              <p:custDataLst>
                <p:tags r:id="rId3"/>
              </p:custDataLst>
            </p:nvPr>
          </p:nvCxnSpPr>
          <p:spPr>
            <a:xfrm>
              <a:off x="6123004" y="2701865"/>
              <a:ext cx="0" cy="2114210"/>
            </a:xfrm>
            <a:prstGeom prst="line">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en-US" sz="3200" b="1" dirty="0">
                <a:solidFill>
                  <a:srgbClr val="FF0000"/>
                </a:solidFill>
              </a:rPr>
              <a:t>四、自证自信，引发共振：</a:t>
            </a:r>
            <a:endParaRPr lang="zh-CN" altLang="zh-CN" sz="3200" b="1" dirty="0">
              <a:solidFill>
                <a:srgbClr val="FF0000"/>
              </a:solidFill>
            </a:endParaRPr>
          </a:p>
        </p:txBody>
      </p:sp>
      <p:sp>
        <p:nvSpPr>
          <p:cNvPr id="12" name="矩形 11"/>
          <p:cNvSpPr/>
          <p:nvPr/>
        </p:nvSpPr>
        <p:spPr>
          <a:xfrm>
            <a:off x="246654" y="915566"/>
            <a:ext cx="3821291" cy="4062651"/>
          </a:xfrm>
          <a:prstGeom prst="rect">
            <a:avLst/>
          </a:prstGeom>
        </p:spPr>
        <p:txBody>
          <a:bodyPr wrap="square">
            <a:spAutoFit/>
          </a:bodyPr>
          <a:lstStyle/>
          <a:p>
            <a:r>
              <a:rPr lang="en-US" altLang="zh-CN" sz="2000" b="1" dirty="0"/>
              <a:t>1.</a:t>
            </a:r>
            <a:r>
              <a:rPr lang="zh-CN" altLang="zh-CN" sz="2000" b="1" dirty="0"/>
              <a:t>提供议论文写作素材，了解优秀人物，掌握优质论据，透视时代精神，助力高考。</a:t>
            </a:r>
          </a:p>
          <a:p>
            <a:r>
              <a:rPr lang="en-US" altLang="zh-CN" sz="2000" b="1" dirty="0" smtClean="0"/>
              <a:t>       </a:t>
            </a:r>
            <a:r>
              <a:rPr lang="zh-CN" altLang="zh-CN" sz="2000" dirty="0" smtClean="0"/>
              <a:t>近年</a:t>
            </a:r>
            <a:r>
              <a:rPr lang="zh-CN" altLang="zh-CN" sz="2000" dirty="0"/>
              <a:t>高考作文命题不断引导考生关注自身、关注社会，在物质文明迅猛发展的社会中，思考我国社会发展中现存的一些现象，展现我国文化自信。那么人生经历相对欠缺、缺少社会关注的考生难以写出深刻见解，也就容易拉开得分差距。今年全国一卷的作文“热爱劳动，</a:t>
            </a:r>
            <a:r>
              <a:rPr lang="zh-CN" altLang="zh-CN" dirty="0"/>
              <a:t>从我做起”就为考生敲醒了警钟。</a:t>
            </a:r>
          </a:p>
        </p:txBody>
      </p:sp>
      <p:sp>
        <p:nvSpPr>
          <p:cNvPr id="13" name="矩形 12"/>
          <p:cNvSpPr/>
          <p:nvPr/>
        </p:nvSpPr>
        <p:spPr>
          <a:xfrm>
            <a:off x="4572000" y="899405"/>
            <a:ext cx="3960440" cy="4093428"/>
          </a:xfrm>
          <a:prstGeom prst="rect">
            <a:avLst/>
          </a:prstGeom>
        </p:spPr>
        <p:txBody>
          <a:bodyPr wrap="square">
            <a:spAutoFit/>
          </a:bodyPr>
          <a:lstStyle/>
          <a:p>
            <a:r>
              <a:rPr lang="en-US" altLang="zh-CN" sz="2000" b="1" dirty="0"/>
              <a:t>2.</a:t>
            </a:r>
            <a:r>
              <a:rPr lang="zh-CN" altLang="zh-CN" sz="2000" b="1" dirty="0"/>
              <a:t>找寻精神血统，塑造独立人格。</a:t>
            </a:r>
          </a:p>
          <a:p>
            <a:r>
              <a:rPr lang="en-US" altLang="zh-CN" sz="2000" dirty="0" smtClean="0"/>
              <a:t>       </a:t>
            </a:r>
            <a:r>
              <a:rPr lang="zh-CN" altLang="zh-CN" sz="2000" dirty="0" smtClean="0"/>
              <a:t>书</a:t>
            </a:r>
            <a:r>
              <a:rPr lang="zh-CN" altLang="zh-CN" sz="2000" dirty="0"/>
              <a:t>里有许多大人物，文学、思想、艺术等等家。在那么多人物中间，要找你们自己的亲人，找精神上的血统。这是安身立命、成功成就的依托。每个人的来龙去脉是不一样的，血统也不一样。在你一生中，尤其是年轻时，要在书中的大人物里，找亲属，找精神源流上的精神血统。找不到，一生茫然；找到后，用之不尽，“为有源头活水来”</a:t>
            </a:r>
            <a:r>
              <a:rPr lang="zh-CN" altLang="zh-CN" sz="2000" dirty="0" smtClean="0"/>
              <a:t>。</a:t>
            </a:r>
            <a:endParaRPr lang="en-US" altLang="zh-CN" sz="2000" dirty="0" smtClean="0"/>
          </a:p>
          <a:p>
            <a:r>
              <a:rPr lang="en-US" altLang="zh-CN" sz="2000" dirty="0"/>
              <a:t> </a:t>
            </a:r>
            <a:r>
              <a:rPr lang="en-US" altLang="zh-CN" sz="2000" dirty="0" smtClean="0"/>
              <a:t>                ——</a:t>
            </a:r>
            <a:r>
              <a:rPr lang="zh-CN" altLang="zh-CN" sz="2000" dirty="0" smtClean="0"/>
              <a:t>木心《文学回忆录</a:t>
            </a:r>
            <a:r>
              <a:rPr lang="zh-CN" altLang="zh-CN" dirty="0" smtClean="0"/>
              <a:t>》</a:t>
            </a:r>
            <a:endParaRPr lang="zh-CN" altLang="zh-CN" dirty="0"/>
          </a:p>
        </p:txBody>
      </p:sp>
    </p:spTree>
    <p:custDataLst>
      <p:tags r:id="rId1"/>
    </p:custDataLst>
    <p:extLst>
      <p:ext uri="{BB962C8B-B14F-4D97-AF65-F5344CB8AC3E}">
        <p14:creationId xmlns:p14="http://schemas.microsoft.com/office/powerpoint/2010/main" val="1527706093"/>
      </p:ext>
    </p:extLst>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zh-CN" sz="3200" b="1" dirty="0" smtClean="0">
                <a:solidFill>
                  <a:srgbClr val="FF0000"/>
                </a:solidFill>
              </a:rPr>
              <a:t>五</a:t>
            </a:r>
            <a:r>
              <a:rPr lang="zh-CN" altLang="en-US" sz="3200" b="1" dirty="0" smtClean="0">
                <a:solidFill>
                  <a:srgbClr val="FF0000"/>
                </a:solidFill>
              </a:rPr>
              <a:t>、</a:t>
            </a:r>
            <a:r>
              <a:rPr lang="zh-CN" altLang="zh-CN" sz="3200" b="1" dirty="0" smtClean="0">
                <a:solidFill>
                  <a:srgbClr val="FF0000"/>
                </a:solidFill>
              </a:rPr>
              <a:t>学以致用</a:t>
            </a:r>
            <a:r>
              <a:rPr lang="zh-CN" altLang="zh-CN" sz="3200" b="1" dirty="0">
                <a:solidFill>
                  <a:srgbClr val="FF0000"/>
                </a:solidFill>
              </a:rPr>
              <a:t>，助力写作：</a:t>
            </a:r>
            <a:endParaRPr lang="zh-CN" altLang="zh-CN" sz="3200" dirty="0">
              <a:solidFill>
                <a:srgbClr val="FF0000"/>
              </a:solidFill>
            </a:endParaRPr>
          </a:p>
        </p:txBody>
      </p:sp>
      <p:sp>
        <p:nvSpPr>
          <p:cNvPr id="4" name="矩形 3"/>
          <p:cNvSpPr/>
          <p:nvPr/>
        </p:nvSpPr>
        <p:spPr>
          <a:xfrm>
            <a:off x="2532653" y="573018"/>
            <a:ext cx="6120680" cy="3785652"/>
          </a:xfrm>
          <a:prstGeom prst="rect">
            <a:avLst/>
          </a:prstGeom>
        </p:spPr>
        <p:txBody>
          <a:bodyPr wrap="square">
            <a:spAutoFit/>
          </a:bodyPr>
          <a:lstStyle/>
          <a:p>
            <a:r>
              <a:rPr lang="zh-CN" altLang="zh-CN" sz="2400" b="1" dirty="0">
                <a:solidFill>
                  <a:srgbClr val="0070C0"/>
                </a:solidFill>
              </a:rPr>
              <a:t>任务一：给下面这则消息拟一个</a:t>
            </a:r>
            <a:r>
              <a:rPr lang="zh-CN" altLang="zh-CN" sz="2400" b="1" dirty="0" smtClean="0">
                <a:solidFill>
                  <a:srgbClr val="0070C0"/>
                </a:solidFill>
              </a:rPr>
              <a:t>题目。</a:t>
            </a:r>
            <a:endParaRPr lang="zh-CN" altLang="zh-CN" sz="2400" b="1" dirty="0">
              <a:solidFill>
                <a:srgbClr val="0070C0"/>
              </a:solidFill>
            </a:endParaRPr>
          </a:p>
          <a:p>
            <a:r>
              <a:rPr lang="en-US" altLang="zh-CN" sz="2400" dirty="0" smtClean="0"/>
              <a:t>       </a:t>
            </a:r>
            <a:r>
              <a:rPr lang="zh-CN" altLang="zh-CN" sz="2400" dirty="0" smtClean="0"/>
              <a:t>昨天</a:t>
            </a:r>
            <a:r>
              <a:rPr lang="zh-CN" altLang="zh-CN" sz="2400" dirty="0"/>
              <a:t>，北京大学进行了自主招生考试。有考生告诉记者：</a:t>
            </a:r>
            <a:r>
              <a:rPr lang="en-US" altLang="zh-CN" sz="2400" dirty="0"/>
              <a:t>"</a:t>
            </a:r>
            <a:r>
              <a:rPr lang="zh-CN" altLang="zh-CN" sz="2400" dirty="0"/>
              <a:t>题目新，题型新。比如语文第一题用拼音默写宋词，挺新鲜的，从没这么考过。还有对对联，给</a:t>
            </a:r>
            <a:r>
              <a:rPr lang="en-US" altLang="zh-CN" sz="2400" dirty="0"/>
              <a:t>'</a:t>
            </a:r>
            <a:r>
              <a:rPr lang="zh-CN" altLang="zh-CN" sz="2400" dirty="0"/>
              <a:t>九天揽月华夏英豪驰宇宙</a:t>
            </a:r>
            <a:r>
              <a:rPr lang="en-US" altLang="zh-CN" sz="2400" dirty="0"/>
              <a:t>'</a:t>
            </a:r>
            <a:r>
              <a:rPr lang="zh-CN" altLang="zh-CN" sz="2400" dirty="0"/>
              <a:t>对出下联，挺有意思的。</a:t>
            </a:r>
            <a:r>
              <a:rPr lang="en-US" altLang="zh-CN" sz="2400" dirty="0"/>
              <a:t>"</a:t>
            </a:r>
            <a:r>
              <a:rPr lang="zh-CN" altLang="zh-CN" sz="2400" dirty="0"/>
              <a:t>除笔试外，考生还必须参加由北大教授组成的专家组面试，在</a:t>
            </a:r>
            <a:r>
              <a:rPr lang="en-US" altLang="zh-CN" sz="2400" dirty="0"/>
              <a:t>15</a:t>
            </a:r>
            <a:r>
              <a:rPr lang="zh-CN" altLang="zh-CN" sz="2400" dirty="0"/>
              <a:t>分钟面试时间内自我陈述并抽签答问，以考查学生的综合素质</a:t>
            </a:r>
            <a:r>
              <a:rPr lang="zh-CN" altLang="zh-CN" sz="2400" dirty="0" smtClean="0"/>
              <a:t>。</a:t>
            </a:r>
            <a:endParaRPr lang="en-US" altLang="zh-CN" sz="2400" dirty="0" smtClean="0"/>
          </a:p>
          <a:p>
            <a:r>
              <a:rPr lang="en-US" altLang="zh-CN" sz="2400" dirty="0"/>
              <a:t> </a:t>
            </a:r>
            <a:r>
              <a:rPr lang="en-US" altLang="zh-CN" sz="2400" dirty="0" smtClean="0"/>
              <a:t>      </a:t>
            </a:r>
            <a:r>
              <a:rPr lang="zh-CN" altLang="en-US" sz="2400" dirty="0" smtClean="0"/>
              <a:t>要求</a:t>
            </a:r>
            <a:r>
              <a:rPr lang="zh-CN" altLang="en-US" sz="2400" dirty="0"/>
              <a:t>：</a:t>
            </a:r>
            <a:r>
              <a:rPr lang="zh-CN" altLang="zh-CN" sz="2400" dirty="0"/>
              <a:t>能概括主要内容，不超过</a:t>
            </a:r>
            <a:r>
              <a:rPr lang="en-US" altLang="zh-CN" sz="2400" dirty="0"/>
              <a:t>12</a:t>
            </a:r>
            <a:r>
              <a:rPr lang="zh-CN" altLang="zh-CN" sz="2400" dirty="0" smtClean="0"/>
              <a:t>字</a:t>
            </a:r>
            <a:r>
              <a:rPr lang="zh-CN" altLang="en-US" sz="2400" dirty="0" smtClean="0"/>
              <a:t>。</a:t>
            </a:r>
            <a:endParaRPr lang="zh-CN" altLang="zh-CN" sz="2400" dirty="0"/>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a:solidFill>
                  <a:prstClr val="white"/>
                </a:solidFill>
                <a:latin typeface="Impact" pitchFamily="34" charset="0"/>
              </a:rPr>
              <a:t>1</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2195736" y="521588"/>
            <a:ext cx="6716910" cy="442345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
        <p:nvSpPr>
          <p:cNvPr id="9" name="矩形 8"/>
          <p:cNvSpPr/>
          <p:nvPr/>
        </p:nvSpPr>
        <p:spPr>
          <a:xfrm>
            <a:off x="2687351" y="3980106"/>
            <a:ext cx="5953541" cy="1200329"/>
          </a:xfrm>
          <a:prstGeom prst="rect">
            <a:avLst/>
          </a:prstGeom>
        </p:spPr>
        <p:txBody>
          <a:bodyPr wrap="square">
            <a:spAutoFit/>
          </a:bodyPr>
          <a:lstStyle/>
          <a:p>
            <a:r>
              <a:rPr lang="zh-CN" altLang="en-US" sz="2400" dirty="0" smtClean="0"/>
              <a:t>参考</a:t>
            </a:r>
            <a:r>
              <a:rPr lang="zh-CN" altLang="zh-CN" sz="2400" dirty="0" smtClean="0"/>
              <a:t>：</a:t>
            </a:r>
            <a:r>
              <a:rPr lang="zh-CN" altLang="zh-CN" sz="2400" dirty="0"/>
              <a:t>“北大自主招生出新招”或“北大自主招生招数新且多”（答案关键词：北大、自主招生、新办法。若只答“招数多”得</a:t>
            </a:r>
            <a:r>
              <a:rPr lang="en-US" altLang="zh-CN" sz="2400" dirty="0"/>
              <a:t>2</a:t>
            </a:r>
            <a:r>
              <a:rPr lang="zh-CN" altLang="zh-CN" sz="2400" dirty="0"/>
              <a:t>分）</a:t>
            </a:r>
          </a:p>
        </p:txBody>
      </p:sp>
    </p:spTree>
    <p:extLst>
      <p:ext uri="{BB962C8B-B14F-4D97-AF65-F5344CB8AC3E}">
        <p14:creationId xmlns:p14="http://schemas.microsoft.com/office/powerpoint/2010/main" val="2662952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zh-CN" sz="3200" b="1" dirty="0" smtClean="0">
                <a:solidFill>
                  <a:srgbClr val="FF0000"/>
                </a:solidFill>
              </a:rPr>
              <a:t>五</a:t>
            </a:r>
            <a:r>
              <a:rPr lang="zh-CN" altLang="en-US" sz="3200" b="1" dirty="0" smtClean="0">
                <a:solidFill>
                  <a:srgbClr val="FF0000"/>
                </a:solidFill>
              </a:rPr>
              <a:t>、</a:t>
            </a:r>
            <a:r>
              <a:rPr lang="zh-CN" altLang="zh-CN" sz="3200" b="1" dirty="0" smtClean="0">
                <a:solidFill>
                  <a:srgbClr val="FF0000"/>
                </a:solidFill>
              </a:rPr>
              <a:t>学以致用</a:t>
            </a:r>
            <a:r>
              <a:rPr lang="zh-CN" altLang="zh-CN" sz="3200" b="1" dirty="0">
                <a:solidFill>
                  <a:srgbClr val="FF0000"/>
                </a:solidFill>
              </a:rPr>
              <a:t>，助力写作：</a:t>
            </a:r>
            <a:endParaRPr lang="zh-CN" altLang="zh-CN" sz="3200" dirty="0">
              <a:solidFill>
                <a:srgbClr val="FF0000"/>
              </a:solidFill>
            </a:endParaRPr>
          </a:p>
        </p:txBody>
      </p:sp>
      <p:sp>
        <p:nvSpPr>
          <p:cNvPr id="4" name="矩形 3"/>
          <p:cNvSpPr/>
          <p:nvPr/>
        </p:nvSpPr>
        <p:spPr>
          <a:xfrm>
            <a:off x="2051720" y="573019"/>
            <a:ext cx="6876256" cy="4247317"/>
          </a:xfrm>
          <a:prstGeom prst="rect">
            <a:avLst/>
          </a:prstGeom>
        </p:spPr>
        <p:txBody>
          <a:bodyPr wrap="square">
            <a:spAutoFit/>
          </a:bodyPr>
          <a:lstStyle/>
          <a:p>
            <a:r>
              <a:rPr lang="zh-CN" altLang="zh-CN" sz="2700" b="1" dirty="0">
                <a:solidFill>
                  <a:srgbClr val="0070C0"/>
                </a:solidFill>
              </a:rPr>
              <a:t>任务二：拟写颁奖词</a:t>
            </a:r>
          </a:p>
          <a:p>
            <a:r>
              <a:rPr lang="en-US" altLang="zh-CN" sz="2700" dirty="0" smtClean="0"/>
              <a:t>       </a:t>
            </a:r>
            <a:r>
              <a:rPr lang="zh-CN" altLang="zh-CN" sz="2700" dirty="0" smtClean="0"/>
              <a:t>他</a:t>
            </a:r>
            <a:r>
              <a:rPr lang="zh-CN" altLang="zh-CN" sz="2700" dirty="0"/>
              <a:t>是一位真正的耕耘者。当他还是一个乡村教师的时候，已经具有颠覆世界权威的胆识；当他名满天下的时候，却仍然只是专注于田畴。淡薄名利一介农夫，播撒智慧，收获富足。他毕生的梦想，就是让所有人远离饥饿。喜看稻菽千重浪，最是风流袁隆平！</a:t>
            </a:r>
          </a:p>
          <a:p>
            <a:r>
              <a:rPr lang="en-US" altLang="zh-CN" sz="2700" dirty="0" smtClean="0"/>
              <a:t>        </a:t>
            </a:r>
            <a:r>
              <a:rPr lang="zh-CN" altLang="zh-CN" sz="2700" dirty="0" smtClean="0"/>
              <a:t>这</a:t>
            </a:r>
            <a:r>
              <a:rPr lang="zh-CN" altLang="zh-CN" sz="2700" dirty="0"/>
              <a:t>是</a:t>
            </a:r>
            <a:r>
              <a:rPr lang="en-US" altLang="zh-CN" sz="2700" dirty="0"/>
              <a:t>2004</a:t>
            </a:r>
            <a:r>
              <a:rPr lang="zh-CN" altLang="zh-CN" sz="2700" dirty="0"/>
              <a:t>年度感动中国获奖者之一袁隆平的颁奖词。同样是时代楷模，请结合另两篇通讯，尝试为张秉贵和钟扬撰写颁奖词。</a:t>
            </a:r>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2</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1979712" y="521588"/>
            <a:ext cx="6948264" cy="392957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147397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zh-CN" sz="3200" b="1" dirty="0" smtClean="0">
                <a:solidFill>
                  <a:srgbClr val="FF0000"/>
                </a:solidFill>
              </a:rPr>
              <a:t>五</a:t>
            </a:r>
            <a:r>
              <a:rPr lang="zh-CN" altLang="en-US" sz="3200" b="1" dirty="0" smtClean="0">
                <a:solidFill>
                  <a:srgbClr val="FF0000"/>
                </a:solidFill>
              </a:rPr>
              <a:t>、</a:t>
            </a:r>
            <a:r>
              <a:rPr lang="zh-CN" altLang="zh-CN" sz="3200" b="1" dirty="0" smtClean="0">
                <a:solidFill>
                  <a:srgbClr val="FF0000"/>
                </a:solidFill>
              </a:rPr>
              <a:t>学以致用</a:t>
            </a:r>
            <a:r>
              <a:rPr lang="zh-CN" altLang="zh-CN" sz="3200" b="1" dirty="0">
                <a:solidFill>
                  <a:srgbClr val="FF0000"/>
                </a:solidFill>
              </a:rPr>
              <a:t>，助力写作：</a:t>
            </a:r>
            <a:endParaRPr lang="zh-CN" altLang="zh-CN" sz="3200" dirty="0">
              <a:solidFill>
                <a:srgbClr val="FF0000"/>
              </a:solidFill>
            </a:endParaRPr>
          </a:p>
        </p:txBody>
      </p:sp>
      <p:sp>
        <p:nvSpPr>
          <p:cNvPr id="4" name="矩形 3"/>
          <p:cNvSpPr/>
          <p:nvPr/>
        </p:nvSpPr>
        <p:spPr>
          <a:xfrm>
            <a:off x="1979712" y="573018"/>
            <a:ext cx="6932934" cy="2308324"/>
          </a:xfrm>
          <a:prstGeom prst="rect">
            <a:avLst/>
          </a:prstGeom>
        </p:spPr>
        <p:txBody>
          <a:bodyPr wrap="square">
            <a:spAutoFit/>
          </a:bodyPr>
          <a:lstStyle/>
          <a:p>
            <a:r>
              <a:rPr lang="zh-CN" altLang="zh-CN" sz="2400" b="1" dirty="0">
                <a:solidFill>
                  <a:srgbClr val="0070C0"/>
                </a:solidFill>
              </a:rPr>
              <a:t>任务三</a:t>
            </a:r>
            <a:r>
              <a:rPr lang="zh-CN" altLang="zh-CN" sz="2400" b="1" dirty="0" smtClean="0">
                <a:solidFill>
                  <a:srgbClr val="0070C0"/>
                </a:solidFill>
              </a:rPr>
              <a:t>：</a:t>
            </a:r>
            <a:r>
              <a:rPr lang="zh-CN" altLang="en-US" sz="2400" b="1" dirty="0" smtClean="0">
                <a:solidFill>
                  <a:srgbClr val="0070C0"/>
                </a:solidFill>
              </a:rPr>
              <a:t>写一篇人物通讯。</a:t>
            </a:r>
            <a:endParaRPr lang="zh-CN" altLang="zh-CN" sz="2400" b="1" dirty="0">
              <a:solidFill>
                <a:srgbClr val="0070C0"/>
              </a:solidFill>
            </a:endParaRPr>
          </a:p>
          <a:p>
            <a:r>
              <a:rPr lang="en-US" altLang="zh-CN" sz="2400" dirty="0" smtClean="0"/>
              <a:t>       </a:t>
            </a:r>
            <a:r>
              <a:rPr lang="zh-CN" altLang="zh-CN" sz="2400" dirty="0" smtClean="0"/>
              <a:t>生活</a:t>
            </a:r>
            <a:r>
              <a:rPr lang="zh-CN" altLang="zh-CN" sz="2400" dirty="0"/>
              <a:t>中，有很多平凡的劳动者值得我们关注。发生在他们身上的不少事也可能触动我们的心灵</a:t>
            </a:r>
            <a:r>
              <a:rPr lang="zh-CN" altLang="zh-CN" sz="2400" dirty="0" smtClean="0"/>
              <a:t>。</a:t>
            </a:r>
            <a:r>
              <a:rPr lang="zh-CN" altLang="en-US" sz="2400" dirty="0" smtClean="0"/>
              <a:t>选取</a:t>
            </a:r>
            <a:r>
              <a:rPr lang="zh-CN" altLang="zh-CN" sz="2400" dirty="0" smtClean="0"/>
              <a:t>一</a:t>
            </a:r>
            <a:r>
              <a:rPr lang="zh-CN" altLang="zh-CN" sz="2400" dirty="0"/>
              <a:t>个你熟悉的</a:t>
            </a:r>
            <a:r>
              <a:rPr lang="zh-CN" altLang="zh-CN" sz="2400" dirty="0" smtClean="0"/>
              <a:t>劳动者</a:t>
            </a:r>
            <a:r>
              <a:rPr lang="zh-CN" altLang="en-US" sz="2400" b="1" dirty="0" smtClean="0"/>
              <a:t> </a:t>
            </a:r>
            <a:r>
              <a:rPr lang="zh-CN" altLang="en-US" sz="2400" dirty="0"/>
              <a:t>，写一篇人物通讯。</a:t>
            </a:r>
            <a:r>
              <a:rPr lang="zh-CN" altLang="zh-CN" sz="2400" dirty="0" smtClean="0"/>
              <a:t>选取</a:t>
            </a:r>
            <a:r>
              <a:rPr lang="zh-CN" altLang="zh-CN" sz="2400" dirty="0"/>
              <a:t>一个典型事件，运用细节描写，不</a:t>
            </a:r>
            <a:r>
              <a:rPr lang="zh-CN" altLang="zh-CN" sz="2400" dirty="0" smtClean="0"/>
              <a:t>少于</a:t>
            </a:r>
            <a:r>
              <a:rPr lang="en-US" altLang="zh-CN" sz="2400" dirty="0" smtClean="0"/>
              <a:t>800</a:t>
            </a:r>
            <a:r>
              <a:rPr lang="zh-CN" altLang="zh-CN" sz="2400" dirty="0" smtClean="0"/>
              <a:t>字</a:t>
            </a:r>
            <a:r>
              <a:rPr lang="zh-CN" altLang="en-US" sz="2400" dirty="0"/>
              <a:t>。</a:t>
            </a:r>
            <a:r>
              <a:rPr lang="zh-CN" altLang="zh-CN" sz="2400" dirty="0" smtClean="0"/>
              <a:t>题目</a:t>
            </a:r>
            <a:r>
              <a:rPr lang="zh-CN" altLang="zh-CN" sz="2400" dirty="0"/>
              <a:t>自拟</a:t>
            </a:r>
            <a:r>
              <a:rPr lang="zh-CN" altLang="zh-CN" sz="2400" dirty="0" smtClean="0"/>
              <a:t>。（</a:t>
            </a:r>
            <a:r>
              <a:rPr lang="zh-CN" altLang="zh-CN" sz="2400" dirty="0"/>
              <a:t>可从</a:t>
            </a:r>
            <a:r>
              <a:rPr lang="zh-CN" altLang="zh-CN" sz="2400" dirty="0" smtClean="0"/>
              <a:t>下</a:t>
            </a:r>
            <a:r>
              <a:rPr lang="zh-CN" altLang="en-US" sz="2400" dirty="0" smtClean="0"/>
              <a:t>列</a:t>
            </a:r>
            <a:r>
              <a:rPr lang="en-US" altLang="zh-CN" sz="2400" dirty="0" smtClean="0"/>
              <a:t>2018</a:t>
            </a:r>
            <a:r>
              <a:rPr lang="zh-CN" altLang="zh-CN" sz="2400" dirty="0"/>
              <a:t>年时代楷模中选择）</a:t>
            </a:r>
          </a:p>
        </p:txBody>
      </p:sp>
      <p:sp>
        <p:nvSpPr>
          <p:cNvPr id="5" name="椭圆 4">
            <a:extLst>
              <a:ext uri="{FF2B5EF4-FFF2-40B4-BE49-F238E27FC236}"/>
            </a:extLst>
          </p:cNvPr>
          <p:cNvSpPr/>
          <p:nvPr>
            <p:custDataLst>
              <p:tags r:id="rId1"/>
            </p:custDataLst>
          </p:nvPr>
        </p:nvSpPr>
        <p:spPr>
          <a:xfrm>
            <a:off x="688902" y="2213782"/>
            <a:ext cx="782241" cy="783431"/>
          </a:xfrm>
          <a:prstGeom prst="ellipse">
            <a:avLst/>
          </a:prstGeom>
          <a:solidFill>
            <a:srgbClr val="FFFFFF"/>
          </a:solidFill>
          <a:ln w="25400" cap="flat" cmpd="sng" algn="ctr">
            <a:solidFill>
              <a:schemeClr val="accent1"/>
            </a:solidFill>
            <a:prstDash val="solid"/>
          </a:ln>
          <a:effectLst/>
        </p:spPr>
        <p:txBody>
          <a:bodyPr lIns="71323" tIns="35662" rIns="71323" bIns="35662" anchor="ctr"/>
          <a:lstStyle/>
          <a:p>
            <a:pPr algn="ctr">
              <a:defRPr/>
            </a:pPr>
            <a:endParaRPr lang="zh-CN" altLang="en-US" kern="0">
              <a:solidFill>
                <a:prstClr val="black"/>
              </a:solidFill>
              <a:latin typeface="Impact" pitchFamily="34" charset="0"/>
            </a:endParaRPr>
          </a:p>
        </p:txBody>
      </p:sp>
      <p:sp>
        <p:nvSpPr>
          <p:cNvPr id="6" name="椭圆 5">
            <a:extLst>
              <a:ext uri="{FF2B5EF4-FFF2-40B4-BE49-F238E27FC236}"/>
            </a:extLst>
          </p:cNvPr>
          <p:cNvSpPr/>
          <p:nvPr>
            <p:custDataLst>
              <p:tags r:id="rId2"/>
            </p:custDataLst>
          </p:nvPr>
        </p:nvSpPr>
        <p:spPr>
          <a:xfrm>
            <a:off x="755577" y="2281647"/>
            <a:ext cx="648891" cy="647700"/>
          </a:xfrm>
          <a:prstGeom prst="ellipse">
            <a:avLst/>
          </a:prstGeom>
          <a:solidFill>
            <a:schemeClr val="accent1"/>
          </a:solidFill>
          <a:ln w="6350" cap="flat" cmpd="sng" algn="ctr">
            <a:noFill/>
            <a:prstDash val="solid"/>
          </a:ln>
          <a:effectLst/>
        </p:spPr>
        <p:txBody>
          <a:bodyPr lIns="71323" tIns="35662" rIns="71323" bIns="35662" anchor="ctr"/>
          <a:lstStyle/>
          <a:p>
            <a:pPr algn="ctr">
              <a:defRPr/>
            </a:pPr>
            <a:r>
              <a:rPr lang="en-US" altLang="zh-CN" sz="3400" kern="0" dirty="0" smtClean="0">
                <a:solidFill>
                  <a:prstClr val="white"/>
                </a:solidFill>
                <a:latin typeface="Impact" pitchFamily="34" charset="0"/>
              </a:rPr>
              <a:t>3</a:t>
            </a:r>
            <a:endParaRPr lang="zh-CN" altLang="en-US" sz="3400" kern="0" dirty="0">
              <a:solidFill>
                <a:prstClr val="white"/>
              </a:solidFill>
              <a:latin typeface="Impact" pitchFamily="34" charset="0"/>
            </a:endParaRPr>
          </a:p>
        </p:txBody>
      </p:sp>
      <p:sp>
        <p:nvSpPr>
          <p:cNvPr id="7" name="矩形 6">
            <a:extLst>
              <a:ext uri="{FF2B5EF4-FFF2-40B4-BE49-F238E27FC236}">
                <a16:creationId xmlns:a16="http://schemas.microsoft.com/office/drawing/2014/main" xmlns="" id="{31464039-5D8E-4B54-BCC8-3C103F69E661}"/>
              </a:ext>
            </a:extLst>
          </p:cNvPr>
          <p:cNvSpPr/>
          <p:nvPr/>
        </p:nvSpPr>
        <p:spPr>
          <a:xfrm>
            <a:off x="1763688" y="521588"/>
            <a:ext cx="7148958" cy="45128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dirty="0">
              <a:effectLst>
                <a:outerShdw blurRad="38100" dist="38100" dir="2700000" algn="tl">
                  <a:srgbClr val="000000">
                    <a:alpha val="43137"/>
                  </a:srgbClr>
                </a:outerShdw>
              </a:effectLst>
            </a:endParaRPr>
          </a:p>
        </p:txBody>
      </p:sp>
      <p:pic>
        <p:nvPicPr>
          <p:cNvPr id="8" name="图片 7" descr="说明: 微信图片_2019041700135012"/>
          <p:cNvPicPr/>
          <p:nvPr/>
        </p:nvPicPr>
        <p:blipFill rotWithShape="1">
          <a:blip r:embed="rId4" cstate="print"/>
          <a:srcRect l="10612" t="12989" r="26178" b="9160"/>
          <a:stretch/>
        </p:blipFill>
        <p:spPr>
          <a:xfrm>
            <a:off x="1979713" y="2881342"/>
            <a:ext cx="6778835" cy="2160653"/>
          </a:xfrm>
          <a:prstGeom prst="rect">
            <a:avLst/>
          </a:prstGeom>
          <a:noFill/>
          <a:ln>
            <a:noFill/>
          </a:ln>
        </p:spPr>
      </p:pic>
    </p:spTree>
    <p:extLst>
      <p:ext uri="{BB962C8B-B14F-4D97-AF65-F5344CB8AC3E}">
        <p14:creationId xmlns:p14="http://schemas.microsoft.com/office/powerpoint/2010/main" val="20147397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 name="标题 4"/>
          <p:cNvSpPr txBox="1">
            <a:spLocks/>
          </p:cNvSpPr>
          <p:nvPr/>
        </p:nvSpPr>
        <p:spPr>
          <a:xfrm>
            <a:off x="3427516" y="2897845"/>
            <a:ext cx="4125468" cy="602357"/>
          </a:xfrm>
          <a:prstGeom prst="rect">
            <a:avLst/>
          </a:prstGeom>
        </p:spPr>
        <p:txBody>
          <a:bodyPr vert="horz" lIns="71305" tIns="35652" rIns="71305" bIns="3565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altLang="zh-CN" sz="1400" dirty="0">
              <a:solidFill>
                <a:srgbClr val="C00000"/>
              </a:solidFill>
              <a:latin typeface="微软雅黑" panose="020B0503020204020204" pitchFamily="34" charset="-122"/>
              <a:ea typeface="微软雅黑" panose="020B0503020204020204" pitchFamily="34" charset="-122"/>
            </a:endParaRPr>
          </a:p>
        </p:txBody>
      </p:sp>
      <p:grpSp>
        <p:nvGrpSpPr>
          <p:cNvPr id="222" name="组合 221"/>
          <p:cNvGrpSpPr/>
          <p:nvPr/>
        </p:nvGrpSpPr>
        <p:grpSpPr>
          <a:xfrm>
            <a:off x="5686500" y="-81953"/>
            <a:ext cx="1525772" cy="1597708"/>
            <a:chOff x="304800" y="673100"/>
            <a:chExt cx="4000500" cy="4000500"/>
          </a:xfrm>
          <a:effectLst>
            <a:outerShdw blurRad="381000" dist="152400" dir="8100000" algn="tr" rotWithShape="0">
              <a:prstClr val="black">
                <a:alpha val="70000"/>
              </a:prstClr>
            </a:outerShdw>
          </a:effectLst>
        </p:grpSpPr>
        <p:sp>
          <p:nvSpPr>
            <p:cNvPr id="223" name="同心圆 2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24" name="椭圆 2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28" name="组合 227"/>
          <p:cNvGrpSpPr/>
          <p:nvPr/>
        </p:nvGrpSpPr>
        <p:grpSpPr>
          <a:xfrm>
            <a:off x="7352248" y="-175266"/>
            <a:ext cx="1525772" cy="1597708"/>
            <a:chOff x="304800" y="673100"/>
            <a:chExt cx="4000500" cy="4000500"/>
          </a:xfrm>
          <a:effectLst>
            <a:outerShdw blurRad="381000" dist="152400" dir="8100000" algn="tr" rotWithShape="0">
              <a:prstClr val="black">
                <a:alpha val="70000"/>
              </a:prstClr>
            </a:outerShdw>
          </a:effectLst>
        </p:grpSpPr>
        <p:sp>
          <p:nvSpPr>
            <p:cNvPr id="229" name="同心圆 2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30" name="椭圆 2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31" name="组合 230"/>
          <p:cNvGrpSpPr/>
          <p:nvPr/>
        </p:nvGrpSpPr>
        <p:grpSpPr>
          <a:xfrm>
            <a:off x="4103173" y="231340"/>
            <a:ext cx="1525772" cy="1597708"/>
            <a:chOff x="304800" y="673100"/>
            <a:chExt cx="4000500" cy="4000500"/>
          </a:xfrm>
          <a:effectLst>
            <a:outerShdw blurRad="381000" dist="152400" dir="8100000" algn="tr" rotWithShape="0">
              <a:prstClr val="black">
                <a:alpha val="70000"/>
              </a:prstClr>
            </a:outerShdw>
          </a:effectLst>
        </p:grpSpPr>
        <p:sp>
          <p:nvSpPr>
            <p:cNvPr id="232" name="同心圆 2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33" name="椭圆 23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26" name="组合 225"/>
          <p:cNvGrpSpPr/>
          <p:nvPr/>
        </p:nvGrpSpPr>
        <p:grpSpPr>
          <a:xfrm>
            <a:off x="2749368" y="722700"/>
            <a:ext cx="1525772" cy="1597708"/>
            <a:chOff x="304800" y="673100"/>
            <a:chExt cx="4000500" cy="4000500"/>
          </a:xfrm>
          <a:effectLst>
            <a:outerShdw blurRad="381000" dist="152400" dir="8100000" algn="tr" rotWithShape="0">
              <a:prstClr val="black">
                <a:alpha val="70000"/>
              </a:prstClr>
            </a:outerShdw>
          </a:effectLst>
        </p:grpSpPr>
        <p:sp>
          <p:nvSpPr>
            <p:cNvPr id="227" name="同心圆 2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34" name="椭圆 23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35" name="组合 234"/>
          <p:cNvGrpSpPr/>
          <p:nvPr/>
        </p:nvGrpSpPr>
        <p:grpSpPr>
          <a:xfrm>
            <a:off x="3022400" y="3085531"/>
            <a:ext cx="1525772" cy="1597708"/>
            <a:chOff x="304800" y="673100"/>
            <a:chExt cx="4000500" cy="4000500"/>
          </a:xfrm>
          <a:effectLst>
            <a:outerShdw blurRad="381000" dist="152400" dir="8100000" algn="tr" rotWithShape="0">
              <a:prstClr val="black">
                <a:alpha val="70000"/>
              </a:prstClr>
            </a:outerShdw>
          </a:effectLst>
        </p:grpSpPr>
        <p:sp>
          <p:nvSpPr>
            <p:cNvPr id="236" name="同心圆 2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37" name="椭圆 23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sp>
        <p:nvSpPr>
          <p:cNvPr id="238" name="标题 4"/>
          <p:cNvSpPr txBox="1">
            <a:spLocks/>
          </p:cNvSpPr>
          <p:nvPr/>
        </p:nvSpPr>
        <p:spPr>
          <a:xfrm>
            <a:off x="-120867" y="4701257"/>
            <a:ext cx="4125468" cy="602357"/>
          </a:xfrm>
          <a:prstGeom prst="rect">
            <a:avLst/>
          </a:prstGeom>
        </p:spPr>
        <p:txBody>
          <a:bodyPr vert="horz" lIns="71305" tIns="35652" rIns="71305" bIns="3565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altLang="zh-CN" sz="1400" dirty="0">
              <a:solidFill>
                <a:srgbClr val="C00000"/>
              </a:solidFill>
              <a:latin typeface="微软雅黑" panose="020B0503020204020204" pitchFamily="34" charset="-122"/>
              <a:ea typeface="微软雅黑" panose="020B0503020204020204" pitchFamily="34" charset="-122"/>
            </a:endParaRPr>
          </a:p>
        </p:txBody>
      </p:sp>
      <p:grpSp>
        <p:nvGrpSpPr>
          <p:cNvPr id="239" name="组合 238"/>
          <p:cNvGrpSpPr/>
          <p:nvPr/>
        </p:nvGrpSpPr>
        <p:grpSpPr>
          <a:xfrm>
            <a:off x="5174029" y="1315860"/>
            <a:ext cx="1525772" cy="1597708"/>
            <a:chOff x="304800" y="673100"/>
            <a:chExt cx="4000500" cy="4000500"/>
          </a:xfrm>
          <a:effectLst>
            <a:outerShdw blurRad="381000" dist="152400" dir="8100000" algn="tr" rotWithShape="0">
              <a:prstClr val="black">
                <a:alpha val="70000"/>
              </a:prstClr>
            </a:outerShdw>
          </a:effectLst>
        </p:grpSpPr>
        <p:sp>
          <p:nvSpPr>
            <p:cNvPr id="240" name="同心圆 2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41" name="椭圆 2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42" name="组合 241"/>
          <p:cNvGrpSpPr/>
          <p:nvPr/>
        </p:nvGrpSpPr>
        <p:grpSpPr>
          <a:xfrm>
            <a:off x="3782241" y="1672313"/>
            <a:ext cx="1525772" cy="1597708"/>
            <a:chOff x="304800" y="673100"/>
            <a:chExt cx="4000500" cy="4000500"/>
          </a:xfrm>
          <a:effectLst>
            <a:outerShdw blurRad="381000" dist="152400" dir="8100000" algn="tr" rotWithShape="0">
              <a:prstClr val="black">
                <a:alpha val="70000"/>
              </a:prstClr>
            </a:outerShdw>
          </a:effectLst>
        </p:grpSpPr>
        <p:sp>
          <p:nvSpPr>
            <p:cNvPr id="243" name="同心圆 2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44" name="椭圆 2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45" name="组合 244"/>
          <p:cNvGrpSpPr/>
          <p:nvPr/>
        </p:nvGrpSpPr>
        <p:grpSpPr>
          <a:xfrm>
            <a:off x="7552984" y="2401425"/>
            <a:ext cx="1525772" cy="1597708"/>
            <a:chOff x="304800" y="673100"/>
            <a:chExt cx="4000500" cy="4000500"/>
          </a:xfrm>
          <a:effectLst>
            <a:outerShdw blurRad="381000" dist="152400" dir="8100000" algn="tr" rotWithShape="0">
              <a:prstClr val="black">
                <a:alpha val="70000"/>
              </a:prstClr>
            </a:outerShdw>
          </a:effectLst>
        </p:grpSpPr>
        <p:sp>
          <p:nvSpPr>
            <p:cNvPr id="246" name="同心圆 2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47" name="椭圆 2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sp>
        <p:nvSpPr>
          <p:cNvPr id="248" name="标题 4"/>
          <p:cNvSpPr txBox="1">
            <a:spLocks/>
          </p:cNvSpPr>
          <p:nvPr/>
        </p:nvSpPr>
        <p:spPr>
          <a:xfrm>
            <a:off x="5190875" y="4509648"/>
            <a:ext cx="4125468" cy="602357"/>
          </a:xfrm>
          <a:prstGeom prst="rect">
            <a:avLst/>
          </a:prstGeom>
        </p:spPr>
        <p:txBody>
          <a:bodyPr vert="horz" lIns="71305" tIns="35652" rIns="71305" bIns="3565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altLang="zh-CN" sz="1400" dirty="0">
              <a:solidFill>
                <a:srgbClr val="C00000"/>
              </a:solidFill>
              <a:latin typeface="微软雅黑" panose="020B0503020204020204" pitchFamily="34" charset="-122"/>
              <a:ea typeface="微软雅黑" panose="020B0503020204020204" pitchFamily="34" charset="-122"/>
            </a:endParaRPr>
          </a:p>
        </p:txBody>
      </p:sp>
      <p:grpSp>
        <p:nvGrpSpPr>
          <p:cNvPr id="249" name="组合 248"/>
          <p:cNvGrpSpPr/>
          <p:nvPr/>
        </p:nvGrpSpPr>
        <p:grpSpPr>
          <a:xfrm>
            <a:off x="6027212" y="2729688"/>
            <a:ext cx="1525772" cy="1597708"/>
            <a:chOff x="304800" y="673100"/>
            <a:chExt cx="4000500" cy="4000500"/>
          </a:xfrm>
          <a:effectLst>
            <a:outerShdw blurRad="381000" dist="152400" dir="8100000" algn="tr" rotWithShape="0">
              <a:prstClr val="black">
                <a:alpha val="70000"/>
              </a:prstClr>
            </a:outerShdw>
          </a:effectLst>
        </p:grpSpPr>
        <p:sp>
          <p:nvSpPr>
            <p:cNvPr id="250" name="同心圆 2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51" name="椭圆 25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52" name="组合 251"/>
          <p:cNvGrpSpPr/>
          <p:nvPr/>
        </p:nvGrpSpPr>
        <p:grpSpPr>
          <a:xfrm>
            <a:off x="6633200" y="1131980"/>
            <a:ext cx="1525772" cy="1597708"/>
            <a:chOff x="304800" y="673100"/>
            <a:chExt cx="4000500" cy="4000500"/>
          </a:xfrm>
          <a:effectLst>
            <a:outerShdw blurRad="381000" dist="152400" dir="8100000" algn="tr" rotWithShape="0">
              <a:prstClr val="black">
                <a:alpha val="70000"/>
              </a:prstClr>
            </a:outerShdw>
          </a:effectLst>
        </p:grpSpPr>
        <p:sp>
          <p:nvSpPr>
            <p:cNvPr id="253" name="同心圆 2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54" name="椭圆 2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255" name="组合 254"/>
          <p:cNvGrpSpPr/>
          <p:nvPr/>
        </p:nvGrpSpPr>
        <p:grpSpPr>
          <a:xfrm>
            <a:off x="4603422" y="2911355"/>
            <a:ext cx="1525772" cy="1597708"/>
            <a:chOff x="304800" y="673100"/>
            <a:chExt cx="4000500" cy="4000500"/>
          </a:xfrm>
          <a:effectLst>
            <a:outerShdw blurRad="381000" dist="152400" dir="8100000" algn="tr" rotWithShape="0">
              <a:prstClr val="black">
                <a:alpha val="70000"/>
              </a:prstClr>
            </a:outerShdw>
          </a:effectLst>
        </p:grpSpPr>
        <p:sp>
          <p:nvSpPr>
            <p:cNvPr id="256" name="同心圆 2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57" name="椭圆 25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sp>
        <p:nvSpPr>
          <p:cNvPr id="2" name="矩形 1"/>
          <p:cNvSpPr/>
          <p:nvPr/>
        </p:nvSpPr>
        <p:spPr>
          <a:xfrm>
            <a:off x="3128432" y="1250741"/>
            <a:ext cx="1261884" cy="523220"/>
          </a:xfrm>
          <a:prstGeom prst="rect">
            <a:avLst/>
          </a:prstGeom>
        </p:spPr>
        <p:txBody>
          <a:bodyPr wrap="none">
            <a:spAutoFit/>
          </a:bodyPr>
          <a:lstStyle/>
          <a:p>
            <a:r>
              <a:rPr lang="zh-CN" altLang="zh-CN" sz="2800" b="1" dirty="0">
                <a:solidFill>
                  <a:srgbClr val="FF0000"/>
                </a:solidFill>
              </a:rPr>
              <a:t>概述型</a:t>
            </a:r>
            <a:endParaRPr lang="en-US" altLang="zh-CN" sz="2800" b="1" dirty="0">
              <a:solidFill>
                <a:srgbClr val="FF0000"/>
              </a:solidFill>
            </a:endParaRPr>
          </a:p>
        </p:txBody>
      </p:sp>
      <p:sp>
        <p:nvSpPr>
          <p:cNvPr id="3" name="矩形 2"/>
          <p:cNvSpPr/>
          <p:nvPr/>
        </p:nvSpPr>
        <p:spPr>
          <a:xfrm>
            <a:off x="4300460" y="742743"/>
            <a:ext cx="1261884" cy="523220"/>
          </a:xfrm>
          <a:prstGeom prst="rect">
            <a:avLst/>
          </a:prstGeom>
        </p:spPr>
        <p:txBody>
          <a:bodyPr wrap="none">
            <a:spAutoFit/>
          </a:bodyPr>
          <a:lstStyle/>
          <a:p>
            <a:r>
              <a:rPr lang="zh-CN" altLang="zh-CN" sz="2800" b="1" dirty="0">
                <a:solidFill>
                  <a:srgbClr val="FF0000"/>
                </a:solidFill>
              </a:rPr>
              <a:t>描述型</a:t>
            </a:r>
            <a:endParaRPr lang="zh-CN" altLang="zh-CN" sz="2800" dirty="0"/>
          </a:p>
        </p:txBody>
      </p:sp>
      <p:sp>
        <p:nvSpPr>
          <p:cNvPr id="4" name="矩形 3"/>
          <p:cNvSpPr/>
          <p:nvPr/>
        </p:nvSpPr>
        <p:spPr>
          <a:xfrm>
            <a:off x="5818444" y="482538"/>
            <a:ext cx="1261884" cy="523220"/>
          </a:xfrm>
          <a:prstGeom prst="rect">
            <a:avLst/>
          </a:prstGeom>
        </p:spPr>
        <p:txBody>
          <a:bodyPr wrap="none">
            <a:spAutoFit/>
          </a:bodyPr>
          <a:lstStyle/>
          <a:p>
            <a:r>
              <a:rPr lang="zh-CN" altLang="zh-CN" sz="2800" b="1" dirty="0">
                <a:solidFill>
                  <a:srgbClr val="FF0000"/>
                </a:solidFill>
              </a:rPr>
              <a:t>评述型</a:t>
            </a:r>
            <a:endParaRPr lang="en-US" altLang="zh-CN" sz="2800" b="1" dirty="0">
              <a:solidFill>
                <a:srgbClr val="FF0000"/>
              </a:solidFill>
            </a:endParaRPr>
          </a:p>
        </p:txBody>
      </p:sp>
      <p:sp>
        <p:nvSpPr>
          <p:cNvPr id="258" name="梯形 257"/>
          <p:cNvSpPr/>
          <p:nvPr/>
        </p:nvSpPr>
        <p:spPr>
          <a:xfrm rot="10800000">
            <a:off x="1489090" y="3981899"/>
            <a:ext cx="647903" cy="210031"/>
          </a:xfrm>
          <a:prstGeom prst="trapezoid">
            <a:avLst>
              <a:gd name="adj" fmla="val 5182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305" tIns="35652" rIns="71305" bIns="35652" rtlCol="0" anchor="ctr"/>
          <a:lstStyle/>
          <a:p>
            <a:pPr algn="ctr"/>
            <a:endParaRPr lang="zh-CN" altLang="en-US"/>
          </a:p>
        </p:txBody>
      </p:sp>
      <p:sp>
        <p:nvSpPr>
          <p:cNvPr id="259" name="圆角矩形 258"/>
          <p:cNvSpPr/>
          <p:nvPr/>
        </p:nvSpPr>
        <p:spPr>
          <a:xfrm>
            <a:off x="1278492" y="3833545"/>
            <a:ext cx="1025847" cy="109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305" tIns="35652" rIns="71305" bIns="35652" rtlCol="0" anchor="ctr"/>
          <a:lstStyle/>
          <a:p>
            <a:pPr algn="ctr"/>
            <a:endParaRPr lang="zh-CN" altLang="en-US"/>
          </a:p>
        </p:txBody>
      </p:sp>
      <p:sp>
        <p:nvSpPr>
          <p:cNvPr id="260" name="圆角矩形 259"/>
          <p:cNvSpPr/>
          <p:nvPr/>
        </p:nvSpPr>
        <p:spPr>
          <a:xfrm>
            <a:off x="1278492" y="3663683"/>
            <a:ext cx="1025847" cy="109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305" tIns="35652" rIns="71305" bIns="35652" rtlCol="0" anchor="ctr"/>
          <a:lstStyle/>
          <a:p>
            <a:pPr algn="ctr"/>
            <a:endParaRPr lang="zh-CN" altLang="en-US"/>
          </a:p>
        </p:txBody>
      </p:sp>
      <p:sp>
        <p:nvSpPr>
          <p:cNvPr id="261" name="圆角矩形 260"/>
          <p:cNvSpPr/>
          <p:nvPr/>
        </p:nvSpPr>
        <p:spPr>
          <a:xfrm>
            <a:off x="1278492" y="3491584"/>
            <a:ext cx="1025847" cy="109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305" tIns="35652" rIns="71305" bIns="35652" rtlCol="0" anchor="ctr"/>
          <a:lstStyle/>
          <a:p>
            <a:pPr algn="ctr"/>
            <a:endParaRPr lang="zh-CN" altLang="en-US"/>
          </a:p>
        </p:txBody>
      </p:sp>
      <p:grpSp>
        <p:nvGrpSpPr>
          <p:cNvPr id="262" name="组合 261"/>
          <p:cNvGrpSpPr/>
          <p:nvPr/>
        </p:nvGrpSpPr>
        <p:grpSpPr>
          <a:xfrm>
            <a:off x="2025535" y="3216172"/>
            <a:ext cx="213595" cy="213650"/>
            <a:chOff x="304800" y="673100"/>
            <a:chExt cx="4000500" cy="4000500"/>
          </a:xfrm>
          <a:effectLst>
            <a:outerShdw blurRad="317500" dist="190500" dir="8100000" algn="tr" rotWithShape="0">
              <a:prstClr val="black">
                <a:alpha val="50000"/>
              </a:prstClr>
            </a:outerShdw>
          </a:effectLst>
        </p:grpSpPr>
        <p:sp>
          <p:nvSpPr>
            <p:cNvPr id="263" name="同心圆 2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4" name="椭圆 263"/>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5" name="组合 264"/>
          <p:cNvGrpSpPr/>
          <p:nvPr/>
        </p:nvGrpSpPr>
        <p:grpSpPr>
          <a:xfrm>
            <a:off x="2219167" y="2391098"/>
            <a:ext cx="213595" cy="213650"/>
            <a:chOff x="304800" y="673100"/>
            <a:chExt cx="4000500" cy="4000500"/>
          </a:xfrm>
          <a:solidFill>
            <a:schemeClr val="tx1"/>
          </a:solidFill>
          <a:effectLst>
            <a:outerShdw blurRad="317500" dist="190500" dir="8100000" algn="tr" rotWithShape="0">
              <a:prstClr val="black">
                <a:alpha val="50000"/>
              </a:prstClr>
            </a:outerShdw>
          </a:effectLst>
        </p:grpSpPr>
        <p:sp>
          <p:nvSpPr>
            <p:cNvPr id="266" name="同心圆 26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7" name="椭圆 26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8" name="组合 267"/>
          <p:cNvGrpSpPr/>
          <p:nvPr/>
        </p:nvGrpSpPr>
        <p:grpSpPr>
          <a:xfrm>
            <a:off x="2344756" y="2985164"/>
            <a:ext cx="159603" cy="159645"/>
            <a:chOff x="304800" y="673100"/>
            <a:chExt cx="4000500" cy="4000500"/>
          </a:xfrm>
          <a:effectLst>
            <a:outerShdw blurRad="317500" dist="190500" dir="8100000" algn="tr" rotWithShape="0">
              <a:prstClr val="black">
                <a:alpha val="50000"/>
              </a:prstClr>
            </a:outerShdw>
          </a:effectLst>
        </p:grpSpPr>
        <p:sp>
          <p:nvSpPr>
            <p:cNvPr id="269" name="同心圆 2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椭圆 26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2536354" y="2719716"/>
            <a:ext cx="159603" cy="159645"/>
            <a:chOff x="304800" y="673100"/>
            <a:chExt cx="4000500" cy="4000500"/>
          </a:xfrm>
          <a:effectLst>
            <a:outerShdw blurRad="317500" dist="190500" dir="8100000" algn="tr" rotWithShape="0">
              <a:prstClr val="black">
                <a:alpha val="50000"/>
              </a:prstClr>
            </a:outerShdw>
          </a:effectLst>
        </p:grpSpPr>
        <p:sp>
          <p:nvSpPr>
            <p:cNvPr id="272" name="同心圆 2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3" name="椭圆 27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a:off x="954541" y="2757678"/>
            <a:ext cx="159603" cy="159645"/>
            <a:chOff x="304800" y="673100"/>
            <a:chExt cx="4000500" cy="4000500"/>
          </a:xfrm>
          <a:effectLst>
            <a:outerShdw blurRad="317500" dist="190500" dir="8100000" algn="tr" rotWithShape="0">
              <a:prstClr val="black">
                <a:alpha val="50000"/>
              </a:prstClr>
            </a:outerShdw>
          </a:effectLst>
        </p:grpSpPr>
        <p:sp>
          <p:nvSpPr>
            <p:cNvPr id="275" name="同心圆 2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6" name="椭圆 27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1813041" y="456980"/>
            <a:ext cx="265651" cy="265720"/>
            <a:chOff x="304800" y="673100"/>
            <a:chExt cx="4000500" cy="4000500"/>
          </a:xfrm>
          <a:effectLst>
            <a:outerShdw blurRad="317500" dist="190500" dir="8100000" algn="tr" rotWithShape="0">
              <a:prstClr val="black">
                <a:alpha val="50000"/>
              </a:prstClr>
            </a:outerShdw>
          </a:effectLst>
        </p:grpSpPr>
        <p:sp>
          <p:nvSpPr>
            <p:cNvPr id="278" name="同心圆 2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9" name="椭圆 278"/>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2781979" y="1419232"/>
            <a:ext cx="221756" cy="221813"/>
            <a:chOff x="304800" y="673100"/>
            <a:chExt cx="4000500" cy="4000500"/>
          </a:xfrm>
          <a:effectLst>
            <a:outerShdw blurRad="317500" dist="190500" dir="8100000" algn="tr" rotWithShape="0">
              <a:prstClr val="black">
                <a:alpha val="50000"/>
              </a:prstClr>
            </a:outerShdw>
          </a:effectLst>
        </p:grpSpPr>
        <p:sp>
          <p:nvSpPr>
            <p:cNvPr id="281" name="同心圆 2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2" name="椭圆 281"/>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3" name="组合 282"/>
          <p:cNvGrpSpPr/>
          <p:nvPr/>
        </p:nvGrpSpPr>
        <p:grpSpPr>
          <a:xfrm>
            <a:off x="978185" y="1659098"/>
            <a:ext cx="119110" cy="119141"/>
            <a:chOff x="304800" y="673100"/>
            <a:chExt cx="4000500" cy="4000500"/>
          </a:xfrm>
          <a:effectLst>
            <a:outerShdw blurRad="317500" dist="190500" dir="8100000" algn="tr" rotWithShape="0">
              <a:prstClr val="black">
                <a:alpha val="50000"/>
              </a:prstClr>
            </a:outerShdw>
          </a:effectLst>
        </p:grpSpPr>
        <p:sp>
          <p:nvSpPr>
            <p:cNvPr id="284" name="同心圆 2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5" name="椭圆 28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6" name="组合 285"/>
          <p:cNvGrpSpPr/>
          <p:nvPr/>
        </p:nvGrpSpPr>
        <p:grpSpPr>
          <a:xfrm>
            <a:off x="2266408" y="2155455"/>
            <a:ext cx="119110" cy="119141"/>
            <a:chOff x="304800" y="673100"/>
            <a:chExt cx="4000500" cy="4000500"/>
          </a:xfrm>
          <a:effectLst>
            <a:outerShdw blurRad="317500" dist="190500" dir="8100000" algn="tr" rotWithShape="0">
              <a:prstClr val="black">
                <a:alpha val="50000"/>
              </a:prstClr>
            </a:outerShdw>
          </a:effectLst>
        </p:grpSpPr>
        <p:sp>
          <p:nvSpPr>
            <p:cNvPr id="287" name="同心圆 2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8" name="椭圆 287"/>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9" name="组合 288"/>
          <p:cNvGrpSpPr/>
          <p:nvPr/>
        </p:nvGrpSpPr>
        <p:grpSpPr>
          <a:xfrm>
            <a:off x="738797" y="2283724"/>
            <a:ext cx="119110" cy="119141"/>
            <a:chOff x="304800" y="673100"/>
            <a:chExt cx="4000500" cy="4000500"/>
          </a:xfrm>
          <a:effectLst>
            <a:outerShdw blurRad="317500" dist="190500" dir="8100000" algn="tr" rotWithShape="0">
              <a:prstClr val="black">
                <a:alpha val="50000"/>
              </a:prstClr>
            </a:outerShdw>
          </a:effectLst>
        </p:grpSpPr>
        <p:sp>
          <p:nvSpPr>
            <p:cNvPr id="290" name="同心圆 2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1" name="椭圆 29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2" name="组合 291"/>
          <p:cNvGrpSpPr/>
          <p:nvPr/>
        </p:nvGrpSpPr>
        <p:grpSpPr>
          <a:xfrm>
            <a:off x="1644860" y="3350372"/>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293" name="同心圆 29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4" name="椭圆 29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5" name="组合 294"/>
          <p:cNvGrpSpPr/>
          <p:nvPr/>
        </p:nvGrpSpPr>
        <p:grpSpPr>
          <a:xfrm>
            <a:off x="1866615" y="3287313"/>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296" name="同心圆 29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7" name="椭圆 29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8" name="组合 297"/>
          <p:cNvGrpSpPr/>
          <p:nvPr/>
        </p:nvGrpSpPr>
        <p:grpSpPr>
          <a:xfrm>
            <a:off x="2311813" y="3251507"/>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299" name="同心圆 29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0" name="椭圆 29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1" name="组合 300"/>
          <p:cNvGrpSpPr/>
          <p:nvPr/>
        </p:nvGrpSpPr>
        <p:grpSpPr>
          <a:xfrm>
            <a:off x="2161334" y="3051599"/>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02" name="同心圆 30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3" name="椭圆 30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4" name="组合 303"/>
          <p:cNvGrpSpPr/>
          <p:nvPr/>
        </p:nvGrpSpPr>
        <p:grpSpPr>
          <a:xfrm>
            <a:off x="2186942" y="2833740"/>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05" name="同心圆 30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6" name="椭圆 30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7" name="组合 306"/>
          <p:cNvGrpSpPr/>
          <p:nvPr/>
        </p:nvGrpSpPr>
        <p:grpSpPr>
          <a:xfrm>
            <a:off x="2611747" y="2611961"/>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08" name="同心圆 30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9" name="椭圆 30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a:off x="2543207" y="2465689"/>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11" name="同心圆 3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2" name="椭圆 31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3" name="组合 312"/>
          <p:cNvGrpSpPr/>
          <p:nvPr/>
        </p:nvGrpSpPr>
        <p:grpSpPr>
          <a:xfrm>
            <a:off x="2415119" y="1961817"/>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14" name="同心圆 31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5" name="椭圆 31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6" name="组合 315"/>
          <p:cNvGrpSpPr/>
          <p:nvPr/>
        </p:nvGrpSpPr>
        <p:grpSpPr>
          <a:xfrm>
            <a:off x="2947573" y="1796815"/>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17" name="同心圆 31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8" name="椭圆 31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9" name="组合 318"/>
          <p:cNvGrpSpPr/>
          <p:nvPr/>
        </p:nvGrpSpPr>
        <p:grpSpPr>
          <a:xfrm>
            <a:off x="2551706" y="1713774"/>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20" name="同心圆 3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1" name="椭圆 32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2" name="组合 321"/>
          <p:cNvGrpSpPr/>
          <p:nvPr/>
        </p:nvGrpSpPr>
        <p:grpSpPr>
          <a:xfrm>
            <a:off x="2392332" y="589841"/>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23" name="同心圆 3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4" name="椭圆 32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5" name="组合 324"/>
          <p:cNvGrpSpPr/>
          <p:nvPr/>
        </p:nvGrpSpPr>
        <p:grpSpPr>
          <a:xfrm>
            <a:off x="1946249" y="1290322"/>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26" name="同心圆 32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7" name="椭圆 32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8" name="组合 327"/>
          <p:cNvGrpSpPr/>
          <p:nvPr/>
        </p:nvGrpSpPr>
        <p:grpSpPr>
          <a:xfrm>
            <a:off x="1707902" y="904081"/>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29" name="同心圆 3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0" name="椭圆 3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1" name="组合 330"/>
          <p:cNvGrpSpPr/>
          <p:nvPr/>
        </p:nvGrpSpPr>
        <p:grpSpPr>
          <a:xfrm>
            <a:off x="1562902" y="1202965"/>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32" name="同心圆 33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3" name="椭圆 33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4" name="组合 333"/>
          <p:cNvGrpSpPr/>
          <p:nvPr/>
        </p:nvGrpSpPr>
        <p:grpSpPr>
          <a:xfrm>
            <a:off x="1424640" y="588434"/>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35" name="同心圆 33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6" name="椭圆 33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7" name="组合 336"/>
          <p:cNvGrpSpPr/>
          <p:nvPr/>
        </p:nvGrpSpPr>
        <p:grpSpPr>
          <a:xfrm>
            <a:off x="959487" y="833013"/>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38" name="同心圆 33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9" name="椭圆 33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0" name="组合 339"/>
          <p:cNvGrpSpPr/>
          <p:nvPr/>
        </p:nvGrpSpPr>
        <p:grpSpPr>
          <a:xfrm>
            <a:off x="655250" y="1170733"/>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41" name="同心圆 34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2" name="椭圆 34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3" name="组合 342"/>
          <p:cNvGrpSpPr/>
          <p:nvPr/>
        </p:nvGrpSpPr>
        <p:grpSpPr>
          <a:xfrm>
            <a:off x="1204688" y="1629465"/>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44" name="同心圆 34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5" name="椭圆 34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6" name="组合 345"/>
          <p:cNvGrpSpPr/>
          <p:nvPr/>
        </p:nvGrpSpPr>
        <p:grpSpPr>
          <a:xfrm>
            <a:off x="761288" y="1701429"/>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47" name="同心圆 34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8" name="椭圆 34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9" name="组合 348"/>
          <p:cNvGrpSpPr/>
          <p:nvPr/>
        </p:nvGrpSpPr>
        <p:grpSpPr>
          <a:xfrm>
            <a:off x="718291" y="2119211"/>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50" name="同心圆 3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1" name="椭圆 35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2" name="组合 351"/>
          <p:cNvGrpSpPr/>
          <p:nvPr/>
        </p:nvGrpSpPr>
        <p:grpSpPr>
          <a:xfrm>
            <a:off x="1293667" y="2139279"/>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53" name="同心圆 35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4" name="椭圆 35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5" name="组合 354"/>
          <p:cNvGrpSpPr/>
          <p:nvPr/>
        </p:nvGrpSpPr>
        <p:grpSpPr>
          <a:xfrm>
            <a:off x="1451450" y="2585830"/>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356" name="同心圆 35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5" name="椭圆 47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6" name="组合 475"/>
          <p:cNvGrpSpPr/>
          <p:nvPr/>
        </p:nvGrpSpPr>
        <p:grpSpPr>
          <a:xfrm>
            <a:off x="753501" y="2520518"/>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477" name="同心圆 47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8" name="椭圆 47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9" name="组合 478"/>
          <p:cNvGrpSpPr/>
          <p:nvPr/>
        </p:nvGrpSpPr>
        <p:grpSpPr>
          <a:xfrm>
            <a:off x="1141646" y="3007761"/>
            <a:ext cx="64449" cy="64465"/>
            <a:chOff x="304800" y="673100"/>
            <a:chExt cx="4000500" cy="4000500"/>
          </a:xfrm>
          <a:solidFill>
            <a:schemeClr val="tx1"/>
          </a:solidFill>
          <a:effectLst>
            <a:outerShdw blurRad="317500" dist="190500" dir="8100000" algn="tr" rotWithShape="0">
              <a:prstClr val="black">
                <a:alpha val="50000"/>
              </a:prstClr>
            </a:outerShdw>
          </a:effectLst>
        </p:grpSpPr>
        <p:sp>
          <p:nvSpPr>
            <p:cNvPr id="480" name="同心圆 47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1" name="椭圆 48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2" name="组合 481"/>
          <p:cNvGrpSpPr/>
          <p:nvPr/>
        </p:nvGrpSpPr>
        <p:grpSpPr>
          <a:xfrm>
            <a:off x="2254978" y="1596235"/>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83" name="同心圆 48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4" name="椭圆 48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5" name="组合 484"/>
          <p:cNvGrpSpPr/>
          <p:nvPr/>
        </p:nvGrpSpPr>
        <p:grpSpPr>
          <a:xfrm>
            <a:off x="1496515" y="2274596"/>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86" name="同心圆 48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7" name="椭圆 48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8" name="组合 487"/>
          <p:cNvGrpSpPr/>
          <p:nvPr/>
        </p:nvGrpSpPr>
        <p:grpSpPr>
          <a:xfrm>
            <a:off x="1334493" y="2850898"/>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89" name="同心圆 48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0" name="椭圆 48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1" name="组合 490"/>
          <p:cNvGrpSpPr/>
          <p:nvPr/>
        </p:nvGrpSpPr>
        <p:grpSpPr>
          <a:xfrm>
            <a:off x="989684" y="1936656"/>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92" name="同心圆 49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3" name="椭圆 49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4" name="组合 493"/>
          <p:cNvGrpSpPr/>
          <p:nvPr/>
        </p:nvGrpSpPr>
        <p:grpSpPr>
          <a:xfrm>
            <a:off x="631601" y="1409687"/>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95" name="同心圆 49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6" name="椭圆 49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7" name="组合 496"/>
          <p:cNvGrpSpPr/>
          <p:nvPr/>
        </p:nvGrpSpPr>
        <p:grpSpPr>
          <a:xfrm>
            <a:off x="1760843" y="1055911"/>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498" name="同心圆 49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9" name="椭圆 49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0" name="组合 499"/>
          <p:cNvGrpSpPr/>
          <p:nvPr/>
        </p:nvGrpSpPr>
        <p:grpSpPr>
          <a:xfrm>
            <a:off x="2132332" y="647815"/>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501" name="同心圆 50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2" name="椭圆 50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3" name="组合 502"/>
          <p:cNvGrpSpPr/>
          <p:nvPr/>
        </p:nvGrpSpPr>
        <p:grpSpPr>
          <a:xfrm>
            <a:off x="2772285" y="1055911"/>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504" name="同心圆 50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5" name="椭圆 50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6" name="组合 505"/>
          <p:cNvGrpSpPr/>
          <p:nvPr/>
        </p:nvGrpSpPr>
        <p:grpSpPr>
          <a:xfrm>
            <a:off x="1991041" y="2215025"/>
            <a:ext cx="149733" cy="149772"/>
            <a:chOff x="304800" y="673100"/>
            <a:chExt cx="4000500" cy="4000500"/>
          </a:xfrm>
          <a:solidFill>
            <a:schemeClr val="tx1"/>
          </a:solidFill>
          <a:effectLst>
            <a:outerShdw blurRad="317500" dist="190500" dir="8100000" algn="tr" rotWithShape="0">
              <a:prstClr val="black">
                <a:alpha val="50000"/>
              </a:prstClr>
            </a:outerShdw>
          </a:effectLst>
        </p:grpSpPr>
        <p:sp>
          <p:nvSpPr>
            <p:cNvPr id="507" name="同心圆 50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8" name="椭圆 50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9" name="组合 508"/>
          <p:cNvGrpSpPr/>
          <p:nvPr/>
        </p:nvGrpSpPr>
        <p:grpSpPr>
          <a:xfrm>
            <a:off x="1259769" y="2628786"/>
            <a:ext cx="119110" cy="119141"/>
            <a:chOff x="304800" y="673100"/>
            <a:chExt cx="4000500" cy="4000500"/>
          </a:xfrm>
          <a:effectLst>
            <a:outerShdw blurRad="317500" dist="190500" dir="8100000" algn="tr" rotWithShape="0">
              <a:prstClr val="black">
                <a:alpha val="50000"/>
              </a:prstClr>
            </a:outerShdw>
          </a:effectLst>
        </p:grpSpPr>
        <p:sp>
          <p:nvSpPr>
            <p:cNvPr id="510" name="同心圆 5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1" name="椭圆 51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2" name="组合 511"/>
          <p:cNvGrpSpPr/>
          <p:nvPr/>
        </p:nvGrpSpPr>
        <p:grpSpPr>
          <a:xfrm>
            <a:off x="1611781" y="1307660"/>
            <a:ext cx="221756" cy="221813"/>
            <a:chOff x="304800" y="673100"/>
            <a:chExt cx="4000500" cy="4000500"/>
          </a:xfrm>
          <a:effectLst>
            <a:outerShdw blurRad="317500" dist="190500" dir="8100000" algn="tr" rotWithShape="0">
              <a:prstClr val="black">
                <a:alpha val="50000"/>
              </a:prstClr>
            </a:outerShdw>
          </a:effectLst>
        </p:grpSpPr>
        <p:sp>
          <p:nvSpPr>
            <p:cNvPr id="513" name="同心圆 5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4" name="椭圆 513"/>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5" name="组合 514"/>
          <p:cNvGrpSpPr/>
          <p:nvPr/>
        </p:nvGrpSpPr>
        <p:grpSpPr>
          <a:xfrm>
            <a:off x="1215013" y="1750375"/>
            <a:ext cx="221756" cy="221813"/>
            <a:chOff x="304800" y="673100"/>
            <a:chExt cx="4000500" cy="4000500"/>
          </a:xfrm>
          <a:effectLst>
            <a:outerShdw blurRad="317500" dist="190500" dir="8100000" algn="tr" rotWithShape="0">
              <a:prstClr val="black">
                <a:alpha val="50000"/>
              </a:prstClr>
            </a:outerShdw>
          </a:effectLst>
        </p:grpSpPr>
        <p:sp>
          <p:nvSpPr>
            <p:cNvPr id="516" name="同心圆 5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7" name="椭圆 51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8" name="组合 517"/>
          <p:cNvGrpSpPr/>
          <p:nvPr/>
        </p:nvGrpSpPr>
        <p:grpSpPr>
          <a:xfrm>
            <a:off x="1698616" y="3121638"/>
            <a:ext cx="119110" cy="119141"/>
            <a:chOff x="304800" y="673100"/>
            <a:chExt cx="4000500" cy="4000500"/>
          </a:xfrm>
          <a:effectLst>
            <a:outerShdw blurRad="317500" dist="190500" dir="8100000" algn="tr" rotWithShape="0">
              <a:prstClr val="black">
                <a:alpha val="50000"/>
              </a:prstClr>
            </a:outerShdw>
          </a:effectLst>
        </p:grpSpPr>
        <p:sp>
          <p:nvSpPr>
            <p:cNvPr id="519" name="同心圆 5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0" name="椭圆 51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21" name="直接连接符 520"/>
          <p:cNvCxnSpPr>
            <a:stCxn id="339" idx="4"/>
            <a:endCxn id="580" idx="0"/>
          </p:cNvCxnSpPr>
          <p:nvPr/>
        </p:nvCxnSpPr>
        <p:spPr>
          <a:xfrm>
            <a:off x="991711" y="896073"/>
            <a:ext cx="105859" cy="1642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2" name="直接连接符 521"/>
          <p:cNvCxnSpPr>
            <a:stCxn id="336" idx="4"/>
          </p:cNvCxnSpPr>
          <p:nvPr/>
        </p:nvCxnSpPr>
        <p:spPr>
          <a:xfrm>
            <a:off x="1456863" y="651492"/>
            <a:ext cx="24094" cy="17196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3" name="直接连接符 522"/>
          <p:cNvCxnSpPr>
            <a:stCxn id="580" idx="7"/>
            <a:endCxn id="278" idx="3"/>
          </p:cNvCxnSpPr>
          <p:nvPr/>
        </p:nvCxnSpPr>
        <p:spPr>
          <a:xfrm flipV="1">
            <a:off x="1247530" y="683786"/>
            <a:ext cx="604414" cy="43865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524" name="组合 523"/>
          <p:cNvGrpSpPr/>
          <p:nvPr/>
        </p:nvGrpSpPr>
        <p:grpSpPr>
          <a:xfrm>
            <a:off x="1378210" y="823454"/>
            <a:ext cx="221756" cy="221813"/>
            <a:chOff x="304800" y="673100"/>
            <a:chExt cx="4000500" cy="4000500"/>
          </a:xfrm>
          <a:effectLst>
            <a:outerShdw blurRad="317500" dist="190500" dir="8100000" algn="tr" rotWithShape="0">
              <a:prstClr val="black">
                <a:alpha val="50000"/>
              </a:prstClr>
            </a:outerShdw>
          </a:effectLst>
        </p:grpSpPr>
        <p:sp>
          <p:nvSpPr>
            <p:cNvPr id="525" name="同心圆 5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6" name="椭圆 52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27" name="直接连接符 526"/>
          <p:cNvCxnSpPr>
            <a:stCxn id="342" idx="6"/>
            <a:endCxn id="580" idx="2"/>
          </p:cNvCxnSpPr>
          <p:nvPr/>
        </p:nvCxnSpPr>
        <p:spPr>
          <a:xfrm>
            <a:off x="718292" y="1202965"/>
            <a:ext cx="167203" cy="6947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8" name="直接连接符 527"/>
          <p:cNvCxnSpPr>
            <a:stCxn id="496" idx="6"/>
            <a:endCxn id="580" idx="3"/>
          </p:cNvCxnSpPr>
          <p:nvPr/>
        </p:nvCxnSpPr>
        <p:spPr>
          <a:xfrm flipV="1">
            <a:off x="778066" y="1422442"/>
            <a:ext cx="169544" cy="6213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9" name="直接连接符 528"/>
          <p:cNvCxnSpPr>
            <a:stCxn id="496" idx="5"/>
            <a:endCxn id="285" idx="1"/>
          </p:cNvCxnSpPr>
          <p:nvPr/>
        </p:nvCxnSpPr>
        <p:spPr>
          <a:xfrm>
            <a:off x="757096" y="1535215"/>
            <a:ext cx="240371" cy="14316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0" name="直接连接符 529"/>
          <p:cNvCxnSpPr>
            <a:stCxn id="348" idx="3"/>
          </p:cNvCxnSpPr>
          <p:nvPr/>
        </p:nvCxnSpPr>
        <p:spPr>
          <a:xfrm flipH="1">
            <a:off x="706468" y="1755460"/>
            <a:ext cx="65253" cy="10582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1" name="直接连接符 530"/>
          <p:cNvCxnSpPr>
            <a:stCxn id="348" idx="5"/>
            <a:endCxn id="493" idx="1"/>
          </p:cNvCxnSpPr>
          <p:nvPr/>
        </p:nvCxnSpPr>
        <p:spPr>
          <a:xfrm>
            <a:off x="815303" y="1755458"/>
            <a:ext cx="198619" cy="20544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flipV="1">
            <a:off x="1110661" y="1861282"/>
            <a:ext cx="104353" cy="9085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3" name="直接连接符 532"/>
          <p:cNvCxnSpPr>
            <a:stCxn id="345" idx="7"/>
            <a:endCxn id="514" idx="3"/>
          </p:cNvCxnSpPr>
          <p:nvPr/>
        </p:nvCxnSpPr>
        <p:spPr>
          <a:xfrm flipV="1">
            <a:off x="1258705" y="1493566"/>
            <a:ext cx="388975" cy="14633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4" name="直接连接符 533"/>
          <p:cNvCxnSpPr>
            <a:stCxn id="579" idx="6"/>
            <a:endCxn id="333" idx="2"/>
          </p:cNvCxnSpPr>
          <p:nvPr/>
        </p:nvCxnSpPr>
        <p:spPr>
          <a:xfrm flipV="1">
            <a:off x="1319324" y="1235198"/>
            <a:ext cx="244984" cy="3724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5" name="直接连接符 534"/>
          <p:cNvCxnSpPr>
            <a:stCxn id="333" idx="7"/>
          </p:cNvCxnSpPr>
          <p:nvPr/>
        </p:nvCxnSpPr>
        <p:spPr>
          <a:xfrm flipV="1">
            <a:off x="1616919" y="968547"/>
            <a:ext cx="105741" cy="24485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6" name="直接连接符 535"/>
          <p:cNvCxnSpPr>
            <a:endCxn id="576" idx="2"/>
          </p:cNvCxnSpPr>
          <p:nvPr/>
        </p:nvCxnSpPr>
        <p:spPr>
          <a:xfrm flipV="1">
            <a:off x="1910576" y="1100742"/>
            <a:ext cx="245781" cy="3005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7" name="直接连接符 536"/>
          <p:cNvCxnSpPr>
            <a:stCxn id="324" idx="4"/>
            <a:endCxn id="576" idx="0"/>
          </p:cNvCxnSpPr>
          <p:nvPr/>
        </p:nvCxnSpPr>
        <p:spPr>
          <a:xfrm flipH="1">
            <a:off x="2378112" y="652899"/>
            <a:ext cx="46444" cy="22603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8" name="直接连接符 537"/>
          <p:cNvCxnSpPr>
            <a:stCxn id="576" idx="6"/>
            <a:endCxn id="505" idx="2"/>
          </p:cNvCxnSpPr>
          <p:nvPr/>
        </p:nvCxnSpPr>
        <p:spPr>
          <a:xfrm>
            <a:off x="2599867" y="1100743"/>
            <a:ext cx="175686" cy="3005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39" name="直接连接符 538"/>
          <p:cNvCxnSpPr>
            <a:stCxn id="513" idx="6"/>
            <a:endCxn id="327" idx="3"/>
          </p:cNvCxnSpPr>
          <p:nvPr/>
        </p:nvCxnSpPr>
        <p:spPr>
          <a:xfrm flipV="1">
            <a:off x="1833537" y="1344352"/>
            <a:ext cx="123144" cy="7421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0" name="直接连接符 539"/>
          <p:cNvCxnSpPr>
            <a:stCxn id="577" idx="3"/>
            <a:endCxn id="574" idx="7"/>
          </p:cNvCxnSpPr>
          <p:nvPr/>
        </p:nvCxnSpPr>
        <p:spPr>
          <a:xfrm flipH="1">
            <a:off x="1999876" y="1250741"/>
            <a:ext cx="228277" cy="39233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1" name="直接连接符 540"/>
          <p:cNvCxnSpPr>
            <a:endCxn id="484" idx="2"/>
          </p:cNvCxnSpPr>
          <p:nvPr/>
        </p:nvCxnSpPr>
        <p:spPr>
          <a:xfrm flipV="1">
            <a:off x="2065908" y="1671121"/>
            <a:ext cx="192339" cy="625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2" name="直接连接符 541"/>
          <p:cNvCxnSpPr>
            <a:endCxn id="508" idx="7"/>
          </p:cNvCxnSpPr>
          <p:nvPr/>
        </p:nvCxnSpPr>
        <p:spPr>
          <a:xfrm flipH="1">
            <a:off x="2116536" y="1750373"/>
            <a:ext cx="209429" cy="48889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3" name="直接连接符 542"/>
          <p:cNvCxnSpPr>
            <a:stCxn id="484" idx="6"/>
            <a:endCxn id="282" idx="2"/>
          </p:cNvCxnSpPr>
          <p:nvPr/>
        </p:nvCxnSpPr>
        <p:spPr>
          <a:xfrm flipV="1">
            <a:off x="2401443" y="1530138"/>
            <a:ext cx="385376" cy="1409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544" name="组合 543"/>
          <p:cNvGrpSpPr/>
          <p:nvPr/>
        </p:nvGrpSpPr>
        <p:grpSpPr>
          <a:xfrm>
            <a:off x="2434002" y="1374425"/>
            <a:ext cx="119110" cy="119141"/>
            <a:chOff x="304800" y="673100"/>
            <a:chExt cx="4000500" cy="4000500"/>
          </a:xfrm>
          <a:effectLst>
            <a:outerShdw blurRad="317500" dist="190500" dir="8100000" algn="tr" rotWithShape="0">
              <a:prstClr val="black">
                <a:alpha val="50000"/>
              </a:prstClr>
            </a:outerShdw>
          </a:effectLst>
        </p:grpSpPr>
        <p:sp>
          <p:nvSpPr>
            <p:cNvPr id="545" name="同心圆 5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6" name="椭圆 54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47" name="直接连接符 546"/>
          <p:cNvCxnSpPr>
            <a:stCxn id="484" idx="7"/>
            <a:endCxn id="546" idx="3"/>
          </p:cNvCxnSpPr>
          <p:nvPr/>
        </p:nvCxnSpPr>
        <p:spPr>
          <a:xfrm flipV="1">
            <a:off x="2380473" y="1474278"/>
            <a:ext cx="72811" cy="14620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8" name="直接连接符 547"/>
          <p:cNvCxnSpPr>
            <a:stCxn id="282" idx="4"/>
            <a:endCxn id="318" idx="0"/>
          </p:cNvCxnSpPr>
          <p:nvPr/>
        </p:nvCxnSpPr>
        <p:spPr>
          <a:xfrm>
            <a:off x="2892858" y="1636204"/>
            <a:ext cx="86939" cy="16201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9" name="直接连接符 548"/>
          <p:cNvCxnSpPr>
            <a:stCxn id="318" idx="4"/>
            <a:endCxn id="568" idx="7"/>
          </p:cNvCxnSpPr>
          <p:nvPr/>
        </p:nvCxnSpPr>
        <p:spPr>
          <a:xfrm flipH="1">
            <a:off x="2940226" y="1859874"/>
            <a:ext cx="39570" cy="1640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0" name="直接连接符 549"/>
          <p:cNvCxnSpPr>
            <a:stCxn id="321" idx="5"/>
            <a:endCxn id="567" idx="0"/>
          </p:cNvCxnSpPr>
          <p:nvPr/>
        </p:nvCxnSpPr>
        <p:spPr>
          <a:xfrm>
            <a:off x="2605722" y="1767804"/>
            <a:ext cx="184544" cy="18433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1" name="直接连接符 550"/>
          <p:cNvCxnSpPr>
            <a:endCxn id="568" idx="2"/>
          </p:cNvCxnSpPr>
          <p:nvPr/>
        </p:nvCxnSpPr>
        <p:spPr>
          <a:xfrm flipV="1">
            <a:off x="2385518" y="2173949"/>
            <a:ext cx="192672" cy="4434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2" name="直接连接符 551"/>
          <p:cNvCxnSpPr>
            <a:stCxn id="573" idx="4"/>
            <a:endCxn id="571" idx="0"/>
          </p:cNvCxnSpPr>
          <p:nvPr/>
        </p:nvCxnSpPr>
        <p:spPr>
          <a:xfrm>
            <a:off x="1799405" y="2140118"/>
            <a:ext cx="67211" cy="43884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3" name="直接连接符 552"/>
          <p:cNvCxnSpPr>
            <a:stCxn id="583" idx="7"/>
            <a:endCxn id="487" idx="1"/>
          </p:cNvCxnSpPr>
          <p:nvPr/>
        </p:nvCxnSpPr>
        <p:spPr>
          <a:xfrm>
            <a:off x="1270696" y="2238887"/>
            <a:ext cx="250058" cy="5995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4" name="直接连接符 553"/>
          <p:cNvCxnSpPr>
            <a:stCxn id="487" idx="5"/>
            <a:endCxn id="571" idx="1"/>
          </p:cNvCxnSpPr>
          <p:nvPr/>
        </p:nvCxnSpPr>
        <p:spPr>
          <a:xfrm>
            <a:off x="1622009" y="2400123"/>
            <a:ext cx="94646" cy="24096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5" name="直接连接符 554"/>
          <p:cNvCxnSpPr>
            <a:stCxn id="351" idx="6"/>
            <a:endCxn id="582" idx="1"/>
          </p:cNvCxnSpPr>
          <p:nvPr/>
        </p:nvCxnSpPr>
        <p:spPr>
          <a:xfrm>
            <a:off x="781334" y="2151445"/>
            <a:ext cx="216774" cy="8135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6" name="直接连接符 555"/>
          <p:cNvCxnSpPr>
            <a:stCxn id="478" idx="7"/>
            <a:endCxn id="583" idx="2"/>
          </p:cNvCxnSpPr>
          <p:nvPr/>
        </p:nvCxnSpPr>
        <p:spPr>
          <a:xfrm flipV="1">
            <a:off x="807516" y="2372175"/>
            <a:ext cx="141478" cy="15877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7" name="直接连接符 556"/>
          <p:cNvCxnSpPr>
            <a:stCxn id="478" idx="4"/>
            <a:endCxn id="276" idx="1"/>
          </p:cNvCxnSpPr>
          <p:nvPr/>
        </p:nvCxnSpPr>
        <p:spPr>
          <a:xfrm>
            <a:off x="785724" y="2583576"/>
            <a:ext cx="194652" cy="19994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8" name="直接连接符 557"/>
          <p:cNvCxnSpPr>
            <a:stCxn id="481" idx="5"/>
            <a:endCxn id="589" idx="1"/>
          </p:cNvCxnSpPr>
          <p:nvPr/>
        </p:nvCxnSpPr>
        <p:spPr>
          <a:xfrm>
            <a:off x="1195661" y="3061791"/>
            <a:ext cx="104170" cy="9424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59" name="直接连接符 558"/>
          <p:cNvCxnSpPr>
            <a:stCxn id="589" idx="7"/>
            <a:endCxn id="570" idx="3"/>
          </p:cNvCxnSpPr>
          <p:nvPr/>
        </p:nvCxnSpPr>
        <p:spPr>
          <a:xfrm flipV="1">
            <a:off x="1498044" y="2947934"/>
            <a:ext cx="211766" cy="20809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0" name="直接连接符 559"/>
          <p:cNvCxnSpPr>
            <a:stCxn id="511" idx="5"/>
            <a:endCxn id="490" idx="0"/>
          </p:cNvCxnSpPr>
          <p:nvPr/>
        </p:nvCxnSpPr>
        <p:spPr>
          <a:xfrm>
            <a:off x="1359597" y="2728641"/>
            <a:ext cx="49762" cy="12552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1" name="直接连接符 560"/>
          <p:cNvCxnSpPr>
            <a:endCxn id="297" idx="0"/>
          </p:cNvCxnSpPr>
          <p:nvPr/>
        </p:nvCxnSpPr>
        <p:spPr>
          <a:xfrm>
            <a:off x="1868021" y="3012901"/>
            <a:ext cx="30818" cy="27581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2" name="直接连接符 561"/>
          <p:cNvCxnSpPr>
            <a:stCxn id="267" idx="5"/>
          </p:cNvCxnSpPr>
          <p:nvPr/>
        </p:nvCxnSpPr>
        <p:spPr>
          <a:xfrm>
            <a:off x="2398184" y="2570163"/>
            <a:ext cx="170326" cy="15847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3" name="直接连接符 562"/>
          <p:cNvCxnSpPr>
            <a:stCxn id="270" idx="7"/>
            <a:endCxn id="273" idx="3"/>
          </p:cNvCxnSpPr>
          <p:nvPr/>
        </p:nvCxnSpPr>
        <p:spPr>
          <a:xfrm flipV="1">
            <a:off x="2478521" y="2853517"/>
            <a:ext cx="83668" cy="15748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4" name="直接连接符 563"/>
          <p:cNvCxnSpPr>
            <a:stCxn id="571" idx="6"/>
            <a:endCxn id="306" idx="1"/>
          </p:cNvCxnSpPr>
          <p:nvPr/>
        </p:nvCxnSpPr>
        <p:spPr>
          <a:xfrm>
            <a:off x="2078690" y="2791089"/>
            <a:ext cx="118684" cy="5308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65" name="直接连接符 564"/>
          <p:cNvCxnSpPr>
            <a:stCxn id="264" idx="7"/>
            <a:endCxn id="270" idx="3"/>
          </p:cNvCxnSpPr>
          <p:nvPr/>
        </p:nvCxnSpPr>
        <p:spPr>
          <a:xfrm flipV="1">
            <a:off x="2204554" y="3118965"/>
            <a:ext cx="166039" cy="13179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566" name="组合 565"/>
          <p:cNvGrpSpPr/>
          <p:nvPr/>
        </p:nvGrpSpPr>
        <p:grpSpPr>
          <a:xfrm>
            <a:off x="2568511" y="1952135"/>
            <a:ext cx="443510" cy="443626"/>
            <a:chOff x="304800" y="673100"/>
            <a:chExt cx="4000500" cy="4000500"/>
          </a:xfrm>
          <a:effectLst>
            <a:outerShdw blurRad="317500" dist="190500" dir="8100000" algn="tr" rotWithShape="0">
              <a:prstClr val="black">
                <a:alpha val="50000"/>
              </a:prstClr>
            </a:outerShdw>
          </a:effectLst>
        </p:grpSpPr>
        <p:sp>
          <p:nvSpPr>
            <p:cNvPr id="567" name="同心圆 5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8" name="椭圆 567"/>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9" name="组合 568"/>
          <p:cNvGrpSpPr/>
          <p:nvPr/>
        </p:nvGrpSpPr>
        <p:grpSpPr>
          <a:xfrm>
            <a:off x="1644860" y="2569275"/>
            <a:ext cx="443510" cy="443626"/>
            <a:chOff x="304800" y="673100"/>
            <a:chExt cx="4000500" cy="4000500"/>
          </a:xfrm>
          <a:effectLst>
            <a:outerShdw blurRad="317500" dist="190500" dir="8100000" algn="tr" rotWithShape="0">
              <a:prstClr val="black">
                <a:alpha val="50000"/>
              </a:prstClr>
            </a:outerShdw>
          </a:effectLst>
        </p:grpSpPr>
        <p:sp>
          <p:nvSpPr>
            <p:cNvPr id="570" name="同心圆 5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1" name="椭圆 57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2" name="组合 571"/>
          <p:cNvGrpSpPr/>
          <p:nvPr/>
        </p:nvGrpSpPr>
        <p:grpSpPr>
          <a:xfrm>
            <a:off x="1502957" y="1547068"/>
            <a:ext cx="592895" cy="593049"/>
            <a:chOff x="304800" y="673100"/>
            <a:chExt cx="4000500" cy="4000500"/>
          </a:xfrm>
          <a:effectLst>
            <a:outerShdw blurRad="317500" dist="190500" dir="8100000" algn="tr" rotWithShape="0">
              <a:prstClr val="black">
                <a:alpha val="50000"/>
              </a:prstClr>
            </a:outerShdw>
          </a:effectLst>
        </p:grpSpPr>
        <p:sp>
          <p:nvSpPr>
            <p:cNvPr id="573" name="同心圆 5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4" name="椭圆 573"/>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5" name="组合 574"/>
          <p:cNvGrpSpPr/>
          <p:nvPr/>
        </p:nvGrpSpPr>
        <p:grpSpPr>
          <a:xfrm>
            <a:off x="2156357" y="878929"/>
            <a:ext cx="443510" cy="443626"/>
            <a:chOff x="304800" y="673100"/>
            <a:chExt cx="4000500" cy="4000500"/>
          </a:xfrm>
          <a:effectLst>
            <a:outerShdw blurRad="317500" dist="190500" dir="8100000" algn="tr" rotWithShape="0">
              <a:prstClr val="black">
                <a:alpha val="50000"/>
              </a:prstClr>
            </a:outerShdw>
          </a:effectLst>
        </p:grpSpPr>
        <p:sp>
          <p:nvSpPr>
            <p:cNvPr id="576" name="同心圆 5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7" name="椭圆 576"/>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8" name="组合 577"/>
          <p:cNvGrpSpPr/>
          <p:nvPr/>
        </p:nvGrpSpPr>
        <p:grpSpPr>
          <a:xfrm>
            <a:off x="875814" y="1050630"/>
            <a:ext cx="443510" cy="443626"/>
            <a:chOff x="304800" y="673100"/>
            <a:chExt cx="4000500" cy="4000500"/>
          </a:xfrm>
          <a:effectLst>
            <a:outerShdw blurRad="317500" dist="190500" dir="8100000" algn="tr" rotWithShape="0">
              <a:prstClr val="black">
                <a:alpha val="50000"/>
              </a:prstClr>
            </a:outerShdw>
          </a:effectLst>
        </p:grpSpPr>
        <p:sp>
          <p:nvSpPr>
            <p:cNvPr id="579" name="同心圆 5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0" name="椭圆 57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1" name="组合 580"/>
          <p:cNvGrpSpPr/>
          <p:nvPr/>
        </p:nvGrpSpPr>
        <p:grpSpPr>
          <a:xfrm>
            <a:off x="940393" y="2175074"/>
            <a:ext cx="394100" cy="394203"/>
            <a:chOff x="304800" y="673100"/>
            <a:chExt cx="4000500" cy="4000500"/>
          </a:xfrm>
          <a:effectLst>
            <a:outerShdw blurRad="317500" dist="190500" dir="8100000" algn="tr" rotWithShape="0">
              <a:prstClr val="black">
                <a:alpha val="50000"/>
              </a:prstClr>
            </a:outerShdw>
          </a:effectLst>
        </p:grpSpPr>
        <p:sp>
          <p:nvSpPr>
            <p:cNvPr id="582" name="同心圆 5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3" name="椭圆 58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4" name="组合 583"/>
          <p:cNvGrpSpPr/>
          <p:nvPr/>
        </p:nvGrpSpPr>
        <p:grpSpPr>
          <a:xfrm>
            <a:off x="576596" y="1850911"/>
            <a:ext cx="221756" cy="221813"/>
            <a:chOff x="304800" y="673100"/>
            <a:chExt cx="4000500" cy="4000500"/>
          </a:xfrm>
          <a:effectLst>
            <a:outerShdw blurRad="317500" dist="190500" dir="8100000" algn="tr" rotWithShape="0">
              <a:prstClr val="black">
                <a:alpha val="50000"/>
              </a:prstClr>
            </a:outerShdw>
          </a:effectLst>
        </p:grpSpPr>
        <p:sp>
          <p:nvSpPr>
            <p:cNvPr id="585" name="同心圆 5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6" name="椭圆 585"/>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7" name="组合 586"/>
          <p:cNvGrpSpPr/>
          <p:nvPr/>
        </p:nvGrpSpPr>
        <p:grpSpPr>
          <a:xfrm>
            <a:off x="1252383" y="3108570"/>
            <a:ext cx="293109" cy="293186"/>
            <a:chOff x="304800" y="673100"/>
            <a:chExt cx="4000500" cy="4000500"/>
          </a:xfrm>
          <a:effectLst>
            <a:outerShdw blurRad="317500" dist="190500" dir="8100000" algn="tr" rotWithShape="0">
              <a:prstClr val="black">
                <a:alpha val="50000"/>
              </a:prstClr>
            </a:outerShdw>
          </a:effectLst>
        </p:grpSpPr>
        <p:sp>
          <p:nvSpPr>
            <p:cNvPr id="588" name="同心圆 5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9" name="椭圆 588"/>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599712" y="249639"/>
            <a:ext cx="1251998" cy="954107"/>
          </a:xfrm>
          <a:prstGeom prst="rect">
            <a:avLst/>
          </a:prstGeom>
        </p:spPr>
        <p:txBody>
          <a:bodyPr wrap="square">
            <a:spAutoFit/>
          </a:bodyPr>
          <a:lstStyle/>
          <a:p>
            <a:r>
              <a:rPr lang="zh-CN" altLang="zh-CN" sz="2800" b="1" dirty="0">
                <a:solidFill>
                  <a:srgbClr val="FF0000"/>
                </a:solidFill>
              </a:rPr>
              <a:t>情节、细节</a:t>
            </a:r>
            <a:r>
              <a:rPr lang="zh-CN" altLang="en-US" sz="2800" b="1" dirty="0">
                <a:solidFill>
                  <a:srgbClr val="FF0000"/>
                </a:solidFill>
              </a:rPr>
              <a:t>型</a:t>
            </a:r>
            <a:endParaRPr lang="en-US" altLang="zh-CN" sz="2800" b="1" dirty="0">
              <a:solidFill>
                <a:srgbClr val="FF0000"/>
              </a:solidFill>
            </a:endParaRPr>
          </a:p>
        </p:txBody>
      </p:sp>
      <p:sp>
        <p:nvSpPr>
          <p:cNvPr id="9" name="矩形 8"/>
          <p:cNvSpPr/>
          <p:nvPr/>
        </p:nvSpPr>
        <p:spPr>
          <a:xfrm>
            <a:off x="4023750" y="2292243"/>
            <a:ext cx="1261884" cy="523220"/>
          </a:xfrm>
          <a:prstGeom prst="rect">
            <a:avLst/>
          </a:prstGeom>
        </p:spPr>
        <p:txBody>
          <a:bodyPr wrap="none">
            <a:spAutoFit/>
          </a:bodyPr>
          <a:lstStyle/>
          <a:p>
            <a:r>
              <a:rPr lang="zh-CN" altLang="zh-CN" sz="2800" b="1" dirty="0">
                <a:solidFill>
                  <a:srgbClr val="FF0000"/>
                </a:solidFill>
              </a:rPr>
              <a:t>对比</a:t>
            </a:r>
            <a:r>
              <a:rPr lang="zh-CN" altLang="en-US" sz="2800" b="1" dirty="0">
                <a:solidFill>
                  <a:srgbClr val="FF0000"/>
                </a:solidFill>
              </a:rPr>
              <a:t>型</a:t>
            </a:r>
            <a:endParaRPr lang="zh-CN" altLang="en-US" sz="2800" dirty="0"/>
          </a:p>
        </p:txBody>
      </p:sp>
      <p:sp>
        <p:nvSpPr>
          <p:cNvPr id="590" name="Rectangle 2"/>
          <p:cNvSpPr txBox="1">
            <a:spLocks noChangeArrowheads="1"/>
          </p:cNvSpPr>
          <p:nvPr/>
        </p:nvSpPr>
        <p:spPr>
          <a:xfrm>
            <a:off x="-120867" y="4667341"/>
            <a:ext cx="6858000" cy="17907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4000" b="1" dirty="0" smtClean="0">
                <a:latin typeface="华文楷体" pitchFamily="2" charset="-122"/>
                <a:ea typeface="华文楷体" pitchFamily="2" charset="-122"/>
              </a:rPr>
              <a:t>人物通讯开头</a:t>
            </a:r>
            <a:r>
              <a:rPr lang="zh-CN" altLang="en-US" sz="4000" b="1" dirty="0" smtClean="0">
                <a:latin typeface="华文楷体" pitchFamily="2" charset="-122"/>
                <a:ea typeface="华文楷体" pitchFamily="2" charset="-122"/>
              </a:rPr>
              <a:t>写法</a:t>
            </a:r>
            <a:endParaRPr lang="zh-CN" sz="4000" b="1" dirty="0">
              <a:latin typeface="华文楷体" pitchFamily="2" charset="-122"/>
              <a:ea typeface="华文楷体" pitchFamily="2" charset="-122"/>
            </a:endParaRPr>
          </a:p>
        </p:txBody>
      </p:sp>
      <p:sp>
        <p:nvSpPr>
          <p:cNvPr id="10" name="矩形 9"/>
          <p:cNvSpPr/>
          <p:nvPr/>
        </p:nvSpPr>
        <p:spPr>
          <a:xfrm>
            <a:off x="5380397" y="1913200"/>
            <a:ext cx="1261884" cy="523220"/>
          </a:xfrm>
          <a:prstGeom prst="rect">
            <a:avLst/>
          </a:prstGeom>
        </p:spPr>
        <p:txBody>
          <a:bodyPr wrap="none">
            <a:spAutoFit/>
          </a:bodyPr>
          <a:lstStyle/>
          <a:p>
            <a:r>
              <a:rPr lang="zh-CN" altLang="zh-CN" sz="2800" b="1" dirty="0">
                <a:solidFill>
                  <a:srgbClr val="FF0000"/>
                </a:solidFill>
              </a:rPr>
              <a:t>故事型</a:t>
            </a:r>
            <a:endParaRPr lang="zh-CN" altLang="en-US" sz="2800" dirty="0"/>
          </a:p>
        </p:txBody>
      </p:sp>
      <p:sp>
        <p:nvSpPr>
          <p:cNvPr id="11" name="矩形 10"/>
          <p:cNvSpPr/>
          <p:nvPr/>
        </p:nvSpPr>
        <p:spPr>
          <a:xfrm>
            <a:off x="6853250" y="1711371"/>
            <a:ext cx="1261884" cy="523220"/>
          </a:xfrm>
          <a:prstGeom prst="rect">
            <a:avLst/>
          </a:prstGeom>
        </p:spPr>
        <p:txBody>
          <a:bodyPr wrap="none">
            <a:spAutoFit/>
          </a:bodyPr>
          <a:lstStyle/>
          <a:p>
            <a:r>
              <a:rPr lang="zh-CN" altLang="zh-CN" sz="2800" b="1" dirty="0">
                <a:solidFill>
                  <a:srgbClr val="FF0000"/>
                </a:solidFill>
              </a:rPr>
              <a:t>生平型</a:t>
            </a:r>
            <a:endParaRPr lang="zh-CN" altLang="en-US" sz="2800" dirty="0"/>
          </a:p>
        </p:txBody>
      </p:sp>
      <p:sp>
        <p:nvSpPr>
          <p:cNvPr id="12" name="矩形 11"/>
          <p:cNvSpPr/>
          <p:nvPr/>
        </p:nvSpPr>
        <p:spPr>
          <a:xfrm>
            <a:off x="3197748" y="3746450"/>
            <a:ext cx="1261884" cy="523220"/>
          </a:xfrm>
          <a:prstGeom prst="rect">
            <a:avLst/>
          </a:prstGeom>
        </p:spPr>
        <p:txBody>
          <a:bodyPr wrap="none">
            <a:spAutoFit/>
          </a:bodyPr>
          <a:lstStyle/>
          <a:p>
            <a:r>
              <a:rPr lang="zh-CN" altLang="zh-CN" sz="2800" b="1" dirty="0">
                <a:solidFill>
                  <a:srgbClr val="FF0000"/>
                </a:solidFill>
              </a:rPr>
              <a:t>悬念型</a:t>
            </a:r>
            <a:endParaRPr lang="zh-CN" altLang="en-US" sz="2800" dirty="0"/>
          </a:p>
        </p:txBody>
      </p:sp>
      <p:sp>
        <p:nvSpPr>
          <p:cNvPr id="13" name="矩形 12"/>
          <p:cNvSpPr/>
          <p:nvPr/>
        </p:nvSpPr>
        <p:spPr>
          <a:xfrm>
            <a:off x="4866059" y="3649852"/>
            <a:ext cx="1261884" cy="523220"/>
          </a:xfrm>
          <a:prstGeom prst="rect">
            <a:avLst/>
          </a:prstGeom>
        </p:spPr>
        <p:txBody>
          <a:bodyPr wrap="none">
            <a:spAutoFit/>
          </a:bodyPr>
          <a:lstStyle/>
          <a:p>
            <a:r>
              <a:rPr lang="zh-CN" altLang="zh-CN" sz="2800" b="1" dirty="0">
                <a:solidFill>
                  <a:srgbClr val="FF0000"/>
                </a:solidFill>
              </a:rPr>
              <a:t>肖像</a:t>
            </a:r>
            <a:r>
              <a:rPr lang="zh-CN" altLang="zh-CN" sz="2800" b="1" dirty="0" smtClean="0">
                <a:solidFill>
                  <a:srgbClr val="FF0000"/>
                </a:solidFill>
              </a:rPr>
              <a:t>型</a:t>
            </a:r>
            <a:endParaRPr lang="zh-CN" altLang="en-US" sz="2800" dirty="0"/>
          </a:p>
        </p:txBody>
      </p:sp>
      <p:sp>
        <p:nvSpPr>
          <p:cNvPr id="14" name="矩形 13"/>
          <p:cNvSpPr/>
          <p:nvPr/>
        </p:nvSpPr>
        <p:spPr>
          <a:xfrm>
            <a:off x="6298551" y="3255163"/>
            <a:ext cx="1261884" cy="523220"/>
          </a:xfrm>
          <a:prstGeom prst="rect">
            <a:avLst/>
          </a:prstGeom>
        </p:spPr>
        <p:txBody>
          <a:bodyPr wrap="none">
            <a:spAutoFit/>
          </a:bodyPr>
          <a:lstStyle/>
          <a:p>
            <a:r>
              <a:rPr lang="zh-CN" altLang="zh-CN" sz="2800" b="1" dirty="0">
                <a:solidFill>
                  <a:srgbClr val="FF0000"/>
                </a:solidFill>
              </a:rPr>
              <a:t>散文型</a:t>
            </a:r>
            <a:endParaRPr lang="zh-CN" altLang="en-US" sz="2800" dirty="0"/>
          </a:p>
        </p:txBody>
      </p:sp>
      <p:sp>
        <p:nvSpPr>
          <p:cNvPr id="15" name="矩形 14"/>
          <p:cNvSpPr/>
          <p:nvPr/>
        </p:nvSpPr>
        <p:spPr>
          <a:xfrm>
            <a:off x="7750271" y="2720687"/>
            <a:ext cx="1261884" cy="954107"/>
          </a:xfrm>
          <a:prstGeom prst="rect">
            <a:avLst/>
          </a:prstGeom>
        </p:spPr>
        <p:txBody>
          <a:bodyPr wrap="none">
            <a:spAutoFit/>
          </a:bodyPr>
          <a:lstStyle/>
          <a:p>
            <a:r>
              <a:rPr lang="zh-CN" altLang="en-US" sz="2800" b="1" dirty="0" smtClean="0">
                <a:solidFill>
                  <a:srgbClr val="FF0000"/>
                </a:solidFill>
              </a:rPr>
              <a:t>直接</a:t>
            </a:r>
            <a:endParaRPr lang="en-US" altLang="zh-CN" sz="2800" b="1" dirty="0" smtClean="0">
              <a:solidFill>
                <a:srgbClr val="FF0000"/>
              </a:solidFill>
            </a:endParaRPr>
          </a:p>
          <a:p>
            <a:r>
              <a:rPr lang="zh-CN" altLang="en-US" sz="2800" b="1" dirty="0" smtClean="0">
                <a:solidFill>
                  <a:srgbClr val="FF0000"/>
                </a:solidFill>
              </a:rPr>
              <a:t>引语</a:t>
            </a:r>
            <a:r>
              <a:rPr lang="zh-CN" altLang="zh-CN" sz="2800" b="1" dirty="0" smtClean="0">
                <a:solidFill>
                  <a:srgbClr val="FF0000"/>
                </a:solidFill>
              </a:rPr>
              <a:t>型</a:t>
            </a:r>
            <a:endParaRPr lang="zh-CN" altLang="en-US" sz="2800" dirty="0"/>
          </a:p>
        </p:txBody>
      </p:sp>
    </p:spTree>
    <p:extLst>
      <p:ext uri="{BB962C8B-B14F-4D97-AF65-F5344CB8AC3E}">
        <p14:creationId xmlns:p14="http://schemas.microsoft.com/office/powerpoint/2010/main" val="23471937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ChangeArrowheads="1"/>
          </p:cNvSpPr>
          <p:nvPr>
            <p:ph type="title"/>
          </p:nvPr>
        </p:nvSpPr>
        <p:spPr>
          <a:xfrm>
            <a:off x="395288" y="195263"/>
            <a:ext cx="8229600" cy="857250"/>
          </a:xfrm>
        </p:spPr>
        <p:txBody>
          <a:bodyPr/>
          <a:lstStyle/>
          <a:p>
            <a:pPr eaLnBrk="1" hangingPunct="1"/>
            <a:r>
              <a:rPr lang="zh-CN" altLang="en-US" b="1" dirty="0" smtClean="0">
                <a:solidFill>
                  <a:schemeClr val="tx1"/>
                </a:solidFill>
                <a:ea typeface="华文隶书" pitchFamily="2" charset="-122"/>
              </a:rPr>
              <a:t>单元教学目标</a:t>
            </a:r>
          </a:p>
        </p:txBody>
      </p:sp>
      <p:sp>
        <p:nvSpPr>
          <p:cNvPr id="6" name="AutoShape 3"/>
          <p:cNvSpPr>
            <a:spLocks noChangeArrowheads="1"/>
          </p:cNvSpPr>
          <p:nvPr/>
        </p:nvSpPr>
        <p:spPr bwMode="auto">
          <a:xfrm>
            <a:off x="900113" y="951310"/>
            <a:ext cx="7272288" cy="594122"/>
          </a:xfrm>
          <a:prstGeom prst="roundRect">
            <a:avLst>
              <a:gd name="adj" fmla="val 0"/>
            </a:avLst>
          </a:prstGeom>
          <a:noFill/>
          <a:ln w="3175">
            <a:solidFill>
              <a:srgbClr val="969696"/>
            </a:solidFill>
            <a:round/>
            <a:headEnd/>
            <a:tailEnd/>
          </a:ln>
          <a:extLst/>
        </p:spPr>
        <p:txBody>
          <a:bodyPr/>
          <a:lstStyle/>
          <a:p>
            <a:pPr algn="just">
              <a:spcAft>
                <a:spcPts val="0"/>
              </a:spcAft>
              <a:defRPr/>
            </a:pPr>
            <a:endParaRPr lang="zh-CN" altLang="zh-CN" kern="100" dirty="0">
              <a:latin typeface="Calibri"/>
              <a:ea typeface="宋体"/>
              <a:cs typeface="Times New Roman"/>
            </a:endParaRPr>
          </a:p>
        </p:txBody>
      </p:sp>
      <p:sp>
        <p:nvSpPr>
          <p:cNvPr id="7" name="AutoShape 4"/>
          <p:cNvSpPr>
            <a:spLocks noChangeArrowheads="1"/>
          </p:cNvSpPr>
          <p:nvPr/>
        </p:nvSpPr>
        <p:spPr bwMode="auto">
          <a:xfrm>
            <a:off x="792163" y="1819276"/>
            <a:ext cx="7380238" cy="752473"/>
          </a:xfrm>
          <a:prstGeom prst="roundRect">
            <a:avLst>
              <a:gd name="adj" fmla="val 0"/>
            </a:avLst>
          </a:prstGeom>
          <a:noFill/>
          <a:ln w="3175">
            <a:solidFill>
              <a:srgbClr val="969696"/>
            </a:solidFill>
            <a:round/>
            <a:headEnd/>
            <a:tailEnd/>
          </a:ln>
          <a:extLst/>
        </p:spPr>
        <p:txBody>
          <a:bodyPr/>
          <a:lstStyle/>
          <a:p>
            <a:pPr marL="357188" indent="-357188">
              <a:defRPr/>
            </a:pPr>
            <a:r>
              <a:rPr lang="en-US" altLang="zh-CN" sz="2400" kern="100" dirty="0" smtClean="0">
                <a:latin typeface="Arial" charset="0"/>
              </a:rPr>
              <a:t>    </a:t>
            </a:r>
            <a:r>
              <a:rPr lang="zh-CN" altLang="en-US" sz="2400" kern="100" dirty="0" smtClean="0">
                <a:latin typeface="宋体" pitchFamily="2" charset="-122"/>
                <a:ea typeface="宋体" pitchFamily="2" charset="-122"/>
              </a:rPr>
              <a:t>学会分析通讯的报道角度</a:t>
            </a:r>
            <a:r>
              <a:rPr lang="zh-CN" altLang="zh-CN" sz="2400" kern="100" dirty="0" smtClean="0">
                <a:latin typeface="宋体" pitchFamily="2" charset="-122"/>
                <a:ea typeface="宋体" pitchFamily="2" charset="-122"/>
              </a:rPr>
              <a:t>，</a:t>
            </a:r>
            <a:r>
              <a:rPr lang="zh-CN" altLang="en-US" sz="2400" kern="100" dirty="0" smtClean="0">
                <a:latin typeface="宋体" pitchFamily="2" charset="-122"/>
                <a:ea typeface="宋体" pitchFamily="2" charset="-122"/>
              </a:rPr>
              <a:t>理解事实与观点的关系</a:t>
            </a:r>
            <a:r>
              <a:rPr lang="zh-CN" altLang="zh-CN" sz="2400" kern="100" dirty="0" smtClean="0">
                <a:latin typeface="宋体" pitchFamily="2" charset="-122"/>
                <a:ea typeface="宋体" pitchFamily="2" charset="-122"/>
              </a:rPr>
              <a:t>，</a:t>
            </a:r>
            <a:r>
              <a:rPr lang="zh-CN" altLang="en-US" sz="2400" kern="100" dirty="0" smtClean="0">
                <a:latin typeface="宋体" pitchFamily="2" charset="-122"/>
                <a:ea typeface="宋体" pitchFamily="2" charset="-122"/>
              </a:rPr>
              <a:t>抓住典型事件，把握人物精神</a:t>
            </a:r>
            <a:r>
              <a:rPr lang="zh-CN" altLang="zh-CN" sz="2400" kern="100" dirty="0" smtClean="0">
                <a:latin typeface="宋体" pitchFamily="2" charset="-122"/>
                <a:ea typeface="宋体" pitchFamily="2" charset="-122"/>
              </a:rPr>
              <a:t>。</a:t>
            </a:r>
            <a:endParaRPr lang="zh-CN" altLang="zh-CN" sz="2400" kern="100" dirty="0" smtClean="0">
              <a:latin typeface="宋体" pitchFamily="2" charset="-122"/>
              <a:ea typeface="宋体" pitchFamily="2" charset="-122"/>
              <a:cs typeface="Times New Roman"/>
            </a:endParaRPr>
          </a:p>
          <a:p>
            <a:pPr marL="357188" indent="-357188">
              <a:defRPr/>
            </a:pPr>
            <a:endParaRPr lang="en-US" altLang="zh-CN" dirty="0">
              <a:latin typeface="Arial" charset="0"/>
            </a:endParaRPr>
          </a:p>
        </p:txBody>
      </p:sp>
      <p:sp>
        <p:nvSpPr>
          <p:cNvPr id="8" name="AutoShape 5"/>
          <p:cNvSpPr>
            <a:spLocks noChangeArrowheads="1"/>
          </p:cNvSpPr>
          <p:nvPr/>
        </p:nvSpPr>
        <p:spPr bwMode="auto">
          <a:xfrm>
            <a:off x="908637" y="2944804"/>
            <a:ext cx="7263764" cy="594122"/>
          </a:xfrm>
          <a:prstGeom prst="roundRect">
            <a:avLst>
              <a:gd name="adj" fmla="val 0"/>
            </a:avLst>
          </a:prstGeom>
          <a:noFill/>
          <a:ln w="3175">
            <a:solidFill>
              <a:srgbClr val="969696"/>
            </a:solidFill>
            <a:round/>
            <a:headEnd/>
            <a:tailEnd/>
          </a:ln>
          <a:extLst/>
        </p:spPr>
        <p:txBody>
          <a:bodyPr/>
          <a:lstStyle/>
          <a:p>
            <a:pPr>
              <a:spcAft>
                <a:spcPts val="0"/>
              </a:spcAft>
              <a:defRPr/>
            </a:pPr>
            <a:r>
              <a:rPr lang="en-US" altLang="zh-CN" sz="2400" kern="100" dirty="0">
                <a:latin typeface="宋体" pitchFamily="2" charset="-122"/>
                <a:ea typeface="宋体" pitchFamily="2" charset="-122"/>
              </a:rPr>
              <a:t>  </a:t>
            </a:r>
            <a:r>
              <a:rPr lang="zh-CN" altLang="en-US" sz="2400" kern="100" dirty="0" smtClean="0">
                <a:latin typeface="宋体" pitchFamily="2" charset="-122"/>
                <a:ea typeface="宋体" pitchFamily="2" charset="-122"/>
              </a:rPr>
              <a:t>了解新闻评论的观点，学习阐述观点的方法</a:t>
            </a:r>
            <a:r>
              <a:rPr lang="zh-CN" altLang="zh-CN" kern="100" dirty="0" smtClean="0">
                <a:latin typeface="Arial" charset="0"/>
              </a:rPr>
              <a:t>。</a:t>
            </a:r>
            <a:endParaRPr lang="zh-CN" altLang="zh-CN" kern="100" dirty="0">
              <a:latin typeface="Calibri"/>
              <a:ea typeface="宋体"/>
              <a:cs typeface="Times New Roman"/>
            </a:endParaRPr>
          </a:p>
        </p:txBody>
      </p:sp>
      <p:sp>
        <p:nvSpPr>
          <p:cNvPr id="79879" name="Rectangle 8"/>
          <p:cNvSpPr>
            <a:spLocks noChangeArrowheads="1"/>
          </p:cNvSpPr>
          <p:nvPr/>
        </p:nvSpPr>
        <p:spPr bwMode="auto">
          <a:xfrm>
            <a:off x="404813" y="951310"/>
            <a:ext cx="495300" cy="594122"/>
          </a:xfrm>
          <a:prstGeom prst="rect">
            <a:avLst/>
          </a:prstGeom>
          <a:solidFill>
            <a:srgbClr val="808080"/>
          </a:solidFill>
          <a:ln w="9525">
            <a:solidFill>
              <a:srgbClr val="969696"/>
            </a:solidFill>
            <a:miter lim="800000"/>
            <a:headEnd/>
            <a:tailEnd/>
          </a:ln>
        </p:spPr>
        <p:txBody>
          <a:bodyPr anchor="ctr"/>
          <a:lstStyle/>
          <a:p>
            <a:endParaRPr lang="zh-CN" altLang="en-US">
              <a:solidFill>
                <a:schemeClr val="bg1"/>
              </a:solidFill>
            </a:endParaRPr>
          </a:p>
        </p:txBody>
      </p:sp>
      <p:sp>
        <p:nvSpPr>
          <p:cNvPr id="79880" name="Rectangle 9"/>
          <p:cNvSpPr>
            <a:spLocks noChangeArrowheads="1"/>
          </p:cNvSpPr>
          <p:nvPr/>
        </p:nvSpPr>
        <p:spPr bwMode="auto">
          <a:xfrm>
            <a:off x="404813" y="1815702"/>
            <a:ext cx="495300" cy="756047"/>
          </a:xfrm>
          <a:prstGeom prst="rect">
            <a:avLst/>
          </a:prstGeom>
          <a:solidFill>
            <a:srgbClr val="808080"/>
          </a:solidFill>
          <a:ln w="9525">
            <a:solidFill>
              <a:srgbClr val="969696"/>
            </a:solidFill>
            <a:miter lim="800000"/>
            <a:headEnd/>
            <a:tailEnd/>
          </a:ln>
        </p:spPr>
        <p:txBody>
          <a:bodyPr anchor="ctr"/>
          <a:lstStyle/>
          <a:p>
            <a:endParaRPr lang="zh-CN" altLang="en-US">
              <a:solidFill>
                <a:schemeClr val="bg1"/>
              </a:solidFill>
            </a:endParaRPr>
          </a:p>
        </p:txBody>
      </p:sp>
      <p:sp>
        <p:nvSpPr>
          <p:cNvPr id="79881" name="Rectangle 10"/>
          <p:cNvSpPr>
            <a:spLocks noChangeArrowheads="1"/>
          </p:cNvSpPr>
          <p:nvPr/>
        </p:nvSpPr>
        <p:spPr bwMode="auto">
          <a:xfrm>
            <a:off x="419687" y="2949566"/>
            <a:ext cx="495300" cy="594122"/>
          </a:xfrm>
          <a:prstGeom prst="rect">
            <a:avLst/>
          </a:prstGeom>
          <a:solidFill>
            <a:srgbClr val="808080"/>
          </a:solidFill>
          <a:ln w="9525">
            <a:solidFill>
              <a:srgbClr val="969696"/>
            </a:solidFill>
            <a:miter lim="800000"/>
            <a:headEnd/>
            <a:tailEnd/>
          </a:ln>
        </p:spPr>
        <p:txBody>
          <a:bodyPr anchor="ctr"/>
          <a:lstStyle/>
          <a:p>
            <a:endParaRPr lang="zh-CN" altLang="en-US">
              <a:solidFill>
                <a:schemeClr val="bg1"/>
              </a:solidFill>
            </a:endParaRPr>
          </a:p>
        </p:txBody>
      </p:sp>
      <p:sp>
        <p:nvSpPr>
          <p:cNvPr id="3" name="矩形 2"/>
          <p:cNvSpPr/>
          <p:nvPr/>
        </p:nvSpPr>
        <p:spPr>
          <a:xfrm>
            <a:off x="1112838" y="951311"/>
            <a:ext cx="7779642" cy="461665"/>
          </a:xfrm>
          <a:prstGeom prst="rect">
            <a:avLst/>
          </a:prstGeom>
        </p:spPr>
        <p:txBody>
          <a:bodyPr wrap="square">
            <a:spAutoFit/>
          </a:bodyPr>
          <a:lstStyle/>
          <a:p>
            <a:pPr algn="just">
              <a:spcAft>
                <a:spcPts val="0"/>
              </a:spcAft>
              <a:defRPr/>
            </a:pPr>
            <a:r>
              <a:rPr lang="zh-CN" altLang="en-US" sz="2400" kern="100" dirty="0" smtClean="0">
                <a:solidFill>
                  <a:srgbClr val="000000"/>
                </a:solidFill>
                <a:latin typeface="Calibri"/>
                <a:ea typeface="宋体"/>
                <a:cs typeface="Times New Roman"/>
              </a:rPr>
              <a:t>体会“劳动最美丽”的思想，形成正确的劳动观念。</a:t>
            </a:r>
            <a:endParaRPr lang="zh-CN" altLang="zh-CN" sz="2400" kern="100" dirty="0">
              <a:solidFill>
                <a:srgbClr val="000000"/>
              </a:solidFill>
              <a:latin typeface="Calibri"/>
              <a:ea typeface="宋体"/>
              <a:cs typeface="Times New Roman"/>
            </a:endParaRPr>
          </a:p>
        </p:txBody>
      </p:sp>
      <p:sp>
        <p:nvSpPr>
          <p:cNvPr id="12" name="AutoShape 5"/>
          <p:cNvSpPr>
            <a:spLocks noChangeArrowheads="1"/>
          </p:cNvSpPr>
          <p:nvPr/>
        </p:nvSpPr>
        <p:spPr bwMode="auto">
          <a:xfrm>
            <a:off x="923511" y="3844569"/>
            <a:ext cx="7248890" cy="594122"/>
          </a:xfrm>
          <a:prstGeom prst="roundRect">
            <a:avLst>
              <a:gd name="adj" fmla="val 0"/>
            </a:avLst>
          </a:prstGeom>
          <a:noFill/>
          <a:ln w="3175">
            <a:solidFill>
              <a:srgbClr val="969696"/>
            </a:solidFill>
            <a:round/>
            <a:headEnd/>
            <a:tailEnd/>
          </a:ln>
          <a:extLst/>
        </p:spPr>
        <p:txBody>
          <a:bodyPr/>
          <a:lstStyle/>
          <a:p>
            <a:pPr>
              <a:spcAft>
                <a:spcPts val="0"/>
              </a:spcAft>
              <a:defRPr/>
            </a:pPr>
            <a:r>
              <a:rPr lang="en-US" altLang="zh-CN" sz="2400" kern="100" dirty="0">
                <a:latin typeface="宋体" pitchFamily="2" charset="-122"/>
                <a:ea typeface="宋体" pitchFamily="2" charset="-122"/>
              </a:rPr>
              <a:t>  </a:t>
            </a:r>
            <a:r>
              <a:rPr lang="zh-CN" altLang="en-US" sz="2400" kern="100" dirty="0" smtClean="0">
                <a:latin typeface="宋体" pitchFamily="2" charset="-122"/>
                <a:ea typeface="宋体" pitchFamily="2" charset="-122"/>
              </a:rPr>
              <a:t>辨析和把握新闻的报道立场，提升媒介素养</a:t>
            </a:r>
            <a:r>
              <a:rPr lang="zh-CN" altLang="zh-CN" kern="100" dirty="0" smtClean="0">
                <a:latin typeface="宋体" pitchFamily="2" charset="-122"/>
                <a:ea typeface="宋体" pitchFamily="2" charset="-122"/>
              </a:rPr>
              <a:t>。</a:t>
            </a:r>
            <a:endParaRPr lang="zh-CN" altLang="zh-CN" kern="100" dirty="0">
              <a:latin typeface="宋体" pitchFamily="2" charset="-122"/>
              <a:ea typeface="宋体" pitchFamily="2" charset="-122"/>
              <a:cs typeface="Times New Roman"/>
            </a:endParaRPr>
          </a:p>
        </p:txBody>
      </p:sp>
      <p:sp>
        <p:nvSpPr>
          <p:cNvPr id="13" name="Rectangle 10"/>
          <p:cNvSpPr>
            <a:spLocks noChangeArrowheads="1"/>
          </p:cNvSpPr>
          <p:nvPr/>
        </p:nvSpPr>
        <p:spPr bwMode="auto">
          <a:xfrm>
            <a:off x="434561" y="3849331"/>
            <a:ext cx="495300" cy="594122"/>
          </a:xfrm>
          <a:prstGeom prst="rect">
            <a:avLst/>
          </a:prstGeom>
          <a:solidFill>
            <a:srgbClr val="808080"/>
          </a:solidFill>
          <a:ln w="9525">
            <a:solidFill>
              <a:srgbClr val="969696"/>
            </a:solidFill>
            <a:miter lim="800000"/>
            <a:headEnd/>
            <a:tailEnd/>
          </a:ln>
        </p:spPr>
        <p:txBody>
          <a:bodyPr anchor="ctr"/>
          <a:lstStyle/>
          <a:p>
            <a:endParaRPr lang="zh-CN" altLang="en-US">
              <a:solidFill>
                <a:schemeClr val="bg1"/>
              </a:solidFill>
            </a:endParaRPr>
          </a:p>
        </p:txBody>
      </p:sp>
    </p:spTree>
    <p:extLst>
      <p:ext uri="{BB962C8B-B14F-4D97-AF65-F5344CB8AC3E}">
        <p14:creationId xmlns:p14="http://schemas.microsoft.com/office/powerpoint/2010/main" val="4141409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67544" y="154189"/>
            <a:ext cx="9055918" cy="994172"/>
          </a:xfrm>
        </p:spPr>
        <p:txBody>
          <a:bodyPr/>
          <a:lstStyle/>
          <a:p>
            <a:r>
              <a:rPr lang="zh-CN" altLang="zh-CN" sz="2600" b="1" dirty="0">
                <a:solidFill>
                  <a:srgbClr val="FF0000"/>
                </a:solidFill>
              </a:rPr>
              <a:t> </a:t>
            </a:r>
            <a:r>
              <a:rPr lang="zh-CN" sz="2800" b="1" dirty="0">
                <a:solidFill>
                  <a:srgbClr val="FF0000"/>
                </a:solidFill>
              </a:rPr>
              <a:t>一、概述型，就是以概括的、直接陈述的方式写作。</a:t>
            </a:r>
          </a:p>
        </p:txBody>
      </p:sp>
      <p:sp>
        <p:nvSpPr>
          <p:cNvPr id="6147" name="Rectangle 3"/>
          <p:cNvSpPr>
            <a:spLocks noGrp="1" noChangeArrowheads="1"/>
          </p:cNvSpPr>
          <p:nvPr>
            <p:ph type="body" idx="1"/>
          </p:nvPr>
        </p:nvSpPr>
        <p:spPr>
          <a:xfrm>
            <a:off x="395536" y="886763"/>
            <a:ext cx="8517110" cy="4113352"/>
          </a:xfrm>
        </p:spPr>
        <p:txBody>
          <a:bodyPr>
            <a:normAutofit fontScale="92500" lnSpcReduction="10000"/>
          </a:bodyPr>
          <a:lstStyle/>
          <a:p>
            <a:pPr marL="0" indent="0">
              <a:lnSpc>
                <a:spcPct val="100000"/>
              </a:lnSpc>
              <a:buNone/>
            </a:pPr>
            <a:r>
              <a:rPr lang="zh-CN" dirty="0"/>
              <a:t>　　</a:t>
            </a:r>
            <a:r>
              <a:rPr lang="zh-CN" sz="2400" dirty="0"/>
              <a:t>　</a:t>
            </a:r>
            <a:r>
              <a:rPr lang="en-US" altLang="zh-CN" sz="2400" dirty="0" smtClean="0"/>
              <a:t>       </a:t>
            </a:r>
            <a:r>
              <a:rPr lang="zh-CN" altLang="zh-CN" sz="2400" dirty="0" smtClean="0"/>
              <a:t>《“</a:t>
            </a:r>
            <a:r>
              <a:rPr lang="zh-CN" sz="2400" dirty="0" smtClean="0"/>
              <a:t>工人教授”窦铁成</a:t>
            </a:r>
            <a:r>
              <a:rPr lang="zh-CN" altLang="zh-CN" sz="2400" dirty="0" smtClean="0"/>
              <a:t>》</a:t>
            </a:r>
            <a:endParaRPr lang="en-US" altLang="zh-CN" sz="2400" dirty="0" smtClean="0"/>
          </a:p>
          <a:p>
            <a:pPr marL="0" indent="0">
              <a:lnSpc>
                <a:spcPct val="100000"/>
              </a:lnSpc>
              <a:buNone/>
            </a:pPr>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29</a:t>
            </a:r>
            <a:r>
              <a:rPr lang="zh-CN" sz="2400" dirty="0" smtClean="0">
                <a:latin typeface="楷体" pitchFamily="49" charset="-122"/>
                <a:ea typeface="楷体" pitchFamily="49" charset="-122"/>
              </a:rPr>
              <a:t>年</a:t>
            </a:r>
            <a:r>
              <a:rPr lang="zh-CN" sz="2400" dirty="0">
                <a:latin typeface="楷体" pitchFamily="49" charset="-122"/>
                <a:ea typeface="楷体" pitchFamily="49" charset="-122"/>
              </a:rPr>
              <a:t>，工工整整地记下</a:t>
            </a:r>
            <a:r>
              <a:rPr lang="zh-CN" altLang="zh-CN" sz="2400" dirty="0">
                <a:latin typeface="楷体" pitchFamily="49" charset="-122"/>
                <a:ea typeface="楷体" pitchFamily="49" charset="-122"/>
              </a:rPr>
              <a:t>60</a:t>
            </a:r>
            <a:r>
              <a:rPr lang="zh-CN" sz="2400" dirty="0">
                <a:latin typeface="楷体" pitchFamily="49" charset="-122"/>
                <a:ea typeface="楷体" pitchFamily="49" charset="-122"/>
              </a:rPr>
              <a:t>多本工作笔记，洋洋洒洒</a:t>
            </a:r>
            <a:r>
              <a:rPr lang="zh-CN" altLang="zh-CN" sz="2400" dirty="0">
                <a:latin typeface="楷体" pitchFamily="49" charset="-122"/>
                <a:ea typeface="楷体" pitchFamily="49" charset="-122"/>
              </a:rPr>
              <a:t>100</a:t>
            </a:r>
            <a:r>
              <a:rPr lang="zh-CN" sz="2400" dirty="0">
                <a:latin typeface="楷体" pitchFamily="49" charset="-122"/>
                <a:ea typeface="楷体" pitchFamily="49" charset="-122"/>
              </a:rPr>
              <a:t>多万字，见证着一个人的毅力有多强。</a:t>
            </a:r>
          </a:p>
          <a:p>
            <a:pPr marL="0" indent="0">
              <a:lnSpc>
                <a:spcPct val="100000"/>
              </a:lnSpc>
              <a:buNone/>
            </a:pPr>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29</a:t>
            </a:r>
            <a:r>
              <a:rPr lang="zh-CN" sz="2400" dirty="0" smtClean="0">
                <a:latin typeface="楷体" pitchFamily="49" charset="-122"/>
                <a:ea typeface="楷体" pitchFamily="49" charset="-122"/>
              </a:rPr>
              <a:t>年</a:t>
            </a:r>
            <a:r>
              <a:rPr lang="zh-CN" sz="2400" dirty="0">
                <a:latin typeface="楷体" pitchFamily="49" charset="-122"/>
                <a:ea typeface="楷体" pitchFamily="49" charset="-122"/>
              </a:rPr>
              <a:t>，解决技术难题</a:t>
            </a:r>
            <a:r>
              <a:rPr lang="zh-CN" altLang="zh-CN" sz="2400" dirty="0">
                <a:latin typeface="楷体" pitchFamily="49" charset="-122"/>
                <a:ea typeface="楷体" pitchFamily="49" charset="-122"/>
              </a:rPr>
              <a:t>50</a:t>
            </a:r>
            <a:r>
              <a:rPr lang="zh-CN" sz="2400" dirty="0">
                <a:latin typeface="楷体" pitchFamily="49" charset="-122"/>
                <a:ea typeface="楷体" pitchFamily="49" charset="-122"/>
              </a:rPr>
              <a:t>多项，排除送电故障</a:t>
            </a:r>
            <a:r>
              <a:rPr lang="zh-CN" altLang="zh-CN" sz="2400" dirty="0">
                <a:latin typeface="楷体" pitchFamily="49" charset="-122"/>
                <a:ea typeface="楷体" pitchFamily="49" charset="-122"/>
              </a:rPr>
              <a:t>300</a:t>
            </a:r>
            <a:r>
              <a:rPr lang="zh-CN" sz="2400" dirty="0">
                <a:latin typeface="楷体" pitchFamily="49" charset="-122"/>
                <a:ea typeface="楷体" pitchFamily="49" charset="-122"/>
              </a:rPr>
              <a:t>多次，负责安装的</a:t>
            </a:r>
            <a:r>
              <a:rPr lang="zh-CN" altLang="zh-CN" sz="2400" dirty="0">
                <a:latin typeface="楷体" pitchFamily="49" charset="-122"/>
                <a:ea typeface="楷体" pitchFamily="49" charset="-122"/>
              </a:rPr>
              <a:t>45</a:t>
            </a:r>
            <a:r>
              <a:rPr lang="zh-CN" sz="2400" dirty="0">
                <a:latin typeface="楷体" pitchFamily="49" charset="-122"/>
                <a:ea typeface="楷体" pitchFamily="49" charset="-122"/>
              </a:rPr>
              <a:t>个铁路变配电所全部一次验收通过，见证了一个人的技术有多高。</a:t>
            </a:r>
          </a:p>
          <a:p>
            <a:pPr marL="0" indent="0">
              <a:lnSpc>
                <a:spcPct val="100000"/>
              </a:lnSpc>
              <a:buNone/>
            </a:pPr>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29</a:t>
            </a:r>
            <a:r>
              <a:rPr lang="zh-CN" sz="2400" dirty="0" smtClean="0">
                <a:latin typeface="楷体" pitchFamily="49" charset="-122"/>
                <a:ea typeface="楷体" pitchFamily="49" charset="-122"/>
              </a:rPr>
              <a:t>年</a:t>
            </a:r>
            <a:r>
              <a:rPr lang="zh-CN" sz="2400" dirty="0">
                <a:latin typeface="楷体" pitchFamily="49" charset="-122"/>
                <a:ea typeface="楷体" pitchFamily="49" charset="-122"/>
              </a:rPr>
              <a:t>，培养徒弟</a:t>
            </a:r>
            <a:r>
              <a:rPr lang="zh-CN" altLang="zh-CN" sz="2400" dirty="0">
                <a:latin typeface="楷体" pitchFamily="49" charset="-122"/>
                <a:ea typeface="楷体" pitchFamily="49" charset="-122"/>
              </a:rPr>
              <a:t>300</a:t>
            </a:r>
            <a:r>
              <a:rPr lang="zh-CN" sz="2400" dirty="0">
                <a:latin typeface="楷体" pitchFamily="49" charset="-122"/>
                <a:ea typeface="楷体" pitchFamily="49" charset="-122"/>
              </a:rPr>
              <a:t>多人，培养电力工技师</a:t>
            </a:r>
            <a:r>
              <a:rPr lang="zh-CN" altLang="zh-CN" sz="2400" dirty="0">
                <a:latin typeface="楷体" pitchFamily="49" charset="-122"/>
                <a:ea typeface="楷体" pitchFamily="49" charset="-122"/>
              </a:rPr>
              <a:t>40</a:t>
            </a:r>
            <a:r>
              <a:rPr lang="zh-CN" sz="2400" dirty="0">
                <a:latin typeface="楷体" pitchFamily="49" charset="-122"/>
                <a:ea typeface="楷体" pitchFamily="49" charset="-122"/>
              </a:rPr>
              <a:t>多人，见证着一个人的作用有多大！</a:t>
            </a:r>
          </a:p>
          <a:p>
            <a:pPr marL="0" indent="0">
              <a:lnSpc>
                <a:spcPct val="100000"/>
              </a:lnSpc>
              <a:buNone/>
            </a:pPr>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29</a:t>
            </a:r>
            <a:r>
              <a:rPr lang="zh-CN" sz="2400" dirty="0" smtClean="0">
                <a:latin typeface="楷体" pitchFamily="49" charset="-122"/>
                <a:ea typeface="楷体" pitchFamily="49" charset="-122"/>
              </a:rPr>
              <a:t>年</a:t>
            </a:r>
            <a:r>
              <a:rPr lang="zh-CN" sz="2400" dirty="0">
                <a:latin typeface="楷体" pitchFamily="49" charset="-122"/>
                <a:ea typeface="楷体" pitchFamily="49" charset="-122"/>
              </a:rPr>
              <a:t>，一个从初中文化程度的普通工人成长为众人眼中的“工人教授”，中国中铁一局电务公司电力工高级技师窦铁成，用他朴素的人生经历，演绎了当代工人的不凡历程！</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46552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31354" y="273847"/>
            <a:ext cx="8283996" cy="994172"/>
          </a:xfrm>
        </p:spPr>
        <p:txBody>
          <a:bodyPr>
            <a:normAutofit/>
          </a:bodyPr>
          <a:lstStyle/>
          <a:p>
            <a:r>
              <a:rPr lang="zh-CN" sz="3600" b="1" dirty="0">
                <a:solidFill>
                  <a:srgbClr val="FF0000"/>
                </a:solidFill>
              </a:rPr>
              <a:t>二</a:t>
            </a:r>
            <a:r>
              <a:rPr lang="zh-CN" sz="3600" b="1" dirty="0" smtClean="0">
                <a:solidFill>
                  <a:srgbClr val="FF0000"/>
                </a:solidFill>
              </a:rPr>
              <a:t>、亦描亦述、描述兼有的描述型。</a:t>
            </a:r>
            <a:endParaRPr lang="zh-CN" sz="3600" b="1" dirty="0">
              <a:solidFill>
                <a:srgbClr val="FF0000"/>
              </a:solidFill>
            </a:endParaRPr>
          </a:p>
        </p:txBody>
      </p:sp>
      <p:sp>
        <p:nvSpPr>
          <p:cNvPr id="7171" name="Rectangle 3"/>
          <p:cNvSpPr>
            <a:spLocks noGrp="1" noChangeArrowheads="1"/>
          </p:cNvSpPr>
          <p:nvPr>
            <p:ph type="body" idx="1"/>
          </p:nvPr>
        </p:nvSpPr>
        <p:spPr/>
        <p:txBody>
          <a:bodyPr/>
          <a:lstStyle/>
          <a:p>
            <a:pPr marL="0" indent="0">
              <a:buNone/>
            </a:pPr>
            <a:r>
              <a:rPr lang="zh-CN" altLang="en-US" dirty="0" smtClean="0"/>
              <a:t>              《索玛花儿为什么这样红 ——记优秀共产党员、木里县马班邮路乡邮员王顺友》</a:t>
            </a:r>
            <a:endParaRPr lang="en-US" altLang="zh-CN" dirty="0"/>
          </a:p>
          <a:p>
            <a:pPr marL="0" indent="0">
              <a:buNone/>
            </a:pPr>
            <a:r>
              <a:rPr lang="zh-CN" altLang="en-US" dirty="0" smtClean="0"/>
              <a:t> </a:t>
            </a:r>
            <a:r>
              <a:rPr lang="zh-CN" altLang="en-US" dirty="0"/>
              <a:t>　　</a:t>
            </a:r>
            <a:r>
              <a:rPr lang="zh-CN" altLang="en-US" sz="3200" dirty="0">
                <a:latin typeface="楷体" pitchFamily="49" charset="-122"/>
                <a:ea typeface="楷体" pitchFamily="49" charset="-122"/>
              </a:rPr>
              <a:t>眼前这位苗族汉子矮小、苍老，40岁的人看过去有50开外，与人说话时，憨厚的眼神会变得游离而紧张，一副无助的样子，只是当他与那匹驮着邮包的枣红马交流时，才透出一种会心的安宁。</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5517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7544" y="213039"/>
            <a:ext cx="10657184" cy="994172"/>
          </a:xfrm>
        </p:spPr>
        <p:txBody>
          <a:bodyPr>
            <a:normAutofit/>
          </a:bodyPr>
          <a:lstStyle/>
          <a:p>
            <a:r>
              <a:rPr lang="zh-CN" sz="3600" b="1" dirty="0">
                <a:solidFill>
                  <a:srgbClr val="FF0000"/>
                </a:solidFill>
              </a:rPr>
              <a:t>三、夹叙夹议、有述有评的评述</a:t>
            </a:r>
            <a:r>
              <a:rPr lang="zh-CN" sz="3600" b="1" dirty="0" smtClean="0">
                <a:solidFill>
                  <a:srgbClr val="FF0000"/>
                </a:solidFill>
              </a:rPr>
              <a:t>型。</a:t>
            </a:r>
            <a:endParaRPr lang="zh-CN" sz="3600" b="1" dirty="0">
              <a:solidFill>
                <a:srgbClr val="FF0000"/>
              </a:solidFill>
            </a:endParaRPr>
          </a:p>
        </p:txBody>
      </p:sp>
      <p:sp>
        <p:nvSpPr>
          <p:cNvPr id="8195" name="Rectangle 3"/>
          <p:cNvSpPr>
            <a:spLocks noGrp="1" noChangeArrowheads="1"/>
          </p:cNvSpPr>
          <p:nvPr>
            <p:ph type="body" idx="1"/>
          </p:nvPr>
        </p:nvSpPr>
        <p:spPr>
          <a:xfrm>
            <a:off x="628650" y="1275606"/>
            <a:ext cx="7886700" cy="3263504"/>
          </a:xfrm>
        </p:spPr>
        <p:txBody>
          <a:bodyPr>
            <a:normAutofit lnSpcReduction="10000"/>
          </a:bodyPr>
          <a:lstStyle/>
          <a:p>
            <a:pPr marL="0" indent="0">
              <a:buNone/>
            </a:pPr>
            <a:r>
              <a:rPr lang="zh-CN" altLang="en-US" dirty="0" smtClean="0"/>
              <a:t>            《“五毒书记”和他的官场逻辑》</a:t>
            </a:r>
            <a:endParaRPr lang="zh-CN" altLang="en-US" dirty="0"/>
          </a:p>
          <a:p>
            <a:pPr marL="0" indent="0">
              <a:buNone/>
            </a:pPr>
            <a:r>
              <a:rPr lang="zh-CN" altLang="en-US" dirty="0"/>
              <a:t>　   </a:t>
            </a:r>
            <a:r>
              <a:rPr lang="zh-CN" altLang="en-US" sz="2800" dirty="0">
                <a:latin typeface="楷体" pitchFamily="49" charset="-122"/>
                <a:ea typeface="楷体" pitchFamily="49" charset="-122"/>
              </a:rPr>
              <a:t>自命为“荆楚一帅才”的张二江，可能做梦都没有想到，有朝一日他会以“五毒书记”的外号扬名天下。2002年1月29日，湖北省委书记俞正声在省委召开的典型案例通报电视电话会议上痛斥张“吹、卖（官）、嫖、赌、贪”五毒俱全，从此“五毒书记” 之称不胫而走，成了2002年反腐的标志性词语之一。</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88613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31354" y="213039"/>
            <a:ext cx="10640094" cy="994172"/>
          </a:xfrm>
        </p:spPr>
        <p:txBody>
          <a:bodyPr>
            <a:normAutofit/>
          </a:bodyPr>
          <a:lstStyle/>
          <a:p>
            <a:r>
              <a:rPr lang="zh-CN" sz="2800" b="1" dirty="0">
                <a:solidFill>
                  <a:srgbClr val="FF0000"/>
                </a:solidFill>
              </a:rPr>
              <a:t>四、用重要的情节、细节开头，能起到提纲挈领的作用。</a:t>
            </a:r>
          </a:p>
        </p:txBody>
      </p:sp>
      <p:sp>
        <p:nvSpPr>
          <p:cNvPr id="9219" name="Rectangle 3"/>
          <p:cNvSpPr>
            <a:spLocks noGrp="1" noChangeArrowheads="1"/>
          </p:cNvSpPr>
          <p:nvPr>
            <p:ph type="body" idx="1"/>
          </p:nvPr>
        </p:nvSpPr>
        <p:spPr/>
        <p:txBody>
          <a:bodyPr/>
          <a:lstStyle/>
          <a:p>
            <a:pPr marL="0" indent="0">
              <a:buNone/>
            </a:pPr>
            <a:r>
              <a:rPr lang="zh-CN" altLang="en-US" dirty="0" smtClean="0"/>
              <a:t>       《“那一刻，我只想保护火炬”》</a:t>
            </a:r>
            <a:endParaRPr lang="zh-CN" altLang="en-US" dirty="0"/>
          </a:p>
          <a:p>
            <a:endParaRPr lang="zh-CN" altLang="en-US" dirty="0"/>
          </a:p>
          <a:p>
            <a:pPr marL="0" indent="0">
              <a:buNone/>
            </a:pPr>
            <a:r>
              <a:rPr lang="zh-CN" altLang="en-US" dirty="0" smtClean="0"/>
              <a:t>        </a:t>
            </a:r>
            <a:r>
              <a:rPr lang="zh-CN" altLang="en-US" sz="2800" dirty="0" smtClean="0">
                <a:latin typeface="楷体" pitchFamily="49" charset="-122"/>
                <a:ea typeface="楷体" pitchFamily="49" charset="-122"/>
              </a:rPr>
              <a:t>北京</a:t>
            </a:r>
            <a:r>
              <a:rPr lang="zh-CN" altLang="en-US" sz="2800" dirty="0">
                <a:latin typeface="楷体" pitchFamily="49" charset="-122"/>
                <a:ea typeface="楷体" pitchFamily="49" charset="-122"/>
              </a:rPr>
              <a:t>奥运火炬传递到巴黎站，上海姑娘金晶在等待火炬交接时，受到了藏独分子的干扰，关键时刻，她不顾一切地保护着奥运火炬：“那一刻，我只想到要保护好火炬！”</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81098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zh-CN" b="1" dirty="0">
                <a:solidFill>
                  <a:srgbClr val="FF0000"/>
                </a:solidFill>
              </a:rPr>
              <a:t>五</a:t>
            </a:r>
            <a:r>
              <a:rPr lang="zh-CN" b="1" dirty="0" smtClean="0">
                <a:solidFill>
                  <a:srgbClr val="FF0000"/>
                </a:solidFill>
              </a:rPr>
              <a:t>、对比</a:t>
            </a:r>
            <a:r>
              <a:rPr lang="zh-CN" altLang="en-US" b="1" dirty="0" smtClean="0">
                <a:solidFill>
                  <a:srgbClr val="FF0000"/>
                </a:solidFill>
              </a:rPr>
              <a:t>型</a:t>
            </a:r>
            <a:r>
              <a:rPr lang="zh-CN" b="1" dirty="0" smtClean="0">
                <a:solidFill>
                  <a:srgbClr val="FF0000"/>
                </a:solidFill>
              </a:rPr>
              <a:t>。</a:t>
            </a:r>
            <a:endParaRPr lang="zh-CN" b="1" dirty="0">
              <a:solidFill>
                <a:srgbClr val="FF0000"/>
              </a:solidFill>
            </a:endParaRPr>
          </a:p>
        </p:txBody>
      </p:sp>
      <p:sp>
        <p:nvSpPr>
          <p:cNvPr id="10243" name="Rectangle 3"/>
          <p:cNvSpPr>
            <a:spLocks noGrp="1" noChangeArrowheads="1"/>
          </p:cNvSpPr>
          <p:nvPr>
            <p:ph type="body" idx="1"/>
          </p:nvPr>
        </p:nvSpPr>
        <p:spPr/>
        <p:txBody>
          <a:bodyPr/>
          <a:lstStyle/>
          <a:p>
            <a:pPr marL="0" indent="0">
              <a:buNone/>
            </a:pPr>
            <a:r>
              <a:rPr lang="zh-CN" altLang="en-US" dirty="0" smtClean="0"/>
              <a:t>          《知荣明耻去浊取清 ——疏捞工刘玉梅的平凡追求》</a:t>
            </a:r>
            <a:endParaRPr lang="zh-CN" altLang="en-US" dirty="0"/>
          </a:p>
          <a:p>
            <a:pPr marL="0" indent="0">
              <a:buNone/>
            </a:pPr>
            <a:r>
              <a:rPr lang="zh-CN" altLang="en-US" dirty="0" smtClean="0"/>
              <a:t>     </a:t>
            </a:r>
            <a:r>
              <a:rPr lang="zh-CN" altLang="en-US" dirty="0"/>
              <a:t>　</a:t>
            </a:r>
            <a:r>
              <a:rPr lang="zh-CN" altLang="en-US" sz="3200" dirty="0">
                <a:latin typeface="楷体" pitchFamily="49" charset="-122"/>
                <a:ea typeface="楷体" pitchFamily="49" charset="-122"/>
              </a:rPr>
              <a:t>刚当上疏捞工那阵，刘玉梅觉得丢人，干活时总是压低草帽遮住脸；如今，在下水道、窨井、化粪池中，她带领伙伴们清理污秽，疏通城市“经脉”，大方而自豪。</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19654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7544" y="29684"/>
            <a:ext cx="7886700" cy="994172"/>
          </a:xfrm>
        </p:spPr>
        <p:txBody>
          <a:bodyPr/>
          <a:lstStyle/>
          <a:p>
            <a:r>
              <a:rPr lang="zh-CN" b="1" dirty="0">
                <a:solidFill>
                  <a:srgbClr val="FF0000"/>
                </a:solidFill>
              </a:rPr>
              <a:t>六、讲故事</a:t>
            </a:r>
            <a:r>
              <a:rPr lang="zh-CN" b="1" dirty="0" smtClean="0">
                <a:solidFill>
                  <a:srgbClr val="FF0000"/>
                </a:solidFill>
              </a:rPr>
              <a:t>型。</a:t>
            </a:r>
            <a:endParaRPr lang="zh-CN" b="1" dirty="0">
              <a:solidFill>
                <a:srgbClr val="FF0000"/>
              </a:solidFill>
            </a:endParaRPr>
          </a:p>
        </p:txBody>
      </p:sp>
      <p:sp>
        <p:nvSpPr>
          <p:cNvPr id="11267" name="Rectangle 3"/>
          <p:cNvSpPr>
            <a:spLocks noGrp="1" noChangeArrowheads="1"/>
          </p:cNvSpPr>
          <p:nvPr>
            <p:ph type="body" idx="1"/>
          </p:nvPr>
        </p:nvSpPr>
        <p:spPr>
          <a:xfrm>
            <a:off x="539752" y="735807"/>
            <a:ext cx="8207375" cy="3887391"/>
          </a:xfrm>
        </p:spPr>
        <p:txBody>
          <a:bodyPr>
            <a:normAutofit fontScale="92500" lnSpcReduction="10000"/>
          </a:bodyPr>
          <a:lstStyle/>
          <a:p>
            <a:pPr marL="0" indent="0">
              <a:lnSpc>
                <a:spcPct val="100000"/>
              </a:lnSpc>
              <a:buNone/>
            </a:pPr>
            <a:r>
              <a:rPr lang="zh-CN" altLang="en-US" dirty="0" smtClean="0"/>
              <a:t>                  《申纪兰的市场观》</a:t>
            </a:r>
            <a:endParaRPr lang="en-US" altLang="zh-CN" dirty="0" smtClean="0"/>
          </a:p>
          <a:p>
            <a:pPr marL="0" indent="0">
              <a:lnSpc>
                <a:spcPct val="100000"/>
              </a:lnSpc>
              <a:buNone/>
            </a:pPr>
            <a:r>
              <a:rPr lang="en-US" altLang="zh-CN" dirty="0" smtClean="0"/>
              <a:t>      </a:t>
            </a:r>
            <a:r>
              <a:rPr lang="zh-CN" altLang="en-US" sz="2400" dirty="0" smtClean="0">
                <a:latin typeface="楷体" pitchFamily="49" charset="-122"/>
                <a:ea typeface="楷体" pitchFamily="49" charset="-122"/>
              </a:rPr>
              <a:t>鸡</a:t>
            </a:r>
            <a:r>
              <a:rPr lang="zh-CN" altLang="en-US" sz="2400" dirty="0">
                <a:latin typeface="楷体" pitchFamily="49" charset="-122"/>
                <a:ea typeface="楷体" pitchFamily="49" charset="-122"/>
              </a:rPr>
              <a:t>刚叫过三遍，申纪兰就起床了。她穿上藏青西服，裹上那条嫣紫色围巾。像往常一样，用一把锁虚挂在家门上——这是向找她的人传递一种信息：她出门了。</a:t>
            </a:r>
          </a:p>
          <a:p>
            <a:pPr marL="0" indent="0">
              <a:lnSpc>
                <a:spcPct val="100000"/>
              </a:lnSpc>
              <a:buNone/>
            </a:pPr>
            <a:r>
              <a:rPr lang="zh-CN" altLang="en-US" sz="2400" dirty="0" smtClean="0">
                <a:latin typeface="楷体" pitchFamily="49" charset="-122"/>
                <a:ea typeface="楷体" pitchFamily="49" charset="-122"/>
              </a:rPr>
              <a:t>  </a:t>
            </a:r>
            <a:r>
              <a:rPr lang="zh-CN" altLang="en-US" sz="2400" dirty="0">
                <a:latin typeface="楷体" pitchFamily="49" charset="-122"/>
                <a:ea typeface="楷体" pitchFamily="49" charset="-122"/>
              </a:rPr>
              <a:t>　新的一天就这样开始，脚下踩着白茫茫的积雪，留下这位76岁老人的脚印。村党总支书记张高明对老申说，今天是12月8日，是焦化厂点火的日子，你要多说几 句鼓励的话。申纪兰一边答应一边思索着讲话内容：技术不过关，一次次停业整顿，企业会诊，应该抹去客套话，借此机会敲敲警钟。来开会的都是合股人，一切都 是市场化运作。亲兄弟，明算账，犯不上谁谢谁。她想强调的是责、权、利，大家的利益捆绑在一起。</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66857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zh-CN" b="1" dirty="0">
                <a:solidFill>
                  <a:srgbClr val="FF0000"/>
                </a:solidFill>
              </a:rPr>
              <a:t>七、生平</a:t>
            </a:r>
            <a:r>
              <a:rPr lang="zh-CN" b="1" dirty="0" smtClean="0">
                <a:solidFill>
                  <a:srgbClr val="FF0000"/>
                </a:solidFill>
              </a:rPr>
              <a:t>型。</a:t>
            </a:r>
            <a:endParaRPr lang="zh-CN" b="1" dirty="0">
              <a:solidFill>
                <a:srgbClr val="FF0000"/>
              </a:solidFill>
            </a:endParaRPr>
          </a:p>
        </p:txBody>
      </p:sp>
      <p:sp>
        <p:nvSpPr>
          <p:cNvPr id="12291" name="Rectangle 3"/>
          <p:cNvSpPr>
            <a:spLocks noGrp="1" noChangeArrowheads="1"/>
          </p:cNvSpPr>
          <p:nvPr>
            <p:ph type="body" idx="1"/>
          </p:nvPr>
        </p:nvSpPr>
        <p:spPr>
          <a:xfrm>
            <a:off x="628650" y="1145992"/>
            <a:ext cx="7886700" cy="3694010"/>
          </a:xfrm>
        </p:spPr>
        <p:txBody>
          <a:bodyPr>
            <a:normAutofit fontScale="92500" lnSpcReduction="10000"/>
          </a:bodyPr>
          <a:lstStyle/>
          <a:p>
            <a:pPr marL="0" indent="0">
              <a:buNone/>
            </a:pPr>
            <a:r>
              <a:rPr lang="en-US" altLang="zh-CN" dirty="0" smtClean="0"/>
              <a:t>                      </a:t>
            </a:r>
            <a:r>
              <a:rPr lang="zh-CN" altLang="zh-CN" dirty="0" smtClean="0"/>
              <a:t>《</a:t>
            </a:r>
            <a:r>
              <a:rPr lang="zh-CN" dirty="0" smtClean="0"/>
              <a:t>警察任长霞</a:t>
            </a:r>
            <a:r>
              <a:rPr lang="zh-CN" altLang="zh-CN" dirty="0" smtClean="0"/>
              <a:t>》</a:t>
            </a:r>
            <a:endParaRPr lang="zh-CN" altLang="zh-CN" dirty="0"/>
          </a:p>
          <a:p>
            <a:pPr marL="0" indent="0">
              <a:buNone/>
            </a:pPr>
            <a:r>
              <a:rPr lang="zh-CN" dirty="0"/>
              <a:t>　　</a:t>
            </a:r>
            <a:r>
              <a:rPr lang="zh-CN" sz="2400" dirty="0" smtClean="0">
                <a:latin typeface="楷体" pitchFamily="49" charset="-122"/>
                <a:ea typeface="楷体" pitchFamily="49" charset="-122"/>
              </a:rPr>
              <a:t>任长霞</a:t>
            </a:r>
            <a:r>
              <a:rPr lang="zh-CN" altLang="zh-CN" sz="2400" dirty="0">
                <a:latin typeface="楷体" pitchFamily="49" charset="-122"/>
                <a:ea typeface="楷体" pitchFamily="49" charset="-122"/>
              </a:rPr>
              <a:t>5</a:t>
            </a:r>
            <a:r>
              <a:rPr lang="zh-CN" sz="2400" dirty="0">
                <a:latin typeface="楷体" pitchFamily="49" charset="-122"/>
                <a:ea typeface="楷体" pitchFamily="49" charset="-122"/>
              </a:rPr>
              <a:t>岁时就喜欢拈枪弄棒，精神头大得很。</a:t>
            </a:r>
          </a:p>
          <a:p>
            <a:pPr marL="0" indent="0">
              <a:buNone/>
            </a:pPr>
            <a:r>
              <a:rPr lang="zh-CN" sz="2400" dirty="0">
                <a:latin typeface="楷体" pitchFamily="49" charset="-122"/>
                <a:ea typeface="楷体" pitchFamily="49" charset="-122"/>
              </a:rPr>
              <a:t>　　</a:t>
            </a:r>
            <a:r>
              <a:rPr lang="zh-CN" sz="2400" dirty="0" smtClean="0">
                <a:latin typeface="楷体" pitchFamily="49" charset="-122"/>
                <a:ea typeface="楷体" pitchFamily="49" charset="-122"/>
              </a:rPr>
              <a:t>开始</a:t>
            </a:r>
            <a:r>
              <a:rPr lang="zh-CN" sz="2400" dirty="0">
                <a:latin typeface="楷体" pitchFamily="49" charset="-122"/>
                <a:ea typeface="楷体" pitchFamily="49" charset="-122"/>
              </a:rPr>
              <a:t>读书，任长霞喜欢读福尔摩斯探案集之类的书籍，有空就抱着啃。当时的警服上白下蓝，任长霞喜欢，大街上一看到穿这类衣服的，就盯着看。</a:t>
            </a:r>
          </a:p>
          <a:p>
            <a:pPr marL="0" indent="0">
              <a:buNone/>
            </a:pPr>
            <a:r>
              <a:rPr lang="zh-CN" sz="2400" dirty="0">
                <a:latin typeface="楷体" pitchFamily="49" charset="-122"/>
                <a:ea typeface="楷体" pitchFamily="49" charset="-122"/>
              </a:rPr>
              <a:t>　　</a:t>
            </a:r>
            <a:r>
              <a:rPr lang="zh-CN" sz="2400" dirty="0" smtClean="0">
                <a:latin typeface="楷体" pitchFamily="49" charset="-122"/>
                <a:ea typeface="楷体" pitchFamily="49" charset="-122"/>
              </a:rPr>
              <a:t>高中</a:t>
            </a:r>
            <a:r>
              <a:rPr lang="zh-CN" sz="2400" dirty="0">
                <a:latin typeface="楷体" pitchFamily="49" charset="-122"/>
                <a:ea typeface="楷体" pitchFamily="49" charset="-122"/>
              </a:rPr>
              <a:t>毕业，任长霞要报考警校。可她</a:t>
            </a:r>
            <a:r>
              <a:rPr lang="zh-CN" altLang="zh-CN" sz="2400" dirty="0">
                <a:latin typeface="楷体" pitchFamily="49" charset="-122"/>
                <a:ea typeface="楷体" pitchFamily="49" charset="-122"/>
              </a:rPr>
              <a:t>1.58</a:t>
            </a:r>
            <a:r>
              <a:rPr lang="zh-CN" sz="2400" dirty="0">
                <a:latin typeface="楷体" pitchFamily="49" charset="-122"/>
                <a:ea typeface="楷体" pitchFamily="49" charset="-122"/>
              </a:rPr>
              <a:t>米的个头，根本达不到警校女生</a:t>
            </a:r>
            <a:r>
              <a:rPr lang="zh-CN" altLang="zh-CN" sz="2400" dirty="0">
                <a:latin typeface="楷体" pitchFamily="49" charset="-122"/>
                <a:ea typeface="楷体" pitchFamily="49" charset="-122"/>
              </a:rPr>
              <a:t>1.60</a:t>
            </a:r>
            <a:r>
              <a:rPr lang="zh-CN" sz="2400" dirty="0">
                <a:latin typeface="楷体" pitchFamily="49" charset="-122"/>
                <a:ea typeface="楷体" pitchFamily="49" charset="-122"/>
              </a:rPr>
              <a:t>的最低录取线。这姑娘有主意，她穿上高跟鞋，再穿上能盖上鞋跟的长筒裤，昂首挺胸去体验，量身高时使劲往上拔着，恨不得把头发丝都乍起来</a:t>
            </a:r>
            <a:r>
              <a:rPr lang="zh-CN" altLang="zh-CN" sz="2400" dirty="0">
                <a:latin typeface="楷体" pitchFamily="49" charset="-122"/>
                <a:ea typeface="楷体" pitchFamily="49" charset="-122"/>
              </a:rPr>
              <a:t>……</a:t>
            </a:r>
          </a:p>
          <a:p>
            <a:pPr marL="0" indent="0">
              <a:buNone/>
            </a:pPr>
            <a:r>
              <a:rPr lang="en-US" altLang="zh-CN" sz="2400" dirty="0" smtClean="0">
                <a:latin typeface="楷体" pitchFamily="49" charset="-122"/>
                <a:ea typeface="楷体" pitchFamily="49" charset="-122"/>
              </a:rPr>
              <a:t>  </a:t>
            </a:r>
            <a:r>
              <a:rPr lang="zh-CN" sz="2400" dirty="0">
                <a:latin typeface="楷体" pitchFamily="49" charset="-122"/>
                <a:ea typeface="楷体" pitchFamily="49" charset="-122"/>
              </a:rPr>
              <a:t>　她如愿变成了警察任长霞。</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64675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zh-CN" b="1" dirty="0">
                <a:solidFill>
                  <a:srgbClr val="FF0000"/>
                </a:solidFill>
              </a:rPr>
              <a:t>八、悬念</a:t>
            </a:r>
            <a:r>
              <a:rPr lang="zh-CN" b="1" dirty="0" smtClean="0">
                <a:solidFill>
                  <a:srgbClr val="FF0000"/>
                </a:solidFill>
              </a:rPr>
              <a:t>型</a:t>
            </a:r>
            <a:endParaRPr lang="zh-CN" b="1" dirty="0">
              <a:solidFill>
                <a:srgbClr val="FF0000"/>
              </a:solidFill>
            </a:endParaRPr>
          </a:p>
        </p:txBody>
      </p:sp>
      <p:sp>
        <p:nvSpPr>
          <p:cNvPr id="13315" name="Rectangle 3"/>
          <p:cNvSpPr>
            <a:spLocks noGrp="1" noChangeArrowheads="1"/>
          </p:cNvSpPr>
          <p:nvPr>
            <p:ph type="body" idx="1"/>
          </p:nvPr>
        </p:nvSpPr>
        <p:spPr/>
        <p:txBody>
          <a:bodyPr>
            <a:normAutofit fontScale="92500" lnSpcReduction="10000"/>
          </a:bodyPr>
          <a:lstStyle/>
          <a:p>
            <a:pPr marL="0" indent="0">
              <a:buNone/>
            </a:pPr>
            <a:r>
              <a:rPr lang="en-US" altLang="zh-CN" dirty="0" smtClean="0"/>
              <a:t>         </a:t>
            </a:r>
            <a:r>
              <a:rPr lang="zh-CN" altLang="zh-CN" dirty="0" smtClean="0"/>
              <a:t>《</a:t>
            </a:r>
            <a:r>
              <a:rPr lang="zh-CN" dirty="0" smtClean="0"/>
              <a:t>被收容者孙志刚之死</a:t>
            </a:r>
            <a:r>
              <a:rPr lang="zh-CN" altLang="zh-CN" dirty="0" smtClean="0"/>
              <a:t>》</a:t>
            </a:r>
            <a:endParaRPr lang="zh-CN" altLang="zh-CN" dirty="0"/>
          </a:p>
          <a:p>
            <a:pPr marL="0" indent="0">
              <a:buNone/>
            </a:pPr>
            <a:r>
              <a:rPr lang="zh-CN" dirty="0"/>
              <a:t>　</a:t>
            </a:r>
            <a:r>
              <a:rPr lang="zh-CN" sz="2400" dirty="0">
                <a:latin typeface="楷体" pitchFamily="49" charset="-122"/>
                <a:ea typeface="楷体" pitchFamily="49" charset="-122"/>
              </a:rPr>
              <a:t>　</a:t>
            </a:r>
            <a:r>
              <a:rPr lang="zh-CN" sz="2400" dirty="0" smtClean="0">
                <a:latin typeface="楷体" pitchFamily="49" charset="-122"/>
                <a:ea typeface="楷体" pitchFamily="49" charset="-122"/>
              </a:rPr>
              <a:t>孙</a:t>
            </a:r>
            <a:r>
              <a:rPr lang="zh-CN" sz="2400" dirty="0">
                <a:latin typeface="楷体" pitchFamily="49" charset="-122"/>
                <a:ea typeface="楷体" pitchFamily="49" charset="-122"/>
              </a:rPr>
              <a:t>志刚，男，今年</a:t>
            </a:r>
            <a:r>
              <a:rPr lang="zh-CN" altLang="zh-CN" sz="2400" dirty="0">
                <a:latin typeface="楷体" pitchFamily="49" charset="-122"/>
                <a:ea typeface="楷体" pitchFamily="49" charset="-122"/>
              </a:rPr>
              <a:t>27</a:t>
            </a:r>
            <a:r>
              <a:rPr lang="zh-CN" sz="2400" dirty="0">
                <a:latin typeface="楷体" pitchFamily="49" charset="-122"/>
                <a:ea typeface="楷体" pitchFamily="49" charset="-122"/>
              </a:rPr>
              <a:t>岁，刚从大学毕业两年。</a:t>
            </a:r>
          </a:p>
          <a:p>
            <a:pPr marL="0" indent="0">
              <a:buNone/>
            </a:pPr>
            <a:r>
              <a:rPr lang="zh-CN" sz="2400" dirty="0">
                <a:latin typeface="楷体" pitchFamily="49" charset="-122"/>
                <a:ea typeface="楷体" pitchFamily="49" charset="-122"/>
              </a:rPr>
              <a:t>　　</a:t>
            </a:r>
            <a:r>
              <a:rPr lang="zh-CN" altLang="zh-CN" sz="2400" dirty="0" smtClean="0">
                <a:latin typeface="楷体" pitchFamily="49" charset="-122"/>
                <a:ea typeface="楷体" pitchFamily="49" charset="-122"/>
              </a:rPr>
              <a:t>2003</a:t>
            </a:r>
            <a:r>
              <a:rPr lang="zh-CN" sz="2400" dirty="0" smtClean="0">
                <a:latin typeface="楷体" pitchFamily="49" charset="-122"/>
                <a:ea typeface="楷体" pitchFamily="49" charset="-122"/>
              </a:rPr>
              <a:t>年</a:t>
            </a:r>
            <a:r>
              <a:rPr lang="zh-CN" altLang="zh-CN" sz="2400" dirty="0" smtClean="0">
                <a:latin typeface="楷体" pitchFamily="49" charset="-122"/>
                <a:ea typeface="楷体" pitchFamily="49" charset="-122"/>
              </a:rPr>
              <a:t>3</a:t>
            </a:r>
            <a:r>
              <a:rPr lang="zh-CN" sz="2400" dirty="0" smtClean="0">
                <a:latin typeface="楷体" pitchFamily="49" charset="-122"/>
                <a:ea typeface="楷体" pitchFamily="49" charset="-122"/>
              </a:rPr>
              <a:t>月</a:t>
            </a:r>
            <a:r>
              <a:rPr lang="zh-CN" altLang="zh-CN" sz="2400" dirty="0" smtClean="0">
                <a:latin typeface="楷体" pitchFamily="49" charset="-122"/>
                <a:ea typeface="楷体" pitchFamily="49" charset="-122"/>
              </a:rPr>
              <a:t>17</a:t>
            </a:r>
            <a:r>
              <a:rPr lang="zh-CN" sz="2400" dirty="0" smtClean="0">
                <a:latin typeface="楷体" pitchFamily="49" charset="-122"/>
                <a:ea typeface="楷体" pitchFamily="49" charset="-122"/>
              </a:rPr>
              <a:t>日晚</a:t>
            </a:r>
            <a:r>
              <a:rPr lang="zh-CN" altLang="zh-CN" sz="2400" dirty="0" smtClean="0">
                <a:latin typeface="楷体" pitchFamily="49" charset="-122"/>
                <a:ea typeface="楷体" pitchFamily="49" charset="-122"/>
              </a:rPr>
              <a:t>10</a:t>
            </a:r>
            <a:r>
              <a:rPr lang="zh-CN" sz="2400" dirty="0" smtClean="0">
                <a:latin typeface="楷体" pitchFamily="49" charset="-122"/>
                <a:ea typeface="楷体" pitchFamily="49" charset="-122"/>
              </a:rPr>
              <a:t>点</a:t>
            </a:r>
            <a:r>
              <a:rPr lang="zh-CN" sz="2400" dirty="0">
                <a:latin typeface="楷体" pitchFamily="49" charset="-122"/>
                <a:ea typeface="楷体" pitchFamily="49" charset="-122"/>
              </a:rPr>
              <a:t>，他像往常一样出门去上网。在其后的</a:t>
            </a:r>
            <a:r>
              <a:rPr lang="zh-CN" altLang="zh-CN" sz="2400" dirty="0">
                <a:latin typeface="楷体" pitchFamily="49" charset="-122"/>
                <a:ea typeface="楷体" pitchFamily="49" charset="-122"/>
              </a:rPr>
              <a:t>3</a:t>
            </a:r>
            <a:r>
              <a:rPr lang="zh-CN" sz="2400" dirty="0">
                <a:latin typeface="楷体" pitchFamily="49" charset="-122"/>
                <a:ea typeface="楷体" pitchFamily="49" charset="-122"/>
              </a:rPr>
              <a:t>天中，他经历了此前不曾去过的</a:t>
            </a:r>
            <a:r>
              <a:rPr lang="zh-CN" altLang="zh-CN" sz="2400" dirty="0">
                <a:latin typeface="楷体" pitchFamily="49" charset="-122"/>
                <a:ea typeface="楷体" pitchFamily="49" charset="-122"/>
              </a:rPr>
              <a:t>3</a:t>
            </a:r>
            <a:r>
              <a:rPr lang="zh-CN" sz="2400" dirty="0">
                <a:latin typeface="楷体" pitchFamily="49" charset="-122"/>
                <a:ea typeface="楷体" pitchFamily="49" charset="-122"/>
              </a:rPr>
              <a:t>个地方：广州黄村街派出所、广州市收容遣送中转站和广州收容人员救治站。</a:t>
            </a:r>
          </a:p>
          <a:p>
            <a:pPr marL="0" indent="0">
              <a:buNone/>
            </a:pPr>
            <a:r>
              <a:rPr lang="zh-CN" sz="2400" dirty="0">
                <a:latin typeface="楷体" pitchFamily="49" charset="-122"/>
                <a:ea typeface="楷体" pitchFamily="49" charset="-122"/>
              </a:rPr>
              <a:t>　</a:t>
            </a:r>
            <a:r>
              <a:rPr lang="en-US" altLang="zh-CN" sz="2400" dirty="0" smtClean="0">
                <a:latin typeface="楷体" pitchFamily="49" charset="-122"/>
                <a:ea typeface="楷体" pitchFamily="49" charset="-122"/>
              </a:rPr>
              <a:t> </a:t>
            </a:r>
            <a:r>
              <a:rPr lang="zh-CN" sz="2400" dirty="0">
                <a:latin typeface="楷体" pitchFamily="49" charset="-122"/>
                <a:ea typeface="楷体" pitchFamily="49" charset="-122"/>
              </a:rPr>
              <a:t> 这</a:t>
            </a:r>
            <a:r>
              <a:rPr lang="zh-CN" altLang="zh-CN" sz="2400" dirty="0">
                <a:latin typeface="楷体" pitchFamily="49" charset="-122"/>
                <a:ea typeface="楷体" pitchFamily="49" charset="-122"/>
              </a:rPr>
              <a:t>3</a:t>
            </a:r>
            <a:r>
              <a:rPr lang="zh-CN" sz="2400" dirty="0">
                <a:latin typeface="楷体" pitchFamily="49" charset="-122"/>
                <a:ea typeface="楷体" pitchFamily="49" charset="-122"/>
              </a:rPr>
              <a:t>天，在这</a:t>
            </a:r>
            <a:r>
              <a:rPr lang="zh-CN" altLang="zh-CN" sz="2400" dirty="0">
                <a:latin typeface="楷体" pitchFamily="49" charset="-122"/>
                <a:ea typeface="楷体" pitchFamily="49" charset="-122"/>
              </a:rPr>
              <a:t>3</a:t>
            </a:r>
            <a:r>
              <a:rPr lang="zh-CN" sz="2400" dirty="0">
                <a:latin typeface="楷体" pitchFamily="49" charset="-122"/>
                <a:ea typeface="楷体" pitchFamily="49" charset="-122"/>
              </a:rPr>
              <a:t>个地方，孙志刚究竟遭遇了什么，他现在已经不能告诉我们了。</a:t>
            </a:r>
            <a:r>
              <a:rPr lang="zh-CN" altLang="zh-CN" sz="2400" dirty="0">
                <a:latin typeface="楷体" pitchFamily="49" charset="-122"/>
                <a:ea typeface="楷体" pitchFamily="49" charset="-122"/>
              </a:rPr>
              <a:t>3</a:t>
            </a:r>
            <a:r>
              <a:rPr lang="zh-CN" sz="2400" dirty="0">
                <a:latin typeface="楷体" pitchFamily="49" charset="-122"/>
                <a:ea typeface="楷体" pitchFamily="49" charset="-122"/>
              </a:rPr>
              <a:t>月</a:t>
            </a:r>
            <a:r>
              <a:rPr lang="zh-CN" altLang="zh-CN" sz="2400" dirty="0">
                <a:latin typeface="楷体" pitchFamily="49" charset="-122"/>
                <a:ea typeface="楷体" pitchFamily="49" charset="-122"/>
              </a:rPr>
              <a:t>20</a:t>
            </a:r>
            <a:r>
              <a:rPr lang="zh-CN" sz="2400" dirty="0">
                <a:latin typeface="楷体" pitchFamily="49" charset="-122"/>
                <a:ea typeface="楷体" pitchFamily="49" charset="-122"/>
              </a:rPr>
              <a:t>日，孙志刚死于广州收容人员救治站（广州市脑科医院的江村住院部）。</a:t>
            </a:r>
          </a:p>
          <a:p>
            <a:pPr marL="0" indent="0">
              <a:buNone/>
            </a:pPr>
            <a:r>
              <a:rPr lang="en-US" altLang="zh-CN" sz="2400" dirty="0" smtClean="0">
                <a:latin typeface="楷体" pitchFamily="49" charset="-122"/>
                <a:ea typeface="楷体" pitchFamily="49" charset="-122"/>
              </a:rPr>
              <a:t>    </a:t>
            </a:r>
            <a:r>
              <a:rPr lang="zh-CN" sz="2400" dirty="0" smtClean="0">
                <a:latin typeface="楷体" pitchFamily="49" charset="-122"/>
                <a:ea typeface="楷体" pitchFamily="49" charset="-122"/>
              </a:rPr>
              <a:t>他</a:t>
            </a:r>
            <a:r>
              <a:rPr lang="zh-CN" sz="2400" dirty="0">
                <a:latin typeface="楷体" pitchFamily="49" charset="-122"/>
                <a:ea typeface="楷体" pitchFamily="49" charset="-122"/>
              </a:rPr>
              <a:t>的尸体现在尚未火化，仍然保存在殡仪馆内。</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12901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b="1" dirty="0">
                <a:solidFill>
                  <a:srgbClr val="FF0000"/>
                </a:solidFill>
              </a:rPr>
              <a:t>九、肖像</a:t>
            </a:r>
            <a:r>
              <a:rPr lang="zh-CN" b="1" dirty="0" smtClean="0">
                <a:solidFill>
                  <a:srgbClr val="FF0000"/>
                </a:solidFill>
              </a:rPr>
              <a:t>型</a:t>
            </a:r>
            <a:endParaRPr lang="zh-CN" dirty="0"/>
          </a:p>
        </p:txBody>
      </p:sp>
      <p:sp>
        <p:nvSpPr>
          <p:cNvPr id="14339" name="Rectangle 3"/>
          <p:cNvSpPr>
            <a:spLocks noGrp="1" noChangeArrowheads="1"/>
          </p:cNvSpPr>
          <p:nvPr>
            <p:ph type="body" idx="1"/>
          </p:nvPr>
        </p:nvSpPr>
        <p:spPr/>
        <p:txBody>
          <a:bodyPr>
            <a:normAutofit fontScale="92500"/>
          </a:bodyPr>
          <a:lstStyle/>
          <a:p>
            <a:pPr marL="0" indent="0">
              <a:buNone/>
            </a:pPr>
            <a:r>
              <a:rPr lang="zh-CN" altLang="en-US" dirty="0" smtClean="0"/>
              <a:t>             《俞可平：大音不希声》</a:t>
            </a:r>
            <a:endParaRPr lang="zh-CN" altLang="en-US" dirty="0"/>
          </a:p>
          <a:p>
            <a:pPr marL="0" indent="0">
              <a:buNone/>
            </a:pPr>
            <a:r>
              <a:rPr lang="zh-CN" altLang="en-US" sz="2800" dirty="0" smtClean="0">
                <a:latin typeface="楷体" pitchFamily="49" charset="-122"/>
                <a:ea typeface="楷体" pitchFamily="49" charset="-122"/>
              </a:rPr>
              <a:t>  </a:t>
            </a:r>
            <a:r>
              <a:rPr lang="zh-CN" altLang="en-US" sz="2800" dirty="0">
                <a:latin typeface="楷体" pitchFamily="49" charset="-122"/>
                <a:ea typeface="楷体" pitchFamily="49" charset="-122"/>
              </a:rPr>
              <a:t>　</a:t>
            </a:r>
            <a:r>
              <a:rPr lang="zh-CN" altLang="en-US" sz="2800" dirty="0" smtClean="0">
                <a:latin typeface="楷体" pitchFamily="49" charset="-122"/>
                <a:ea typeface="楷体" pitchFamily="49" charset="-122"/>
              </a:rPr>
              <a:t>8</a:t>
            </a:r>
            <a:r>
              <a:rPr lang="zh-CN" altLang="en-US" sz="2800" dirty="0">
                <a:latin typeface="楷体" pitchFamily="49" charset="-122"/>
                <a:ea typeface="楷体" pitchFamily="49" charset="-122"/>
              </a:rPr>
              <a:t>岁的俞可平给人的第一印象往往不是著名政治学者的睿智，而是看起来远低于年龄的面庞。“好年轻。”一些人描述第一次见到俞时都这么说。</a:t>
            </a:r>
          </a:p>
          <a:p>
            <a:pPr marL="0" indent="0">
              <a:buNone/>
            </a:pPr>
            <a:r>
              <a:rPr lang="zh-CN" altLang="en-US" sz="2800" dirty="0" smtClean="0">
                <a:latin typeface="楷体" pitchFamily="49" charset="-122"/>
                <a:ea typeface="楷体" pitchFamily="49" charset="-122"/>
              </a:rPr>
              <a:t> </a:t>
            </a:r>
            <a:r>
              <a:rPr lang="zh-CN" altLang="en-US" sz="2800" dirty="0">
                <a:latin typeface="楷体" pitchFamily="49" charset="-122"/>
                <a:ea typeface="楷体" pitchFamily="49" charset="-122"/>
              </a:rPr>
              <a:t>　</a:t>
            </a:r>
            <a:r>
              <a:rPr lang="zh-CN" altLang="en-US" sz="2800" dirty="0" smtClean="0">
                <a:latin typeface="楷体" pitchFamily="49" charset="-122"/>
                <a:ea typeface="楷体" pitchFamily="49" charset="-122"/>
              </a:rPr>
              <a:t> 这种</a:t>
            </a:r>
            <a:r>
              <a:rPr lang="zh-CN" altLang="en-US" sz="2800" dirty="0">
                <a:latin typeface="楷体" pitchFamily="49" charset="-122"/>
                <a:ea typeface="楷体" pitchFamily="49" charset="-122"/>
              </a:rPr>
              <a:t>印象在十多年前甚至更让人吃惊一些。1990年代初，在中央编译局做副研究员的俞可平去北大找一位师弟。事后有人转告此人，“刚才有个高中生来找你”。</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78553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zh-CN" b="1" dirty="0">
                <a:solidFill>
                  <a:srgbClr val="FF0000"/>
                </a:solidFill>
              </a:rPr>
              <a:t>十、散文</a:t>
            </a:r>
            <a:r>
              <a:rPr lang="zh-CN" b="1" dirty="0" smtClean="0">
                <a:solidFill>
                  <a:srgbClr val="FF0000"/>
                </a:solidFill>
              </a:rPr>
              <a:t>型</a:t>
            </a:r>
            <a:endParaRPr lang="zh-CN" b="1" dirty="0">
              <a:solidFill>
                <a:srgbClr val="FF0000"/>
              </a:solidFill>
            </a:endParaRPr>
          </a:p>
        </p:txBody>
      </p:sp>
      <p:sp>
        <p:nvSpPr>
          <p:cNvPr id="15363" name="Rectangle 3"/>
          <p:cNvSpPr>
            <a:spLocks noGrp="1" noChangeArrowheads="1"/>
          </p:cNvSpPr>
          <p:nvPr>
            <p:ph type="body" idx="1"/>
          </p:nvPr>
        </p:nvSpPr>
        <p:spPr>
          <a:xfrm>
            <a:off x="628650" y="1369218"/>
            <a:ext cx="7886700" cy="3989242"/>
          </a:xfrm>
        </p:spPr>
        <p:txBody>
          <a:bodyPr/>
          <a:lstStyle/>
          <a:p>
            <a:pPr marL="0" indent="0">
              <a:buNone/>
            </a:pPr>
            <a:r>
              <a:rPr lang="en-US" altLang="zh-CN" dirty="0" smtClean="0"/>
              <a:t>                          </a:t>
            </a:r>
            <a:r>
              <a:rPr lang="zh-CN" altLang="zh-CN" dirty="0" smtClean="0"/>
              <a:t>《</a:t>
            </a:r>
            <a:r>
              <a:rPr lang="zh-CN" dirty="0" smtClean="0"/>
              <a:t>送巴金</a:t>
            </a:r>
            <a:r>
              <a:rPr lang="zh-CN" altLang="zh-CN" dirty="0" smtClean="0"/>
              <a:t>》</a:t>
            </a:r>
            <a:endParaRPr lang="zh-CN" altLang="zh-CN" dirty="0"/>
          </a:p>
          <a:p>
            <a:pPr marL="0" indent="0">
              <a:buNone/>
            </a:pPr>
            <a:r>
              <a:rPr lang="zh-CN" dirty="0"/>
              <a:t>　　</a:t>
            </a:r>
            <a:r>
              <a:rPr lang="zh-CN" sz="2800" dirty="0">
                <a:latin typeface="楷体" pitchFamily="49" charset="-122"/>
                <a:ea typeface="楷体" pitchFamily="49" charset="-122"/>
              </a:rPr>
              <a:t>满墙的中国结，飘逸的红灯笼</a:t>
            </a:r>
            <a:r>
              <a:rPr lang="zh-CN" altLang="zh-CN" sz="2800" dirty="0">
                <a:latin typeface="楷体" pitchFamily="49" charset="-122"/>
                <a:ea typeface="楷体" pitchFamily="49" charset="-122"/>
              </a:rPr>
              <a:t>……</a:t>
            </a:r>
            <a:r>
              <a:rPr lang="zh-CN" sz="2800" dirty="0">
                <a:latin typeface="楷体" pitchFamily="49" charset="-122"/>
                <a:ea typeface="楷体" pitchFamily="49" charset="-122"/>
              </a:rPr>
              <a:t>一切还是那么鲜亮，那么耀眼。然而，这一刻：</a:t>
            </a:r>
            <a:r>
              <a:rPr lang="zh-CN" altLang="zh-CN" sz="2800" dirty="0">
                <a:latin typeface="楷体" pitchFamily="49" charset="-122"/>
                <a:ea typeface="楷体" pitchFamily="49" charset="-122"/>
              </a:rPr>
              <a:t>2005</a:t>
            </a:r>
            <a:r>
              <a:rPr lang="zh-CN" sz="2800" dirty="0">
                <a:latin typeface="楷体" pitchFamily="49" charset="-122"/>
                <a:ea typeface="楷体" pitchFamily="49" charset="-122"/>
              </a:rPr>
              <a:t>年</a:t>
            </a:r>
            <a:r>
              <a:rPr lang="zh-CN" altLang="zh-CN" sz="2800" dirty="0">
                <a:latin typeface="楷体" pitchFamily="49" charset="-122"/>
                <a:ea typeface="楷体" pitchFamily="49" charset="-122"/>
              </a:rPr>
              <a:t>10</a:t>
            </a:r>
            <a:r>
              <a:rPr lang="zh-CN" sz="2800" dirty="0">
                <a:latin typeface="楷体" pitchFamily="49" charset="-122"/>
                <a:ea typeface="楷体" pitchFamily="49" charset="-122"/>
              </a:rPr>
              <a:t>月</a:t>
            </a:r>
            <a:r>
              <a:rPr lang="zh-CN" altLang="zh-CN" sz="2800" dirty="0">
                <a:latin typeface="楷体" pitchFamily="49" charset="-122"/>
                <a:ea typeface="楷体" pitchFamily="49" charset="-122"/>
              </a:rPr>
              <a:t>17</a:t>
            </a:r>
            <a:r>
              <a:rPr lang="zh-CN" sz="2800" dirty="0">
                <a:latin typeface="楷体" pitchFamily="49" charset="-122"/>
                <a:ea typeface="楷体" pitchFamily="49" charset="-122"/>
              </a:rPr>
              <a:t>日</a:t>
            </a:r>
            <a:r>
              <a:rPr lang="zh-CN" altLang="zh-CN" sz="2800" dirty="0">
                <a:latin typeface="楷体" pitchFamily="49" charset="-122"/>
                <a:ea typeface="楷体" pitchFamily="49" charset="-122"/>
              </a:rPr>
              <a:t>19</a:t>
            </a:r>
            <a:r>
              <a:rPr lang="zh-CN" sz="2800" dirty="0">
                <a:latin typeface="楷体" pitchFamily="49" charset="-122"/>
                <a:ea typeface="楷体" pitchFamily="49" charset="-122"/>
              </a:rPr>
              <a:t>点零</a:t>
            </a:r>
            <a:r>
              <a:rPr lang="zh-CN" altLang="zh-CN" sz="2800" dirty="0">
                <a:latin typeface="楷体" pitchFamily="49" charset="-122"/>
                <a:ea typeface="楷体" pitchFamily="49" charset="-122"/>
              </a:rPr>
              <a:t>6</a:t>
            </a:r>
            <a:r>
              <a:rPr lang="zh-CN" sz="2800" dirty="0">
                <a:latin typeface="楷体" pitchFamily="49" charset="-122"/>
                <a:ea typeface="楷体" pitchFamily="49" charset="-122"/>
              </a:rPr>
              <a:t>分，一代文学巨匠巴金，却永远地离开了人世。问红尘，何久存？无也，无也！</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9814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ctrTitle"/>
          </p:nvPr>
        </p:nvSpPr>
        <p:spPr>
          <a:xfrm>
            <a:off x="589006" y="707231"/>
            <a:ext cx="7965992" cy="1314450"/>
          </a:xfrm>
        </p:spPr>
        <p:txBody>
          <a:bodyPr/>
          <a:lstStyle/>
          <a:p>
            <a:pPr eaLnBrk="1" hangingPunct="1"/>
            <a:r>
              <a:rPr lang="zh-CN" altLang="en-US" sz="7200" dirty="0" smtClean="0">
                <a:ea typeface="华文隶书" pitchFamily="2" charset="-122"/>
              </a:rPr>
              <a:t>人物通讯</a:t>
            </a:r>
            <a:r>
              <a:rPr lang="zh-CN" altLang="en-US" sz="7200" dirty="0" smtClean="0">
                <a:solidFill>
                  <a:schemeClr val="tx1"/>
                </a:solidFill>
                <a:ea typeface="华文隶书" pitchFamily="2" charset="-122"/>
              </a:rPr>
              <a:t>教学设计</a:t>
            </a:r>
          </a:p>
        </p:txBody>
      </p:sp>
      <p:grpSp>
        <p:nvGrpSpPr>
          <p:cNvPr id="78853" name="组合 51"/>
          <p:cNvGrpSpPr>
            <a:grpSpLocks/>
          </p:cNvGrpSpPr>
          <p:nvPr/>
        </p:nvGrpSpPr>
        <p:grpSpPr bwMode="auto">
          <a:xfrm>
            <a:off x="4572002" y="1169195"/>
            <a:ext cx="1008063" cy="772716"/>
            <a:chOff x="808906" y="1899284"/>
            <a:chExt cx="1369516" cy="1373336"/>
          </a:xfrm>
        </p:grpSpPr>
        <p:sp>
          <p:nvSpPr>
            <p:cNvPr id="8" name="矩形 7"/>
            <p:cNvSpPr/>
            <p:nvPr/>
          </p:nvSpPr>
          <p:spPr>
            <a:xfrm>
              <a:off x="808906" y="1899284"/>
              <a:ext cx="683680"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9" name="矩形 8"/>
            <p:cNvSpPr/>
            <p:nvPr/>
          </p:nvSpPr>
          <p:spPr>
            <a:xfrm>
              <a:off x="808906" y="2587010"/>
              <a:ext cx="683680"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0" name="矩形 9"/>
            <p:cNvSpPr/>
            <p:nvPr/>
          </p:nvSpPr>
          <p:spPr>
            <a:xfrm>
              <a:off x="1492586" y="1899284"/>
              <a:ext cx="685836"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1" name="矩形 10"/>
            <p:cNvSpPr/>
            <p:nvPr/>
          </p:nvSpPr>
          <p:spPr>
            <a:xfrm>
              <a:off x="1492586" y="2587010"/>
              <a:ext cx="685836"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78854" name="组合 51"/>
          <p:cNvGrpSpPr>
            <a:grpSpLocks/>
          </p:cNvGrpSpPr>
          <p:nvPr/>
        </p:nvGrpSpPr>
        <p:grpSpPr bwMode="auto">
          <a:xfrm>
            <a:off x="5580063" y="1170385"/>
            <a:ext cx="901700" cy="772715"/>
            <a:chOff x="808906" y="1899284"/>
            <a:chExt cx="1369516" cy="1373336"/>
          </a:xfrm>
        </p:grpSpPr>
        <p:sp>
          <p:nvSpPr>
            <p:cNvPr id="13" name="矩形 12"/>
            <p:cNvSpPr/>
            <p:nvPr/>
          </p:nvSpPr>
          <p:spPr>
            <a:xfrm>
              <a:off x="808906" y="1899284"/>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4" name="矩形 13"/>
            <p:cNvSpPr/>
            <p:nvPr/>
          </p:nvSpPr>
          <p:spPr>
            <a:xfrm>
              <a:off x="808906" y="2587010"/>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5" name="矩形 14"/>
            <p:cNvSpPr/>
            <p:nvPr/>
          </p:nvSpPr>
          <p:spPr>
            <a:xfrm>
              <a:off x="1493664" y="1899284"/>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6" name="矩形 15"/>
            <p:cNvSpPr/>
            <p:nvPr/>
          </p:nvSpPr>
          <p:spPr>
            <a:xfrm>
              <a:off x="1493664" y="2587010"/>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78855" name="组合 51"/>
          <p:cNvGrpSpPr>
            <a:grpSpLocks/>
          </p:cNvGrpSpPr>
          <p:nvPr/>
        </p:nvGrpSpPr>
        <p:grpSpPr bwMode="auto">
          <a:xfrm>
            <a:off x="6481763" y="1170385"/>
            <a:ext cx="969962" cy="772715"/>
            <a:chOff x="808906" y="1899284"/>
            <a:chExt cx="1369516" cy="1373336"/>
          </a:xfrm>
        </p:grpSpPr>
        <p:sp>
          <p:nvSpPr>
            <p:cNvPr id="18" name="矩形 17"/>
            <p:cNvSpPr/>
            <p:nvPr/>
          </p:nvSpPr>
          <p:spPr>
            <a:xfrm>
              <a:off x="808906" y="1899284"/>
              <a:ext cx="68363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19" name="矩形 18"/>
            <p:cNvSpPr/>
            <p:nvPr/>
          </p:nvSpPr>
          <p:spPr>
            <a:xfrm>
              <a:off x="808906" y="2587010"/>
              <a:ext cx="68363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0" name="矩形 19"/>
            <p:cNvSpPr/>
            <p:nvPr/>
          </p:nvSpPr>
          <p:spPr>
            <a:xfrm>
              <a:off x="1492543" y="1899284"/>
              <a:ext cx="68587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1" name="矩形 20"/>
            <p:cNvSpPr/>
            <p:nvPr/>
          </p:nvSpPr>
          <p:spPr>
            <a:xfrm>
              <a:off x="1492543" y="2587010"/>
              <a:ext cx="68587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78856" name="组合 51"/>
          <p:cNvGrpSpPr>
            <a:grpSpLocks/>
          </p:cNvGrpSpPr>
          <p:nvPr/>
        </p:nvGrpSpPr>
        <p:grpSpPr bwMode="auto">
          <a:xfrm>
            <a:off x="7451728" y="1171575"/>
            <a:ext cx="936625" cy="772716"/>
            <a:chOff x="808906" y="1899284"/>
            <a:chExt cx="1369516" cy="1373336"/>
          </a:xfrm>
        </p:grpSpPr>
        <p:sp>
          <p:nvSpPr>
            <p:cNvPr id="23" name="矩形 22"/>
            <p:cNvSpPr/>
            <p:nvPr/>
          </p:nvSpPr>
          <p:spPr>
            <a:xfrm>
              <a:off x="808906" y="1899284"/>
              <a:ext cx="68475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4" name="矩形 23"/>
            <p:cNvSpPr/>
            <p:nvPr/>
          </p:nvSpPr>
          <p:spPr>
            <a:xfrm>
              <a:off x="808906" y="2587010"/>
              <a:ext cx="68475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5" name="矩形 24"/>
            <p:cNvSpPr/>
            <p:nvPr/>
          </p:nvSpPr>
          <p:spPr>
            <a:xfrm>
              <a:off x="1493665" y="1899284"/>
              <a:ext cx="68475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6" name="矩形 25"/>
            <p:cNvSpPr/>
            <p:nvPr/>
          </p:nvSpPr>
          <p:spPr>
            <a:xfrm>
              <a:off x="1493665" y="2587010"/>
              <a:ext cx="68475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sp>
        <p:nvSpPr>
          <p:cNvPr id="78857" name="矩形 1"/>
          <p:cNvSpPr>
            <a:spLocks noChangeArrowheads="1"/>
          </p:cNvSpPr>
          <p:nvPr/>
        </p:nvSpPr>
        <p:spPr bwMode="auto">
          <a:xfrm>
            <a:off x="3635300" y="3579862"/>
            <a:ext cx="41387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800" dirty="0" smtClean="0">
                <a:latin typeface="华文隶书" pitchFamily="2" charset="-122"/>
                <a:ea typeface="华文隶书" pitchFamily="2" charset="-122"/>
              </a:rPr>
              <a:t>沈阳市</a:t>
            </a:r>
            <a:r>
              <a:rPr lang="zh-CN" altLang="zh-CN" sz="2800" dirty="0">
                <a:latin typeface="华文隶书" pitchFamily="2" charset="-122"/>
                <a:ea typeface="华文隶书" pitchFamily="2" charset="-122"/>
              </a:rPr>
              <a:t>第四中学</a:t>
            </a:r>
            <a:r>
              <a:rPr lang="en-US" altLang="zh-CN" sz="2800" dirty="0">
                <a:latin typeface="华文隶书" pitchFamily="2" charset="-122"/>
                <a:ea typeface="华文隶书" pitchFamily="2" charset="-122"/>
              </a:rPr>
              <a:t> </a:t>
            </a:r>
            <a:r>
              <a:rPr lang="en-US" altLang="zh-CN" sz="2800" dirty="0" smtClean="0">
                <a:latin typeface="华文隶书" pitchFamily="2" charset="-122"/>
                <a:ea typeface="华文隶书" pitchFamily="2" charset="-122"/>
              </a:rPr>
              <a:t> </a:t>
            </a:r>
            <a:r>
              <a:rPr lang="zh-CN" altLang="en-US" sz="2800" dirty="0" smtClean="0">
                <a:latin typeface="华文隶书" pitchFamily="2" charset="-122"/>
                <a:ea typeface="华文隶书" pitchFamily="2" charset="-122"/>
              </a:rPr>
              <a:t>张</a:t>
            </a:r>
            <a:r>
              <a:rPr lang="zh-CN" altLang="en-US" sz="2800" dirty="0">
                <a:latin typeface="华文隶书" pitchFamily="2" charset="-122"/>
                <a:ea typeface="华文隶书" pitchFamily="2" charset="-122"/>
              </a:rPr>
              <a:t>琳</a:t>
            </a:r>
          </a:p>
        </p:txBody>
      </p:sp>
      <p:grpSp>
        <p:nvGrpSpPr>
          <p:cNvPr id="27" name="组合 51"/>
          <p:cNvGrpSpPr>
            <a:grpSpLocks/>
          </p:cNvGrpSpPr>
          <p:nvPr/>
        </p:nvGrpSpPr>
        <p:grpSpPr bwMode="auto">
          <a:xfrm>
            <a:off x="755578" y="1148813"/>
            <a:ext cx="1008063" cy="772716"/>
            <a:chOff x="808906" y="1899284"/>
            <a:chExt cx="1369516" cy="1373336"/>
          </a:xfrm>
        </p:grpSpPr>
        <p:sp>
          <p:nvSpPr>
            <p:cNvPr id="28" name="矩形 27"/>
            <p:cNvSpPr/>
            <p:nvPr/>
          </p:nvSpPr>
          <p:spPr>
            <a:xfrm>
              <a:off x="808906" y="1899284"/>
              <a:ext cx="683680"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29" name="矩形 28"/>
            <p:cNvSpPr/>
            <p:nvPr/>
          </p:nvSpPr>
          <p:spPr>
            <a:xfrm>
              <a:off x="808906" y="2587010"/>
              <a:ext cx="683680"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0" name="矩形 29"/>
            <p:cNvSpPr/>
            <p:nvPr/>
          </p:nvSpPr>
          <p:spPr>
            <a:xfrm>
              <a:off x="1492586" y="1899284"/>
              <a:ext cx="685836"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1" name="矩形 30"/>
            <p:cNvSpPr/>
            <p:nvPr/>
          </p:nvSpPr>
          <p:spPr>
            <a:xfrm>
              <a:off x="1492586" y="2587010"/>
              <a:ext cx="685836"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32" name="组合 51"/>
          <p:cNvGrpSpPr>
            <a:grpSpLocks/>
          </p:cNvGrpSpPr>
          <p:nvPr/>
        </p:nvGrpSpPr>
        <p:grpSpPr bwMode="auto">
          <a:xfrm>
            <a:off x="1763638" y="1150005"/>
            <a:ext cx="901700" cy="772715"/>
            <a:chOff x="808906" y="1899284"/>
            <a:chExt cx="1369516" cy="1373336"/>
          </a:xfrm>
        </p:grpSpPr>
        <p:sp>
          <p:nvSpPr>
            <p:cNvPr id="33" name="矩形 32"/>
            <p:cNvSpPr/>
            <p:nvPr/>
          </p:nvSpPr>
          <p:spPr>
            <a:xfrm>
              <a:off x="808906" y="1899284"/>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4" name="矩形 33"/>
            <p:cNvSpPr/>
            <p:nvPr/>
          </p:nvSpPr>
          <p:spPr>
            <a:xfrm>
              <a:off x="808906" y="2587010"/>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5" name="矩形 34"/>
            <p:cNvSpPr/>
            <p:nvPr/>
          </p:nvSpPr>
          <p:spPr>
            <a:xfrm>
              <a:off x="1493664" y="1899284"/>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6" name="矩形 35"/>
            <p:cNvSpPr/>
            <p:nvPr/>
          </p:nvSpPr>
          <p:spPr>
            <a:xfrm>
              <a:off x="1493664" y="2587010"/>
              <a:ext cx="684758"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37" name="组合 51"/>
          <p:cNvGrpSpPr>
            <a:grpSpLocks/>
          </p:cNvGrpSpPr>
          <p:nvPr/>
        </p:nvGrpSpPr>
        <p:grpSpPr bwMode="auto">
          <a:xfrm>
            <a:off x="2665338" y="1150005"/>
            <a:ext cx="969962" cy="772715"/>
            <a:chOff x="808906" y="1899284"/>
            <a:chExt cx="1369516" cy="1373336"/>
          </a:xfrm>
        </p:grpSpPr>
        <p:sp>
          <p:nvSpPr>
            <p:cNvPr id="38" name="矩形 37"/>
            <p:cNvSpPr/>
            <p:nvPr/>
          </p:nvSpPr>
          <p:spPr>
            <a:xfrm>
              <a:off x="808906" y="1899284"/>
              <a:ext cx="68363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39" name="矩形 38"/>
            <p:cNvSpPr/>
            <p:nvPr/>
          </p:nvSpPr>
          <p:spPr>
            <a:xfrm>
              <a:off x="808906" y="2587010"/>
              <a:ext cx="68363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40" name="矩形 39"/>
            <p:cNvSpPr/>
            <p:nvPr/>
          </p:nvSpPr>
          <p:spPr>
            <a:xfrm>
              <a:off x="1492543" y="1899284"/>
              <a:ext cx="68587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41" name="矩形 40"/>
            <p:cNvSpPr/>
            <p:nvPr/>
          </p:nvSpPr>
          <p:spPr>
            <a:xfrm>
              <a:off x="1492543" y="2587010"/>
              <a:ext cx="68587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grpSp>
        <p:nvGrpSpPr>
          <p:cNvPr id="42" name="组合 51"/>
          <p:cNvGrpSpPr>
            <a:grpSpLocks/>
          </p:cNvGrpSpPr>
          <p:nvPr/>
        </p:nvGrpSpPr>
        <p:grpSpPr bwMode="auto">
          <a:xfrm>
            <a:off x="3635303" y="1151195"/>
            <a:ext cx="936625" cy="772716"/>
            <a:chOff x="808906" y="1899284"/>
            <a:chExt cx="1369516" cy="1373336"/>
          </a:xfrm>
        </p:grpSpPr>
        <p:sp>
          <p:nvSpPr>
            <p:cNvPr id="43" name="矩形 42"/>
            <p:cNvSpPr/>
            <p:nvPr/>
          </p:nvSpPr>
          <p:spPr>
            <a:xfrm>
              <a:off x="808906" y="1899284"/>
              <a:ext cx="68475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44" name="矩形 43"/>
            <p:cNvSpPr/>
            <p:nvPr/>
          </p:nvSpPr>
          <p:spPr>
            <a:xfrm>
              <a:off x="808906" y="2587010"/>
              <a:ext cx="684759"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45" name="矩形 44"/>
            <p:cNvSpPr/>
            <p:nvPr/>
          </p:nvSpPr>
          <p:spPr>
            <a:xfrm>
              <a:off x="1493665" y="1899284"/>
              <a:ext cx="68475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sp>
          <p:nvSpPr>
            <p:cNvPr id="46" name="矩形 45"/>
            <p:cNvSpPr/>
            <p:nvPr/>
          </p:nvSpPr>
          <p:spPr>
            <a:xfrm>
              <a:off x="1493665" y="2587010"/>
              <a:ext cx="684757" cy="685610"/>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ctr"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100" b="0" i="0" u="none" kern="1200" baseline="0">
                  <a:solidFill>
                    <a:srgbClr val="FFFFFF"/>
                  </a:solidFill>
                  <a:latin typeface="Calibri" panose="020F0502020204030204" pitchFamily="34" charset="0"/>
                  <a:ea typeface="宋体" panose="02010600030101010101" pitchFamily="2" charset="-122"/>
                  <a:cs typeface="+mn-cs"/>
                </a:defRPr>
              </a:lvl5pPr>
            </a:lstStyle>
            <a:p>
              <a:pPr>
                <a:defRPr/>
              </a:pPr>
              <a:endParaRPr lang="zh-CN" altLang="en-US" sz="1800" noProof="1">
                <a:solidFill>
                  <a:schemeClr val="accent1"/>
                </a:solidFill>
                <a:latin typeface="时尚中黑简体"/>
                <a:ea typeface="时尚中黑简体"/>
              </a:endParaRPr>
            </a:p>
          </p:txBody>
        </p:sp>
      </p:grpSp>
    </p:spTree>
    <p:extLst>
      <p:ext uri="{BB962C8B-B14F-4D97-AF65-F5344CB8AC3E}">
        <p14:creationId xmlns:p14="http://schemas.microsoft.com/office/powerpoint/2010/main" val="1391681901"/>
      </p:ext>
    </p:extLst>
  </p:cSld>
  <p:clrMapOvr>
    <a:masterClrMapping/>
  </p:clrMapOvr>
  <p:transition>
    <p:comb/>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b="1" dirty="0">
                <a:solidFill>
                  <a:srgbClr val="FF0000"/>
                </a:solidFill>
              </a:rPr>
              <a:t>十一、直接引语</a:t>
            </a:r>
            <a:r>
              <a:rPr lang="zh-CN" b="1" dirty="0" smtClean="0">
                <a:solidFill>
                  <a:srgbClr val="FF0000"/>
                </a:solidFill>
              </a:rPr>
              <a:t>型</a:t>
            </a:r>
            <a:endParaRPr lang="zh-CN" b="1" dirty="0">
              <a:solidFill>
                <a:srgbClr val="FF0000"/>
              </a:solidFill>
            </a:endParaRPr>
          </a:p>
        </p:txBody>
      </p:sp>
      <p:sp>
        <p:nvSpPr>
          <p:cNvPr id="16387" name="Rectangle 3"/>
          <p:cNvSpPr>
            <a:spLocks noGrp="1" noChangeArrowheads="1"/>
          </p:cNvSpPr>
          <p:nvPr>
            <p:ph type="body" idx="1"/>
          </p:nvPr>
        </p:nvSpPr>
        <p:spPr>
          <a:xfrm>
            <a:off x="634158" y="1131590"/>
            <a:ext cx="7886700" cy="3575828"/>
          </a:xfrm>
        </p:spPr>
        <p:txBody>
          <a:bodyPr>
            <a:normAutofit lnSpcReduction="10000"/>
          </a:bodyPr>
          <a:lstStyle/>
          <a:p>
            <a:pPr marL="0" indent="0">
              <a:buNone/>
            </a:pPr>
            <a:r>
              <a:rPr lang="zh-CN" dirty="0"/>
              <a:t>　　</a:t>
            </a:r>
            <a:r>
              <a:rPr lang="zh-CN" altLang="zh-CN" dirty="0" smtClean="0"/>
              <a:t>《</a:t>
            </a:r>
            <a:r>
              <a:rPr lang="zh-CN" dirty="0" smtClean="0"/>
              <a:t>好人杨丽 </a:t>
            </a:r>
            <a:r>
              <a:rPr lang="zh-CN" altLang="zh-CN" dirty="0" smtClean="0"/>
              <a:t>——</a:t>
            </a:r>
            <a:r>
              <a:rPr lang="zh-CN" dirty="0" smtClean="0"/>
              <a:t>记昆明市人大常委会副主任、市总工会主席杨丽（上）</a:t>
            </a:r>
            <a:r>
              <a:rPr lang="zh-CN" altLang="zh-CN" dirty="0" smtClean="0"/>
              <a:t>》</a:t>
            </a:r>
            <a:endParaRPr lang="zh-CN" altLang="zh-CN" dirty="0"/>
          </a:p>
          <a:p>
            <a:pPr marL="0" indent="0">
              <a:buNone/>
            </a:pPr>
            <a:r>
              <a:rPr lang="en-US" altLang="zh-CN" sz="2800" dirty="0" smtClean="0">
                <a:latin typeface="楷体" pitchFamily="49" charset="-122"/>
                <a:ea typeface="楷体" pitchFamily="49" charset="-122"/>
              </a:rPr>
              <a:t>    </a:t>
            </a:r>
            <a:r>
              <a:rPr lang="zh-CN" altLang="zh-CN" sz="2800" dirty="0" smtClean="0">
                <a:latin typeface="楷体" pitchFamily="49" charset="-122"/>
                <a:ea typeface="楷体" pitchFamily="49" charset="-122"/>
              </a:rPr>
              <a:t>“</a:t>
            </a:r>
            <a:r>
              <a:rPr lang="zh-CN" sz="2800" dirty="0">
                <a:latin typeface="楷体" pitchFamily="49" charset="-122"/>
                <a:ea typeface="楷体" pitchFamily="49" charset="-122"/>
              </a:rPr>
              <a:t>杨主席，我这次来，就说三句话：第一，您不能老；第二，您不能病；第三，您不能退休，因为，我们工人需要您！”</a:t>
            </a:r>
          </a:p>
          <a:p>
            <a:pPr marL="0" indent="0">
              <a:buNone/>
            </a:pPr>
            <a:r>
              <a:rPr lang="zh-CN" sz="2800" dirty="0">
                <a:latin typeface="楷体" pitchFamily="49" charset="-122"/>
                <a:ea typeface="楷体" pitchFamily="49" charset="-122"/>
              </a:rPr>
              <a:t>　　在昆明市困难职工帮扶中心，一位白发苍苍的老工人，排了一个多小时的队，只为亲口对杨丽说这么一句话。</a:t>
            </a:r>
          </a:p>
          <a:p>
            <a:pPr marL="0" indent="0">
              <a:buNone/>
            </a:pPr>
            <a:r>
              <a:rPr lang="zh-CN" sz="2800" dirty="0">
                <a:latin typeface="楷体" pitchFamily="49" charset="-122"/>
                <a:ea typeface="楷体" pitchFamily="49" charset="-122"/>
              </a:rPr>
              <a:t>　　干了</a:t>
            </a:r>
            <a:r>
              <a:rPr lang="zh-CN" altLang="zh-CN" sz="2800" dirty="0">
                <a:latin typeface="楷体" pitchFamily="49" charset="-122"/>
                <a:ea typeface="楷体" pitchFamily="49" charset="-122"/>
              </a:rPr>
              <a:t>33</a:t>
            </a:r>
            <a:r>
              <a:rPr lang="zh-CN" sz="2800" dirty="0">
                <a:latin typeface="楷体" pitchFamily="49" charset="-122"/>
                <a:ea typeface="楷体" pitchFamily="49" charset="-122"/>
              </a:rPr>
              <a:t>年工会工作的杨丽，顿时泪流满面。</a:t>
            </a:r>
          </a:p>
        </p:txBody>
      </p:sp>
      <p:sp>
        <p:nvSpPr>
          <p:cNvPr id="4" name="矩形 3">
            <a:extLst>
              <a:ext uri="{FF2B5EF4-FFF2-40B4-BE49-F238E27FC236}">
                <a16:creationId xmlns:a16="http://schemas.microsoft.com/office/drawing/2014/main" xmlns="" id="{31464039-5D8E-4B54-BCC8-3C103F69E661}"/>
              </a:ext>
            </a:extLst>
          </p:cNvPr>
          <p:cNvSpPr/>
          <p:nvPr/>
        </p:nvSpPr>
        <p:spPr>
          <a:xfrm>
            <a:off x="231354" y="213039"/>
            <a:ext cx="8681292" cy="47320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361017DA-508C-4DC5-8179-03C88F0F10AA}"/>
              </a:ext>
            </a:extLst>
          </p:cNvPr>
          <p:cNvSpPr/>
          <p:nvPr/>
        </p:nvSpPr>
        <p:spPr>
          <a:xfrm>
            <a:off x="187286" y="154189"/>
            <a:ext cx="8780444" cy="484592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26276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6" name="飞机1 221"/>
          <p:cNvSpPr>
            <a:spLocks noChangeArrowheads="1"/>
          </p:cNvSpPr>
          <p:nvPr/>
        </p:nvSpPr>
        <p:spPr bwMode="auto">
          <a:xfrm rot="10800000">
            <a:off x="-821531" y="1616869"/>
            <a:ext cx="822722" cy="389335"/>
          </a:xfrm>
          <a:custGeom>
            <a:avLst/>
            <a:gdLst>
              <a:gd name="T0" fmla="*/ 579167964 w 2040"/>
              <a:gd name="T1" fmla="*/ 79445090 h 1697"/>
              <a:gd name="T2" fmla="*/ 588131873 w 2040"/>
              <a:gd name="T3" fmla="*/ 49220600 h 1697"/>
              <a:gd name="T4" fmla="*/ 495892879 w 2040"/>
              <a:gd name="T5" fmla="*/ 73269267 h 1697"/>
              <a:gd name="T6" fmla="*/ 421291867 w 2040"/>
              <a:gd name="T7" fmla="*/ 70836441 h 1697"/>
              <a:gd name="T8" fmla="*/ 301294331 w 2040"/>
              <a:gd name="T9" fmla="*/ 70555624 h 1697"/>
              <a:gd name="T10" fmla="*/ 307655641 w 2040"/>
              <a:gd name="T11" fmla="*/ 64005379 h 1697"/>
              <a:gd name="T12" fmla="*/ 315462899 w 2040"/>
              <a:gd name="T13" fmla="*/ 56144962 h 1697"/>
              <a:gd name="T14" fmla="*/ 330209523 w 2040"/>
              <a:gd name="T15" fmla="*/ 42763654 h 1697"/>
              <a:gd name="T16" fmla="*/ 335414182 w 2040"/>
              <a:gd name="T17" fmla="*/ 39863106 h 1697"/>
              <a:gd name="T18" fmla="*/ 373871339 w 2040"/>
              <a:gd name="T19" fmla="*/ 30224796 h 1697"/>
              <a:gd name="T20" fmla="*/ 377919348 w 2040"/>
              <a:gd name="T21" fmla="*/ 16656277 h 1697"/>
              <a:gd name="T22" fmla="*/ 403653884 w 2040"/>
              <a:gd name="T23" fmla="*/ 4117420 h 1697"/>
              <a:gd name="T24" fmla="*/ 425339875 w 2040"/>
              <a:gd name="T25" fmla="*/ 2432826 h 1697"/>
              <a:gd name="T26" fmla="*/ 424761819 w 2040"/>
              <a:gd name="T27" fmla="*/ 748538 h 1697"/>
              <a:gd name="T28" fmla="*/ 397003277 w 2040"/>
              <a:gd name="T29" fmla="*/ 0 h 1697"/>
              <a:gd name="T30" fmla="*/ 370401387 w 2040"/>
              <a:gd name="T31" fmla="*/ 1590682 h 1697"/>
              <a:gd name="T32" fmla="*/ 292620258 w 2040"/>
              <a:gd name="T33" fmla="*/ 21335024 h 1697"/>
              <a:gd name="T34" fmla="*/ 267753074 w 2040"/>
              <a:gd name="T35" fmla="*/ 26575404 h 1697"/>
              <a:gd name="T36" fmla="*/ 291463607 w 2040"/>
              <a:gd name="T37" fmla="*/ 29195441 h 1697"/>
              <a:gd name="T38" fmla="*/ 243464485 w 2040"/>
              <a:gd name="T39" fmla="*/ 46413352 h 1697"/>
              <a:gd name="T40" fmla="*/ 200959320 w 2040"/>
              <a:gd name="T41" fmla="*/ 47536006 h 1697"/>
              <a:gd name="T42" fmla="*/ 219465193 w 2040"/>
              <a:gd name="T43" fmla="*/ 52776386 h 1697"/>
              <a:gd name="T44" fmla="*/ 174936024 w 2040"/>
              <a:gd name="T45" fmla="*/ 70555624 h 1697"/>
              <a:gd name="T46" fmla="*/ 89058339 w 2040"/>
              <a:gd name="T47" fmla="*/ 70649230 h 1697"/>
              <a:gd name="T48" fmla="*/ 6072013 w 2040"/>
              <a:gd name="T49" fmla="*/ 76731448 h 1697"/>
              <a:gd name="T50" fmla="*/ 24867183 w 2040"/>
              <a:gd name="T51" fmla="*/ 85153192 h 1697"/>
              <a:gd name="T52" fmla="*/ 106118265 w 2040"/>
              <a:gd name="T53" fmla="*/ 88615679 h 1697"/>
              <a:gd name="T54" fmla="*/ 177249325 w 2040"/>
              <a:gd name="T55" fmla="*/ 89457823 h 1697"/>
              <a:gd name="T56" fmla="*/ 208766578 w 2040"/>
              <a:gd name="T57" fmla="*/ 106862638 h 1697"/>
              <a:gd name="T58" fmla="*/ 208766578 w 2040"/>
              <a:gd name="T59" fmla="*/ 114535844 h 1697"/>
              <a:gd name="T60" fmla="*/ 253585044 w 2040"/>
              <a:gd name="T61" fmla="*/ 116220132 h 1697"/>
              <a:gd name="T62" fmla="*/ 287993655 w 2040"/>
              <a:gd name="T63" fmla="*/ 130630794 h 1697"/>
              <a:gd name="T64" fmla="*/ 269488319 w 2040"/>
              <a:gd name="T65" fmla="*/ 135870869 h 1697"/>
              <a:gd name="T66" fmla="*/ 311414890 w 2040"/>
              <a:gd name="T67" fmla="*/ 137181040 h 1697"/>
              <a:gd name="T68" fmla="*/ 377051994 w 2040"/>
              <a:gd name="T69" fmla="*/ 157861131 h 1697"/>
              <a:gd name="T70" fmla="*/ 403364587 w 2040"/>
              <a:gd name="T71" fmla="*/ 158703275 h 1697"/>
              <a:gd name="T72" fmla="*/ 431412426 w 2040"/>
              <a:gd name="T73" fmla="*/ 157393104 h 1697"/>
              <a:gd name="T74" fmla="*/ 416954561 w 2040"/>
              <a:gd name="T75" fmla="*/ 155896027 h 1697"/>
              <a:gd name="T76" fmla="*/ 399605876 w 2040"/>
              <a:gd name="T77" fmla="*/ 153182385 h 1697"/>
              <a:gd name="T78" fmla="*/ 373293283 w 2040"/>
              <a:gd name="T79" fmla="*/ 139988288 h 1697"/>
              <a:gd name="T80" fmla="*/ 348426099 w 2040"/>
              <a:gd name="T81" fmla="*/ 126513375 h 1697"/>
              <a:gd name="T82" fmla="*/ 354498112 w 2040"/>
              <a:gd name="T83" fmla="*/ 119120986 h 1697"/>
              <a:gd name="T84" fmla="*/ 324715567 w 2040"/>
              <a:gd name="T85" fmla="*/ 112945162 h 1697"/>
              <a:gd name="T86" fmla="*/ 313149597 w 2040"/>
              <a:gd name="T87" fmla="*/ 101154537 h 1697"/>
              <a:gd name="T88" fmla="*/ 305342877 w 2040"/>
              <a:gd name="T89" fmla="*/ 93294426 h 1697"/>
              <a:gd name="T90" fmla="*/ 402786531 w 2040"/>
              <a:gd name="T91" fmla="*/ 88522073 h 1697"/>
              <a:gd name="T92" fmla="*/ 481724311 w 2040"/>
              <a:gd name="T93" fmla="*/ 86744180 h 1697"/>
              <a:gd name="T94" fmla="*/ 565288694 w 2040"/>
              <a:gd name="T95" fmla="*/ 109669886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sp>
        <p:nvSpPr>
          <p:cNvPr id="13317" name="飞机1 221"/>
          <p:cNvSpPr>
            <a:spLocks noChangeArrowheads="1"/>
          </p:cNvSpPr>
          <p:nvPr/>
        </p:nvSpPr>
        <p:spPr bwMode="auto">
          <a:xfrm rot="10800000">
            <a:off x="-823913" y="2272904"/>
            <a:ext cx="823913" cy="389334"/>
          </a:xfrm>
          <a:custGeom>
            <a:avLst/>
            <a:gdLst>
              <a:gd name="T0" fmla="*/ 580844850 w 2040"/>
              <a:gd name="T1" fmla="*/ 79444937 h 1697"/>
              <a:gd name="T2" fmla="*/ 589834651 w 2040"/>
              <a:gd name="T3" fmla="*/ 49220199 h 1697"/>
              <a:gd name="T4" fmla="*/ 497328663 w 2040"/>
              <a:gd name="T5" fmla="*/ 73269126 h 1697"/>
              <a:gd name="T6" fmla="*/ 422512023 w 2040"/>
              <a:gd name="T7" fmla="*/ 70835998 h 1697"/>
              <a:gd name="T8" fmla="*/ 302166948 w 2040"/>
              <a:gd name="T9" fmla="*/ 70555182 h 1697"/>
              <a:gd name="T10" fmla="*/ 308546615 w 2040"/>
              <a:gd name="T11" fmla="*/ 64004950 h 1697"/>
              <a:gd name="T12" fmla="*/ 316376476 w 2040"/>
              <a:gd name="T13" fmla="*/ 56144854 h 1697"/>
              <a:gd name="T14" fmla="*/ 331165975 w 2040"/>
              <a:gd name="T15" fmla="*/ 42763572 h 1697"/>
              <a:gd name="T16" fmla="*/ 336385703 w 2040"/>
              <a:gd name="T17" fmla="*/ 39862724 h 1697"/>
              <a:gd name="T18" fmla="*/ 374953963 w 2040"/>
              <a:gd name="T19" fmla="*/ 30224738 h 1697"/>
              <a:gd name="T20" fmla="*/ 379013751 w 2040"/>
              <a:gd name="T21" fmla="*/ 16656245 h 1697"/>
              <a:gd name="T22" fmla="*/ 404822676 w 2040"/>
              <a:gd name="T23" fmla="*/ 4117412 h 1697"/>
              <a:gd name="T24" fmla="*/ 426571812 w 2040"/>
              <a:gd name="T25" fmla="*/ 2432821 h 1697"/>
              <a:gd name="T26" fmla="*/ 425991842 w 2040"/>
              <a:gd name="T27" fmla="*/ 748537 h 1697"/>
              <a:gd name="T28" fmla="*/ 398152754 w 2040"/>
              <a:gd name="T29" fmla="*/ 0 h 1697"/>
              <a:gd name="T30" fmla="*/ 371474144 w 2040"/>
              <a:gd name="T31" fmla="*/ 1590679 h 1697"/>
              <a:gd name="T32" fmla="*/ 293467401 w 2040"/>
              <a:gd name="T33" fmla="*/ 21334983 h 1697"/>
              <a:gd name="T34" fmla="*/ 268528700 w 2040"/>
              <a:gd name="T35" fmla="*/ 26575353 h 1697"/>
              <a:gd name="T36" fmla="*/ 292307461 w 2040"/>
              <a:gd name="T37" fmla="*/ 29195385 h 1697"/>
              <a:gd name="T38" fmla="*/ 244169431 w 2040"/>
              <a:gd name="T39" fmla="*/ 46412957 h 1697"/>
              <a:gd name="T40" fmla="*/ 201541383 w 2040"/>
              <a:gd name="T41" fmla="*/ 47535915 h 1697"/>
              <a:gd name="T42" fmla="*/ 220100416 w 2040"/>
              <a:gd name="T43" fmla="*/ 52776285 h 1697"/>
              <a:gd name="T44" fmla="*/ 175442205 w 2040"/>
              <a:gd name="T45" fmla="*/ 70555182 h 1697"/>
              <a:gd name="T46" fmla="*/ 89316423 w 2040"/>
              <a:gd name="T47" fmla="*/ 70648788 h 1697"/>
              <a:gd name="T48" fmla="*/ 6089952 w 2040"/>
              <a:gd name="T49" fmla="*/ 76731300 h 1697"/>
              <a:gd name="T50" fmla="*/ 24938701 w 2040"/>
              <a:gd name="T51" fmla="*/ 85153028 h 1697"/>
              <a:gd name="T52" fmla="*/ 106425262 w 2040"/>
              <a:gd name="T53" fmla="*/ 88615202 h 1697"/>
              <a:gd name="T54" fmla="*/ 177762622 w 2040"/>
              <a:gd name="T55" fmla="*/ 89457344 h 1697"/>
              <a:gd name="T56" fmla="*/ 209371244 w 2040"/>
              <a:gd name="T57" fmla="*/ 106862432 h 1697"/>
              <a:gd name="T58" fmla="*/ 209371244 w 2040"/>
              <a:gd name="T59" fmla="*/ 114535318 h 1697"/>
              <a:gd name="T60" fmla="*/ 254319172 w 2040"/>
              <a:gd name="T61" fmla="*/ 116219908 h 1697"/>
              <a:gd name="T62" fmla="*/ 288827643 w 2040"/>
              <a:gd name="T63" fmla="*/ 130630237 h 1697"/>
              <a:gd name="T64" fmla="*/ 270268610 w 2040"/>
              <a:gd name="T65" fmla="*/ 135870607 h 1697"/>
              <a:gd name="T66" fmla="*/ 312316688 w 2040"/>
              <a:gd name="T67" fmla="*/ 137180470 h 1697"/>
              <a:gd name="T68" fmla="*/ 378143527 w 2040"/>
              <a:gd name="T69" fmla="*/ 157860521 h 1697"/>
              <a:gd name="T70" fmla="*/ 404532421 w 2040"/>
              <a:gd name="T71" fmla="*/ 158702664 h 1697"/>
              <a:gd name="T72" fmla="*/ 432661225 w 2040"/>
              <a:gd name="T73" fmla="*/ 157392801 h 1697"/>
              <a:gd name="T74" fmla="*/ 418161980 w 2040"/>
              <a:gd name="T75" fmla="*/ 155895421 h 1697"/>
              <a:gd name="T76" fmla="*/ 400762887 w 2040"/>
              <a:gd name="T77" fmla="*/ 153181784 h 1697"/>
              <a:gd name="T78" fmla="*/ 374373993 w 2040"/>
              <a:gd name="T79" fmla="*/ 139987712 h 1697"/>
              <a:gd name="T80" fmla="*/ 349434754 w 2040"/>
              <a:gd name="T81" fmla="*/ 126513131 h 1697"/>
              <a:gd name="T82" fmla="*/ 355524706 w 2040"/>
              <a:gd name="T83" fmla="*/ 119120450 h 1697"/>
              <a:gd name="T84" fmla="*/ 325655993 w 2040"/>
              <a:gd name="T85" fmla="*/ 112944639 h 1697"/>
              <a:gd name="T86" fmla="*/ 314056597 w 2040"/>
              <a:gd name="T87" fmla="*/ 101154342 h 1697"/>
              <a:gd name="T88" fmla="*/ 306226736 w 2040"/>
              <a:gd name="T89" fmla="*/ 93293940 h 1697"/>
              <a:gd name="T90" fmla="*/ 403952452 w 2040"/>
              <a:gd name="T91" fmla="*/ 88521597 h 1697"/>
              <a:gd name="T92" fmla="*/ 483119134 w 2040"/>
              <a:gd name="T93" fmla="*/ 86743707 h 1697"/>
              <a:gd name="T94" fmla="*/ 566925575 w 2040"/>
              <a:gd name="T95" fmla="*/ 109669675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sp>
        <p:nvSpPr>
          <p:cNvPr id="13318" name="飞机1 221"/>
          <p:cNvSpPr>
            <a:spLocks noChangeArrowheads="1"/>
          </p:cNvSpPr>
          <p:nvPr/>
        </p:nvSpPr>
        <p:spPr bwMode="auto">
          <a:xfrm rot="10800000">
            <a:off x="-822722" y="3063479"/>
            <a:ext cx="823913" cy="389334"/>
          </a:xfrm>
          <a:custGeom>
            <a:avLst/>
            <a:gdLst>
              <a:gd name="T0" fmla="*/ 580845917 w 2040"/>
              <a:gd name="T1" fmla="*/ 79444937 h 1697"/>
              <a:gd name="T2" fmla="*/ 589835726 w 2040"/>
              <a:gd name="T3" fmla="*/ 49220199 h 1697"/>
              <a:gd name="T4" fmla="*/ 497329654 w 2040"/>
              <a:gd name="T5" fmla="*/ 73269126 h 1697"/>
              <a:gd name="T6" fmla="*/ 422512408 w 2040"/>
              <a:gd name="T7" fmla="*/ 70835998 h 1697"/>
              <a:gd name="T8" fmla="*/ 302167761 w 2040"/>
              <a:gd name="T9" fmla="*/ 70555182 h 1697"/>
              <a:gd name="T10" fmla="*/ 308547435 w 2040"/>
              <a:gd name="T11" fmla="*/ 64004950 h 1697"/>
              <a:gd name="T12" fmla="*/ 316376764 w 2040"/>
              <a:gd name="T13" fmla="*/ 56144854 h 1697"/>
              <a:gd name="T14" fmla="*/ 331166277 w 2040"/>
              <a:gd name="T15" fmla="*/ 42763572 h 1697"/>
              <a:gd name="T16" fmla="*/ 336386009 w 2040"/>
              <a:gd name="T17" fmla="*/ 39862724 h 1697"/>
              <a:gd name="T18" fmla="*/ 374954304 w 2040"/>
              <a:gd name="T19" fmla="*/ 30224738 h 1697"/>
              <a:gd name="T20" fmla="*/ 379014635 w 2040"/>
              <a:gd name="T21" fmla="*/ 16656245 h 1697"/>
              <a:gd name="T22" fmla="*/ 404823583 w 2040"/>
              <a:gd name="T23" fmla="*/ 4117412 h 1697"/>
              <a:gd name="T24" fmla="*/ 426572200 w 2040"/>
              <a:gd name="T25" fmla="*/ 2432821 h 1697"/>
              <a:gd name="T26" fmla="*/ 425992230 w 2040"/>
              <a:gd name="T27" fmla="*/ 748537 h 1697"/>
              <a:gd name="T28" fmla="*/ 398153655 w 2040"/>
              <a:gd name="T29" fmla="*/ 0 h 1697"/>
              <a:gd name="T30" fmla="*/ 371474482 w 2040"/>
              <a:gd name="T31" fmla="*/ 1590679 h 1697"/>
              <a:gd name="T32" fmla="*/ 293467668 w 2040"/>
              <a:gd name="T33" fmla="*/ 21334983 h 1697"/>
              <a:gd name="T34" fmla="*/ 268528945 w 2040"/>
              <a:gd name="T35" fmla="*/ 26575353 h 1697"/>
              <a:gd name="T36" fmla="*/ 292307727 w 2040"/>
              <a:gd name="T37" fmla="*/ 29195385 h 1697"/>
              <a:gd name="T38" fmla="*/ 244170192 w 2040"/>
              <a:gd name="T39" fmla="*/ 46412957 h 1697"/>
              <a:gd name="T40" fmla="*/ 201541567 w 2040"/>
              <a:gd name="T41" fmla="*/ 47535915 h 1697"/>
              <a:gd name="T42" fmla="*/ 220101155 w 2040"/>
              <a:gd name="T43" fmla="*/ 52776285 h 1697"/>
              <a:gd name="T44" fmla="*/ 175442903 w 2040"/>
              <a:gd name="T45" fmla="*/ 70555182 h 1697"/>
              <a:gd name="T46" fmla="*/ 89316504 w 2040"/>
              <a:gd name="T47" fmla="*/ 70648788 h 1697"/>
              <a:gd name="T48" fmla="*/ 6089957 w 2040"/>
              <a:gd name="T49" fmla="*/ 76731300 h 1697"/>
              <a:gd name="T50" fmla="*/ 24938723 w 2040"/>
              <a:gd name="T51" fmla="*/ 85153028 h 1697"/>
              <a:gd name="T52" fmla="*/ 106425359 w 2040"/>
              <a:gd name="T53" fmla="*/ 88615202 h 1697"/>
              <a:gd name="T54" fmla="*/ 177762784 w 2040"/>
              <a:gd name="T55" fmla="*/ 89457344 h 1697"/>
              <a:gd name="T56" fmla="*/ 209371435 w 2040"/>
              <a:gd name="T57" fmla="*/ 106862432 h 1697"/>
              <a:gd name="T58" fmla="*/ 209371435 w 2040"/>
              <a:gd name="T59" fmla="*/ 114535318 h 1697"/>
              <a:gd name="T60" fmla="*/ 254319403 w 2040"/>
              <a:gd name="T61" fmla="*/ 116219908 h 1697"/>
              <a:gd name="T62" fmla="*/ 288827906 w 2040"/>
              <a:gd name="T63" fmla="*/ 130630237 h 1697"/>
              <a:gd name="T64" fmla="*/ 270268856 w 2040"/>
              <a:gd name="T65" fmla="*/ 135870607 h 1697"/>
              <a:gd name="T66" fmla="*/ 312316972 w 2040"/>
              <a:gd name="T67" fmla="*/ 137180470 h 1697"/>
              <a:gd name="T68" fmla="*/ 378144410 w 2040"/>
              <a:gd name="T69" fmla="*/ 157860521 h 1697"/>
              <a:gd name="T70" fmla="*/ 404533328 w 2040"/>
              <a:gd name="T71" fmla="*/ 158702664 h 1697"/>
              <a:gd name="T72" fmla="*/ 432662157 w 2040"/>
              <a:gd name="T73" fmla="*/ 157392801 h 1697"/>
              <a:gd name="T74" fmla="*/ 418162900 w 2040"/>
              <a:gd name="T75" fmla="*/ 155895421 h 1697"/>
              <a:gd name="T76" fmla="*/ 400763252 w 2040"/>
              <a:gd name="T77" fmla="*/ 153181784 h 1697"/>
              <a:gd name="T78" fmla="*/ 374374334 w 2040"/>
              <a:gd name="T79" fmla="*/ 139987712 h 1697"/>
              <a:gd name="T80" fmla="*/ 349435610 w 2040"/>
              <a:gd name="T81" fmla="*/ 126513131 h 1697"/>
              <a:gd name="T82" fmla="*/ 355525568 w 2040"/>
              <a:gd name="T83" fmla="*/ 119120450 h 1697"/>
              <a:gd name="T84" fmla="*/ 325656828 w 2040"/>
              <a:gd name="T85" fmla="*/ 112944639 h 1697"/>
              <a:gd name="T86" fmla="*/ 314056883 w 2040"/>
              <a:gd name="T87" fmla="*/ 101154342 h 1697"/>
              <a:gd name="T88" fmla="*/ 306227553 w 2040"/>
              <a:gd name="T89" fmla="*/ 93293940 h 1697"/>
              <a:gd name="T90" fmla="*/ 403953358 w 2040"/>
              <a:gd name="T91" fmla="*/ 88521597 h 1697"/>
              <a:gd name="T92" fmla="*/ 483120113 w 2040"/>
              <a:gd name="T93" fmla="*/ 86743707 h 1697"/>
              <a:gd name="T94" fmla="*/ 566926630 w 2040"/>
              <a:gd name="T95" fmla="*/ 109669675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sp>
        <p:nvSpPr>
          <p:cNvPr id="31" name="直接连接符 20"/>
          <p:cNvSpPr>
            <a:spLocks noChangeShapeType="1"/>
          </p:cNvSpPr>
          <p:nvPr/>
        </p:nvSpPr>
        <p:spPr bwMode="auto">
          <a:xfrm>
            <a:off x="4162178" y="81678"/>
            <a:ext cx="0" cy="4898709"/>
          </a:xfrm>
          <a:prstGeom prst="line">
            <a:avLst/>
          </a:prstGeom>
          <a:noFill/>
          <a:ln w="19050">
            <a:solidFill>
              <a:srgbClr val="BFBFBF"/>
            </a:solidFill>
            <a:bevel/>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 name="矩形 1"/>
          <p:cNvSpPr/>
          <p:nvPr/>
        </p:nvSpPr>
        <p:spPr>
          <a:xfrm>
            <a:off x="395536" y="1070490"/>
            <a:ext cx="3456384" cy="4031873"/>
          </a:xfrm>
          <a:prstGeom prst="rect">
            <a:avLst/>
          </a:prstGeom>
        </p:spPr>
        <p:txBody>
          <a:bodyPr wrap="square">
            <a:spAutoFit/>
          </a:bodyPr>
          <a:lstStyle/>
          <a:p>
            <a:r>
              <a:rPr lang="en-US" altLang="zh-CN" sz="3200" dirty="0" smtClean="0"/>
              <a:t>       </a:t>
            </a:r>
            <a:r>
              <a:rPr lang="zh-CN" altLang="zh-CN" sz="3200" dirty="0" smtClean="0"/>
              <a:t>通过</a:t>
            </a:r>
            <a:r>
              <a:rPr lang="zh-CN" altLang="zh-CN" sz="3200" dirty="0"/>
              <a:t>本课三篇人物通讯的学习，你对于劳动是否有了新的认识？请同学们分组进行专题研究，并形成专题小论文，不少于</a:t>
            </a:r>
            <a:r>
              <a:rPr lang="en-US" altLang="zh-CN" sz="3200" dirty="0"/>
              <a:t>800</a:t>
            </a:r>
            <a:r>
              <a:rPr lang="zh-CN" altLang="zh-CN" sz="3200" dirty="0"/>
              <a:t>字。</a:t>
            </a:r>
          </a:p>
        </p:txBody>
      </p:sp>
      <p:sp>
        <p:nvSpPr>
          <p:cNvPr id="34" name="圆角矩形 33"/>
          <p:cNvSpPr/>
          <p:nvPr/>
        </p:nvSpPr>
        <p:spPr>
          <a:xfrm>
            <a:off x="251520" y="884989"/>
            <a:ext cx="3600400" cy="378976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anchor="ctr"/>
          <a:lstStyle/>
          <a:p>
            <a:pPr algn="ctr">
              <a:defRPr/>
            </a:pPr>
            <a:endParaRPr lang="zh-CN" altLang="en-US" noProof="1"/>
          </a:p>
        </p:txBody>
      </p:sp>
      <p:sp>
        <p:nvSpPr>
          <p:cNvPr id="42" name="TextBox 41"/>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en-US" sz="3200" b="1" dirty="0">
                <a:solidFill>
                  <a:srgbClr val="FF0000"/>
                </a:solidFill>
              </a:rPr>
              <a:t>六、专题</a:t>
            </a:r>
            <a:r>
              <a:rPr lang="zh-CN" altLang="en-US" sz="3200" b="1" dirty="0" smtClean="0">
                <a:solidFill>
                  <a:srgbClr val="FF0000"/>
                </a:solidFill>
              </a:rPr>
              <a:t>研究</a:t>
            </a:r>
            <a:r>
              <a:rPr lang="zh-CN" altLang="zh-CN" sz="3200" b="1" dirty="0" smtClean="0">
                <a:solidFill>
                  <a:srgbClr val="FF0000"/>
                </a:solidFill>
              </a:rPr>
              <a:t>，</a:t>
            </a:r>
            <a:r>
              <a:rPr lang="zh-CN" altLang="en-US" sz="3200" b="1" dirty="0">
                <a:solidFill>
                  <a:srgbClr val="FF0000"/>
                </a:solidFill>
              </a:rPr>
              <a:t>乘</a:t>
            </a:r>
            <a:r>
              <a:rPr lang="zh-CN" altLang="en-US" sz="3200" b="1" dirty="0" smtClean="0">
                <a:solidFill>
                  <a:srgbClr val="FF0000"/>
                </a:solidFill>
              </a:rPr>
              <a:t>桴悟道</a:t>
            </a:r>
            <a:r>
              <a:rPr lang="zh-CN" altLang="zh-CN" sz="3200" b="1" dirty="0" smtClean="0">
                <a:solidFill>
                  <a:srgbClr val="FF0000"/>
                </a:solidFill>
              </a:rPr>
              <a:t>：</a:t>
            </a:r>
            <a:endParaRPr lang="zh-CN" altLang="zh-CN" sz="3200" dirty="0">
              <a:solidFill>
                <a:srgbClr val="FF0000"/>
              </a:solidFill>
            </a:endParaRPr>
          </a:p>
        </p:txBody>
      </p:sp>
      <p:grpSp>
        <p:nvGrpSpPr>
          <p:cNvPr id="43" name="组合 42"/>
          <p:cNvGrpSpPr>
            <a:grpSpLocks/>
          </p:cNvGrpSpPr>
          <p:nvPr/>
        </p:nvGrpSpPr>
        <p:grpSpPr bwMode="auto">
          <a:xfrm>
            <a:off x="4282678" y="1510904"/>
            <a:ext cx="5689949" cy="525065"/>
            <a:chOff x="5266530" y="1963739"/>
            <a:chExt cx="5792916" cy="763587"/>
          </a:xfrm>
        </p:grpSpPr>
        <p:sp>
          <p:nvSpPr>
            <p:cNvPr id="44" name="MH_SubTitle_1">
              <a:extLst>
                <a:ext uri="{FF2B5EF4-FFF2-40B4-BE49-F238E27FC236}"/>
              </a:extLst>
            </p:cNvPr>
            <p:cNvSpPr/>
            <p:nvPr>
              <p:custDataLst>
                <p:tags r:id="rId5"/>
              </p:custDataLst>
            </p:nvPr>
          </p:nvSpPr>
          <p:spPr>
            <a:xfrm>
              <a:off x="5934588" y="1963739"/>
              <a:ext cx="387854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396000" tIns="0" rIns="0" bIns="0" anchor="ctr">
              <a:normAutofit/>
            </a:bodyPr>
            <a:lstStyle/>
            <a:p>
              <a:pPr>
                <a:lnSpc>
                  <a:spcPct val="130000"/>
                </a:lnSpc>
                <a:defRPr/>
              </a:pPr>
              <a:endParaRPr lang="zh-CN" altLang="en-US" sz="1200" kern="0" dirty="0">
                <a:solidFill>
                  <a:srgbClr val="4D4D4D"/>
                </a:solidFill>
                <a:cs typeface="Arial" pitchFamily="34" charset="0"/>
              </a:endParaRPr>
            </a:p>
          </p:txBody>
        </p:sp>
        <p:sp>
          <p:nvSpPr>
            <p:cNvPr id="45" name="MH_Other_1"/>
            <p:cNvSpPr>
              <a:spLocks noChangeArrowheads="1"/>
            </p:cNvSpPr>
            <p:nvPr>
              <p:custDataLst>
                <p:tags r:id="rId6"/>
              </p:custDataLst>
            </p:nvPr>
          </p:nvSpPr>
          <p:spPr bwMode="auto">
            <a:xfrm>
              <a:off x="5266530" y="1963739"/>
              <a:ext cx="761517" cy="763587"/>
            </a:xfrm>
            <a:prstGeom prst="ellipse">
              <a:avLst/>
            </a:prstGeom>
            <a:solidFill>
              <a:srgbClr val="FFFFFF"/>
            </a:solidFill>
            <a:ln w="57150" algn="ctr">
              <a:solidFill>
                <a:schemeClr val="accent1"/>
              </a:solidFill>
              <a:round/>
              <a:headEnd/>
              <a:tailEnd/>
            </a:ln>
          </p:spPr>
          <p:txBody>
            <a:bodyPr anchor="ctr"/>
            <a:lstStyle/>
            <a:p>
              <a:r>
                <a:rPr lang="en-US" altLang="zh-CN" sz="2800" i="1">
                  <a:solidFill>
                    <a:schemeClr val="accent1"/>
                  </a:solidFill>
                  <a:latin typeface="Impact" pitchFamily="34" charset="0"/>
                  <a:ea typeface="微软雅黑" pitchFamily="34" charset="-122"/>
                </a:rPr>
                <a:t>1</a:t>
              </a:r>
            </a:p>
          </p:txBody>
        </p:sp>
        <p:sp>
          <p:nvSpPr>
            <p:cNvPr id="46" name="矩形 45">
              <a:extLst>
                <a:ext uri="{FF2B5EF4-FFF2-40B4-BE49-F238E27FC236}"/>
              </a:extLst>
            </p:cNvPr>
            <p:cNvSpPr/>
            <p:nvPr/>
          </p:nvSpPr>
          <p:spPr>
            <a:xfrm>
              <a:off x="6062109" y="1963739"/>
              <a:ext cx="4997337" cy="760904"/>
            </a:xfrm>
            <a:prstGeom prst="rect">
              <a:avLst/>
            </a:prstGeom>
          </p:spPr>
          <p:txBody>
            <a:bodyPr wrap="square">
              <a:spAutoFit/>
              <a:scene3d>
                <a:camera prst="orthographicFront"/>
                <a:lightRig rig="threePt" dir="t"/>
              </a:scene3d>
              <a:sp3d contourW="12700"/>
            </a:bodyPr>
            <a:lstStyle/>
            <a:p>
              <a:r>
                <a:rPr lang="zh-CN" altLang="zh-CN" sz="2800" b="1" dirty="0" smtClean="0"/>
                <a:t>劳动</a:t>
              </a:r>
              <a:r>
                <a:rPr lang="zh-CN" altLang="zh-CN" sz="2800" b="1" dirty="0"/>
                <a:t>的价值与意义</a:t>
              </a:r>
            </a:p>
          </p:txBody>
        </p:sp>
      </p:grpSp>
      <p:grpSp>
        <p:nvGrpSpPr>
          <p:cNvPr id="47" name="组合 46"/>
          <p:cNvGrpSpPr>
            <a:grpSpLocks/>
          </p:cNvGrpSpPr>
          <p:nvPr/>
        </p:nvGrpSpPr>
        <p:grpSpPr bwMode="auto">
          <a:xfrm>
            <a:off x="4282678" y="2222898"/>
            <a:ext cx="4465786" cy="525065"/>
            <a:chOff x="5266530" y="2913064"/>
            <a:chExt cx="4546601" cy="763587"/>
          </a:xfrm>
        </p:grpSpPr>
        <p:sp>
          <p:nvSpPr>
            <p:cNvPr id="48" name="MH_SubTitle_2">
              <a:extLst>
                <a:ext uri="{FF2B5EF4-FFF2-40B4-BE49-F238E27FC236}"/>
              </a:extLst>
            </p:cNvPr>
            <p:cNvSpPr/>
            <p:nvPr>
              <p:custDataLst>
                <p:tags r:id="rId3"/>
              </p:custDataLst>
            </p:nvPr>
          </p:nvSpPr>
          <p:spPr>
            <a:xfrm>
              <a:off x="5934588" y="2913064"/>
              <a:ext cx="387854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396000" tIns="0" rIns="0" bIns="0" anchor="ctr">
              <a:normAutofit/>
            </a:bodyPr>
            <a:lstStyle/>
            <a:p>
              <a:pPr>
                <a:lnSpc>
                  <a:spcPct val="130000"/>
                </a:lnSpc>
                <a:defRPr/>
              </a:pPr>
              <a:endParaRPr lang="zh-CN" altLang="en-US" sz="1200" kern="0" dirty="0">
                <a:solidFill>
                  <a:srgbClr val="4D4D4D"/>
                </a:solidFill>
                <a:cs typeface="Arial" pitchFamily="34" charset="0"/>
              </a:endParaRPr>
            </a:p>
          </p:txBody>
        </p:sp>
        <p:sp>
          <p:nvSpPr>
            <p:cNvPr id="49" name="MH_Other_2"/>
            <p:cNvSpPr>
              <a:spLocks noChangeArrowheads="1"/>
            </p:cNvSpPr>
            <p:nvPr>
              <p:custDataLst>
                <p:tags r:id="rId4"/>
              </p:custDataLst>
            </p:nvPr>
          </p:nvSpPr>
          <p:spPr bwMode="auto">
            <a:xfrm>
              <a:off x="5266530" y="2913064"/>
              <a:ext cx="761517" cy="763587"/>
            </a:xfrm>
            <a:prstGeom prst="ellipse">
              <a:avLst/>
            </a:prstGeom>
            <a:solidFill>
              <a:srgbClr val="FFFFFF"/>
            </a:solidFill>
            <a:ln w="57150" algn="ctr">
              <a:solidFill>
                <a:schemeClr val="accent2"/>
              </a:solidFill>
              <a:round/>
              <a:headEnd/>
              <a:tailEnd/>
            </a:ln>
          </p:spPr>
          <p:txBody>
            <a:bodyPr anchor="ctr"/>
            <a:lstStyle/>
            <a:p>
              <a:r>
                <a:rPr lang="en-US" altLang="zh-CN" sz="2800" i="1">
                  <a:solidFill>
                    <a:schemeClr val="accent2"/>
                  </a:solidFill>
                  <a:latin typeface="Impact" pitchFamily="34" charset="0"/>
                  <a:ea typeface="微软雅黑" pitchFamily="34" charset="-122"/>
                </a:rPr>
                <a:t>2</a:t>
              </a:r>
            </a:p>
          </p:txBody>
        </p:sp>
      </p:grpSp>
      <p:grpSp>
        <p:nvGrpSpPr>
          <p:cNvPr id="51" name="组合 4"/>
          <p:cNvGrpSpPr>
            <a:grpSpLocks/>
          </p:cNvGrpSpPr>
          <p:nvPr/>
        </p:nvGrpSpPr>
        <p:grpSpPr bwMode="auto">
          <a:xfrm>
            <a:off x="4282678" y="2934891"/>
            <a:ext cx="4465786" cy="525065"/>
            <a:chOff x="5266530" y="3862389"/>
            <a:chExt cx="4546601" cy="763587"/>
          </a:xfrm>
        </p:grpSpPr>
        <p:sp>
          <p:nvSpPr>
            <p:cNvPr id="52" name="MH_SubTitle_3">
              <a:extLst>
                <a:ext uri="{FF2B5EF4-FFF2-40B4-BE49-F238E27FC236}"/>
              </a:extLst>
            </p:cNvPr>
            <p:cNvSpPr/>
            <p:nvPr>
              <p:custDataLst>
                <p:tags r:id="rId1"/>
              </p:custDataLst>
            </p:nvPr>
          </p:nvSpPr>
          <p:spPr>
            <a:xfrm>
              <a:off x="5934588" y="3862389"/>
              <a:ext cx="387854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396000" tIns="0" rIns="0" bIns="0" anchor="ctr">
              <a:normAutofit/>
            </a:bodyPr>
            <a:lstStyle/>
            <a:p>
              <a:pPr>
                <a:lnSpc>
                  <a:spcPct val="130000"/>
                </a:lnSpc>
                <a:defRPr/>
              </a:pPr>
              <a:endParaRPr lang="zh-CN" altLang="en-US" sz="1200" kern="0" dirty="0">
                <a:solidFill>
                  <a:srgbClr val="4D4D4D"/>
                </a:solidFill>
                <a:cs typeface="Arial" pitchFamily="34" charset="0"/>
              </a:endParaRPr>
            </a:p>
          </p:txBody>
        </p:sp>
        <p:sp>
          <p:nvSpPr>
            <p:cNvPr id="53" name="MH_Other_3">
              <a:extLst>
                <a:ext uri="{FF2B5EF4-FFF2-40B4-BE49-F238E27FC236}"/>
              </a:extLst>
            </p:cNvPr>
            <p:cNvSpPr/>
            <p:nvPr>
              <p:custDataLst>
                <p:tags r:id="rId2"/>
              </p:custDataLst>
            </p:nvPr>
          </p:nvSpPr>
          <p:spPr>
            <a:xfrm>
              <a:off x="5266530" y="3862389"/>
              <a:ext cx="761517" cy="763587"/>
            </a:xfrm>
            <a:prstGeom prst="ellipse">
              <a:avLst/>
            </a:prstGeom>
            <a:solidFill>
              <a:srgbClr val="FFFFFF"/>
            </a:solidFill>
            <a:ln w="57150" cap="flat" cmpd="sng" algn="ctr">
              <a:solidFill>
                <a:schemeClr val="accent3"/>
              </a:solidFill>
              <a:prstDash val="solid"/>
            </a:ln>
            <a:effectLst/>
          </p:spPr>
          <p:txBody>
            <a:bodyPr anchor="ctr"/>
            <a:lstStyle/>
            <a:p>
              <a:pPr>
                <a:defRPr/>
              </a:pPr>
              <a:r>
                <a:rPr lang="en-US" altLang="zh-CN" sz="2800" i="1">
                  <a:solidFill>
                    <a:srgbClr val="ECC261"/>
                  </a:solidFill>
                  <a:latin typeface="Impact" pitchFamily="34" charset="0"/>
                  <a:ea typeface="微软雅黑" pitchFamily="34" charset="-122"/>
                </a:rPr>
                <a:t>3</a:t>
              </a:r>
            </a:p>
          </p:txBody>
        </p:sp>
      </p:grpSp>
      <p:sp>
        <p:nvSpPr>
          <p:cNvPr id="55" name="矩形 54">
            <a:extLst>
              <a:ext uri="{FF2B5EF4-FFF2-40B4-BE49-F238E27FC236}"/>
            </a:extLst>
          </p:cNvPr>
          <p:cNvSpPr/>
          <p:nvPr/>
        </p:nvSpPr>
        <p:spPr bwMode="auto">
          <a:xfrm>
            <a:off x="5064116" y="2263277"/>
            <a:ext cx="4908511" cy="523220"/>
          </a:xfrm>
          <a:prstGeom prst="rect">
            <a:avLst/>
          </a:prstGeom>
        </p:spPr>
        <p:txBody>
          <a:bodyPr wrap="square">
            <a:spAutoFit/>
            <a:scene3d>
              <a:camera prst="orthographicFront"/>
              <a:lightRig rig="threePt" dir="t"/>
            </a:scene3d>
            <a:sp3d contourW="12700"/>
          </a:bodyPr>
          <a:lstStyle/>
          <a:p>
            <a:r>
              <a:rPr lang="zh-CN" altLang="zh-CN" sz="2800" dirty="0"/>
              <a:t>新时代劳动精神的传承</a:t>
            </a:r>
          </a:p>
        </p:txBody>
      </p:sp>
      <p:sp>
        <p:nvSpPr>
          <p:cNvPr id="56" name="矩形 55">
            <a:extLst>
              <a:ext uri="{FF2B5EF4-FFF2-40B4-BE49-F238E27FC236}"/>
            </a:extLst>
          </p:cNvPr>
          <p:cNvSpPr/>
          <p:nvPr/>
        </p:nvSpPr>
        <p:spPr bwMode="auto">
          <a:xfrm>
            <a:off x="5064115" y="2961975"/>
            <a:ext cx="4908511" cy="523220"/>
          </a:xfrm>
          <a:prstGeom prst="rect">
            <a:avLst/>
          </a:prstGeom>
        </p:spPr>
        <p:txBody>
          <a:bodyPr wrap="square">
            <a:spAutoFit/>
            <a:scene3d>
              <a:camera prst="orthographicFront"/>
              <a:lightRig rig="threePt" dir="t"/>
            </a:scene3d>
            <a:sp3d contourW="12700"/>
          </a:bodyPr>
          <a:lstStyle/>
          <a:p>
            <a:r>
              <a:rPr lang="zh-CN" altLang="zh-CN" sz="2800" b="1" dirty="0"/>
              <a:t>创造性劳动的案例研究</a:t>
            </a:r>
          </a:p>
        </p:txBody>
      </p:sp>
    </p:spTree>
    <p:extLst>
      <p:ext uri="{BB962C8B-B14F-4D97-AF65-F5344CB8AC3E}">
        <p14:creationId xmlns:p14="http://schemas.microsoft.com/office/powerpoint/2010/main" val="1171580429"/>
      </p:ext>
    </p:extLst>
  </p:cSld>
  <p:clrMapOvr>
    <a:masterClrMapping/>
  </p:clrMapOvr>
  <p:transition>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68306"/>
            <a:ext cx="8982744" cy="4893647"/>
          </a:xfrm>
          <a:prstGeom prst="rect">
            <a:avLst/>
          </a:prstGeom>
        </p:spPr>
        <p:txBody>
          <a:bodyPr wrap="square">
            <a:spAutoFit/>
          </a:bodyPr>
          <a:lstStyle/>
          <a:p>
            <a:r>
              <a:rPr lang="zh-CN" altLang="zh-CN" sz="2400" dirty="0"/>
              <a:t>【小论文范例】</a:t>
            </a:r>
          </a:p>
          <a:p>
            <a:r>
              <a:rPr lang="en-US" altLang="zh-CN" dirty="0"/>
              <a:t>                        </a:t>
            </a:r>
            <a:r>
              <a:rPr lang="en-US" altLang="zh-CN" dirty="0" smtClean="0"/>
              <a:t>          </a:t>
            </a:r>
            <a:r>
              <a:rPr lang="zh-CN" altLang="zh-CN" b="1" dirty="0"/>
              <a:t>辛勤劳动、诚实劳动、创造性劳动</a:t>
            </a:r>
          </a:p>
          <a:p>
            <a:r>
              <a:rPr lang="en-US" altLang="zh-CN" dirty="0"/>
              <a:t>                                                      </a:t>
            </a:r>
            <a:r>
              <a:rPr lang="zh-CN" altLang="zh-CN" dirty="0"/>
              <a:t>谢梦菲</a:t>
            </a:r>
            <a:r>
              <a:rPr lang="en-US" altLang="zh-CN" dirty="0"/>
              <a:t>   2019</a:t>
            </a:r>
            <a:r>
              <a:rPr lang="zh-CN" altLang="zh-CN" dirty="0"/>
              <a:t>年</a:t>
            </a:r>
            <a:r>
              <a:rPr lang="en-US" altLang="zh-CN" dirty="0"/>
              <a:t>01</a:t>
            </a:r>
            <a:r>
              <a:rPr lang="zh-CN" altLang="zh-CN" dirty="0"/>
              <a:t>月</a:t>
            </a:r>
            <a:r>
              <a:rPr lang="en-US" altLang="zh-CN" dirty="0"/>
              <a:t>31</a:t>
            </a:r>
            <a:r>
              <a:rPr lang="zh-CN" altLang="zh-CN" dirty="0"/>
              <a:t>日</a:t>
            </a:r>
            <a:r>
              <a:rPr lang="en-US" altLang="zh-CN" dirty="0"/>
              <a:t>08:11   </a:t>
            </a:r>
            <a:r>
              <a:rPr lang="zh-CN" altLang="zh-CN" dirty="0"/>
              <a:t>光明日报</a:t>
            </a:r>
          </a:p>
          <a:p>
            <a:r>
              <a:rPr lang="en-US" altLang="zh-CN" dirty="0"/>
              <a:t>        </a:t>
            </a:r>
            <a:r>
              <a:rPr lang="zh-CN" altLang="zh-CN" dirty="0"/>
              <a:t>习近平总书记在全国教育大会上提出“培养德智体美劳全面发展的社会主义建设者和接班人”，首次把劳动教育纳入党的教育方针，这是新时代党的教育方针的丰富发展，更是新时代弘扬劳动精神、倡导劳动教育思想的集中体现，是对马克思主义教育思想的继承发展。</a:t>
            </a:r>
          </a:p>
          <a:p>
            <a:r>
              <a:rPr lang="en-US" altLang="zh-CN" dirty="0"/>
              <a:t>        </a:t>
            </a:r>
            <a:r>
              <a:rPr lang="zh-CN" altLang="zh-CN" dirty="0"/>
              <a:t>教育方针是国家或政党在一定历史阶段提出的有关教育工作的总的方向和指针，是教育基本政策的总概括，是确定教育发展方向、指导教育发展的战略原则和行动纲领。我们党历来重视教育工作，并根据不同历史时期的社会发展特点制定教育方针并不断丰富发展。</a:t>
            </a:r>
          </a:p>
          <a:p>
            <a:r>
              <a:rPr lang="en-US" altLang="zh-CN" dirty="0"/>
              <a:t>        1957</a:t>
            </a:r>
            <a:r>
              <a:rPr lang="zh-CN" altLang="zh-CN" dirty="0"/>
              <a:t>年</a:t>
            </a:r>
            <a:r>
              <a:rPr lang="en-US" altLang="zh-CN" dirty="0"/>
              <a:t>2</a:t>
            </a:r>
            <a:r>
              <a:rPr lang="zh-CN" altLang="zh-CN" dirty="0"/>
              <a:t>月，毛泽东在《关于正确处理人民内部矛盾的问题》中提出：“我们的教育方针，应该使受教育者在德育、智育、体育几方面都得到发展，成为有社会主义觉悟的有文化的劳动者。”邓小平在</a:t>
            </a:r>
            <a:r>
              <a:rPr lang="en-US" altLang="zh-CN" dirty="0"/>
              <a:t>1978</a:t>
            </a:r>
            <a:r>
              <a:rPr lang="zh-CN" altLang="zh-CN" dirty="0"/>
              <a:t>年</a:t>
            </a:r>
            <a:r>
              <a:rPr lang="en-US" altLang="zh-CN" dirty="0"/>
              <a:t>4</a:t>
            </a:r>
            <a:r>
              <a:rPr lang="zh-CN" altLang="zh-CN" dirty="0"/>
              <a:t>月召开的全国教育工作会议上重申了这一方针：“我们的学校是为社会主义建设培养人才的地方。培养人才有没有质量标准呢？有的。这就是毛泽东同志说的，应该使受教育者在德育、智育、体育几方面都得到发展，成为有社会主义觉悟的有文化的劳动者。”</a:t>
            </a:r>
          </a:p>
        </p:txBody>
      </p:sp>
    </p:spTree>
    <p:extLst>
      <p:ext uri="{BB962C8B-B14F-4D97-AF65-F5344CB8AC3E}">
        <p14:creationId xmlns:p14="http://schemas.microsoft.com/office/powerpoint/2010/main" val="3431485673"/>
      </p:ext>
    </p:extLst>
  </p:cSld>
  <p:clrMapOvr>
    <a:masterClrMapping/>
  </p:clrMapOvr>
  <p:transition>
    <p:comb/>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9144000" cy="5262979"/>
          </a:xfrm>
          <a:prstGeom prst="rect">
            <a:avLst/>
          </a:prstGeom>
        </p:spPr>
        <p:txBody>
          <a:bodyPr wrap="square">
            <a:spAutoFit/>
          </a:bodyPr>
          <a:lstStyle/>
          <a:p>
            <a:r>
              <a:rPr lang="en-US" altLang="zh-CN" sz="1600" dirty="0" smtClean="0"/>
              <a:t>        </a:t>
            </a:r>
            <a:r>
              <a:rPr lang="zh-CN" altLang="zh-CN" sz="1600" dirty="0" smtClean="0"/>
              <a:t>面对</a:t>
            </a:r>
            <a:r>
              <a:rPr lang="en-US" altLang="zh-CN" sz="1600" dirty="0"/>
              <a:t>21</a:t>
            </a:r>
            <a:r>
              <a:rPr lang="zh-CN" altLang="zh-CN" sz="1600" dirty="0"/>
              <a:t>世纪的挑战和新世纪素质教育新要求，党和国家在坚持教育与包括生产劳动在内的社会实践相结合的同时，把“美育”纳入教育方针。</a:t>
            </a:r>
            <a:r>
              <a:rPr lang="en-US" altLang="zh-CN" sz="1600" dirty="0"/>
              <a:t>1999 </a:t>
            </a:r>
            <a:r>
              <a:rPr lang="zh-CN" altLang="zh-CN" sz="1600" dirty="0"/>
              <a:t>年召开的全国教育工作会议提出：“坚持教育为社会主义为人民服务，坚持教育与社会实践相结合，以提高国民素质为根本宗旨，以培养学生的创新精神和实践能力为重点，努力造就‘有理想、有道德、有文化、有纪律’的，德育、智育、体育、美育等全面发展的社会主义事业建设者和接班人。”强调学生健康的重要性，重申了教育要与生产劳动和社会实践相结合的原则。</a:t>
            </a:r>
          </a:p>
          <a:p>
            <a:r>
              <a:rPr lang="en-US" altLang="zh-CN" sz="1600" dirty="0" smtClean="0"/>
              <a:t>       </a:t>
            </a:r>
            <a:r>
              <a:rPr lang="zh-CN" altLang="zh-CN" sz="1600" dirty="0" smtClean="0"/>
              <a:t>习</a:t>
            </a:r>
            <a:r>
              <a:rPr lang="zh-CN" altLang="zh-CN" sz="1600" dirty="0"/>
              <a:t>近平总书记于</a:t>
            </a:r>
            <a:r>
              <a:rPr lang="en-US" altLang="zh-CN" sz="1600" dirty="0"/>
              <a:t>2018</a:t>
            </a:r>
            <a:r>
              <a:rPr lang="zh-CN" altLang="zh-CN" sz="1600" dirty="0"/>
              <a:t>年</a:t>
            </a:r>
            <a:r>
              <a:rPr lang="en-US" altLang="zh-CN" sz="1600" dirty="0"/>
              <a:t>9</a:t>
            </a:r>
            <a:r>
              <a:rPr lang="zh-CN" altLang="zh-CN" sz="1600" dirty="0"/>
              <a:t>月在全国教育大会上明确指出：“在党的坚强领导下，全面贯彻党的教育方针，坚持马克思主义指导地位，坚持中国特色社会主义教育发展道路，坚持社会主义办学方向，立足基本国情，遵循教育规律，坚持改革创新，以凝聚人心、完善人格、开发人力、培育人才、造福人民为工作目标，培养德智体美劳全面发展的社会主义建设者和接班人，加快推进教育现代化、建设教育强国、办好人民满意的教育。”将劳动教育纳入新时代“培养什么人”这一“教育首要问题”的总体要求之中，把劳动教育的地位和意义提到了前所未有的高度。</a:t>
            </a:r>
          </a:p>
          <a:p>
            <a:r>
              <a:rPr lang="en-US" altLang="zh-CN" sz="1600" dirty="0" smtClean="0"/>
              <a:t>       </a:t>
            </a:r>
            <a:r>
              <a:rPr lang="zh-CN" altLang="zh-CN" sz="1600" dirty="0" smtClean="0"/>
              <a:t>纵览</a:t>
            </a:r>
            <a:r>
              <a:rPr lang="zh-CN" altLang="zh-CN" sz="1600" dirty="0"/>
              <a:t>新中国成立以来党和国家的教育政策，虽然注重教育与生产劳动相结合一直是我国教育的大政方针，但是旗帜鲜明地将劳与德、智、体、美相并列，纳入教育方针，作为对社会主义建设者和接班人的总体要求尚属首次。尊重劳动、尊重劳动人民是马克思主义唯物史观的重要内容。马克思和恩格斯在《德意志意识形态》中指出：“人们为了能够‘创造历史’，必须能够生活。但是为了生活，首先就需要吃喝住穿以及其他一些东西。因此第一个历史活动就是生产满足这些需要的资料，即生产物质生活本身。”“生产物质生活本身”就是物质生产，就是劳动。马克思在《政治经济学批判》序言中总结自己的理论和实践活动时指出：“物质生活的生产方式制约着整个社会生活、政治生活和精神生活的过程。不是人们的意识决定人们的存在，相反，是人们的社会存在决定人们的意识。”这里所讲的“物质生活”，就是人类劳动，这种物质生产劳动是社会生活的基础，更是社会历史发展的决定性因素。</a:t>
            </a:r>
          </a:p>
        </p:txBody>
      </p:sp>
    </p:spTree>
    <p:extLst>
      <p:ext uri="{BB962C8B-B14F-4D97-AF65-F5344CB8AC3E}">
        <p14:creationId xmlns:p14="http://schemas.microsoft.com/office/powerpoint/2010/main" val="3390912441"/>
      </p:ext>
    </p:extLst>
  </p:cSld>
  <p:clrMapOvr>
    <a:masterClrMapping/>
  </p:clrMapOvr>
  <p:transition>
    <p:comb/>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12074677"/>
            <a:ext cx="8928992" cy="6463308"/>
          </a:xfrm>
          <a:prstGeom prst="rect">
            <a:avLst/>
          </a:prstGeom>
        </p:spPr>
        <p:txBody>
          <a:bodyPr wrap="square">
            <a:spAutoFit/>
          </a:bodyPr>
          <a:lstStyle/>
          <a:p>
            <a:r>
              <a:rPr lang="zh-CN" altLang="zh-CN" dirty="0" smtClean="0"/>
              <a:t>劳动造就“全面发展的人”。马克思在《资本论》第一卷第四篇第十三章《相对剩余价值的生产》中指出：“正如我们在罗伯特·欧文那里可以详细看到的那样，从工厂制度中萌发出了未来教育的幼芽，未来教育对所有已满一定年龄的儿童来说，就是生产劳动同智育和体育相结合，它不仅是提高社会生产的一种方法，而且是造就全面发展的人的唯一方法。”</a:t>
            </a:r>
          </a:p>
          <a:p>
            <a:r>
              <a:rPr lang="zh-CN" altLang="zh-CN" dirty="0" smtClean="0"/>
              <a:t>劳动结合教育是改造社会“最强有力的手段之一”。马克思非常重视劳动的革命性作用，他强调指出：“生产劳动和教育的早期结合是改造现代社会的最强有力的手段之一。”这表明，马克思充分认识到把劳动融入教育中所能起到的对社会发展所产生的革命性、推动性作用，这为社会主义社会把劳动融入教育提供了深刻启迪。</a:t>
            </a:r>
          </a:p>
          <a:p>
            <a:r>
              <a:rPr lang="zh-CN" altLang="zh-CN" dirty="0" smtClean="0"/>
              <a:t>重视劳动价值、树立鲜明的劳动价值观是习近平新时代中国特色社会主义思想的突出亮点。习近平总书记在多种场合发表过一系列关于劳动价值的观点。劳动成就伟业——“中国的伟大发展成就是中国人民用自己的双手创造的，是一代又一代中国人接力奋斗创造的”。劳动创造美好生活——“人生在勤，勤则不匮。幸福不会从天降，美好生活靠劳动创造”。劳动实现梦想——“全面建成小康社会，进而实现中华民族伟大复兴的中国梦，必须依靠知识，必须依靠劳动，必须依靠广大青年”。把劳动教育纳入教育方针，实施以劳育人。“要在学生中弘扬劳动精神，教育引导学生崇尚劳动、尊重劳动，懂得劳动最光荣、劳动最崇高、劳动最伟大、劳动最美丽的道理，长大后能够辛勤劳动、诚实劳动、创造性劳动”，为实现“两个一百年”奋斗目标和中华民族伟大复兴中国梦“培养德智体美劳全面发展的社会主义建设者和接班人”。</a:t>
            </a:r>
          </a:p>
          <a:p>
            <a:r>
              <a:rPr lang="zh-CN" altLang="zh-CN" dirty="0" smtClean="0"/>
              <a:t>习近平总书记提出的“培养德智体美劳全面发展的社会主义建设者和接班人”是新时代劳动价值观在教育领域的具体体现，它是马克思主义教育理论的最新成果，标志着中国共产党人对马克思主义教育学说科学认识的不断深化，体现了马克思主义教育思想在我国教育实践活动中的继承和发展。</a:t>
            </a:r>
            <a:endParaRPr lang="zh-CN" altLang="zh-CN" dirty="0"/>
          </a:p>
        </p:txBody>
      </p:sp>
      <p:sp>
        <p:nvSpPr>
          <p:cNvPr id="6" name="矩形 5"/>
          <p:cNvSpPr/>
          <p:nvPr/>
        </p:nvSpPr>
        <p:spPr>
          <a:xfrm>
            <a:off x="132039" y="238691"/>
            <a:ext cx="9036496" cy="5262979"/>
          </a:xfrm>
          <a:prstGeom prst="rect">
            <a:avLst/>
          </a:prstGeom>
        </p:spPr>
        <p:txBody>
          <a:bodyPr wrap="square">
            <a:spAutoFit/>
          </a:bodyPr>
          <a:lstStyle/>
          <a:p>
            <a:pPr indent="304800" algn="just">
              <a:spcAft>
                <a:spcPts val="0"/>
              </a:spcAft>
            </a:pPr>
            <a:r>
              <a:rPr lang="en-US" altLang="zh-CN" sz="1600" kern="100" dirty="0" smtClean="0">
                <a:latin typeface="Calibri"/>
                <a:ea typeface="宋体"/>
                <a:cs typeface="宋体"/>
              </a:rPr>
              <a:t> </a:t>
            </a:r>
            <a:r>
              <a:rPr lang="zh-CN" altLang="zh-CN" sz="1600" kern="100" dirty="0" smtClean="0">
                <a:latin typeface="Calibri"/>
                <a:ea typeface="宋体"/>
                <a:cs typeface="宋体"/>
              </a:rPr>
              <a:t>劳动</a:t>
            </a:r>
            <a:r>
              <a:rPr lang="zh-CN" altLang="zh-CN" sz="1600" kern="100" dirty="0">
                <a:latin typeface="Calibri"/>
                <a:ea typeface="宋体"/>
                <a:cs typeface="宋体"/>
              </a:rPr>
              <a:t>造就“全面发展的人”。马克思在《资本论》第一卷第四篇第十三章《相对剩余价值的生产》中指出：“正如我们在罗伯特·欧文那里可以详细看到的那样，从工厂制度中萌发出了未来教育的幼芽，未来教育对所有已满一定年龄的儿童来说，就是生产劳动同智育和体育相结合，它不仅是提高社会生产的一种方法，而且是造就全面发展的人的唯一方法。”</a:t>
            </a:r>
            <a:endParaRPr lang="zh-CN" altLang="zh-CN" sz="1600" kern="100" dirty="0">
              <a:latin typeface="Calibri"/>
              <a:ea typeface="宋体"/>
              <a:cs typeface="Times New Roman"/>
            </a:endParaRPr>
          </a:p>
          <a:p>
            <a:pPr indent="304800" algn="just">
              <a:spcAft>
                <a:spcPts val="0"/>
              </a:spcAft>
            </a:pPr>
            <a:r>
              <a:rPr lang="en-US" altLang="zh-CN" sz="1600" kern="100" dirty="0" smtClean="0">
                <a:latin typeface="Calibri"/>
                <a:ea typeface="宋体"/>
                <a:cs typeface="宋体"/>
              </a:rPr>
              <a:t> </a:t>
            </a:r>
            <a:r>
              <a:rPr lang="zh-CN" altLang="zh-CN" sz="1600" kern="100" dirty="0" smtClean="0">
                <a:latin typeface="Calibri"/>
                <a:ea typeface="宋体"/>
                <a:cs typeface="宋体"/>
              </a:rPr>
              <a:t>劳动</a:t>
            </a:r>
            <a:r>
              <a:rPr lang="zh-CN" altLang="zh-CN" sz="1600" kern="100" dirty="0">
                <a:latin typeface="Calibri"/>
                <a:ea typeface="宋体"/>
                <a:cs typeface="宋体"/>
              </a:rPr>
              <a:t>结合教育是改造社会“最强有力的手段之一”。马克思非常重视劳动的革命性作用，他强调指出：“生产劳动和教育的早期结合是改造现代社会的最强有力的手段之一。”这表明，马克思充分认识到把劳动融入教育中所能起到的对社会发展所产生的革命性、推动性作用，这为社会主义社会把劳动融入教育提供了深刻启迪。</a:t>
            </a:r>
            <a:endParaRPr lang="zh-CN" altLang="zh-CN" sz="1600" kern="100" dirty="0">
              <a:latin typeface="Calibri"/>
              <a:ea typeface="宋体"/>
              <a:cs typeface="Times New Roman"/>
            </a:endParaRPr>
          </a:p>
          <a:p>
            <a:pPr indent="304800" algn="just">
              <a:spcAft>
                <a:spcPts val="0"/>
              </a:spcAft>
            </a:pPr>
            <a:r>
              <a:rPr lang="en-US" altLang="zh-CN" sz="1600" kern="100" dirty="0" smtClean="0">
                <a:latin typeface="Calibri"/>
                <a:ea typeface="宋体"/>
                <a:cs typeface="宋体"/>
              </a:rPr>
              <a:t>  </a:t>
            </a:r>
            <a:r>
              <a:rPr lang="zh-CN" altLang="zh-CN" sz="1600" kern="100" dirty="0" smtClean="0">
                <a:latin typeface="Calibri"/>
                <a:ea typeface="宋体"/>
                <a:cs typeface="宋体"/>
              </a:rPr>
              <a:t>重视</a:t>
            </a:r>
            <a:r>
              <a:rPr lang="zh-CN" altLang="zh-CN" sz="1600" kern="100" dirty="0">
                <a:latin typeface="Calibri"/>
                <a:ea typeface="宋体"/>
                <a:cs typeface="宋体"/>
              </a:rPr>
              <a:t>劳动价值、树立鲜明的劳动价值观是习近平新时代中国特色社会主义思想的突出亮点。习近平总书记在多种场合发表过一系列关于劳动价值的观点。劳动成就伟业——“中国的伟大发展成就是中国人民用自己的双手创造的，是一代又一代中国人接力奋斗创造的”。劳动创造美好生活——“人生在勤，勤则不匮。幸福不会从天降，美好生活靠劳动创造”。劳动实现梦想——“全面建成小康社会，进而实现中华民族伟大复兴的中国梦，必须依靠知识，必须依靠劳动，必须依靠广大青年”。把劳动教育纳入教育方针，实施以劳育人。“要在学生中弘扬劳动精神，教育引导学生崇尚劳动、尊重劳动，懂得劳动最光荣、劳动最崇高、劳动最伟大、劳动最美丽的道理，长大后能够辛勤劳动、诚实劳动、创造性劳动”，为实现“两个一百年”奋斗目标和中华民族伟大复兴中国梦“培养德智体美劳全面发展的社会主义建设者和接班人”。</a:t>
            </a:r>
            <a:endParaRPr lang="zh-CN" altLang="zh-CN" sz="1600" kern="100" dirty="0">
              <a:latin typeface="Calibri"/>
              <a:ea typeface="宋体"/>
              <a:cs typeface="Times New Roman"/>
            </a:endParaRPr>
          </a:p>
          <a:p>
            <a:pPr indent="304800" algn="just">
              <a:spcAft>
                <a:spcPts val="0"/>
              </a:spcAft>
            </a:pPr>
            <a:r>
              <a:rPr lang="en-US" altLang="zh-CN" sz="1600" kern="100" dirty="0" smtClean="0">
                <a:latin typeface="Calibri"/>
                <a:ea typeface="宋体"/>
                <a:cs typeface="宋体"/>
              </a:rPr>
              <a:t>  </a:t>
            </a:r>
            <a:r>
              <a:rPr lang="zh-CN" altLang="zh-CN" sz="1600" kern="100" dirty="0" smtClean="0">
                <a:latin typeface="Calibri"/>
                <a:ea typeface="宋体"/>
                <a:cs typeface="宋体"/>
              </a:rPr>
              <a:t>习</a:t>
            </a:r>
            <a:r>
              <a:rPr lang="zh-CN" altLang="zh-CN" sz="1600" kern="100" dirty="0">
                <a:latin typeface="Calibri"/>
                <a:ea typeface="宋体"/>
                <a:cs typeface="宋体"/>
              </a:rPr>
              <a:t>近平总书记提出的“培养德智体美劳全面发展的社会主义建设者和接班人”是新时代劳动价值观在教育领域的具体体现，它是马克思主义教育理论的最新成果，标志着中国共产党人对马克思主义教育学说科学认识的不断深化，体现了马克思主义教育思想在我国教育实践活动中的继承和发展。</a:t>
            </a:r>
            <a:endParaRPr lang="zh-CN" altLang="zh-CN" sz="1600" kern="100" dirty="0">
              <a:effectLst/>
              <a:latin typeface="Calibri"/>
              <a:ea typeface="宋体"/>
              <a:cs typeface="Times New Roman"/>
            </a:endParaRPr>
          </a:p>
        </p:txBody>
      </p:sp>
    </p:spTree>
    <p:extLst>
      <p:ext uri="{BB962C8B-B14F-4D97-AF65-F5344CB8AC3E}">
        <p14:creationId xmlns:p14="http://schemas.microsoft.com/office/powerpoint/2010/main" val="3440318078"/>
      </p:ext>
    </p:extLst>
  </p:cSld>
  <p:clrMapOvr>
    <a:masterClrMapping/>
  </p:clrMapOvr>
  <p:transition>
    <p:comb/>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1" y="173884"/>
            <a:ext cx="8643937" cy="4768453"/>
          </a:xfrm>
          <a:solidFill>
            <a:schemeClr val="bg1"/>
          </a:solidFill>
          <a:ln w="28575">
            <a:solidFill>
              <a:srgbClr val="FFC000"/>
            </a:solidFill>
          </a:ln>
        </p:spPr>
        <p:txBody>
          <a:bodyPr rtlCol="0" anchor="ctr">
            <a:normAutofit/>
          </a:bodyPr>
          <a:lstStyle/>
          <a:p>
            <a:pPr eaLnBrk="1" fontAlgn="auto" hangingPunct="1">
              <a:lnSpc>
                <a:spcPct val="150000"/>
              </a:lnSpc>
              <a:spcAft>
                <a:spcPts val="0"/>
              </a:spcAft>
              <a:buFont typeface="Arial" pitchFamily="34" charset="0"/>
              <a:buNone/>
              <a:defRPr/>
            </a:pP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生活的负荷越重，我们的生命就越贴近大地，也就越真切实在。 相反，当负荷完全缺失，人就变得比空气还轻，就会飘起来，就会远离大地和地上的生命，人也就只是一个半真的存在，其运动也会变得自由却没有意义。</a:t>
            </a:r>
            <a:endParaRPr lang="en-US" altLang="zh-CN" dirty="0" smtClean="0">
              <a:latin typeface="黑体" pitchFamily="49" charset="-122"/>
              <a:ea typeface="黑体" pitchFamily="49" charset="-122"/>
            </a:endParaRPr>
          </a:p>
          <a:p>
            <a:pPr algn="r" eaLnBrk="1" fontAlgn="auto" hangingPunct="1">
              <a:spcAft>
                <a:spcPts val="0"/>
              </a:spcAft>
              <a:buFont typeface="Arial" pitchFamily="34" charset="0"/>
              <a:buNone/>
              <a:defRPr/>
            </a:pPr>
            <a:r>
              <a:rPr lang="en-US" altLang="zh-CN" dirty="0" smtClean="0">
                <a:latin typeface="黑体" pitchFamily="49" charset="-122"/>
                <a:ea typeface="黑体" pitchFamily="49" charset="-122"/>
              </a:rPr>
              <a:t>——</a:t>
            </a:r>
            <a:r>
              <a:rPr lang="zh-CN" altLang="en-US" dirty="0" smtClean="0">
                <a:latin typeface="黑体" pitchFamily="49" charset="-122"/>
                <a:ea typeface="黑体" pitchFamily="49" charset="-122"/>
              </a:rPr>
              <a:t>米兰</a:t>
            </a:r>
            <a:r>
              <a:rPr lang="en-US" altLang="zh-CN" dirty="0" smtClean="0">
                <a:latin typeface="黑体" pitchFamily="49" charset="-122"/>
                <a:ea typeface="黑体" pitchFamily="49" charset="-122"/>
              </a:rPr>
              <a:t>·</a:t>
            </a:r>
            <a:r>
              <a:rPr lang="zh-CN" altLang="en-US" dirty="0" smtClean="0">
                <a:latin typeface="黑体" pitchFamily="49" charset="-122"/>
                <a:ea typeface="黑体" pitchFamily="49" charset="-122"/>
              </a:rPr>
              <a:t>昆德拉</a:t>
            </a:r>
            <a:r>
              <a:rPr lang="en-US" altLang="zh-CN" dirty="0" smtClean="0">
                <a:latin typeface="黑体" pitchFamily="49" charset="-122"/>
                <a:ea typeface="黑体" pitchFamily="49" charset="-122"/>
              </a:rPr>
              <a:t>《</a:t>
            </a:r>
            <a:r>
              <a:rPr lang="zh-CN" altLang="en-US" dirty="0" smtClean="0">
                <a:latin typeface="黑体" pitchFamily="49" charset="-122"/>
                <a:ea typeface="黑体" pitchFamily="49" charset="-122"/>
              </a:rPr>
              <a:t>生命不能承受之轻</a:t>
            </a:r>
            <a:r>
              <a:rPr lang="en-US" altLang="zh-CN" dirty="0" smtClean="0">
                <a:latin typeface="黑体" pitchFamily="49" charset="-122"/>
                <a:ea typeface="黑体" pitchFamily="49" charset="-122"/>
              </a:rPr>
              <a:t>》</a:t>
            </a:r>
            <a:endParaRPr lang="zh-CN" altLang="en-US" dirty="0"/>
          </a:p>
        </p:txBody>
      </p:sp>
    </p:spTree>
    <p:extLst>
      <p:ext uri="{BB962C8B-B14F-4D97-AF65-F5344CB8AC3E}">
        <p14:creationId xmlns:p14="http://schemas.microsoft.com/office/powerpoint/2010/main" val="126512943"/>
      </p:ext>
    </p:extLst>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6" name="飞机1 221"/>
          <p:cNvSpPr>
            <a:spLocks noChangeArrowheads="1"/>
          </p:cNvSpPr>
          <p:nvPr/>
        </p:nvSpPr>
        <p:spPr bwMode="auto">
          <a:xfrm rot="10800000">
            <a:off x="-821531" y="1616869"/>
            <a:ext cx="822722" cy="389335"/>
          </a:xfrm>
          <a:custGeom>
            <a:avLst/>
            <a:gdLst>
              <a:gd name="T0" fmla="*/ 579167964 w 2040"/>
              <a:gd name="T1" fmla="*/ 79445090 h 1697"/>
              <a:gd name="T2" fmla="*/ 588131873 w 2040"/>
              <a:gd name="T3" fmla="*/ 49220600 h 1697"/>
              <a:gd name="T4" fmla="*/ 495892879 w 2040"/>
              <a:gd name="T5" fmla="*/ 73269267 h 1697"/>
              <a:gd name="T6" fmla="*/ 421291867 w 2040"/>
              <a:gd name="T7" fmla="*/ 70836441 h 1697"/>
              <a:gd name="T8" fmla="*/ 301294331 w 2040"/>
              <a:gd name="T9" fmla="*/ 70555624 h 1697"/>
              <a:gd name="T10" fmla="*/ 307655641 w 2040"/>
              <a:gd name="T11" fmla="*/ 64005379 h 1697"/>
              <a:gd name="T12" fmla="*/ 315462899 w 2040"/>
              <a:gd name="T13" fmla="*/ 56144962 h 1697"/>
              <a:gd name="T14" fmla="*/ 330209523 w 2040"/>
              <a:gd name="T15" fmla="*/ 42763654 h 1697"/>
              <a:gd name="T16" fmla="*/ 335414182 w 2040"/>
              <a:gd name="T17" fmla="*/ 39863106 h 1697"/>
              <a:gd name="T18" fmla="*/ 373871339 w 2040"/>
              <a:gd name="T19" fmla="*/ 30224796 h 1697"/>
              <a:gd name="T20" fmla="*/ 377919348 w 2040"/>
              <a:gd name="T21" fmla="*/ 16656277 h 1697"/>
              <a:gd name="T22" fmla="*/ 403653884 w 2040"/>
              <a:gd name="T23" fmla="*/ 4117420 h 1697"/>
              <a:gd name="T24" fmla="*/ 425339875 w 2040"/>
              <a:gd name="T25" fmla="*/ 2432826 h 1697"/>
              <a:gd name="T26" fmla="*/ 424761819 w 2040"/>
              <a:gd name="T27" fmla="*/ 748538 h 1697"/>
              <a:gd name="T28" fmla="*/ 397003277 w 2040"/>
              <a:gd name="T29" fmla="*/ 0 h 1697"/>
              <a:gd name="T30" fmla="*/ 370401387 w 2040"/>
              <a:gd name="T31" fmla="*/ 1590682 h 1697"/>
              <a:gd name="T32" fmla="*/ 292620258 w 2040"/>
              <a:gd name="T33" fmla="*/ 21335024 h 1697"/>
              <a:gd name="T34" fmla="*/ 267753074 w 2040"/>
              <a:gd name="T35" fmla="*/ 26575404 h 1697"/>
              <a:gd name="T36" fmla="*/ 291463607 w 2040"/>
              <a:gd name="T37" fmla="*/ 29195441 h 1697"/>
              <a:gd name="T38" fmla="*/ 243464485 w 2040"/>
              <a:gd name="T39" fmla="*/ 46413352 h 1697"/>
              <a:gd name="T40" fmla="*/ 200959320 w 2040"/>
              <a:gd name="T41" fmla="*/ 47536006 h 1697"/>
              <a:gd name="T42" fmla="*/ 219465193 w 2040"/>
              <a:gd name="T43" fmla="*/ 52776386 h 1697"/>
              <a:gd name="T44" fmla="*/ 174936024 w 2040"/>
              <a:gd name="T45" fmla="*/ 70555624 h 1697"/>
              <a:gd name="T46" fmla="*/ 89058339 w 2040"/>
              <a:gd name="T47" fmla="*/ 70649230 h 1697"/>
              <a:gd name="T48" fmla="*/ 6072013 w 2040"/>
              <a:gd name="T49" fmla="*/ 76731448 h 1697"/>
              <a:gd name="T50" fmla="*/ 24867183 w 2040"/>
              <a:gd name="T51" fmla="*/ 85153192 h 1697"/>
              <a:gd name="T52" fmla="*/ 106118265 w 2040"/>
              <a:gd name="T53" fmla="*/ 88615679 h 1697"/>
              <a:gd name="T54" fmla="*/ 177249325 w 2040"/>
              <a:gd name="T55" fmla="*/ 89457823 h 1697"/>
              <a:gd name="T56" fmla="*/ 208766578 w 2040"/>
              <a:gd name="T57" fmla="*/ 106862638 h 1697"/>
              <a:gd name="T58" fmla="*/ 208766578 w 2040"/>
              <a:gd name="T59" fmla="*/ 114535844 h 1697"/>
              <a:gd name="T60" fmla="*/ 253585044 w 2040"/>
              <a:gd name="T61" fmla="*/ 116220132 h 1697"/>
              <a:gd name="T62" fmla="*/ 287993655 w 2040"/>
              <a:gd name="T63" fmla="*/ 130630794 h 1697"/>
              <a:gd name="T64" fmla="*/ 269488319 w 2040"/>
              <a:gd name="T65" fmla="*/ 135870869 h 1697"/>
              <a:gd name="T66" fmla="*/ 311414890 w 2040"/>
              <a:gd name="T67" fmla="*/ 137181040 h 1697"/>
              <a:gd name="T68" fmla="*/ 377051994 w 2040"/>
              <a:gd name="T69" fmla="*/ 157861131 h 1697"/>
              <a:gd name="T70" fmla="*/ 403364587 w 2040"/>
              <a:gd name="T71" fmla="*/ 158703275 h 1697"/>
              <a:gd name="T72" fmla="*/ 431412426 w 2040"/>
              <a:gd name="T73" fmla="*/ 157393104 h 1697"/>
              <a:gd name="T74" fmla="*/ 416954561 w 2040"/>
              <a:gd name="T75" fmla="*/ 155896027 h 1697"/>
              <a:gd name="T76" fmla="*/ 399605876 w 2040"/>
              <a:gd name="T77" fmla="*/ 153182385 h 1697"/>
              <a:gd name="T78" fmla="*/ 373293283 w 2040"/>
              <a:gd name="T79" fmla="*/ 139988288 h 1697"/>
              <a:gd name="T80" fmla="*/ 348426099 w 2040"/>
              <a:gd name="T81" fmla="*/ 126513375 h 1697"/>
              <a:gd name="T82" fmla="*/ 354498112 w 2040"/>
              <a:gd name="T83" fmla="*/ 119120986 h 1697"/>
              <a:gd name="T84" fmla="*/ 324715567 w 2040"/>
              <a:gd name="T85" fmla="*/ 112945162 h 1697"/>
              <a:gd name="T86" fmla="*/ 313149597 w 2040"/>
              <a:gd name="T87" fmla="*/ 101154537 h 1697"/>
              <a:gd name="T88" fmla="*/ 305342877 w 2040"/>
              <a:gd name="T89" fmla="*/ 93294426 h 1697"/>
              <a:gd name="T90" fmla="*/ 402786531 w 2040"/>
              <a:gd name="T91" fmla="*/ 88522073 h 1697"/>
              <a:gd name="T92" fmla="*/ 481724311 w 2040"/>
              <a:gd name="T93" fmla="*/ 86744180 h 1697"/>
              <a:gd name="T94" fmla="*/ 565288694 w 2040"/>
              <a:gd name="T95" fmla="*/ 109669886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sp>
        <p:nvSpPr>
          <p:cNvPr id="13317" name="飞机1 221"/>
          <p:cNvSpPr>
            <a:spLocks noChangeArrowheads="1"/>
          </p:cNvSpPr>
          <p:nvPr/>
        </p:nvSpPr>
        <p:spPr bwMode="auto">
          <a:xfrm rot="10800000">
            <a:off x="-823913" y="2272904"/>
            <a:ext cx="823913" cy="389334"/>
          </a:xfrm>
          <a:custGeom>
            <a:avLst/>
            <a:gdLst>
              <a:gd name="T0" fmla="*/ 580844850 w 2040"/>
              <a:gd name="T1" fmla="*/ 79444937 h 1697"/>
              <a:gd name="T2" fmla="*/ 589834651 w 2040"/>
              <a:gd name="T3" fmla="*/ 49220199 h 1697"/>
              <a:gd name="T4" fmla="*/ 497328663 w 2040"/>
              <a:gd name="T5" fmla="*/ 73269126 h 1697"/>
              <a:gd name="T6" fmla="*/ 422512023 w 2040"/>
              <a:gd name="T7" fmla="*/ 70835998 h 1697"/>
              <a:gd name="T8" fmla="*/ 302166948 w 2040"/>
              <a:gd name="T9" fmla="*/ 70555182 h 1697"/>
              <a:gd name="T10" fmla="*/ 308546615 w 2040"/>
              <a:gd name="T11" fmla="*/ 64004950 h 1697"/>
              <a:gd name="T12" fmla="*/ 316376476 w 2040"/>
              <a:gd name="T13" fmla="*/ 56144854 h 1697"/>
              <a:gd name="T14" fmla="*/ 331165975 w 2040"/>
              <a:gd name="T15" fmla="*/ 42763572 h 1697"/>
              <a:gd name="T16" fmla="*/ 336385703 w 2040"/>
              <a:gd name="T17" fmla="*/ 39862724 h 1697"/>
              <a:gd name="T18" fmla="*/ 374953963 w 2040"/>
              <a:gd name="T19" fmla="*/ 30224738 h 1697"/>
              <a:gd name="T20" fmla="*/ 379013751 w 2040"/>
              <a:gd name="T21" fmla="*/ 16656245 h 1697"/>
              <a:gd name="T22" fmla="*/ 404822676 w 2040"/>
              <a:gd name="T23" fmla="*/ 4117412 h 1697"/>
              <a:gd name="T24" fmla="*/ 426571812 w 2040"/>
              <a:gd name="T25" fmla="*/ 2432821 h 1697"/>
              <a:gd name="T26" fmla="*/ 425991842 w 2040"/>
              <a:gd name="T27" fmla="*/ 748537 h 1697"/>
              <a:gd name="T28" fmla="*/ 398152754 w 2040"/>
              <a:gd name="T29" fmla="*/ 0 h 1697"/>
              <a:gd name="T30" fmla="*/ 371474144 w 2040"/>
              <a:gd name="T31" fmla="*/ 1590679 h 1697"/>
              <a:gd name="T32" fmla="*/ 293467401 w 2040"/>
              <a:gd name="T33" fmla="*/ 21334983 h 1697"/>
              <a:gd name="T34" fmla="*/ 268528700 w 2040"/>
              <a:gd name="T35" fmla="*/ 26575353 h 1697"/>
              <a:gd name="T36" fmla="*/ 292307461 w 2040"/>
              <a:gd name="T37" fmla="*/ 29195385 h 1697"/>
              <a:gd name="T38" fmla="*/ 244169431 w 2040"/>
              <a:gd name="T39" fmla="*/ 46412957 h 1697"/>
              <a:gd name="T40" fmla="*/ 201541383 w 2040"/>
              <a:gd name="T41" fmla="*/ 47535915 h 1697"/>
              <a:gd name="T42" fmla="*/ 220100416 w 2040"/>
              <a:gd name="T43" fmla="*/ 52776285 h 1697"/>
              <a:gd name="T44" fmla="*/ 175442205 w 2040"/>
              <a:gd name="T45" fmla="*/ 70555182 h 1697"/>
              <a:gd name="T46" fmla="*/ 89316423 w 2040"/>
              <a:gd name="T47" fmla="*/ 70648788 h 1697"/>
              <a:gd name="T48" fmla="*/ 6089952 w 2040"/>
              <a:gd name="T49" fmla="*/ 76731300 h 1697"/>
              <a:gd name="T50" fmla="*/ 24938701 w 2040"/>
              <a:gd name="T51" fmla="*/ 85153028 h 1697"/>
              <a:gd name="T52" fmla="*/ 106425262 w 2040"/>
              <a:gd name="T53" fmla="*/ 88615202 h 1697"/>
              <a:gd name="T54" fmla="*/ 177762622 w 2040"/>
              <a:gd name="T55" fmla="*/ 89457344 h 1697"/>
              <a:gd name="T56" fmla="*/ 209371244 w 2040"/>
              <a:gd name="T57" fmla="*/ 106862432 h 1697"/>
              <a:gd name="T58" fmla="*/ 209371244 w 2040"/>
              <a:gd name="T59" fmla="*/ 114535318 h 1697"/>
              <a:gd name="T60" fmla="*/ 254319172 w 2040"/>
              <a:gd name="T61" fmla="*/ 116219908 h 1697"/>
              <a:gd name="T62" fmla="*/ 288827643 w 2040"/>
              <a:gd name="T63" fmla="*/ 130630237 h 1697"/>
              <a:gd name="T64" fmla="*/ 270268610 w 2040"/>
              <a:gd name="T65" fmla="*/ 135870607 h 1697"/>
              <a:gd name="T66" fmla="*/ 312316688 w 2040"/>
              <a:gd name="T67" fmla="*/ 137180470 h 1697"/>
              <a:gd name="T68" fmla="*/ 378143527 w 2040"/>
              <a:gd name="T69" fmla="*/ 157860521 h 1697"/>
              <a:gd name="T70" fmla="*/ 404532421 w 2040"/>
              <a:gd name="T71" fmla="*/ 158702664 h 1697"/>
              <a:gd name="T72" fmla="*/ 432661225 w 2040"/>
              <a:gd name="T73" fmla="*/ 157392801 h 1697"/>
              <a:gd name="T74" fmla="*/ 418161980 w 2040"/>
              <a:gd name="T75" fmla="*/ 155895421 h 1697"/>
              <a:gd name="T76" fmla="*/ 400762887 w 2040"/>
              <a:gd name="T77" fmla="*/ 153181784 h 1697"/>
              <a:gd name="T78" fmla="*/ 374373993 w 2040"/>
              <a:gd name="T79" fmla="*/ 139987712 h 1697"/>
              <a:gd name="T80" fmla="*/ 349434754 w 2040"/>
              <a:gd name="T81" fmla="*/ 126513131 h 1697"/>
              <a:gd name="T82" fmla="*/ 355524706 w 2040"/>
              <a:gd name="T83" fmla="*/ 119120450 h 1697"/>
              <a:gd name="T84" fmla="*/ 325655993 w 2040"/>
              <a:gd name="T85" fmla="*/ 112944639 h 1697"/>
              <a:gd name="T86" fmla="*/ 314056597 w 2040"/>
              <a:gd name="T87" fmla="*/ 101154342 h 1697"/>
              <a:gd name="T88" fmla="*/ 306226736 w 2040"/>
              <a:gd name="T89" fmla="*/ 93293940 h 1697"/>
              <a:gd name="T90" fmla="*/ 403952452 w 2040"/>
              <a:gd name="T91" fmla="*/ 88521597 h 1697"/>
              <a:gd name="T92" fmla="*/ 483119134 w 2040"/>
              <a:gd name="T93" fmla="*/ 86743707 h 1697"/>
              <a:gd name="T94" fmla="*/ 566925575 w 2040"/>
              <a:gd name="T95" fmla="*/ 109669675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sp>
        <p:nvSpPr>
          <p:cNvPr id="13318" name="飞机1 221"/>
          <p:cNvSpPr>
            <a:spLocks noChangeArrowheads="1"/>
          </p:cNvSpPr>
          <p:nvPr/>
        </p:nvSpPr>
        <p:spPr bwMode="auto">
          <a:xfrm rot="10800000">
            <a:off x="-822722" y="3063479"/>
            <a:ext cx="823913" cy="389334"/>
          </a:xfrm>
          <a:custGeom>
            <a:avLst/>
            <a:gdLst>
              <a:gd name="T0" fmla="*/ 580845917 w 2040"/>
              <a:gd name="T1" fmla="*/ 79444937 h 1697"/>
              <a:gd name="T2" fmla="*/ 589835726 w 2040"/>
              <a:gd name="T3" fmla="*/ 49220199 h 1697"/>
              <a:gd name="T4" fmla="*/ 497329654 w 2040"/>
              <a:gd name="T5" fmla="*/ 73269126 h 1697"/>
              <a:gd name="T6" fmla="*/ 422512408 w 2040"/>
              <a:gd name="T7" fmla="*/ 70835998 h 1697"/>
              <a:gd name="T8" fmla="*/ 302167761 w 2040"/>
              <a:gd name="T9" fmla="*/ 70555182 h 1697"/>
              <a:gd name="T10" fmla="*/ 308547435 w 2040"/>
              <a:gd name="T11" fmla="*/ 64004950 h 1697"/>
              <a:gd name="T12" fmla="*/ 316376764 w 2040"/>
              <a:gd name="T13" fmla="*/ 56144854 h 1697"/>
              <a:gd name="T14" fmla="*/ 331166277 w 2040"/>
              <a:gd name="T15" fmla="*/ 42763572 h 1697"/>
              <a:gd name="T16" fmla="*/ 336386009 w 2040"/>
              <a:gd name="T17" fmla="*/ 39862724 h 1697"/>
              <a:gd name="T18" fmla="*/ 374954304 w 2040"/>
              <a:gd name="T19" fmla="*/ 30224738 h 1697"/>
              <a:gd name="T20" fmla="*/ 379014635 w 2040"/>
              <a:gd name="T21" fmla="*/ 16656245 h 1697"/>
              <a:gd name="T22" fmla="*/ 404823583 w 2040"/>
              <a:gd name="T23" fmla="*/ 4117412 h 1697"/>
              <a:gd name="T24" fmla="*/ 426572200 w 2040"/>
              <a:gd name="T25" fmla="*/ 2432821 h 1697"/>
              <a:gd name="T26" fmla="*/ 425992230 w 2040"/>
              <a:gd name="T27" fmla="*/ 748537 h 1697"/>
              <a:gd name="T28" fmla="*/ 398153655 w 2040"/>
              <a:gd name="T29" fmla="*/ 0 h 1697"/>
              <a:gd name="T30" fmla="*/ 371474482 w 2040"/>
              <a:gd name="T31" fmla="*/ 1590679 h 1697"/>
              <a:gd name="T32" fmla="*/ 293467668 w 2040"/>
              <a:gd name="T33" fmla="*/ 21334983 h 1697"/>
              <a:gd name="T34" fmla="*/ 268528945 w 2040"/>
              <a:gd name="T35" fmla="*/ 26575353 h 1697"/>
              <a:gd name="T36" fmla="*/ 292307727 w 2040"/>
              <a:gd name="T37" fmla="*/ 29195385 h 1697"/>
              <a:gd name="T38" fmla="*/ 244170192 w 2040"/>
              <a:gd name="T39" fmla="*/ 46412957 h 1697"/>
              <a:gd name="T40" fmla="*/ 201541567 w 2040"/>
              <a:gd name="T41" fmla="*/ 47535915 h 1697"/>
              <a:gd name="T42" fmla="*/ 220101155 w 2040"/>
              <a:gd name="T43" fmla="*/ 52776285 h 1697"/>
              <a:gd name="T44" fmla="*/ 175442903 w 2040"/>
              <a:gd name="T45" fmla="*/ 70555182 h 1697"/>
              <a:gd name="T46" fmla="*/ 89316504 w 2040"/>
              <a:gd name="T47" fmla="*/ 70648788 h 1697"/>
              <a:gd name="T48" fmla="*/ 6089957 w 2040"/>
              <a:gd name="T49" fmla="*/ 76731300 h 1697"/>
              <a:gd name="T50" fmla="*/ 24938723 w 2040"/>
              <a:gd name="T51" fmla="*/ 85153028 h 1697"/>
              <a:gd name="T52" fmla="*/ 106425359 w 2040"/>
              <a:gd name="T53" fmla="*/ 88615202 h 1697"/>
              <a:gd name="T54" fmla="*/ 177762784 w 2040"/>
              <a:gd name="T55" fmla="*/ 89457344 h 1697"/>
              <a:gd name="T56" fmla="*/ 209371435 w 2040"/>
              <a:gd name="T57" fmla="*/ 106862432 h 1697"/>
              <a:gd name="T58" fmla="*/ 209371435 w 2040"/>
              <a:gd name="T59" fmla="*/ 114535318 h 1697"/>
              <a:gd name="T60" fmla="*/ 254319403 w 2040"/>
              <a:gd name="T61" fmla="*/ 116219908 h 1697"/>
              <a:gd name="T62" fmla="*/ 288827906 w 2040"/>
              <a:gd name="T63" fmla="*/ 130630237 h 1697"/>
              <a:gd name="T64" fmla="*/ 270268856 w 2040"/>
              <a:gd name="T65" fmla="*/ 135870607 h 1697"/>
              <a:gd name="T66" fmla="*/ 312316972 w 2040"/>
              <a:gd name="T67" fmla="*/ 137180470 h 1697"/>
              <a:gd name="T68" fmla="*/ 378144410 w 2040"/>
              <a:gd name="T69" fmla="*/ 157860521 h 1697"/>
              <a:gd name="T70" fmla="*/ 404533328 w 2040"/>
              <a:gd name="T71" fmla="*/ 158702664 h 1697"/>
              <a:gd name="T72" fmla="*/ 432662157 w 2040"/>
              <a:gd name="T73" fmla="*/ 157392801 h 1697"/>
              <a:gd name="T74" fmla="*/ 418162900 w 2040"/>
              <a:gd name="T75" fmla="*/ 155895421 h 1697"/>
              <a:gd name="T76" fmla="*/ 400763252 w 2040"/>
              <a:gd name="T77" fmla="*/ 153181784 h 1697"/>
              <a:gd name="T78" fmla="*/ 374374334 w 2040"/>
              <a:gd name="T79" fmla="*/ 139987712 h 1697"/>
              <a:gd name="T80" fmla="*/ 349435610 w 2040"/>
              <a:gd name="T81" fmla="*/ 126513131 h 1697"/>
              <a:gd name="T82" fmla="*/ 355525568 w 2040"/>
              <a:gd name="T83" fmla="*/ 119120450 h 1697"/>
              <a:gd name="T84" fmla="*/ 325656828 w 2040"/>
              <a:gd name="T85" fmla="*/ 112944639 h 1697"/>
              <a:gd name="T86" fmla="*/ 314056883 w 2040"/>
              <a:gd name="T87" fmla="*/ 101154342 h 1697"/>
              <a:gd name="T88" fmla="*/ 306227553 w 2040"/>
              <a:gd name="T89" fmla="*/ 93293940 h 1697"/>
              <a:gd name="T90" fmla="*/ 403953358 w 2040"/>
              <a:gd name="T91" fmla="*/ 88521597 h 1697"/>
              <a:gd name="T92" fmla="*/ 483120113 w 2040"/>
              <a:gd name="T93" fmla="*/ 86743707 h 1697"/>
              <a:gd name="T94" fmla="*/ 566926630 w 2040"/>
              <a:gd name="T95" fmla="*/ 109669675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lIns="71323" tIns="35662" rIns="71323" bIns="35662"/>
          <a:lstStyle/>
          <a:p>
            <a:endParaRPr lang="zh-CN" altLang="en-US"/>
          </a:p>
        </p:txBody>
      </p:sp>
      <p:grpSp>
        <p:nvGrpSpPr>
          <p:cNvPr id="3" name="组合 25"/>
          <p:cNvGrpSpPr>
            <a:grpSpLocks/>
          </p:cNvGrpSpPr>
          <p:nvPr/>
        </p:nvGrpSpPr>
        <p:grpSpPr bwMode="auto">
          <a:xfrm>
            <a:off x="4355976" y="809150"/>
            <a:ext cx="4518422" cy="533017"/>
            <a:chOff x="0" y="0"/>
            <a:chExt cx="6023610" cy="711013"/>
          </a:xfrm>
        </p:grpSpPr>
        <p:sp>
          <p:nvSpPr>
            <p:cNvPr id="13336" name="矩形 5"/>
            <p:cNvSpPr>
              <a:spLocks noChangeArrowheads="1"/>
            </p:cNvSpPr>
            <p:nvPr/>
          </p:nvSpPr>
          <p:spPr bwMode="auto">
            <a:xfrm>
              <a:off x="445770" y="22860"/>
              <a:ext cx="5577840" cy="651510"/>
            </a:xfrm>
            <a:prstGeom prst="rect">
              <a:avLst/>
            </a:prstGeom>
            <a:solidFill>
              <a:srgbClr val="D8D8D8"/>
            </a:solidFill>
            <a:ln w="12700">
              <a:solidFill>
                <a:srgbClr val="D8D8D8"/>
              </a:solidFill>
              <a:bevel/>
              <a:headEnd/>
              <a:tailEnd/>
            </a:ln>
          </p:spPr>
          <p:txBody>
            <a:bodyPr anchor="ctr"/>
            <a:lstStyle/>
            <a:p>
              <a:pPr algn="ctr"/>
              <a:endParaRPr lang="zh-CN" altLang="en-US">
                <a:solidFill>
                  <a:srgbClr val="FFFFFF"/>
                </a:solidFill>
              </a:endParaRPr>
            </a:p>
          </p:txBody>
        </p:sp>
        <p:sp>
          <p:nvSpPr>
            <p:cNvPr id="13337" name="椭圆 4"/>
            <p:cNvSpPr>
              <a:spLocks noChangeArrowheads="1"/>
            </p:cNvSpPr>
            <p:nvPr/>
          </p:nvSpPr>
          <p:spPr bwMode="auto">
            <a:xfrm>
              <a:off x="0" y="0"/>
              <a:ext cx="697230" cy="697230"/>
            </a:xfrm>
            <a:prstGeom prst="ellipse">
              <a:avLst/>
            </a:prstGeom>
            <a:solidFill>
              <a:srgbClr val="F2F2F2"/>
            </a:solidFill>
            <a:ln w="12700">
              <a:solidFill>
                <a:srgbClr val="D8D8D8"/>
              </a:solidFill>
              <a:bevel/>
              <a:headEnd/>
              <a:tailEnd/>
            </a:ln>
          </p:spPr>
          <p:txBody>
            <a:bodyPr anchor="ctr"/>
            <a:lstStyle/>
            <a:p>
              <a:pPr algn="ctr"/>
              <a:endParaRPr lang="zh-CN" altLang="en-US">
                <a:solidFill>
                  <a:srgbClr val="FFFFFF"/>
                </a:solidFill>
              </a:endParaRPr>
            </a:p>
          </p:txBody>
        </p:sp>
        <p:sp>
          <p:nvSpPr>
            <p:cNvPr id="13338" name="文本框 6"/>
            <p:cNvSpPr>
              <a:spLocks noChangeArrowheads="1"/>
            </p:cNvSpPr>
            <p:nvPr/>
          </p:nvSpPr>
          <p:spPr bwMode="auto">
            <a:xfrm>
              <a:off x="165735" y="74651"/>
              <a:ext cx="434341" cy="63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500">
                  <a:solidFill>
                    <a:srgbClr val="01395C"/>
                  </a:solidFill>
                  <a:latin typeface="Impact" pitchFamily="34" charset="0"/>
                  <a:ea typeface="微软雅黑" pitchFamily="34" charset="-122"/>
                  <a:sym typeface="Impact" pitchFamily="34" charset="0"/>
                </a:rPr>
                <a:t>1</a:t>
              </a:r>
              <a:endParaRPr lang="zh-CN" altLang="en-US" sz="2500">
                <a:solidFill>
                  <a:srgbClr val="01395C"/>
                </a:solidFill>
                <a:latin typeface="Impact" pitchFamily="34" charset="0"/>
                <a:ea typeface="微软雅黑" pitchFamily="34" charset="-122"/>
                <a:sym typeface="Impact" pitchFamily="34" charset="0"/>
              </a:endParaRPr>
            </a:p>
          </p:txBody>
        </p:sp>
      </p:grpSp>
      <p:grpSp>
        <p:nvGrpSpPr>
          <p:cNvPr id="4" name="组合 25"/>
          <p:cNvGrpSpPr>
            <a:grpSpLocks/>
          </p:cNvGrpSpPr>
          <p:nvPr/>
        </p:nvGrpSpPr>
        <p:grpSpPr bwMode="auto">
          <a:xfrm>
            <a:off x="4357167" y="2240047"/>
            <a:ext cx="4486027" cy="533017"/>
            <a:chOff x="0" y="0"/>
            <a:chExt cx="6023610" cy="711013"/>
          </a:xfrm>
        </p:grpSpPr>
        <p:sp>
          <p:nvSpPr>
            <p:cNvPr id="13333" name="矩形 5"/>
            <p:cNvSpPr>
              <a:spLocks noChangeArrowheads="1"/>
            </p:cNvSpPr>
            <p:nvPr/>
          </p:nvSpPr>
          <p:spPr bwMode="auto">
            <a:xfrm>
              <a:off x="445770" y="22860"/>
              <a:ext cx="5577840" cy="651510"/>
            </a:xfrm>
            <a:prstGeom prst="rect">
              <a:avLst/>
            </a:prstGeom>
            <a:solidFill>
              <a:srgbClr val="D8D8D8"/>
            </a:solidFill>
            <a:ln w="12700">
              <a:solidFill>
                <a:srgbClr val="D8D8D8"/>
              </a:solidFill>
              <a:miter lim="800000"/>
              <a:headEnd/>
              <a:tailEnd/>
            </a:ln>
          </p:spPr>
          <p:txBody>
            <a:bodyPr anchor="ctr"/>
            <a:lstStyle/>
            <a:p>
              <a:pPr algn="ctr"/>
              <a:endParaRPr lang="zh-CN" altLang="en-US">
                <a:solidFill>
                  <a:srgbClr val="FFFFFF"/>
                </a:solidFill>
              </a:endParaRPr>
            </a:p>
          </p:txBody>
        </p:sp>
        <p:sp>
          <p:nvSpPr>
            <p:cNvPr id="13334" name="椭圆 4"/>
            <p:cNvSpPr>
              <a:spLocks noChangeArrowheads="1"/>
            </p:cNvSpPr>
            <p:nvPr/>
          </p:nvSpPr>
          <p:spPr bwMode="auto">
            <a:xfrm>
              <a:off x="0" y="0"/>
              <a:ext cx="697230" cy="697230"/>
            </a:xfrm>
            <a:prstGeom prst="ellipse">
              <a:avLst/>
            </a:prstGeom>
            <a:solidFill>
              <a:srgbClr val="F2F2F2"/>
            </a:solidFill>
            <a:ln w="12700">
              <a:solidFill>
                <a:srgbClr val="D8D8D8"/>
              </a:solidFill>
              <a:miter lim="800000"/>
              <a:headEnd/>
              <a:tailEnd/>
            </a:ln>
          </p:spPr>
          <p:txBody>
            <a:bodyPr anchor="ctr"/>
            <a:lstStyle/>
            <a:p>
              <a:pPr algn="ctr"/>
              <a:endParaRPr lang="zh-CN" altLang="en-US">
                <a:solidFill>
                  <a:srgbClr val="FFFFFF"/>
                </a:solidFill>
              </a:endParaRPr>
            </a:p>
          </p:txBody>
        </p:sp>
        <p:sp>
          <p:nvSpPr>
            <p:cNvPr id="13335" name="文本框 6"/>
            <p:cNvSpPr>
              <a:spLocks noChangeArrowheads="1"/>
            </p:cNvSpPr>
            <p:nvPr/>
          </p:nvSpPr>
          <p:spPr bwMode="auto">
            <a:xfrm>
              <a:off x="165736" y="74651"/>
              <a:ext cx="434340" cy="63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dirty="0">
                  <a:solidFill>
                    <a:srgbClr val="01395C"/>
                  </a:solidFill>
                  <a:latin typeface="Impact" pitchFamily="34" charset="0"/>
                  <a:ea typeface="微软雅黑" pitchFamily="34" charset="-122"/>
                  <a:sym typeface="Impact" pitchFamily="34" charset="0"/>
                </a:rPr>
                <a:t>3</a:t>
              </a:r>
            </a:p>
          </p:txBody>
        </p:sp>
      </p:grpSp>
      <p:grpSp>
        <p:nvGrpSpPr>
          <p:cNvPr id="5" name="组合 25"/>
          <p:cNvGrpSpPr>
            <a:grpSpLocks/>
          </p:cNvGrpSpPr>
          <p:nvPr/>
        </p:nvGrpSpPr>
        <p:grpSpPr bwMode="auto">
          <a:xfrm>
            <a:off x="4386934" y="3076099"/>
            <a:ext cx="4517231" cy="533017"/>
            <a:chOff x="0" y="0"/>
            <a:chExt cx="6023610" cy="711013"/>
          </a:xfrm>
        </p:grpSpPr>
        <p:sp>
          <p:nvSpPr>
            <p:cNvPr id="13330" name="矩形 5"/>
            <p:cNvSpPr>
              <a:spLocks noChangeArrowheads="1"/>
            </p:cNvSpPr>
            <p:nvPr/>
          </p:nvSpPr>
          <p:spPr bwMode="auto">
            <a:xfrm>
              <a:off x="445770" y="22860"/>
              <a:ext cx="5577840" cy="651510"/>
            </a:xfrm>
            <a:prstGeom prst="rect">
              <a:avLst/>
            </a:prstGeom>
            <a:solidFill>
              <a:srgbClr val="D8D8D8"/>
            </a:solidFill>
            <a:ln w="12700">
              <a:solidFill>
                <a:srgbClr val="D8D8D8"/>
              </a:solidFill>
              <a:miter lim="800000"/>
              <a:headEnd/>
              <a:tailEnd/>
            </a:ln>
          </p:spPr>
          <p:txBody>
            <a:bodyPr anchor="ctr"/>
            <a:lstStyle/>
            <a:p>
              <a:pPr algn="ctr"/>
              <a:endParaRPr lang="zh-CN" altLang="en-US">
                <a:solidFill>
                  <a:srgbClr val="FFFFFF"/>
                </a:solidFill>
              </a:endParaRPr>
            </a:p>
          </p:txBody>
        </p:sp>
        <p:sp>
          <p:nvSpPr>
            <p:cNvPr id="13331" name="椭圆 4"/>
            <p:cNvSpPr>
              <a:spLocks noChangeArrowheads="1"/>
            </p:cNvSpPr>
            <p:nvPr/>
          </p:nvSpPr>
          <p:spPr bwMode="auto">
            <a:xfrm>
              <a:off x="0" y="0"/>
              <a:ext cx="697230" cy="697230"/>
            </a:xfrm>
            <a:prstGeom prst="ellipse">
              <a:avLst/>
            </a:prstGeom>
            <a:solidFill>
              <a:srgbClr val="F2F2F2"/>
            </a:solidFill>
            <a:ln w="12700">
              <a:solidFill>
                <a:srgbClr val="D8D8D8"/>
              </a:solidFill>
              <a:round/>
              <a:headEnd/>
              <a:tailEnd/>
            </a:ln>
          </p:spPr>
          <p:txBody>
            <a:bodyPr anchor="ctr"/>
            <a:lstStyle/>
            <a:p>
              <a:pPr algn="ctr"/>
              <a:endParaRPr lang="zh-CN" altLang="en-US">
                <a:solidFill>
                  <a:srgbClr val="FFFFFF"/>
                </a:solidFill>
              </a:endParaRPr>
            </a:p>
          </p:txBody>
        </p:sp>
        <p:sp>
          <p:nvSpPr>
            <p:cNvPr id="13332" name="文本框 6"/>
            <p:cNvSpPr>
              <a:spLocks noChangeArrowheads="1"/>
            </p:cNvSpPr>
            <p:nvPr/>
          </p:nvSpPr>
          <p:spPr bwMode="auto">
            <a:xfrm>
              <a:off x="165735" y="74651"/>
              <a:ext cx="434340" cy="63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a:solidFill>
                    <a:srgbClr val="01395C"/>
                  </a:solidFill>
                  <a:latin typeface="Impact" pitchFamily="34" charset="0"/>
                  <a:ea typeface="微软雅黑" pitchFamily="34" charset="-122"/>
                  <a:sym typeface="Impact" pitchFamily="34" charset="0"/>
                </a:rPr>
                <a:t>4</a:t>
              </a:r>
            </a:p>
          </p:txBody>
        </p:sp>
      </p:grpSp>
      <p:grpSp>
        <p:nvGrpSpPr>
          <p:cNvPr id="6" name="组合 25"/>
          <p:cNvGrpSpPr>
            <a:grpSpLocks/>
          </p:cNvGrpSpPr>
          <p:nvPr/>
        </p:nvGrpSpPr>
        <p:grpSpPr bwMode="auto">
          <a:xfrm>
            <a:off x="4355976" y="1529477"/>
            <a:ext cx="4518422" cy="533017"/>
            <a:chOff x="0" y="0"/>
            <a:chExt cx="6023610" cy="711012"/>
          </a:xfrm>
        </p:grpSpPr>
        <p:sp>
          <p:nvSpPr>
            <p:cNvPr id="13327" name="矩形 5"/>
            <p:cNvSpPr>
              <a:spLocks noChangeArrowheads="1"/>
            </p:cNvSpPr>
            <p:nvPr/>
          </p:nvSpPr>
          <p:spPr bwMode="auto">
            <a:xfrm>
              <a:off x="445770" y="22860"/>
              <a:ext cx="5577840" cy="651510"/>
            </a:xfrm>
            <a:prstGeom prst="rect">
              <a:avLst/>
            </a:prstGeom>
            <a:solidFill>
              <a:srgbClr val="D8D8D8"/>
            </a:solidFill>
            <a:ln w="12700">
              <a:solidFill>
                <a:srgbClr val="D8D8D8"/>
              </a:solidFill>
              <a:miter lim="800000"/>
              <a:headEnd/>
              <a:tailEnd/>
            </a:ln>
          </p:spPr>
          <p:txBody>
            <a:bodyPr anchor="ctr"/>
            <a:lstStyle/>
            <a:p>
              <a:pPr algn="ctr"/>
              <a:endParaRPr lang="zh-CN" altLang="en-US">
                <a:solidFill>
                  <a:srgbClr val="FFFFFF"/>
                </a:solidFill>
              </a:endParaRPr>
            </a:p>
          </p:txBody>
        </p:sp>
        <p:sp>
          <p:nvSpPr>
            <p:cNvPr id="13328" name="椭圆 4"/>
            <p:cNvSpPr>
              <a:spLocks noChangeArrowheads="1"/>
            </p:cNvSpPr>
            <p:nvPr/>
          </p:nvSpPr>
          <p:spPr bwMode="auto">
            <a:xfrm>
              <a:off x="0" y="0"/>
              <a:ext cx="697230" cy="697230"/>
            </a:xfrm>
            <a:prstGeom prst="ellipse">
              <a:avLst/>
            </a:prstGeom>
            <a:solidFill>
              <a:srgbClr val="F2F2F2"/>
            </a:solidFill>
            <a:ln w="12700">
              <a:solidFill>
                <a:srgbClr val="D8D8D8"/>
              </a:solidFill>
              <a:miter lim="800000"/>
              <a:headEnd/>
              <a:tailEnd/>
            </a:ln>
          </p:spPr>
          <p:txBody>
            <a:bodyPr anchor="ctr"/>
            <a:lstStyle/>
            <a:p>
              <a:pPr algn="ctr"/>
              <a:r>
                <a:rPr lang="zh-CN" altLang="en-US">
                  <a:solidFill>
                    <a:srgbClr val="FFFFFF"/>
                  </a:solidFill>
                </a:rPr>
                <a:t>2</a:t>
              </a:r>
            </a:p>
          </p:txBody>
        </p:sp>
        <p:sp>
          <p:nvSpPr>
            <p:cNvPr id="13329" name="文本框 6"/>
            <p:cNvSpPr>
              <a:spLocks noChangeArrowheads="1"/>
            </p:cNvSpPr>
            <p:nvPr/>
          </p:nvSpPr>
          <p:spPr bwMode="auto">
            <a:xfrm>
              <a:off x="165735" y="74651"/>
              <a:ext cx="434341" cy="63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a:solidFill>
                    <a:srgbClr val="01395C"/>
                  </a:solidFill>
                  <a:latin typeface="Impact" pitchFamily="34" charset="0"/>
                  <a:ea typeface="微软雅黑" pitchFamily="34" charset="-122"/>
                  <a:sym typeface="Impact" pitchFamily="34" charset="0"/>
                </a:rPr>
                <a:t>2</a:t>
              </a:r>
            </a:p>
          </p:txBody>
        </p:sp>
      </p:grpSp>
      <p:grpSp>
        <p:nvGrpSpPr>
          <p:cNvPr id="27" name="组合 25"/>
          <p:cNvGrpSpPr>
            <a:grpSpLocks/>
          </p:cNvGrpSpPr>
          <p:nvPr/>
        </p:nvGrpSpPr>
        <p:grpSpPr bwMode="auto">
          <a:xfrm>
            <a:off x="4386934" y="3868461"/>
            <a:ext cx="4517231" cy="533017"/>
            <a:chOff x="0" y="0"/>
            <a:chExt cx="6023610" cy="711012"/>
          </a:xfrm>
        </p:grpSpPr>
        <p:sp>
          <p:nvSpPr>
            <p:cNvPr id="28" name="矩形 5"/>
            <p:cNvSpPr>
              <a:spLocks noChangeArrowheads="1"/>
            </p:cNvSpPr>
            <p:nvPr/>
          </p:nvSpPr>
          <p:spPr bwMode="auto">
            <a:xfrm>
              <a:off x="445770" y="22860"/>
              <a:ext cx="5577840" cy="651510"/>
            </a:xfrm>
            <a:prstGeom prst="rect">
              <a:avLst/>
            </a:prstGeom>
            <a:solidFill>
              <a:srgbClr val="D8D8D8"/>
            </a:solidFill>
            <a:ln w="12700">
              <a:solidFill>
                <a:srgbClr val="D8D8D8"/>
              </a:solidFill>
              <a:miter lim="800000"/>
              <a:headEnd/>
              <a:tailEnd/>
            </a:ln>
          </p:spPr>
          <p:txBody>
            <a:bodyPr anchor="ctr"/>
            <a:lstStyle/>
            <a:p>
              <a:pPr algn="ctr"/>
              <a:endParaRPr lang="zh-CN" altLang="en-US">
                <a:solidFill>
                  <a:srgbClr val="FFFFFF"/>
                </a:solidFill>
              </a:endParaRPr>
            </a:p>
          </p:txBody>
        </p:sp>
        <p:sp>
          <p:nvSpPr>
            <p:cNvPr id="29" name="椭圆 4"/>
            <p:cNvSpPr>
              <a:spLocks noChangeArrowheads="1"/>
            </p:cNvSpPr>
            <p:nvPr/>
          </p:nvSpPr>
          <p:spPr bwMode="auto">
            <a:xfrm>
              <a:off x="0" y="0"/>
              <a:ext cx="697230" cy="697230"/>
            </a:xfrm>
            <a:prstGeom prst="ellipse">
              <a:avLst/>
            </a:prstGeom>
            <a:solidFill>
              <a:srgbClr val="F2F2F2"/>
            </a:solidFill>
            <a:ln w="12700">
              <a:solidFill>
                <a:srgbClr val="D8D8D8"/>
              </a:solidFill>
              <a:round/>
              <a:headEnd/>
              <a:tailEnd/>
            </a:ln>
          </p:spPr>
          <p:txBody>
            <a:bodyPr anchor="ctr"/>
            <a:lstStyle/>
            <a:p>
              <a:pPr algn="ctr"/>
              <a:endParaRPr lang="zh-CN" altLang="en-US">
                <a:solidFill>
                  <a:srgbClr val="FFFFFF"/>
                </a:solidFill>
              </a:endParaRPr>
            </a:p>
          </p:txBody>
        </p:sp>
        <p:sp>
          <p:nvSpPr>
            <p:cNvPr id="30" name="文本框 6"/>
            <p:cNvSpPr>
              <a:spLocks noChangeArrowheads="1"/>
            </p:cNvSpPr>
            <p:nvPr/>
          </p:nvSpPr>
          <p:spPr bwMode="auto">
            <a:xfrm>
              <a:off x="165735" y="74651"/>
              <a:ext cx="434340" cy="63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500">
                  <a:solidFill>
                    <a:srgbClr val="01395C"/>
                  </a:solidFill>
                  <a:latin typeface="Impact" pitchFamily="34" charset="0"/>
                  <a:ea typeface="微软雅黑" pitchFamily="34" charset="-122"/>
                  <a:sym typeface="Impact" pitchFamily="34" charset="0"/>
                </a:rPr>
                <a:t>5</a:t>
              </a:r>
              <a:endParaRPr lang="zh-CN" altLang="en-US" sz="2500">
                <a:solidFill>
                  <a:srgbClr val="01395C"/>
                </a:solidFill>
                <a:latin typeface="Impact" pitchFamily="34" charset="0"/>
                <a:ea typeface="微软雅黑" pitchFamily="34" charset="-122"/>
                <a:sym typeface="Impact" pitchFamily="34" charset="0"/>
              </a:endParaRPr>
            </a:p>
          </p:txBody>
        </p:sp>
      </p:grpSp>
      <p:sp>
        <p:nvSpPr>
          <p:cNvPr id="31" name="直接连接符 20"/>
          <p:cNvSpPr>
            <a:spLocks noChangeShapeType="1"/>
          </p:cNvSpPr>
          <p:nvPr/>
        </p:nvSpPr>
        <p:spPr bwMode="auto">
          <a:xfrm>
            <a:off x="4162178" y="81678"/>
            <a:ext cx="0" cy="4898709"/>
          </a:xfrm>
          <a:prstGeom prst="line">
            <a:avLst/>
          </a:prstGeom>
          <a:noFill/>
          <a:ln w="19050">
            <a:solidFill>
              <a:srgbClr val="BFBFBF"/>
            </a:solidFill>
            <a:bevel/>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2" name="圆角矩形 12"/>
          <p:cNvSpPr>
            <a:spLocks noChangeArrowheads="1"/>
          </p:cNvSpPr>
          <p:nvPr/>
        </p:nvSpPr>
        <p:spPr bwMode="auto">
          <a:xfrm>
            <a:off x="5906163" y="173884"/>
            <a:ext cx="2687017" cy="463154"/>
          </a:xfrm>
          <a:prstGeom prst="roundRect">
            <a:avLst>
              <a:gd name="adj" fmla="val 16667"/>
            </a:avLst>
          </a:prstGeom>
          <a:solidFill>
            <a:schemeClr val="bg2"/>
          </a:solidFill>
          <a:ln>
            <a:noFill/>
          </a:ln>
          <a:extLst/>
        </p:spPr>
        <p:txBody>
          <a:bodyPr lIns="71323" tIns="35662" rIns="71323" bIns="35662" anchor="ctr"/>
          <a:lstStyle/>
          <a:p>
            <a:pPr algn="ctr"/>
            <a:r>
              <a:rPr lang="zh-CN" altLang="zh-CN" sz="2400" b="1" dirty="0">
                <a:solidFill>
                  <a:srgbClr val="0070C0"/>
                </a:solidFill>
              </a:rPr>
              <a:t>助</a:t>
            </a:r>
            <a:r>
              <a:rPr lang="zh-CN" altLang="zh-CN" sz="2400" b="1" dirty="0" smtClean="0">
                <a:solidFill>
                  <a:srgbClr val="0070C0"/>
                </a:solidFill>
              </a:rPr>
              <a:t>读学</a:t>
            </a:r>
            <a:r>
              <a:rPr lang="zh-CN" altLang="zh-CN" sz="2400" b="1" dirty="0">
                <a:solidFill>
                  <a:srgbClr val="0070C0"/>
                </a:solidFill>
              </a:rPr>
              <a:t>案</a:t>
            </a:r>
            <a:endParaRPr lang="zh-CN" altLang="en-US" sz="2400" b="1" dirty="0">
              <a:solidFill>
                <a:srgbClr val="0070C0"/>
              </a:solidFill>
            </a:endParaRPr>
          </a:p>
        </p:txBody>
      </p:sp>
      <p:sp>
        <p:nvSpPr>
          <p:cNvPr id="2" name="矩形 1"/>
          <p:cNvSpPr/>
          <p:nvPr/>
        </p:nvSpPr>
        <p:spPr>
          <a:xfrm>
            <a:off x="665566" y="1913933"/>
            <a:ext cx="3060340" cy="2554545"/>
          </a:xfrm>
          <a:prstGeom prst="rect">
            <a:avLst/>
          </a:prstGeom>
        </p:spPr>
        <p:txBody>
          <a:bodyPr wrap="square">
            <a:spAutoFit/>
          </a:bodyPr>
          <a:lstStyle/>
          <a:p>
            <a:r>
              <a:rPr lang="zh-CN" altLang="zh-CN" sz="3200" dirty="0" smtClean="0">
                <a:latin typeface="宋体" pitchFamily="2" charset="-122"/>
                <a:ea typeface="宋体" pitchFamily="2" charset="-122"/>
              </a:rPr>
              <a:t>①</a:t>
            </a:r>
            <a:r>
              <a:rPr lang="zh-CN" altLang="zh-CN" sz="3200" dirty="0">
                <a:latin typeface="宋体" pitchFamily="2" charset="-122"/>
                <a:ea typeface="宋体" pitchFamily="2" charset="-122"/>
              </a:rPr>
              <a:t>自主阅读三篇人物通讯。</a:t>
            </a:r>
          </a:p>
          <a:p>
            <a:r>
              <a:rPr lang="zh-CN" altLang="zh-CN" sz="3200" dirty="0">
                <a:latin typeface="宋体" pitchFamily="2" charset="-122"/>
                <a:ea typeface="宋体" pitchFamily="2" charset="-122"/>
              </a:rPr>
              <a:t>②认真研读助读系统学案，</a:t>
            </a:r>
            <a:r>
              <a:rPr lang="zh-CN" altLang="zh-CN" sz="3200" dirty="0" smtClean="0">
                <a:latin typeface="宋体" pitchFamily="2" charset="-122"/>
                <a:ea typeface="宋体" pitchFamily="2" charset="-122"/>
              </a:rPr>
              <a:t>设计思维</a:t>
            </a:r>
            <a:r>
              <a:rPr lang="zh-CN" altLang="zh-CN" sz="3200" dirty="0">
                <a:latin typeface="宋体" pitchFamily="2" charset="-122"/>
                <a:ea typeface="宋体" pitchFamily="2" charset="-122"/>
              </a:rPr>
              <a:t>导图</a:t>
            </a:r>
            <a:r>
              <a:rPr lang="zh-CN" altLang="zh-CN" sz="2800" dirty="0">
                <a:latin typeface="宋体" pitchFamily="2" charset="-122"/>
                <a:ea typeface="宋体" pitchFamily="2" charset="-122"/>
              </a:rPr>
              <a:t>。</a:t>
            </a:r>
          </a:p>
        </p:txBody>
      </p:sp>
      <p:sp>
        <p:nvSpPr>
          <p:cNvPr id="34" name="圆角矩形 33"/>
          <p:cNvSpPr/>
          <p:nvPr/>
        </p:nvSpPr>
        <p:spPr>
          <a:xfrm>
            <a:off x="539552" y="884989"/>
            <a:ext cx="3312368" cy="378976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anchor="ctr"/>
          <a:lstStyle/>
          <a:p>
            <a:pPr algn="ctr">
              <a:defRPr/>
            </a:pPr>
            <a:endParaRPr lang="zh-CN" altLang="en-US" noProof="1"/>
          </a:p>
        </p:txBody>
      </p:sp>
      <p:sp>
        <p:nvSpPr>
          <p:cNvPr id="8" name="矩形 7"/>
          <p:cNvSpPr/>
          <p:nvPr/>
        </p:nvSpPr>
        <p:spPr>
          <a:xfrm>
            <a:off x="4806105" y="862741"/>
            <a:ext cx="4185761" cy="461665"/>
          </a:xfrm>
          <a:prstGeom prst="rect">
            <a:avLst/>
          </a:prstGeom>
        </p:spPr>
        <p:txBody>
          <a:bodyPr wrap="none">
            <a:spAutoFit/>
          </a:bodyPr>
          <a:lstStyle/>
          <a:p>
            <a:pPr lvl="0"/>
            <a:r>
              <a:rPr lang="zh-CN" altLang="zh-CN" sz="2400" b="1" dirty="0" smtClean="0"/>
              <a:t>新闻</a:t>
            </a:r>
            <a:r>
              <a:rPr lang="zh-CN" altLang="zh-CN" sz="2400" b="1" dirty="0"/>
              <a:t>的定义、分类、文体</a:t>
            </a:r>
            <a:r>
              <a:rPr lang="zh-CN" altLang="zh-CN" sz="2400" b="1" dirty="0" smtClean="0"/>
              <a:t>特点</a:t>
            </a:r>
            <a:endParaRPr lang="zh-CN" altLang="zh-CN" sz="2400" b="1" dirty="0"/>
          </a:p>
        </p:txBody>
      </p:sp>
      <p:sp>
        <p:nvSpPr>
          <p:cNvPr id="10" name="矩形 9"/>
          <p:cNvSpPr/>
          <p:nvPr/>
        </p:nvSpPr>
        <p:spPr>
          <a:xfrm>
            <a:off x="4904730" y="1608324"/>
            <a:ext cx="1723549" cy="461665"/>
          </a:xfrm>
          <a:prstGeom prst="rect">
            <a:avLst/>
          </a:prstGeom>
        </p:spPr>
        <p:txBody>
          <a:bodyPr wrap="none">
            <a:spAutoFit/>
          </a:bodyPr>
          <a:lstStyle/>
          <a:p>
            <a:r>
              <a:rPr lang="zh-CN" altLang="en-US" sz="2400" b="1" dirty="0"/>
              <a:t>通讯的种类</a:t>
            </a:r>
          </a:p>
        </p:txBody>
      </p:sp>
      <p:sp>
        <p:nvSpPr>
          <p:cNvPr id="11" name="矩形 10"/>
          <p:cNvSpPr/>
          <p:nvPr/>
        </p:nvSpPr>
        <p:spPr>
          <a:xfrm>
            <a:off x="4878478" y="2307451"/>
            <a:ext cx="2031325" cy="461665"/>
          </a:xfrm>
          <a:prstGeom prst="rect">
            <a:avLst/>
          </a:prstGeom>
        </p:spPr>
        <p:txBody>
          <a:bodyPr wrap="none">
            <a:spAutoFit/>
          </a:bodyPr>
          <a:lstStyle/>
          <a:p>
            <a:r>
              <a:rPr lang="zh-CN" altLang="zh-CN" sz="2400" b="1" dirty="0"/>
              <a:t>人物</a:t>
            </a:r>
            <a:r>
              <a:rPr lang="zh-CN" altLang="zh-CN" sz="2400" b="1" dirty="0" smtClean="0"/>
              <a:t>通讯</a:t>
            </a:r>
            <a:r>
              <a:rPr lang="zh-CN" altLang="en-US" sz="2400" b="1" dirty="0" smtClean="0"/>
              <a:t>定义</a:t>
            </a:r>
            <a:endParaRPr lang="zh-CN" altLang="en-US" sz="2400" b="1" dirty="0"/>
          </a:p>
        </p:txBody>
      </p:sp>
      <p:sp>
        <p:nvSpPr>
          <p:cNvPr id="12" name="矩形 11"/>
          <p:cNvSpPr/>
          <p:nvPr/>
        </p:nvSpPr>
        <p:spPr>
          <a:xfrm>
            <a:off x="4952219" y="3910757"/>
            <a:ext cx="2339102" cy="461665"/>
          </a:xfrm>
          <a:prstGeom prst="rect">
            <a:avLst/>
          </a:prstGeom>
        </p:spPr>
        <p:txBody>
          <a:bodyPr wrap="none">
            <a:spAutoFit/>
          </a:bodyPr>
          <a:lstStyle/>
          <a:p>
            <a:r>
              <a:rPr lang="zh-CN" altLang="zh-CN" sz="2400" b="1" dirty="0"/>
              <a:t>人物通讯的类型</a:t>
            </a:r>
            <a:endParaRPr lang="zh-CN" altLang="en-US" sz="2400" b="1" dirty="0"/>
          </a:p>
        </p:txBody>
      </p:sp>
      <p:sp>
        <p:nvSpPr>
          <p:cNvPr id="39" name="矩形 38"/>
          <p:cNvSpPr/>
          <p:nvPr/>
        </p:nvSpPr>
        <p:spPr>
          <a:xfrm>
            <a:off x="4911572" y="3188851"/>
            <a:ext cx="2954655" cy="461665"/>
          </a:xfrm>
          <a:prstGeom prst="rect">
            <a:avLst/>
          </a:prstGeom>
        </p:spPr>
        <p:txBody>
          <a:bodyPr wrap="none">
            <a:spAutoFit/>
          </a:bodyPr>
          <a:lstStyle/>
          <a:p>
            <a:r>
              <a:rPr lang="zh-CN" altLang="zh-CN" sz="2400" b="1" dirty="0"/>
              <a:t>人物通讯</a:t>
            </a:r>
            <a:r>
              <a:rPr lang="zh-CN" altLang="zh-CN" sz="2400" b="1" dirty="0" smtClean="0"/>
              <a:t>的</a:t>
            </a:r>
            <a:r>
              <a:rPr lang="zh-CN" altLang="en-US" sz="2400" b="1" dirty="0" smtClean="0"/>
              <a:t>主角</a:t>
            </a:r>
            <a:r>
              <a:rPr lang="zh-CN" altLang="zh-CN" sz="2400" b="1" dirty="0" smtClean="0"/>
              <a:t>类型</a:t>
            </a:r>
            <a:endParaRPr lang="zh-CN" altLang="en-US" sz="2400" b="1" dirty="0"/>
          </a:p>
        </p:txBody>
      </p:sp>
      <p:sp>
        <p:nvSpPr>
          <p:cNvPr id="40" name="TextBox 39"/>
          <p:cNvSpPr txBox="1"/>
          <p:nvPr/>
        </p:nvSpPr>
        <p:spPr>
          <a:xfrm>
            <a:off x="1191" y="16065"/>
            <a:ext cx="5062924" cy="561692"/>
          </a:xfrm>
          <a:prstGeom prst="rect">
            <a:avLst/>
          </a:prstGeom>
          <a:solidFill>
            <a:schemeClr val="accent4">
              <a:lumMod val="40000"/>
              <a:lumOff val="60000"/>
            </a:schemeClr>
          </a:solidFill>
        </p:spPr>
        <p:txBody>
          <a:bodyPr wrap="none" lIns="68580" tIns="34290" rIns="68580" bIns="34290" rtlCol="0">
            <a:spAutoFit/>
          </a:bodyPr>
          <a:lstStyle/>
          <a:p>
            <a:r>
              <a:rPr lang="zh-CN" altLang="zh-CN" sz="3200" b="1" dirty="0" smtClean="0">
                <a:solidFill>
                  <a:srgbClr val="FF0000"/>
                </a:solidFill>
              </a:rPr>
              <a:t>一</a:t>
            </a:r>
            <a:r>
              <a:rPr lang="zh-CN" altLang="en-US" sz="3200" b="1" dirty="0" smtClean="0">
                <a:solidFill>
                  <a:srgbClr val="FF0000"/>
                </a:solidFill>
              </a:rPr>
              <a:t>、</a:t>
            </a:r>
            <a:r>
              <a:rPr lang="zh-CN" altLang="zh-CN" sz="3200" b="1" dirty="0" smtClean="0">
                <a:solidFill>
                  <a:srgbClr val="FF0000"/>
                </a:solidFill>
              </a:rPr>
              <a:t>前</a:t>
            </a:r>
            <a:r>
              <a:rPr lang="zh-CN" altLang="zh-CN" sz="3200" b="1" dirty="0">
                <a:solidFill>
                  <a:srgbClr val="FF0000"/>
                </a:solidFill>
              </a:rPr>
              <a:t>置先行，助读支撑</a:t>
            </a:r>
            <a:r>
              <a:rPr lang="zh-CN" altLang="zh-CN" sz="3200" b="1" dirty="0" smtClean="0">
                <a:solidFill>
                  <a:srgbClr val="FF0000"/>
                </a:solidFill>
              </a:rPr>
              <a:t>：</a:t>
            </a:r>
            <a:endParaRPr lang="zh-CN" altLang="zh-CN" sz="3200" dirty="0">
              <a:solidFill>
                <a:srgbClr val="FF0000"/>
              </a:solidFill>
            </a:endParaRPr>
          </a:p>
        </p:txBody>
      </p:sp>
      <p:sp>
        <p:nvSpPr>
          <p:cNvPr id="41" name="圆角矩形 12"/>
          <p:cNvSpPr>
            <a:spLocks noChangeArrowheads="1"/>
          </p:cNvSpPr>
          <p:nvPr/>
        </p:nvSpPr>
        <p:spPr bwMode="auto">
          <a:xfrm>
            <a:off x="852228" y="1153716"/>
            <a:ext cx="2687017" cy="463154"/>
          </a:xfrm>
          <a:prstGeom prst="roundRect">
            <a:avLst>
              <a:gd name="adj" fmla="val 16667"/>
            </a:avLst>
          </a:prstGeom>
          <a:solidFill>
            <a:schemeClr val="bg2"/>
          </a:solidFill>
          <a:ln>
            <a:noFill/>
          </a:ln>
          <a:extLst/>
        </p:spPr>
        <p:txBody>
          <a:bodyPr lIns="71323" tIns="35662" rIns="71323" bIns="35662" anchor="ctr"/>
          <a:lstStyle/>
          <a:p>
            <a:pPr algn="ctr"/>
            <a:r>
              <a:rPr lang="zh-CN" altLang="en-US" sz="2400" b="1" dirty="0" smtClean="0">
                <a:solidFill>
                  <a:srgbClr val="0070C0"/>
                </a:solidFill>
              </a:rPr>
              <a:t>前置作业</a:t>
            </a:r>
            <a:endParaRPr lang="zh-CN" altLang="en-US" sz="2400" b="1" dirty="0">
              <a:solidFill>
                <a:srgbClr val="0070C0"/>
              </a:solidFill>
            </a:endParaRPr>
          </a:p>
        </p:txBody>
      </p:sp>
    </p:spTree>
    <p:extLst>
      <p:ext uri="{BB962C8B-B14F-4D97-AF65-F5344CB8AC3E}">
        <p14:creationId xmlns:p14="http://schemas.microsoft.com/office/powerpoint/2010/main" val="2131139433"/>
      </p:ext>
    </p:extLst>
  </p:cSld>
  <p:clrMapOvr>
    <a:masterClrMapping/>
  </p:clrMapOvr>
  <p:transition>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1" y="-280138"/>
            <a:ext cx="9144001" cy="602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30000"/>
              </a:lnSpc>
            </a:pPr>
            <a:r>
              <a:rPr lang="en-US" altLang="zh-CN" sz="5400" b="1" dirty="0" smtClean="0">
                <a:solidFill>
                  <a:srgbClr val="000099"/>
                </a:solidFill>
              </a:rPr>
              <a:t>1</a:t>
            </a:r>
            <a:r>
              <a:rPr lang="zh-CN" altLang="en-US" sz="5400" b="1" dirty="0" smtClean="0">
                <a:solidFill>
                  <a:srgbClr val="000099"/>
                </a:solidFill>
              </a:rPr>
              <a:t>、</a:t>
            </a:r>
            <a:r>
              <a:rPr lang="zh-CN" altLang="en-US" sz="5400" b="1" dirty="0" smtClean="0">
                <a:solidFill>
                  <a:srgbClr val="000099"/>
                </a:solidFill>
                <a:ea typeface="黑体" pitchFamily="49" charset="-122"/>
              </a:rPr>
              <a:t>新闻</a:t>
            </a:r>
            <a:r>
              <a:rPr lang="zh-CN" altLang="en-US" sz="5400" b="1" dirty="0">
                <a:solidFill>
                  <a:srgbClr val="000099"/>
                </a:solidFill>
                <a:ea typeface="黑体" pitchFamily="49" charset="-122"/>
              </a:rPr>
              <a:t>的定义</a:t>
            </a:r>
            <a:r>
              <a:rPr lang="zh-CN" altLang="en-US" sz="5400" b="1" dirty="0">
                <a:solidFill>
                  <a:srgbClr val="000099"/>
                </a:solidFill>
              </a:rPr>
              <a:t>：</a:t>
            </a:r>
            <a:endParaRPr lang="zh-CN" altLang="en-US" sz="5400" b="1" dirty="0">
              <a:solidFill>
                <a:srgbClr val="FF3300"/>
              </a:solidFill>
              <a:latin typeface="隶书" pitchFamily="49" charset="-122"/>
              <a:ea typeface="隶书" pitchFamily="49" charset="-122"/>
            </a:endParaRPr>
          </a:p>
          <a:p>
            <a:pPr>
              <a:lnSpc>
                <a:spcPct val="90000"/>
              </a:lnSpc>
            </a:pPr>
            <a:r>
              <a:rPr lang="zh-CN" altLang="en-US" sz="4800" b="1" dirty="0">
                <a:solidFill>
                  <a:schemeClr val="bg2"/>
                </a:solidFill>
                <a:effectLst>
                  <a:outerShdw blurRad="38100" dist="38100" dir="2700000" algn="tl">
                    <a:srgbClr val="C0C0C0"/>
                  </a:outerShdw>
                </a:effectLst>
              </a:rPr>
              <a:t>    </a:t>
            </a:r>
            <a:r>
              <a:rPr lang="zh-CN" altLang="en-US" sz="4000" b="1" u="sng" dirty="0">
                <a:solidFill>
                  <a:srgbClr val="FF0000"/>
                </a:solidFill>
                <a:effectLst>
                  <a:outerShdw blurRad="38100" dist="38100" dir="2700000" algn="tl">
                    <a:srgbClr val="C0C0C0"/>
                  </a:outerShdw>
                </a:effectLst>
              </a:rPr>
              <a:t>新闻</a:t>
            </a:r>
            <a:r>
              <a:rPr lang="zh-CN" altLang="en-US" sz="4000" b="1" dirty="0"/>
              <a:t>也叫消息</a:t>
            </a:r>
            <a:r>
              <a:rPr lang="en-US" sz="4000" b="1" dirty="0"/>
              <a:t>,</a:t>
            </a:r>
            <a:r>
              <a:rPr lang="zh-CN" altLang="en-US" sz="4000" b="1" dirty="0"/>
              <a:t>是</a:t>
            </a:r>
            <a:r>
              <a:rPr lang="zh-CN" altLang="en-US" sz="4000" b="1" dirty="0">
                <a:solidFill>
                  <a:srgbClr val="CC0000"/>
                </a:solidFill>
              </a:rPr>
              <a:t>及时简明</a:t>
            </a:r>
            <a:r>
              <a:rPr lang="zh-CN" altLang="en-US" sz="4000" b="1" dirty="0"/>
              <a:t>地报道</a:t>
            </a:r>
            <a:r>
              <a:rPr lang="zh-CN" altLang="en-US" sz="4000" b="1" u="sng" dirty="0">
                <a:solidFill>
                  <a:srgbClr val="CC0000"/>
                </a:solidFill>
              </a:rPr>
              <a:t>新近</a:t>
            </a:r>
            <a:r>
              <a:rPr lang="zh-CN" altLang="en-US" sz="4000" b="1" u="sng" dirty="0"/>
              <a:t>发生</a:t>
            </a:r>
            <a:r>
              <a:rPr lang="zh-CN" altLang="en-US" sz="4000" b="1" dirty="0"/>
              <a:t>的</a:t>
            </a:r>
            <a:r>
              <a:rPr lang="zh-CN" altLang="en-US" sz="4000" b="1" u="sng" dirty="0"/>
              <a:t>有</a:t>
            </a:r>
            <a:r>
              <a:rPr lang="zh-CN" altLang="en-US" sz="4000" b="1" u="sng" dirty="0">
                <a:solidFill>
                  <a:srgbClr val="CC0000"/>
                </a:solidFill>
              </a:rPr>
              <a:t>社会意义</a:t>
            </a:r>
            <a:r>
              <a:rPr lang="zh-CN" altLang="en-US" sz="4000" b="1" dirty="0"/>
              <a:t>并</a:t>
            </a:r>
            <a:r>
              <a:rPr lang="zh-CN" altLang="en-US" sz="4000" b="1" u="sng" dirty="0"/>
              <a:t>引起</a:t>
            </a:r>
            <a:r>
              <a:rPr lang="zh-CN" altLang="en-US" sz="4000" b="1" u="sng" dirty="0">
                <a:solidFill>
                  <a:srgbClr val="CC0000"/>
                </a:solidFill>
              </a:rPr>
              <a:t>公众兴趣</a:t>
            </a:r>
            <a:r>
              <a:rPr lang="zh-CN" altLang="en-US" sz="4000" b="1" dirty="0"/>
              <a:t>的</a:t>
            </a:r>
            <a:r>
              <a:rPr lang="zh-CN" altLang="en-US" sz="4000" b="1" dirty="0">
                <a:solidFill>
                  <a:srgbClr val="CC0000"/>
                </a:solidFill>
              </a:rPr>
              <a:t>重要事实</a:t>
            </a:r>
            <a:r>
              <a:rPr lang="zh-CN" altLang="en-US" sz="4000" b="1" dirty="0"/>
              <a:t>的一种文体。（</a:t>
            </a:r>
            <a:r>
              <a:rPr lang="zh-CN" altLang="en-US" b="1" dirty="0"/>
              <a:t>对新近已经发生和正在发生、或者早已发生却是新近发现的有价值的事实的及时报道</a:t>
            </a:r>
            <a:r>
              <a:rPr lang="zh-CN" altLang="en-US" dirty="0"/>
              <a:t>。）</a:t>
            </a:r>
            <a:endParaRPr lang="zh-CN" altLang="en-US" sz="4000" b="1" dirty="0"/>
          </a:p>
          <a:p>
            <a:r>
              <a:rPr lang="zh-CN" altLang="en-US" sz="4000" b="1" dirty="0"/>
              <a:t>     它一般采用</a:t>
            </a:r>
            <a:r>
              <a:rPr lang="zh-CN" altLang="en-US" sz="4000" b="1" dirty="0">
                <a:solidFill>
                  <a:srgbClr val="CC0000"/>
                </a:solidFill>
              </a:rPr>
              <a:t>客观</a:t>
            </a:r>
            <a:r>
              <a:rPr lang="zh-CN" altLang="en-US" sz="4000" b="1" dirty="0"/>
              <a:t>报道的形式，常用</a:t>
            </a:r>
            <a:r>
              <a:rPr lang="zh-CN" altLang="en-US" sz="4000" b="1" dirty="0">
                <a:solidFill>
                  <a:srgbClr val="CC0000"/>
                </a:solidFill>
              </a:rPr>
              <a:t>叙述</a:t>
            </a:r>
            <a:r>
              <a:rPr lang="zh-CN" altLang="en-US" sz="4000" b="1" dirty="0"/>
              <a:t>手法，有时也适当进行一些描写，以增强具体性和现场感，没有特殊要求，</a:t>
            </a:r>
            <a:r>
              <a:rPr lang="zh-CN" altLang="en-US" sz="4000" b="1" dirty="0">
                <a:solidFill>
                  <a:srgbClr val="CC0000"/>
                </a:solidFill>
              </a:rPr>
              <a:t>不应</a:t>
            </a:r>
            <a:r>
              <a:rPr lang="zh-CN" altLang="en-US" sz="4000" b="1" dirty="0"/>
              <a:t>在消息中发表</a:t>
            </a:r>
            <a:r>
              <a:rPr lang="zh-CN" altLang="en-US" sz="4000" b="1" dirty="0">
                <a:solidFill>
                  <a:srgbClr val="CC0000"/>
                </a:solidFill>
              </a:rPr>
              <a:t>议论和抒情</a:t>
            </a:r>
            <a:r>
              <a:rPr lang="zh-CN" altLang="en-US" sz="4000" b="1" dirty="0"/>
              <a:t>。</a:t>
            </a:r>
          </a:p>
          <a:p>
            <a:r>
              <a:rPr lang="zh-CN" altLang="en-US" sz="2400" b="1" dirty="0"/>
              <a:t>新闻在表达方式上的特点：记叙为主，可适当议论。</a:t>
            </a:r>
          </a:p>
        </p:txBody>
      </p:sp>
    </p:spTree>
    <p:extLst>
      <p:ext uri="{BB962C8B-B14F-4D97-AF65-F5344CB8AC3E}">
        <p14:creationId xmlns:p14="http://schemas.microsoft.com/office/powerpoint/2010/main" val="1833216321"/>
      </p:ext>
    </p:extLst>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p:cNvSpPr>
          <p:nvPr/>
        </p:nvSpPr>
        <p:spPr bwMode="auto">
          <a:xfrm>
            <a:off x="238861" y="773681"/>
            <a:ext cx="287337" cy="804951"/>
          </a:xfrm>
          <a:prstGeom prst="leftBrace">
            <a:avLst>
              <a:gd name="adj1" fmla="val 47376"/>
              <a:gd name="adj2" fmla="val 51565"/>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b="1">
              <a:solidFill>
                <a:srgbClr val="990099"/>
              </a:solidFill>
              <a:latin typeface="Times New Roman" pitchFamily="18" charset="0"/>
            </a:endParaRPr>
          </a:p>
        </p:txBody>
      </p:sp>
      <p:sp>
        <p:nvSpPr>
          <p:cNvPr id="6147" name="Text Box 3"/>
          <p:cNvSpPr txBox="1">
            <a:spLocks noChangeArrowheads="1"/>
          </p:cNvSpPr>
          <p:nvPr/>
        </p:nvSpPr>
        <p:spPr bwMode="auto">
          <a:xfrm>
            <a:off x="250826" y="-85345"/>
            <a:ext cx="8353425"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5400" b="1" dirty="0" smtClean="0">
                <a:solidFill>
                  <a:srgbClr val="000099"/>
                </a:solidFill>
                <a:latin typeface="黑体" pitchFamily="49" charset="-122"/>
                <a:ea typeface="黑体" pitchFamily="49" charset="-122"/>
              </a:rPr>
              <a:t>新闻</a:t>
            </a:r>
            <a:r>
              <a:rPr lang="zh-CN" altLang="en-US" sz="5400" b="1" dirty="0">
                <a:solidFill>
                  <a:srgbClr val="000099"/>
                </a:solidFill>
                <a:latin typeface="黑体" pitchFamily="49" charset="-122"/>
                <a:ea typeface="黑体" pitchFamily="49" charset="-122"/>
              </a:rPr>
              <a:t>的分类：</a:t>
            </a:r>
          </a:p>
          <a:p>
            <a:pPr>
              <a:spcBef>
                <a:spcPct val="50000"/>
              </a:spcBef>
            </a:pPr>
            <a:endParaRPr lang="zh-CN" altLang="en-US" b="1" dirty="0">
              <a:solidFill>
                <a:srgbClr val="FF0000"/>
              </a:solidFill>
              <a:ea typeface="幼圆" pitchFamily="49" charset="-122"/>
            </a:endParaRPr>
          </a:p>
        </p:txBody>
      </p:sp>
      <p:sp>
        <p:nvSpPr>
          <p:cNvPr id="6148" name="Text Box 4"/>
          <p:cNvSpPr txBox="1">
            <a:spLocks noChangeArrowheads="1"/>
          </p:cNvSpPr>
          <p:nvPr/>
        </p:nvSpPr>
        <p:spPr bwMode="auto">
          <a:xfrm>
            <a:off x="571921" y="696940"/>
            <a:ext cx="7777162" cy="46166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latin typeface="黑体" pitchFamily="49" charset="-122"/>
              </a:rPr>
              <a:t>广义的新闻包括消息、通讯、特写、报告文学等。</a:t>
            </a:r>
          </a:p>
        </p:txBody>
      </p:sp>
      <p:sp>
        <p:nvSpPr>
          <p:cNvPr id="6150" name="Text Box 6"/>
          <p:cNvSpPr txBox="1">
            <a:spLocks noChangeArrowheads="1"/>
          </p:cNvSpPr>
          <p:nvPr/>
        </p:nvSpPr>
        <p:spPr bwMode="auto">
          <a:xfrm>
            <a:off x="598926" y="1163134"/>
            <a:ext cx="7632700" cy="46166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latin typeface="黑体" pitchFamily="49" charset="-122"/>
              </a:rPr>
              <a:t>狭义的新闻专指消息</a:t>
            </a:r>
            <a:r>
              <a:rPr lang="zh-CN" altLang="en-US" sz="2400" b="1" dirty="0">
                <a:latin typeface="黑体" pitchFamily="49" charset="-122"/>
                <a:ea typeface="黑体" pitchFamily="49" charset="-122"/>
              </a:rPr>
              <a:t>。</a:t>
            </a:r>
            <a:endParaRPr lang="zh-CN" altLang="en-US" sz="2400" dirty="0"/>
          </a:p>
        </p:txBody>
      </p:sp>
      <p:sp>
        <p:nvSpPr>
          <p:cNvPr id="6152" name="AutoShape 8"/>
          <p:cNvSpPr>
            <a:spLocks/>
          </p:cNvSpPr>
          <p:nvPr/>
        </p:nvSpPr>
        <p:spPr bwMode="auto">
          <a:xfrm>
            <a:off x="971550" y="3706416"/>
            <a:ext cx="287338" cy="971550"/>
          </a:xfrm>
          <a:prstGeom prst="leftBrace">
            <a:avLst>
              <a:gd name="adj1" fmla="val 37569"/>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53" name="Rectangle 9"/>
          <p:cNvSpPr>
            <a:spLocks noChangeArrowheads="1"/>
          </p:cNvSpPr>
          <p:nvPr/>
        </p:nvSpPr>
        <p:spPr bwMode="auto">
          <a:xfrm>
            <a:off x="158376" y="1564798"/>
            <a:ext cx="8985623"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sz="2600" b="1" u="sng" dirty="0">
                <a:solidFill>
                  <a:srgbClr val="CC0000"/>
                </a:solidFill>
              </a:rPr>
              <a:t>消息</a:t>
            </a:r>
            <a:r>
              <a:rPr lang="zh-CN" altLang="en-US" sz="2600" dirty="0"/>
              <a:t>是指简要而迅速的新闻</a:t>
            </a:r>
            <a:r>
              <a:rPr lang="zh-CN" altLang="en-US" sz="2600" dirty="0" smtClean="0"/>
              <a:t>报道；</a:t>
            </a:r>
            <a:endParaRPr lang="zh-CN" altLang="en-US" sz="2600" dirty="0"/>
          </a:p>
          <a:p>
            <a:r>
              <a:rPr lang="zh-CN" altLang="en-US" sz="2600" b="1" u="sng" dirty="0">
                <a:solidFill>
                  <a:srgbClr val="CC0000"/>
                </a:solidFill>
              </a:rPr>
              <a:t>通讯</a:t>
            </a:r>
            <a:r>
              <a:rPr lang="zh-CN" altLang="en-US" sz="2600" dirty="0"/>
              <a:t>是指丰富具体而又翔实生动的新闻报道；</a:t>
            </a:r>
          </a:p>
          <a:p>
            <a:r>
              <a:rPr lang="zh-CN" altLang="zh-CN" sz="2600" b="1" u="sng" dirty="0">
                <a:solidFill>
                  <a:srgbClr val="CC0000"/>
                </a:solidFill>
              </a:rPr>
              <a:t>新闻</a:t>
            </a:r>
            <a:r>
              <a:rPr lang="zh-CN" altLang="zh-CN" sz="2600" b="1" u="sng" dirty="0" smtClean="0">
                <a:solidFill>
                  <a:srgbClr val="CC0000"/>
                </a:solidFill>
              </a:rPr>
              <a:t>特写</a:t>
            </a:r>
            <a:r>
              <a:rPr lang="zh-CN" altLang="en-US" sz="2600" dirty="0" smtClean="0"/>
              <a:t>是指截取</a:t>
            </a:r>
            <a:r>
              <a:rPr lang="zh-CN" altLang="en-US" sz="2600" dirty="0"/>
              <a:t>新闻事实中某个最能反映其特点或本质的片段、剖面或细节。做形象化的再现与放大的一种新闻体裁</a:t>
            </a:r>
            <a:r>
              <a:rPr lang="zh-CN" altLang="en-US" sz="2600" dirty="0" smtClean="0"/>
              <a:t>。</a:t>
            </a:r>
            <a:endParaRPr lang="en-US" altLang="zh-CN" sz="2600" dirty="0" smtClean="0"/>
          </a:p>
          <a:p>
            <a:r>
              <a:rPr lang="zh-CN" altLang="en-US" sz="2600" b="1" u="sng" dirty="0">
                <a:solidFill>
                  <a:srgbClr val="CC0000"/>
                </a:solidFill>
              </a:rPr>
              <a:t>报告文学</a:t>
            </a:r>
            <a:r>
              <a:rPr lang="zh-CN" altLang="zh-CN" sz="2600" dirty="0" smtClean="0"/>
              <a:t>是</a:t>
            </a:r>
            <a:r>
              <a:rPr lang="zh-CN" altLang="zh-CN" sz="2600" dirty="0"/>
              <a:t>散文的一种，介于新闻报导和小说之间，兼有新闻和文学的特点的散文</a:t>
            </a:r>
            <a:r>
              <a:rPr lang="zh-CN" altLang="zh-CN" sz="2600" dirty="0" smtClean="0"/>
              <a:t>。</a:t>
            </a:r>
            <a:endParaRPr lang="en-US" altLang="zh-CN" sz="2600" dirty="0" smtClean="0"/>
          </a:p>
          <a:p>
            <a:r>
              <a:rPr lang="zh-CN" altLang="en-US" sz="2600" b="1" u="sng" dirty="0" smtClean="0">
                <a:solidFill>
                  <a:srgbClr val="CC0000"/>
                </a:solidFill>
              </a:rPr>
              <a:t>人物</a:t>
            </a:r>
            <a:r>
              <a:rPr lang="zh-CN" altLang="en-US" sz="2600" b="1" u="sng" dirty="0">
                <a:solidFill>
                  <a:srgbClr val="CC0000"/>
                </a:solidFill>
              </a:rPr>
              <a:t>访谈</a:t>
            </a:r>
            <a:r>
              <a:rPr lang="zh-CN" altLang="en-US" sz="2600" dirty="0"/>
              <a:t>是指与新闻人物进行直接的会话报道；</a:t>
            </a:r>
          </a:p>
          <a:p>
            <a:r>
              <a:rPr lang="zh-CN" altLang="en-US" sz="2600" b="1" u="sng" dirty="0">
                <a:solidFill>
                  <a:srgbClr val="CC0000"/>
                </a:solidFill>
              </a:rPr>
              <a:t>新闻评论</a:t>
            </a:r>
            <a:r>
              <a:rPr lang="zh-CN" altLang="en-US" sz="2600" dirty="0"/>
              <a:t>是媒体就当前重大问题、新闻事件发议论、作解释、提批评、谈意见的一种论说文体。</a:t>
            </a:r>
          </a:p>
        </p:txBody>
      </p:sp>
    </p:spTree>
    <p:extLst>
      <p:ext uri="{BB962C8B-B14F-4D97-AF65-F5344CB8AC3E}">
        <p14:creationId xmlns:p14="http://schemas.microsoft.com/office/powerpoint/2010/main" val="3207906832"/>
      </p:ext>
    </p:extLst>
  </p:cSld>
  <p:clrMapOvr>
    <a:masterClrMapping/>
  </p:clrMapOvr>
  <p:transition>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395289" y="357188"/>
            <a:ext cx="5545137"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5400" b="1" dirty="0" smtClean="0">
                <a:solidFill>
                  <a:srgbClr val="000099"/>
                </a:solidFill>
                <a:latin typeface="黑体" pitchFamily="49" charset="-122"/>
                <a:ea typeface="黑体" pitchFamily="49" charset="-122"/>
              </a:rPr>
              <a:t>文体</a:t>
            </a:r>
            <a:r>
              <a:rPr lang="zh-CN" altLang="en-US" sz="5400" b="1" dirty="0">
                <a:solidFill>
                  <a:srgbClr val="000099"/>
                </a:solidFill>
                <a:latin typeface="黑体" pitchFamily="49" charset="-122"/>
                <a:ea typeface="黑体" pitchFamily="49" charset="-122"/>
              </a:rPr>
              <a:t>特点：</a:t>
            </a:r>
            <a:r>
              <a:rPr lang="zh-CN" altLang="en-US" dirty="0"/>
              <a:t> </a:t>
            </a:r>
            <a:endParaRPr lang="zh-CN" altLang="en-US" sz="5400" b="1" dirty="0">
              <a:solidFill>
                <a:srgbClr val="000099"/>
              </a:solidFill>
              <a:latin typeface="黑体" pitchFamily="49" charset="-122"/>
              <a:ea typeface="黑体" pitchFamily="49" charset="-122"/>
            </a:endParaRPr>
          </a:p>
          <a:p>
            <a:pPr>
              <a:spcBef>
                <a:spcPct val="50000"/>
              </a:spcBef>
            </a:pPr>
            <a:endParaRPr lang="zh-CN" altLang="en-US" b="1" dirty="0">
              <a:solidFill>
                <a:srgbClr val="FF0000"/>
              </a:solidFill>
              <a:ea typeface="幼圆" pitchFamily="49" charset="-122"/>
            </a:endParaRPr>
          </a:p>
        </p:txBody>
      </p:sp>
      <p:sp>
        <p:nvSpPr>
          <p:cNvPr id="22533" name="Text Box 5"/>
          <p:cNvSpPr txBox="1">
            <a:spLocks noChangeArrowheads="1"/>
          </p:cNvSpPr>
          <p:nvPr/>
        </p:nvSpPr>
        <p:spPr bwMode="auto">
          <a:xfrm>
            <a:off x="468313" y="1144192"/>
            <a:ext cx="66230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800" b="1" dirty="0" smtClean="0">
                <a:solidFill>
                  <a:srgbClr val="000099"/>
                </a:solidFill>
                <a:latin typeface="黑体" pitchFamily="49" charset="-122"/>
                <a:ea typeface="黑体" pitchFamily="49" charset="-122"/>
              </a:rPr>
              <a:t>（</a:t>
            </a:r>
            <a:r>
              <a:rPr lang="en-US" altLang="zh-CN" sz="4800" b="1" dirty="0" smtClean="0">
                <a:solidFill>
                  <a:srgbClr val="000099"/>
                </a:solidFill>
                <a:latin typeface="黑体" pitchFamily="49" charset="-122"/>
                <a:ea typeface="黑体" pitchFamily="49" charset="-122"/>
              </a:rPr>
              <a:t>1</a:t>
            </a:r>
            <a:r>
              <a:rPr lang="zh-CN" altLang="en-US" sz="4800" b="1" dirty="0" smtClean="0">
                <a:solidFill>
                  <a:srgbClr val="000099"/>
                </a:solidFill>
                <a:latin typeface="黑体" pitchFamily="49" charset="-122"/>
                <a:ea typeface="黑体" pitchFamily="49" charset="-122"/>
              </a:rPr>
              <a:t>）新闻</a:t>
            </a:r>
            <a:r>
              <a:rPr lang="zh-CN" altLang="en-US" sz="4800" b="1" dirty="0">
                <a:solidFill>
                  <a:srgbClr val="000099"/>
                </a:solidFill>
                <a:latin typeface="黑体" pitchFamily="49" charset="-122"/>
                <a:ea typeface="黑体" pitchFamily="49" charset="-122"/>
              </a:rPr>
              <a:t>六要素：</a:t>
            </a:r>
          </a:p>
        </p:txBody>
      </p:sp>
      <p:sp>
        <p:nvSpPr>
          <p:cNvPr id="22535" name="Rectangle 7"/>
          <p:cNvSpPr>
            <a:spLocks noChangeArrowheads="1"/>
          </p:cNvSpPr>
          <p:nvPr/>
        </p:nvSpPr>
        <p:spPr bwMode="auto">
          <a:xfrm>
            <a:off x="539752" y="2031207"/>
            <a:ext cx="8496744" cy="2800767"/>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latin typeface="黑体" pitchFamily="49" charset="-122"/>
              </a:rPr>
              <a:t>时间、地点、人物、事件的起因、经过、结果。</a:t>
            </a:r>
          </a:p>
          <a:p>
            <a:pPr>
              <a:spcBef>
                <a:spcPct val="50000"/>
              </a:spcBef>
            </a:pPr>
            <a:r>
              <a:rPr lang="zh-CN" altLang="en-US" sz="3200" b="1" dirty="0"/>
              <a:t>“五</a:t>
            </a:r>
            <a:r>
              <a:rPr lang="en-US" altLang="zh-CN" sz="3200" b="1" dirty="0"/>
              <a:t>w”+“1H”</a:t>
            </a:r>
            <a:r>
              <a:rPr lang="zh-CN" altLang="en-US" sz="3200" b="1" dirty="0"/>
              <a:t>，即：“何时”（</a:t>
            </a:r>
            <a:r>
              <a:rPr lang="en-US" altLang="zh-CN" sz="3200" b="1" dirty="0"/>
              <a:t>when</a:t>
            </a:r>
            <a:r>
              <a:rPr lang="zh-CN" altLang="en-US" sz="3200" b="1" dirty="0"/>
              <a:t>）、“何地”（</a:t>
            </a:r>
            <a:r>
              <a:rPr lang="en-US" altLang="zh-CN" sz="3200" b="1" dirty="0"/>
              <a:t>where</a:t>
            </a:r>
            <a:r>
              <a:rPr lang="zh-CN" altLang="en-US" sz="3200" b="1" dirty="0"/>
              <a:t>）、“何人”（</a:t>
            </a:r>
            <a:r>
              <a:rPr lang="en-US" altLang="zh-CN" sz="3200" b="1" dirty="0"/>
              <a:t>who</a:t>
            </a:r>
            <a:r>
              <a:rPr lang="zh-CN" altLang="en-US" sz="3200" b="1" dirty="0"/>
              <a:t>）、“何事”（</a:t>
            </a:r>
            <a:r>
              <a:rPr lang="en-US" altLang="zh-CN" sz="3200" b="1" dirty="0"/>
              <a:t>what</a:t>
            </a:r>
            <a:r>
              <a:rPr lang="zh-CN" altLang="en-US" sz="3200" b="1" dirty="0"/>
              <a:t>）、“何故”（</a:t>
            </a:r>
            <a:r>
              <a:rPr lang="en-US" altLang="zh-CN" sz="3200" b="1" dirty="0"/>
              <a:t>why</a:t>
            </a:r>
            <a:r>
              <a:rPr lang="zh-CN" altLang="en-US" sz="3200" b="1" dirty="0"/>
              <a:t>）、“怎么发生的”（</a:t>
            </a:r>
            <a:r>
              <a:rPr lang="en-US" altLang="zh-CN" sz="3200" b="1" dirty="0"/>
              <a:t>how</a:t>
            </a:r>
            <a:r>
              <a:rPr lang="zh-CN" altLang="en-US" sz="3200" b="1" dirty="0"/>
              <a:t>）。</a:t>
            </a:r>
            <a:r>
              <a:rPr lang="zh-CN" altLang="en-US" sz="3200" b="1" dirty="0">
                <a:latin typeface="黑体" pitchFamily="49" charset="-122"/>
                <a:ea typeface="黑体" pitchFamily="49" charset="-122"/>
              </a:rPr>
              <a:t> </a:t>
            </a:r>
          </a:p>
        </p:txBody>
      </p:sp>
      <p:sp>
        <p:nvSpPr>
          <p:cNvPr id="22536" name="AutoShape 8"/>
          <p:cNvSpPr>
            <a:spLocks/>
          </p:cNvSpPr>
          <p:nvPr/>
        </p:nvSpPr>
        <p:spPr bwMode="auto">
          <a:xfrm>
            <a:off x="971550" y="3706416"/>
            <a:ext cx="287338" cy="971550"/>
          </a:xfrm>
          <a:prstGeom prst="leftBrace">
            <a:avLst>
              <a:gd name="adj1" fmla="val 37569"/>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425930420"/>
      </p:ext>
    </p:extLst>
  </p:cSld>
  <p:clrMapOvr>
    <a:masterClrMapping/>
  </p:clrMapOvr>
  <p:transition>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7504" y="195263"/>
            <a:ext cx="9036496" cy="4741069"/>
          </a:xfrm>
        </p:spPr>
        <p:txBody>
          <a:bodyPr>
            <a:normAutofit fontScale="90000"/>
          </a:bodyPr>
          <a:lstStyle/>
          <a:p>
            <a:pPr algn="l">
              <a:lnSpc>
                <a:spcPct val="120000"/>
              </a:lnSpc>
            </a:pPr>
            <a:r>
              <a:rPr lang="zh-CN" altLang="en-US" sz="4800" b="1" dirty="0" smtClean="0">
                <a:solidFill>
                  <a:srgbClr val="000099"/>
                </a:solidFill>
                <a:ea typeface="隶书" pitchFamily="49" charset="-122"/>
              </a:rPr>
              <a:t>（</a:t>
            </a:r>
            <a:r>
              <a:rPr lang="en-US" altLang="zh-CN" sz="4800" b="1" dirty="0" smtClean="0">
                <a:solidFill>
                  <a:srgbClr val="000099"/>
                </a:solidFill>
                <a:ea typeface="隶书" pitchFamily="49" charset="-122"/>
              </a:rPr>
              <a:t>2</a:t>
            </a:r>
            <a:r>
              <a:rPr lang="zh-CN" altLang="en-US" sz="4800" b="1" dirty="0" smtClean="0">
                <a:solidFill>
                  <a:srgbClr val="000099"/>
                </a:solidFill>
                <a:ea typeface="隶书" pitchFamily="49" charset="-122"/>
              </a:rPr>
              <a:t>）</a:t>
            </a:r>
            <a:r>
              <a:rPr lang="zh-CN" altLang="en-US" sz="4800" b="1" dirty="0" smtClean="0">
                <a:solidFill>
                  <a:srgbClr val="000099"/>
                </a:solidFill>
                <a:ea typeface="黑体" pitchFamily="49" charset="-122"/>
              </a:rPr>
              <a:t>新闻</a:t>
            </a:r>
            <a:r>
              <a:rPr lang="zh-CN" altLang="en-US" sz="4800" b="1" dirty="0">
                <a:solidFill>
                  <a:srgbClr val="000099"/>
                </a:solidFill>
                <a:ea typeface="黑体" pitchFamily="49" charset="-122"/>
              </a:rPr>
              <a:t>的基本特点</a:t>
            </a:r>
            <a:r>
              <a:rPr lang="zh-CN" altLang="en-US" sz="4800" b="1" dirty="0">
                <a:solidFill>
                  <a:srgbClr val="000099"/>
                </a:solidFill>
                <a:ea typeface="隶书" pitchFamily="49" charset="-122"/>
              </a:rPr>
              <a:t>：</a:t>
            </a:r>
            <a:r>
              <a:rPr lang="zh-CN" altLang="en-US" sz="5400" b="1" dirty="0">
                <a:solidFill>
                  <a:srgbClr val="F200F2"/>
                </a:solidFill>
                <a:ea typeface="隶书" pitchFamily="49" charset="-122"/>
              </a:rPr>
              <a:t/>
            </a:r>
            <a:br>
              <a:rPr lang="zh-CN" altLang="en-US" sz="5400" b="1" dirty="0">
                <a:solidFill>
                  <a:srgbClr val="F200F2"/>
                </a:solidFill>
                <a:ea typeface="隶书" pitchFamily="49" charset="-122"/>
              </a:rPr>
            </a:br>
            <a:r>
              <a:rPr lang="zh-CN" altLang="en-US" sz="4800" b="1" dirty="0">
                <a:solidFill>
                  <a:schemeClr val="tx1"/>
                </a:solidFill>
                <a:ea typeface="隶书" pitchFamily="49" charset="-122"/>
              </a:rPr>
              <a:t>    </a:t>
            </a:r>
            <a:r>
              <a:rPr lang="en-US" b="1" dirty="0">
                <a:solidFill>
                  <a:schemeClr val="tx1"/>
                </a:solidFill>
                <a:ea typeface="隶书" pitchFamily="49" charset="-122"/>
              </a:rPr>
              <a:t>1</a:t>
            </a:r>
            <a:r>
              <a:rPr lang="zh-CN" altLang="en-US" b="1" dirty="0">
                <a:solidFill>
                  <a:schemeClr val="tx1"/>
                </a:solidFill>
                <a:ea typeface="隶书" pitchFamily="49" charset="-122"/>
              </a:rPr>
              <a:t>）真实性（</a:t>
            </a:r>
            <a:r>
              <a:rPr lang="zh-CN" altLang="en-US" dirty="0"/>
              <a:t>准确性</a:t>
            </a:r>
            <a:r>
              <a:rPr lang="zh-CN" altLang="en-US" b="1" dirty="0"/>
              <a:t>）</a:t>
            </a:r>
            <a:r>
              <a:rPr lang="zh-CN" altLang="en-US" sz="2700" dirty="0"/>
              <a:t>用事实说话</a:t>
            </a:r>
            <a:r>
              <a:rPr lang="en-US" altLang="zh-CN" sz="2700" b="1" dirty="0" err="1">
                <a:solidFill>
                  <a:schemeClr val="tx1"/>
                </a:solidFill>
                <a:ea typeface="隶书" pitchFamily="49" charset="-122"/>
              </a:rPr>
              <a:t>最基本</a:t>
            </a:r>
            <a:r>
              <a:rPr lang="zh-CN" altLang="en-US" sz="2700" b="1" dirty="0">
                <a:solidFill>
                  <a:schemeClr val="tx1"/>
                </a:solidFill>
                <a:ea typeface="隶书" pitchFamily="49" charset="-122"/>
              </a:rPr>
              <a:t>的特点    </a:t>
            </a:r>
            <a:br>
              <a:rPr lang="zh-CN" altLang="en-US" sz="2700" b="1" dirty="0">
                <a:solidFill>
                  <a:schemeClr val="tx1"/>
                </a:solidFill>
                <a:ea typeface="隶书" pitchFamily="49" charset="-122"/>
              </a:rPr>
            </a:br>
            <a:r>
              <a:rPr lang="zh-CN" altLang="en-US" b="1" dirty="0">
                <a:solidFill>
                  <a:schemeClr val="tx1"/>
                </a:solidFill>
                <a:ea typeface="隶书" pitchFamily="49" charset="-122"/>
              </a:rPr>
              <a:t>    </a:t>
            </a:r>
            <a:r>
              <a:rPr lang="en-US" b="1" dirty="0">
                <a:solidFill>
                  <a:schemeClr val="tx1"/>
                </a:solidFill>
                <a:ea typeface="隶书" pitchFamily="49" charset="-122"/>
              </a:rPr>
              <a:t>2</a:t>
            </a:r>
            <a:r>
              <a:rPr lang="zh-CN" altLang="en-US" b="1" dirty="0">
                <a:solidFill>
                  <a:schemeClr val="tx1"/>
                </a:solidFill>
                <a:ea typeface="隶书" pitchFamily="49" charset="-122"/>
              </a:rPr>
              <a:t>）时效性（</a:t>
            </a:r>
            <a:r>
              <a:rPr lang="zh-CN" altLang="en-US" dirty="0"/>
              <a:t>及时性</a:t>
            </a:r>
            <a:r>
              <a:rPr lang="zh-CN" altLang="en-US" b="1" dirty="0"/>
              <a:t>）</a:t>
            </a:r>
            <a:r>
              <a:rPr lang="zh-CN" altLang="en-US" b="1" dirty="0">
                <a:solidFill>
                  <a:schemeClr val="tx1"/>
                </a:solidFill>
                <a:ea typeface="隶书" pitchFamily="49" charset="-122"/>
              </a:rPr>
              <a:t/>
            </a:r>
            <a:br>
              <a:rPr lang="zh-CN" altLang="en-US" b="1" dirty="0">
                <a:solidFill>
                  <a:schemeClr val="tx1"/>
                </a:solidFill>
                <a:ea typeface="隶书" pitchFamily="49" charset="-122"/>
              </a:rPr>
            </a:br>
            <a:r>
              <a:rPr lang="zh-CN" altLang="en-US" b="1" dirty="0">
                <a:solidFill>
                  <a:schemeClr val="tx1"/>
                </a:solidFill>
                <a:ea typeface="隶书" pitchFamily="49" charset="-122"/>
              </a:rPr>
              <a:t>    </a:t>
            </a:r>
            <a:r>
              <a:rPr lang="en-US" b="1" dirty="0">
                <a:solidFill>
                  <a:schemeClr val="tx1"/>
                </a:solidFill>
                <a:ea typeface="隶书" pitchFamily="49" charset="-122"/>
              </a:rPr>
              <a:t>3</a:t>
            </a:r>
            <a:r>
              <a:rPr lang="zh-CN" altLang="en-US" b="1" dirty="0">
                <a:solidFill>
                  <a:schemeClr val="tx1"/>
                </a:solidFill>
                <a:ea typeface="隶书" pitchFamily="49" charset="-122"/>
              </a:rPr>
              <a:t>）客观性（</a:t>
            </a:r>
            <a:r>
              <a:rPr lang="zh-CN" altLang="en-US" dirty="0">
                <a:solidFill>
                  <a:schemeClr val="tx1"/>
                </a:solidFill>
                <a:latin typeface="Arial Black"/>
                <a:ea typeface="隶书" pitchFamily="49" charset="-122"/>
              </a:rPr>
              <a:t>“</a:t>
            </a:r>
            <a:r>
              <a:rPr lang="zh-CN" altLang="en-US" dirty="0">
                <a:solidFill>
                  <a:schemeClr val="tx1"/>
                </a:solidFill>
                <a:ea typeface="隶书" pitchFamily="49" charset="-122"/>
              </a:rPr>
              <a:t>零度写作</a:t>
            </a:r>
            <a:r>
              <a:rPr lang="zh-CN" altLang="en-US" dirty="0">
                <a:solidFill>
                  <a:schemeClr val="tx1"/>
                </a:solidFill>
                <a:latin typeface="Arial Black"/>
                <a:ea typeface="隶书" pitchFamily="49" charset="-122"/>
              </a:rPr>
              <a:t>”</a:t>
            </a:r>
            <a:r>
              <a:rPr lang="zh-CN" altLang="en-US" dirty="0">
                <a:solidFill>
                  <a:schemeClr val="tx1"/>
                </a:solidFill>
                <a:ea typeface="隶书" pitchFamily="49" charset="-122"/>
              </a:rPr>
              <a:t>）</a:t>
            </a:r>
            <a:r>
              <a:rPr lang="zh-CN" altLang="en-US" b="1" dirty="0">
                <a:solidFill>
                  <a:schemeClr val="tx1"/>
                </a:solidFill>
                <a:ea typeface="隶书" pitchFamily="49" charset="-122"/>
              </a:rPr>
              <a:t/>
            </a:r>
            <a:br>
              <a:rPr lang="zh-CN" altLang="en-US" b="1" dirty="0">
                <a:solidFill>
                  <a:schemeClr val="tx1"/>
                </a:solidFill>
                <a:ea typeface="隶书" pitchFamily="49" charset="-122"/>
              </a:rPr>
            </a:br>
            <a:r>
              <a:rPr lang="zh-CN" altLang="en-US" b="1" dirty="0">
                <a:solidFill>
                  <a:schemeClr val="tx1"/>
                </a:solidFill>
                <a:ea typeface="隶书" pitchFamily="49" charset="-122"/>
              </a:rPr>
              <a:t>    </a:t>
            </a:r>
            <a:r>
              <a:rPr lang="en-US" b="1" dirty="0">
                <a:solidFill>
                  <a:schemeClr val="tx1"/>
                </a:solidFill>
                <a:ea typeface="隶书" pitchFamily="49" charset="-122"/>
              </a:rPr>
              <a:t>4</a:t>
            </a:r>
            <a:r>
              <a:rPr lang="zh-CN" altLang="en-US" b="1" dirty="0">
                <a:solidFill>
                  <a:schemeClr val="tx1"/>
                </a:solidFill>
                <a:ea typeface="隶书" pitchFamily="49" charset="-122"/>
              </a:rPr>
              <a:t>）简明性</a:t>
            </a:r>
            <a:br>
              <a:rPr lang="zh-CN" altLang="en-US" b="1" dirty="0">
                <a:solidFill>
                  <a:schemeClr val="tx1"/>
                </a:solidFill>
                <a:ea typeface="隶书" pitchFamily="49" charset="-122"/>
              </a:rPr>
            </a:br>
            <a:r>
              <a:rPr lang="zh-CN" altLang="en-US" b="1" dirty="0">
                <a:solidFill>
                  <a:schemeClr val="tx1"/>
                </a:solidFill>
                <a:ea typeface="隶书" pitchFamily="49" charset="-122"/>
              </a:rPr>
              <a:t>    5）</a:t>
            </a:r>
            <a:r>
              <a:rPr lang="zh-CN" altLang="en-US" b="1" dirty="0"/>
              <a:t>思想性（</a:t>
            </a:r>
            <a:r>
              <a:rPr lang="zh-CN" altLang="en-US" dirty="0"/>
              <a:t>倾向性</a:t>
            </a:r>
            <a:r>
              <a:rPr lang="zh-CN" altLang="en-US" b="1" dirty="0"/>
              <a:t>）</a:t>
            </a:r>
            <a:br>
              <a:rPr lang="zh-CN" altLang="en-US" b="1" dirty="0"/>
            </a:br>
            <a:r>
              <a:rPr lang="zh-CN" altLang="en-US" sz="1600" b="1" dirty="0"/>
              <a:t>新闻的特点</a:t>
            </a:r>
            <a:r>
              <a:rPr lang="en-US" altLang="zh-CN" sz="1600" b="1" dirty="0"/>
              <a:t>:</a:t>
            </a:r>
            <a:r>
              <a:rPr lang="zh-CN" altLang="en-US" sz="1600" b="1" dirty="0"/>
              <a:t>真实、准确。要求必须保证所报道的事实确有其事；必须保证构成新闻事实的基本要素</a:t>
            </a:r>
            <a:r>
              <a:rPr lang="en-US" altLang="zh-CN" sz="1600" b="1" dirty="0"/>
              <a:t>——</a:t>
            </a:r>
            <a:r>
              <a:rPr lang="zh-CN" altLang="en-US" sz="1600" b="1" dirty="0"/>
              <a:t>时间、地点、人物、事件、原因、结果的真实准确；必须保证事实中人物的语言、动作、心理活动的真实准确；必须保证事实报道中所涉及的各种资料真实准确。</a:t>
            </a:r>
            <a:endParaRPr lang="zh-CN" altLang="en-US" sz="4000" dirty="0"/>
          </a:p>
        </p:txBody>
      </p:sp>
    </p:spTree>
    <p:extLst>
      <p:ext uri="{BB962C8B-B14F-4D97-AF65-F5344CB8AC3E}">
        <p14:creationId xmlns:p14="http://schemas.microsoft.com/office/powerpoint/2010/main" val="17063135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0.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TitleSubTitle"/>
  <p:tag name="MH" val="20170627103345"/>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627103345"/>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627103345"/>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5.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16.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7.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18.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9.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2.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20.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4.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5.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6.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7.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8.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9.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heme/theme1.xml><?xml version="1.0" encoding="utf-8"?>
<a:theme xmlns:a="http://schemas.openxmlformats.org/drawingml/2006/main" name="1_中国风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中国风模板" id="{DF59BF6B-4818-194A-B602-A4200E3B9470}" vid="{1449E88A-9797-1746-890E-93C12384619F}"/>
    </a:ext>
  </a:extLst>
</a:theme>
</file>

<file path=ppt/theme/theme2.xml><?xml version="1.0" encoding="utf-8"?>
<a:theme xmlns:a="http://schemas.openxmlformats.org/drawingml/2006/main" name="中国风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中国风模板" id="{DF59BF6B-4818-194A-B602-A4200E3B9470}" vid="{1449E88A-9797-1746-890E-93C12384619F}"/>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1058</TotalTime>
  <Words>4778</Words>
  <Application>Microsoft Office PowerPoint</Application>
  <PresentationFormat>全屏显示(16:9)</PresentationFormat>
  <Paragraphs>231</Paragraphs>
  <Slides>45</Slides>
  <Notes>3</Notes>
  <HiddenSlides>0</HiddenSlides>
  <MMClips>0</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1_中国风模板</vt:lpstr>
      <vt:lpstr>中国风模板</vt:lpstr>
      <vt:lpstr>PowerPoint 演示文稿</vt:lpstr>
      <vt:lpstr>PowerPoint 演示文稿</vt:lpstr>
      <vt:lpstr>单元教学目标</vt:lpstr>
      <vt:lpstr>人物通讯教学设计</vt:lpstr>
      <vt:lpstr>PowerPoint 演示文稿</vt:lpstr>
      <vt:lpstr>PowerPoint 演示文稿</vt:lpstr>
      <vt:lpstr>PowerPoint 演示文稿</vt:lpstr>
      <vt:lpstr>PowerPoint 演示文稿</vt:lpstr>
      <vt:lpstr>（2）新闻的基本特点：     1）真实性（准确性）用事实说话最基本的特点         2）时效性（及时性）     3）客观性（“零度写作”）     4）简明性     5）思想性（倾向性） 新闻的特点:真实、准确。要求必须保证所报道的事实确有其事；必须保证构成新闻事实的基本要素——时间、地点、人物、事件、原因、结果的真实准确；必须保证事实中人物的语言、动作、心理活动的真实准确；必须保证事实报道中所涉及的各种资料真实准确。</vt:lpstr>
      <vt:lpstr>（3）新闻的结构：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一、概述型，就是以概括的、直接陈述的方式写作。</vt:lpstr>
      <vt:lpstr>二、亦描亦述、描述兼有的描述型。</vt:lpstr>
      <vt:lpstr>三、夹叙夹议、有述有评的评述型。</vt:lpstr>
      <vt:lpstr>四、用重要的情节、细节开头，能起到提纲挈领的作用。</vt:lpstr>
      <vt:lpstr>五、对比型。</vt:lpstr>
      <vt:lpstr>六、讲故事型。</vt:lpstr>
      <vt:lpstr>七、生平型。</vt:lpstr>
      <vt:lpstr>八、悬念型</vt:lpstr>
      <vt:lpstr>九、肖像型</vt:lpstr>
      <vt:lpstr>十、散文型</vt:lpstr>
      <vt:lpstr>十一、直接引语型</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27bgt</cp:lastModifiedBy>
  <cp:revision>70</cp:revision>
  <cp:lastPrinted>2019-08-27T00:14:42Z</cp:lastPrinted>
  <dcterms:created xsi:type="dcterms:W3CDTF">2019-08-17T14:09:16Z</dcterms:created>
  <dcterms:modified xsi:type="dcterms:W3CDTF">2019-08-27T03:19:37Z</dcterms:modified>
</cp:coreProperties>
</file>