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  <p:sldId id="280" r:id="rId5"/>
    <p:sldId id="281" r:id="rId6"/>
    <p:sldId id="283" r:id="rId7"/>
    <p:sldId id="284" r:id="rId8"/>
    <p:sldId id="285" r:id="rId9"/>
    <p:sldId id="286" r:id="rId10"/>
    <p:sldId id="287" r:id="rId11"/>
    <p:sldId id="263" r:id="rId12"/>
    <p:sldId id="288" r:id="rId13"/>
    <p:sldId id="289" r:id="rId14"/>
    <p:sldId id="290" r:id="rId15"/>
    <p:sldId id="291" r:id="rId16"/>
    <p:sldId id="259" r:id="rId17"/>
    <p:sldId id="292" r:id="rId18"/>
    <p:sldId id="296" r:id="rId19"/>
    <p:sldId id="295" r:id="rId20"/>
    <p:sldId id="294" r:id="rId21"/>
    <p:sldId id="260" r:id="rId22"/>
    <p:sldId id="297" r:id="rId23"/>
    <p:sldId id="298" r:id="rId24"/>
    <p:sldId id="299" r:id="rId25"/>
    <p:sldId id="300" r:id="rId26"/>
    <p:sldId id="301" r:id="rId27"/>
    <p:sldId id="305" r:id="rId28"/>
    <p:sldId id="304" r:id="rId29"/>
    <p:sldId id="306" r:id="rId30"/>
    <p:sldId id="307" r:id="rId31"/>
    <p:sldId id="308" r:id="rId32"/>
    <p:sldId id="309" r:id="rId33"/>
    <p:sldId id="311" r:id="rId34"/>
    <p:sldId id="312" r:id="rId35"/>
    <p:sldId id="313" r:id="rId36"/>
    <p:sldId id="314" r:id="rId37"/>
    <p:sldId id="315" r:id="rId38"/>
    <p:sldId id="316" r:id="rId39"/>
    <p:sldId id="317" r:id="rId40"/>
    <p:sldId id="318" r:id="rId41"/>
  </p:sldIdLst>
  <p:sldSz cx="9144000" cy="5143500" type="screen16x9"/>
  <p:notesSz cx="6858000" cy="9144000"/>
  <p:embeddedFontLst>
    <p:embeddedFont>
      <p:font typeface="Impact" pitchFamily="34" charset="0"/>
      <p:regular r:id="rId42"/>
    </p:embeddedFont>
    <p:embeddedFont>
      <p:font typeface="方正兰亭粗黑简体" charset="-122"/>
      <p:regular r:id="rId43"/>
    </p:embeddedFont>
    <p:embeddedFont>
      <p:font typeface="Calibri Light" charset="0"/>
      <p:regular r:id="rId44"/>
      <p:italic r:id="rId45"/>
    </p:embeddedFont>
    <p:embeddedFont>
      <p:font typeface="Calibri" pitchFamily="34" charset="0"/>
      <p:regular r:id="rId46"/>
      <p:bold r:id="rId47"/>
      <p:italic r:id="rId48"/>
      <p:boldItalic r:id="rId49"/>
    </p:embeddedFont>
    <p:embeddedFont>
      <p:font typeface="微软雅黑" pitchFamily="34" charset="-122"/>
      <p:regular r:id="rId50"/>
      <p:bold r:id="rId51"/>
    </p:embeddedFont>
    <p:embeddedFont>
      <p:font typeface="方正FW轻吟体 简 E" charset="-122"/>
      <p:bold r:id="rId52"/>
    </p:embeddedFont>
    <p:embeddedFont>
      <p:font typeface="方正柳公权楷书 简" charset="-122"/>
      <p:regular r:id="rId53"/>
    </p:embeddedFont>
    <p:embeddedFont>
      <p:font typeface="黑体" pitchFamily="2" charset="-122"/>
      <p:regular r:id="rId54"/>
    </p:embeddedFont>
    <p:embeddedFont>
      <p:font typeface="Broadway" charset="0"/>
      <p:regular r:id="rId55"/>
    </p:embeddedFont>
  </p:embeddedFontLst>
  <p:custDataLst>
    <p:tags r:id="rId56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-72" y="-5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18A79DA-A8D8-4C3D-AFB6-2E4D164E43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411" y="58555"/>
            <a:ext cx="1381682" cy="49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20160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68339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36593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33272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357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95932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63106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45505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7652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85318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235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6285C-99BB-489E-8D92-6B59793F60AB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D4AC0-0BFE-46A4-916E-1FF91C0CE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3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文本框 3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03958" y="2294163"/>
            <a:ext cx="7225051" cy="1661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en-US" altLang="zh-CN" sz="6000">
                <a:solidFill>
                  <a:srgbClr val="C3260C"/>
                </a:solidFill>
                <a:latin typeface="Broadway" pitchFamily="82" charset="0"/>
                <a:ea typeface="+mn-ea"/>
              </a:rPr>
              <a:t>                   </a:t>
            </a:r>
            <a:r>
              <a:rPr lang="zh-CN" altLang="en-US" sz="6600" b="1">
                <a:solidFill>
                  <a:srgbClr val="C3260C"/>
                </a:solidFill>
                <a:latin typeface="微软雅黑" pitchFamily="34" charset="-122"/>
                <a:ea typeface="微软雅黑" pitchFamily="34" charset="-122"/>
              </a:rPr>
              <a:t>第四单元</a:t>
            </a:r>
            <a:endParaRPr lang="en-US" altLang="zh-CN" sz="6600" b="1">
              <a:solidFill>
                <a:srgbClr val="C3260C"/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3600" b="1">
                <a:solidFill>
                  <a:srgbClr val="C3260C"/>
                </a:solidFill>
                <a:latin typeface="微软雅黑" pitchFamily="34" charset="-122"/>
                <a:ea typeface="微软雅黑" pitchFamily="34" charset="-122"/>
              </a:rPr>
              <a:t>信息时代的语文生活</a:t>
            </a:r>
          </a:p>
        </p:txBody>
      </p:sp>
      <p:pic>
        <p:nvPicPr>
          <p:cNvPr id="14" name="PA_Armik-Red Roses.mp3">
            <a:hlinkClick r:id="" action="ppaction://media"/>
          </p:cNvPr>
          <p:cNvPicPr>
            <a:picLocks noChangeAspect="1"/>
          </p:cNvPicPr>
          <p:nvPr>
            <a:audi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73023" y="-71437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24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33511" y="1722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实战演练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488F391-7E60-4833-8A3C-57B65368C1BE}"/>
              </a:ext>
            </a:extLst>
          </p:cNvPr>
          <p:cNvSpPr txBox="1"/>
          <p:nvPr/>
        </p:nvSpPr>
        <p:spPr>
          <a:xfrm>
            <a:off x="4876800" y="1287219"/>
            <a:ext cx="22048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手机短信招聘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E090049-7F41-47F3-9118-863596C7F29E}"/>
              </a:ext>
            </a:extLst>
          </p:cNvPr>
          <p:cNvSpPr txBox="1"/>
          <p:nvPr/>
        </p:nvSpPr>
        <p:spPr>
          <a:xfrm>
            <a:off x="3830607" y="2014537"/>
            <a:ext cx="4357421" cy="188635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校报拟招聘两名编辑，招聘对象为高一、高二学生，请有意者将个人简历发至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xbbjb@qq.com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邮箱，截止日期为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3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月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25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日。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0FCE601-BC18-46ED-A2D5-7AA7422DC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158" y="2150398"/>
            <a:ext cx="2451741" cy="13646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6637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79" y="200199"/>
            <a:ext cx="5082913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群、广播和短信各有哪些语言特点？</a:t>
            </a:r>
            <a:endParaRPr lang="en-GB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Group 12"/>
          <p:cNvGrpSpPr/>
          <p:nvPr/>
        </p:nvGrpSpPr>
        <p:grpSpPr>
          <a:xfrm>
            <a:off x="815840" y="2827413"/>
            <a:ext cx="2534840" cy="1690688"/>
            <a:chOff x="0" y="0"/>
            <a:chExt cx="1979879" cy="1319922"/>
          </a:xfrm>
          <a:solidFill>
            <a:srgbClr val="C3260C"/>
          </a:solidFill>
        </p:grpSpPr>
        <p:sp>
          <p:nvSpPr>
            <p:cNvPr id="1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979879" cy="1319922"/>
            </a:xfrm>
            <a:prstGeom prst="rect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zh-CN" sz="1727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17" name="矩形 47"/>
            <p:cNvSpPr>
              <a:spLocks noChangeArrowheads="1"/>
            </p:cNvSpPr>
            <p:nvPr/>
          </p:nvSpPr>
          <p:spPr bwMode="auto">
            <a:xfrm>
              <a:off x="65193" y="62398"/>
              <a:ext cx="1900270" cy="11122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en-US" altLang="zh-CN" sz="2000">
                  <a:solidFill>
                    <a:srgbClr val="FFFFFF"/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QQ</a:t>
              </a:r>
              <a:r>
                <a:rPr lang="zh-CN" altLang="en-US" sz="2000">
                  <a:solidFill>
                    <a:srgbClr val="FFFFFF"/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群：多用口语，多用第二人称，注重对话和交流。</a:t>
              </a:r>
            </a:p>
          </p:txBody>
        </p:sp>
      </p:grpSp>
      <p:grpSp>
        <p:nvGrpSpPr>
          <p:cNvPr id="21" name="Group 18"/>
          <p:cNvGrpSpPr/>
          <p:nvPr/>
        </p:nvGrpSpPr>
        <p:grpSpPr>
          <a:xfrm>
            <a:off x="3372022" y="1139471"/>
            <a:ext cx="2536031" cy="1690688"/>
            <a:chOff x="0" y="0"/>
            <a:chExt cx="1979879" cy="1319919"/>
          </a:xfrm>
          <a:solidFill>
            <a:srgbClr val="C3260C"/>
          </a:solidFill>
        </p:grpSpPr>
        <p:sp>
          <p:nvSpPr>
            <p:cNvPr id="22" name="矩形 58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zh-CN" sz="172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23" name="Group 20"/>
            <p:cNvGrpSpPr/>
            <p:nvPr/>
          </p:nvGrpSpPr>
          <p:grpSpPr>
            <a:xfrm rot="16200000" flipV="1">
              <a:off x="1485691" y="787673"/>
              <a:ext cx="333375" cy="333375"/>
              <a:chOff x="0" y="0"/>
              <a:chExt cx="333375" cy="333375"/>
            </a:xfrm>
            <a:grpFill/>
          </p:grpSpPr>
          <p:sp>
            <p:nvSpPr>
              <p:cNvPr id="25" name="等腰三角形 61"/>
              <p:cNvSpPr>
                <a:spLocks noChangeArrowheads="1"/>
              </p:cNvSpPr>
              <p:nvPr/>
            </p:nvSpPr>
            <p:spPr bwMode="auto">
              <a:xfrm>
                <a:off x="81844" y="72496"/>
                <a:ext cx="180327" cy="144076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1727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6" name="同心圆 62"/>
              <p:cNvSpPr>
                <a:spLocks noChangeArrowheads="1"/>
              </p:cNvSpPr>
              <p:nvPr/>
            </p:nvSpPr>
            <p:spPr bwMode="auto">
              <a:xfrm>
                <a:off x="47" y="-7"/>
                <a:ext cx="333698" cy="333698"/>
              </a:xfrm>
              <a:custGeom>
                <a:avLst/>
                <a:gdLst>
                  <a:gd name="G0" fmla="+- 797 0 0"/>
                  <a:gd name="G1" fmla="+- 21600 0 797"/>
                  <a:gd name="G2" fmla="+- 21600 0 797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97" y="10800"/>
                    </a:moveTo>
                    <a:cubicBezTo>
                      <a:pt x="797" y="16325"/>
                      <a:pt x="5275" y="20803"/>
                      <a:pt x="10800" y="20803"/>
                    </a:cubicBezTo>
                    <a:cubicBezTo>
                      <a:pt x="16325" y="20803"/>
                      <a:pt x="20803" y="16325"/>
                      <a:pt x="20803" y="10800"/>
                    </a:cubicBezTo>
                    <a:cubicBezTo>
                      <a:pt x="20803" y="5275"/>
                      <a:pt x="16325" y="797"/>
                      <a:pt x="10800" y="797"/>
                    </a:cubicBezTo>
                    <a:cubicBezTo>
                      <a:pt x="5275" y="797"/>
                      <a:pt x="797" y="5275"/>
                      <a:pt x="797" y="108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1727">
                  <a:solidFill>
                    <a:prstClr val="black"/>
                  </a:solidFill>
                  <a:latin typeface="微软雅黑" pitchFamily="34" charset="-122"/>
                  <a:ea typeface="微软雅黑" panose="020B0503020204020204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4" name="矩形 60"/>
            <p:cNvSpPr>
              <a:spLocks noChangeArrowheads="1"/>
            </p:cNvSpPr>
            <p:nvPr/>
          </p:nvSpPr>
          <p:spPr bwMode="auto">
            <a:xfrm>
              <a:off x="59870" y="156154"/>
              <a:ext cx="1860139" cy="8644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ts val="27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短信：多用口语，文字尽可能简洁，只保留必要信息。</a:t>
              </a:r>
            </a:p>
          </p:txBody>
        </p:sp>
      </p:grpSp>
      <p:grpSp>
        <p:nvGrpSpPr>
          <p:cNvPr id="27" name="Group 24"/>
          <p:cNvGrpSpPr/>
          <p:nvPr/>
        </p:nvGrpSpPr>
        <p:grpSpPr>
          <a:xfrm>
            <a:off x="5886711" y="2827413"/>
            <a:ext cx="2534841" cy="1690689"/>
            <a:chOff x="0" y="0"/>
            <a:chExt cx="1979879" cy="1319919"/>
          </a:xfrm>
          <a:solidFill>
            <a:srgbClr val="C3260C"/>
          </a:solidFill>
        </p:grpSpPr>
        <p:sp>
          <p:nvSpPr>
            <p:cNvPr id="28" name="矩形 64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zh-CN" sz="172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29" name="Group 26"/>
            <p:cNvGrpSpPr/>
            <p:nvPr/>
          </p:nvGrpSpPr>
          <p:grpSpPr>
            <a:xfrm rot="5400000" flipH="1" flipV="1">
              <a:off x="149833" y="204103"/>
              <a:ext cx="333375" cy="333375"/>
              <a:chOff x="0" y="0"/>
              <a:chExt cx="333375" cy="333375"/>
            </a:xfrm>
            <a:grpFill/>
          </p:grpSpPr>
          <p:sp>
            <p:nvSpPr>
              <p:cNvPr id="31" name="等腰三角形 67"/>
              <p:cNvSpPr>
                <a:spLocks noChangeArrowheads="1"/>
              </p:cNvSpPr>
              <p:nvPr/>
            </p:nvSpPr>
            <p:spPr bwMode="auto">
              <a:xfrm>
                <a:off x="76436" y="72427"/>
                <a:ext cx="180327" cy="144143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1727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2" name="同心圆 68"/>
              <p:cNvSpPr>
                <a:spLocks noChangeArrowheads="1"/>
              </p:cNvSpPr>
              <p:nvPr/>
            </p:nvSpPr>
            <p:spPr bwMode="auto">
              <a:xfrm>
                <a:off x="215" y="-110"/>
                <a:ext cx="332768" cy="333854"/>
              </a:xfrm>
              <a:custGeom>
                <a:avLst/>
                <a:gdLst>
                  <a:gd name="G0" fmla="+- 1005 0 0"/>
                  <a:gd name="G1" fmla="+- 21600 0 1005"/>
                  <a:gd name="G2" fmla="+- 21600 0 1005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1005" y="10800"/>
                    </a:moveTo>
                    <a:cubicBezTo>
                      <a:pt x="1005" y="16210"/>
                      <a:pt x="5390" y="20595"/>
                      <a:pt x="10800" y="20595"/>
                    </a:cubicBezTo>
                    <a:cubicBezTo>
                      <a:pt x="16210" y="20595"/>
                      <a:pt x="20595" y="16210"/>
                      <a:pt x="20595" y="10800"/>
                    </a:cubicBezTo>
                    <a:cubicBezTo>
                      <a:pt x="20595" y="5390"/>
                      <a:pt x="16210" y="1005"/>
                      <a:pt x="10800" y="1005"/>
                    </a:cubicBezTo>
                    <a:cubicBezTo>
                      <a:pt x="5390" y="1005"/>
                      <a:pt x="1005" y="5390"/>
                      <a:pt x="1005" y="108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1727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30" name="矩形 66"/>
            <p:cNvSpPr>
              <a:spLocks noChangeArrowheads="1"/>
            </p:cNvSpPr>
            <p:nvPr/>
          </p:nvSpPr>
          <p:spPr bwMode="auto">
            <a:xfrm>
              <a:off x="120018" y="92571"/>
              <a:ext cx="1859860" cy="11347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ts val="27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广播：多用口语，文字连贯、流畅、简洁，避免听觉上的歧义</a:t>
              </a:r>
              <a:r>
                <a:rPr lang="zh-CN" altLang="en-US" sz="105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050">
                <a:solidFill>
                  <a:srgbClr val="FFFFFF"/>
                </a:solidFill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646F983-7380-4C7A-B826-E812C85BD1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12" r="11874"/>
          <a:stretch>
            <a:fillRect/>
          </a:stretch>
        </p:blipFill>
        <p:spPr>
          <a:xfrm>
            <a:off x="713900" y="1132864"/>
            <a:ext cx="2642391" cy="16433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E240DE4-B991-467F-9CCD-2FBDB58615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20" t="8332" r="19403" b="21797"/>
          <a:stretch>
            <a:fillRect/>
          </a:stretch>
        </p:blipFill>
        <p:spPr>
          <a:xfrm>
            <a:off x="5858565" y="1066742"/>
            <a:ext cx="2562986" cy="177559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EE0EF90-B7CC-4126-8C60-73EFEA2C814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965" t="9269" r="10712" b="21305"/>
          <a:stretch>
            <a:fillRect/>
          </a:stretch>
        </p:blipFill>
        <p:spPr>
          <a:xfrm>
            <a:off x="3377879" y="2833201"/>
            <a:ext cx="2534839" cy="168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93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3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3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3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33511" y="172218"/>
            <a:ext cx="6600636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比较报刊、广播和新闻采访的传播特点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488F391-7E60-4833-8A3C-57B65368C1BE}"/>
              </a:ext>
            </a:extLst>
          </p:cNvPr>
          <p:cNvSpPr txBox="1"/>
          <p:nvPr/>
        </p:nvSpPr>
        <p:spPr>
          <a:xfrm>
            <a:off x="3467975" y="948711"/>
            <a:ext cx="822190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报刊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E090049-7F41-47F3-9118-863596C7F29E}"/>
              </a:ext>
            </a:extLst>
          </p:cNvPr>
          <p:cNvSpPr txBox="1"/>
          <p:nvPr/>
        </p:nvSpPr>
        <p:spPr>
          <a:xfrm>
            <a:off x="920248" y="1801580"/>
            <a:ext cx="5917645" cy="253716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新型冠状病毒属于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β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属的冠状病毒，有包膜，颗粒呈圆形或椭圆形，常为多形性，直径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60­140nm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。其基因特征与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SARSr­CoV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和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MERSr­CoV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有明显区别。目前研究显示与蝙蝠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SARS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样冠状病毒同源性达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85%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以上。体外分离培养时，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2019­nCoV 96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个小时左右即可在人呼吸道上皮细胞内发现，而在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VeroE6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和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Huh­7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细胞系中分离培养需约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6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天。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47336A1-4350-4D10-B63D-769CF5F9F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68814" y="2342763"/>
            <a:ext cx="1335634" cy="89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2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33511" y="172218"/>
            <a:ext cx="6600636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比较报刊、广播和新闻采访的传播特点。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488F391-7E60-4833-8A3C-57B65368C1BE}"/>
              </a:ext>
            </a:extLst>
          </p:cNvPr>
          <p:cNvSpPr txBox="1"/>
          <p:nvPr/>
        </p:nvSpPr>
        <p:spPr>
          <a:xfrm>
            <a:off x="3368531" y="866691"/>
            <a:ext cx="822190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广播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E090049-7F41-47F3-9118-863596C7F29E}"/>
              </a:ext>
            </a:extLst>
          </p:cNvPr>
          <p:cNvSpPr txBox="1"/>
          <p:nvPr/>
        </p:nvSpPr>
        <p:spPr>
          <a:xfrm>
            <a:off x="646358" y="1473428"/>
            <a:ext cx="6266536" cy="2953437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下面呵，咱广播里通知啊，在电视上大家伙也看到了，这个新型冠状病毒，咱要重视起来，特别是你家的婶子大娘、三叔二大爷这些老年人，上了岁数，文化少，又没有个智能手机。年轻人啊，一定要耐心地讲解。过年期间别走亲访友了，国家有难，咱不添乱，坐在家里，就是贡献。亲戚不走，来年还有；朋友不聚，咱以后再续。这是为了你的安全和健康，为了大家伙，也是为了国家。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某村喇叭通知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)</a:t>
            </a:r>
            <a:endParaRPr lang="zh-CN" altLang="en-US" sz="180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ECC137B-324A-4951-A3B1-85DCE3C25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1784" y="2327218"/>
            <a:ext cx="1245858" cy="124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37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33511" y="172218"/>
            <a:ext cx="6600636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比较报刊、广播和新闻采访的传播特点。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488F391-7E60-4833-8A3C-57B65368C1BE}"/>
              </a:ext>
            </a:extLst>
          </p:cNvPr>
          <p:cNvSpPr txBox="1"/>
          <p:nvPr/>
        </p:nvSpPr>
        <p:spPr>
          <a:xfrm>
            <a:off x="3170389" y="1160597"/>
            <a:ext cx="1572595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新闻采访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E090049-7F41-47F3-9118-863596C7F29E}"/>
              </a:ext>
            </a:extLst>
          </p:cNvPr>
          <p:cNvSpPr txBox="1"/>
          <p:nvPr/>
        </p:nvSpPr>
        <p:spPr>
          <a:xfrm>
            <a:off x="646358" y="1977252"/>
            <a:ext cx="6266536" cy="2122441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白岩松：针对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新型冠状病毒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)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人传人的判断是什么样的？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钟南山：在武汉有这样肯定的证据。在广东有两个病人没去过武汉，但是家人在去了武汉以后，染上了新型冠状病毒，回到家里后，两个家庭都染上了新型冠状病毒。现在可以这么说，肯定有人传人的现象。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央视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《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新闻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＋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1》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专访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)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03A45BD-647D-4AFE-B95A-8FEA69246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7414" y="2571749"/>
            <a:ext cx="1456785" cy="81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0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供你参考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燕尾形 110"/>
          <p:cNvSpPr/>
          <p:nvPr/>
        </p:nvSpPr>
        <p:spPr>
          <a:xfrm rot="5400000">
            <a:off x="1219429" y="1423968"/>
            <a:ext cx="269960" cy="431936"/>
          </a:xfrm>
          <a:prstGeom prst="chevron">
            <a:avLst/>
          </a:prstGeom>
          <a:solidFill>
            <a:srgbClr val="D906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chemeClr val="tx1"/>
              </a:solidFill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1354409" y="2112365"/>
            <a:ext cx="5852465" cy="0"/>
          </a:xfrm>
          <a:prstGeom prst="line">
            <a:avLst/>
          </a:prstGeom>
          <a:ln>
            <a:solidFill>
              <a:srgbClr val="D90605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 112"/>
          <p:cNvSpPr/>
          <p:nvPr/>
        </p:nvSpPr>
        <p:spPr>
          <a:xfrm>
            <a:off x="1679145" y="929474"/>
            <a:ext cx="754002" cy="438557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2400" b="1">
                <a:solidFill>
                  <a:srgbClr val="D90605"/>
                </a:solidFill>
                <a:latin typeface="微软雅黑" pitchFamily="34" charset="-122"/>
                <a:ea typeface="微软雅黑" pitchFamily="34" charset="-122"/>
              </a:rPr>
              <a:t>报刊</a:t>
            </a:r>
            <a:endParaRPr lang="en-US" altLang="zh-CN" sz="2400" b="1">
              <a:solidFill>
                <a:srgbClr val="D90605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矩形 47"/>
          <p:cNvSpPr>
            <a:spLocks noChangeArrowheads="1"/>
          </p:cNvSpPr>
          <p:nvPr/>
        </p:nvSpPr>
        <p:spPr bwMode="auto">
          <a:xfrm>
            <a:off x="1607092" y="1392366"/>
            <a:ext cx="5599782" cy="6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D90605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  <a:sym typeface="微软雅黑" pitchFamily="34" charset="-122"/>
              </a:rPr>
              <a:t>报刊：作为纸质材料，表述科学、精准、具体，阅读和保存方便，适合专家或医务人员等专业人士阅读。</a:t>
            </a:r>
          </a:p>
        </p:txBody>
      </p:sp>
      <p:sp>
        <p:nvSpPr>
          <p:cNvPr id="115" name="燕尾形 114"/>
          <p:cNvSpPr/>
          <p:nvPr/>
        </p:nvSpPr>
        <p:spPr>
          <a:xfrm rot="5400000">
            <a:off x="1219429" y="2824530"/>
            <a:ext cx="269960" cy="431936"/>
          </a:xfrm>
          <a:prstGeom prst="chevron">
            <a:avLst/>
          </a:prstGeom>
          <a:solidFill>
            <a:srgbClr val="D906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chemeClr val="tx1"/>
              </a:solidFill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1354409" y="3372885"/>
            <a:ext cx="5852465" cy="11093"/>
          </a:xfrm>
          <a:prstGeom prst="line">
            <a:avLst/>
          </a:prstGeom>
          <a:ln>
            <a:solidFill>
              <a:srgbClr val="D90605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矩形 116"/>
          <p:cNvSpPr/>
          <p:nvPr/>
        </p:nvSpPr>
        <p:spPr>
          <a:xfrm>
            <a:off x="1679145" y="2244315"/>
            <a:ext cx="754002" cy="438557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2400" b="1">
                <a:solidFill>
                  <a:srgbClr val="D90605"/>
                </a:solidFill>
                <a:latin typeface="微软雅黑" pitchFamily="34" charset="-122"/>
                <a:ea typeface="微软雅黑" pitchFamily="34" charset="-122"/>
              </a:rPr>
              <a:t>广播</a:t>
            </a:r>
            <a:endParaRPr lang="en-US" altLang="zh-CN" sz="2400" b="1">
              <a:solidFill>
                <a:srgbClr val="D9060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607092" y="2631061"/>
            <a:ext cx="5599782" cy="636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D90605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  <a:sym typeface="微软雅黑" pitchFamily="34" charset="-122"/>
              </a:rPr>
              <a:t>多用方言俚语，家长里短，接地气，易于接受，适合特定范围如农村地区收听</a:t>
            </a:r>
          </a:p>
        </p:txBody>
      </p:sp>
      <p:sp>
        <p:nvSpPr>
          <p:cNvPr id="119" name="燕尾形 118"/>
          <p:cNvSpPr/>
          <p:nvPr/>
        </p:nvSpPr>
        <p:spPr>
          <a:xfrm rot="5400000">
            <a:off x="1219429" y="4020788"/>
            <a:ext cx="269960" cy="431936"/>
          </a:xfrm>
          <a:prstGeom prst="chevron">
            <a:avLst/>
          </a:prstGeom>
          <a:solidFill>
            <a:srgbClr val="D906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chemeClr val="tx1"/>
              </a:solidFill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354409" y="4452725"/>
            <a:ext cx="5852465" cy="8339"/>
          </a:xfrm>
          <a:prstGeom prst="line">
            <a:avLst/>
          </a:prstGeom>
          <a:ln>
            <a:solidFill>
              <a:srgbClr val="D90605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/>
          <p:cNvSpPr/>
          <p:nvPr/>
        </p:nvSpPr>
        <p:spPr>
          <a:xfrm>
            <a:off x="1607092" y="3435025"/>
            <a:ext cx="1369555" cy="438557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2400" b="1">
                <a:solidFill>
                  <a:srgbClr val="D90605"/>
                </a:solidFill>
                <a:latin typeface="微软雅黑" pitchFamily="34" charset="-122"/>
                <a:ea typeface="微软雅黑" pitchFamily="34" charset="-122"/>
              </a:rPr>
              <a:t>新闻采访</a:t>
            </a:r>
            <a:endParaRPr lang="en-US" altLang="zh-CN" sz="2400" b="1">
              <a:solidFill>
                <a:srgbClr val="D9060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1637317" y="3813474"/>
            <a:ext cx="5569557" cy="636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D90605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  <a:sym typeface="微软雅黑" pitchFamily="34" charset="-122"/>
              </a:rPr>
              <a:t>现场互动，生动形象；专家访谈，则更权威，让人信服。内容贴近广大群众生活，回应大家关切，辐射面广。</a:t>
            </a:r>
          </a:p>
        </p:txBody>
      </p:sp>
      <p:pic>
        <p:nvPicPr>
          <p:cNvPr id="128" name="图片 12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AE0A0CC-E2E8-418A-8F61-886D0580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1809" y="1148236"/>
            <a:ext cx="906928" cy="906928"/>
          </a:xfrm>
          <a:prstGeom prst="rect">
            <a:avLst/>
          </a:prstGeom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E4DBB92-5181-4126-90DD-6400C5CE2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809" y="2376164"/>
            <a:ext cx="1013582" cy="675721"/>
          </a:xfrm>
          <a:prstGeom prst="rect">
            <a:avLst/>
          </a:prstGeom>
        </p:spPr>
      </p:pic>
      <p:pic>
        <p:nvPicPr>
          <p:cNvPr id="130" name="图片 12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6E3DF4F-2D93-452D-AC90-67C074EED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9039" y="3820173"/>
            <a:ext cx="776849" cy="55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2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  <p:cond evt="onBegin" delay="0">
                          <p:tn val="67"/>
                        </p:cond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1" grpId="0" animBg="1"/>
      <p:bldP spid="113" grpId="0"/>
      <p:bldP spid="114" grpId="0"/>
      <p:bldP spid="115" grpId="0" animBg="1"/>
      <p:bldP spid="117" grpId="0"/>
      <p:bldP spid="118" grpId="0"/>
      <p:bldP spid="119" grpId="0" animBg="1"/>
      <p:bldP spid="121" grpId="0"/>
      <p:bldP spid="1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等腰三角形 13"/>
          <p:cNvSpPr/>
          <p:nvPr/>
        </p:nvSpPr>
        <p:spPr>
          <a:xfrm>
            <a:off x="2030065" y="1671490"/>
            <a:ext cx="2376264" cy="2025056"/>
          </a:xfrm>
          <a:prstGeom prst="triangle">
            <a:avLst/>
          </a:prstGeom>
          <a:solidFill>
            <a:schemeClr val="tx1">
              <a:lumMod val="65000"/>
              <a:lumOff val="3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2419741" y="1856894"/>
            <a:ext cx="178286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0">
                <a:solidFill>
                  <a:schemeClr val="accent2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>
                <a:solidFill>
                  <a:srgbClr val="C3260C"/>
                </a:solidFill>
              </a:rPr>
              <a:t>02</a:t>
            </a:r>
            <a:endParaRPr lang="zh-CN" altLang="en-US">
              <a:solidFill>
                <a:srgbClr val="C3260C"/>
              </a:solidFill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211962" y="1912771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solidFill>
                  <a:prstClr val="black">
                    <a:lumMod val="65000"/>
                    <a:lumOff val="35000"/>
                    <a:alpha val="91000"/>
                  </a:prstClr>
                </a:solidFill>
                <a:latin typeface="微软雅黑" pitchFamily="34" charset="-122"/>
                <a:ea typeface="微软雅黑" pitchFamily="34" charset="-122"/>
                <a:cs typeface="方正豪体简体" panose="03000509000000000000" pitchFamily="65" charset="-122"/>
              </a:rPr>
              <a:t>善用多媒介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338542" y="2836101"/>
            <a:ext cx="328145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4572002" y="2920884"/>
            <a:ext cx="615747" cy="307777"/>
            <a:chOff x="1694389" y="3210530"/>
            <a:chExt cx="615747" cy="307777"/>
          </a:xfrm>
        </p:grpSpPr>
        <p:sp>
          <p:nvSpPr>
            <p:cNvPr id="19" name="矩形 18"/>
            <p:cNvSpPr/>
            <p:nvPr/>
          </p:nvSpPr>
          <p:spPr>
            <a:xfrm flipH="1">
              <a:off x="1694389" y="3363838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Box 14"/>
            <p:cNvSpPr txBox="1"/>
            <p:nvPr/>
          </p:nvSpPr>
          <p:spPr>
            <a:xfrm>
              <a:off x="1766397" y="3210530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itchFamily="34" charset="-122"/>
                  <a:ea typeface="微软雅黑" pitchFamily="34" charset="-122"/>
                  <a:cs typeface="方正豪体简体" panose="03000509000000000000" pitchFamily="65" charset="-122"/>
                </a:rPr>
                <a:t>善用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73447" y="2920884"/>
            <a:ext cx="795283" cy="307777"/>
            <a:chOff x="1694389" y="3537387"/>
            <a:chExt cx="795283" cy="307777"/>
          </a:xfrm>
        </p:grpSpPr>
        <p:sp>
          <p:nvSpPr>
            <p:cNvPr id="22" name="矩形 21"/>
            <p:cNvSpPr/>
            <p:nvPr/>
          </p:nvSpPr>
          <p:spPr>
            <a:xfrm flipH="1">
              <a:off x="1694389" y="3690695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TextBox 17"/>
            <p:cNvSpPr txBox="1"/>
            <p:nvPr/>
          </p:nvSpPr>
          <p:spPr>
            <a:xfrm>
              <a:off x="1766397" y="3537387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itchFamily="34" charset="-122"/>
                  <a:ea typeface="微软雅黑" pitchFamily="34" charset="-122"/>
                  <a:cs typeface="方正豪体简体" panose="03000509000000000000" pitchFamily="65" charset="-122"/>
                </a:rPr>
                <a:t>多媒介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72002" y="3280923"/>
            <a:ext cx="615747" cy="307777"/>
            <a:chOff x="1694389" y="3875941"/>
            <a:chExt cx="615747" cy="307777"/>
          </a:xfrm>
        </p:grpSpPr>
        <p:sp>
          <p:nvSpPr>
            <p:cNvPr id="25" name="矩形 24"/>
            <p:cNvSpPr/>
            <p:nvPr/>
          </p:nvSpPr>
          <p:spPr>
            <a:xfrm flipH="1">
              <a:off x="1694389" y="4029249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TextBox 20"/>
            <p:cNvSpPr txBox="1"/>
            <p:nvPr/>
          </p:nvSpPr>
          <p:spPr>
            <a:xfrm>
              <a:off x="1766397" y="3875941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itchFamily="34" charset="-122"/>
                  <a:ea typeface="微软雅黑" pitchFamily="34" charset="-122"/>
                  <a:cs typeface="方正豪体简体" panose="03000509000000000000" pitchFamily="65" charset="-122"/>
                </a:rPr>
                <a:t>宣传</a:t>
              </a:r>
            </a:p>
          </p:txBody>
        </p:sp>
      </p:grpSp>
      <p:sp>
        <p:nvSpPr>
          <p:cNvPr id="30" name="等腰三角形 29"/>
          <p:cNvSpPr/>
          <p:nvPr/>
        </p:nvSpPr>
        <p:spPr>
          <a:xfrm rot="18035667">
            <a:off x="2382961" y="1282355"/>
            <a:ext cx="360040" cy="310379"/>
          </a:xfrm>
          <a:prstGeom prst="triangle">
            <a:avLst/>
          </a:prstGeom>
          <a:solidFill>
            <a:srgbClr val="C32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3260C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21283757">
            <a:off x="1968925" y="1497553"/>
            <a:ext cx="191945" cy="165470"/>
          </a:xfrm>
          <a:prstGeom prst="triangle">
            <a:avLst/>
          </a:prstGeom>
          <a:solidFill>
            <a:srgbClr val="C32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3260C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15968007">
            <a:off x="1663187" y="1888656"/>
            <a:ext cx="304349" cy="227352"/>
          </a:xfrm>
          <a:prstGeom prst="triangle">
            <a:avLst/>
          </a:prstGeom>
          <a:solidFill>
            <a:srgbClr val="C32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3260C"/>
              </a:solidFill>
            </a:endParaRPr>
          </a:p>
        </p:txBody>
      </p:sp>
      <p:pic>
        <p:nvPicPr>
          <p:cNvPr id="33" name="Picture 2" descr="C:\Users\Administrator.2013-20151220XJ\Desktop\56615ddae573f\56615dd9af810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2765" y="3228661"/>
            <a:ext cx="2017521" cy="201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93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1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9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7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33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/>
      <p:bldP spid="16" grpId="0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学习活动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42"/>
          <p:cNvSpPr txBox="1"/>
          <p:nvPr/>
        </p:nvSpPr>
        <p:spPr>
          <a:xfrm>
            <a:off x="755576" y="925190"/>
            <a:ext cx="7428898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16000" algn="just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学校近期拟举办一次戏剧节，你所在的班级准备参加这一活动。小组活动，为班级的节目写一个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跨媒介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宣传推广方案。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FC0EEB-9D48-491C-81E1-A187825B4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80" y="2415633"/>
            <a:ext cx="2192358" cy="14575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4698D36-8815-4BD9-94B3-B6DB7E5751AA}"/>
              </a:ext>
            </a:extLst>
          </p:cNvPr>
          <p:cNvSpPr txBox="1"/>
          <p:nvPr/>
        </p:nvSpPr>
        <p:spPr>
          <a:xfrm>
            <a:off x="3372690" y="2083014"/>
            <a:ext cx="5125852" cy="2348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【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活动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1】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小组讨论，确定戏剧节的宣传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主题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、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目标受众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和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媒介种类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宣传主题：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____________________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目标受众：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____________________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媒介种类：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____________________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3BBEEA-7DF2-40CA-9772-F563DF59018D}"/>
              </a:ext>
            </a:extLst>
          </p:cNvPr>
          <p:cNvCxnSpPr/>
          <p:nvPr/>
        </p:nvCxnSpPr>
        <p:spPr>
          <a:xfrm>
            <a:off x="3598125" y="2069599"/>
            <a:ext cx="4683514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66854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0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供你参考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FC0EEB-9D48-491C-81E1-A187825B4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360" y="2381067"/>
            <a:ext cx="1632073" cy="10850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4698D36-8815-4BD9-94B3-B6DB7E5751AA}"/>
              </a:ext>
            </a:extLst>
          </p:cNvPr>
          <p:cNvSpPr txBox="1"/>
          <p:nvPr/>
        </p:nvSpPr>
        <p:spPr>
          <a:xfrm>
            <a:off x="1061674" y="1281600"/>
            <a:ext cx="4521369" cy="2198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宣传主题：畅想时代，演绎人生目标受众：全体师生及家长</a:t>
            </a:r>
          </a:p>
          <a:p>
            <a:pPr>
              <a:lnSpc>
                <a:spcPct val="200000"/>
              </a:lnSpc>
            </a:pP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媒介种类：网络、报纸、广播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96890EC-B668-432A-9B0F-8EEB50CB6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31" y="1488395"/>
            <a:ext cx="1027266" cy="585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96188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4698D36-8815-4BD9-94B3-B6DB7E5751AA}"/>
              </a:ext>
            </a:extLst>
          </p:cNvPr>
          <p:cNvSpPr txBox="1"/>
          <p:nvPr/>
        </p:nvSpPr>
        <p:spPr>
          <a:xfrm>
            <a:off x="991695" y="1244351"/>
            <a:ext cx="4873847" cy="2799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拟写</a:t>
            </a:r>
            <a:r>
              <a:rPr lang="en-US" altLang="zh-CN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今日头条</a:t>
            </a:r>
            <a:r>
              <a:rPr lang="en-US" altLang="zh-CN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》</a:t>
            </a: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宣传文章，内容包括：（</a:t>
            </a:r>
            <a:r>
              <a:rPr lang="en-US" altLang="zh-CN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</a:t>
            </a: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）能触发</a:t>
            </a:r>
            <a:r>
              <a:rPr lang="zh-CN" altLang="en-US" sz="24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点击</a:t>
            </a: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和</a:t>
            </a:r>
            <a:r>
              <a:rPr lang="zh-CN" altLang="en-US" sz="24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分享</a:t>
            </a: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的标题（</a:t>
            </a:r>
            <a:r>
              <a:rPr lang="en-US" altLang="zh-CN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2</a:t>
            </a: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）能交代清楚</a:t>
            </a:r>
            <a:r>
              <a:rPr lang="zh-CN" altLang="en-US" sz="24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戏剧节</a:t>
            </a: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的渊源、意义、具体安排、特色及奖项设置等内容。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864FB10-6F6D-452A-B729-EE95277D4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782" y="1397248"/>
            <a:ext cx="1434327" cy="2349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765098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838808" y="1408127"/>
            <a:ext cx="447762" cy="427040"/>
          </a:xfrm>
          <a:prstGeom prst="roundRect">
            <a:avLst/>
          </a:prstGeom>
          <a:solidFill>
            <a:srgbClr val="C3260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1</a:t>
            </a:r>
            <a:endParaRPr lang="zh-CN" altLang="en-US" sz="3200">
              <a:solidFill>
                <a:prstClr val="white"/>
              </a:solidFill>
              <a:latin typeface="微软雅黑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11790" y="137952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kern="1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认识多媒介</a:t>
            </a:r>
            <a:endParaRPr lang="zh-CN" altLang="zh-CN" sz="2800" kern="100">
              <a:solidFill>
                <a:prstClr val="black"/>
              </a:solidFill>
              <a:latin typeface="微软雅黑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838808" y="2141885"/>
            <a:ext cx="447762" cy="444374"/>
          </a:xfrm>
          <a:prstGeom prst="roundRect">
            <a:avLst/>
          </a:prstGeom>
          <a:solidFill>
            <a:srgbClr val="C3260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2</a:t>
            </a:r>
            <a:endParaRPr lang="zh-CN" altLang="en-US" sz="320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11790" y="208502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kern="1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善用多媒介</a:t>
            </a:r>
            <a:endParaRPr lang="zh-CN" altLang="zh-CN" sz="2800" kern="10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838808" y="2867841"/>
            <a:ext cx="472982" cy="473221"/>
          </a:xfrm>
          <a:prstGeom prst="roundRect">
            <a:avLst/>
          </a:prstGeom>
          <a:solidFill>
            <a:srgbClr val="C3260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3</a:t>
            </a:r>
            <a:endParaRPr lang="zh-CN" altLang="en-US" sz="320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11790" y="287217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kern="1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辨识媒介信息</a:t>
            </a:r>
            <a:endParaRPr lang="zh-CN" altLang="zh-CN" sz="2800" kern="10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" y="0"/>
            <a:ext cx="2790825" cy="5143500"/>
          </a:xfrm>
          <a:prstGeom prst="rect">
            <a:avLst/>
          </a:prstGeom>
          <a:solidFill>
            <a:srgbClr val="C32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endParaRPr lang="zh-CN" altLang="en-US" sz="1800">
              <a:solidFill>
                <a:prstClr val="white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8556" y="981087"/>
            <a:ext cx="164339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950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16" name="矩形 15"/>
          <p:cNvSpPr/>
          <p:nvPr/>
        </p:nvSpPr>
        <p:spPr>
          <a:xfrm>
            <a:off x="921297" y="1945031"/>
            <a:ext cx="1277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Contents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083060" y="1440832"/>
            <a:ext cx="444264" cy="427040"/>
            <a:chOff x="6535243" y="2524701"/>
            <a:chExt cx="717051" cy="717051"/>
          </a:xfrm>
        </p:grpSpPr>
        <p:sp>
          <p:nvSpPr>
            <p:cNvPr id="18" name="泪滴形 17"/>
            <p:cNvSpPr/>
            <p:nvPr/>
          </p:nvSpPr>
          <p:spPr>
            <a:xfrm rot="8247616">
              <a:off x="6535243" y="2524701"/>
              <a:ext cx="717051" cy="717051"/>
            </a:xfrm>
            <a:prstGeom prst="teardrop">
              <a:avLst/>
            </a:prstGeom>
            <a:solidFill>
              <a:srgbClr val="C32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604000" y="2588424"/>
              <a:ext cx="574014" cy="574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pic>
        <p:nvPicPr>
          <p:cNvPr id="20" name="Picture 2" descr="C:\Users\Administrator.2013-20151220XJ\Desktop\56615ddae573f\56615dd9af810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6747" y="3151753"/>
            <a:ext cx="2017521" cy="201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55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07 -3.33333E-06" pathEditMode="relative" rAng="0" ptsTypes="AA">
                                      <p:cBhvr>
                                        <p:cTn id="31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07 2.96296E-06" pathEditMode="relative" rAng="0" ptsTypes="AA">
                                      <p:cBhvr>
                                        <p:cTn id="39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07 -7.40741E-07" pathEditMode="relative" rAng="0" ptsTypes="AA">
                                      <p:cBhvr>
                                        <p:cTn id="4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6" grpId="0" animBg="1"/>
      <p:bldP spid="6" grpId="1" animBg="1"/>
      <p:bldP spid="7" grpId="0"/>
      <p:bldP spid="8" grpId="0" animBg="1"/>
      <p:bldP spid="8" grpId="1" animBg="1"/>
      <p:bldP spid="9" grpId="0"/>
      <p:bldP spid="14" grpId="0" animBg="1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A1CE24E-8356-4858-908D-245BC4C3B0E9}"/>
              </a:ext>
            </a:extLst>
          </p:cNvPr>
          <p:cNvSpPr txBox="1"/>
          <p:nvPr/>
        </p:nvSpPr>
        <p:spPr>
          <a:xfrm>
            <a:off x="1336560" y="1179850"/>
            <a:ext cx="6686904" cy="327134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【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活动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3】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设计具体的媒介推广方案：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(1)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在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校报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和各班黑板报上策划一个专栏报道，内容包括中国戏剧的渊源、发展以及本届戏剧节最新动态等等。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(2)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组织师生广发</a:t>
            </a:r>
            <a:r>
              <a:rPr lang="en-US" altLang="zh-CN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QQ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说说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和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朋友圈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，介绍本次戏剧节的内容、特色和看点。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(3)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每天在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抖音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和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视频号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上发布短视频，宣传戏剧节的组织、筹办和排演等情况。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B37DB35-ADC7-41FE-8C73-A158EB6F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5246" y="768797"/>
            <a:ext cx="1003037" cy="97079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4595882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等腰三角形 13"/>
          <p:cNvSpPr/>
          <p:nvPr/>
        </p:nvSpPr>
        <p:spPr>
          <a:xfrm>
            <a:off x="1569148" y="1712923"/>
            <a:ext cx="2376264" cy="2025056"/>
          </a:xfrm>
          <a:prstGeom prst="triangle">
            <a:avLst/>
          </a:prstGeom>
          <a:solidFill>
            <a:schemeClr val="tx1">
              <a:lumMod val="65000"/>
              <a:lumOff val="3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1958824" y="1898327"/>
            <a:ext cx="182614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0">
                <a:solidFill>
                  <a:schemeClr val="accent2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>
                <a:solidFill>
                  <a:srgbClr val="C3260C"/>
                </a:solidFill>
              </a:rPr>
              <a:t>03</a:t>
            </a:r>
            <a:endParaRPr lang="zh-CN" altLang="en-US">
              <a:solidFill>
                <a:srgbClr val="C3260C"/>
              </a:solidFill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3751045" y="1954204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solidFill>
                  <a:prstClr val="black">
                    <a:lumMod val="65000"/>
                    <a:lumOff val="35000"/>
                    <a:alpha val="91000"/>
                  </a:prstClr>
                </a:solidFill>
                <a:latin typeface="微软雅黑" pitchFamily="34" charset="-122"/>
                <a:ea typeface="微软雅黑" pitchFamily="34" charset="-122"/>
                <a:cs typeface="方正豪体简体" panose="03000509000000000000" pitchFamily="65" charset="-122"/>
              </a:rPr>
              <a:t>辨识媒体信息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860111" y="2930328"/>
            <a:ext cx="4121517" cy="971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4111085" y="2962317"/>
            <a:ext cx="974819" cy="307777"/>
            <a:chOff x="1694389" y="3210530"/>
            <a:chExt cx="974819" cy="307777"/>
          </a:xfrm>
        </p:grpSpPr>
        <p:sp>
          <p:nvSpPr>
            <p:cNvPr id="19" name="矩形 18"/>
            <p:cNvSpPr/>
            <p:nvPr/>
          </p:nvSpPr>
          <p:spPr>
            <a:xfrm flipH="1">
              <a:off x="1694389" y="3363838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Box 14"/>
            <p:cNvSpPr txBox="1"/>
            <p:nvPr/>
          </p:nvSpPr>
          <p:spPr>
            <a:xfrm>
              <a:off x="1766397" y="3210530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itchFamily="34" charset="-122"/>
                  <a:ea typeface="微软雅黑" pitchFamily="34" charset="-122"/>
                  <a:cs typeface="方正豪体简体" panose="03000509000000000000" pitchFamily="65" charset="-122"/>
                </a:rPr>
                <a:t>信息好坏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12530" y="2962317"/>
            <a:ext cx="974819" cy="307777"/>
            <a:chOff x="1694389" y="3537387"/>
            <a:chExt cx="974819" cy="307777"/>
          </a:xfrm>
        </p:grpSpPr>
        <p:sp>
          <p:nvSpPr>
            <p:cNvPr id="22" name="矩形 21"/>
            <p:cNvSpPr/>
            <p:nvPr/>
          </p:nvSpPr>
          <p:spPr>
            <a:xfrm flipH="1">
              <a:off x="1694389" y="3690695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TextBox 17"/>
            <p:cNvSpPr txBox="1"/>
            <p:nvPr/>
          </p:nvSpPr>
          <p:spPr>
            <a:xfrm>
              <a:off x="1766397" y="353738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itchFamily="34" charset="-122"/>
                  <a:ea typeface="微软雅黑" pitchFamily="34" charset="-122"/>
                  <a:cs typeface="方正豪体简体" panose="03000509000000000000" pitchFamily="65" charset="-122"/>
                </a:rPr>
                <a:t>信息真伪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11085" y="3322356"/>
            <a:ext cx="974819" cy="307777"/>
            <a:chOff x="1694389" y="3875941"/>
            <a:chExt cx="974819" cy="307777"/>
          </a:xfrm>
        </p:grpSpPr>
        <p:sp>
          <p:nvSpPr>
            <p:cNvPr id="25" name="矩形 24"/>
            <p:cNvSpPr/>
            <p:nvPr/>
          </p:nvSpPr>
          <p:spPr>
            <a:xfrm flipH="1">
              <a:off x="1694389" y="4029249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TextBox 20"/>
            <p:cNvSpPr txBox="1"/>
            <p:nvPr/>
          </p:nvSpPr>
          <p:spPr>
            <a:xfrm>
              <a:off x="1766397" y="387594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itchFamily="34" charset="-122"/>
                  <a:ea typeface="微软雅黑" pitchFamily="34" charset="-122"/>
                  <a:cs typeface="方正豪体简体" panose="03000509000000000000" pitchFamily="65" charset="-122"/>
                </a:rPr>
                <a:t>如何辨识</a:t>
              </a:r>
            </a:p>
          </p:txBody>
        </p:sp>
      </p:grpSp>
      <p:sp>
        <p:nvSpPr>
          <p:cNvPr id="30" name="等腰三角形 29"/>
          <p:cNvSpPr/>
          <p:nvPr/>
        </p:nvSpPr>
        <p:spPr>
          <a:xfrm rot="18035667">
            <a:off x="1922044" y="1323788"/>
            <a:ext cx="360040" cy="310379"/>
          </a:xfrm>
          <a:prstGeom prst="triangle">
            <a:avLst/>
          </a:prstGeom>
          <a:solidFill>
            <a:srgbClr val="C32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3260C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21283757">
            <a:off x="1508008" y="1538986"/>
            <a:ext cx="191945" cy="165470"/>
          </a:xfrm>
          <a:prstGeom prst="triangle">
            <a:avLst/>
          </a:prstGeom>
          <a:solidFill>
            <a:srgbClr val="C32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3260C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15968007">
            <a:off x="1202270" y="1930089"/>
            <a:ext cx="304349" cy="227352"/>
          </a:xfrm>
          <a:prstGeom prst="triangle">
            <a:avLst/>
          </a:prstGeom>
          <a:solidFill>
            <a:srgbClr val="C32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3260C"/>
              </a:solidFill>
            </a:endParaRPr>
          </a:p>
        </p:txBody>
      </p:sp>
      <p:pic>
        <p:nvPicPr>
          <p:cNvPr id="33" name="Picture 2" descr="C:\Users\Administrator.2013-20151220XJ\Desktop\56615ddae573f\56615dd9af810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2765" y="3228661"/>
            <a:ext cx="2017521" cy="201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24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1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9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7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33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/>
      <p:bldP spid="16" grpId="0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问题导入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2D4FECC-A8D8-4B76-965A-E2082DDFC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6972" y="1858145"/>
            <a:ext cx="2149413" cy="1427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755576" y="1258826"/>
            <a:ext cx="5077476" cy="2809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每当有社会热点，大家也许都会遇到一个困扰：铺天盖地的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信息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，实在是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太多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了。很多时候，信息经历了反转再反转，到最后我们还是一头雾水，那么，究竟哪些信息值得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信任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，哪些不值得信任？哪些可以接受，哪些最好保持怀疑？让我们一起走进这个话题。</a:t>
            </a:r>
          </a:p>
        </p:txBody>
      </p:sp>
    </p:spTree>
    <p:extLst>
      <p:ext uri="{BB962C8B-B14F-4D97-AF65-F5344CB8AC3E}">
        <p14:creationId xmlns:p14="http://schemas.microsoft.com/office/powerpoint/2010/main" val="2755548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讨论交流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3670635" y="1119328"/>
            <a:ext cx="4645176" cy="2799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好信息和坏信息各有哪些特征？（注：这里的“</a:t>
            </a:r>
            <a:r>
              <a:rPr lang="zh-CN" altLang="en-US" sz="24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好</a:t>
            </a: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”是指消息的</a:t>
            </a:r>
            <a:r>
              <a:rPr lang="zh-CN" altLang="en-US" sz="24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质量</a:t>
            </a: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好、可靠，而不是它能给谁带来好处，以下的“好消息”都是指这个意思）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7A50128-31A1-42E0-901C-0743C538C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345" y="1595247"/>
            <a:ext cx="2083774" cy="1391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321273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供你参考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2322423" y="1174300"/>
            <a:ext cx="5845706" cy="1055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本质上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，好信息是“为你提供养料”；而坏信息则是“追求自身传播”。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2439F0-48D8-4A43-B60E-6B4C067915A5}"/>
              </a:ext>
            </a:extLst>
          </p:cNvPr>
          <p:cNvSpPr txBox="1"/>
          <p:nvPr/>
        </p:nvSpPr>
        <p:spPr>
          <a:xfrm>
            <a:off x="2322423" y="2419864"/>
            <a:ext cx="5784234" cy="1886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手段上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，好信息的生产方会调查社会事件，做基本的事实核对，对信息作审核，并标明来源；坏信息的生产方则不择手段，且来源不清。比如：夹带谣言、煽动情绪、挑拨离间、输出片面观点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… </a:t>
            </a:r>
            <a:endParaRPr lang="zh-CN" altLang="en-US" sz="200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6B3B8C1-A9CB-49DD-86A9-8EB93896F90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75871" y="1384349"/>
            <a:ext cx="1240971" cy="827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F92835E-36C4-4A58-A00E-EF3CB4ECFA6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975871" y="2708813"/>
            <a:ext cx="1087527" cy="105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8386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供你参考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2389331" y="1241207"/>
            <a:ext cx="5974084" cy="963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情绪上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，读完之后，好信息会使你变得更冷静、审慎，理性；坏信息则使你变得更激愤，轻率，冲动。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2439F0-48D8-4A43-B60E-6B4C067915A5}"/>
              </a:ext>
            </a:extLst>
          </p:cNvPr>
          <p:cNvSpPr txBox="1"/>
          <p:nvPr/>
        </p:nvSpPr>
        <p:spPr>
          <a:xfrm>
            <a:off x="2389330" y="2590827"/>
            <a:ext cx="5974083" cy="1424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结果上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，好信息会帮助我们完善自身，获得更全面的信息和视角，从而更好地进行独立思考；而坏信则替代我们去思考。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B29FA36-6390-4107-9AB8-182CD792A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779" y="1388582"/>
            <a:ext cx="1087527" cy="815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34D1A4E-497C-4BDC-9111-9A2D167F9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006" y="2842130"/>
            <a:ext cx="965300" cy="9220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424957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实战演练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1821783" y="596964"/>
            <a:ext cx="6000564" cy="583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请辨识下列信息的</a:t>
            </a:r>
            <a:r>
              <a:rPr lang="zh-CN" altLang="en-US" sz="24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好坏真伪</a:t>
            </a: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，并说明理由。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20326A1-A8D1-4C16-8ACB-DEBBA79E0F4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13747" t="1303" r="15875" b="51512"/>
          <a:stretch>
            <a:fillRect/>
          </a:stretch>
        </p:blipFill>
        <p:spPr>
          <a:xfrm>
            <a:off x="1304662" y="1372803"/>
            <a:ext cx="3434534" cy="33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F155D19-80EB-4B30-8B9E-A73853B69BD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12221" t="50227" r="10935"/>
          <a:stretch>
            <a:fillRect/>
          </a:stretch>
        </p:blipFill>
        <p:spPr>
          <a:xfrm>
            <a:off x="4739196" y="1372805"/>
            <a:ext cx="3555081" cy="333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988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5765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供你参考：属于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坏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信息，理由如下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2322423" y="1174300"/>
            <a:ext cx="5845706" cy="1517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本质上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该信息是为了“追求自身传播”，你看，它首先炮制虚假信息，然后在朋友圈转发，最后还要“大家把爱心传递下去”；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2439F0-48D8-4A43-B60E-6B4C067915A5}"/>
              </a:ext>
            </a:extLst>
          </p:cNvPr>
          <p:cNvSpPr txBox="1"/>
          <p:nvPr/>
        </p:nvSpPr>
        <p:spPr>
          <a:xfrm>
            <a:off x="2309597" y="2864930"/>
            <a:ext cx="5784234" cy="1424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不择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手段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地夹带谣言，煽动情绪，比如要你“不吃外面的食物”，试想：如果外面的食物都不能吃，监管部门会允许它生产出来？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5E1DF3-2422-45C8-AD08-F5960203E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757" y="1439184"/>
            <a:ext cx="786405" cy="76545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D0EF440-E4E0-4AC7-AED7-737457BEE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757" y="3024531"/>
            <a:ext cx="773579" cy="72589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1A64E3-6EE7-4AC7-B0D7-A8544A1996C5}"/>
              </a:ext>
            </a:extLst>
          </p:cNvPr>
          <p:cNvCxnSpPr/>
          <p:nvPr/>
        </p:nvCxnSpPr>
        <p:spPr>
          <a:xfrm>
            <a:off x="2406948" y="2805735"/>
            <a:ext cx="5686883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24654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5765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供你参考：属于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坏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信息，理由如下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2322423" y="1174300"/>
            <a:ext cx="5845706" cy="1055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来源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不清。所谓“街道主任”说的，不过是虚晃一枪，哪个街道主任？姓甚名谁？都没有交代；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2439F0-48D8-4A43-B60E-6B4C067915A5}"/>
              </a:ext>
            </a:extLst>
          </p:cNvPr>
          <p:cNvSpPr txBox="1"/>
          <p:nvPr/>
        </p:nvSpPr>
        <p:spPr>
          <a:xfrm>
            <a:off x="2225072" y="2444365"/>
            <a:ext cx="5784234" cy="963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情绪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上，传播者在自身都“不知道真的假的”的情况下，轻率转发；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5E1DF3-2422-45C8-AD08-F5960203E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232" y="1454711"/>
            <a:ext cx="786405" cy="76545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D0EF440-E4E0-4AC7-AED7-737457BEE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232" y="2603966"/>
            <a:ext cx="773579" cy="72589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1A64E3-6EE7-4AC7-B0D7-A8544A1996C5}"/>
              </a:ext>
            </a:extLst>
          </p:cNvPr>
          <p:cNvCxnSpPr/>
          <p:nvPr/>
        </p:nvCxnSpPr>
        <p:spPr>
          <a:xfrm>
            <a:off x="2322423" y="2337009"/>
            <a:ext cx="5686883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8FC99C-46AA-4D78-A6BA-6AA51708D679}"/>
              </a:ext>
            </a:extLst>
          </p:cNvPr>
          <p:cNvSpPr txBox="1"/>
          <p:nvPr/>
        </p:nvSpPr>
        <p:spPr>
          <a:xfrm>
            <a:off x="2309597" y="3529188"/>
            <a:ext cx="5784234" cy="963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结果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上，它不会帮我们思考，而是代替你做决定，要求你马上行动、转发。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8B9FD91-34A1-4EA5-8CB3-523FEB94B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231" y="3713661"/>
            <a:ext cx="773579" cy="72589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CD7DE8D-F0BB-48C0-AF04-BA82D81B18A4}"/>
              </a:ext>
            </a:extLst>
          </p:cNvPr>
          <p:cNvCxnSpPr/>
          <p:nvPr/>
        </p:nvCxnSpPr>
        <p:spPr>
          <a:xfrm>
            <a:off x="2309597" y="3528970"/>
            <a:ext cx="5686883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3715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实战演练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1762160" y="671121"/>
            <a:ext cx="6000564" cy="583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请辨识下列信息的</a:t>
            </a:r>
            <a:r>
              <a:rPr lang="zh-CN" altLang="en-US" sz="24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好坏真伪</a:t>
            </a:r>
            <a:r>
              <a:rPr lang="zh-CN" altLang="en-US" sz="24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，并说明理由。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A3C33A-7D0C-40BC-8028-16588FC8D7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21" y="1547909"/>
            <a:ext cx="4176065" cy="2630081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F8E0C8C-DA8D-44CA-A2F3-CF8E8603C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442" y="1532912"/>
            <a:ext cx="3922352" cy="264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5576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等腰三角形 13"/>
          <p:cNvSpPr/>
          <p:nvPr/>
        </p:nvSpPr>
        <p:spPr>
          <a:xfrm>
            <a:off x="2030065" y="1671490"/>
            <a:ext cx="2376264" cy="2025056"/>
          </a:xfrm>
          <a:prstGeom prst="triangle">
            <a:avLst/>
          </a:prstGeom>
          <a:solidFill>
            <a:schemeClr val="tx1">
              <a:lumMod val="65000"/>
              <a:lumOff val="3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2419741" y="1856894"/>
            <a:ext cx="15969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0">
                <a:solidFill>
                  <a:schemeClr val="accent2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>
                <a:solidFill>
                  <a:srgbClr val="C3260C"/>
                </a:solidFill>
              </a:rPr>
              <a:t>01</a:t>
            </a:r>
            <a:endParaRPr lang="zh-CN" altLang="en-US">
              <a:solidFill>
                <a:srgbClr val="C3260C"/>
              </a:solidFill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211962" y="1912771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solidFill>
                  <a:prstClr val="black">
                    <a:lumMod val="65000"/>
                    <a:lumOff val="35000"/>
                    <a:alpha val="91000"/>
                  </a:prstClr>
                </a:solidFill>
                <a:latin typeface="微软雅黑" pitchFamily="34" charset="-122"/>
                <a:ea typeface="微软雅黑" pitchFamily="34" charset="-122"/>
                <a:cs typeface="方正豪体简体" panose="03000509000000000000" pitchFamily="65" charset="-122"/>
              </a:rPr>
              <a:t>认识多媒介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319233" y="2811833"/>
            <a:ext cx="3452444" cy="971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4572002" y="2920884"/>
            <a:ext cx="974819" cy="307777"/>
            <a:chOff x="1694389" y="3210530"/>
            <a:chExt cx="974819" cy="307777"/>
          </a:xfrm>
        </p:grpSpPr>
        <p:sp>
          <p:nvSpPr>
            <p:cNvPr id="19" name="矩形 18"/>
            <p:cNvSpPr/>
            <p:nvPr/>
          </p:nvSpPr>
          <p:spPr>
            <a:xfrm flipH="1">
              <a:off x="1694389" y="3363838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Box 14"/>
            <p:cNvSpPr txBox="1"/>
            <p:nvPr/>
          </p:nvSpPr>
          <p:spPr>
            <a:xfrm>
              <a:off x="1766397" y="3210530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itchFamily="34" charset="-122"/>
                  <a:ea typeface="微软雅黑" pitchFamily="34" charset="-122"/>
                  <a:cs typeface="方正豪体简体" panose="03000509000000000000" pitchFamily="65" charset="-122"/>
                </a:rPr>
                <a:t>获取信息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73447" y="2920884"/>
            <a:ext cx="974819" cy="307777"/>
            <a:chOff x="1694389" y="3537387"/>
            <a:chExt cx="974819" cy="307777"/>
          </a:xfrm>
        </p:grpSpPr>
        <p:sp>
          <p:nvSpPr>
            <p:cNvPr id="22" name="矩形 21"/>
            <p:cNvSpPr/>
            <p:nvPr/>
          </p:nvSpPr>
          <p:spPr>
            <a:xfrm flipH="1">
              <a:off x="1694389" y="3690695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TextBox 17"/>
            <p:cNvSpPr txBox="1"/>
            <p:nvPr/>
          </p:nvSpPr>
          <p:spPr>
            <a:xfrm>
              <a:off x="1766397" y="353738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itchFamily="34" charset="-122"/>
                  <a:ea typeface="微软雅黑" pitchFamily="34" charset="-122"/>
                  <a:cs typeface="方正豪体简体" panose="03000509000000000000" pitchFamily="65" charset="-122"/>
                </a:rPr>
                <a:t>不同媒介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72002" y="3280923"/>
            <a:ext cx="974819" cy="307777"/>
            <a:chOff x="1694389" y="3875941"/>
            <a:chExt cx="974819" cy="307777"/>
          </a:xfrm>
        </p:grpSpPr>
        <p:sp>
          <p:nvSpPr>
            <p:cNvPr id="25" name="矩形 24"/>
            <p:cNvSpPr/>
            <p:nvPr/>
          </p:nvSpPr>
          <p:spPr>
            <a:xfrm flipH="1">
              <a:off x="1694389" y="4029249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TextBox 20"/>
            <p:cNvSpPr txBox="1"/>
            <p:nvPr/>
          </p:nvSpPr>
          <p:spPr>
            <a:xfrm>
              <a:off x="1766397" y="387594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itchFamily="34" charset="-122"/>
                  <a:ea typeface="微软雅黑" pitchFamily="34" charset="-122"/>
                  <a:cs typeface="方正豪体简体" panose="03000509000000000000" pitchFamily="65" charset="-122"/>
                </a:rPr>
                <a:t>语言特点</a:t>
              </a:r>
            </a:p>
          </p:txBody>
        </p:sp>
      </p:grpSp>
      <p:sp>
        <p:nvSpPr>
          <p:cNvPr id="30" name="等腰三角形 29"/>
          <p:cNvSpPr/>
          <p:nvPr/>
        </p:nvSpPr>
        <p:spPr>
          <a:xfrm rot="18035667">
            <a:off x="2382961" y="1282355"/>
            <a:ext cx="360040" cy="310379"/>
          </a:xfrm>
          <a:prstGeom prst="triangle">
            <a:avLst/>
          </a:prstGeom>
          <a:solidFill>
            <a:srgbClr val="C32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3260C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21283757">
            <a:off x="1968925" y="1497553"/>
            <a:ext cx="191945" cy="165470"/>
          </a:xfrm>
          <a:prstGeom prst="triangle">
            <a:avLst/>
          </a:prstGeom>
          <a:solidFill>
            <a:srgbClr val="C32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3260C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15968007">
            <a:off x="1663187" y="1888656"/>
            <a:ext cx="304349" cy="227352"/>
          </a:xfrm>
          <a:prstGeom prst="triangle">
            <a:avLst/>
          </a:prstGeom>
          <a:solidFill>
            <a:srgbClr val="C32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3260C"/>
              </a:solidFill>
            </a:endParaRPr>
          </a:p>
        </p:txBody>
      </p:sp>
      <p:pic>
        <p:nvPicPr>
          <p:cNvPr id="33" name="Picture 2" descr="C:\Users\Administrator.2013-20151220XJ\Desktop\56615ddae573f\56615dd9af810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2765" y="3228661"/>
            <a:ext cx="2017521" cy="201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78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1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9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7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33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/>
      <p:bldP spid="16" grpId="0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5765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供你参考：属于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好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信息，理由如下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2322423" y="1174300"/>
            <a:ext cx="5845706" cy="1055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本质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上该消息是为了保障社会公平，促进市场规范，整顿市场垄断，鼓励平台经济创新发展；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2439F0-48D8-4A43-B60E-6B4C067915A5}"/>
              </a:ext>
            </a:extLst>
          </p:cNvPr>
          <p:cNvSpPr txBox="1"/>
          <p:nvPr/>
        </p:nvSpPr>
        <p:spPr>
          <a:xfrm>
            <a:off x="2309597" y="2864930"/>
            <a:ext cx="5784234" cy="963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手段上：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信息发布者做了大量调查，听取了各方声音，提供了详细证据和法理依据；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1A64E3-6EE7-4AC7-B0D7-A8544A1996C5}"/>
              </a:ext>
            </a:extLst>
          </p:cNvPr>
          <p:cNvCxnSpPr/>
          <p:nvPr/>
        </p:nvCxnSpPr>
        <p:spPr>
          <a:xfrm>
            <a:off x="2406948" y="2572813"/>
            <a:ext cx="5686883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8A75EFC-DB2A-4292-B0AC-583E90921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080" y="1449627"/>
            <a:ext cx="947312" cy="6252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24C5D6F-28A8-4334-8149-4629313C23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079" y="2863812"/>
            <a:ext cx="1018711" cy="7640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2852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5765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供你参考：属于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好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信息，理由如下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2433935" y="1122261"/>
            <a:ext cx="5771408" cy="1055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来源上：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来自国家权威部门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《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人民日报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》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，有具体出处和编辑姓名；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2439F0-48D8-4A43-B60E-6B4C067915A5}"/>
              </a:ext>
            </a:extLst>
          </p:cNvPr>
          <p:cNvSpPr txBox="1"/>
          <p:nvPr/>
        </p:nvSpPr>
        <p:spPr>
          <a:xfrm>
            <a:off x="2336584" y="2392326"/>
            <a:ext cx="5784234" cy="963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情绪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上：读完后平台方和普通商家会更加冷静，审慎，理性地对待自己的商业行为。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1A64E3-6EE7-4AC7-B0D7-A8544A1996C5}"/>
              </a:ext>
            </a:extLst>
          </p:cNvPr>
          <p:cNvCxnSpPr/>
          <p:nvPr/>
        </p:nvCxnSpPr>
        <p:spPr>
          <a:xfrm>
            <a:off x="2433935" y="2284970"/>
            <a:ext cx="5686883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8FC99C-46AA-4D78-A6BA-6AA51708D679}"/>
              </a:ext>
            </a:extLst>
          </p:cNvPr>
          <p:cNvSpPr txBox="1"/>
          <p:nvPr/>
        </p:nvSpPr>
        <p:spPr>
          <a:xfrm>
            <a:off x="2421109" y="3477149"/>
            <a:ext cx="5784234" cy="963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结果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上，会帮助平台商家完善自身，走向规范，消费者也有了更广的观察视角和更多的选择余地。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CD7DE8D-F0BB-48C0-AF04-BA82D81B18A4}"/>
              </a:ext>
            </a:extLst>
          </p:cNvPr>
          <p:cNvCxnSpPr/>
          <p:nvPr/>
        </p:nvCxnSpPr>
        <p:spPr>
          <a:xfrm>
            <a:off x="2421109" y="3476931"/>
            <a:ext cx="5686883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A1DA435-55AF-452B-8DEA-C9628AC08D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681" y="1391158"/>
            <a:ext cx="840194" cy="5175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C1B6FA6-E447-404F-91E8-D9CBE0684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681" y="3689206"/>
            <a:ext cx="840194" cy="6251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CE79DF9-8E7C-4E37-9F80-B5D1FC4E92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681" y="2399117"/>
            <a:ext cx="840194" cy="630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273507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33511" y="160958"/>
            <a:ext cx="4198215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怎样辨识信息好坏真伪？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41069" y="888122"/>
            <a:ext cx="1769269" cy="1670447"/>
            <a:chOff x="6824995" y="917196"/>
            <a:chExt cx="3043509" cy="2873181"/>
          </a:xfrm>
        </p:grpSpPr>
        <p:sp>
          <p:nvSpPr>
            <p:cNvPr id="13" name="椭圆 12"/>
            <p:cNvSpPr/>
            <p:nvPr/>
          </p:nvSpPr>
          <p:spPr>
            <a:xfrm>
              <a:off x="6824995" y="917196"/>
              <a:ext cx="3043509" cy="2873181"/>
            </a:xfrm>
            <a:prstGeom prst="ellipse">
              <a:avLst/>
            </a:prstGeom>
            <a:solidFill>
              <a:srgbClr val="C32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154877" y="1223907"/>
              <a:ext cx="2383743" cy="2259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2035969" y="888122"/>
            <a:ext cx="1769269" cy="1670447"/>
            <a:chOff x="2077131" y="1214962"/>
            <a:chExt cx="3043509" cy="2873181"/>
          </a:xfrm>
        </p:grpSpPr>
        <p:sp>
          <p:nvSpPr>
            <p:cNvPr id="16" name="椭圆 15"/>
            <p:cNvSpPr/>
            <p:nvPr/>
          </p:nvSpPr>
          <p:spPr>
            <a:xfrm>
              <a:off x="2077131" y="1214962"/>
              <a:ext cx="3043509" cy="2873181"/>
            </a:xfrm>
            <a:prstGeom prst="ellipse">
              <a:avLst/>
            </a:prstGeom>
            <a:solidFill>
              <a:srgbClr val="C32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04183" y="1540758"/>
              <a:ext cx="2389403" cy="2249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3121819" y="907171"/>
            <a:ext cx="2337197" cy="2206229"/>
            <a:chOff x="3925937" y="2768972"/>
            <a:chExt cx="3043509" cy="2873181"/>
          </a:xfrm>
        </p:grpSpPr>
        <p:sp>
          <p:nvSpPr>
            <p:cNvPr id="19" name="椭圆 18"/>
            <p:cNvSpPr/>
            <p:nvPr/>
          </p:nvSpPr>
          <p:spPr>
            <a:xfrm>
              <a:off x="3925937" y="2768972"/>
              <a:ext cx="3043509" cy="2873181"/>
            </a:xfrm>
            <a:prstGeom prst="ellipse">
              <a:avLst/>
            </a:prstGeom>
            <a:solidFill>
              <a:srgbClr val="C32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01732" y="3034116"/>
              <a:ext cx="2491917" cy="2342891"/>
            </a:xfrm>
            <a:prstGeom prst="ellipse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508523" y="3088396"/>
            <a:ext cx="5564981" cy="872729"/>
            <a:chOff x="2039815" y="3996028"/>
            <a:chExt cx="8938193" cy="1163696"/>
          </a:xfrm>
        </p:grpSpPr>
        <p:cxnSp>
          <p:nvCxnSpPr>
            <p:cNvPr id="22" name="直接连接符 21"/>
            <p:cNvCxnSpPr>
              <a:endCxn id="25" idx="1"/>
            </p:cNvCxnSpPr>
            <p:nvPr/>
          </p:nvCxnSpPr>
          <p:spPr>
            <a:xfrm flipV="1">
              <a:off x="3053346" y="4835858"/>
              <a:ext cx="6911132" cy="17463"/>
            </a:xfrm>
            <a:prstGeom prst="line">
              <a:avLst/>
            </a:prstGeom>
            <a:ln w="57150">
              <a:solidFill>
                <a:srgbClr val="C326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圆角矩形 22"/>
            <p:cNvSpPr/>
            <p:nvPr/>
          </p:nvSpPr>
          <p:spPr>
            <a:xfrm>
              <a:off x="2039815" y="4486590"/>
              <a:ext cx="1013531" cy="646144"/>
            </a:xfrm>
            <a:prstGeom prst="roundRect">
              <a:avLst/>
            </a:prstGeom>
            <a:solidFill>
              <a:srgbClr val="C32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800" b="1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6011707" y="4486590"/>
              <a:ext cx="1011619" cy="646144"/>
            </a:xfrm>
            <a:prstGeom prst="roundRect">
              <a:avLst/>
            </a:prstGeom>
            <a:solidFill>
              <a:srgbClr val="C32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/>
                <a:t> </a:t>
              </a:r>
              <a:r>
                <a:rPr lang="en-US" altLang="zh-CN" sz="2800" b="1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9964477" y="4511992"/>
              <a:ext cx="1013531" cy="647732"/>
            </a:xfrm>
            <a:prstGeom prst="roundRect">
              <a:avLst/>
            </a:prstGeom>
            <a:solidFill>
              <a:srgbClr val="C32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/>
                <a:t> </a:t>
              </a:r>
              <a:r>
                <a:rPr lang="en-US" altLang="zh-CN" sz="2800" b="1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6476402" y="3996028"/>
              <a:ext cx="1912" cy="490562"/>
            </a:xfrm>
            <a:prstGeom prst="line">
              <a:avLst/>
            </a:prstGeom>
            <a:ln w="57150">
              <a:solidFill>
                <a:srgbClr val="C326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35"/>
          <p:cNvSpPr txBox="1">
            <a:spLocks noChangeArrowheads="1"/>
          </p:cNvSpPr>
          <p:nvPr/>
        </p:nvSpPr>
        <p:spPr bwMode="auto">
          <a:xfrm>
            <a:off x="771525" y="4063519"/>
            <a:ext cx="2103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4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事实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是否缺位</a:t>
            </a:r>
            <a:endParaRPr lang="zh-CN" altLang="en-US" sz="2400" kern="0">
              <a:solidFill>
                <a:sysClr val="windowText" lastClr="000000">
                  <a:lumMod val="65000"/>
                  <a:lumOff val="35000"/>
                </a:sysClr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8" name="TextBox 35"/>
          <p:cNvSpPr txBox="1">
            <a:spLocks noChangeArrowheads="1"/>
          </p:cNvSpPr>
          <p:nvPr/>
        </p:nvSpPr>
        <p:spPr bwMode="auto">
          <a:xfrm>
            <a:off x="3238500" y="4063519"/>
            <a:ext cx="2103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有无</a:t>
            </a:r>
            <a:r>
              <a:rPr lang="zh-CN" altLang="en-US" sz="24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情绪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煽动</a:t>
            </a:r>
          </a:p>
        </p:txBody>
      </p:sp>
      <p:sp>
        <p:nvSpPr>
          <p:cNvPr id="29" name="TextBox 35"/>
          <p:cNvSpPr txBox="1">
            <a:spLocks noChangeArrowheads="1"/>
          </p:cNvSpPr>
          <p:nvPr/>
        </p:nvSpPr>
        <p:spPr bwMode="auto">
          <a:xfrm>
            <a:off x="5706070" y="4024545"/>
            <a:ext cx="2103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是否简单</a:t>
            </a:r>
            <a:r>
              <a:rPr lang="zh-CN" altLang="en-US" sz="24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断言</a:t>
            </a:r>
          </a:p>
        </p:txBody>
      </p:sp>
    </p:spTree>
    <p:extLst>
      <p:ext uri="{BB962C8B-B14F-4D97-AF65-F5344CB8AC3E}">
        <p14:creationId xmlns:p14="http://schemas.microsoft.com/office/powerpoint/2010/main" val="36051999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/>
      <p:bldP spid="28" grpId="0"/>
      <p:bldP spid="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79" y="200199"/>
            <a:ext cx="2968769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一看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事实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是否缺位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78207" y="1484746"/>
            <a:ext cx="2633663" cy="2621756"/>
            <a:chOff x="4277618" y="1813081"/>
            <a:chExt cx="3512584" cy="3496242"/>
          </a:xfrm>
        </p:grpSpPr>
        <p:grpSp>
          <p:nvGrpSpPr>
            <p:cNvPr id="13" name="组合 12"/>
            <p:cNvGrpSpPr/>
            <p:nvPr/>
          </p:nvGrpSpPr>
          <p:grpSpPr>
            <a:xfrm>
              <a:off x="4277618" y="3489753"/>
              <a:ext cx="1677196" cy="1819570"/>
              <a:chOff x="4277618" y="3489753"/>
              <a:chExt cx="1677196" cy="1819570"/>
            </a:xfrm>
          </p:grpSpPr>
          <p:sp>
            <p:nvSpPr>
              <p:cNvPr id="23" name="等腰三角形 51"/>
              <p:cNvSpPr>
                <a:spLocks noChangeArrowheads="1"/>
              </p:cNvSpPr>
              <p:nvPr/>
            </p:nvSpPr>
            <p:spPr bwMode="auto">
              <a:xfrm>
                <a:off x="4277618" y="3489753"/>
                <a:ext cx="1676894" cy="1819570"/>
              </a:xfrm>
              <a:custGeom>
                <a:avLst/>
                <a:gdLst>
                  <a:gd name="T0" fmla="*/ 0 w 1260000"/>
                  <a:gd name="T1" fmla="*/ 0 h 1367762"/>
                  <a:gd name="T2" fmla="*/ 1260000 w 1260000"/>
                  <a:gd name="T3" fmla="*/ 1367762 h 1367762"/>
                </a:gdLst>
                <a:ahLst/>
                <a:cxnLst/>
                <a:rect l="T0" t="T1" r="T2" b="T3"/>
                <a:pathLst>
                  <a:path w="1260000" h="1367762">
                    <a:moveTo>
                      <a:pt x="216016" y="0"/>
                    </a:moveTo>
                    <a:lnTo>
                      <a:pt x="287857" y="107762"/>
                    </a:lnTo>
                    <a:lnTo>
                      <a:pt x="852738" y="107762"/>
                    </a:lnTo>
                    <a:cubicBezTo>
                      <a:pt x="874619" y="323286"/>
                      <a:pt x="1044854" y="494352"/>
                      <a:pt x="1260000" y="517549"/>
                    </a:cubicBezTo>
                    <a:lnTo>
                      <a:pt x="1260000" y="1043866"/>
                    </a:lnTo>
                    <a:lnTo>
                      <a:pt x="1152000" y="1115866"/>
                    </a:lnTo>
                    <a:lnTo>
                      <a:pt x="1260000" y="1187866"/>
                    </a:lnTo>
                    <a:lnTo>
                      <a:pt x="1260000" y="1367762"/>
                    </a:lnTo>
                    <a:lnTo>
                      <a:pt x="0" y="1367762"/>
                    </a:lnTo>
                    <a:lnTo>
                      <a:pt x="0" y="107762"/>
                    </a:lnTo>
                    <a:lnTo>
                      <a:pt x="144175" y="107762"/>
                    </a:lnTo>
                    <a:close/>
                  </a:path>
                </a:pathLst>
              </a:custGeom>
              <a:solidFill>
                <a:srgbClr val="C3260C"/>
              </a:solidFill>
              <a:ln>
                <a:noFill/>
              </a:ln>
            </p:spPr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1727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4" name="矩形 83"/>
              <p:cNvSpPr>
                <a:spLocks noChangeArrowheads="1"/>
              </p:cNvSpPr>
              <p:nvPr/>
            </p:nvSpPr>
            <p:spPr bwMode="auto">
              <a:xfrm>
                <a:off x="4277618" y="4255721"/>
                <a:ext cx="1677196" cy="6156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2.</a:t>
                </a:r>
                <a:r>
                  <a:rPr lang="zh-CN" altLang="en-US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统计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954512" y="3632651"/>
              <a:ext cx="1821398" cy="1676672"/>
              <a:chOff x="5954512" y="3632651"/>
              <a:chExt cx="1821398" cy="1676672"/>
            </a:xfrm>
          </p:grpSpPr>
          <p:sp>
            <p:nvSpPr>
              <p:cNvPr id="21" name="矩形 42"/>
              <p:cNvSpPr>
                <a:spLocks noChangeArrowheads="1"/>
              </p:cNvSpPr>
              <p:nvPr/>
            </p:nvSpPr>
            <p:spPr bwMode="auto">
              <a:xfrm>
                <a:off x="5954512" y="3632651"/>
                <a:ext cx="1821398" cy="1676672"/>
              </a:xfrm>
              <a:custGeom>
                <a:avLst/>
                <a:gdLst>
                  <a:gd name="T0" fmla="*/ 0 w 1368152"/>
                  <a:gd name="T1" fmla="*/ 0 h 1260000"/>
                  <a:gd name="T2" fmla="*/ 1368152 w 1368152"/>
                  <a:gd name="T3" fmla="*/ 1260000 h 1260000"/>
                </a:gdLst>
                <a:ahLst/>
                <a:cxnLst/>
                <a:rect l="T0" t="T1" r="T2" b="T3"/>
                <a:pathLst>
                  <a:path w="1368152" h="1260000">
                    <a:moveTo>
                      <a:pt x="108000" y="936104"/>
                    </a:moveTo>
                    <a:lnTo>
                      <a:pt x="108000" y="1080104"/>
                    </a:lnTo>
                    <a:lnTo>
                      <a:pt x="0" y="1008104"/>
                    </a:lnTo>
                    <a:close/>
                    <a:moveTo>
                      <a:pt x="518222" y="0"/>
                    </a:moveTo>
                    <a:lnTo>
                      <a:pt x="1075047" y="0"/>
                    </a:lnTo>
                    <a:lnTo>
                      <a:pt x="1145229" y="105273"/>
                    </a:lnTo>
                    <a:lnTo>
                      <a:pt x="1215411" y="0"/>
                    </a:lnTo>
                    <a:lnTo>
                      <a:pt x="1368152" y="0"/>
                    </a:lnTo>
                    <a:lnTo>
                      <a:pt x="1368152" y="1260000"/>
                    </a:lnTo>
                    <a:lnTo>
                      <a:pt x="108152" y="1260000"/>
                    </a:lnTo>
                    <a:lnTo>
                      <a:pt x="108152" y="410070"/>
                    </a:lnTo>
                    <a:cubicBezTo>
                      <a:pt x="324617" y="388083"/>
                      <a:pt x="496235" y="216464"/>
                      <a:pt x="518222" y="0"/>
                    </a:cubicBezTo>
                    <a:close/>
                  </a:path>
                </a:pathLst>
              </a:custGeom>
              <a:solidFill>
                <a:srgbClr val="C3260C"/>
              </a:solidFill>
              <a:ln>
                <a:noFill/>
              </a:ln>
            </p:spPr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1727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2" name="矩形 84"/>
              <p:cNvSpPr>
                <a:spLocks noChangeArrowheads="1"/>
              </p:cNvSpPr>
              <p:nvPr/>
            </p:nvSpPr>
            <p:spPr bwMode="auto">
              <a:xfrm>
                <a:off x="6098574" y="4208658"/>
                <a:ext cx="1677196" cy="6156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4.</a:t>
                </a:r>
                <a:r>
                  <a:rPr lang="zh-CN" altLang="en-US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支撑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099016" y="1813081"/>
              <a:ext cx="1691186" cy="1821157"/>
              <a:chOff x="6099016" y="1813081"/>
              <a:chExt cx="1691186" cy="1821157"/>
            </a:xfrm>
          </p:grpSpPr>
          <p:sp>
            <p:nvSpPr>
              <p:cNvPr id="19" name="矩形 35"/>
              <p:cNvSpPr>
                <a:spLocks noChangeArrowheads="1"/>
              </p:cNvSpPr>
              <p:nvPr/>
            </p:nvSpPr>
            <p:spPr bwMode="auto">
              <a:xfrm>
                <a:off x="6099016" y="1813081"/>
                <a:ext cx="1676894" cy="1821157"/>
              </a:xfrm>
              <a:custGeom>
                <a:avLst/>
                <a:gdLst>
                  <a:gd name="T0" fmla="*/ 0 w 1260000"/>
                  <a:gd name="T1" fmla="*/ 0 h 1368389"/>
                  <a:gd name="T2" fmla="*/ 1260000 w 1260000"/>
                  <a:gd name="T3" fmla="*/ 1368389 h 1368389"/>
                </a:gdLst>
                <a:ahLst/>
                <a:cxnLst/>
                <a:rect l="T0" t="T1" r="T2" b="T3"/>
                <a:pathLst>
                  <a:path w="1260000" h="1368389">
                    <a:moveTo>
                      <a:pt x="965077" y="1260389"/>
                    </a:moveTo>
                    <a:lnTo>
                      <a:pt x="1109077" y="1260389"/>
                    </a:lnTo>
                    <a:lnTo>
                      <a:pt x="1037077" y="1368389"/>
                    </a:lnTo>
                    <a:close/>
                    <a:moveTo>
                      <a:pt x="0" y="0"/>
                    </a:moveTo>
                    <a:lnTo>
                      <a:pt x="1260000" y="0"/>
                    </a:lnTo>
                    <a:lnTo>
                      <a:pt x="1260000" y="1260000"/>
                    </a:lnTo>
                    <a:lnTo>
                      <a:pt x="409787" y="1260000"/>
                    </a:lnTo>
                    <a:cubicBezTo>
                      <a:pt x="386590" y="1044854"/>
                      <a:pt x="215525" y="874619"/>
                      <a:pt x="0" y="852738"/>
                    </a:cubicBezTo>
                    <a:lnTo>
                      <a:pt x="0" y="288016"/>
                    </a:lnTo>
                    <a:lnTo>
                      <a:pt x="108000" y="216016"/>
                    </a:lnTo>
                    <a:lnTo>
                      <a:pt x="0" y="144016"/>
                    </a:lnTo>
                    <a:close/>
                  </a:path>
                </a:pathLst>
              </a:custGeom>
              <a:solidFill>
                <a:srgbClr val="C3260C"/>
              </a:solidFill>
              <a:ln>
                <a:noFill/>
              </a:ln>
            </p:spPr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1727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0" name="矩形 85"/>
              <p:cNvSpPr>
                <a:spLocks noChangeArrowheads="1"/>
              </p:cNvSpPr>
              <p:nvPr/>
            </p:nvSpPr>
            <p:spPr bwMode="auto">
              <a:xfrm>
                <a:off x="6113005" y="2273106"/>
                <a:ext cx="1677197" cy="6156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3.</a:t>
                </a:r>
                <a:r>
                  <a:rPr lang="zh-CN" altLang="en-US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依据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277618" y="1813081"/>
              <a:ext cx="1821398" cy="1676672"/>
              <a:chOff x="4277618" y="1813081"/>
              <a:chExt cx="1821398" cy="1676672"/>
            </a:xfrm>
          </p:grpSpPr>
          <p:sp>
            <p:nvSpPr>
              <p:cNvPr id="17" name="等腰三角形 52"/>
              <p:cNvSpPr>
                <a:spLocks noChangeArrowheads="1"/>
              </p:cNvSpPr>
              <p:nvPr/>
            </p:nvSpPr>
            <p:spPr bwMode="auto">
              <a:xfrm rot="5400000">
                <a:off x="4349981" y="1740718"/>
                <a:ext cx="1676672" cy="1821398"/>
              </a:xfrm>
              <a:custGeom>
                <a:avLst/>
                <a:gdLst>
                  <a:gd name="T0" fmla="*/ 0 w 1260000"/>
                  <a:gd name="T1" fmla="*/ 0 h 1368000"/>
                  <a:gd name="T2" fmla="*/ 1260000 w 1260000"/>
                  <a:gd name="T3" fmla="*/ 1368000 h 1368000"/>
                </a:gdLst>
                <a:ahLst/>
                <a:cxnLst/>
                <a:rect l="T0" t="T1" r="T2" b="T3"/>
                <a:pathLst>
                  <a:path w="1260000" h="1368000">
                    <a:moveTo>
                      <a:pt x="0" y="1368000"/>
                    </a:moveTo>
                    <a:lnTo>
                      <a:pt x="0" y="108000"/>
                    </a:lnTo>
                    <a:lnTo>
                      <a:pt x="144016" y="108000"/>
                    </a:lnTo>
                    <a:lnTo>
                      <a:pt x="216016" y="0"/>
                    </a:lnTo>
                    <a:lnTo>
                      <a:pt x="288016" y="108000"/>
                    </a:lnTo>
                    <a:lnTo>
                      <a:pt x="853021" y="108000"/>
                    </a:lnTo>
                    <a:cubicBezTo>
                      <a:pt x="876107" y="322207"/>
                      <a:pt x="1045793" y="491893"/>
                      <a:pt x="1260000" y="514979"/>
                    </a:cubicBezTo>
                    <a:lnTo>
                      <a:pt x="1260000" y="1080069"/>
                    </a:lnTo>
                    <a:lnTo>
                      <a:pt x="1152128" y="1151984"/>
                    </a:lnTo>
                    <a:lnTo>
                      <a:pt x="1260000" y="1223899"/>
                    </a:lnTo>
                    <a:lnTo>
                      <a:pt x="1260000" y="1368000"/>
                    </a:lnTo>
                    <a:close/>
                  </a:path>
                </a:pathLst>
              </a:custGeom>
              <a:solidFill>
                <a:srgbClr val="C3260C"/>
              </a:solidFill>
              <a:ln>
                <a:noFill/>
              </a:ln>
            </p:spPr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1727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8" name="矩形 86"/>
              <p:cNvSpPr>
                <a:spLocks noChangeArrowheads="1"/>
              </p:cNvSpPr>
              <p:nvPr/>
            </p:nvSpPr>
            <p:spPr bwMode="auto">
              <a:xfrm>
                <a:off x="4277618" y="2279719"/>
                <a:ext cx="1677196" cy="6156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1.</a:t>
                </a:r>
                <a:r>
                  <a:rPr lang="zh-CN" altLang="en-US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全貌</a:t>
                </a:r>
              </a:p>
            </p:txBody>
          </p:sp>
        </p:grpSp>
      </p:grpSp>
      <p:grpSp>
        <p:nvGrpSpPr>
          <p:cNvPr id="31" name="Group 27"/>
          <p:cNvGrpSpPr/>
          <p:nvPr/>
        </p:nvGrpSpPr>
        <p:grpSpPr>
          <a:xfrm>
            <a:off x="391367" y="1285616"/>
            <a:ext cx="2562071" cy="1427580"/>
            <a:chOff x="32169" y="-206503"/>
            <a:chExt cx="2721096" cy="1428015"/>
          </a:xfrm>
        </p:grpSpPr>
        <p:sp>
          <p:nvSpPr>
            <p:cNvPr id="32" name="TextBox 82"/>
            <p:cNvSpPr>
              <a:spLocks noChangeArrowheads="1"/>
            </p:cNvSpPr>
            <p:nvPr/>
          </p:nvSpPr>
          <p:spPr bwMode="auto">
            <a:xfrm>
              <a:off x="971496" y="-206503"/>
              <a:ext cx="1048662" cy="461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一问</a:t>
              </a: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33" name="TextBox 83"/>
            <p:cNvSpPr>
              <a:spLocks noChangeArrowheads="1"/>
            </p:cNvSpPr>
            <p:nvPr/>
          </p:nvSpPr>
          <p:spPr bwMode="auto">
            <a:xfrm>
              <a:off x="32169" y="258197"/>
              <a:ext cx="2721096" cy="963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defRPr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你所引用的事件，是事实的</a:t>
              </a:r>
              <a:r>
                <a:rPr lang="zh-CN" altLang="en-US" sz="2000">
                  <a:solidFill>
                    <a:srgbClr val="FF0000"/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全貌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吗？</a:t>
              </a:r>
              <a:endParaRPr lang="zh-CN" altLang="en-US" sz="2000" ker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endParaRPr>
            </a:p>
          </p:txBody>
        </p:sp>
      </p:grpSp>
      <p:grpSp>
        <p:nvGrpSpPr>
          <p:cNvPr id="34" name="Group 30"/>
          <p:cNvGrpSpPr/>
          <p:nvPr/>
        </p:nvGrpSpPr>
        <p:grpSpPr>
          <a:xfrm>
            <a:off x="323528" y="2920641"/>
            <a:ext cx="2470759" cy="1357283"/>
            <a:chOff x="-46665" y="55058"/>
            <a:chExt cx="2623790" cy="1357740"/>
          </a:xfrm>
        </p:grpSpPr>
        <p:sp>
          <p:nvSpPr>
            <p:cNvPr id="35" name="TextBox 89"/>
            <p:cNvSpPr>
              <a:spLocks noChangeArrowheads="1"/>
            </p:cNvSpPr>
            <p:nvPr/>
          </p:nvSpPr>
          <p:spPr bwMode="auto">
            <a:xfrm>
              <a:off x="995765" y="55058"/>
              <a:ext cx="842090" cy="46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二问</a:t>
              </a: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36" name="TextBox 90"/>
            <p:cNvSpPr>
              <a:spLocks noChangeArrowheads="1"/>
            </p:cNvSpPr>
            <p:nvPr/>
          </p:nvSpPr>
          <p:spPr bwMode="auto">
            <a:xfrm>
              <a:off x="-46665" y="449453"/>
              <a:ext cx="2623790" cy="963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你所讲的情况，有</a:t>
              </a:r>
              <a:r>
                <a:rPr lang="zh-CN" altLang="en-US" sz="2000">
                  <a:solidFill>
                    <a:srgbClr val="FF0000"/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统计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数据吗？</a:t>
              </a:r>
              <a:endParaRPr lang="zh-CN" altLang="en-US" sz="2000" ker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09685" y="2398529"/>
            <a:ext cx="964406" cy="826294"/>
            <a:chOff x="5387199" y="3010872"/>
            <a:chExt cx="1286460" cy="1101492"/>
          </a:xfrm>
        </p:grpSpPr>
        <p:sp>
          <p:nvSpPr>
            <p:cNvPr id="38" name="椭圆 88"/>
            <p:cNvSpPr>
              <a:spLocks noChangeArrowheads="1"/>
            </p:cNvSpPr>
            <p:nvPr/>
          </p:nvSpPr>
          <p:spPr bwMode="auto">
            <a:xfrm>
              <a:off x="5479316" y="3010872"/>
              <a:ext cx="1102226" cy="1101492"/>
            </a:xfrm>
            <a:prstGeom prst="ellipse">
              <a:avLst/>
            </a:prstGeom>
            <a:solidFill>
              <a:srgbClr val="C3260C"/>
            </a:solidFill>
            <a:ln>
              <a:noFill/>
            </a:ln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zh-CN" sz="1727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39" name="矩形 87"/>
            <p:cNvSpPr>
              <a:spLocks noChangeArrowheads="1"/>
            </p:cNvSpPr>
            <p:nvPr/>
          </p:nvSpPr>
          <p:spPr bwMode="auto">
            <a:xfrm>
              <a:off x="5387199" y="3248947"/>
              <a:ext cx="1286460" cy="61542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事实</a:t>
              </a:r>
            </a:p>
          </p:txBody>
        </p:sp>
      </p:grpSp>
      <p:grpSp>
        <p:nvGrpSpPr>
          <p:cNvPr id="40" name="Group 2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C45D7D7-A4B2-46DC-9746-86E495CC9204}"/>
              </a:ext>
            </a:extLst>
          </p:cNvPr>
          <p:cNvGrpSpPr/>
          <p:nvPr/>
        </p:nvGrpSpPr>
        <p:grpSpPr>
          <a:xfrm>
            <a:off x="6052111" y="1285616"/>
            <a:ext cx="2562071" cy="1427580"/>
            <a:chOff x="32169" y="-206503"/>
            <a:chExt cx="2721096" cy="1428015"/>
          </a:xfrm>
        </p:grpSpPr>
        <p:sp>
          <p:nvSpPr>
            <p:cNvPr id="41" name="TextBox 8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DA64B94-3D60-4BEC-93F2-7718F2CBC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496" y="-206503"/>
              <a:ext cx="1048662" cy="461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三问</a:t>
              </a: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42" name="TextBox 8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3405395-BF0B-4DF8-8B62-DDB98B372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9" y="258197"/>
              <a:ext cx="2721096" cy="963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defRPr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你的判断和分析，有理论</a:t>
              </a:r>
              <a:r>
                <a:rPr lang="zh-CN" altLang="en-US" sz="2000">
                  <a:solidFill>
                    <a:srgbClr val="FF0000"/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依据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吗？</a:t>
              </a:r>
              <a:endParaRPr lang="zh-CN" altLang="en-US" sz="2000" ker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endParaRPr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5837BFB-0F15-4D9E-A2B9-E1CE6199BF49}"/>
              </a:ext>
            </a:extLst>
          </p:cNvPr>
          <p:cNvGrpSpPr/>
          <p:nvPr/>
        </p:nvGrpSpPr>
        <p:grpSpPr>
          <a:xfrm>
            <a:off x="5873407" y="2920641"/>
            <a:ext cx="3004031" cy="1427580"/>
            <a:chOff x="32169" y="-206503"/>
            <a:chExt cx="2721096" cy="1428014"/>
          </a:xfrm>
        </p:grpSpPr>
        <p:sp>
          <p:nvSpPr>
            <p:cNvPr id="44" name="TextBox 8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793FADB-5FB1-454A-BC96-460F63D29E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496" y="-206503"/>
              <a:ext cx="1048662" cy="461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四问</a:t>
              </a: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45" name="TextBox 8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C162EF0-0649-4C63-A69F-03E50E140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9" y="258197"/>
              <a:ext cx="2721096" cy="963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defRPr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你的结论，有实际案例、文献资料</a:t>
              </a:r>
              <a:r>
                <a:rPr lang="zh-CN" altLang="en-US" sz="2000">
                  <a:solidFill>
                    <a:srgbClr val="FF0000"/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支撑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柳公权楷书 简" panose="02000500000000000000" pitchFamily="2" charset="-122"/>
                  <a:ea typeface="方正柳公权楷书 简" panose="02000500000000000000" pitchFamily="2" charset="-122"/>
                </a:rPr>
                <a:t>吗？ </a:t>
              </a:r>
              <a:endParaRPr lang="zh-CN" altLang="en-US" sz="2000" ker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4E53FA5-DA47-4193-B37F-DE179BC2472F}"/>
              </a:ext>
            </a:extLst>
          </p:cNvPr>
          <p:cNvCxnSpPr/>
          <p:nvPr/>
        </p:nvCxnSpPr>
        <p:spPr>
          <a:xfrm>
            <a:off x="578817" y="2797465"/>
            <a:ext cx="2156699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C9DA9E-8FF8-407D-8ED0-F7555F6B8292}"/>
              </a:ext>
            </a:extLst>
          </p:cNvPr>
          <p:cNvCxnSpPr/>
          <p:nvPr/>
        </p:nvCxnSpPr>
        <p:spPr>
          <a:xfrm flipV="1">
            <a:off x="6052111" y="2797465"/>
            <a:ext cx="2552337" cy="12969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26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178650"/>
            <a:ext cx="3669669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好信息的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事实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是这样的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585363" y="1217724"/>
            <a:ext cx="1676060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我们今天要探讨一个什么样的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话题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。</a:t>
            </a:r>
            <a:endParaRPr lang="en-US" altLang="zh-CN" sz="200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13" name="TextBox 29"/>
          <p:cNvSpPr txBox="1"/>
          <p:nvPr/>
        </p:nvSpPr>
        <p:spPr>
          <a:xfrm>
            <a:off x="6936851" y="1665055"/>
            <a:ext cx="1685344" cy="11285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我所搜集到的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信息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有哪些。哪些是正方的，哪些是反方的</a:t>
            </a:r>
            <a:endParaRPr lang="en-US" altLang="zh-CN" sz="200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585363" y="2987128"/>
            <a:ext cx="1676060" cy="11285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我作出的判断和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分析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是什么。把思路完整地阐述出来。</a:t>
            </a:r>
            <a:endParaRPr lang="en-US" altLang="zh-CN" sz="200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15" name="TextBox 29"/>
          <p:cNvSpPr txBox="1"/>
          <p:nvPr/>
        </p:nvSpPr>
        <p:spPr>
          <a:xfrm>
            <a:off x="6963200" y="3371848"/>
            <a:ext cx="1685344" cy="11285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我最终的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结论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在什么条件下、基于什么假设，才会成立。 </a:t>
            </a:r>
            <a:endParaRPr lang="en-US" altLang="zh-CN" sz="200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16" name="Freeform 40"/>
          <p:cNvSpPr/>
          <p:nvPr/>
        </p:nvSpPr>
        <p:spPr bwMode="auto">
          <a:xfrm>
            <a:off x="4416454" y="3438524"/>
            <a:ext cx="2403872" cy="1412081"/>
          </a:xfrm>
          <a:custGeom>
            <a:avLst/>
            <a:gdLst>
              <a:gd name="T0" fmla="*/ 819 w 1161"/>
              <a:gd name="T1" fmla="*/ 0 h 682"/>
              <a:gd name="T2" fmla="*/ 556 w 1161"/>
              <a:gd name="T3" fmla="*/ 124 h 682"/>
              <a:gd name="T4" fmla="*/ 556 w 1161"/>
              <a:gd name="T5" fmla="*/ 124 h 682"/>
              <a:gd name="T6" fmla="*/ 313 w 1161"/>
              <a:gd name="T7" fmla="*/ 302 h 682"/>
              <a:gd name="T8" fmla="*/ 154 w 1161"/>
              <a:gd name="T9" fmla="*/ 257 h 682"/>
              <a:gd name="T10" fmla="*/ 154 w 1161"/>
              <a:gd name="T11" fmla="*/ 257 h 682"/>
              <a:gd name="T12" fmla="*/ 100 w 1161"/>
              <a:gd name="T13" fmla="*/ 241 h 682"/>
              <a:gd name="T14" fmla="*/ 0 w 1161"/>
              <a:gd name="T15" fmla="*/ 341 h 682"/>
              <a:gd name="T16" fmla="*/ 100 w 1161"/>
              <a:gd name="T17" fmla="*/ 441 h 682"/>
              <a:gd name="T18" fmla="*/ 154 w 1161"/>
              <a:gd name="T19" fmla="*/ 425 h 682"/>
              <a:gd name="T20" fmla="*/ 154 w 1161"/>
              <a:gd name="T21" fmla="*/ 425 h 682"/>
              <a:gd name="T22" fmla="*/ 313 w 1161"/>
              <a:gd name="T23" fmla="*/ 380 h 682"/>
              <a:gd name="T24" fmla="*/ 556 w 1161"/>
              <a:gd name="T25" fmla="*/ 558 h 682"/>
              <a:gd name="T26" fmla="*/ 556 w 1161"/>
              <a:gd name="T27" fmla="*/ 558 h 682"/>
              <a:gd name="T28" fmla="*/ 819 w 1161"/>
              <a:gd name="T29" fmla="*/ 682 h 682"/>
              <a:gd name="T30" fmla="*/ 1161 w 1161"/>
              <a:gd name="T31" fmla="*/ 341 h 682"/>
              <a:gd name="T32" fmla="*/ 819 w 1161"/>
              <a:gd name="T33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61" h="682">
                <a:moveTo>
                  <a:pt x="819" y="0"/>
                </a:moveTo>
                <a:cubicBezTo>
                  <a:pt x="714" y="0"/>
                  <a:pt x="619" y="48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462" y="235"/>
                  <a:pt x="461" y="302"/>
                  <a:pt x="313" y="302"/>
                </a:cubicBezTo>
                <a:cubicBezTo>
                  <a:pt x="187" y="302"/>
                  <a:pt x="197" y="284"/>
                  <a:pt x="154" y="257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38" y="247"/>
                  <a:pt x="120" y="241"/>
                  <a:pt x="100" y="241"/>
                </a:cubicBezTo>
                <a:cubicBezTo>
                  <a:pt x="45" y="241"/>
                  <a:pt x="0" y="286"/>
                  <a:pt x="0" y="341"/>
                </a:cubicBezTo>
                <a:cubicBezTo>
                  <a:pt x="0" y="396"/>
                  <a:pt x="45" y="441"/>
                  <a:pt x="100" y="441"/>
                </a:cubicBezTo>
                <a:cubicBezTo>
                  <a:pt x="120" y="441"/>
                  <a:pt x="138" y="435"/>
                  <a:pt x="154" y="425"/>
                </a:cubicBezTo>
                <a:cubicBezTo>
                  <a:pt x="154" y="425"/>
                  <a:pt x="154" y="425"/>
                  <a:pt x="154" y="425"/>
                </a:cubicBezTo>
                <a:cubicBezTo>
                  <a:pt x="197" y="398"/>
                  <a:pt x="187" y="380"/>
                  <a:pt x="313" y="380"/>
                </a:cubicBezTo>
                <a:cubicBezTo>
                  <a:pt x="461" y="380"/>
                  <a:pt x="462" y="447"/>
                  <a:pt x="556" y="558"/>
                </a:cubicBezTo>
                <a:cubicBezTo>
                  <a:pt x="556" y="558"/>
                  <a:pt x="556" y="558"/>
                  <a:pt x="556" y="558"/>
                </a:cubicBezTo>
                <a:cubicBezTo>
                  <a:pt x="619" y="634"/>
                  <a:pt x="714" y="682"/>
                  <a:pt x="819" y="682"/>
                </a:cubicBezTo>
                <a:cubicBezTo>
                  <a:pt x="1008" y="682"/>
                  <a:pt x="1161" y="529"/>
                  <a:pt x="1161" y="341"/>
                </a:cubicBezTo>
                <a:cubicBezTo>
                  <a:pt x="1161" y="153"/>
                  <a:pt x="1008" y="0"/>
                  <a:pt x="819" y="0"/>
                </a:cubicBezTo>
                <a:close/>
              </a:path>
            </a:pathLst>
          </a:custGeom>
          <a:solidFill>
            <a:srgbClr val="D90605">
              <a:alpha val="3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"/>
          <p:cNvSpPr/>
          <p:nvPr/>
        </p:nvSpPr>
        <p:spPr bwMode="auto">
          <a:xfrm>
            <a:off x="2426919" y="1120377"/>
            <a:ext cx="2403872" cy="1412081"/>
          </a:xfrm>
          <a:custGeom>
            <a:avLst/>
            <a:gdLst>
              <a:gd name="T0" fmla="*/ 1061 w 1161"/>
              <a:gd name="T1" fmla="*/ 241 h 682"/>
              <a:gd name="T2" fmla="*/ 1007 w 1161"/>
              <a:gd name="T3" fmla="*/ 257 h 682"/>
              <a:gd name="T4" fmla="*/ 1007 w 1161"/>
              <a:gd name="T5" fmla="*/ 257 h 682"/>
              <a:gd name="T6" fmla="*/ 848 w 1161"/>
              <a:gd name="T7" fmla="*/ 302 h 682"/>
              <a:gd name="T8" fmla="*/ 605 w 1161"/>
              <a:gd name="T9" fmla="*/ 124 h 682"/>
              <a:gd name="T10" fmla="*/ 605 w 1161"/>
              <a:gd name="T11" fmla="*/ 124 h 682"/>
              <a:gd name="T12" fmla="*/ 342 w 1161"/>
              <a:gd name="T13" fmla="*/ 0 h 682"/>
              <a:gd name="T14" fmla="*/ 0 w 1161"/>
              <a:gd name="T15" fmla="*/ 341 h 682"/>
              <a:gd name="T16" fmla="*/ 342 w 1161"/>
              <a:gd name="T17" fmla="*/ 682 h 682"/>
              <a:gd name="T18" fmla="*/ 605 w 1161"/>
              <a:gd name="T19" fmla="*/ 558 h 682"/>
              <a:gd name="T20" fmla="*/ 605 w 1161"/>
              <a:gd name="T21" fmla="*/ 558 h 682"/>
              <a:gd name="T22" fmla="*/ 605 w 1161"/>
              <a:gd name="T23" fmla="*/ 558 h 682"/>
              <a:gd name="T24" fmla="*/ 605 w 1161"/>
              <a:gd name="T25" fmla="*/ 558 h 682"/>
              <a:gd name="T26" fmla="*/ 848 w 1161"/>
              <a:gd name="T27" fmla="*/ 380 h 682"/>
              <a:gd name="T28" fmla="*/ 1007 w 1161"/>
              <a:gd name="T29" fmla="*/ 425 h 682"/>
              <a:gd name="T30" fmla="*/ 1007 w 1161"/>
              <a:gd name="T31" fmla="*/ 425 h 682"/>
              <a:gd name="T32" fmla="*/ 1061 w 1161"/>
              <a:gd name="T33" fmla="*/ 441 h 682"/>
              <a:gd name="T34" fmla="*/ 1161 w 1161"/>
              <a:gd name="T35" fmla="*/ 341 h 682"/>
              <a:gd name="T36" fmla="*/ 1061 w 1161"/>
              <a:gd name="T37" fmla="*/ 241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2">
                <a:moveTo>
                  <a:pt x="1061" y="241"/>
                </a:moveTo>
                <a:cubicBezTo>
                  <a:pt x="1041" y="241"/>
                  <a:pt x="1023" y="247"/>
                  <a:pt x="1007" y="257"/>
                </a:cubicBezTo>
                <a:cubicBezTo>
                  <a:pt x="1007" y="257"/>
                  <a:pt x="1007" y="257"/>
                  <a:pt x="1007" y="257"/>
                </a:cubicBezTo>
                <a:cubicBezTo>
                  <a:pt x="964" y="284"/>
                  <a:pt x="974" y="302"/>
                  <a:pt x="848" y="302"/>
                </a:cubicBezTo>
                <a:cubicBezTo>
                  <a:pt x="700" y="302"/>
                  <a:pt x="699" y="235"/>
                  <a:pt x="605" y="124"/>
                </a:cubicBezTo>
                <a:cubicBezTo>
                  <a:pt x="605" y="124"/>
                  <a:pt x="605" y="124"/>
                  <a:pt x="605" y="124"/>
                </a:cubicBezTo>
                <a:cubicBezTo>
                  <a:pt x="542" y="48"/>
                  <a:pt x="448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0" y="529"/>
                  <a:pt x="153" y="682"/>
                  <a:pt x="342" y="682"/>
                </a:cubicBezTo>
                <a:cubicBezTo>
                  <a:pt x="448" y="682"/>
                  <a:pt x="542" y="634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99" y="447"/>
                  <a:pt x="700" y="380"/>
                  <a:pt x="848" y="380"/>
                </a:cubicBezTo>
                <a:cubicBezTo>
                  <a:pt x="974" y="380"/>
                  <a:pt x="964" y="398"/>
                  <a:pt x="1007" y="425"/>
                </a:cubicBezTo>
                <a:cubicBezTo>
                  <a:pt x="1007" y="425"/>
                  <a:pt x="1007" y="425"/>
                  <a:pt x="1007" y="425"/>
                </a:cubicBezTo>
                <a:cubicBezTo>
                  <a:pt x="1023" y="435"/>
                  <a:pt x="1041" y="441"/>
                  <a:pt x="1061" y="441"/>
                </a:cubicBezTo>
                <a:cubicBezTo>
                  <a:pt x="1116" y="441"/>
                  <a:pt x="1161" y="396"/>
                  <a:pt x="1161" y="341"/>
                </a:cubicBezTo>
                <a:cubicBezTo>
                  <a:pt x="1161" y="286"/>
                  <a:pt x="1116" y="241"/>
                  <a:pt x="1061" y="241"/>
                </a:cubicBezTo>
                <a:close/>
              </a:path>
            </a:pathLst>
          </a:custGeom>
          <a:solidFill>
            <a:srgbClr val="D90605">
              <a:alpha val="3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559328" y="1366836"/>
            <a:ext cx="128588" cy="3200400"/>
            <a:chOff x="6010275" y="1583258"/>
            <a:chExt cx="171450" cy="4267200"/>
          </a:xfrm>
          <a:solidFill>
            <a:srgbClr val="D90605"/>
          </a:solidFill>
        </p:grpSpPr>
        <p:cxnSp>
          <p:nvCxnSpPr>
            <p:cNvPr id="19" name="直接连接符 18"/>
            <p:cNvCxnSpPr>
              <a:stCxn id="20" idx="3"/>
              <a:endCxn id="24" idx="0"/>
            </p:cNvCxnSpPr>
            <p:nvPr/>
          </p:nvCxnSpPr>
          <p:spPr>
            <a:xfrm flipH="1">
              <a:off x="6096000" y="1713433"/>
              <a:ext cx="0" cy="4076700"/>
            </a:xfrm>
            <a:prstGeom prst="line">
              <a:avLst/>
            </a:prstGeom>
            <a:grpFill/>
            <a:ln w="12700">
              <a:solidFill>
                <a:srgbClr val="D9060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reeform 42"/>
            <p:cNvSpPr/>
            <p:nvPr/>
          </p:nvSpPr>
          <p:spPr bwMode="auto">
            <a:xfrm>
              <a:off x="6010275" y="1583258"/>
              <a:ext cx="171450" cy="130175"/>
            </a:xfrm>
            <a:custGeom>
              <a:avLst/>
              <a:gdLst>
                <a:gd name="T0" fmla="*/ 54 w 108"/>
                <a:gd name="T1" fmla="*/ 45 h 82"/>
                <a:gd name="T2" fmla="*/ 0 w 108"/>
                <a:gd name="T3" fmla="*/ 0 h 82"/>
                <a:gd name="T4" fmla="*/ 0 w 108"/>
                <a:gd name="T5" fmla="*/ 38 h 82"/>
                <a:gd name="T6" fmla="*/ 54 w 108"/>
                <a:gd name="T7" fmla="*/ 82 h 82"/>
                <a:gd name="T8" fmla="*/ 108 w 108"/>
                <a:gd name="T9" fmla="*/ 38 h 82"/>
                <a:gd name="T10" fmla="*/ 108 w 108"/>
                <a:gd name="T11" fmla="*/ 0 h 82"/>
                <a:gd name="T12" fmla="*/ 54 w 108"/>
                <a:gd name="T13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2">
                  <a:moveTo>
                    <a:pt x="54" y="45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4" y="82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3"/>
            <p:cNvSpPr/>
            <p:nvPr/>
          </p:nvSpPr>
          <p:spPr bwMode="auto">
            <a:xfrm>
              <a:off x="6010275" y="2615133"/>
              <a:ext cx="171450" cy="133350"/>
            </a:xfrm>
            <a:custGeom>
              <a:avLst/>
              <a:gdLst>
                <a:gd name="T0" fmla="*/ 54 w 108"/>
                <a:gd name="T1" fmla="*/ 45 h 84"/>
                <a:gd name="T2" fmla="*/ 0 w 108"/>
                <a:gd name="T3" fmla="*/ 0 h 84"/>
                <a:gd name="T4" fmla="*/ 0 w 108"/>
                <a:gd name="T5" fmla="*/ 39 h 84"/>
                <a:gd name="T6" fmla="*/ 54 w 108"/>
                <a:gd name="T7" fmla="*/ 84 h 84"/>
                <a:gd name="T8" fmla="*/ 108 w 108"/>
                <a:gd name="T9" fmla="*/ 39 h 84"/>
                <a:gd name="T10" fmla="*/ 108 w 108"/>
                <a:gd name="T11" fmla="*/ 0 h 84"/>
                <a:gd name="T12" fmla="*/ 54 w 108"/>
                <a:gd name="T13" fmla="*/ 4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4">
                  <a:moveTo>
                    <a:pt x="54" y="45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4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4"/>
            <p:cNvSpPr/>
            <p:nvPr/>
          </p:nvSpPr>
          <p:spPr bwMode="auto">
            <a:xfrm>
              <a:off x="6010275" y="3650183"/>
              <a:ext cx="171450" cy="133350"/>
            </a:xfrm>
            <a:custGeom>
              <a:avLst/>
              <a:gdLst>
                <a:gd name="T0" fmla="*/ 54 w 108"/>
                <a:gd name="T1" fmla="*/ 46 h 84"/>
                <a:gd name="T2" fmla="*/ 0 w 108"/>
                <a:gd name="T3" fmla="*/ 0 h 84"/>
                <a:gd name="T4" fmla="*/ 0 w 108"/>
                <a:gd name="T5" fmla="*/ 39 h 84"/>
                <a:gd name="T6" fmla="*/ 54 w 108"/>
                <a:gd name="T7" fmla="*/ 84 h 84"/>
                <a:gd name="T8" fmla="*/ 108 w 108"/>
                <a:gd name="T9" fmla="*/ 39 h 84"/>
                <a:gd name="T10" fmla="*/ 108 w 108"/>
                <a:gd name="T11" fmla="*/ 0 h 84"/>
                <a:gd name="T12" fmla="*/ 54 w 108"/>
                <a:gd name="T13" fmla="*/ 4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4">
                  <a:moveTo>
                    <a:pt x="54" y="46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4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5"/>
            <p:cNvSpPr/>
            <p:nvPr/>
          </p:nvSpPr>
          <p:spPr bwMode="auto">
            <a:xfrm>
              <a:off x="6010275" y="4685233"/>
              <a:ext cx="171450" cy="130175"/>
            </a:xfrm>
            <a:custGeom>
              <a:avLst/>
              <a:gdLst>
                <a:gd name="T0" fmla="*/ 54 w 108"/>
                <a:gd name="T1" fmla="*/ 46 h 82"/>
                <a:gd name="T2" fmla="*/ 0 w 108"/>
                <a:gd name="T3" fmla="*/ 0 h 82"/>
                <a:gd name="T4" fmla="*/ 0 w 108"/>
                <a:gd name="T5" fmla="*/ 39 h 82"/>
                <a:gd name="T6" fmla="*/ 54 w 108"/>
                <a:gd name="T7" fmla="*/ 82 h 82"/>
                <a:gd name="T8" fmla="*/ 108 w 108"/>
                <a:gd name="T9" fmla="*/ 39 h 82"/>
                <a:gd name="T10" fmla="*/ 108 w 108"/>
                <a:gd name="T11" fmla="*/ 0 h 82"/>
                <a:gd name="T12" fmla="*/ 54 w 108"/>
                <a:gd name="T13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2">
                  <a:moveTo>
                    <a:pt x="54" y="46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2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6"/>
            <p:cNvSpPr/>
            <p:nvPr/>
          </p:nvSpPr>
          <p:spPr bwMode="auto">
            <a:xfrm>
              <a:off x="6010275" y="5718696"/>
              <a:ext cx="171450" cy="131762"/>
            </a:xfrm>
            <a:custGeom>
              <a:avLst/>
              <a:gdLst>
                <a:gd name="T0" fmla="*/ 54 w 108"/>
                <a:gd name="T1" fmla="*/ 45 h 83"/>
                <a:gd name="T2" fmla="*/ 0 w 108"/>
                <a:gd name="T3" fmla="*/ 0 h 83"/>
                <a:gd name="T4" fmla="*/ 0 w 108"/>
                <a:gd name="T5" fmla="*/ 38 h 83"/>
                <a:gd name="T6" fmla="*/ 54 w 108"/>
                <a:gd name="T7" fmla="*/ 83 h 83"/>
                <a:gd name="T8" fmla="*/ 108 w 108"/>
                <a:gd name="T9" fmla="*/ 38 h 83"/>
                <a:gd name="T10" fmla="*/ 108 w 108"/>
                <a:gd name="T11" fmla="*/ 0 h 83"/>
                <a:gd name="T12" fmla="*/ 54 w 108"/>
                <a:gd name="T13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3">
                  <a:moveTo>
                    <a:pt x="54" y="45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4" y="83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Oval 47"/>
          <p:cNvSpPr>
            <a:spLocks noChangeArrowheads="1"/>
          </p:cNvSpPr>
          <p:nvPr/>
        </p:nvSpPr>
        <p:spPr bwMode="auto">
          <a:xfrm>
            <a:off x="2513835" y="1207292"/>
            <a:ext cx="1240631" cy="1238250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48"/>
          <p:cNvSpPr>
            <a:spLocks noChangeArrowheads="1"/>
          </p:cNvSpPr>
          <p:nvPr/>
        </p:nvSpPr>
        <p:spPr bwMode="auto">
          <a:xfrm>
            <a:off x="4458125" y="1660921"/>
            <a:ext cx="330994" cy="330994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1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210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7" name="Freeform 49"/>
          <p:cNvSpPr/>
          <p:nvPr/>
        </p:nvSpPr>
        <p:spPr bwMode="auto">
          <a:xfrm>
            <a:off x="2426919" y="2664617"/>
            <a:ext cx="2403872" cy="1414463"/>
          </a:xfrm>
          <a:custGeom>
            <a:avLst/>
            <a:gdLst>
              <a:gd name="T0" fmla="*/ 1061 w 1161"/>
              <a:gd name="T1" fmla="*/ 242 h 683"/>
              <a:gd name="T2" fmla="*/ 1007 w 1161"/>
              <a:gd name="T3" fmla="*/ 257 h 683"/>
              <a:gd name="T4" fmla="*/ 1007 w 1161"/>
              <a:gd name="T5" fmla="*/ 257 h 683"/>
              <a:gd name="T6" fmla="*/ 848 w 1161"/>
              <a:gd name="T7" fmla="*/ 303 h 683"/>
              <a:gd name="T8" fmla="*/ 605 w 1161"/>
              <a:gd name="T9" fmla="*/ 125 h 683"/>
              <a:gd name="T10" fmla="*/ 605 w 1161"/>
              <a:gd name="T11" fmla="*/ 125 h 683"/>
              <a:gd name="T12" fmla="*/ 605 w 1161"/>
              <a:gd name="T13" fmla="*/ 124 h 683"/>
              <a:gd name="T14" fmla="*/ 605 w 1161"/>
              <a:gd name="T15" fmla="*/ 124 h 683"/>
              <a:gd name="T16" fmla="*/ 342 w 1161"/>
              <a:gd name="T17" fmla="*/ 0 h 683"/>
              <a:gd name="T18" fmla="*/ 0 w 1161"/>
              <a:gd name="T19" fmla="*/ 342 h 683"/>
              <a:gd name="T20" fmla="*/ 342 w 1161"/>
              <a:gd name="T21" fmla="*/ 683 h 683"/>
              <a:gd name="T22" fmla="*/ 605 w 1161"/>
              <a:gd name="T23" fmla="*/ 559 h 683"/>
              <a:gd name="T24" fmla="*/ 605 w 1161"/>
              <a:gd name="T25" fmla="*/ 559 h 683"/>
              <a:gd name="T26" fmla="*/ 848 w 1161"/>
              <a:gd name="T27" fmla="*/ 380 h 683"/>
              <a:gd name="T28" fmla="*/ 1007 w 1161"/>
              <a:gd name="T29" fmla="*/ 426 h 683"/>
              <a:gd name="T30" fmla="*/ 1007 w 1161"/>
              <a:gd name="T31" fmla="*/ 426 h 683"/>
              <a:gd name="T32" fmla="*/ 1061 w 1161"/>
              <a:gd name="T33" fmla="*/ 441 h 683"/>
              <a:gd name="T34" fmla="*/ 1161 w 1161"/>
              <a:gd name="T35" fmla="*/ 342 h 683"/>
              <a:gd name="T36" fmla="*/ 1061 w 1161"/>
              <a:gd name="T37" fmla="*/ 242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3">
                <a:moveTo>
                  <a:pt x="1061" y="242"/>
                </a:moveTo>
                <a:cubicBezTo>
                  <a:pt x="1041" y="242"/>
                  <a:pt x="1023" y="248"/>
                  <a:pt x="1007" y="257"/>
                </a:cubicBezTo>
                <a:cubicBezTo>
                  <a:pt x="1007" y="257"/>
                  <a:pt x="1007" y="257"/>
                  <a:pt x="1007" y="257"/>
                </a:cubicBezTo>
                <a:cubicBezTo>
                  <a:pt x="964" y="285"/>
                  <a:pt x="974" y="303"/>
                  <a:pt x="848" y="303"/>
                </a:cubicBezTo>
                <a:cubicBezTo>
                  <a:pt x="700" y="303"/>
                  <a:pt x="699" y="236"/>
                  <a:pt x="605" y="125"/>
                </a:cubicBezTo>
                <a:cubicBezTo>
                  <a:pt x="605" y="125"/>
                  <a:pt x="605" y="125"/>
                  <a:pt x="605" y="125"/>
                </a:cubicBezTo>
                <a:cubicBezTo>
                  <a:pt x="605" y="125"/>
                  <a:pt x="605" y="124"/>
                  <a:pt x="605" y="124"/>
                </a:cubicBezTo>
                <a:cubicBezTo>
                  <a:pt x="605" y="124"/>
                  <a:pt x="605" y="124"/>
                  <a:pt x="605" y="124"/>
                </a:cubicBezTo>
                <a:cubicBezTo>
                  <a:pt x="542" y="49"/>
                  <a:pt x="448" y="0"/>
                  <a:pt x="342" y="0"/>
                </a:cubicBezTo>
                <a:cubicBezTo>
                  <a:pt x="153" y="0"/>
                  <a:pt x="0" y="153"/>
                  <a:pt x="0" y="342"/>
                </a:cubicBezTo>
                <a:cubicBezTo>
                  <a:pt x="0" y="530"/>
                  <a:pt x="153" y="683"/>
                  <a:pt x="342" y="683"/>
                </a:cubicBezTo>
                <a:cubicBezTo>
                  <a:pt x="448" y="683"/>
                  <a:pt x="542" y="634"/>
                  <a:pt x="605" y="559"/>
                </a:cubicBezTo>
                <a:cubicBezTo>
                  <a:pt x="605" y="559"/>
                  <a:pt x="605" y="559"/>
                  <a:pt x="605" y="559"/>
                </a:cubicBezTo>
                <a:cubicBezTo>
                  <a:pt x="699" y="448"/>
                  <a:pt x="700" y="380"/>
                  <a:pt x="848" y="380"/>
                </a:cubicBezTo>
                <a:cubicBezTo>
                  <a:pt x="974" y="380"/>
                  <a:pt x="964" y="398"/>
                  <a:pt x="1007" y="426"/>
                </a:cubicBezTo>
                <a:cubicBezTo>
                  <a:pt x="1007" y="426"/>
                  <a:pt x="1007" y="426"/>
                  <a:pt x="1007" y="426"/>
                </a:cubicBezTo>
                <a:cubicBezTo>
                  <a:pt x="1023" y="436"/>
                  <a:pt x="1041" y="441"/>
                  <a:pt x="1061" y="441"/>
                </a:cubicBezTo>
                <a:cubicBezTo>
                  <a:pt x="1116" y="441"/>
                  <a:pt x="1161" y="397"/>
                  <a:pt x="1161" y="342"/>
                </a:cubicBezTo>
                <a:cubicBezTo>
                  <a:pt x="1161" y="286"/>
                  <a:pt x="1116" y="242"/>
                  <a:pt x="1061" y="242"/>
                </a:cubicBezTo>
                <a:close/>
              </a:path>
            </a:pathLst>
          </a:custGeom>
          <a:solidFill>
            <a:srgbClr val="D90605">
              <a:alpha val="3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50"/>
          <p:cNvSpPr>
            <a:spLocks noChangeArrowheads="1"/>
          </p:cNvSpPr>
          <p:nvPr/>
        </p:nvSpPr>
        <p:spPr bwMode="auto">
          <a:xfrm>
            <a:off x="2513835" y="2751533"/>
            <a:ext cx="1240631" cy="1240631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51"/>
          <p:cNvSpPr>
            <a:spLocks noChangeArrowheads="1"/>
          </p:cNvSpPr>
          <p:nvPr/>
        </p:nvSpPr>
        <p:spPr bwMode="auto">
          <a:xfrm>
            <a:off x="4458125" y="3205161"/>
            <a:ext cx="330994" cy="333375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1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210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0" name="Freeform 54"/>
          <p:cNvSpPr/>
          <p:nvPr/>
        </p:nvSpPr>
        <p:spPr bwMode="auto">
          <a:xfrm>
            <a:off x="4416454" y="1893092"/>
            <a:ext cx="2403872" cy="1410890"/>
          </a:xfrm>
          <a:custGeom>
            <a:avLst/>
            <a:gdLst>
              <a:gd name="T0" fmla="*/ 819 w 1161"/>
              <a:gd name="T1" fmla="*/ 0 h 682"/>
              <a:gd name="T2" fmla="*/ 556 w 1161"/>
              <a:gd name="T3" fmla="*/ 124 h 682"/>
              <a:gd name="T4" fmla="*/ 556 w 1161"/>
              <a:gd name="T5" fmla="*/ 124 h 682"/>
              <a:gd name="T6" fmla="*/ 556 w 1161"/>
              <a:gd name="T7" fmla="*/ 124 h 682"/>
              <a:gd name="T8" fmla="*/ 556 w 1161"/>
              <a:gd name="T9" fmla="*/ 124 h 682"/>
              <a:gd name="T10" fmla="*/ 313 w 1161"/>
              <a:gd name="T11" fmla="*/ 303 h 682"/>
              <a:gd name="T12" fmla="*/ 154 w 1161"/>
              <a:gd name="T13" fmla="*/ 257 h 682"/>
              <a:gd name="T14" fmla="*/ 154 w 1161"/>
              <a:gd name="T15" fmla="*/ 257 h 682"/>
              <a:gd name="T16" fmla="*/ 100 w 1161"/>
              <a:gd name="T17" fmla="*/ 241 h 682"/>
              <a:gd name="T18" fmla="*/ 0 w 1161"/>
              <a:gd name="T19" fmla="*/ 341 h 682"/>
              <a:gd name="T20" fmla="*/ 100 w 1161"/>
              <a:gd name="T21" fmla="*/ 441 h 682"/>
              <a:gd name="T22" fmla="*/ 154 w 1161"/>
              <a:gd name="T23" fmla="*/ 425 h 682"/>
              <a:gd name="T24" fmla="*/ 154 w 1161"/>
              <a:gd name="T25" fmla="*/ 425 h 682"/>
              <a:gd name="T26" fmla="*/ 313 w 1161"/>
              <a:gd name="T27" fmla="*/ 380 h 682"/>
              <a:gd name="T28" fmla="*/ 556 w 1161"/>
              <a:gd name="T29" fmla="*/ 558 h 682"/>
              <a:gd name="T30" fmla="*/ 556 w 1161"/>
              <a:gd name="T31" fmla="*/ 558 h 682"/>
              <a:gd name="T32" fmla="*/ 819 w 1161"/>
              <a:gd name="T33" fmla="*/ 682 h 682"/>
              <a:gd name="T34" fmla="*/ 1161 w 1161"/>
              <a:gd name="T35" fmla="*/ 341 h 682"/>
              <a:gd name="T36" fmla="*/ 819 w 1161"/>
              <a:gd name="T37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2">
                <a:moveTo>
                  <a:pt x="819" y="0"/>
                </a:moveTo>
                <a:cubicBezTo>
                  <a:pt x="714" y="0"/>
                  <a:pt x="619" y="48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462" y="235"/>
                  <a:pt x="461" y="303"/>
                  <a:pt x="313" y="303"/>
                </a:cubicBezTo>
                <a:cubicBezTo>
                  <a:pt x="187" y="303"/>
                  <a:pt x="197" y="284"/>
                  <a:pt x="154" y="257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38" y="247"/>
                  <a:pt x="120" y="241"/>
                  <a:pt x="100" y="241"/>
                </a:cubicBezTo>
                <a:cubicBezTo>
                  <a:pt x="45" y="241"/>
                  <a:pt x="0" y="286"/>
                  <a:pt x="0" y="341"/>
                </a:cubicBezTo>
                <a:cubicBezTo>
                  <a:pt x="0" y="396"/>
                  <a:pt x="45" y="441"/>
                  <a:pt x="100" y="441"/>
                </a:cubicBezTo>
                <a:cubicBezTo>
                  <a:pt x="120" y="441"/>
                  <a:pt x="138" y="435"/>
                  <a:pt x="154" y="425"/>
                </a:cubicBezTo>
                <a:cubicBezTo>
                  <a:pt x="154" y="425"/>
                  <a:pt x="154" y="425"/>
                  <a:pt x="154" y="425"/>
                </a:cubicBezTo>
                <a:cubicBezTo>
                  <a:pt x="197" y="398"/>
                  <a:pt x="187" y="380"/>
                  <a:pt x="313" y="380"/>
                </a:cubicBezTo>
                <a:cubicBezTo>
                  <a:pt x="461" y="380"/>
                  <a:pt x="462" y="447"/>
                  <a:pt x="556" y="558"/>
                </a:cubicBezTo>
                <a:cubicBezTo>
                  <a:pt x="556" y="558"/>
                  <a:pt x="556" y="558"/>
                  <a:pt x="556" y="558"/>
                </a:cubicBezTo>
                <a:cubicBezTo>
                  <a:pt x="619" y="634"/>
                  <a:pt x="714" y="682"/>
                  <a:pt x="819" y="682"/>
                </a:cubicBezTo>
                <a:cubicBezTo>
                  <a:pt x="1008" y="682"/>
                  <a:pt x="1161" y="530"/>
                  <a:pt x="1161" y="341"/>
                </a:cubicBezTo>
                <a:cubicBezTo>
                  <a:pt x="1161" y="153"/>
                  <a:pt x="1008" y="0"/>
                  <a:pt x="819" y="0"/>
                </a:cubicBezTo>
                <a:close/>
              </a:path>
            </a:pathLst>
          </a:custGeom>
          <a:solidFill>
            <a:srgbClr val="D90605">
              <a:alpha val="3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55"/>
          <p:cNvSpPr>
            <a:spLocks noChangeArrowheads="1"/>
          </p:cNvSpPr>
          <p:nvPr/>
        </p:nvSpPr>
        <p:spPr bwMode="auto">
          <a:xfrm>
            <a:off x="5492779" y="1980008"/>
            <a:ext cx="1240631" cy="1239440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56"/>
          <p:cNvSpPr>
            <a:spLocks noChangeArrowheads="1"/>
          </p:cNvSpPr>
          <p:nvPr/>
        </p:nvSpPr>
        <p:spPr bwMode="auto">
          <a:xfrm>
            <a:off x="4458125" y="2432445"/>
            <a:ext cx="330994" cy="333375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1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210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3" name="Oval 57"/>
          <p:cNvSpPr>
            <a:spLocks noChangeArrowheads="1"/>
          </p:cNvSpPr>
          <p:nvPr/>
        </p:nvSpPr>
        <p:spPr bwMode="auto">
          <a:xfrm>
            <a:off x="5492779" y="3526629"/>
            <a:ext cx="1240631" cy="1237059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59"/>
          <p:cNvSpPr>
            <a:spLocks noChangeArrowheads="1"/>
          </p:cNvSpPr>
          <p:nvPr/>
        </p:nvSpPr>
        <p:spPr bwMode="auto">
          <a:xfrm>
            <a:off x="4458125" y="3979067"/>
            <a:ext cx="330994" cy="332184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1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endParaRPr lang="zh-CN" altLang="en-US" sz="210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5" name="TextBox 30"/>
          <p:cNvSpPr txBox="1"/>
          <p:nvPr/>
        </p:nvSpPr>
        <p:spPr>
          <a:xfrm>
            <a:off x="2696695" y="1561028"/>
            <a:ext cx="80021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议题</a:t>
            </a:r>
          </a:p>
        </p:txBody>
      </p:sp>
      <p:sp>
        <p:nvSpPr>
          <p:cNvPr id="36" name="TextBox 30"/>
          <p:cNvSpPr txBox="1"/>
          <p:nvPr/>
        </p:nvSpPr>
        <p:spPr>
          <a:xfrm>
            <a:off x="5760965" y="2362682"/>
            <a:ext cx="71735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</a:p>
        </p:txBody>
      </p:sp>
      <p:sp>
        <p:nvSpPr>
          <p:cNvPr id="37" name="TextBox 30"/>
          <p:cNvSpPr txBox="1"/>
          <p:nvPr/>
        </p:nvSpPr>
        <p:spPr>
          <a:xfrm>
            <a:off x="2789182" y="3127984"/>
            <a:ext cx="72552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38" name="TextBox 30"/>
          <p:cNvSpPr txBox="1"/>
          <p:nvPr/>
        </p:nvSpPr>
        <p:spPr>
          <a:xfrm>
            <a:off x="5703772" y="3929120"/>
            <a:ext cx="83173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结论</a:t>
            </a:r>
          </a:p>
        </p:txBody>
      </p:sp>
    </p:spTree>
    <p:extLst>
      <p:ext uri="{BB962C8B-B14F-4D97-AF65-F5344CB8AC3E}">
        <p14:creationId xmlns:p14="http://schemas.microsoft.com/office/powerpoint/2010/main" val="42296748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3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  <p:cond evt="onBegin" delay="0">
                          <p:tn val="84"/>
                        </p:cond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  <p:cond evt="onBegin" delay="0">
                          <p:tn val="106"/>
                        </p:cond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976827" y="199165"/>
            <a:ext cx="5765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二看有无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情绪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煽动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2322423" y="1174300"/>
            <a:ext cx="5845706" cy="1055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“我已经出离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愤怒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了！如果你是一个有良心的人，请发声！”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2439F0-48D8-4A43-B60E-6B4C067915A5}"/>
              </a:ext>
            </a:extLst>
          </p:cNvPr>
          <p:cNvSpPr txBox="1"/>
          <p:nvPr/>
        </p:nvSpPr>
        <p:spPr>
          <a:xfrm>
            <a:off x="2309597" y="2864930"/>
            <a:ext cx="5784234" cy="1424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读到这里你也许会很激动，但请先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冷静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一下，原因是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……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目的是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……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如果你认同，我建议你可以这样做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……</a:t>
            </a:r>
            <a:endParaRPr lang="zh-CN" altLang="en-US" sz="2000"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1A64E3-6EE7-4AC7-B0D7-A8544A1996C5}"/>
              </a:ext>
            </a:extLst>
          </p:cNvPr>
          <p:cNvCxnSpPr/>
          <p:nvPr/>
        </p:nvCxnSpPr>
        <p:spPr>
          <a:xfrm>
            <a:off x="2401834" y="2636687"/>
            <a:ext cx="5686883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4" name="Oval 4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0E4A6C8-0BD0-4F6C-A2C6-962DD4F75C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8967" y="1333500"/>
            <a:ext cx="1113300" cy="1055340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TextBox 3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3520F8A-F1E4-482F-BD54-F25ABDF3057C}"/>
              </a:ext>
            </a:extLst>
          </p:cNvPr>
          <p:cNvSpPr txBox="1"/>
          <p:nvPr/>
        </p:nvSpPr>
        <p:spPr>
          <a:xfrm>
            <a:off x="1231920" y="1589505"/>
            <a:ext cx="8002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比</a:t>
            </a:r>
          </a:p>
        </p:txBody>
      </p:sp>
      <p:sp>
        <p:nvSpPr>
          <p:cNvPr id="16" name="Oval 4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97E1BEA-9817-448F-BDE0-75ECC3D26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792" y="2984498"/>
            <a:ext cx="1100475" cy="995831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TextBox 3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99C284-4A01-415D-AC13-A427E446ADEE}"/>
              </a:ext>
            </a:extLst>
          </p:cNvPr>
          <p:cNvSpPr txBox="1"/>
          <p:nvPr/>
        </p:nvSpPr>
        <p:spPr>
          <a:xfrm>
            <a:off x="1231920" y="3205414"/>
            <a:ext cx="8002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较</a:t>
            </a:r>
          </a:p>
        </p:txBody>
      </p:sp>
    </p:spTree>
    <p:extLst>
      <p:ext uri="{BB962C8B-B14F-4D97-AF65-F5344CB8AC3E}">
        <p14:creationId xmlns:p14="http://schemas.microsoft.com/office/powerpoint/2010/main" val="26912700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  <p:bldP spid="14" grpId="0" animBg="1"/>
      <p:bldP spid="15" grpId="0"/>
      <p:bldP spid="16" grpId="0" animBg="1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171768"/>
            <a:ext cx="3786296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怎样判断有无情绪煽动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46358" y="2059837"/>
            <a:ext cx="1686549" cy="1686551"/>
            <a:chOff x="1138194" y="2245447"/>
            <a:chExt cx="2248732" cy="2248735"/>
          </a:xfrm>
          <a:solidFill>
            <a:srgbClr val="C3260C"/>
          </a:solidFill>
        </p:grpSpPr>
        <p:sp>
          <p:nvSpPr>
            <p:cNvPr id="13" name="椭圆 12"/>
            <p:cNvSpPr/>
            <p:nvPr/>
          </p:nvSpPr>
          <p:spPr>
            <a:xfrm>
              <a:off x="1138194" y="2245447"/>
              <a:ext cx="2248732" cy="2248735"/>
            </a:xfrm>
            <a:prstGeom prst="ellipse">
              <a:avLst/>
            </a:prstGeom>
            <a:grpFill/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554674" y="2954315"/>
              <a:ext cx="1477328" cy="86177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反问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45267" y="2059837"/>
            <a:ext cx="1686549" cy="1686551"/>
            <a:chOff x="1138194" y="2245447"/>
            <a:chExt cx="2248732" cy="2248735"/>
          </a:xfrm>
          <a:solidFill>
            <a:srgbClr val="C3260C"/>
          </a:solidFill>
        </p:grpSpPr>
        <p:sp>
          <p:nvSpPr>
            <p:cNvPr id="16" name="椭圆 15"/>
            <p:cNvSpPr/>
            <p:nvPr/>
          </p:nvSpPr>
          <p:spPr>
            <a:xfrm>
              <a:off x="1138194" y="2245447"/>
              <a:ext cx="2248732" cy="2248735"/>
            </a:xfrm>
            <a:prstGeom prst="ellipse">
              <a:avLst/>
            </a:prstGeom>
            <a:grpFill/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554674" y="2954315"/>
              <a:ext cx="1477328" cy="86177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排比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44176" y="2059835"/>
            <a:ext cx="1686549" cy="1686551"/>
            <a:chOff x="1138194" y="2245447"/>
            <a:chExt cx="2248732" cy="2248735"/>
          </a:xfrm>
          <a:solidFill>
            <a:srgbClr val="C3260C"/>
          </a:solidFill>
        </p:grpSpPr>
        <p:sp>
          <p:nvSpPr>
            <p:cNvPr id="19" name="椭圆 18"/>
            <p:cNvSpPr/>
            <p:nvPr/>
          </p:nvSpPr>
          <p:spPr>
            <a:xfrm>
              <a:off x="1138194" y="2245447"/>
              <a:ext cx="2248732" cy="2248735"/>
            </a:xfrm>
            <a:prstGeom prst="ellipse">
              <a:avLst/>
            </a:prstGeom>
            <a:grpFill/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554674" y="2954315"/>
              <a:ext cx="1477328" cy="86177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感叹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43085" y="2059835"/>
            <a:ext cx="1686549" cy="1686551"/>
            <a:chOff x="1138194" y="2245447"/>
            <a:chExt cx="2248732" cy="2248735"/>
          </a:xfrm>
          <a:solidFill>
            <a:srgbClr val="C3260C"/>
          </a:solidFill>
        </p:grpSpPr>
        <p:sp>
          <p:nvSpPr>
            <p:cNvPr id="22" name="椭圆 21"/>
            <p:cNvSpPr/>
            <p:nvPr/>
          </p:nvSpPr>
          <p:spPr>
            <a:xfrm>
              <a:off x="1138194" y="2245447"/>
              <a:ext cx="2248732" cy="2248735"/>
            </a:xfrm>
            <a:prstGeom prst="ellipse">
              <a:avLst/>
            </a:prstGeom>
            <a:grpFill/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554674" y="2954315"/>
              <a:ext cx="1477328" cy="86177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短句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1121233" y="1059814"/>
            <a:ext cx="7670605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我是否陷入了人家的“情绪陷阱”里面？</a:t>
            </a:r>
          </a:p>
        </p:txBody>
      </p:sp>
    </p:spTree>
    <p:extLst>
      <p:ext uri="{BB962C8B-B14F-4D97-AF65-F5344CB8AC3E}">
        <p14:creationId xmlns:p14="http://schemas.microsoft.com/office/powerpoint/2010/main" val="247888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976827" y="199165"/>
            <a:ext cx="5765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三看是否简单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断言</a:t>
            </a:r>
            <a:endParaRPr lang="en-GB" altLang="zh-CN" sz="2800" b="1">
              <a:solidFill>
                <a:srgbClr val="FF0000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4A605F-D6F8-41C9-ABC7-9CB0803DF0F0}"/>
              </a:ext>
            </a:extLst>
          </p:cNvPr>
          <p:cNvSpPr txBox="1"/>
          <p:nvPr/>
        </p:nvSpPr>
        <p:spPr>
          <a:xfrm>
            <a:off x="2345220" y="1467663"/>
            <a:ext cx="5845706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“药物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A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能治疗疾病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B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2439F0-48D8-4A43-B60E-6B4C067915A5}"/>
              </a:ext>
            </a:extLst>
          </p:cNvPr>
          <p:cNvSpPr txBox="1"/>
          <p:nvPr/>
        </p:nvSpPr>
        <p:spPr>
          <a:xfrm>
            <a:off x="2309597" y="2864930"/>
            <a:ext cx="5784234" cy="963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◆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物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A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对疾病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B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的某些症状有明显改善，具体机制可能是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……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目前正在计划进一步的临床实验。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1A64E3-6EE7-4AC7-B0D7-A8544A1996C5}"/>
              </a:ext>
            </a:extLst>
          </p:cNvPr>
          <p:cNvCxnSpPr/>
          <p:nvPr/>
        </p:nvCxnSpPr>
        <p:spPr>
          <a:xfrm>
            <a:off x="2406948" y="2502408"/>
            <a:ext cx="5686883" cy="0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4" name="Oval 4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0E4A6C8-0BD0-4F6C-A2C6-962DD4F75C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8967" y="1333500"/>
            <a:ext cx="1113300" cy="1055340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TextBox 3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3520F8A-F1E4-482F-BD54-F25ABDF3057C}"/>
              </a:ext>
            </a:extLst>
          </p:cNvPr>
          <p:cNvSpPr txBox="1"/>
          <p:nvPr/>
        </p:nvSpPr>
        <p:spPr>
          <a:xfrm>
            <a:off x="1231920" y="1589505"/>
            <a:ext cx="8002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比</a:t>
            </a:r>
          </a:p>
        </p:txBody>
      </p:sp>
      <p:sp>
        <p:nvSpPr>
          <p:cNvPr id="16" name="Oval 4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97E1BEA-9817-448F-BDE0-75ECC3D26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792" y="2984498"/>
            <a:ext cx="1100475" cy="1055340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TextBox 3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99C284-4A01-415D-AC13-A427E446ADEE}"/>
              </a:ext>
            </a:extLst>
          </p:cNvPr>
          <p:cNvSpPr txBox="1"/>
          <p:nvPr/>
        </p:nvSpPr>
        <p:spPr>
          <a:xfrm>
            <a:off x="1231920" y="3205414"/>
            <a:ext cx="8002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较</a:t>
            </a:r>
          </a:p>
        </p:txBody>
      </p:sp>
    </p:spTree>
    <p:extLst>
      <p:ext uri="{BB962C8B-B14F-4D97-AF65-F5344CB8AC3E}">
        <p14:creationId xmlns:p14="http://schemas.microsoft.com/office/powerpoint/2010/main" val="29159395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  <p:bldP spid="14" grpId="0" animBg="1"/>
      <p:bldP spid="15" grpId="0"/>
      <p:bldP spid="16" grpId="0" animBg="1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1259980" y="1381605"/>
            <a:ext cx="2266703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大脑偏爱简单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Freeform 6"/>
          <p:cNvSpPr/>
          <p:nvPr/>
        </p:nvSpPr>
        <p:spPr bwMode="auto">
          <a:xfrm flipH="1">
            <a:off x="6328339" y="4545467"/>
            <a:ext cx="670226" cy="144190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3"/>
          </a:p>
        </p:txBody>
      </p:sp>
      <p:sp>
        <p:nvSpPr>
          <p:cNvPr id="13" name="Freeform 24"/>
          <p:cNvSpPr/>
          <p:nvPr/>
        </p:nvSpPr>
        <p:spPr>
          <a:xfrm flipH="1">
            <a:off x="6152669" y="4247663"/>
            <a:ext cx="1021563" cy="297804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2"/>
          </a:p>
        </p:txBody>
      </p:sp>
      <p:sp>
        <p:nvSpPr>
          <p:cNvPr id="14" name="Freeform 25"/>
          <p:cNvSpPr/>
          <p:nvPr/>
        </p:nvSpPr>
        <p:spPr>
          <a:xfrm flipH="1">
            <a:off x="6435599" y="4749765"/>
            <a:ext cx="455706" cy="97281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2"/>
          </a:p>
        </p:txBody>
      </p:sp>
      <p:sp>
        <p:nvSpPr>
          <p:cNvPr id="15" name="Freeform 5"/>
          <p:cNvSpPr/>
          <p:nvPr/>
        </p:nvSpPr>
        <p:spPr bwMode="auto">
          <a:xfrm>
            <a:off x="6581473" y="3672251"/>
            <a:ext cx="133315" cy="393995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6" name="Freeform 6"/>
          <p:cNvSpPr/>
          <p:nvPr/>
        </p:nvSpPr>
        <p:spPr bwMode="auto">
          <a:xfrm>
            <a:off x="6619562" y="3602022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7" name="Freeform 7"/>
          <p:cNvSpPr/>
          <p:nvPr/>
        </p:nvSpPr>
        <p:spPr bwMode="auto">
          <a:xfrm>
            <a:off x="6607660" y="3646063"/>
            <a:ext cx="114270" cy="110700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8" name="Freeform 8"/>
          <p:cNvSpPr/>
          <p:nvPr/>
        </p:nvSpPr>
        <p:spPr bwMode="auto">
          <a:xfrm>
            <a:off x="6599327" y="4051961"/>
            <a:ext cx="34520" cy="57135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9" name="Freeform 9"/>
          <p:cNvSpPr/>
          <p:nvPr/>
        </p:nvSpPr>
        <p:spPr bwMode="auto">
          <a:xfrm>
            <a:off x="6719550" y="3671060"/>
            <a:ext cx="132125" cy="393995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20" name="Freeform 10"/>
          <p:cNvSpPr/>
          <p:nvPr/>
        </p:nvSpPr>
        <p:spPr bwMode="auto">
          <a:xfrm>
            <a:off x="6756449" y="3598451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21" name="Freeform 11"/>
          <p:cNvSpPr/>
          <p:nvPr/>
        </p:nvSpPr>
        <p:spPr bwMode="auto">
          <a:xfrm>
            <a:off x="6745736" y="3644873"/>
            <a:ext cx="114270" cy="109509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22" name="Freeform 12"/>
          <p:cNvSpPr/>
          <p:nvPr/>
        </p:nvSpPr>
        <p:spPr bwMode="auto">
          <a:xfrm>
            <a:off x="6737404" y="4048390"/>
            <a:ext cx="34520" cy="57135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23" name="Freeform 13"/>
          <p:cNvSpPr/>
          <p:nvPr/>
        </p:nvSpPr>
        <p:spPr bwMode="auto">
          <a:xfrm>
            <a:off x="6839772" y="3673440"/>
            <a:ext cx="30948" cy="199973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grpSp>
        <p:nvGrpSpPr>
          <p:cNvPr id="24" name="Group 123"/>
          <p:cNvGrpSpPr/>
          <p:nvPr/>
        </p:nvGrpSpPr>
        <p:grpSpPr>
          <a:xfrm>
            <a:off x="5913706" y="3581490"/>
            <a:ext cx="613013" cy="465414"/>
            <a:chOff x="7170738" y="4168775"/>
            <a:chExt cx="817563" cy="620713"/>
          </a:xfrm>
          <a:solidFill>
            <a:srgbClr val="D90605"/>
          </a:solidFill>
        </p:grpSpPr>
        <p:sp>
          <p:nvSpPr>
            <p:cNvPr id="25" name="Freeform 14"/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26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</p:grpSp>
      <p:sp>
        <p:nvSpPr>
          <p:cNvPr id="31" name="Freeform 20"/>
          <p:cNvSpPr>
            <a:spLocks noEditPoints="1"/>
          </p:cNvSpPr>
          <p:nvPr/>
        </p:nvSpPr>
        <p:spPr bwMode="auto">
          <a:xfrm>
            <a:off x="5414964" y="1992716"/>
            <a:ext cx="358285" cy="377330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32" name="Oval 21"/>
          <p:cNvSpPr>
            <a:spLocks noChangeArrowheads="1"/>
          </p:cNvSpPr>
          <p:nvPr/>
        </p:nvSpPr>
        <p:spPr bwMode="auto">
          <a:xfrm>
            <a:off x="7701560" y="1904632"/>
            <a:ext cx="105938" cy="105938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33" name="Freeform 22"/>
          <p:cNvSpPr/>
          <p:nvPr/>
        </p:nvSpPr>
        <p:spPr bwMode="auto">
          <a:xfrm>
            <a:off x="7739649" y="1983193"/>
            <a:ext cx="166644" cy="347572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34" name="Freeform 23"/>
          <p:cNvSpPr/>
          <p:nvPr/>
        </p:nvSpPr>
        <p:spPr bwMode="auto">
          <a:xfrm>
            <a:off x="7593241" y="1983193"/>
            <a:ext cx="178547" cy="342811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35" name="Freeform 24"/>
          <p:cNvSpPr/>
          <p:nvPr/>
        </p:nvSpPr>
        <p:spPr bwMode="auto">
          <a:xfrm>
            <a:off x="7749172" y="1866542"/>
            <a:ext cx="19045" cy="59516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36" name="Freeform 25"/>
          <p:cNvSpPr>
            <a:spLocks noEditPoints="1"/>
          </p:cNvSpPr>
          <p:nvPr/>
        </p:nvSpPr>
        <p:spPr bwMode="auto">
          <a:xfrm>
            <a:off x="6896907" y="1610625"/>
            <a:ext cx="169025" cy="457081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37" name="Freeform 26"/>
          <p:cNvSpPr>
            <a:spLocks noEditPoints="1"/>
          </p:cNvSpPr>
          <p:nvPr/>
        </p:nvSpPr>
        <p:spPr bwMode="auto">
          <a:xfrm>
            <a:off x="6751688" y="1754652"/>
            <a:ext cx="458272" cy="167835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38" name="Freeform 27"/>
          <p:cNvSpPr>
            <a:spLocks noEditPoints="1"/>
          </p:cNvSpPr>
          <p:nvPr/>
        </p:nvSpPr>
        <p:spPr bwMode="auto">
          <a:xfrm>
            <a:off x="6786207" y="1651096"/>
            <a:ext cx="389233" cy="373759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39" name="Freeform 28"/>
          <p:cNvSpPr>
            <a:spLocks noEditPoints="1"/>
          </p:cNvSpPr>
          <p:nvPr/>
        </p:nvSpPr>
        <p:spPr bwMode="auto">
          <a:xfrm>
            <a:off x="6786207" y="1651096"/>
            <a:ext cx="389233" cy="373759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40" name="Oval 29"/>
          <p:cNvSpPr>
            <a:spLocks noChangeArrowheads="1"/>
          </p:cNvSpPr>
          <p:nvPr/>
        </p:nvSpPr>
        <p:spPr bwMode="auto">
          <a:xfrm>
            <a:off x="6946900" y="1803456"/>
            <a:ext cx="70229" cy="70229"/>
          </a:xfrm>
          <a:prstGeom prst="ellipse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41" name="Freeform 30"/>
          <p:cNvSpPr>
            <a:spLocks noEditPoints="1"/>
          </p:cNvSpPr>
          <p:nvPr/>
        </p:nvSpPr>
        <p:spPr bwMode="auto">
          <a:xfrm>
            <a:off x="7486112" y="1480880"/>
            <a:ext cx="192831" cy="365427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42" name="Rectangle 31"/>
          <p:cNvSpPr>
            <a:spLocks noChangeArrowheads="1"/>
          </p:cNvSpPr>
          <p:nvPr/>
        </p:nvSpPr>
        <p:spPr bwMode="auto">
          <a:xfrm>
            <a:off x="7389697" y="1479690"/>
            <a:ext cx="48803" cy="355905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43" name="Freeform 32"/>
          <p:cNvSpPr>
            <a:spLocks noEditPoints="1"/>
          </p:cNvSpPr>
          <p:nvPr/>
        </p:nvSpPr>
        <p:spPr bwMode="auto">
          <a:xfrm>
            <a:off x="5808959" y="3272305"/>
            <a:ext cx="421372" cy="308292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grpSp>
        <p:nvGrpSpPr>
          <p:cNvPr id="44" name="Group 127"/>
          <p:cNvGrpSpPr/>
          <p:nvPr/>
        </p:nvGrpSpPr>
        <p:grpSpPr>
          <a:xfrm>
            <a:off x="6993322" y="3580596"/>
            <a:ext cx="380902" cy="490410"/>
            <a:chOff x="8610600" y="4127500"/>
            <a:chExt cx="508001" cy="654050"/>
          </a:xfrm>
          <a:solidFill>
            <a:srgbClr val="D90605"/>
          </a:solidFill>
        </p:grpSpPr>
        <p:sp>
          <p:nvSpPr>
            <p:cNvPr id="45" name="Freeform 33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46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47" name="Freeform 35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49" name="Freeform 37"/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50" name="Freeform 38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51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52" name="Freeform 40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</p:grpSp>
      <p:sp>
        <p:nvSpPr>
          <p:cNvPr id="53" name="Freeform 41"/>
          <p:cNvSpPr>
            <a:spLocks noEditPoints="1"/>
          </p:cNvSpPr>
          <p:nvPr/>
        </p:nvSpPr>
        <p:spPr bwMode="auto">
          <a:xfrm>
            <a:off x="7308756" y="3085425"/>
            <a:ext cx="321385" cy="292817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54" name="Freeform 42"/>
          <p:cNvSpPr/>
          <p:nvPr/>
        </p:nvSpPr>
        <p:spPr bwMode="auto">
          <a:xfrm>
            <a:off x="7392078" y="3355626"/>
            <a:ext cx="69038" cy="148790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55" name="Freeform 43"/>
          <p:cNvSpPr/>
          <p:nvPr/>
        </p:nvSpPr>
        <p:spPr bwMode="auto">
          <a:xfrm>
            <a:off x="7363510" y="3400858"/>
            <a:ext cx="97606" cy="201164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56" name="Freeform 44"/>
          <p:cNvSpPr/>
          <p:nvPr/>
        </p:nvSpPr>
        <p:spPr bwMode="auto">
          <a:xfrm>
            <a:off x="6471964" y="1147592"/>
            <a:ext cx="392804" cy="359475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57" name="Freeform 45"/>
          <p:cNvSpPr>
            <a:spLocks noEditPoints="1"/>
          </p:cNvSpPr>
          <p:nvPr/>
        </p:nvSpPr>
        <p:spPr bwMode="auto">
          <a:xfrm>
            <a:off x="6355313" y="3142560"/>
            <a:ext cx="478507" cy="396375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1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58" name="Freeform 46"/>
          <p:cNvSpPr>
            <a:spLocks noEditPoints="1"/>
          </p:cNvSpPr>
          <p:nvPr/>
        </p:nvSpPr>
        <p:spPr bwMode="auto">
          <a:xfrm>
            <a:off x="7201627" y="2353381"/>
            <a:ext cx="614203" cy="716570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59" name="Freeform 47"/>
          <p:cNvSpPr>
            <a:spLocks noEditPoints="1"/>
          </p:cNvSpPr>
          <p:nvPr/>
        </p:nvSpPr>
        <p:spPr bwMode="auto">
          <a:xfrm>
            <a:off x="7667040" y="2562877"/>
            <a:ext cx="265441" cy="521358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60" name="Freeform 48"/>
          <p:cNvSpPr>
            <a:spLocks noEditPoints="1"/>
          </p:cNvSpPr>
          <p:nvPr/>
        </p:nvSpPr>
        <p:spPr bwMode="auto">
          <a:xfrm>
            <a:off x="6740975" y="2629535"/>
            <a:ext cx="434465" cy="434465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61" name="Freeform 49"/>
          <p:cNvSpPr/>
          <p:nvPr/>
        </p:nvSpPr>
        <p:spPr bwMode="auto">
          <a:xfrm>
            <a:off x="6820727" y="2767611"/>
            <a:ext cx="216637" cy="11427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grpSp>
        <p:nvGrpSpPr>
          <p:cNvPr id="62" name="Group 126"/>
          <p:cNvGrpSpPr/>
          <p:nvPr/>
        </p:nvGrpSpPr>
        <p:grpSpPr>
          <a:xfrm>
            <a:off x="6914761" y="3188982"/>
            <a:ext cx="340430" cy="323766"/>
            <a:chOff x="8505825" y="3605213"/>
            <a:chExt cx="454025" cy="431800"/>
          </a:xfrm>
          <a:solidFill>
            <a:srgbClr val="D90605"/>
          </a:solidFill>
        </p:grpSpPr>
        <p:sp>
          <p:nvSpPr>
            <p:cNvPr id="63" name="Freeform 50"/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  <p:sp>
          <p:nvSpPr>
            <p:cNvPr id="64" name="Freeform 51"/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id-ID" sz="1012"/>
            </a:p>
          </p:txBody>
        </p:sp>
      </p:grpSp>
      <p:sp>
        <p:nvSpPr>
          <p:cNvPr id="65" name="Freeform 52"/>
          <p:cNvSpPr/>
          <p:nvPr/>
        </p:nvSpPr>
        <p:spPr bwMode="auto">
          <a:xfrm>
            <a:off x="5864903" y="1261862"/>
            <a:ext cx="509455" cy="414230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66" name="Freeform 54"/>
          <p:cNvSpPr/>
          <p:nvPr/>
        </p:nvSpPr>
        <p:spPr bwMode="auto">
          <a:xfrm>
            <a:off x="5931561" y="1371371"/>
            <a:ext cx="385662" cy="252347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67" name="Freeform 55"/>
          <p:cNvSpPr>
            <a:spLocks noEditPoints="1"/>
          </p:cNvSpPr>
          <p:nvPr/>
        </p:nvSpPr>
        <p:spPr bwMode="auto">
          <a:xfrm>
            <a:off x="5617318" y="1592770"/>
            <a:ext cx="222589" cy="390423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68" name="Freeform 56"/>
          <p:cNvSpPr>
            <a:spLocks noEditPoints="1"/>
          </p:cNvSpPr>
          <p:nvPr/>
        </p:nvSpPr>
        <p:spPr bwMode="auto">
          <a:xfrm>
            <a:off x="5414964" y="2410517"/>
            <a:ext cx="416610" cy="453510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69" name="Freeform 57"/>
          <p:cNvSpPr>
            <a:spLocks noEditPoints="1"/>
          </p:cNvSpPr>
          <p:nvPr/>
        </p:nvSpPr>
        <p:spPr bwMode="auto">
          <a:xfrm>
            <a:off x="6951661" y="1238056"/>
            <a:ext cx="396375" cy="389233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70" name="Freeform 58"/>
          <p:cNvSpPr>
            <a:spLocks noEditPoints="1"/>
          </p:cNvSpPr>
          <p:nvPr/>
        </p:nvSpPr>
        <p:spPr bwMode="auto">
          <a:xfrm>
            <a:off x="5551470" y="2861851"/>
            <a:ext cx="385662" cy="390423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71" name="Rectangle 59"/>
          <p:cNvSpPr>
            <a:spLocks noChangeArrowheads="1"/>
          </p:cNvSpPr>
          <p:nvPr/>
        </p:nvSpPr>
        <p:spPr bwMode="auto">
          <a:xfrm>
            <a:off x="7048076" y="2491458"/>
            <a:ext cx="470175" cy="23806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72" name="Rectangle 60"/>
          <p:cNvSpPr>
            <a:spLocks noChangeArrowheads="1"/>
          </p:cNvSpPr>
          <p:nvPr/>
        </p:nvSpPr>
        <p:spPr bwMode="auto">
          <a:xfrm>
            <a:off x="7067121" y="2443845"/>
            <a:ext cx="432085" cy="23806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73" name="Rectangle 61"/>
          <p:cNvSpPr>
            <a:spLocks noChangeArrowheads="1"/>
          </p:cNvSpPr>
          <p:nvPr/>
        </p:nvSpPr>
        <p:spPr bwMode="auto">
          <a:xfrm>
            <a:off x="7237336" y="2395042"/>
            <a:ext cx="91655" cy="23806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74" name="Rectangle 62"/>
          <p:cNvSpPr>
            <a:spLocks noChangeArrowheads="1"/>
          </p:cNvSpPr>
          <p:nvPr/>
        </p:nvSpPr>
        <p:spPr bwMode="auto">
          <a:xfrm>
            <a:off x="7254001" y="2220066"/>
            <a:ext cx="58326" cy="190450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75" name="Rectangle 63"/>
          <p:cNvSpPr>
            <a:spLocks noChangeArrowheads="1"/>
          </p:cNvSpPr>
          <p:nvPr/>
        </p:nvSpPr>
        <p:spPr bwMode="auto">
          <a:xfrm>
            <a:off x="7237336" y="2210544"/>
            <a:ext cx="91655" cy="23806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76" name="Rectangle 64"/>
          <p:cNvSpPr>
            <a:spLocks noChangeArrowheads="1"/>
          </p:cNvSpPr>
          <p:nvPr/>
        </p:nvSpPr>
        <p:spPr bwMode="auto">
          <a:xfrm>
            <a:off x="7376603" y="2395042"/>
            <a:ext cx="89274" cy="23806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77" name="Rectangle 65"/>
          <p:cNvSpPr>
            <a:spLocks noChangeArrowheads="1"/>
          </p:cNvSpPr>
          <p:nvPr/>
        </p:nvSpPr>
        <p:spPr bwMode="auto">
          <a:xfrm>
            <a:off x="7392077" y="2220066"/>
            <a:ext cx="57135" cy="190450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78" name="Rectangle 66"/>
          <p:cNvSpPr>
            <a:spLocks noChangeArrowheads="1"/>
          </p:cNvSpPr>
          <p:nvPr/>
        </p:nvSpPr>
        <p:spPr bwMode="auto">
          <a:xfrm>
            <a:off x="7376603" y="2210544"/>
            <a:ext cx="89274" cy="23806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79" name="Rectangle 67"/>
          <p:cNvSpPr>
            <a:spLocks noChangeArrowheads="1"/>
          </p:cNvSpPr>
          <p:nvPr/>
        </p:nvSpPr>
        <p:spPr bwMode="auto">
          <a:xfrm>
            <a:off x="7100450" y="2395042"/>
            <a:ext cx="91655" cy="23806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80" name="Rectangle 68"/>
          <p:cNvSpPr>
            <a:spLocks noChangeArrowheads="1"/>
          </p:cNvSpPr>
          <p:nvPr/>
        </p:nvSpPr>
        <p:spPr bwMode="auto">
          <a:xfrm>
            <a:off x="7115925" y="2220066"/>
            <a:ext cx="59516" cy="190450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81" name="Rectangle 69"/>
          <p:cNvSpPr>
            <a:spLocks noChangeArrowheads="1"/>
          </p:cNvSpPr>
          <p:nvPr/>
        </p:nvSpPr>
        <p:spPr bwMode="auto">
          <a:xfrm>
            <a:off x="7100450" y="2210544"/>
            <a:ext cx="91655" cy="23806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82" name="Rectangle 70"/>
          <p:cNvSpPr>
            <a:spLocks noChangeArrowheads="1"/>
          </p:cNvSpPr>
          <p:nvPr/>
        </p:nvSpPr>
        <p:spPr bwMode="auto">
          <a:xfrm>
            <a:off x="7067121" y="2158170"/>
            <a:ext cx="432085" cy="23806"/>
          </a:xfrm>
          <a:prstGeom prst="rect">
            <a:avLst/>
          </a:pr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83" name="Freeform 71"/>
          <p:cNvSpPr/>
          <p:nvPr/>
        </p:nvSpPr>
        <p:spPr bwMode="auto">
          <a:xfrm>
            <a:off x="7067121" y="2020093"/>
            <a:ext cx="432085" cy="138077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5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84" name="Freeform 72"/>
          <p:cNvSpPr>
            <a:spLocks noEditPoints="1"/>
          </p:cNvSpPr>
          <p:nvPr/>
        </p:nvSpPr>
        <p:spPr bwMode="auto">
          <a:xfrm>
            <a:off x="5879187" y="2145076"/>
            <a:ext cx="599919" cy="391614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85" name="Freeform 73"/>
          <p:cNvSpPr>
            <a:spLocks noEditPoints="1"/>
          </p:cNvSpPr>
          <p:nvPr/>
        </p:nvSpPr>
        <p:spPr bwMode="auto">
          <a:xfrm>
            <a:off x="7202817" y="2574780"/>
            <a:ext cx="140457" cy="245205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86" name="Freeform 74"/>
          <p:cNvSpPr>
            <a:spLocks noEditPoints="1"/>
          </p:cNvSpPr>
          <p:nvPr/>
        </p:nvSpPr>
        <p:spPr bwMode="auto">
          <a:xfrm>
            <a:off x="5976792" y="1734418"/>
            <a:ext cx="282105" cy="345191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87" name="Freeform 75"/>
          <p:cNvSpPr>
            <a:spLocks noEditPoints="1"/>
          </p:cNvSpPr>
          <p:nvPr/>
        </p:nvSpPr>
        <p:spPr bwMode="auto">
          <a:xfrm>
            <a:off x="6519577" y="2097463"/>
            <a:ext cx="427323" cy="428513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88" name="Freeform 76"/>
          <p:cNvSpPr>
            <a:spLocks noEditPoints="1"/>
          </p:cNvSpPr>
          <p:nvPr/>
        </p:nvSpPr>
        <p:spPr bwMode="auto">
          <a:xfrm>
            <a:off x="6093443" y="2649770"/>
            <a:ext cx="482078" cy="365427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89" name="Freeform 77"/>
          <p:cNvSpPr/>
          <p:nvPr/>
        </p:nvSpPr>
        <p:spPr bwMode="auto">
          <a:xfrm>
            <a:off x="6304130" y="2114128"/>
            <a:ext cx="160693" cy="120222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90" name="Freeform 78"/>
          <p:cNvSpPr/>
          <p:nvPr/>
        </p:nvSpPr>
        <p:spPr bwMode="auto">
          <a:xfrm>
            <a:off x="6375548" y="2083180"/>
            <a:ext cx="44042" cy="54754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91" name="Freeform 79"/>
          <p:cNvSpPr>
            <a:spLocks noEditPoints="1"/>
          </p:cNvSpPr>
          <p:nvPr/>
        </p:nvSpPr>
        <p:spPr bwMode="auto">
          <a:xfrm>
            <a:off x="6125582" y="3085425"/>
            <a:ext cx="169025" cy="234492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92" name="Freeform 80"/>
          <p:cNvSpPr>
            <a:spLocks noEditPoints="1"/>
          </p:cNvSpPr>
          <p:nvPr/>
        </p:nvSpPr>
        <p:spPr bwMode="auto">
          <a:xfrm>
            <a:off x="7424216" y="1883207"/>
            <a:ext cx="211876" cy="232112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93" name="Freeform 81"/>
          <p:cNvSpPr>
            <a:spLocks noEditPoints="1"/>
          </p:cNvSpPr>
          <p:nvPr/>
        </p:nvSpPr>
        <p:spPr bwMode="auto">
          <a:xfrm>
            <a:off x="6364835" y="1571344"/>
            <a:ext cx="320195" cy="460652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94" name="Freeform 82"/>
          <p:cNvSpPr>
            <a:spLocks noEditPoints="1"/>
          </p:cNvSpPr>
          <p:nvPr/>
        </p:nvSpPr>
        <p:spPr bwMode="auto">
          <a:xfrm>
            <a:off x="6250565" y="1505877"/>
            <a:ext cx="184499" cy="163074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95" name="Freeform 83"/>
          <p:cNvSpPr/>
          <p:nvPr/>
        </p:nvSpPr>
        <p:spPr bwMode="auto">
          <a:xfrm>
            <a:off x="6198191" y="1603483"/>
            <a:ext cx="80941" cy="51184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96" name="Freeform 84"/>
          <p:cNvSpPr/>
          <p:nvPr/>
        </p:nvSpPr>
        <p:spPr bwMode="auto">
          <a:xfrm>
            <a:off x="6147008" y="1610625"/>
            <a:ext cx="109509" cy="66658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97" name="Freeform 85"/>
          <p:cNvSpPr>
            <a:spLocks noEditPoints="1"/>
          </p:cNvSpPr>
          <p:nvPr/>
        </p:nvSpPr>
        <p:spPr bwMode="auto">
          <a:xfrm>
            <a:off x="6083921" y="2479554"/>
            <a:ext cx="334479" cy="119032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98" name="Freeform 86"/>
          <p:cNvSpPr/>
          <p:nvPr/>
        </p:nvSpPr>
        <p:spPr bwMode="auto">
          <a:xfrm>
            <a:off x="7469448" y="2786656"/>
            <a:ext cx="184499" cy="236873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99" name="Freeform 87"/>
          <p:cNvSpPr/>
          <p:nvPr/>
        </p:nvSpPr>
        <p:spPr bwMode="auto">
          <a:xfrm>
            <a:off x="7574196" y="2778324"/>
            <a:ext cx="89274" cy="61896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00" name="Freeform 88"/>
          <p:cNvSpPr/>
          <p:nvPr/>
        </p:nvSpPr>
        <p:spPr bwMode="auto">
          <a:xfrm>
            <a:off x="7505157" y="2827127"/>
            <a:ext cx="122603" cy="170215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01" name="Freeform 89"/>
          <p:cNvSpPr>
            <a:spLocks noEditPoints="1"/>
          </p:cNvSpPr>
          <p:nvPr/>
        </p:nvSpPr>
        <p:spPr bwMode="auto">
          <a:xfrm>
            <a:off x="7219481" y="1858211"/>
            <a:ext cx="166644" cy="121412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02" name="Freeform 90"/>
          <p:cNvSpPr/>
          <p:nvPr/>
        </p:nvSpPr>
        <p:spPr bwMode="auto">
          <a:xfrm>
            <a:off x="5830384" y="2653341"/>
            <a:ext cx="154741" cy="199973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03" name="Freeform 91"/>
          <p:cNvSpPr/>
          <p:nvPr/>
        </p:nvSpPr>
        <p:spPr bwMode="auto">
          <a:xfrm>
            <a:off x="5820862" y="2646199"/>
            <a:ext cx="76180" cy="52374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04" name="Freeform 92"/>
          <p:cNvSpPr/>
          <p:nvPr/>
        </p:nvSpPr>
        <p:spPr bwMode="auto">
          <a:xfrm>
            <a:off x="5851810" y="2689050"/>
            <a:ext cx="104748" cy="14402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05" name="Freeform 93"/>
          <p:cNvSpPr>
            <a:spLocks noEditPoints="1"/>
          </p:cNvSpPr>
          <p:nvPr/>
        </p:nvSpPr>
        <p:spPr bwMode="auto">
          <a:xfrm>
            <a:off x="6850484" y="3891269"/>
            <a:ext cx="164263" cy="179738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0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06" name="Freeform 94"/>
          <p:cNvSpPr/>
          <p:nvPr/>
        </p:nvSpPr>
        <p:spPr bwMode="auto">
          <a:xfrm>
            <a:off x="6651701" y="2706905"/>
            <a:ext cx="47613" cy="45232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07" name="Freeform 95"/>
          <p:cNvSpPr/>
          <p:nvPr/>
        </p:nvSpPr>
        <p:spPr bwMode="auto">
          <a:xfrm>
            <a:off x="6640988" y="2570019"/>
            <a:ext cx="44042" cy="147599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08" name="Freeform 96"/>
          <p:cNvSpPr/>
          <p:nvPr/>
        </p:nvSpPr>
        <p:spPr bwMode="auto">
          <a:xfrm>
            <a:off x="6671937" y="2593825"/>
            <a:ext cx="95225" cy="127364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09" name="Freeform 97"/>
          <p:cNvSpPr/>
          <p:nvPr/>
        </p:nvSpPr>
        <p:spPr bwMode="auto">
          <a:xfrm>
            <a:off x="6663605" y="2741424"/>
            <a:ext cx="11903" cy="23806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110" name="Freeform 98"/>
          <p:cNvSpPr>
            <a:spLocks noEditPoints="1"/>
          </p:cNvSpPr>
          <p:nvPr/>
        </p:nvSpPr>
        <p:spPr bwMode="auto">
          <a:xfrm>
            <a:off x="6625515" y="1535635"/>
            <a:ext cx="165454" cy="177357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0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D9060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id-ID" sz="1012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8E3550A-A47B-4953-811C-5818347F9210}"/>
              </a:ext>
            </a:extLst>
          </p:cNvPr>
          <p:cNvSpPr/>
          <p:nvPr/>
        </p:nvSpPr>
        <p:spPr>
          <a:xfrm>
            <a:off x="4114470" y="2110085"/>
            <a:ext cx="915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VS</a:t>
            </a:r>
            <a:endParaRPr lang="zh-CN" alt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438BCBD-3D08-4EDE-83E6-E6F5E628B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3017" y="2226301"/>
            <a:ext cx="2543175" cy="2400300"/>
          </a:xfrm>
          <a:prstGeom prst="rect">
            <a:avLst/>
          </a:prstGeom>
        </p:spPr>
      </p:pic>
      <p:sp>
        <p:nvSpPr>
          <p:cNvPr id="124" name="文本框 1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463EC06-AA98-4F70-B613-FFE56658499D}"/>
              </a:ext>
            </a:extLst>
          </p:cNvPr>
          <p:cNvSpPr txBox="1"/>
          <p:nvPr/>
        </p:nvSpPr>
        <p:spPr>
          <a:xfrm>
            <a:off x="835191" y="111211"/>
            <a:ext cx="34646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谣言为什么有威力？</a:t>
            </a:r>
          </a:p>
        </p:txBody>
      </p:sp>
    </p:spTree>
    <p:extLst>
      <p:ext uri="{BB962C8B-B14F-4D97-AF65-F5344CB8AC3E}">
        <p14:creationId xmlns:p14="http://schemas.microsoft.com/office/powerpoint/2010/main" val="195225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906966" y="206145"/>
            <a:ext cx="3418323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这样的信息值得怀疑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剪去对角的矩形 53"/>
          <p:cNvSpPr/>
          <p:nvPr/>
        </p:nvSpPr>
        <p:spPr>
          <a:xfrm>
            <a:off x="1347598" y="1270642"/>
            <a:ext cx="3224402" cy="1301108"/>
          </a:xfrm>
          <a:prstGeom prst="snip2DiagRect">
            <a:avLst/>
          </a:prstGeom>
          <a:solidFill>
            <a:srgbClr val="C32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endParaRPr lang="zh-CN" altLang="en-US" sz="1013">
              <a:solidFill>
                <a:srgbClr val="007FDE"/>
              </a:solidFill>
            </a:endParaRPr>
          </a:p>
        </p:txBody>
      </p:sp>
      <p:sp>
        <p:nvSpPr>
          <p:cNvPr id="55" name="矩形 104"/>
          <p:cNvSpPr>
            <a:spLocks noChangeArrowheads="1"/>
          </p:cNvSpPr>
          <p:nvPr/>
        </p:nvSpPr>
        <p:spPr bwMode="auto">
          <a:xfrm>
            <a:off x="1534889" y="1617073"/>
            <a:ext cx="1369579" cy="4385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67" tIns="34283" rIns="68567" bIns="34283">
            <a:spAutoFit/>
          </a:bodyPr>
          <a:lstStyle/>
          <a:p>
            <a:pPr algn="r"/>
            <a:r>
              <a: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斩钉截铁</a:t>
            </a:r>
            <a:endParaRPr lang="en-US" sz="2400" b="1">
              <a:solidFill>
                <a:srgbClr val="F2F2F2"/>
              </a:soli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65" name="矩形 10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DFF67CC-AF77-4AF5-A487-14F3AEB0E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710" y="1605260"/>
            <a:ext cx="1369579" cy="4385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67" tIns="34283" rIns="68567" bIns="34283">
            <a:spAutoFit/>
          </a:bodyPr>
          <a:lstStyle/>
          <a:p>
            <a:pPr algn="r"/>
            <a:r>
              <a: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不容置疑</a:t>
            </a:r>
            <a:endParaRPr lang="en-US" sz="2400" b="1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866B393-5089-4870-A958-3A0A17E69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r="305" b="1826"/>
          <a:stretch>
            <a:fillRect/>
          </a:stretch>
        </p:blipFill>
        <p:spPr>
          <a:xfrm>
            <a:off x="5464979" y="1270642"/>
            <a:ext cx="2126330" cy="279322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71F1B4-14DF-48A2-882E-60E467EBA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2456" y="2906368"/>
            <a:ext cx="1674405" cy="123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5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4" grpId="0" animBg="1"/>
      <p:bldP spid="55" grpId="0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课堂导入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7EEFF56-6669-408E-AD09-D2E253163883}"/>
              </a:ext>
            </a:extLst>
          </p:cNvPr>
          <p:cNvSpPr txBox="1"/>
          <p:nvPr/>
        </p:nvSpPr>
        <p:spPr>
          <a:xfrm>
            <a:off x="2272271" y="1418923"/>
            <a:ext cx="1431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FW轻吟体 简 E" panose="02000900000000000000" pitchFamily="2" charset="-122"/>
                <a:ea typeface="方正FW轻吟体 简 E" panose="02000900000000000000" pitchFamily="2" charset="-122"/>
              </a:rPr>
              <a:t>鱼肚藏书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9AAC8A7-34A0-42E2-AE7B-C0E16C1236CC}"/>
              </a:ext>
            </a:extLst>
          </p:cNvPr>
          <p:cNvSpPr txBox="1"/>
          <p:nvPr/>
        </p:nvSpPr>
        <p:spPr>
          <a:xfrm>
            <a:off x="5521773" y="1418922"/>
            <a:ext cx="1431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FW轻吟体 简 E" panose="02000900000000000000" pitchFamily="2" charset="-122"/>
                <a:ea typeface="方正FW轻吟体 简 E" panose="02000900000000000000" pitchFamily="2" charset="-122"/>
              </a:rPr>
              <a:t>篝火狐鸣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81FC240-5356-4FC3-B692-7033588B2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912" y="2197489"/>
            <a:ext cx="2005349" cy="1504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B110016-B6D6-4A3A-A9CA-5357351A7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3332" y="2197508"/>
            <a:ext cx="1947991" cy="1503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2102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2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463EC06-AA98-4F70-B613-FFE56658499D}"/>
              </a:ext>
            </a:extLst>
          </p:cNvPr>
          <p:cNvSpPr txBox="1"/>
          <p:nvPr/>
        </p:nvSpPr>
        <p:spPr>
          <a:xfrm>
            <a:off x="835191" y="111211"/>
            <a:ext cx="34646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课堂回顾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F61B29-CCF0-463E-9E64-77471985E2AD}"/>
              </a:ext>
            </a:extLst>
          </p:cNvPr>
          <p:cNvSpPr/>
          <p:nvPr/>
        </p:nvSpPr>
        <p:spPr>
          <a:xfrm>
            <a:off x="950742" y="2144054"/>
            <a:ext cx="1861926" cy="11364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信息时代的语文生活</a:t>
            </a:r>
          </a:p>
        </p:txBody>
      </p:sp>
      <p:sp>
        <p:nvSpPr>
          <p:cNvPr id="112" name="左大括号 1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83A0DD5-2AEE-4ED5-8C22-38D9DC28C05C}"/>
              </a:ext>
            </a:extLst>
          </p:cNvPr>
          <p:cNvSpPr/>
          <p:nvPr/>
        </p:nvSpPr>
        <p:spPr>
          <a:xfrm>
            <a:off x="2981320" y="1852674"/>
            <a:ext cx="243368" cy="178902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441E40C-FDEC-466A-9595-1E18FD46EC99}"/>
              </a:ext>
            </a:extLst>
          </p:cNvPr>
          <p:cNvSpPr/>
          <p:nvPr/>
        </p:nvSpPr>
        <p:spPr>
          <a:xfrm>
            <a:off x="3363548" y="1500738"/>
            <a:ext cx="1108559" cy="70387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认识多媒介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FD2C47A-34F2-4826-99FE-BBA15E407215}"/>
              </a:ext>
            </a:extLst>
          </p:cNvPr>
          <p:cNvSpPr/>
          <p:nvPr/>
        </p:nvSpPr>
        <p:spPr>
          <a:xfrm>
            <a:off x="3363549" y="3286389"/>
            <a:ext cx="1108558" cy="70387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辨识媒介信息</a:t>
            </a: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F4C341-C6B1-4C02-BCF7-BC38B74CDDDE}"/>
              </a:ext>
            </a:extLst>
          </p:cNvPr>
          <p:cNvSpPr/>
          <p:nvPr/>
        </p:nvSpPr>
        <p:spPr>
          <a:xfrm>
            <a:off x="3355853" y="2393563"/>
            <a:ext cx="1116254" cy="70387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善用多媒介</a:t>
            </a: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024DE9C-6FEA-419D-BC01-BACE8AF57526}"/>
              </a:ext>
            </a:extLst>
          </p:cNvPr>
          <p:cNvSpPr/>
          <p:nvPr/>
        </p:nvSpPr>
        <p:spPr>
          <a:xfrm>
            <a:off x="4817084" y="1610099"/>
            <a:ext cx="2579685" cy="4851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网络电视广播短信等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FF85BC7-61A5-4BCB-96A6-28594958C694}"/>
              </a:ext>
            </a:extLst>
          </p:cNvPr>
          <p:cNvSpPr/>
          <p:nvPr/>
        </p:nvSpPr>
        <p:spPr>
          <a:xfrm>
            <a:off x="4817084" y="2469715"/>
            <a:ext cx="2579685" cy="4851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策划宣多媒介传方案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1B88E09-2CA6-4988-836D-BF5C77108A1F}"/>
              </a:ext>
            </a:extLst>
          </p:cNvPr>
          <p:cNvSpPr/>
          <p:nvPr/>
        </p:nvSpPr>
        <p:spPr>
          <a:xfrm>
            <a:off x="4817084" y="3329331"/>
            <a:ext cx="2773938" cy="4851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本质手段 来源 情绪等</a:t>
            </a:r>
          </a:p>
        </p:txBody>
      </p: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131007-1ACE-4A2E-833B-E71632EA6FBC}"/>
              </a:ext>
            </a:extLst>
          </p:cNvPr>
          <p:cNvCxnSpPr/>
          <p:nvPr/>
        </p:nvCxnSpPr>
        <p:spPr>
          <a:xfrm>
            <a:off x="4472107" y="1852674"/>
            <a:ext cx="329609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63B2F97-81A6-4AA6-A985-46805E600538}"/>
              </a:ext>
            </a:extLst>
          </p:cNvPr>
          <p:cNvCxnSpPr/>
          <p:nvPr/>
        </p:nvCxnSpPr>
        <p:spPr>
          <a:xfrm>
            <a:off x="4487475" y="3633060"/>
            <a:ext cx="329609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6847F45-DF04-4753-8EAE-FB098CEB26FE}"/>
              </a:ext>
            </a:extLst>
          </p:cNvPr>
          <p:cNvCxnSpPr/>
          <p:nvPr/>
        </p:nvCxnSpPr>
        <p:spPr>
          <a:xfrm>
            <a:off x="4495594" y="2712290"/>
            <a:ext cx="329609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02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  <p:cond evt="onBegin" delay="0">
                          <p:tn val="74"/>
                        </p:cond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79" y="200199"/>
            <a:ext cx="5416541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社会调查：身边人获取信息途径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E4FECE7-A68F-4849-88FE-305C609DD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206" y="890601"/>
            <a:ext cx="8439538" cy="336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1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调查结论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2"/>
          <p:cNvSpPr>
            <a:spLocks noChangeArrowheads="1"/>
          </p:cNvSpPr>
          <p:nvPr/>
        </p:nvSpPr>
        <p:spPr bwMode="auto">
          <a:xfrm>
            <a:off x="2693753" y="1778303"/>
            <a:ext cx="56166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2000">
                <a:solidFill>
                  <a:srgbClr val="595959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不同人群都关注疫情防控对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自身</a:t>
            </a:r>
            <a:r>
              <a:rPr lang="zh-CN" altLang="en-US" sz="2000">
                <a:solidFill>
                  <a:srgbClr val="595959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生产生活的影响</a:t>
            </a:r>
            <a:endParaRPr lang="en-US" altLang="zh-CN" sz="2000">
              <a:solidFill>
                <a:srgbClr val="595959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26" name="TextBox 16"/>
          <p:cNvSpPr>
            <a:spLocks noChangeArrowheads="1"/>
          </p:cNvSpPr>
          <p:nvPr/>
        </p:nvSpPr>
        <p:spPr bwMode="auto">
          <a:xfrm>
            <a:off x="2693753" y="947778"/>
            <a:ext cx="5910693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2000">
                <a:solidFill>
                  <a:srgbClr val="595959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获取信息的媒介趋于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多元化</a:t>
            </a:r>
            <a:r>
              <a:rPr lang="zh-CN" altLang="en-US" sz="2000">
                <a:solidFill>
                  <a:srgbClr val="595959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，其中，首选媒介为移动客户端的比例较大，首选报刊文件等的比例较小。</a:t>
            </a:r>
            <a:endParaRPr lang="en-US" altLang="zh-CN" sz="2000">
              <a:solidFill>
                <a:srgbClr val="595959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31" name="TextBox 21"/>
          <p:cNvSpPr>
            <a:spLocks noChangeArrowheads="1"/>
          </p:cNvSpPr>
          <p:nvPr/>
        </p:nvSpPr>
        <p:spPr bwMode="auto">
          <a:xfrm>
            <a:off x="1127259" y="973147"/>
            <a:ext cx="1391397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媒介选择</a:t>
            </a:r>
          </a:p>
        </p:txBody>
      </p:sp>
      <p:sp>
        <p:nvSpPr>
          <p:cNvPr id="33" name="TextBox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48D806D-3EEF-4812-A722-23854986F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259" y="1778303"/>
            <a:ext cx="1391396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关注重点</a:t>
            </a:r>
          </a:p>
        </p:txBody>
      </p:sp>
      <p:sp>
        <p:nvSpPr>
          <p:cNvPr id="34" name="TextBox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4B089BE-3599-4414-AF9B-AA5BE72E6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3753" y="2378233"/>
            <a:ext cx="5910693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网络</a:t>
            </a:r>
            <a:r>
              <a:rPr lang="zh-CN" altLang="en-US" sz="2000">
                <a:solidFill>
                  <a:srgbClr val="595959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传播信息时效性强、传播速度快，是大家获取信息的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首选</a:t>
            </a:r>
            <a:r>
              <a:rPr lang="zh-CN" altLang="en-US" sz="2000">
                <a:solidFill>
                  <a:srgbClr val="595959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。</a:t>
            </a:r>
            <a:endParaRPr lang="en-US" altLang="zh-CN" sz="2000">
              <a:solidFill>
                <a:srgbClr val="595959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35" name="TextBox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3A4C5BA-BA84-445A-B774-5B418AAC3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259" y="2425094"/>
            <a:ext cx="1391397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首选途径</a:t>
            </a:r>
          </a:p>
        </p:txBody>
      </p:sp>
      <p:sp>
        <p:nvSpPr>
          <p:cNvPr id="36" name="TextBox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FAF741A-BF06-41FC-809F-A0DA18FC8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3753" y="3224564"/>
            <a:ext cx="5910693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2000">
                <a:solidFill>
                  <a:srgbClr val="595959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获取途径以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移动网络</a:t>
            </a:r>
            <a:r>
              <a:rPr lang="zh-CN" altLang="en-US" sz="2000">
                <a:solidFill>
                  <a:srgbClr val="595959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和电视为主，农村和偏远地区则以电视和广播为主。</a:t>
            </a:r>
            <a:endParaRPr lang="en-US" altLang="zh-CN" sz="2000">
              <a:solidFill>
                <a:srgbClr val="595959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37" name="TextBox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9ABA14D-D9C4-4090-9BC4-A67DF5AE0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259" y="3269368"/>
            <a:ext cx="1391397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获取途径</a:t>
            </a:r>
          </a:p>
        </p:txBody>
      </p:sp>
      <p:sp>
        <p:nvSpPr>
          <p:cNvPr id="38" name="TextBox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3871127-5537-4624-92F6-FFA6F5200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3753" y="4041458"/>
            <a:ext cx="5910693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专业</a:t>
            </a:r>
            <a:r>
              <a:rPr lang="zh-CN" altLang="en-US" sz="2000">
                <a:solidFill>
                  <a:srgbClr val="595959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媒体依然更受关注，但</a:t>
            </a:r>
            <a:r>
              <a:rPr lang="zh-CN" altLang="en-US" sz="200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自媒体</a:t>
            </a:r>
            <a:r>
              <a:rPr lang="zh-CN" altLang="en-US" sz="2000">
                <a:solidFill>
                  <a:srgbClr val="595959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发展迅速，影响分布广泛。</a:t>
            </a:r>
            <a:endParaRPr lang="en-US" altLang="zh-CN" sz="2000">
              <a:solidFill>
                <a:srgbClr val="595959"/>
              </a:solidFill>
              <a:latin typeface="方正柳公权楷书 简" panose="02000500000000000000" pitchFamily="2" charset="-122"/>
              <a:ea typeface="方正柳公权楷书 简" panose="02000500000000000000" pitchFamily="2" charset="-122"/>
            </a:endParaRPr>
          </a:p>
        </p:txBody>
      </p:sp>
      <p:sp>
        <p:nvSpPr>
          <p:cNvPr id="39" name="TextBox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0416FD-3987-4DED-8275-056A40EC6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259" y="4055096"/>
            <a:ext cx="1391397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媒体类型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F5783C8-4A68-4921-A815-B160A9F52F9C}"/>
              </a:ext>
            </a:extLst>
          </p:cNvPr>
          <p:cNvCxnSpPr/>
          <p:nvPr/>
        </p:nvCxnSpPr>
        <p:spPr>
          <a:xfrm flipV="1">
            <a:off x="1060124" y="1611980"/>
            <a:ext cx="7868721" cy="29641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56B5990-E6E9-40E6-996C-FFF8483B2AFA}"/>
              </a:ext>
            </a:extLst>
          </p:cNvPr>
          <p:cNvCxnSpPr/>
          <p:nvPr/>
        </p:nvCxnSpPr>
        <p:spPr>
          <a:xfrm flipV="1">
            <a:off x="1060124" y="2271544"/>
            <a:ext cx="7868721" cy="29641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7607007-E5DB-4F84-8A17-26A27CF5B4FB}"/>
              </a:ext>
            </a:extLst>
          </p:cNvPr>
          <p:cNvCxnSpPr/>
          <p:nvPr/>
        </p:nvCxnSpPr>
        <p:spPr>
          <a:xfrm flipV="1">
            <a:off x="1060124" y="3024345"/>
            <a:ext cx="7868721" cy="29641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2F5F3A9-20EC-4494-8071-22F9102AA8D6}"/>
              </a:ext>
            </a:extLst>
          </p:cNvPr>
          <p:cNvCxnSpPr/>
          <p:nvPr/>
        </p:nvCxnSpPr>
        <p:spPr>
          <a:xfrm flipV="1">
            <a:off x="1060124" y="3854082"/>
            <a:ext cx="7868721" cy="29641"/>
          </a:xfrm>
          <a:prstGeom prst="line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68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8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  <p:cond evt="onBegin" delay="0">
                          <p:tn val="91"/>
                        </p:cond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6" grpId="0"/>
      <p:bldP spid="31" grpId="0" animBg="1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33511" y="1722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实战演练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488F391-7E60-4833-8A3C-57B65368C1BE}"/>
              </a:ext>
            </a:extLst>
          </p:cNvPr>
          <p:cNvSpPr txBox="1"/>
          <p:nvPr/>
        </p:nvSpPr>
        <p:spPr>
          <a:xfrm>
            <a:off x="585363" y="699075"/>
            <a:ext cx="81348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根据班级</a:t>
            </a:r>
            <a:r>
              <a:rPr lang="en-US" altLang="zh-CN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QQ</a:t>
            </a:r>
            <a:r>
              <a:rPr lang="zh-CN" altLang="en-US" sz="18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群、校园广播和手机短信的媒介特点，对下面的招聘启事进行改写。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462ED42-CD5B-4B06-85DA-6F19652417AC}"/>
              </a:ext>
            </a:extLst>
          </p:cNvPr>
          <p:cNvSpPr txBox="1"/>
          <p:nvPr/>
        </p:nvSpPr>
        <p:spPr>
          <a:xfrm>
            <a:off x="646358" y="1164038"/>
            <a:ext cx="7997057" cy="3607462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招聘启事</a:t>
            </a:r>
          </a:p>
          <a:p>
            <a:pPr>
              <a:lnSpc>
                <a:spcPts val="2700"/>
              </a:lnSpc>
            </a:pP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校报拟招聘两名编辑，具体信息如下：</a:t>
            </a:r>
          </a:p>
          <a:p>
            <a:pPr>
              <a:lnSpc>
                <a:spcPts val="27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岗位职责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：负责来稿筛选、文字编辑和部分校内新闻采写工作。</a:t>
            </a:r>
          </a:p>
          <a:p>
            <a:pPr>
              <a:lnSpc>
                <a:spcPts val="27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招聘对象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：高一、高二年级学有余力的同学。</a:t>
            </a:r>
          </a:p>
          <a:p>
            <a:pPr>
              <a:lnSpc>
                <a:spcPts val="27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应聘条件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</a:t>
            </a:r>
            <a:r>
              <a:rPr lang="en-US" altLang="zh-CN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1.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热爱文学，热爱写作，有一定的文学鉴赏能力和较高的文字水平；</a:t>
            </a:r>
            <a:r>
              <a:rPr lang="en-US" altLang="zh-CN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2.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能够认真细致地做好文字工作，有较强的责任心；</a:t>
            </a:r>
            <a:r>
              <a:rPr lang="en-US" altLang="zh-CN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3.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具备良好的沟通能力。</a:t>
            </a:r>
          </a:p>
          <a:p>
            <a:pPr>
              <a:lnSpc>
                <a:spcPts val="27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应聘方式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：发送个人简历至</a:t>
            </a:r>
            <a:r>
              <a:rPr lang="en-US" altLang="zh-CN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xbbjb@qq.com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邮箱。</a:t>
            </a:r>
          </a:p>
          <a:p>
            <a:pPr>
              <a:lnSpc>
                <a:spcPts val="27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截止日期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：</a:t>
            </a:r>
            <a:r>
              <a:rPr lang="en-US" altLang="zh-CN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3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月</a:t>
            </a:r>
            <a:r>
              <a:rPr lang="en-US" altLang="zh-CN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25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日。</a:t>
            </a:r>
          </a:p>
          <a:p>
            <a:pPr algn="r">
              <a:lnSpc>
                <a:spcPct val="150000"/>
              </a:lnSpc>
            </a:pP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校报编辑部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                                                                                                                             </a:t>
            </a:r>
            <a:r>
              <a:rPr lang="en-US" altLang="zh-CN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3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月</a:t>
            </a:r>
            <a:r>
              <a:rPr lang="en-US" altLang="zh-CN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1</a:t>
            </a:r>
            <a:r>
              <a:rPr lang="zh-CN" altLang="en-US" sz="18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05839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/>
      <p:bldP spid="1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33511" y="1722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实战演练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488F391-7E60-4833-8A3C-57B65368C1BE}"/>
              </a:ext>
            </a:extLst>
          </p:cNvPr>
          <p:cNvSpPr txBox="1"/>
          <p:nvPr/>
        </p:nvSpPr>
        <p:spPr>
          <a:xfrm>
            <a:off x="4572000" y="1030442"/>
            <a:ext cx="23146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班级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群招聘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E090049-7F41-47F3-9118-863596C7F29E}"/>
              </a:ext>
            </a:extLst>
          </p:cNvPr>
          <p:cNvSpPr txBox="1"/>
          <p:nvPr/>
        </p:nvSpPr>
        <p:spPr>
          <a:xfrm>
            <a:off x="3225650" y="1711480"/>
            <a:ext cx="5089412" cy="2348015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各位：校报要招聘编辑了！如果你是一名高一、高二的学生，有文学爱好和一定的文学鉴赏力，并希望用你的热情唤起更多的人，那么，来吧！来加入我们！将你的个人简历在</a:t>
            </a:r>
            <a:r>
              <a:rPr lang="en-US" altLang="zh-CN" sz="20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3</a:t>
            </a:r>
            <a:r>
              <a:rPr lang="zh-CN" altLang="en-US" sz="20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月</a:t>
            </a:r>
            <a:r>
              <a:rPr lang="en-US" altLang="zh-CN" sz="20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25</a:t>
            </a:r>
            <a:r>
              <a:rPr lang="zh-CN" altLang="en-US" sz="20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日之前发至</a:t>
            </a:r>
            <a:r>
              <a:rPr lang="en-US" altLang="zh-CN" sz="20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xbbjb@qq.com</a:t>
            </a:r>
            <a:r>
              <a:rPr lang="zh-CN" altLang="en-US" sz="2000" dirty="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邮箱。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F8414B7-368C-4209-9AF4-3EE13EC53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900" y="2078239"/>
            <a:ext cx="2341067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45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/>
          <p:nvPr/>
        </p:nvGrpSpPr>
        <p:grpSpPr>
          <a:xfrm>
            <a:off x="323528" y="292895"/>
            <a:ext cx="390372" cy="205979"/>
            <a:chOff x="0" y="0"/>
            <a:chExt cx="1041399" cy="549275"/>
          </a:xfrm>
          <a:solidFill>
            <a:srgbClr val="C3260C"/>
          </a:solidFill>
        </p:grpSpPr>
        <p:sp>
          <p:nvSpPr>
            <p:cNvPr id="8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itle 1"/>
          <p:cNvSpPr txBox="1"/>
          <p:nvPr/>
        </p:nvSpPr>
        <p:spPr>
          <a:xfrm>
            <a:off x="833511" y="1722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实战演练</a:t>
            </a:r>
            <a:endParaRPr lang="en-GB" altLang="zh-CN" sz="2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488F391-7E60-4833-8A3C-57B65368C1BE}"/>
              </a:ext>
            </a:extLst>
          </p:cNvPr>
          <p:cNvSpPr txBox="1"/>
          <p:nvPr/>
        </p:nvSpPr>
        <p:spPr>
          <a:xfrm>
            <a:off x="4680012" y="967550"/>
            <a:ext cx="22048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校园广播招聘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E090049-7F41-47F3-9118-863596C7F29E}"/>
              </a:ext>
            </a:extLst>
          </p:cNvPr>
          <p:cNvSpPr txBox="1"/>
          <p:nvPr/>
        </p:nvSpPr>
        <p:spPr>
          <a:xfrm>
            <a:off x="3139792" y="1644573"/>
            <a:ext cx="5089412" cy="280968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同学们，下面广播一则招聘启事。校报准备招聘两名编辑，主要负责来稿筛选、文字编辑和部分校内新闻采写工作。招聘对象为高一、高二年级的同学。请有意向的同学将个人简历发至指定邮箱，截止日期为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3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月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25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日。邮箱地址为</a:t>
            </a:r>
            <a:r>
              <a:rPr lang="en-US" altLang="zh-CN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xbbjb@qq.com</a:t>
            </a:r>
            <a:r>
              <a:rPr lang="zh-CN" altLang="en-US" sz="2000">
                <a:latin typeface="方正柳公权楷书 简" panose="02000500000000000000" pitchFamily="2" charset="-122"/>
                <a:ea typeface="方正柳公权楷书 简" panose="02000500000000000000" pitchFamily="2" charset="-122"/>
              </a:rPr>
              <a:t>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3AE47E3-3F23-4379-ACD1-A6F5117BB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796" y="2233031"/>
            <a:ext cx="1743278" cy="1208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352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20.05.14"/>
  <p:tag name="AS_TITLE" val="Aspose.Slides for .NET 4.0 Client Profile"/>
  <p:tag name="AS_VERSION" val="2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2180</Words>
  <Application>Microsoft Office PowerPoint</Application>
  <PresentationFormat>全屏显示(16:9)</PresentationFormat>
  <Paragraphs>190</Paragraphs>
  <Slides>40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方正豪体简体</vt:lpstr>
      <vt:lpstr>Impact</vt:lpstr>
      <vt:lpstr>方正兰亭粗黑简体</vt:lpstr>
      <vt:lpstr>Calibri Light</vt:lpstr>
      <vt:lpstr>Arial Unicode MS</vt:lpstr>
      <vt:lpstr>Times New Roman</vt:lpstr>
      <vt:lpstr>Calibri</vt:lpstr>
      <vt:lpstr>Open Sans Light</vt:lpstr>
      <vt:lpstr>微软雅黑</vt:lpstr>
      <vt:lpstr>方正FW轻吟体 简 E</vt:lpstr>
      <vt:lpstr>方正柳公权楷书 简</vt:lpstr>
      <vt:lpstr>黑体</vt:lpstr>
      <vt:lpstr>Broadway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2021-04-13T15:41:26Z</cp:lastPrinted>
  <dcterms:created xsi:type="dcterms:W3CDTF">2021-04-13T15:41:26Z</dcterms:created>
  <dcterms:modified xsi:type="dcterms:W3CDTF">2021-04-19T07:22:34Z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