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4"/>
  </p:handoutMasterIdLst>
  <p:sldIdLst>
    <p:sldId id="256" r:id="rId3"/>
    <p:sldId id="315" r:id="rId5"/>
    <p:sldId id="316" r:id="rId6"/>
    <p:sldId id="292" r:id="rId7"/>
    <p:sldId id="296" r:id="rId8"/>
    <p:sldId id="318" r:id="rId9"/>
    <p:sldId id="384" r:id="rId10"/>
    <p:sldId id="297" r:id="rId11"/>
    <p:sldId id="382" r:id="rId12"/>
    <p:sldId id="300" r:id="rId13"/>
    <p:sldId id="435" r:id="rId14"/>
    <p:sldId id="385" r:id="rId15"/>
    <p:sldId id="404" r:id="rId16"/>
    <p:sldId id="421" r:id="rId17"/>
    <p:sldId id="419" r:id="rId18"/>
    <p:sldId id="434" r:id="rId19"/>
    <p:sldId id="317" r:id="rId20"/>
    <p:sldId id="302" r:id="rId21"/>
    <p:sldId id="429" r:id="rId22"/>
    <p:sldId id="423" r:id="rId23"/>
    <p:sldId id="424" r:id="rId24"/>
    <p:sldId id="426" r:id="rId25"/>
    <p:sldId id="427" r:id="rId26"/>
    <p:sldId id="311" r:id="rId27"/>
    <p:sldId id="312" r:id="rId28"/>
    <p:sldId id="313" r:id="rId29"/>
    <p:sldId id="445" r:id="rId30"/>
    <p:sldId id="438" r:id="rId31"/>
    <p:sldId id="439" r:id="rId32"/>
    <p:sldId id="440" r:id="rId33"/>
  </p:sldIdLst>
  <p:sldSz cx="12192000" cy="6858000"/>
  <p:notesSz cx="7103745" cy="10234295"/>
  <p:custDataLst>
    <p:tags r:id="rId3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o" initials="x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0BD7"/>
    <a:srgbClr val="4EA92A"/>
    <a:srgbClr val="4F855D"/>
    <a:srgbClr val="007370"/>
    <a:srgbClr val="FBE5D6"/>
    <a:srgbClr val="009999"/>
    <a:srgbClr val="B2B2B2"/>
    <a:srgbClr val="202020"/>
    <a:srgbClr val="323232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89" d="100"/>
          <a:sy n="89" d="100"/>
        </p:scale>
        <p:origin x="-330" y="-108"/>
      </p:cViewPr>
      <p:guideLst>
        <p:guide orient="horz" pos="2110"/>
        <p:guide pos="3882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9" Type="http://schemas.openxmlformats.org/officeDocument/2006/relationships/tags" Target="tags/tag36.xml"/><Relationship Id="rId38" Type="http://schemas.openxmlformats.org/officeDocument/2006/relationships/commentAuthors" Target="commentAuthors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54274" name="备注占位符 2"/>
          <p:cNvSpPr>
            <a:spLocks noGrp="1"/>
          </p:cNvSpPr>
          <p:nvPr>
            <p:ph type="body"/>
          </p:nvPr>
        </p:nvSpPr>
        <p:spPr/>
        <p:txBody>
          <a:bodyPr anchor="t"/>
          <a:lstStyle/>
          <a:p>
            <a:pPr lvl="0"/>
            <a:endParaRPr lang="zh-CN" altLang="en-US" dirty="0"/>
          </a:p>
        </p:txBody>
      </p:sp>
      <p:sp>
        <p:nvSpPr>
          <p:cNvPr id="5427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/>
          <a:p>
            <a:pPr lvl="0"/>
            <a:fld id="{9A0DB2DC-4C9A-4742-B13C-FB6460FD3503}" type="slidenum"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50178" name="备注占位符 2"/>
          <p:cNvSpPr>
            <a:spLocks noGrp="1"/>
          </p:cNvSpPr>
          <p:nvPr>
            <p:ph type="body"/>
          </p:nvPr>
        </p:nvSpPr>
        <p:spPr/>
        <p:txBody>
          <a:bodyPr anchor="t"/>
          <a:lstStyle/>
          <a:p>
            <a:pPr lvl="0"/>
            <a:endParaRPr lang="zh-CN" altLang="en-US" dirty="0"/>
          </a:p>
        </p:txBody>
      </p:sp>
      <p:sp>
        <p:nvSpPr>
          <p:cNvPr id="5017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/>
          <a:p>
            <a:pPr lvl="0"/>
            <a:fld id="{9A0DB2DC-4C9A-4742-B13C-FB6460FD3503}" type="slidenum"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52226" name="备注占位符 2"/>
          <p:cNvSpPr>
            <a:spLocks noGrp="1"/>
          </p:cNvSpPr>
          <p:nvPr>
            <p:ph type="body"/>
          </p:nvPr>
        </p:nvSpPr>
        <p:spPr/>
        <p:txBody>
          <a:bodyPr anchor="t"/>
          <a:lstStyle/>
          <a:p>
            <a:pPr lvl="0"/>
            <a:endParaRPr lang="zh-CN" altLang="en-US" dirty="0"/>
          </a:p>
        </p:txBody>
      </p:sp>
      <p:sp>
        <p:nvSpPr>
          <p:cNvPr id="5222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/>
          <a:p>
            <a:pPr lvl="0"/>
            <a:fld id="{9A0DB2DC-4C9A-4742-B13C-FB6460FD3503}" type="slidenum"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56322" name="备注占位符 2"/>
          <p:cNvSpPr>
            <a:spLocks noGrp="1"/>
          </p:cNvSpPr>
          <p:nvPr>
            <p:ph type="body"/>
          </p:nvPr>
        </p:nvSpPr>
        <p:spPr/>
        <p:txBody>
          <a:bodyPr anchor="t"/>
          <a:lstStyle/>
          <a:p>
            <a:pPr lvl="0"/>
            <a:endParaRPr lang="zh-CN" altLang="en-US" dirty="0"/>
          </a:p>
        </p:txBody>
      </p:sp>
      <p:sp>
        <p:nvSpPr>
          <p:cNvPr id="5632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/>
          <a:p>
            <a:pPr lvl="0"/>
            <a:fld id="{9A0DB2DC-4C9A-4742-B13C-FB6460FD3503}" type="slidenum"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DAD4A76-C48E-4341-9B5A-50FBCBC2D753}" type="datetime1">
              <a:rPr lang="zh-CN" altLang="en-US"/>
            </a:fld>
            <a:endParaRPr lang="en-US" altLang="zh-CN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zh-CN" altLang="en-US"/>
              <a:t>该资料由西风瘦马友情提供</a:t>
            </a:r>
            <a:endParaRPr lang="en-US" alt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3A0D897-D077-4E31-9FD5-D77362B599D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516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2"/>
            <a:ext cx="10972800" cy="452543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34587C4-EAF2-4435-92E9-3640972F539E}" type="datetime1">
              <a:rPr lang="zh-CN" altLang="en-US"/>
            </a:fld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1"/>
          </p:nvPr>
        </p:nvSpPr>
        <p:spPr>
          <a:xfrm>
            <a:off x="8737600" y="6356351"/>
            <a:ext cx="28448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9E3F43C-7D4D-4F87-8F38-231B63B0AD4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1.png"/><Relationship Id="rId15" Type="http://schemas.openxmlformats.org/officeDocument/2006/relationships/tags" Target="../tags/tag3.xml"/><Relationship Id="rId14" Type="http://schemas.openxmlformats.org/officeDocument/2006/relationships/tags" Target="../tags/tag2.xml"/><Relationship Id="rId13" Type="http://schemas.openxmlformats.org/officeDocument/2006/relationships/tags" Target="../tags/tag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-21590" y="-635"/>
            <a:ext cx="12210415" cy="6888480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" name="图片 14" descr="LOGO"/>
          <p:cNvPicPr>
            <a:picLocks noChangeAspect="1"/>
          </p:cNvPicPr>
          <p:nvPr userDrawn="1"/>
        </p:nvPicPr>
        <p:blipFill>
          <a:blip r:embed="rId16" cstate="screen"/>
          <a:stretch>
            <a:fillRect/>
          </a:stretch>
        </p:blipFill>
        <p:spPr>
          <a:xfrm>
            <a:off x="10455275" y="123190"/>
            <a:ext cx="1513205" cy="45847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24765" y="6691630"/>
            <a:ext cx="12212955" cy="195580"/>
            <a:chOff x="-22" y="7904"/>
            <a:chExt cx="14533" cy="308"/>
          </a:xfrm>
        </p:grpSpPr>
        <p:sp>
          <p:nvSpPr>
            <p:cNvPr id="9" name="矩形 8"/>
            <p:cNvSpPr/>
            <p:nvPr userDrawn="1"/>
          </p:nvSpPr>
          <p:spPr>
            <a:xfrm>
              <a:off x="-22" y="7904"/>
              <a:ext cx="10915" cy="309"/>
            </a:xfrm>
            <a:prstGeom prst="rect">
              <a:avLst/>
            </a:prstGeom>
            <a:solidFill>
              <a:srgbClr val="007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9457" y="7904"/>
              <a:ext cx="5055" cy="3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tags" Target="../tags/tag30.xml"/><Relationship Id="rId1" Type="http://schemas.openxmlformats.org/officeDocument/2006/relationships/image" Target="../media/image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tags" Target="../tags/tag31.xml"/><Relationship Id="rId1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5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tags" Target="../tags/tag7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6663" y="831556"/>
            <a:ext cx="9733447" cy="512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3197272" y="1439071"/>
            <a:ext cx="5991225" cy="1014730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en-US" altLang="zh-CN" sz="6000" b="1" dirty="0" smtClean="0">
                <a:ln w="28575">
                  <a:noFill/>
                </a:ln>
                <a:solidFill>
                  <a:srgbClr val="FF0000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13 </a:t>
            </a:r>
            <a:r>
              <a:rPr lang="zh-CN" altLang="en-US" sz="6000" b="1" dirty="0" smtClean="0">
                <a:ln w="28575">
                  <a:noFill/>
                </a:ln>
                <a:solidFill>
                  <a:srgbClr val="FF0000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植树的牧羊人</a:t>
            </a:r>
            <a:endParaRPr sz="6000" b="1" dirty="0" smtClean="0">
              <a:ln w="28575">
                <a:noFill/>
              </a:ln>
              <a:solidFill>
                <a:srgbClr val="FF0000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08090" y="2578735"/>
            <a:ext cx="3083560" cy="645160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zh-CN" altLang="en-US" sz="3600" b="1" dirty="0">
                <a:ln w="28575">
                  <a:noFill/>
                </a:ln>
                <a:solidFill>
                  <a:srgbClr val="FF0000"/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【美】</a:t>
            </a:r>
            <a:r>
              <a:rPr lang="zh-CN" altLang="en-US" sz="36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+mn-ea"/>
              </a:rPr>
              <a:t>让</a:t>
            </a:r>
            <a:r>
              <a:rPr lang="en-US" altLang="zh-CN" sz="36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+mn-ea"/>
              </a:rPr>
              <a:t>·</a:t>
            </a:r>
            <a:r>
              <a:rPr lang="zh-CN" altLang="en-US" sz="36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+mn-ea"/>
              </a:rPr>
              <a:t>乔诺</a:t>
            </a:r>
            <a:endParaRPr lang="zh-CN" altLang="en-US" sz="3600" b="1" dirty="0">
              <a:ln w="28575">
                <a:noFill/>
              </a:ln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+mn-ea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970618" y="1625307"/>
            <a:ext cx="9501716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defRPr/>
            </a:pPr>
            <a:r>
              <a:rPr lang="zh-CN" altLang="en-US" sz="3200" b="1" dirty="0" smtClean="0">
                <a:latin typeface="宋体" panose="02010600030101010101" pitchFamily="2" charset="-122"/>
              </a:rPr>
              <a:t>第一部分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latin typeface="宋体" panose="02010600030101010101" pitchFamily="2" charset="-122"/>
                <a:sym typeface="微软雅黑" panose="020B0503020204020204" charset="-122"/>
              </a:rPr>
              <a:t>第</a:t>
            </a:r>
            <a:r>
              <a:rPr lang="en-US" altLang="zh-CN" sz="3200" b="1" dirty="0" smtClean="0">
                <a:latin typeface="宋体" panose="02010600030101010101" pitchFamily="2" charset="-122"/>
              </a:rPr>
              <a:t>1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段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：开门见山</a:t>
            </a:r>
            <a:r>
              <a:rPr lang="en-US" altLang="zh-CN" sz="3200" b="1" dirty="0">
                <a:uFillTx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作者对牧羊人慷慨无私、不图回报精神的评价。</a:t>
            </a:r>
            <a:endParaRPr lang="zh-CN" altLang="en-US" sz="3200" b="1" dirty="0" smtClean="0">
              <a:latin typeface="宋体" panose="02010600030101010101" pitchFamily="2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70617" y="2844306"/>
            <a:ext cx="9313333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latin typeface="宋体" panose="02010600030101010101" pitchFamily="2" charset="-122"/>
                <a:sym typeface="+mn-ea"/>
              </a:rPr>
              <a:t>第二部分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latin typeface="宋体" panose="02010600030101010101" pitchFamily="2" charset="-122"/>
                <a:sym typeface="微软雅黑" panose="020B0503020204020204" charset="-122"/>
              </a:rPr>
              <a:t>第</a:t>
            </a:r>
            <a:r>
              <a:rPr lang="en-US" altLang="zh-CN" sz="3200" b="1" dirty="0" smtClean="0">
                <a:latin typeface="宋体" panose="02010600030101010101" pitchFamily="2" charset="-122"/>
                <a:sym typeface="+mn-ea"/>
              </a:rPr>
              <a:t>2</a:t>
            </a:r>
            <a:r>
              <a:rPr lang="zh-CN" altLang="en-US" sz="3200" b="1" dirty="0" smtClean="0">
                <a:latin typeface="宋体" panose="02010600030101010101" pitchFamily="2" charset="-122"/>
                <a:sym typeface="+mn-ea"/>
              </a:rPr>
              <a:t>段</a:t>
            </a:r>
            <a:r>
              <a:rPr lang="en-US" altLang="zh-CN" sz="3200" b="1" dirty="0">
                <a:latin typeface="宋体" panose="02010600030101010101" pitchFamily="2" charset="-122"/>
                <a:sym typeface="+mn-ea"/>
              </a:rPr>
              <a:t>—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第</a:t>
            </a:r>
            <a:r>
              <a:rPr lang="en-US" altLang="zh-CN" sz="3200" b="1" dirty="0">
                <a:latin typeface="宋体" panose="02010600030101010101" pitchFamily="2" charset="-122"/>
                <a:sym typeface="+mn-ea"/>
              </a:rPr>
              <a:t>20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段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dirty="0" smtClean="0">
                <a:latin typeface="宋体" panose="02010600030101010101" pitchFamily="2" charset="-122"/>
                <a:sym typeface="+mn-ea"/>
              </a:rPr>
              <a:t>：</a:t>
            </a:r>
            <a:r>
              <a:rPr lang="zh-CN" altLang="en-US" sz="3200" b="1" dirty="0" smtClean="0">
                <a:solidFill>
                  <a:srgbClr val="280BD7"/>
                </a:solidFill>
                <a:latin typeface="宋体" panose="02010600030101010101" pitchFamily="2" charset="-122"/>
              </a:rPr>
              <a:t>以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时间</a:t>
            </a:r>
            <a:r>
              <a:rPr lang="zh-CN" altLang="en-US" sz="3200" b="1" dirty="0" smtClean="0">
                <a:solidFill>
                  <a:srgbClr val="280BD7"/>
                </a:solidFill>
                <a:latin typeface="宋体" panose="02010600030101010101" pitchFamily="2" charset="-122"/>
              </a:rPr>
              <a:t>为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顺序</a:t>
            </a:r>
            <a:r>
              <a:rPr lang="en-US" altLang="zh-CN" sz="3200" b="1" dirty="0">
                <a:solidFill>
                  <a:srgbClr val="280BD7"/>
                </a:solidFill>
                <a:uFillTx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280BD7"/>
                </a:solidFill>
                <a:latin typeface="宋体" panose="02010600030101010101" pitchFamily="2" charset="-122"/>
              </a:rPr>
              <a:t>写</a:t>
            </a:r>
            <a:r>
              <a:rPr lang="zh-CN" altLang="en-US" sz="3200" b="1" dirty="0" smtClean="0">
                <a:solidFill>
                  <a:srgbClr val="280BD7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“我” </a:t>
            </a:r>
            <a:r>
              <a:rPr lang="zh-CN" altLang="en-US" sz="3200" b="1" dirty="0" smtClean="0">
                <a:solidFill>
                  <a:srgbClr val="280BD7"/>
                </a:solidFill>
                <a:latin typeface="宋体" panose="02010600030101010101" pitchFamily="2" charset="-122"/>
              </a:rPr>
              <a:t>和牧羊人三次见面的情形以及高原上的变化。</a:t>
            </a:r>
            <a:endParaRPr lang="zh-CN" altLang="en-US" sz="3200" b="1" dirty="0" smtClean="0">
              <a:solidFill>
                <a:srgbClr val="280BD7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875368" y="4404561"/>
            <a:ext cx="9408583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defRPr/>
            </a:pPr>
            <a:r>
              <a:rPr lang="zh-CN" altLang="en-US" sz="3200" b="1" dirty="0" smtClean="0">
                <a:latin typeface="宋体" panose="02010600030101010101" pitchFamily="2" charset="-122"/>
              </a:rPr>
              <a:t>第</a:t>
            </a:r>
            <a:r>
              <a:rPr lang="zh-CN" altLang="en-US" sz="3200" b="1" dirty="0">
                <a:latin typeface="宋体" panose="02010600030101010101" pitchFamily="2" charset="-122"/>
              </a:rPr>
              <a:t>三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部分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latin typeface="宋体" panose="02010600030101010101" pitchFamily="2" charset="-122"/>
                <a:sym typeface="微软雅黑" panose="020B0503020204020204" charset="-122"/>
              </a:rPr>
              <a:t>第</a:t>
            </a:r>
            <a:r>
              <a:rPr lang="en-US" altLang="zh-CN" sz="3200" b="1" dirty="0" smtClean="0">
                <a:latin typeface="宋体" panose="02010600030101010101" pitchFamily="2" charset="-122"/>
              </a:rPr>
              <a:t>21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段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：赞美老人坚强的毅力和无私奉献的精神。</a:t>
            </a:r>
            <a:endParaRPr lang="zh-CN" altLang="en-US" sz="3200" b="1" dirty="0" smtClean="0">
              <a:latin typeface="宋体" panose="02010600030101010101" pitchFamily="2" charset="-122"/>
            </a:endParaRPr>
          </a:p>
        </p:txBody>
      </p:sp>
      <p:sp>
        <p:nvSpPr>
          <p:cNvPr id="31749" name="TextBox 5"/>
          <p:cNvSpPr txBox="1">
            <a:spLocks noChangeArrowheads="1"/>
          </p:cNvSpPr>
          <p:nvPr/>
        </p:nvSpPr>
        <p:spPr bwMode="auto">
          <a:xfrm>
            <a:off x="1" y="1557338"/>
            <a:ext cx="81068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/>
              <a:t>   </a:t>
            </a:r>
            <a:endParaRPr lang="zh-CN" altLang="en-US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970915" y="1654175"/>
            <a:ext cx="675005" cy="396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 smtClean="0">
                <a:solidFill>
                  <a:srgbClr val="FF0000"/>
                </a:solidFill>
              </a:rPr>
              <a:t>议论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    </a:t>
            </a:r>
            <a:r>
              <a:rPr lang="zh-CN" altLang="en-US" sz="3200" b="1" dirty="0" smtClean="0">
                <a:solidFill>
                  <a:srgbClr val="280BD7"/>
                </a:solidFill>
              </a:rPr>
              <a:t>叙述</a:t>
            </a:r>
            <a:r>
              <a:rPr lang="zh-CN" altLang="en-US" sz="3200" b="1" dirty="0" smtClean="0"/>
              <a:t>      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议论</a:t>
            </a:r>
            <a:endParaRPr lang="zh-CN" altLang="en-US" sz="3200" b="1" dirty="0" smtClean="0">
              <a:solidFill>
                <a:srgbClr val="FF0000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45490" y="594360"/>
            <a:ext cx="2715899" cy="713740"/>
            <a:chOff x="2356" y="640"/>
            <a:chExt cx="3471" cy="1124"/>
          </a:xfrm>
        </p:grpSpPr>
        <p:sp>
          <p:nvSpPr>
            <p:cNvPr id="10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结构划分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41985" name="文本框 99"/>
          <p:cNvSpPr txBox="1"/>
          <p:nvPr/>
        </p:nvSpPr>
        <p:spPr>
          <a:xfrm>
            <a:off x="970915" y="5520055"/>
            <a:ext cx="1041654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本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文的写作思路是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议论</a:t>
            </a:r>
            <a:r>
              <a:rPr lang="en-US" altLang="zh-CN" sz="3200" b="1" u="sng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叙述</a:t>
            </a:r>
            <a:r>
              <a:rPr lang="en-US" altLang="zh-CN" sz="3200" b="1" u="sng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议论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。主体为叙述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按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时间顺序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,以</a:t>
            </a:r>
            <a:r>
              <a:rPr lang="zh-CN" altLang="zh-CN" sz="3200" b="1" u="sng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荒原到绿洲的变化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为线索。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4198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5155" y="1811020"/>
            <a:ext cx="10655300" cy="288480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indent="0" algn="just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3600" b="1" dirty="0" smtClean="0">
                <a:solidFill>
                  <a:srgbClr val="FF0000"/>
                </a:solidFill>
              </a:rPr>
              <a:t>    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这篇小说通过描述在荒芜的阿尔卑斯山下的普罗旺斯地区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一位牧羊人克服了重重困难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三十多年来一直心无旁骛地种树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使一片片荒地蔚然成林的故事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赞美了他慷慨无私、不图回报的精神品质和勤劳执着、积极乐观的生活态度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05077" y="887730"/>
            <a:ext cx="2715899" cy="713740"/>
            <a:chOff x="2356" y="64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主题归纳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5058" name="文本框 99"/>
          <p:cNvSpPr txBox="1"/>
          <p:nvPr/>
        </p:nvSpPr>
        <p:spPr>
          <a:xfrm>
            <a:off x="1414145" y="1586230"/>
            <a:ext cx="9556115" cy="3291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sz="3200" b="1">
                <a:ea typeface="宋体" panose="02010600030101010101" pitchFamily="2" charset="-122"/>
              </a:rPr>
              <a:t>以下是从绘本《植树的男人》中选取的五个画面。请你根据课文内容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>
                <a:ea typeface="宋体" panose="02010600030101010101" pitchFamily="2" charset="-122"/>
              </a:rPr>
              <a:t>给它们</a:t>
            </a:r>
            <a:r>
              <a:rPr lang="zh-CN" sz="3200" b="1">
                <a:ea typeface="宋体" panose="02010600030101010101" pitchFamily="2" charset="-122"/>
              </a:rPr>
              <a:t>各取</a:t>
            </a:r>
            <a:r>
              <a:rPr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一个简洁的标题。</a:t>
            </a:r>
            <a:endParaRPr sz="32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</a:t>
            </a:r>
            <a:r>
              <a:rPr lang="en-US" sz="32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A.(                          )      B.</a:t>
            </a:r>
            <a:r>
              <a:rPr lang="en-US" sz="32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(                             ) </a:t>
            </a:r>
            <a:r>
              <a:rPr lang="en-US" sz="3200" u="sng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           </a:t>
            </a:r>
            <a:endParaRPr lang="en-US" sz="320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32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C.</a:t>
            </a:r>
            <a:r>
              <a:rPr lang="en-US" sz="32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(                          ) </a:t>
            </a:r>
            <a:r>
              <a:rPr lang="en-US" sz="32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D.</a:t>
            </a:r>
            <a:r>
              <a:rPr lang="en-US" sz="32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(                             ) </a:t>
            </a:r>
            <a:endParaRPr lang="en-US" sz="320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32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E.</a:t>
            </a:r>
            <a:r>
              <a:rPr lang="en-US" sz="32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(                          ) </a:t>
            </a:r>
            <a:r>
              <a:rPr lang="en-US" sz="3200" u="sng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          </a:t>
            </a:r>
            <a:endParaRPr lang="en-US" sz="320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Text Box 5"/>
          <p:cNvSpPr txBox="1"/>
          <p:nvPr/>
        </p:nvSpPr>
        <p:spPr>
          <a:xfrm>
            <a:off x="6262688" y="5851525"/>
            <a:ext cx="41878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en-US" sz="2800" b="1" dirty="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409190" y="2771775"/>
            <a:ext cx="297624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just">
              <a:spcBef>
                <a:spcPts val="0"/>
              </a:spcBef>
              <a:defRPr/>
            </a:pPr>
            <a:r>
              <a:rPr lang="zh-CN" altLang="en-US" sz="3000" b="1" dirty="0">
                <a:solidFill>
                  <a:srgbClr val="280BD7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马蜂窝似的废墟</a:t>
            </a:r>
            <a:endParaRPr lang="en-US" altLang="zh-CN" sz="3000" b="1" dirty="0">
              <a:solidFill>
                <a:srgbClr val="280BD7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707505" y="2853690"/>
            <a:ext cx="354393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just">
              <a:spcBef>
                <a:spcPts val="0"/>
              </a:spcBef>
              <a:defRPr/>
            </a:pPr>
            <a:r>
              <a:rPr lang="zh-CN" altLang="en-US" sz="3000" b="1" dirty="0">
                <a:solidFill>
                  <a:srgbClr val="280BD7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牧羊人和他的羊群</a:t>
            </a:r>
            <a:endParaRPr lang="zh-CN" altLang="en-US" sz="3000" b="1" dirty="0">
              <a:solidFill>
                <a:srgbClr val="280BD7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409190" y="3583940"/>
            <a:ext cx="298577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just">
              <a:spcBef>
                <a:spcPts val="0"/>
              </a:spcBef>
              <a:defRPr/>
            </a:pPr>
            <a:r>
              <a:rPr lang="zh-CN" altLang="en-US" sz="3000" b="1" dirty="0">
                <a:solidFill>
                  <a:srgbClr val="280BD7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一心一意种橡树</a:t>
            </a:r>
            <a:endParaRPr lang="zh-CN" altLang="en-US" sz="3000" b="1" dirty="0">
              <a:solidFill>
                <a:srgbClr val="280BD7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861175" y="3583940"/>
            <a:ext cx="256984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just">
              <a:spcBef>
                <a:spcPts val="0"/>
              </a:spcBef>
              <a:defRPr/>
            </a:pPr>
            <a:r>
              <a:rPr lang="zh-CN" altLang="en-US" sz="3000" b="1" dirty="0">
                <a:solidFill>
                  <a:srgbClr val="280BD7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茂盛的树林 </a:t>
            </a:r>
            <a:endParaRPr lang="zh-CN" altLang="en-US" sz="3000" b="1" dirty="0">
              <a:solidFill>
                <a:srgbClr val="280BD7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418715" y="4324985"/>
            <a:ext cx="256984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just">
              <a:spcBef>
                <a:spcPts val="0"/>
              </a:spcBef>
              <a:defRPr/>
            </a:pPr>
            <a:r>
              <a:rPr lang="zh-CN" altLang="en-US" sz="3000" b="1" dirty="0">
                <a:solidFill>
                  <a:srgbClr val="280BD7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热闹的乡村</a:t>
            </a:r>
            <a:endParaRPr lang="zh-CN" altLang="en-US" sz="3000" b="1" dirty="0">
              <a:solidFill>
                <a:srgbClr val="280BD7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60045" y="323215"/>
            <a:ext cx="2715899" cy="713740"/>
            <a:chOff x="2356" y="640"/>
            <a:chExt cx="3471" cy="1124"/>
          </a:xfrm>
        </p:grpSpPr>
        <p:sp>
          <p:nvSpPr>
            <p:cNvPr id="7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课堂导学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3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695325" y="1767840"/>
          <a:ext cx="10813415" cy="3413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19020"/>
                <a:gridCol w="2747645"/>
                <a:gridCol w="2033270"/>
                <a:gridCol w="3713480"/>
              </a:tblGrid>
              <a:tr h="5181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/>
                        <a:t>电影艺术</a:t>
                      </a:r>
                      <a:endParaRPr lang="zh-CN" altLang="en-US" sz="280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/>
                        <a:t>初遇牧羊人</a:t>
                      </a:r>
                      <a:endParaRPr lang="zh-CN" altLang="en-US" sz="280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/>
                        <a:t>再见牧羊人</a:t>
                      </a:r>
                      <a:endParaRPr lang="zh-CN" altLang="en-US" sz="280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/>
                        <a:t>最后一次相见</a:t>
                      </a:r>
                      <a:endParaRPr lang="zh-CN" altLang="en-US" sz="2800"/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5181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uFillTx/>
                        </a:rPr>
                        <a:t>色调</a:t>
                      </a:r>
                      <a:endParaRPr lang="zh-CN" altLang="en-US" sz="2800" b="1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  <a:tr h="5181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uFillTx/>
                        </a:rPr>
                        <a:t>声音</a:t>
                      </a:r>
                      <a:endParaRPr lang="zh-CN" altLang="en-US" sz="2800" b="1">
                        <a:solidFill>
                          <a:schemeClr val="tx1"/>
                        </a:solidFill>
                        <a:uFillTx/>
                      </a:endParaRPr>
                    </a:p>
                    <a:p>
                      <a:pPr algn="ctr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134112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uFillTx/>
                        </a:rPr>
                        <a:t>特写</a:t>
                      </a:r>
                      <a:endParaRPr lang="zh-CN" altLang="en-US" sz="2800" b="1">
                        <a:solidFill>
                          <a:schemeClr val="tx1"/>
                        </a:solidFill>
                        <a:uFillTx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2700" b="0">
                          <a:solidFill>
                            <a:schemeClr val="tx1"/>
                          </a:solidFill>
                          <a:uFillTx/>
                        </a:rPr>
                        <a:t>（</a:t>
                      </a:r>
                      <a:r>
                        <a:rPr lang="zh-CN" altLang="en-US" sz="2700" b="1">
                          <a:solidFill>
                            <a:schemeClr val="tx1"/>
                          </a:solidFill>
                          <a:uFillTx/>
                        </a:rPr>
                        <a:t>镜头聚集</a:t>
                      </a:r>
                      <a:r>
                        <a:rPr lang="zh-CN" altLang="zh-CN" sz="27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700" b="1">
                          <a:solidFill>
                            <a:schemeClr val="tx1"/>
                          </a:solidFill>
                          <a:uFillTx/>
                        </a:rPr>
                        <a:t>着重突出部分</a:t>
                      </a:r>
                      <a:r>
                        <a:rPr lang="zh-CN" altLang="en-US" sz="2700" b="0">
                          <a:solidFill>
                            <a:schemeClr val="tx1"/>
                          </a:solidFill>
                          <a:uFillTx/>
                        </a:rPr>
                        <a:t>）</a:t>
                      </a:r>
                      <a:endParaRPr lang="zh-CN" altLang="en-US" sz="2700" b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1816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 b="1">
                          <a:solidFill>
                            <a:schemeClr val="bg2"/>
                          </a:solidFill>
                          <a:uFillTx/>
                          <a:sym typeface="+mn-ea"/>
                        </a:rPr>
                        <a:t>牧羊人形象</a:t>
                      </a:r>
                      <a:endParaRPr lang="zh-CN" altLang="en-US" sz="2800" b="1">
                        <a:solidFill>
                          <a:schemeClr val="bg2"/>
                        </a:solidFill>
                        <a:uFillTx/>
                        <a:sym typeface="+mn-ea"/>
                      </a:endParaRPr>
                    </a:p>
                    <a:p>
                      <a:pPr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gradFill>
                      <a:gsLst>
                        <a:gs pos="0">
                          <a:srgbClr val="14CD68"/>
                        </a:gs>
                        <a:gs pos="100000">
                          <a:srgbClr val="0B6E38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>
                    <a:gradFill>
                      <a:gsLst>
                        <a:gs pos="0">
                          <a:srgbClr val="14CD68"/>
                        </a:gs>
                        <a:gs pos="100000">
                          <a:srgbClr val="0B6E38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>
                    <a:gradFill>
                      <a:gsLst>
                        <a:gs pos="0">
                          <a:srgbClr val="14CD68"/>
                        </a:gs>
                        <a:gs pos="100000">
                          <a:srgbClr val="0B6E38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>
                    <a:gradFill>
                      <a:gsLst>
                        <a:gs pos="0">
                          <a:srgbClr val="14CD68"/>
                        </a:gs>
                        <a:gs pos="100000">
                          <a:srgbClr val="0B6E38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3027045" y="2275840"/>
            <a:ext cx="28968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昏黄、暗淡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23915" y="2275840"/>
            <a:ext cx="19812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灰、嫩绿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924165" y="2275840"/>
            <a:ext cx="35845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明亮多彩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94025" y="2828290"/>
            <a:ext cx="2877185" cy="9836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/>
            <a:r>
              <a:rPr lang="zh-CN" altLang="en-US" sz="29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整体是</a:t>
            </a:r>
            <a:r>
              <a:rPr lang="zh-CN" altLang="en-US" sz="2900" b="1" dirty="0">
                <a:latin typeface="Arial" panose="020B0604020202020204" pitchFamily="34" charset="0"/>
                <a:ea typeface="宋体" panose="02010600030101010101" pitchFamily="2" charset="-122"/>
              </a:rPr>
              <a:t>寂静</a:t>
            </a:r>
            <a:r>
              <a:rPr lang="en-US" altLang="zh-CN" sz="2900" b="1" dirty="0">
                <a:uFillTx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900" b="1" dirty="0">
                <a:uFillTx/>
                <a:ea typeface="SimSun-ExtB" panose="02010609060101010101" pitchFamily="49" charset="-122"/>
                <a:sym typeface="宋体" panose="02010600030101010101" pitchFamily="2" charset="-122"/>
              </a:rPr>
              <a:t>夹杂</a:t>
            </a:r>
            <a:r>
              <a:rPr lang="zh-CN" altLang="en-US" sz="2900" b="1" dirty="0">
                <a:latin typeface="Arial" panose="020B0604020202020204" pitchFamily="34" charset="0"/>
                <a:ea typeface="宋体" panose="02010600030101010101" pitchFamily="2" charset="-122"/>
              </a:rPr>
              <a:t>狂风呼啸的声音</a:t>
            </a:r>
            <a:endParaRPr lang="zh-CN" altLang="en-US" sz="29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97550" y="2797810"/>
            <a:ext cx="19627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溪水声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60970" y="2828290"/>
            <a:ext cx="378777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/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溪水声</a:t>
            </a:r>
            <a:r>
              <a:rPr lang="en-US" altLang="zh-CN" sz="3000" b="1" dirty="0">
                <a:uFillTx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风吹树林声</a:t>
            </a:r>
            <a:r>
              <a:rPr lang="en-US" altLang="zh-CN" sz="3000" b="1" dirty="0">
                <a:uFillTx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欢笑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声等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76880" y="3764915"/>
            <a:ext cx="2771140" cy="1337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700" b="1" dirty="0">
                <a:latin typeface="黑体" panose="02010609060101010101" charset="-122"/>
                <a:ea typeface="黑体" panose="02010609060101010101" charset="-122"/>
              </a:rPr>
              <a:t>荒地秃山</a:t>
            </a:r>
            <a:r>
              <a:rPr lang="en-US" altLang="zh-CN" sz="2700" b="1" dirty="0">
                <a:uFillTx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latin typeface="黑体" panose="02010609060101010101" charset="-122"/>
                <a:ea typeface="黑体" panose="02010609060101010101" charset="-122"/>
              </a:rPr>
              <a:t>废弃的村庄</a:t>
            </a:r>
            <a:r>
              <a:rPr lang="en-US" altLang="zh-CN" sz="2700" b="1" dirty="0">
                <a:uFillTx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latin typeface="黑体" panose="02010609060101010101" charset="-122"/>
                <a:ea typeface="黑体" panose="02010609060101010101" charset="-122"/>
              </a:rPr>
              <a:t>干涸的水井</a:t>
            </a:r>
            <a:r>
              <a:rPr lang="en-US" altLang="zh-CN" sz="2700" b="1" dirty="0">
                <a:uFillTx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latin typeface="黑体" panose="02010609060101010101" charset="-122"/>
                <a:ea typeface="黑体" panose="02010609060101010101" charset="-122"/>
              </a:rPr>
              <a:t>石房子的陈设</a:t>
            </a:r>
            <a:endParaRPr lang="zh-CN" altLang="en-US" sz="27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748020" y="3764915"/>
            <a:ext cx="209994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/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茂盛的白桦林</a:t>
            </a:r>
            <a:r>
              <a:rPr lang="en-US" altLang="zh-CN" sz="2800" b="1" dirty="0">
                <a:uFillTx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挺拔的白桦树</a:t>
            </a:r>
            <a:r>
              <a:rPr lang="en-US" altLang="zh-CN" sz="2800" b="1" dirty="0">
                <a:uFillTx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溪水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847965" y="3765550"/>
            <a:ext cx="370078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/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干净的农舍</a:t>
            </a:r>
            <a:r>
              <a:rPr lang="en-US" altLang="zh-CN" sz="3200" b="1" dirty="0">
                <a:uFillTx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uFillTx/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源源不断的泉水</a:t>
            </a:r>
            <a:r>
              <a:rPr lang="en-US" altLang="zh-CN" sz="3200" b="1" dirty="0">
                <a:uFillTx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笑脸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025775" y="5148580"/>
            <a:ext cx="27711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外表整洁朴素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796915" y="5020310"/>
            <a:ext cx="205676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/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沉默寡言、安静做事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03515" y="5148580"/>
            <a:ext cx="37020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眼神坚定执着安详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2" name="Text Box 1027"/>
          <p:cNvSpPr txBox="1"/>
          <p:nvPr/>
        </p:nvSpPr>
        <p:spPr>
          <a:xfrm>
            <a:off x="695325" y="691515"/>
            <a:ext cx="1093724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本文作者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让</a:t>
            </a:r>
            <a:r>
              <a:rPr lang="en-US" altLang="zh-CN" sz="3200" b="1"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+mn-ea"/>
              </a:rPr>
              <a:t>·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乔诺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是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法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国作家、电影编剧。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用圆圈圈出描写环境和牧羊人的词语</a:t>
            </a:r>
            <a:r>
              <a:rPr lang="en-US" altLang="zh-CN" sz="3200" b="1" dirty="0">
                <a:uFillTx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完成</a:t>
            </a:r>
            <a:r>
              <a:rPr lang="en-US" altLang="zh-CN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动画电影创意表</a:t>
            </a:r>
            <a:r>
              <a:rPr lang="en-US" altLang="zh-CN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3" grpId="0"/>
      <p:bldP spid="4" grpId="0"/>
      <p:bldP spid="5" grpId="0"/>
      <p:bldP spid="6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5058" name="文本框 99"/>
          <p:cNvSpPr txBox="1"/>
          <p:nvPr/>
        </p:nvSpPr>
        <p:spPr>
          <a:xfrm>
            <a:off x="1350010" y="1343660"/>
            <a:ext cx="982345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观察课文梳理图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,不难发现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我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与牧羊人有过多次见面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,为何只重点讲述这三次见面的情况？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99"/>
          <p:cNvSpPr txBox="1"/>
          <p:nvPr/>
        </p:nvSpPr>
        <p:spPr>
          <a:xfrm>
            <a:off x="1419225" y="2601595"/>
            <a:ext cx="968438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这三次见面最具代表性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分别对应故事的开端、发展与结局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跨度时间长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充分表现老人的一如既往、执着</a:t>
            </a:r>
            <a:r>
              <a:rPr lang="zh-CN" altLang="en-US" sz="3200" b="1">
                <a:solidFill>
                  <a:srgbClr val="280BD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后两次见面的时间分别在一战与二战后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引发读者对毁灭与创造的思考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深化文章意蕴</a:t>
            </a:r>
            <a:r>
              <a:rPr lang="zh-CN" altLang="zh-CN" sz="3200" b="1">
                <a:solidFill>
                  <a:srgbClr val="280BD7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zh-CN" sz="3200" b="1" dirty="0">
              <a:solidFill>
                <a:srgbClr val="280BD7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Text Box 5"/>
          <p:cNvSpPr txBox="1"/>
          <p:nvPr/>
        </p:nvSpPr>
        <p:spPr>
          <a:xfrm>
            <a:off x="6262688" y="5851525"/>
            <a:ext cx="41878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en-US" sz="2800" b="1" dirty="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0962" name="Text Box 1027"/>
          <p:cNvSpPr txBox="1"/>
          <p:nvPr/>
        </p:nvSpPr>
        <p:spPr>
          <a:xfrm>
            <a:off x="706120" y="1290955"/>
            <a:ext cx="109372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请你给影片写一段片尾词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可适当引用文章语句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99"/>
          <p:cNvSpPr txBox="1"/>
          <p:nvPr/>
        </p:nvSpPr>
        <p:spPr>
          <a:xfrm>
            <a:off x="840740" y="2280920"/>
            <a:ext cx="1011174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这是一个关于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执着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的故事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一个关于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信念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的故事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一个关于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创造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的故事</a:t>
            </a:r>
            <a:r>
              <a:rPr lang="zh-CN" altLang="en-US" sz="3200" b="1">
                <a:solidFill>
                  <a:srgbClr val="280BD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r>
              <a:rPr lang="en-US" altLang="zh-CN" sz="3200" b="1">
                <a:solidFill>
                  <a:srgbClr val="280BD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280BD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既然没有重要的事情做</a:t>
            </a:r>
            <a:r>
              <a:rPr lang="zh-CN" altLang="zh-CN" sz="3200" b="1">
                <a:solidFill>
                  <a:srgbClr val="280BD7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280BD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就动手种树吧。</a:t>
            </a:r>
            <a:r>
              <a:rPr lang="en-US" altLang="zh-CN" sz="3200" b="1">
                <a:solidFill>
                  <a:srgbClr val="280BD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人类除了毁灭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还可以像上天一样创造</a:t>
            </a:r>
            <a:r>
              <a:rPr lang="zh-CN" altLang="zh-CN" sz="3200" b="1">
                <a:solidFill>
                  <a:srgbClr val="280BD7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zh-CN" sz="3200" b="1" dirty="0">
              <a:solidFill>
                <a:srgbClr val="280BD7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Box 1"/>
          <p:cNvSpPr txBox="1">
            <a:spLocks noChangeArrowheads="1"/>
          </p:cNvSpPr>
          <p:nvPr/>
        </p:nvSpPr>
        <p:spPr bwMode="auto">
          <a:xfrm>
            <a:off x="672678" y="2301558"/>
            <a:ext cx="10847916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</a:pPr>
            <a:r>
              <a:rPr lang="zh-CN" altLang="en-US" sz="2800" b="1" dirty="0"/>
              <a:t>      </a:t>
            </a:r>
            <a:r>
              <a:rPr lang="zh-CN" altLang="en-US" sz="3200" b="1" dirty="0"/>
              <a:t>当我想到</a:t>
            </a:r>
            <a:r>
              <a:rPr lang="zh-CN" altLang="zh-CN" sz="3200" b="1">
                <a:sym typeface="+mn-ea"/>
              </a:rPr>
              <a:t>,</a:t>
            </a:r>
            <a:r>
              <a:rPr lang="zh-CN" altLang="en-US" sz="3200" b="1" dirty="0"/>
              <a:t>眼前的一切</a:t>
            </a:r>
            <a:r>
              <a:rPr lang="zh-CN" altLang="zh-CN" sz="3200" b="1">
                <a:sym typeface="+mn-ea"/>
              </a:rPr>
              <a:t>,</a:t>
            </a:r>
            <a:r>
              <a:rPr lang="zh-CN" altLang="en-US" sz="3200" b="1" dirty="0"/>
              <a:t>不是靠什么先进的技术</a:t>
            </a:r>
            <a:r>
              <a:rPr lang="zh-CN" altLang="zh-CN" sz="3200" b="1">
                <a:sym typeface="+mn-ea"/>
              </a:rPr>
              <a:t>,</a:t>
            </a:r>
            <a:r>
              <a:rPr lang="zh-CN" altLang="en-US" sz="3200" b="1" dirty="0"/>
              <a:t>而是靠一个人的双手和毅力造就的</a:t>
            </a:r>
            <a:r>
              <a:rPr lang="zh-CN" altLang="zh-CN" sz="3200" b="1">
                <a:sym typeface="+mn-ea"/>
              </a:rPr>
              <a:t>,</a:t>
            </a:r>
            <a:r>
              <a:rPr lang="zh-CN" altLang="en-US" sz="3200" b="1" dirty="0"/>
              <a:t>我才明白</a:t>
            </a:r>
            <a:r>
              <a:rPr lang="zh-CN" altLang="zh-CN" sz="3200" b="1">
                <a:sym typeface="+mn-ea"/>
              </a:rPr>
              <a:t>,</a:t>
            </a:r>
            <a:r>
              <a:rPr lang="zh-CN" altLang="en-US" sz="3200" b="1" dirty="0"/>
              <a:t>人类除了毁灭</a:t>
            </a:r>
            <a:r>
              <a:rPr lang="zh-CN" altLang="zh-CN" sz="3200" b="1">
                <a:sym typeface="+mn-ea"/>
              </a:rPr>
              <a:t>,</a:t>
            </a:r>
            <a:r>
              <a:rPr lang="zh-CN" altLang="en-US" sz="3200" b="1" dirty="0"/>
              <a:t>还可以像上天一样创造。</a:t>
            </a:r>
            <a:endParaRPr lang="zh-CN" altLang="en-US" sz="3200" b="1" dirty="0"/>
          </a:p>
        </p:txBody>
      </p:sp>
      <p:sp>
        <p:nvSpPr>
          <p:cNvPr id="41987" name="TextBox 3"/>
          <p:cNvSpPr txBox="1">
            <a:spLocks noChangeArrowheads="1"/>
          </p:cNvSpPr>
          <p:nvPr/>
        </p:nvSpPr>
        <p:spPr bwMode="auto">
          <a:xfrm>
            <a:off x="624417" y="4022725"/>
            <a:ext cx="10752667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</a:pPr>
            <a:r>
              <a:rPr lang="en-US" altLang="zh-CN" sz="3200" b="1" dirty="0">
                <a:solidFill>
                  <a:srgbClr val="FF0000"/>
                </a:solidFill>
              </a:rPr>
              <a:t>        </a:t>
            </a:r>
            <a:r>
              <a:rPr lang="zh-CN" altLang="en-US" sz="3200" b="1" dirty="0">
                <a:solidFill>
                  <a:srgbClr val="FF0000"/>
                </a:solidFill>
              </a:rPr>
              <a:t>这句话告诉我们</a:t>
            </a:r>
            <a:r>
              <a:rPr lang="zh-CN" altLang="zh-CN" sz="32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</a:rPr>
              <a:t>只要心存美好的愿望</a:t>
            </a:r>
            <a:r>
              <a:rPr lang="zh-CN" altLang="zh-CN" sz="32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</a:rPr>
              <a:t>并长期不懈地努力去做</a:t>
            </a:r>
            <a:r>
              <a:rPr lang="zh-CN" altLang="zh-CN" sz="32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</a:rPr>
              <a:t>就一定可以改变恶劣的生存环境</a:t>
            </a:r>
            <a:r>
              <a:rPr lang="zh-CN" altLang="zh-CN" sz="32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</a:rPr>
              <a:t>人类的命运也会被最终改变</a:t>
            </a:r>
            <a:r>
              <a:rPr lang="zh-CN" altLang="en-US" sz="2800" b="1" dirty="0">
                <a:solidFill>
                  <a:srgbClr val="FF0000"/>
                </a:solidFill>
              </a:rPr>
              <a:t>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4418" y="1565594"/>
            <a:ext cx="10272183" cy="5835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理解下面句子的含义。</a:t>
            </a:r>
            <a:endParaRPr lang="zh-CN" altLang="en-US" sz="3200" b="1" dirty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80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第二课时</a:t>
            </a:r>
            <a:endParaRPr lang="zh-CN" altLang="en-US" sz="8000" b="1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0055" y="1336675"/>
            <a:ext cx="11312525" cy="1314450"/>
          </a:xfrm>
        </p:spPr>
        <p:txBody>
          <a:bodyPr>
            <a:normAutofit fontScale="90000"/>
          </a:bodyPr>
          <a:lstStyle/>
          <a:p>
            <a:pPr algn="just">
              <a:lnSpc>
                <a:spcPct val="100000"/>
              </a:lnSpc>
              <a:defRPr/>
            </a:pPr>
            <a:r>
              <a:rPr lang="en-US" altLang="zh-CN" sz="3555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555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请你圈点勾画描写</a:t>
            </a:r>
            <a:r>
              <a:rPr lang="zh-CN" altLang="en-US" sz="355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牧羊人的</a:t>
            </a:r>
            <a:r>
              <a:rPr lang="zh-CN" altLang="en-US" sz="3555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相关语句</a:t>
            </a:r>
            <a:r>
              <a:rPr lang="en-US" altLang="zh-CN" sz="3555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555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以</a:t>
            </a:r>
            <a:r>
              <a:rPr lang="zh-CN" altLang="en-US" sz="3555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“运用了</a:t>
            </a:r>
            <a:r>
              <a:rPr lang="zh-CN" altLang="en-US" sz="355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355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          </a:t>
            </a:r>
            <a:r>
              <a:rPr lang="zh-CN" altLang="en-US" sz="3555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描写或形容词、副词,可看出他是一个</a:t>
            </a:r>
            <a:r>
              <a:rPr lang="zh-CN" altLang="en-US" sz="3555" b="1" u="sng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en-US" altLang="zh-CN" sz="3555" b="1" u="sng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            </a:t>
            </a:r>
            <a:r>
              <a:rPr lang="zh-CN" altLang="en-US" sz="3555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的人”的形式说说你对牧羊人的认识</a:t>
            </a:r>
            <a:r>
              <a:rPr lang="zh-CN" altLang="en-US" sz="3555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555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79730" y="244139"/>
            <a:ext cx="2715899" cy="713740"/>
            <a:chOff x="2356" y="64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精读探究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55298" name="Text Box 1027"/>
          <p:cNvSpPr txBox="1"/>
          <p:nvPr/>
        </p:nvSpPr>
        <p:spPr>
          <a:xfrm>
            <a:off x="869950" y="2730500"/>
            <a:ext cx="8854440" cy="30441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</a:pP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圈画关键语句角度参考如下：</a:t>
            </a:r>
            <a:endParaRPr lang="zh-CN" altLang="zh-CN" sz="32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①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含有表现力的</a:t>
            </a:r>
            <a:r>
              <a:rPr lang="zh-CN" altLang="zh-CN" sz="32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形容词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的语句</a:t>
            </a:r>
            <a:endParaRPr lang="zh-CN" altLang="zh-CN" sz="32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②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含有表现力的</a:t>
            </a:r>
            <a:r>
              <a:rPr lang="zh-CN" altLang="zh-CN" sz="32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动词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和</a:t>
            </a:r>
            <a:r>
              <a:rPr lang="zh-CN" altLang="zh-CN" sz="32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副词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的语句</a:t>
            </a:r>
            <a:endParaRPr lang="zh-CN" altLang="zh-CN" sz="32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③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包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含</a:t>
            </a:r>
            <a:r>
              <a:rPr lang="zh-CN" altLang="zh-CN" sz="32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数量词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的</a:t>
            </a:r>
            <a:r>
              <a:rPr lang="zh-CN" altLang="zh-CN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语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句</a:t>
            </a:r>
            <a:endParaRPr lang="zh-CN" altLang="zh-CN" sz="32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④</a:t>
            </a:r>
            <a:r>
              <a:rPr lang="zh-CN" altLang="en-US" sz="32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反复出现或结构相似的词句</a:t>
            </a:r>
            <a:endParaRPr lang="en-US" altLang="zh-CN" sz="32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矩形 21"/>
          <p:cNvSpPr/>
          <p:nvPr/>
        </p:nvSpPr>
        <p:spPr>
          <a:xfrm>
            <a:off x="475615" y="1270635"/>
            <a:ext cx="6016625" cy="51695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000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3000" dirty="0">
                <a:latin typeface="仿宋_GB2312" pitchFamily="49" charset="-122"/>
                <a:ea typeface="仿宋_GB2312" pitchFamily="49" charset="-122"/>
              </a:rPr>
              <a:t> 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看得出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,他是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一点一点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地把一座破旧的房子修整成现在的样子的。房顶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很严实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一滴雨水也不漏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。风吹在瓦上,发出海浪拍打沙滩的声音。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房间里收拾得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很整齐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餐具洗得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干干净净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地板上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没有一点儿灰尘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猎枪也上过了油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。炉子上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还煮着一锅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热腾腾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的汤。看得出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他刚刮过胡子。他的衣服扣子缝得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结结实实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补丁的针脚也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很细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几乎看不出来。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5298" name="Text Box 1027"/>
          <p:cNvSpPr txBox="1"/>
          <p:nvPr/>
        </p:nvSpPr>
        <p:spPr>
          <a:xfrm>
            <a:off x="1650365" y="373380"/>
            <a:ext cx="8568055" cy="681990"/>
          </a:xfrm>
          <a:prstGeom prst="rect">
            <a:avLst/>
          </a:prstGeom>
          <a:noFill/>
          <a:ln w="12700" cap="flat" cmpd="sng">
            <a:solidFill>
              <a:srgbClr val="BCBCB6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含富有表现力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形容词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的语句,牧羊人的生活场景</a:t>
            </a:r>
            <a:endParaRPr lang="en-US" altLang="zh-CN" sz="32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7111" name="矩形 22"/>
          <p:cNvSpPr/>
          <p:nvPr/>
        </p:nvSpPr>
        <p:spPr>
          <a:xfrm>
            <a:off x="6788150" y="1645920"/>
            <a:ext cx="4224655" cy="403098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使用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一点一点</a:t>
            </a:r>
            <a:r>
              <a:rPr lang="zh-CN" altLang="en-US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干干净净</a:t>
            </a:r>
            <a:r>
              <a:rPr lang="zh-CN" altLang="en-US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结结实实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等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叠词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en-US" altLang="zh-CN" sz="3200" b="1" dirty="0">
                <a:solidFill>
                  <a:schemeClr val="tx1"/>
                </a:solidFill>
                <a:uFillTx/>
                <a:ea typeface="SimSun-ExtB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严实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整齐</a:t>
            </a:r>
            <a:r>
              <a:rPr lang="zh-CN" altLang="en-US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细</a:t>
            </a:r>
            <a:r>
              <a:rPr lang="en-US" altLang="zh-CN" sz="3200" b="1" dirty="0">
                <a:solidFill>
                  <a:schemeClr val="tx1"/>
                </a:solidFill>
                <a:uFillTx/>
                <a:ea typeface="SimSun-ExtB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chemeClr val="tx1"/>
                </a:solidFill>
                <a:uFillTx/>
                <a:ea typeface="SimSun-ExtB" panose="02010609060101010101" pitchFamily="49" charset="-122"/>
              </a:rPr>
              <a:t>等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形容词</a:t>
            </a:r>
            <a:r>
              <a:rPr lang="zh-CN" altLang="zh-CN" sz="3200" b="1"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详细地展示了牧羊人的生活场景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可看出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他是一个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一丝不苟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认真仔细</a:t>
            </a:r>
            <a:r>
              <a:rPr lang="zh-CN" altLang="zh-CN" sz="3200" b="1"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不愿马马虎虎过日子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的人。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 bldLvl="0" animBg="1"/>
      <p:bldP spid="471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45490" y="594360"/>
            <a:ext cx="2715899" cy="713740"/>
            <a:chOff x="2356" y="64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学习目标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745489" y="1827679"/>
            <a:ext cx="10872769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默读课文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整体感知文章基本内容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梳理文章的故事情节。</a:t>
            </a:r>
            <a:endParaRPr lang="en-US" altLang="zh-CN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了解牧羊人的故事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评价牧羊人这一人物形象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感受人物精神和人格魅力。</a:t>
            </a:r>
            <a:endParaRPr lang="en-US" altLang="zh-CN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体会文章精巧的构思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了解对比手法的作用。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结合自己的生活体验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思考牧羊人植树行为的意义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提高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我们的环保意识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培养良好的环保习惯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矩形 21"/>
          <p:cNvSpPr/>
          <p:nvPr/>
        </p:nvSpPr>
        <p:spPr>
          <a:xfrm>
            <a:off x="871220" y="1890713"/>
            <a:ext cx="5794375" cy="4246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100" dirty="0">
                <a:latin typeface="仿宋_GB2312" pitchFamily="49" charset="-122"/>
                <a:ea typeface="仿宋_GB2312" pitchFamily="49" charset="-122"/>
              </a:rPr>
              <a:t>    </a:t>
            </a:r>
            <a:r>
              <a:rPr lang="en-US" altLang="zh-CN" sz="2100" dirty="0">
                <a:latin typeface="仿宋_GB2312" pitchFamily="49" charset="-122"/>
                <a:ea typeface="仿宋_GB2312" pitchFamily="49" charset="-122"/>
              </a:rPr>
              <a:t>  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牧羊人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拿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出一个袋子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从里面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倒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出一堆橡子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散在桌上。接着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一颗一颗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仔细地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挑选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起来。过了一会儿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他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挑出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了一小堆好的橡子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每一颗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都很饱满。接着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他按十个一堆把它们分开。他一边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数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一边又把个儿小的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或者有裂缝的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拣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了出去。最后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挑出了一百颗又大又好的橡子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他停下手来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我们就去睡了。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7111" name="矩形 22"/>
          <p:cNvSpPr/>
          <p:nvPr/>
        </p:nvSpPr>
        <p:spPr>
          <a:xfrm>
            <a:off x="7277735" y="1891030"/>
            <a:ext cx="3869055" cy="403098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运用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动作描写</a:t>
            </a:r>
            <a:r>
              <a:rPr lang="zh-CN" altLang="zh-CN" sz="3200" b="1"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详细地展示了牧羊人挑选橡子的场景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使用</a:t>
            </a:r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拿</a:t>
            </a:r>
            <a:r>
              <a:rPr lang="zh-CN" altLang="en-US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倒</a:t>
            </a:r>
            <a:r>
              <a:rPr lang="zh-CN" altLang="en-US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挑</a:t>
            </a:r>
            <a:r>
              <a:rPr lang="zh-CN" altLang="en-US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数</a:t>
            </a:r>
            <a:r>
              <a:rPr lang="zh-CN" altLang="en-US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拣</a:t>
            </a:r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等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动词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和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一颗一颗</a:t>
            </a:r>
            <a:r>
              <a:rPr lang="zh-CN" altLang="en-US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每一颗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等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数量词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可看出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他是一个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心无旁骛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认真仔细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的人。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5298" name="Text Box 1027"/>
          <p:cNvSpPr txBox="1"/>
          <p:nvPr/>
        </p:nvSpPr>
        <p:spPr>
          <a:xfrm>
            <a:off x="1620520" y="917575"/>
            <a:ext cx="8756650" cy="681990"/>
          </a:xfrm>
          <a:prstGeom prst="rect">
            <a:avLst/>
          </a:prstGeom>
          <a:noFill/>
          <a:ln w="12700" cap="flat" cmpd="sng">
            <a:solidFill>
              <a:srgbClr val="BCBCB6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含有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动词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数量词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的语句,牧羊人选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橡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子的场景</a:t>
            </a:r>
            <a:endParaRPr lang="en-US" altLang="zh-CN" sz="32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5" grpId="0"/>
      <p:bldP spid="47111" grpId="0" bldLvl="0" animBg="1"/>
      <p:bldP spid="5529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矩形 21"/>
          <p:cNvSpPr/>
          <p:nvPr/>
        </p:nvSpPr>
        <p:spPr>
          <a:xfrm>
            <a:off x="530860" y="1614170"/>
            <a:ext cx="5296535" cy="4246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100" dirty="0">
                <a:latin typeface="仿宋_GB2312" pitchFamily="49" charset="-122"/>
                <a:ea typeface="仿宋_GB2312" pitchFamily="49" charset="-122"/>
              </a:rPr>
              <a:t>     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他停了下来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用铁棍在地上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戳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了一个坑。然后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他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轻轻地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往坑里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放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一颗橡子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再仔细盖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上泥土。他是在种橡树！我问他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这块地是你的吗？他摇摇头说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不是。那是谁的地？是公家的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还是私人的？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他说不知道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看起来他并不在意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他只是一心一意地把一百颗橡子都种了下去。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9159" name="矩形 22"/>
          <p:cNvSpPr/>
          <p:nvPr/>
        </p:nvSpPr>
        <p:spPr>
          <a:xfrm>
            <a:off x="6200140" y="1614170"/>
            <a:ext cx="4974590" cy="424624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fontAlgn="base">
              <a:lnSpc>
                <a:spcPct val="100000"/>
              </a:lnSpc>
            </a:pPr>
            <a:r>
              <a:rPr lang="zh-CN" altLang="en-US" sz="3000" b="1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运用</a:t>
            </a:r>
            <a:r>
              <a:rPr lang="zh-CN" altLang="en-US" sz="3000" b="1" strike="noStrike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动作描写</a:t>
            </a:r>
            <a:r>
              <a:rPr lang="zh-CN" altLang="zh-CN" sz="30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altLang="en-US" sz="30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生动刻画了他植树时的举动</a:t>
            </a:r>
            <a:r>
              <a:rPr lang="zh-CN" altLang="zh-CN" sz="30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</a:t>
            </a:r>
            <a:r>
              <a:rPr lang="en-US" altLang="zh-CN" sz="3000" b="1" strike="noStrike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“</a:t>
            </a:r>
            <a:r>
              <a:rPr lang="zh-CN" altLang="en-US" sz="3000" b="1" strike="noStrike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戳</a:t>
            </a:r>
            <a:r>
              <a:rPr lang="en-US" altLang="zh-CN" sz="3000" b="1" strike="noStrike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”</a:t>
            </a:r>
            <a:r>
              <a:rPr lang="zh-CN" altLang="zh-CN" sz="3000" b="1" strike="noStrike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写出了土地的</a:t>
            </a:r>
            <a:r>
              <a:rPr lang="zh-CN" altLang="zh-CN" sz="3000" b="1" strike="noStrike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坚硬</a:t>
            </a:r>
            <a:r>
              <a:rPr lang="zh-CN" altLang="zh-CN" sz="30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</a:t>
            </a:r>
            <a:r>
              <a:rPr lang="en-US" altLang="zh-CN" sz="3000" b="1" strike="noStrike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“</a:t>
            </a:r>
            <a:r>
              <a:rPr lang="zh-CN" altLang="zh-CN" sz="30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轻轻</a:t>
            </a:r>
            <a:r>
              <a:rPr lang="en-US" altLang="zh-CN" sz="3000" b="1" strike="noStrike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”</a:t>
            </a:r>
            <a:r>
              <a:rPr lang="zh-CN" altLang="zh-CN" sz="3000" b="1" strike="noStrike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写出了他对橡子的</a:t>
            </a:r>
            <a:r>
              <a:rPr lang="zh-CN" altLang="zh-CN" sz="3000" b="1" strike="noStrike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爱惜</a:t>
            </a:r>
            <a:r>
              <a:rPr lang="zh-CN" altLang="zh-CN" sz="30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</a:t>
            </a:r>
            <a:r>
              <a:rPr lang="en-US" altLang="zh-CN" sz="3000" b="1" strike="noStrike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“</a:t>
            </a:r>
            <a:r>
              <a:rPr lang="zh-CN" altLang="en-US" sz="3000" b="1" strike="noStrike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放</a:t>
            </a:r>
            <a:r>
              <a:rPr lang="en-US" altLang="zh-CN" sz="3000" b="1" strike="noStrike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”</a:t>
            </a:r>
            <a:r>
              <a:rPr lang="zh-CN" altLang="zh-CN" sz="3000" b="1" strike="noStrike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写出了他植树的</a:t>
            </a:r>
            <a:r>
              <a:rPr lang="zh-CN" altLang="zh-CN" sz="3000" b="1" strike="noStrike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认真耐心</a:t>
            </a:r>
            <a:r>
              <a:rPr lang="zh-CN" altLang="zh-CN" sz="30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</a:t>
            </a:r>
            <a:r>
              <a:rPr lang="en-US" altLang="zh-CN" sz="3000" b="1" strike="noStrike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“</a:t>
            </a:r>
            <a:r>
              <a:rPr lang="zh-CN" altLang="zh-CN" sz="30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仔细</a:t>
            </a:r>
            <a:r>
              <a:rPr lang="en-US" altLang="zh-CN" sz="3000" b="1" strike="noStrike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”</a:t>
            </a:r>
            <a:r>
              <a:rPr lang="zh-CN" altLang="zh-CN" sz="3000" b="1" strike="noStrike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写出了他盖泥土的</a:t>
            </a:r>
            <a:r>
              <a:rPr lang="zh-CN" altLang="zh-CN" sz="3000" b="1" strike="noStrike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认真劲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可看出他是一个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认真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仔细</a:t>
            </a:r>
            <a:r>
              <a:rPr lang="zh-CN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耐心</a:t>
            </a:r>
            <a:r>
              <a:rPr lang="zh-CN" altLang="en-US" sz="3000" b="1" smtClean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的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人</a:t>
            </a:r>
            <a:r>
              <a:rPr lang="en-US" altLang="zh-CN" sz="30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;</a:t>
            </a:r>
            <a:r>
              <a:rPr lang="zh-CN" altLang="en-US" sz="30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运用</a:t>
            </a:r>
            <a:r>
              <a:rPr lang="zh-CN" altLang="en-US" sz="3000" b="1" strike="noStrike" noProof="1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语言描写</a:t>
            </a:r>
            <a:r>
              <a:rPr lang="zh-CN" altLang="zh-CN" sz="30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altLang="en-US" sz="30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可看出他是一个一心种树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strike="noStrike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宋体" panose="02010600030101010101" pitchFamily="2" charset="-122"/>
              </a:rPr>
              <a:t>毫无私心</a:t>
            </a:r>
            <a:r>
              <a:rPr lang="zh-CN" altLang="en-US" sz="3000" b="1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的</a:t>
            </a:r>
            <a:r>
              <a:rPr lang="zh-CN" altLang="en-US" sz="30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人。</a:t>
            </a:r>
            <a:endParaRPr lang="zh-CN" altLang="en-US" sz="3000" b="1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5298" name="Text Box 1027"/>
          <p:cNvSpPr txBox="1"/>
          <p:nvPr/>
        </p:nvSpPr>
        <p:spPr>
          <a:xfrm>
            <a:off x="1808480" y="485140"/>
            <a:ext cx="8574405" cy="681990"/>
          </a:xfrm>
          <a:prstGeom prst="rect">
            <a:avLst/>
          </a:prstGeom>
          <a:noFill/>
          <a:ln w="12700" cap="flat" cmpd="sng">
            <a:solidFill>
              <a:srgbClr val="BCBCB6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含有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动词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形容词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的语句,牧羊人植树时的场景</a:t>
            </a:r>
            <a:endParaRPr lang="en-US" altLang="zh-CN" sz="32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3" grpId="0"/>
      <p:bldP spid="49159" grpId="0" bldLvl="0" animBg="1"/>
      <p:bldP spid="5529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矩形 21"/>
          <p:cNvSpPr/>
          <p:nvPr/>
        </p:nvSpPr>
        <p:spPr>
          <a:xfrm>
            <a:off x="775335" y="2235200"/>
            <a:ext cx="568261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dirty="0">
                <a:latin typeface="仿宋_GB2312" pitchFamily="49" charset="-122"/>
                <a:ea typeface="仿宋_GB2312" pitchFamily="49" charset="-122"/>
              </a:rPr>
              <a:t>    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三年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来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</a:rPr>
              <a:t>,他一直这样,一个人种着树。他已经种下了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十万颗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</a:rPr>
              <a:t>橡子。在这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十万颗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</a:rPr>
              <a:t>橡子中,有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两万颗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</a:rPr>
              <a:t>发了芽。而这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两万颗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</a:rPr>
              <a:t>树苗中,有将近一半,可能会被动物咬坏,或是因为什么想不到的原因死掉。剩下的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一万棵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</a:rPr>
              <a:t>树苗,会在这光秃秃的土地上扎根,长成大树。</a:t>
            </a:r>
            <a:endParaRPr lang="zh-CN" altLang="zh-CN" sz="3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59" name="矩形 22"/>
          <p:cNvSpPr/>
          <p:nvPr/>
        </p:nvSpPr>
        <p:spPr>
          <a:xfrm>
            <a:off x="7422515" y="2741295"/>
            <a:ext cx="3414395" cy="255333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fontAlgn="base">
              <a:lnSpc>
                <a:spcPct val="100000"/>
              </a:lnSpc>
            </a:pPr>
            <a:r>
              <a:rPr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通过</a:t>
            </a:r>
            <a:r>
              <a:rPr sz="3200" b="1" strike="noStrike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数字的对比</a:t>
            </a:r>
            <a:r>
              <a:rPr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,具体说明了</a:t>
            </a:r>
            <a:r>
              <a:rPr sz="32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树苗成活不易</a:t>
            </a:r>
            <a:r>
              <a:rPr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lang="zh-CN" altLang="en-US" sz="3200" b="1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可看出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他是一个</a:t>
            </a:r>
            <a:r>
              <a:rPr sz="3200" b="1" strike="noStrike" noProof="1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执着</a:t>
            </a:r>
            <a:r>
              <a:rPr lang="zh-CN" sz="3200" b="1" strike="noStrike" noProof="1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、有毅力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的人。</a:t>
            </a:r>
            <a:endParaRPr lang="zh-CN" altLang="en-US" sz="3200" b="1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5298" name="Text Box 1027"/>
          <p:cNvSpPr txBox="1"/>
          <p:nvPr/>
        </p:nvSpPr>
        <p:spPr>
          <a:xfrm>
            <a:off x="3973830" y="1149350"/>
            <a:ext cx="3618865" cy="681990"/>
          </a:xfrm>
          <a:prstGeom prst="rect">
            <a:avLst/>
          </a:prstGeom>
          <a:noFill/>
          <a:ln w="12700" cap="flat" cmpd="sng">
            <a:solidFill>
              <a:srgbClr val="BCBCB6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含有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数量词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的语句</a:t>
            </a:r>
            <a:endParaRPr lang="en-US" altLang="zh-CN" sz="32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1" grpId="0"/>
      <p:bldP spid="49159" grpId="0" bldLvl="0" animBg="1"/>
      <p:bldP spid="5529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951038" y="1152525"/>
            <a:ext cx="8332787" cy="1076325"/>
          </a:xfrm>
          <a:prstGeom prst="rect">
            <a:avLst/>
          </a:prstGeom>
          <a:solidFill>
            <a:srgbClr val="00B050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真正的英雄是看清了生活的真相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却依然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热爱生活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的人。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罗曼·罗兰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1161415" y="3303905"/>
            <a:ext cx="9486900" cy="1881505"/>
          </a:xfrm>
        </p:spPr>
        <p:txBody>
          <a:bodyPr>
            <a:normAutofit fontScale="40000"/>
          </a:bodyPr>
          <a:p>
            <a: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7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8000" b="1" dirty="0" smtClean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牧羊人是一个沉默寡言</a:t>
            </a:r>
            <a:r>
              <a:rPr sz="8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8000" b="1" dirty="0" smtClean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自信执着果断</a:t>
            </a:r>
            <a:r>
              <a:rPr sz="8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8000" b="1" dirty="0" smtClean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有毅力</a:t>
            </a:r>
            <a:r>
              <a:rPr sz="8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sz="8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信念坚定</a:t>
            </a:r>
            <a:r>
              <a:rPr sz="8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,身体力行,</a:t>
            </a:r>
            <a:r>
              <a:rPr lang="zh-CN" altLang="en-US" sz="8000" b="1" dirty="0" smtClean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心无旁骛</a:t>
            </a:r>
            <a:r>
              <a:rPr sz="8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80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一丝不苟</a:t>
            </a:r>
            <a:r>
              <a:rPr sz="8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,认真仔细耐心</a:t>
            </a:r>
            <a:r>
              <a:rPr lang="zh-CN" sz="8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利落</a:t>
            </a:r>
            <a:r>
              <a:rPr sz="8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8000" b="1" dirty="0" smtClean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不计名利、</a:t>
            </a:r>
            <a:r>
              <a:rPr lang="zh-CN" altLang="en-US" sz="8000" b="1" dirty="0" smtClean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不图回报、慷慨无私的人。</a:t>
            </a:r>
            <a:endParaRPr lang="zh-CN" altLang="en-US" sz="8000" b="1" dirty="0" smtClean="0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内容占位符 2"/>
          <p:cNvSpPr>
            <a:spLocks noGrp="1" noChangeArrowheads="1"/>
          </p:cNvSpPr>
          <p:nvPr>
            <p:ph idx="4294967295"/>
          </p:nvPr>
        </p:nvSpPr>
        <p:spPr bwMode="auto">
          <a:xfrm>
            <a:off x="605155" y="1989455"/>
            <a:ext cx="10847705" cy="2007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lnSpcReduction="10000"/>
          </a:bodyPr>
          <a:lstStyle/>
          <a:p>
            <a:pPr marL="0" indent="0"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我们所处的社会中也有很多默默</a:t>
            </a:r>
            <a:r>
              <a:rPr lang="zh-CN" altLang="zh-CN" sz="32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“种树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”</a:t>
            </a: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的人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他们以非凡的毅力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辛勤耕耘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种植着希望和幸福。你认识或听说过这样的人吗？试为他写一段文字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记录他的事迹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并写出你的评价和感受。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05076" y="733014"/>
            <a:ext cx="2715899" cy="713740"/>
            <a:chOff x="2356" y="64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拓展延伸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54965" y="974725"/>
            <a:ext cx="10972800" cy="5883275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665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665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刘盛兰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山东省烟台市蚕庄镇柳杭村村民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“五保”</a:t>
            </a:r>
            <a:endParaRPr lang="en-US" altLang="zh-CN" sz="2800" b="1" dirty="0" smtClean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老人</a:t>
            </a:r>
            <a:r>
              <a:rPr lang="zh-CN" altLang="en-US" sz="28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。</a:t>
            </a:r>
            <a:r>
              <a:rPr lang="en-US" altLang="zh-CN" sz="28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1998</a:t>
            </a:r>
            <a:r>
              <a:rPr lang="zh-CN" altLang="en-US" sz="28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年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刘盛兰在报纸上看到了一则救助报道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从</a:t>
            </a:r>
            <a:endParaRPr lang="en-US" altLang="zh-CN" sz="2800" b="1" dirty="0" smtClean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那时</a:t>
            </a:r>
            <a:r>
              <a:rPr lang="zh-CN" altLang="en-US" sz="28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起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他就将自己微薄的生活补贴捐出去。而受捐助的</a:t>
            </a:r>
            <a:endParaRPr lang="en-US" altLang="zh-CN" sz="2800" b="1" dirty="0" smtClean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学生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也逐渐从周边几个地市“扩张”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到全国各地。最多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的时候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，他同时资助着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50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多名学生。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2013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月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因为肾病，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刘盛兰住进了医院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但他仍然惦记着捐资助学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担心汇款中断和没到位会断了孩子们的希望。得知老人住院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很多受资助的孩子来看望他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照顾他。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残年风烛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发出微弱的光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苍老的手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在人间写下大爱。病弱的身躯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高贵的心灵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他在九旬的高龄俯视生命。一叠叠汇款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种植着希望和幸福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同时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也让他收获了尊重和敬仰。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5501" y="401079"/>
            <a:ext cx="2430017" cy="27337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2"/>
    </p:custData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49555" y="393700"/>
            <a:ext cx="11454765" cy="3112770"/>
          </a:xfrm>
        </p:spPr>
        <p:txBody>
          <a:bodyPr>
            <a:normAutofit fontScale="25000"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1200" b="1" dirty="0">
                <a:latin typeface="+mn-ea"/>
              </a:rPr>
              <a:t> </a:t>
            </a:r>
            <a:r>
              <a:rPr lang="zh-CN" altLang="en-US" sz="11200" b="1" dirty="0" smtClean="0">
                <a:latin typeface="+mn-ea"/>
              </a:rPr>
              <a:t>      </a:t>
            </a:r>
            <a:r>
              <a:rPr lang="zh-CN" altLang="en-US" sz="11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在海拔近</a:t>
            </a:r>
            <a:r>
              <a:rPr lang="en-US" altLang="zh-CN" sz="11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2400</a:t>
            </a:r>
            <a:r>
              <a:rPr lang="zh-CN" altLang="en-US" sz="11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米的喀斯特山区石漠化严重的</a:t>
            </a:r>
            <a:r>
              <a:rPr lang="zh-CN" altLang="en-US" sz="112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“渣子山”“石头山”上</a:t>
            </a:r>
            <a:r>
              <a:rPr lang="en-US" altLang="zh-CN" sz="11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112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“陆良八老”</a:t>
            </a:r>
            <a:r>
              <a:rPr lang="en-US" altLang="zh-CN" sz="112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——</a:t>
            </a:r>
            <a:r>
              <a:rPr lang="zh-CN" altLang="en-US" sz="112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云南省</a:t>
            </a:r>
            <a:r>
              <a:rPr lang="en-US" altLang="zh-CN" sz="112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8</a:t>
            </a:r>
            <a:r>
              <a:rPr lang="zh-CN" altLang="en-US" sz="112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位普通的老人</a:t>
            </a:r>
            <a:r>
              <a:rPr lang="en-US" altLang="zh-CN" sz="11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112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用</a:t>
            </a:r>
            <a:r>
              <a:rPr lang="en-US" altLang="zh-CN" sz="112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11</a:t>
            </a:r>
            <a:r>
              <a:rPr lang="zh-CN" altLang="en-US" sz="112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年时间建成</a:t>
            </a:r>
            <a:r>
              <a:rPr lang="en-US" altLang="zh-CN" sz="112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7400</a:t>
            </a:r>
            <a:r>
              <a:rPr lang="zh-CN" altLang="en-US" sz="112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亩林场</a:t>
            </a:r>
            <a:r>
              <a:rPr lang="en-US" altLang="zh-CN" sz="11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112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带领乡亲们累积承包造林</a:t>
            </a:r>
            <a:r>
              <a:rPr lang="en-US" altLang="zh-CN" sz="112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13.6</a:t>
            </a:r>
            <a:r>
              <a:rPr lang="zh-CN" altLang="en-US" sz="112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万亩</a:t>
            </a:r>
            <a:r>
              <a:rPr lang="en-US" altLang="zh-CN" sz="11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112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让大山披上了绿装</a:t>
            </a:r>
            <a:r>
              <a:rPr lang="en-US" altLang="zh-CN" sz="11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112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又用</a:t>
            </a:r>
            <a:r>
              <a:rPr lang="en-US" altLang="zh-CN" sz="112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altLang="en-US" sz="112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年时间守护着这片繁茂的森林。</a:t>
            </a:r>
            <a:r>
              <a:rPr lang="en-US" altLang="zh-CN" sz="112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</a:t>
            </a:r>
            <a:r>
              <a:rPr lang="zh-CN" altLang="en-US" sz="112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多年来</a:t>
            </a:r>
            <a:r>
              <a:rPr lang="en-US" altLang="zh-CN" sz="11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112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八老无怨无悔地植树造林</a:t>
            </a:r>
            <a:r>
              <a:rPr lang="en-US" altLang="zh-CN" sz="11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112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克服了各种困难。</a:t>
            </a:r>
            <a:r>
              <a:rPr lang="en-US" altLang="zh-CN" sz="112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</a:t>
            </a:r>
            <a:r>
              <a:rPr lang="zh-CN" altLang="en-US" sz="112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多年过去了</a:t>
            </a:r>
            <a:r>
              <a:rPr lang="en-US" altLang="zh-CN" sz="11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112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当年的壮汉如今已白发苍苍。他们种下的这片森林</a:t>
            </a:r>
            <a:r>
              <a:rPr lang="en-US" altLang="zh-CN" sz="11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112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既改善了环境</a:t>
            </a:r>
            <a:r>
              <a:rPr lang="en-US" altLang="zh-CN" sz="11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112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也涵养了水源。调节了小气候</a:t>
            </a:r>
            <a:r>
              <a:rPr lang="en-US" altLang="zh-CN" sz="11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112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更为后人创造了巨大的财富。</a:t>
            </a:r>
            <a:r>
              <a:rPr lang="zh-CN" altLang="en-US" sz="112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“陆良八老”</a:t>
            </a:r>
            <a:r>
              <a:rPr lang="zh-CN" altLang="en-US" sz="11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是当代愚公</a:t>
            </a:r>
            <a:r>
              <a:rPr lang="en-US" altLang="zh-CN" sz="11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11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是高原情怀、大山品质的典型代表。</a:t>
            </a:r>
            <a:endParaRPr lang="zh-CN" altLang="en-US" sz="11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5059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1860" y="3506470"/>
            <a:ext cx="7814310" cy="3148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2"/>
    </p:custData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00760" y="1167765"/>
            <a:ext cx="10013950" cy="42767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3000" b="1">
                <a:latin typeface="宋体" panose="02010600030101010101" pitchFamily="2" charset="-122"/>
                <a:cs typeface="宋体" panose="02010600030101010101" pitchFamily="2" charset="-122"/>
              </a:rPr>
              <a:t>55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年来</a:t>
            </a:r>
            <a:r>
              <a:rPr lang="en-US" altLang="zh-CN" sz="30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塞罕坝林场三代建设者在</a:t>
            </a:r>
            <a:r>
              <a:rPr sz="30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宋体" panose="02010600030101010101" pitchFamily="2" charset="-122"/>
              </a:rPr>
              <a:t>“黄沙遮天日</a:t>
            </a:r>
            <a:r>
              <a:rPr lang="en-US" altLang="zh-CN" sz="30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宋体" panose="02010600030101010101" pitchFamily="2" charset="-122"/>
              </a:rPr>
              <a:t>飞鸟无栖树”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的荒漠沙地上艰苦奋斗、甘于奉献</a:t>
            </a:r>
            <a:r>
              <a:rPr lang="en-US" altLang="zh-CN" sz="30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创造了荒原变林海的人间奇迹；塞罕坝林场三代建设者在荒漠上徒手种下112万亩人工森林</a:t>
            </a:r>
            <a:r>
              <a:rPr lang="en-US" altLang="zh-CN" sz="30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将森林覆盖率提高至</a:t>
            </a:r>
            <a:r>
              <a:rPr sz="3000" b="1">
                <a:latin typeface="宋体" panose="02010600030101010101" pitchFamily="2" charset="-122"/>
                <a:cs typeface="宋体" panose="02010600030101010101" pitchFamily="2" charset="-122"/>
              </a:rPr>
              <a:t>80%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。从1棵树到112万亩</a:t>
            </a:r>
            <a:r>
              <a:rPr lang="en-US" altLang="zh-CN" sz="30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从一大片荒漠变成一大片森林</a:t>
            </a:r>
            <a:r>
              <a:rPr lang="en-US" altLang="zh-CN" sz="30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塞罕坝人让世界看到人类正在创造绿色文明的奇迹；塞罕坝林场建设者的精神感动中国</a:t>
            </a:r>
            <a:r>
              <a:rPr lang="en-US" altLang="zh-CN" sz="30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感动了世界。他们用实际行动诠释了绿水青山就是金山银山的理念</a:t>
            </a:r>
            <a:r>
              <a:rPr lang="en-US" altLang="zh-CN" sz="30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铸就了牢记使命、艰苦创业、绿色发展的塞罕坝精神。</a:t>
            </a:r>
            <a:endParaRPr lang="zh-CN" altLang="en-US" sz="3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2"/>
          <p:cNvSpPr>
            <a:spLocks noGrp="1"/>
          </p:cNvSpPr>
          <p:nvPr/>
        </p:nvSpPr>
        <p:spPr>
          <a:xfrm>
            <a:off x="989965" y="1606550"/>
            <a:ext cx="9750425" cy="36449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颁奖辞：</a:t>
            </a:r>
            <a:endParaRPr lang="zh-CN" altLang="zh-CN" sz="30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三十余载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如一日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,他绿了荒山,却白了头发,他用自己的一身把荒山变成了绿洲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。他失去了妻儿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也许他的内心孤独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,但是他选择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让这片荒芜之地染上一层生命的光辉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。从他身上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我们看到了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一个人除了毁灭,还可以像上天一样创造奇迹,他用一己之力谱写了一部传奇,他的精神将会被我们永远铭记在心中,他就是植树的牧羊人</a:t>
            </a:r>
            <a:r>
              <a:rPr lang="en-US" altLang="zh-CN" sz="3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——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艾力泽∙布菲</a:t>
            </a:r>
            <a:r>
              <a:rPr lang="zh-CN" altLang="en-US" sz="3000" b="1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3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5538" name="矩形 13"/>
          <p:cNvSpPr/>
          <p:nvPr/>
        </p:nvSpPr>
        <p:spPr>
          <a:xfrm>
            <a:off x="989965" y="972185"/>
            <a:ext cx="87236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/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请你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给</a:t>
            </a:r>
            <a:r>
              <a:rPr lang="zh-CN" altLang="en-US" sz="3200" b="1">
                <a:solidFill>
                  <a:srgbClr val="00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ea"/>
                <a:sym typeface="宋体" panose="02010600030101010101" pitchFamily="2" charset="-122"/>
              </a:rPr>
              <a:t>艾力泽∙布菲撰写</a:t>
            </a:r>
            <a:r>
              <a:rPr lang="zh-CN" altLang="zh-CN" sz="32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的颁奖辞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2"/>
          <p:cNvSpPr>
            <a:spLocks noGrp="1"/>
          </p:cNvSpPr>
          <p:nvPr/>
        </p:nvSpPr>
        <p:spPr>
          <a:xfrm>
            <a:off x="1069340" y="1606550"/>
            <a:ext cx="9572625" cy="36449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颁奖辞：</a:t>
            </a:r>
            <a:endParaRPr lang="zh-CN" altLang="zh-CN" sz="30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三十余载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岁月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,他一个人在阿尔卑斯山区生活着,几十年如一日不停地种树,把他一片不毛之地,变成了生机勃勃的绿洲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也许他的内心孤独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,但是他选择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在孤独中像大自然一样,默默无声地创造生命。即使困难重重,他依旧不改变他自己的初衷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从他身上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,我们看到了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坚持不懈,一丝不苟,热爱自然,热爱生命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3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80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第一课时</a:t>
            </a:r>
            <a:endParaRPr lang="zh-CN" altLang="en-US" sz="8000" b="1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65538" name="矩形 13"/>
          <p:cNvSpPr/>
          <p:nvPr/>
        </p:nvSpPr>
        <p:spPr>
          <a:xfrm>
            <a:off x="1300480" y="694055"/>
            <a:ext cx="93865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/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请你给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身边的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牧羊人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撰写颁奖词。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48740" y="1524635"/>
            <a:ext cx="934275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/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杨善洲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退休后扎根大凉山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义务植树造林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22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lang="zh-CN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建成面积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5.6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万亩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lang="zh-CN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价值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3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亿元的林场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lang="zh-CN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无偿捐赠给国家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300480" y="2689860"/>
            <a:ext cx="9439275" cy="31381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颁奖词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绿了荒山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白了头发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他志在造福百姓</a:t>
            </a:r>
            <a:r>
              <a:rPr lang="en-US" altLang="zh-CN" sz="3000" b="1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;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老骥伏枥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意气风发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他心向未来。清廉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自上任时起</a:t>
            </a:r>
            <a:r>
              <a:rPr lang="en-US" altLang="zh-CN" sz="3000" b="1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;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奉献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直到最后一天。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60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年里的一切作为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就是为了不辜负人民的期望。</a:t>
            </a:r>
            <a:endParaRPr lang="en-US" altLang="zh-CN" sz="3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 sz="16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感动中国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推选委员陈淮说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一个人能够给历史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给民族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给子孙留下些什么？杨善洲留下的是一片绿荫和一种精神！</a:t>
            </a:r>
            <a:r>
              <a:rPr lang="en-US" altLang="zh-CN" sz="3200" b="1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28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5033" y="1595439"/>
            <a:ext cx="6350000" cy="290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667" y="1570039"/>
            <a:ext cx="4032251" cy="302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23901" y="5153026"/>
            <a:ext cx="8733367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中国植树节定于每年的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月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12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日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45490" y="594360"/>
            <a:ext cx="2715899" cy="713740"/>
            <a:chOff x="2356" y="640"/>
            <a:chExt cx="3471" cy="1124"/>
          </a:xfrm>
        </p:grpSpPr>
        <p:sp>
          <p:nvSpPr>
            <p:cNvPr id="8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导入新课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1"/>
          <p:cNvSpPr txBox="1">
            <a:spLocks noChangeArrowheads="1"/>
          </p:cNvSpPr>
          <p:nvPr/>
        </p:nvSpPr>
        <p:spPr bwMode="auto">
          <a:xfrm>
            <a:off x="984847" y="1383665"/>
            <a:ext cx="4182533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/>
              <a:t>一、走近</a:t>
            </a:r>
            <a:r>
              <a:rPr lang="zh-CN" altLang="en-US" sz="3200" b="1" dirty="0" smtClean="0"/>
              <a:t>作者</a:t>
            </a:r>
            <a:endParaRPr lang="zh-CN" altLang="en-US" sz="3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263015" y="2056130"/>
            <a:ext cx="10295890" cy="25533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+mn-ea"/>
              </a:rPr>
              <a:t>          </a:t>
            </a:r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+mn-ea"/>
              </a:rPr>
              <a:t>让</a:t>
            </a:r>
            <a:r>
              <a:rPr lang="en-US" altLang="zh-CN" sz="3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+mn-ea"/>
              </a:rPr>
              <a:t>·</a:t>
            </a:r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+mn-ea"/>
              </a:rPr>
              <a:t>乔诺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1895—1970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法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国作家、电影编剧。曾应征入伍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经历了残酷的第一次世界大战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由此坚定和平信念。作品有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人世之歌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庞神三部曲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屋顶上的轻骑兵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一个郁郁寡欢的国王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长篇小说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屋顶上的轻骑兵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被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改编成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电影。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1"/>
          <p:cNvSpPr txBox="1">
            <a:spLocks noChangeArrowheads="1"/>
          </p:cNvSpPr>
          <p:nvPr/>
        </p:nvSpPr>
        <p:spPr bwMode="auto">
          <a:xfrm>
            <a:off x="1327112" y="1661795"/>
            <a:ext cx="4182533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 smtClean="0"/>
              <a:t>二、了解作品</a:t>
            </a:r>
            <a:endParaRPr lang="zh-CN" altLang="en-US" sz="3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327150" y="2341880"/>
            <a:ext cx="10232390" cy="25533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植树的牧羊人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节选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自绘本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植树的男人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。课文原来的题目是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种植希望与幸福的人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。这篇短篇小说原是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1953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年作者</a:t>
            </a:r>
            <a:r>
              <a:rPr lang="zh-CN" altLang="en-US" sz="3200" b="1" dirty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+mn-ea"/>
              </a:rPr>
              <a:t>让</a:t>
            </a:r>
            <a:r>
              <a:rPr lang="en-US" altLang="zh-CN" sz="32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+mn-ea"/>
              </a:rPr>
              <a:t>·</a:t>
            </a:r>
            <a:r>
              <a:rPr lang="zh-CN" altLang="en-US" sz="3200" b="1" dirty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+mn-ea"/>
              </a:rPr>
              <a:t>乔诺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应美国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读者文摘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“你曾经见过的最非凡、难忘的人是谁”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的专题约稿而写的。事后让</a:t>
            </a:r>
            <a:r>
              <a:rPr lang="en-US" altLang="zh-CN" sz="3200" b="1"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+mn-ea"/>
              </a:rPr>
              <a:t>·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乔诺发表声明说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写的是故事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艾力泽</a:t>
            </a:r>
            <a:r>
              <a:rPr lang="en-US" altLang="zh-CN" sz="32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+mn-ea"/>
              </a:rPr>
              <a:t>·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布菲是虚构的。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8194"/>
          <p:cNvSpPr>
            <a:spLocks noGrp="1" noRot="1" noChangeArrowheads="1"/>
          </p:cNvSpPr>
          <p:nvPr>
            <p:ph type="title"/>
          </p:nvPr>
        </p:nvSpPr>
        <p:spPr>
          <a:xfrm>
            <a:off x="1544955" y="681360"/>
            <a:ext cx="3095625" cy="64174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zh-CN" altLang="zh-CN" sz="4000" b="1" dirty="0" smtClean="0">
                <a:effectLst/>
                <a:latin typeface="黑体" panose="02010609060101010101" charset="-122"/>
                <a:ea typeface="黑体" panose="02010609060101010101" charset="-122"/>
              </a:rPr>
              <a:t>你能读</a:t>
            </a:r>
            <a:r>
              <a:rPr lang="zh-CN" altLang="en-US" sz="4000" b="1" dirty="0" smtClean="0">
                <a:effectLst/>
                <a:latin typeface="黑体" panose="02010609060101010101" charset="-122"/>
                <a:ea typeface="黑体" panose="02010609060101010101" charset="-122"/>
              </a:rPr>
              <a:t>得</a:t>
            </a:r>
            <a:r>
              <a:rPr lang="zh-CN" altLang="zh-CN" sz="4000" b="1" dirty="0" smtClean="0">
                <a:effectLst/>
                <a:latin typeface="黑体" panose="02010609060101010101" charset="-122"/>
                <a:ea typeface="黑体" panose="02010609060101010101" charset="-122"/>
              </a:rPr>
              <a:t>准吗？</a:t>
            </a:r>
            <a:endParaRPr lang="zh-CN" altLang="en-US" sz="4000" b="1" dirty="0" smtClean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内容占位符 20481"/>
          <p:cNvSpPr>
            <a:spLocks noGrp="1" noChangeArrowheads="1"/>
          </p:cNvSpPr>
          <p:nvPr>
            <p:ph idx="1"/>
          </p:nvPr>
        </p:nvSpPr>
        <p:spPr>
          <a:xfrm>
            <a:off x="2126615" y="1410970"/>
            <a:ext cx="1932305" cy="3348355"/>
          </a:xfrm>
        </p:spPr>
        <p:txBody>
          <a:bodyPr>
            <a:noAutofit/>
          </a:bodyPr>
          <a:lstStyle/>
          <a:p>
            <a:pPr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戳</a:t>
            </a:r>
            <a:endParaRPr lang="zh-CN" altLang="en-US" sz="32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呼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啸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干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涸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缝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隙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薄荷</a:t>
            </a:r>
            <a:endParaRPr lang="zh-CN" altLang="en-US" sz="32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刨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根问底</a:t>
            </a:r>
            <a:endParaRPr lang="zh-CN" altLang="en-US" sz="32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>
            <a:spLocks noRot="1" noChangeArrowheads="1"/>
          </p:cNvSpPr>
          <p:nvPr/>
        </p:nvSpPr>
        <p:spPr bwMode="auto">
          <a:xfrm>
            <a:off x="7061200" y="1323340"/>
            <a:ext cx="2437765" cy="3132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sz="3200" dirty="0"/>
              <a:t>k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r>
              <a:rPr lang="zh-CN" sz="3200" dirty="0"/>
              <a:t>ng</a:t>
            </a:r>
            <a:r>
              <a:rPr lang="en-US" altLang="zh-CN" sz="3200" dirty="0"/>
              <a:t> </a:t>
            </a:r>
            <a:r>
              <a:rPr lang="zh-CN" sz="3200" dirty="0"/>
              <a:t>k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ǎ</a:t>
            </a:r>
            <a:r>
              <a:rPr lang="zh-CN" sz="3200" dirty="0"/>
              <a:t>i </a:t>
            </a:r>
            <a:endParaRPr lang="zh-CN" sz="3200" dirty="0"/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zh-CN" sz="3200" dirty="0">
                <a:sym typeface="+mn-ea"/>
              </a:rPr>
              <a:t>t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ā</a:t>
            </a:r>
            <a:r>
              <a:rPr lang="zh-CN" altLang="zh-CN" sz="3200" dirty="0">
                <a:sym typeface="+mn-ea"/>
              </a:rPr>
              <a:t>n  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塌</a:t>
            </a:r>
            <a:r>
              <a:rPr lang="zh-CN" altLang="zh-CN" sz="3200" dirty="0">
                <a:sym typeface="+mn-ea"/>
              </a:rPr>
              <a:t> </a:t>
            </a:r>
            <a:endParaRPr lang="zh-CN" altLang="zh-CN" sz="3200" dirty="0">
              <a:sym typeface="+mn-ea"/>
            </a:endParaRPr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废</a:t>
            </a:r>
            <a:r>
              <a:rPr lang="en-US" altLang="zh-CN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zh-CN" sz="3200" dirty="0">
                <a:sym typeface="+mn-ea"/>
              </a:rPr>
              <a:t>xū</a:t>
            </a:r>
            <a:endParaRPr lang="zh-CN" altLang="zh-CN" sz="3200" dirty="0">
              <a:sym typeface="+mn-ea"/>
            </a:endParaRPr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zh-CN" sz="3200" dirty="0">
                <a:sym typeface="+mn-ea"/>
              </a:rPr>
              <a:t>chóu   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劳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水</a:t>
            </a:r>
            <a:r>
              <a:rPr lang="zh-CN" altLang="zh-CN" sz="3200" dirty="0">
                <a:sym typeface="+mn-ea"/>
              </a:rPr>
              <a:t>qú</a:t>
            </a:r>
            <a:endParaRPr lang="zh-CN" altLang="zh-CN" sz="3200" dirty="0">
              <a:sym typeface="+mn-ea"/>
            </a:endParaRPr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zh-CN" sz="3200" dirty="0">
                <a:sym typeface="+mn-ea"/>
              </a:rPr>
              <a:t>liū</a:t>
            </a:r>
            <a:r>
              <a:rPr lang="en-US" altLang="zh-CN" sz="3200" dirty="0">
                <a:sym typeface="+mn-ea"/>
              </a:rPr>
              <a:t>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达</a:t>
            </a:r>
            <a:endParaRPr lang="zh-CN" altLang="zh-CN" sz="3200" dirty="0">
              <a:sym typeface="+mn-ea"/>
            </a:endParaRPr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帐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zh-CN" sz="3200" dirty="0">
                <a:sym typeface="+mn-ea"/>
              </a:rPr>
              <a:t>péng</a:t>
            </a:r>
            <a:endParaRPr lang="zh-CN" altLang="zh-CN" sz="3200" dirty="0">
              <a:sym typeface="+mn-ea"/>
            </a:endParaRPr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沉默</a:t>
            </a:r>
            <a:r>
              <a:rPr lang="zh-CN" altLang="zh-CN" sz="3200" dirty="0">
                <a:sym typeface="+mn-ea"/>
              </a:rPr>
              <a:t>gu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ǎ 言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4" name="矩形 13"/>
          <p:cNvSpPr>
            <a:spLocks noRot="1" noChangeArrowheads="1"/>
          </p:cNvSpPr>
          <p:nvPr/>
        </p:nvSpPr>
        <p:spPr bwMode="auto">
          <a:xfrm>
            <a:off x="4058920" y="1323340"/>
            <a:ext cx="1314450" cy="3897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fontAlgn="auto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dirty="0" err="1">
                <a:solidFill>
                  <a:srgbClr val="0000FF"/>
                </a:solidFill>
                <a:cs typeface="Arial" panose="020B0604020202020204" pitchFamily="34" charset="0"/>
              </a:rPr>
              <a:t>chuō</a:t>
            </a:r>
            <a:endParaRPr lang="en-US" altLang="zh-CN" sz="3000" dirty="0" err="1">
              <a:solidFill>
                <a:srgbClr val="0000FF"/>
              </a:solidFill>
              <a:cs typeface="Arial" panose="020B0604020202020204" pitchFamily="34" charset="0"/>
            </a:endParaRPr>
          </a:p>
          <a:p>
            <a:pPr marL="342900" indent="-342900" fontAlgn="auto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sz="3200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xi</a:t>
            </a:r>
            <a:r>
              <a:rPr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sz="3200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o</a:t>
            </a:r>
            <a:endParaRPr sz="3200">
              <a:solidFill>
                <a:srgbClr val="0000FF"/>
              </a:solidFill>
              <a:cs typeface="Arial" panose="020B0604020202020204" pitchFamily="34" charset="0"/>
              <a:sym typeface="+mn-ea"/>
            </a:endParaRPr>
          </a:p>
          <a:p>
            <a:pPr marL="342900" indent="-342900" fontAlgn="auto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hé</a:t>
            </a:r>
            <a:endParaRPr lang="en-US" altLang="zh-CN" sz="3200">
              <a:solidFill>
                <a:srgbClr val="0000FF"/>
              </a:solidFill>
              <a:cs typeface="Arial" panose="020B0604020202020204" pitchFamily="34" charset="0"/>
              <a:sym typeface="+mn-ea"/>
            </a:endParaRPr>
          </a:p>
          <a:p>
            <a:pPr marL="342900" indent="-342900" fontAlgn="auto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xì</a:t>
            </a:r>
            <a:endParaRPr lang="en-US" altLang="zh-CN" sz="3200">
              <a:solidFill>
                <a:srgbClr val="0000FF"/>
              </a:solidFill>
              <a:cs typeface="Arial" panose="020B0604020202020204" pitchFamily="34" charset="0"/>
              <a:sym typeface="+mn-ea"/>
            </a:endParaRPr>
          </a:p>
          <a:p>
            <a:pPr marL="342900" indent="-342900" fontAlgn="auto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bò he</a:t>
            </a:r>
            <a:endParaRPr lang="en-US" altLang="zh-CN" sz="3200">
              <a:solidFill>
                <a:srgbClr val="0000FF"/>
              </a:solidFill>
              <a:cs typeface="Arial" panose="020B0604020202020204" pitchFamily="34" charset="0"/>
              <a:sym typeface="+mn-ea"/>
            </a:endParaRPr>
          </a:p>
          <a:p>
            <a:pPr marL="342900" indent="-342900" fontAlgn="auto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p</a:t>
            </a: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á</a:t>
            </a:r>
            <a:r>
              <a:rPr lang="en-US" altLang="zh-CN" sz="3200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o</a:t>
            </a:r>
            <a:endParaRPr lang="en-US" altLang="zh-CN" sz="3200">
              <a:solidFill>
                <a:srgbClr val="0000FF"/>
              </a:solidFill>
              <a:cs typeface="Arial" panose="020B0604020202020204" pitchFamily="34" charset="0"/>
              <a:sym typeface="+mn-ea"/>
            </a:endParaRPr>
          </a:p>
          <a:p>
            <a:pPr marL="342900" indent="-342900" fontAlgn="auto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en-US" altLang="zh-CN" sz="3200">
              <a:solidFill>
                <a:srgbClr val="0000FF"/>
              </a:solidFill>
              <a:cs typeface="Arial" panose="020B0604020202020204" pitchFamily="34" charset="0"/>
              <a:sym typeface="+mn-ea"/>
            </a:endParaRPr>
          </a:p>
          <a:p>
            <a:pPr marL="342900" indent="-342900" fontAlgn="auto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en-US" altLang="zh-CN" sz="3200">
              <a:solidFill>
                <a:srgbClr val="0000FF"/>
              </a:solidFill>
              <a:cs typeface="Arial" panose="020B0604020202020204" pitchFamily="34" charset="0"/>
              <a:sym typeface="+mn-ea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标题 8194"/>
          <p:cNvSpPr>
            <a:spLocks noGrp="1" noRot="1" noChangeArrowheads="1"/>
          </p:cNvSpPr>
          <p:nvPr/>
        </p:nvSpPr>
        <p:spPr>
          <a:xfrm>
            <a:off x="6856889" y="681360"/>
            <a:ext cx="3095625" cy="641747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eaLnBrk="1" hangingPunct="1"/>
            <a:r>
              <a:rPr lang="zh-CN" altLang="zh-CN" sz="3600" dirty="0" smtClean="0">
                <a:effectLst/>
                <a:latin typeface="黑体" panose="02010609060101010101" charset="-122"/>
                <a:ea typeface="黑体" panose="02010609060101010101" charset="-122"/>
              </a:rPr>
              <a:t>你能写</a:t>
            </a:r>
            <a:r>
              <a:rPr lang="zh-CN" altLang="en-US" sz="3600" dirty="0" smtClean="0">
                <a:effectLst/>
                <a:latin typeface="黑体" panose="02010609060101010101" charset="-122"/>
                <a:ea typeface="黑体" panose="02010609060101010101" charset="-122"/>
              </a:rPr>
              <a:t>得</a:t>
            </a:r>
            <a:r>
              <a:rPr lang="zh-CN" altLang="zh-CN" sz="3600" dirty="0" smtClean="0">
                <a:effectLst/>
                <a:latin typeface="黑体" panose="02010609060101010101" charset="-122"/>
                <a:ea typeface="黑体" panose="02010609060101010101" charset="-122"/>
              </a:rPr>
              <a:t>对吗？</a:t>
            </a:r>
            <a:endParaRPr lang="zh-CN" altLang="en-US" sz="3600" b="1" dirty="0" smtClean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矩形 2"/>
          <p:cNvSpPr>
            <a:spLocks noRot="1" noChangeArrowheads="1"/>
          </p:cNvSpPr>
          <p:nvPr/>
        </p:nvSpPr>
        <p:spPr bwMode="auto">
          <a:xfrm>
            <a:off x="9188450" y="1410970"/>
            <a:ext cx="1421765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慷慨</a:t>
            </a:r>
            <a:endParaRPr lang="en-US" altLang="zh-CN" sz="32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坍</a:t>
            </a:r>
            <a:endParaRPr lang="en-US" altLang="zh-CN" sz="32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墟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酬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渠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溜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篷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寡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940" name="文本框 3"/>
          <p:cNvSpPr txBox="1"/>
          <p:nvPr/>
        </p:nvSpPr>
        <p:spPr>
          <a:xfrm>
            <a:off x="2126615" y="5552440"/>
            <a:ext cx="44234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追究底细</a:t>
            </a:r>
            <a:r>
              <a:rPr lang="en-US" altLang="zh-CN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形容钻研的精神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" grpId="0"/>
      <p:bldP spid="399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9895" y="1116330"/>
            <a:ext cx="11332210" cy="1043305"/>
          </a:xfrm>
        </p:spPr>
        <p:txBody>
          <a:bodyPr>
            <a:normAutofit fontScale="90000"/>
          </a:bodyPr>
          <a:lstStyle/>
          <a:p>
            <a:pPr algn="just">
              <a:lnSpc>
                <a:spcPct val="100000"/>
              </a:lnSpc>
              <a:defRPr/>
            </a:pPr>
            <a:r>
              <a:rPr lang="en-US" altLang="zh-CN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</a:rPr>
              <a:t>课文是按</a:t>
            </a:r>
            <a:r>
              <a:rPr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时间顺序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叙述的</a:t>
            </a:r>
            <a:r>
              <a:rPr lang="en-US" altLang="zh-CN" sz="3600" b="1" dirty="0">
                <a:uFillTx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</a:rPr>
              <a:t>要快速</a:t>
            </a:r>
            <a:r>
              <a:rPr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把握课文内容</a:t>
            </a:r>
            <a:r>
              <a:rPr lang="en-US" altLang="zh-CN" sz="3600" b="1" dirty="0">
                <a:uFillTx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应关注时间和相应事件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</a:rPr>
              <a:t>。请在课文相应段落圈出关键词</a:t>
            </a:r>
            <a:r>
              <a:rPr lang="en-US" altLang="zh-CN" sz="3600" b="1" dirty="0">
                <a:uFillTx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填写下表。</a:t>
            </a:r>
            <a:endParaRPr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60045" y="323215"/>
            <a:ext cx="2715899" cy="713740"/>
            <a:chOff x="2356" y="640"/>
            <a:chExt cx="3471" cy="1124"/>
          </a:xfrm>
        </p:grpSpPr>
        <p:sp>
          <p:nvSpPr>
            <p:cNvPr id="7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课前预学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graphicFrame>
        <p:nvGraphicFramePr>
          <p:cNvPr id="20506" name="Group 26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85470" y="2176145"/>
          <a:ext cx="11299825" cy="3177540"/>
        </p:xfrm>
        <a:graphic>
          <a:graphicData uri="http://schemas.openxmlformats.org/drawingml/2006/table">
            <a:tbl>
              <a:tblPr/>
              <a:tblGrid>
                <a:gridCol w="2019935"/>
                <a:gridCol w="5876290"/>
                <a:gridCol w="3403600"/>
              </a:tblGrid>
              <a:tr h="588645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时间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19" marR="121919"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相应事件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19" marR="121919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3200" b="1" i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高原的情况</a:t>
                      </a:r>
                      <a:endParaRPr kumimoji="0" lang="zh-CN" altLang="en-US" sz="3200" b="1" i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19" marR="121919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8645">
                <a:tc>
                  <a:txBody>
                    <a:bodyPr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3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1913</a:t>
                      </a:r>
                      <a:r>
                        <a:rPr kumimoji="0" lang="zh-CN" altLang="en-US" sz="3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年</a:t>
                      </a:r>
                      <a:endParaRPr kumimoji="0" lang="zh-CN" altLang="en-US" sz="3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3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19" marR="121919" marT="45716" marB="45716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lang="zh-CN" altLang="en-US" sz="3000" b="1" dirty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sym typeface="+mn-ea"/>
                        </a:rPr>
                        <a:t>初次遇见</a:t>
                      </a:r>
                      <a:r>
                        <a:rPr lang="zh-CN" altLang="en-US" sz="3000" b="1" u="sng" dirty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altLang="zh-CN" sz="3000" b="1" u="sng" dirty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sym typeface="+mn-ea"/>
                        </a:rPr>
                        <a:t>                            </a:t>
                      </a:r>
                      <a:r>
                        <a:rPr lang="zh-CN" altLang="en-US" sz="3000" b="1" dirty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sym typeface="+mn-ea"/>
                        </a:rPr>
                        <a:t>的牧羊人</a:t>
                      </a:r>
                      <a:endParaRPr kumimoji="0" lang="zh-CN" altLang="en-US" sz="3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121919" marR="121919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19" marR="121919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9280">
                <a:tc>
                  <a:txBody>
                    <a:bodyPr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3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19" marR="121919" marT="45716" marB="45716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lang="zh-CN" altLang="en-US" sz="3000" b="1" dirty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sym typeface="+mn-ea"/>
                        </a:rPr>
                        <a:t>再次见到身体还很硬朗的牧羊人</a:t>
                      </a:r>
                      <a:endParaRPr kumimoji="0" lang="zh-CN" altLang="en-US" sz="3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121919" marR="121919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19" marR="121919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9280">
                <a:tc>
                  <a:txBody>
                    <a:bodyPr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3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从</a:t>
                      </a:r>
                      <a:r>
                        <a:rPr kumimoji="0" lang="en-US" altLang="zh-CN" sz="3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1920</a:t>
                      </a:r>
                      <a:r>
                        <a:rPr kumimoji="0" lang="zh-CN" altLang="en-US" sz="3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年开始</a:t>
                      </a:r>
                      <a:endParaRPr kumimoji="0" lang="zh-CN" altLang="en-US" sz="3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1919" marR="121919" marT="45716" marB="45716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3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每年都去看这位没有任何动摇或怀疑的牧羊人</a:t>
                      </a:r>
                      <a:endParaRPr kumimoji="0" lang="zh-CN" altLang="en-US" sz="3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19" marR="121919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19" marR="121919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1690">
                <a:tc>
                  <a:txBody>
                    <a:bodyPr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3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19" marR="121919" marT="45716" marB="45716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3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最后一次见到</a:t>
                      </a:r>
                      <a:r>
                        <a:rPr lang="zh-CN" altLang="en-US" sz="3000" b="1" u="sng" dirty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en-US" altLang="zh-CN" sz="3000" b="1" u="sng" dirty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sym typeface="+mn-ea"/>
                        </a:rPr>
                        <a:t>                   </a:t>
                      </a:r>
                      <a:r>
                        <a:rPr lang="zh-CN" altLang="en-US" sz="3000" b="1" dirty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sym typeface="+mn-ea"/>
                        </a:rPr>
                        <a:t>的牧羊人</a:t>
                      </a:r>
                      <a:r>
                        <a:rPr kumimoji="0" lang="zh-CN" altLang="en-US" sz="30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kumimoji="0" lang="en-US" altLang="zh-CN" sz="30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zh-CN" sz="30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19" marR="121919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19" marR="121919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8451850" y="3072130"/>
            <a:ext cx="343344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just"/>
            <a:r>
              <a:rPr lang="zh-CN" altLang="en-US" sz="3000" b="1" dirty="0">
                <a:solidFill>
                  <a:srgbClr val="4EA92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荒地秃山</a:t>
            </a:r>
            <a:r>
              <a:rPr lang="en-US" altLang="zh-CN" sz="3000" b="1" dirty="0">
                <a:solidFill>
                  <a:srgbClr val="4EA92A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4EA92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干旱炎热</a:t>
            </a:r>
            <a:endParaRPr lang="zh-CN" altLang="en-US" sz="3000" b="1" dirty="0">
              <a:solidFill>
                <a:srgbClr val="4EA92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8517255" y="3950970"/>
            <a:ext cx="336804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just">
              <a:spcBef>
                <a:spcPts val="0"/>
              </a:spcBef>
              <a:defRPr/>
            </a:pPr>
            <a:r>
              <a:rPr lang="zh-CN" altLang="en-US" sz="3000" b="1" dirty="0">
                <a:solidFill>
                  <a:srgbClr val="4EA92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看到溪水</a:t>
            </a:r>
            <a:r>
              <a:rPr lang="en-US" altLang="zh-CN" sz="3000" b="1" dirty="0">
                <a:solidFill>
                  <a:srgbClr val="4EA92A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4EA92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树木长高</a:t>
            </a:r>
            <a:endParaRPr lang="zh-CN" altLang="en-US" sz="3000" b="1" dirty="0">
              <a:solidFill>
                <a:srgbClr val="4EA92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271010" y="2709545"/>
            <a:ext cx="4060190" cy="1045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just">
              <a:spcBef>
                <a:spcPts val="0"/>
              </a:spcBef>
              <a:defRPr/>
            </a:pP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自信、平和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spcBef>
                <a:spcPts val="0"/>
              </a:spcBef>
              <a:defRPr/>
            </a:pPr>
            <a:r>
              <a:rPr lang="en-US" altLang="zh-CN" sz="3000">
                <a:solidFill>
                  <a:srgbClr val="FF00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安静、忠厚、不张扬</a:t>
            </a:r>
            <a:r>
              <a:rPr lang="en-US" altLang="zh-CN" sz="3200">
                <a:solidFill>
                  <a:srgbClr val="FF00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en-US" altLang="zh-CN" sz="3200" b="1" dirty="0">
              <a:solidFill>
                <a:srgbClr val="FF0000"/>
              </a:solidFill>
              <a:latin typeface="方正楷体_GBK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585470" y="3872865"/>
            <a:ext cx="140271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just">
              <a:spcBef>
                <a:spcPts val="0"/>
              </a:spcBef>
              <a:defRPr/>
            </a:pPr>
            <a:r>
              <a:rPr lang="en-US" altLang="zh-CN" sz="3000" b="1" dirty="0">
                <a:solidFill>
                  <a:srgbClr val="280BD7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1919</a:t>
            </a:r>
            <a:r>
              <a:rPr lang="zh-CN" altLang="en-US" sz="3000" b="1" dirty="0">
                <a:solidFill>
                  <a:srgbClr val="280BD7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endParaRPr lang="zh-CN" altLang="en-US" sz="3000" b="1" dirty="0">
              <a:solidFill>
                <a:srgbClr val="280BD7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4983480" y="5391150"/>
            <a:ext cx="1814195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just">
              <a:spcBef>
                <a:spcPts val="0"/>
              </a:spcBef>
              <a:defRPr/>
            </a:pP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已经87岁</a:t>
            </a:r>
            <a:r>
              <a:rPr lang="en-US" altLang="zh-CN" sz="3000" b="1" dirty="0">
                <a:solidFill>
                  <a:srgbClr val="FF0000"/>
                </a:solidFill>
                <a:uFillTx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信念坚定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8488045" y="5525135"/>
            <a:ext cx="336105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just"/>
            <a:r>
              <a:rPr lang="zh-CN" altLang="en-US" sz="3000" b="1" dirty="0">
                <a:solidFill>
                  <a:srgbClr val="4EA92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充满生气</a:t>
            </a:r>
            <a:r>
              <a:rPr lang="en-US" altLang="zh-CN" sz="3000" b="1" dirty="0">
                <a:solidFill>
                  <a:srgbClr val="4EA92A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4EA92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变得富饶</a:t>
            </a:r>
            <a:endParaRPr lang="zh-CN" altLang="en-US" sz="3000" b="1" dirty="0">
              <a:solidFill>
                <a:srgbClr val="4EA92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585470" y="5621655"/>
            <a:ext cx="140271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just">
              <a:spcBef>
                <a:spcPts val="0"/>
              </a:spcBef>
              <a:defRPr/>
            </a:pPr>
            <a:r>
              <a:rPr lang="en-US" altLang="zh-CN" sz="3000" b="1" dirty="0">
                <a:solidFill>
                  <a:srgbClr val="280BD7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1945</a:t>
            </a:r>
            <a:r>
              <a:rPr lang="zh-CN" altLang="en-US" sz="3000" b="1" dirty="0">
                <a:solidFill>
                  <a:srgbClr val="280BD7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endParaRPr lang="zh-CN" altLang="en-US" sz="3000" b="1" dirty="0">
              <a:solidFill>
                <a:srgbClr val="280BD7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11" grpId="0"/>
      <p:bldP spid="12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5058" name="文本框 99"/>
          <p:cNvSpPr txBox="1"/>
          <p:nvPr/>
        </p:nvSpPr>
        <p:spPr>
          <a:xfrm>
            <a:off x="824865" y="1026160"/>
            <a:ext cx="10615930" cy="31692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sz="3200" b="1">
                <a:ea typeface="宋体" panose="02010600030101010101" pitchFamily="2" charset="-122"/>
              </a:rPr>
              <a:t>作者在行文过程中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>
                <a:ea typeface="宋体" panose="02010600030101010101" pitchFamily="2" charset="-122"/>
              </a:rPr>
              <a:t>非常注意前后对比与照应。请在文中找出与下列句子相照应的句子。</a:t>
            </a:r>
            <a:endParaRPr sz="3200" b="1"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⑴</a:t>
            </a:r>
            <a:r>
              <a:rPr sz="3200" b="1">
                <a:ea typeface="宋体" panose="02010600030101010101" pitchFamily="2" charset="-122"/>
              </a:rPr>
              <a:t>我走了三天，终于来到一个废弃的村庄前。</a:t>
            </a:r>
            <a:endParaRPr sz="3200" b="1"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  ⑵</a:t>
            </a:r>
            <a:r>
              <a:rPr sz="3200" b="1">
                <a:ea typeface="宋体" panose="02010600030101010101" pitchFamily="2" charset="-122"/>
              </a:rPr>
              <a:t>我确实找到了一个泉眼，可惜已经干涸了。</a:t>
            </a:r>
            <a:endParaRPr sz="3200" b="1">
              <a:ea typeface="宋体" panose="02010600030101010101" pitchFamily="2" charset="-122"/>
            </a:endParaRPr>
          </a:p>
        </p:txBody>
      </p:sp>
      <p:sp>
        <p:nvSpPr>
          <p:cNvPr id="7" name="文本框 99"/>
          <p:cNvSpPr txBox="1"/>
          <p:nvPr/>
        </p:nvSpPr>
        <p:spPr>
          <a:xfrm>
            <a:off x="1137285" y="2880360"/>
            <a:ext cx="92176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sz="3200" b="1">
                <a:solidFill>
                  <a:srgbClr val="280BD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1913年我来时见到的废墟上</a:t>
            </a:r>
            <a:r>
              <a:rPr lang="zh-CN" altLang="zh-CN" sz="3200" b="1">
                <a:solidFill>
                  <a:srgbClr val="280BD7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280BD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建起了干净的农舍</a:t>
            </a:r>
            <a:r>
              <a:rPr lang="zh-CN" altLang="zh-CN" sz="3200" b="1">
                <a:solidFill>
                  <a:srgbClr val="280BD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zh-CN" sz="3200" b="1" dirty="0">
              <a:solidFill>
                <a:srgbClr val="280BD7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Text Box 5"/>
          <p:cNvSpPr txBox="1"/>
          <p:nvPr/>
        </p:nvSpPr>
        <p:spPr>
          <a:xfrm>
            <a:off x="6262688" y="5851525"/>
            <a:ext cx="41878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en-US" sz="2800" b="1" dirty="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99"/>
          <p:cNvSpPr txBox="1"/>
          <p:nvPr/>
        </p:nvSpPr>
        <p:spPr>
          <a:xfrm>
            <a:off x="1137285" y="4093210"/>
            <a:ext cx="57607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sz="3200" b="1">
                <a:solidFill>
                  <a:srgbClr val="280BD7"/>
                </a:solidFill>
                <a:ea typeface="宋体" panose="02010600030101010101" pitchFamily="2" charset="-122"/>
              </a:rPr>
              <a:t>干涸已久的地里又冒出了泉水</a:t>
            </a:r>
            <a:r>
              <a:rPr lang="zh-CN" altLang="zh-CN" sz="3200" b="1">
                <a:solidFill>
                  <a:srgbClr val="280BD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zh-CN" sz="3200" b="1" dirty="0">
              <a:solidFill>
                <a:srgbClr val="280BD7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SPECIAL_SOURCE" val="bdnull"/>
</p:tagLst>
</file>

<file path=ppt/tags/tag11.xml><?xml version="1.0" encoding="utf-8"?>
<p:tagLst xmlns:p="http://schemas.openxmlformats.org/presentationml/2006/main">
  <p:tag name="KSO_WM_UNIT_TABLE_BEAUTIFY" val="smartTable{01da4e4e-80a2-4dc8-ba43-2fe85a09a13f}"/>
  <p:tag name="TABLE_ENDDRAG_ORIGIN_RECT" val="889*203"/>
  <p:tag name="TABLE_ENDDRAG_RECT" val="36*218*889*203"/>
</p:tagLst>
</file>

<file path=ppt/tags/tag12.xml><?xml version="1.0" encoding="utf-8"?>
<p:tagLst xmlns:p="http://schemas.openxmlformats.org/presentationml/2006/main">
  <p:tag name="KSO_WM_SPECIAL_SOURCE" val="bdnull"/>
</p:tagLst>
</file>

<file path=ppt/tags/tag13.xml><?xml version="1.0" encoding="utf-8"?>
<p:tagLst xmlns:p="http://schemas.openxmlformats.org/presentationml/2006/main">
  <p:tag name="KSO_WM_SPECIAL_SOURCE" val="bdnull"/>
</p:tagLst>
</file>

<file path=ppt/tags/tag14.xml><?xml version="1.0" encoding="utf-8"?>
<p:tagLst xmlns:p="http://schemas.openxmlformats.org/presentationml/2006/main">
  <p:tag name="KSO_WM_SPECIAL_SOURCE" val="bdnull"/>
</p:tagLst>
</file>

<file path=ppt/tags/tag15.xml><?xml version="1.0" encoding="utf-8"?>
<p:tagLst xmlns:p="http://schemas.openxmlformats.org/presentationml/2006/main">
  <p:tag name="KSO_WM_SPECIAL_SOURCE" val="bdnull"/>
</p:tagLst>
</file>

<file path=ppt/tags/tag16.xml><?xml version="1.0" encoding="utf-8"?>
<p:tagLst xmlns:p="http://schemas.openxmlformats.org/presentationml/2006/main">
  <p:tag name="KSO_WM_SPECIAL_SOURCE" val="bdnull"/>
</p:tagLst>
</file>

<file path=ppt/tags/tag17.xml><?xml version="1.0" encoding="utf-8"?>
<p:tagLst xmlns:p="http://schemas.openxmlformats.org/presentationml/2006/main">
  <p:tag name="KSO_WM_UNIT_TABLE_BEAUTIFY" val="smartTable{b5b2a88a-41ef-4682-b47f-a62859f06938}"/>
  <p:tag name="TABLE_ENDDRAG_ORIGIN_RECT" val="851*268"/>
  <p:tag name="TABLE_ENDDRAG_RECT" val="54*139*851*268"/>
</p:tagLst>
</file>

<file path=ppt/tags/tag18.xml><?xml version="1.0" encoding="utf-8"?>
<p:tagLst xmlns:p="http://schemas.openxmlformats.org/presentationml/2006/main">
  <p:tag name="KSO_WM_SPECIAL_SOURCE" val="bdnull"/>
</p:tagLst>
</file>

<file path=ppt/tags/tag19.xml><?xml version="1.0" encoding="utf-8"?>
<p:tagLst xmlns:p="http://schemas.openxmlformats.org/presentationml/2006/main">
  <p:tag name="KSO_WM_SPECIAL_SOURCE" val="bdnull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0.xml><?xml version="1.0" encoding="utf-8"?>
<p:tagLst xmlns:p="http://schemas.openxmlformats.org/presentationml/2006/main">
  <p:tag name="KSO_WM_SPECIAL_SOURCE" val="bdnull"/>
</p:tagLst>
</file>

<file path=ppt/tags/tag21.xml><?xml version="1.0" encoding="utf-8"?>
<p:tagLst xmlns:p="http://schemas.openxmlformats.org/presentationml/2006/main">
  <p:tag name="KSO_WM_SPECIAL_SOURCE" val="bdnull"/>
</p:tagLst>
</file>

<file path=ppt/tags/tag22.xml><?xml version="1.0" encoding="utf-8"?>
<p:tagLst xmlns:p="http://schemas.openxmlformats.org/presentationml/2006/main">
  <p:tag name="KSO_WM_SPECIAL_SOURCE" val="bdnull"/>
</p:tagLst>
</file>

<file path=ppt/tags/tag23.xml><?xml version="1.0" encoding="utf-8"?>
<p:tagLst xmlns:p="http://schemas.openxmlformats.org/presentationml/2006/main">
  <p:tag name="KSO_WM_SPECIAL_SOURCE" val="bdnull"/>
</p:tagLst>
</file>

<file path=ppt/tags/tag24.xml><?xml version="1.0" encoding="utf-8"?>
<p:tagLst xmlns:p="http://schemas.openxmlformats.org/presentationml/2006/main">
  <p:tag name="KSO_WM_SPECIAL_SOURCE" val="bdnull"/>
</p:tagLst>
</file>

<file path=ppt/tags/tag25.xml><?xml version="1.0" encoding="utf-8"?>
<p:tagLst xmlns:p="http://schemas.openxmlformats.org/presentationml/2006/main">
  <p:tag name="KSO_WM_SPECIAL_SOURCE" val="bdnull"/>
</p:tagLst>
</file>

<file path=ppt/tags/tag26.xml><?xml version="1.0" encoding="utf-8"?>
<p:tagLst xmlns:p="http://schemas.openxmlformats.org/presentationml/2006/main">
  <p:tag name="KSO_WM_SPECIAL_SOURCE" val="bdnull"/>
</p:tagLst>
</file>

<file path=ppt/tags/tag27.xml><?xml version="1.0" encoding="utf-8"?>
<p:tagLst xmlns:p="http://schemas.openxmlformats.org/presentationml/2006/main">
  <p:tag name="KSO_WM_SPECIAL_SOURCE" val="bdnull"/>
</p:tagLst>
</file>

<file path=ppt/tags/tag28.xml><?xml version="1.0" encoding="utf-8"?>
<p:tagLst xmlns:p="http://schemas.openxmlformats.org/presentationml/2006/main">
  <p:tag name="KSO_WM_SPECIAL_SOURCE" val="bdnull"/>
</p:tagLst>
</file>

<file path=ppt/tags/tag29.xml><?xml version="1.0" encoding="utf-8"?>
<p:tagLst xmlns:p="http://schemas.openxmlformats.org/presentationml/2006/main">
  <p:tag name="KSO_WM_SPECIAL_SOURCE" val="bdnull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30.xml><?xml version="1.0" encoding="utf-8"?>
<p:tagLst xmlns:p="http://schemas.openxmlformats.org/presentationml/2006/main">
  <p:tag name="KSO_WM_SPECIAL_SOURCE" val="bdnull"/>
</p:tagLst>
</file>

<file path=ppt/tags/tag31.xml><?xml version="1.0" encoding="utf-8"?>
<p:tagLst xmlns:p="http://schemas.openxmlformats.org/presentationml/2006/main">
  <p:tag name="KSO_WM_SPECIAL_SOURCE" val="bdnull"/>
</p:tagLst>
</file>

<file path=ppt/tags/tag32.xml><?xml version="1.0" encoding="utf-8"?>
<p:tagLst xmlns:p="http://schemas.openxmlformats.org/presentationml/2006/main">
  <p:tag name="KSO_WM_SPECIAL_SOURCE" val="bdnull"/>
</p:tagLst>
</file>

<file path=ppt/tags/tag33.xml><?xml version="1.0" encoding="utf-8"?>
<p:tagLst xmlns:p="http://schemas.openxmlformats.org/presentationml/2006/main">
  <p:tag name="KSO_WM_SPECIAL_SOURCE" val="bdnull"/>
</p:tagLst>
</file>

<file path=ppt/tags/tag34.xml><?xml version="1.0" encoding="utf-8"?>
<p:tagLst xmlns:p="http://schemas.openxmlformats.org/presentationml/2006/main">
  <p:tag name="KSO_WM_SPECIAL_SOURCE" val="bdnull"/>
</p:tagLst>
</file>

<file path=ppt/tags/tag35.xml><?xml version="1.0" encoding="utf-8"?>
<p:tagLst xmlns:p="http://schemas.openxmlformats.org/presentationml/2006/main">
  <p:tag name="KSO_WM_SPECIAL_SOURCE" val="bdnull"/>
</p:tagLst>
</file>

<file path=ppt/tags/tag36.xml><?xml version="1.0" encoding="utf-8"?>
<p:tagLst xmlns:p="http://schemas.openxmlformats.org/presentationml/2006/main">
  <p:tag name="KSO_DOCER_TEMPLATE_OPEN_ONCE_MARK" val="1"/>
</p:tagLst>
</file>

<file path=ppt/tags/tag4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  <p:tag name="KSO_WM_SPECIAL_SOURCE" val="bdnull"/>
</p:tagLst>
</file>

<file path=ppt/tags/tag5.xml><?xml version="1.0" encoding="utf-8"?>
<p:tagLst xmlns:p="http://schemas.openxmlformats.org/presentationml/2006/main">
  <p:tag name="KSO_WM_SPECIAL_SOURCE" val="bdnull"/>
</p:tagLst>
</file>

<file path=ppt/tags/tag6.xml><?xml version="1.0" encoding="utf-8"?>
<p:tagLst xmlns:p="http://schemas.openxmlformats.org/presentationml/2006/main">
  <p:tag name="KSO_WM_SPECIAL_SOURCE" val="bdnull"/>
</p:tagLst>
</file>

<file path=ppt/tags/tag7.xml><?xml version="1.0" encoding="utf-8"?>
<p:tagLst xmlns:p="http://schemas.openxmlformats.org/presentationml/2006/main">
  <p:tag name="KSO_WM_SPECIAL_SOURCE" val="bdnull"/>
</p:tagLst>
</file>

<file path=ppt/tags/tag8.xml><?xml version="1.0" encoding="utf-8"?>
<p:tagLst xmlns:p="http://schemas.openxmlformats.org/presentationml/2006/main">
  <p:tag name="KSO_WM_SPECIAL_SOURCE" val="bdnull"/>
</p:tagLst>
</file>

<file path=ppt/tags/tag9.xml><?xml version="1.0" encoding="utf-8"?>
<p:tagLst xmlns:p="http://schemas.openxmlformats.org/presentationml/2006/main">
  <p:tag name="KSO_WM_SPECIAL_SOURCE" val="bdnull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4708</Words>
  <Application>WPS 演示</Application>
  <PresentationFormat>自定义</PresentationFormat>
  <Paragraphs>281</Paragraphs>
  <Slides>30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50" baseType="lpstr">
      <vt:lpstr>Arial</vt:lpstr>
      <vt:lpstr>宋体</vt:lpstr>
      <vt:lpstr>Wingdings</vt:lpstr>
      <vt:lpstr>思源黑体 CN Bold</vt:lpstr>
      <vt:lpstr>黑体</vt:lpstr>
      <vt:lpstr>思源黑体 CN Regular</vt:lpstr>
      <vt:lpstr>Calibri</vt:lpstr>
      <vt:lpstr>思源宋体 CN SemiBold</vt:lpstr>
      <vt:lpstr>SimSun-ExtB</vt:lpstr>
      <vt:lpstr>方正楷体_GBK</vt:lpstr>
      <vt:lpstr>微软雅黑</vt:lpstr>
      <vt:lpstr>Times New Roman</vt:lpstr>
      <vt:lpstr>Arial Unicode MS</vt:lpstr>
      <vt:lpstr>等线</vt:lpstr>
      <vt:lpstr>楷体_GB2312</vt:lpstr>
      <vt:lpstr>新宋体</vt:lpstr>
      <vt:lpstr>仿宋_GB2312</vt:lpstr>
      <vt:lpstr>仿宋</vt:lpstr>
      <vt:lpstr>楷体</vt:lpstr>
      <vt:lpstr>Office 主题​​</vt:lpstr>
      <vt:lpstr>PowerPoint 演示文稿</vt:lpstr>
      <vt:lpstr>PowerPoint 演示文稿</vt:lpstr>
      <vt:lpstr>第一课时</vt:lpstr>
      <vt:lpstr>PowerPoint 演示文稿</vt:lpstr>
      <vt:lpstr>PowerPoint 演示文稿</vt:lpstr>
      <vt:lpstr>PowerPoint 演示文稿</vt:lpstr>
      <vt:lpstr>你能读得准吗？</vt:lpstr>
      <vt:lpstr>1.课文是按时间顺序叙述的,要快速把握课文内容,应关注时间和相应事件。请在课文相应段落圈出关键词,填写下表。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第二课时</vt:lpstr>
      <vt:lpstr>1.请你圈点勾画描写牧羊人的相关语句,以“运用了            描写或形容词、副词,可看出他是一个             的人”的形式说说你对牧羊人的认识。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kingsoft</dc:creator>
  <cp:lastModifiedBy>dell</cp:lastModifiedBy>
  <cp:revision>465</cp:revision>
  <dcterms:created xsi:type="dcterms:W3CDTF">2017-08-03T09:01:00Z</dcterms:created>
  <dcterms:modified xsi:type="dcterms:W3CDTF">2021-11-16T23:05:31Z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93EC3E973E6C449AB1E4E4BD3B313544</vt:lpwstr>
  </property>
</Properties>
</file>