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 id="2147483660" r:id="rId3"/>
  </p:sldMasterIdLst>
  <p:notesMasterIdLst>
    <p:notesMasterId r:id="rId4"/>
  </p:notesMasterIdLst>
  <p:handoutMasterIdLst>
    <p:handoutMasterId r:id="rId5"/>
  </p:handoutMasterIdLst>
  <p:sldIdLst>
    <p:sldId id="998" r:id="rId6"/>
    <p:sldId id="942" r:id="rId7"/>
    <p:sldId id="429" r:id="rId8"/>
    <p:sldId id="425" r:id="rId9"/>
    <p:sldId id="593" r:id="rId10"/>
    <p:sldId id="1002" r:id="rId11"/>
    <p:sldId id="945" r:id="rId12"/>
    <p:sldId id="944" r:id="rId13"/>
    <p:sldId id="999" r:id="rId14"/>
    <p:sldId id="1000" r:id="rId15"/>
    <p:sldId id="1001" r:id="rId16"/>
    <p:sldId id="1003" r:id="rId17"/>
    <p:sldId id="1004" r:id="rId18"/>
    <p:sldId id="1005" r:id="rId19"/>
    <p:sldId id="1006" r:id="rId20"/>
    <p:sldId id="1007" r:id="rId21"/>
    <p:sldId id="1008" r:id="rId22"/>
    <p:sldId id="1009" r:id="rId23"/>
    <p:sldId id="1010" r:id="rId24"/>
    <p:sldId id="1022" r:id="rId25"/>
    <p:sldId id="1023" r:id="rId26"/>
    <p:sldId id="1024" r:id="rId27"/>
    <p:sldId id="1025" r:id="rId28"/>
    <p:sldId id="1011" r:id="rId29"/>
    <p:sldId id="1012" r:id="rId30"/>
    <p:sldId id="1013" r:id="rId31"/>
    <p:sldId id="1026" r:id="rId32"/>
    <p:sldId id="1027" r:id="rId33"/>
    <p:sldId id="1014" r:id="rId34"/>
    <p:sldId id="1015" r:id="rId35"/>
    <p:sldId id="1028" r:id="rId36"/>
    <p:sldId id="1030" r:id="rId37"/>
    <p:sldId id="1031" r:id="rId38"/>
    <p:sldId id="784" r:id="rId39"/>
    <p:sldId id="1033" r:id="rId40"/>
    <p:sldId id="1034" r:id="rId41"/>
    <p:sldId id="1036" r:id="rId42"/>
    <p:sldId id="1040" r:id="rId43"/>
  </p:sldIdLst>
  <p:sldSz cx="9144000" cy="6858000" type="screen4x3"/>
  <p:notesSz cx="6858000" cy="9144000"/>
  <p:custDataLst>
    <p:tags r:id="rId44"/>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anose="02010600030101010101" pitchFamily="2" charset="-122"/>
        <a:cs typeface="+mn-cs"/>
      </a:defRPr>
    </a:lvl9pPr>
  </p:defaultTextStyle>
</p:presentation>
</file>

<file path=ppt/commentAuthors.xml><?xml version="1.0" encoding="utf-8"?>
<p:cmAuthorLst xmlns:p="http://schemas.openxmlformats.org/presentationml/2006/main">
  <p:cmAuthor id="1" name="未知用户" initials="未" lastIdx="0" clrIdx="0"/>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9" d="100"/>
          <a:sy n="69" d="100"/>
        </p:scale>
        <p:origin x="-138" y="-102"/>
      </p:cViewPr>
      <p:guideLst>
        <p:guide orient="horz" pos="2223"/>
        <p:guide pos="2880"/>
      </p:guideLst>
    </p:cSldViewPr>
  </p:slide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5.xml" /><Relationship Id="rId11" Type="http://schemas.openxmlformats.org/officeDocument/2006/relationships/slide" Target="slides/slide6.xml" /><Relationship Id="rId12" Type="http://schemas.openxmlformats.org/officeDocument/2006/relationships/slide" Target="slides/slide7.xml" /><Relationship Id="rId13" Type="http://schemas.openxmlformats.org/officeDocument/2006/relationships/slide" Target="slides/slide8.xml" /><Relationship Id="rId14" Type="http://schemas.openxmlformats.org/officeDocument/2006/relationships/slide" Target="slides/slide9.xml" /><Relationship Id="rId15" Type="http://schemas.openxmlformats.org/officeDocument/2006/relationships/slide" Target="slides/slide10.xml" /><Relationship Id="rId16" Type="http://schemas.openxmlformats.org/officeDocument/2006/relationships/slide" Target="slides/slide11.xml" /><Relationship Id="rId17" Type="http://schemas.openxmlformats.org/officeDocument/2006/relationships/slide" Target="slides/slide12.xml" /><Relationship Id="rId18" Type="http://schemas.openxmlformats.org/officeDocument/2006/relationships/slide" Target="slides/slide13.xml" /><Relationship Id="rId19" Type="http://schemas.openxmlformats.org/officeDocument/2006/relationships/slide" Target="slides/slide14.xml" /><Relationship Id="rId2" Type="http://schemas.openxmlformats.org/officeDocument/2006/relationships/slideMaster" Target="slideMasters/slideMaster1.xml" /><Relationship Id="rId20" Type="http://schemas.openxmlformats.org/officeDocument/2006/relationships/slide" Target="slides/slide15.xml" /><Relationship Id="rId21" Type="http://schemas.openxmlformats.org/officeDocument/2006/relationships/slide" Target="slides/slide16.xml" /><Relationship Id="rId22" Type="http://schemas.openxmlformats.org/officeDocument/2006/relationships/slide" Target="slides/slide17.xml" /><Relationship Id="rId23" Type="http://schemas.openxmlformats.org/officeDocument/2006/relationships/slide" Target="slides/slide18.xml" /><Relationship Id="rId24" Type="http://schemas.openxmlformats.org/officeDocument/2006/relationships/slide" Target="slides/slide19.xml" /><Relationship Id="rId25" Type="http://schemas.openxmlformats.org/officeDocument/2006/relationships/slide" Target="slides/slide20.xml" /><Relationship Id="rId26" Type="http://schemas.openxmlformats.org/officeDocument/2006/relationships/slide" Target="slides/slide21.xml" /><Relationship Id="rId27" Type="http://schemas.openxmlformats.org/officeDocument/2006/relationships/slide" Target="slides/slide22.xml" /><Relationship Id="rId28" Type="http://schemas.openxmlformats.org/officeDocument/2006/relationships/slide" Target="slides/slide23.xml" /><Relationship Id="rId29" Type="http://schemas.openxmlformats.org/officeDocument/2006/relationships/slide" Target="slides/slide24.xml" /><Relationship Id="rId3" Type="http://schemas.openxmlformats.org/officeDocument/2006/relationships/slideMaster" Target="slideMasters/slideMaster2.xml" /><Relationship Id="rId30" Type="http://schemas.openxmlformats.org/officeDocument/2006/relationships/slide" Target="slides/slide25.xml" /><Relationship Id="rId31" Type="http://schemas.openxmlformats.org/officeDocument/2006/relationships/slide" Target="slides/slide26.xml" /><Relationship Id="rId32" Type="http://schemas.openxmlformats.org/officeDocument/2006/relationships/slide" Target="slides/slide27.xml" /><Relationship Id="rId33" Type="http://schemas.openxmlformats.org/officeDocument/2006/relationships/slide" Target="slides/slide28.xml" /><Relationship Id="rId34" Type="http://schemas.openxmlformats.org/officeDocument/2006/relationships/slide" Target="slides/slide29.xml" /><Relationship Id="rId35" Type="http://schemas.openxmlformats.org/officeDocument/2006/relationships/slide" Target="slides/slide30.xml" /><Relationship Id="rId36" Type="http://schemas.openxmlformats.org/officeDocument/2006/relationships/slide" Target="slides/slide31.xml" /><Relationship Id="rId37" Type="http://schemas.openxmlformats.org/officeDocument/2006/relationships/slide" Target="slides/slide32.xml" /><Relationship Id="rId38" Type="http://schemas.openxmlformats.org/officeDocument/2006/relationships/slide" Target="slides/slide33.xml" /><Relationship Id="rId39" Type="http://schemas.openxmlformats.org/officeDocument/2006/relationships/slide" Target="slides/slide34.xml" /><Relationship Id="rId4" Type="http://schemas.openxmlformats.org/officeDocument/2006/relationships/notesMaster" Target="notesMasters/notesMaster1.xml" /><Relationship Id="rId40" Type="http://schemas.openxmlformats.org/officeDocument/2006/relationships/slide" Target="slides/slide35.xml" /><Relationship Id="rId41" Type="http://schemas.openxmlformats.org/officeDocument/2006/relationships/slide" Target="slides/slide36.xml" /><Relationship Id="rId42" Type="http://schemas.openxmlformats.org/officeDocument/2006/relationships/slide" Target="slides/slide37.xml" /><Relationship Id="rId43" Type="http://schemas.openxmlformats.org/officeDocument/2006/relationships/slide" Target="slides/slide38.xml" /><Relationship Id="rId44" Type="http://schemas.openxmlformats.org/officeDocument/2006/relationships/tags" Target="tags/tag1.xml" /><Relationship Id="rId45" Type="http://schemas.openxmlformats.org/officeDocument/2006/relationships/presProps" Target="presProps.xml" /><Relationship Id="rId46" Type="http://schemas.openxmlformats.org/officeDocument/2006/relationships/viewProps" Target="viewProps.xml" /><Relationship Id="rId47" Type="http://schemas.openxmlformats.org/officeDocument/2006/relationships/theme" Target="theme/theme1.xml" /><Relationship Id="rId48" Type="http://schemas.openxmlformats.org/officeDocument/2006/relationships/tableStyles" Target="tableStyles.xml" /><Relationship Id="rId5" Type="http://schemas.openxmlformats.org/officeDocument/2006/relationships/handoutMaster" Target="handoutMasters/handoutMaster1.xml" /><Relationship Id="rId6" Type="http://schemas.openxmlformats.org/officeDocument/2006/relationships/slide" Target="slides/slide1.xml" /><Relationship Id="rId7" Type="http://schemas.openxmlformats.org/officeDocument/2006/relationships/slide" Target="slides/slide2.xml" /><Relationship Id="rId8" Type="http://schemas.openxmlformats.org/officeDocument/2006/relationships/slide" Target="slides/slide3.xml" /><Relationship Id="rId9" Type="http://schemas.openxmlformats.org/officeDocument/2006/relationships/slide" Target="slides/slide4.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4.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fontAlgn="base"/>
            <a:endParaRPr lang="zh-CN" altLang="en-US" strike="noStrike" noProof="1"/>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fontAlgn="base"/>
            <a:fld id="{D2A48B96-639E-45A3-A0BA-2464DFDB1FAA}" type="datetimeFigureOut">
              <a:rPr lang="zh-CN" altLang="en-US" strike="noStrike" noProof="1" smtClean="0">
                <a:latin typeface="Arial" panose="020b0604020202090204" pitchFamily="34" charset="0"/>
                <a:ea typeface="宋体" panose="02010600030101010101" pitchFamily="2" charset="-122"/>
                <a:cs typeface="+mn-cs"/>
              </a:rPr>
              <a:t/>
            </a:fld>
            <a:endParaRPr lang="zh-CN" altLang="en-US" strike="noStrike" noProof="1"/>
          </a:p>
        </p:txBody>
      </p:sp>
      <p:sp>
        <p:nvSpPr>
          <p:cNvPr id="3076" name="幻灯片图像占位符 3"/>
          <p:cNvSpPr>
            <a:spLocks noGrp="1" noRot="1" noChangeAspect="1"/>
          </p:cNvSpPr>
          <p:nvPr>
            <p:ph type="sldImg" idx="6"/>
          </p:nvPr>
        </p:nvSpPr>
        <p:spPr>
          <a:xfrm>
            <a:off x="1371600" y="1143000"/>
            <a:ext cx="4114800" cy="3086100"/>
          </a:xfrm>
          <a:prstGeom prst="rect">
            <a:avLst/>
          </a:prstGeom>
          <a:noFill/>
          <a:ln w="12700" cap="flat" cmpd="sng">
            <a:solidFill>
              <a:srgbClr val="000000"/>
            </a:solidFill>
            <a:prstDash val="solid"/>
            <a:round/>
            <a:headEnd type="none" w="med" len="med"/>
            <a:tailEnd type="none" w="med" len="med"/>
          </a:ln>
        </p:spPr>
      </p:sp>
      <p:sp>
        <p:nvSpPr>
          <p:cNvPr id="3077" name="备注占位符 4"/>
          <p:cNvSpPr>
            <a:spLocks noGrp="1"/>
          </p:cNvSpPr>
          <p:nvPr>
            <p:ph type="body" sz="quarter" idx="7"/>
          </p:nvPr>
        </p:nvSpPr>
        <p:spPr>
          <a:xfrm>
            <a:off x="685800" y="4400550"/>
            <a:ext cx="5486400" cy="3600450"/>
          </a:xfrm>
          <a:prstGeom prst="rect">
            <a:avLst/>
          </a:prstGeom>
          <a:noFill/>
          <a:ln w="9525">
            <a:noFill/>
          </a:ln>
        </p:spPr>
        <p:txBody>
          <a:bodyPr vert="horz" lIns="91440" tIns="45720" rIns="91440" bIns="45720" anchor="t"/>
          <a:lstStyle/>
          <a:p>
            <a:pPr lvl="0"/>
            <a:r>
              <a:rPr lang="zh-CN" altLang="en-US"/>
              <a:t>单击此处编辑母版文本样式</a:t>
            </a:r>
            <a:endParaRPr lang="zh-CN" altLang="en-US"/>
          </a:p>
          <a:p>
            <a:pPr lvl="1" indent="0"/>
            <a:r>
              <a:rPr lang="zh-CN" altLang="en-US"/>
              <a:t>第二级</a:t>
            </a:r>
            <a:endParaRPr lang="zh-CN" altLang="en-US"/>
          </a:p>
          <a:p>
            <a:pPr lvl="2" indent="0"/>
            <a:r>
              <a:rPr lang="zh-CN" altLang="en-US"/>
              <a:t>第三级</a:t>
            </a:r>
            <a:endParaRPr lang="zh-CN" altLang="en-US"/>
          </a:p>
          <a:p>
            <a:pPr lvl="3" indent="0"/>
            <a:r>
              <a:rPr lang="zh-CN" altLang="en-US"/>
              <a:t>第四级</a:t>
            </a:r>
            <a:endParaRPr lang="zh-CN" altLang="en-US"/>
          </a:p>
          <a:p>
            <a:pPr lvl="4" indent="0"/>
            <a:r>
              <a:rPr lang="zh-CN" altLang="en-US"/>
              <a:t>第五级</a:t>
            </a:r>
            <a:endParaRPr lang="zh-CN" altLang="en-US"/>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a:lvl1pPr>
          </a:lstStyle>
          <a:p>
            <a:pPr fontAlgn="base"/>
            <a:endParaRPr lang="zh-CN" altLang="en-US" strike="noStrike" noProof="1"/>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a:defRPr sz="1200"/>
            </a:lvl1pPr>
          </a:lstStyle>
          <a:p>
            <a:pPr fontAlgn="base"/>
            <a:fld id="{A6837353-30EB-4A48-80EB-173D804AEFBD}" type="slidenum">
              <a:rPr lang="zh-CN" altLang="en-US" strike="noStrike" noProof="1" smtClean="0">
                <a:latin typeface="Arial" panose="020b0604020202090204" pitchFamily="34" charset="0"/>
                <a:ea typeface="宋体" panose="02010600030101010101" pitchFamily="2" charset="-122"/>
                <a:cs typeface="+mn-cs"/>
              </a:rPr>
              <a:t/>
            </a:fld>
            <a:endParaRPr lang="zh-CN" altLang="en-US" strike="noStrike" noProof="1"/>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lvl="0" fontAlgn="base"/>
            <a:endParaRPr lang="zh-CN" altLang="en-US" strike="noStrike" noProof="1">
              <a:latin typeface="Arial" panose="020b060402020209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latin typeface="Arial" panose="020b060402020209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zh-CN" altLang="en-US" strike="noStrike" noProof="1">
                <a:latin typeface="Arial" panose="020b0604020202090204" pitchFamily="34" charset="0"/>
                <a:ea typeface="宋体" panose="02010600030101010101" pitchFamily="2" charset="-122"/>
                <a:cs typeface="+mn-cs"/>
              </a:rPr>
              <a:t/>
            </a:fld>
            <a:endParaRPr lang="zh-CN" altLang="en-US" strike="noStrike" noProof="1">
              <a:latin typeface="Arial" panose="020b0604020202090204" pitchFamily="34" charset="0"/>
            </a:endParaRPr>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endParaRPr lang="zh-CN" altLang="en-US" strike="noStrike" noProof="1">
              <a:latin typeface="Arial" panose="020b060402020209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latin typeface="Arial" panose="020b060402020209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zh-CN" altLang="en-US" strike="noStrike" noProof="1">
                <a:latin typeface="Arial" panose="020b0604020202090204" pitchFamily="34" charset="0"/>
                <a:ea typeface="宋体" panose="02010600030101010101" pitchFamily="2" charset="-122"/>
                <a:cs typeface="+mn-cs"/>
              </a:rPr>
              <a:t/>
            </a:fld>
            <a:endParaRPr lang="zh-CN" altLang="en-US" strike="noStrike" noProof="1">
              <a:latin typeface="Arial" panose="020b0604020202090204" pitchFamily="34" charset="0"/>
            </a:endParaRP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endParaRPr lang="zh-CN" altLang="en-US" strike="noStrike" noProof="1">
              <a:latin typeface="Arial" panose="020b060402020209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latin typeface="Arial" panose="020b060402020209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zh-CN" altLang="en-US" strike="noStrike" noProof="1">
                <a:latin typeface="Arial" panose="020b0604020202090204" pitchFamily="34" charset="0"/>
                <a:ea typeface="宋体" panose="02010600030101010101" pitchFamily="2" charset="-122"/>
                <a:cs typeface="+mn-cs"/>
              </a:rPr>
              <a:t/>
            </a:fld>
            <a:endParaRPr lang="zh-CN" altLang="en-US" strike="noStrike" noProof="1">
              <a:latin typeface="Arial" panose="020b0604020202090204" pitchFamily="34" charset="0"/>
            </a:endParaRP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lvl="0" fontAlgn="base"/>
            <a:endParaRPr lang="zh-CN" altLang="en-US" strike="noStrike" noProof="1">
              <a:latin typeface="Arial" panose="020b060402020209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latin typeface="Arial" panose="020b060402020209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zh-CN" altLang="en-US" strike="noStrike" noProof="1">
                <a:latin typeface="Arial" panose="020b0604020202090204" pitchFamily="34" charset="0"/>
                <a:ea typeface="宋体" panose="02010600030101010101" pitchFamily="2" charset="-122"/>
                <a:cs typeface="+mn-cs"/>
              </a:rPr>
              <a:t/>
            </a:fld>
            <a:endParaRPr lang="zh-CN" altLang="en-US" strike="noStrike" noProof="1">
              <a:latin typeface="Arial" panose="020b0604020202090204" pitchFamily="34" charset="0"/>
            </a:endParaRPr>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endParaRPr lang="zh-CN" altLang="en-US" strike="noStrike" noProof="1">
              <a:latin typeface="Arial" panose="020b060402020209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latin typeface="Arial" panose="020b060402020209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zh-CN" altLang="en-US" strike="noStrike" noProof="1">
                <a:latin typeface="Arial" panose="020b0604020202090204" pitchFamily="34" charset="0"/>
                <a:ea typeface="宋体" panose="02010600030101010101" pitchFamily="2" charset="-122"/>
                <a:cs typeface="+mn-cs"/>
              </a:rPr>
              <a:t/>
            </a:fld>
            <a:endParaRPr lang="zh-CN" altLang="en-US" strike="noStrike" noProof="1">
              <a:latin typeface="Arial" panose="020b0604020202090204" pitchFamily="34" charset="0"/>
            </a:endParaRPr>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lstStyle/>
          <a:p>
            <a:pPr lvl="0" fontAlgn="base"/>
            <a:endParaRPr lang="zh-CN" altLang="en-US" strike="noStrike" noProof="1">
              <a:latin typeface="Arial" panose="020b060402020209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latin typeface="Arial" panose="020b060402020209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zh-CN" altLang="en-US" strike="noStrike" noProof="1">
                <a:latin typeface="Arial" panose="020b0604020202090204" pitchFamily="34" charset="0"/>
                <a:ea typeface="宋体" panose="02010600030101010101" pitchFamily="2" charset="-122"/>
                <a:cs typeface="+mn-cs"/>
              </a:rPr>
              <a:t/>
            </a:fld>
            <a:endParaRPr lang="zh-CN" altLang="en-US" strike="noStrike" noProof="1">
              <a:latin typeface="Arial" panose="020b0604020202090204" pitchFamily="34" charset="0"/>
            </a:endParaRPr>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lvl="0" fontAlgn="base"/>
            <a:endParaRPr lang="zh-CN" altLang="en-US" strike="noStrike" noProof="1">
              <a:latin typeface="Arial" panose="020b060402020209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latin typeface="Arial" panose="020b060402020209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zh-CN" altLang="en-US" strike="noStrike" noProof="1">
                <a:latin typeface="Arial" panose="020b0604020202090204" pitchFamily="34" charset="0"/>
                <a:ea typeface="宋体" panose="02010600030101010101" pitchFamily="2" charset="-122"/>
                <a:cs typeface="+mn-cs"/>
              </a:rPr>
              <a:t/>
            </a:fld>
            <a:endParaRPr lang="zh-CN" altLang="en-US" strike="noStrike" noProof="1">
              <a:latin typeface="Arial" panose="020b0604020202090204" pitchFamily="34" charset="0"/>
            </a:endParaRPr>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lvl="0" fontAlgn="base"/>
            <a:endParaRPr lang="zh-CN" altLang="en-US" strike="noStrike" noProof="1">
              <a:latin typeface="Arial" panose="020b0604020202090204" pitchFamily="34" charset="0"/>
            </a:endParaRPr>
          </a:p>
        </p:txBody>
      </p:sp>
      <p:sp>
        <p:nvSpPr>
          <p:cNvPr id="8" name="页脚占位符 7"/>
          <p:cNvSpPr>
            <a:spLocks noGrp="1"/>
          </p:cNvSpPr>
          <p:nvPr>
            <p:ph type="ftr" sz="quarter" idx="11"/>
          </p:nvPr>
        </p:nvSpPr>
        <p:spPr/>
        <p:txBody>
          <a:bodyPr/>
          <a:lstStyle/>
          <a:p>
            <a:pPr lvl="0" fontAlgn="base"/>
            <a:endParaRPr lang="zh-CN" altLang="en-US" strike="noStrike" noProof="1">
              <a:latin typeface="Arial" panose="020b0604020202090204" pitchFamily="34" charset="0"/>
            </a:endParaRPr>
          </a:p>
        </p:txBody>
      </p:sp>
      <p:sp>
        <p:nvSpPr>
          <p:cNvPr id="9" name="灯片编号占位符 8"/>
          <p:cNvSpPr>
            <a:spLocks noGrp="1"/>
          </p:cNvSpPr>
          <p:nvPr>
            <p:ph type="sldNum" sz="quarter" idx="12"/>
          </p:nvPr>
        </p:nvSpPr>
        <p:spPr/>
        <p:txBody>
          <a:bodyPr/>
          <a:lstStyle/>
          <a:p>
            <a:pPr lvl="0" fontAlgn="base"/>
            <a:fld id="{9A0DB2DC-4C9A-4742-B13C-FB6460FD3503}" type="slidenum">
              <a:rPr lang="zh-CN" altLang="en-US" strike="noStrike" noProof="1">
                <a:latin typeface="Arial" panose="020b0604020202090204" pitchFamily="34" charset="0"/>
                <a:ea typeface="宋体" panose="02010600030101010101" pitchFamily="2" charset="-122"/>
                <a:cs typeface="+mn-cs"/>
              </a:rPr>
              <a:t/>
            </a:fld>
            <a:endParaRPr lang="zh-CN" altLang="en-US" strike="noStrike" noProof="1">
              <a:latin typeface="Arial" panose="020b0604020202090204" pitchFamily="34" charset="0"/>
            </a:endParaRPr>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lvl="0" fontAlgn="base"/>
            <a:endParaRPr lang="zh-CN" altLang="en-US" strike="noStrike" noProof="1">
              <a:latin typeface="Arial" panose="020b0604020202090204" pitchFamily="34" charset="0"/>
            </a:endParaRPr>
          </a:p>
        </p:txBody>
      </p:sp>
      <p:sp>
        <p:nvSpPr>
          <p:cNvPr id="4" name="页脚占位符 3"/>
          <p:cNvSpPr>
            <a:spLocks noGrp="1"/>
          </p:cNvSpPr>
          <p:nvPr>
            <p:ph type="ftr" sz="quarter" idx="11"/>
          </p:nvPr>
        </p:nvSpPr>
        <p:spPr/>
        <p:txBody>
          <a:bodyPr/>
          <a:lstStyle/>
          <a:p>
            <a:pPr lvl="0" fontAlgn="base"/>
            <a:endParaRPr lang="zh-CN" altLang="en-US" strike="noStrike" noProof="1">
              <a:latin typeface="Arial" panose="020b0604020202090204" pitchFamily="34" charset="0"/>
            </a:endParaRPr>
          </a:p>
        </p:txBody>
      </p:sp>
      <p:sp>
        <p:nvSpPr>
          <p:cNvPr id="5" name="灯片编号占位符 4"/>
          <p:cNvSpPr>
            <a:spLocks noGrp="1"/>
          </p:cNvSpPr>
          <p:nvPr>
            <p:ph type="sldNum" sz="quarter" idx="12"/>
          </p:nvPr>
        </p:nvSpPr>
        <p:spPr/>
        <p:txBody>
          <a:bodyPr/>
          <a:lstStyle/>
          <a:p>
            <a:pPr lvl="0" fontAlgn="base"/>
            <a:fld id="{9A0DB2DC-4C9A-4742-B13C-FB6460FD3503}" type="slidenum">
              <a:rPr lang="zh-CN" altLang="en-US" strike="noStrike" noProof="1">
                <a:latin typeface="Arial" panose="020b0604020202090204" pitchFamily="34" charset="0"/>
                <a:ea typeface="宋体" panose="02010600030101010101" pitchFamily="2" charset="-122"/>
                <a:cs typeface="+mn-cs"/>
              </a:rPr>
              <a:t/>
            </a:fld>
            <a:endParaRPr lang="zh-CN" altLang="en-US" strike="noStrike" noProof="1">
              <a:latin typeface="Arial" panose="020b0604020202090204" pitchFamily="34" charset="0"/>
            </a:endParaRPr>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lvl="0" fontAlgn="base"/>
            <a:endParaRPr lang="zh-CN" altLang="en-US" strike="noStrike" noProof="1">
              <a:latin typeface="Arial" panose="020b0604020202090204" pitchFamily="34" charset="0"/>
            </a:endParaRPr>
          </a:p>
        </p:txBody>
      </p:sp>
      <p:sp>
        <p:nvSpPr>
          <p:cNvPr id="3" name="页脚占位符 2"/>
          <p:cNvSpPr>
            <a:spLocks noGrp="1"/>
          </p:cNvSpPr>
          <p:nvPr>
            <p:ph type="ftr" sz="quarter" idx="11"/>
          </p:nvPr>
        </p:nvSpPr>
        <p:spPr/>
        <p:txBody>
          <a:bodyPr/>
          <a:lstStyle/>
          <a:p>
            <a:pPr lvl="0" fontAlgn="base"/>
            <a:endParaRPr lang="zh-CN" altLang="en-US" strike="noStrike" noProof="1">
              <a:latin typeface="Arial" panose="020b0604020202090204" pitchFamily="34" charset="0"/>
            </a:endParaRPr>
          </a:p>
        </p:txBody>
      </p:sp>
      <p:sp>
        <p:nvSpPr>
          <p:cNvPr id="4" name="灯片编号占位符 3"/>
          <p:cNvSpPr>
            <a:spLocks noGrp="1"/>
          </p:cNvSpPr>
          <p:nvPr>
            <p:ph type="sldNum" sz="quarter" idx="12"/>
          </p:nvPr>
        </p:nvSpPr>
        <p:spPr/>
        <p:txBody>
          <a:bodyPr/>
          <a:lstStyle/>
          <a:p>
            <a:pPr lvl="0" fontAlgn="base"/>
            <a:fld id="{9A0DB2DC-4C9A-4742-B13C-FB6460FD3503}" type="slidenum">
              <a:rPr lang="zh-CN" altLang="en-US" strike="noStrike" noProof="1">
                <a:latin typeface="Arial" panose="020b0604020202090204" pitchFamily="34" charset="0"/>
                <a:ea typeface="宋体" panose="02010600030101010101" pitchFamily="2" charset="-122"/>
                <a:cs typeface="+mn-cs"/>
              </a:rPr>
              <a:t/>
            </a:fld>
            <a:endParaRPr lang="zh-CN" altLang="en-US" strike="noStrike" noProof="1">
              <a:latin typeface="Arial" panose="020b0604020202090204" pitchFamily="34" charset="0"/>
            </a:endParaRPr>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lvl="0" fontAlgn="base"/>
            <a:endParaRPr lang="zh-CN" altLang="en-US" strike="noStrike" noProof="1">
              <a:latin typeface="Arial" panose="020b060402020209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latin typeface="Arial" panose="020b060402020209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zh-CN" altLang="en-US" strike="noStrike" noProof="1">
                <a:latin typeface="Arial" panose="020b0604020202090204" pitchFamily="34" charset="0"/>
                <a:ea typeface="宋体" panose="02010600030101010101" pitchFamily="2" charset="-122"/>
                <a:cs typeface="+mn-cs"/>
              </a:rPr>
              <a:t/>
            </a:fld>
            <a:endParaRPr lang="zh-CN" altLang="en-US" strike="noStrike" noProof="1">
              <a:latin typeface="Arial" panose="020b0604020202090204" pitchFamily="34" charset="0"/>
            </a:endParaRP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endParaRPr lang="zh-CN" altLang="en-US" strike="noStrike" noProof="1">
              <a:latin typeface="Arial" panose="020b060402020209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latin typeface="Arial" panose="020b060402020209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zh-CN" altLang="en-US" strike="noStrike" noProof="1">
                <a:latin typeface="Arial" panose="020b0604020202090204" pitchFamily="34" charset="0"/>
                <a:ea typeface="宋体" panose="02010600030101010101" pitchFamily="2" charset="-122"/>
                <a:cs typeface="+mn-cs"/>
              </a:rPr>
              <a:t/>
            </a:fld>
            <a:endParaRPr lang="zh-CN" altLang="en-US" strike="noStrike" noProof="1">
              <a:latin typeface="Arial" panose="020b0604020202090204" pitchFamily="34" charset="0"/>
            </a:endParaRPr>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lvl="0" fontAlgn="base"/>
            <a:endParaRPr lang="zh-CN" altLang="en-US" strike="noStrike" noProof="1">
              <a:latin typeface="Arial" panose="020b060402020209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latin typeface="Arial" panose="020b060402020209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zh-CN" altLang="en-US" strike="noStrike" noProof="1">
                <a:latin typeface="Arial" panose="020b0604020202090204" pitchFamily="34" charset="0"/>
                <a:ea typeface="宋体" panose="02010600030101010101" pitchFamily="2" charset="-122"/>
                <a:cs typeface="+mn-cs"/>
              </a:rPr>
              <a:t/>
            </a:fld>
            <a:endParaRPr lang="zh-CN" altLang="en-US" strike="noStrike" noProof="1">
              <a:latin typeface="Arial" panose="020b0604020202090204" pitchFamily="34" charset="0"/>
            </a:endParaRPr>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endParaRPr lang="zh-CN" altLang="en-US" strike="noStrike" noProof="1">
              <a:latin typeface="Arial" panose="020b060402020209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latin typeface="Arial" panose="020b060402020209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zh-CN" altLang="en-US" strike="noStrike" noProof="1">
                <a:latin typeface="Arial" panose="020b0604020202090204" pitchFamily="34" charset="0"/>
                <a:ea typeface="宋体" panose="02010600030101010101" pitchFamily="2" charset="-122"/>
                <a:cs typeface="+mn-cs"/>
              </a:rPr>
              <a:t/>
            </a:fld>
            <a:endParaRPr lang="zh-CN" altLang="en-US" strike="noStrike" noProof="1">
              <a:latin typeface="Arial" panose="020b0604020202090204" pitchFamily="34" charset="0"/>
            </a:endParaRPr>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endParaRPr lang="zh-CN" altLang="en-US" strike="noStrike" noProof="1">
              <a:latin typeface="Arial" panose="020b060402020209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latin typeface="Arial" panose="020b060402020209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zh-CN" altLang="en-US" strike="noStrike" noProof="1">
                <a:latin typeface="Arial" panose="020b0604020202090204" pitchFamily="34" charset="0"/>
                <a:ea typeface="宋体" panose="02010600030101010101" pitchFamily="2" charset="-122"/>
                <a:cs typeface="+mn-cs"/>
              </a:rPr>
              <a:t/>
            </a:fld>
            <a:endParaRPr lang="zh-CN" altLang="en-US" strike="noStrike" noProof="1">
              <a:latin typeface="Arial" panose="020b0604020202090204" pitchFamily="34" charset="0"/>
            </a:endParaRP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lstStyle/>
          <a:p>
            <a:pPr lvl="0" fontAlgn="base"/>
            <a:endParaRPr lang="zh-CN" altLang="en-US" strike="noStrike" noProof="1">
              <a:latin typeface="Arial" panose="020b060402020209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latin typeface="Arial" panose="020b060402020209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zh-CN" altLang="en-US" strike="noStrike" noProof="1">
                <a:latin typeface="Arial" panose="020b0604020202090204" pitchFamily="34" charset="0"/>
                <a:ea typeface="宋体" panose="02010600030101010101" pitchFamily="2" charset="-122"/>
                <a:cs typeface="+mn-cs"/>
              </a:rPr>
              <a:t/>
            </a:fld>
            <a:endParaRPr lang="zh-CN" altLang="en-US" strike="noStrike" noProof="1">
              <a:latin typeface="Arial" panose="020b0604020202090204" pitchFamily="34" charset="0"/>
            </a:endParaRP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lvl="0" fontAlgn="base"/>
            <a:endParaRPr lang="zh-CN" altLang="en-US" strike="noStrike" noProof="1">
              <a:latin typeface="Arial" panose="020b060402020209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latin typeface="Arial" panose="020b060402020209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zh-CN" altLang="en-US" strike="noStrike" noProof="1">
                <a:latin typeface="Arial" panose="020b0604020202090204" pitchFamily="34" charset="0"/>
                <a:ea typeface="宋体" panose="02010600030101010101" pitchFamily="2" charset="-122"/>
                <a:cs typeface="+mn-cs"/>
              </a:rPr>
              <a:t/>
            </a:fld>
            <a:endParaRPr lang="zh-CN" altLang="en-US" strike="noStrike" noProof="1">
              <a:latin typeface="Arial" panose="020b0604020202090204" pitchFamily="34" charset="0"/>
            </a:endParaRPr>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lvl="0" fontAlgn="base"/>
            <a:endParaRPr lang="zh-CN" altLang="en-US" strike="noStrike" noProof="1">
              <a:latin typeface="Arial" panose="020b0604020202090204" pitchFamily="34" charset="0"/>
            </a:endParaRPr>
          </a:p>
        </p:txBody>
      </p:sp>
      <p:sp>
        <p:nvSpPr>
          <p:cNvPr id="8" name="页脚占位符 7"/>
          <p:cNvSpPr>
            <a:spLocks noGrp="1"/>
          </p:cNvSpPr>
          <p:nvPr>
            <p:ph type="ftr" sz="quarter" idx="11"/>
          </p:nvPr>
        </p:nvSpPr>
        <p:spPr/>
        <p:txBody>
          <a:bodyPr/>
          <a:lstStyle/>
          <a:p>
            <a:pPr lvl="0" fontAlgn="base"/>
            <a:endParaRPr lang="zh-CN" altLang="en-US" strike="noStrike" noProof="1">
              <a:latin typeface="Arial" panose="020b0604020202090204" pitchFamily="34" charset="0"/>
            </a:endParaRPr>
          </a:p>
        </p:txBody>
      </p:sp>
      <p:sp>
        <p:nvSpPr>
          <p:cNvPr id="9" name="灯片编号占位符 8"/>
          <p:cNvSpPr>
            <a:spLocks noGrp="1"/>
          </p:cNvSpPr>
          <p:nvPr>
            <p:ph type="sldNum" sz="quarter" idx="12"/>
          </p:nvPr>
        </p:nvSpPr>
        <p:spPr/>
        <p:txBody>
          <a:bodyPr/>
          <a:lstStyle/>
          <a:p>
            <a:pPr lvl="0" fontAlgn="base"/>
            <a:fld id="{9A0DB2DC-4C9A-4742-B13C-FB6460FD3503}" type="slidenum">
              <a:rPr lang="zh-CN" altLang="en-US" strike="noStrike" noProof="1">
                <a:latin typeface="Arial" panose="020b0604020202090204" pitchFamily="34" charset="0"/>
                <a:ea typeface="宋体" panose="02010600030101010101" pitchFamily="2" charset="-122"/>
                <a:cs typeface="+mn-cs"/>
              </a:rPr>
              <a:t/>
            </a:fld>
            <a:endParaRPr lang="zh-CN" altLang="en-US" strike="noStrike" noProof="1">
              <a:latin typeface="Arial" panose="020b0604020202090204" pitchFamily="34" charset="0"/>
            </a:endParaRPr>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lvl="0" fontAlgn="base"/>
            <a:endParaRPr lang="zh-CN" altLang="en-US" strike="noStrike" noProof="1">
              <a:latin typeface="Arial" panose="020b0604020202090204" pitchFamily="34" charset="0"/>
            </a:endParaRPr>
          </a:p>
        </p:txBody>
      </p:sp>
      <p:sp>
        <p:nvSpPr>
          <p:cNvPr id="4" name="页脚占位符 3"/>
          <p:cNvSpPr>
            <a:spLocks noGrp="1"/>
          </p:cNvSpPr>
          <p:nvPr>
            <p:ph type="ftr" sz="quarter" idx="11"/>
          </p:nvPr>
        </p:nvSpPr>
        <p:spPr/>
        <p:txBody>
          <a:bodyPr/>
          <a:lstStyle/>
          <a:p>
            <a:pPr lvl="0" fontAlgn="base"/>
            <a:endParaRPr lang="zh-CN" altLang="en-US" strike="noStrike" noProof="1">
              <a:latin typeface="Arial" panose="020b0604020202090204" pitchFamily="34" charset="0"/>
            </a:endParaRPr>
          </a:p>
        </p:txBody>
      </p:sp>
      <p:sp>
        <p:nvSpPr>
          <p:cNvPr id="5" name="灯片编号占位符 4"/>
          <p:cNvSpPr>
            <a:spLocks noGrp="1"/>
          </p:cNvSpPr>
          <p:nvPr>
            <p:ph type="sldNum" sz="quarter" idx="12"/>
          </p:nvPr>
        </p:nvSpPr>
        <p:spPr/>
        <p:txBody>
          <a:bodyPr/>
          <a:lstStyle/>
          <a:p>
            <a:pPr lvl="0" fontAlgn="base"/>
            <a:fld id="{9A0DB2DC-4C9A-4742-B13C-FB6460FD3503}" type="slidenum">
              <a:rPr lang="zh-CN" altLang="en-US" strike="noStrike" noProof="1">
                <a:latin typeface="Arial" panose="020b0604020202090204" pitchFamily="34" charset="0"/>
                <a:ea typeface="宋体" panose="02010600030101010101" pitchFamily="2" charset="-122"/>
                <a:cs typeface="+mn-cs"/>
              </a:rPr>
              <a:t/>
            </a:fld>
            <a:endParaRPr lang="zh-CN" altLang="en-US" strike="noStrike" noProof="1">
              <a:latin typeface="Arial" panose="020b0604020202090204" pitchFamily="34" charset="0"/>
            </a:endParaRPr>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lvl="0" fontAlgn="base"/>
            <a:endParaRPr lang="zh-CN" altLang="en-US" strike="noStrike" noProof="1">
              <a:latin typeface="Arial" panose="020b0604020202090204" pitchFamily="34" charset="0"/>
            </a:endParaRPr>
          </a:p>
        </p:txBody>
      </p:sp>
      <p:sp>
        <p:nvSpPr>
          <p:cNvPr id="3" name="页脚占位符 2"/>
          <p:cNvSpPr>
            <a:spLocks noGrp="1"/>
          </p:cNvSpPr>
          <p:nvPr>
            <p:ph type="ftr" sz="quarter" idx="11"/>
          </p:nvPr>
        </p:nvSpPr>
        <p:spPr/>
        <p:txBody>
          <a:bodyPr/>
          <a:lstStyle/>
          <a:p>
            <a:pPr lvl="0" fontAlgn="base"/>
            <a:endParaRPr lang="zh-CN" altLang="en-US" strike="noStrike" noProof="1">
              <a:latin typeface="Arial" panose="020b0604020202090204" pitchFamily="34" charset="0"/>
            </a:endParaRPr>
          </a:p>
        </p:txBody>
      </p:sp>
      <p:sp>
        <p:nvSpPr>
          <p:cNvPr id="4" name="灯片编号占位符 3"/>
          <p:cNvSpPr>
            <a:spLocks noGrp="1"/>
          </p:cNvSpPr>
          <p:nvPr>
            <p:ph type="sldNum" sz="quarter" idx="12"/>
          </p:nvPr>
        </p:nvSpPr>
        <p:spPr/>
        <p:txBody>
          <a:bodyPr/>
          <a:lstStyle/>
          <a:p>
            <a:pPr lvl="0" fontAlgn="base"/>
            <a:fld id="{9A0DB2DC-4C9A-4742-B13C-FB6460FD3503}" type="slidenum">
              <a:rPr lang="zh-CN" altLang="en-US" strike="noStrike" noProof="1">
                <a:latin typeface="Arial" panose="020b0604020202090204" pitchFamily="34" charset="0"/>
                <a:ea typeface="宋体" panose="02010600030101010101" pitchFamily="2" charset="-122"/>
                <a:cs typeface="+mn-cs"/>
              </a:rPr>
              <a:t/>
            </a:fld>
            <a:endParaRPr lang="zh-CN" altLang="en-US" strike="noStrike" noProof="1">
              <a:latin typeface="Arial" panose="020b0604020202090204" pitchFamily="34" charset="0"/>
            </a:endParaRPr>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lvl="0" fontAlgn="base"/>
            <a:endParaRPr lang="zh-CN" altLang="en-US" strike="noStrike" noProof="1">
              <a:latin typeface="Arial" panose="020b060402020209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latin typeface="Arial" panose="020b060402020209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zh-CN" altLang="en-US" strike="noStrike" noProof="1">
                <a:latin typeface="Arial" panose="020b0604020202090204" pitchFamily="34" charset="0"/>
                <a:ea typeface="宋体" panose="02010600030101010101" pitchFamily="2" charset="-122"/>
                <a:cs typeface="+mn-cs"/>
              </a:rPr>
              <a:t/>
            </a:fld>
            <a:endParaRPr lang="zh-CN" altLang="en-US" strike="noStrike" noProof="1">
              <a:latin typeface="Arial" panose="020b0604020202090204" pitchFamily="34" charset="0"/>
            </a:endParaRP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lvl="0" fontAlgn="base"/>
            <a:endParaRPr lang="zh-CN" altLang="en-US" strike="noStrike" noProof="1">
              <a:latin typeface="Arial" panose="020b060402020209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latin typeface="Arial" panose="020b060402020209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zh-CN" altLang="en-US" strike="noStrike" noProof="1">
                <a:latin typeface="Arial" panose="020b0604020202090204" pitchFamily="34" charset="0"/>
                <a:ea typeface="宋体" panose="02010600030101010101" pitchFamily="2" charset="-122"/>
                <a:cs typeface="+mn-cs"/>
              </a:rPr>
              <a:t/>
            </a:fld>
            <a:endParaRPr lang="zh-CN" altLang="en-US" strike="noStrike" noProof="1">
              <a:latin typeface="Arial" panose="020b0604020202090204" pitchFamily="34" charset="0"/>
            </a:endParaRPr>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theme" Target="../theme/theme2.xml" /><Relationship Id="rId2" Type="http://schemas.openxmlformats.org/officeDocument/2006/relationships/slideLayout" Target="../slideLayouts/slideLayout13.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lstStyle/>
          <a:p>
            <a:pPr lvl="0"/>
            <a:r>
              <a:rPr lang="zh-CN" altLang="en-US"/>
              <a:t>单击此处编辑母版标题样式</a:t>
            </a:r>
            <a:endParaRPr lang="zh-CN" altLang="en-US"/>
          </a:p>
        </p:txBody>
      </p:sp>
      <p:sp>
        <p:nvSpPr>
          <p:cNvPr id="1027" name="文本占位符 1026"/>
          <p:cNvSpPr>
            <a:spLocks noGrp="1"/>
          </p:cNvSpPr>
          <p:nvPr>
            <p:ph type="body" idx="5"/>
          </p:nvPr>
        </p:nvSpPr>
        <p:spPr>
          <a:xfrm>
            <a:off x="457200" y="1600200"/>
            <a:ext cx="8229600" cy="4525963"/>
          </a:xfrm>
          <a:prstGeom prst="rect">
            <a:avLst/>
          </a:prstGeom>
          <a:noFill/>
          <a:ln w="9525">
            <a:noFill/>
          </a:ln>
        </p:spPr>
        <p:txBody>
          <a:bodyPr anchor="t"/>
          <a:lstStyle/>
          <a:p>
            <a:pPr lvl="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fontAlgn="base"/>
            <a:endParaRPr lang="zh-CN" altLang="en-US" strike="noStrike" noProof="1">
              <a:latin typeface="Arial" panose="020b0604020202090204" pitchFamily="34" charset="0"/>
            </a:endParaRPr>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fontAlgn="base"/>
            <a:endParaRPr lang="zh-CN" altLang="en-US" strike="noStrike" noProof="1">
              <a:latin typeface="Arial" panose="020b0604020202090204" pitchFamily="34" charset="0"/>
            </a:endParaRPr>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fontAlgn="base"/>
            <a:fld id="{9A0DB2DC-4C9A-4742-B13C-FB6460FD3503}" type="slidenum">
              <a:rPr lang="zh-CN" altLang="en-US" strike="noStrike" noProof="1">
                <a:latin typeface="Arial" panose="020b0604020202090204" pitchFamily="34" charset="0"/>
                <a:ea typeface="宋体" panose="02010600030101010101" pitchFamily="2" charset="-122"/>
                <a:cs typeface="+mn-cs"/>
              </a:rPr>
              <a:t/>
            </a:fld>
            <a:endParaRPr lang="zh-CN" altLang="en-US" strike="noStrike" noProof="1">
              <a:latin typeface="Arial" panose="020b060402020209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anose="0201060003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lstStyle/>
          <a:p>
            <a:pPr lvl="0"/>
            <a:r>
              <a:rPr lang="zh-CN" altLang="en-US"/>
              <a:t>单击此处编辑母版标题样式</a:t>
            </a:r>
            <a:endParaRPr lang="zh-CN" altLang="en-US"/>
          </a:p>
        </p:txBody>
      </p:sp>
      <p:sp>
        <p:nvSpPr>
          <p:cNvPr id="1027" name="文本占位符 1026"/>
          <p:cNvSpPr>
            <a:spLocks noGrp="1"/>
          </p:cNvSpPr>
          <p:nvPr>
            <p:ph type="body" idx="5"/>
          </p:nvPr>
        </p:nvSpPr>
        <p:spPr>
          <a:xfrm>
            <a:off x="457200" y="1600200"/>
            <a:ext cx="8229600" cy="4525963"/>
          </a:xfrm>
          <a:prstGeom prst="rect">
            <a:avLst/>
          </a:prstGeom>
          <a:noFill/>
          <a:ln w="9525">
            <a:noFill/>
          </a:ln>
        </p:spPr>
        <p:txBody>
          <a:bodyPr anchor="t"/>
          <a:lstStyle/>
          <a:p>
            <a:pPr lvl="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fontAlgn="base"/>
            <a:endParaRPr lang="zh-CN" altLang="en-US" strike="noStrike" noProof="1">
              <a:latin typeface="Arial" panose="020b0604020202090204" pitchFamily="34" charset="0"/>
            </a:endParaRPr>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fontAlgn="base"/>
            <a:endParaRPr lang="zh-CN" altLang="en-US" strike="noStrike" noProof="1">
              <a:latin typeface="Arial" panose="020b0604020202090204" pitchFamily="34" charset="0"/>
            </a:endParaRPr>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fontAlgn="base"/>
            <a:fld id="{9A0DB2DC-4C9A-4742-B13C-FB6460FD3503}" type="slidenum">
              <a:rPr lang="zh-CN" altLang="en-US" strike="noStrike" noProof="1">
                <a:latin typeface="Arial" panose="020b0604020202090204" pitchFamily="34" charset="0"/>
                <a:ea typeface="宋体" panose="02010600030101010101" pitchFamily="2" charset="-122"/>
                <a:cs typeface="+mn-cs"/>
              </a:rPr>
              <a:t/>
            </a:fld>
            <a:endParaRPr lang="zh-CN" altLang="en-US" strike="noStrike" noProof="1">
              <a:latin typeface="Arial" panose="020b0604020202090204" pitchFamily="34"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timing/>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90204" pitchFamily="34" charset="0"/>
          <a:ea typeface="宋体" panose="02010600030101010101" pitchFamily="2" charset="-122"/>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1.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pn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2.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pn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pn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pn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pn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pn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pn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pn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pn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pn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1.pn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pn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pn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png"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png"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png"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png"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png"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png"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png" /><Relationship Id="rId3" Type="http://schemas.openxmlformats.org/officeDocument/2006/relationships/image" Target="../media/image3.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1.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6146" name="Group 19"/>
          <p:cNvGrpSpPr/>
          <p:nvPr/>
        </p:nvGrpSpPr>
        <p:grpSpPr>
          <a:xfrm>
            <a:off x="446088" y="392113"/>
            <a:ext cx="2319337" cy="700087"/>
            <a:chOff x="138" y="461"/>
            <a:chExt cx="1461" cy="441"/>
          </a:xfrm>
        </p:grpSpPr>
        <p:pic>
          <p:nvPicPr>
            <p:cNvPr id="6147" name="Picture 18" descr="未标题-1"/>
            <p:cNvPicPr>
              <a:picLocks noChangeAspect="1"/>
            </p:cNvPicPr>
            <p:nvPr/>
          </p:nvPicPr>
          <p:blipFill>
            <a:blip r:embed="rId2"/>
            <a:stretch>
              <a:fillRect/>
            </a:stretch>
          </p:blipFill>
          <p:spPr>
            <a:xfrm>
              <a:off x="138" y="461"/>
              <a:ext cx="1461" cy="441"/>
            </a:xfrm>
            <a:prstGeom prst="rect">
              <a:avLst/>
            </a:prstGeom>
            <a:noFill/>
            <a:ln w="9525">
              <a:noFill/>
            </a:ln>
          </p:spPr>
        </p:pic>
        <p:sp>
          <p:nvSpPr>
            <p:cNvPr id="6148" name="文本框 2"/>
            <p:cNvSpPr txBox="1"/>
            <p:nvPr/>
          </p:nvSpPr>
          <p:spPr>
            <a:xfrm>
              <a:off x="476" y="509"/>
              <a:ext cx="1080" cy="329"/>
            </a:xfrm>
            <a:prstGeom prst="rect">
              <a:avLst/>
            </a:prstGeom>
            <a:noFill/>
            <a:ln w="9525">
              <a:noFill/>
            </a:ln>
          </p:spPr>
          <p:txBody>
            <a:bodyPr anchor="t">
              <a:spAutoFit/>
            </a:bodyPr>
            <a:lstStyle/>
            <a:p>
              <a:pPr algn="ctr"/>
              <a:r>
                <a:rPr lang="zh-CN" altLang="en-US" sz="2800" b="1">
                  <a:solidFill>
                    <a:srgbClr val="0099CC"/>
                  </a:solidFill>
                  <a:latin typeface="黑体" panose="02010609060101010101" charset="-122"/>
                  <a:ea typeface="黑体" panose="02010609060101010101" charset="-122"/>
                </a:rPr>
                <a:t>课前准备</a:t>
              </a:r>
              <a:endParaRPr lang="zh-CN" altLang="en-US" sz="2800" b="1">
                <a:solidFill>
                  <a:srgbClr val="0099CC"/>
                </a:solidFill>
                <a:latin typeface="黑体" panose="02010609060101010101" charset="-122"/>
                <a:ea typeface="黑体" panose="02010609060101010101" charset="-122"/>
              </a:endParaRPr>
            </a:p>
          </p:txBody>
        </p:sp>
      </p:grpSp>
      <p:sp>
        <p:nvSpPr>
          <p:cNvPr id="2" name="AutoShape 14" descr="u=659003504,3790867401&amp;fm=214&amp;gp=0"/>
          <p:cNvSpPr>
            <a:spLocks noChangeAspect="1"/>
          </p:cNvSpPr>
          <p:nvPr/>
        </p:nvSpPr>
        <p:spPr>
          <a:xfrm>
            <a:off x="4410710" y="3232150"/>
            <a:ext cx="304800" cy="304800"/>
          </a:xfrm>
          <a:prstGeom prst="rect">
            <a:avLst/>
          </a:prstGeom>
          <a:noFill/>
          <a:ln w="9525">
            <a:noFill/>
          </a:ln>
        </p:spPr>
        <p:txBody>
          <a:bodyPr anchor="t"/>
          <a:lstStyle/>
          <a:p>
            <a:endParaRPr lang="zh-CN" altLang="en-US" sz="2400">
              <a:latin typeface="Arial" panose="020b0604020202090204" pitchFamily="34" charset="0"/>
              <a:ea typeface="宋体" panose="02010600030101010101" pitchFamily="2" charset="-122"/>
            </a:endParaRPr>
          </a:p>
        </p:txBody>
      </p:sp>
      <p:sp>
        <p:nvSpPr>
          <p:cNvPr id="3" name="AutoShape 16" descr="u=659003504,3790867401&amp;fm=214&amp;gp=0"/>
          <p:cNvSpPr>
            <a:spLocks noChangeAspect="1"/>
          </p:cNvSpPr>
          <p:nvPr/>
        </p:nvSpPr>
        <p:spPr>
          <a:xfrm>
            <a:off x="4537710" y="3359150"/>
            <a:ext cx="304800" cy="304800"/>
          </a:xfrm>
          <a:prstGeom prst="rect">
            <a:avLst/>
          </a:prstGeom>
          <a:noFill/>
          <a:ln w="9525">
            <a:noFill/>
          </a:ln>
        </p:spPr>
        <p:txBody>
          <a:bodyPr anchor="t"/>
          <a:lstStyle/>
          <a:p>
            <a:endParaRPr lang="zh-CN" altLang="en-US" sz="2400">
              <a:latin typeface="Arial" panose="020b0604020202090204" pitchFamily="34" charset="0"/>
              <a:ea typeface="宋体" panose="02010600030101010101" pitchFamily="2" charset="-122"/>
            </a:endParaRPr>
          </a:p>
        </p:txBody>
      </p:sp>
      <p:sp>
        <p:nvSpPr>
          <p:cNvPr id="7" name="文本框 6"/>
          <p:cNvSpPr txBox="1"/>
          <p:nvPr/>
        </p:nvSpPr>
        <p:spPr>
          <a:xfrm>
            <a:off x="451485" y="2060575"/>
            <a:ext cx="8477250" cy="2399665"/>
          </a:xfrm>
          <a:prstGeom prst="rect">
            <a:avLst/>
          </a:prstGeom>
          <a:noFill/>
        </p:spPr>
        <p:txBody>
          <a:bodyPr wrap="square" rtlCol="0" anchor="t">
            <a:spAutoFit/>
          </a:bodyPr>
          <a:lstStyle/>
          <a:p>
            <a:pPr algn="just">
              <a:lnSpc>
                <a:spcPct val="125000"/>
              </a:lnSpc>
            </a:pPr>
            <a:r>
              <a:rPr lang="en-US" altLang="zh-CN" sz="2400" b="1">
                <a:solidFill>
                  <a:schemeClr val="tx1"/>
                </a:solidFill>
                <a:latin typeface="黑体" panose="02010609060101010101" charset="-122"/>
                <a:ea typeface="黑体" panose="02010609060101010101" charset="-122"/>
                <a:cs typeface="黑体" panose="02010609060101010101" charset="-122"/>
                <a:sym typeface="微软雅黑" panose="020b0503020204020204" charset="-122"/>
              </a:rPr>
              <a:t>1.</a:t>
            </a:r>
            <a:r>
              <a:rPr lang="zh-CN" sz="2400" b="1">
                <a:solidFill>
                  <a:schemeClr val="tx1"/>
                </a:solidFill>
                <a:latin typeface="黑体" panose="02010609060101010101" charset="-122"/>
                <a:ea typeface="黑体" panose="02010609060101010101" charset="-122"/>
                <a:cs typeface="黑体" panose="02010609060101010101" charset="-122"/>
                <a:sym typeface="微软雅黑" panose="020b0503020204020204" charset="-122"/>
              </a:rPr>
              <a:t>文言文之句子翻译学案</a:t>
            </a:r>
            <a:endParaRPr lang="zh-CN" sz="2400" b="1">
              <a:solidFill>
                <a:schemeClr val="tx1"/>
              </a:solidFill>
              <a:latin typeface="黑体" panose="02010609060101010101" charset="-122"/>
              <a:ea typeface="黑体" panose="02010609060101010101" charset="-122"/>
              <a:cs typeface="黑体" panose="02010609060101010101" charset="-122"/>
              <a:sym typeface="微软雅黑" panose="020b0503020204020204" charset="-122"/>
            </a:endParaRPr>
          </a:p>
          <a:p>
            <a:pPr algn="just">
              <a:lnSpc>
                <a:spcPct val="125000"/>
              </a:lnSpc>
            </a:pPr>
            <a:endParaRPr lang="en-US" altLang="zh-CN" sz="2400" b="1">
              <a:solidFill>
                <a:schemeClr val="tx1"/>
              </a:solidFill>
              <a:latin typeface="黑体" panose="02010609060101010101" charset="-122"/>
              <a:ea typeface="黑体" panose="02010609060101010101" charset="-122"/>
              <a:cs typeface="黑体" panose="02010609060101010101" charset="-122"/>
              <a:sym typeface="微软雅黑" panose="020b0503020204020204" charset="-122"/>
            </a:endParaRPr>
          </a:p>
          <a:p>
            <a:pPr algn="just">
              <a:lnSpc>
                <a:spcPct val="125000"/>
              </a:lnSpc>
            </a:pPr>
            <a:r>
              <a:rPr lang="en-US" altLang="zh-CN" sz="2400" b="1">
                <a:solidFill>
                  <a:schemeClr val="tx1"/>
                </a:solidFill>
                <a:latin typeface="黑体" panose="02010609060101010101" charset="-122"/>
                <a:ea typeface="黑体" panose="02010609060101010101" charset="-122"/>
                <a:cs typeface="黑体" panose="02010609060101010101" charset="-122"/>
                <a:sym typeface="微软雅黑" panose="020b0503020204020204" charset="-122"/>
              </a:rPr>
              <a:t>2.</a:t>
            </a:r>
            <a:r>
              <a:rPr lang="zh-CN" altLang="en-US" sz="2400" b="1">
                <a:solidFill>
                  <a:schemeClr val="tx1"/>
                </a:solidFill>
                <a:latin typeface="黑体" panose="02010609060101010101" charset="-122"/>
                <a:ea typeface="黑体" panose="02010609060101010101" charset="-122"/>
                <a:cs typeface="黑体" panose="02010609060101010101" charset="-122"/>
                <a:sym typeface="微软雅黑" panose="020b0503020204020204" charset="-122"/>
              </a:rPr>
              <a:t>练测本（或者</a:t>
            </a:r>
            <a:r>
              <a:rPr lang="en-US" altLang="zh-CN" sz="2400" b="1">
                <a:solidFill>
                  <a:schemeClr val="tx1"/>
                </a:solidFill>
                <a:latin typeface="黑体" panose="02010609060101010101" charset="-122"/>
                <a:ea typeface="黑体" panose="02010609060101010101" charset="-122"/>
                <a:cs typeface="黑体" panose="02010609060101010101" charset="-122"/>
                <a:sym typeface="微软雅黑" panose="020b0503020204020204" charset="-122"/>
              </a:rPr>
              <a:t>2</a:t>
            </a:r>
            <a:r>
              <a:rPr lang="zh-CN" altLang="en-US" sz="2400" b="1">
                <a:solidFill>
                  <a:schemeClr val="tx1"/>
                </a:solidFill>
                <a:latin typeface="黑体" panose="02010609060101010101" charset="-122"/>
                <a:ea typeface="黑体" panose="02010609060101010101" charset="-122"/>
                <a:cs typeface="黑体" panose="02010609060101010101" charset="-122"/>
                <a:sym typeface="微软雅黑" panose="020b0503020204020204" charset="-122"/>
              </a:rPr>
              <a:t>月</a:t>
            </a:r>
            <a:r>
              <a:rPr lang="en-US" altLang="zh-CN" sz="2400" b="1">
                <a:solidFill>
                  <a:schemeClr val="tx1"/>
                </a:solidFill>
                <a:latin typeface="黑体" panose="02010609060101010101" charset="-122"/>
                <a:ea typeface="黑体" panose="02010609060101010101" charset="-122"/>
                <a:cs typeface="黑体" panose="02010609060101010101" charset="-122"/>
                <a:sym typeface="微软雅黑" panose="020b0503020204020204" charset="-122"/>
              </a:rPr>
              <a:t>15</a:t>
            </a:r>
            <a:r>
              <a:rPr lang="zh-CN" altLang="en-US" sz="2400" b="1">
                <a:solidFill>
                  <a:schemeClr val="tx1"/>
                </a:solidFill>
                <a:latin typeface="黑体" panose="02010609060101010101" charset="-122"/>
                <a:ea typeface="黑体" panose="02010609060101010101" charset="-122"/>
                <a:cs typeface="黑体" panose="02010609060101010101" charset="-122"/>
                <a:sym typeface="微软雅黑" panose="020b0503020204020204" charset="-122"/>
              </a:rPr>
              <a:t>及</a:t>
            </a:r>
            <a:r>
              <a:rPr lang="en-US" altLang="zh-CN" sz="2400" b="1">
                <a:solidFill>
                  <a:schemeClr val="tx1"/>
                </a:solidFill>
                <a:latin typeface="黑体" panose="02010609060101010101" charset="-122"/>
                <a:ea typeface="黑体" panose="02010609060101010101" charset="-122"/>
                <a:cs typeface="黑体" panose="02010609060101010101" charset="-122"/>
                <a:sym typeface="微软雅黑" panose="020b0503020204020204" charset="-122"/>
              </a:rPr>
              <a:t>2</a:t>
            </a:r>
            <a:r>
              <a:rPr lang="zh-CN" altLang="en-US" sz="2400" b="1">
                <a:solidFill>
                  <a:schemeClr val="tx1"/>
                </a:solidFill>
                <a:latin typeface="黑体" panose="02010609060101010101" charset="-122"/>
                <a:ea typeface="黑体" panose="02010609060101010101" charset="-122"/>
                <a:cs typeface="黑体" panose="02010609060101010101" charset="-122"/>
                <a:sym typeface="微软雅黑" panose="020b0503020204020204" charset="-122"/>
              </a:rPr>
              <a:t>月</a:t>
            </a:r>
            <a:r>
              <a:rPr lang="en-US" altLang="zh-CN" sz="2400" b="1">
                <a:solidFill>
                  <a:schemeClr val="tx1"/>
                </a:solidFill>
                <a:latin typeface="黑体" panose="02010609060101010101" charset="-122"/>
                <a:ea typeface="黑体" panose="02010609060101010101" charset="-122"/>
                <a:cs typeface="黑体" panose="02010609060101010101" charset="-122"/>
                <a:sym typeface="微软雅黑" panose="020b0503020204020204" charset="-122"/>
              </a:rPr>
              <a:t>17</a:t>
            </a:r>
            <a:r>
              <a:rPr lang="zh-CN" altLang="en-US" sz="2400" b="1">
                <a:solidFill>
                  <a:schemeClr val="tx1"/>
                </a:solidFill>
                <a:latin typeface="黑体" panose="02010609060101010101" charset="-122"/>
                <a:ea typeface="黑体" panose="02010609060101010101" charset="-122"/>
                <a:cs typeface="黑体" panose="02010609060101010101" charset="-122"/>
                <a:sym typeface="微软雅黑" panose="020b0503020204020204" charset="-122"/>
              </a:rPr>
              <a:t>语文网课课后作业）</a:t>
            </a:r>
            <a:endParaRPr lang="zh-CN" altLang="en-US" sz="2400" b="1">
              <a:solidFill>
                <a:schemeClr val="tx1"/>
              </a:solidFill>
              <a:latin typeface="黑体" panose="02010609060101010101" charset="-122"/>
              <a:ea typeface="黑体" panose="02010609060101010101" charset="-122"/>
              <a:cs typeface="黑体" panose="02010609060101010101" charset="-122"/>
              <a:sym typeface="微软雅黑" panose="020b0503020204020204" charset="-122"/>
            </a:endParaRPr>
          </a:p>
          <a:p>
            <a:pPr algn="just">
              <a:lnSpc>
                <a:spcPct val="125000"/>
              </a:lnSpc>
            </a:pPr>
            <a:endParaRPr lang="en-US" altLang="zh-CN" sz="2400" b="1">
              <a:solidFill>
                <a:schemeClr val="tx1"/>
              </a:solidFill>
              <a:latin typeface="黑体" panose="02010609060101010101" charset="-122"/>
              <a:ea typeface="黑体" panose="02010609060101010101" charset="-122"/>
              <a:cs typeface="黑体" panose="02010609060101010101" charset="-122"/>
              <a:sym typeface="微软雅黑" panose="020b0503020204020204" charset="-122"/>
            </a:endParaRPr>
          </a:p>
          <a:p>
            <a:pPr algn="just">
              <a:lnSpc>
                <a:spcPct val="125000"/>
              </a:lnSpc>
            </a:pPr>
            <a:r>
              <a:rPr lang="en-US" altLang="zh-CN" sz="2400" b="1">
                <a:solidFill>
                  <a:schemeClr val="tx1"/>
                </a:solidFill>
                <a:latin typeface="黑体" panose="02010609060101010101" charset="-122"/>
                <a:ea typeface="黑体" panose="02010609060101010101" charset="-122"/>
                <a:cs typeface="黑体" panose="02010609060101010101" charset="-122"/>
                <a:sym typeface="微软雅黑" panose="020b0503020204020204" charset="-122"/>
              </a:rPr>
              <a:t>3.</a:t>
            </a:r>
            <a:r>
              <a:rPr lang="zh-CN" altLang="en-US" sz="2400" b="1">
                <a:solidFill>
                  <a:schemeClr val="tx1"/>
                </a:solidFill>
                <a:latin typeface="黑体" panose="02010609060101010101" charset="-122"/>
                <a:ea typeface="黑体" panose="02010609060101010101" charset="-122"/>
                <a:cs typeface="黑体" panose="02010609060101010101" charset="-122"/>
                <a:sym typeface="微软雅黑" panose="020b0503020204020204" charset="-122"/>
              </a:rPr>
              <a:t>学习用具</a:t>
            </a:r>
            <a:endParaRPr lang="zh-CN" altLang="en-US" sz="2400" b="1">
              <a:solidFill>
                <a:schemeClr val="tx1"/>
              </a:solidFill>
              <a:latin typeface="黑体" panose="02010609060101010101" charset="-122"/>
              <a:ea typeface="黑体" panose="02010609060101010101" charset="-122"/>
              <a:cs typeface="黑体" panose="02010609060101010101" charset="-122"/>
              <a:sym typeface="微软雅黑" panose="020b0503020204020204" charset="-122"/>
            </a:endParaRP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7169" name="Group 19"/>
          <p:cNvGrpSpPr/>
          <p:nvPr/>
        </p:nvGrpSpPr>
        <p:grpSpPr>
          <a:xfrm>
            <a:off x="511810" y="611505"/>
            <a:ext cx="2319338" cy="700405"/>
            <a:chOff x="138" y="461"/>
            <a:chExt cx="1461" cy="441"/>
          </a:xfrm>
        </p:grpSpPr>
        <p:pic>
          <p:nvPicPr>
            <p:cNvPr id="7170" name="Picture 18" descr="未标题-1"/>
            <p:cNvPicPr>
              <a:picLocks noChangeAspect="1"/>
            </p:cNvPicPr>
            <p:nvPr/>
          </p:nvPicPr>
          <p:blipFill>
            <a:blip r:embed="rId2"/>
            <a:stretch>
              <a:fillRect/>
            </a:stretch>
          </p:blipFill>
          <p:spPr>
            <a:xfrm>
              <a:off x="138" y="461"/>
              <a:ext cx="1461" cy="441"/>
            </a:xfrm>
            <a:prstGeom prst="rect">
              <a:avLst/>
            </a:prstGeom>
            <a:noFill/>
            <a:ln w="9525">
              <a:noFill/>
            </a:ln>
          </p:spPr>
        </p:pic>
        <p:sp>
          <p:nvSpPr>
            <p:cNvPr id="7171" name="文本框 2"/>
            <p:cNvSpPr txBox="1"/>
            <p:nvPr/>
          </p:nvSpPr>
          <p:spPr>
            <a:xfrm>
              <a:off x="409" y="517"/>
              <a:ext cx="1190" cy="329"/>
            </a:xfrm>
            <a:prstGeom prst="rect">
              <a:avLst/>
            </a:prstGeom>
            <a:noFill/>
            <a:ln w="9525">
              <a:noFill/>
            </a:ln>
          </p:spPr>
          <p:txBody>
            <a:bodyPr wrap="square" anchor="t">
              <a:spAutoFit/>
            </a:bodyPr>
            <a:lstStyle/>
            <a:p>
              <a:pPr algn="ctr"/>
              <a:r>
                <a:rPr lang="zh-CN" altLang="en-US" sz="2800" b="1">
                  <a:solidFill>
                    <a:srgbClr val="0099CC"/>
                  </a:solidFill>
                  <a:latin typeface="黑体" panose="02010609060101010101" charset="-122"/>
                  <a:ea typeface="黑体" panose="02010609060101010101" charset="-122"/>
                </a:rPr>
                <a:t>两种意识</a:t>
              </a:r>
              <a:endParaRPr lang="zh-CN" altLang="en-US" sz="2800" b="1">
                <a:solidFill>
                  <a:srgbClr val="0099CC"/>
                </a:solidFill>
                <a:latin typeface="黑体" panose="02010609060101010101" charset="-122"/>
                <a:ea typeface="黑体" panose="02010609060101010101" charset="-122"/>
              </a:endParaRPr>
            </a:p>
          </p:txBody>
        </p:sp>
      </p:grpSp>
      <p:sp>
        <p:nvSpPr>
          <p:cNvPr id="2" name="矩形 1"/>
          <p:cNvSpPr/>
          <p:nvPr/>
        </p:nvSpPr>
        <p:spPr>
          <a:xfrm>
            <a:off x="511810" y="1553210"/>
            <a:ext cx="8309610" cy="2987040"/>
          </a:xfrm>
          <a:prstGeom prst="rect">
            <a:avLst/>
          </a:prstGeom>
          <a:noFill/>
          <a:ln w="28575" cmpd="sng">
            <a:solidFill>
              <a:schemeClr val="accent1">
                <a:shade val="50000"/>
              </a:schemeClr>
            </a:solidFill>
            <a:prstDash val="solid"/>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文本框 99"/>
          <p:cNvSpPr txBox="1"/>
          <p:nvPr/>
        </p:nvSpPr>
        <p:spPr>
          <a:xfrm>
            <a:off x="698500" y="1744345"/>
            <a:ext cx="7747000" cy="2630170"/>
          </a:xfrm>
          <a:prstGeom prst="rect">
            <a:avLst/>
          </a:prstGeom>
          <a:noFill/>
          <a:ln w="9525">
            <a:noFill/>
          </a:ln>
        </p:spPr>
        <p:txBody>
          <a:bodyPr wrap="square">
            <a:spAutoFit/>
          </a:bodyPr>
          <a:lstStyle/>
          <a:p>
            <a:pPr marL="0" indent="0" algn="l"/>
            <a:r>
              <a:rPr lang="en-US" altLang="zh-CN" sz="3300" b="1">
                <a:latin typeface="华文楷体" panose="02010600040101010101" pitchFamily="2" charset="-122"/>
                <a:ea typeface="华文楷体" panose="02010600040101010101" pitchFamily="2" charset="-122"/>
              </a:rPr>
              <a:t>      </a:t>
            </a:r>
            <a:r>
              <a:rPr lang="zh-CN" altLang="en-US" sz="3300" b="1">
                <a:latin typeface="华文楷体" panose="02010600040101010101" pitchFamily="2" charset="-122"/>
                <a:ea typeface="华文楷体" panose="02010600040101010101" pitchFamily="2" charset="-122"/>
              </a:rPr>
              <a:t>①</a:t>
            </a:r>
            <a:r>
              <a:rPr lang="zh-CN" altLang="en-US" sz="3300" b="1">
                <a:solidFill>
                  <a:srgbClr val="FF0000"/>
                </a:solidFill>
                <a:latin typeface="华文楷体" panose="02010600040101010101" pitchFamily="2" charset="-122"/>
                <a:ea typeface="华文楷体" panose="02010600040101010101" pitchFamily="2" charset="-122"/>
              </a:rPr>
              <a:t>语境意识</a:t>
            </a:r>
            <a:r>
              <a:rPr lang="zh-CN" altLang="en-US" sz="3300" b="1">
                <a:latin typeface="华文楷体" panose="02010600040101010101" pitchFamily="2" charset="-122"/>
                <a:ea typeface="华文楷体" panose="02010600040101010101" pitchFamily="2" charset="-122"/>
              </a:rPr>
              <a:t>。根据语境灵活推断词语的含义和用法，整体翻译。做到“</a:t>
            </a:r>
            <a:r>
              <a:rPr lang="zh-CN" altLang="en-US" sz="3300" b="1">
                <a:solidFill>
                  <a:srgbClr val="0000FF"/>
                </a:solidFill>
                <a:latin typeface="华文楷体" panose="02010600040101010101" pitchFamily="2" charset="-122"/>
                <a:ea typeface="华文楷体" panose="02010600040101010101" pitchFamily="2" charset="-122"/>
              </a:rPr>
              <a:t>词不离句，句不离段，段不离篇</a:t>
            </a:r>
            <a:r>
              <a:rPr lang="zh-CN" altLang="en-US" sz="3300" b="1">
                <a:latin typeface="华文楷体" panose="02010600040101010101" pitchFamily="2" charset="-122"/>
                <a:ea typeface="华文楷体" panose="02010600040101010101" pitchFamily="2" charset="-122"/>
              </a:rPr>
              <a:t>”。</a:t>
            </a:r>
            <a:endParaRPr lang="zh-CN" altLang="en-US" sz="3300" b="1">
              <a:latin typeface="华文楷体" panose="02010600040101010101" pitchFamily="2" charset="-122"/>
              <a:ea typeface="华文楷体" panose="02010600040101010101" pitchFamily="2" charset="-122"/>
            </a:endParaRPr>
          </a:p>
          <a:p>
            <a:pPr marL="0" indent="0" algn="l"/>
            <a:r>
              <a:rPr lang="zh-CN" altLang="en-US" sz="3300" b="1">
                <a:latin typeface="华文楷体" panose="02010600040101010101" pitchFamily="2" charset="-122"/>
                <a:ea typeface="华文楷体" panose="02010600040101010101" pitchFamily="2" charset="-122"/>
              </a:rPr>
              <a:t>      ②</a:t>
            </a:r>
            <a:r>
              <a:rPr lang="zh-CN" altLang="en-US" sz="3300" b="1">
                <a:solidFill>
                  <a:srgbClr val="FF0000"/>
                </a:solidFill>
                <a:latin typeface="华文楷体" panose="02010600040101010101" pitchFamily="2" charset="-122"/>
                <a:ea typeface="华文楷体" panose="02010600040101010101" pitchFamily="2" charset="-122"/>
              </a:rPr>
              <a:t>踩点意识</a:t>
            </a:r>
            <a:r>
              <a:rPr lang="zh-CN" altLang="en-US" sz="3300" b="1">
                <a:latin typeface="华文楷体" panose="02010600040101010101" pitchFamily="2" charset="-122"/>
                <a:ea typeface="华文楷体" panose="02010600040101010101" pitchFamily="2" charset="-122"/>
              </a:rPr>
              <a:t>。即</a:t>
            </a:r>
            <a:r>
              <a:rPr lang="zh-CN" altLang="en-US" sz="3300" b="1">
                <a:solidFill>
                  <a:srgbClr val="FF0000"/>
                </a:solidFill>
                <a:latin typeface="华文楷体" panose="02010600040101010101" pitchFamily="2" charset="-122"/>
                <a:ea typeface="华文楷体" panose="02010600040101010101" pitchFamily="2" charset="-122"/>
              </a:rPr>
              <a:t>命题者意识</a:t>
            </a:r>
            <a:r>
              <a:rPr lang="zh-CN" altLang="en-US" sz="3300" b="1">
                <a:latin typeface="华文楷体" panose="02010600040101010101" pitchFamily="2" charset="-122"/>
                <a:ea typeface="华文楷体" panose="02010600040101010101" pitchFamily="2" charset="-122"/>
              </a:rPr>
              <a:t>。切忌笼统应付，应当注意</a:t>
            </a:r>
            <a:r>
              <a:rPr lang="zh-CN" altLang="en-US" sz="3300" b="1">
                <a:solidFill>
                  <a:srgbClr val="0000FF"/>
                </a:solidFill>
                <a:latin typeface="华文楷体" panose="02010600040101010101" pitchFamily="2" charset="-122"/>
                <a:ea typeface="华文楷体" panose="02010600040101010101" pitchFamily="2" charset="-122"/>
              </a:rPr>
              <a:t>逐一</a:t>
            </a:r>
            <a:r>
              <a:rPr lang="zh-CN" altLang="en-US" sz="3300" b="1">
                <a:latin typeface="华文楷体" panose="02010600040101010101" pitchFamily="2" charset="-122"/>
                <a:ea typeface="华文楷体" panose="02010600040101010101" pitchFamily="2" charset="-122"/>
              </a:rPr>
              <a:t>落实、对号入座。</a:t>
            </a:r>
            <a:endParaRPr lang="zh-CN" altLang="en-US" sz="3300" b="1">
              <a:latin typeface="华文楷体" panose="02010600040101010101" pitchFamily="2" charset="-122"/>
              <a:ea typeface="华文楷体" panose="02010600040101010101" pitchFamily="2" charset="-122"/>
            </a:endParaRPr>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7169" name="Group 19"/>
          <p:cNvGrpSpPr/>
          <p:nvPr/>
        </p:nvGrpSpPr>
        <p:grpSpPr>
          <a:xfrm>
            <a:off x="511810" y="611505"/>
            <a:ext cx="2319338" cy="700405"/>
            <a:chOff x="138" y="461"/>
            <a:chExt cx="1461" cy="441"/>
          </a:xfrm>
        </p:grpSpPr>
        <p:pic>
          <p:nvPicPr>
            <p:cNvPr id="7170" name="Picture 18" descr="未标题-1"/>
            <p:cNvPicPr>
              <a:picLocks noChangeAspect="1"/>
            </p:cNvPicPr>
            <p:nvPr/>
          </p:nvPicPr>
          <p:blipFill>
            <a:blip r:embed="rId2"/>
            <a:stretch>
              <a:fillRect/>
            </a:stretch>
          </p:blipFill>
          <p:spPr>
            <a:xfrm>
              <a:off x="138" y="461"/>
              <a:ext cx="1461" cy="441"/>
            </a:xfrm>
            <a:prstGeom prst="rect">
              <a:avLst/>
            </a:prstGeom>
            <a:noFill/>
            <a:ln w="9525">
              <a:noFill/>
            </a:ln>
          </p:spPr>
        </p:pic>
        <p:sp>
          <p:nvSpPr>
            <p:cNvPr id="7171" name="文本框 2"/>
            <p:cNvSpPr txBox="1"/>
            <p:nvPr/>
          </p:nvSpPr>
          <p:spPr>
            <a:xfrm>
              <a:off x="409" y="517"/>
              <a:ext cx="1190" cy="329"/>
            </a:xfrm>
            <a:prstGeom prst="rect">
              <a:avLst/>
            </a:prstGeom>
            <a:noFill/>
            <a:ln w="9525">
              <a:noFill/>
            </a:ln>
          </p:spPr>
          <p:txBody>
            <a:bodyPr wrap="square" anchor="t">
              <a:spAutoFit/>
            </a:bodyPr>
            <a:lstStyle/>
            <a:p>
              <a:pPr algn="ctr"/>
              <a:r>
                <a:rPr lang="zh-CN" altLang="en-US" sz="2800" b="1">
                  <a:solidFill>
                    <a:srgbClr val="0099CC"/>
                  </a:solidFill>
                  <a:latin typeface="黑体" panose="02010609060101010101" charset="-122"/>
                  <a:ea typeface="黑体" panose="02010609060101010101" charset="-122"/>
                </a:rPr>
                <a:t>两种意识</a:t>
              </a:r>
              <a:endParaRPr lang="zh-CN" altLang="en-US" sz="2800" b="1">
                <a:solidFill>
                  <a:srgbClr val="0099CC"/>
                </a:solidFill>
                <a:latin typeface="黑体" panose="02010609060101010101" charset="-122"/>
                <a:ea typeface="黑体" panose="02010609060101010101" charset="-122"/>
              </a:endParaRPr>
            </a:p>
          </p:txBody>
        </p:sp>
      </p:grpSp>
      <p:sp>
        <p:nvSpPr>
          <p:cNvPr id="100" name="文本框 99"/>
          <p:cNvSpPr txBox="1"/>
          <p:nvPr/>
        </p:nvSpPr>
        <p:spPr>
          <a:xfrm>
            <a:off x="246380" y="2140585"/>
            <a:ext cx="8194040" cy="4061460"/>
          </a:xfrm>
          <a:prstGeom prst="rect">
            <a:avLst/>
          </a:prstGeom>
          <a:noFill/>
          <a:ln w="9525">
            <a:noFill/>
          </a:ln>
        </p:spPr>
        <p:txBody>
          <a:bodyPr wrap="square">
            <a:spAutoFit/>
          </a:bodyPr>
          <a:lstStyle/>
          <a:p>
            <a:pPr marL="0" indent="0" algn="l"/>
            <a:r>
              <a:rPr lang="zh-CN" altLang="en-US" sz="4800" b="1">
                <a:latin typeface="华文楷体" panose="02010600040101010101" pitchFamily="2" charset="-122"/>
                <a:ea typeface="华文楷体" panose="02010600040101010101" pitchFamily="2" charset="-122"/>
              </a:rPr>
              <a:t>字</a:t>
            </a:r>
            <a:endParaRPr lang="zh-CN" altLang="en-US" sz="4800" b="1">
              <a:latin typeface="华文楷体" panose="02010600040101010101" pitchFamily="2" charset="-122"/>
              <a:ea typeface="华文楷体" panose="02010600040101010101" pitchFamily="2" charset="-122"/>
            </a:endParaRPr>
          </a:p>
          <a:p>
            <a:pPr marL="0" indent="0" algn="l"/>
            <a:endParaRPr lang="zh-CN" altLang="en-US" sz="4800" b="1">
              <a:latin typeface="华文楷体" panose="02010600040101010101" pitchFamily="2" charset="-122"/>
              <a:ea typeface="华文楷体" panose="02010600040101010101" pitchFamily="2" charset="-122"/>
            </a:endParaRPr>
          </a:p>
          <a:p>
            <a:pPr marL="0" indent="0" algn="l"/>
            <a:r>
              <a:rPr lang="zh-CN" altLang="en-US" sz="4800" b="1">
                <a:latin typeface="华文楷体" panose="02010600040101010101" pitchFamily="2" charset="-122"/>
                <a:ea typeface="华文楷体" panose="02010600040101010101" pitchFamily="2" charset="-122"/>
              </a:rPr>
              <a:t>                       词</a:t>
            </a:r>
            <a:endParaRPr lang="zh-CN" altLang="en-US" sz="4800" b="1">
              <a:latin typeface="华文楷体" panose="02010600040101010101" pitchFamily="2" charset="-122"/>
              <a:ea typeface="华文楷体" panose="02010600040101010101" pitchFamily="2" charset="-122"/>
            </a:endParaRPr>
          </a:p>
          <a:p>
            <a:pPr marL="0" indent="0" algn="l"/>
            <a:endParaRPr lang="zh-CN" altLang="en-US" sz="3300" b="1">
              <a:latin typeface="华文楷体" panose="02010600040101010101" pitchFamily="2" charset="-122"/>
              <a:ea typeface="华文楷体" panose="02010600040101010101" pitchFamily="2" charset="-122"/>
            </a:endParaRPr>
          </a:p>
          <a:p>
            <a:pPr marL="0" indent="0" algn="l"/>
            <a:endParaRPr lang="zh-CN" altLang="en-US" sz="3300" b="1">
              <a:latin typeface="华文楷体" panose="02010600040101010101" pitchFamily="2" charset="-122"/>
              <a:ea typeface="华文楷体" panose="02010600040101010101" pitchFamily="2" charset="-122"/>
            </a:endParaRPr>
          </a:p>
          <a:p>
            <a:pPr marL="0" indent="0" algn="l"/>
            <a:r>
              <a:rPr lang="zh-CN" altLang="en-US" sz="3300" b="1">
                <a:latin typeface="华文楷体" panose="02010600040101010101" pitchFamily="2" charset="-122"/>
                <a:ea typeface="华文楷体" panose="02010600040101010101" pitchFamily="2" charset="-122"/>
              </a:rPr>
              <a:t>                                                      </a:t>
            </a:r>
            <a:r>
              <a:rPr lang="zh-CN" altLang="en-US" sz="4800" b="1">
                <a:latin typeface="华文楷体" panose="02010600040101010101" pitchFamily="2" charset="-122"/>
                <a:ea typeface="华文楷体" panose="02010600040101010101" pitchFamily="2" charset="-122"/>
              </a:rPr>
              <a:t>句</a:t>
            </a:r>
            <a:endParaRPr lang="zh-CN" altLang="en-US" sz="4800" b="1">
              <a:latin typeface="华文楷体" panose="02010600040101010101" pitchFamily="2" charset="-122"/>
              <a:ea typeface="华文楷体" panose="02010600040101010101" pitchFamily="2" charset="-122"/>
            </a:endParaRPr>
          </a:p>
        </p:txBody>
      </p:sp>
      <p:sp>
        <p:nvSpPr>
          <p:cNvPr id="4" name="文本框 3"/>
          <p:cNvSpPr txBox="1"/>
          <p:nvPr/>
        </p:nvSpPr>
        <p:spPr>
          <a:xfrm>
            <a:off x="1226185" y="1223010"/>
            <a:ext cx="3056890" cy="3646170"/>
          </a:xfrm>
          <a:prstGeom prst="rect">
            <a:avLst/>
          </a:prstGeom>
          <a:noFill/>
          <a:ln w="9525">
            <a:noFill/>
          </a:ln>
        </p:spPr>
        <p:txBody>
          <a:bodyPr wrap="square">
            <a:spAutoFit/>
          </a:bodyPr>
          <a:lstStyle/>
          <a:p>
            <a:pPr marL="0" indent="0" algn="l"/>
            <a:r>
              <a:rPr lang="zh-CN" altLang="en-US" sz="3300" b="1">
                <a:latin typeface="华文楷体" panose="02010600040101010101" pitchFamily="2" charset="-122"/>
                <a:ea typeface="华文楷体" panose="02010600040101010101" pitchFamily="2" charset="-122"/>
              </a:rPr>
              <a:t>实词</a:t>
            </a:r>
            <a:r>
              <a:rPr lang="en-US" altLang="zh-CN" sz="3300" b="1">
                <a:solidFill>
                  <a:srgbClr val="0000FF"/>
                </a:solidFill>
                <a:latin typeface="华文楷体" panose="02010600040101010101" pitchFamily="2" charset="-122"/>
                <a:ea typeface="华文楷体" panose="02010600040101010101" pitchFamily="2" charset="-122"/>
              </a:rPr>
              <a:t>136</a:t>
            </a:r>
            <a:endParaRPr lang="en-US" altLang="zh-CN" sz="3300" b="1">
              <a:solidFill>
                <a:srgbClr val="0000FF"/>
              </a:solidFill>
              <a:latin typeface="华文楷体" panose="02010600040101010101" pitchFamily="2" charset="-122"/>
              <a:ea typeface="华文楷体" panose="02010600040101010101" pitchFamily="2" charset="-122"/>
            </a:endParaRPr>
          </a:p>
          <a:p>
            <a:pPr marL="0" indent="0" algn="l"/>
            <a:r>
              <a:rPr lang="zh-CN" altLang="en-US" sz="3300" b="1">
                <a:latin typeface="华文楷体" panose="02010600040101010101" pitchFamily="2" charset="-122"/>
                <a:ea typeface="华文楷体" panose="02010600040101010101" pitchFamily="2" charset="-122"/>
              </a:rPr>
              <a:t>虚词</a:t>
            </a:r>
            <a:r>
              <a:rPr lang="en-US" altLang="zh-CN" sz="3300" b="1">
                <a:solidFill>
                  <a:srgbClr val="0000FF"/>
                </a:solidFill>
                <a:latin typeface="华文楷体" panose="02010600040101010101" pitchFamily="2" charset="-122"/>
                <a:ea typeface="华文楷体" panose="02010600040101010101" pitchFamily="2" charset="-122"/>
              </a:rPr>
              <a:t>18</a:t>
            </a:r>
            <a:endParaRPr lang="en-US" altLang="zh-CN" sz="3300" b="1">
              <a:solidFill>
                <a:srgbClr val="0000FF"/>
              </a:solidFill>
              <a:latin typeface="华文楷体" panose="02010600040101010101" pitchFamily="2" charset="-122"/>
              <a:ea typeface="华文楷体" panose="02010600040101010101" pitchFamily="2" charset="-122"/>
            </a:endParaRPr>
          </a:p>
          <a:p>
            <a:pPr marL="0" indent="0" algn="l"/>
            <a:r>
              <a:rPr lang="zh-CN" altLang="en-US" sz="3300" b="1">
                <a:latin typeface="华文楷体" panose="02010600040101010101" pitchFamily="2" charset="-122"/>
                <a:ea typeface="华文楷体" panose="02010600040101010101" pitchFamily="2" charset="-122"/>
              </a:rPr>
              <a:t>（</a:t>
            </a:r>
            <a:r>
              <a:rPr lang="zh-CN" altLang="en-US" sz="3300" b="1">
                <a:solidFill>
                  <a:srgbClr val="FF0000"/>
                </a:solidFill>
                <a:latin typeface="华文楷体" panose="02010600040101010101" pitchFamily="2" charset="-122"/>
                <a:ea typeface="华文楷体" panose="02010600040101010101" pitchFamily="2" charset="-122"/>
              </a:rPr>
              <a:t>之以而于其</a:t>
            </a:r>
            <a:r>
              <a:rPr lang="zh-CN" altLang="en-US" sz="3300" b="1">
                <a:latin typeface="华文楷体" panose="02010600040101010101" pitchFamily="2" charset="-122"/>
                <a:ea typeface="华文楷体" panose="02010600040101010101" pitchFamily="2" charset="-122"/>
              </a:rPr>
              <a:t>）</a:t>
            </a:r>
            <a:endParaRPr lang="zh-CN" altLang="en-US" sz="3300" b="1">
              <a:latin typeface="华文楷体" panose="02010600040101010101" pitchFamily="2" charset="-122"/>
              <a:ea typeface="华文楷体" panose="02010600040101010101" pitchFamily="2" charset="-122"/>
            </a:endParaRPr>
          </a:p>
          <a:p>
            <a:pPr marL="0" indent="0" algn="l"/>
            <a:r>
              <a:rPr lang="zh-CN" altLang="en-US" sz="3300" b="1">
                <a:latin typeface="华文楷体" panose="02010600040101010101" pitchFamily="2" charset="-122"/>
                <a:ea typeface="华文楷体" panose="02010600040101010101" pitchFamily="2" charset="-122"/>
              </a:rPr>
              <a:t>词类活用</a:t>
            </a:r>
            <a:endParaRPr lang="zh-CN" altLang="en-US" sz="3300" b="1">
              <a:latin typeface="华文楷体" panose="02010600040101010101" pitchFamily="2" charset="-122"/>
              <a:ea typeface="华文楷体" panose="02010600040101010101" pitchFamily="2" charset="-122"/>
            </a:endParaRPr>
          </a:p>
          <a:p>
            <a:pPr marL="0" indent="0" algn="l"/>
            <a:r>
              <a:rPr lang="zh-CN" altLang="en-US" sz="3300" b="1">
                <a:latin typeface="华文楷体" panose="02010600040101010101" pitchFamily="2" charset="-122"/>
                <a:ea typeface="华文楷体" panose="02010600040101010101" pitchFamily="2" charset="-122"/>
              </a:rPr>
              <a:t>一词多义</a:t>
            </a:r>
            <a:endParaRPr lang="zh-CN" altLang="en-US" sz="3300" b="1">
              <a:latin typeface="华文楷体" panose="02010600040101010101" pitchFamily="2" charset="-122"/>
              <a:ea typeface="华文楷体" panose="02010600040101010101" pitchFamily="2" charset="-122"/>
            </a:endParaRPr>
          </a:p>
          <a:p>
            <a:pPr marL="0" indent="0" algn="l"/>
            <a:r>
              <a:rPr lang="zh-CN" altLang="en-US" sz="3300" b="1">
                <a:latin typeface="华文楷体" panose="02010600040101010101" pitchFamily="2" charset="-122"/>
                <a:ea typeface="华文楷体" panose="02010600040101010101" pitchFamily="2" charset="-122"/>
              </a:rPr>
              <a:t>古今异义</a:t>
            </a:r>
            <a:endParaRPr lang="zh-CN" altLang="en-US" sz="3300" b="1">
              <a:latin typeface="华文楷体" panose="02010600040101010101" pitchFamily="2" charset="-122"/>
              <a:ea typeface="华文楷体" panose="02010600040101010101" pitchFamily="2" charset="-122"/>
            </a:endParaRPr>
          </a:p>
          <a:p>
            <a:pPr marL="0" indent="0" algn="l"/>
            <a:r>
              <a:rPr lang="zh-CN" altLang="en-US" sz="3300" b="1">
                <a:latin typeface="华文楷体" panose="02010600040101010101" pitchFamily="2" charset="-122"/>
                <a:ea typeface="华文楷体" panose="02010600040101010101" pitchFamily="2" charset="-122"/>
              </a:rPr>
              <a:t>通假字等</a:t>
            </a:r>
            <a:endParaRPr lang="zh-CN" altLang="en-US" sz="3300" b="1">
              <a:latin typeface="华文楷体" panose="02010600040101010101" pitchFamily="2" charset="-122"/>
              <a:ea typeface="华文楷体" panose="02010600040101010101" pitchFamily="2" charset="-122"/>
            </a:endParaRPr>
          </a:p>
        </p:txBody>
      </p:sp>
      <p:sp>
        <p:nvSpPr>
          <p:cNvPr id="5" name="文本框 4"/>
          <p:cNvSpPr txBox="1"/>
          <p:nvPr/>
        </p:nvSpPr>
        <p:spPr>
          <a:xfrm>
            <a:off x="4898390" y="2727325"/>
            <a:ext cx="2032000" cy="2122805"/>
          </a:xfrm>
          <a:prstGeom prst="rect">
            <a:avLst/>
          </a:prstGeom>
          <a:noFill/>
          <a:ln w="9525">
            <a:noFill/>
          </a:ln>
        </p:spPr>
        <p:txBody>
          <a:bodyPr wrap="square">
            <a:spAutoFit/>
          </a:bodyPr>
          <a:lstStyle/>
          <a:p>
            <a:pPr marL="0" indent="0" algn="l"/>
            <a:r>
              <a:rPr lang="zh-CN" altLang="en-US" sz="3300" b="1">
                <a:latin typeface="华文楷体" panose="02010600040101010101" pitchFamily="2" charset="-122"/>
                <a:ea typeface="华文楷体" panose="02010600040101010101" pitchFamily="2" charset="-122"/>
              </a:rPr>
              <a:t>古今异义</a:t>
            </a:r>
            <a:endParaRPr lang="zh-CN" altLang="en-US" sz="3300" b="1">
              <a:latin typeface="华文楷体" panose="02010600040101010101" pitchFamily="2" charset="-122"/>
              <a:ea typeface="华文楷体" panose="02010600040101010101" pitchFamily="2" charset="-122"/>
            </a:endParaRPr>
          </a:p>
          <a:p>
            <a:pPr marL="0" indent="0" algn="l"/>
            <a:r>
              <a:rPr lang="zh-CN" altLang="en-US" sz="3300" b="1">
                <a:latin typeface="华文楷体" panose="02010600040101010101" pitchFamily="2" charset="-122"/>
                <a:ea typeface="华文楷体" panose="02010600040101010101" pitchFamily="2" charset="-122"/>
              </a:rPr>
              <a:t>同义复词</a:t>
            </a:r>
            <a:endParaRPr lang="zh-CN" altLang="en-US" sz="3300" b="1">
              <a:latin typeface="华文楷体" panose="02010600040101010101" pitchFamily="2" charset="-122"/>
              <a:ea typeface="华文楷体" panose="02010600040101010101" pitchFamily="2" charset="-122"/>
            </a:endParaRPr>
          </a:p>
          <a:p>
            <a:pPr marL="0" indent="0" algn="l"/>
            <a:r>
              <a:rPr lang="zh-CN" altLang="en-US" sz="3300" b="1">
                <a:latin typeface="华文楷体" panose="02010600040101010101" pitchFamily="2" charset="-122"/>
                <a:ea typeface="华文楷体" panose="02010600040101010101" pitchFamily="2" charset="-122"/>
              </a:rPr>
              <a:t>偏义复词</a:t>
            </a:r>
            <a:endParaRPr lang="zh-CN" altLang="en-US" sz="3300" b="1">
              <a:latin typeface="华文楷体" panose="02010600040101010101" pitchFamily="2" charset="-122"/>
              <a:ea typeface="华文楷体" panose="02010600040101010101" pitchFamily="2" charset="-122"/>
            </a:endParaRPr>
          </a:p>
          <a:p>
            <a:pPr marL="0" indent="0" algn="l"/>
            <a:r>
              <a:rPr lang="zh-CN" altLang="en-US" sz="3300" b="1">
                <a:latin typeface="华文楷体" panose="02010600040101010101" pitchFamily="2" charset="-122"/>
                <a:ea typeface="华文楷体" panose="02010600040101010101" pitchFamily="2" charset="-122"/>
              </a:rPr>
              <a:t>固定短语</a:t>
            </a:r>
            <a:endParaRPr lang="zh-CN" altLang="en-US" sz="3300" b="1">
              <a:latin typeface="华文楷体" panose="02010600040101010101" pitchFamily="2" charset="-122"/>
              <a:ea typeface="华文楷体" panose="02010600040101010101" pitchFamily="2" charset="-122"/>
            </a:endParaRPr>
          </a:p>
        </p:txBody>
      </p:sp>
      <p:sp>
        <p:nvSpPr>
          <p:cNvPr id="6" name="文本框 5"/>
          <p:cNvSpPr txBox="1"/>
          <p:nvPr/>
        </p:nvSpPr>
        <p:spPr>
          <a:xfrm>
            <a:off x="7233920" y="4564380"/>
            <a:ext cx="1571625" cy="2122805"/>
          </a:xfrm>
          <a:prstGeom prst="rect">
            <a:avLst/>
          </a:prstGeom>
          <a:noFill/>
          <a:ln w="9525">
            <a:noFill/>
          </a:ln>
        </p:spPr>
        <p:txBody>
          <a:bodyPr wrap="square">
            <a:spAutoFit/>
          </a:bodyPr>
          <a:lstStyle/>
          <a:p>
            <a:pPr marL="0" indent="0" algn="l"/>
            <a:r>
              <a:rPr lang="zh-CN" altLang="en-US" sz="3300" b="1">
                <a:latin typeface="华文楷体" panose="02010600040101010101" pitchFamily="2" charset="-122"/>
                <a:ea typeface="华文楷体" panose="02010600040101010101" pitchFamily="2" charset="-122"/>
              </a:rPr>
              <a:t>判断句</a:t>
            </a:r>
            <a:endParaRPr lang="zh-CN" altLang="en-US" sz="3300" b="1">
              <a:latin typeface="华文楷体" panose="02010600040101010101" pitchFamily="2" charset="-122"/>
              <a:ea typeface="华文楷体" panose="02010600040101010101" pitchFamily="2" charset="-122"/>
            </a:endParaRPr>
          </a:p>
          <a:p>
            <a:pPr marL="0" indent="0" algn="l"/>
            <a:r>
              <a:rPr lang="zh-CN" altLang="en-US" sz="3300" b="1">
                <a:latin typeface="华文楷体" panose="02010600040101010101" pitchFamily="2" charset="-122"/>
                <a:ea typeface="华文楷体" panose="02010600040101010101" pitchFamily="2" charset="-122"/>
              </a:rPr>
              <a:t>省略句</a:t>
            </a:r>
            <a:endParaRPr lang="zh-CN" altLang="en-US" sz="3300" b="1">
              <a:latin typeface="华文楷体" panose="02010600040101010101" pitchFamily="2" charset="-122"/>
              <a:ea typeface="华文楷体" panose="02010600040101010101" pitchFamily="2" charset="-122"/>
            </a:endParaRPr>
          </a:p>
          <a:p>
            <a:pPr marL="0" indent="0" algn="l"/>
            <a:r>
              <a:rPr lang="zh-CN" altLang="en-US" sz="3300" b="1">
                <a:latin typeface="华文楷体" panose="02010600040101010101" pitchFamily="2" charset="-122"/>
                <a:ea typeface="华文楷体" panose="02010600040101010101" pitchFamily="2" charset="-122"/>
              </a:rPr>
              <a:t>被动句</a:t>
            </a:r>
            <a:endParaRPr lang="zh-CN" altLang="en-US" sz="3300" b="1">
              <a:latin typeface="华文楷体" panose="02010600040101010101" pitchFamily="2" charset="-122"/>
              <a:ea typeface="华文楷体" panose="02010600040101010101" pitchFamily="2" charset="-122"/>
            </a:endParaRPr>
          </a:p>
          <a:p>
            <a:pPr marL="0" indent="0" algn="l"/>
            <a:r>
              <a:rPr lang="zh-CN" altLang="en-US" sz="3300" b="1">
                <a:latin typeface="华文楷体" panose="02010600040101010101" pitchFamily="2" charset="-122"/>
                <a:ea typeface="华文楷体" panose="02010600040101010101" pitchFamily="2" charset="-122"/>
              </a:rPr>
              <a:t>倒装句</a:t>
            </a:r>
            <a:endParaRPr lang="zh-CN" altLang="en-US" sz="3300" b="1">
              <a:latin typeface="华文楷体" panose="02010600040101010101" pitchFamily="2" charset="-122"/>
              <a:ea typeface="华文楷体" panose="02010600040101010101" pitchFamily="2" charset="-122"/>
            </a:endParaRPr>
          </a:p>
        </p:txBody>
      </p:sp>
      <p:sp>
        <p:nvSpPr>
          <p:cNvPr id="7" name="左大括号 6"/>
          <p:cNvSpPr/>
          <p:nvPr/>
        </p:nvSpPr>
        <p:spPr>
          <a:xfrm>
            <a:off x="4521200" y="2727325"/>
            <a:ext cx="377190" cy="1947545"/>
          </a:xfrm>
          <a:prstGeom prst="leftBrace">
            <a:avLst/>
          </a:prstGeom>
          <a:solidFill>
            <a:srgbClr val="0000FF"/>
          </a:solidFill>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 name="左大括号 7"/>
          <p:cNvSpPr/>
          <p:nvPr/>
        </p:nvSpPr>
        <p:spPr>
          <a:xfrm>
            <a:off x="6948170" y="4797425"/>
            <a:ext cx="288290" cy="1727835"/>
          </a:xfrm>
          <a:prstGeom prst="leftBrace">
            <a:avLst/>
          </a:prstGeom>
          <a:solidFill>
            <a:srgbClr val="FFC000"/>
          </a:solidFill>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左大括号 8"/>
          <p:cNvSpPr/>
          <p:nvPr/>
        </p:nvSpPr>
        <p:spPr>
          <a:xfrm>
            <a:off x="971550" y="1412875"/>
            <a:ext cx="288290" cy="3096260"/>
          </a:xfrm>
          <a:prstGeom prst="leftBrace">
            <a:avLst/>
          </a:prstGeom>
          <a:solidFill>
            <a:srgbClr val="FF0000"/>
          </a:solidFill>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500"/>
                                        <p:tgtEl>
                                          <p:spTgt spid="10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linds(horizontal)">
                                      <p:cBhvr>
                                        <p:cTn id="15" dur="500"/>
                                        <p:tgtEl>
                                          <p:spTgt spid="9"/>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blinds(horizontal)">
                                      <p:cBhvr>
                                        <p:cTn id="20" dur="500"/>
                                        <p:tgtEl>
                                          <p:spTgt spid="7"/>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blinds(horizontal)">
                                      <p:cBhvr>
                                        <p:cTn id="23" dur="500"/>
                                        <p:tgtEl>
                                          <p:spTgt spid="5"/>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blinds(horizontal)">
                                      <p:cBhvr>
                                        <p:cTn id="28" dur="500"/>
                                        <p:tgtEl>
                                          <p:spTgt spid="6"/>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blinds(horizontal)">
                                      <p:cBhvr>
                                        <p:cTn id="3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4" grpId="0"/>
      <p:bldP spid="5" grpId="0"/>
      <p:bldP spid="6" grpId="0"/>
      <p:bldP spid="7" grpId="0"/>
      <p:bldP spid="8" grpId="0"/>
      <p:bldP spid="9"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395605" y="1412875"/>
            <a:ext cx="8424545" cy="136779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169" name="Group 19"/>
          <p:cNvGrpSpPr/>
          <p:nvPr/>
        </p:nvGrpSpPr>
        <p:grpSpPr>
          <a:xfrm>
            <a:off x="496570" y="352425"/>
            <a:ext cx="2319338" cy="700405"/>
            <a:chOff x="138" y="461"/>
            <a:chExt cx="1461" cy="441"/>
          </a:xfrm>
        </p:grpSpPr>
        <p:pic>
          <p:nvPicPr>
            <p:cNvPr id="7170" name="Picture 18" descr="未标题-1"/>
            <p:cNvPicPr>
              <a:picLocks noChangeAspect="1"/>
            </p:cNvPicPr>
            <p:nvPr/>
          </p:nvPicPr>
          <p:blipFill>
            <a:blip r:embed="rId2"/>
            <a:stretch>
              <a:fillRect/>
            </a:stretch>
          </p:blipFill>
          <p:spPr>
            <a:xfrm>
              <a:off x="138" y="461"/>
              <a:ext cx="1461" cy="441"/>
            </a:xfrm>
            <a:prstGeom prst="rect">
              <a:avLst/>
            </a:prstGeom>
            <a:noFill/>
            <a:ln w="9525">
              <a:noFill/>
            </a:ln>
          </p:spPr>
        </p:pic>
        <p:sp>
          <p:nvSpPr>
            <p:cNvPr id="7171" name="文本框 2"/>
            <p:cNvSpPr txBox="1"/>
            <p:nvPr/>
          </p:nvSpPr>
          <p:spPr>
            <a:xfrm>
              <a:off x="409" y="517"/>
              <a:ext cx="1190" cy="329"/>
            </a:xfrm>
            <a:prstGeom prst="rect">
              <a:avLst/>
            </a:prstGeom>
            <a:noFill/>
            <a:ln w="9525">
              <a:noFill/>
            </a:ln>
          </p:spPr>
          <p:txBody>
            <a:bodyPr wrap="square" anchor="t">
              <a:spAutoFit/>
            </a:bodyPr>
            <a:lstStyle/>
            <a:p>
              <a:pPr algn="ctr"/>
              <a:r>
                <a:rPr lang="zh-CN" altLang="en-US" sz="2800" b="1">
                  <a:solidFill>
                    <a:srgbClr val="0099CC"/>
                  </a:solidFill>
                  <a:latin typeface="黑体" panose="02010609060101010101" charset="-122"/>
                  <a:ea typeface="黑体" panose="02010609060101010101" charset="-122"/>
                </a:rPr>
                <a:t>两种意识</a:t>
              </a:r>
              <a:endParaRPr lang="zh-CN" altLang="en-US" sz="2800" b="1">
                <a:solidFill>
                  <a:srgbClr val="0099CC"/>
                </a:solidFill>
                <a:latin typeface="黑体" panose="02010609060101010101" charset="-122"/>
                <a:ea typeface="黑体" panose="02010609060101010101" charset="-122"/>
              </a:endParaRPr>
            </a:p>
          </p:txBody>
        </p:sp>
      </p:grpSp>
      <p:sp>
        <p:nvSpPr>
          <p:cNvPr id="100" name="文本框 99"/>
          <p:cNvSpPr txBox="1"/>
          <p:nvPr/>
        </p:nvSpPr>
        <p:spPr>
          <a:xfrm>
            <a:off x="363855" y="3196590"/>
            <a:ext cx="8674735" cy="3138170"/>
          </a:xfrm>
          <a:prstGeom prst="rect">
            <a:avLst/>
          </a:prstGeom>
          <a:noFill/>
          <a:ln w="9525">
            <a:noFill/>
          </a:ln>
        </p:spPr>
        <p:txBody>
          <a:bodyPr wrap="square">
            <a:spAutoFit/>
          </a:bodyPr>
          <a:lstStyle/>
          <a:p>
            <a:r>
              <a:rPr lang="zh-CN" altLang="en-US" sz="3300" b="1">
                <a:latin typeface="华文楷体" panose="02010600040101010101" pitchFamily="2" charset="-122"/>
                <a:ea typeface="华文楷体" panose="02010600040101010101" pitchFamily="2" charset="-122"/>
              </a:rPr>
              <a:t>入学考试《蔡文姬》</a:t>
            </a:r>
            <a:endParaRPr lang="zh-CN" altLang="en-US" sz="3300" b="1">
              <a:latin typeface="华文楷体" panose="02010600040101010101" pitchFamily="2" charset="-122"/>
              <a:ea typeface="华文楷体" panose="02010600040101010101" pitchFamily="2" charset="-122"/>
            </a:endParaRPr>
          </a:p>
          <a:p>
            <a:r>
              <a:rPr lang="zh-CN" altLang="en-US" sz="3300" b="1">
                <a:latin typeface="华文楷体" panose="02010600040101010101" pitchFamily="2" charset="-122"/>
                <a:ea typeface="华文楷体" panose="02010600040101010101" pitchFamily="2" charset="-122"/>
              </a:rPr>
              <a:t>痛其无嗣，乃遣使者以金璧赎之，而重嫁于祀。</a:t>
            </a:r>
            <a:endParaRPr lang="zh-CN" altLang="en-US" sz="3300" b="1">
              <a:latin typeface="华文楷体" panose="02010600040101010101" pitchFamily="2" charset="-122"/>
              <a:ea typeface="华文楷体" panose="02010600040101010101" pitchFamily="2" charset="-122"/>
            </a:endParaRPr>
          </a:p>
          <a:p>
            <a:endParaRPr lang="zh-CN" altLang="en-US" sz="3300" b="1">
              <a:latin typeface="华文楷体" panose="02010600040101010101" pitchFamily="2" charset="-122"/>
              <a:ea typeface="华文楷体" panose="02010600040101010101" pitchFamily="2" charset="-122"/>
            </a:endParaRPr>
          </a:p>
          <a:p>
            <a:r>
              <a:rPr lang="zh-CN" altLang="en-US" sz="3300" b="1">
                <a:latin typeface="华文楷体" panose="02010600040101010101" pitchFamily="2" charset="-122"/>
                <a:ea typeface="华文楷体" panose="02010600040101010101" pitchFamily="2" charset="-122"/>
              </a:rPr>
              <a:t>（曹操）为文姬没有留下子嗣而痛心，于是派遣使者用金璧赎回她，然后（文姬）改嫁给董祀。</a:t>
            </a:r>
            <a:endParaRPr lang="zh-CN" altLang="en-US" sz="3300" b="1">
              <a:latin typeface="华文楷体" panose="02010600040101010101" pitchFamily="2" charset="-122"/>
              <a:ea typeface="华文楷体" panose="02010600040101010101" pitchFamily="2" charset="-122"/>
            </a:endParaRPr>
          </a:p>
        </p:txBody>
      </p:sp>
      <p:sp>
        <p:nvSpPr>
          <p:cNvPr id="2" name="文本框 1"/>
          <p:cNvSpPr txBox="1"/>
          <p:nvPr/>
        </p:nvSpPr>
        <p:spPr>
          <a:xfrm>
            <a:off x="672465" y="1445895"/>
            <a:ext cx="8058150" cy="1106805"/>
          </a:xfrm>
          <a:prstGeom prst="rect">
            <a:avLst/>
          </a:prstGeom>
          <a:noFill/>
          <a:ln w="9525">
            <a:noFill/>
          </a:ln>
        </p:spPr>
        <p:txBody>
          <a:bodyPr wrap="square">
            <a:spAutoFit/>
          </a:bodyPr>
          <a:lstStyle/>
          <a:p>
            <a:pPr marL="0" indent="304800" algn="l"/>
            <a:r>
              <a:rPr lang="en-US" altLang="zh-CN" sz="3300" b="1">
                <a:latin typeface="华文楷体" panose="02010600040101010101" pitchFamily="2" charset="-122"/>
                <a:ea typeface="华文楷体" panose="02010600040101010101" pitchFamily="2" charset="-122"/>
              </a:rPr>
              <a:t>   </a:t>
            </a:r>
            <a:r>
              <a:rPr lang="zh-CN" altLang="en-US" sz="3300" b="1">
                <a:latin typeface="华文楷体" panose="02010600040101010101" pitchFamily="2" charset="-122"/>
                <a:ea typeface="华文楷体" panose="02010600040101010101" pitchFamily="2" charset="-122"/>
              </a:rPr>
              <a:t>曹操素与邕善，痛其无嗣，乃遣使者以金璧赎之，而重嫁于祀。</a:t>
            </a:r>
            <a:endParaRPr lang="zh-CN" altLang="en-US" sz="4000"/>
          </a:p>
        </p:txBody>
      </p:sp>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7169" name="Group 19"/>
          <p:cNvGrpSpPr/>
          <p:nvPr/>
        </p:nvGrpSpPr>
        <p:grpSpPr>
          <a:xfrm>
            <a:off x="511810" y="611505"/>
            <a:ext cx="2319338" cy="700405"/>
            <a:chOff x="138" y="461"/>
            <a:chExt cx="1461" cy="441"/>
          </a:xfrm>
        </p:grpSpPr>
        <p:pic>
          <p:nvPicPr>
            <p:cNvPr id="7170" name="Picture 18" descr="未标题-1"/>
            <p:cNvPicPr>
              <a:picLocks noChangeAspect="1"/>
            </p:cNvPicPr>
            <p:nvPr/>
          </p:nvPicPr>
          <p:blipFill>
            <a:blip r:embed="rId2"/>
            <a:stretch>
              <a:fillRect/>
            </a:stretch>
          </p:blipFill>
          <p:spPr>
            <a:xfrm>
              <a:off x="138" y="461"/>
              <a:ext cx="1461" cy="441"/>
            </a:xfrm>
            <a:prstGeom prst="rect">
              <a:avLst/>
            </a:prstGeom>
            <a:noFill/>
            <a:ln w="9525">
              <a:noFill/>
            </a:ln>
          </p:spPr>
        </p:pic>
        <p:sp>
          <p:nvSpPr>
            <p:cNvPr id="7171" name="文本框 2"/>
            <p:cNvSpPr txBox="1"/>
            <p:nvPr/>
          </p:nvSpPr>
          <p:spPr>
            <a:xfrm>
              <a:off x="409" y="517"/>
              <a:ext cx="1190" cy="329"/>
            </a:xfrm>
            <a:prstGeom prst="rect">
              <a:avLst/>
            </a:prstGeom>
            <a:noFill/>
            <a:ln w="9525">
              <a:noFill/>
            </a:ln>
          </p:spPr>
          <p:txBody>
            <a:bodyPr wrap="square" anchor="t">
              <a:spAutoFit/>
            </a:bodyPr>
            <a:lstStyle/>
            <a:p>
              <a:pPr algn="ctr"/>
              <a:r>
                <a:rPr lang="zh-CN" altLang="en-US" sz="2800" b="1">
                  <a:solidFill>
                    <a:srgbClr val="0099CC"/>
                  </a:solidFill>
                  <a:latin typeface="黑体" panose="02010609060101010101" charset="-122"/>
                  <a:ea typeface="黑体" panose="02010609060101010101" charset="-122"/>
                </a:rPr>
                <a:t>三个要求</a:t>
              </a:r>
              <a:endParaRPr lang="zh-CN" altLang="en-US" sz="2800" b="1">
                <a:solidFill>
                  <a:srgbClr val="0099CC"/>
                </a:solidFill>
                <a:latin typeface="黑体" panose="02010609060101010101" charset="-122"/>
                <a:ea typeface="黑体" panose="02010609060101010101" charset="-122"/>
              </a:endParaRPr>
            </a:p>
          </p:txBody>
        </p:sp>
      </p:grpSp>
      <p:sp>
        <p:nvSpPr>
          <p:cNvPr id="2" name="矩形 1"/>
          <p:cNvSpPr/>
          <p:nvPr/>
        </p:nvSpPr>
        <p:spPr>
          <a:xfrm>
            <a:off x="377825" y="2040255"/>
            <a:ext cx="8401050" cy="2042795"/>
          </a:xfrm>
          <a:prstGeom prst="rect">
            <a:avLst/>
          </a:prstGeom>
          <a:noFill/>
          <a:ln w="28575" cmpd="sng">
            <a:solidFill>
              <a:schemeClr val="accent1">
                <a:shade val="50000"/>
              </a:schemeClr>
            </a:solidFill>
            <a:prstDash val="solid"/>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占位符 3"/>
          <p:cNvSpPr>
            <a:spLocks noGrp="1"/>
          </p:cNvSpPr>
          <p:nvPr>
            <p:ph type="body" sz="half" idx="2"/>
          </p:nvPr>
        </p:nvSpPr>
        <p:spPr>
          <a:xfrm>
            <a:off x="377825" y="2040255"/>
            <a:ext cx="8388350" cy="1906905"/>
          </a:xfrm>
        </p:spPr>
        <p:txBody>
          <a:bodyPr vert="horz" lIns="91440" tIns="45720" rIns="91440" bIns="45720" anchor="t"/>
          <a:lstStyle/>
          <a:p>
            <a:pPr marL="0" indent="0" defTabSz="914400">
              <a:buNone/>
            </a:pPr>
            <a:r>
              <a:rPr lang="zh-CN" altLang="en-US" sz="3300" b="1" kern="1200">
                <a:latin typeface="华文楷体" panose="02010600040101010101" pitchFamily="2" charset="-122"/>
                <a:ea typeface="华文楷体" panose="02010600040101010101" pitchFamily="2" charset="-122"/>
                <a:cs typeface="+mn-cs"/>
              </a:rPr>
              <a:t>（</a:t>
            </a:r>
            <a:r>
              <a:rPr lang="en-US" altLang="zh-CN" sz="3300" b="1" kern="1200">
                <a:latin typeface="华文楷体" panose="02010600040101010101" pitchFamily="2" charset="-122"/>
                <a:ea typeface="华文楷体" panose="02010600040101010101" pitchFamily="2" charset="-122"/>
                <a:cs typeface="+mn-cs"/>
              </a:rPr>
              <a:t>1</a:t>
            </a:r>
            <a:r>
              <a:rPr lang="zh-CN" altLang="en-US" sz="3300" b="1" kern="1200">
                <a:latin typeface="华文楷体" panose="02010600040101010101" pitchFamily="2" charset="-122"/>
                <a:ea typeface="华文楷体" panose="02010600040101010101" pitchFamily="2" charset="-122"/>
                <a:cs typeface="+mn-cs"/>
              </a:rPr>
              <a:t>）</a:t>
            </a:r>
            <a:r>
              <a:rPr lang="zh-CN" altLang="en-US" sz="3300" b="1" kern="1200">
                <a:solidFill>
                  <a:srgbClr val="FF0000"/>
                </a:solidFill>
                <a:latin typeface="华文楷体" panose="02010600040101010101" pitchFamily="2" charset="-122"/>
                <a:ea typeface="华文楷体" panose="02010600040101010101" pitchFamily="2" charset="-122"/>
                <a:cs typeface="+mn-cs"/>
              </a:rPr>
              <a:t>信</a:t>
            </a:r>
            <a:r>
              <a:rPr lang="zh-CN" altLang="en-US" sz="3300" b="1" kern="1200">
                <a:latin typeface="华文楷体" panose="02010600040101010101" pitchFamily="2" charset="-122"/>
                <a:ea typeface="华文楷体" panose="02010600040101010101" pitchFamily="2" charset="-122"/>
                <a:cs typeface="+mn-cs"/>
              </a:rPr>
              <a:t>：即</a:t>
            </a:r>
            <a:r>
              <a:rPr lang="zh-CN" altLang="en-US" sz="3300" b="1" kern="1200">
                <a:solidFill>
                  <a:srgbClr val="0000FF"/>
                </a:solidFill>
                <a:latin typeface="华文楷体" panose="02010600040101010101" pitchFamily="2" charset="-122"/>
                <a:ea typeface="华文楷体" panose="02010600040101010101" pitchFamily="2" charset="-122"/>
                <a:cs typeface="+mn-cs"/>
              </a:rPr>
              <a:t>字字落实</a:t>
            </a:r>
            <a:r>
              <a:rPr lang="zh-CN" altLang="en-US" sz="3300" b="1" kern="1200">
                <a:latin typeface="华文楷体" panose="02010600040101010101" pitchFamily="2" charset="-122"/>
                <a:ea typeface="华文楷体" panose="02010600040101010101" pitchFamily="2" charset="-122"/>
                <a:cs typeface="+mn-cs"/>
              </a:rPr>
              <a:t>，力求准确； </a:t>
            </a:r>
            <a:endParaRPr lang="zh-CN" altLang="en-US" sz="3300" b="1" kern="1200">
              <a:latin typeface="华文楷体" panose="02010600040101010101" pitchFamily="2" charset="-122"/>
              <a:ea typeface="华文楷体" panose="02010600040101010101" pitchFamily="2" charset="-122"/>
              <a:cs typeface="+mn-cs"/>
            </a:endParaRPr>
          </a:p>
          <a:p>
            <a:pPr marL="0" indent="0" defTabSz="914400">
              <a:buNone/>
            </a:pPr>
            <a:r>
              <a:rPr lang="zh-CN" altLang="en-US" sz="3300" b="1" kern="1200">
                <a:latin typeface="华文楷体" panose="02010600040101010101" pitchFamily="2" charset="-122"/>
                <a:ea typeface="华文楷体" panose="02010600040101010101" pitchFamily="2" charset="-122"/>
                <a:cs typeface="+mn-cs"/>
              </a:rPr>
              <a:t>（</a:t>
            </a:r>
            <a:r>
              <a:rPr lang="en-US" altLang="zh-CN" sz="3300" b="1" kern="1200">
                <a:latin typeface="华文楷体" panose="02010600040101010101" pitchFamily="2" charset="-122"/>
                <a:ea typeface="华文楷体" panose="02010600040101010101" pitchFamily="2" charset="-122"/>
                <a:cs typeface="+mn-cs"/>
              </a:rPr>
              <a:t>2</a:t>
            </a:r>
            <a:r>
              <a:rPr lang="zh-CN" altLang="en-US" sz="3300" b="1" kern="1200">
                <a:latin typeface="华文楷体" panose="02010600040101010101" pitchFamily="2" charset="-122"/>
                <a:ea typeface="华文楷体" panose="02010600040101010101" pitchFamily="2" charset="-122"/>
                <a:cs typeface="+mn-cs"/>
              </a:rPr>
              <a:t>）</a:t>
            </a:r>
            <a:r>
              <a:rPr lang="zh-CN" altLang="en-US" sz="3300" b="1" kern="1200">
                <a:solidFill>
                  <a:srgbClr val="FF0000"/>
                </a:solidFill>
                <a:latin typeface="华文楷体" panose="02010600040101010101" pitchFamily="2" charset="-122"/>
                <a:ea typeface="华文楷体" panose="02010600040101010101" pitchFamily="2" charset="-122"/>
                <a:cs typeface="+mn-cs"/>
              </a:rPr>
              <a:t>达</a:t>
            </a:r>
            <a:r>
              <a:rPr lang="zh-CN" altLang="en-US" sz="3300" b="1" kern="1200">
                <a:latin typeface="华文楷体" panose="02010600040101010101" pitchFamily="2" charset="-122"/>
                <a:ea typeface="华文楷体" panose="02010600040101010101" pitchFamily="2" charset="-122"/>
                <a:cs typeface="+mn-cs"/>
              </a:rPr>
              <a:t>：即</a:t>
            </a:r>
            <a:r>
              <a:rPr lang="zh-CN" altLang="en-US" sz="3300" b="1" kern="1200">
                <a:solidFill>
                  <a:srgbClr val="0000FF"/>
                </a:solidFill>
                <a:latin typeface="华文楷体" panose="02010600040101010101" pitchFamily="2" charset="-122"/>
                <a:ea typeface="华文楷体" panose="02010600040101010101" pitchFamily="2" charset="-122"/>
                <a:cs typeface="+mn-cs"/>
              </a:rPr>
              <a:t>文从句顺</a:t>
            </a:r>
            <a:r>
              <a:rPr lang="zh-CN" altLang="en-US" sz="3300" b="1" kern="1200">
                <a:latin typeface="华文楷体" panose="02010600040101010101" pitchFamily="2" charset="-122"/>
                <a:ea typeface="华文楷体" panose="02010600040101010101" pitchFamily="2" charset="-122"/>
                <a:cs typeface="+mn-cs"/>
              </a:rPr>
              <a:t>，力求通顺； </a:t>
            </a:r>
            <a:endParaRPr lang="zh-CN" altLang="en-US" sz="3300" b="1" kern="1200">
              <a:latin typeface="华文楷体" panose="02010600040101010101" pitchFamily="2" charset="-122"/>
              <a:ea typeface="华文楷体" panose="02010600040101010101" pitchFamily="2" charset="-122"/>
              <a:cs typeface="+mn-cs"/>
            </a:endParaRPr>
          </a:p>
          <a:p>
            <a:pPr marL="0" indent="0" defTabSz="914400">
              <a:buNone/>
            </a:pPr>
            <a:r>
              <a:rPr lang="zh-CN" altLang="en-US" sz="3300" b="1" kern="1200">
                <a:latin typeface="华文楷体" panose="02010600040101010101" pitchFamily="2" charset="-122"/>
                <a:ea typeface="华文楷体" panose="02010600040101010101" pitchFamily="2" charset="-122"/>
                <a:cs typeface="+mn-cs"/>
              </a:rPr>
              <a:t>（</a:t>
            </a:r>
            <a:r>
              <a:rPr lang="en-US" altLang="zh-CN" sz="3300" b="1" kern="1200">
                <a:latin typeface="华文楷体" panose="02010600040101010101" pitchFamily="2" charset="-122"/>
                <a:ea typeface="华文楷体" panose="02010600040101010101" pitchFamily="2" charset="-122"/>
                <a:cs typeface="+mn-cs"/>
              </a:rPr>
              <a:t>3</a:t>
            </a:r>
            <a:r>
              <a:rPr lang="zh-CN" altLang="en-US" sz="3300" b="1" kern="1200">
                <a:latin typeface="华文楷体" panose="02010600040101010101" pitchFamily="2" charset="-122"/>
                <a:ea typeface="华文楷体" panose="02010600040101010101" pitchFamily="2" charset="-122"/>
                <a:cs typeface="+mn-cs"/>
              </a:rPr>
              <a:t>）</a:t>
            </a:r>
            <a:r>
              <a:rPr lang="zh-CN" altLang="en-US" sz="3300" b="1" kern="1200">
                <a:solidFill>
                  <a:srgbClr val="FF0000"/>
                </a:solidFill>
                <a:latin typeface="华文楷体" panose="02010600040101010101" pitchFamily="2" charset="-122"/>
                <a:ea typeface="华文楷体" panose="02010600040101010101" pitchFamily="2" charset="-122"/>
                <a:cs typeface="+mn-cs"/>
              </a:rPr>
              <a:t>雅</a:t>
            </a:r>
            <a:r>
              <a:rPr lang="zh-CN" altLang="en-US" sz="3300" b="1" kern="1200">
                <a:latin typeface="华文楷体" panose="02010600040101010101" pitchFamily="2" charset="-122"/>
                <a:ea typeface="华文楷体" panose="02010600040101010101" pitchFamily="2" charset="-122"/>
                <a:cs typeface="+mn-cs"/>
              </a:rPr>
              <a:t>：即</a:t>
            </a:r>
            <a:r>
              <a:rPr lang="zh-CN" altLang="en-US" sz="3300" b="1" kern="1200">
                <a:solidFill>
                  <a:srgbClr val="0000FF"/>
                </a:solidFill>
                <a:latin typeface="华文楷体" panose="02010600040101010101" pitchFamily="2" charset="-122"/>
                <a:ea typeface="华文楷体" panose="02010600040101010101" pitchFamily="2" charset="-122"/>
                <a:cs typeface="+mn-cs"/>
              </a:rPr>
              <a:t>生动形象</a:t>
            </a:r>
            <a:r>
              <a:rPr lang="zh-CN" altLang="en-US" sz="3300" b="1" kern="1200">
                <a:latin typeface="华文楷体" panose="02010600040101010101" pitchFamily="2" charset="-122"/>
                <a:ea typeface="华文楷体" panose="02010600040101010101" pitchFamily="2" charset="-122"/>
                <a:cs typeface="+mn-cs"/>
              </a:rPr>
              <a:t>，讲究文采。</a:t>
            </a:r>
            <a:endParaRPr lang="zh-CN" altLang="en-US" sz="4400" b="1" kern="1200">
              <a:latin typeface="+mn-lt"/>
              <a:ea typeface="+mn-ea"/>
              <a:cs typeface="+mn-cs"/>
            </a:endParaRPr>
          </a:p>
        </p:txBody>
      </p:sp>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7169" name="Group 19"/>
          <p:cNvGrpSpPr/>
          <p:nvPr/>
        </p:nvGrpSpPr>
        <p:grpSpPr>
          <a:xfrm>
            <a:off x="511493" y="611505"/>
            <a:ext cx="2319337" cy="700088"/>
            <a:chOff x="138" y="461"/>
            <a:chExt cx="1461" cy="441"/>
          </a:xfrm>
        </p:grpSpPr>
        <p:pic>
          <p:nvPicPr>
            <p:cNvPr id="7170" name="Picture 18" descr="未标题-1"/>
            <p:cNvPicPr>
              <a:picLocks noChangeAspect="1"/>
            </p:cNvPicPr>
            <p:nvPr/>
          </p:nvPicPr>
          <p:blipFill>
            <a:blip r:embed="rId2"/>
            <a:stretch>
              <a:fillRect/>
            </a:stretch>
          </p:blipFill>
          <p:spPr>
            <a:xfrm>
              <a:off x="138" y="461"/>
              <a:ext cx="1461" cy="441"/>
            </a:xfrm>
            <a:prstGeom prst="rect">
              <a:avLst/>
            </a:prstGeom>
            <a:noFill/>
            <a:ln w="9525">
              <a:noFill/>
            </a:ln>
          </p:spPr>
        </p:pic>
        <p:sp>
          <p:nvSpPr>
            <p:cNvPr id="7171" name="文本框 2"/>
            <p:cNvSpPr txBox="1"/>
            <p:nvPr/>
          </p:nvSpPr>
          <p:spPr>
            <a:xfrm>
              <a:off x="476" y="509"/>
              <a:ext cx="1080" cy="329"/>
            </a:xfrm>
            <a:prstGeom prst="rect">
              <a:avLst/>
            </a:prstGeom>
            <a:noFill/>
            <a:ln w="9525">
              <a:noFill/>
            </a:ln>
          </p:spPr>
          <p:txBody>
            <a:bodyPr anchor="t">
              <a:spAutoFit/>
            </a:bodyPr>
            <a:lstStyle/>
            <a:p>
              <a:pPr algn="ctr"/>
              <a:r>
                <a:rPr lang="zh-CN" altLang="en-US" sz="2800" b="1">
                  <a:solidFill>
                    <a:srgbClr val="0099CC"/>
                  </a:solidFill>
                  <a:latin typeface="黑体" panose="02010609060101010101" charset="-122"/>
                  <a:ea typeface="黑体" panose="02010609060101010101" charset="-122"/>
                </a:rPr>
                <a:t>知识储备</a:t>
              </a:r>
              <a:endParaRPr lang="zh-CN" altLang="en-US" sz="2800" b="1">
                <a:solidFill>
                  <a:srgbClr val="0099CC"/>
                </a:solidFill>
                <a:latin typeface="黑体" panose="02010609060101010101" charset="-122"/>
                <a:ea typeface="黑体" panose="02010609060101010101" charset="-122"/>
              </a:endParaRPr>
            </a:p>
          </p:txBody>
        </p:sp>
      </p:grpSp>
      <p:sp>
        <p:nvSpPr>
          <p:cNvPr id="8195" name="文本框 151555"/>
          <p:cNvSpPr txBox="1"/>
          <p:nvPr/>
        </p:nvSpPr>
        <p:spPr>
          <a:xfrm>
            <a:off x="1289050" y="3058795"/>
            <a:ext cx="7740650" cy="1198880"/>
          </a:xfrm>
          <a:prstGeom prst="rect">
            <a:avLst/>
          </a:prstGeom>
          <a:noFill/>
          <a:ln w="9525">
            <a:noFill/>
          </a:ln>
        </p:spPr>
        <p:txBody>
          <a:bodyPr wrap="square" anchor="t">
            <a:spAutoFit/>
          </a:bodyPr>
          <a:lstStyle/>
          <a:p>
            <a:r>
              <a:rPr lang="zh-CN" altLang="en-US" sz="3600" b="1">
                <a:solidFill>
                  <a:schemeClr val="tx1"/>
                </a:solidFill>
                <a:latin typeface="黑体" panose="02010609060101010101" charset="-122"/>
                <a:ea typeface="黑体" panose="02010609060101010101" charset="-122"/>
                <a:sym typeface="+mn-ea"/>
              </a:rPr>
              <a:t>文言文翻译的</a:t>
            </a:r>
            <a:r>
              <a:rPr lang="zh-CN" altLang="en-US" sz="3600" b="1">
                <a:solidFill>
                  <a:srgbClr val="FF0000"/>
                </a:solidFill>
                <a:latin typeface="黑体" panose="02010609060101010101" charset="-122"/>
                <a:ea typeface="黑体" panose="02010609060101010101" charset="-122"/>
                <a:sym typeface="+mn-ea"/>
              </a:rPr>
              <a:t>“六字法”</a:t>
            </a:r>
            <a:endParaRPr lang="zh-CN" altLang="en-US" sz="3600" b="1">
              <a:solidFill>
                <a:srgbClr val="FF0000"/>
              </a:solidFill>
              <a:latin typeface="黑体" panose="02010609060101010101" charset="-122"/>
              <a:ea typeface="黑体" panose="02010609060101010101" charset="-122"/>
              <a:sym typeface="+mn-ea"/>
            </a:endParaRPr>
          </a:p>
          <a:p>
            <a:r>
              <a:rPr lang="zh-CN" altLang="en-US" sz="3600" b="1">
                <a:solidFill>
                  <a:srgbClr val="FF0000"/>
                </a:solidFill>
                <a:latin typeface="黑体" panose="02010609060101010101" charset="-122"/>
                <a:ea typeface="黑体" panose="02010609060101010101" charset="-122"/>
                <a:sym typeface="+mn-ea"/>
              </a:rPr>
              <a:t>     留、删、换、调、补、变</a:t>
            </a:r>
            <a:endParaRPr lang="zh-CN" altLang="en-US" sz="3600" b="1">
              <a:solidFill>
                <a:srgbClr val="FF0000"/>
              </a:solidFill>
              <a:latin typeface="黑体" panose="02010609060101010101" charset="-122"/>
              <a:ea typeface="黑体" panose="02010609060101010101" charset="-122"/>
              <a:sym typeface="+mn-ea"/>
            </a:endParaRPr>
          </a:p>
        </p:txBody>
      </p:sp>
      <p:sp>
        <p:nvSpPr>
          <p:cNvPr id="2" name="文本框 151555"/>
          <p:cNvSpPr txBox="1"/>
          <p:nvPr/>
        </p:nvSpPr>
        <p:spPr>
          <a:xfrm>
            <a:off x="513715" y="1989455"/>
            <a:ext cx="8141335" cy="1198880"/>
          </a:xfrm>
          <a:prstGeom prst="rect">
            <a:avLst/>
          </a:prstGeom>
          <a:noFill/>
          <a:ln w="9525">
            <a:noFill/>
          </a:ln>
        </p:spPr>
        <p:txBody>
          <a:bodyPr wrap="square" anchor="t">
            <a:spAutoFit/>
          </a:bodyPr>
          <a:lstStyle/>
          <a:p>
            <a:r>
              <a:rPr lang="zh-CN" altLang="en-US" sz="3600" b="1">
                <a:solidFill>
                  <a:srgbClr val="0000FF"/>
                </a:solidFill>
                <a:latin typeface="黑体" panose="02010609060101010101" charset="-122"/>
                <a:ea typeface="黑体" panose="02010609060101010101" charset="-122"/>
                <a:sym typeface="+mn-ea"/>
              </a:rPr>
              <a:t>文言文翻译的方法和技巧：</a:t>
            </a:r>
            <a:endParaRPr lang="zh-CN" altLang="en-US" sz="3600" b="1">
              <a:solidFill>
                <a:srgbClr val="0000FF"/>
              </a:solidFill>
              <a:latin typeface="黑体" panose="02010609060101010101" charset="-122"/>
              <a:ea typeface="黑体" panose="02010609060101010101" charset="-122"/>
              <a:sym typeface="+mn-ea"/>
            </a:endParaRPr>
          </a:p>
          <a:p>
            <a:endParaRPr lang="zh-CN" altLang="en-US" sz="3600" b="1">
              <a:solidFill>
                <a:srgbClr val="0000FF"/>
              </a:solidFill>
              <a:latin typeface="黑体" panose="02010609060101010101" charset="-122"/>
              <a:ea typeface="黑体" panose="02010609060101010101" charset="-122"/>
              <a:sym typeface="+mn-ea"/>
            </a:endParaRPr>
          </a:p>
        </p:txBody>
      </p:sp>
      <p:sp>
        <p:nvSpPr>
          <p:cNvPr id="3" name="文本框 2"/>
          <p:cNvSpPr txBox="1"/>
          <p:nvPr/>
        </p:nvSpPr>
        <p:spPr>
          <a:xfrm>
            <a:off x="511810" y="4257675"/>
            <a:ext cx="8517890" cy="1614805"/>
          </a:xfrm>
          <a:prstGeom prst="rect">
            <a:avLst/>
          </a:prstGeom>
          <a:noFill/>
          <a:ln w="9525">
            <a:noFill/>
          </a:ln>
        </p:spPr>
        <p:txBody>
          <a:bodyPr wrap="square">
            <a:spAutoFit/>
          </a:bodyPr>
          <a:lstStyle/>
          <a:p>
            <a:pPr marL="0" indent="0" algn="l"/>
            <a:endParaRPr lang="zh-CN" altLang="en-US" sz="3300" b="1">
              <a:latin typeface="华文楷体" panose="02010600040101010101" pitchFamily="2" charset="-122"/>
              <a:ea typeface="华文楷体" panose="02010600040101010101" pitchFamily="2" charset="-122"/>
            </a:endParaRPr>
          </a:p>
          <a:p>
            <a:pPr marL="0" indent="0" algn="l"/>
            <a:r>
              <a:rPr lang="zh-CN" altLang="en-US" sz="3300" b="1">
                <a:latin typeface="华文楷体" panose="02010600040101010101" pitchFamily="2" charset="-122"/>
                <a:ea typeface="华文楷体" panose="02010600040101010101" pitchFamily="2" charset="-122"/>
              </a:rPr>
              <a:t>         </a:t>
            </a:r>
            <a:r>
              <a:rPr lang="zh-CN" altLang="en-US" sz="3300" b="1">
                <a:solidFill>
                  <a:srgbClr val="FF0000"/>
                </a:solidFill>
                <a:latin typeface="黑体" panose="02010609060101010101" charset="-122"/>
                <a:ea typeface="黑体" panose="02010609060101010101" charset="-122"/>
                <a:sym typeface="+mn-ea"/>
              </a:rPr>
              <a:t>留、删、换</a:t>
            </a:r>
            <a:r>
              <a:rPr lang="en-US" altLang="zh-CN" sz="3300" b="1">
                <a:latin typeface="华文楷体" panose="02010600040101010101" pitchFamily="2" charset="-122"/>
                <a:ea typeface="华文楷体" panose="02010600040101010101" pitchFamily="2" charset="-122"/>
              </a:rPr>
              <a:t>——</a:t>
            </a:r>
            <a:r>
              <a:rPr lang="zh-CN" altLang="en-US" sz="3300" b="1">
                <a:latin typeface="华文楷体" panose="02010600040101010101" pitchFamily="2" charset="-122"/>
                <a:ea typeface="华文楷体" panose="02010600040101010101" pitchFamily="2" charset="-122"/>
              </a:rPr>
              <a:t>针对字词</a:t>
            </a:r>
            <a:endParaRPr lang="zh-CN" altLang="en-US" sz="3300" b="1">
              <a:solidFill>
                <a:srgbClr val="0000FF"/>
              </a:solidFill>
              <a:latin typeface="华文楷体" panose="02010600040101010101" pitchFamily="2" charset="-122"/>
              <a:ea typeface="华文楷体" panose="02010600040101010101" pitchFamily="2" charset="-122"/>
            </a:endParaRPr>
          </a:p>
          <a:p>
            <a:pPr marL="0" indent="0" algn="l"/>
            <a:r>
              <a:rPr lang="zh-CN" altLang="en-US" sz="3300" b="1">
                <a:latin typeface="华文楷体" panose="02010600040101010101" pitchFamily="2" charset="-122"/>
                <a:ea typeface="华文楷体" panose="02010600040101010101" pitchFamily="2" charset="-122"/>
              </a:rPr>
              <a:t>         </a:t>
            </a:r>
            <a:r>
              <a:rPr lang="zh-CN" altLang="en-US" sz="3300" b="1">
                <a:solidFill>
                  <a:srgbClr val="FF0000"/>
                </a:solidFill>
                <a:latin typeface="黑体" panose="02010609060101010101" charset="-122"/>
                <a:ea typeface="黑体" panose="02010609060101010101" charset="-122"/>
                <a:sym typeface="+mn-ea"/>
              </a:rPr>
              <a:t>调、补、变</a:t>
            </a:r>
            <a:r>
              <a:rPr lang="en-US" altLang="zh-CN" sz="3300" b="1">
                <a:latin typeface="华文楷体" panose="02010600040101010101" pitchFamily="2" charset="-122"/>
                <a:ea typeface="华文楷体" panose="02010600040101010101" pitchFamily="2" charset="-122"/>
              </a:rPr>
              <a:t>——</a:t>
            </a:r>
            <a:r>
              <a:rPr lang="zh-CN" altLang="en-US" sz="3300" b="1">
                <a:latin typeface="华文楷体" panose="02010600040101010101" pitchFamily="2" charset="-122"/>
                <a:ea typeface="华文楷体" panose="02010600040101010101" pitchFamily="2" charset="-122"/>
              </a:rPr>
              <a:t>针对句式</a:t>
            </a:r>
            <a:endParaRPr lang="zh-CN" altLang="en-US" sz="3300" b="1">
              <a:latin typeface="华文楷体" panose="02010600040101010101" pitchFamily="2" charset="-122"/>
              <a:ea typeface="华文楷体" panose="02010600040101010101" pitchFamily="2" charset="-122"/>
            </a:endParaRPr>
          </a:p>
        </p:txBody>
      </p:sp>
      <p:sp>
        <p:nvSpPr>
          <p:cNvPr id="5" name="左大括号 4"/>
          <p:cNvSpPr/>
          <p:nvPr/>
        </p:nvSpPr>
        <p:spPr>
          <a:xfrm>
            <a:off x="1036955" y="4961890"/>
            <a:ext cx="431800" cy="575945"/>
          </a:xfrm>
          <a:prstGeom prst="leftBrace">
            <a:avLst/>
          </a:prstGeom>
          <a:solidFill>
            <a:srgbClr val="FF0000"/>
          </a:solidFill>
        </p:spPr>
        <p:style>
          <a:lnRef idx="3">
            <a:schemeClr val="accent2"/>
          </a:lnRef>
          <a:fillRef idx="0">
            <a:schemeClr val="accent2"/>
          </a:fillRef>
          <a:effectRef idx="2">
            <a:schemeClr val="accent2"/>
          </a:effectRef>
          <a:fontRef idx="minor">
            <a:schemeClr val="tx1"/>
          </a:fontRef>
        </p:style>
        <p:txBody>
          <a:bodyPr rtlCol="0" anchor="ctr"/>
          <a:lstStyle/>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195"/>
                                        </p:tgtEl>
                                        <p:attrNameLst>
                                          <p:attrName>style.visibility</p:attrName>
                                        </p:attrNameLst>
                                      </p:cBhvr>
                                      <p:to>
                                        <p:strVal val="visible"/>
                                      </p:to>
                                    </p:set>
                                    <p:animEffect transition="in" filter="blinds(horizontal)">
                                      <p:cBhvr>
                                        <p:cTn id="7" dur="500"/>
                                        <p:tgtEl>
                                          <p:spTgt spid="819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par>
                                <p:cTn id="13" presetID="3" presetClass="entr" presetSubtype="10" fill="hold"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blinds(horizontal)">
                                      <p:cBhvr>
                                        <p:cTn id="15" dur="500"/>
                                        <p:tgtEl>
                                          <p:spTgt spid="3">
                                            <p:txEl>
                                              <p:pRg st="1" end="1"/>
                                            </p:txEl>
                                          </p:spTgt>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3" presetClass="entr" presetSubtype="10" fill="hold"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blinds(horizontal)">
                                      <p:cBhvr>
                                        <p:cTn id="20"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p:bldP spid="5"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7169" name="Group 19"/>
          <p:cNvGrpSpPr/>
          <p:nvPr/>
        </p:nvGrpSpPr>
        <p:grpSpPr>
          <a:xfrm>
            <a:off x="511810" y="443865"/>
            <a:ext cx="2319338" cy="700405"/>
            <a:chOff x="138" y="461"/>
            <a:chExt cx="1461" cy="441"/>
          </a:xfrm>
        </p:grpSpPr>
        <p:pic>
          <p:nvPicPr>
            <p:cNvPr id="7170" name="Picture 18" descr="未标题-1"/>
            <p:cNvPicPr>
              <a:picLocks noChangeAspect="1"/>
            </p:cNvPicPr>
            <p:nvPr/>
          </p:nvPicPr>
          <p:blipFill>
            <a:blip r:embed="rId2"/>
            <a:stretch>
              <a:fillRect/>
            </a:stretch>
          </p:blipFill>
          <p:spPr>
            <a:xfrm>
              <a:off x="138" y="461"/>
              <a:ext cx="1461" cy="441"/>
            </a:xfrm>
            <a:prstGeom prst="rect">
              <a:avLst/>
            </a:prstGeom>
            <a:noFill/>
            <a:ln w="9525">
              <a:noFill/>
            </a:ln>
          </p:spPr>
        </p:pic>
        <p:sp>
          <p:nvSpPr>
            <p:cNvPr id="7171" name="文本框 2"/>
            <p:cNvSpPr txBox="1"/>
            <p:nvPr/>
          </p:nvSpPr>
          <p:spPr>
            <a:xfrm>
              <a:off x="409" y="517"/>
              <a:ext cx="1190" cy="329"/>
            </a:xfrm>
            <a:prstGeom prst="rect">
              <a:avLst/>
            </a:prstGeom>
            <a:noFill/>
            <a:ln w="9525">
              <a:noFill/>
            </a:ln>
          </p:spPr>
          <p:txBody>
            <a:bodyPr wrap="square" anchor="t">
              <a:spAutoFit/>
            </a:bodyPr>
            <a:lstStyle/>
            <a:p>
              <a:pPr algn="ctr"/>
              <a:r>
                <a:rPr lang="zh-CN" altLang="en-US" sz="2800" b="1">
                  <a:solidFill>
                    <a:srgbClr val="0099CC"/>
                  </a:solidFill>
                  <a:latin typeface="黑体" panose="02010609060101010101" charset="-122"/>
                  <a:ea typeface="黑体" panose="02010609060101010101" charset="-122"/>
                </a:rPr>
                <a:t>知识储备</a:t>
              </a:r>
              <a:endParaRPr lang="zh-CN" altLang="en-US" sz="2800" b="1">
                <a:solidFill>
                  <a:srgbClr val="0099CC"/>
                </a:solidFill>
                <a:latin typeface="黑体" panose="02010609060101010101" charset="-122"/>
                <a:ea typeface="黑体" panose="02010609060101010101" charset="-122"/>
              </a:endParaRPr>
            </a:p>
          </p:txBody>
        </p:sp>
      </p:grpSp>
      <p:sp>
        <p:nvSpPr>
          <p:cNvPr id="2" name="矩形 1"/>
          <p:cNvSpPr/>
          <p:nvPr/>
        </p:nvSpPr>
        <p:spPr>
          <a:xfrm>
            <a:off x="222885" y="1311910"/>
            <a:ext cx="8796020" cy="2954020"/>
          </a:xfrm>
          <a:prstGeom prst="rect">
            <a:avLst/>
          </a:prstGeom>
          <a:noFill/>
          <a:ln w="28575" cmpd="sng">
            <a:solidFill>
              <a:schemeClr val="accent1">
                <a:shade val="50000"/>
              </a:schemeClr>
            </a:solidFill>
            <a:prstDash val="solid"/>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文本框 99"/>
          <p:cNvSpPr txBox="1"/>
          <p:nvPr/>
        </p:nvSpPr>
        <p:spPr>
          <a:xfrm>
            <a:off x="222885" y="1493520"/>
            <a:ext cx="8630285" cy="2630170"/>
          </a:xfrm>
          <a:prstGeom prst="rect">
            <a:avLst/>
          </a:prstGeom>
          <a:noFill/>
          <a:ln w="9525">
            <a:noFill/>
          </a:ln>
        </p:spPr>
        <p:txBody>
          <a:bodyPr wrap="square">
            <a:spAutoFit/>
          </a:bodyPr>
          <a:lstStyle/>
          <a:p>
            <a:r>
              <a:rPr lang="en-US" altLang="zh-CN" sz="3300" b="1">
                <a:latin typeface="华文楷体" panose="02010600040101010101" pitchFamily="2" charset="-122"/>
                <a:ea typeface="华文楷体" panose="02010600040101010101" pitchFamily="2" charset="-122"/>
              </a:rPr>
              <a:t>      </a:t>
            </a:r>
            <a:r>
              <a:rPr lang="zh-CN" altLang="en-US" sz="3300" b="1">
                <a:latin typeface="华文楷体" panose="02010600040101010101" pitchFamily="2" charset="-122"/>
                <a:ea typeface="华文楷体" panose="02010600040101010101" pitchFamily="2" charset="-122"/>
              </a:rPr>
              <a:t>“留”即保留文言文中的一些基本词汇和专有名词。在现代汉语中仍常用的成语或习惯用语，</a:t>
            </a:r>
            <a:r>
              <a:rPr lang="zh-CN" altLang="en-US" sz="3300" b="1">
                <a:solidFill>
                  <a:srgbClr val="0000FF"/>
                </a:solidFill>
                <a:latin typeface="华文楷体" panose="02010600040101010101" pitchFamily="2" charset="-122"/>
                <a:ea typeface="华文楷体" panose="02010600040101010101" pitchFamily="2" charset="-122"/>
              </a:rPr>
              <a:t>朝代、年号、谥号、庙号、人名、爵位名、书名、地名、官职名、器物名、度量衡</a:t>
            </a:r>
            <a:r>
              <a:rPr lang="zh-CN" altLang="en-US" sz="3300" b="1">
                <a:latin typeface="华文楷体" panose="02010600040101010101" pitchFamily="2" charset="-122"/>
                <a:ea typeface="华文楷体" panose="02010600040101010101" pitchFamily="2" charset="-122"/>
              </a:rPr>
              <a:t>等专有名词，译时均可保留原词，</a:t>
            </a:r>
            <a:r>
              <a:rPr lang="zh-CN" altLang="en-US" sz="3300" b="1">
                <a:solidFill>
                  <a:srgbClr val="FF0000"/>
                </a:solidFill>
                <a:latin typeface="华文楷体" panose="02010600040101010101" pitchFamily="2" charset="-122"/>
                <a:ea typeface="华文楷体" panose="02010600040101010101" pitchFamily="2" charset="-122"/>
              </a:rPr>
              <a:t>不必翻译。</a:t>
            </a:r>
            <a:endParaRPr lang="zh-CN" altLang="en-US" sz="3300" b="1">
              <a:solidFill>
                <a:srgbClr val="FF0000"/>
              </a:solidFill>
              <a:latin typeface="华文楷体" panose="02010600040101010101" pitchFamily="2" charset="-122"/>
              <a:ea typeface="华文楷体" panose="02010600040101010101" pitchFamily="2" charset="-122"/>
            </a:endParaRPr>
          </a:p>
        </p:txBody>
      </p:sp>
      <p:sp>
        <p:nvSpPr>
          <p:cNvPr id="3" name="文本框 2"/>
          <p:cNvSpPr txBox="1"/>
          <p:nvPr/>
        </p:nvSpPr>
        <p:spPr>
          <a:xfrm>
            <a:off x="3296920" y="532765"/>
            <a:ext cx="5080000" cy="521970"/>
          </a:xfrm>
          <a:prstGeom prst="rect">
            <a:avLst/>
          </a:prstGeom>
          <a:noFill/>
          <a:ln w="9525">
            <a:noFill/>
          </a:ln>
        </p:spPr>
        <p:txBody>
          <a:bodyPr>
            <a:spAutoFit/>
          </a:bodyPr>
          <a:lstStyle/>
          <a:p>
            <a:r>
              <a:rPr lang="zh-CN" altLang="en-US" sz="2800" b="1">
                <a:latin typeface="宋体" charset="0"/>
                <a:cs typeface="宋体" charset="0"/>
              </a:rPr>
              <a:t>第一式：留（ </a:t>
            </a:r>
            <a:r>
              <a:rPr lang="zh-CN" altLang="en-US" sz="2800" b="1">
                <a:solidFill>
                  <a:srgbClr val="FF0000"/>
                </a:solidFill>
                <a:latin typeface="宋体" charset="0"/>
                <a:cs typeface="宋体" charset="0"/>
              </a:rPr>
              <a:t>原词保留 </a:t>
            </a:r>
            <a:r>
              <a:rPr lang="zh-CN" altLang="en-US" sz="2800" b="1">
                <a:latin typeface="宋体" charset="0"/>
                <a:cs typeface="宋体" charset="0"/>
              </a:rPr>
              <a:t> ）</a:t>
            </a:r>
            <a:endParaRPr lang="zh-CN" altLang="en-US" sz="2800" b="1">
              <a:latin typeface="宋体" charset="0"/>
              <a:cs typeface="宋体" charset="0"/>
            </a:endParaRPr>
          </a:p>
        </p:txBody>
      </p:sp>
      <p:sp>
        <p:nvSpPr>
          <p:cNvPr id="4" name="文本框 3"/>
          <p:cNvSpPr txBox="1"/>
          <p:nvPr/>
        </p:nvSpPr>
        <p:spPr>
          <a:xfrm>
            <a:off x="222885" y="4508500"/>
            <a:ext cx="8796655" cy="1814830"/>
          </a:xfrm>
          <a:prstGeom prst="rect">
            <a:avLst/>
          </a:prstGeom>
          <a:noFill/>
          <a:ln w="9525">
            <a:noFill/>
          </a:ln>
        </p:spPr>
        <p:txBody>
          <a:bodyPr wrap="square">
            <a:spAutoFit/>
          </a:bodyPr>
          <a:lstStyle/>
          <a:p>
            <a:pPr marL="0" indent="0" algn="l"/>
            <a:r>
              <a:rPr lang="zh-CN" altLang="en-US" sz="2800" b="1">
                <a:solidFill>
                  <a:srgbClr val="0000FF"/>
                </a:solidFill>
                <a:latin typeface="宋体" charset="0"/>
                <a:cs typeface="宋体" charset="0"/>
              </a:rPr>
              <a:t>【教材示例】</a:t>
            </a:r>
            <a:endParaRPr lang="zh-CN" altLang="en-US" sz="2800" b="0">
              <a:latin typeface="宋体" charset="0"/>
              <a:cs typeface="宋体" charset="0"/>
            </a:endParaRPr>
          </a:p>
          <a:p>
            <a:pPr marL="0" indent="0" algn="l"/>
            <a:r>
              <a:rPr lang="en-US" altLang="zh-CN" sz="2800" b="1">
                <a:latin typeface="宋体" charset="0"/>
                <a:cs typeface="宋体" charset="0"/>
              </a:rPr>
              <a:t>①</a:t>
            </a:r>
            <a:r>
              <a:rPr lang="zh-CN" altLang="en-US" sz="2800" b="1">
                <a:solidFill>
                  <a:srgbClr val="000000"/>
                </a:solidFill>
                <a:highlight>
                  <a:srgbClr val="FFFFFF"/>
                </a:highlight>
                <a:latin typeface="楷体" panose="02010609060101010101" charset="-122"/>
                <a:ea typeface="楷体" panose="02010609060101010101" charset="-122"/>
                <a:cs typeface="楷体" panose="02010609060101010101" charset="-122"/>
              </a:rPr>
              <a:t>庆历四年春，滕子京谪守巴陵郡。（</a:t>
            </a:r>
            <a:r>
              <a:rPr lang="en-US" altLang="zh-CN" sz="2800" b="1">
                <a:latin typeface="宋体" charset="0"/>
                <a:cs typeface="宋体" charset="0"/>
              </a:rPr>
              <a:t>《</a:t>
            </a:r>
            <a:r>
              <a:rPr lang="zh-CN" altLang="en-US" sz="2800" b="1">
                <a:latin typeface="宋体" charset="0"/>
                <a:cs typeface="宋体" charset="0"/>
              </a:rPr>
              <a:t>岳阳楼记</a:t>
            </a:r>
            <a:r>
              <a:rPr lang="en-US" altLang="zh-CN" sz="2800" b="1">
                <a:latin typeface="宋体" charset="0"/>
                <a:cs typeface="宋体" charset="0"/>
              </a:rPr>
              <a:t>》</a:t>
            </a:r>
            <a:r>
              <a:rPr lang="zh-CN" altLang="en-US" sz="2800" b="1">
                <a:latin typeface="宋体" charset="0"/>
                <a:cs typeface="宋体" charset="0"/>
              </a:rPr>
              <a:t>）</a:t>
            </a:r>
            <a:r>
              <a:rPr lang="zh-CN" altLang="en-US" sz="2800" b="1">
                <a:latin typeface="Calibri"/>
                <a:cs typeface="Calibri" charset="0"/>
              </a:rPr>
              <a:t>         </a:t>
            </a:r>
            <a:endParaRPr lang="zh-CN" altLang="en-US" sz="2800" b="1">
              <a:latin typeface="宋体" charset="0"/>
              <a:cs typeface="宋体" charset="0"/>
            </a:endParaRPr>
          </a:p>
          <a:p>
            <a:pPr marL="0" indent="0" algn="l"/>
            <a:r>
              <a:rPr lang="en-US" altLang="zh-CN" sz="2800" b="1">
                <a:latin typeface="宋体" charset="0"/>
                <a:cs typeface="宋体" charset="0"/>
              </a:rPr>
              <a:t>②</a:t>
            </a:r>
            <a:r>
              <a:rPr lang="zh-CN" altLang="en-US" sz="2800" b="1">
                <a:solidFill>
                  <a:srgbClr val="000000"/>
                </a:solidFill>
                <a:highlight>
                  <a:srgbClr val="FFFFFF"/>
                </a:highlight>
                <a:latin typeface="楷体" panose="02010609060101010101" charset="-122"/>
                <a:ea typeface="楷体" panose="02010609060101010101" charset="-122"/>
                <a:cs typeface="楷体" panose="02010609060101010101" charset="-122"/>
              </a:rPr>
              <a:t>太守谓谁，庐陵欧阳修。</a:t>
            </a:r>
            <a:r>
              <a:rPr lang="zh-CN" altLang="en-US" sz="2800" b="1">
                <a:latin typeface="宋体" charset="0"/>
                <a:cs typeface="宋体" charset="0"/>
              </a:rPr>
              <a:t>（</a:t>
            </a:r>
            <a:r>
              <a:rPr lang="en-US" altLang="zh-CN" sz="2800" b="1">
                <a:latin typeface="宋体" charset="0"/>
                <a:cs typeface="宋体" charset="0"/>
              </a:rPr>
              <a:t>《</a:t>
            </a:r>
            <a:r>
              <a:rPr lang="zh-CN" altLang="en-US" sz="2800" b="1">
                <a:latin typeface="宋体" charset="0"/>
                <a:cs typeface="宋体" charset="0"/>
              </a:rPr>
              <a:t>醉翁亭记</a:t>
            </a:r>
            <a:r>
              <a:rPr lang="en-US" altLang="zh-CN" sz="2800" b="1">
                <a:latin typeface="宋体" charset="0"/>
                <a:cs typeface="宋体" charset="0"/>
              </a:rPr>
              <a:t>》</a:t>
            </a:r>
            <a:r>
              <a:rPr lang="zh-CN" altLang="en-US" sz="2800" b="1">
                <a:latin typeface="宋体" charset="0"/>
                <a:cs typeface="宋体" charset="0"/>
              </a:rPr>
              <a:t>）</a:t>
            </a:r>
            <a:r>
              <a:rPr lang="zh-CN" altLang="en-US" sz="2800" b="1">
                <a:latin typeface="Calibri"/>
                <a:cs typeface="Calibri" charset="0"/>
              </a:rPr>
              <a:t> </a:t>
            </a:r>
            <a:endParaRPr lang="zh-CN" altLang="en-US" sz="2800" b="1">
              <a:latin typeface="Calibri"/>
              <a:cs typeface="Calibri" charset="0"/>
            </a:endParaRPr>
          </a:p>
          <a:p>
            <a:pPr marL="0" indent="0" algn="l"/>
            <a:r>
              <a:rPr lang="en-US" altLang="zh-CN" sz="2800" b="1">
                <a:latin typeface="宋体" charset="0"/>
                <a:cs typeface="宋体" charset="0"/>
              </a:rPr>
              <a:t>③</a:t>
            </a:r>
            <a:r>
              <a:rPr lang="zh-CN" altLang="en-US" sz="2800" b="1">
                <a:solidFill>
                  <a:srgbClr val="000000"/>
                </a:solidFill>
                <a:highlight>
                  <a:srgbClr val="FFFFFF"/>
                </a:highlight>
                <a:latin typeface="楷体" panose="02010609060101010101" charset="-122"/>
                <a:ea typeface="楷体" panose="02010609060101010101" charset="-122"/>
                <a:cs typeface="楷体" panose="02010609060101010101" charset="-122"/>
              </a:rPr>
              <a:t>牺牲玉帛，弗敢加也，必以信。</a:t>
            </a:r>
            <a:r>
              <a:rPr lang="zh-CN" altLang="en-US" sz="2800" b="1">
                <a:latin typeface="宋体" charset="0"/>
                <a:cs typeface="宋体" charset="0"/>
              </a:rPr>
              <a:t>（</a:t>
            </a:r>
            <a:r>
              <a:rPr lang="en-US" altLang="zh-CN" sz="2800" b="1">
                <a:latin typeface="宋体" charset="0"/>
                <a:cs typeface="宋体" charset="0"/>
              </a:rPr>
              <a:t>《</a:t>
            </a:r>
            <a:r>
              <a:rPr lang="zh-CN" altLang="en-US" sz="2800" b="1">
                <a:latin typeface="宋体" charset="0"/>
                <a:cs typeface="宋体" charset="0"/>
              </a:rPr>
              <a:t>曹刿论战</a:t>
            </a:r>
            <a:r>
              <a:rPr lang="en-US" altLang="zh-CN" sz="2800" b="1">
                <a:latin typeface="宋体" charset="0"/>
                <a:cs typeface="宋体" charset="0"/>
              </a:rPr>
              <a:t>》</a:t>
            </a:r>
            <a:r>
              <a:rPr lang="zh-CN" altLang="en-US" sz="2800" b="1">
                <a:latin typeface="宋体" charset="0"/>
                <a:cs typeface="宋体" charset="0"/>
              </a:rPr>
              <a:t>）</a:t>
            </a:r>
            <a:endParaRPr lang="zh-CN" altLang="en-US" sz="28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7169" name="Group 19"/>
          <p:cNvGrpSpPr/>
          <p:nvPr/>
        </p:nvGrpSpPr>
        <p:grpSpPr>
          <a:xfrm>
            <a:off x="511810" y="443865"/>
            <a:ext cx="2319338" cy="700405"/>
            <a:chOff x="138" y="461"/>
            <a:chExt cx="1461" cy="441"/>
          </a:xfrm>
        </p:grpSpPr>
        <p:pic>
          <p:nvPicPr>
            <p:cNvPr id="7170" name="Picture 18" descr="未标题-1"/>
            <p:cNvPicPr>
              <a:picLocks noChangeAspect="1"/>
            </p:cNvPicPr>
            <p:nvPr/>
          </p:nvPicPr>
          <p:blipFill>
            <a:blip r:embed="rId2"/>
            <a:stretch>
              <a:fillRect/>
            </a:stretch>
          </p:blipFill>
          <p:spPr>
            <a:xfrm>
              <a:off x="138" y="461"/>
              <a:ext cx="1461" cy="441"/>
            </a:xfrm>
            <a:prstGeom prst="rect">
              <a:avLst/>
            </a:prstGeom>
            <a:noFill/>
            <a:ln w="9525">
              <a:noFill/>
            </a:ln>
          </p:spPr>
        </p:pic>
        <p:sp>
          <p:nvSpPr>
            <p:cNvPr id="7171" name="文本框 2"/>
            <p:cNvSpPr txBox="1"/>
            <p:nvPr/>
          </p:nvSpPr>
          <p:spPr>
            <a:xfrm>
              <a:off x="409" y="517"/>
              <a:ext cx="1190" cy="329"/>
            </a:xfrm>
            <a:prstGeom prst="rect">
              <a:avLst/>
            </a:prstGeom>
            <a:noFill/>
            <a:ln w="9525">
              <a:noFill/>
            </a:ln>
          </p:spPr>
          <p:txBody>
            <a:bodyPr wrap="square" anchor="t">
              <a:spAutoFit/>
            </a:bodyPr>
            <a:lstStyle/>
            <a:p>
              <a:pPr algn="ctr"/>
              <a:r>
                <a:rPr lang="zh-CN" altLang="en-US" sz="2800" b="1">
                  <a:solidFill>
                    <a:srgbClr val="0099CC"/>
                  </a:solidFill>
                  <a:latin typeface="黑体" panose="02010609060101010101" charset="-122"/>
                  <a:ea typeface="黑体" panose="02010609060101010101" charset="-122"/>
                </a:rPr>
                <a:t>知识储备</a:t>
              </a:r>
              <a:endParaRPr lang="zh-CN" altLang="en-US" sz="2800" b="1">
                <a:solidFill>
                  <a:srgbClr val="0099CC"/>
                </a:solidFill>
                <a:latin typeface="黑体" panose="02010609060101010101" charset="-122"/>
                <a:ea typeface="黑体" panose="02010609060101010101" charset="-122"/>
              </a:endParaRPr>
            </a:p>
          </p:txBody>
        </p:sp>
      </p:grpSp>
      <p:sp>
        <p:nvSpPr>
          <p:cNvPr id="3" name="文本框 2"/>
          <p:cNvSpPr txBox="1"/>
          <p:nvPr/>
        </p:nvSpPr>
        <p:spPr>
          <a:xfrm>
            <a:off x="3296920" y="532765"/>
            <a:ext cx="5080000" cy="521970"/>
          </a:xfrm>
          <a:prstGeom prst="rect">
            <a:avLst/>
          </a:prstGeom>
          <a:noFill/>
          <a:ln w="9525">
            <a:noFill/>
          </a:ln>
        </p:spPr>
        <p:txBody>
          <a:bodyPr>
            <a:spAutoFit/>
          </a:bodyPr>
          <a:lstStyle/>
          <a:p>
            <a:r>
              <a:rPr lang="zh-CN" altLang="en-US" sz="2800" b="1">
                <a:latin typeface="宋体" charset="0"/>
                <a:cs typeface="宋体" charset="0"/>
              </a:rPr>
              <a:t>错误类型一（ </a:t>
            </a:r>
            <a:r>
              <a:rPr lang="zh-CN" altLang="en-US" sz="2800" b="1">
                <a:solidFill>
                  <a:srgbClr val="0000FF"/>
                </a:solidFill>
                <a:latin typeface="宋体" charset="0"/>
                <a:cs typeface="宋体" charset="0"/>
              </a:rPr>
              <a:t>错留</a:t>
            </a:r>
            <a:r>
              <a:rPr lang="zh-CN" altLang="en-US" sz="2800" b="1">
                <a:solidFill>
                  <a:srgbClr val="FF0000"/>
                </a:solidFill>
                <a:latin typeface="宋体" charset="0"/>
                <a:cs typeface="宋体" charset="0"/>
              </a:rPr>
              <a:t> </a:t>
            </a:r>
            <a:r>
              <a:rPr lang="zh-CN" altLang="en-US" sz="2800" b="1">
                <a:latin typeface="宋体" charset="0"/>
                <a:cs typeface="宋体" charset="0"/>
              </a:rPr>
              <a:t> ）</a:t>
            </a:r>
            <a:endParaRPr lang="zh-CN" altLang="en-US" sz="2800" b="1">
              <a:latin typeface="宋体" charset="0"/>
              <a:cs typeface="宋体" charset="0"/>
            </a:endParaRPr>
          </a:p>
        </p:txBody>
      </p:sp>
      <p:sp>
        <p:nvSpPr>
          <p:cNvPr id="5" name="文本框 4"/>
          <p:cNvSpPr txBox="1"/>
          <p:nvPr/>
        </p:nvSpPr>
        <p:spPr>
          <a:xfrm>
            <a:off x="511810" y="1321435"/>
            <a:ext cx="8169910" cy="5546725"/>
          </a:xfrm>
          <a:prstGeom prst="rect">
            <a:avLst/>
          </a:prstGeom>
          <a:noFill/>
          <a:ln w="9525">
            <a:noFill/>
          </a:ln>
        </p:spPr>
        <p:txBody>
          <a:bodyPr wrap="square">
            <a:spAutoFit/>
          </a:bodyPr>
          <a:lstStyle/>
          <a:p>
            <a:pPr marL="0" indent="0" algn="l"/>
            <a:r>
              <a:rPr lang="zh-CN" altLang="en-US" sz="2800" b="0">
                <a:solidFill>
                  <a:srgbClr val="000000"/>
                </a:solidFill>
                <a:latin typeface="宋体" charset="0"/>
                <a:cs typeface="宋体" charset="0"/>
              </a:rPr>
              <a:t>【</a:t>
            </a:r>
            <a:r>
              <a:rPr lang="zh-CN" altLang="en-US" sz="2800" b="1">
                <a:solidFill>
                  <a:srgbClr val="000000"/>
                </a:solidFill>
                <a:latin typeface="宋体" charset="0"/>
                <a:cs typeface="宋体" charset="0"/>
              </a:rPr>
              <a:t>真题链接】</a:t>
            </a:r>
            <a:r>
              <a:rPr lang="zh-CN" altLang="en-US" sz="2800" b="1">
                <a:latin typeface="宋体" charset="0"/>
                <a:cs typeface="宋体" charset="0"/>
              </a:rPr>
              <a:t>四</a:t>
            </a:r>
            <a:r>
              <a:rPr lang="en-US" altLang="zh-CN" sz="2800" b="1">
                <a:latin typeface="宋体" charset="0"/>
                <a:cs typeface="宋体" charset="0"/>
              </a:rPr>
              <a:t>《</a:t>
            </a:r>
            <a:r>
              <a:rPr lang="zh-CN" altLang="en-US" sz="2800" b="1">
                <a:latin typeface="宋体" charset="0"/>
                <a:cs typeface="宋体" charset="0"/>
              </a:rPr>
              <a:t>庞公</a:t>
            </a:r>
            <a:r>
              <a:rPr lang="en-US" altLang="zh-CN" sz="2800" b="1">
                <a:latin typeface="宋体" charset="0"/>
                <a:cs typeface="宋体" charset="0"/>
              </a:rPr>
              <a:t>》</a:t>
            </a:r>
            <a:r>
              <a:rPr lang="en-US" altLang="zh-CN" sz="2800" b="1">
                <a:latin typeface="Times New Roman" panose="02020503050405090304" charset="0"/>
                <a:cs typeface="Times New Roman" panose="02020503050405090304" charset="0"/>
              </a:rPr>
              <a:t>(2)</a:t>
            </a:r>
            <a:r>
              <a:rPr lang="zh-CN" altLang="en-US" sz="2800" b="1">
                <a:solidFill>
                  <a:srgbClr val="000000"/>
                </a:solidFill>
                <a:highlight>
                  <a:srgbClr val="FFFFFF"/>
                </a:highlight>
                <a:latin typeface="楷体" panose="02010609060101010101" charset="-122"/>
                <a:ea typeface="楷体" panose="02010609060101010101" charset="-122"/>
                <a:cs typeface="楷体" panose="02010609060101010101" charset="-122"/>
              </a:rPr>
              <a:t>后遂携其妻子登鹿门山，因采药不反。</a:t>
            </a:r>
            <a:r>
              <a:rPr lang="zh-CN" altLang="en-US" sz="2800" b="1">
                <a:solidFill>
                  <a:srgbClr val="000000"/>
                </a:solidFill>
                <a:highlight>
                  <a:srgbClr val="FFFFFF"/>
                </a:highlight>
                <a:latin typeface="楷体" panose="02010609060101010101" charset="-122"/>
                <a:ea typeface="楷体" panose="02010609060101010101" charset="-122"/>
                <a:cs typeface="楷体" panose="02010609060101010101" charset="-122"/>
              </a:rPr>
              <a:t>
</a:t>
            </a:r>
            <a:endParaRPr lang="zh-CN" altLang="en-US" sz="2800" b="1">
              <a:solidFill>
                <a:srgbClr val="000000"/>
              </a:solidFill>
              <a:highlight>
                <a:srgbClr val="FFFFFF"/>
              </a:highlight>
              <a:latin typeface="楷体" panose="02010609060101010101" charset="-122"/>
              <a:ea typeface="楷体" panose="02010609060101010101" charset="-122"/>
              <a:cs typeface="楷体" panose="02010609060101010101" charset="-122"/>
            </a:endParaRPr>
          </a:p>
          <a:p>
            <a:pPr marL="0" indent="0" algn="l"/>
            <a:r>
              <a:rPr lang="zh-CN" altLang="en-US" sz="2800" b="1">
                <a:latin typeface="宋体" charset="0"/>
                <a:cs typeface="宋体" charset="0"/>
              </a:rPr>
              <a:t>误译：之后（庞公）于是带着妻子登鹿门山，因为采摘药物（所以）没有返回。</a:t>
            </a:r>
            <a:endParaRPr lang="zh-CN" altLang="en-US" sz="2800" b="1">
              <a:latin typeface="宋体" charset="0"/>
              <a:cs typeface="宋体" charset="0"/>
            </a:endParaRPr>
          </a:p>
          <a:p>
            <a:pPr marL="0" indent="0" algn="l"/>
            <a:endParaRPr lang="zh-CN" altLang="en-US" sz="2800" b="1">
              <a:latin typeface="Times New Roman" panose="02020503050405090304" charset="0"/>
              <a:cs typeface="Times New Roman" panose="02020503050405090304" charset="0"/>
            </a:endParaRPr>
          </a:p>
          <a:p>
            <a:pPr marL="0" indent="0" algn="l"/>
            <a:endParaRPr lang="zh-CN" altLang="en-US" sz="2800" b="1">
              <a:latin typeface="Times New Roman" panose="02020503050405090304" charset="0"/>
              <a:cs typeface="Times New Roman" panose="02020503050405090304" charset="0"/>
            </a:endParaRPr>
          </a:p>
          <a:p>
            <a:pPr marL="0" indent="0" algn="l"/>
            <a:endParaRPr lang="zh-CN" altLang="en-US" sz="2800" b="1">
              <a:solidFill>
                <a:srgbClr val="000000"/>
              </a:solidFill>
              <a:latin typeface="宋体" charset="0"/>
              <a:cs typeface="宋体" charset="0"/>
            </a:endParaRPr>
          </a:p>
          <a:p>
            <a:pPr marL="0" indent="0" algn="l"/>
            <a:r>
              <a:rPr lang="zh-CN" altLang="en-US" sz="2800" b="1">
                <a:solidFill>
                  <a:srgbClr val="000000"/>
                </a:solidFill>
                <a:latin typeface="宋体" charset="0"/>
                <a:cs typeface="宋体" charset="0"/>
              </a:rPr>
              <a:t>【真题链接】</a:t>
            </a:r>
            <a:r>
              <a:rPr lang="zh-CN" altLang="en-US" sz="2800" b="1">
                <a:latin typeface="宋体" charset="0"/>
                <a:cs typeface="宋体" charset="0"/>
              </a:rPr>
              <a:t>五</a:t>
            </a:r>
            <a:r>
              <a:rPr lang="en-US" altLang="zh-CN" sz="2800" b="1">
                <a:latin typeface="宋体" charset="0"/>
                <a:cs typeface="宋体" charset="0"/>
              </a:rPr>
              <a:t>《</a:t>
            </a:r>
            <a:r>
              <a:rPr lang="zh-CN" altLang="en-US" sz="2800" b="1">
                <a:latin typeface="宋体" charset="0"/>
                <a:cs typeface="宋体" charset="0"/>
              </a:rPr>
              <a:t>杜衍</a:t>
            </a:r>
            <a:r>
              <a:rPr lang="en-US" altLang="zh-CN" sz="2800" b="1">
                <a:latin typeface="宋体" charset="0"/>
                <a:cs typeface="宋体" charset="0"/>
              </a:rPr>
              <a:t>》</a:t>
            </a:r>
            <a:r>
              <a:rPr lang="en-US" altLang="zh-CN" sz="2800" b="1">
                <a:latin typeface="Times New Roman" panose="02020503050405090304" charset="0"/>
                <a:cs typeface="Times New Roman" panose="02020503050405090304" charset="0"/>
              </a:rPr>
              <a:t>(1)</a:t>
            </a:r>
            <a:r>
              <a:rPr lang="zh-CN" altLang="en-US" sz="2800" b="1">
                <a:latin typeface="楷体_GB2312" charset="0"/>
                <a:cs typeface="楷体_GB2312" charset="0"/>
              </a:rPr>
              <a:t>父</a:t>
            </a:r>
            <a:r>
              <a:rPr lang="zh-CN" altLang="en-US" sz="2800" b="1">
                <a:solidFill>
                  <a:srgbClr val="000000"/>
                </a:solidFill>
                <a:highlight>
                  <a:srgbClr val="FFFFFF"/>
                </a:highlight>
                <a:latin typeface="楷体" panose="02010609060101010101" charset="-122"/>
                <a:ea typeface="楷体" panose="02010609060101010101" charset="-122"/>
                <a:cs typeface="楷体" panose="02010609060101010101" charset="-122"/>
              </a:rPr>
              <a:t>早卒，遗腹生公，其祖爱之。</a:t>
            </a:r>
            <a:r>
              <a:rPr lang="zh-CN" altLang="en-US" sz="2800" b="1">
                <a:solidFill>
                  <a:srgbClr val="000000"/>
                </a:solidFill>
                <a:highlight>
                  <a:srgbClr val="FFFFFF"/>
                </a:highlight>
                <a:latin typeface="楷体" panose="02010609060101010101" charset="-122"/>
                <a:ea typeface="楷体" panose="02010609060101010101" charset="-122"/>
                <a:cs typeface="楷体" panose="02010609060101010101" charset="-122"/>
              </a:rPr>
              <a:t>误</a:t>
            </a:r>
            <a:r>
              <a:rPr lang="zh-CN" altLang="en-US" sz="2800" b="1">
                <a:latin typeface="宋体" charset="0"/>
                <a:cs typeface="宋体" charset="0"/>
              </a:rPr>
              <a:t>译：父亲去世早，（杜衍）是遗腹生公，他的祖父喜爱他。</a:t>
            </a:r>
            <a:r>
              <a:rPr lang="zh-CN" altLang="en-US" sz="2800" b="1">
                <a:latin typeface="宋体" charset="0"/>
                <a:cs typeface="宋体" charset="0"/>
              </a:rPr>
              <a:t>
</a:t>
            </a:r>
            <a:endParaRPr lang="zh-CN" altLang="en-US" sz="2800" b="1">
              <a:latin typeface="宋体" charset="0"/>
              <a:cs typeface="宋体" charset="0"/>
            </a:endParaRPr>
          </a:p>
          <a:p>
            <a:pPr marL="0" indent="0" algn="l"/>
            <a:r>
              <a:rPr lang="zh-CN" altLang="en-US" sz="1050" b="1">
                <a:latin typeface="宋体" charset="0"/>
                <a:cs typeface="宋体" charset="0"/>
              </a:rPr>
              <a:t> </a:t>
            </a:r>
            <a:endParaRPr lang="zh-CN" altLang="en-US" b="1"/>
          </a:p>
        </p:txBody>
      </p:sp>
      <p:sp>
        <p:nvSpPr>
          <p:cNvPr id="6" name="文本框 5"/>
          <p:cNvSpPr txBox="1"/>
          <p:nvPr/>
        </p:nvSpPr>
        <p:spPr>
          <a:xfrm>
            <a:off x="511810" y="3115945"/>
            <a:ext cx="8170545" cy="953135"/>
          </a:xfrm>
          <a:prstGeom prst="rect">
            <a:avLst/>
          </a:prstGeom>
          <a:noFill/>
          <a:ln w="9525">
            <a:noFill/>
          </a:ln>
        </p:spPr>
        <p:txBody>
          <a:bodyPr wrap="square">
            <a:spAutoFit/>
          </a:bodyPr>
          <a:lstStyle/>
          <a:p>
            <a:r>
              <a:rPr lang="zh-CN" altLang="en-US" sz="2800" b="1">
                <a:solidFill>
                  <a:srgbClr val="0000FF"/>
                </a:solidFill>
                <a:latin typeface="宋体" charset="0"/>
                <a:cs typeface="宋体" charset="0"/>
                <a:sym typeface="+mn-ea"/>
              </a:rPr>
              <a:t>之后（庞公）于是带着</a:t>
            </a:r>
            <a:r>
              <a:rPr lang="zh-CN" altLang="en-US" sz="2800" b="1">
                <a:solidFill>
                  <a:srgbClr val="FF0000"/>
                </a:solidFill>
                <a:latin typeface="宋体" charset="0"/>
                <a:cs typeface="宋体" charset="0"/>
                <a:sym typeface="+mn-ea"/>
              </a:rPr>
              <a:t>妻子和儿女</a:t>
            </a:r>
            <a:r>
              <a:rPr lang="zh-CN" altLang="en-US" sz="2800" b="1">
                <a:solidFill>
                  <a:srgbClr val="0000FF"/>
                </a:solidFill>
                <a:latin typeface="宋体" charset="0"/>
                <a:cs typeface="宋体" charset="0"/>
                <a:sym typeface="+mn-ea"/>
              </a:rPr>
              <a:t>登鹿门山，因为采摘药物（所以）没有返回</a:t>
            </a:r>
            <a:endParaRPr lang="zh-CN" altLang="en-US" sz="2800" b="1">
              <a:solidFill>
                <a:srgbClr val="0000FF"/>
              </a:solidFill>
              <a:latin typeface="宋体" charset="0"/>
              <a:cs typeface="宋体" charset="0"/>
              <a:sym typeface="+mn-ea"/>
            </a:endParaRPr>
          </a:p>
        </p:txBody>
      </p:sp>
      <p:sp>
        <p:nvSpPr>
          <p:cNvPr id="7" name="文本框 6"/>
          <p:cNvSpPr txBox="1"/>
          <p:nvPr/>
        </p:nvSpPr>
        <p:spPr>
          <a:xfrm>
            <a:off x="560070" y="5915025"/>
            <a:ext cx="8074025" cy="953135"/>
          </a:xfrm>
          <a:prstGeom prst="rect">
            <a:avLst/>
          </a:prstGeom>
          <a:noFill/>
          <a:ln w="9525">
            <a:noFill/>
          </a:ln>
        </p:spPr>
        <p:txBody>
          <a:bodyPr wrap="square">
            <a:spAutoFit/>
          </a:bodyPr>
          <a:lstStyle/>
          <a:p>
            <a:r>
              <a:rPr lang="zh-CN" altLang="en-US" sz="2800" b="1">
                <a:solidFill>
                  <a:srgbClr val="0000FF"/>
                </a:solidFill>
                <a:latin typeface="宋体" charset="0"/>
                <a:cs typeface="宋体" charset="0"/>
                <a:sym typeface="+mn-ea"/>
              </a:rPr>
              <a:t>父亲去世早，（杜衍）是个</a:t>
            </a:r>
            <a:r>
              <a:rPr lang="zh-CN" altLang="en-US" sz="2800" b="1">
                <a:solidFill>
                  <a:srgbClr val="FF0000"/>
                </a:solidFill>
                <a:latin typeface="宋体" charset="0"/>
                <a:cs typeface="宋体" charset="0"/>
                <a:sym typeface="+mn-ea"/>
              </a:rPr>
              <a:t>遗腹子</a:t>
            </a:r>
            <a:r>
              <a:rPr lang="zh-CN" altLang="en-US" sz="2800" b="1">
                <a:solidFill>
                  <a:srgbClr val="0000FF"/>
                </a:solidFill>
                <a:latin typeface="宋体" charset="0"/>
                <a:cs typeface="宋体" charset="0"/>
                <a:sym typeface="+mn-ea"/>
              </a:rPr>
              <a:t>，他的祖父喜爱他。</a:t>
            </a:r>
            <a:endParaRPr lang="zh-CN" altLang="en-US" sz="2800" b="1">
              <a:solidFill>
                <a:srgbClr val="0000FF"/>
              </a:solidFill>
              <a:latin typeface="宋体" charset="0"/>
              <a:cs typeface="宋体" charset="0"/>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blinds(horizontal)">
                                      <p:cBhvr>
                                        <p:cTn id="12" dur="500"/>
                                        <p:tgtEl>
                                          <p:spTgt spid="7">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blinds(horizontal)">
                                      <p:cBhvr>
                                        <p:cTn id="1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7169" name="Group 19"/>
          <p:cNvGrpSpPr/>
          <p:nvPr/>
        </p:nvGrpSpPr>
        <p:grpSpPr>
          <a:xfrm>
            <a:off x="511810" y="443865"/>
            <a:ext cx="2319338" cy="700405"/>
            <a:chOff x="138" y="461"/>
            <a:chExt cx="1461" cy="441"/>
          </a:xfrm>
        </p:grpSpPr>
        <p:pic>
          <p:nvPicPr>
            <p:cNvPr id="7170" name="Picture 18" descr="未标题-1"/>
            <p:cNvPicPr>
              <a:picLocks noChangeAspect="1"/>
            </p:cNvPicPr>
            <p:nvPr/>
          </p:nvPicPr>
          <p:blipFill>
            <a:blip r:embed="rId2"/>
            <a:stretch>
              <a:fillRect/>
            </a:stretch>
          </p:blipFill>
          <p:spPr>
            <a:xfrm>
              <a:off x="138" y="461"/>
              <a:ext cx="1461" cy="441"/>
            </a:xfrm>
            <a:prstGeom prst="rect">
              <a:avLst/>
            </a:prstGeom>
            <a:noFill/>
            <a:ln w="9525">
              <a:noFill/>
            </a:ln>
          </p:spPr>
        </p:pic>
        <p:sp>
          <p:nvSpPr>
            <p:cNvPr id="7171" name="文本框 2"/>
            <p:cNvSpPr txBox="1"/>
            <p:nvPr/>
          </p:nvSpPr>
          <p:spPr>
            <a:xfrm>
              <a:off x="409" y="517"/>
              <a:ext cx="1190" cy="329"/>
            </a:xfrm>
            <a:prstGeom prst="rect">
              <a:avLst/>
            </a:prstGeom>
            <a:noFill/>
            <a:ln w="9525">
              <a:noFill/>
            </a:ln>
          </p:spPr>
          <p:txBody>
            <a:bodyPr wrap="square" anchor="t">
              <a:spAutoFit/>
            </a:bodyPr>
            <a:lstStyle/>
            <a:p>
              <a:pPr algn="ctr"/>
              <a:r>
                <a:rPr lang="zh-CN" altLang="en-US" sz="2800" b="1">
                  <a:solidFill>
                    <a:srgbClr val="0099CC"/>
                  </a:solidFill>
                  <a:latin typeface="黑体" panose="02010609060101010101" charset="-122"/>
                  <a:ea typeface="黑体" panose="02010609060101010101" charset="-122"/>
                </a:rPr>
                <a:t>知识储备</a:t>
              </a:r>
              <a:endParaRPr lang="zh-CN" altLang="en-US" sz="2800" b="1">
                <a:solidFill>
                  <a:srgbClr val="0099CC"/>
                </a:solidFill>
                <a:latin typeface="黑体" panose="02010609060101010101" charset="-122"/>
                <a:ea typeface="黑体" panose="02010609060101010101" charset="-122"/>
              </a:endParaRPr>
            </a:p>
          </p:txBody>
        </p:sp>
      </p:grpSp>
      <p:sp>
        <p:nvSpPr>
          <p:cNvPr id="2" name="矩形 1"/>
          <p:cNvSpPr/>
          <p:nvPr/>
        </p:nvSpPr>
        <p:spPr>
          <a:xfrm>
            <a:off x="222885" y="1311910"/>
            <a:ext cx="8796020" cy="2303780"/>
          </a:xfrm>
          <a:prstGeom prst="rect">
            <a:avLst/>
          </a:prstGeom>
          <a:noFill/>
          <a:ln w="28575" cmpd="sng">
            <a:solidFill>
              <a:schemeClr val="accent1">
                <a:shade val="50000"/>
              </a:schemeClr>
            </a:solidFill>
            <a:prstDash val="solid"/>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文本框 99"/>
          <p:cNvSpPr txBox="1"/>
          <p:nvPr/>
        </p:nvSpPr>
        <p:spPr>
          <a:xfrm>
            <a:off x="222885" y="1402715"/>
            <a:ext cx="8630285" cy="2122805"/>
          </a:xfrm>
          <a:prstGeom prst="rect">
            <a:avLst/>
          </a:prstGeom>
          <a:noFill/>
          <a:ln w="9525">
            <a:noFill/>
          </a:ln>
        </p:spPr>
        <p:txBody>
          <a:bodyPr wrap="square">
            <a:spAutoFit/>
          </a:bodyPr>
          <a:lstStyle/>
          <a:p>
            <a:r>
              <a:rPr lang="en-US" altLang="zh-CN" sz="3300" b="1">
                <a:latin typeface="华文楷体" panose="02010600040101010101" pitchFamily="2" charset="-122"/>
                <a:ea typeface="华文楷体" panose="02010600040101010101" pitchFamily="2" charset="-122"/>
              </a:rPr>
              <a:t>      </a:t>
            </a:r>
            <a:r>
              <a:rPr sz="3300" b="1">
                <a:latin typeface="华文楷体" panose="02010600040101010101" pitchFamily="2" charset="-122"/>
                <a:ea typeface="华文楷体" panose="02010600040101010101" pitchFamily="2" charset="-122"/>
              </a:rPr>
              <a:t>删去发语词（夫、盖、若、若夫）、助词（凑足音节、句中停顿、结构助词）、结构倒装的标志词、表顺接的一些连词及偏义复词中虚设成分等</a:t>
            </a:r>
            <a:r>
              <a:rPr lang="zh-CN" sz="3300" b="1">
                <a:latin typeface="华文楷体" panose="02010600040101010101" pitchFamily="2" charset="-122"/>
                <a:ea typeface="华文楷体" panose="02010600040101010101" pitchFamily="2" charset="-122"/>
              </a:rPr>
              <a:t>。</a:t>
            </a:r>
            <a:endParaRPr lang="zh-CN" sz="3300" b="1">
              <a:latin typeface="华文楷体" panose="02010600040101010101" pitchFamily="2" charset="-122"/>
              <a:ea typeface="华文楷体" panose="02010600040101010101" pitchFamily="2" charset="-122"/>
            </a:endParaRPr>
          </a:p>
        </p:txBody>
      </p:sp>
      <p:sp>
        <p:nvSpPr>
          <p:cNvPr id="3" name="文本框 2"/>
          <p:cNvSpPr txBox="1"/>
          <p:nvPr/>
        </p:nvSpPr>
        <p:spPr>
          <a:xfrm>
            <a:off x="3296920" y="532765"/>
            <a:ext cx="5080000" cy="521970"/>
          </a:xfrm>
          <a:prstGeom prst="rect">
            <a:avLst/>
          </a:prstGeom>
          <a:noFill/>
          <a:ln w="9525">
            <a:noFill/>
          </a:ln>
        </p:spPr>
        <p:txBody>
          <a:bodyPr>
            <a:spAutoFit/>
          </a:bodyPr>
          <a:lstStyle/>
          <a:p>
            <a:r>
              <a:rPr lang="zh-CN" altLang="en-US" sz="2800" b="1">
                <a:latin typeface="宋体" charset="0"/>
                <a:cs typeface="宋体" charset="0"/>
              </a:rPr>
              <a:t>第二式：删（ </a:t>
            </a:r>
            <a:r>
              <a:rPr lang="zh-CN" altLang="en-US" sz="2800" b="1">
                <a:solidFill>
                  <a:srgbClr val="FF0000"/>
                </a:solidFill>
                <a:latin typeface="宋体" charset="0"/>
                <a:cs typeface="宋体" charset="0"/>
              </a:rPr>
              <a:t>删除省略  </a:t>
            </a:r>
            <a:r>
              <a:rPr lang="zh-CN" altLang="en-US" sz="2800" b="1">
                <a:latin typeface="宋体" charset="0"/>
                <a:cs typeface="宋体" charset="0"/>
              </a:rPr>
              <a:t>）</a:t>
            </a:r>
            <a:endParaRPr lang="zh-CN" altLang="en-US" sz="2800" b="1">
              <a:latin typeface="宋体" charset="0"/>
              <a:cs typeface="宋体" charset="0"/>
            </a:endParaRPr>
          </a:p>
        </p:txBody>
      </p:sp>
      <p:sp>
        <p:nvSpPr>
          <p:cNvPr id="4" name="文本框 3"/>
          <p:cNvSpPr txBox="1"/>
          <p:nvPr/>
        </p:nvSpPr>
        <p:spPr>
          <a:xfrm>
            <a:off x="173990" y="3761740"/>
            <a:ext cx="8796655" cy="3107690"/>
          </a:xfrm>
          <a:prstGeom prst="rect">
            <a:avLst/>
          </a:prstGeom>
          <a:noFill/>
          <a:ln w="9525">
            <a:noFill/>
          </a:ln>
        </p:spPr>
        <p:txBody>
          <a:bodyPr wrap="square">
            <a:spAutoFit/>
          </a:bodyPr>
          <a:lstStyle/>
          <a:p>
            <a:pPr marL="0" indent="0" algn="l"/>
            <a:r>
              <a:rPr lang="zh-CN" altLang="en-US" sz="2800" b="1">
                <a:solidFill>
                  <a:srgbClr val="0000FF"/>
                </a:solidFill>
                <a:latin typeface="宋体" charset="0"/>
                <a:cs typeface="宋体" charset="0"/>
              </a:rPr>
              <a:t>【教材示例】</a:t>
            </a:r>
            <a:endParaRPr lang="zh-CN" altLang="en-US" sz="2800" b="1">
              <a:solidFill>
                <a:srgbClr val="0000FF"/>
              </a:solidFill>
              <a:latin typeface="宋体" charset="0"/>
              <a:cs typeface="宋体" charset="0"/>
            </a:endParaRPr>
          </a:p>
          <a:p>
            <a:pPr marL="0" indent="0" algn="l"/>
            <a:r>
              <a:rPr lang="zh-CN" altLang="en-US" sz="2800" b="1">
                <a:latin typeface="宋体" charset="0"/>
                <a:cs typeface="宋体" charset="0"/>
              </a:rPr>
              <a:t>①夫战，勇气也。（《曹刿论战》）      ②吾妻之美我者，私我也。（《邹忌讽齐王纳谏》）</a:t>
            </a:r>
            <a:endParaRPr lang="zh-CN" altLang="en-US" sz="2800" b="1">
              <a:latin typeface="宋体" charset="0"/>
              <a:cs typeface="宋体" charset="0"/>
            </a:endParaRPr>
          </a:p>
          <a:p>
            <a:pPr marL="0" indent="0" algn="l"/>
            <a:r>
              <a:rPr lang="zh-CN" altLang="en-US" sz="2800" b="1">
                <a:latin typeface="宋体" charset="0"/>
                <a:cs typeface="宋体" charset="0"/>
              </a:rPr>
              <a:t>③陟罚臧否，不宜异同。（《出师表》）  ④先帝创业未半而中道崩殂。（《出师表》）</a:t>
            </a:r>
            <a:endParaRPr lang="zh-CN" altLang="en-US" sz="2800" b="1">
              <a:latin typeface="宋体" charset="0"/>
              <a:cs typeface="宋体" charset="0"/>
            </a:endParaRPr>
          </a:p>
          <a:p>
            <a:pPr marL="0" indent="0" algn="l"/>
            <a:r>
              <a:rPr lang="zh-CN" altLang="en-US" sz="2800" b="1">
                <a:latin typeface="宋体" charset="0"/>
                <a:cs typeface="宋体" charset="0"/>
              </a:rPr>
              <a:t>⑤居庙堂之高则忧其民，处江湖之远则忧其君。（《岳阳楼记》）</a:t>
            </a:r>
            <a:endParaRPr lang="zh-CN" altLang="en-US" sz="2800" b="1">
              <a:latin typeface="宋体" charset="0"/>
              <a:cs typeface="宋体"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7169" name="Group 19"/>
          <p:cNvGrpSpPr/>
          <p:nvPr/>
        </p:nvGrpSpPr>
        <p:grpSpPr>
          <a:xfrm>
            <a:off x="511810" y="443865"/>
            <a:ext cx="2319338" cy="700405"/>
            <a:chOff x="138" y="461"/>
            <a:chExt cx="1461" cy="441"/>
          </a:xfrm>
        </p:grpSpPr>
        <p:pic>
          <p:nvPicPr>
            <p:cNvPr id="7170" name="Picture 18" descr="未标题-1"/>
            <p:cNvPicPr>
              <a:picLocks noChangeAspect="1"/>
            </p:cNvPicPr>
            <p:nvPr/>
          </p:nvPicPr>
          <p:blipFill>
            <a:blip r:embed="rId2"/>
            <a:stretch>
              <a:fillRect/>
            </a:stretch>
          </p:blipFill>
          <p:spPr>
            <a:xfrm>
              <a:off x="138" y="461"/>
              <a:ext cx="1461" cy="441"/>
            </a:xfrm>
            <a:prstGeom prst="rect">
              <a:avLst/>
            </a:prstGeom>
            <a:noFill/>
            <a:ln w="9525">
              <a:noFill/>
            </a:ln>
          </p:spPr>
        </p:pic>
        <p:sp>
          <p:nvSpPr>
            <p:cNvPr id="7171" name="文本框 2"/>
            <p:cNvSpPr txBox="1"/>
            <p:nvPr/>
          </p:nvSpPr>
          <p:spPr>
            <a:xfrm>
              <a:off x="409" y="517"/>
              <a:ext cx="1190" cy="329"/>
            </a:xfrm>
            <a:prstGeom prst="rect">
              <a:avLst/>
            </a:prstGeom>
            <a:noFill/>
            <a:ln w="9525">
              <a:noFill/>
            </a:ln>
          </p:spPr>
          <p:txBody>
            <a:bodyPr wrap="square" anchor="t">
              <a:spAutoFit/>
            </a:bodyPr>
            <a:lstStyle/>
            <a:p>
              <a:pPr algn="ctr"/>
              <a:r>
                <a:rPr lang="zh-CN" altLang="en-US" sz="2800" b="1">
                  <a:solidFill>
                    <a:srgbClr val="0099CC"/>
                  </a:solidFill>
                  <a:latin typeface="黑体" panose="02010609060101010101" charset="-122"/>
                  <a:ea typeface="黑体" panose="02010609060101010101" charset="-122"/>
                </a:rPr>
                <a:t>知识储备</a:t>
              </a:r>
              <a:endParaRPr lang="zh-CN" altLang="en-US" sz="2800" b="1">
                <a:solidFill>
                  <a:srgbClr val="0099CC"/>
                </a:solidFill>
                <a:latin typeface="黑体" panose="02010609060101010101" charset="-122"/>
                <a:ea typeface="黑体" panose="02010609060101010101" charset="-122"/>
              </a:endParaRPr>
            </a:p>
          </p:txBody>
        </p:sp>
      </p:grpSp>
      <p:sp>
        <p:nvSpPr>
          <p:cNvPr id="3" name="文本框 2"/>
          <p:cNvSpPr txBox="1"/>
          <p:nvPr/>
        </p:nvSpPr>
        <p:spPr>
          <a:xfrm>
            <a:off x="3296920" y="532765"/>
            <a:ext cx="5080000" cy="521970"/>
          </a:xfrm>
          <a:prstGeom prst="rect">
            <a:avLst/>
          </a:prstGeom>
          <a:noFill/>
          <a:ln w="9525">
            <a:noFill/>
          </a:ln>
        </p:spPr>
        <p:txBody>
          <a:bodyPr>
            <a:spAutoFit/>
          </a:bodyPr>
          <a:lstStyle/>
          <a:p>
            <a:r>
              <a:rPr lang="zh-CN" altLang="en-US" sz="2800" b="1">
                <a:latin typeface="宋体" charset="0"/>
                <a:cs typeface="宋体" charset="0"/>
              </a:rPr>
              <a:t>错误类型二（ </a:t>
            </a:r>
            <a:r>
              <a:rPr lang="zh-CN" altLang="en-US" sz="2800" b="1">
                <a:solidFill>
                  <a:srgbClr val="0000FF"/>
                </a:solidFill>
                <a:latin typeface="宋体" charset="0"/>
                <a:cs typeface="宋体" charset="0"/>
              </a:rPr>
              <a:t>未删</a:t>
            </a:r>
            <a:r>
              <a:rPr lang="zh-CN" altLang="en-US" sz="2800" b="1">
                <a:solidFill>
                  <a:srgbClr val="FF0000"/>
                </a:solidFill>
                <a:latin typeface="宋体" charset="0"/>
                <a:cs typeface="宋体" charset="0"/>
              </a:rPr>
              <a:t> </a:t>
            </a:r>
            <a:r>
              <a:rPr lang="zh-CN" altLang="en-US" sz="2800" b="1">
                <a:latin typeface="宋体" charset="0"/>
                <a:cs typeface="宋体" charset="0"/>
              </a:rPr>
              <a:t> ）</a:t>
            </a:r>
            <a:endParaRPr lang="zh-CN" altLang="en-US" sz="2800" b="1">
              <a:latin typeface="宋体" charset="0"/>
              <a:cs typeface="宋体" charset="0"/>
            </a:endParaRPr>
          </a:p>
        </p:txBody>
      </p:sp>
      <p:sp>
        <p:nvSpPr>
          <p:cNvPr id="5" name="文本框 4"/>
          <p:cNvSpPr txBox="1"/>
          <p:nvPr/>
        </p:nvSpPr>
        <p:spPr>
          <a:xfrm>
            <a:off x="487045" y="2009775"/>
            <a:ext cx="8169910" cy="2837815"/>
          </a:xfrm>
          <a:prstGeom prst="rect">
            <a:avLst/>
          </a:prstGeom>
          <a:noFill/>
          <a:ln w="9525">
            <a:noFill/>
          </a:ln>
        </p:spPr>
        <p:txBody>
          <a:bodyPr wrap="square">
            <a:spAutoFit/>
          </a:bodyPr>
          <a:lstStyle/>
          <a:p>
            <a:pPr marL="0" indent="0" algn="l"/>
            <a:r>
              <a:rPr lang="zh-CN" altLang="en-US" sz="2800" b="1">
                <a:latin typeface="宋体" charset="0"/>
                <a:cs typeface="宋体" charset="0"/>
              </a:rPr>
              <a:t>【真题链接】四《庞公》</a:t>
            </a:r>
            <a:endParaRPr lang="zh-CN" altLang="en-US" sz="2800" b="1">
              <a:latin typeface="宋体" charset="0"/>
              <a:cs typeface="宋体" charset="0"/>
            </a:endParaRPr>
          </a:p>
          <a:p>
            <a:pPr marL="0" indent="0" algn="l"/>
            <a:r>
              <a:rPr lang="zh-CN" altLang="en-US" sz="2800" b="1">
                <a:solidFill>
                  <a:srgbClr val="000000"/>
                </a:solidFill>
                <a:highlight>
                  <a:srgbClr val="FFFFFF"/>
                </a:highlight>
                <a:latin typeface="楷体" panose="02010609060101010101" charset="-122"/>
                <a:ea typeface="楷体" panose="02010609060101010101" charset="-122"/>
                <a:cs typeface="楷体" panose="02010609060101010101" charset="-122"/>
              </a:rPr>
              <a:t>(1)夫保全一身，孰若保全天下乎？</a:t>
            </a:r>
            <a:endParaRPr lang="zh-CN" altLang="en-US" sz="2800" b="1">
              <a:latin typeface="宋体" charset="0"/>
              <a:cs typeface="宋体" charset="0"/>
            </a:endParaRPr>
          </a:p>
          <a:p>
            <a:pPr marL="0" indent="0" algn="l"/>
            <a:r>
              <a:rPr lang="zh-CN" altLang="en-US" sz="2800" b="1">
                <a:latin typeface="宋体" charset="0"/>
                <a:cs typeface="宋体" charset="0"/>
              </a:rPr>
              <a:t>误译：夫保全自己，哪里比得上保全天下呢？</a:t>
            </a:r>
            <a:endParaRPr lang="zh-CN" altLang="en-US" sz="2800" b="1">
              <a:latin typeface="宋体" charset="0"/>
              <a:cs typeface="宋体" charset="0"/>
            </a:endParaRPr>
          </a:p>
          <a:p>
            <a:pPr marL="0" indent="0" algn="l"/>
            <a:endParaRPr sz="2800"/>
          </a:p>
          <a:p>
            <a:pPr marL="0" indent="0" algn="l"/>
            <a:endParaRPr lang="zh-CN" altLang="en-US" sz="2800" b="1">
              <a:latin typeface="Times New Roman" panose="02020503050405090304" charset="0"/>
              <a:cs typeface="Times New Roman" panose="02020503050405090304" charset="0"/>
            </a:endParaRPr>
          </a:p>
          <a:p>
            <a:pPr marL="0" indent="0" algn="l"/>
            <a:endParaRPr lang="zh-CN" altLang="en-US" sz="2800" b="1">
              <a:latin typeface="宋体" charset="0"/>
              <a:cs typeface="宋体" charset="0"/>
            </a:endParaRPr>
          </a:p>
          <a:p>
            <a:pPr marL="0" indent="0" algn="l"/>
            <a:r>
              <a:rPr lang="zh-CN" altLang="en-US" sz="1050" b="1">
                <a:latin typeface="宋体" charset="0"/>
                <a:cs typeface="宋体" charset="0"/>
              </a:rPr>
              <a:t> </a:t>
            </a:r>
            <a:endParaRPr lang="zh-CN" altLang="en-US" b="1"/>
          </a:p>
        </p:txBody>
      </p:sp>
      <p:sp>
        <p:nvSpPr>
          <p:cNvPr id="6" name="文本框 5"/>
          <p:cNvSpPr txBox="1"/>
          <p:nvPr/>
        </p:nvSpPr>
        <p:spPr>
          <a:xfrm>
            <a:off x="618490" y="3747135"/>
            <a:ext cx="7757795" cy="521970"/>
          </a:xfrm>
          <a:prstGeom prst="rect">
            <a:avLst/>
          </a:prstGeom>
          <a:noFill/>
          <a:ln w="9525">
            <a:noFill/>
          </a:ln>
        </p:spPr>
        <p:txBody>
          <a:bodyPr wrap="square">
            <a:spAutoFit/>
          </a:bodyPr>
          <a:lstStyle/>
          <a:p>
            <a:r>
              <a:rPr lang="zh-CN" altLang="en-US" sz="2800" b="1">
                <a:solidFill>
                  <a:srgbClr val="0000FF"/>
                </a:solidFill>
                <a:latin typeface="宋体" charset="0"/>
                <a:cs typeface="宋体" charset="0"/>
                <a:sym typeface="+mn-ea"/>
              </a:rPr>
              <a:t>保全自己，哪里比得上保全天下呢？</a:t>
            </a:r>
            <a:endParaRPr lang="zh-CN" altLang="en-US" sz="2800" b="1">
              <a:solidFill>
                <a:srgbClr val="0000FF"/>
              </a:solidFill>
              <a:latin typeface="宋体" charset="0"/>
              <a:cs typeface="宋体" charset="0"/>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7169" name="Group 19"/>
          <p:cNvGrpSpPr/>
          <p:nvPr/>
        </p:nvGrpSpPr>
        <p:grpSpPr>
          <a:xfrm>
            <a:off x="511810" y="443865"/>
            <a:ext cx="2319338" cy="700405"/>
            <a:chOff x="138" y="461"/>
            <a:chExt cx="1461" cy="441"/>
          </a:xfrm>
        </p:grpSpPr>
        <p:pic>
          <p:nvPicPr>
            <p:cNvPr id="7170" name="Picture 18" descr="未标题-1"/>
            <p:cNvPicPr>
              <a:picLocks noChangeAspect="1"/>
            </p:cNvPicPr>
            <p:nvPr/>
          </p:nvPicPr>
          <p:blipFill>
            <a:blip r:embed="rId2"/>
            <a:stretch>
              <a:fillRect/>
            </a:stretch>
          </p:blipFill>
          <p:spPr>
            <a:xfrm>
              <a:off x="138" y="461"/>
              <a:ext cx="1461" cy="441"/>
            </a:xfrm>
            <a:prstGeom prst="rect">
              <a:avLst/>
            </a:prstGeom>
            <a:noFill/>
            <a:ln w="9525">
              <a:noFill/>
            </a:ln>
          </p:spPr>
        </p:pic>
        <p:sp>
          <p:nvSpPr>
            <p:cNvPr id="7171" name="文本框 2"/>
            <p:cNvSpPr txBox="1"/>
            <p:nvPr/>
          </p:nvSpPr>
          <p:spPr>
            <a:xfrm>
              <a:off x="409" y="517"/>
              <a:ext cx="1190" cy="329"/>
            </a:xfrm>
            <a:prstGeom prst="rect">
              <a:avLst/>
            </a:prstGeom>
            <a:noFill/>
            <a:ln w="9525">
              <a:noFill/>
            </a:ln>
          </p:spPr>
          <p:txBody>
            <a:bodyPr wrap="square" anchor="t">
              <a:spAutoFit/>
            </a:bodyPr>
            <a:lstStyle/>
            <a:p>
              <a:pPr algn="ctr"/>
              <a:r>
                <a:rPr lang="zh-CN" altLang="en-US" sz="2800" b="1">
                  <a:solidFill>
                    <a:srgbClr val="0099CC"/>
                  </a:solidFill>
                  <a:latin typeface="黑体" panose="02010609060101010101" charset="-122"/>
                  <a:ea typeface="黑体" panose="02010609060101010101" charset="-122"/>
                </a:rPr>
                <a:t>知识储备</a:t>
              </a:r>
              <a:endParaRPr lang="zh-CN" altLang="en-US" sz="2800" b="1">
                <a:solidFill>
                  <a:srgbClr val="0099CC"/>
                </a:solidFill>
                <a:latin typeface="黑体" panose="02010609060101010101" charset="-122"/>
                <a:ea typeface="黑体" panose="02010609060101010101" charset="-122"/>
              </a:endParaRPr>
            </a:p>
          </p:txBody>
        </p:sp>
      </p:grpSp>
      <p:sp>
        <p:nvSpPr>
          <p:cNvPr id="2" name="矩形 1"/>
          <p:cNvSpPr/>
          <p:nvPr/>
        </p:nvSpPr>
        <p:spPr>
          <a:xfrm>
            <a:off x="222885" y="1311910"/>
            <a:ext cx="8796020" cy="2954020"/>
          </a:xfrm>
          <a:prstGeom prst="rect">
            <a:avLst/>
          </a:prstGeom>
          <a:noFill/>
          <a:ln w="28575" cmpd="sng">
            <a:solidFill>
              <a:schemeClr val="accent1">
                <a:shade val="50000"/>
              </a:schemeClr>
            </a:solidFill>
            <a:prstDash val="solid"/>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文本框 99"/>
          <p:cNvSpPr txBox="1"/>
          <p:nvPr/>
        </p:nvSpPr>
        <p:spPr>
          <a:xfrm>
            <a:off x="222885" y="1493520"/>
            <a:ext cx="8630285" cy="2630170"/>
          </a:xfrm>
          <a:prstGeom prst="rect">
            <a:avLst/>
          </a:prstGeom>
          <a:noFill/>
          <a:ln w="9525">
            <a:noFill/>
          </a:ln>
        </p:spPr>
        <p:txBody>
          <a:bodyPr wrap="square">
            <a:spAutoFit/>
          </a:bodyPr>
          <a:lstStyle/>
          <a:p>
            <a:r>
              <a:rPr lang="en-US" altLang="zh-CN" sz="3300" b="1">
                <a:latin typeface="华文楷体" panose="02010600040101010101" pitchFamily="2" charset="-122"/>
                <a:ea typeface="华文楷体" panose="02010600040101010101" pitchFamily="2" charset="-122"/>
              </a:rPr>
              <a:t>       </a:t>
            </a:r>
            <a:r>
              <a:rPr sz="3300" b="1">
                <a:latin typeface="华文楷体" panose="02010600040101010101" pitchFamily="2" charset="-122"/>
                <a:ea typeface="华文楷体" panose="02010600040101010101" pitchFamily="2" charset="-122"/>
              </a:rPr>
              <a:t>换，就是把古文中的</a:t>
            </a:r>
            <a:r>
              <a:rPr sz="3300" b="1">
                <a:solidFill>
                  <a:srgbClr val="FF0000"/>
                </a:solidFill>
                <a:latin typeface="华文楷体" panose="02010600040101010101" pitchFamily="2" charset="-122"/>
                <a:ea typeface="华文楷体" panose="02010600040101010101" pitchFamily="2" charset="-122"/>
              </a:rPr>
              <a:t>单音词</a:t>
            </a:r>
            <a:r>
              <a:rPr sz="3300" b="1">
                <a:solidFill>
                  <a:srgbClr val="0000FF"/>
                </a:solidFill>
                <a:latin typeface="华文楷体" panose="02010600040101010101" pitchFamily="2" charset="-122"/>
                <a:ea typeface="华文楷体" panose="02010600040101010101" pitchFamily="2" charset="-122"/>
              </a:rPr>
              <a:t>换成</a:t>
            </a:r>
            <a:r>
              <a:rPr sz="3300" b="1">
                <a:solidFill>
                  <a:srgbClr val="FF0000"/>
                </a:solidFill>
                <a:latin typeface="华文楷体" panose="02010600040101010101" pitchFamily="2" charset="-122"/>
                <a:ea typeface="华文楷体" panose="02010600040101010101" pitchFamily="2" charset="-122"/>
              </a:rPr>
              <a:t>双音词</a:t>
            </a:r>
            <a:r>
              <a:rPr sz="3300" b="1">
                <a:latin typeface="华文楷体" panose="02010600040101010101" pitchFamily="2" charset="-122"/>
                <a:ea typeface="华文楷体" panose="02010600040101010101" pitchFamily="2" charset="-122"/>
              </a:rPr>
              <a:t>（古汉语一般由单个汉字构成语素，而现代汉语一般由两个汉字构成语素），将</a:t>
            </a:r>
            <a:r>
              <a:rPr sz="3300" b="1">
                <a:solidFill>
                  <a:srgbClr val="FF0000"/>
                </a:solidFill>
                <a:latin typeface="华文楷体" panose="02010600040101010101" pitchFamily="2" charset="-122"/>
                <a:ea typeface="华文楷体" panose="02010600040101010101" pitchFamily="2" charset="-122"/>
              </a:rPr>
              <a:t>古今异义词</a:t>
            </a:r>
            <a:r>
              <a:rPr sz="3300" b="1">
                <a:solidFill>
                  <a:srgbClr val="0000FF"/>
                </a:solidFill>
                <a:latin typeface="华文楷体" panose="02010600040101010101" pitchFamily="2" charset="-122"/>
                <a:ea typeface="华文楷体" panose="02010600040101010101" pitchFamily="2" charset="-122"/>
              </a:rPr>
              <a:t>替换</a:t>
            </a:r>
            <a:r>
              <a:rPr sz="3300" b="1">
                <a:solidFill>
                  <a:srgbClr val="FF0000"/>
                </a:solidFill>
                <a:latin typeface="华文楷体" panose="02010600040101010101" pitchFamily="2" charset="-122"/>
                <a:ea typeface="华文楷体" panose="02010600040101010101" pitchFamily="2" charset="-122"/>
              </a:rPr>
              <a:t>成现代汉语的意思，将通假字</a:t>
            </a:r>
            <a:r>
              <a:rPr sz="3300" b="1">
                <a:solidFill>
                  <a:srgbClr val="0000FF"/>
                </a:solidFill>
                <a:latin typeface="华文楷体" panose="02010600040101010101" pitchFamily="2" charset="-122"/>
                <a:ea typeface="华文楷体" panose="02010600040101010101" pitchFamily="2" charset="-122"/>
              </a:rPr>
              <a:t>替换</a:t>
            </a:r>
            <a:r>
              <a:rPr sz="3300" b="1">
                <a:solidFill>
                  <a:srgbClr val="FF0000"/>
                </a:solidFill>
                <a:latin typeface="华文楷体" panose="02010600040101010101" pitchFamily="2" charset="-122"/>
                <a:ea typeface="华文楷体" panose="02010600040101010101" pitchFamily="2" charset="-122"/>
              </a:rPr>
              <a:t>成本字，将活用的词</a:t>
            </a:r>
            <a:r>
              <a:rPr sz="3300" b="1">
                <a:solidFill>
                  <a:srgbClr val="0000FF"/>
                </a:solidFill>
                <a:latin typeface="华文楷体" panose="02010600040101010101" pitchFamily="2" charset="-122"/>
                <a:ea typeface="华文楷体" panose="02010600040101010101" pitchFamily="2" charset="-122"/>
              </a:rPr>
              <a:t>替换</a:t>
            </a:r>
            <a:r>
              <a:rPr sz="3300" b="1">
                <a:solidFill>
                  <a:srgbClr val="FF0000"/>
                </a:solidFill>
                <a:latin typeface="华文楷体" panose="02010600040101010101" pitchFamily="2" charset="-122"/>
                <a:ea typeface="华文楷体" panose="02010600040101010101" pitchFamily="2" charset="-122"/>
              </a:rPr>
              <a:t>成活用后的词</a:t>
            </a:r>
            <a:r>
              <a:rPr sz="3300" b="1">
                <a:latin typeface="华文楷体" panose="02010600040101010101" pitchFamily="2" charset="-122"/>
                <a:ea typeface="华文楷体" panose="02010600040101010101" pitchFamily="2" charset="-122"/>
              </a:rPr>
              <a:t>等。</a:t>
            </a:r>
            <a:endParaRPr sz="3300" b="1">
              <a:latin typeface="华文楷体" panose="02010600040101010101" pitchFamily="2" charset="-122"/>
              <a:ea typeface="华文楷体" panose="02010600040101010101" pitchFamily="2" charset="-122"/>
            </a:endParaRPr>
          </a:p>
        </p:txBody>
      </p:sp>
      <p:sp>
        <p:nvSpPr>
          <p:cNvPr id="3" name="文本框 2"/>
          <p:cNvSpPr txBox="1"/>
          <p:nvPr/>
        </p:nvSpPr>
        <p:spPr>
          <a:xfrm>
            <a:off x="3296920" y="532765"/>
            <a:ext cx="5080000" cy="521970"/>
          </a:xfrm>
          <a:prstGeom prst="rect">
            <a:avLst/>
          </a:prstGeom>
          <a:noFill/>
          <a:ln w="9525">
            <a:noFill/>
          </a:ln>
        </p:spPr>
        <p:txBody>
          <a:bodyPr>
            <a:spAutoFit/>
          </a:bodyPr>
          <a:lstStyle/>
          <a:p>
            <a:r>
              <a:rPr lang="zh-CN" altLang="en-US" sz="2800" b="1">
                <a:latin typeface="宋体" charset="0"/>
                <a:cs typeface="宋体" charset="0"/>
              </a:rPr>
              <a:t>第三式：换（ </a:t>
            </a:r>
            <a:r>
              <a:rPr lang="zh-CN" altLang="en-US" sz="2800" b="1">
                <a:solidFill>
                  <a:srgbClr val="FF0000"/>
                </a:solidFill>
                <a:latin typeface="宋体" charset="0"/>
                <a:cs typeface="宋体" charset="0"/>
              </a:rPr>
              <a:t>古今转换 </a:t>
            </a:r>
            <a:r>
              <a:rPr lang="zh-CN" altLang="en-US" sz="2800" b="1">
                <a:latin typeface="宋体" charset="0"/>
                <a:cs typeface="宋体" charset="0"/>
              </a:rPr>
              <a:t> ）</a:t>
            </a:r>
            <a:endParaRPr lang="zh-CN" altLang="en-US" sz="2800" b="1">
              <a:latin typeface="宋体" charset="0"/>
              <a:cs typeface="宋体"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097" name="图片 4097" descr="4053"/>
          <p:cNvPicPr>
            <a:picLocks noChangeAspect="1"/>
          </p:cNvPicPr>
          <p:nvPr/>
        </p:nvPicPr>
        <p:blipFill>
          <a:blip r:embed="rId2"/>
          <a:srcRect t="47241" r="27977" b="7616"/>
          <a:stretch>
            <a:fillRect/>
          </a:stretch>
        </p:blipFill>
        <p:spPr>
          <a:xfrm>
            <a:off x="-36512" y="3284538"/>
            <a:ext cx="5076825" cy="3573462"/>
          </a:xfrm>
          <a:prstGeom prst="rect">
            <a:avLst/>
          </a:prstGeom>
          <a:noFill/>
          <a:ln w="9525">
            <a:noFill/>
          </a:ln>
        </p:spPr>
      </p:pic>
      <p:sp>
        <p:nvSpPr>
          <p:cNvPr id="4098" name="矩形 4100"/>
          <p:cNvSpPr/>
          <p:nvPr/>
        </p:nvSpPr>
        <p:spPr>
          <a:xfrm>
            <a:off x="1551305" y="1868170"/>
            <a:ext cx="6630035" cy="3004185"/>
          </a:xfrm>
          <a:prstGeom prst="rect">
            <a:avLst/>
          </a:prstGeom>
        </p:spPr>
        <p:txBody>
          <a:bodyPr wrap="none" fromWordArt="1">
            <a:prstTxWarp prst="textPlain">
              <a:avLst>
                <a:gd name="adj" fmla="val 50000"/>
              </a:avLst>
            </a:prstTxWarp>
            <a:normAutofit/>
          </a:bodyPr>
          <a:lstStyle/>
          <a:p>
            <a:pPr algn="ctr"/>
            <a:r>
              <a:rPr lang="zh-CN" altLang="en-US" sz="3600" b="1">
                <a:ln w="9525" cap="flat" cmpd="sng">
                  <a:solidFill>
                    <a:schemeClr val="bg1"/>
                  </a:solidFill>
                  <a:prstDash val="solid"/>
                  <a:round/>
                  <a:headEnd type="none" w="med" len="med"/>
                  <a:tailEnd type="none" w="med" len="med"/>
                </a:ln>
                <a:solidFill>
                  <a:srgbClr val="336699"/>
                </a:solidFill>
                <a:effectLst>
                  <a:outerShdw dist="45791" dir="2021404" algn="ctr" rotWithShape="0">
                    <a:srgbClr val="B2B2B2">
                      <a:alpha val="78999"/>
                    </a:srgbClr>
                  </a:outerShdw>
                </a:effectLst>
                <a:latin typeface="黑体" panose="02010609060101010101" charset="-122"/>
                <a:ea typeface="黑体" panose="02010609060101010101" charset="-122"/>
              </a:rPr>
              <a:t>文言文之句子翻译</a:t>
            </a:r>
            <a:endParaRPr lang="zh-CN" altLang="en-US" sz="3600" b="1">
              <a:ln w="9525" cap="flat" cmpd="sng">
                <a:solidFill>
                  <a:schemeClr val="bg1"/>
                </a:solidFill>
                <a:prstDash val="solid"/>
                <a:round/>
                <a:headEnd type="none" w="med" len="med"/>
                <a:tailEnd type="none" w="med" len="med"/>
              </a:ln>
              <a:solidFill>
                <a:srgbClr val="336699"/>
              </a:solidFill>
              <a:effectLst>
                <a:outerShdw dist="45791" dir="2021404" algn="ctr" rotWithShape="0">
                  <a:srgbClr val="B2B2B2">
                    <a:alpha val="78999"/>
                  </a:srgbClr>
                </a:outerShdw>
              </a:effectLst>
              <a:latin typeface="黑体" panose="02010609060101010101" charset="-122"/>
              <a:ea typeface="黑体" panose="02010609060101010101" charset="-122"/>
            </a:endParaRPr>
          </a:p>
          <a:p>
            <a:pPr algn="ctr"/>
            <a:endParaRPr lang="zh-CN" altLang="en-US" sz="3600" b="1">
              <a:ln w="9525" cap="flat" cmpd="sng">
                <a:solidFill>
                  <a:schemeClr val="bg1"/>
                </a:solidFill>
                <a:prstDash val="solid"/>
                <a:round/>
                <a:headEnd type="none" w="med" len="med"/>
                <a:tailEnd type="none" w="med" len="med"/>
              </a:ln>
              <a:solidFill>
                <a:srgbClr val="336699"/>
              </a:solidFill>
              <a:effectLst>
                <a:outerShdw dist="45791" dir="2021404" algn="ctr" rotWithShape="0">
                  <a:srgbClr val="B2B2B2">
                    <a:alpha val="78999"/>
                  </a:srgbClr>
                </a:outerShdw>
              </a:effectLst>
              <a:latin typeface="黑体" panose="02010609060101010101" charset="-122"/>
              <a:ea typeface="黑体" panose="02010609060101010101" charset="-122"/>
            </a:endParaRPr>
          </a:p>
          <a:p>
            <a:pPr algn="ctr"/>
            <a:endParaRPr lang="zh-CN" altLang="en-US" sz="3600" b="1">
              <a:ln w="9525" cap="flat" cmpd="sng">
                <a:solidFill>
                  <a:schemeClr val="bg1"/>
                </a:solidFill>
                <a:prstDash val="solid"/>
                <a:round/>
                <a:headEnd type="none" w="med" len="med"/>
                <a:tailEnd type="none" w="med" len="med"/>
              </a:ln>
              <a:solidFill>
                <a:srgbClr val="336699"/>
              </a:solidFill>
              <a:effectLst>
                <a:outerShdw dist="45791" dir="2021404" algn="ctr" rotWithShape="0">
                  <a:srgbClr val="B2B2B2">
                    <a:alpha val="78999"/>
                  </a:srgbClr>
                </a:outerShdw>
              </a:effectLst>
              <a:latin typeface="黑体" panose="02010609060101010101" charset="-122"/>
              <a:ea typeface="黑体" panose="02010609060101010101" charset="-122"/>
            </a:endParaRPr>
          </a:p>
        </p:txBody>
      </p:sp>
      <p:sp>
        <p:nvSpPr>
          <p:cNvPr id="4099" name="标题 4098"/>
          <p:cNvSpPr>
            <a:spLocks noGrp="1"/>
          </p:cNvSpPr>
          <p:nvPr>
            <p:ph type="title"/>
          </p:nvPr>
        </p:nvSpPr>
        <p:spPr>
          <a:xfrm>
            <a:off x="250825" y="260350"/>
            <a:ext cx="5400675" cy="792163"/>
          </a:xfrm>
          <a:ln>
            <a:solidFill>
              <a:srgbClr val="006699"/>
            </a:solidFill>
            <a:miter/>
          </a:ln>
        </p:spPr>
        <p:txBody>
          <a:bodyPr wrap="square" anchor="ctr"/>
          <a:lstStyle/>
          <a:p>
            <a:pPr algn="l">
              <a:spcBef>
                <a:spcPct val="50000"/>
              </a:spcBef>
            </a:pPr>
            <a:r>
              <a:rPr lang="en-US" altLang="zh-CN" sz="4000" b="1">
                <a:solidFill>
                  <a:srgbClr val="006699"/>
                </a:solidFill>
                <a:latin typeface="黑体" panose="02010609060101010101" charset="-122"/>
                <a:ea typeface="黑体" panose="02010609060101010101" charset="-122"/>
              </a:rPr>
              <a:t>2020</a:t>
            </a:r>
            <a:r>
              <a:rPr lang="zh-CN" altLang="en-US" sz="4000" b="1">
                <a:solidFill>
                  <a:srgbClr val="006699"/>
                </a:solidFill>
                <a:latin typeface="黑体" panose="02010609060101010101" charset="-122"/>
                <a:ea typeface="黑体" panose="02010609060101010101" charset="-122"/>
              </a:rPr>
              <a:t>届中考专题复习</a:t>
            </a:r>
            <a:endParaRPr lang="zh-CN" altLang="en-US" sz="4000" b="1">
              <a:solidFill>
                <a:srgbClr val="006699"/>
              </a:solidFill>
              <a:latin typeface="黑体" panose="02010609060101010101" charset="-122"/>
              <a:ea typeface="黑体" panose="02010609060101010101" charset="-122"/>
            </a:endParaRPr>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7169" name="Group 19"/>
          <p:cNvGrpSpPr/>
          <p:nvPr/>
        </p:nvGrpSpPr>
        <p:grpSpPr>
          <a:xfrm>
            <a:off x="511810" y="443865"/>
            <a:ext cx="2319338" cy="700405"/>
            <a:chOff x="138" y="461"/>
            <a:chExt cx="1461" cy="441"/>
          </a:xfrm>
        </p:grpSpPr>
        <p:pic>
          <p:nvPicPr>
            <p:cNvPr id="7170" name="Picture 18" descr="未标题-1"/>
            <p:cNvPicPr>
              <a:picLocks noChangeAspect="1"/>
            </p:cNvPicPr>
            <p:nvPr/>
          </p:nvPicPr>
          <p:blipFill>
            <a:blip r:embed="rId2"/>
            <a:stretch>
              <a:fillRect/>
            </a:stretch>
          </p:blipFill>
          <p:spPr>
            <a:xfrm>
              <a:off x="138" y="461"/>
              <a:ext cx="1461" cy="441"/>
            </a:xfrm>
            <a:prstGeom prst="rect">
              <a:avLst/>
            </a:prstGeom>
            <a:noFill/>
            <a:ln w="9525">
              <a:noFill/>
            </a:ln>
          </p:spPr>
        </p:pic>
        <p:sp>
          <p:nvSpPr>
            <p:cNvPr id="7171" name="文本框 2"/>
            <p:cNvSpPr txBox="1"/>
            <p:nvPr/>
          </p:nvSpPr>
          <p:spPr>
            <a:xfrm>
              <a:off x="409" y="517"/>
              <a:ext cx="1190" cy="329"/>
            </a:xfrm>
            <a:prstGeom prst="rect">
              <a:avLst/>
            </a:prstGeom>
            <a:noFill/>
            <a:ln w="9525">
              <a:noFill/>
            </a:ln>
          </p:spPr>
          <p:txBody>
            <a:bodyPr wrap="square" anchor="t">
              <a:spAutoFit/>
            </a:bodyPr>
            <a:lstStyle/>
            <a:p>
              <a:pPr algn="ctr"/>
              <a:r>
                <a:rPr lang="zh-CN" altLang="en-US" sz="2800" b="1">
                  <a:solidFill>
                    <a:srgbClr val="0099CC"/>
                  </a:solidFill>
                  <a:latin typeface="黑体" panose="02010609060101010101" charset="-122"/>
                  <a:ea typeface="黑体" panose="02010609060101010101" charset="-122"/>
                </a:rPr>
                <a:t>知识储备</a:t>
              </a:r>
              <a:endParaRPr lang="zh-CN" altLang="en-US" sz="2800" b="1">
                <a:solidFill>
                  <a:srgbClr val="0099CC"/>
                </a:solidFill>
                <a:latin typeface="黑体" panose="02010609060101010101" charset="-122"/>
                <a:ea typeface="黑体" panose="02010609060101010101" charset="-122"/>
              </a:endParaRPr>
            </a:p>
          </p:txBody>
        </p:sp>
      </p:grpSp>
      <p:sp>
        <p:nvSpPr>
          <p:cNvPr id="2" name="矩形 1"/>
          <p:cNvSpPr/>
          <p:nvPr/>
        </p:nvSpPr>
        <p:spPr>
          <a:xfrm>
            <a:off x="222885" y="1311910"/>
            <a:ext cx="8796020" cy="2954020"/>
          </a:xfrm>
          <a:prstGeom prst="rect">
            <a:avLst/>
          </a:prstGeom>
          <a:noFill/>
          <a:ln w="28575" cmpd="sng">
            <a:solidFill>
              <a:schemeClr val="accent1">
                <a:shade val="50000"/>
              </a:schemeClr>
            </a:solidFill>
            <a:prstDash val="solid"/>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文本框 99"/>
          <p:cNvSpPr txBox="1"/>
          <p:nvPr/>
        </p:nvSpPr>
        <p:spPr>
          <a:xfrm>
            <a:off x="222885" y="1493520"/>
            <a:ext cx="8630285" cy="2630170"/>
          </a:xfrm>
          <a:prstGeom prst="rect">
            <a:avLst/>
          </a:prstGeom>
          <a:noFill/>
          <a:ln w="9525">
            <a:noFill/>
          </a:ln>
        </p:spPr>
        <p:txBody>
          <a:bodyPr wrap="square">
            <a:spAutoFit/>
          </a:bodyPr>
          <a:lstStyle/>
          <a:p>
            <a:r>
              <a:rPr lang="en-US" altLang="zh-CN" sz="3300" b="1">
                <a:latin typeface="华文楷体" panose="02010600040101010101" pitchFamily="2" charset="-122"/>
                <a:ea typeface="华文楷体" panose="02010600040101010101" pitchFamily="2" charset="-122"/>
              </a:rPr>
              <a:t>     </a:t>
            </a:r>
            <a:r>
              <a:rPr sz="3300" b="1">
                <a:latin typeface="华文楷体" panose="02010600040101010101" pitchFamily="2" charset="-122"/>
                <a:ea typeface="华文楷体" panose="02010600040101010101" pitchFamily="2" charset="-122"/>
              </a:rPr>
              <a:t>这种翻译方法在文言文翻译中最常用。我们可以通过在原字上加</a:t>
            </a:r>
            <a:r>
              <a:rPr sz="3300" b="1">
                <a:solidFill>
                  <a:srgbClr val="FF0000"/>
                </a:solidFill>
                <a:latin typeface="华文楷体" panose="02010600040101010101" pitchFamily="2" charset="-122"/>
                <a:ea typeface="华文楷体" panose="02010600040101010101" pitchFamily="2" charset="-122"/>
              </a:rPr>
              <a:t>前缀或后缀</a:t>
            </a:r>
            <a:r>
              <a:rPr sz="3300" b="1">
                <a:latin typeface="华文楷体" panose="02010600040101010101" pitchFamily="2" charset="-122"/>
                <a:ea typeface="华文楷体" panose="02010600040101010101" pitchFamily="2" charset="-122"/>
              </a:rPr>
              <a:t>的方式，组成一个现代汉语的词语。而这个通过加前缀或后缀组成的词语往往就是可以直接用于句子的翻译中。</a:t>
            </a:r>
            <a:endParaRPr sz="3300" b="1">
              <a:latin typeface="华文楷体" panose="02010600040101010101" pitchFamily="2" charset="-122"/>
              <a:ea typeface="华文楷体" panose="02010600040101010101" pitchFamily="2" charset="-122"/>
            </a:endParaRPr>
          </a:p>
        </p:txBody>
      </p:sp>
      <p:sp>
        <p:nvSpPr>
          <p:cNvPr id="3" name="文本框 2"/>
          <p:cNvSpPr txBox="1"/>
          <p:nvPr/>
        </p:nvSpPr>
        <p:spPr>
          <a:xfrm>
            <a:off x="3434080" y="532765"/>
            <a:ext cx="5080000" cy="521970"/>
          </a:xfrm>
          <a:prstGeom prst="rect">
            <a:avLst/>
          </a:prstGeom>
          <a:noFill/>
          <a:ln w="9525">
            <a:noFill/>
          </a:ln>
        </p:spPr>
        <p:txBody>
          <a:bodyPr>
            <a:spAutoFit/>
          </a:bodyPr>
          <a:lstStyle/>
          <a:p>
            <a:r>
              <a:rPr lang="zh-CN" altLang="en-US" sz="2800" b="1">
                <a:solidFill>
                  <a:srgbClr val="0000FF"/>
                </a:solidFill>
                <a:latin typeface="宋体" charset="0"/>
                <a:cs typeface="宋体" charset="0"/>
                <a:sym typeface="+mn-ea"/>
              </a:rPr>
              <a:t>单音词转换双音词</a:t>
            </a:r>
            <a:endParaRPr lang="zh-CN" altLang="en-US" sz="2800" b="1">
              <a:solidFill>
                <a:srgbClr val="0000FF"/>
              </a:solidFill>
              <a:latin typeface="宋体" charset="0"/>
              <a:cs typeface="宋体" charset="0"/>
              <a:sym typeface="+mn-ea"/>
            </a:endParaRPr>
          </a:p>
        </p:txBody>
      </p:sp>
      <p:sp>
        <p:nvSpPr>
          <p:cNvPr id="4" name="文本框 3"/>
          <p:cNvSpPr txBox="1"/>
          <p:nvPr/>
        </p:nvSpPr>
        <p:spPr>
          <a:xfrm>
            <a:off x="222885" y="4508500"/>
            <a:ext cx="8796655" cy="1383665"/>
          </a:xfrm>
          <a:prstGeom prst="rect">
            <a:avLst/>
          </a:prstGeom>
          <a:noFill/>
          <a:ln w="9525">
            <a:noFill/>
          </a:ln>
        </p:spPr>
        <p:txBody>
          <a:bodyPr wrap="square">
            <a:spAutoFit/>
          </a:bodyPr>
          <a:lstStyle/>
          <a:p>
            <a:pPr marL="0" indent="0" algn="l"/>
            <a:r>
              <a:rPr lang="zh-CN" altLang="en-US" sz="2800" b="1">
                <a:solidFill>
                  <a:srgbClr val="0000FF"/>
                </a:solidFill>
                <a:latin typeface="宋体" charset="0"/>
                <a:cs typeface="宋体" charset="0"/>
              </a:rPr>
              <a:t>【教材示例】</a:t>
            </a:r>
            <a:endParaRPr sz="2800" b="1"/>
          </a:p>
          <a:p>
            <a:pPr marL="0" indent="0" algn="l"/>
            <a:r>
              <a:rPr sz="2800" b="1"/>
              <a:t>①</a:t>
            </a:r>
            <a:r>
              <a:rPr lang="zh-CN" altLang="en-US" sz="2800" b="1">
                <a:solidFill>
                  <a:srgbClr val="000000"/>
                </a:solidFill>
                <a:highlight>
                  <a:srgbClr val="FFFFFF"/>
                </a:highlight>
                <a:latin typeface="楷体" panose="02010609060101010101" charset="-122"/>
                <a:ea typeface="楷体" panose="02010609060101010101" charset="-122"/>
                <a:cs typeface="楷体" panose="02010609060101010101" charset="-122"/>
              </a:rPr>
              <a:t>古之学者必有师，师者，所以</a:t>
            </a:r>
            <a:r>
              <a:rPr lang="zh-CN" altLang="en-US" sz="2800" b="1">
                <a:solidFill>
                  <a:srgbClr val="FF0000"/>
                </a:solidFill>
                <a:highlight>
                  <a:srgbClr val="FFFFFF"/>
                </a:highlight>
                <a:latin typeface="楷体" panose="02010609060101010101" charset="-122"/>
                <a:ea typeface="楷体" panose="02010609060101010101" charset="-122"/>
                <a:cs typeface="楷体" panose="02010609060101010101" charset="-122"/>
              </a:rPr>
              <a:t>传道受业解惑</a:t>
            </a:r>
            <a:r>
              <a:rPr lang="zh-CN" altLang="en-US" sz="2800" b="1">
                <a:solidFill>
                  <a:srgbClr val="000000"/>
                </a:solidFill>
                <a:highlight>
                  <a:srgbClr val="FFFFFF"/>
                </a:highlight>
                <a:latin typeface="楷体" panose="02010609060101010101" charset="-122"/>
                <a:ea typeface="楷体" panose="02010609060101010101" charset="-122"/>
                <a:cs typeface="楷体" panose="02010609060101010101" charset="-122"/>
              </a:rPr>
              <a:t>也。</a:t>
            </a:r>
            <a:r>
              <a:rPr sz="2800" b="1"/>
              <a:t>（《师说》）</a:t>
            </a:r>
            <a:r>
              <a:rPr lang="zh-CN" altLang="en-US" sz="2800" b="1">
                <a:latin typeface="Calibri"/>
                <a:cs typeface="Calibri" charset="0"/>
              </a:rPr>
              <a:t> </a:t>
            </a:r>
            <a:endParaRPr lang="zh-CN" altLang="en-US" sz="2800" b="1"/>
          </a:p>
        </p:txBody>
      </p:sp>
      <p:sp>
        <p:nvSpPr>
          <p:cNvPr id="5" name="文本框 4"/>
          <p:cNvSpPr txBox="1"/>
          <p:nvPr/>
        </p:nvSpPr>
        <p:spPr>
          <a:xfrm>
            <a:off x="2458720" y="4508500"/>
            <a:ext cx="6055360" cy="521970"/>
          </a:xfrm>
          <a:prstGeom prst="rect">
            <a:avLst/>
          </a:prstGeom>
          <a:noFill/>
          <a:ln w="9525">
            <a:noFill/>
          </a:ln>
        </p:spPr>
        <p:txBody>
          <a:bodyPr wrap="square">
            <a:spAutoFit/>
          </a:bodyPr>
          <a:lstStyle/>
          <a:p>
            <a:r>
              <a:rPr lang="zh-CN" altLang="en-US" sz="2800" b="1">
                <a:solidFill>
                  <a:srgbClr val="0000FF"/>
                </a:solidFill>
                <a:latin typeface="宋体" charset="0"/>
                <a:cs typeface="宋体" charset="0"/>
                <a:sym typeface="+mn-ea"/>
              </a:rPr>
              <a:t>传授道理、讲授学业、解答疑惑</a:t>
            </a:r>
            <a:endParaRPr lang="zh-CN" altLang="en-US" sz="2800" b="1">
              <a:solidFill>
                <a:srgbClr val="0000FF"/>
              </a:solidFill>
              <a:latin typeface="宋体" charset="0"/>
              <a:cs typeface="宋体" charset="0"/>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7169" name="Group 19"/>
          <p:cNvGrpSpPr/>
          <p:nvPr/>
        </p:nvGrpSpPr>
        <p:grpSpPr>
          <a:xfrm>
            <a:off x="511810" y="443865"/>
            <a:ext cx="2319338" cy="700405"/>
            <a:chOff x="138" y="461"/>
            <a:chExt cx="1461" cy="441"/>
          </a:xfrm>
        </p:grpSpPr>
        <p:pic>
          <p:nvPicPr>
            <p:cNvPr id="7170" name="Picture 18" descr="未标题-1"/>
            <p:cNvPicPr>
              <a:picLocks noChangeAspect="1"/>
            </p:cNvPicPr>
            <p:nvPr/>
          </p:nvPicPr>
          <p:blipFill>
            <a:blip r:embed="rId2"/>
            <a:stretch>
              <a:fillRect/>
            </a:stretch>
          </p:blipFill>
          <p:spPr>
            <a:xfrm>
              <a:off x="138" y="461"/>
              <a:ext cx="1461" cy="441"/>
            </a:xfrm>
            <a:prstGeom prst="rect">
              <a:avLst/>
            </a:prstGeom>
            <a:noFill/>
            <a:ln w="9525">
              <a:noFill/>
            </a:ln>
          </p:spPr>
        </p:pic>
        <p:sp>
          <p:nvSpPr>
            <p:cNvPr id="7171" name="文本框 2"/>
            <p:cNvSpPr txBox="1"/>
            <p:nvPr/>
          </p:nvSpPr>
          <p:spPr>
            <a:xfrm>
              <a:off x="409" y="517"/>
              <a:ext cx="1190" cy="329"/>
            </a:xfrm>
            <a:prstGeom prst="rect">
              <a:avLst/>
            </a:prstGeom>
            <a:noFill/>
            <a:ln w="9525">
              <a:noFill/>
            </a:ln>
          </p:spPr>
          <p:txBody>
            <a:bodyPr wrap="square" anchor="t">
              <a:spAutoFit/>
            </a:bodyPr>
            <a:lstStyle/>
            <a:p>
              <a:pPr algn="ctr"/>
              <a:r>
                <a:rPr lang="zh-CN" altLang="en-US" sz="2800" b="1">
                  <a:solidFill>
                    <a:srgbClr val="0099CC"/>
                  </a:solidFill>
                  <a:latin typeface="黑体" panose="02010609060101010101" charset="-122"/>
                  <a:ea typeface="黑体" panose="02010609060101010101" charset="-122"/>
                </a:rPr>
                <a:t>知识储备</a:t>
              </a:r>
              <a:endParaRPr lang="zh-CN" altLang="en-US" sz="2800" b="1">
                <a:solidFill>
                  <a:srgbClr val="0099CC"/>
                </a:solidFill>
                <a:latin typeface="黑体" panose="02010609060101010101" charset="-122"/>
                <a:ea typeface="黑体" panose="02010609060101010101" charset="-122"/>
              </a:endParaRPr>
            </a:p>
          </p:txBody>
        </p:sp>
      </p:grpSp>
      <p:sp>
        <p:nvSpPr>
          <p:cNvPr id="2" name="矩形 1"/>
          <p:cNvSpPr/>
          <p:nvPr/>
        </p:nvSpPr>
        <p:spPr>
          <a:xfrm>
            <a:off x="222885" y="1311910"/>
            <a:ext cx="8796020" cy="2954020"/>
          </a:xfrm>
          <a:prstGeom prst="rect">
            <a:avLst/>
          </a:prstGeom>
          <a:noFill/>
          <a:ln w="28575" cmpd="sng">
            <a:solidFill>
              <a:schemeClr val="accent1">
                <a:shade val="50000"/>
              </a:schemeClr>
            </a:solidFill>
            <a:prstDash val="solid"/>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文本框 99"/>
          <p:cNvSpPr txBox="1"/>
          <p:nvPr/>
        </p:nvSpPr>
        <p:spPr>
          <a:xfrm>
            <a:off x="222885" y="1493520"/>
            <a:ext cx="8630285" cy="2630170"/>
          </a:xfrm>
          <a:prstGeom prst="rect">
            <a:avLst/>
          </a:prstGeom>
          <a:noFill/>
          <a:ln w="9525">
            <a:noFill/>
          </a:ln>
        </p:spPr>
        <p:txBody>
          <a:bodyPr wrap="square">
            <a:spAutoFit/>
          </a:bodyPr>
          <a:lstStyle/>
          <a:p>
            <a:r>
              <a:rPr lang="en-US" altLang="zh-CN" sz="3300" b="1">
                <a:latin typeface="华文楷体" panose="02010600040101010101" pitchFamily="2" charset="-122"/>
                <a:ea typeface="华文楷体" panose="02010600040101010101" pitchFamily="2" charset="-122"/>
              </a:rPr>
              <a:t>     </a:t>
            </a:r>
            <a:r>
              <a:rPr sz="3300" b="1">
                <a:latin typeface="华文楷体" panose="02010600040101010101" pitchFamily="2" charset="-122"/>
                <a:ea typeface="华文楷体" panose="02010600040101010101" pitchFamily="2" charset="-122"/>
              </a:rPr>
              <a:t>古今异义是指古今字形相同而意义和用法已不相同的词，有的词义扩大了，有的词义缩小了，有的词义演变转移了，有的是单音节词和双音节词的变化，这些变化都造成了古今异义。翻译时需要做好转换。</a:t>
            </a:r>
            <a:endParaRPr sz="3300" b="1">
              <a:latin typeface="华文楷体" panose="02010600040101010101" pitchFamily="2" charset="-122"/>
              <a:ea typeface="华文楷体" panose="02010600040101010101" pitchFamily="2" charset="-122"/>
            </a:endParaRPr>
          </a:p>
        </p:txBody>
      </p:sp>
      <p:sp>
        <p:nvSpPr>
          <p:cNvPr id="3" name="文本框 2"/>
          <p:cNvSpPr txBox="1"/>
          <p:nvPr/>
        </p:nvSpPr>
        <p:spPr>
          <a:xfrm>
            <a:off x="3434080" y="532765"/>
            <a:ext cx="5080000" cy="521970"/>
          </a:xfrm>
          <a:prstGeom prst="rect">
            <a:avLst/>
          </a:prstGeom>
          <a:noFill/>
          <a:ln w="9525">
            <a:noFill/>
          </a:ln>
        </p:spPr>
        <p:txBody>
          <a:bodyPr>
            <a:spAutoFit/>
          </a:bodyPr>
          <a:lstStyle/>
          <a:p>
            <a:r>
              <a:rPr lang="zh-CN" altLang="en-US" sz="2800" b="1">
                <a:solidFill>
                  <a:srgbClr val="0000FF"/>
                </a:solidFill>
                <a:latin typeface="宋体" charset="0"/>
                <a:cs typeface="宋体" charset="0"/>
                <a:sym typeface="+mn-ea"/>
              </a:rPr>
              <a:t>古今异义的转换</a:t>
            </a:r>
            <a:endParaRPr lang="zh-CN" altLang="en-US" sz="2800" b="1">
              <a:solidFill>
                <a:srgbClr val="0000FF"/>
              </a:solidFill>
              <a:latin typeface="宋体" charset="0"/>
              <a:cs typeface="宋体" charset="0"/>
              <a:sym typeface="+mn-ea"/>
            </a:endParaRPr>
          </a:p>
        </p:txBody>
      </p:sp>
      <p:sp>
        <p:nvSpPr>
          <p:cNvPr id="4" name="文本框 3"/>
          <p:cNvSpPr txBox="1"/>
          <p:nvPr/>
        </p:nvSpPr>
        <p:spPr>
          <a:xfrm>
            <a:off x="222885" y="4508500"/>
            <a:ext cx="8796655" cy="2245360"/>
          </a:xfrm>
          <a:prstGeom prst="rect">
            <a:avLst/>
          </a:prstGeom>
          <a:noFill/>
          <a:ln w="9525">
            <a:noFill/>
          </a:ln>
        </p:spPr>
        <p:txBody>
          <a:bodyPr wrap="square">
            <a:spAutoFit/>
          </a:bodyPr>
          <a:lstStyle/>
          <a:p>
            <a:pPr marL="0" indent="0" algn="l"/>
            <a:r>
              <a:rPr lang="zh-CN" altLang="en-US" sz="2800" b="1">
                <a:solidFill>
                  <a:srgbClr val="0000FF"/>
                </a:solidFill>
                <a:latin typeface="宋体" charset="0"/>
                <a:cs typeface="宋体" charset="0"/>
              </a:rPr>
              <a:t>【教材示例】</a:t>
            </a:r>
            <a:endParaRPr lang="zh-CN" altLang="en-US" sz="2800" b="0">
              <a:latin typeface="宋体" charset="0"/>
              <a:cs typeface="宋体" charset="0"/>
            </a:endParaRPr>
          </a:p>
          <a:p>
            <a:pPr marL="0" indent="0" algn="l"/>
            <a:endParaRPr sz="2800" b="1"/>
          </a:p>
          <a:p>
            <a:pPr marL="0" indent="0" algn="l"/>
            <a:r>
              <a:rPr sz="2800" b="1"/>
              <a:t>①</a:t>
            </a:r>
            <a:r>
              <a:rPr lang="zh-CN" altLang="en-US" sz="2800" b="1">
                <a:solidFill>
                  <a:srgbClr val="000000"/>
                </a:solidFill>
                <a:highlight>
                  <a:srgbClr val="FFFFFF"/>
                </a:highlight>
                <a:latin typeface="楷体" panose="02010609060101010101" charset="-122"/>
                <a:ea typeface="楷体" panose="02010609060101010101" charset="-122"/>
                <a:cs typeface="楷体" panose="02010609060101010101" charset="-122"/>
              </a:rPr>
              <a:t>四支僵劲不能动，媵人持汤沃灌。</a:t>
            </a:r>
            <a:r>
              <a:rPr sz="2800" b="1"/>
              <a:t>（《送东阳马生序》）</a:t>
            </a:r>
            <a:endParaRPr sz="2800" b="1"/>
          </a:p>
          <a:p>
            <a:pPr marL="0" indent="0" algn="l"/>
            <a:endParaRPr lang="zh-CN" altLang="en-US" sz="2800" b="1"/>
          </a:p>
        </p:txBody>
      </p:sp>
      <p:sp>
        <p:nvSpPr>
          <p:cNvPr id="5" name="文本框 4"/>
          <p:cNvSpPr txBox="1"/>
          <p:nvPr/>
        </p:nvSpPr>
        <p:spPr>
          <a:xfrm>
            <a:off x="1282065" y="5849620"/>
            <a:ext cx="7571105" cy="521970"/>
          </a:xfrm>
          <a:prstGeom prst="rect">
            <a:avLst/>
          </a:prstGeom>
          <a:noFill/>
          <a:ln w="9525">
            <a:noFill/>
          </a:ln>
        </p:spPr>
        <p:txBody>
          <a:bodyPr wrap="square">
            <a:spAutoFit/>
          </a:bodyPr>
          <a:lstStyle/>
          <a:p>
            <a:r>
              <a:rPr lang="zh-CN" altLang="en-US" sz="2800" b="1">
                <a:solidFill>
                  <a:srgbClr val="0000FF"/>
                </a:solidFill>
                <a:latin typeface="宋体" charset="0"/>
                <a:cs typeface="宋体" charset="0"/>
                <a:sym typeface="+mn-ea"/>
              </a:rPr>
              <a:t>四肢僵硬不能动弹，仆人给我灌下</a:t>
            </a:r>
            <a:r>
              <a:rPr lang="zh-CN" altLang="en-US" sz="2800" b="1">
                <a:solidFill>
                  <a:srgbClr val="FF0000"/>
                </a:solidFill>
                <a:latin typeface="宋体" charset="0"/>
                <a:cs typeface="宋体" charset="0"/>
                <a:sym typeface="+mn-ea"/>
              </a:rPr>
              <a:t>热水</a:t>
            </a:r>
            <a:r>
              <a:rPr lang="zh-CN" altLang="en-US" sz="2800" b="1">
                <a:solidFill>
                  <a:srgbClr val="0000FF"/>
                </a:solidFill>
                <a:latin typeface="宋体" charset="0"/>
                <a:cs typeface="宋体" charset="0"/>
                <a:sym typeface="+mn-ea"/>
              </a:rPr>
              <a:t>。</a:t>
            </a:r>
            <a:endParaRPr lang="zh-CN" altLang="en-US" sz="2800" b="1">
              <a:solidFill>
                <a:srgbClr val="0000FF"/>
              </a:solidFill>
              <a:latin typeface="宋体" charset="0"/>
              <a:cs typeface="宋体" charset="0"/>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7169" name="Group 19"/>
          <p:cNvGrpSpPr/>
          <p:nvPr/>
        </p:nvGrpSpPr>
        <p:grpSpPr>
          <a:xfrm>
            <a:off x="511810" y="443865"/>
            <a:ext cx="2319338" cy="700405"/>
            <a:chOff x="138" y="461"/>
            <a:chExt cx="1461" cy="441"/>
          </a:xfrm>
        </p:grpSpPr>
        <p:pic>
          <p:nvPicPr>
            <p:cNvPr id="7170" name="Picture 18" descr="未标题-1"/>
            <p:cNvPicPr>
              <a:picLocks noChangeAspect="1"/>
            </p:cNvPicPr>
            <p:nvPr/>
          </p:nvPicPr>
          <p:blipFill>
            <a:blip r:embed="rId2"/>
            <a:stretch>
              <a:fillRect/>
            </a:stretch>
          </p:blipFill>
          <p:spPr>
            <a:xfrm>
              <a:off x="138" y="461"/>
              <a:ext cx="1461" cy="441"/>
            </a:xfrm>
            <a:prstGeom prst="rect">
              <a:avLst/>
            </a:prstGeom>
            <a:noFill/>
            <a:ln w="9525">
              <a:noFill/>
            </a:ln>
          </p:spPr>
        </p:pic>
        <p:sp>
          <p:nvSpPr>
            <p:cNvPr id="7171" name="文本框 2"/>
            <p:cNvSpPr txBox="1"/>
            <p:nvPr/>
          </p:nvSpPr>
          <p:spPr>
            <a:xfrm>
              <a:off x="409" y="517"/>
              <a:ext cx="1190" cy="329"/>
            </a:xfrm>
            <a:prstGeom prst="rect">
              <a:avLst/>
            </a:prstGeom>
            <a:noFill/>
            <a:ln w="9525">
              <a:noFill/>
            </a:ln>
          </p:spPr>
          <p:txBody>
            <a:bodyPr wrap="square" anchor="t">
              <a:spAutoFit/>
            </a:bodyPr>
            <a:lstStyle/>
            <a:p>
              <a:pPr algn="ctr"/>
              <a:r>
                <a:rPr lang="zh-CN" altLang="en-US" sz="2800" b="1">
                  <a:solidFill>
                    <a:srgbClr val="0099CC"/>
                  </a:solidFill>
                  <a:latin typeface="黑体" panose="02010609060101010101" charset="-122"/>
                  <a:ea typeface="黑体" panose="02010609060101010101" charset="-122"/>
                </a:rPr>
                <a:t>知识储备</a:t>
              </a:r>
              <a:endParaRPr lang="zh-CN" altLang="en-US" sz="2800" b="1">
                <a:solidFill>
                  <a:srgbClr val="0099CC"/>
                </a:solidFill>
                <a:latin typeface="黑体" panose="02010609060101010101" charset="-122"/>
                <a:ea typeface="黑体" panose="02010609060101010101" charset="-122"/>
              </a:endParaRPr>
            </a:p>
          </p:txBody>
        </p:sp>
      </p:grpSp>
      <p:sp>
        <p:nvSpPr>
          <p:cNvPr id="3" name="文本框 2"/>
          <p:cNvSpPr txBox="1"/>
          <p:nvPr/>
        </p:nvSpPr>
        <p:spPr>
          <a:xfrm>
            <a:off x="3434080" y="532765"/>
            <a:ext cx="5080000" cy="521970"/>
          </a:xfrm>
          <a:prstGeom prst="rect">
            <a:avLst/>
          </a:prstGeom>
          <a:noFill/>
          <a:ln w="9525">
            <a:noFill/>
          </a:ln>
        </p:spPr>
        <p:txBody>
          <a:bodyPr>
            <a:spAutoFit/>
          </a:bodyPr>
          <a:lstStyle/>
          <a:p>
            <a:r>
              <a:rPr lang="zh-CN" altLang="en-US" sz="2800" b="1">
                <a:solidFill>
                  <a:srgbClr val="0000FF"/>
                </a:solidFill>
                <a:latin typeface="宋体" charset="0"/>
                <a:cs typeface="宋体" charset="0"/>
                <a:sym typeface="+mn-ea"/>
              </a:rPr>
              <a:t>通假字的转换</a:t>
            </a:r>
            <a:endParaRPr lang="zh-CN" altLang="en-US" sz="2800" b="1">
              <a:solidFill>
                <a:srgbClr val="0000FF"/>
              </a:solidFill>
              <a:latin typeface="宋体" charset="0"/>
              <a:cs typeface="宋体" charset="0"/>
              <a:sym typeface="+mn-ea"/>
            </a:endParaRPr>
          </a:p>
        </p:txBody>
      </p:sp>
      <p:sp>
        <p:nvSpPr>
          <p:cNvPr id="4" name="文本框 3"/>
          <p:cNvSpPr txBox="1"/>
          <p:nvPr/>
        </p:nvSpPr>
        <p:spPr>
          <a:xfrm>
            <a:off x="390525" y="2192020"/>
            <a:ext cx="8796655" cy="2245360"/>
          </a:xfrm>
          <a:prstGeom prst="rect">
            <a:avLst/>
          </a:prstGeom>
          <a:noFill/>
          <a:ln w="9525">
            <a:noFill/>
          </a:ln>
        </p:spPr>
        <p:txBody>
          <a:bodyPr wrap="square">
            <a:spAutoFit/>
          </a:bodyPr>
          <a:lstStyle/>
          <a:p>
            <a:pPr marL="0" indent="0" algn="l"/>
            <a:r>
              <a:rPr lang="zh-CN" altLang="en-US" sz="2800" b="1">
                <a:solidFill>
                  <a:srgbClr val="0000FF"/>
                </a:solidFill>
                <a:latin typeface="宋体" charset="0"/>
                <a:cs typeface="宋体" charset="0"/>
              </a:rPr>
              <a:t>【教材示例】</a:t>
            </a:r>
            <a:endParaRPr lang="zh-CN" altLang="en-US" sz="2800" b="0">
              <a:latin typeface="宋体" charset="0"/>
              <a:cs typeface="宋体" charset="0"/>
            </a:endParaRPr>
          </a:p>
          <a:p>
            <a:pPr marL="0" indent="0" algn="l"/>
            <a:endParaRPr sz="2800" b="1"/>
          </a:p>
          <a:p>
            <a:pPr marL="0" indent="0" algn="l"/>
            <a:r>
              <a:rPr sz="2800" b="1"/>
              <a:t>①</a:t>
            </a:r>
            <a:r>
              <a:rPr lang="zh-CN" altLang="en-US" sz="2800" b="1">
                <a:solidFill>
                  <a:srgbClr val="000000"/>
                </a:solidFill>
                <a:highlight>
                  <a:srgbClr val="FFFFFF"/>
                </a:highlight>
                <a:latin typeface="楷体" panose="02010609060101010101" charset="-122"/>
                <a:ea typeface="楷体" panose="02010609060101010101" charset="-122"/>
                <a:cs typeface="楷体" panose="02010609060101010101" charset="-122"/>
              </a:rPr>
              <a:t>由是则生而有不用也,由是则可以辟患而有不为也</a:t>
            </a:r>
            <a:r>
              <a:rPr sz="2800" b="1"/>
              <a:t>（《鱼我所欲也》）</a:t>
            </a:r>
            <a:endParaRPr sz="2800" b="1"/>
          </a:p>
          <a:p>
            <a:pPr marL="0" indent="0" algn="l"/>
            <a:endParaRPr lang="zh-CN" altLang="en-US" sz="2800" b="1"/>
          </a:p>
        </p:txBody>
      </p:sp>
      <p:sp>
        <p:nvSpPr>
          <p:cNvPr id="5" name="文本框 4"/>
          <p:cNvSpPr txBox="1"/>
          <p:nvPr/>
        </p:nvSpPr>
        <p:spPr>
          <a:xfrm>
            <a:off x="433070" y="4574540"/>
            <a:ext cx="8188325" cy="953135"/>
          </a:xfrm>
          <a:prstGeom prst="rect">
            <a:avLst/>
          </a:prstGeom>
          <a:noFill/>
          <a:ln w="9525">
            <a:noFill/>
          </a:ln>
        </p:spPr>
        <p:txBody>
          <a:bodyPr wrap="square">
            <a:spAutoFit/>
          </a:bodyPr>
          <a:lstStyle/>
          <a:p>
            <a:r>
              <a:rPr lang="zh-CN" altLang="en-US" sz="2800" b="1">
                <a:solidFill>
                  <a:srgbClr val="0000FF"/>
                </a:solidFill>
                <a:latin typeface="宋体" charset="0"/>
                <a:cs typeface="宋体" charset="0"/>
                <a:sym typeface="+mn-ea"/>
              </a:rPr>
              <a:t>通过这种方法就可以生存,但是有的人不用;通过这种方法就可以</a:t>
            </a:r>
            <a:r>
              <a:rPr lang="zh-CN" altLang="en-US" sz="2800" b="1">
                <a:solidFill>
                  <a:srgbClr val="FF0000"/>
                </a:solidFill>
                <a:latin typeface="宋体" charset="0"/>
                <a:cs typeface="宋体" charset="0"/>
                <a:sym typeface="+mn-ea"/>
              </a:rPr>
              <a:t>躲避</a:t>
            </a:r>
            <a:r>
              <a:rPr lang="zh-CN" altLang="en-US" sz="2800" b="1">
                <a:solidFill>
                  <a:srgbClr val="0000FF"/>
                </a:solidFill>
                <a:latin typeface="宋体" charset="0"/>
                <a:cs typeface="宋体" charset="0"/>
                <a:sym typeface="+mn-ea"/>
              </a:rPr>
              <a:t>祸患,但是有的人就不用。</a:t>
            </a:r>
            <a:endParaRPr lang="zh-CN" altLang="en-US" sz="2800" b="1">
              <a:solidFill>
                <a:srgbClr val="0000FF"/>
              </a:solidFill>
              <a:latin typeface="宋体" charset="0"/>
              <a:cs typeface="宋体" charset="0"/>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7169" name="Group 19"/>
          <p:cNvGrpSpPr/>
          <p:nvPr/>
        </p:nvGrpSpPr>
        <p:grpSpPr>
          <a:xfrm>
            <a:off x="511810" y="443865"/>
            <a:ext cx="2319338" cy="700405"/>
            <a:chOff x="138" y="461"/>
            <a:chExt cx="1461" cy="441"/>
          </a:xfrm>
        </p:grpSpPr>
        <p:pic>
          <p:nvPicPr>
            <p:cNvPr id="7170" name="Picture 18" descr="未标题-1"/>
            <p:cNvPicPr>
              <a:picLocks noChangeAspect="1"/>
            </p:cNvPicPr>
            <p:nvPr/>
          </p:nvPicPr>
          <p:blipFill>
            <a:blip r:embed="rId2"/>
            <a:stretch>
              <a:fillRect/>
            </a:stretch>
          </p:blipFill>
          <p:spPr>
            <a:xfrm>
              <a:off x="138" y="461"/>
              <a:ext cx="1461" cy="441"/>
            </a:xfrm>
            <a:prstGeom prst="rect">
              <a:avLst/>
            </a:prstGeom>
            <a:noFill/>
            <a:ln w="9525">
              <a:noFill/>
            </a:ln>
          </p:spPr>
        </p:pic>
        <p:sp>
          <p:nvSpPr>
            <p:cNvPr id="7171" name="文本框 2"/>
            <p:cNvSpPr txBox="1"/>
            <p:nvPr/>
          </p:nvSpPr>
          <p:spPr>
            <a:xfrm>
              <a:off x="409" y="517"/>
              <a:ext cx="1190" cy="329"/>
            </a:xfrm>
            <a:prstGeom prst="rect">
              <a:avLst/>
            </a:prstGeom>
            <a:noFill/>
            <a:ln w="9525">
              <a:noFill/>
            </a:ln>
          </p:spPr>
          <p:txBody>
            <a:bodyPr wrap="square" anchor="t">
              <a:spAutoFit/>
            </a:bodyPr>
            <a:lstStyle/>
            <a:p>
              <a:pPr algn="ctr"/>
              <a:r>
                <a:rPr lang="zh-CN" altLang="en-US" sz="2800" b="1">
                  <a:solidFill>
                    <a:srgbClr val="0099CC"/>
                  </a:solidFill>
                  <a:latin typeface="黑体" panose="02010609060101010101" charset="-122"/>
                  <a:ea typeface="黑体" panose="02010609060101010101" charset="-122"/>
                </a:rPr>
                <a:t>知识储备</a:t>
              </a:r>
              <a:endParaRPr lang="zh-CN" altLang="en-US" sz="2800" b="1">
                <a:solidFill>
                  <a:srgbClr val="0099CC"/>
                </a:solidFill>
                <a:latin typeface="黑体" panose="02010609060101010101" charset="-122"/>
                <a:ea typeface="黑体" panose="02010609060101010101" charset="-122"/>
              </a:endParaRPr>
            </a:p>
          </p:txBody>
        </p:sp>
      </p:grpSp>
      <p:sp>
        <p:nvSpPr>
          <p:cNvPr id="3" name="文本框 2"/>
          <p:cNvSpPr txBox="1"/>
          <p:nvPr/>
        </p:nvSpPr>
        <p:spPr>
          <a:xfrm>
            <a:off x="3434080" y="532765"/>
            <a:ext cx="5080000" cy="521970"/>
          </a:xfrm>
          <a:prstGeom prst="rect">
            <a:avLst/>
          </a:prstGeom>
          <a:noFill/>
          <a:ln w="9525">
            <a:noFill/>
          </a:ln>
        </p:spPr>
        <p:txBody>
          <a:bodyPr>
            <a:spAutoFit/>
          </a:bodyPr>
          <a:lstStyle/>
          <a:p>
            <a:r>
              <a:rPr lang="zh-CN" altLang="en-US" sz="2800" b="1">
                <a:solidFill>
                  <a:srgbClr val="0000FF"/>
                </a:solidFill>
                <a:latin typeface="宋体" charset="0"/>
                <a:cs typeface="宋体" charset="0"/>
                <a:sym typeface="+mn-ea"/>
              </a:rPr>
              <a:t>词类活用的转换</a:t>
            </a:r>
            <a:endParaRPr lang="zh-CN" altLang="en-US" sz="2800" b="1">
              <a:solidFill>
                <a:srgbClr val="0000FF"/>
              </a:solidFill>
              <a:latin typeface="宋体" charset="0"/>
              <a:cs typeface="宋体" charset="0"/>
              <a:sym typeface="+mn-ea"/>
            </a:endParaRPr>
          </a:p>
        </p:txBody>
      </p:sp>
      <p:sp>
        <p:nvSpPr>
          <p:cNvPr id="4" name="文本框 3"/>
          <p:cNvSpPr txBox="1"/>
          <p:nvPr/>
        </p:nvSpPr>
        <p:spPr>
          <a:xfrm>
            <a:off x="360045" y="3963670"/>
            <a:ext cx="8796655" cy="2245360"/>
          </a:xfrm>
          <a:prstGeom prst="rect">
            <a:avLst/>
          </a:prstGeom>
          <a:noFill/>
          <a:ln w="9525">
            <a:noFill/>
          </a:ln>
        </p:spPr>
        <p:txBody>
          <a:bodyPr wrap="square">
            <a:spAutoFit/>
          </a:bodyPr>
          <a:lstStyle/>
          <a:p>
            <a:pPr marL="0" indent="0" algn="l"/>
            <a:r>
              <a:rPr lang="zh-CN" altLang="en-US" sz="2800" b="1">
                <a:solidFill>
                  <a:srgbClr val="0000FF"/>
                </a:solidFill>
                <a:latin typeface="宋体" charset="0"/>
                <a:cs typeface="宋体" charset="0"/>
              </a:rPr>
              <a:t>【教材示例】</a:t>
            </a:r>
            <a:endParaRPr lang="zh-CN" altLang="en-US" sz="2800" b="0">
              <a:latin typeface="宋体" charset="0"/>
              <a:cs typeface="宋体" charset="0"/>
            </a:endParaRPr>
          </a:p>
          <a:p>
            <a:pPr marL="0" indent="0" algn="l"/>
            <a:endParaRPr sz="2800" b="1"/>
          </a:p>
          <a:p>
            <a:pPr marL="0" indent="0" algn="l"/>
            <a:r>
              <a:rPr sz="2800" b="1"/>
              <a:t>①</a:t>
            </a:r>
            <a:r>
              <a:rPr lang="zh-CN" altLang="en-US" sz="2800" b="1">
                <a:solidFill>
                  <a:srgbClr val="000000"/>
                </a:solidFill>
                <a:highlight>
                  <a:srgbClr val="FFFFFF"/>
                </a:highlight>
                <a:latin typeface="楷体" panose="02010609060101010101" charset="-122"/>
                <a:ea typeface="楷体" panose="02010609060101010101" charset="-122"/>
                <a:cs typeface="楷体" panose="02010609060101010101" charset="-122"/>
              </a:rPr>
              <a:t>太守之乐其乐也</a:t>
            </a:r>
            <a:r>
              <a:rPr sz="2800" b="1"/>
              <a:t>（《醉翁亭记》）</a:t>
            </a:r>
            <a:endParaRPr sz="2800" b="1"/>
          </a:p>
          <a:p>
            <a:pPr marL="0" indent="0" algn="l"/>
            <a:endParaRPr sz="2800" b="1"/>
          </a:p>
          <a:p>
            <a:pPr marL="0" indent="0" algn="l"/>
            <a:endParaRPr lang="zh-CN" altLang="en-US" sz="2800" b="1"/>
          </a:p>
        </p:txBody>
      </p:sp>
      <p:sp>
        <p:nvSpPr>
          <p:cNvPr id="5" name="文本框 4"/>
          <p:cNvSpPr txBox="1"/>
          <p:nvPr/>
        </p:nvSpPr>
        <p:spPr>
          <a:xfrm>
            <a:off x="1895475" y="5399405"/>
            <a:ext cx="2476500" cy="521970"/>
          </a:xfrm>
          <a:prstGeom prst="rect">
            <a:avLst/>
          </a:prstGeom>
          <a:noFill/>
          <a:ln w="9525">
            <a:noFill/>
          </a:ln>
        </p:spPr>
        <p:txBody>
          <a:bodyPr wrap="square">
            <a:spAutoFit/>
          </a:bodyPr>
          <a:lstStyle/>
          <a:p>
            <a:r>
              <a:rPr lang="zh-CN" altLang="en-US" sz="2800" b="1">
                <a:solidFill>
                  <a:srgbClr val="0000FF"/>
                </a:solidFill>
                <a:latin typeface="宋体" charset="0"/>
                <a:cs typeface="宋体" charset="0"/>
                <a:sym typeface="+mn-ea"/>
              </a:rPr>
              <a:t>以</a:t>
            </a:r>
            <a:r>
              <a:rPr lang="en-US" altLang="zh-CN" sz="2800" b="1">
                <a:solidFill>
                  <a:srgbClr val="0000FF"/>
                </a:solidFill>
                <a:latin typeface="宋体" charset="0"/>
                <a:cs typeface="宋体" charset="0"/>
                <a:sym typeface="+mn-ea"/>
              </a:rPr>
              <a:t>...</a:t>
            </a:r>
            <a:r>
              <a:rPr lang="zh-CN" altLang="en-US" sz="2800" b="1">
                <a:solidFill>
                  <a:srgbClr val="0000FF"/>
                </a:solidFill>
                <a:latin typeface="宋体" charset="0"/>
                <a:cs typeface="宋体" charset="0"/>
                <a:sym typeface="+mn-ea"/>
              </a:rPr>
              <a:t>为乐</a:t>
            </a:r>
            <a:endParaRPr lang="zh-CN" altLang="en-US" sz="2800" b="1">
              <a:solidFill>
                <a:srgbClr val="0000FF"/>
              </a:solidFill>
              <a:latin typeface="宋体" charset="0"/>
              <a:cs typeface="宋体" charset="0"/>
              <a:sym typeface="+mn-ea"/>
            </a:endParaRPr>
          </a:p>
        </p:txBody>
      </p:sp>
      <p:grpSp>
        <p:nvGrpSpPr>
          <p:cNvPr id="32770" name="组合 175106"/>
          <p:cNvGrpSpPr/>
          <p:nvPr/>
        </p:nvGrpSpPr>
        <p:grpSpPr>
          <a:xfrm>
            <a:off x="2334260" y="1260475"/>
            <a:ext cx="4848225" cy="2703041"/>
            <a:chOff x="1066" y="1257"/>
            <a:chExt cx="3554" cy="2457"/>
          </a:xfrm>
        </p:grpSpPr>
        <p:sp>
          <p:nvSpPr>
            <p:cNvPr id="32771" name="文本框 175107"/>
            <p:cNvSpPr/>
            <p:nvPr/>
          </p:nvSpPr>
          <p:spPr>
            <a:xfrm>
              <a:off x="1066" y="2527"/>
              <a:ext cx="406" cy="335"/>
            </a:xfrm>
            <a:prstGeom prst="rect">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txBody>
            <a:bodyPr anchor="t">
              <a:spAutoFit/>
            </a:bodyPr>
            <a:lstStyle/>
            <a:p>
              <a:pPr>
                <a:spcBef>
                  <a:spcPct val="50000"/>
                </a:spcBef>
              </a:pPr>
              <a:r>
                <a:rPr lang="zh-CN" altLang="en-US" sz="1800" b="1">
                  <a:solidFill>
                    <a:srgbClr val="0000FF"/>
                  </a:solidFill>
                  <a:latin typeface="黑体" panose="02010609060101010101" charset="-122"/>
                  <a:ea typeface="黑体" panose="02010609060101010101" charset="-122"/>
                </a:rPr>
                <a:t>名</a:t>
              </a:r>
              <a:endParaRPr lang="zh-CN" altLang="en-US" sz="1800" b="1">
                <a:solidFill>
                  <a:srgbClr val="0000FF"/>
                </a:solidFill>
                <a:latin typeface="黑体" panose="02010609060101010101" charset="-122"/>
                <a:ea typeface="黑体" panose="02010609060101010101" charset="-122"/>
              </a:endParaRPr>
            </a:p>
          </p:txBody>
        </p:sp>
        <p:sp>
          <p:nvSpPr>
            <p:cNvPr id="32772" name="直接连接符 175108"/>
            <p:cNvSpPr/>
            <p:nvPr/>
          </p:nvSpPr>
          <p:spPr>
            <a:xfrm flipV="1">
              <a:off x="1405" y="2754"/>
              <a:ext cx="1065" cy="0"/>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txBody>
            <a:bodyPr/>
            <a:lstStyle/>
            <a:p/>
          </p:txBody>
        </p:sp>
        <p:sp>
          <p:nvSpPr>
            <p:cNvPr id="32773" name="文本框 175109"/>
            <p:cNvSpPr/>
            <p:nvPr/>
          </p:nvSpPr>
          <p:spPr>
            <a:xfrm>
              <a:off x="3001" y="2446"/>
              <a:ext cx="1619" cy="712"/>
            </a:xfrm>
            <a:prstGeom prst="rect">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txBody>
            <a:bodyPr wrap="square" anchor="t">
              <a:spAutoFit/>
            </a:bodyPr>
            <a:lstStyle/>
            <a:p>
              <a:pPr>
                <a:spcBef>
                  <a:spcPct val="50000"/>
                </a:spcBef>
              </a:pPr>
              <a:r>
                <a:rPr lang="en-US" altLang="zh-CN" sz="1800" b="1">
                  <a:solidFill>
                    <a:srgbClr val="0000FF"/>
                  </a:solidFill>
                  <a:latin typeface="黑体" panose="02010609060101010101" charset="-122"/>
                  <a:ea typeface="黑体" panose="02010609060101010101" charset="-122"/>
                </a:rPr>
                <a:t>(</a:t>
              </a:r>
              <a:r>
                <a:rPr lang="zh-CN" altLang="en-US" sz="1800" b="1">
                  <a:solidFill>
                    <a:srgbClr val="0000FF"/>
                  </a:solidFill>
                  <a:latin typeface="黑体" panose="02010609060101010101" charset="-122"/>
                  <a:ea typeface="黑体" panose="02010609060101010101" charset="-122"/>
                </a:rPr>
                <a:t>一般动词、</a:t>
              </a:r>
              <a:endParaRPr lang="zh-CN" altLang="en-US" sz="1800" b="1">
                <a:solidFill>
                  <a:srgbClr val="0000FF"/>
                </a:solidFill>
                <a:latin typeface="黑体" panose="02010609060101010101" charset="-122"/>
                <a:ea typeface="黑体" panose="02010609060101010101" charset="-122"/>
              </a:endParaRPr>
            </a:p>
            <a:p>
              <a:pPr>
                <a:spcBef>
                  <a:spcPct val="50000"/>
                </a:spcBef>
              </a:pPr>
              <a:r>
                <a:rPr lang="zh-CN" altLang="en-US" sz="1800" b="1">
                  <a:solidFill>
                    <a:srgbClr val="0000FF"/>
                  </a:solidFill>
                  <a:latin typeface="黑体" panose="02010609060101010101" charset="-122"/>
                  <a:ea typeface="黑体" panose="02010609060101010101" charset="-122"/>
                </a:rPr>
                <a:t>使动、意动 </a:t>
              </a:r>
              <a:r>
                <a:rPr lang="en-US" altLang="zh-CN" sz="1800" b="1">
                  <a:solidFill>
                    <a:srgbClr val="0000FF"/>
                  </a:solidFill>
                  <a:latin typeface="黑体" panose="02010609060101010101" charset="-122"/>
                  <a:ea typeface="黑体" panose="02010609060101010101" charset="-122"/>
                </a:rPr>
                <a:t>)</a:t>
              </a:r>
              <a:endParaRPr lang="en-US" altLang="zh-CN" sz="1800" b="1">
                <a:solidFill>
                  <a:srgbClr val="0000FF"/>
                </a:solidFill>
                <a:latin typeface="黑体" panose="02010609060101010101" charset="-122"/>
                <a:ea typeface="黑体" panose="02010609060101010101" charset="-122"/>
              </a:endParaRPr>
            </a:p>
          </p:txBody>
        </p:sp>
        <p:sp>
          <p:nvSpPr>
            <p:cNvPr id="32774" name="文本框 175110"/>
            <p:cNvSpPr/>
            <p:nvPr/>
          </p:nvSpPr>
          <p:spPr>
            <a:xfrm>
              <a:off x="1790" y="1754"/>
              <a:ext cx="408" cy="335"/>
            </a:xfrm>
            <a:prstGeom prst="rect">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txBody>
            <a:bodyPr anchor="t">
              <a:spAutoFit/>
            </a:bodyPr>
            <a:lstStyle/>
            <a:p>
              <a:pPr>
                <a:spcBef>
                  <a:spcPct val="50000"/>
                </a:spcBef>
              </a:pPr>
              <a:r>
                <a:rPr lang="zh-CN" altLang="en-US" sz="1800" b="1">
                  <a:solidFill>
                    <a:srgbClr val="0000FF"/>
                  </a:solidFill>
                  <a:latin typeface="黑体" panose="02010609060101010101" charset="-122"/>
                  <a:ea typeface="黑体" panose="02010609060101010101" charset="-122"/>
                </a:rPr>
                <a:t>形</a:t>
              </a:r>
              <a:endParaRPr lang="zh-CN" altLang="en-US" sz="1800" b="1">
                <a:solidFill>
                  <a:srgbClr val="0000FF"/>
                </a:solidFill>
                <a:latin typeface="黑体" panose="02010609060101010101" charset="-122"/>
                <a:ea typeface="黑体" panose="02010609060101010101" charset="-122"/>
              </a:endParaRPr>
            </a:p>
          </p:txBody>
        </p:sp>
        <p:sp>
          <p:nvSpPr>
            <p:cNvPr id="32775" name="直接连接符 175111"/>
            <p:cNvSpPr>
              <a:spLocks noChangeAspect="1"/>
            </p:cNvSpPr>
            <p:nvPr/>
          </p:nvSpPr>
          <p:spPr>
            <a:xfrm rot="300000" flipH="1">
              <a:off x="1449" y="2074"/>
              <a:ext cx="458" cy="680"/>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txBody>
            <a:bodyPr/>
            <a:lstStyle/>
            <a:p/>
          </p:txBody>
        </p:sp>
        <p:sp>
          <p:nvSpPr>
            <p:cNvPr id="32776" name="直接连接符 175112"/>
            <p:cNvSpPr/>
            <p:nvPr/>
          </p:nvSpPr>
          <p:spPr>
            <a:xfrm rot="-300000">
              <a:off x="1971" y="2074"/>
              <a:ext cx="453" cy="680"/>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txBody>
            <a:bodyPr/>
            <a:lstStyle/>
            <a:p/>
          </p:txBody>
        </p:sp>
        <p:sp>
          <p:nvSpPr>
            <p:cNvPr id="32777" name="文本框 175113"/>
            <p:cNvSpPr/>
            <p:nvPr/>
          </p:nvSpPr>
          <p:spPr>
            <a:xfrm>
              <a:off x="1790" y="1257"/>
              <a:ext cx="361" cy="335"/>
            </a:xfrm>
            <a:prstGeom prst="rect">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txBody>
            <a:bodyPr anchor="t">
              <a:spAutoFit/>
            </a:bodyPr>
            <a:lstStyle/>
            <a:p>
              <a:pPr>
                <a:spcBef>
                  <a:spcPct val="50000"/>
                </a:spcBef>
              </a:pPr>
              <a:r>
                <a:rPr lang="zh-CN" altLang="en-US" sz="1800" b="1">
                  <a:solidFill>
                    <a:srgbClr val="0000FF"/>
                  </a:solidFill>
                  <a:latin typeface="黑体" panose="02010609060101010101" charset="-122"/>
                  <a:ea typeface="黑体" panose="02010609060101010101" charset="-122"/>
                </a:rPr>
                <a:t>状</a:t>
              </a:r>
              <a:endParaRPr lang="zh-CN" altLang="en-US" sz="1800" b="1">
                <a:solidFill>
                  <a:srgbClr val="0000FF"/>
                </a:solidFill>
                <a:latin typeface="黑体" panose="02010609060101010101" charset="-122"/>
                <a:ea typeface="黑体" panose="02010609060101010101" charset="-122"/>
              </a:endParaRPr>
            </a:p>
          </p:txBody>
        </p:sp>
        <p:sp>
          <p:nvSpPr>
            <p:cNvPr id="32778" name="文本框 175114"/>
            <p:cNvSpPr/>
            <p:nvPr/>
          </p:nvSpPr>
          <p:spPr>
            <a:xfrm>
              <a:off x="1744" y="3379"/>
              <a:ext cx="363" cy="335"/>
            </a:xfrm>
            <a:prstGeom prst="rect">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txBody>
            <a:bodyPr anchor="t">
              <a:spAutoFit/>
            </a:bodyPr>
            <a:lstStyle/>
            <a:p>
              <a:pPr>
                <a:spcBef>
                  <a:spcPct val="50000"/>
                </a:spcBef>
              </a:pPr>
              <a:r>
                <a:rPr lang="zh-CN" altLang="en-US" sz="1800" b="1">
                  <a:solidFill>
                    <a:srgbClr val="0000FF"/>
                  </a:solidFill>
                  <a:latin typeface="黑体" panose="02010609060101010101" charset="-122"/>
                  <a:ea typeface="黑体" panose="02010609060101010101" charset="-122"/>
                </a:rPr>
                <a:t>数</a:t>
              </a:r>
              <a:endParaRPr lang="zh-CN" altLang="en-US" sz="1800" b="1">
                <a:solidFill>
                  <a:srgbClr val="0000FF"/>
                </a:solidFill>
                <a:latin typeface="黑体" panose="02010609060101010101" charset="-122"/>
                <a:ea typeface="黑体" panose="02010609060101010101" charset="-122"/>
              </a:endParaRPr>
            </a:p>
          </p:txBody>
        </p:sp>
        <p:sp>
          <p:nvSpPr>
            <p:cNvPr id="32779" name="直接连接符 175115"/>
            <p:cNvSpPr/>
            <p:nvPr/>
          </p:nvSpPr>
          <p:spPr>
            <a:xfrm rot="-360000" flipH="1" flipV="1">
              <a:off x="1426" y="2753"/>
              <a:ext cx="453" cy="680"/>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txBody>
            <a:bodyPr/>
            <a:lstStyle/>
            <a:p/>
          </p:txBody>
        </p:sp>
        <p:sp>
          <p:nvSpPr>
            <p:cNvPr id="32780" name="直接连接符 175116"/>
            <p:cNvSpPr/>
            <p:nvPr/>
          </p:nvSpPr>
          <p:spPr>
            <a:xfrm rot="480000" flipV="1">
              <a:off x="1969" y="2754"/>
              <a:ext cx="453" cy="680"/>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txBody>
            <a:bodyPr/>
            <a:lstStyle/>
            <a:p/>
          </p:txBody>
        </p:sp>
        <p:sp>
          <p:nvSpPr>
            <p:cNvPr id="32781" name="文本框 175117"/>
            <p:cNvSpPr/>
            <p:nvPr/>
          </p:nvSpPr>
          <p:spPr>
            <a:xfrm>
              <a:off x="2448" y="2527"/>
              <a:ext cx="408" cy="335"/>
            </a:xfrm>
            <a:prstGeom prst="rect">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txBody>
            <a:bodyPr anchor="t">
              <a:spAutoFit/>
            </a:bodyPr>
            <a:lstStyle/>
            <a:p>
              <a:pPr>
                <a:spcBef>
                  <a:spcPct val="50000"/>
                </a:spcBef>
              </a:pPr>
              <a:r>
                <a:rPr lang="zh-CN" altLang="en-US" sz="1800" b="1">
                  <a:solidFill>
                    <a:srgbClr val="0000FF"/>
                  </a:solidFill>
                  <a:latin typeface="黑体" panose="02010609060101010101" charset="-122"/>
                  <a:ea typeface="黑体" panose="02010609060101010101" charset="-122"/>
                </a:rPr>
                <a:t>动</a:t>
              </a:r>
              <a:endParaRPr lang="zh-CN" altLang="en-US" sz="1800" b="1">
                <a:solidFill>
                  <a:srgbClr val="0000FF"/>
                </a:solidFill>
                <a:latin typeface="黑体" panose="02010609060101010101" charset="-122"/>
                <a:ea typeface="黑体" panose="02010609060101010101" charset="-122"/>
              </a:endParaRPr>
            </a:p>
          </p:txBody>
        </p:sp>
        <p:grpSp>
          <p:nvGrpSpPr>
            <p:cNvPr id="32782" name="组合 175118"/>
            <p:cNvGrpSpPr/>
            <p:nvPr/>
          </p:nvGrpSpPr>
          <p:grpSpPr>
            <a:xfrm>
              <a:off x="1292" y="1434"/>
              <a:ext cx="545" cy="1147"/>
              <a:chOff x="1245" y="1425"/>
              <a:chExt cx="545" cy="1147"/>
            </a:xfrm>
          </p:grpSpPr>
          <p:sp>
            <p:nvSpPr>
              <p:cNvPr id="32783" name="直接连接符 175119"/>
              <p:cNvSpPr/>
              <p:nvPr/>
            </p:nvSpPr>
            <p:spPr>
              <a:xfrm rot="5400000" flipH="1">
                <a:off x="668" y="1994"/>
                <a:ext cx="1147" cy="1"/>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txBody>
              <a:bodyPr/>
              <a:lstStyle/>
              <a:p/>
            </p:txBody>
          </p:sp>
          <p:sp>
            <p:nvSpPr>
              <p:cNvPr id="32784" name="直接连接符 175120"/>
              <p:cNvSpPr/>
              <p:nvPr/>
            </p:nvSpPr>
            <p:spPr>
              <a:xfrm flipV="1">
                <a:off x="1246" y="1438"/>
                <a:ext cx="544" cy="0"/>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txBody>
              <a:bodyPr/>
              <a:lstStyle/>
              <a:p/>
            </p:txBody>
          </p:sp>
        </p:grpSp>
        <p:grpSp>
          <p:nvGrpSpPr>
            <p:cNvPr id="32785" name="组合 175121"/>
            <p:cNvGrpSpPr/>
            <p:nvPr/>
          </p:nvGrpSpPr>
          <p:grpSpPr>
            <a:xfrm>
              <a:off x="2109" y="1438"/>
              <a:ext cx="544" cy="1147"/>
              <a:chOff x="2153" y="1438"/>
              <a:chExt cx="544" cy="1147"/>
            </a:xfrm>
          </p:grpSpPr>
          <p:sp>
            <p:nvSpPr>
              <p:cNvPr id="32786" name="直接连接符 175122"/>
              <p:cNvSpPr/>
              <p:nvPr/>
            </p:nvSpPr>
            <p:spPr>
              <a:xfrm rot="-5400000">
                <a:off x="2119" y="2007"/>
                <a:ext cx="1147" cy="1"/>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txBody>
              <a:bodyPr/>
              <a:lstStyle/>
              <a:p/>
            </p:txBody>
          </p:sp>
          <p:sp>
            <p:nvSpPr>
              <p:cNvPr id="32787" name="直接连接符 175123"/>
              <p:cNvSpPr/>
              <p:nvPr/>
            </p:nvSpPr>
            <p:spPr>
              <a:xfrm flipH="1" flipV="1">
                <a:off x="2153" y="1438"/>
                <a:ext cx="544" cy="0"/>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txBody>
              <a:bodyPr/>
              <a:lstStyle/>
              <a:p/>
            </p:txBody>
          </p:sp>
        </p:gr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7169" name="Group 19"/>
          <p:cNvGrpSpPr/>
          <p:nvPr/>
        </p:nvGrpSpPr>
        <p:grpSpPr>
          <a:xfrm>
            <a:off x="511810" y="443865"/>
            <a:ext cx="2319338" cy="700405"/>
            <a:chOff x="138" y="461"/>
            <a:chExt cx="1461" cy="441"/>
          </a:xfrm>
        </p:grpSpPr>
        <p:pic>
          <p:nvPicPr>
            <p:cNvPr id="7170" name="Picture 18" descr="未标题-1"/>
            <p:cNvPicPr>
              <a:picLocks noChangeAspect="1"/>
            </p:cNvPicPr>
            <p:nvPr/>
          </p:nvPicPr>
          <p:blipFill>
            <a:blip r:embed="rId2"/>
            <a:stretch>
              <a:fillRect/>
            </a:stretch>
          </p:blipFill>
          <p:spPr>
            <a:xfrm>
              <a:off x="138" y="461"/>
              <a:ext cx="1461" cy="441"/>
            </a:xfrm>
            <a:prstGeom prst="rect">
              <a:avLst/>
            </a:prstGeom>
            <a:noFill/>
            <a:ln w="9525">
              <a:noFill/>
            </a:ln>
          </p:spPr>
        </p:pic>
        <p:sp>
          <p:nvSpPr>
            <p:cNvPr id="7171" name="文本框 2"/>
            <p:cNvSpPr txBox="1"/>
            <p:nvPr/>
          </p:nvSpPr>
          <p:spPr>
            <a:xfrm>
              <a:off x="409" y="517"/>
              <a:ext cx="1190" cy="329"/>
            </a:xfrm>
            <a:prstGeom prst="rect">
              <a:avLst/>
            </a:prstGeom>
            <a:noFill/>
            <a:ln w="9525">
              <a:noFill/>
            </a:ln>
          </p:spPr>
          <p:txBody>
            <a:bodyPr wrap="square" anchor="t">
              <a:spAutoFit/>
            </a:bodyPr>
            <a:lstStyle/>
            <a:p>
              <a:pPr algn="ctr"/>
              <a:r>
                <a:rPr lang="zh-CN" altLang="en-US" sz="2800" b="1">
                  <a:solidFill>
                    <a:srgbClr val="0099CC"/>
                  </a:solidFill>
                  <a:latin typeface="黑体" panose="02010609060101010101" charset="-122"/>
                  <a:ea typeface="黑体" panose="02010609060101010101" charset="-122"/>
                </a:rPr>
                <a:t>知识储备</a:t>
              </a:r>
              <a:endParaRPr lang="zh-CN" altLang="en-US" sz="2800" b="1">
                <a:solidFill>
                  <a:srgbClr val="0099CC"/>
                </a:solidFill>
                <a:latin typeface="黑体" panose="02010609060101010101" charset="-122"/>
                <a:ea typeface="黑体" panose="02010609060101010101" charset="-122"/>
              </a:endParaRPr>
            </a:p>
          </p:txBody>
        </p:sp>
      </p:grpSp>
      <p:sp>
        <p:nvSpPr>
          <p:cNvPr id="3" name="文本框 2"/>
          <p:cNvSpPr txBox="1"/>
          <p:nvPr/>
        </p:nvSpPr>
        <p:spPr>
          <a:xfrm>
            <a:off x="3296920" y="532765"/>
            <a:ext cx="5080000" cy="521970"/>
          </a:xfrm>
          <a:prstGeom prst="rect">
            <a:avLst/>
          </a:prstGeom>
          <a:noFill/>
          <a:ln w="9525">
            <a:noFill/>
          </a:ln>
        </p:spPr>
        <p:txBody>
          <a:bodyPr>
            <a:spAutoFit/>
          </a:bodyPr>
          <a:lstStyle/>
          <a:p>
            <a:r>
              <a:rPr lang="zh-CN" altLang="en-US" sz="2800" b="1">
                <a:latin typeface="宋体" charset="0"/>
                <a:cs typeface="宋体" charset="0"/>
              </a:rPr>
              <a:t>错误类型三（ </a:t>
            </a:r>
            <a:r>
              <a:rPr lang="zh-CN" altLang="en-US" sz="2800" b="1">
                <a:solidFill>
                  <a:srgbClr val="0000FF"/>
                </a:solidFill>
                <a:latin typeface="宋体" charset="0"/>
                <a:cs typeface="宋体" charset="0"/>
              </a:rPr>
              <a:t>乱换</a:t>
            </a:r>
            <a:r>
              <a:rPr lang="zh-CN" altLang="en-US" sz="2800" b="1">
                <a:solidFill>
                  <a:srgbClr val="FF0000"/>
                </a:solidFill>
                <a:latin typeface="宋体" charset="0"/>
                <a:cs typeface="宋体" charset="0"/>
              </a:rPr>
              <a:t> </a:t>
            </a:r>
            <a:r>
              <a:rPr lang="zh-CN" altLang="en-US" sz="2800" b="1">
                <a:latin typeface="宋体" charset="0"/>
                <a:cs typeface="宋体" charset="0"/>
              </a:rPr>
              <a:t> ）</a:t>
            </a:r>
            <a:endParaRPr lang="zh-CN" altLang="en-US" sz="2800" b="1">
              <a:latin typeface="宋体" charset="0"/>
              <a:cs typeface="宋体" charset="0"/>
            </a:endParaRPr>
          </a:p>
        </p:txBody>
      </p:sp>
      <p:sp>
        <p:nvSpPr>
          <p:cNvPr id="5" name="文本框 4"/>
          <p:cNvSpPr txBox="1"/>
          <p:nvPr/>
        </p:nvSpPr>
        <p:spPr>
          <a:xfrm>
            <a:off x="511810" y="1321435"/>
            <a:ext cx="8169910" cy="3268980"/>
          </a:xfrm>
          <a:prstGeom prst="rect">
            <a:avLst/>
          </a:prstGeom>
          <a:noFill/>
          <a:ln w="9525">
            <a:noFill/>
          </a:ln>
        </p:spPr>
        <p:txBody>
          <a:bodyPr wrap="square">
            <a:spAutoFit/>
          </a:bodyPr>
          <a:lstStyle/>
          <a:p>
            <a:pPr marL="0" indent="0" algn="l"/>
            <a:r>
              <a:rPr sz="2800" b="1"/>
              <a:t>【真题链接】二《薛奎》</a:t>
            </a:r>
            <a:endParaRPr sz="2800"/>
          </a:p>
          <a:p>
            <a:pPr marL="0" indent="0" algn="l"/>
            <a:r>
              <a:rPr lang="zh-CN" altLang="en-US" sz="2800" b="1">
                <a:solidFill>
                  <a:srgbClr val="000000"/>
                </a:solidFill>
                <a:highlight>
                  <a:srgbClr val="FFFFFF"/>
                </a:highlight>
                <a:latin typeface="楷体" panose="02010609060101010101" charset="-122"/>
                <a:ea typeface="楷体" panose="02010609060101010101" charset="-122"/>
                <a:cs typeface="楷体" panose="02010609060101010101" charset="-122"/>
              </a:rPr>
              <a:t>(1)今幸兵食有余，安用此陈腐以困民哉！</a:t>
            </a:r>
            <a:endParaRPr lang="zh-CN" altLang="en-US" sz="2800" b="1">
              <a:solidFill>
                <a:srgbClr val="000000"/>
              </a:solidFill>
              <a:highlight>
                <a:srgbClr val="FFFFFF"/>
              </a:highlight>
              <a:latin typeface="楷体" panose="02010609060101010101" charset="-122"/>
              <a:ea typeface="楷体" panose="02010609060101010101" charset="-122"/>
              <a:cs typeface="楷体" panose="02010609060101010101" charset="-122"/>
            </a:endParaRPr>
          </a:p>
          <a:p>
            <a:pPr marL="0" indent="0" algn="l"/>
            <a:endParaRPr lang="zh-CN" altLang="en-US" sz="2800" b="1">
              <a:latin typeface="宋体" charset="0"/>
              <a:cs typeface="宋体" charset="0"/>
            </a:endParaRPr>
          </a:p>
          <a:p>
            <a:pPr marL="0" indent="0" algn="l"/>
            <a:r>
              <a:rPr lang="zh-CN" altLang="en-US" sz="2800" b="1">
                <a:latin typeface="宋体" charset="0"/>
                <a:cs typeface="宋体" charset="0"/>
              </a:rPr>
              <a:t>误译：现在幸好士兵和粮食有余，怎么能用这些陈腐的粮食而困苦百姓呢！</a:t>
            </a:r>
            <a:endParaRPr lang="zh-CN" altLang="en-US" sz="2800" b="1">
              <a:latin typeface="宋体" charset="0"/>
              <a:cs typeface="宋体" charset="0"/>
            </a:endParaRPr>
          </a:p>
          <a:p>
            <a:pPr marL="0" indent="0" algn="l"/>
            <a:endParaRPr sz="2800"/>
          </a:p>
          <a:p>
            <a:pPr marL="0" indent="0" algn="l"/>
            <a:endParaRPr lang="zh-CN" altLang="en-US" sz="2800" b="1">
              <a:latin typeface="宋体" charset="0"/>
              <a:cs typeface="宋体" charset="0"/>
            </a:endParaRPr>
          </a:p>
          <a:p>
            <a:pPr marL="0" indent="0" algn="l"/>
            <a:r>
              <a:rPr lang="zh-CN" altLang="en-US" sz="1050" b="1">
                <a:latin typeface="宋体" charset="0"/>
                <a:cs typeface="宋体" charset="0"/>
              </a:rPr>
              <a:t> </a:t>
            </a:r>
            <a:endParaRPr lang="zh-CN" altLang="en-US" b="1"/>
          </a:p>
        </p:txBody>
      </p:sp>
      <p:sp>
        <p:nvSpPr>
          <p:cNvPr id="7" name="文本框 6"/>
          <p:cNvSpPr txBox="1"/>
          <p:nvPr/>
        </p:nvSpPr>
        <p:spPr>
          <a:xfrm>
            <a:off x="715010" y="3855085"/>
            <a:ext cx="7792085" cy="953135"/>
          </a:xfrm>
          <a:prstGeom prst="rect">
            <a:avLst/>
          </a:prstGeom>
          <a:noFill/>
          <a:ln w="9525">
            <a:noFill/>
          </a:ln>
        </p:spPr>
        <p:txBody>
          <a:bodyPr wrap="square">
            <a:spAutoFit/>
          </a:bodyPr>
          <a:lstStyle/>
          <a:p>
            <a:r>
              <a:rPr lang="zh-CN" altLang="en-US" sz="2800" b="1">
                <a:solidFill>
                  <a:srgbClr val="0000FF"/>
                </a:solidFill>
                <a:latin typeface="宋体" charset="0"/>
                <a:cs typeface="宋体" charset="0"/>
                <a:sym typeface="+mn-ea"/>
              </a:rPr>
              <a:t>现在幸好</a:t>
            </a:r>
            <a:r>
              <a:rPr lang="zh-CN" altLang="en-US" sz="2800" b="1">
                <a:solidFill>
                  <a:srgbClr val="FF0000"/>
                </a:solidFill>
                <a:latin typeface="宋体" charset="0"/>
                <a:cs typeface="宋体" charset="0"/>
                <a:sym typeface="+mn-ea"/>
              </a:rPr>
              <a:t>军粮</a:t>
            </a:r>
            <a:r>
              <a:rPr lang="zh-CN" altLang="en-US" sz="2800" b="1">
                <a:solidFill>
                  <a:srgbClr val="0000FF"/>
                </a:solidFill>
                <a:latin typeface="宋体" charset="0"/>
                <a:cs typeface="宋体" charset="0"/>
                <a:sym typeface="+mn-ea"/>
              </a:rPr>
              <a:t>有余，怎么能因为这些陈腐的粮食而</a:t>
            </a:r>
            <a:r>
              <a:rPr lang="zh-CN" altLang="en-US" sz="2800" b="1">
                <a:solidFill>
                  <a:srgbClr val="FF0000"/>
                </a:solidFill>
                <a:latin typeface="宋体" charset="0"/>
                <a:cs typeface="宋体" charset="0"/>
                <a:sym typeface="+mn-ea"/>
              </a:rPr>
              <a:t>使百姓困苦</a:t>
            </a:r>
            <a:r>
              <a:rPr lang="zh-CN" altLang="en-US" sz="2800" b="1">
                <a:solidFill>
                  <a:srgbClr val="0000FF"/>
                </a:solidFill>
                <a:latin typeface="宋体" charset="0"/>
                <a:cs typeface="宋体" charset="0"/>
                <a:sym typeface="+mn-ea"/>
              </a:rPr>
              <a:t>呢！</a:t>
            </a:r>
            <a:endParaRPr lang="zh-CN" altLang="en-US" sz="2800" b="1">
              <a:solidFill>
                <a:srgbClr val="0000FF"/>
              </a:solidFill>
              <a:latin typeface="宋体" charset="0"/>
              <a:cs typeface="宋体" charset="0"/>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7169" name="Group 19"/>
          <p:cNvGrpSpPr/>
          <p:nvPr/>
        </p:nvGrpSpPr>
        <p:grpSpPr>
          <a:xfrm>
            <a:off x="511810" y="443865"/>
            <a:ext cx="2319338" cy="700405"/>
            <a:chOff x="138" y="461"/>
            <a:chExt cx="1461" cy="441"/>
          </a:xfrm>
        </p:grpSpPr>
        <p:pic>
          <p:nvPicPr>
            <p:cNvPr id="7170" name="Picture 18" descr="未标题-1"/>
            <p:cNvPicPr>
              <a:picLocks noChangeAspect="1"/>
            </p:cNvPicPr>
            <p:nvPr/>
          </p:nvPicPr>
          <p:blipFill>
            <a:blip r:embed="rId2"/>
            <a:stretch>
              <a:fillRect/>
            </a:stretch>
          </p:blipFill>
          <p:spPr>
            <a:xfrm>
              <a:off x="138" y="461"/>
              <a:ext cx="1461" cy="441"/>
            </a:xfrm>
            <a:prstGeom prst="rect">
              <a:avLst/>
            </a:prstGeom>
            <a:noFill/>
            <a:ln w="9525">
              <a:noFill/>
            </a:ln>
          </p:spPr>
        </p:pic>
        <p:sp>
          <p:nvSpPr>
            <p:cNvPr id="7171" name="文本框 2"/>
            <p:cNvSpPr txBox="1"/>
            <p:nvPr/>
          </p:nvSpPr>
          <p:spPr>
            <a:xfrm>
              <a:off x="409" y="517"/>
              <a:ext cx="1190" cy="329"/>
            </a:xfrm>
            <a:prstGeom prst="rect">
              <a:avLst/>
            </a:prstGeom>
            <a:noFill/>
            <a:ln w="9525">
              <a:noFill/>
            </a:ln>
          </p:spPr>
          <p:txBody>
            <a:bodyPr wrap="square" anchor="t">
              <a:spAutoFit/>
            </a:bodyPr>
            <a:lstStyle/>
            <a:p>
              <a:pPr algn="ctr"/>
              <a:r>
                <a:rPr lang="zh-CN" altLang="en-US" sz="2800" b="1">
                  <a:solidFill>
                    <a:srgbClr val="0099CC"/>
                  </a:solidFill>
                  <a:latin typeface="黑体" panose="02010609060101010101" charset="-122"/>
                  <a:ea typeface="黑体" panose="02010609060101010101" charset="-122"/>
                </a:rPr>
                <a:t>知识储备</a:t>
              </a:r>
              <a:endParaRPr lang="zh-CN" altLang="en-US" sz="2800" b="1">
                <a:solidFill>
                  <a:srgbClr val="0099CC"/>
                </a:solidFill>
                <a:latin typeface="黑体" panose="02010609060101010101" charset="-122"/>
                <a:ea typeface="黑体" panose="02010609060101010101" charset="-122"/>
              </a:endParaRPr>
            </a:p>
          </p:txBody>
        </p:sp>
      </p:grpSp>
      <p:sp>
        <p:nvSpPr>
          <p:cNvPr id="2" name="矩形 1"/>
          <p:cNvSpPr/>
          <p:nvPr/>
        </p:nvSpPr>
        <p:spPr>
          <a:xfrm>
            <a:off x="222885" y="1311910"/>
            <a:ext cx="8796020" cy="1795780"/>
          </a:xfrm>
          <a:prstGeom prst="rect">
            <a:avLst/>
          </a:prstGeom>
          <a:noFill/>
          <a:ln w="28575" cmpd="sng">
            <a:solidFill>
              <a:schemeClr val="accent1">
                <a:shade val="50000"/>
              </a:schemeClr>
            </a:solidFill>
            <a:prstDash val="solid"/>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文本框 99"/>
          <p:cNvSpPr txBox="1"/>
          <p:nvPr/>
        </p:nvSpPr>
        <p:spPr>
          <a:xfrm>
            <a:off x="222885" y="1493520"/>
            <a:ext cx="8630285" cy="1614805"/>
          </a:xfrm>
          <a:prstGeom prst="rect">
            <a:avLst/>
          </a:prstGeom>
          <a:noFill/>
          <a:ln w="9525">
            <a:noFill/>
          </a:ln>
        </p:spPr>
        <p:txBody>
          <a:bodyPr wrap="square">
            <a:spAutoFit/>
          </a:bodyPr>
          <a:lstStyle/>
          <a:p>
            <a:r>
              <a:rPr lang="en-US" altLang="zh-CN" sz="3300" b="1">
                <a:latin typeface="华文楷体" panose="02010600040101010101" pitchFamily="2" charset="-122"/>
                <a:ea typeface="华文楷体" panose="02010600040101010101" pitchFamily="2" charset="-122"/>
              </a:rPr>
              <a:t>     </a:t>
            </a:r>
            <a:r>
              <a:rPr sz="3300" b="1">
                <a:latin typeface="华文楷体" panose="02010600040101010101" pitchFamily="2" charset="-122"/>
                <a:ea typeface="华文楷体" panose="02010600040101010101" pitchFamily="2" charset="-122"/>
              </a:rPr>
              <a:t>文言文省略某一词语（如介词“于”等）或成分（主语、谓语、宾语）的现象很常见，翻译时根据语境要补出。</a:t>
            </a:r>
            <a:endParaRPr sz="3300" b="1">
              <a:latin typeface="华文楷体" panose="02010600040101010101" pitchFamily="2" charset="-122"/>
              <a:ea typeface="华文楷体" panose="02010600040101010101" pitchFamily="2" charset="-122"/>
            </a:endParaRPr>
          </a:p>
        </p:txBody>
      </p:sp>
      <p:sp>
        <p:nvSpPr>
          <p:cNvPr id="3" name="文本框 2"/>
          <p:cNvSpPr txBox="1"/>
          <p:nvPr/>
        </p:nvSpPr>
        <p:spPr>
          <a:xfrm>
            <a:off x="3296920" y="532765"/>
            <a:ext cx="5080000" cy="521970"/>
          </a:xfrm>
          <a:prstGeom prst="rect">
            <a:avLst/>
          </a:prstGeom>
          <a:noFill/>
          <a:ln w="9525">
            <a:noFill/>
          </a:ln>
        </p:spPr>
        <p:txBody>
          <a:bodyPr>
            <a:spAutoFit/>
          </a:bodyPr>
          <a:lstStyle/>
          <a:p>
            <a:r>
              <a:rPr lang="zh-CN" altLang="en-US" sz="2800" b="1">
                <a:latin typeface="宋体" charset="0"/>
                <a:cs typeface="宋体" charset="0"/>
              </a:rPr>
              <a:t>第四式：补（</a:t>
            </a:r>
            <a:r>
              <a:rPr lang="zh-CN" altLang="en-US" sz="2800" b="1">
                <a:solidFill>
                  <a:srgbClr val="FF0000"/>
                </a:solidFill>
                <a:latin typeface="宋体" charset="0"/>
                <a:cs typeface="宋体" charset="0"/>
              </a:rPr>
              <a:t>成分补充 </a:t>
            </a:r>
            <a:r>
              <a:rPr lang="zh-CN" altLang="en-US" sz="2800" b="1">
                <a:latin typeface="宋体" charset="0"/>
                <a:cs typeface="宋体" charset="0"/>
              </a:rPr>
              <a:t> ）</a:t>
            </a:r>
            <a:endParaRPr lang="zh-CN" altLang="en-US" sz="2800" b="1">
              <a:latin typeface="宋体" charset="0"/>
              <a:cs typeface="宋体" charset="0"/>
            </a:endParaRPr>
          </a:p>
        </p:txBody>
      </p:sp>
      <p:sp>
        <p:nvSpPr>
          <p:cNvPr id="4" name="文本框 3"/>
          <p:cNvSpPr txBox="1"/>
          <p:nvPr/>
        </p:nvSpPr>
        <p:spPr>
          <a:xfrm>
            <a:off x="222885" y="3482975"/>
            <a:ext cx="8796655" cy="1383665"/>
          </a:xfrm>
          <a:prstGeom prst="rect">
            <a:avLst/>
          </a:prstGeom>
          <a:noFill/>
          <a:ln w="9525">
            <a:noFill/>
          </a:ln>
        </p:spPr>
        <p:txBody>
          <a:bodyPr wrap="square">
            <a:spAutoFit/>
          </a:bodyPr>
          <a:lstStyle/>
          <a:p>
            <a:pPr marL="0" indent="0" algn="l"/>
            <a:r>
              <a:rPr lang="zh-CN" altLang="en-US" sz="2800" b="1">
                <a:solidFill>
                  <a:srgbClr val="0000FF"/>
                </a:solidFill>
                <a:latin typeface="宋体" charset="0"/>
                <a:cs typeface="宋体" charset="0"/>
              </a:rPr>
              <a:t>【教材示例】</a:t>
            </a:r>
            <a:endParaRPr lang="zh-CN" altLang="en-US" sz="2800" b="0">
              <a:latin typeface="宋体" charset="0"/>
              <a:cs typeface="宋体" charset="0"/>
            </a:endParaRPr>
          </a:p>
          <a:p>
            <a:pPr marL="0" indent="0" algn="l"/>
            <a:endParaRPr lang="en-US" altLang="zh-CN" sz="2800" b="1">
              <a:latin typeface="宋体" charset="0"/>
              <a:cs typeface="宋体" charset="0"/>
            </a:endParaRPr>
          </a:p>
          <a:p>
            <a:pPr marL="0" indent="0" algn="l"/>
            <a:r>
              <a:rPr lang="en-US" altLang="zh-CN" sz="2800" b="1">
                <a:latin typeface="宋体" charset="0"/>
                <a:cs typeface="宋体" charset="0"/>
              </a:rPr>
              <a:t>①</a:t>
            </a:r>
            <a:r>
              <a:rPr lang="zh-CN" altLang="en-US" sz="2800" b="1">
                <a:solidFill>
                  <a:srgbClr val="000000"/>
                </a:solidFill>
                <a:highlight>
                  <a:srgbClr val="FFFFFF"/>
                </a:highlight>
                <a:latin typeface="楷体" panose="02010609060101010101" charset="-122"/>
                <a:ea typeface="楷体" panose="02010609060101010101" charset="-122"/>
                <a:cs typeface="楷体" panose="02010609060101010101" charset="-122"/>
              </a:rPr>
              <a:t>忠之属也，可以一战，战则请从。</a:t>
            </a:r>
            <a:r>
              <a:rPr lang="en-US" altLang="zh-CN" sz="2800" b="1">
                <a:latin typeface="宋体" charset="0"/>
                <a:cs typeface="宋体" charset="0"/>
              </a:rPr>
              <a:t>（《曹刿论战》）</a:t>
            </a:r>
            <a:endParaRPr lang="zh-CN" altLang="en-US" sz="2800" b="1"/>
          </a:p>
        </p:txBody>
      </p:sp>
      <p:sp>
        <p:nvSpPr>
          <p:cNvPr id="7" name="文本框 6"/>
          <p:cNvSpPr txBox="1"/>
          <p:nvPr/>
        </p:nvSpPr>
        <p:spPr>
          <a:xfrm>
            <a:off x="511810" y="5241925"/>
            <a:ext cx="7792085" cy="953135"/>
          </a:xfrm>
          <a:prstGeom prst="rect">
            <a:avLst/>
          </a:prstGeom>
          <a:noFill/>
          <a:ln w="9525">
            <a:noFill/>
          </a:ln>
        </p:spPr>
        <p:txBody>
          <a:bodyPr wrap="square">
            <a:spAutoFit/>
          </a:bodyPr>
          <a:lstStyle/>
          <a:p>
            <a:r>
              <a:rPr lang="zh-CN" altLang="en-US" sz="2800" b="1">
                <a:solidFill>
                  <a:srgbClr val="0000FF"/>
                </a:solidFill>
                <a:latin typeface="宋体" charset="0"/>
                <a:cs typeface="宋体" charset="0"/>
                <a:sym typeface="+mn-ea"/>
              </a:rPr>
              <a:t>（</a:t>
            </a:r>
            <a:r>
              <a:rPr lang="zh-CN" altLang="en-US" sz="2800" b="1">
                <a:solidFill>
                  <a:srgbClr val="FF0000"/>
                </a:solidFill>
                <a:latin typeface="宋体" charset="0"/>
                <a:cs typeface="宋体" charset="0"/>
                <a:sym typeface="+mn-ea"/>
              </a:rPr>
              <a:t>此</a:t>
            </a:r>
            <a:r>
              <a:rPr lang="en-US" altLang="zh-CN" sz="2800" b="1">
                <a:solidFill>
                  <a:srgbClr val="FF0000"/>
                </a:solidFill>
                <a:latin typeface="宋体" charset="0"/>
                <a:cs typeface="宋体" charset="0"/>
                <a:sym typeface="+mn-ea"/>
              </a:rPr>
              <a:t>/</a:t>
            </a:r>
            <a:r>
              <a:rPr lang="zh-CN" altLang="en-US" sz="2800" b="1">
                <a:solidFill>
                  <a:srgbClr val="FF0000"/>
                </a:solidFill>
                <a:latin typeface="宋体" charset="0"/>
                <a:cs typeface="宋体" charset="0"/>
                <a:sym typeface="+mn-ea"/>
              </a:rPr>
              <a:t>是</a:t>
            </a:r>
            <a:r>
              <a:rPr lang="zh-CN" altLang="en-US" sz="2800" b="1">
                <a:solidFill>
                  <a:srgbClr val="0000FF"/>
                </a:solidFill>
                <a:latin typeface="宋体" charset="0"/>
                <a:cs typeface="宋体" charset="0"/>
                <a:sym typeface="+mn-ea"/>
              </a:rPr>
              <a:t>）尽职本分的一类事，可以凭借（</a:t>
            </a:r>
            <a:r>
              <a:rPr lang="zh-CN" altLang="en-US" sz="2800" b="1">
                <a:solidFill>
                  <a:srgbClr val="FF0000"/>
                </a:solidFill>
                <a:latin typeface="宋体" charset="0"/>
                <a:cs typeface="宋体" charset="0"/>
                <a:sym typeface="+mn-ea"/>
              </a:rPr>
              <a:t>这个条件</a:t>
            </a:r>
            <a:r>
              <a:rPr lang="zh-CN" altLang="en-US" sz="2800" b="1">
                <a:solidFill>
                  <a:srgbClr val="0000FF"/>
                </a:solidFill>
                <a:latin typeface="宋体" charset="0"/>
                <a:cs typeface="宋体" charset="0"/>
                <a:sym typeface="+mn-ea"/>
              </a:rPr>
              <a:t>）打一仗。如果作战,请允许我跟随您一同去</a:t>
            </a:r>
            <a:endParaRPr lang="zh-CN" altLang="en-US" sz="2800" b="1">
              <a:solidFill>
                <a:srgbClr val="0000FF"/>
              </a:solidFill>
              <a:latin typeface="宋体" charset="0"/>
              <a:cs typeface="宋体" charset="0"/>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blinds(horizontal)">
                                      <p:cBhvr>
                                        <p:cTn id="12"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7169" name="Group 19"/>
          <p:cNvGrpSpPr/>
          <p:nvPr/>
        </p:nvGrpSpPr>
        <p:grpSpPr>
          <a:xfrm>
            <a:off x="511810" y="443865"/>
            <a:ext cx="2319338" cy="700405"/>
            <a:chOff x="138" y="461"/>
            <a:chExt cx="1461" cy="441"/>
          </a:xfrm>
        </p:grpSpPr>
        <p:pic>
          <p:nvPicPr>
            <p:cNvPr id="7170" name="Picture 18" descr="未标题-1"/>
            <p:cNvPicPr>
              <a:picLocks noChangeAspect="1"/>
            </p:cNvPicPr>
            <p:nvPr/>
          </p:nvPicPr>
          <p:blipFill>
            <a:blip r:embed="rId2"/>
            <a:stretch>
              <a:fillRect/>
            </a:stretch>
          </p:blipFill>
          <p:spPr>
            <a:xfrm>
              <a:off x="138" y="461"/>
              <a:ext cx="1461" cy="441"/>
            </a:xfrm>
            <a:prstGeom prst="rect">
              <a:avLst/>
            </a:prstGeom>
            <a:noFill/>
            <a:ln w="9525">
              <a:noFill/>
            </a:ln>
          </p:spPr>
        </p:pic>
        <p:sp>
          <p:nvSpPr>
            <p:cNvPr id="7171" name="文本框 2"/>
            <p:cNvSpPr txBox="1"/>
            <p:nvPr/>
          </p:nvSpPr>
          <p:spPr>
            <a:xfrm>
              <a:off x="409" y="517"/>
              <a:ext cx="1190" cy="329"/>
            </a:xfrm>
            <a:prstGeom prst="rect">
              <a:avLst/>
            </a:prstGeom>
            <a:noFill/>
            <a:ln w="9525">
              <a:noFill/>
            </a:ln>
          </p:spPr>
          <p:txBody>
            <a:bodyPr wrap="square" anchor="t">
              <a:spAutoFit/>
            </a:bodyPr>
            <a:lstStyle/>
            <a:p>
              <a:pPr algn="ctr"/>
              <a:r>
                <a:rPr lang="zh-CN" altLang="en-US" sz="2800" b="1">
                  <a:solidFill>
                    <a:srgbClr val="0099CC"/>
                  </a:solidFill>
                  <a:latin typeface="黑体" panose="02010609060101010101" charset="-122"/>
                  <a:ea typeface="黑体" panose="02010609060101010101" charset="-122"/>
                </a:rPr>
                <a:t>知识储备</a:t>
              </a:r>
              <a:endParaRPr lang="zh-CN" altLang="en-US" sz="2800" b="1">
                <a:solidFill>
                  <a:srgbClr val="0099CC"/>
                </a:solidFill>
                <a:latin typeface="黑体" panose="02010609060101010101" charset="-122"/>
                <a:ea typeface="黑体" panose="02010609060101010101" charset="-122"/>
              </a:endParaRPr>
            </a:p>
          </p:txBody>
        </p:sp>
      </p:grpSp>
      <p:sp>
        <p:nvSpPr>
          <p:cNvPr id="3" name="文本框 2"/>
          <p:cNvSpPr txBox="1"/>
          <p:nvPr/>
        </p:nvSpPr>
        <p:spPr>
          <a:xfrm>
            <a:off x="3296920" y="532765"/>
            <a:ext cx="5080000" cy="521970"/>
          </a:xfrm>
          <a:prstGeom prst="rect">
            <a:avLst/>
          </a:prstGeom>
          <a:noFill/>
          <a:ln w="9525">
            <a:noFill/>
          </a:ln>
        </p:spPr>
        <p:txBody>
          <a:bodyPr>
            <a:spAutoFit/>
          </a:bodyPr>
          <a:lstStyle/>
          <a:p>
            <a:r>
              <a:rPr lang="zh-CN" altLang="en-US" sz="2800" b="1">
                <a:latin typeface="宋体" charset="0"/>
                <a:cs typeface="宋体" charset="0"/>
              </a:rPr>
              <a:t>错误类型四（ </a:t>
            </a:r>
            <a:r>
              <a:rPr lang="zh-CN" altLang="en-US" sz="2800" b="1">
                <a:solidFill>
                  <a:srgbClr val="0000FF"/>
                </a:solidFill>
                <a:latin typeface="宋体" charset="0"/>
                <a:cs typeface="宋体" charset="0"/>
              </a:rPr>
              <a:t>漏补</a:t>
            </a:r>
            <a:r>
              <a:rPr lang="zh-CN" altLang="en-US" sz="2800" b="1">
                <a:latin typeface="宋体" charset="0"/>
                <a:cs typeface="宋体" charset="0"/>
              </a:rPr>
              <a:t> ）</a:t>
            </a:r>
            <a:endParaRPr lang="zh-CN" altLang="en-US" sz="2800" b="1">
              <a:latin typeface="宋体" charset="0"/>
              <a:cs typeface="宋体" charset="0"/>
            </a:endParaRPr>
          </a:p>
        </p:txBody>
      </p:sp>
      <p:sp>
        <p:nvSpPr>
          <p:cNvPr id="5" name="文本框 4"/>
          <p:cNvSpPr txBox="1"/>
          <p:nvPr/>
        </p:nvSpPr>
        <p:spPr>
          <a:xfrm>
            <a:off x="511810" y="1144270"/>
            <a:ext cx="8169910" cy="2091690"/>
          </a:xfrm>
          <a:prstGeom prst="rect">
            <a:avLst/>
          </a:prstGeom>
          <a:noFill/>
          <a:ln w="9525">
            <a:noFill/>
          </a:ln>
        </p:spPr>
        <p:txBody>
          <a:bodyPr wrap="square">
            <a:spAutoFit/>
          </a:bodyPr>
          <a:lstStyle/>
          <a:p>
            <a:pPr marL="0" indent="0" algn="l"/>
            <a:r>
              <a:rPr lang="zh-CN" altLang="en-US" sz="2800" b="1">
                <a:latin typeface="宋体" charset="0"/>
                <a:cs typeface="宋体" charset="0"/>
              </a:rPr>
              <a:t>五《杜衍》</a:t>
            </a:r>
            <a:endParaRPr lang="zh-CN" altLang="en-US" sz="2800" b="1">
              <a:latin typeface="宋体" charset="0"/>
              <a:cs typeface="宋体" charset="0"/>
            </a:endParaRPr>
          </a:p>
          <a:p>
            <a:pPr marL="0" indent="0" algn="l"/>
            <a:r>
              <a:rPr lang="zh-CN" altLang="en-US" sz="2800" b="1">
                <a:solidFill>
                  <a:srgbClr val="000000"/>
                </a:solidFill>
                <a:highlight>
                  <a:srgbClr val="FFFFFF"/>
                </a:highlight>
                <a:latin typeface="楷体" panose="02010609060101010101" charset="-122"/>
                <a:ea typeface="楷体" panose="02010609060101010101" charset="-122"/>
                <a:cs typeface="楷体" panose="02010609060101010101" charset="-122"/>
              </a:rPr>
              <a:t>(2)及贵，其长兄犹存，待遇甚有恩礼。</a:t>
            </a:r>
            <a:endParaRPr lang="zh-CN" altLang="en-US" sz="2800" b="1">
              <a:latin typeface="宋体" charset="0"/>
              <a:cs typeface="宋体" charset="0"/>
            </a:endParaRPr>
          </a:p>
          <a:p>
            <a:pPr marL="0" indent="0" algn="l"/>
            <a:r>
              <a:rPr lang="zh-CN" altLang="en-US" sz="2800" b="1">
                <a:latin typeface="宋体" charset="0"/>
                <a:cs typeface="宋体" charset="0"/>
              </a:rPr>
              <a:t>误译：等到他显贵后，他的大哥哥还活着，对待大哥哥很有礼节。</a:t>
            </a:r>
            <a:endParaRPr lang="zh-CN" altLang="en-US" sz="2800" b="1">
              <a:latin typeface="宋体" charset="0"/>
              <a:cs typeface="宋体" charset="0"/>
            </a:endParaRPr>
          </a:p>
          <a:p>
            <a:pPr marL="0" indent="0" algn="l"/>
            <a:endParaRPr lang="zh-CN" altLang="en-US" b="1"/>
          </a:p>
        </p:txBody>
      </p:sp>
      <p:sp>
        <p:nvSpPr>
          <p:cNvPr id="6" name="文本框 5"/>
          <p:cNvSpPr txBox="1"/>
          <p:nvPr/>
        </p:nvSpPr>
        <p:spPr>
          <a:xfrm>
            <a:off x="374650" y="4319905"/>
            <a:ext cx="8173720" cy="1383665"/>
          </a:xfrm>
          <a:prstGeom prst="rect">
            <a:avLst/>
          </a:prstGeom>
          <a:noFill/>
          <a:ln w="9525">
            <a:noFill/>
          </a:ln>
        </p:spPr>
        <p:txBody>
          <a:bodyPr wrap="square">
            <a:spAutoFit/>
          </a:bodyPr>
          <a:lstStyle/>
          <a:p>
            <a:r>
              <a:rPr lang="zh-CN" altLang="en-US" sz="2800" b="1">
                <a:solidFill>
                  <a:srgbClr val="0000FF"/>
                </a:solidFill>
                <a:latin typeface="宋体" charset="0"/>
                <a:cs typeface="宋体" charset="0"/>
                <a:sym typeface="+mn-ea"/>
              </a:rPr>
              <a:t>等到（</a:t>
            </a:r>
            <a:r>
              <a:rPr lang="zh-CN" altLang="en-US" sz="2800" b="1">
                <a:solidFill>
                  <a:srgbClr val="FF0000"/>
                </a:solidFill>
                <a:latin typeface="宋体" charset="0"/>
                <a:cs typeface="宋体" charset="0"/>
                <a:sym typeface="+mn-ea"/>
              </a:rPr>
              <a:t>杜衍</a:t>
            </a:r>
            <a:r>
              <a:rPr lang="zh-CN" altLang="en-US" sz="2800" b="1">
                <a:solidFill>
                  <a:srgbClr val="0000FF"/>
                </a:solidFill>
                <a:latin typeface="宋体" charset="0"/>
                <a:cs typeface="宋体" charset="0"/>
                <a:sym typeface="+mn-ea"/>
              </a:rPr>
              <a:t>）显贵后，他的大哥哥还活着，（</a:t>
            </a:r>
            <a:r>
              <a:rPr lang="zh-CN" altLang="en-US" sz="2800" b="1">
                <a:solidFill>
                  <a:srgbClr val="FF0000"/>
                </a:solidFill>
                <a:latin typeface="宋体" charset="0"/>
                <a:cs typeface="宋体" charset="0"/>
                <a:sym typeface="+mn-ea"/>
              </a:rPr>
              <a:t>他</a:t>
            </a:r>
            <a:r>
              <a:rPr lang="zh-CN" altLang="en-US" sz="2800" b="1">
                <a:solidFill>
                  <a:srgbClr val="0000FF"/>
                </a:solidFill>
                <a:latin typeface="宋体" charset="0"/>
                <a:cs typeface="宋体" charset="0"/>
                <a:sym typeface="+mn-ea"/>
              </a:rPr>
              <a:t>）对待大哥哥很有礼节。</a:t>
            </a:r>
            <a:endParaRPr lang="zh-CN" altLang="en-US" sz="2800" b="1">
              <a:latin typeface="宋体" charset="0"/>
              <a:cs typeface="宋体" charset="0"/>
            </a:endParaRPr>
          </a:p>
          <a:p>
            <a:endParaRPr lang="zh-CN" altLang="en-US" sz="2800" b="1">
              <a:solidFill>
                <a:srgbClr val="0000FF"/>
              </a:solidFill>
              <a:latin typeface="宋体" charset="0"/>
              <a:cs typeface="宋体" charset="0"/>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7169" name="Group 19"/>
          <p:cNvGrpSpPr/>
          <p:nvPr/>
        </p:nvGrpSpPr>
        <p:grpSpPr>
          <a:xfrm>
            <a:off x="511810" y="443865"/>
            <a:ext cx="2319338" cy="700405"/>
            <a:chOff x="138" y="461"/>
            <a:chExt cx="1461" cy="441"/>
          </a:xfrm>
        </p:grpSpPr>
        <p:pic>
          <p:nvPicPr>
            <p:cNvPr id="7170" name="Picture 18" descr="未标题-1"/>
            <p:cNvPicPr>
              <a:picLocks noChangeAspect="1"/>
            </p:cNvPicPr>
            <p:nvPr/>
          </p:nvPicPr>
          <p:blipFill>
            <a:blip r:embed="rId2"/>
            <a:stretch>
              <a:fillRect/>
            </a:stretch>
          </p:blipFill>
          <p:spPr>
            <a:xfrm>
              <a:off x="138" y="461"/>
              <a:ext cx="1461" cy="441"/>
            </a:xfrm>
            <a:prstGeom prst="rect">
              <a:avLst/>
            </a:prstGeom>
            <a:noFill/>
            <a:ln w="9525">
              <a:noFill/>
            </a:ln>
          </p:spPr>
        </p:pic>
        <p:sp>
          <p:nvSpPr>
            <p:cNvPr id="7171" name="文本框 2"/>
            <p:cNvSpPr txBox="1"/>
            <p:nvPr/>
          </p:nvSpPr>
          <p:spPr>
            <a:xfrm>
              <a:off x="409" y="517"/>
              <a:ext cx="1190" cy="329"/>
            </a:xfrm>
            <a:prstGeom prst="rect">
              <a:avLst/>
            </a:prstGeom>
            <a:noFill/>
            <a:ln w="9525">
              <a:noFill/>
            </a:ln>
          </p:spPr>
          <p:txBody>
            <a:bodyPr wrap="square" anchor="t">
              <a:spAutoFit/>
            </a:bodyPr>
            <a:lstStyle/>
            <a:p>
              <a:pPr algn="ctr"/>
              <a:r>
                <a:rPr lang="zh-CN" altLang="en-US" sz="2800" b="1">
                  <a:solidFill>
                    <a:srgbClr val="0099CC"/>
                  </a:solidFill>
                  <a:latin typeface="黑体" panose="02010609060101010101" charset="-122"/>
                  <a:ea typeface="黑体" panose="02010609060101010101" charset="-122"/>
                </a:rPr>
                <a:t>知识储备</a:t>
              </a:r>
              <a:endParaRPr lang="zh-CN" altLang="en-US" sz="2800" b="1">
                <a:solidFill>
                  <a:srgbClr val="0099CC"/>
                </a:solidFill>
                <a:latin typeface="黑体" panose="02010609060101010101" charset="-122"/>
                <a:ea typeface="黑体" panose="02010609060101010101" charset="-122"/>
              </a:endParaRPr>
            </a:p>
          </p:txBody>
        </p:sp>
      </p:grpSp>
      <p:sp>
        <p:nvSpPr>
          <p:cNvPr id="3" name="文本框 2"/>
          <p:cNvSpPr txBox="1"/>
          <p:nvPr/>
        </p:nvSpPr>
        <p:spPr>
          <a:xfrm>
            <a:off x="3296920" y="532765"/>
            <a:ext cx="5080000" cy="521970"/>
          </a:xfrm>
          <a:prstGeom prst="rect">
            <a:avLst/>
          </a:prstGeom>
          <a:noFill/>
          <a:ln w="9525">
            <a:noFill/>
          </a:ln>
        </p:spPr>
        <p:txBody>
          <a:bodyPr>
            <a:spAutoFit/>
          </a:bodyPr>
          <a:lstStyle/>
          <a:p>
            <a:r>
              <a:rPr lang="zh-CN" altLang="en-US" sz="2800" b="1">
                <a:latin typeface="宋体" charset="0"/>
                <a:cs typeface="宋体" charset="0"/>
              </a:rPr>
              <a:t>错误类型四（ </a:t>
            </a:r>
            <a:r>
              <a:rPr lang="zh-CN" altLang="en-US" sz="2800" b="1">
                <a:solidFill>
                  <a:srgbClr val="0000FF"/>
                </a:solidFill>
                <a:latin typeface="宋体" charset="0"/>
                <a:cs typeface="宋体" charset="0"/>
              </a:rPr>
              <a:t>漏补</a:t>
            </a:r>
            <a:r>
              <a:rPr lang="zh-CN" altLang="en-US" sz="2800" b="1">
                <a:latin typeface="宋体" charset="0"/>
                <a:cs typeface="宋体" charset="0"/>
              </a:rPr>
              <a:t> ）</a:t>
            </a:r>
            <a:endParaRPr lang="zh-CN" altLang="en-US" sz="2800" b="1">
              <a:latin typeface="宋体" charset="0"/>
              <a:cs typeface="宋体" charset="0"/>
            </a:endParaRPr>
          </a:p>
        </p:txBody>
      </p:sp>
      <p:sp>
        <p:nvSpPr>
          <p:cNvPr id="5" name="文本框 4"/>
          <p:cNvSpPr txBox="1"/>
          <p:nvPr/>
        </p:nvSpPr>
        <p:spPr>
          <a:xfrm>
            <a:off x="511810" y="1144270"/>
            <a:ext cx="8169910" cy="3384550"/>
          </a:xfrm>
          <a:prstGeom prst="rect">
            <a:avLst/>
          </a:prstGeom>
          <a:noFill/>
          <a:ln w="9525">
            <a:noFill/>
          </a:ln>
        </p:spPr>
        <p:txBody>
          <a:bodyPr wrap="square">
            <a:spAutoFit/>
          </a:bodyPr>
          <a:lstStyle/>
          <a:p>
            <a:pPr marL="0" indent="0" algn="l"/>
            <a:endParaRPr lang="zh-CN" altLang="en-US" sz="2800" b="1">
              <a:latin typeface="宋体" charset="0"/>
              <a:cs typeface="宋体" charset="0"/>
            </a:endParaRPr>
          </a:p>
          <a:p>
            <a:pPr marL="0" indent="0" algn="l"/>
            <a:r>
              <a:rPr lang="zh-CN" altLang="en-US" sz="2800" b="1">
                <a:latin typeface="宋体" charset="0"/>
                <a:cs typeface="宋体" charset="0"/>
              </a:rPr>
              <a:t>二《薛奎》</a:t>
            </a:r>
            <a:endParaRPr lang="zh-CN" altLang="en-US" sz="2800" b="1">
              <a:latin typeface="宋体" charset="0"/>
              <a:cs typeface="宋体" charset="0"/>
            </a:endParaRPr>
          </a:p>
          <a:p>
            <a:pPr marL="0" indent="0" algn="l"/>
            <a:r>
              <a:rPr lang="zh-CN" altLang="en-US" sz="2800" b="1">
                <a:latin typeface="宋体" charset="0"/>
                <a:cs typeface="宋体" charset="0"/>
              </a:rPr>
              <a:t>(2)</a:t>
            </a:r>
            <a:r>
              <a:rPr lang="zh-CN" altLang="en-US" sz="2800" b="1">
                <a:solidFill>
                  <a:srgbClr val="000000"/>
                </a:solidFill>
                <a:highlight>
                  <a:srgbClr val="FFFFFF"/>
                </a:highlight>
                <a:latin typeface="楷体" panose="02010609060101010101" charset="-122"/>
                <a:ea typeface="楷体" panose="02010609060101010101" charset="-122"/>
                <a:cs typeface="楷体" panose="02010609060101010101" charset="-122"/>
              </a:rPr>
              <a:t>尝夜宴，有戍卒杀人，人皆奔走，奎密遣捕杀之，坐客莫有知者</a:t>
            </a:r>
            <a:r>
              <a:rPr lang="zh-CN" altLang="en-US" sz="2800" b="1">
                <a:latin typeface="宋体" charset="0"/>
                <a:cs typeface="宋体" charset="0"/>
              </a:rPr>
              <a:t>。</a:t>
            </a:r>
            <a:endParaRPr lang="zh-CN" altLang="en-US" sz="2800" b="1">
              <a:latin typeface="宋体" charset="0"/>
              <a:cs typeface="宋体" charset="0"/>
            </a:endParaRPr>
          </a:p>
          <a:p>
            <a:pPr marL="0" indent="0" algn="l"/>
            <a:r>
              <a:rPr lang="zh-CN" altLang="en-US" sz="2800" b="1">
                <a:latin typeface="宋体" charset="0"/>
                <a:cs typeface="宋体" charset="0"/>
              </a:rPr>
              <a:t>误译：曾经（在）夜里设宴待客，有守边的士兵杀人，人们都吓得奔逃，薛奎暗中派人将他逮捕处死，赴宴的宾客没有人知道。</a:t>
            </a:r>
            <a:endParaRPr lang="zh-CN" altLang="en-US" sz="2800" b="1">
              <a:latin typeface="宋体" charset="0"/>
              <a:cs typeface="宋体" charset="0"/>
            </a:endParaRPr>
          </a:p>
          <a:p>
            <a:pPr marL="0" indent="0" algn="l"/>
            <a:endParaRPr lang="zh-CN" altLang="en-US" b="1"/>
          </a:p>
        </p:txBody>
      </p:sp>
      <p:sp>
        <p:nvSpPr>
          <p:cNvPr id="6" name="文本框 5"/>
          <p:cNvSpPr txBox="1"/>
          <p:nvPr/>
        </p:nvSpPr>
        <p:spPr>
          <a:xfrm>
            <a:off x="374650" y="4319905"/>
            <a:ext cx="8173720" cy="2676525"/>
          </a:xfrm>
          <a:prstGeom prst="rect">
            <a:avLst/>
          </a:prstGeom>
          <a:noFill/>
          <a:ln w="9525">
            <a:noFill/>
          </a:ln>
        </p:spPr>
        <p:txBody>
          <a:bodyPr wrap="square">
            <a:spAutoFit/>
          </a:bodyPr>
          <a:lstStyle/>
          <a:p>
            <a:pPr marL="0" indent="0" algn="l"/>
            <a:r>
              <a:rPr lang="zh-CN" altLang="en-US" sz="2800" b="1">
                <a:solidFill>
                  <a:srgbClr val="0000FF"/>
                </a:solidFill>
                <a:latin typeface="宋体" charset="0"/>
                <a:cs typeface="宋体" charset="0"/>
                <a:sym typeface="+mn-ea"/>
              </a:rPr>
              <a:t>(</a:t>
            </a:r>
            <a:r>
              <a:rPr lang="zh-CN" altLang="en-US" sz="2800" b="1">
                <a:solidFill>
                  <a:srgbClr val="FF0000"/>
                </a:solidFill>
                <a:latin typeface="宋体" charset="0"/>
                <a:cs typeface="宋体" charset="0"/>
                <a:sym typeface="+mn-ea"/>
              </a:rPr>
              <a:t>薛奎</a:t>
            </a:r>
            <a:r>
              <a:rPr lang="zh-CN" altLang="en-US" sz="2800" b="1">
                <a:solidFill>
                  <a:srgbClr val="0000FF"/>
                </a:solidFill>
                <a:latin typeface="宋体" charset="0"/>
                <a:cs typeface="宋体" charset="0"/>
                <a:sym typeface="+mn-ea"/>
              </a:rPr>
              <a:t>)曾经（</a:t>
            </a:r>
            <a:r>
              <a:rPr lang="zh-CN" altLang="en-US" sz="2800" b="1">
                <a:solidFill>
                  <a:srgbClr val="FF0000"/>
                </a:solidFill>
                <a:latin typeface="宋体" charset="0"/>
                <a:cs typeface="宋体" charset="0"/>
                <a:sym typeface="+mn-ea"/>
              </a:rPr>
              <a:t>在</a:t>
            </a:r>
            <a:r>
              <a:rPr lang="zh-CN" altLang="en-US" sz="2800" b="1">
                <a:solidFill>
                  <a:srgbClr val="0000FF"/>
                </a:solidFill>
                <a:latin typeface="宋体" charset="0"/>
                <a:cs typeface="宋体" charset="0"/>
                <a:sym typeface="+mn-ea"/>
              </a:rPr>
              <a:t>）夜里设宴待客，有守边的士兵杀人，人们都吓得奔逃，薛奎暗中派人将他逮捕处死，赴宴的宾客没有人知道（</a:t>
            </a:r>
            <a:r>
              <a:rPr lang="zh-CN" altLang="en-US" sz="2800" b="1">
                <a:solidFill>
                  <a:srgbClr val="FF0000"/>
                </a:solidFill>
                <a:latin typeface="宋体" charset="0"/>
                <a:cs typeface="宋体" charset="0"/>
                <a:sym typeface="+mn-ea"/>
              </a:rPr>
              <a:t>这件事</a:t>
            </a:r>
            <a:r>
              <a:rPr lang="zh-CN" altLang="en-US" sz="2800" b="1">
                <a:solidFill>
                  <a:srgbClr val="0000FF"/>
                </a:solidFill>
                <a:latin typeface="宋体" charset="0"/>
                <a:cs typeface="宋体" charset="0"/>
                <a:sym typeface="+mn-ea"/>
              </a:rPr>
              <a:t>）。</a:t>
            </a:r>
            <a:endParaRPr lang="zh-CN" altLang="en-US" sz="2800" b="1">
              <a:solidFill>
                <a:srgbClr val="0000FF"/>
              </a:solidFill>
              <a:latin typeface="宋体" charset="0"/>
              <a:cs typeface="宋体" charset="0"/>
            </a:endParaRPr>
          </a:p>
          <a:p>
            <a:pPr marL="0" indent="0" algn="l"/>
            <a:endParaRPr lang="zh-CN" altLang="en-US" sz="2800" b="1">
              <a:solidFill>
                <a:srgbClr val="0000FF"/>
              </a:solidFill>
              <a:latin typeface="宋体" charset="0"/>
              <a:cs typeface="宋体" charset="0"/>
            </a:endParaRPr>
          </a:p>
          <a:p>
            <a:endParaRPr lang="zh-CN" altLang="en-US" sz="2800" b="1">
              <a:latin typeface="宋体" charset="0"/>
              <a:cs typeface="宋体" charset="0"/>
            </a:endParaRPr>
          </a:p>
          <a:p>
            <a:endParaRPr lang="zh-CN" altLang="en-US" sz="2800" b="1">
              <a:solidFill>
                <a:srgbClr val="0000FF"/>
              </a:solidFill>
              <a:latin typeface="宋体" charset="0"/>
              <a:cs typeface="宋体" charset="0"/>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7169" name="Group 19"/>
          <p:cNvGrpSpPr/>
          <p:nvPr/>
        </p:nvGrpSpPr>
        <p:grpSpPr>
          <a:xfrm>
            <a:off x="511810" y="443865"/>
            <a:ext cx="2319338" cy="700405"/>
            <a:chOff x="138" y="461"/>
            <a:chExt cx="1461" cy="441"/>
          </a:xfrm>
        </p:grpSpPr>
        <p:pic>
          <p:nvPicPr>
            <p:cNvPr id="7170" name="Picture 18" descr="未标题-1"/>
            <p:cNvPicPr>
              <a:picLocks noChangeAspect="1"/>
            </p:cNvPicPr>
            <p:nvPr/>
          </p:nvPicPr>
          <p:blipFill>
            <a:blip r:embed="rId2"/>
            <a:stretch>
              <a:fillRect/>
            </a:stretch>
          </p:blipFill>
          <p:spPr>
            <a:xfrm>
              <a:off x="138" y="461"/>
              <a:ext cx="1461" cy="441"/>
            </a:xfrm>
            <a:prstGeom prst="rect">
              <a:avLst/>
            </a:prstGeom>
            <a:noFill/>
            <a:ln w="9525">
              <a:noFill/>
            </a:ln>
          </p:spPr>
        </p:pic>
        <p:sp>
          <p:nvSpPr>
            <p:cNvPr id="7171" name="文本框 2"/>
            <p:cNvSpPr txBox="1"/>
            <p:nvPr/>
          </p:nvSpPr>
          <p:spPr>
            <a:xfrm>
              <a:off x="409" y="517"/>
              <a:ext cx="1190" cy="329"/>
            </a:xfrm>
            <a:prstGeom prst="rect">
              <a:avLst/>
            </a:prstGeom>
            <a:noFill/>
            <a:ln w="9525">
              <a:noFill/>
            </a:ln>
          </p:spPr>
          <p:txBody>
            <a:bodyPr wrap="square" anchor="t">
              <a:spAutoFit/>
            </a:bodyPr>
            <a:lstStyle/>
            <a:p>
              <a:pPr algn="ctr"/>
              <a:r>
                <a:rPr lang="zh-CN" altLang="en-US" sz="2800" b="1">
                  <a:solidFill>
                    <a:srgbClr val="0099CC"/>
                  </a:solidFill>
                  <a:latin typeface="黑体" panose="02010609060101010101" charset="-122"/>
                  <a:ea typeface="黑体" panose="02010609060101010101" charset="-122"/>
                </a:rPr>
                <a:t>知识储备</a:t>
              </a:r>
              <a:endParaRPr lang="zh-CN" altLang="en-US" sz="2800" b="1">
                <a:solidFill>
                  <a:srgbClr val="0099CC"/>
                </a:solidFill>
                <a:latin typeface="黑体" panose="02010609060101010101" charset="-122"/>
                <a:ea typeface="黑体" panose="02010609060101010101" charset="-122"/>
              </a:endParaRPr>
            </a:p>
          </p:txBody>
        </p:sp>
      </p:grpSp>
      <p:sp>
        <p:nvSpPr>
          <p:cNvPr id="3" name="文本框 2"/>
          <p:cNvSpPr txBox="1"/>
          <p:nvPr/>
        </p:nvSpPr>
        <p:spPr>
          <a:xfrm>
            <a:off x="3296920" y="532765"/>
            <a:ext cx="5080000" cy="521970"/>
          </a:xfrm>
          <a:prstGeom prst="rect">
            <a:avLst/>
          </a:prstGeom>
          <a:noFill/>
          <a:ln w="9525">
            <a:noFill/>
          </a:ln>
        </p:spPr>
        <p:txBody>
          <a:bodyPr>
            <a:spAutoFit/>
          </a:bodyPr>
          <a:lstStyle/>
          <a:p>
            <a:r>
              <a:rPr lang="zh-CN" altLang="en-US" sz="2800" b="1">
                <a:latin typeface="宋体" charset="0"/>
                <a:cs typeface="宋体" charset="0"/>
              </a:rPr>
              <a:t>错误类型四（ </a:t>
            </a:r>
            <a:r>
              <a:rPr lang="zh-CN" altLang="en-US" sz="2800" b="1">
                <a:solidFill>
                  <a:srgbClr val="0000FF"/>
                </a:solidFill>
                <a:latin typeface="宋体" charset="0"/>
                <a:cs typeface="宋体" charset="0"/>
              </a:rPr>
              <a:t>漏补</a:t>
            </a:r>
            <a:r>
              <a:rPr lang="zh-CN" altLang="en-US" sz="2800" b="1">
                <a:latin typeface="宋体" charset="0"/>
                <a:cs typeface="宋体" charset="0"/>
              </a:rPr>
              <a:t> ）</a:t>
            </a:r>
            <a:endParaRPr lang="zh-CN" altLang="en-US" sz="2800" b="1">
              <a:latin typeface="宋体" charset="0"/>
              <a:cs typeface="宋体" charset="0"/>
            </a:endParaRPr>
          </a:p>
        </p:txBody>
      </p:sp>
      <p:sp>
        <p:nvSpPr>
          <p:cNvPr id="5" name="文本框 4"/>
          <p:cNvSpPr txBox="1"/>
          <p:nvPr/>
        </p:nvSpPr>
        <p:spPr>
          <a:xfrm>
            <a:off x="511810" y="1144270"/>
            <a:ext cx="8169910" cy="2091690"/>
          </a:xfrm>
          <a:prstGeom prst="rect">
            <a:avLst/>
          </a:prstGeom>
          <a:noFill/>
          <a:ln w="9525">
            <a:noFill/>
          </a:ln>
        </p:spPr>
        <p:txBody>
          <a:bodyPr wrap="square">
            <a:spAutoFit/>
          </a:bodyPr>
          <a:lstStyle/>
          <a:p>
            <a:pPr marL="0" indent="0" algn="l"/>
            <a:r>
              <a:rPr lang="zh-CN" altLang="en-US" sz="2800" b="1">
                <a:latin typeface="宋体" charset="0"/>
                <a:cs typeface="宋体" charset="0"/>
              </a:rPr>
              <a:t>一《李白》</a:t>
            </a:r>
            <a:endParaRPr lang="zh-CN" altLang="en-US" sz="2800" b="1">
              <a:latin typeface="宋体" charset="0"/>
              <a:cs typeface="宋体" charset="0"/>
            </a:endParaRPr>
          </a:p>
          <a:p>
            <a:pPr marL="0" indent="0" algn="l"/>
            <a:r>
              <a:rPr lang="zh-CN" altLang="en-US" sz="2800" b="1">
                <a:latin typeface="宋体" charset="0"/>
                <a:cs typeface="宋体" charset="0"/>
              </a:rPr>
              <a:t>(2)</a:t>
            </a:r>
            <a:r>
              <a:rPr lang="zh-CN" altLang="en-US" sz="2800" b="1">
                <a:solidFill>
                  <a:srgbClr val="000000"/>
                </a:solidFill>
                <a:highlight>
                  <a:srgbClr val="FFFFFF"/>
                </a:highlight>
                <a:latin typeface="楷体" panose="02010609060101010101" charset="-122"/>
                <a:ea typeface="楷体" panose="02010609060101010101" charset="-122"/>
                <a:cs typeface="楷体" panose="02010609060101010101" charset="-122"/>
              </a:rPr>
              <a:t>至是，郭子仪请官以赎，诏长流夜郎。</a:t>
            </a:r>
            <a:endParaRPr lang="zh-CN" altLang="en-US" sz="2800" b="1">
              <a:solidFill>
                <a:srgbClr val="000000"/>
              </a:solidFill>
              <a:highlight>
                <a:srgbClr val="FFFFFF"/>
              </a:highlight>
              <a:latin typeface="楷体" panose="02010609060101010101" charset="-122"/>
              <a:ea typeface="楷体" panose="02010609060101010101" charset="-122"/>
              <a:cs typeface="楷体" panose="02010609060101010101" charset="-122"/>
            </a:endParaRPr>
          </a:p>
          <a:p>
            <a:pPr marL="0" indent="0" algn="l"/>
            <a:r>
              <a:rPr lang="zh-CN" altLang="en-US" sz="2800" b="1">
                <a:latin typeface="宋体" charset="0"/>
                <a:cs typeface="宋体" charset="0"/>
              </a:rPr>
              <a:t>误译：到这时，郭子仪申请解除官爵来赎免，（于是皇上）下诏书把李白改判为流放夜郎。</a:t>
            </a:r>
            <a:endParaRPr lang="zh-CN" altLang="en-US" sz="2800" b="1">
              <a:latin typeface="宋体" charset="0"/>
              <a:cs typeface="宋体" charset="0"/>
            </a:endParaRPr>
          </a:p>
          <a:p>
            <a:pPr marL="0" indent="0" algn="l"/>
            <a:endParaRPr lang="zh-CN" altLang="en-US" b="1"/>
          </a:p>
        </p:txBody>
      </p:sp>
      <p:sp>
        <p:nvSpPr>
          <p:cNvPr id="6" name="文本框 5"/>
          <p:cNvSpPr txBox="1"/>
          <p:nvPr/>
        </p:nvSpPr>
        <p:spPr>
          <a:xfrm>
            <a:off x="508000" y="3235960"/>
            <a:ext cx="8173720" cy="2676525"/>
          </a:xfrm>
          <a:prstGeom prst="rect">
            <a:avLst/>
          </a:prstGeom>
          <a:noFill/>
          <a:ln w="9525">
            <a:noFill/>
          </a:ln>
        </p:spPr>
        <p:txBody>
          <a:bodyPr wrap="square">
            <a:spAutoFit/>
          </a:bodyPr>
          <a:lstStyle/>
          <a:p>
            <a:pPr marL="0" indent="0" algn="l"/>
            <a:r>
              <a:rPr lang="zh-CN" altLang="en-US" sz="2800" b="1">
                <a:latin typeface="宋体" charset="0"/>
                <a:cs typeface="宋体" charset="0"/>
                <a:sym typeface="+mn-ea"/>
              </a:rPr>
              <a:t>到这时，郭子仪申请解除官爵来赎免（</a:t>
            </a:r>
            <a:r>
              <a:rPr lang="zh-CN" altLang="en-US" sz="2800" b="1">
                <a:solidFill>
                  <a:srgbClr val="FF0000"/>
                </a:solidFill>
                <a:latin typeface="宋体" charset="0"/>
                <a:cs typeface="宋体" charset="0"/>
                <a:sym typeface="+mn-ea"/>
              </a:rPr>
              <a:t>李白的死罪</a:t>
            </a:r>
            <a:r>
              <a:rPr lang="zh-CN" altLang="en-US" sz="2800" b="1">
                <a:latin typeface="宋体" charset="0"/>
                <a:cs typeface="宋体" charset="0"/>
                <a:sym typeface="+mn-ea"/>
              </a:rPr>
              <a:t>），（于是皇上）下旨（</a:t>
            </a:r>
            <a:r>
              <a:rPr lang="zh-CN" altLang="en-US" sz="2800" b="1">
                <a:solidFill>
                  <a:srgbClr val="FF0000"/>
                </a:solidFill>
                <a:latin typeface="宋体" charset="0"/>
                <a:cs typeface="宋体" charset="0"/>
                <a:sym typeface="+mn-ea"/>
              </a:rPr>
              <a:t>把李白改判为</a:t>
            </a:r>
            <a:r>
              <a:rPr lang="zh-CN" altLang="en-US" sz="2800" b="1">
                <a:latin typeface="宋体" charset="0"/>
                <a:cs typeface="宋体" charset="0"/>
                <a:sym typeface="+mn-ea"/>
              </a:rPr>
              <a:t>）长期流放夜郎。</a:t>
            </a:r>
            <a:endParaRPr lang="zh-CN" altLang="en-US" sz="2800" b="1">
              <a:latin typeface="宋体" charset="0"/>
              <a:cs typeface="宋体" charset="0"/>
            </a:endParaRPr>
          </a:p>
          <a:p>
            <a:pPr marL="0" indent="0" algn="l"/>
            <a:endParaRPr lang="zh-CN" altLang="en-US" sz="2800" b="1"/>
          </a:p>
          <a:p>
            <a:endParaRPr lang="zh-CN" altLang="en-US" sz="2800" b="1">
              <a:latin typeface="宋体" charset="0"/>
              <a:cs typeface="宋体" charset="0"/>
            </a:endParaRPr>
          </a:p>
          <a:p>
            <a:endParaRPr lang="zh-CN" altLang="en-US" sz="2800" b="1">
              <a:solidFill>
                <a:srgbClr val="0000FF"/>
              </a:solidFill>
              <a:latin typeface="宋体" charset="0"/>
              <a:cs typeface="宋体" charset="0"/>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7169" name="Group 19"/>
          <p:cNvGrpSpPr/>
          <p:nvPr/>
        </p:nvGrpSpPr>
        <p:grpSpPr>
          <a:xfrm>
            <a:off x="511810" y="443865"/>
            <a:ext cx="2319338" cy="700405"/>
            <a:chOff x="138" y="461"/>
            <a:chExt cx="1461" cy="441"/>
          </a:xfrm>
        </p:grpSpPr>
        <p:pic>
          <p:nvPicPr>
            <p:cNvPr id="7170" name="Picture 18" descr="未标题-1"/>
            <p:cNvPicPr>
              <a:picLocks noChangeAspect="1"/>
            </p:cNvPicPr>
            <p:nvPr/>
          </p:nvPicPr>
          <p:blipFill>
            <a:blip r:embed="rId2"/>
            <a:stretch>
              <a:fillRect/>
            </a:stretch>
          </p:blipFill>
          <p:spPr>
            <a:xfrm>
              <a:off x="138" y="461"/>
              <a:ext cx="1461" cy="441"/>
            </a:xfrm>
            <a:prstGeom prst="rect">
              <a:avLst/>
            </a:prstGeom>
            <a:noFill/>
            <a:ln w="9525">
              <a:noFill/>
            </a:ln>
          </p:spPr>
        </p:pic>
        <p:sp>
          <p:nvSpPr>
            <p:cNvPr id="7171" name="文本框 2"/>
            <p:cNvSpPr txBox="1"/>
            <p:nvPr/>
          </p:nvSpPr>
          <p:spPr>
            <a:xfrm>
              <a:off x="409" y="517"/>
              <a:ext cx="1190" cy="329"/>
            </a:xfrm>
            <a:prstGeom prst="rect">
              <a:avLst/>
            </a:prstGeom>
            <a:noFill/>
            <a:ln w="9525">
              <a:noFill/>
            </a:ln>
          </p:spPr>
          <p:txBody>
            <a:bodyPr wrap="square" anchor="t">
              <a:spAutoFit/>
            </a:bodyPr>
            <a:lstStyle/>
            <a:p>
              <a:pPr algn="ctr"/>
              <a:r>
                <a:rPr lang="zh-CN" altLang="en-US" sz="2800" b="1">
                  <a:solidFill>
                    <a:srgbClr val="0099CC"/>
                  </a:solidFill>
                  <a:latin typeface="黑体" panose="02010609060101010101" charset="-122"/>
                  <a:ea typeface="黑体" panose="02010609060101010101" charset="-122"/>
                </a:rPr>
                <a:t>知识储备</a:t>
              </a:r>
              <a:endParaRPr lang="zh-CN" altLang="en-US" sz="2800" b="1">
                <a:solidFill>
                  <a:srgbClr val="0099CC"/>
                </a:solidFill>
                <a:latin typeface="黑体" panose="02010609060101010101" charset="-122"/>
                <a:ea typeface="黑体" panose="02010609060101010101" charset="-122"/>
              </a:endParaRPr>
            </a:p>
          </p:txBody>
        </p:sp>
      </p:grpSp>
      <p:sp>
        <p:nvSpPr>
          <p:cNvPr id="2" name="矩形 1"/>
          <p:cNvSpPr/>
          <p:nvPr/>
        </p:nvSpPr>
        <p:spPr>
          <a:xfrm>
            <a:off x="222885" y="1311910"/>
            <a:ext cx="8796020" cy="2954020"/>
          </a:xfrm>
          <a:prstGeom prst="rect">
            <a:avLst/>
          </a:prstGeom>
          <a:noFill/>
          <a:ln w="28575" cmpd="sng">
            <a:solidFill>
              <a:schemeClr val="accent1">
                <a:shade val="50000"/>
              </a:schemeClr>
            </a:solidFill>
            <a:prstDash val="solid"/>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文本框 99"/>
          <p:cNvSpPr txBox="1"/>
          <p:nvPr/>
        </p:nvSpPr>
        <p:spPr>
          <a:xfrm>
            <a:off x="222885" y="1493520"/>
            <a:ext cx="8630285" cy="2122805"/>
          </a:xfrm>
          <a:prstGeom prst="rect">
            <a:avLst/>
          </a:prstGeom>
          <a:noFill/>
          <a:ln w="9525">
            <a:noFill/>
          </a:ln>
        </p:spPr>
        <p:txBody>
          <a:bodyPr wrap="square">
            <a:spAutoFit/>
          </a:bodyPr>
          <a:lstStyle/>
          <a:p>
            <a:r>
              <a:rPr lang="en-US" altLang="zh-CN" sz="3300" b="1">
                <a:latin typeface="华文楷体" panose="02010600040101010101" pitchFamily="2" charset="-122"/>
                <a:ea typeface="华文楷体" panose="02010600040101010101" pitchFamily="2" charset="-122"/>
              </a:rPr>
              <a:t>     </a:t>
            </a:r>
            <a:r>
              <a:rPr sz="3300" b="1">
                <a:latin typeface="华文楷体" panose="02010600040101010101" pitchFamily="2" charset="-122"/>
                <a:ea typeface="华文楷体" panose="02010600040101010101" pitchFamily="2" charset="-122"/>
              </a:rPr>
              <a:t>在对译的基础上，将特殊句式的语序调整过来，使译句畅达。文言文常见倒装句式（</a:t>
            </a:r>
            <a:r>
              <a:rPr sz="3300" b="1">
                <a:solidFill>
                  <a:srgbClr val="FF0000"/>
                </a:solidFill>
                <a:latin typeface="华文楷体" panose="02010600040101010101" pitchFamily="2" charset="-122"/>
                <a:ea typeface="华文楷体" panose="02010600040101010101" pitchFamily="2" charset="-122"/>
              </a:rPr>
              <a:t>谓语前置，宾语前置，定语后置，状语后置</a:t>
            </a:r>
            <a:r>
              <a:rPr sz="3300" b="1">
                <a:latin typeface="华文楷体" panose="02010600040101010101" pitchFamily="2" charset="-122"/>
                <a:ea typeface="华文楷体" panose="02010600040101010101" pitchFamily="2" charset="-122"/>
              </a:rPr>
              <a:t>）以及一些</a:t>
            </a:r>
            <a:r>
              <a:rPr sz="3300" b="1">
                <a:solidFill>
                  <a:srgbClr val="FF0000"/>
                </a:solidFill>
                <a:latin typeface="华文楷体" panose="02010600040101010101" pitchFamily="2" charset="-122"/>
                <a:ea typeface="华文楷体" panose="02010600040101010101" pitchFamily="2" charset="-122"/>
              </a:rPr>
              <a:t>固定句式</a:t>
            </a:r>
            <a:r>
              <a:rPr sz="3300" b="1">
                <a:latin typeface="华文楷体" panose="02010600040101010101" pitchFamily="2" charset="-122"/>
                <a:ea typeface="华文楷体" panose="02010600040101010101" pitchFamily="2" charset="-122"/>
              </a:rPr>
              <a:t>，翻译时要调整过来。</a:t>
            </a:r>
            <a:endParaRPr sz="3300" b="1">
              <a:latin typeface="华文楷体" panose="02010600040101010101" pitchFamily="2" charset="-122"/>
              <a:ea typeface="华文楷体" panose="02010600040101010101" pitchFamily="2" charset="-122"/>
            </a:endParaRPr>
          </a:p>
        </p:txBody>
      </p:sp>
      <p:sp>
        <p:nvSpPr>
          <p:cNvPr id="3" name="文本框 2"/>
          <p:cNvSpPr txBox="1"/>
          <p:nvPr/>
        </p:nvSpPr>
        <p:spPr>
          <a:xfrm>
            <a:off x="3296920" y="532765"/>
            <a:ext cx="5080000" cy="521970"/>
          </a:xfrm>
          <a:prstGeom prst="rect">
            <a:avLst/>
          </a:prstGeom>
          <a:noFill/>
          <a:ln w="9525">
            <a:noFill/>
          </a:ln>
        </p:spPr>
        <p:txBody>
          <a:bodyPr>
            <a:spAutoFit/>
          </a:bodyPr>
          <a:lstStyle/>
          <a:p>
            <a:r>
              <a:rPr lang="zh-CN" altLang="en-US" sz="2800" b="1">
                <a:latin typeface="宋体" charset="0"/>
                <a:cs typeface="宋体" charset="0"/>
              </a:rPr>
              <a:t>第五式：调（ </a:t>
            </a:r>
            <a:r>
              <a:rPr lang="zh-CN" altLang="en-US" sz="2800" b="1">
                <a:solidFill>
                  <a:srgbClr val="FF0000"/>
                </a:solidFill>
                <a:latin typeface="宋体" charset="0"/>
                <a:cs typeface="宋体" charset="0"/>
              </a:rPr>
              <a:t>调整语序 </a:t>
            </a:r>
            <a:r>
              <a:rPr lang="zh-CN" altLang="en-US" sz="2800" b="1">
                <a:latin typeface="宋体" charset="0"/>
                <a:cs typeface="宋体" charset="0"/>
              </a:rPr>
              <a:t> ）</a:t>
            </a:r>
            <a:endParaRPr lang="zh-CN" altLang="en-US" sz="2800" b="1">
              <a:latin typeface="宋体" charset="0"/>
              <a:cs typeface="宋体" charset="0"/>
            </a:endParaRPr>
          </a:p>
        </p:txBody>
      </p:sp>
      <p:sp>
        <p:nvSpPr>
          <p:cNvPr id="4" name="文本框 3"/>
          <p:cNvSpPr txBox="1"/>
          <p:nvPr/>
        </p:nvSpPr>
        <p:spPr>
          <a:xfrm>
            <a:off x="222885" y="4508500"/>
            <a:ext cx="8796655" cy="1383665"/>
          </a:xfrm>
          <a:prstGeom prst="rect">
            <a:avLst/>
          </a:prstGeom>
          <a:noFill/>
          <a:ln w="9525">
            <a:noFill/>
          </a:ln>
        </p:spPr>
        <p:txBody>
          <a:bodyPr wrap="square">
            <a:spAutoFit/>
          </a:bodyPr>
          <a:lstStyle/>
          <a:p>
            <a:pPr marL="0" indent="0" algn="l"/>
            <a:r>
              <a:rPr lang="zh-CN" altLang="en-US" sz="2800" b="1">
                <a:solidFill>
                  <a:srgbClr val="0000FF"/>
                </a:solidFill>
                <a:latin typeface="宋体" charset="0"/>
                <a:cs typeface="宋体" charset="0"/>
              </a:rPr>
              <a:t>【教材示例】</a:t>
            </a:r>
            <a:endParaRPr lang="zh-CN" altLang="en-US" sz="2800" b="0">
              <a:latin typeface="宋体" charset="0"/>
              <a:cs typeface="宋体" charset="0"/>
            </a:endParaRPr>
          </a:p>
          <a:p>
            <a:pPr marL="0" indent="0" algn="l"/>
            <a:r>
              <a:rPr sz="2800" b="1"/>
              <a:t>①</a:t>
            </a:r>
            <a:r>
              <a:rPr lang="zh-CN" altLang="en-US" sz="2800" b="1">
                <a:solidFill>
                  <a:srgbClr val="000000"/>
                </a:solidFill>
                <a:highlight>
                  <a:srgbClr val="FFFFFF"/>
                </a:highlight>
                <a:latin typeface="楷体" panose="02010609060101010101" charset="-122"/>
                <a:ea typeface="楷体" panose="02010609060101010101" charset="-122"/>
                <a:cs typeface="楷体" panose="02010609060101010101" charset="-122"/>
              </a:rPr>
              <a:t>每假借于藏书之家，手自笔录，计日以还。</a:t>
            </a:r>
            <a:r>
              <a:rPr sz="2800" b="1"/>
              <a:t>（《送东阳马生序》）</a:t>
            </a:r>
            <a:r>
              <a:rPr lang="zh-CN" altLang="en-US" sz="2800" b="1">
                <a:latin typeface="Calibri"/>
                <a:cs typeface="Calibri" charset="0"/>
              </a:rPr>
              <a:t>         </a:t>
            </a:r>
            <a:endParaRPr lang="zh-CN" altLang="en-US" sz="28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6146" name="Group 19"/>
          <p:cNvGrpSpPr/>
          <p:nvPr/>
        </p:nvGrpSpPr>
        <p:grpSpPr>
          <a:xfrm>
            <a:off x="446088" y="392113"/>
            <a:ext cx="2319337" cy="700087"/>
            <a:chOff x="138" y="461"/>
            <a:chExt cx="1461" cy="441"/>
          </a:xfrm>
        </p:grpSpPr>
        <p:pic>
          <p:nvPicPr>
            <p:cNvPr id="6147" name="Picture 18" descr="未标题-1"/>
            <p:cNvPicPr>
              <a:picLocks noChangeAspect="1"/>
            </p:cNvPicPr>
            <p:nvPr/>
          </p:nvPicPr>
          <p:blipFill>
            <a:blip r:embed="rId2"/>
            <a:stretch>
              <a:fillRect/>
            </a:stretch>
          </p:blipFill>
          <p:spPr>
            <a:xfrm>
              <a:off x="138" y="461"/>
              <a:ext cx="1461" cy="441"/>
            </a:xfrm>
            <a:prstGeom prst="rect">
              <a:avLst/>
            </a:prstGeom>
            <a:noFill/>
            <a:ln w="9525">
              <a:noFill/>
            </a:ln>
          </p:spPr>
        </p:pic>
        <p:sp>
          <p:nvSpPr>
            <p:cNvPr id="6148" name="文本框 2"/>
            <p:cNvSpPr txBox="1"/>
            <p:nvPr/>
          </p:nvSpPr>
          <p:spPr>
            <a:xfrm>
              <a:off x="476" y="509"/>
              <a:ext cx="1080" cy="329"/>
            </a:xfrm>
            <a:prstGeom prst="rect">
              <a:avLst/>
            </a:prstGeom>
            <a:noFill/>
            <a:ln w="9525">
              <a:noFill/>
            </a:ln>
          </p:spPr>
          <p:txBody>
            <a:bodyPr anchor="t">
              <a:spAutoFit/>
            </a:bodyPr>
            <a:lstStyle/>
            <a:p>
              <a:pPr algn="ctr"/>
              <a:r>
                <a:rPr lang="zh-CN" altLang="en-US" sz="2800" b="1">
                  <a:solidFill>
                    <a:srgbClr val="0099CC"/>
                  </a:solidFill>
                  <a:latin typeface="黑体" panose="02010609060101010101" charset="-122"/>
                  <a:ea typeface="黑体" panose="02010609060101010101" charset="-122"/>
                </a:rPr>
                <a:t>学习目标</a:t>
              </a:r>
              <a:endParaRPr lang="zh-CN" altLang="en-US" sz="2800" b="1">
                <a:solidFill>
                  <a:srgbClr val="0099CC"/>
                </a:solidFill>
                <a:latin typeface="黑体" panose="02010609060101010101" charset="-122"/>
                <a:ea typeface="黑体" panose="02010609060101010101" charset="-122"/>
              </a:endParaRPr>
            </a:p>
          </p:txBody>
        </p:sp>
      </p:grpSp>
      <p:sp>
        <p:nvSpPr>
          <p:cNvPr id="2" name="AutoShape 14" descr="u=659003504,3790867401&amp;fm=214&amp;gp=0"/>
          <p:cNvSpPr>
            <a:spLocks noChangeAspect="1"/>
          </p:cNvSpPr>
          <p:nvPr/>
        </p:nvSpPr>
        <p:spPr>
          <a:xfrm>
            <a:off x="4410710" y="3232150"/>
            <a:ext cx="304800" cy="304800"/>
          </a:xfrm>
          <a:prstGeom prst="rect">
            <a:avLst/>
          </a:prstGeom>
          <a:noFill/>
          <a:ln w="9525">
            <a:noFill/>
          </a:ln>
        </p:spPr>
        <p:txBody>
          <a:bodyPr anchor="t"/>
          <a:lstStyle/>
          <a:p>
            <a:endParaRPr lang="zh-CN" altLang="en-US" sz="2400">
              <a:latin typeface="Arial" panose="020b0604020202090204" pitchFamily="34" charset="0"/>
              <a:ea typeface="宋体" panose="02010600030101010101" pitchFamily="2" charset="-122"/>
            </a:endParaRPr>
          </a:p>
        </p:txBody>
      </p:sp>
      <p:sp>
        <p:nvSpPr>
          <p:cNvPr id="3" name="AutoShape 16" descr="u=659003504,3790867401&amp;fm=214&amp;gp=0"/>
          <p:cNvSpPr>
            <a:spLocks noChangeAspect="1"/>
          </p:cNvSpPr>
          <p:nvPr/>
        </p:nvSpPr>
        <p:spPr>
          <a:xfrm>
            <a:off x="4537710" y="3359150"/>
            <a:ext cx="304800" cy="304800"/>
          </a:xfrm>
          <a:prstGeom prst="rect">
            <a:avLst/>
          </a:prstGeom>
          <a:noFill/>
          <a:ln w="9525">
            <a:noFill/>
          </a:ln>
        </p:spPr>
        <p:txBody>
          <a:bodyPr anchor="t"/>
          <a:lstStyle/>
          <a:p>
            <a:endParaRPr lang="zh-CN" altLang="en-US" sz="2400">
              <a:latin typeface="Arial" panose="020b0604020202090204" pitchFamily="34" charset="0"/>
              <a:ea typeface="宋体" panose="02010600030101010101" pitchFamily="2" charset="-122"/>
            </a:endParaRPr>
          </a:p>
        </p:txBody>
      </p:sp>
      <p:sp>
        <p:nvSpPr>
          <p:cNvPr id="7" name="文本框 6"/>
          <p:cNvSpPr txBox="1"/>
          <p:nvPr/>
        </p:nvSpPr>
        <p:spPr>
          <a:xfrm>
            <a:off x="451485" y="2060575"/>
            <a:ext cx="8477250" cy="2399665"/>
          </a:xfrm>
          <a:prstGeom prst="rect">
            <a:avLst/>
          </a:prstGeom>
          <a:noFill/>
        </p:spPr>
        <p:txBody>
          <a:bodyPr wrap="square" rtlCol="0" anchor="t">
            <a:spAutoFit/>
          </a:bodyPr>
          <a:lstStyle/>
          <a:p>
            <a:pPr algn="just">
              <a:lnSpc>
                <a:spcPct val="125000"/>
              </a:lnSpc>
            </a:pPr>
            <a:r>
              <a:rPr sz="2400" b="1">
                <a:solidFill>
                  <a:schemeClr val="tx1"/>
                </a:solidFill>
                <a:latin typeface="黑体" panose="02010609060101010101" charset="-122"/>
                <a:ea typeface="黑体" panose="02010609060101010101" charset="-122"/>
                <a:cs typeface="黑体" panose="02010609060101010101" charset="-122"/>
                <a:sym typeface="微软雅黑" panose="020b0503020204020204" charset="-122"/>
              </a:rPr>
              <a:t>1.明确文言文翻译的宗旨、方法和技巧；</a:t>
            </a:r>
            <a:endParaRPr sz="2400" b="1">
              <a:solidFill>
                <a:schemeClr val="tx1"/>
              </a:solidFill>
              <a:latin typeface="黑体" panose="02010609060101010101" charset="-122"/>
              <a:ea typeface="黑体" panose="02010609060101010101" charset="-122"/>
              <a:cs typeface="黑体" panose="02010609060101010101" charset="-122"/>
              <a:sym typeface="微软雅黑" panose="020b0503020204020204" charset="-122"/>
            </a:endParaRPr>
          </a:p>
          <a:p>
            <a:pPr algn="just">
              <a:lnSpc>
                <a:spcPct val="125000"/>
              </a:lnSpc>
            </a:pPr>
            <a:endParaRPr sz="2400" b="1">
              <a:solidFill>
                <a:schemeClr val="tx1"/>
              </a:solidFill>
              <a:latin typeface="黑体" panose="02010609060101010101" charset="-122"/>
              <a:ea typeface="黑体" panose="02010609060101010101" charset="-122"/>
              <a:cs typeface="黑体" panose="02010609060101010101" charset="-122"/>
              <a:sym typeface="微软雅黑" panose="020b0503020204020204" charset="-122"/>
            </a:endParaRPr>
          </a:p>
          <a:p>
            <a:pPr algn="just">
              <a:lnSpc>
                <a:spcPct val="125000"/>
              </a:lnSpc>
            </a:pPr>
            <a:r>
              <a:rPr sz="2400" b="1">
                <a:solidFill>
                  <a:schemeClr val="tx1"/>
                </a:solidFill>
                <a:latin typeface="黑体" panose="02010609060101010101" charset="-122"/>
                <a:ea typeface="黑体" panose="02010609060101010101" charset="-122"/>
                <a:cs typeface="黑体" panose="02010609060101010101" charset="-122"/>
                <a:sym typeface="微软雅黑" panose="020b0503020204020204" charset="-122"/>
              </a:rPr>
              <a:t>2.发现、解决文言文翻译中出现的问题；</a:t>
            </a:r>
            <a:endParaRPr sz="2400" b="1">
              <a:solidFill>
                <a:schemeClr val="tx1"/>
              </a:solidFill>
              <a:latin typeface="黑体" panose="02010609060101010101" charset="-122"/>
              <a:ea typeface="黑体" panose="02010609060101010101" charset="-122"/>
              <a:cs typeface="黑体" panose="02010609060101010101" charset="-122"/>
              <a:sym typeface="微软雅黑" panose="020b0503020204020204" charset="-122"/>
            </a:endParaRPr>
          </a:p>
          <a:p>
            <a:pPr algn="just">
              <a:lnSpc>
                <a:spcPct val="125000"/>
              </a:lnSpc>
            </a:pPr>
            <a:endParaRPr sz="2400" b="1">
              <a:solidFill>
                <a:schemeClr val="tx1"/>
              </a:solidFill>
              <a:latin typeface="黑体" panose="02010609060101010101" charset="-122"/>
              <a:ea typeface="黑体" panose="02010609060101010101" charset="-122"/>
              <a:cs typeface="黑体" panose="02010609060101010101" charset="-122"/>
              <a:sym typeface="微软雅黑" panose="020b0503020204020204" charset="-122"/>
            </a:endParaRPr>
          </a:p>
          <a:p>
            <a:pPr algn="just">
              <a:lnSpc>
                <a:spcPct val="125000"/>
              </a:lnSpc>
            </a:pPr>
            <a:r>
              <a:rPr sz="2400" b="1">
                <a:solidFill>
                  <a:schemeClr val="tx1"/>
                </a:solidFill>
                <a:latin typeface="黑体" panose="02010609060101010101" charset="-122"/>
                <a:ea typeface="黑体" panose="02010609060101010101" charset="-122"/>
                <a:cs typeface="黑体" panose="02010609060101010101" charset="-122"/>
                <a:sym typeface="微软雅黑" panose="020b0503020204020204" charset="-122"/>
              </a:rPr>
              <a:t>3.能够运用所学文言文知识翻译句子。</a:t>
            </a:r>
            <a:endParaRPr sz="2400" b="1">
              <a:solidFill>
                <a:schemeClr val="tx1"/>
              </a:solidFill>
              <a:latin typeface="黑体" panose="02010609060101010101" charset="-122"/>
              <a:ea typeface="黑体" panose="02010609060101010101" charset="-122"/>
              <a:cs typeface="黑体" panose="02010609060101010101" charset="-122"/>
              <a:sym typeface="微软雅黑" panose="020b0503020204020204" charset="-122"/>
            </a:endParaRPr>
          </a:p>
        </p:txBody>
      </p:sp>
    </p:spTree>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7169" name="Group 19"/>
          <p:cNvGrpSpPr/>
          <p:nvPr/>
        </p:nvGrpSpPr>
        <p:grpSpPr>
          <a:xfrm>
            <a:off x="511810" y="443865"/>
            <a:ext cx="2319338" cy="700405"/>
            <a:chOff x="138" y="461"/>
            <a:chExt cx="1461" cy="441"/>
          </a:xfrm>
        </p:grpSpPr>
        <p:pic>
          <p:nvPicPr>
            <p:cNvPr id="7170" name="Picture 18" descr="未标题-1"/>
            <p:cNvPicPr>
              <a:picLocks noChangeAspect="1"/>
            </p:cNvPicPr>
            <p:nvPr/>
          </p:nvPicPr>
          <p:blipFill>
            <a:blip r:embed="rId2"/>
            <a:stretch>
              <a:fillRect/>
            </a:stretch>
          </p:blipFill>
          <p:spPr>
            <a:xfrm>
              <a:off x="138" y="461"/>
              <a:ext cx="1461" cy="441"/>
            </a:xfrm>
            <a:prstGeom prst="rect">
              <a:avLst/>
            </a:prstGeom>
            <a:noFill/>
            <a:ln w="9525">
              <a:noFill/>
            </a:ln>
          </p:spPr>
        </p:pic>
        <p:sp>
          <p:nvSpPr>
            <p:cNvPr id="7171" name="文本框 2"/>
            <p:cNvSpPr txBox="1"/>
            <p:nvPr/>
          </p:nvSpPr>
          <p:spPr>
            <a:xfrm>
              <a:off x="409" y="517"/>
              <a:ext cx="1190" cy="329"/>
            </a:xfrm>
            <a:prstGeom prst="rect">
              <a:avLst/>
            </a:prstGeom>
            <a:noFill/>
            <a:ln w="9525">
              <a:noFill/>
            </a:ln>
          </p:spPr>
          <p:txBody>
            <a:bodyPr wrap="square" anchor="t">
              <a:spAutoFit/>
            </a:bodyPr>
            <a:lstStyle/>
            <a:p>
              <a:pPr algn="ctr"/>
              <a:r>
                <a:rPr lang="zh-CN" altLang="en-US" sz="2800" b="1">
                  <a:solidFill>
                    <a:srgbClr val="0099CC"/>
                  </a:solidFill>
                  <a:latin typeface="黑体" panose="02010609060101010101" charset="-122"/>
                  <a:ea typeface="黑体" panose="02010609060101010101" charset="-122"/>
                </a:rPr>
                <a:t>知识储备</a:t>
              </a:r>
              <a:endParaRPr lang="zh-CN" altLang="en-US" sz="2800" b="1">
                <a:solidFill>
                  <a:srgbClr val="0099CC"/>
                </a:solidFill>
                <a:latin typeface="黑体" panose="02010609060101010101" charset="-122"/>
                <a:ea typeface="黑体" panose="02010609060101010101" charset="-122"/>
              </a:endParaRPr>
            </a:p>
          </p:txBody>
        </p:sp>
      </p:grpSp>
      <p:sp>
        <p:nvSpPr>
          <p:cNvPr id="3" name="文本框 2"/>
          <p:cNvSpPr txBox="1"/>
          <p:nvPr/>
        </p:nvSpPr>
        <p:spPr>
          <a:xfrm>
            <a:off x="3296920" y="532765"/>
            <a:ext cx="5080000" cy="521970"/>
          </a:xfrm>
          <a:prstGeom prst="rect">
            <a:avLst/>
          </a:prstGeom>
          <a:noFill/>
          <a:ln w="9525">
            <a:noFill/>
          </a:ln>
        </p:spPr>
        <p:txBody>
          <a:bodyPr>
            <a:spAutoFit/>
          </a:bodyPr>
          <a:lstStyle/>
          <a:p>
            <a:r>
              <a:rPr lang="zh-CN" altLang="en-US" sz="2800" b="1">
                <a:latin typeface="宋体" charset="0"/>
                <a:cs typeface="宋体" charset="0"/>
              </a:rPr>
              <a:t>错误类型五（ </a:t>
            </a:r>
            <a:r>
              <a:rPr lang="zh-CN" altLang="en-US" sz="2800" b="1">
                <a:solidFill>
                  <a:srgbClr val="0000FF"/>
                </a:solidFill>
                <a:latin typeface="宋体" charset="0"/>
                <a:cs typeface="宋体" charset="0"/>
              </a:rPr>
              <a:t>不调</a:t>
            </a:r>
            <a:r>
              <a:rPr lang="zh-CN" altLang="en-US" sz="2800" b="1">
                <a:solidFill>
                  <a:srgbClr val="FF0000"/>
                </a:solidFill>
                <a:latin typeface="宋体" charset="0"/>
                <a:cs typeface="宋体" charset="0"/>
              </a:rPr>
              <a:t> </a:t>
            </a:r>
            <a:r>
              <a:rPr lang="zh-CN" altLang="en-US" sz="2800" b="1">
                <a:latin typeface="宋体" charset="0"/>
                <a:cs typeface="宋体" charset="0"/>
              </a:rPr>
              <a:t> ）</a:t>
            </a:r>
            <a:endParaRPr lang="zh-CN" altLang="en-US" sz="2800" b="1">
              <a:latin typeface="宋体" charset="0"/>
              <a:cs typeface="宋体" charset="0"/>
            </a:endParaRPr>
          </a:p>
        </p:txBody>
      </p:sp>
      <p:sp>
        <p:nvSpPr>
          <p:cNvPr id="5" name="文本框 4"/>
          <p:cNvSpPr txBox="1"/>
          <p:nvPr/>
        </p:nvSpPr>
        <p:spPr>
          <a:xfrm>
            <a:off x="511810" y="1249680"/>
            <a:ext cx="8169910" cy="2407285"/>
          </a:xfrm>
          <a:prstGeom prst="rect">
            <a:avLst/>
          </a:prstGeom>
          <a:noFill/>
          <a:ln w="9525">
            <a:noFill/>
          </a:ln>
        </p:spPr>
        <p:txBody>
          <a:bodyPr wrap="square">
            <a:spAutoFit/>
          </a:bodyPr>
          <a:lstStyle/>
          <a:p>
            <a:pPr marL="0" indent="0" algn="l"/>
            <a:r>
              <a:rPr sz="2800"/>
              <a:t>【</a:t>
            </a:r>
            <a:r>
              <a:rPr sz="2800" b="1"/>
              <a:t>真题链接】六《陈幼学》</a:t>
            </a:r>
            <a:endParaRPr sz="2800" b="1"/>
          </a:p>
          <a:p>
            <a:pPr marL="0" indent="0" algn="l"/>
            <a:r>
              <a:rPr lang="zh-CN" altLang="en-US" sz="2800" b="1">
                <a:solidFill>
                  <a:srgbClr val="000000"/>
                </a:solidFill>
                <a:highlight>
                  <a:srgbClr val="FFFFFF"/>
                </a:highlight>
                <a:latin typeface="楷体" panose="02010609060101010101" charset="-122"/>
                <a:ea typeface="楷体" panose="02010609060101010101" charset="-122"/>
                <a:cs typeface="楷体" panose="02010609060101010101" charset="-122"/>
              </a:rPr>
              <a:t>(2)幼学大举荒政，活饥民三十四万有奇。</a:t>
            </a:r>
            <a:endParaRPr lang="zh-CN" altLang="en-US" sz="2800" b="1">
              <a:solidFill>
                <a:srgbClr val="000000"/>
              </a:solidFill>
              <a:highlight>
                <a:srgbClr val="FFFFFF"/>
              </a:highlight>
              <a:latin typeface="楷体" panose="02010609060101010101" charset="-122"/>
              <a:ea typeface="楷体" panose="02010609060101010101" charset="-122"/>
              <a:cs typeface="楷体" panose="02010609060101010101" charset="-122"/>
            </a:endParaRPr>
          </a:p>
          <a:p>
            <a:pPr marL="0" indent="0" algn="l"/>
            <a:r>
              <a:rPr sz="2800" b="1"/>
              <a:t>误译：幼学大力推行治理荒灾的政令，救活饥民三十四万多。</a:t>
            </a:r>
            <a:endParaRPr sz="2800" b="1"/>
          </a:p>
          <a:p>
            <a:pPr marL="0" indent="0" algn="l"/>
            <a:endParaRPr lang="zh-CN" altLang="en-US" sz="2800" b="1">
              <a:latin typeface="宋体" charset="0"/>
              <a:cs typeface="宋体" charset="0"/>
            </a:endParaRPr>
          </a:p>
          <a:p>
            <a:pPr marL="0" indent="0" algn="l"/>
            <a:r>
              <a:rPr lang="zh-CN" altLang="en-US" sz="1050" b="1">
                <a:latin typeface="宋体" charset="0"/>
                <a:cs typeface="宋体" charset="0"/>
              </a:rPr>
              <a:t> </a:t>
            </a:r>
            <a:endParaRPr lang="zh-CN" altLang="en-US" b="1"/>
          </a:p>
        </p:txBody>
      </p:sp>
      <p:sp>
        <p:nvSpPr>
          <p:cNvPr id="7" name="文本框 6"/>
          <p:cNvSpPr txBox="1"/>
          <p:nvPr/>
        </p:nvSpPr>
        <p:spPr>
          <a:xfrm>
            <a:off x="745490" y="3456305"/>
            <a:ext cx="7777480" cy="953135"/>
          </a:xfrm>
          <a:prstGeom prst="rect">
            <a:avLst/>
          </a:prstGeom>
          <a:noFill/>
          <a:ln w="9525">
            <a:noFill/>
          </a:ln>
        </p:spPr>
        <p:txBody>
          <a:bodyPr wrap="square">
            <a:spAutoFit/>
          </a:bodyPr>
          <a:lstStyle/>
          <a:p>
            <a:r>
              <a:rPr lang="zh-CN" altLang="en-US" sz="2800" b="1">
                <a:solidFill>
                  <a:srgbClr val="0000FF"/>
                </a:solidFill>
                <a:latin typeface="宋体" charset="0"/>
                <a:cs typeface="宋体" charset="0"/>
                <a:sym typeface="+mn-ea"/>
              </a:rPr>
              <a:t>幼学大力推行治理荒灾的政令，救活</a:t>
            </a:r>
            <a:r>
              <a:rPr lang="zh-CN" altLang="en-US" sz="2800" b="1">
                <a:solidFill>
                  <a:srgbClr val="FF0000"/>
                </a:solidFill>
                <a:latin typeface="宋体" charset="0"/>
                <a:cs typeface="宋体" charset="0"/>
                <a:sym typeface="+mn-ea"/>
              </a:rPr>
              <a:t>三十四万多饥民。</a:t>
            </a:r>
            <a:endParaRPr lang="zh-CN" altLang="en-US" sz="2800" b="1">
              <a:solidFill>
                <a:srgbClr val="FF0000"/>
              </a:solidFill>
              <a:latin typeface="宋体" charset="0"/>
              <a:cs typeface="宋体" charset="0"/>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7169" name="Group 19"/>
          <p:cNvGrpSpPr/>
          <p:nvPr/>
        </p:nvGrpSpPr>
        <p:grpSpPr>
          <a:xfrm>
            <a:off x="511810" y="443865"/>
            <a:ext cx="2319338" cy="700405"/>
            <a:chOff x="138" y="461"/>
            <a:chExt cx="1461" cy="441"/>
          </a:xfrm>
        </p:grpSpPr>
        <p:pic>
          <p:nvPicPr>
            <p:cNvPr id="7170" name="Picture 18" descr="未标题-1"/>
            <p:cNvPicPr>
              <a:picLocks noChangeAspect="1"/>
            </p:cNvPicPr>
            <p:nvPr/>
          </p:nvPicPr>
          <p:blipFill>
            <a:blip r:embed="rId2"/>
            <a:stretch>
              <a:fillRect/>
            </a:stretch>
          </p:blipFill>
          <p:spPr>
            <a:xfrm>
              <a:off x="138" y="461"/>
              <a:ext cx="1461" cy="441"/>
            </a:xfrm>
            <a:prstGeom prst="rect">
              <a:avLst/>
            </a:prstGeom>
            <a:noFill/>
            <a:ln w="9525">
              <a:noFill/>
            </a:ln>
          </p:spPr>
        </p:pic>
        <p:sp>
          <p:nvSpPr>
            <p:cNvPr id="7171" name="文本框 2"/>
            <p:cNvSpPr txBox="1"/>
            <p:nvPr/>
          </p:nvSpPr>
          <p:spPr>
            <a:xfrm>
              <a:off x="409" y="517"/>
              <a:ext cx="1190" cy="329"/>
            </a:xfrm>
            <a:prstGeom prst="rect">
              <a:avLst/>
            </a:prstGeom>
            <a:noFill/>
            <a:ln w="9525">
              <a:noFill/>
            </a:ln>
          </p:spPr>
          <p:txBody>
            <a:bodyPr wrap="square" anchor="t">
              <a:spAutoFit/>
            </a:bodyPr>
            <a:lstStyle/>
            <a:p>
              <a:pPr algn="ctr"/>
              <a:r>
                <a:rPr lang="zh-CN" altLang="en-US" sz="2800" b="1">
                  <a:solidFill>
                    <a:srgbClr val="0099CC"/>
                  </a:solidFill>
                  <a:latin typeface="黑体" panose="02010609060101010101" charset="-122"/>
                  <a:ea typeface="黑体" panose="02010609060101010101" charset="-122"/>
                </a:rPr>
                <a:t>知识储备</a:t>
              </a:r>
              <a:endParaRPr lang="zh-CN" altLang="en-US" sz="2800" b="1">
                <a:solidFill>
                  <a:srgbClr val="0099CC"/>
                </a:solidFill>
                <a:latin typeface="黑体" panose="02010609060101010101" charset="-122"/>
                <a:ea typeface="黑体" panose="02010609060101010101" charset="-122"/>
              </a:endParaRPr>
            </a:p>
          </p:txBody>
        </p:sp>
      </p:grpSp>
      <p:sp>
        <p:nvSpPr>
          <p:cNvPr id="2" name="矩形 1"/>
          <p:cNvSpPr/>
          <p:nvPr/>
        </p:nvSpPr>
        <p:spPr>
          <a:xfrm>
            <a:off x="222885" y="1311910"/>
            <a:ext cx="8796020" cy="2954020"/>
          </a:xfrm>
          <a:prstGeom prst="rect">
            <a:avLst/>
          </a:prstGeom>
          <a:noFill/>
          <a:ln w="28575" cmpd="sng">
            <a:solidFill>
              <a:schemeClr val="accent1">
                <a:shade val="50000"/>
              </a:schemeClr>
            </a:solidFill>
            <a:prstDash val="solid"/>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文本框 99"/>
          <p:cNvSpPr txBox="1"/>
          <p:nvPr/>
        </p:nvSpPr>
        <p:spPr>
          <a:xfrm>
            <a:off x="222885" y="1493520"/>
            <a:ext cx="8630285" cy="2630170"/>
          </a:xfrm>
          <a:prstGeom prst="rect">
            <a:avLst/>
          </a:prstGeom>
          <a:noFill/>
          <a:ln w="9525">
            <a:noFill/>
          </a:ln>
        </p:spPr>
        <p:txBody>
          <a:bodyPr wrap="square">
            <a:spAutoFit/>
          </a:bodyPr>
          <a:lstStyle/>
          <a:p>
            <a:r>
              <a:rPr lang="en-US" altLang="zh-CN" sz="3300" b="1">
                <a:latin typeface="华文楷体" panose="02010600040101010101" pitchFamily="2" charset="-122"/>
                <a:ea typeface="华文楷体" panose="02010600040101010101" pitchFamily="2" charset="-122"/>
              </a:rPr>
              <a:t>     </a:t>
            </a:r>
            <a:r>
              <a:rPr sz="3300" b="1">
                <a:latin typeface="华文楷体" panose="02010600040101010101" pitchFamily="2" charset="-122"/>
                <a:ea typeface="华文楷体" panose="02010600040101010101" pitchFamily="2" charset="-122"/>
              </a:rPr>
              <a:t>“变”指根据语境，灵活变通地翻译。这往往是上述五种方法都用上了，还难以准确翻译时的一种方法。尤其是碰到文言文中运用修辞（</a:t>
            </a:r>
            <a:r>
              <a:rPr sz="3300" b="1">
                <a:solidFill>
                  <a:srgbClr val="FF0000"/>
                </a:solidFill>
                <a:latin typeface="华文楷体" panose="02010600040101010101" pitchFamily="2" charset="-122"/>
                <a:ea typeface="华文楷体" panose="02010600040101010101" pitchFamily="2" charset="-122"/>
              </a:rPr>
              <a:t>借喻、借代、互文</a:t>
            </a:r>
            <a:r>
              <a:rPr sz="3300" b="1">
                <a:latin typeface="华文楷体" panose="02010600040101010101" pitchFamily="2" charset="-122"/>
                <a:ea typeface="华文楷体" panose="02010600040101010101" pitchFamily="2" charset="-122"/>
              </a:rPr>
              <a:t>）或典故的地方时，应学会变通地翻译。</a:t>
            </a:r>
            <a:endParaRPr sz="3300" b="1">
              <a:latin typeface="华文楷体" panose="02010600040101010101" pitchFamily="2" charset="-122"/>
              <a:ea typeface="华文楷体" panose="02010600040101010101" pitchFamily="2" charset="-122"/>
            </a:endParaRPr>
          </a:p>
        </p:txBody>
      </p:sp>
      <p:sp>
        <p:nvSpPr>
          <p:cNvPr id="3" name="文本框 2"/>
          <p:cNvSpPr txBox="1"/>
          <p:nvPr/>
        </p:nvSpPr>
        <p:spPr>
          <a:xfrm>
            <a:off x="3296920" y="532765"/>
            <a:ext cx="5080000" cy="521970"/>
          </a:xfrm>
          <a:prstGeom prst="rect">
            <a:avLst/>
          </a:prstGeom>
          <a:noFill/>
          <a:ln w="9525">
            <a:noFill/>
          </a:ln>
        </p:spPr>
        <p:txBody>
          <a:bodyPr>
            <a:spAutoFit/>
          </a:bodyPr>
          <a:lstStyle/>
          <a:p>
            <a:r>
              <a:rPr lang="zh-CN" altLang="en-US" sz="2800" b="1">
                <a:latin typeface="宋体" charset="0"/>
                <a:cs typeface="宋体" charset="0"/>
              </a:rPr>
              <a:t>第六式：变（ </a:t>
            </a:r>
            <a:r>
              <a:rPr lang="zh-CN" altLang="en-US" sz="2800" b="1">
                <a:solidFill>
                  <a:srgbClr val="FF0000"/>
                </a:solidFill>
                <a:latin typeface="宋体" charset="0"/>
                <a:cs typeface="宋体" charset="0"/>
              </a:rPr>
              <a:t>变化形式 </a:t>
            </a:r>
            <a:r>
              <a:rPr lang="zh-CN" altLang="en-US" sz="2800" b="1">
                <a:latin typeface="宋体" charset="0"/>
                <a:cs typeface="宋体" charset="0"/>
              </a:rPr>
              <a:t> ）</a:t>
            </a:r>
            <a:endParaRPr lang="zh-CN" altLang="en-US" sz="2800" b="1">
              <a:latin typeface="宋体" charset="0"/>
              <a:cs typeface="宋体"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7169" name="Group 19"/>
          <p:cNvGrpSpPr/>
          <p:nvPr/>
        </p:nvGrpSpPr>
        <p:grpSpPr>
          <a:xfrm>
            <a:off x="511810" y="443865"/>
            <a:ext cx="2319338" cy="700405"/>
            <a:chOff x="138" y="461"/>
            <a:chExt cx="1461" cy="441"/>
          </a:xfrm>
        </p:grpSpPr>
        <p:pic>
          <p:nvPicPr>
            <p:cNvPr id="7170" name="Picture 18" descr="未标题-1"/>
            <p:cNvPicPr>
              <a:picLocks noChangeAspect="1"/>
            </p:cNvPicPr>
            <p:nvPr/>
          </p:nvPicPr>
          <p:blipFill>
            <a:blip r:embed="rId2"/>
            <a:stretch>
              <a:fillRect/>
            </a:stretch>
          </p:blipFill>
          <p:spPr>
            <a:xfrm>
              <a:off x="138" y="461"/>
              <a:ext cx="1461" cy="441"/>
            </a:xfrm>
            <a:prstGeom prst="rect">
              <a:avLst/>
            </a:prstGeom>
            <a:noFill/>
            <a:ln w="9525">
              <a:noFill/>
            </a:ln>
          </p:spPr>
        </p:pic>
        <p:sp>
          <p:nvSpPr>
            <p:cNvPr id="7171" name="文本框 2"/>
            <p:cNvSpPr txBox="1"/>
            <p:nvPr/>
          </p:nvSpPr>
          <p:spPr>
            <a:xfrm>
              <a:off x="409" y="517"/>
              <a:ext cx="1190" cy="329"/>
            </a:xfrm>
            <a:prstGeom prst="rect">
              <a:avLst/>
            </a:prstGeom>
            <a:noFill/>
            <a:ln w="9525">
              <a:noFill/>
            </a:ln>
          </p:spPr>
          <p:txBody>
            <a:bodyPr wrap="square" anchor="t">
              <a:spAutoFit/>
            </a:bodyPr>
            <a:lstStyle/>
            <a:p>
              <a:pPr algn="ctr"/>
              <a:r>
                <a:rPr lang="zh-CN" altLang="en-US" sz="2800" b="1">
                  <a:solidFill>
                    <a:srgbClr val="0099CC"/>
                  </a:solidFill>
                  <a:latin typeface="黑体" panose="02010609060101010101" charset="-122"/>
                  <a:ea typeface="黑体" panose="02010609060101010101" charset="-122"/>
                </a:rPr>
                <a:t>知识储备</a:t>
              </a:r>
              <a:endParaRPr lang="zh-CN" altLang="en-US" sz="2800" b="1">
                <a:solidFill>
                  <a:srgbClr val="0099CC"/>
                </a:solidFill>
                <a:latin typeface="黑体" panose="02010609060101010101" charset="-122"/>
                <a:ea typeface="黑体" panose="02010609060101010101" charset="-122"/>
              </a:endParaRPr>
            </a:p>
          </p:txBody>
        </p:sp>
      </p:grpSp>
      <p:sp>
        <p:nvSpPr>
          <p:cNvPr id="4" name="文本框 3"/>
          <p:cNvSpPr txBox="1"/>
          <p:nvPr/>
        </p:nvSpPr>
        <p:spPr>
          <a:xfrm>
            <a:off x="173990" y="1856740"/>
            <a:ext cx="8796655" cy="3107690"/>
          </a:xfrm>
          <a:prstGeom prst="rect">
            <a:avLst/>
          </a:prstGeom>
          <a:noFill/>
          <a:ln w="9525">
            <a:noFill/>
          </a:ln>
        </p:spPr>
        <p:txBody>
          <a:bodyPr wrap="square">
            <a:spAutoFit/>
          </a:bodyPr>
          <a:lstStyle/>
          <a:p>
            <a:pPr marL="0" indent="0" algn="l"/>
            <a:r>
              <a:rPr lang="zh-CN" altLang="en-US" sz="2800" b="1">
                <a:solidFill>
                  <a:srgbClr val="0000FF"/>
                </a:solidFill>
                <a:latin typeface="宋体" charset="0"/>
                <a:cs typeface="宋体" charset="0"/>
              </a:rPr>
              <a:t>【教材示例】</a:t>
            </a:r>
            <a:endParaRPr lang="zh-CN" altLang="en-US" sz="2800" b="0">
              <a:latin typeface="宋体" charset="0"/>
              <a:cs typeface="宋体" charset="0"/>
            </a:endParaRPr>
          </a:p>
          <a:p>
            <a:pPr marL="0" indent="0" algn="l"/>
            <a:r>
              <a:rPr lang="zh-CN" altLang="en-US" sz="2800" b="1">
                <a:latin typeface="Calibri"/>
                <a:cs typeface="Calibri" charset="0"/>
              </a:rPr>
              <a:t> ①</a:t>
            </a:r>
            <a:r>
              <a:rPr lang="zh-CN" altLang="en-US" sz="2800" b="1">
                <a:solidFill>
                  <a:srgbClr val="000000"/>
                </a:solidFill>
                <a:highlight>
                  <a:srgbClr val="FFFFFF"/>
                </a:highlight>
                <a:latin typeface="楷体" panose="02010609060101010101" charset="-122"/>
                <a:ea typeface="楷体" panose="02010609060101010101" charset="-122"/>
                <a:cs typeface="楷体" panose="02010609060101010101" charset="-122"/>
              </a:rPr>
              <a:t>将军百战死，壮士十年归。</a:t>
            </a:r>
            <a:r>
              <a:rPr lang="zh-CN" altLang="en-US" sz="2800" b="1">
                <a:latin typeface="Calibri"/>
                <a:cs typeface="Calibri" charset="0"/>
              </a:rPr>
              <a:t>（《木兰诗》）</a:t>
            </a:r>
            <a:endParaRPr lang="zh-CN" altLang="en-US" sz="2800" b="1">
              <a:latin typeface="Calibri"/>
              <a:cs typeface="Calibri" charset="0"/>
            </a:endParaRPr>
          </a:p>
          <a:p>
            <a:pPr marL="0" indent="0" algn="l"/>
            <a:r>
              <a:rPr lang="zh-CN" altLang="en-US" sz="2800" b="1">
                <a:latin typeface="Calibri"/>
                <a:cs typeface="Calibri" charset="0"/>
              </a:rPr>
              <a:t>②</a:t>
            </a:r>
            <a:r>
              <a:rPr lang="zh-CN" altLang="en-US" sz="2800" b="1">
                <a:solidFill>
                  <a:srgbClr val="000000"/>
                </a:solidFill>
                <a:highlight>
                  <a:srgbClr val="FFFFFF"/>
                </a:highlight>
                <a:latin typeface="楷体" panose="02010609060101010101" charset="-122"/>
                <a:ea typeface="楷体" panose="02010609060101010101" charset="-122"/>
                <a:cs typeface="楷体" panose="02010609060101010101" charset="-122"/>
              </a:rPr>
              <a:t>肉食者谋之，又何间焉。</a:t>
            </a:r>
            <a:r>
              <a:rPr lang="zh-CN" altLang="en-US" sz="2800" b="1">
                <a:latin typeface="Calibri"/>
                <a:cs typeface="Calibri" charset="0"/>
              </a:rPr>
              <a:t>（《曹刿论战》）</a:t>
            </a:r>
            <a:endParaRPr lang="zh-CN" altLang="en-US" sz="2800" b="1">
              <a:latin typeface="Calibri"/>
              <a:cs typeface="Calibri" charset="0"/>
            </a:endParaRPr>
          </a:p>
          <a:p>
            <a:pPr marL="0" indent="0" algn="l"/>
            <a:r>
              <a:rPr lang="zh-CN" altLang="en-US" sz="2800" b="1">
                <a:latin typeface="Calibri"/>
                <a:cs typeface="Calibri" charset="0"/>
              </a:rPr>
              <a:t>③</a:t>
            </a:r>
            <a:r>
              <a:rPr lang="zh-CN" altLang="en-US" sz="2800" b="1">
                <a:solidFill>
                  <a:srgbClr val="000000"/>
                </a:solidFill>
                <a:highlight>
                  <a:srgbClr val="FFFFFF"/>
                </a:highlight>
                <a:latin typeface="楷体" panose="02010609060101010101" charset="-122"/>
                <a:ea typeface="楷体" panose="02010609060101010101" charset="-122"/>
                <a:cs typeface="楷体" panose="02010609060101010101" charset="-122"/>
              </a:rPr>
              <a:t>少无适俗韵，性本爱丘山。误落尘网中，一去三十年</a:t>
            </a:r>
            <a:r>
              <a:rPr lang="zh-CN" altLang="en-US" sz="2800" b="1">
                <a:latin typeface="Calibri"/>
                <a:cs typeface="Calibri" charset="0"/>
              </a:rPr>
              <a:t>。（《归园田居》）</a:t>
            </a:r>
            <a:endParaRPr lang="zh-CN" altLang="en-US" sz="2800" b="1">
              <a:latin typeface="Calibri"/>
              <a:cs typeface="Calibri" charset="0"/>
            </a:endParaRPr>
          </a:p>
          <a:p>
            <a:pPr marL="0" indent="0" algn="l"/>
            <a:r>
              <a:rPr lang="zh-CN" altLang="en-US" sz="2800" b="1">
                <a:latin typeface="Calibri"/>
                <a:cs typeface="Calibri" charset="0"/>
              </a:rPr>
              <a:t>④</a:t>
            </a:r>
            <a:r>
              <a:rPr lang="zh-CN" altLang="en-US" sz="2800" b="1">
                <a:solidFill>
                  <a:srgbClr val="000000"/>
                </a:solidFill>
                <a:highlight>
                  <a:srgbClr val="FFFFFF"/>
                </a:highlight>
                <a:latin typeface="楷体" panose="02010609060101010101" charset="-122"/>
                <a:ea typeface="楷体" panose="02010609060101010101" charset="-122"/>
                <a:cs typeface="楷体" panose="02010609060101010101" charset="-122"/>
              </a:rPr>
              <a:t>上书乞骸骨。</a:t>
            </a:r>
            <a:r>
              <a:rPr lang="zh-CN" altLang="en-US" sz="2800" b="1">
                <a:latin typeface="Calibri"/>
                <a:cs typeface="Calibri" charset="0"/>
              </a:rPr>
              <a:t>（《张衡传》）             </a:t>
            </a:r>
            <a:endParaRPr lang="zh-CN" altLang="en-US" sz="2800" b="1">
              <a:latin typeface="Calibri"/>
              <a:cs typeface="Calibri" charset="0"/>
            </a:endParaRPr>
          </a:p>
          <a:p>
            <a:pPr marL="0" indent="0" algn="l"/>
            <a:r>
              <a:rPr lang="zh-CN" altLang="en-US" sz="2800" b="1">
                <a:latin typeface="Calibri"/>
                <a:cs typeface="Calibri" charset="0"/>
              </a:rPr>
              <a:t>⑤</a:t>
            </a:r>
            <a:r>
              <a:rPr lang="zh-CN" altLang="en-US" sz="2800" b="1">
                <a:solidFill>
                  <a:srgbClr val="000000"/>
                </a:solidFill>
                <a:highlight>
                  <a:srgbClr val="FFFFFF"/>
                </a:highlight>
                <a:latin typeface="楷体" panose="02010609060101010101" charset="-122"/>
                <a:ea typeface="楷体" panose="02010609060101010101" charset="-122"/>
                <a:cs typeface="楷体" panose="02010609060101010101" charset="-122"/>
              </a:rPr>
              <a:t>览物之情，得无异乎？</a:t>
            </a:r>
            <a:r>
              <a:rPr lang="zh-CN" altLang="en-US" sz="2800" b="1">
                <a:latin typeface="Calibri"/>
                <a:cs typeface="Calibri" charset="0"/>
              </a:rPr>
              <a:t>（《岳阳楼记》）        </a:t>
            </a:r>
            <a:endParaRPr lang="zh-CN" altLang="en-US" sz="2800" b="1"/>
          </a:p>
        </p:txBody>
      </p:sp>
    </p:spTree>
  </p:cSld>
  <p:clrMapOvr>
    <a:masterClrMapping/>
  </p:clrMapOvr>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7169" name="Group 19"/>
          <p:cNvGrpSpPr/>
          <p:nvPr/>
        </p:nvGrpSpPr>
        <p:grpSpPr>
          <a:xfrm>
            <a:off x="511810" y="443865"/>
            <a:ext cx="2319338" cy="700405"/>
            <a:chOff x="138" y="461"/>
            <a:chExt cx="1461" cy="441"/>
          </a:xfrm>
        </p:grpSpPr>
        <p:pic>
          <p:nvPicPr>
            <p:cNvPr id="7170" name="Picture 18" descr="未标题-1"/>
            <p:cNvPicPr>
              <a:picLocks noChangeAspect="1"/>
            </p:cNvPicPr>
            <p:nvPr/>
          </p:nvPicPr>
          <p:blipFill>
            <a:blip r:embed="rId2"/>
            <a:stretch>
              <a:fillRect/>
            </a:stretch>
          </p:blipFill>
          <p:spPr>
            <a:xfrm>
              <a:off x="138" y="461"/>
              <a:ext cx="1461" cy="441"/>
            </a:xfrm>
            <a:prstGeom prst="rect">
              <a:avLst/>
            </a:prstGeom>
            <a:noFill/>
            <a:ln w="9525">
              <a:noFill/>
            </a:ln>
          </p:spPr>
        </p:pic>
        <p:sp>
          <p:nvSpPr>
            <p:cNvPr id="7171" name="文本框 2"/>
            <p:cNvSpPr txBox="1"/>
            <p:nvPr/>
          </p:nvSpPr>
          <p:spPr>
            <a:xfrm>
              <a:off x="409" y="517"/>
              <a:ext cx="1190" cy="329"/>
            </a:xfrm>
            <a:prstGeom prst="rect">
              <a:avLst/>
            </a:prstGeom>
            <a:noFill/>
            <a:ln w="9525">
              <a:noFill/>
            </a:ln>
          </p:spPr>
          <p:txBody>
            <a:bodyPr wrap="square" anchor="t">
              <a:spAutoFit/>
            </a:bodyPr>
            <a:lstStyle/>
            <a:p>
              <a:pPr algn="ctr"/>
              <a:r>
                <a:rPr lang="zh-CN" altLang="en-US" sz="2800" b="1">
                  <a:solidFill>
                    <a:srgbClr val="0099CC"/>
                  </a:solidFill>
                  <a:latin typeface="黑体" panose="02010609060101010101" charset="-122"/>
                  <a:ea typeface="黑体" panose="02010609060101010101" charset="-122"/>
                </a:rPr>
                <a:t>方法总结</a:t>
              </a:r>
              <a:endParaRPr lang="zh-CN" altLang="en-US" sz="2800" b="1">
                <a:solidFill>
                  <a:srgbClr val="0099CC"/>
                </a:solidFill>
                <a:latin typeface="黑体" panose="02010609060101010101" charset="-122"/>
                <a:ea typeface="黑体" panose="02010609060101010101" charset="-122"/>
              </a:endParaRPr>
            </a:p>
          </p:txBody>
        </p:sp>
      </p:grpSp>
      <p:sp>
        <p:nvSpPr>
          <p:cNvPr id="4" name="文本框 3"/>
          <p:cNvSpPr txBox="1"/>
          <p:nvPr/>
        </p:nvSpPr>
        <p:spPr>
          <a:xfrm>
            <a:off x="173990" y="1443990"/>
            <a:ext cx="8796655" cy="3969385"/>
          </a:xfrm>
          <a:prstGeom prst="rect">
            <a:avLst/>
          </a:prstGeom>
          <a:noFill/>
          <a:ln w="9525">
            <a:noFill/>
          </a:ln>
        </p:spPr>
        <p:txBody>
          <a:bodyPr wrap="square">
            <a:spAutoFit/>
          </a:bodyPr>
          <a:lstStyle/>
          <a:p>
            <a:pPr marL="0" indent="0" algn="l"/>
            <a:r>
              <a:rPr lang="zh-CN" altLang="en-US" sz="2800" b="1"/>
              <a:t>一个原则：</a:t>
            </a:r>
            <a:r>
              <a:rPr lang="zh-CN" altLang="en-US" sz="2800" b="1">
                <a:latin typeface="华文楷体" panose="02010600040101010101" pitchFamily="2" charset="-122"/>
                <a:ea typeface="华文楷体" panose="02010600040101010101" pitchFamily="2" charset="-122"/>
              </a:rPr>
              <a:t>直译为主</a:t>
            </a:r>
            <a:r>
              <a:rPr lang="en-US" altLang="zh-CN" sz="2800" b="1"/>
              <a:t>——</a:t>
            </a:r>
            <a:r>
              <a:rPr lang="zh-CN" altLang="en-US" sz="2800" b="1">
                <a:solidFill>
                  <a:srgbClr val="0000FF"/>
                </a:solidFill>
                <a:latin typeface="华文楷体" panose="02010600040101010101" pitchFamily="2" charset="-122"/>
                <a:ea typeface="华文楷体" panose="02010600040101010101" pitchFamily="2" charset="-122"/>
              </a:rPr>
              <a:t>字字落实</a:t>
            </a:r>
            <a:endParaRPr lang="zh-CN" altLang="en-US" sz="2800" b="1">
              <a:solidFill>
                <a:srgbClr val="0000FF"/>
              </a:solidFill>
              <a:latin typeface="华文楷体" panose="02010600040101010101" pitchFamily="2" charset="-122"/>
              <a:ea typeface="华文楷体" panose="02010600040101010101" pitchFamily="2" charset="-122"/>
            </a:endParaRPr>
          </a:p>
          <a:p>
            <a:pPr marL="0" algn="l"/>
            <a:r>
              <a:rPr lang="zh-CN" altLang="en-US" sz="2800" b="1"/>
              <a:t>                  </a:t>
            </a:r>
            <a:r>
              <a:rPr lang="zh-CN" altLang="en-US" sz="2800" b="1">
                <a:latin typeface="华文楷体" panose="02010600040101010101" pitchFamily="2" charset="-122"/>
                <a:ea typeface="华文楷体" panose="02010600040101010101" pitchFamily="2" charset="-122"/>
              </a:rPr>
              <a:t>意译为辅</a:t>
            </a:r>
            <a:r>
              <a:rPr lang="en-US" altLang="zh-CN" sz="2800" b="1"/>
              <a:t>——</a:t>
            </a:r>
            <a:r>
              <a:rPr lang="zh-CN" altLang="en-US" sz="2800" b="1">
                <a:solidFill>
                  <a:srgbClr val="0000FF"/>
                </a:solidFill>
                <a:latin typeface="华文楷体" panose="02010600040101010101" pitchFamily="2" charset="-122"/>
                <a:ea typeface="华文楷体" panose="02010600040101010101" pitchFamily="2" charset="-122"/>
              </a:rPr>
              <a:t>文从句顺</a:t>
            </a:r>
            <a:endParaRPr lang="zh-CN" altLang="en-US" sz="2800" b="1">
              <a:solidFill>
                <a:srgbClr val="0000FF"/>
              </a:solidFill>
              <a:latin typeface="华文楷体" panose="02010600040101010101" pitchFamily="2" charset="-122"/>
              <a:ea typeface="华文楷体" panose="02010600040101010101" pitchFamily="2" charset="-122"/>
            </a:endParaRPr>
          </a:p>
          <a:p>
            <a:pPr marL="0" indent="0" algn="l"/>
            <a:r>
              <a:rPr lang="zh-CN" altLang="en-US" sz="2800" b="1"/>
              <a:t>两种意识：</a:t>
            </a:r>
            <a:r>
              <a:rPr lang="zh-CN" altLang="en-US" sz="2800" b="1">
                <a:latin typeface="华文楷体" panose="02010600040101010101" pitchFamily="2" charset="-122"/>
                <a:ea typeface="华文楷体" panose="02010600040101010101" pitchFamily="2" charset="-122"/>
              </a:rPr>
              <a:t>语境意识、踩点意识</a:t>
            </a:r>
            <a:endParaRPr lang="zh-CN" altLang="en-US" sz="2800" b="1">
              <a:latin typeface="华文楷体" panose="02010600040101010101" pitchFamily="2" charset="-122"/>
              <a:ea typeface="华文楷体" panose="02010600040101010101" pitchFamily="2" charset="-122"/>
            </a:endParaRPr>
          </a:p>
          <a:p>
            <a:pPr marL="0" indent="0" defTabSz="914400">
              <a:buNone/>
            </a:pPr>
            <a:endParaRPr lang="zh-CN" altLang="en-US" sz="2800" b="1"/>
          </a:p>
          <a:p>
            <a:pPr marL="0" indent="0" defTabSz="914400">
              <a:buNone/>
            </a:pPr>
            <a:endParaRPr lang="zh-CN" altLang="en-US" sz="2800" b="1"/>
          </a:p>
          <a:p>
            <a:pPr marL="0" indent="0" defTabSz="914400">
              <a:buNone/>
            </a:pPr>
            <a:r>
              <a:rPr lang="zh-CN" altLang="en-US" sz="2800" b="1"/>
              <a:t>三个要求：</a:t>
            </a:r>
            <a:r>
              <a:rPr lang="zh-CN" altLang="en-US" sz="2800" b="1">
                <a:solidFill>
                  <a:srgbClr val="FF0000"/>
                </a:solidFill>
                <a:latin typeface="华文楷体" panose="02010600040101010101" pitchFamily="2" charset="-122"/>
                <a:ea typeface="华文楷体" panose="02010600040101010101" pitchFamily="2" charset="-122"/>
                <a:sym typeface="+mn-ea"/>
              </a:rPr>
              <a:t>信</a:t>
            </a:r>
            <a:r>
              <a:rPr lang="zh-CN" altLang="en-US" sz="2800" b="1">
                <a:latin typeface="华文楷体" panose="02010600040101010101" pitchFamily="2" charset="-122"/>
                <a:ea typeface="华文楷体" panose="02010600040101010101" pitchFamily="2" charset="-122"/>
                <a:sym typeface="+mn-ea"/>
              </a:rPr>
              <a:t>：即</a:t>
            </a:r>
            <a:r>
              <a:rPr lang="zh-CN" altLang="en-US" sz="2800" b="1">
                <a:solidFill>
                  <a:srgbClr val="0000FF"/>
                </a:solidFill>
                <a:latin typeface="华文楷体" panose="02010600040101010101" pitchFamily="2" charset="-122"/>
                <a:ea typeface="华文楷体" panose="02010600040101010101" pitchFamily="2" charset="-122"/>
                <a:sym typeface="+mn-ea"/>
              </a:rPr>
              <a:t>字字落实</a:t>
            </a:r>
            <a:r>
              <a:rPr lang="zh-CN" altLang="en-US" sz="2800" b="1">
                <a:latin typeface="华文楷体" panose="02010600040101010101" pitchFamily="2" charset="-122"/>
                <a:ea typeface="华文楷体" panose="02010600040101010101" pitchFamily="2" charset="-122"/>
                <a:sym typeface="+mn-ea"/>
              </a:rPr>
              <a:t>，力求准确； </a:t>
            </a:r>
            <a:endParaRPr lang="zh-CN" altLang="en-US" sz="2800" b="1" kern="1200">
              <a:latin typeface="华文楷体" panose="02010600040101010101" pitchFamily="2" charset="-122"/>
              <a:ea typeface="华文楷体" panose="02010600040101010101" pitchFamily="2" charset="-122"/>
              <a:cs typeface="+mn-cs"/>
            </a:endParaRPr>
          </a:p>
          <a:p>
            <a:pPr marL="0" indent="0" defTabSz="914400">
              <a:buNone/>
            </a:pPr>
            <a:r>
              <a:rPr lang="zh-CN" altLang="en-US" sz="2800" b="1">
                <a:latin typeface="华文楷体" panose="02010600040101010101" pitchFamily="2" charset="-122"/>
                <a:ea typeface="华文楷体" panose="02010600040101010101" pitchFamily="2" charset="-122"/>
                <a:sym typeface="+mn-ea"/>
              </a:rPr>
              <a:t>                    </a:t>
            </a:r>
            <a:r>
              <a:rPr lang="zh-CN" altLang="en-US" sz="2800" b="1">
                <a:solidFill>
                  <a:srgbClr val="FF0000"/>
                </a:solidFill>
                <a:latin typeface="华文楷体" panose="02010600040101010101" pitchFamily="2" charset="-122"/>
                <a:ea typeface="华文楷体" panose="02010600040101010101" pitchFamily="2" charset="-122"/>
                <a:sym typeface="+mn-ea"/>
              </a:rPr>
              <a:t>达</a:t>
            </a:r>
            <a:r>
              <a:rPr lang="zh-CN" altLang="en-US" sz="2800" b="1">
                <a:latin typeface="华文楷体" panose="02010600040101010101" pitchFamily="2" charset="-122"/>
                <a:ea typeface="华文楷体" panose="02010600040101010101" pitchFamily="2" charset="-122"/>
                <a:sym typeface="+mn-ea"/>
              </a:rPr>
              <a:t>：即</a:t>
            </a:r>
            <a:r>
              <a:rPr lang="zh-CN" altLang="en-US" sz="2800" b="1">
                <a:solidFill>
                  <a:srgbClr val="0000FF"/>
                </a:solidFill>
                <a:latin typeface="华文楷体" panose="02010600040101010101" pitchFamily="2" charset="-122"/>
                <a:ea typeface="华文楷体" panose="02010600040101010101" pitchFamily="2" charset="-122"/>
                <a:sym typeface="+mn-ea"/>
              </a:rPr>
              <a:t>文从句顺</a:t>
            </a:r>
            <a:r>
              <a:rPr lang="zh-CN" altLang="en-US" sz="2800" b="1">
                <a:latin typeface="华文楷体" panose="02010600040101010101" pitchFamily="2" charset="-122"/>
                <a:ea typeface="华文楷体" panose="02010600040101010101" pitchFamily="2" charset="-122"/>
                <a:sym typeface="+mn-ea"/>
              </a:rPr>
              <a:t>，力求通顺； </a:t>
            </a:r>
            <a:endParaRPr lang="zh-CN" altLang="en-US" sz="2800" b="1" kern="1200">
              <a:latin typeface="华文楷体" panose="02010600040101010101" pitchFamily="2" charset="-122"/>
              <a:ea typeface="华文楷体" panose="02010600040101010101" pitchFamily="2" charset="-122"/>
              <a:cs typeface="+mn-cs"/>
            </a:endParaRPr>
          </a:p>
          <a:p>
            <a:pPr marL="0" indent="0" defTabSz="914400">
              <a:buNone/>
            </a:pPr>
            <a:r>
              <a:rPr lang="zh-CN" altLang="en-US" sz="2800" b="1">
                <a:solidFill>
                  <a:srgbClr val="FF0000"/>
                </a:solidFill>
                <a:latin typeface="华文楷体" panose="02010600040101010101" pitchFamily="2" charset="-122"/>
                <a:ea typeface="华文楷体" panose="02010600040101010101" pitchFamily="2" charset="-122"/>
                <a:sym typeface="+mn-ea"/>
              </a:rPr>
              <a:t>                    （雅</a:t>
            </a:r>
            <a:r>
              <a:rPr lang="zh-CN" altLang="en-US" sz="2800" b="1">
                <a:latin typeface="华文楷体" panose="02010600040101010101" pitchFamily="2" charset="-122"/>
                <a:ea typeface="华文楷体" panose="02010600040101010101" pitchFamily="2" charset="-122"/>
                <a:sym typeface="+mn-ea"/>
              </a:rPr>
              <a:t>：即</a:t>
            </a:r>
            <a:r>
              <a:rPr lang="zh-CN" altLang="en-US" sz="2800" b="1">
                <a:solidFill>
                  <a:srgbClr val="0000FF"/>
                </a:solidFill>
                <a:latin typeface="华文楷体" panose="02010600040101010101" pitchFamily="2" charset="-122"/>
                <a:ea typeface="华文楷体" panose="02010600040101010101" pitchFamily="2" charset="-122"/>
                <a:sym typeface="+mn-ea"/>
              </a:rPr>
              <a:t>生动形象</a:t>
            </a:r>
            <a:r>
              <a:rPr lang="zh-CN" altLang="en-US" sz="2800" b="1">
                <a:latin typeface="华文楷体" panose="02010600040101010101" pitchFamily="2" charset="-122"/>
                <a:ea typeface="华文楷体" panose="02010600040101010101" pitchFamily="2" charset="-122"/>
                <a:sym typeface="+mn-ea"/>
              </a:rPr>
              <a:t>，讲究文采。）</a:t>
            </a:r>
            <a:endParaRPr lang="zh-CN" altLang="en-US" sz="2800" b="1" kern="1200">
              <a:latin typeface="+mn-lt"/>
              <a:ea typeface="+mn-ea"/>
              <a:cs typeface="+mn-cs"/>
            </a:endParaRPr>
          </a:p>
          <a:p>
            <a:pPr marL="0" indent="0" algn="l"/>
            <a:endParaRPr lang="zh-CN" altLang="en-US" sz="2800" b="1"/>
          </a:p>
        </p:txBody>
      </p:sp>
      <p:sp>
        <p:nvSpPr>
          <p:cNvPr id="3" name="文本框 2"/>
          <p:cNvSpPr txBox="1"/>
          <p:nvPr/>
        </p:nvSpPr>
        <p:spPr>
          <a:xfrm>
            <a:off x="71755" y="4958715"/>
            <a:ext cx="8517890" cy="1614805"/>
          </a:xfrm>
          <a:prstGeom prst="rect">
            <a:avLst/>
          </a:prstGeom>
          <a:noFill/>
          <a:ln w="9525">
            <a:noFill/>
          </a:ln>
        </p:spPr>
        <p:txBody>
          <a:bodyPr wrap="square">
            <a:spAutoFit/>
          </a:bodyPr>
          <a:lstStyle/>
          <a:p>
            <a:pPr marL="0" indent="0" algn="l"/>
            <a:endParaRPr lang="zh-CN" altLang="en-US" sz="3300" b="1">
              <a:latin typeface="华文楷体" panose="02010600040101010101" pitchFamily="2" charset="-122"/>
              <a:ea typeface="华文楷体" panose="02010600040101010101" pitchFamily="2" charset="-122"/>
            </a:endParaRPr>
          </a:p>
          <a:p>
            <a:pPr marL="0" indent="0" algn="l"/>
            <a:r>
              <a:rPr lang="zh-CN" altLang="en-US" sz="2800" b="1"/>
              <a:t> 六个方法</a:t>
            </a:r>
            <a:r>
              <a:rPr lang="zh-CN" altLang="en-US" sz="3300" b="1">
                <a:latin typeface="华文楷体" panose="02010600040101010101" pitchFamily="2" charset="-122"/>
                <a:ea typeface="华文楷体" panose="02010600040101010101" pitchFamily="2" charset="-122"/>
              </a:rPr>
              <a:t>：</a:t>
            </a:r>
            <a:r>
              <a:rPr lang="zh-CN" altLang="en-US" sz="2800" b="1">
                <a:solidFill>
                  <a:srgbClr val="FF0000"/>
                </a:solidFill>
                <a:latin typeface="华文楷体" panose="02010600040101010101" pitchFamily="2" charset="-122"/>
                <a:ea typeface="华文楷体" panose="02010600040101010101" pitchFamily="2" charset="-122"/>
                <a:sym typeface="+mn-ea"/>
              </a:rPr>
              <a:t>留、删、换</a:t>
            </a:r>
            <a:r>
              <a:rPr lang="en-US" altLang="zh-CN" sz="3300" b="1">
                <a:latin typeface="华文楷体" panose="02010600040101010101" pitchFamily="2" charset="-122"/>
                <a:ea typeface="华文楷体" panose="02010600040101010101" pitchFamily="2" charset="-122"/>
              </a:rPr>
              <a:t>——</a:t>
            </a:r>
            <a:r>
              <a:rPr lang="zh-CN" altLang="en-US" sz="2800" b="1">
                <a:latin typeface="华文楷体" panose="02010600040101010101" pitchFamily="2" charset="-122"/>
                <a:ea typeface="华文楷体" panose="02010600040101010101" pitchFamily="2" charset="-122"/>
              </a:rPr>
              <a:t>针对字词</a:t>
            </a:r>
            <a:endParaRPr lang="zh-CN" altLang="en-US" sz="2800" b="1">
              <a:latin typeface="华文楷体" panose="02010600040101010101" pitchFamily="2" charset="-122"/>
              <a:ea typeface="华文楷体" panose="02010600040101010101" pitchFamily="2" charset="-122"/>
            </a:endParaRPr>
          </a:p>
          <a:p>
            <a:pPr marL="0" algn="l"/>
            <a:r>
              <a:rPr lang="zh-CN" altLang="en-US" sz="3300" b="1">
                <a:latin typeface="华文楷体" panose="02010600040101010101" pitchFamily="2" charset="-122"/>
                <a:ea typeface="华文楷体" panose="02010600040101010101" pitchFamily="2" charset="-122"/>
              </a:rPr>
              <a:t>                  </a:t>
            </a:r>
            <a:r>
              <a:rPr lang="zh-CN" altLang="en-US" sz="2800" b="1">
                <a:solidFill>
                  <a:srgbClr val="FF0000"/>
                </a:solidFill>
                <a:latin typeface="华文楷体" panose="02010600040101010101" pitchFamily="2" charset="-122"/>
                <a:ea typeface="华文楷体" panose="02010600040101010101" pitchFamily="2" charset="-122"/>
                <a:sym typeface="+mn-ea"/>
              </a:rPr>
              <a:t>调、补、变</a:t>
            </a:r>
            <a:r>
              <a:rPr lang="en-US" altLang="zh-CN" sz="3300" b="1">
                <a:latin typeface="华文楷体" panose="02010600040101010101" pitchFamily="2" charset="-122"/>
                <a:ea typeface="华文楷体" panose="02010600040101010101" pitchFamily="2" charset="-122"/>
              </a:rPr>
              <a:t>——</a:t>
            </a:r>
            <a:r>
              <a:rPr lang="zh-CN" altLang="en-US" sz="2800" b="1">
                <a:latin typeface="华文楷体" panose="02010600040101010101" pitchFamily="2" charset="-122"/>
                <a:ea typeface="华文楷体" panose="02010600040101010101" pitchFamily="2" charset="-122"/>
              </a:rPr>
              <a:t>针对句式</a:t>
            </a:r>
            <a:endParaRPr lang="zh-CN" altLang="en-US" sz="2800" b="1">
              <a:latin typeface="华文楷体" panose="02010600040101010101" pitchFamily="2" charset="-122"/>
              <a:ea typeface="华文楷体" panose="02010600040101010101" pitchFamily="2" charset="-122"/>
            </a:endParaRPr>
          </a:p>
        </p:txBody>
      </p:sp>
      <p:sp>
        <p:nvSpPr>
          <p:cNvPr id="2" name="文本框 1"/>
          <p:cNvSpPr txBox="1"/>
          <p:nvPr/>
        </p:nvSpPr>
        <p:spPr>
          <a:xfrm>
            <a:off x="5894705" y="1443990"/>
            <a:ext cx="1449705" cy="953135"/>
          </a:xfrm>
          <a:prstGeom prst="rect">
            <a:avLst/>
          </a:prstGeom>
          <a:noFill/>
          <a:ln w="9525">
            <a:noFill/>
          </a:ln>
        </p:spPr>
        <p:txBody>
          <a:bodyPr wrap="square">
            <a:spAutoFit/>
          </a:bodyPr>
          <a:lstStyle/>
          <a:p>
            <a:r>
              <a:rPr lang="zh-CN" altLang="en-US" sz="2800" b="1">
                <a:solidFill>
                  <a:srgbClr val="FF0000"/>
                </a:solidFill>
                <a:latin typeface="华文楷体" panose="02010600040101010101" pitchFamily="2" charset="-122"/>
                <a:ea typeface="华文楷体" panose="02010600040101010101" pitchFamily="2" charset="-122"/>
              </a:rPr>
              <a:t>留删换</a:t>
            </a:r>
            <a:endParaRPr lang="zh-CN" altLang="en-US" sz="2800" b="1">
              <a:solidFill>
                <a:srgbClr val="FF0000"/>
              </a:solidFill>
              <a:latin typeface="华文楷体" panose="02010600040101010101" pitchFamily="2" charset="-122"/>
              <a:ea typeface="华文楷体" panose="02010600040101010101" pitchFamily="2" charset="-122"/>
            </a:endParaRPr>
          </a:p>
          <a:p>
            <a:r>
              <a:rPr lang="zh-CN" altLang="en-US" sz="2800" b="1">
                <a:solidFill>
                  <a:srgbClr val="FF0000"/>
                </a:solidFill>
                <a:latin typeface="华文楷体" panose="02010600040101010101" pitchFamily="2" charset="-122"/>
                <a:ea typeface="华文楷体" panose="02010600040101010101" pitchFamily="2" charset="-122"/>
              </a:rPr>
              <a:t>调补变</a:t>
            </a:r>
            <a:endParaRPr lang="zh-CN" altLang="en-US" sz="2800" b="1">
              <a:solidFill>
                <a:srgbClr val="FF0000"/>
              </a:solidFill>
              <a:latin typeface="华文楷体" panose="02010600040101010101" pitchFamily="2" charset="-122"/>
              <a:ea typeface="华文楷体"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blinds(horizontal)">
                                      <p:cBhvr>
                                        <p:cTn id="12"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237490" y="1206500"/>
            <a:ext cx="8663940" cy="2922905"/>
          </a:xfrm>
          <a:prstGeom prst="rect">
            <a:avLst/>
          </a:prstGeom>
          <a:noFill/>
          <a:ln w="9525">
            <a:noFill/>
          </a:ln>
        </p:spPr>
        <p:txBody>
          <a:bodyPr wrap="square" lIns="68580" tIns="34290" rIns="68580" bIns="34290" anchor="t">
            <a:spAutoFit/>
          </a:bodyPr>
          <a:lstStyle/>
          <a:p>
            <a:pPr>
              <a:lnSpc>
                <a:spcPct val="115000"/>
              </a:lnSpc>
              <a:spcBef>
                <a:spcPts val="1200"/>
              </a:spcBef>
            </a:pPr>
            <a:r>
              <a:rPr lang="en-US" sz="2400" b="1">
                <a:latin typeface="黑体" panose="02010609060101010101" charset="-122"/>
                <a:ea typeface="黑体" panose="02010609060101010101" charset="-122"/>
              </a:rPr>
              <a:t>     </a:t>
            </a:r>
            <a:r>
              <a:rPr sz="2400" b="1">
                <a:latin typeface="黑体" panose="02010609060101010101" charset="-122"/>
                <a:ea typeface="黑体" panose="02010609060101010101" charset="-122"/>
              </a:rPr>
              <a:t>运用</a:t>
            </a:r>
            <a:r>
              <a:rPr sz="2400" b="1">
                <a:solidFill>
                  <a:srgbClr val="FF0000"/>
                </a:solidFill>
                <a:latin typeface="黑体" panose="02010609060101010101" charset="-122"/>
                <a:ea typeface="黑体" panose="02010609060101010101" charset="-122"/>
              </a:rPr>
              <a:t>“留删换、调补变”</a:t>
            </a:r>
            <a:r>
              <a:rPr sz="2400" b="1">
                <a:latin typeface="黑体" panose="02010609060101010101" charset="-122"/>
                <a:ea typeface="黑体" panose="02010609060101010101" charset="-122"/>
              </a:rPr>
              <a:t>的方法落实文言得分点翻译</a:t>
            </a:r>
            <a:endParaRPr sz="2400" b="1">
              <a:latin typeface="黑体" panose="02010609060101010101" charset="-122"/>
              <a:ea typeface="黑体" panose="02010609060101010101" charset="-122"/>
            </a:endParaRPr>
          </a:p>
          <a:p>
            <a:pPr>
              <a:lnSpc>
                <a:spcPct val="115000"/>
              </a:lnSpc>
              <a:spcBef>
                <a:spcPts val="1200"/>
              </a:spcBef>
            </a:pPr>
            <a:r>
              <a:rPr sz="2400" b="1">
                <a:latin typeface="华文楷体" panose="02010600040101010101" pitchFamily="2" charset="-122"/>
                <a:ea typeface="华文楷体" panose="02010600040101010101" pitchFamily="2" charset="-122"/>
              </a:rPr>
              <a:t>      </a:t>
            </a:r>
            <a:endParaRPr sz="2400" b="1">
              <a:latin typeface="华文楷体" panose="02010600040101010101" pitchFamily="2" charset="-122"/>
              <a:ea typeface="华文楷体" panose="02010600040101010101" pitchFamily="2" charset="-122"/>
            </a:endParaRPr>
          </a:p>
          <a:p>
            <a:pPr>
              <a:lnSpc>
                <a:spcPct val="115000"/>
              </a:lnSpc>
              <a:spcBef>
                <a:spcPts val="1200"/>
              </a:spcBef>
            </a:pPr>
            <a:r>
              <a:rPr sz="2400" b="1">
                <a:latin typeface="华文楷体" panose="02010600040101010101" pitchFamily="2" charset="-122"/>
                <a:ea typeface="华文楷体" panose="02010600040101010101" pitchFamily="2" charset="-122"/>
              </a:rPr>
              <a:t>      客有为齐王画者，齐王问曰：“画孰最难者？” 曰：“犬、马最难。”“孰最易者？”曰：“ 鬼魅最易。”夫犬、马人所知也，旦暮罄（完全显现）于前，不可类之，故难。鬼魅无形者，不罄于前，故易之也。 　　　</a:t>
            </a:r>
            <a:r>
              <a:rPr sz="2400" b="1">
                <a:latin typeface="黑体" panose="02010609060101010101" charset="-122"/>
                <a:ea typeface="黑体" panose="02010609060101010101" charset="-122"/>
              </a:rPr>
              <a:t>　　</a:t>
            </a:r>
            <a:endParaRPr sz="2400" b="1">
              <a:latin typeface="黑体" panose="02010609060101010101" charset="-122"/>
              <a:ea typeface="黑体" panose="02010609060101010101" charset="-122"/>
            </a:endParaRPr>
          </a:p>
        </p:txBody>
      </p:sp>
      <p:sp>
        <p:nvSpPr>
          <p:cNvPr id="6149" name="AutoShape 14" descr="u=659003504,3790867401&amp;fm=214&amp;gp=0"/>
          <p:cNvSpPr>
            <a:spLocks noChangeAspect="1"/>
          </p:cNvSpPr>
          <p:nvPr/>
        </p:nvSpPr>
        <p:spPr>
          <a:xfrm>
            <a:off x="4419600" y="3276600"/>
            <a:ext cx="304800" cy="304800"/>
          </a:xfrm>
          <a:prstGeom prst="rect">
            <a:avLst/>
          </a:prstGeom>
          <a:noFill/>
          <a:ln w="9525">
            <a:noFill/>
          </a:ln>
        </p:spPr>
        <p:txBody>
          <a:bodyPr anchor="t"/>
          <a:lstStyle/>
          <a:p>
            <a:endParaRPr lang="zh-CN" altLang="en-US">
              <a:latin typeface="Arial" panose="020b0604020202090204" pitchFamily="34" charset="0"/>
              <a:ea typeface="宋体" panose="02010600030101010101" pitchFamily="2" charset="-122"/>
            </a:endParaRPr>
          </a:p>
        </p:txBody>
      </p:sp>
      <p:sp>
        <p:nvSpPr>
          <p:cNvPr id="6150" name="AutoShape 16" descr="u=659003504,3790867401&amp;fm=214&amp;gp=0"/>
          <p:cNvSpPr>
            <a:spLocks noChangeAspect="1"/>
          </p:cNvSpPr>
          <p:nvPr/>
        </p:nvSpPr>
        <p:spPr>
          <a:xfrm>
            <a:off x="4419600" y="3276600"/>
            <a:ext cx="304800" cy="304800"/>
          </a:xfrm>
          <a:prstGeom prst="rect">
            <a:avLst/>
          </a:prstGeom>
          <a:noFill/>
          <a:ln w="9525">
            <a:noFill/>
          </a:ln>
        </p:spPr>
        <p:txBody>
          <a:bodyPr anchor="t"/>
          <a:lstStyle/>
          <a:p>
            <a:endParaRPr lang="zh-CN" altLang="en-US">
              <a:latin typeface="Arial" panose="020b0604020202090204" pitchFamily="34" charset="0"/>
              <a:ea typeface="宋体" panose="02010600030101010101" pitchFamily="2" charset="-122"/>
            </a:endParaRPr>
          </a:p>
        </p:txBody>
      </p:sp>
      <p:grpSp>
        <p:nvGrpSpPr>
          <p:cNvPr id="6146" name="Group 19"/>
          <p:cNvGrpSpPr/>
          <p:nvPr/>
        </p:nvGrpSpPr>
        <p:grpSpPr>
          <a:xfrm>
            <a:off x="434658" y="392113"/>
            <a:ext cx="2319337" cy="700087"/>
            <a:chOff x="138" y="461"/>
            <a:chExt cx="1461" cy="441"/>
          </a:xfrm>
        </p:grpSpPr>
        <p:pic>
          <p:nvPicPr>
            <p:cNvPr id="6147" name="Picture 18" descr="未标题-1"/>
            <p:cNvPicPr>
              <a:picLocks noChangeAspect="1"/>
            </p:cNvPicPr>
            <p:nvPr/>
          </p:nvPicPr>
          <p:blipFill>
            <a:blip r:embed="rId2"/>
            <a:stretch>
              <a:fillRect/>
            </a:stretch>
          </p:blipFill>
          <p:spPr>
            <a:xfrm>
              <a:off x="138" y="461"/>
              <a:ext cx="1461" cy="441"/>
            </a:xfrm>
            <a:prstGeom prst="rect">
              <a:avLst/>
            </a:prstGeom>
            <a:noFill/>
            <a:ln w="9525">
              <a:noFill/>
            </a:ln>
          </p:spPr>
        </p:pic>
        <p:sp>
          <p:nvSpPr>
            <p:cNvPr id="2" name="文本框 2"/>
            <p:cNvSpPr txBox="1"/>
            <p:nvPr/>
          </p:nvSpPr>
          <p:spPr>
            <a:xfrm>
              <a:off x="476" y="509"/>
              <a:ext cx="1080" cy="329"/>
            </a:xfrm>
            <a:prstGeom prst="rect">
              <a:avLst/>
            </a:prstGeom>
            <a:noFill/>
            <a:ln w="9525">
              <a:noFill/>
            </a:ln>
          </p:spPr>
          <p:txBody>
            <a:bodyPr anchor="t">
              <a:spAutoFit/>
            </a:bodyPr>
            <a:lstStyle/>
            <a:p>
              <a:pPr algn="ctr"/>
              <a:r>
                <a:rPr lang="zh-CN" altLang="en-US" sz="2800" b="1">
                  <a:solidFill>
                    <a:srgbClr val="0099CC"/>
                  </a:solidFill>
                  <a:latin typeface="黑体" panose="02010609060101010101" charset="-122"/>
                  <a:ea typeface="黑体" panose="02010609060101010101" charset="-122"/>
                </a:rPr>
                <a:t>当堂演练</a:t>
              </a:r>
              <a:endParaRPr lang="zh-CN" altLang="en-US" sz="2800" b="1">
                <a:solidFill>
                  <a:srgbClr val="0099CC"/>
                </a:solidFill>
                <a:latin typeface="黑体" panose="02010609060101010101" charset="-122"/>
                <a:ea typeface="黑体" panose="02010609060101010101" charset="-122"/>
              </a:endParaRPr>
            </a:p>
          </p:txBody>
        </p:sp>
      </p:grpSp>
    </p:spTree>
  </p:cSld>
  <p:clrMapOvr>
    <a:masterClrMapping/>
  </p:clrMapOvr>
  <p:transition/>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237490" y="1206500"/>
            <a:ext cx="8663940" cy="4541520"/>
          </a:xfrm>
          <a:prstGeom prst="rect">
            <a:avLst/>
          </a:prstGeom>
          <a:noFill/>
          <a:ln w="9525">
            <a:noFill/>
          </a:ln>
        </p:spPr>
        <p:txBody>
          <a:bodyPr wrap="square" lIns="68580" tIns="34290" rIns="68580" bIns="34290" anchor="t">
            <a:spAutoFit/>
          </a:bodyPr>
          <a:lstStyle/>
          <a:p>
            <a:pPr>
              <a:lnSpc>
                <a:spcPct val="115000"/>
              </a:lnSpc>
              <a:spcBef>
                <a:spcPts val="1200"/>
              </a:spcBef>
            </a:pPr>
            <a:r>
              <a:rPr lang="en-US" sz="2400" b="1">
                <a:latin typeface="黑体" panose="02010609060101010101" charset="-122"/>
                <a:ea typeface="黑体" panose="02010609060101010101" charset="-122"/>
              </a:rPr>
              <a:t>     </a:t>
            </a:r>
            <a:r>
              <a:rPr sz="2400" b="1">
                <a:latin typeface="华文楷体" panose="02010600040101010101" pitchFamily="2" charset="-122"/>
                <a:ea typeface="华文楷体" panose="02010600040101010101" pitchFamily="2" charset="-122"/>
              </a:rPr>
              <a:t>      </a:t>
            </a:r>
            <a:endParaRPr sz="2400" b="1">
              <a:latin typeface="华文楷体" panose="02010600040101010101" pitchFamily="2" charset="-122"/>
              <a:ea typeface="华文楷体" panose="02010600040101010101" pitchFamily="2" charset="-122"/>
            </a:endParaRPr>
          </a:p>
          <a:p>
            <a:pPr>
              <a:lnSpc>
                <a:spcPct val="115000"/>
              </a:lnSpc>
              <a:spcBef>
                <a:spcPts val="1200"/>
              </a:spcBef>
            </a:pPr>
            <a:r>
              <a:rPr sz="2400" b="1">
                <a:latin typeface="华文楷体" panose="02010600040101010101" pitchFamily="2" charset="-122"/>
                <a:ea typeface="华文楷体" panose="02010600040101010101" pitchFamily="2" charset="-122"/>
              </a:rPr>
              <a:t>      </a:t>
            </a:r>
            <a:r>
              <a:rPr sz="2400" b="1" u="sng">
                <a:solidFill>
                  <a:srgbClr val="0000FF"/>
                </a:solidFill>
                <a:latin typeface="华文楷体" panose="02010600040101010101" pitchFamily="2" charset="-122"/>
                <a:ea typeface="华文楷体" panose="02010600040101010101" pitchFamily="2" charset="-122"/>
              </a:rPr>
              <a:t>客有为</a:t>
            </a:r>
            <a:r>
              <a:rPr sz="2400" b="1" u="sng">
                <a:solidFill>
                  <a:srgbClr val="FF0000"/>
                </a:solidFill>
                <a:latin typeface="华文楷体" panose="02010600040101010101" pitchFamily="2" charset="-122"/>
                <a:ea typeface="华文楷体" panose="02010600040101010101" pitchFamily="2" charset="-122"/>
              </a:rPr>
              <a:t>齐王</a:t>
            </a:r>
            <a:r>
              <a:rPr sz="2400" b="1" u="sng">
                <a:solidFill>
                  <a:srgbClr val="0000FF"/>
                </a:solidFill>
                <a:latin typeface="华文楷体" panose="02010600040101010101" pitchFamily="2" charset="-122"/>
                <a:ea typeface="华文楷体" panose="02010600040101010101" pitchFamily="2" charset="-122"/>
              </a:rPr>
              <a:t>画者</a:t>
            </a:r>
            <a:r>
              <a:rPr sz="2400" b="1">
                <a:latin typeface="华文楷体" panose="02010600040101010101" pitchFamily="2" charset="-122"/>
                <a:ea typeface="华文楷体" panose="02010600040101010101" pitchFamily="2" charset="-122"/>
              </a:rPr>
              <a:t>，齐王问</a:t>
            </a:r>
            <a:r>
              <a:rPr lang="zh-CN" sz="2400" b="1">
                <a:latin typeface="华文楷体" panose="02010600040101010101" pitchFamily="2" charset="-122"/>
                <a:ea typeface="华文楷体" panose="02010600040101010101" pitchFamily="2" charset="-122"/>
              </a:rPr>
              <a:t>（</a:t>
            </a:r>
            <a:r>
              <a:rPr lang="zh-CN" sz="2400" b="1">
                <a:solidFill>
                  <a:srgbClr val="FF0000"/>
                </a:solidFill>
                <a:latin typeface="华文楷体" panose="02010600040101010101" pitchFamily="2" charset="-122"/>
                <a:ea typeface="华文楷体" panose="02010600040101010101" pitchFamily="2" charset="-122"/>
              </a:rPr>
              <a:t>客</a:t>
            </a:r>
            <a:r>
              <a:rPr lang="zh-CN" sz="2400" b="1">
                <a:latin typeface="华文楷体" panose="02010600040101010101" pitchFamily="2" charset="-122"/>
                <a:ea typeface="华文楷体" panose="02010600040101010101" pitchFamily="2" charset="-122"/>
              </a:rPr>
              <a:t>）</a:t>
            </a:r>
            <a:r>
              <a:rPr sz="2400" b="1">
                <a:latin typeface="华文楷体" panose="02010600040101010101" pitchFamily="2" charset="-122"/>
                <a:ea typeface="华文楷体" panose="02010600040101010101" pitchFamily="2" charset="-122"/>
              </a:rPr>
              <a:t>曰：“画</a:t>
            </a:r>
            <a:r>
              <a:rPr sz="2400" b="1" u="sng">
                <a:latin typeface="华文楷体" panose="02010600040101010101" pitchFamily="2" charset="-122"/>
                <a:ea typeface="华文楷体" panose="02010600040101010101" pitchFamily="2" charset="-122"/>
              </a:rPr>
              <a:t>孰</a:t>
            </a:r>
            <a:r>
              <a:rPr sz="2400" b="1">
                <a:latin typeface="华文楷体" panose="02010600040101010101" pitchFamily="2" charset="-122"/>
                <a:ea typeface="华文楷体" panose="02010600040101010101" pitchFamily="2" charset="-122"/>
              </a:rPr>
              <a:t>最难</a:t>
            </a:r>
            <a:r>
              <a:rPr sz="2400" b="1" i="1">
                <a:gradFill>
                  <a:gsLst>
                    <a:gs pos="0">
                      <a:srgbClr val="7B32B2"/>
                    </a:gs>
                    <a:gs pos="100000">
                      <a:srgbClr val="401A5D"/>
                    </a:gs>
                  </a:gsLst>
                  <a:lin scaled="0"/>
                </a:gradFill>
                <a:latin typeface="华文楷体" panose="02010600040101010101" pitchFamily="2" charset="-122"/>
                <a:ea typeface="华文楷体" panose="02010600040101010101" pitchFamily="2" charset="-122"/>
              </a:rPr>
              <a:t>者</a:t>
            </a:r>
            <a:r>
              <a:rPr sz="2400" b="1">
                <a:latin typeface="华文楷体" panose="02010600040101010101" pitchFamily="2" charset="-122"/>
                <a:ea typeface="华文楷体" panose="02010600040101010101" pitchFamily="2" charset="-122"/>
              </a:rPr>
              <a:t>？”</a:t>
            </a:r>
            <a:r>
              <a:rPr lang="zh-CN" sz="2400" b="1">
                <a:latin typeface="华文楷体" panose="02010600040101010101" pitchFamily="2" charset="-122"/>
                <a:ea typeface="华文楷体" panose="02010600040101010101" pitchFamily="2" charset="-122"/>
              </a:rPr>
              <a:t>（</a:t>
            </a:r>
            <a:r>
              <a:rPr lang="zh-CN" sz="2400" b="1">
                <a:solidFill>
                  <a:srgbClr val="FF0000"/>
                </a:solidFill>
                <a:latin typeface="华文楷体" panose="02010600040101010101" pitchFamily="2" charset="-122"/>
                <a:ea typeface="华文楷体" panose="02010600040101010101" pitchFamily="2" charset="-122"/>
              </a:rPr>
              <a:t>客</a:t>
            </a:r>
            <a:r>
              <a:rPr lang="zh-CN" sz="2400" b="1">
                <a:latin typeface="华文楷体" panose="02010600040101010101" pitchFamily="2" charset="-122"/>
                <a:ea typeface="华文楷体" panose="02010600040101010101" pitchFamily="2" charset="-122"/>
              </a:rPr>
              <a:t>）</a:t>
            </a:r>
            <a:r>
              <a:rPr sz="2400" b="1">
                <a:latin typeface="华文楷体" panose="02010600040101010101" pitchFamily="2" charset="-122"/>
                <a:ea typeface="华文楷体" panose="02010600040101010101" pitchFamily="2" charset="-122"/>
              </a:rPr>
              <a:t> </a:t>
            </a:r>
            <a:endParaRPr sz="2400" b="1">
              <a:latin typeface="华文楷体" panose="02010600040101010101" pitchFamily="2" charset="-122"/>
              <a:ea typeface="华文楷体" panose="02010600040101010101" pitchFamily="2" charset="-122"/>
            </a:endParaRPr>
          </a:p>
          <a:p>
            <a:pPr>
              <a:lnSpc>
                <a:spcPct val="115000"/>
              </a:lnSpc>
              <a:spcBef>
                <a:spcPts val="1200"/>
              </a:spcBef>
            </a:pPr>
            <a:endParaRPr sz="2400" b="1">
              <a:latin typeface="华文楷体" panose="02010600040101010101" pitchFamily="2" charset="-122"/>
              <a:ea typeface="华文楷体" panose="02010600040101010101" pitchFamily="2" charset="-122"/>
            </a:endParaRPr>
          </a:p>
          <a:p>
            <a:pPr>
              <a:lnSpc>
                <a:spcPct val="115000"/>
              </a:lnSpc>
              <a:spcBef>
                <a:spcPts val="1200"/>
              </a:spcBef>
            </a:pPr>
            <a:r>
              <a:rPr sz="2400" b="1">
                <a:latin typeface="华文楷体" panose="02010600040101010101" pitchFamily="2" charset="-122"/>
                <a:ea typeface="华文楷体" panose="02010600040101010101" pitchFamily="2" charset="-122"/>
              </a:rPr>
              <a:t>曰：“</a:t>
            </a:r>
            <a:r>
              <a:rPr lang="zh-CN" sz="2400" b="1">
                <a:latin typeface="华文楷体" panose="02010600040101010101" pitchFamily="2" charset="-122"/>
                <a:ea typeface="华文楷体" panose="02010600040101010101" pitchFamily="2" charset="-122"/>
              </a:rPr>
              <a:t>（</a:t>
            </a:r>
            <a:r>
              <a:rPr lang="zh-CN" sz="2400" b="1">
                <a:solidFill>
                  <a:srgbClr val="FF0000"/>
                </a:solidFill>
                <a:latin typeface="华文楷体" panose="02010600040101010101" pitchFamily="2" charset="-122"/>
                <a:ea typeface="华文楷体" panose="02010600040101010101" pitchFamily="2" charset="-122"/>
              </a:rPr>
              <a:t>画</a:t>
            </a:r>
            <a:r>
              <a:rPr lang="zh-CN" sz="2400" b="1">
                <a:latin typeface="华文楷体" panose="02010600040101010101" pitchFamily="2" charset="-122"/>
                <a:ea typeface="华文楷体" panose="02010600040101010101" pitchFamily="2" charset="-122"/>
              </a:rPr>
              <a:t>）</a:t>
            </a:r>
            <a:r>
              <a:rPr sz="2400" b="1">
                <a:latin typeface="华文楷体" panose="02010600040101010101" pitchFamily="2" charset="-122"/>
                <a:ea typeface="华文楷体" panose="02010600040101010101" pitchFamily="2" charset="-122"/>
              </a:rPr>
              <a:t>犬、马最难。”“</a:t>
            </a:r>
            <a:r>
              <a:rPr sz="2400" b="1" u="sng">
                <a:latin typeface="华文楷体" panose="02010600040101010101" pitchFamily="2" charset="-122"/>
                <a:ea typeface="华文楷体" panose="02010600040101010101" pitchFamily="2" charset="-122"/>
              </a:rPr>
              <a:t>孰</a:t>
            </a:r>
            <a:r>
              <a:rPr sz="2400" b="1">
                <a:latin typeface="华文楷体" panose="02010600040101010101" pitchFamily="2" charset="-122"/>
                <a:ea typeface="华文楷体" panose="02010600040101010101" pitchFamily="2" charset="-122"/>
              </a:rPr>
              <a:t>最</a:t>
            </a:r>
            <a:r>
              <a:rPr sz="2400" b="1" u="sng">
                <a:latin typeface="华文楷体" panose="02010600040101010101" pitchFamily="2" charset="-122"/>
                <a:ea typeface="华文楷体" panose="02010600040101010101" pitchFamily="2" charset="-122"/>
              </a:rPr>
              <a:t>易</a:t>
            </a:r>
            <a:r>
              <a:rPr sz="2400" b="1">
                <a:latin typeface="华文楷体" panose="02010600040101010101" pitchFamily="2" charset="-122"/>
                <a:ea typeface="华文楷体" panose="02010600040101010101" pitchFamily="2" charset="-122"/>
              </a:rPr>
              <a:t>者？”曰：“ </a:t>
            </a:r>
            <a:r>
              <a:rPr lang="zh-CN" sz="2400" b="1">
                <a:latin typeface="华文楷体" panose="02010600040101010101" pitchFamily="2" charset="-122"/>
                <a:ea typeface="华文楷体" panose="02010600040101010101" pitchFamily="2" charset="-122"/>
              </a:rPr>
              <a:t>（</a:t>
            </a:r>
            <a:r>
              <a:rPr lang="zh-CN" sz="2400" b="1">
                <a:solidFill>
                  <a:srgbClr val="FF0000"/>
                </a:solidFill>
                <a:latin typeface="华文楷体" panose="02010600040101010101" pitchFamily="2" charset="-122"/>
                <a:ea typeface="华文楷体" panose="02010600040101010101" pitchFamily="2" charset="-122"/>
              </a:rPr>
              <a:t>画</a:t>
            </a:r>
            <a:r>
              <a:rPr lang="zh-CN" sz="2400" b="1">
                <a:latin typeface="华文楷体" panose="02010600040101010101" pitchFamily="2" charset="-122"/>
                <a:ea typeface="华文楷体" panose="02010600040101010101" pitchFamily="2" charset="-122"/>
              </a:rPr>
              <a:t>）</a:t>
            </a:r>
            <a:r>
              <a:rPr sz="2400" b="1">
                <a:latin typeface="华文楷体" panose="02010600040101010101" pitchFamily="2" charset="-122"/>
                <a:ea typeface="华文楷体" panose="02010600040101010101" pitchFamily="2" charset="-122"/>
              </a:rPr>
              <a:t>鬼魅最</a:t>
            </a:r>
            <a:endParaRPr sz="2400" b="1">
              <a:latin typeface="华文楷体" panose="02010600040101010101" pitchFamily="2" charset="-122"/>
              <a:ea typeface="华文楷体" panose="02010600040101010101" pitchFamily="2" charset="-122"/>
            </a:endParaRPr>
          </a:p>
          <a:p>
            <a:pPr>
              <a:lnSpc>
                <a:spcPct val="115000"/>
              </a:lnSpc>
              <a:spcBef>
                <a:spcPts val="1200"/>
              </a:spcBef>
            </a:pPr>
            <a:endParaRPr sz="2400" b="1">
              <a:latin typeface="华文楷体" panose="02010600040101010101" pitchFamily="2" charset="-122"/>
              <a:ea typeface="华文楷体" panose="02010600040101010101" pitchFamily="2" charset="-122"/>
            </a:endParaRPr>
          </a:p>
          <a:p>
            <a:pPr>
              <a:lnSpc>
                <a:spcPct val="115000"/>
              </a:lnSpc>
              <a:spcBef>
                <a:spcPts val="1200"/>
              </a:spcBef>
            </a:pPr>
            <a:r>
              <a:rPr sz="2400" b="1">
                <a:latin typeface="华文楷体" panose="02010600040101010101" pitchFamily="2" charset="-122"/>
                <a:ea typeface="华文楷体" panose="02010600040101010101" pitchFamily="2" charset="-122"/>
              </a:rPr>
              <a:t>易。”</a:t>
            </a:r>
            <a:r>
              <a:rPr sz="2400" b="1" i="1">
                <a:gradFill>
                  <a:gsLst>
                    <a:gs pos="0">
                      <a:srgbClr val="7B32B2"/>
                    </a:gs>
                    <a:gs pos="100000">
                      <a:srgbClr val="401A5D"/>
                    </a:gs>
                  </a:gsLst>
                  <a:lin scaled="0"/>
                </a:gradFill>
                <a:latin typeface="华文楷体" panose="02010600040101010101" pitchFamily="2" charset="-122"/>
                <a:ea typeface="华文楷体" panose="02010600040101010101" pitchFamily="2" charset="-122"/>
              </a:rPr>
              <a:t>夫</a:t>
            </a:r>
            <a:r>
              <a:rPr sz="2400" b="1">
                <a:latin typeface="华文楷体" panose="02010600040101010101" pitchFamily="2" charset="-122"/>
                <a:ea typeface="华文楷体" panose="02010600040101010101" pitchFamily="2" charset="-122"/>
              </a:rPr>
              <a:t>犬、马人所知</a:t>
            </a:r>
            <a:r>
              <a:rPr sz="2400" b="1" i="1">
                <a:gradFill>
                  <a:gsLst>
                    <a:gs pos="0">
                      <a:srgbClr val="7B32B2"/>
                    </a:gs>
                    <a:gs pos="100000">
                      <a:srgbClr val="401A5D"/>
                    </a:gs>
                  </a:gsLst>
                  <a:lin scaled="0"/>
                </a:gradFill>
                <a:latin typeface="华文楷体" panose="02010600040101010101" pitchFamily="2" charset="-122"/>
                <a:ea typeface="华文楷体" panose="02010600040101010101" pitchFamily="2" charset="-122"/>
              </a:rPr>
              <a:t>也</a:t>
            </a:r>
            <a:r>
              <a:rPr sz="2400" b="1">
                <a:latin typeface="华文楷体" panose="02010600040101010101" pitchFamily="2" charset="-122"/>
                <a:ea typeface="华文楷体" panose="02010600040101010101" pitchFamily="2" charset="-122"/>
              </a:rPr>
              <a:t>，</a:t>
            </a:r>
            <a:r>
              <a:rPr sz="2400" b="1" u="sng">
                <a:solidFill>
                  <a:srgbClr val="0000FF"/>
                </a:solidFill>
                <a:latin typeface="华文楷体" panose="02010600040101010101" pitchFamily="2" charset="-122"/>
                <a:ea typeface="华文楷体" panose="02010600040101010101" pitchFamily="2" charset="-122"/>
              </a:rPr>
              <a:t>旦暮罄（完全显现）于前</a:t>
            </a:r>
            <a:r>
              <a:rPr sz="2400" b="1">
                <a:latin typeface="华文楷体" panose="02010600040101010101" pitchFamily="2" charset="-122"/>
                <a:ea typeface="华文楷体" panose="02010600040101010101" pitchFamily="2" charset="-122"/>
              </a:rPr>
              <a:t>，不可</a:t>
            </a:r>
            <a:r>
              <a:rPr sz="2400" b="1" u="sng">
                <a:latin typeface="华文楷体" panose="02010600040101010101" pitchFamily="2" charset="-122"/>
                <a:ea typeface="华文楷体" panose="02010600040101010101" pitchFamily="2" charset="-122"/>
              </a:rPr>
              <a:t>类</a:t>
            </a:r>
            <a:r>
              <a:rPr sz="2400" b="1">
                <a:latin typeface="华文楷体" panose="02010600040101010101" pitchFamily="2" charset="-122"/>
                <a:ea typeface="华文楷体" panose="02010600040101010101" pitchFamily="2" charset="-122"/>
              </a:rPr>
              <a:t>之，</a:t>
            </a:r>
            <a:endParaRPr sz="2400" b="1">
              <a:latin typeface="华文楷体" panose="02010600040101010101" pitchFamily="2" charset="-122"/>
              <a:ea typeface="华文楷体" panose="02010600040101010101" pitchFamily="2" charset="-122"/>
            </a:endParaRPr>
          </a:p>
          <a:p>
            <a:pPr>
              <a:lnSpc>
                <a:spcPct val="115000"/>
              </a:lnSpc>
              <a:spcBef>
                <a:spcPts val="1200"/>
              </a:spcBef>
            </a:pPr>
            <a:endParaRPr sz="2400" b="1">
              <a:latin typeface="华文楷体" panose="02010600040101010101" pitchFamily="2" charset="-122"/>
              <a:ea typeface="华文楷体" panose="02010600040101010101" pitchFamily="2" charset="-122"/>
            </a:endParaRPr>
          </a:p>
          <a:p>
            <a:pPr>
              <a:lnSpc>
                <a:spcPct val="115000"/>
              </a:lnSpc>
              <a:spcBef>
                <a:spcPts val="1200"/>
              </a:spcBef>
            </a:pPr>
            <a:r>
              <a:rPr sz="2400" b="1">
                <a:latin typeface="华文楷体" panose="02010600040101010101" pitchFamily="2" charset="-122"/>
                <a:ea typeface="华文楷体" panose="02010600040101010101" pitchFamily="2" charset="-122"/>
              </a:rPr>
              <a:t>故难。鬼魅无形</a:t>
            </a:r>
            <a:r>
              <a:rPr sz="2400" b="1" i="1">
                <a:gradFill>
                  <a:gsLst>
                    <a:gs pos="0">
                      <a:srgbClr val="7B32B2"/>
                    </a:gs>
                    <a:gs pos="100000">
                      <a:srgbClr val="401A5D"/>
                    </a:gs>
                  </a:gsLst>
                  <a:lin scaled="0"/>
                </a:gradFill>
                <a:latin typeface="华文楷体" panose="02010600040101010101" pitchFamily="2" charset="-122"/>
                <a:ea typeface="华文楷体" panose="02010600040101010101" pitchFamily="2" charset="-122"/>
              </a:rPr>
              <a:t>者</a:t>
            </a:r>
            <a:r>
              <a:rPr lang="zh-CN" sz="2400" b="1" i="1">
                <a:gradFill>
                  <a:gsLst>
                    <a:gs pos="0">
                      <a:srgbClr val="7B32B2"/>
                    </a:gs>
                    <a:gs pos="100000">
                      <a:srgbClr val="401A5D"/>
                    </a:gs>
                  </a:gsLst>
                  <a:lin scaled="0"/>
                </a:gradFill>
                <a:latin typeface="华文楷体" panose="02010600040101010101" pitchFamily="2" charset="-122"/>
                <a:ea typeface="华文楷体" panose="02010600040101010101" pitchFamily="2" charset="-122"/>
              </a:rPr>
              <a:t>，</a:t>
            </a:r>
            <a:r>
              <a:rPr sz="2400" b="1" u="sng">
                <a:solidFill>
                  <a:srgbClr val="0000FF"/>
                </a:solidFill>
                <a:latin typeface="华文楷体" panose="02010600040101010101" pitchFamily="2" charset="-122"/>
                <a:ea typeface="华文楷体" panose="02010600040101010101" pitchFamily="2" charset="-122"/>
              </a:rPr>
              <a:t>不</a:t>
            </a:r>
            <a:r>
              <a:rPr sz="2400" b="1" u="sng">
                <a:solidFill>
                  <a:srgbClr val="1D4B1C"/>
                </a:solidFill>
                <a:latin typeface="华文楷体" panose="02010600040101010101" pitchFamily="2" charset="-122"/>
                <a:ea typeface="华文楷体" panose="02010600040101010101" pitchFamily="2" charset="-122"/>
              </a:rPr>
              <a:t>罄</a:t>
            </a:r>
            <a:r>
              <a:rPr sz="2400" b="1" u="sng">
                <a:solidFill>
                  <a:srgbClr val="0000FF"/>
                </a:solidFill>
                <a:latin typeface="华文楷体" panose="02010600040101010101" pitchFamily="2" charset="-122"/>
                <a:ea typeface="华文楷体" panose="02010600040101010101" pitchFamily="2" charset="-122"/>
              </a:rPr>
              <a:t>于前</a:t>
            </a:r>
            <a:r>
              <a:rPr sz="2400" b="1">
                <a:latin typeface="华文楷体" panose="02010600040101010101" pitchFamily="2" charset="-122"/>
                <a:ea typeface="华文楷体" panose="02010600040101010101" pitchFamily="2" charset="-122"/>
              </a:rPr>
              <a:t>，故易之</a:t>
            </a:r>
            <a:r>
              <a:rPr sz="2400" b="1" i="1">
                <a:gradFill>
                  <a:gsLst>
                    <a:gs pos="0">
                      <a:srgbClr val="7B32B2"/>
                    </a:gs>
                    <a:gs pos="100000">
                      <a:srgbClr val="401A5D"/>
                    </a:gs>
                  </a:gsLst>
                  <a:lin scaled="0"/>
                </a:gradFill>
                <a:latin typeface="华文楷体" panose="02010600040101010101" pitchFamily="2" charset="-122"/>
                <a:ea typeface="华文楷体" panose="02010600040101010101" pitchFamily="2" charset="-122"/>
              </a:rPr>
              <a:t>也</a:t>
            </a:r>
            <a:r>
              <a:rPr sz="2400" b="1">
                <a:latin typeface="华文楷体" panose="02010600040101010101" pitchFamily="2" charset="-122"/>
                <a:ea typeface="华文楷体" panose="02010600040101010101" pitchFamily="2" charset="-122"/>
              </a:rPr>
              <a:t>。 　　　</a:t>
            </a:r>
            <a:r>
              <a:rPr sz="2400" b="1">
                <a:latin typeface="黑体" panose="02010609060101010101" charset="-122"/>
                <a:ea typeface="黑体" panose="02010609060101010101" charset="-122"/>
              </a:rPr>
              <a:t>　　</a:t>
            </a:r>
            <a:endParaRPr sz="2400" b="1">
              <a:latin typeface="黑体" panose="02010609060101010101" charset="-122"/>
              <a:ea typeface="黑体" panose="02010609060101010101" charset="-122"/>
            </a:endParaRPr>
          </a:p>
        </p:txBody>
      </p:sp>
      <p:sp>
        <p:nvSpPr>
          <p:cNvPr id="6149" name="AutoShape 14" descr="u=659003504,3790867401&amp;fm=214&amp;gp=0"/>
          <p:cNvSpPr>
            <a:spLocks noChangeAspect="1"/>
          </p:cNvSpPr>
          <p:nvPr/>
        </p:nvSpPr>
        <p:spPr>
          <a:xfrm>
            <a:off x="4419600" y="3276600"/>
            <a:ext cx="304800" cy="304800"/>
          </a:xfrm>
          <a:prstGeom prst="rect">
            <a:avLst/>
          </a:prstGeom>
          <a:noFill/>
          <a:ln w="9525">
            <a:noFill/>
          </a:ln>
        </p:spPr>
        <p:txBody>
          <a:bodyPr anchor="t"/>
          <a:lstStyle/>
          <a:p>
            <a:endParaRPr lang="zh-CN" altLang="en-US">
              <a:latin typeface="Arial" panose="020b0604020202090204" pitchFamily="34" charset="0"/>
              <a:ea typeface="宋体" panose="02010600030101010101" pitchFamily="2" charset="-122"/>
            </a:endParaRPr>
          </a:p>
        </p:txBody>
      </p:sp>
      <p:sp>
        <p:nvSpPr>
          <p:cNvPr id="6150" name="AutoShape 16" descr="u=659003504,3790867401&amp;fm=214&amp;gp=0"/>
          <p:cNvSpPr>
            <a:spLocks noChangeAspect="1"/>
          </p:cNvSpPr>
          <p:nvPr/>
        </p:nvSpPr>
        <p:spPr>
          <a:xfrm>
            <a:off x="4419600" y="3276600"/>
            <a:ext cx="304800" cy="304800"/>
          </a:xfrm>
          <a:prstGeom prst="rect">
            <a:avLst/>
          </a:prstGeom>
          <a:noFill/>
          <a:ln w="9525">
            <a:noFill/>
          </a:ln>
        </p:spPr>
        <p:txBody>
          <a:bodyPr anchor="t"/>
          <a:lstStyle/>
          <a:p>
            <a:endParaRPr lang="zh-CN" altLang="en-US">
              <a:latin typeface="Arial" panose="020b0604020202090204" pitchFamily="34" charset="0"/>
              <a:ea typeface="宋体" panose="02010600030101010101" pitchFamily="2" charset="-122"/>
            </a:endParaRPr>
          </a:p>
        </p:txBody>
      </p:sp>
      <p:grpSp>
        <p:nvGrpSpPr>
          <p:cNvPr id="6146" name="Group 19"/>
          <p:cNvGrpSpPr/>
          <p:nvPr/>
        </p:nvGrpSpPr>
        <p:grpSpPr>
          <a:xfrm>
            <a:off x="434658" y="392113"/>
            <a:ext cx="2319337" cy="700087"/>
            <a:chOff x="138" y="461"/>
            <a:chExt cx="1461" cy="441"/>
          </a:xfrm>
        </p:grpSpPr>
        <p:pic>
          <p:nvPicPr>
            <p:cNvPr id="6147" name="Picture 18" descr="未标题-1"/>
            <p:cNvPicPr>
              <a:picLocks noChangeAspect="1"/>
            </p:cNvPicPr>
            <p:nvPr/>
          </p:nvPicPr>
          <p:blipFill>
            <a:blip r:embed="rId2"/>
            <a:stretch>
              <a:fillRect/>
            </a:stretch>
          </p:blipFill>
          <p:spPr>
            <a:xfrm>
              <a:off x="138" y="461"/>
              <a:ext cx="1461" cy="441"/>
            </a:xfrm>
            <a:prstGeom prst="rect">
              <a:avLst/>
            </a:prstGeom>
            <a:noFill/>
            <a:ln w="9525">
              <a:noFill/>
            </a:ln>
          </p:spPr>
        </p:pic>
        <p:sp>
          <p:nvSpPr>
            <p:cNvPr id="2" name="文本框 2"/>
            <p:cNvSpPr txBox="1"/>
            <p:nvPr/>
          </p:nvSpPr>
          <p:spPr>
            <a:xfrm>
              <a:off x="476" y="509"/>
              <a:ext cx="1080" cy="329"/>
            </a:xfrm>
            <a:prstGeom prst="rect">
              <a:avLst/>
            </a:prstGeom>
            <a:noFill/>
            <a:ln w="9525">
              <a:noFill/>
            </a:ln>
          </p:spPr>
          <p:txBody>
            <a:bodyPr anchor="t">
              <a:spAutoFit/>
            </a:bodyPr>
            <a:lstStyle/>
            <a:p>
              <a:pPr algn="ctr"/>
              <a:r>
                <a:rPr lang="zh-CN" altLang="en-US" sz="2800" b="1">
                  <a:solidFill>
                    <a:srgbClr val="0099CC"/>
                  </a:solidFill>
                  <a:latin typeface="黑体" panose="02010609060101010101" charset="-122"/>
                  <a:ea typeface="黑体" panose="02010609060101010101" charset="-122"/>
                </a:rPr>
                <a:t>当堂演练</a:t>
              </a:r>
              <a:endParaRPr lang="zh-CN" altLang="en-US" sz="2800" b="1">
                <a:solidFill>
                  <a:srgbClr val="0099CC"/>
                </a:solidFill>
                <a:latin typeface="黑体" panose="02010609060101010101" charset="-122"/>
                <a:ea typeface="黑体" panose="02010609060101010101" charset="-122"/>
              </a:endParaRPr>
            </a:p>
          </p:txBody>
        </p:sp>
      </p:grpSp>
    </p:spTree>
  </p:cSld>
  <p:clrMapOvr>
    <a:masterClrMapping/>
  </p:clrMapOvr>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240030" y="468630"/>
            <a:ext cx="8663940" cy="5661025"/>
          </a:xfrm>
          <a:prstGeom prst="rect">
            <a:avLst/>
          </a:prstGeom>
          <a:noFill/>
          <a:ln w="9525">
            <a:noFill/>
          </a:ln>
        </p:spPr>
        <p:txBody>
          <a:bodyPr wrap="square" lIns="68580" tIns="34290" rIns="68580" bIns="34290" anchor="t">
            <a:spAutoFit/>
          </a:bodyPr>
          <a:lstStyle/>
          <a:p>
            <a:pPr>
              <a:lnSpc>
                <a:spcPct val="115000"/>
              </a:lnSpc>
              <a:spcBef>
                <a:spcPts val="1200"/>
              </a:spcBef>
            </a:pPr>
            <a:r>
              <a:rPr lang="en-US" sz="2400" b="1">
                <a:latin typeface="黑体" panose="02010609060101010101" charset="-122"/>
                <a:ea typeface="黑体" panose="02010609060101010101" charset="-122"/>
              </a:rPr>
              <a:t>     </a:t>
            </a:r>
            <a:r>
              <a:rPr sz="2400" b="1">
                <a:latin typeface="黑体" panose="02010609060101010101" charset="-122"/>
                <a:ea typeface="黑体" panose="02010609060101010101" charset="-122"/>
              </a:rPr>
              <a:t>                二人并走</a:t>
            </a:r>
            <a:endParaRPr sz="2400" b="1">
              <a:latin typeface="黑体" panose="02010609060101010101" charset="-122"/>
              <a:ea typeface="黑体" panose="02010609060101010101" charset="-122"/>
            </a:endParaRPr>
          </a:p>
          <a:p>
            <a:pPr>
              <a:lnSpc>
                <a:spcPct val="115000"/>
              </a:lnSpc>
              <a:spcBef>
                <a:spcPts val="1200"/>
              </a:spcBef>
            </a:pPr>
            <a:r>
              <a:rPr sz="2400" b="1">
                <a:latin typeface="黑体" panose="02010609060101010101" charset="-122"/>
                <a:ea typeface="黑体" panose="02010609060101010101" charset="-122"/>
              </a:rPr>
              <a:t>（</a:t>
            </a:r>
            <a:r>
              <a:rPr sz="2400" b="1">
                <a:latin typeface="华文楷体" panose="02010600040101010101" pitchFamily="2" charset="-122"/>
                <a:ea typeface="华文楷体" panose="02010600040101010101" pitchFamily="2" charset="-122"/>
              </a:rPr>
              <a:t>前秦符融为冀州牧）有姥者逼劫于路，喝贼，路人为逐擒之。①</a:t>
            </a:r>
            <a:r>
              <a:rPr sz="2400" b="1" u="sng">
                <a:latin typeface="华文楷体" panose="02010600040101010101" pitchFamily="2" charset="-122"/>
                <a:ea typeface="华文楷体" panose="02010600040101010101" pitchFamily="2" charset="-122"/>
              </a:rPr>
              <a:t>贼反诬路人，时已昏黑，莫知其孰是，乃俱送之</a:t>
            </a:r>
            <a:r>
              <a:rPr sz="2400" b="1">
                <a:latin typeface="华文楷体" panose="02010600040101010101" pitchFamily="2" charset="-122"/>
                <a:ea typeface="华文楷体" panose="02010600040101010101" pitchFamily="2" charset="-122"/>
              </a:rPr>
              <a:t>。融见而笑曰：“此易知耳，可二人并走，先出凤阳门者非贼。”既而还入，融正色谓后出者曰：“汝真贼也，何诬人乎？”贼遂服罪。②</a:t>
            </a:r>
            <a:r>
              <a:rPr sz="2400" b="1" u="sng">
                <a:latin typeface="华文楷体" panose="02010600040101010101" pitchFamily="2" charset="-122"/>
                <a:ea typeface="华文楷体" panose="02010600040101010101" pitchFamily="2" charset="-122"/>
              </a:rPr>
              <a:t>盖以贼若善走，必不被擒，故知不善走者贼也。</a:t>
            </a:r>
            <a:r>
              <a:rPr sz="2400" b="1">
                <a:latin typeface="华文楷体" panose="02010600040101010101" pitchFamily="2" charset="-122"/>
                <a:ea typeface="华文楷体" panose="02010600040101010101" pitchFamily="2" charset="-122"/>
              </a:rPr>
              <a:t>  《晋书·符融传》</a:t>
            </a:r>
            <a:endParaRPr sz="2400" b="1">
              <a:latin typeface="华文楷体" panose="02010600040101010101" pitchFamily="2" charset="-122"/>
              <a:ea typeface="华文楷体" panose="02010600040101010101" pitchFamily="2" charset="-122"/>
            </a:endParaRPr>
          </a:p>
          <a:p>
            <a:pPr>
              <a:lnSpc>
                <a:spcPct val="115000"/>
              </a:lnSpc>
              <a:spcBef>
                <a:spcPts val="1200"/>
              </a:spcBef>
            </a:pPr>
            <a:r>
              <a:rPr sz="2400" b="1">
                <a:latin typeface="黑体" panose="02010609060101010101" charset="-122"/>
                <a:ea typeface="黑体" panose="02010609060101010101" charset="-122"/>
              </a:rPr>
              <a:t>翻译文中划线句子。（6分，每小题3分）</a:t>
            </a:r>
            <a:endParaRPr sz="2400" b="1">
              <a:latin typeface="黑体" panose="02010609060101010101" charset="-122"/>
              <a:ea typeface="黑体" panose="02010609060101010101" charset="-122"/>
            </a:endParaRPr>
          </a:p>
          <a:p>
            <a:pPr>
              <a:lnSpc>
                <a:spcPct val="115000"/>
              </a:lnSpc>
              <a:spcBef>
                <a:spcPts val="1200"/>
              </a:spcBef>
            </a:pPr>
            <a:r>
              <a:rPr sz="2400" b="1">
                <a:latin typeface="黑体" panose="02010609060101010101" charset="-122"/>
                <a:ea typeface="黑体" panose="02010609060101010101" charset="-122"/>
              </a:rPr>
              <a:t>①贼反诬路人，时已昏黑，莫知其孰是，乃俱送之。</a:t>
            </a:r>
            <a:endParaRPr sz="2400" b="1">
              <a:latin typeface="黑体" panose="02010609060101010101" charset="-122"/>
              <a:ea typeface="黑体" panose="02010609060101010101" charset="-122"/>
            </a:endParaRPr>
          </a:p>
          <a:p>
            <a:pPr>
              <a:lnSpc>
                <a:spcPct val="115000"/>
              </a:lnSpc>
              <a:spcBef>
                <a:spcPts val="1200"/>
              </a:spcBef>
            </a:pPr>
            <a:endParaRPr sz="2400" b="1">
              <a:latin typeface="黑体" panose="02010609060101010101" charset="-122"/>
              <a:ea typeface="黑体" panose="02010609060101010101" charset="-122"/>
            </a:endParaRPr>
          </a:p>
          <a:p>
            <a:pPr>
              <a:lnSpc>
                <a:spcPct val="115000"/>
              </a:lnSpc>
              <a:spcBef>
                <a:spcPts val="1200"/>
              </a:spcBef>
            </a:pPr>
            <a:endParaRPr sz="2400" b="1">
              <a:latin typeface="黑体" panose="02010609060101010101" charset="-122"/>
              <a:ea typeface="黑体" panose="02010609060101010101" charset="-122"/>
            </a:endParaRPr>
          </a:p>
          <a:p>
            <a:pPr>
              <a:lnSpc>
                <a:spcPct val="115000"/>
              </a:lnSpc>
              <a:spcBef>
                <a:spcPts val="1200"/>
              </a:spcBef>
            </a:pPr>
            <a:r>
              <a:rPr sz="2400" b="1">
                <a:latin typeface="黑体" panose="02010609060101010101" charset="-122"/>
                <a:ea typeface="黑体" panose="02010609060101010101" charset="-122"/>
              </a:rPr>
              <a:t>②盖以贼若善走，必不被擒，故知不善走者贼也。　　</a:t>
            </a:r>
            <a:endParaRPr sz="2400" b="1">
              <a:latin typeface="黑体" panose="02010609060101010101" charset="-122"/>
              <a:ea typeface="黑体" panose="02010609060101010101" charset="-122"/>
            </a:endParaRPr>
          </a:p>
        </p:txBody>
      </p:sp>
      <p:sp>
        <p:nvSpPr>
          <p:cNvPr id="6149" name="AutoShape 14" descr="u=659003504,3790867401&amp;fm=214&amp;gp=0"/>
          <p:cNvSpPr>
            <a:spLocks noChangeAspect="1"/>
          </p:cNvSpPr>
          <p:nvPr/>
        </p:nvSpPr>
        <p:spPr>
          <a:xfrm>
            <a:off x="4419600" y="3276600"/>
            <a:ext cx="304800" cy="304800"/>
          </a:xfrm>
          <a:prstGeom prst="rect">
            <a:avLst/>
          </a:prstGeom>
          <a:noFill/>
          <a:ln w="9525">
            <a:noFill/>
          </a:ln>
        </p:spPr>
        <p:txBody>
          <a:bodyPr anchor="t"/>
          <a:lstStyle/>
          <a:p>
            <a:endParaRPr lang="zh-CN" altLang="en-US">
              <a:latin typeface="Arial" panose="020b0604020202090204" pitchFamily="34" charset="0"/>
              <a:ea typeface="宋体" panose="02010600030101010101" pitchFamily="2" charset="-122"/>
            </a:endParaRPr>
          </a:p>
        </p:txBody>
      </p:sp>
      <p:sp>
        <p:nvSpPr>
          <p:cNvPr id="6150" name="AutoShape 16" descr="u=659003504,3790867401&amp;fm=214&amp;gp=0"/>
          <p:cNvSpPr>
            <a:spLocks noChangeAspect="1"/>
          </p:cNvSpPr>
          <p:nvPr/>
        </p:nvSpPr>
        <p:spPr>
          <a:xfrm>
            <a:off x="4419600" y="3276600"/>
            <a:ext cx="304800" cy="304800"/>
          </a:xfrm>
          <a:prstGeom prst="rect">
            <a:avLst/>
          </a:prstGeom>
          <a:noFill/>
          <a:ln w="9525">
            <a:noFill/>
          </a:ln>
        </p:spPr>
        <p:txBody>
          <a:bodyPr anchor="t"/>
          <a:lstStyle/>
          <a:p>
            <a:endParaRPr lang="zh-CN" altLang="en-US">
              <a:latin typeface="Arial" panose="020b0604020202090204" pitchFamily="34" charset="0"/>
              <a:ea typeface="宋体" panose="02010600030101010101" pitchFamily="2" charset="-122"/>
            </a:endParaRPr>
          </a:p>
        </p:txBody>
      </p:sp>
      <p:grpSp>
        <p:nvGrpSpPr>
          <p:cNvPr id="6146" name="Group 19"/>
          <p:cNvGrpSpPr/>
          <p:nvPr/>
        </p:nvGrpSpPr>
        <p:grpSpPr>
          <a:xfrm>
            <a:off x="434658" y="392113"/>
            <a:ext cx="2319337" cy="700087"/>
            <a:chOff x="138" y="461"/>
            <a:chExt cx="1461" cy="441"/>
          </a:xfrm>
        </p:grpSpPr>
        <p:pic>
          <p:nvPicPr>
            <p:cNvPr id="6147" name="Picture 18" descr="未标题-1"/>
            <p:cNvPicPr>
              <a:picLocks noChangeAspect="1"/>
            </p:cNvPicPr>
            <p:nvPr/>
          </p:nvPicPr>
          <p:blipFill>
            <a:blip r:embed="rId2"/>
            <a:stretch>
              <a:fillRect/>
            </a:stretch>
          </p:blipFill>
          <p:spPr>
            <a:xfrm>
              <a:off x="138" y="461"/>
              <a:ext cx="1461" cy="441"/>
            </a:xfrm>
            <a:prstGeom prst="rect">
              <a:avLst/>
            </a:prstGeom>
            <a:noFill/>
            <a:ln w="9525">
              <a:noFill/>
            </a:ln>
          </p:spPr>
        </p:pic>
        <p:sp>
          <p:nvSpPr>
            <p:cNvPr id="2" name="文本框 2"/>
            <p:cNvSpPr txBox="1"/>
            <p:nvPr/>
          </p:nvSpPr>
          <p:spPr>
            <a:xfrm>
              <a:off x="476" y="509"/>
              <a:ext cx="1080" cy="329"/>
            </a:xfrm>
            <a:prstGeom prst="rect">
              <a:avLst/>
            </a:prstGeom>
            <a:noFill/>
            <a:ln w="9525">
              <a:noFill/>
            </a:ln>
          </p:spPr>
          <p:txBody>
            <a:bodyPr anchor="t">
              <a:spAutoFit/>
            </a:bodyPr>
            <a:lstStyle/>
            <a:p>
              <a:pPr algn="ctr"/>
              <a:r>
                <a:rPr lang="zh-CN" altLang="en-US" sz="2800" b="1">
                  <a:solidFill>
                    <a:srgbClr val="0099CC"/>
                  </a:solidFill>
                  <a:latin typeface="黑体" panose="02010609060101010101" charset="-122"/>
                  <a:ea typeface="黑体" panose="02010609060101010101" charset="-122"/>
                </a:rPr>
                <a:t>当堂演练</a:t>
              </a:r>
              <a:endParaRPr lang="zh-CN" altLang="en-US" sz="2800" b="1">
                <a:solidFill>
                  <a:srgbClr val="0099CC"/>
                </a:solidFill>
                <a:latin typeface="黑体" panose="02010609060101010101" charset="-122"/>
                <a:ea typeface="黑体" panose="02010609060101010101" charset="-122"/>
              </a:endParaRPr>
            </a:p>
          </p:txBody>
        </p:sp>
      </p:grpSp>
      <p:sp>
        <p:nvSpPr>
          <p:cNvPr id="3" name="文本框 2"/>
          <p:cNvSpPr txBox="1"/>
          <p:nvPr/>
        </p:nvSpPr>
        <p:spPr>
          <a:xfrm>
            <a:off x="123825" y="4363720"/>
            <a:ext cx="8663940" cy="916940"/>
          </a:xfrm>
          <a:prstGeom prst="rect">
            <a:avLst/>
          </a:prstGeom>
          <a:noFill/>
          <a:ln w="9525">
            <a:noFill/>
          </a:ln>
        </p:spPr>
        <p:txBody>
          <a:bodyPr wrap="square" lIns="68580" tIns="34290" rIns="68580" bIns="34290" anchor="t">
            <a:spAutoFit/>
          </a:bodyPr>
          <a:lstStyle/>
          <a:p>
            <a:pPr>
              <a:lnSpc>
                <a:spcPct val="115000"/>
              </a:lnSpc>
              <a:spcBef>
                <a:spcPts val="1200"/>
              </a:spcBef>
            </a:pPr>
            <a:r>
              <a:rPr lang="en-US" sz="2400" b="1">
                <a:latin typeface="黑体" panose="02010609060101010101" charset="-122"/>
                <a:ea typeface="黑体" panose="02010609060101010101" charset="-122"/>
              </a:rPr>
              <a:t>     强盗反</a:t>
            </a:r>
            <a:r>
              <a:rPr lang="zh-CN" altLang="en-US" sz="2400" b="1">
                <a:latin typeface="黑体" panose="02010609060101010101" charset="-122"/>
                <a:ea typeface="黑体" panose="02010609060101010101" charset="-122"/>
              </a:rPr>
              <a:t>过来</a:t>
            </a:r>
            <a:r>
              <a:rPr lang="en-US" sz="2400" b="1">
                <a:latin typeface="黑体" panose="02010609060101010101" charset="-122"/>
                <a:ea typeface="黑体" panose="02010609060101010101" charset="-122"/>
              </a:rPr>
              <a:t>诬赖路</a:t>
            </a:r>
            <a:r>
              <a:rPr lang="zh-CN" altLang="en-US" sz="2400" b="1">
                <a:latin typeface="黑体" panose="02010609060101010101" charset="-122"/>
                <a:ea typeface="黑体" panose="02010609060101010101" charset="-122"/>
              </a:rPr>
              <a:t>人</a:t>
            </a:r>
            <a:r>
              <a:rPr lang="en-US" sz="2400" b="1">
                <a:latin typeface="黑体" panose="02010609060101010101" charset="-122"/>
                <a:ea typeface="黑体" panose="02010609060101010101" charset="-122"/>
              </a:rPr>
              <a:t>。当时</a:t>
            </a:r>
            <a:r>
              <a:rPr lang="zh-CN" altLang="en-US" sz="2400" b="1">
                <a:latin typeface="黑体" panose="02010609060101010101" charset="-122"/>
                <a:ea typeface="黑体" panose="02010609060101010101" charset="-122"/>
              </a:rPr>
              <a:t>（</a:t>
            </a:r>
            <a:r>
              <a:rPr lang="en-US" sz="2400" b="1">
                <a:solidFill>
                  <a:srgbClr val="0000FF"/>
                </a:solidFill>
                <a:latin typeface="黑体" panose="02010609060101010101" charset="-122"/>
                <a:ea typeface="黑体" panose="02010609060101010101" charset="-122"/>
              </a:rPr>
              <a:t>天色</a:t>
            </a:r>
            <a:r>
              <a:rPr lang="zh-CN" altLang="en-US" sz="2400" b="1">
                <a:latin typeface="黑体" panose="02010609060101010101" charset="-122"/>
                <a:ea typeface="黑体" panose="02010609060101010101" charset="-122"/>
              </a:rPr>
              <a:t>）</a:t>
            </a:r>
            <a:r>
              <a:rPr lang="en-US" sz="2400" b="1">
                <a:latin typeface="黑体" panose="02010609060101010101" charset="-122"/>
                <a:ea typeface="黑体" panose="02010609060101010101" charset="-122"/>
              </a:rPr>
              <a:t>已经</a:t>
            </a:r>
            <a:r>
              <a:rPr lang="zh-CN" altLang="en-US" sz="2400" b="1">
                <a:latin typeface="黑体" panose="02010609060101010101" charset="-122"/>
                <a:ea typeface="黑体" panose="02010609060101010101" charset="-122"/>
              </a:rPr>
              <a:t>昏</a:t>
            </a:r>
            <a:r>
              <a:rPr lang="en-US" sz="2400" b="1">
                <a:latin typeface="黑体" panose="02010609060101010101" charset="-122"/>
                <a:ea typeface="黑体" panose="02010609060101010101" charset="-122"/>
              </a:rPr>
              <a:t>黑，谁也</a:t>
            </a:r>
            <a:r>
              <a:rPr lang="zh-CN" altLang="en-US" sz="2400" b="1">
                <a:latin typeface="黑体" panose="02010609060101010101" charset="-122"/>
                <a:ea typeface="黑体" panose="02010609060101010101" charset="-122"/>
              </a:rPr>
              <a:t>不知道他们</a:t>
            </a:r>
            <a:r>
              <a:rPr lang="zh-CN" altLang="en-US" sz="2400" b="1">
                <a:solidFill>
                  <a:srgbClr val="FF0000"/>
                </a:solidFill>
                <a:latin typeface="黑体" panose="02010609060101010101" charset="-122"/>
                <a:ea typeface="黑体" panose="02010609060101010101" charset="-122"/>
              </a:rPr>
              <a:t>谁是</a:t>
            </a:r>
            <a:r>
              <a:rPr lang="zh-CN" altLang="en-US" sz="2400" b="1">
                <a:latin typeface="黑体" panose="02010609060101010101" charset="-122"/>
                <a:ea typeface="黑体" panose="02010609060101010101" charset="-122"/>
              </a:rPr>
              <a:t>强盗</a:t>
            </a:r>
            <a:r>
              <a:rPr lang="en-US" sz="2400" b="1">
                <a:latin typeface="黑体" panose="02010609060101010101" charset="-122"/>
                <a:ea typeface="黑体" panose="02010609060101010101" charset="-122"/>
              </a:rPr>
              <a:t>，</a:t>
            </a:r>
            <a:r>
              <a:rPr lang="en-US" sz="2400" b="1">
                <a:solidFill>
                  <a:srgbClr val="FF0000"/>
                </a:solidFill>
                <a:latin typeface="黑体" panose="02010609060101010101" charset="-122"/>
                <a:ea typeface="黑体" panose="02010609060101010101" charset="-122"/>
              </a:rPr>
              <a:t>于是</a:t>
            </a:r>
            <a:r>
              <a:rPr lang="zh-CN" altLang="en-US" sz="2400" b="1">
                <a:latin typeface="黑体" panose="02010609060101010101" charset="-122"/>
                <a:ea typeface="黑体" panose="02010609060101010101" charset="-122"/>
              </a:rPr>
              <a:t>（</a:t>
            </a:r>
            <a:r>
              <a:rPr lang="zh-CN" altLang="en-US" sz="2400" b="1">
                <a:solidFill>
                  <a:srgbClr val="0000FF"/>
                </a:solidFill>
                <a:latin typeface="黑体" panose="02010609060101010101" charset="-122"/>
                <a:ea typeface="黑体" panose="02010609060101010101" charset="-122"/>
              </a:rPr>
              <a:t>他们都</a:t>
            </a:r>
            <a:r>
              <a:rPr lang="zh-CN" altLang="en-US" sz="2400" b="1">
                <a:latin typeface="黑体" panose="02010609060101010101" charset="-122"/>
                <a:ea typeface="黑体" panose="02010609060101010101" charset="-122"/>
              </a:rPr>
              <a:t>）</a:t>
            </a:r>
            <a:r>
              <a:rPr lang="en-US" sz="2400" b="1">
                <a:solidFill>
                  <a:srgbClr val="0000FF"/>
                </a:solidFill>
                <a:latin typeface="黑体" panose="02010609060101010101" charset="-122"/>
                <a:ea typeface="黑体" panose="02010609060101010101" charset="-122"/>
              </a:rPr>
              <a:t>被</a:t>
            </a:r>
            <a:r>
              <a:rPr lang="en-US" sz="2400" b="1">
                <a:latin typeface="黑体" panose="02010609060101010101" charset="-122"/>
                <a:ea typeface="黑体" panose="02010609060101010101" charset="-122"/>
              </a:rPr>
              <a:t>捉送到言府那里去。</a:t>
            </a:r>
            <a:endParaRPr lang="en-US" sz="2400" b="1">
              <a:latin typeface="黑体" panose="02010609060101010101" charset="-122"/>
              <a:ea typeface="黑体" panose="02010609060101010101" charset="-122"/>
            </a:endParaRPr>
          </a:p>
        </p:txBody>
      </p:sp>
      <p:sp>
        <p:nvSpPr>
          <p:cNvPr id="4" name="文本框 3"/>
          <p:cNvSpPr txBox="1"/>
          <p:nvPr/>
        </p:nvSpPr>
        <p:spPr>
          <a:xfrm>
            <a:off x="123825" y="5989320"/>
            <a:ext cx="8663940" cy="916940"/>
          </a:xfrm>
          <a:prstGeom prst="rect">
            <a:avLst/>
          </a:prstGeom>
          <a:noFill/>
          <a:ln w="9525">
            <a:noFill/>
          </a:ln>
        </p:spPr>
        <p:txBody>
          <a:bodyPr wrap="square" lIns="68580" tIns="34290" rIns="68580" bIns="34290" anchor="t">
            <a:spAutoFit/>
          </a:bodyPr>
          <a:lstStyle/>
          <a:p>
            <a:pPr>
              <a:lnSpc>
                <a:spcPct val="115000"/>
              </a:lnSpc>
              <a:spcBef>
                <a:spcPts val="1200"/>
              </a:spcBef>
            </a:pPr>
            <a:r>
              <a:rPr lang="en-US" sz="2400" b="1">
                <a:latin typeface="黑体" panose="02010609060101010101" charset="-122"/>
                <a:ea typeface="黑体" panose="02010609060101010101" charset="-122"/>
              </a:rPr>
              <a:t>    </a:t>
            </a:r>
            <a:r>
              <a:rPr lang="zh-CN" sz="2400" b="1">
                <a:solidFill>
                  <a:srgbClr val="FF0000"/>
                </a:solidFill>
                <a:latin typeface="黑体" panose="02010609060101010101" charset="-122"/>
                <a:ea typeface="黑体" panose="02010609060101010101" charset="-122"/>
              </a:rPr>
              <a:t>因为假若</a:t>
            </a:r>
            <a:r>
              <a:rPr sz="2400" b="1">
                <a:latin typeface="黑体" panose="02010609060101010101" charset="-122"/>
                <a:ea typeface="黑体" panose="02010609060101010101" charset="-122"/>
              </a:rPr>
              <a:t>那个强盗</a:t>
            </a:r>
            <a:r>
              <a:rPr lang="zh-CN" sz="2400" b="1">
                <a:solidFill>
                  <a:srgbClr val="FF0000"/>
                </a:solidFill>
                <a:latin typeface="黑体" panose="02010609060101010101" charset="-122"/>
                <a:ea typeface="黑体" panose="02010609060101010101" charset="-122"/>
              </a:rPr>
              <a:t>擅长跑步</a:t>
            </a:r>
            <a:r>
              <a:rPr sz="2400" b="1">
                <a:latin typeface="黑体" panose="02010609060101010101" charset="-122"/>
                <a:ea typeface="黑体" panose="02010609060101010101" charset="-122"/>
              </a:rPr>
              <a:t>，</a:t>
            </a:r>
            <a:r>
              <a:rPr lang="zh-CN" sz="2400" b="1">
                <a:latin typeface="黑体" panose="02010609060101010101" charset="-122"/>
                <a:ea typeface="黑体" panose="02010609060101010101" charset="-122"/>
              </a:rPr>
              <a:t>一定</a:t>
            </a:r>
            <a:r>
              <a:rPr sz="2400" b="1">
                <a:latin typeface="黑体" panose="02010609060101010101" charset="-122"/>
                <a:ea typeface="黑体" panose="02010609060101010101" charset="-122"/>
              </a:rPr>
              <a:t>不会</a:t>
            </a:r>
            <a:r>
              <a:rPr sz="2400" b="1">
                <a:solidFill>
                  <a:srgbClr val="0000FF"/>
                </a:solidFill>
                <a:latin typeface="黑体" panose="02010609060101010101" charset="-122"/>
                <a:ea typeface="黑体" panose="02010609060101010101" charset="-122"/>
              </a:rPr>
              <a:t>被</a:t>
            </a:r>
            <a:r>
              <a:rPr lang="zh-CN" sz="2400" b="1">
                <a:solidFill>
                  <a:srgbClr val="0000FF"/>
                </a:solidFill>
                <a:latin typeface="黑体" panose="02010609060101010101" charset="-122"/>
                <a:ea typeface="黑体" panose="02010609060101010101" charset="-122"/>
              </a:rPr>
              <a:t>（路人）</a:t>
            </a:r>
            <a:r>
              <a:rPr sz="2400" b="1">
                <a:solidFill>
                  <a:srgbClr val="0000FF"/>
                </a:solidFill>
                <a:latin typeface="黑体" panose="02010609060101010101" charset="-122"/>
                <a:ea typeface="黑体" panose="02010609060101010101" charset="-122"/>
              </a:rPr>
              <a:t>捉住</a:t>
            </a:r>
            <a:r>
              <a:rPr sz="2400" b="1">
                <a:latin typeface="黑体" panose="02010609060101010101" charset="-122"/>
                <a:ea typeface="黑体" panose="02010609060101010101" charset="-122"/>
              </a:rPr>
              <a:t>，所以知道跑得不快的人</a:t>
            </a:r>
            <a:r>
              <a:rPr sz="2400" b="1">
                <a:solidFill>
                  <a:srgbClr val="0000FF"/>
                </a:solidFill>
                <a:latin typeface="黑体" panose="02010609060101010101" charset="-122"/>
                <a:ea typeface="黑体" panose="02010609060101010101" charset="-122"/>
              </a:rPr>
              <a:t>是</a:t>
            </a:r>
            <a:r>
              <a:rPr sz="2400" b="1">
                <a:latin typeface="黑体" panose="02010609060101010101" charset="-122"/>
                <a:ea typeface="黑体" panose="02010609060101010101" charset="-122"/>
              </a:rPr>
              <a:t>强盗。</a:t>
            </a:r>
            <a:endParaRPr sz="2400" b="1">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240030" y="468630"/>
            <a:ext cx="8663940" cy="5082540"/>
          </a:xfrm>
          <a:prstGeom prst="rect">
            <a:avLst/>
          </a:prstGeom>
          <a:noFill/>
          <a:ln w="9525">
            <a:noFill/>
          </a:ln>
        </p:spPr>
        <p:txBody>
          <a:bodyPr wrap="square" lIns="68580" tIns="34290" rIns="68580" bIns="34290" anchor="t">
            <a:spAutoFit/>
          </a:bodyPr>
          <a:lstStyle/>
          <a:p>
            <a:pPr>
              <a:lnSpc>
                <a:spcPct val="115000"/>
              </a:lnSpc>
              <a:spcBef>
                <a:spcPts val="1200"/>
              </a:spcBef>
            </a:pPr>
            <a:r>
              <a:rPr lang="en-US" sz="2400" b="1">
                <a:latin typeface="黑体" panose="02010609060101010101" charset="-122"/>
                <a:ea typeface="黑体" panose="02010609060101010101" charset="-122"/>
              </a:rPr>
              <a:t>     </a:t>
            </a:r>
            <a:r>
              <a:rPr sz="2400" b="1">
                <a:latin typeface="黑体" panose="02010609060101010101" charset="-122"/>
                <a:ea typeface="黑体" panose="02010609060101010101" charset="-122"/>
              </a:rPr>
              <a:t>                魏文侯问李克</a:t>
            </a:r>
            <a:endParaRPr sz="2400" b="1">
              <a:latin typeface="黑体" panose="02010609060101010101" charset="-122"/>
              <a:ea typeface="黑体" panose="02010609060101010101" charset="-122"/>
            </a:endParaRPr>
          </a:p>
          <a:p>
            <a:pPr>
              <a:lnSpc>
                <a:spcPct val="115000"/>
              </a:lnSpc>
              <a:spcBef>
                <a:spcPts val="1200"/>
              </a:spcBef>
            </a:pPr>
            <a:r>
              <a:rPr sz="2400" b="1">
                <a:latin typeface="华文楷体" panose="02010600040101010101" pitchFamily="2" charset="-122"/>
                <a:ea typeface="华文楷体" panose="02010600040101010101" pitchFamily="2" charset="-122"/>
              </a:rPr>
              <a:t>     魏文侯问李克：“吴之所以亡者何也?” 李克对曰：“数战数胜。”文侯曰：“数战数胜， 国之福也，</a:t>
            </a:r>
            <a:r>
              <a:rPr sz="2400" b="1" u="sng">
                <a:latin typeface="华文楷体" panose="02010600040101010101" pitchFamily="2" charset="-122"/>
                <a:ea typeface="华文楷体" panose="02010600040101010101" pitchFamily="2" charset="-122"/>
              </a:rPr>
              <a:t>①兵以此亡者何也?</a:t>
            </a:r>
            <a:r>
              <a:rPr sz="2400" b="1">
                <a:latin typeface="华文楷体" panose="02010600040101010101" pitchFamily="2" charset="-122"/>
                <a:ea typeface="华文楷体" panose="02010600040101010101" pitchFamily="2" charset="-122"/>
              </a:rPr>
              <a:t>”李克曰：“数战则民疲，数胜则主骄，以骄主制疲民，此其所以亡也。②</a:t>
            </a:r>
            <a:r>
              <a:rPr sz="2400" b="1" u="sng">
                <a:latin typeface="华文楷体" panose="02010600040101010101" pitchFamily="2" charset="-122"/>
                <a:ea typeface="华文楷体" panose="02010600040101010101" pitchFamily="2" charset="-122"/>
              </a:rPr>
              <a:t>是故好战穷兵，未有不亡者也。</a:t>
            </a:r>
            <a:r>
              <a:rPr sz="2400" b="1">
                <a:latin typeface="华文楷体" panose="02010600040101010101" pitchFamily="2" charset="-122"/>
                <a:ea typeface="华文楷体" panose="02010600040101010101" pitchFamily="2" charset="-122"/>
              </a:rPr>
              <a:t>”</a:t>
            </a:r>
            <a:r>
              <a:rPr sz="2400" b="1">
                <a:latin typeface="黑体" panose="02010609060101010101" charset="-122"/>
                <a:ea typeface="黑体" panose="02010609060101010101" charset="-122"/>
              </a:rPr>
              <a:t>翻译文中划线句子。（6分，每小题3分）</a:t>
            </a:r>
            <a:endParaRPr sz="2400" b="1">
              <a:latin typeface="黑体" panose="02010609060101010101" charset="-122"/>
              <a:ea typeface="黑体" panose="02010609060101010101" charset="-122"/>
            </a:endParaRPr>
          </a:p>
          <a:p>
            <a:pPr>
              <a:lnSpc>
                <a:spcPct val="115000"/>
              </a:lnSpc>
              <a:spcBef>
                <a:spcPts val="1200"/>
              </a:spcBef>
            </a:pPr>
            <a:r>
              <a:rPr sz="2400" b="1">
                <a:latin typeface="黑体" panose="02010609060101010101" charset="-122"/>
                <a:ea typeface="黑体" panose="02010609060101010101" charset="-122"/>
              </a:rPr>
              <a:t>①兵以此亡者</a:t>
            </a:r>
            <a:r>
              <a:rPr sz="2400" b="1">
                <a:solidFill>
                  <a:srgbClr val="FF0000"/>
                </a:solidFill>
                <a:latin typeface="黑体" panose="02010609060101010101" charset="-122"/>
                <a:ea typeface="黑体" panose="02010609060101010101" charset="-122"/>
              </a:rPr>
              <a:t>何</a:t>
            </a:r>
            <a:r>
              <a:rPr sz="2400" b="1">
                <a:latin typeface="黑体" panose="02010609060101010101" charset="-122"/>
                <a:ea typeface="黑体" panose="02010609060101010101" charset="-122"/>
              </a:rPr>
              <a:t>也 ?</a:t>
            </a:r>
            <a:endParaRPr sz="2400" b="1">
              <a:latin typeface="黑体" panose="02010609060101010101" charset="-122"/>
              <a:ea typeface="黑体" panose="02010609060101010101" charset="-122"/>
            </a:endParaRPr>
          </a:p>
          <a:p>
            <a:pPr>
              <a:lnSpc>
                <a:spcPct val="115000"/>
              </a:lnSpc>
              <a:spcBef>
                <a:spcPts val="1200"/>
              </a:spcBef>
            </a:pPr>
            <a:endParaRPr sz="2400" b="1">
              <a:latin typeface="黑体" panose="02010609060101010101" charset="-122"/>
              <a:ea typeface="黑体" panose="02010609060101010101" charset="-122"/>
            </a:endParaRPr>
          </a:p>
          <a:p>
            <a:pPr>
              <a:lnSpc>
                <a:spcPct val="115000"/>
              </a:lnSpc>
              <a:spcBef>
                <a:spcPts val="1200"/>
              </a:spcBef>
            </a:pPr>
            <a:endParaRPr sz="2400" b="1">
              <a:latin typeface="黑体" panose="02010609060101010101" charset="-122"/>
              <a:ea typeface="黑体" panose="02010609060101010101" charset="-122"/>
            </a:endParaRPr>
          </a:p>
          <a:p>
            <a:pPr>
              <a:lnSpc>
                <a:spcPct val="115000"/>
              </a:lnSpc>
              <a:spcBef>
                <a:spcPts val="1200"/>
              </a:spcBef>
            </a:pPr>
            <a:r>
              <a:rPr sz="2400" b="1">
                <a:latin typeface="黑体" panose="02010609060101010101" charset="-122"/>
                <a:ea typeface="黑体" panose="02010609060101010101" charset="-122"/>
              </a:rPr>
              <a:t>②是故好战穷兵，未有不亡者也。”</a:t>
            </a:r>
            <a:endParaRPr sz="2400" b="1">
              <a:latin typeface="黑体" panose="02010609060101010101" charset="-122"/>
              <a:ea typeface="黑体" panose="02010609060101010101" charset="-122"/>
            </a:endParaRPr>
          </a:p>
        </p:txBody>
      </p:sp>
      <p:sp>
        <p:nvSpPr>
          <p:cNvPr id="6149" name="AutoShape 14" descr="u=659003504,3790867401&amp;fm=214&amp;gp=0"/>
          <p:cNvSpPr>
            <a:spLocks noChangeAspect="1"/>
          </p:cNvSpPr>
          <p:nvPr/>
        </p:nvSpPr>
        <p:spPr>
          <a:xfrm>
            <a:off x="4419600" y="3276600"/>
            <a:ext cx="304800" cy="304800"/>
          </a:xfrm>
          <a:prstGeom prst="rect">
            <a:avLst/>
          </a:prstGeom>
          <a:noFill/>
          <a:ln w="9525">
            <a:noFill/>
          </a:ln>
        </p:spPr>
        <p:txBody>
          <a:bodyPr anchor="t"/>
          <a:lstStyle/>
          <a:p>
            <a:endParaRPr lang="zh-CN" altLang="en-US">
              <a:latin typeface="Arial" panose="020b0604020202090204" pitchFamily="34" charset="0"/>
              <a:ea typeface="宋体" panose="02010600030101010101" pitchFamily="2" charset="-122"/>
            </a:endParaRPr>
          </a:p>
        </p:txBody>
      </p:sp>
      <p:sp>
        <p:nvSpPr>
          <p:cNvPr id="6150" name="AutoShape 16" descr="u=659003504,3790867401&amp;fm=214&amp;gp=0"/>
          <p:cNvSpPr>
            <a:spLocks noChangeAspect="1"/>
          </p:cNvSpPr>
          <p:nvPr/>
        </p:nvSpPr>
        <p:spPr>
          <a:xfrm>
            <a:off x="4419600" y="3276600"/>
            <a:ext cx="304800" cy="304800"/>
          </a:xfrm>
          <a:prstGeom prst="rect">
            <a:avLst/>
          </a:prstGeom>
          <a:noFill/>
          <a:ln w="9525">
            <a:noFill/>
          </a:ln>
        </p:spPr>
        <p:txBody>
          <a:bodyPr anchor="t"/>
          <a:lstStyle/>
          <a:p>
            <a:endParaRPr lang="zh-CN" altLang="en-US">
              <a:latin typeface="Arial" panose="020b0604020202090204" pitchFamily="34" charset="0"/>
              <a:ea typeface="宋体" panose="02010600030101010101" pitchFamily="2" charset="-122"/>
            </a:endParaRPr>
          </a:p>
        </p:txBody>
      </p:sp>
      <p:grpSp>
        <p:nvGrpSpPr>
          <p:cNvPr id="6146" name="Group 19"/>
          <p:cNvGrpSpPr/>
          <p:nvPr/>
        </p:nvGrpSpPr>
        <p:grpSpPr>
          <a:xfrm>
            <a:off x="434658" y="392113"/>
            <a:ext cx="2319337" cy="700087"/>
            <a:chOff x="138" y="461"/>
            <a:chExt cx="1461" cy="441"/>
          </a:xfrm>
        </p:grpSpPr>
        <p:pic>
          <p:nvPicPr>
            <p:cNvPr id="6147" name="Picture 18" descr="未标题-1"/>
            <p:cNvPicPr>
              <a:picLocks noChangeAspect="1"/>
            </p:cNvPicPr>
            <p:nvPr/>
          </p:nvPicPr>
          <p:blipFill>
            <a:blip r:embed="rId2"/>
            <a:stretch>
              <a:fillRect/>
            </a:stretch>
          </p:blipFill>
          <p:spPr>
            <a:xfrm>
              <a:off x="138" y="461"/>
              <a:ext cx="1461" cy="441"/>
            </a:xfrm>
            <a:prstGeom prst="rect">
              <a:avLst/>
            </a:prstGeom>
            <a:noFill/>
            <a:ln w="9525">
              <a:noFill/>
            </a:ln>
          </p:spPr>
        </p:pic>
        <p:sp>
          <p:nvSpPr>
            <p:cNvPr id="2" name="文本框 2"/>
            <p:cNvSpPr txBox="1"/>
            <p:nvPr/>
          </p:nvSpPr>
          <p:spPr>
            <a:xfrm>
              <a:off x="476" y="509"/>
              <a:ext cx="1080" cy="329"/>
            </a:xfrm>
            <a:prstGeom prst="rect">
              <a:avLst/>
            </a:prstGeom>
            <a:noFill/>
            <a:ln w="9525">
              <a:noFill/>
            </a:ln>
          </p:spPr>
          <p:txBody>
            <a:bodyPr anchor="t">
              <a:spAutoFit/>
            </a:bodyPr>
            <a:lstStyle/>
            <a:p>
              <a:pPr algn="ctr"/>
              <a:r>
                <a:rPr lang="zh-CN" altLang="en-US" sz="2800" b="1">
                  <a:solidFill>
                    <a:srgbClr val="0099CC"/>
                  </a:solidFill>
                  <a:latin typeface="黑体" panose="02010609060101010101" charset="-122"/>
                  <a:ea typeface="黑体" panose="02010609060101010101" charset="-122"/>
                </a:rPr>
                <a:t>当堂演练</a:t>
              </a:r>
              <a:endParaRPr lang="zh-CN" altLang="en-US" sz="2800" b="1">
                <a:solidFill>
                  <a:srgbClr val="0099CC"/>
                </a:solidFill>
                <a:latin typeface="黑体" panose="02010609060101010101" charset="-122"/>
                <a:ea typeface="黑体" panose="02010609060101010101" charset="-122"/>
              </a:endParaRPr>
            </a:p>
          </p:txBody>
        </p:sp>
      </p:grpSp>
      <p:sp>
        <p:nvSpPr>
          <p:cNvPr id="3" name="文本框 2"/>
          <p:cNvSpPr txBox="1"/>
          <p:nvPr/>
        </p:nvSpPr>
        <p:spPr>
          <a:xfrm>
            <a:off x="73660" y="3813810"/>
            <a:ext cx="8663940" cy="492760"/>
          </a:xfrm>
          <a:prstGeom prst="rect">
            <a:avLst/>
          </a:prstGeom>
          <a:noFill/>
          <a:ln w="9525">
            <a:noFill/>
          </a:ln>
        </p:spPr>
        <p:txBody>
          <a:bodyPr wrap="square" lIns="68580" tIns="34290" rIns="68580" bIns="34290" anchor="t">
            <a:spAutoFit/>
          </a:bodyPr>
          <a:lstStyle/>
          <a:p>
            <a:pPr>
              <a:lnSpc>
                <a:spcPct val="115000"/>
              </a:lnSpc>
              <a:spcBef>
                <a:spcPts val="1200"/>
              </a:spcBef>
            </a:pPr>
            <a:r>
              <a:rPr lang="en-US" sz="2400" b="1">
                <a:latin typeface="黑体" panose="02010609060101010101" charset="-122"/>
                <a:ea typeface="黑体" panose="02010609060101010101" charset="-122"/>
              </a:rPr>
              <a:t>     </a:t>
            </a:r>
            <a:r>
              <a:rPr lang="zh-CN" altLang="en-US" sz="2400" b="1">
                <a:latin typeface="黑体" panose="02010609060101010101" charset="-122"/>
                <a:ea typeface="黑体" panose="02010609060101010101" charset="-122"/>
              </a:rPr>
              <a:t>军队</a:t>
            </a:r>
            <a:r>
              <a:rPr lang="zh-CN" altLang="en-US" sz="2400" b="1">
                <a:solidFill>
                  <a:srgbClr val="FF0000"/>
                </a:solidFill>
                <a:latin typeface="黑体" panose="02010609060101010101" charset="-122"/>
                <a:ea typeface="黑体" panose="02010609060101010101" charset="-122"/>
              </a:rPr>
              <a:t>因为</a:t>
            </a:r>
            <a:r>
              <a:rPr lang="zh-CN" altLang="en-US" sz="2400" b="1">
                <a:latin typeface="黑体" panose="02010609060101010101" charset="-122"/>
                <a:ea typeface="黑体" panose="02010609060101010101" charset="-122"/>
              </a:rPr>
              <a:t>屡战屡胜而</a:t>
            </a:r>
            <a:r>
              <a:rPr lang="zh-CN" altLang="en-US" sz="2400" b="1">
                <a:solidFill>
                  <a:srgbClr val="FF0000"/>
                </a:solidFill>
                <a:latin typeface="黑体" panose="02010609060101010101" charset="-122"/>
                <a:ea typeface="黑体" panose="02010609060101010101" charset="-122"/>
              </a:rPr>
              <a:t>灭亡</a:t>
            </a:r>
            <a:r>
              <a:rPr lang="zh-CN" altLang="en-US" sz="2400" b="1">
                <a:latin typeface="黑体" panose="02010609060101010101" charset="-122"/>
                <a:ea typeface="黑体" panose="02010609060101010101" charset="-122"/>
              </a:rPr>
              <a:t>的</a:t>
            </a:r>
            <a:r>
              <a:rPr lang="zh-CN" altLang="en-US" sz="2400" b="1">
                <a:solidFill>
                  <a:srgbClr val="FF0000"/>
                </a:solidFill>
                <a:latin typeface="黑体" panose="02010609060101010101" charset="-122"/>
                <a:ea typeface="黑体" panose="02010609060101010101" charset="-122"/>
              </a:rPr>
              <a:t>原因</a:t>
            </a:r>
            <a:r>
              <a:rPr lang="zh-CN" altLang="en-US" sz="2400" b="1">
                <a:latin typeface="黑体" panose="02010609060101010101" charset="-122"/>
                <a:ea typeface="黑体" panose="02010609060101010101" charset="-122"/>
              </a:rPr>
              <a:t>是</a:t>
            </a:r>
            <a:r>
              <a:rPr lang="zh-CN" altLang="en-US" sz="2400" b="1">
                <a:solidFill>
                  <a:srgbClr val="FF0000"/>
                </a:solidFill>
                <a:latin typeface="黑体" panose="02010609060101010101" charset="-122"/>
                <a:ea typeface="黑体" panose="02010609060101010101" charset="-122"/>
              </a:rPr>
              <a:t>什么</a:t>
            </a:r>
            <a:r>
              <a:rPr lang="zh-CN" altLang="en-US" sz="2400" b="1">
                <a:latin typeface="黑体" panose="02010609060101010101" charset="-122"/>
                <a:ea typeface="黑体" panose="02010609060101010101" charset="-122"/>
              </a:rPr>
              <a:t>呢？</a:t>
            </a:r>
            <a:endParaRPr lang="zh-CN" altLang="en-US" sz="2400" b="1">
              <a:latin typeface="黑体" panose="02010609060101010101" charset="-122"/>
              <a:ea typeface="黑体" panose="02010609060101010101" charset="-122"/>
            </a:endParaRPr>
          </a:p>
        </p:txBody>
      </p:sp>
      <p:sp>
        <p:nvSpPr>
          <p:cNvPr id="4" name="文本框 3"/>
          <p:cNvSpPr txBox="1"/>
          <p:nvPr/>
        </p:nvSpPr>
        <p:spPr>
          <a:xfrm>
            <a:off x="73660" y="5772785"/>
            <a:ext cx="8663940" cy="916940"/>
          </a:xfrm>
          <a:prstGeom prst="rect">
            <a:avLst/>
          </a:prstGeom>
          <a:noFill/>
          <a:ln w="9525">
            <a:noFill/>
          </a:ln>
        </p:spPr>
        <p:txBody>
          <a:bodyPr wrap="square" lIns="68580" tIns="34290" rIns="68580" bIns="34290" anchor="t">
            <a:spAutoFit/>
          </a:bodyPr>
          <a:lstStyle/>
          <a:p>
            <a:pPr>
              <a:lnSpc>
                <a:spcPct val="115000"/>
              </a:lnSpc>
              <a:spcBef>
                <a:spcPts val="1200"/>
              </a:spcBef>
            </a:pPr>
            <a:r>
              <a:rPr lang="en-US" sz="2400" b="1">
                <a:latin typeface="黑体" panose="02010609060101010101" charset="-122"/>
                <a:ea typeface="黑体" panose="02010609060101010101" charset="-122"/>
              </a:rPr>
              <a:t>    </a:t>
            </a:r>
            <a:r>
              <a:rPr lang="zh-CN" altLang="en-US" sz="2400" b="1">
                <a:solidFill>
                  <a:srgbClr val="FF0000"/>
                </a:solidFill>
                <a:latin typeface="黑体" panose="02010609060101010101" charset="-122"/>
                <a:ea typeface="黑体" panose="02010609060101010101" charset="-122"/>
              </a:rPr>
              <a:t>因此</a:t>
            </a:r>
            <a:r>
              <a:rPr sz="2400" b="1">
                <a:latin typeface="黑体" panose="02010609060101010101" charset="-122"/>
                <a:ea typeface="黑体" panose="02010609060101010101" charset="-122"/>
              </a:rPr>
              <a:t>喜欢打仗穷竭兵力的君主，</a:t>
            </a:r>
            <a:r>
              <a:rPr lang="zh-CN" sz="2400" b="1">
                <a:latin typeface="黑体" panose="02010609060101010101" charset="-122"/>
                <a:ea typeface="黑体" panose="02010609060101010101" charset="-122"/>
              </a:rPr>
              <a:t>（</a:t>
            </a:r>
            <a:r>
              <a:rPr sz="2400" b="1">
                <a:solidFill>
                  <a:srgbClr val="0000FF"/>
                </a:solidFill>
                <a:latin typeface="黑体" panose="02010609060101010101" charset="-122"/>
                <a:ea typeface="黑体" panose="02010609060101010101" charset="-122"/>
              </a:rPr>
              <a:t>他的国家</a:t>
            </a:r>
            <a:r>
              <a:rPr lang="zh-CN" sz="2400" b="1">
                <a:latin typeface="黑体" panose="02010609060101010101" charset="-122"/>
                <a:ea typeface="黑体" panose="02010609060101010101" charset="-122"/>
              </a:rPr>
              <a:t>）</a:t>
            </a:r>
            <a:r>
              <a:rPr sz="2400" b="1">
                <a:latin typeface="黑体" panose="02010609060101010101" charset="-122"/>
                <a:ea typeface="黑体" panose="02010609060101010101" charset="-122"/>
              </a:rPr>
              <a:t>没有不灭亡的。”</a:t>
            </a:r>
            <a:endParaRPr sz="2400" b="1">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6146" name="Group 19"/>
          <p:cNvGrpSpPr/>
          <p:nvPr/>
        </p:nvGrpSpPr>
        <p:grpSpPr>
          <a:xfrm>
            <a:off x="446088" y="392113"/>
            <a:ext cx="2319337" cy="700087"/>
            <a:chOff x="138" y="461"/>
            <a:chExt cx="1461" cy="441"/>
          </a:xfrm>
        </p:grpSpPr>
        <p:pic>
          <p:nvPicPr>
            <p:cNvPr id="6147" name="Picture 18" descr="未标题-1"/>
            <p:cNvPicPr>
              <a:picLocks noChangeAspect="1"/>
            </p:cNvPicPr>
            <p:nvPr/>
          </p:nvPicPr>
          <p:blipFill>
            <a:blip r:embed="rId2"/>
            <a:stretch>
              <a:fillRect/>
            </a:stretch>
          </p:blipFill>
          <p:spPr>
            <a:xfrm>
              <a:off x="138" y="461"/>
              <a:ext cx="1461" cy="441"/>
            </a:xfrm>
            <a:prstGeom prst="rect">
              <a:avLst/>
            </a:prstGeom>
            <a:noFill/>
            <a:ln w="9525">
              <a:noFill/>
            </a:ln>
          </p:spPr>
        </p:pic>
        <p:sp>
          <p:nvSpPr>
            <p:cNvPr id="6148" name="文本框 2"/>
            <p:cNvSpPr txBox="1"/>
            <p:nvPr/>
          </p:nvSpPr>
          <p:spPr>
            <a:xfrm>
              <a:off x="476" y="509"/>
              <a:ext cx="1080" cy="329"/>
            </a:xfrm>
            <a:prstGeom prst="rect">
              <a:avLst/>
            </a:prstGeom>
            <a:noFill/>
            <a:ln w="9525">
              <a:noFill/>
            </a:ln>
          </p:spPr>
          <p:txBody>
            <a:bodyPr anchor="t">
              <a:spAutoFit/>
            </a:bodyPr>
            <a:lstStyle/>
            <a:p>
              <a:pPr algn="ctr"/>
              <a:r>
                <a:rPr lang="zh-CN" altLang="en-US" sz="2800" b="1">
                  <a:solidFill>
                    <a:srgbClr val="0099CC"/>
                  </a:solidFill>
                  <a:latin typeface="黑体" panose="02010609060101010101" charset="-122"/>
                  <a:ea typeface="黑体" panose="02010609060101010101" charset="-122"/>
                </a:rPr>
                <a:t>课后作业</a:t>
              </a:r>
              <a:endParaRPr lang="zh-CN" altLang="en-US" sz="2800" b="1">
                <a:solidFill>
                  <a:srgbClr val="0099CC"/>
                </a:solidFill>
                <a:latin typeface="黑体" panose="02010609060101010101" charset="-122"/>
                <a:ea typeface="黑体" panose="02010609060101010101" charset="-122"/>
              </a:endParaRPr>
            </a:p>
          </p:txBody>
        </p:sp>
      </p:grpSp>
      <p:sp>
        <p:nvSpPr>
          <p:cNvPr id="2" name="AutoShape 14" descr="u=659003504,3790867401&amp;fm=214&amp;gp=0"/>
          <p:cNvSpPr>
            <a:spLocks noChangeAspect="1"/>
          </p:cNvSpPr>
          <p:nvPr/>
        </p:nvSpPr>
        <p:spPr>
          <a:xfrm>
            <a:off x="4410710" y="3232150"/>
            <a:ext cx="304800" cy="304800"/>
          </a:xfrm>
          <a:prstGeom prst="rect">
            <a:avLst/>
          </a:prstGeom>
          <a:noFill/>
          <a:ln w="9525">
            <a:noFill/>
          </a:ln>
        </p:spPr>
        <p:txBody>
          <a:bodyPr anchor="t"/>
          <a:lstStyle/>
          <a:p>
            <a:endParaRPr lang="zh-CN" altLang="en-US" sz="2400">
              <a:latin typeface="Arial" panose="020b0604020202090204" pitchFamily="34" charset="0"/>
              <a:ea typeface="宋体" panose="02010600030101010101" pitchFamily="2" charset="-122"/>
            </a:endParaRPr>
          </a:p>
        </p:txBody>
      </p:sp>
      <p:sp>
        <p:nvSpPr>
          <p:cNvPr id="3" name="AutoShape 16" descr="u=659003504,3790867401&amp;fm=214&amp;gp=0"/>
          <p:cNvSpPr>
            <a:spLocks noChangeAspect="1"/>
          </p:cNvSpPr>
          <p:nvPr/>
        </p:nvSpPr>
        <p:spPr>
          <a:xfrm>
            <a:off x="4537710" y="3359150"/>
            <a:ext cx="304800" cy="304800"/>
          </a:xfrm>
          <a:prstGeom prst="rect">
            <a:avLst/>
          </a:prstGeom>
          <a:noFill/>
          <a:ln w="9525">
            <a:noFill/>
          </a:ln>
        </p:spPr>
        <p:txBody>
          <a:bodyPr anchor="t"/>
          <a:lstStyle/>
          <a:p>
            <a:endParaRPr lang="zh-CN" altLang="en-US" sz="2400">
              <a:latin typeface="Arial" panose="020b0604020202090204" pitchFamily="34" charset="0"/>
              <a:ea typeface="宋体" panose="02010600030101010101" pitchFamily="2" charset="-122"/>
            </a:endParaRPr>
          </a:p>
        </p:txBody>
      </p:sp>
      <p:sp>
        <p:nvSpPr>
          <p:cNvPr id="7" name="文本框 6"/>
          <p:cNvSpPr txBox="1"/>
          <p:nvPr/>
        </p:nvSpPr>
        <p:spPr>
          <a:xfrm>
            <a:off x="451485" y="2060575"/>
            <a:ext cx="8477250" cy="2399665"/>
          </a:xfrm>
          <a:prstGeom prst="rect">
            <a:avLst/>
          </a:prstGeom>
          <a:noFill/>
        </p:spPr>
        <p:txBody>
          <a:bodyPr wrap="square" rtlCol="0" anchor="t">
            <a:spAutoFit/>
          </a:bodyPr>
          <a:lstStyle/>
          <a:p>
            <a:pPr algn="just">
              <a:lnSpc>
                <a:spcPct val="125000"/>
              </a:lnSpc>
            </a:pPr>
            <a:r>
              <a:rPr sz="2400" b="1">
                <a:solidFill>
                  <a:schemeClr val="tx1"/>
                </a:solidFill>
                <a:latin typeface="黑体" panose="02010609060101010101" charset="-122"/>
                <a:ea typeface="黑体" panose="02010609060101010101" charset="-122"/>
                <a:cs typeface="黑体" panose="02010609060101010101" charset="-122"/>
                <a:sym typeface="微软雅黑" panose="020b0503020204020204" charset="-122"/>
              </a:rPr>
              <a:t>【作业任务】（1）完成网络作业并用</a:t>
            </a:r>
            <a:r>
              <a:rPr sz="2400" b="1">
                <a:solidFill>
                  <a:srgbClr val="FF0000"/>
                </a:solidFill>
                <a:latin typeface="黑体" panose="02010609060101010101" charset="-122"/>
                <a:ea typeface="黑体" panose="02010609060101010101" charset="-122"/>
                <a:cs typeface="黑体" panose="02010609060101010101" charset="-122"/>
                <a:sym typeface="微软雅黑" panose="020b0503020204020204" charset="-122"/>
              </a:rPr>
              <a:t>红笔核对答案</a:t>
            </a:r>
            <a:r>
              <a:rPr sz="2400" b="1">
                <a:solidFill>
                  <a:schemeClr val="tx1"/>
                </a:solidFill>
                <a:latin typeface="黑体" panose="02010609060101010101" charset="-122"/>
                <a:ea typeface="黑体" panose="02010609060101010101" charset="-122"/>
                <a:cs typeface="黑体" panose="02010609060101010101" charset="-122"/>
                <a:sym typeface="微软雅黑" panose="020b0503020204020204" charset="-122"/>
              </a:rPr>
              <a:t>（均见资料包）</a:t>
            </a:r>
            <a:endParaRPr sz="2400" b="1">
              <a:solidFill>
                <a:schemeClr val="tx1"/>
              </a:solidFill>
              <a:latin typeface="黑体" panose="02010609060101010101" charset="-122"/>
              <a:ea typeface="黑体" panose="02010609060101010101" charset="-122"/>
              <a:cs typeface="黑体" panose="02010609060101010101" charset="-122"/>
              <a:sym typeface="微软雅黑" panose="020b0503020204020204" charset="-122"/>
            </a:endParaRPr>
          </a:p>
          <a:p>
            <a:pPr algn="just">
              <a:lnSpc>
                <a:spcPct val="125000"/>
              </a:lnSpc>
            </a:pPr>
            <a:endParaRPr sz="2400" b="1">
              <a:solidFill>
                <a:schemeClr val="tx1"/>
              </a:solidFill>
              <a:latin typeface="黑体" panose="02010609060101010101" charset="-122"/>
              <a:ea typeface="黑体" panose="02010609060101010101" charset="-122"/>
              <a:cs typeface="黑体" panose="02010609060101010101" charset="-122"/>
              <a:sym typeface="微软雅黑" panose="020b0503020204020204" charset="-122"/>
            </a:endParaRPr>
          </a:p>
          <a:p>
            <a:pPr algn="just">
              <a:lnSpc>
                <a:spcPct val="125000"/>
              </a:lnSpc>
            </a:pPr>
            <a:endParaRPr sz="2400" b="1">
              <a:solidFill>
                <a:schemeClr val="tx1"/>
              </a:solidFill>
              <a:latin typeface="黑体" panose="02010609060101010101" charset="-122"/>
              <a:ea typeface="黑体" panose="02010609060101010101" charset="-122"/>
              <a:cs typeface="黑体" panose="02010609060101010101" charset="-122"/>
              <a:sym typeface="微软雅黑" panose="020b0503020204020204" charset="-122"/>
            </a:endParaRPr>
          </a:p>
          <a:p>
            <a:pPr algn="just">
              <a:lnSpc>
                <a:spcPct val="125000"/>
              </a:lnSpc>
            </a:pPr>
            <a:r>
              <a:rPr sz="2400" b="1">
                <a:solidFill>
                  <a:schemeClr val="tx1"/>
                </a:solidFill>
                <a:latin typeface="黑体" panose="02010609060101010101" charset="-122"/>
                <a:ea typeface="黑体" panose="02010609060101010101" charset="-122"/>
                <a:cs typeface="黑体" panose="02010609060101010101" charset="-122"/>
                <a:sym typeface="微软雅黑" panose="020b0503020204020204" charset="-122"/>
              </a:rPr>
              <a:t>【任务过关】《己亥杂诗》默写+《狼》文言知识过关</a:t>
            </a:r>
            <a:endParaRPr sz="2400" b="1">
              <a:solidFill>
                <a:schemeClr val="tx1"/>
              </a:solidFill>
              <a:latin typeface="黑体" panose="02010609060101010101" charset="-122"/>
              <a:ea typeface="黑体" panose="02010609060101010101" charset="-122"/>
              <a:cs typeface="黑体" panose="02010609060101010101" charset="-122"/>
              <a:sym typeface="微软雅黑" panose="020b0503020204020204" charset="-122"/>
            </a:endParaRPr>
          </a:p>
        </p:txBody>
      </p:sp>
      <p:pic>
        <p:nvPicPr>
          <p:cNvPr id="6149" name="New picture"/>
          <p:cNvPicPr/>
          <p:nvPr/>
        </p:nvPicPr>
        <p:blipFill>
          <a:blip r:embed="rId3"/>
          <a:stretch>
            <a:fillRect/>
          </a:stretch>
        </p:blipFill>
        <p:spPr>
          <a:xfrm>
            <a:off x="11887200" y="12280900"/>
            <a:ext cx="304800" cy="215900"/>
          </a:xfrm>
          <a:prstGeom prst="cube">
            <a:avLst/>
          </a:prstGeom>
        </p:spPr>
      </p:pic>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427990" y="1477010"/>
            <a:ext cx="8288020" cy="3888740"/>
          </a:xfrm>
          <a:prstGeom prst="rect">
            <a:avLst/>
          </a:prstGeom>
          <a:noFill/>
          <a:ln w="9525">
            <a:noFill/>
          </a:ln>
        </p:spPr>
        <p:txBody>
          <a:bodyPr wrap="square" lIns="68580" tIns="34290" rIns="68580" bIns="34290" anchor="t">
            <a:spAutoFit/>
          </a:bodyPr>
          <a:lstStyle/>
          <a:p>
            <a:pPr>
              <a:lnSpc>
                <a:spcPct val="115000"/>
              </a:lnSpc>
              <a:spcBef>
                <a:spcPct val="0"/>
              </a:spcBef>
            </a:pPr>
            <a:r>
              <a:rPr sz="2400" b="1">
                <a:solidFill>
                  <a:srgbClr val="0000FF"/>
                </a:solidFill>
                <a:latin typeface="黑体" panose="02010609060101010101" charset="-122"/>
                <a:ea typeface="黑体" panose="02010609060101010101" charset="-122"/>
                <a:sym typeface="+mn-ea"/>
              </a:rPr>
              <a:t>理解</a:t>
            </a:r>
            <a:r>
              <a:rPr sz="2400" b="1">
                <a:latin typeface="黑体" panose="02010609060101010101" charset="-122"/>
                <a:ea typeface="黑体" panose="02010609060101010101" charset="-122"/>
                <a:sym typeface="+mn-ea"/>
              </a:rPr>
              <a:t>  B</a:t>
            </a:r>
            <a:endParaRPr sz="2400" b="1">
              <a:latin typeface="黑体" panose="02010609060101010101" charset="-122"/>
              <a:ea typeface="黑体" panose="02010609060101010101" charset="-122"/>
              <a:sym typeface="+mn-ea"/>
            </a:endParaRPr>
          </a:p>
          <a:p>
            <a:pPr>
              <a:lnSpc>
                <a:spcPct val="115000"/>
              </a:lnSpc>
              <a:spcBef>
                <a:spcPct val="0"/>
              </a:spcBef>
            </a:pPr>
            <a:endParaRPr sz="2400" b="1">
              <a:latin typeface="黑体" panose="02010609060101010101" charset="-122"/>
              <a:ea typeface="黑体" panose="02010609060101010101" charset="-122"/>
              <a:sym typeface="+mn-ea"/>
            </a:endParaRPr>
          </a:p>
          <a:p>
            <a:pPr>
              <a:lnSpc>
                <a:spcPct val="115000"/>
              </a:lnSpc>
              <a:spcBef>
                <a:spcPct val="0"/>
              </a:spcBef>
            </a:pPr>
            <a:r>
              <a:rPr sz="2400" b="1">
                <a:latin typeface="黑体" panose="02010609060101010101" charset="-122"/>
                <a:ea typeface="黑体" panose="02010609060101010101" charset="-122"/>
                <a:sym typeface="+mn-ea"/>
              </a:rPr>
              <a:t>理解并翻译文中的句子</a:t>
            </a:r>
            <a:endParaRPr sz="2400" b="1">
              <a:latin typeface="黑体" panose="02010609060101010101" charset="-122"/>
              <a:ea typeface="黑体" panose="02010609060101010101" charset="-122"/>
              <a:sym typeface="+mn-ea"/>
            </a:endParaRPr>
          </a:p>
          <a:p>
            <a:pPr>
              <a:lnSpc>
                <a:spcPct val="115000"/>
              </a:lnSpc>
              <a:spcBef>
                <a:spcPct val="0"/>
              </a:spcBef>
            </a:pPr>
            <a:endParaRPr sz="2400" b="1">
              <a:latin typeface="黑体" panose="02010609060101010101" charset="-122"/>
              <a:ea typeface="黑体" panose="02010609060101010101" charset="-122"/>
              <a:sym typeface="+mn-ea"/>
            </a:endParaRPr>
          </a:p>
          <a:p>
            <a:pPr>
              <a:lnSpc>
                <a:spcPct val="115000"/>
              </a:lnSpc>
              <a:spcBef>
                <a:spcPct val="0"/>
              </a:spcBef>
            </a:pPr>
            <a:r>
              <a:rPr sz="2400" b="1">
                <a:solidFill>
                  <a:srgbClr val="0000FF"/>
                </a:solidFill>
                <a:latin typeface="黑体" panose="02010609060101010101" charset="-122"/>
                <a:ea typeface="黑体" panose="02010609060101010101" charset="-122"/>
                <a:sym typeface="+mn-ea"/>
              </a:rPr>
              <a:t>理解</a:t>
            </a:r>
            <a:r>
              <a:rPr lang="zh-CN" sz="2400" b="1">
                <a:latin typeface="黑体" panose="02010609060101010101" charset="-122"/>
                <a:ea typeface="黑体" panose="02010609060101010101" charset="-122"/>
                <a:sym typeface="+mn-ea"/>
              </a:rPr>
              <a:t>：</a:t>
            </a:r>
            <a:r>
              <a:rPr sz="2400" b="1">
                <a:latin typeface="黑体" panose="02010609060101010101" charset="-122"/>
                <a:ea typeface="黑体" panose="02010609060101010101" charset="-122"/>
                <a:sym typeface="+mn-ea"/>
              </a:rPr>
              <a:t>是准确把握字句在文段中的正确意义；</a:t>
            </a:r>
            <a:endParaRPr sz="2400" b="1">
              <a:latin typeface="黑体" panose="02010609060101010101" charset="-122"/>
              <a:ea typeface="黑体" panose="02010609060101010101" charset="-122"/>
              <a:sym typeface="+mn-ea"/>
            </a:endParaRPr>
          </a:p>
          <a:p>
            <a:pPr>
              <a:lnSpc>
                <a:spcPct val="115000"/>
              </a:lnSpc>
              <a:spcBef>
                <a:spcPct val="0"/>
              </a:spcBef>
            </a:pPr>
            <a:r>
              <a:rPr sz="2400" b="1">
                <a:solidFill>
                  <a:srgbClr val="0000FF"/>
                </a:solidFill>
                <a:latin typeface="黑体" panose="02010609060101010101" charset="-122"/>
                <a:ea typeface="黑体" panose="02010609060101010101" charset="-122"/>
                <a:sym typeface="+mn-ea"/>
              </a:rPr>
              <a:t>翻译</a:t>
            </a:r>
            <a:r>
              <a:rPr lang="zh-CN" sz="2400" b="1">
                <a:latin typeface="黑体" panose="02010609060101010101" charset="-122"/>
                <a:ea typeface="黑体" panose="02010609060101010101" charset="-122"/>
                <a:sym typeface="+mn-ea"/>
              </a:rPr>
              <a:t>：</a:t>
            </a:r>
            <a:r>
              <a:rPr sz="2400" b="1">
                <a:latin typeface="黑体" panose="02010609060101010101" charset="-122"/>
                <a:ea typeface="黑体" panose="02010609060101010101" charset="-122"/>
                <a:sym typeface="+mn-ea"/>
              </a:rPr>
              <a:t>是将所提供的文言句子译为规范的现代汉语。</a:t>
            </a:r>
            <a:endParaRPr sz="2400" b="1">
              <a:latin typeface="黑体" panose="02010609060101010101" charset="-122"/>
              <a:ea typeface="黑体" panose="02010609060101010101" charset="-122"/>
              <a:sym typeface="+mn-ea"/>
            </a:endParaRPr>
          </a:p>
          <a:p>
            <a:pPr>
              <a:lnSpc>
                <a:spcPct val="115000"/>
              </a:lnSpc>
              <a:spcBef>
                <a:spcPct val="0"/>
              </a:spcBef>
            </a:pPr>
            <a:endParaRPr sz="2400" b="1">
              <a:solidFill>
                <a:srgbClr val="0000FF"/>
              </a:solidFill>
              <a:latin typeface="黑体" panose="02010609060101010101" charset="-122"/>
              <a:ea typeface="黑体" panose="02010609060101010101" charset="-122"/>
              <a:sym typeface="+mn-ea"/>
            </a:endParaRPr>
          </a:p>
          <a:p>
            <a:pPr>
              <a:lnSpc>
                <a:spcPct val="115000"/>
              </a:lnSpc>
              <a:spcBef>
                <a:spcPct val="0"/>
              </a:spcBef>
            </a:pPr>
            <a:r>
              <a:rPr sz="2400" b="1">
                <a:solidFill>
                  <a:srgbClr val="0000FF"/>
                </a:solidFill>
                <a:latin typeface="黑体" panose="02010609060101010101" charset="-122"/>
                <a:ea typeface="黑体" panose="02010609060101010101" charset="-122"/>
                <a:sym typeface="+mn-ea"/>
              </a:rPr>
              <a:t>考查题型</a:t>
            </a:r>
            <a:r>
              <a:rPr sz="2400" b="1">
                <a:latin typeface="黑体" panose="02010609060101010101" charset="-122"/>
                <a:ea typeface="黑体" panose="02010609060101010101" charset="-122"/>
                <a:sym typeface="+mn-ea"/>
              </a:rPr>
              <a:t>：</a:t>
            </a:r>
            <a:r>
              <a:rPr sz="2400" b="1">
                <a:solidFill>
                  <a:srgbClr val="FF0000"/>
                </a:solidFill>
                <a:latin typeface="黑体" panose="02010609060101010101" charset="-122"/>
                <a:ea typeface="黑体" panose="02010609060101010101" charset="-122"/>
                <a:sym typeface="+mn-ea"/>
              </a:rPr>
              <a:t>主观</a:t>
            </a:r>
            <a:r>
              <a:rPr sz="2400" b="1">
                <a:latin typeface="黑体" panose="02010609060101010101" charset="-122"/>
                <a:ea typeface="黑体" panose="02010609060101010101" charset="-122"/>
                <a:sym typeface="+mn-ea"/>
              </a:rPr>
              <a:t>翻译题（3——6分）及内容理解</a:t>
            </a:r>
            <a:r>
              <a:rPr lang="zh-CN" sz="2400" b="1">
                <a:solidFill>
                  <a:srgbClr val="FF0000"/>
                </a:solidFill>
                <a:latin typeface="黑体" panose="02010609060101010101" charset="-122"/>
                <a:ea typeface="黑体" panose="02010609060101010101" charset="-122"/>
                <a:sym typeface="+mn-ea"/>
              </a:rPr>
              <a:t>客观</a:t>
            </a:r>
            <a:r>
              <a:rPr sz="2400" b="1">
                <a:latin typeface="黑体" panose="02010609060101010101" charset="-122"/>
                <a:ea typeface="黑体" panose="02010609060101010101" charset="-122"/>
                <a:sym typeface="+mn-ea"/>
              </a:rPr>
              <a:t>题（2分）；</a:t>
            </a:r>
            <a:endParaRPr sz="2400" b="1">
              <a:latin typeface="黑体" panose="02010609060101010101" charset="-122"/>
              <a:ea typeface="黑体" panose="02010609060101010101" charset="-122"/>
              <a:sym typeface="+mn-ea"/>
            </a:endParaRPr>
          </a:p>
        </p:txBody>
      </p:sp>
      <p:grpSp>
        <p:nvGrpSpPr>
          <p:cNvPr id="6146" name="Group 19"/>
          <p:cNvGrpSpPr/>
          <p:nvPr/>
        </p:nvGrpSpPr>
        <p:grpSpPr>
          <a:xfrm>
            <a:off x="423228" y="160338"/>
            <a:ext cx="2319337" cy="700087"/>
            <a:chOff x="138" y="461"/>
            <a:chExt cx="1461" cy="441"/>
          </a:xfrm>
        </p:grpSpPr>
        <p:pic>
          <p:nvPicPr>
            <p:cNvPr id="6147" name="Picture 18" descr="未标题-1"/>
            <p:cNvPicPr>
              <a:picLocks noChangeAspect="1"/>
            </p:cNvPicPr>
            <p:nvPr/>
          </p:nvPicPr>
          <p:blipFill>
            <a:blip r:embed="rId2"/>
            <a:stretch>
              <a:fillRect/>
            </a:stretch>
          </p:blipFill>
          <p:spPr>
            <a:xfrm>
              <a:off x="138" y="461"/>
              <a:ext cx="1461" cy="441"/>
            </a:xfrm>
            <a:prstGeom prst="rect">
              <a:avLst/>
            </a:prstGeom>
            <a:noFill/>
            <a:ln w="9525">
              <a:noFill/>
            </a:ln>
          </p:spPr>
        </p:pic>
        <p:sp>
          <p:nvSpPr>
            <p:cNvPr id="6148" name="文本框 2"/>
            <p:cNvSpPr txBox="1"/>
            <p:nvPr/>
          </p:nvSpPr>
          <p:spPr>
            <a:xfrm>
              <a:off x="476" y="509"/>
              <a:ext cx="1080" cy="329"/>
            </a:xfrm>
            <a:prstGeom prst="rect">
              <a:avLst/>
            </a:prstGeom>
            <a:noFill/>
            <a:ln w="9525">
              <a:noFill/>
            </a:ln>
          </p:spPr>
          <p:txBody>
            <a:bodyPr anchor="t">
              <a:spAutoFit/>
            </a:bodyPr>
            <a:lstStyle/>
            <a:p>
              <a:pPr algn="ctr"/>
              <a:r>
                <a:rPr lang="zh-CN" altLang="en-US" sz="2800" b="1">
                  <a:solidFill>
                    <a:srgbClr val="0099CC"/>
                  </a:solidFill>
                  <a:latin typeface="黑体" panose="02010609060101010101" charset="-122"/>
                  <a:ea typeface="黑体" panose="02010609060101010101" charset="-122"/>
                </a:rPr>
                <a:t>考纲解读</a:t>
              </a:r>
              <a:endParaRPr lang="zh-CN" altLang="en-US" sz="2800" b="1">
                <a:solidFill>
                  <a:srgbClr val="0099CC"/>
                </a:solidFill>
                <a:latin typeface="黑体" panose="02010609060101010101" charset="-122"/>
                <a:ea typeface="黑体" panose="02010609060101010101" charset="-122"/>
              </a:endParaRPr>
            </a:p>
          </p:txBody>
        </p:sp>
      </p:grpSp>
      <p:sp>
        <p:nvSpPr>
          <p:cNvPr id="6149" name="AutoShape 14" descr="u=659003504,3790867401&amp;fm=214&amp;gp=0"/>
          <p:cNvSpPr>
            <a:spLocks noChangeAspect="1"/>
          </p:cNvSpPr>
          <p:nvPr/>
        </p:nvSpPr>
        <p:spPr>
          <a:xfrm>
            <a:off x="4419600" y="3276600"/>
            <a:ext cx="304800" cy="304800"/>
          </a:xfrm>
          <a:prstGeom prst="rect">
            <a:avLst/>
          </a:prstGeom>
          <a:noFill/>
          <a:ln w="9525">
            <a:noFill/>
          </a:ln>
        </p:spPr>
        <p:txBody>
          <a:bodyPr anchor="t"/>
          <a:lstStyle/>
          <a:p>
            <a:endParaRPr lang="zh-CN" altLang="en-US">
              <a:latin typeface="Arial" panose="020b0604020202090204" pitchFamily="34" charset="0"/>
              <a:ea typeface="宋体" panose="02010600030101010101" pitchFamily="2" charset="-122"/>
            </a:endParaRPr>
          </a:p>
        </p:txBody>
      </p:sp>
      <p:sp>
        <p:nvSpPr>
          <p:cNvPr id="6150" name="AutoShape 16" descr="u=659003504,3790867401&amp;fm=214&amp;gp=0"/>
          <p:cNvSpPr>
            <a:spLocks noChangeAspect="1"/>
          </p:cNvSpPr>
          <p:nvPr/>
        </p:nvSpPr>
        <p:spPr>
          <a:xfrm>
            <a:off x="4419600" y="3276600"/>
            <a:ext cx="304800" cy="304800"/>
          </a:xfrm>
          <a:prstGeom prst="rect">
            <a:avLst/>
          </a:prstGeom>
          <a:noFill/>
          <a:ln w="9525">
            <a:noFill/>
          </a:ln>
        </p:spPr>
        <p:txBody>
          <a:bodyPr anchor="t"/>
          <a:lstStyle/>
          <a:p>
            <a:endParaRPr lang="zh-CN" altLang="en-US">
              <a:latin typeface="Arial" panose="020b0604020202090204" pitchFamily="34" charset="0"/>
              <a:ea typeface="宋体" panose="02010600030101010101" pitchFamily="2" charset="-122"/>
            </a:endParaRPr>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7169" name="Group 19"/>
          <p:cNvGrpSpPr/>
          <p:nvPr/>
        </p:nvGrpSpPr>
        <p:grpSpPr>
          <a:xfrm>
            <a:off x="511493" y="611505"/>
            <a:ext cx="2319337" cy="700088"/>
            <a:chOff x="138" y="461"/>
            <a:chExt cx="1461" cy="441"/>
          </a:xfrm>
        </p:grpSpPr>
        <p:pic>
          <p:nvPicPr>
            <p:cNvPr id="7170" name="Picture 18" descr="未标题-1"/>
            <p:cNvPicPr>
              <a:picLocks noChangeAspect="1"/>
            </p:cNvPicPr>
            <p:nvPr/>
          </p:nvPicPr>
          <p:blipFill>
            <a:blip r:embed="rId2"/>
            <a:stretch>
              <a:fillRect/>
            </a:stretch>
          </p:blipFill>
          <p:spPr>
            <a:xfrm>
              <a:off x="138" y="461"/>
              <a:ext cx="1461" cy="441"/>
            </a:xfrm>
            <a:prstGeom prst="rect">
              <a:avLst/>
            </a:prstGeom>
            <a:noFill/>
            <a:ln w="9525">
              <a:noFill/>
            </a:ln>
          </p:spPr>
        </p:pic>
        <p:sp>
          <p:nvSpPr>
            <p:cNvPr id="7171" name="文本框 2"/>
            <p:cNvSpPr txBox="1"/>
            <p:nvPr/>
          </p:nvSpPr>
          <p:spPr>
            <a:xfrm>
              <a:off x="476" y="509"/>
              <a:ext cx="1080" cy="329"/>
            </a:xfrm>
            <a:prstGeom prst="rect">
              <a:avLst/>
            </a:prstGeom>
            <a:noFill/>
            <a:ln w="9525">
              <a:noFill/>
            </a:ln>
          </p:spPr>
          <p:txBody>
            <a:bodyPr anchor="t">
              <a:spAutoFit/>
            </a:bodyPr>
            <a:lstStyle/>
            <a:p>
              <a:pPr algn="ctr"/>
              <a:r>
                <a:rPr lang="zh-CN" altLang="en-US" sz="2800" b="1">
                  <a:solidFill>
                    <a:srgbClr val="0099CC"/>
                  </a:solidFill>
                  <a:latin typeface="黑体" panose="02010609060101010101" charset="-122"/>
                  <a:ea typeface="黑体" panose="02010609060101010101" charset="-122"/>
                </a:rPr>
                <a:t>知识储备</a:t>
              </a:r>
              <a:endParaRPr lang="zh-CN" altLang="en-US" sz="2800" b="1">
                <a:solidFill>
                  <a:srgbClr val="0099CC"/>
                </a:solidFill>
                <a:latin typeface="黑体" panose="02010609060101010101" charset="-122"/>
                <a:ea typeface="黑体" panose="02010609060101010101" charset="-122"/>
              </a:endParaRPr>
            </a:p>
          </p:txBody>
        </p:sp>
      </p:grpSp>
      <p:sp>
        <p:nvSpPr>
          <p:cNvPr id="8195" name="文本框 151555"/>
          <p:cNvSpPr txBox="1"/>
          <p:nvPr/>
        </p:nvSpPr>
        <p:spPr>
          <a:xfrm>
            <a:off x="1048385" y="3188335"/>
            <a:ext cx="7085965" cy="645160"/>
          </a:xfrm>
          <a:prstGeom prst="rect">
            <a:avLst/>
          </a:prstGeom>
          <a:noFill/>
          <a:ln w="9525">
            <a:noFill/>
          </a:ln>
        </p:spPr>
        <p:txBody>
          <a:bodyPr wrap="square" anchor="t">
            <a:spAutoFit/>
          </a:bodyPr>
          <a:lstStyle/>
          <a:p>
            <a:r>
              <a:rPr lang="zh-CN" altLang="en-US" sz="3600" b="1">
                <a:solidFill>
                  <a:srgbClr val="FF0000"/>
                </a:solidFill>
                <a:latin typeface="黑体" panose="02010609060101010101" charset="-122"/>
                <a:ea typeface="黑体" panose="02010609060101010101" charset="-122"/>
                <a:sym typeface="+mn-ea"/>
              </a:rPr>
              <a:t>一条原则，两点意识，三个要求。</a:t>
            </a:r>
            <a:endParaRPr lang="zh-CN" altLang="en-US" sz="3600" b="1">
              <a:solidFill>
                <a:srgbClr val="FF0000"/>
              </a:solidFill>
              <a:latin typeface="黑体" panose="02010609060101010101" charset="-122"/>
              <a:ea typeface="黑体" panose="02010609060101010101" charset="-122"/>
              <a:sym typeface="+mn-ea"/>
            </a:endParaRPr>
          </a:p>
        </p:txBody>
      </p:sp>
      <p:sp>
        <p:nvSpPr>
          <p:cNvPr id="2" name="文本框 151555"/>
          <p:cNvSpPr txBox="1"/>
          <p:nvPr/>
        </p:nvSpPr>
        <p:spPr>
          <a:xfrm>
            <a:off x="513715" y="1989455"/>
            <a:ext cx="8141335" cy="1198880"/>
          </a:xfrm>
          <a:prstGeom prst="rect">
            <a:avLst/>
          </a:prstGeom>
          <a:noFill/>
          <a:ln w="9525">
            <a:noFill/>
          </a:ln>
        </p:spPr>
        <p:txBody>
          <a:bodyPr wrap="square" anchor="t">
            <a:spAutoFit/>
          </a:bodyPr>
          <a:lstStyle/>
          <a:p>
            <a:r>
              <a:rPr lang="zh-CN" altLang="en-US" sz="3600" b="1">
                <a:solidFill>
                  <a:srgbClr val="0000FF"/>
                </a:solidFill>
                <a:latin typeface="黑体" panose="02010609060101010101" charset="-122"/>
                <a:ea typeface="黑体" panose="02010609060101010101" charset="-122"/>
                <a:sym typeface="+mn-ea"/>
              </a:rPr>
              <a:t>文言文翻译的宗旨：</a:t>
            </a:r>
            <a:endParaRPr lang="zh-CN" altLang="en-US" sz="3600" b="1">
              <a:solidFill>
                <a:srgbClr val="0000FF"/>
              </a:solidFill>
              <a:latin typeface="黑体" panose="02010609060101010101" charset="-122"/>
              <a:ea typeface="黑体" panose="02010609060101010101" charset="-122"/>
              <a:sym typeface="+mn-ea"/>
            </a:endParaRPr>
          </a:p>
          <a:p>
            <a:endParaRPr lang="zh-CN" altLang="en-US" sz="3600" b="1">
              <a:solidFill>
                <a:srgbClr val="0000FF"/>
              </a:solidFill>
              <a:latin typeface="黑体" panose="02010609060101010101" charset="-122"/>
              <a:ea typeface="黑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195"/>
                                        </p:tgtEl>
                                        <p:attrNameLst>
                                          <p:attrName>style.visibility</p:attrName>
                                        </p:attrNameLst>
                                      </p:cBhvr>
                                      <p:to>
                                        <p:strVal val="visible"/>
                                      </p:to>
                                    </p:set>
                                    <p:animEffect transition="in" filter="blinds(horizontal)">
                                      <p:cBhvr>
                                        <p:cTn id="7" dur="500"/>
                                        <p:tgtEl>
                                          <p:spTgt spid="81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7169" name="Group 19"/>
          <p:cNvGrpSpPr/>
          <p:nvPr/>
        </p:nvGrpSpPr>
        <p:grpSpPr>
          <a:xfrm>
            <a:off x="511810" y="611505"/>
            <a:ext cx="2319338" cy="700405"/>
            <a:chOff x="138" y="461"/>
            <a:chExt cx="1461" cy="441"/>
          </a:xfrm>
        </p:grpSpPr>
        <p:pic>
          <p:nvPicPr>
            <p:cNvPr id="7170" name="Picture 18" descr="未标题-1"/>
            <p:cNvPicPr>
              <a:picLocks noChangeAspect="1"/>
            </p:cNvPicPr>
            <p:nvPr/>
          </p:nvPicPr>
          <p:blipFill>
            <a:blip r:embed="rId2"/>
            <a:stretch>
              <a:fillRect/>
            </a:stretch>
          </p:blipFill>
          <p:spPr>
            <a:xfrm>
              <a:off x="138" y="461"/>
              <a:ext cx="1461" cy="441"/>
            </a:xfrm>
            <a:prstGeom prst="rect">
              <a:avLst/>
            </a:prstGeom>
            <a:noFill/>
            <a:ln w="9525">
              <a:noFill/>
            </a:ln>
          </p:spPr>
        </p:pic>
        <p:sp>
          <p:nvSpPr>
            <p:cNvPr id="7171" name="文本框 2"/>
            <p:cNvSpPr txBox="1"/>
            <p:nvPr/>
          </p:nvSpPr>
          <p:spPr>
            <a:xfrm>
              <a:off x="409" y="517"/>
              <a:ext cx="1190" cy="329"/>
            </a:xfrm>
            <a:prstGeom prst="rect">
              <a:avLst/>
            </a:prstGeom>
            <a:noFill/>
            <a:ln w="9525">
              <a:noFill/>
            </a:ln>
          </p:spPr>
          <p:txBody>
            <a:bodyPr wrap="square" anchor="t">
              <a:spAutoFit/>
            </a:bodyPr>
            <a:lstStyle/>
            <a:p>
              <a:pPr algn="ctr"/>
              <a:r>
                <a:rPr lang="zh-CN" altLang="en-US" sz="2800" b="1">
                  <a:solidFill>
                    <a:srgbClr val="0099CC"/>
                  </a:solidFill>
                  <a:latin typeface="黑体" panose="02010609060101010101" charset="-122"/>
                  <a:ea typeface="黑体" panose="02010609060101010101" charset="-122"/>
                </a:rPr>
                <a:t>一条原则</a:t>
              </a:r>
              <a:endParaRPr lang="zh-CN" altLang="en-US" sz="2800" b="1">
                <a:solidFill>
                  <a:srgbClr val="0099CC"/>
                </a:solidFill>
                <a:latin typeface="黑体" panose="02010609060101010101" charset="-122"/>
                <a:ea typeface="黑体" panose="02010609060101010101" charset="-122"/>
              </a:endParaRPr>
            </a:p>
          </p:txBody>
        </p:sp>
      </p:grpSp>
      <p:sp>
        <p:nvSpPr>
          <p:cNvPr id="4" name="云形 3"/>
          <p:cNvSpPr/>
          <p:nvPr/>
        </p:nvSpPr>
        <p:spPr>
          <a:xfrm>
            <a:off x="3139440" y="692785"/>
            <a:ext cx="5781040" cy="3168015"/>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400" b="1">
                <a:solidFill>
                  <a:schemeClr val="tx1"/>
                </a:solidFill>
              </a:rPr>
              <a:t>文言文一点都不难。中考文言文翻译不过是简单地“换个说法”，只要大意对就可以了，没必要细究。</a:t>
            </a:r>
            <a:endParaRPr lang="zh-CN" altLang="en-US" sz="2400" b="1">
              <a:solidFill>
                <a:schemeClr val="tx1"/>
              </a:solidFill>
            </a:endParaRPr>
          </a:p>
        </p:txBody>
      </p:sp>
      <p:sp>
        <p:nvSpPr>
          <p:cNvPr id="6" name="云形 5"/>
          <p:cNvSpPr/>
          <p:nvPr/>
        </p:nvSpPr>
        <p:spPr>
          <a:xfrm>
            <a:off x="511810" y="4077335"/>
            <a:ext cx="5788660" cy="2592070"/>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400" b="1">
                <a:solidFill>
                  <a:schemeClr val="tx1"/>
                </a:solidFill>
              </a:rPr>
              <a:t>雨倾颠城池，怀尔与吾臂。</a:t>
            </a:r>
            <a:r>
              <a:rPr lang="en-US" altLang="zh-CN" sz="2400" b="1">
                <a:solidFill>
                  <a:schemeClr val="tx1"/>
                </a:solidFill>
              </a:rPr>
              <a:t>——</a:t>
            </a:r>
            <a:r>
              <a:rPr lang="zh-CN" altLang="en-US" sz="2400" b="1">
                <a:solidFill>
                  <a:srgbClr val="FF0000"/>
                </a:solidFill>
              </a:rPr>
              <a:t>就算大雨让整座城市颠倒，我会给你怀抱。</a:t>
            </a:r>
            <a:endParaRPr lang="zh-CN" altLang="en-US" sz="2400" b="1">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7169" name="Group 19"/>
          <p:cNvGrpSpPr/>
          <p:nvPr/>
        </p:nvGrpSpPr>
        <p:grpSpPr>
          <a:xfrm>
            <a:off x="511810" y="611505"/>
            <a:ext cx="2319338" cy="700405"/>
            <a:chOff x="138" y="461"/>
            <a:chExt cx="1461" cy="441"/>
          </a:xfrm>
        </p:grpSpPr>
        <p:pic>
          <p:nvPicPr>
            <p:cNvPr id="7170" name="Picture 18" descr="未标题-1"/>
            <p:cNvPicPr>
              <a:picLocks noChangeAspect="1"/>
            </p:cNvPicPr>
            <p:nvPr/>
          </p:nvPicPr>
          <p:blipFill>
            <a:blip r:embed="rId2"/>
            <a:stretch>
              <a:fillRect/>
            </a:stretch>
          </p:blipFill>
          <p:spPr>
            <a:xfrm>
              <a:off x="138" y="461"/>
              <a:ext cx="1461" cy="441"/>
            </a:xfrm>
            <a:prstGeom prst="rect">
              <a:avLst/>
            </a:prstGeom>
            <a:noFill/>
            <a:ln w="9525">
              <a:noFill/>
            </a:ln>
          </p:spPr>
        </p:pic>
        <p:sp>
          <p:nvSpPr>
            <p:cNvPr id="7171" name="文本框 2"/>
            <p:cNvSpPr txBox="1"/>
            <p:nvPr/>
          </p:nvSpPr>
          <p:spPr>
            <a:xfrm>
              <a:off x="409" y="517"/>
              <a:ext cx="1190" cy="329"/>
            </a:xfrm>
            <a:prstGeom prst="rect">
              <a:avLst/>
            </a:prstGeom>
            <a:noFill/>
            <a:ln w="9525">
              <a:noFill/>
            </a:ln>
          </p:spPr>
          <p:txBody>
            <a:bodyPr wrap="square" anchor="t">
              <a:spAutoFit/>
            </a:bodyPr>
            <a:lstStyle/>
            <a:p>
              <a:pPr algn="ctr"/>
              <a:r>
                <a:rPr lang="zh-CN" altLang="en-US" sz="2800" b="1">
                  <a:solidFill>
                    <a:srgbClr val="0099CC"/>
                  </a:solidFill>
                  <a:latin typeface="黑体" panose="02010609060101010101" charset="-122"/>
                  <a:ea typeface="黑体" panose="02010609060101010101" charset="-122"/>
                </a:rPr>
                <a:t>一条原则</a:t>
              </a:r>
              <a:endParaRPr lang="zh-CN" altLang="en-US" sz="2800" b="1">
                <a:solidFill>
                  <a:srgbClr val="0099CC"/>
                </a:solidFill>
                <a:latin typeface="黑体" panose="02010609060101010101" charset="-122"/>
                <a:ea typeface="黑体" panose="02010609060101010101" charset="-122"/>
              </a:endParaRPr>
            </a:p>
          </p:txBody>
        </p:sp>
      </p:grpSp>
      <p:sp>
        <p:nvSpPr>
          <p:cNvPr id="2" name="矩形 1"/>
          <p:cNvSpPr/>
          <p:nvPr/>
        </p:nvSpPr>
        <p:spPr>
          <a:xfrm>
            <a:off x="511810" y="1553210"/>
            <a:ext cx="8309610" cy="3520440"/>
          </a:xfrm>
          <a:prstGeom prst="rect">
            <a:avLst/>
          </a:prstGeom>
          <a:noFill/>
          <a:ln w="28575" cmpd="sng">
            <a:solidFill>
              <a:schemeClr val="accent1">
                <a:shade val="50000"/>
              </a:schemeClr>
            </a:solidFill>
            <a:prstDash val="solid"/>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文本框 99"/>
          <p:cNvSpPr txBox="1"/>
          <p:nvPr/>
        </p:nvSpPr>
        <p:spPr>
          <a:xfrm>
            <a:off x="698500" y="1744345"/>
            <a:ext cx="7747000" cy="3138170"/>
          </a:xfrm>
          <a:prstGeom prst="rect">
            <a:avLst/>
          </a:prstGeom>
          <a:noFill/>
          <a:ln w="9525">
            <a:noFill/>
          </a:ln>
        </p:spPr>
        <p:txBody>
          <a:bodyPr wrap="square">
            <a:spAutoFit/>
          </a:bodyPr>
          <a:lstStyle/>
          <a:p>
            <a:pPr marL="0" indent="0" algn="l"/>
            <a:r>
              <a:rPr lang="en-US" altLang="zh-CN" sz="3300" b="1">
                <a:latin typeface="华文楷体" panose="02010600040101010101" pitchFamily="2" charset="-122"/>
                <a:ea typeface="华文楷体" panose="02010600040101010101" pitchFamily="2" charset="-122"/>
              </a:rPr>
              <a:t>      </a:t>
            </a:r>
            <a:r>
              <a:rPr lang="zh-CN" altLang="en-US" sz="3300" b="1">
                <a:latin typeface="华文楷体" panose="02010600040101010101" pitchFamily="2" charset="-122"/>
                <a:ea typeface="华文楷体" panose="02010600040101010101" pitchFamily="2" charset="-122"/>
              </a:rPr>
              <a:t>坚持“</a:t>
            </a:r>
            <a:r>
              <a:rPr lang="zh-CN" altLang="en-US" sz="3300" b="1">
                <a:solidFill>
                  <a:srgbClr val="FF0000"/>
                </a:solidFill>
                <a:latin typeface="华文楷体" panose="02010600040101010101" pitchFamily="2" charset="-122"/>
                <a:ea typeface="华文楷体" panose="02010600040101010101" pitchFamily="2" charset="-122"/>
              </a:rPr>
              <a:t>直译为主, 意译为辅</a:t>
            </a:r>
            <a:r>
              <a:rPr lang="zh-CN" altLang="en-US" sz="3300" b="1">
                <a:latin typeface="华文楷体" panose="02010600040101010101" pitchFamily="2" charset="-122"/>
                <a:ea typeface="华文楷体" panose="02010600040101010101" pitchFamily="2" charset="-122"/>
              </a:rPr>
              <a:t>”的原则。直译，就是将原文中的字词句</a:t>
            </a:r>
            <a:r>
              <a:rPr lang="zh-CN" altLang="en-US" sz="3300" b="1">
                <a:solidFill>
                  <a:srgbClr val="FF0000"/>
                </a:solidFill>
                <a:latin typeface="华文楷体" panose="02010600040101010101" pitchFamily="2" charset="-122"/>
                <a:ea typeface="华文楷体" panose="02010600040101010101" pitchFamily="2" charset="-122"/>
              </a:rPr>
              <a:t>逐个</a:t>
            </a:r>
            <a:r>
              <a:rPr lang="zh-CN" altLang="en-US" sz="3300" b="1">
                <a:latin typeface="华文楷体" panose="02010600040101010101" pitchFamily="2" charset="-122"/>
                <a:ea typeface="华文楷体" panose="02010600040101010101" pitchFamily="2" charset="-122"/>
              </a:rPr>
              <a:t>落实到译文中，译出原文用词造句的特点，甚至在表达方式上也要求与原文保持一致。</a:t>
            </a:r>
            <a:r>
              <a:rPr lang="zh-CN" altLang="en-US" sz="3300" b="1">
                <a:solidFill>
                  <a:srgbClr val="0000FF"/>
                </a:solidFill>
                <a:latin typeface="华文楷体" panose="02010600040101010101" pitchFamily="2" charset="-122"/>
                <a:ea typeface="华文楷体" panose="02010600040101010101" pitchFamily="2" charset="-122"/>
              </a:rPr>
              <a:t>在难以直译或直译以后表达不了原文意蕴的时候</a:t>
            </a:r>
            <a:r>
              <a:rPr lang="zh-CN" altLang="en-US" sz="3300" b="1">
                <a:latin typeface="华文楷体" panose="02010600040101010101" pitchFamily="2" charset="-122"/>
                <a:ea typeface="华文楷体" panose="02010600040101010101" pitchFamily="2" charset="-122"/>
              </a:rPr>
              <a:t>，才</a:t>
            </a:r>
            <a:r>
              <a:rPr lang="zh-CN" altLang="en-US" sz="3300" b="1">
                <a:solidFill>
                  <a:srgbClr val="FF0000"/>
                </a:solidFill>
                <a:latin typeface="华文楷体" panose="02010600040101010101" pitchFamily="2" charset="-122"/>
                <a:ea typeface="华文楷体" panose="02010600040101010101" pitchFamily="2" charset="-122"/>
              </a:rPr>
              <a:t>酌情</a:t>
            </a:r>
            <a:r>
              <a:rPr lang="zh-CN" altLang="en-US" sz="3300" b="1">
                <a:latin typeface="华文楷体" panose="02010600040101010101" pitchFamily="2" charset="-122"/>
                <a:ea typeface="华文楷体" panose="02010600040101010101" pitchFamily="2" charset="-122"/>
              </a:rPr>
              <a:t>采用意译作为辅助手段。</a:t>
            </a:r>
            <a:endParaRPr lang="zh-CN" altLang="en-US" sz="3300" b="1">
              <a:latin typeface="华文楷体" panose="02010600040101010101" pitchFamily="2" charset="-122"/>
              <a:ea typeface="华文楷体" panose="02010600040101010101" pitchFamily="2" charset="-122"/>
            </a:endParaRPr>
          </a:p>
        </p:txBody>
      </p:sp>
      <p:sp>
        <p:nvSpPr>
          <p:cNvPr id="3" name="文本框 2"/>
          <p:cNvSpPr txBox="1"/>
          <p:nvPr/>
        </p:nvSpPr>
        <p:spPr>
          <a:xfrm>
            <a:off x="511810" y="4882515"/>
            <a:ext cx="8517890" cy="1614805"/>
          </a:xfrm>
          <a:prstGeom prst="rect">
            <a:avLst/>
          </a:prstGeom>
          <a:noFill/>
          <a:ln w="9525">
            <a:noFill/>
          </a:ln>
        </p:spPr>
        <p:txBody>
          <a:bodyPr wrap="square">
            <a:spAutoFit/>
          </a:bodyPr>
          <a:lstStyle/>
          <a:p>
            <a:pPr marL="0" indent="0" algn="l"/>
            <a:endParaRPr lang="zh-CN" altLang="en-US" sz="3300" b="1">
              <a:latin typeface="华文楷体" panose="02010600040101010101" pitchFamily="2" charset="-122"/>
              <a:ea typeface="华文楷体" panose="02010600040101010101" pitchFamily="2" charset="-122"/>
            </a:endParaRPr>
          </a:p>
          <a:p>
            <a:pPr marL="0" indent="0" algn="l"/>
            <a:r>
              <a:rPr lang="zh-CN" altLang="en-US" sz="3300" b="1">
                <a:latin typeface="华文楷体" panose="02010600040101010101" pitchFamily="2" charset="-122"/>
                <a:ea typeface="华文楷体" panose="02010600040101010101" pitchFamily="2" charset="-122"/>
              </a:rPr>
              <a:t>         直译</a:t>
            </a:r>
            <a:r>
              <a:rPr lang="en-US" altLang="zh-CN" sz="3300" b="1">
                <a:latin typeface="华文楷体" panose="02010600040101010101" pitchFamily="2" charset="-122"/>
                <a:ea typeface="华文楷体" panose="02010600040101010101" pitchFamily="2" charset="-122"/>
              </a:rPr>
              <a:t>——</a:t>
            </a:r>
            <a:r>
              <a:rPr lang="zh-CN" altLang="en-US" sz="3300" b="1">
                <a:solidFill>
                  <a:srgbClr val="0000FF"/>
                </a:solidFill>
                <a:latin typeface="华文楷体" panose="02010600040101010101" pitchFamily="2" charset="-122"/>
                <a:ea typeface="华文楷体" panose="02010600040101010101" pitchFamily="2" charset="-122"/>
              </a:rPr>
              <a:t>字字落实</a:t>
            </a:r>
            <a:endParaRPr lang="zh-CN" altLang="en-US" sz="3300" b="1">
              <a:solidFill>
                <a:srgbClr val="0000FF"/>
              </a:solidFill>
              <a:latin typeface="华文楷体" panose="02010600040101010101" pitchFamily="2" charset="-122"/>
              <a:ea typeface="华文楷体" panose="02010600040101010101" pitchFamily="2" charset="-122"/>
            </a:endParaRPr>
          </a:p>
          <a:p>
            <a:pPr marL="0" indent="0" algn="l"/>
            <a:r>
              <a:rPr lang="zh-CN" altLang="en-US" sz="3300" b="1">
                <a:latin typeface="华文楷体" panose="02010600040101010101" pitchFamily="2" charset="-122"/>
                <a:ea typeface="华文楷体" panose="02010600040101010101" pitchFamily="2" charset="-122"/>
              </a:rPr>
              <a:t>         意译</a:t>
            </a:r>
            <a:r>
              <a:rPr lang="en-US" altLang="zh-CN" sz="3300" b="1">
                <a:latin typeface="华文楷体" panose="02010600040101010101" pitchFamily="2" charset="-122"/>
                <a:ea typeface="华文楷体" panose="02010600040101010101" pitchFamily="2" charset="-122"/>
              </a:rPr>
              <a:t>——</a:t>
            </a:r>
            <a:r>
              <a:rPr lang="zh-CN" altLang="en-US" sz="3300" b="1">
                <a:solidFill>
                  <a:srgbClr val="0000FF"/>
                </a:solidFill>
                <a:latin typeface="华文楷体" panose="02010600040101010101" pitchFamily="2" charset="-122"/>
                <a:ea typeface="华文楷体" panose="02010600040101010101" pitchFamily="2" charset="-122"/>
              </a:rPr>
              <a:t>文从句顺</a:t>
            </a:r>
            <a:endParaRPr lang="zh-CN" altLang="en-US" sz="3300" b="1">
              <a:solidFill>
                <a:srgbClr val="0000FF"/>
              </a:solidFill>
              <a:latin typeface="华文楷体" panose="02010600040101010101" pitchFamily="2" charset="-122"/>
              <a:ea typeface="华文楷体" panose="02010600040101010101" pitchFamily="2" charset="-122"/>
            </a:endParaRPr>
          </a:p>
        </p:txBody>
      </p:sp>
      <p:sp>
        <p:nvSpPr>
          <p:cNvPr id="5" name="左大括号 4"/>
          <p:cNvSpPr/>
          <p:nvPr/>
        </p:nvSpPr>
        <p:spPr>
          <a:xfrm>
            <a:off x="1036955" y="5586730"/>
            <a:ext cx="431800" cy="575945"/>
          </a:xfrm>
          <a:prstGeom prst="leftBrace">
            <a:avLst/>
          </a:prstGeom>
          <a:solidFill>
            <a:srgbClr val="FF0000"/>
          </a:solidFill>
        </p:spPr>
        <p:style>
          <a:lnRef idx="3">
            <a:schemeClr val="accent2"/>
          </a:lnRef>
          <a:fillRef idx="0">
            <a:schemeClr val="accent2"/>
          </a:fillRef>
          <a:effectRef idx="2">
            <a:schemeClr val="accent2"/>
          </a:effectRef>
          <a:fontRef idx="minor">
            <a:schemeClr val="tx1"/>
          </a:fontRef>
        </p:style>
        <p:txBody>
          <a:bodyPr rtlCol="0" anchor="ctr"/>
          <a:lstStyle/>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3" presetClass="entr" presetSubtype="1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7169" name="Group 19"/>
          <p:cNvGrpSpPr/>
          <p:nvPr/>
        </p:nvGrpSpPr>
        <p:grpSpPr>
          <a:xfrm>
            <a:off x="511810" y="611505"/>
            <a:ext cx="2319338" cy="700405"/>
            <a:chOff x="138" y="461"/>
            <a:chExt cx="1461" cy="441"/>
          </a:xfrm>
        </p:grpSpPr>
        <p:pic>
          <p:nvPicPr>
            <p:cNvPr id="7170" name="Picture 18" descr="未标题-1"/>
            <p:cNvPicPr>
              <a:picLocks noChangeAspect="1"/>
            </p:cNvPicPr>
            <p:nvPr/>
          </p:nvPicPr>
          <p:blipFill>
            <a:blip r:embed="rId2"/>
            <a:stretch>
              <a:fillRect/>
            </a:stretch>
          </p:blipFill>
          <p:spPr>
            <a:xfrm>
              <a:off x="138" y="461"/>
              <a:ext cx="1461" cy="441"/>
            </a:xfrm>
            <a:prstGeom prst="rect">
              <a:avLst/>
            </a:prstGeom>
            <a:noFill/>
            <a:ln w="9525">
              <a:noFill/>
            </a:ln>
          </p:spPr>
        </p:pic>
        <p:sp>
          <p:nvSpPr>
            <p:cNvPr id="7171" name="文本框 2"/>
            <p:cNvSpPr txBox="1"/>
            <p:nvPr/>
          </p:nvSpPr>
          <p:spPr>
            <a:xfrm>
              <a:off x="409" y="517"/>
              <a:ext cx="1190" cy="329"/>
            </a:xfrm>
            <a:prstGeom prst="rect">
              <a:avLst/>
            </a:prstGeom>
            <a:noFill/>
            <a:ln w="9525">
              <a:noFill/>
            </a:ln>
          </p:spPr>
          <p:txBody>
            <a:bodyPr wrap="square" anchor="t">
              <a:spAutoFit/>
            </a:bodyPr>
            <a:lstStyle/>
            <a:p>
              <a:pPr algn="ctr"/>
              <a:r>
                <a:rPr lang="zh-CN" altLang="en-US" sz="2800" b="1">
                  <a:solidFill>
                    <a:srgbClr val="0099CC"/>
                  </a:solidFill>
                  <a:latin typeface="黑体" panose="02010609060101010101" charset="-122"/>
                  <a:ea typeface="黑体" panose="02010609060101010101" charset="-122"/>
                </a:rPr>
                <a:t>一条原则</a:t>
              </a:r>
              <a:endParaRPr lang="zh-CN" altLang="en-US" sz="2800" b="1">
                <a:solidFill>
                  <a:srgbClr val="0099CC"/>
                </a:solidFill>
                <a:latin typeface="黑体" panose="02010609060101010101" charset="-122"/>
                <a:ea typeface="黑体" panose="02010609060101010101" charset="-122"/>
              </a:endParaRPr>
            </a:p>
          </p:txBody>
        </p:sp>
      </p:grpSp>
      <p:sp>
        <p:nvSpPr>
          <p:cNvPr id="100" name="文本框 99"/>
          <p:cNvSpPr txBox="1"/>
          <p:nvPr/>
        </p:nvSpPr>
        <p:spPr>
          <a:xfrm>
            <a:off x="325755" y="1652905"/>
            <a:ext cx="8492490" cy="4661535"/>
          </a:xfrm>
          <a:prstGeom prst="rect">
            <a:avLst/>
          </a:prstGeom>
          <a:noFill/>
          <a:ln w="9525">
            <a:noFill/>
          </a:ln>
        </p:spPr>
        <p:txBody>
          <a:bodyPr wrap="square">
            <a:spAutoFit/>
          </a:bodyPr>
          <a:lstStyle/>
          <a:p>
            <a:pPr marL="0" indent="0" algn="l"/>
            <a:r>
              <a:rPr lang="zh-CN" altLang="en-US" sz="3300" b="1">
                <a:latin typeface="华文楷体" panose="02010600040101010101" pitchFamily="2" charset="-122"/>
                <a:ea typeface="华文楷体" panose="02010600040101010101" pitchFamily="2" charset="-122"/>
              </a:rPr>
              <a:t>《星城中考 练测本》考点训练（十二）三《宋濂》</a:t>
            </a:r>
            <a:endParaRPr lang="zh-CN" altLang="en-US" sz="3300" b="1">
              <a:latin typeface="华文楷体" panose="02010600040101010101" pitchFamily="2" charset="-122"/>
              <a:ea typeface="华文楷体" panose="02010600040101010101" pitchFamily="2" charset="-122"/>
            </a:endParaRPr>
          </a:p>
          <a:p>
            <a:pPr marL="0" indent="0" algn="l"/>
            <a:endParaRPr lang="zh-CN" altLang="en-US" sz="3300" b="1">
              <a:latin typeface="华文楷体" panose="02010600040101010101" pitchFamily="2" charset="-122"/>
              <a:ea typeface="华文楷体" panose="02010600040101010101" pitchFamily="2" charset="-122"/>
            </a:endParaRPr>
          </a:p>
          <a:p>
            <a:pPr marL="0" indent="0" algn="l"/>
            <a:r>
              <a:rPr lang="zh-CN" altLang="en-US" sz="3300" b="1">
                <a:latin typeface="华文楷体" panose="02010600040101010101" pitchFamily="2" charset="-122"/>
                <a:ea typeface="华文楷体" panose="02010600040101010101" pitchFamily="2" charset="-122"/>
              </a:rPr>
              <a:t>（1）性</a:t>
            </a:r>
            <a:r>
              <a:rPr lang="zh-CN" altLang="en-US" sz="3300" b="1">
                <a:solidFill>
                  <a:srgbClr val="FF0000"/>
                </a:solidFill>
                <a:latin typeface="华文楷体" panose="02010600040101010101" pitchFamily="2" charset="-122"/>
                <a:ea typeface="华文楷体" panose="02010600040101010101" pitchFamily="2" charset="-122"/>
              </a:rPr>
              <a:t>诚谨</a:t>
            </a:r>
            <a:r>
              <a:rPr lang="zh-CN" altLang="en-US" sz="3300" b="1">
                <a:latin typeface="华文楷体" panose="02010600040101010101" pitchFamily="2" charset="-122"/>
                <a:ea typeface="华文楷体" panose="02010600040101010101" pitchFamily="2" charset="-122"/>
              </a:rPr>
              <a:t>，尝与客饮，帝密使人</a:t>
            </a:r>
            <a:r>
              <a:rPr lang="zh-CN" altLang="en-US" sz="3300" b="1">
                <a:solidFill>
                  <a:srgbClr val="FF0000"/>
                </a:solidFill>
                <a:latin typeface="华文楷体" panose="02010600040101010101" pitchFamily="2" charset="-122"/>
                <a:ea typeface="华文楷体" panose="02010600040101010101" pitchFamily="2" charset="-122"/>
              </a:rPr>
              <a:t>侦视</a:t>
            </a:r>
            <a:r>
              <a:rPr lang="zh-CN" altLang="en-US" sz="3300" b="1">
                <a:latin typeface="华文楷体" panose="02010600040101010101" pitchFamily="2" charset="-122"/>
                <a:ea typeface="华文楷体" panose="02010600040101010101" pitchFamily="2" charset="-122"/>
              </a:rPr>
              <a:t>。</a:t>
            </a:r>
            <a:endParaRPr lang="zh-CN" altLang="en-US" sz="3300" b="1">
              <a:latin typeface="华文楷体" panose="02010600040101010101" pitchFamily="2" charset="-122"/>
              <a:ea typeface="华文楷体" panose="02010600040101010101" pitchFamily="2" charset="-122"/>
            </a:endParaRPr>
          </a:p>
          <a:p>
            <a:pPr marL="0" indent="0" algn="l"/>
            <a:endParaRPr lang="zh-CN" altLang="en-US" sz="3300" b="1">
              <a:latin typeface="华文楷体" panose="02010600040101010101" pitchFamily="2" charset="-122"/>
              <a:ea typeface="华文楷体" panose="02010600040101010101" pitchFamily="2" charset="-122"/>
            </a:endParaRPr>
          </a:p>
          <a:p>
            <a:pPr marL="0" indent="0" algn="l"/>
            <a:r>
              <a:rPr lang="zh-CN" altLang="en-US" sz="3300" b="1">
                <a:latin typeface="华文楷体" panose="02010600040101010101" pitchFamily="2" charset="-122"/>
                <a:ea typeface="华文楷体" panose="02010600040101010101" pitchFamily="2" charset="-122"/>
              </a:rPr>
              <a:t>译文：</a:t>
            </a:r>
            <a:r>
              <a:rPr lang="zh-CN" altLang="en-US" sz="3300" b="1">
                <a:solidFill>
                  <a:srgbClr val="FF0000"/>
                </a:solidFill>
                <a:latin typeface="华文楷体" panose="02010600040101010101" pitchFamily="2" charset="-122"/>
                <a:ea typeface="华文楷体" panose="02010600040101010101" pitchFamily="2" charset="-122"/>
              </a:rPr>
              <a:t>（宋濂）</a:t>
            </a:r>
            <a:r>
              <a:rPr lang="zh-CN" altLang="en-US" sz="3300" b="1">
                <a:latin typeface="华文楷体" panose="02010600040101010101" pitchFamily="2" charset="-122"/>
                <a:ea typeface="华文楷体" panose="02010600040101010101" pitchFamily="2" charset="-122"/>
              </a:rPr>
              <a:t>性情</a:t>
            </a:r>
            <a:r>
              <a:rPr lang="zh-CN" altLang="en-US" sz="3300" b="1">
                <a:solidFill>
                  <a:srgbClr val="0000FF"/>
                </a:solidFill>
                <a:latin typeface="华文楷体" panose="02010600040101010101" pitchFamily="2" charset="-122"/>
                <a:ea typeface="华文楷体" panose="02010600040101010101" pitchFamily="2" charset="-122"/>
              </a:rPr>
              <a:t>诚实谨慎</a:t>
            </a:r>
            <a:r>
              <a:rPr lang="zh-CN" altLang="en-US" sz="3300" b="1">
                <a:latin typeface="华文楷体" panose="02010600040101010101" pitchFamily="2" charset="-122"/>
                <a:ea typeface="华文楷体" panose="02010600040101010101" pitchFamily="2" charset="-122"/>
              </a:rPr>
              <a:t>，曾经与客人饮酒，皇帝暗中派遣人去</a:t>
            </a:r>
            <a:r>
              <a:rPr lang="zh-CN" altLang="en-US" sz="3300" b="1">
                <a:solidFill>
                  <a:srgbClr val="0000FF"/>
                </a:solidFill>
                <a:latin typeface="华文楷体" panose="02010600040101010101" pitchFamily="2" charset="-122"/>
                <a:ea typeface="华文楷体" panose="02010600040101010101" pitchFamily="2" charset="-122"/>
              </a:rPr>
              <a:t>侦探察看</a:t>
            </a:r>
            <a:r>
              <a:rPr lang="zh-CN" altLang="en-US" sz="3300" b="1">
                <a:latin typeface="华文楷体" panose="02010600040101010101" pitchFamily="2" charset="-122"/>
                <a:ea typeface="华文楷体" panose="02010600040101010101" pitchFamily="2" charset="-122"/>
              </a:rPr>
              <a:t>。 </a:t>
            </a:r>
            <a:endParaRPr lang="zh-CN" altLang="en-US" sz="3300" b="1">
              <a:latin typeface="华文楷体" panose="02010600040101010101" pitchFamily="2" charset="-122"/>
              <a:ea typeface="华文楷体" panose="02010600040101010101" pitchFamily="2" charset="-122"/>
            </a:endParaRPr>
          </a:p>
          <a:p>
            <a:pPr marL="0" indent="0" algn="l"/>
            <a:endParaRPr lang="zh-CN" altLang="en-US" sz="3300" b="1">
              <a:latin typeface="华文楷体" panose="02010600040101010101" pitchFamily="2" charset="-122"/>
              <a:ea typeface="华文楷体" panose="02010600040101010101" pitchFamily="2" charset="-122"/>
            </a:endParaRPr>
          </a:p>
          <a:p>
            <a:pPr marL="0" indent="0" algn="l"/>
            <a:endParaRPr lang="zh-CN" altLang="en-US" sz="3300" b="1">
              <a:latin typeface="华文楷体" panose="02010600040101010101" pitchFamily="2" charset="-122"/>
              <a:ea typeface="华文楷体" panose="02010600040101010101" pitchFamily="2" charset="-122"/>
            </a:endParaRPr>
          </a:p>
        </p:txBody>
      </p:sp>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7169" name="Group 19"/>
          <p:cNvGrpSpPr/>
          <p:nvPr/>
        </p:nvGrpSpPr>
        <p:grpSpPr>
          <a:xfrm>
            <a:off x="496570" y="352425"/>
            <a:ext cx="2319338" cy="700405"/>
            <a:chOff x="138" y="461"/>
            <a:chExt cx="1461" cy="441"/>
          </a:xfrm>
        </p:grpSpPr>
        <p:pic>
          <p:nvPicPr>
            <p:cNvPr id="7170" name="Picture 18" descr="未标题-1"/>
            <p:cNvPicPr>
              <a:picLocks noChangeAspect="1"/>
            </p:cNvPicPr>
            <p:nvPr/>
          </p:nvPicPr>
          <p:blipFill>
            <a:blip r:embed="rId2"/>
            <a:stretch>
              <a:fillRect/>
            </a:stretch>
          </p:blipFill>
          <p:spPr>
            <a:xfrm>
              <a:off x="138" y="461"/>
              <a:ext cx="1461" cy="441"/>
            </a:xfrm>
            <a:prstGeom prst="rect">
              <a:avLst/>
            </a:prstGeom>
            <a:noFill/>
            <a:ln w="9525">
              <a:noFill/>
            </a:ln>
          </p:spPr>
        </p:pic>
        <p:sp>
          <p:nvSpPr>
            <p:cNvPr id="7171" name="文本框 2"/>
            <p:cNvSpPr txBox="1"/>
            <p:nvPr/>
          </p:nvSpPr>
          <p:spPr>
            <a:xfrm>
              <a:off x="409" y="517"/>
              <a:ext cx="1190" cy="329"/>
            </a:xfrm>
            <a:prstGeom prst="rect">
              <a:avLst/>
            </a:prstGeom>
            <a:noFill/>
            <a:ln w="9525">
              <a:noFill/>
            </a:ln>
          </p:spPr>
          <p:txBody>
            <a:bodyPr wrap="square" anchor="t">
              <a:spAutoFit/>
            </a:bodyPr>
            <a:lstStyle/>
            <a:p>
              <a:pPr algn="ctr"/>
              <a:r>
                <a:rPr lang="zh-CN" altLang="en-US" sz="2800" b="1">
                  <a:solidFill>
                    <a:srgbClr val="0099CC"/>
                  </a:solidFill>
                  <a:latin typeface="黑体" panose="02010609060101010101" charset="-122"/>
                  <a:ea typeface="黑体" panose="02010609060101010101" charset="-122"/>
                </a:rPr>
                <a:t>一条原则</a:t>
              </a:r>
              <a:endParaRPr lang="zh-CN" altLang="en-US" sz="2800" b="1">
                <a:solidFill>
                  <a:srgbClr val="0099CC"/>
                </a:solidFill>
                <a:latin typeface="黑体" panose="02010609060101010101" charset="-122"/>
                <a:ea typeface="黑体" panose="02010609060101010101" charset="-122"/>
              </a:endParaRPr>
            </a:p>
          </p:txBody>
        </p:sp>
      </p:grpSp>
      <p:sp>
        <p:nvSpPr>
          <p:cNvPr id="100" name="文本框 99"/>
          <p:cNvSpPr txBox="1"/>
          <p:nvPr/>
        </p:nvSpPr>
        <p:spPr>
          <a:xfrm>
            <a:off x="325755" y="1241425"/>
            <a:ext cx="8492490" cy="4154170"/>
          </a:xfrm>
          <a:prstGeom prst="rect">
            <a:avLst/>
          </a:prstGeom>
          <a:noFill/>
          <a:ln w="9525">
            <a:noFill/>
          </a:ln>
        </p:spPr>
        <p:txBody>
          <a:bodyPr wrap="square">
            <a:spAutoFit/>
          </a:bodyPr>
          <a:lstStyle/>
          <a:p>
            <a:pPr marL="0" indent="0" algn="l"/>
            <a:r>
              <a:rPr lang="zh-CN" altLang="en-US" sz="3300" b="1">
                <a:latin typeface="华文楷体" panose="02010600040101010101" pitchFamily="2" charset="-122"/>
                <a:ea typeface="华文楷体" panose="02010600040101010101" pitchFamily="2" charset="-122"/>
              </a:rPr>
              <a:t>《 练测本》考点训练（十二）三《宋濂》</a:t>
            </a:r>
            <a:endParaRPr lang="zh-CN" altLang="en-US" sz="3300" b="1">
              <a:latin typeface="华文楷体" panose="02010600040101010101" pitchFamily="2" charset="-122"/>
              <a:ea typeface="华文楷体" panose="02010600040101010101" pitchFamily="2" charset="-122"/>
            </a:endParaRPr>
          </a:p>
          <a:p>
            <a:pPr marL="0" indent="0" algn="l"/>
            <a:endParaRPr lang="zh-CN" altLang="en-US" sz="3300" b="1">
              <a:latin typeface="华文楷体" panose="02010600040101010101" pitchFamily="2" charset="-122"/>
              <a:ea typeface="华文楷体" panose="02010600040101010101" pitchFamily="2" charset="-122"/>
            </a:endParaRPr>
          </a:p>
          <a:p>
            <a:pPr marL="0" indent="0" algn="l"/>
            <a:r>
              <a:rPr lang="zh-CN" altLang="en-US" sz="3300" b="1">
                <a:latin typeface="华文楷体" panose="02010600040101010101" pitchFamily="2" charset="-122"/>
                <a:ea typeface="华文楷体" panose="02010600040101010101" pitchFamily="2" charset="-122"/>
              </a:rPr>
              <a:t>  </a:t>
            </a:r>
            <a:endParaRPr lang="zh-CN" altLang="en-US" sz="3300" b="1">
              <a:latin typeface="华文楷体" panose="02010600040101010101" pitchFamily="2" charset="-122"/>
              <a:ea typeface="华文楷体" panose="02010600040101010101" pitchFamily="2" charset="-122"/>
            </a:endParaRPr>
          </a:p>
          <a:p>
            <a:pPr marL="0" indent="0" algn="l"/>
            <a:r>
              <a:rPr lang="zh-CN" altLang="en-US" sz="3300" b="1">
                <a:latin typeface="华文楷体" panose="02010600040101010101" pitchFamily="2" charset="-122"/>
                <a:ea typeface="华文楷体" panose="02010600040101010101" pitchFamily="2" charset="-122"/>
              </a:rPr>
              <a:t>   (2)自少至老，未尝一日去书卷，</a:t>
            </a:r>
            <a:r>
              <a:rPr lang="zh-CN" altLang="en-US" sz="3300" b="1">
                <a:solidFill>
                  <a:srgbClr val="FF0000"/>
                </a:solidFill>
                <a:latin typeface="华文楷体" panose="02010600040101010101" pitchFamily="2" charset="-122"/>
                <a:ea typeface="华文楷体" panose="02010600040101010101" pitchFamily="2" charset="-122"/>
              </a:rPr>
              <a:t>于学无所不通。</a:t>
            </a:r>
            <a:endParaRPr lang="zh-CN" altLang="en-US" sz="3300" b="1">
              <a:solidFill>
                <a:srgbClr val="FF0000"/>
              </a:solidFill>
              <a:latin typeface="华文楷体" panose="02010600040101010101" pitchFamily="2" charset="-122"/>
              <a:ea typeface="华文楷体" panose="02010600040101010101" pitchFamily="2" charset="-122"/>
            </a:endParaRPr>
          </a:p>
          <a:p>
            <a:pPr marL="0" indent="0" algn="l"/>
            <a:r>
              <a:rPr lang="zh-CN" altLang="en-US" sz="3300" b="1">
                <a:latin typeface="华文楷体" panose="02010600040101010101" pitchFamily="2" charset="-122"/>
                <a:ea typeface="华文楷体" panose="02010600040101010101" pitchFamily="2" charset="-122"/>
              </a:rPr>
              <a:t>译文：</a:t>
            </a:r>
            <a:r>
              <a:rPr lang="zh-CN" altLang="en-US" sz="3300" b="1">
                <a:solidFill>
                  <a:srgbClr val="FF0000"/>
                </a:solidFill>
                <a:latin typeface="华文楷体" panose="02010600040101010101" pitchFamily="2" charset="-122"/>
                <a:ea typeface="华文楷体" panose="02010600040101010101" pitchFamily="2" charset="-122"/>
              </a:rPr>
              <a:t>（宋濂）</a:t>
            </a:r>
            <a:r>
              <a:rPr lang="zh-CN" altLang="en-US" sz="3300" b="1">
                <a:latin typeface="华文楷体" panose="02010600040101010101" pitchFamily="2" charset="-122"/>
                <a:ea typeface="华文楷体" panose="02010600040101010101" pitchFamily="2" charset="-122"/>
              </a:rPr>
              <a:t>从小到老，没有一天离开过书卷，</a:t>
            </a:r>
            <a:r>
              <a:rPr lang="zh-CN" altLang="en-US" sz="3300" b="1">
                <a:solidFill>
                  <a:srgbClr val="0000FF"/>
                </a:solidFill>
                <a:latin typeface="华文楷体" panose="02010600040101010101" pitchFamily="2" charset="-122"/>
                <a:ea typeface="华文楷体" panose="02010600040101010101" pitchFamily="2" charset="-122"/>
              </a:rPr>
              <a:t>对于学问没有不通晓的</a:t>
            </a:r>
            <a:r>
              <a:rPr lang="zh-CN" altLang="en-US" sz="3300" b="1">
                <a:latin typeface="华文楷体" panose="02010600040101010101" pitchFamily="2" charset="-122"/>
                <a:ea typeface="华文楷体" panose="02010600040101010101" pitchFamily="2" charset="-122"/>
              </a:rPr>
              <a:t>（或者无所不通）。 </a:t>
            </a:r>
            <a:endParaRPr lang="zh-CN" altLang="en-US" sz="3300" b="1">
              <a:latin typeface="华文楷体" panose="02010600040101010101" pitchFamily="2" charset="-122"/>
              <a:ea typeface="华文楷体" panose="02010600040101010101" pitchFamily="2" charset="-122"/>
            </a:endParaRPr>
          </a:p>
        </p:txBody>
      </p:sp>
    </p:spTree>
  </p:cSld>
  <p:clrMapOvr>
    <a:masterClrMapping/>
  </p:clrMapOvr>
  <p:transition/>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225</Paragraphs>
  <Slides>38</Slides>
  <Notes>0</Notes>
  <TotalTime>0</TotalTime>
  <HiddenSlides>0</HiddenSlides>
  <MMClips>0</MMClips>
  <ScaleCrop>0</ScaleCrop>
  <HeadingPairs>
    <vt:vector baseType="variant" size="6">
      <vt:variant>
        <vt:lpstr>Fonts used</vt:lpstr>
      </vt:variant>
      <vt:variant>
        <vt:i4>10</vt:i4>
      </vt:variant>
      <vt:variant>
        <vt:lpstr>Theme</vt:lpstr>
      </vt:variant>
      <vt:variant>
        <vt:i4>1</vt:i4>
      </vt:variant>
      <vt:variant>
        <vt:lpstr>Slide Titles</vt:lpstr>
      </vt:variant>
      <vt:variant>
        <vt:i4>38</vt:i4>
      </vt:variant>
    </vt:vector>
  </HeadingPairs>
  <TitlesOfParts>
    <vt:vector baseType="lpstr" size="49">
      <vt:lpstr>Arial</vt:lpstr>
      <vt:lpstr>宋体</vt:lpstr>
      <vt:lpstr>Calibri Light</vt:lpstr>
      <vt:lpstr>Calibri</vt:lpstr>
      <vt:lpstr>黑体</vt:lpstr>
      <vt:lpstr>微软雅黑</vt:lpstr>
      <vt:lpstr>华文楷体</vt:lpstr>
      <vt:lpstr>楷体</vt:lpstr>
      <vt:lpstr>Times New Roman</vt:lpstr>
      <vt:lpstr>楷体_GB2312</vt:lpstr>
      <vt:lpstr>默认设计模板</vt:lpstr>
      <vt:lpstr>PowerPoint Presentation</vt:lpstr>
      <vt:lpstr>2020届中考专题复习</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2021-08-04T17:32:46.582</cp:lastPrinted>
  <dcterms:created xsi:type="dcterms:W3CDTF">2021-08-04T17:32:46Z</dcterms:created>
  <dcterms:modified xsi:type="dcterms:W3CDTF">2021-08-04T09:32:46Z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