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87" r:id="rId3"/>
    <p:sldId id="288" r:id="rId4"/>
    <p:sldId id="256" r:id="rId5"/>
    <p:sldId id="262" r:id="rId6"/>
    <p:sldId id="260" r:id="rId7"/>
    <p:sldId id="263" r:id="rId8"/>
    <p:sldId id="261" r:id="rId9"/>
    <p:sldId id="265" r:id="rId10"/>
    <p:sldId id="275" r:id="rId11"/>
    <p:sldId id="264" r:id="rId12"/>
    <p:sldId id="266" r:id="rId13"/>
    <p:sldId id="257" r:id="rId14"/>
    <p:sldId id="268" r:id="rId15"/>
    <p:sldId id="267" r:id="rId16"/>
    <p:sldId id="280" r:id="rId17"/>
    <p:sldId id="279" r:id="rId18"/>
    <p:sldId id="306" r:id="rId19"/>
    <p:sldId id="289" r:id="rId21"/>
    <p:sldId id="259" r:id="rId22"/>
    <p:sldId id="26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2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47871"/>
            <a:ext cx="7772400" cy="2857520"/>
          </a:xfrm>
        </p:spPr>
        <p:txBody>
          <a:bodyPr>
            <a:norm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sym typeface="+mn-ea"/>
              </a:rPr>
              <a:t>写人记事抒情散文</a:t>
            </a:r>
            <a:br>
              <a:rPr lang="zh-CN" altLang="en-US" sz="6000" b="1" dirty="0">
                <a:sym typeface="+mn-ea"/>
              </a:rPr>
            </a:br>
            <a:r>
              <a:rPr lang="zh-CN" altLang="en-US" sz="6000" b="1" dirty="0">
                <a:sym typeface="+mn-ea"/>
              </a:rPr>
              <a:t>赏读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962525"/>
            <a:ext cx="6400800" cy="825500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朱自清</a:t>
            </a:r>
            <a:r>
              <a:rPr lang="en-US" altLang="zh-CN" sz="40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70C0"/>
                </a:solidFill>
              </a:rPr>
              <a:t>背影</a:t>
            </a:r>
            <a:r>
              <a:rPr lang="en-US" altLang="zh-CN" sz="4000" b="1" dirty="0" smtClean="0">
                <a:solidFill>
                  <a:srgbClr val="0070C0"/>
                </a:solidFill>
              </a:rPr>
              <a:t>》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pic>
        <p:nvPicPr>
          <p:cNvPr id="6145" name="图片 1" descr="7263c131bf8c4751840ab6a457372e98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9955" y="311150"/>
            <a:ext cx="2784475" cy="1960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937260"/>
          </a:xfrm>
        </p:spPr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一个特写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25245"/>
            <a:ext cx="8229600" cy="5212715"/>
          </a:xfrm>
        </p:spPr>
        <p:txBody>
          <a:bodyPr>
            <a:normAutofit lnSpcReduction="20000"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我看见他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黑布小帽，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黑布大马褂，深青布棉袍，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蹒跚地走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到铁道边，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慢慢探身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下去，尚不大难。可是他穿过铁道，要爬上那边月台，就不容易了。他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用两手攀着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上面，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两脚再向上缩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；他肥胖的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身子向左微倾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显出努力的样子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。这时我看见他的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，我的泪很快地流下来了。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：壮年时的父亲曾东奔西走，有一番作为，此时的穿戴却有些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寒酸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。尽管晚景如此颓唐，心里想的仍然是照顾即将远行的儿子，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担心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他路上渴了、饿了。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：父亲胖，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攀、缩、微倾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等一系列动词写出了他攀爬月台的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艰难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。尽管艰难，却执意要为我买橘子，这是一种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艰难的、倾尽全力的父爱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五句语言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4090"/>
          </a:xfrm>
        </p:spPr>
        <p:txBody>
          <a:bodyPr>
            <a:normAutofit lnSpcReduction="20000"/>
          </a:bodyPr>
          <a:lstStyle/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父亲说，“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事已如此，不必难过，好在天无绝人之路！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我再三劝他不必去；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他只说，“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不要紧，他们去不好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他望车外看了看，说，“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我买几个橘子去。你就在此地，不要走动。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于是扑扑衣上的泥土，心里很轻松似的，过一会说，“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我走了，到那边来信！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他走了几步，回过头看见我，说，“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进去吧，里边没人。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五句语言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1280"/>
            <a:ext cx="8229600" cy="5264785"/>
          </a:xfrm>
        </p:spPr>
        <p:txBody>
          <a:bodyPr>
            <a:noAutofit/>
          </a:bodyPr>
          <a:lstStyle/>
          <a:p>
            <a:r>
              <a:rPr lang="en-US" altLang="zh-CN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父亲说，“事已如此，不必难过，好在天无绝人之路！”</a:t>
            </a:r>
            <a:endParaRPr lang="zh-CN" altLang="en-US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自己经历了丧母之悲、失业之痛，却还在安慰我，鼓励我振作起来。这是</a:t>
            </a:r>
            <a:r>
              <a:rPr lang="zh-CN" altLang="en-US" sz="1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坚强的父爱</a:t>
            </a:r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9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我再三劝他不必去；他只说，“不要紧，他们去不好！”</a:t>
            </a:r>
            <a:endParaRPr lang="zh-CN" altLang="en-US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这里写出了父亲去车站送我的缘由，即不放心其他人对我的照顾。这是</a:t>
            </a:r>
            <a:r>
              <a:rPr lang="zh-CN" altLang="en-US" sz="1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放心不下的父爱</a:t>
            </a:r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他望车外看了看，说，“我买几个橘子去。你就在此地，不要走动。”</a:t>
            </a:r>
            <a:endParaRPr lang="zh-CN" altLang="en-US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前面其实已经为我做了很多事，仍觉得不够，又担心儿子路上渴了、饿了。这是</a:t>
            </a:r>
            <a:r>
              <a:rPr lang="zh-CN" altLang="en-US" sz="1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细致入微</a:t>
            </a:r>
            <a:r>
              <a:rPr lang="zh-CN" altLang="en-US" sz="1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的父爱</a:t>
            </a:r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于是扑扑衣上的泥土，心里很轻松似的，过一会说，“我走了，到那边来信！”</a:t>
            </a:r>
            <a:endParaRPr lang="zh-CN" altLang="en-US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嘱咐来信，一是希望儿子报个平安，二是希望他去了北京一切安好，见信才能心安。这是</a:t>
            </a:r>
            <a:r>
              <a:rPr lang="zh-CN" altLang="en-US" sz="1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万分牵挂的父爱</a:t>
            </a:r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他走了几步，回过头看见我，说，“进去吧，里边没人。”</a:t>
            </a:r>
            <a:endParaRPr lang="zh-CN" altLang="en-US" sz="19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想要嘱托更多却不知从何说起，但刚走两步又立刻不放心的回头看我。这是</a:t>
            </a:r>
            <a:r>
              <a:rPr lang="zh-CN" altLang="en-US" sz="1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纠结、含蓄、隐忍的父爱</a:t>
            </a:r>
            <a:r>
              <a:rPr lang="zh-CN" altLang="en-US" sz="19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1900" b="1" dirty="0" smtClean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一封家书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我北来后，他写了一信给我，信中说道，“</a:t>
            </a:r>
            <a:r>
              <a:rPr lang="zh-CN" altLang="en-US" sz="4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我身体平安，惟膀子疼痛利害，举箸提笔，诸多不便，大约大去之期不远矣。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情感触发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我北来后，他写了一信给我，信中说道，“</a:t>
            </a:r>
            <a:r>
              <a:rPr lang="zh-CN" altLang="en-US" sz="4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我身体平安，惟膀子疼痛利害，举箸提笔，诸多不便，大约大去之期不远矣。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朱自清自述</a:t>
            </a:r>
            <a:r>
              <a:rPr lang="zh-CN" altLang="en-US" sz="4000" b="1" dirty="0" smtClean="0">
                <a:latin typeface="+mn-ea"/>
              </a:rPr>
              <a:t>：我写</a:t>
            </a:r>
            <a:r>
              <a:rPr lang="en-US" altLang="zh-CN" sz="4000" b="1" dirty="0" smtClean="0">
                <a:latin typeface="+mn-ea"/>
              </a:rPr>
              <a:t>《</a:t>
            </a:r>
            <a:r>
              <a:rPr lang="zh-CN" altLang="en-US" sz="4000" b="1" dirty="0" smtClean="0">
                <a:latin typeface="+mn-ea"/>
              </a:rPr>
              <a:t>背影</a:t>
            </a:r>
            <a:r>
              <a:rPr lang="en-US" altLang="zh-CN" sz="4000" b="1" dirty="0" smtClean="0">
                <a:latin typeface="+mn-ea"/>
              </a:rPr>
              <a:t>》</a:t>
            </a:r>
            <a:r>
              <a:rPr lang="zh-CN" altLang="en-US" sz="4000" b="1" dirty="0" smtClean="0">
                <a:latin typeface="+mn-ea"/>
              </a:rPr>
              <a:t>，就因为文中所引的父亲的来信那句话。当时读了父亲的信，真的泪如泉涌。我父亲待我的许多好处，特别是</a:t>
            </a:r>
            <a:r>
              <a:rPr lang="en-US" altLang="zh-CN" sz="4000" b="1" dirty="0" smtClean="0">
                <a:latin typeface="+mn-ea"/>
              </a:rPr>
              <a:t>《</a:t>
            </a:r>
            <a:r>
              <a:rPr lang="zh-CN" altLang="en-US" sz="4000" b="1" dirty="0" smtClean="0">
                <a:latin typeface="+mn-ea"/>
              </a:rPr>
              <a:t>背影</a:t>
            </a:r>
            <a:r>
              <a:rPr lang="en-US" altLang="zh-CN" sz="4000" b="1" dirty="0" smtClean="0">
                <a:latin typeface="+mn-ea"/>
              </a:rPr>
              <a:t>》</a:t>
            </a:r>
            <a:r>
              <a:rPr lang="zh-CN" altLang="en-US" sz="4000" b="1" dirty="0" smtClean="0">
                <a:latin typeface="+mn-ea"/>
              </a:rPr>
              <a:t>里所叙的那一回，想起来跟在眼前一般无二。我这篇文章只是写实。</a:t>
            </a:r>
            <a:endParaRPr lang="zh-CN" altLang="en-US" sz="4000" b="1" dirty="0"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父子深情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父亲是慈爱的，他对我的爱并不直露在言语间，而是含蓄又细腻地隐藏在一言一行中，需要反复咀嚼方能感受。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那么，我一开始能感受到父亲的爱吗？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我对父亲的感情又经历了怎样的变化呢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99465"/>
          </a:xfrm>
        </p:spPr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父子深情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几次变化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9015"/>
            <a:ext cx="8161020" cy="5495290"/>
          </a:xfrm>
        </p:spPr>
        <p:txBody>
          <a:bodyPr>
            <a:no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我那时真是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聪明过分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，总觉他说话不大漂亮，非自己插嘴不可。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（那时：不理解，现在：后悔）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我心理暗笑他的迂。而且我这样大年纪的人，难道还不能料理自己么？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我现在想想，那是真是太聪明了！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（那时：不接受，现在：自责）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等他的背影混入来来往往的人里，再找不着了，我便进来坐下，我的眼泪又来了。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（那时：理解）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近年来，父亲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哪知老境却如此颓唐！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（现在：理解，体谅）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哎！我不知何时再能与他相见！ 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（现在：牵挂，担忧，思念）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3"/>
          <p:cNvSpPr txBox="1"/>
          <p:nvPr/>
        </p:nvSpPr>
        <p:spPr>
          <a:xfrm>
            <a:off x="304165" y="1074420"/>
            <a:ext cx="8542655" cy="5754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1.1915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年，朱自清的父亲包办了朱自清的婚姻，朱自清有怨言，父子生隙。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2.1916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年朱自清考上北大后自作主张将朱自华改名为朱自清，父亲很生气。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3.1917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因朱自清父亲纳了几房妾，被潘姓姨太太得知后大闹，父亲被撤职，为打发徐州姨太太，花了许多钱，亏空伍佰元，让家里变卖首饰，才算补上窟窿。祖母也因此变故而离世，朱自清二弟几乎失学。《背影》中的送别就是在这一年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4.1920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年，北大毕业，为承担多少家里的经济而与父亲多次闹不愉快。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5.1921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年，扬州中学教书，父亲私自扣留朱自清的工资，父子发生剧烈矛盾，后朱自清离家出走，父子开始多年冷战。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6.1922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年，朱自清主动缓解矛盾，带妻儿回扬州，父亲先不让他进门，后不理睬。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7.1923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年回扬州，依然父子失和。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年，朱自清父亲写信儿子，告之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大约大去之期不远矣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月朱自清在北京写作《背影》。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9.1928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年，朱自清父亲读到《背影》，父子冷战解冻。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5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10.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1945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年，朱自清父亲去世。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99465"/>
          </a:xfrm>
        </p:spPr>
        <p:txBody>
          <a:bodyPr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父子深情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几次变化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父子深情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情感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四次流泪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到徐州见着父亲，看见满院狼藉的东西，又想起祖母，不禁簌簌地流下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这时我看见他的背影，我的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很快地流下来了。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等他的背影混入来来往往的人里，再找不着了，我便进来坐下，我的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又来了。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我读到此处，在晶莹的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中，又看见那肥胖的，青布棉袍，黑布马褂的背影。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父子深情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情感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四次流泪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到徐州见着父亲，看见满院狼藉的东西，又想起祖母，不禁簌簌地流下</a:t>
            </a:r>
            <a:r>
              <a:rPr lang="zh-CN" altLang="en-US" sz="302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眼泪</a:t>
            </a:r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02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（伤心之泪）</a:t>
            </a:r>
            <a:endParaRPr lang="en-US" altLang="zh-CN" sz="3025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这时我看见他的背影，我的</a:t>
            </a:r>
            <a:r>
              <a:rPr lang="zh-CN" altLang="en-US" sz="302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很快地流下来了。</a:t>
            </a:r>
            <a:r>
              <a:rPr lang="zh-CN" altLang="en-US" sz="302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（感动之泪）</a:t>
            </a:r>
            <a:endParaRPr lang="en-US" altLang="zh-CN" sz="302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等他的背影混入来来往往的人里，再找不着了，我便进来坐下，我的</a:t>
            </a:r>
            <a:r>
              <a:rPr lang="zh-CN" altLang="en-US" sz="302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眼泪</a:t>
            </a:r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又来了。</a:t>
            </a:r>
            <a:r>
              <a:rPr lang="zh-CN" altLang="en-US" sz="302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（感伤之泪）</a:t>
            </a:r>
            <a:endParaRPr lang="en-US" altLang="zh-CN" sz="302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我读到此处，在晶莹的</a:t>
            </a:r>
            <a:r>
              <a:rPr lang="zh-CN" altLang="en-US" sz="302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泪光</a:t>
            </a:r>
            <a:r>
              <a:rPr lang="zh-CN" altLang="en-US" sz="302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中，又看见那肥胖的，青布棉袍，黑布马褂的背影。</a:t>
            </a:r>
            <a:r>
              <a:rPr lang="zh-CN" altLang="en-US" sz="302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（惆怅之泪）</a:t>
            </a:r>
            <a:endParaRPr lang="zh-CN" altLang="en-US" sz="302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写人记事抒情散文阅读要点</a:t>
            </a:r>
            <a:endParaRPr lang="zh-CN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4770"/>
            <a:ext cx="8229600" cy="5306695"/>
          </a:xfrm>
        </p:spPr>
        <p:txBody>
          <a:bodyPr>
            <a:no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一、写人：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写了什么人？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性格品质特征？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如何描写人物？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二、叙事：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选取哪些事件？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按什么顺序写作？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详略如何安排？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三、抒情：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作者对人物的情感是怎样的？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过去和现在的情感有何变化？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图片 1" descr="7263c131bf8c4751840ab6a457372e98_th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33135" y="4681220"/>
            <a:ext cx="2784475" cy="1960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父子深情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情感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一声长叹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唉！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我不知何时再能与他相见！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/>
              <a:t>或许每一对父子、母女</a:t>
            </a:r>
            <a:r>
              <a:rPr lang="en-US" altLang="zh-CN" b="1" dirty="0"/>
              <a:t>——</a:t>
            </a:r>
            <a:r>
              <a:rPr lang="zh-CN" altLang="en-US" b="1" dirty="0"/>
              <a:t>都经历过由矛盾到和解的过程，也真是这种过程，让我们明白了爱不仅是责任，是付出，爱也是误解之后的体谅与接纳，是矛盾之后的妥协与包容。只有经历过并理解了这样的过程，我们才能够真正成长为一个成熟的生命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772400" cy="2857520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如山父爱</a:t>
            </a:r>
            <a:br>
              <a:rPr lang="en-US" altLang="zh-CN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父子情深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朱自清</a:t>
            </a:r>
            <a:r>
              <a:rPr lang="en-US" altLang="zh-CN" sz="4000" b="1" dirty="0" smtClean="0">
                <a:solidFill>
                  <a:srgbClr val="0070C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70C0"/>
                </a:solidFill>
              </a:rPr>
              <a:t>背影</a:t>
            </a:r>
            <a:r>
              <a:rPr lang="en-US" altLang="zh-CN" sz="4000" b="1" dirty="0" smtClean="0">
                <a:solidFill>
                  <a:srgbClr val="0070C0"/>
                </a:solidFill>
              </a:rPr>
              <a:t>》</a:t>
            </a:r>
            <a:endParaRPr lang="en-US" altLang="zh-CN" sz="4000" b="1" dirty="0" smtClean="0">
              <a:solidFill>
                <a:srgbClr val="0070C0"/>
              </a:solidFill>
            </a:endParaRPr>
          </a:p>
          <a:p>
            <a:r>
              <a:rPr lang="zh-CN" altLang="en-US" sz="4800" b="1" dirty="0">
                <a:solidFill>
                  <a:schemeClr val="tx1"/>
                </a:solidFill>
              </a:rPr>
              <a:t>写人记事抒情散文赏读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pic>
        <p:nvPicPr>
          <p:cNvPr id="6145" name="图片 1" descr="7263c131bf8c4751840ab6a457372e98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2260" y="259715"/>
            <a:ext cx="2173605" cy="1530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叙事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几件小事</a:t>
            </a:r>
            <a:endParaRPr lang="zh-CN" altLang="en-US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父亲因为事忙，本已说定不送我，叫旅馆里一个熟识的茶房陪我同去。他再三嘱咐茶房，甚是仔细。但他终于不放心，怕茶房不妥帖；颇踌躇了一会。他踌躇了一会，终于决定还是自己送我去。我两回劝他不必去；他只说，“不要紧，他们去不好！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过了江，进了车站。我买票，他忙着照看行李。行李太多了，得向脚夫行些小费，才可过去。他便又忙着和他们讲价钱。但他终于讲定了价钱；就送我上车。他给我拣定了靠车门的一张椅子；我将他给我做的紫毛大衣铺好坐位。他嘱我路上小心，夜里警醒些，不要受凉。又嘱托茶房好好照应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我说道，“爸爸，你走吧。”他望车外看了看，说，“我买几个橘子去。你就在此地，不要走动。”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叙事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几件小事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亲自送我，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照看行李，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讲定价钱，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送我上车，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拣定座位，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嘱我小心，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嘱托茶房，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为子买橘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。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叙事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几件小事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年冬天，祖母死了，父亲的差使也交卸了，正是祸不单行的日子，我从北京到徐州，打算跟着父亲奔丧回家。到徐州见着父亲，看见满院狼藉的东西，又想起祖母，不禁簌簌地流下眼泪。父亲说，“事已如此，不必难过，好在天无绝人之路！”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回家变卖典质，父亲还了亏空；又借钱办了丧事。这些日子，家中光景很是惨淡，一半为了丧事，一半为了父亲赋闲。丧事完毕，父亲要到南京谋事，我也要回北京念书，我们便同行。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叙事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几件小事</a:t>
            </a:r>
            <a:endParaRPr lang="zh-CN" altLang="en-US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亲自送我，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照看行李，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讲定价钱，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送我上车，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拣定座位，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嘱我小心，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0070C0"/>
                </a:solidFill>
              </a:rPr>
              <a:t>嘱托茶房，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为子买橘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。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zh-CN" altLang="en-US" sz="3200" b="1" dirty="0" smtClean="0"/>
              <a:t>祖母去世，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父亲丢差，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满院狼藉，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变卖典质，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还了亏空，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借钱办丧，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光景惨淡，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父亲谋事。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一个特写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。这时我看见他的背影，我的泪很快地流下来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图片 1" descr="7263c131bf8c4751840ab6a457372e98_t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9010" y="5562600"/>
            <a:ext cx="1575435" cy="1109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如山父爱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描写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</a:t>
            </a:r>
            <a:r>
              <a:rPr lang="zh-CN" altLang="en-US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一个特写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我看见他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黑布小帽，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黑布大马褂，深青布棉袍，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蹒跚地走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到铁道边，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慢慢探身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下去，尚不大难。可是他穿过铁道，要爬上那边月台，就不容易了。他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用两手攀着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上面，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两脚再向上缩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；他肥胖的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身子向左微倾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显出努力的样子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。这时我看见他的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，我的泪很快地流下来了。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3087,&quot;width&quot;:438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3270</Words>
  <Application>WPS 演示</Application>
  <PresentationFormat>全屏显示(4:3)</PresentationFormat>
  <Paragraphs>159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黑体</vt:lpstr>
      <vt:lpstr>楷体</vt:lpstr>
      <vt:lpstr>Calibri</vt:lpstr>
      <vt:lpstr>微软雅黑</vt:lpstr>
      <vt:lpstr>Arial Unicode MS</vt:lpstr>
      <vt:lpstr>Office 主题</vt:lpstr>
      <vt:lpstr>写人记事抒情散文 赏读</vt:lpstr>
      <vt:lpstr>写人记事抒情散文阅读要点</vt:lpstr>
      <vt:lpstr>如山父爱 父子情深</vt:lpstr>
      <vt:lpstr>如山父爱—叙事—几件小事</vt:lpstr>
      <vt:lpstr>如山父爱—叙事—几件小事</vt:lpstr>
      <vt:lpstr>如山父爱—叙事—几件小事</vt:lpstr>
      <vt:lpstr>如山父爱—叙事—几件小事</vt:lpstr>
      <vt:lpstr>如山父爱—描写—一个特写</vt:lpstr>
      <vt:lpstr>如山父爱—描写—一个特写</vt:lpstr>
      <vt:lpstr>如山父爱—描写—一个特写</vt:lpstr>
      <vt:lpstr>如山父爱—描写—五句语言</vt:lpstr>
      <vt:lpstr>如山父爱—描写—五句语言</vt:lpstr>
      <vt:lpstr>如山父爱—描写—一封家书</vt:lpstr>
      <vt:lpstr>如山父爱—描写—情感触发</vt:lpstr>
      <vt:lpstr>父子深情</vt:lpstr>
      <vt:lpstr>父子深情—情感—几次变化</vt:lpstr>
      <vt:lpstr>父子深情—情感—几次变化</vt:lpstr>
      <vt:lpstr>父子深情—情感—四次流泪</vt:lpstr>
      <vt:lpstr>父子深情—情感—四次流泪</vt:lpstr>
      <vt:lpstr>父子深情—情感—一声长叹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父爱如山</dc:title>
  <dc:creator>Administrator</dc:creator>
  <cp:lastModifiedBy>USER</cp:lastModifiedBy>
  <cp:revision>65</cp:revision>
  <dcterms:created xsi:type="dcterms:W3CDTF">2017-11-29T07:16:00Z</dcterms:created>
  <dcterms:modified xsi:type="dcterms:W3CDTF">2020-11-21T12:01:07Z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